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08" r:id="rId2"/>
    <p:sldId id="409" r:id="rId3"/>
    <p:sldId id="392" r:id="rId4"/>
    <p:sldId id="320" r:id="rId5"/>
    <p:sldId id="410" r:id="rId6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FF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 snapToGrid="0">
      <p:cViewPr>
        <p:scale>
          <a:sx n="75" d="100"/>
          <a:sy n="75" d="100"/>
        </p:scale>
        <p:origin x="-348" y="-25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8" tIns="45609" rIns="91218" bIns="45609" numCol="1" anchor="t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8" tIns="45609" rIns="91218" bIns="45609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8075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8" tIns="45609" rIns="91218" bIns="45609" numCol="1" anchor="b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28075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8" tIns="45609" rIns="91218" bIns="45609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fld id="{4F9E837D-5B8D-4C5B-AE68-4BD802948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92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8" tIns="45609" rIns="91218" bIns="45609" numCol="1" anchor="t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8" tIns="45609" rIns="91218" bIns="45609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8" tIns="45609" rIns="91218" bIns="456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8" tIns="45609" rIns="91218" bIns="45609" numCol="1" anchor="b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8" tIns="45609" rIns="91218" bIns="45609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fld id="{8774F104-E9AA-4716-8144-87D008C97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07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38D980B-B63D-4F4E-AC8E-92A06DF85200}" type="slidenum">
              <a:rPr lang="en-US" sz="1200" smtClean="0"/>
              <a:pPr/>
              <a:t>4</a:t>
            </a:fld>
            <a:endParaRPr lang="en-US" sz="1200" smtClean="0"/>
          </a:p>
        </p:txBody>
      </p:sp>
      <p:sp>
        <p:nvSpPr>
          <p:cNvPr id="81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73089-68AB-41D3-8648-D6E022496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7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E59E6-FCC0-4864-972F-73B5D6261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87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61EC-B2CD-418D-906D-6F8BA29AD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4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F0F18-F796-401A-95EB-063CC2949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4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7948A-AFE9-45B5-8D2D-8FDAF8177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75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B3177-92F7-4A1C-AD02-0D0B48ADD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6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9C65A-942D-4223-80FA-0D963ECAA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28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D1F10-CC52-452C-B60A-20E044DC8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0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1866B-886E-4490-8F4F-1F7AAF802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E8B10-C181-4FF9-BA6B-2A8C5C039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17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6596F-AC5D-44D1-9F7E-DF4A06671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725E5C3-03E1-4C34-BEC3-CC1645915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.utexas.edu/prof/maidment/giswr2009/giswr2009.htm" TargetMode="External"/><Relationship Id="rId2" Type="http://schemas.openxmlformats.org/officeDocument/2006/relationships/hyperlink" Target="http://www.engineering.usu.edu/dtarb/giswr/201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nr.unl.edu/airmak/giswr/2012/" TargetMode="External"/><Relationship Id="rId4" Type="http://schemas.openxmlformats.org/officeDocument/2006/relationships/hyperlink" Target="http://www.caee.utexas.edu/prof/maidment/giswr2012/giswr2012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Welcome to GIS in Water Resources</a:t>
            </a:r>
            <a:br>
              <a:rPr lang="en-US" dirty="0" smtClean="0"/>
            </a:br>
            <a:r>
              <a:rPr lang="en-US" dirty="0" smtClean="0"/>
              <a:t>2012</a:t>
            </a:r>
            <a:endParaRPr lang="en-US" dirty="0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David </a:t>
            </a:r>
            <a:r>
              <a:rPr lang="en-US" dirty="0" err="1" smtClean="0"/>
              <a:t>Maidment</a:t>
            </a:r>
            <a:r>
              <a:rPr lang="en-US" dirty="0" smtClean="0"/>
              <a:t>, David Tarboton and </a:t>
            </a:r>
            <a:r>
              <a:rPr lang="en-US" dirty="0" err="1" smtClean="0"/>
              <a:t>Ayse</a:t>
            </a:r>
            <a:r>
              <a:rPr lang="en-US" dirty="0" smtClean="0"/>
              <a:t> </a:t>
            </a:r>
            <a:r>
              <a:rPr lang="en-US" dirty="0" err="1" smtClean="0"/>
              <a:t>Kilic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25400"/>
            <a:ext cx="7772400" cy="1143000"/>
          </a:xfrm>
        </p:spPr>
        <p:txBody>
          <a:bodyPr/>
          <a:lstStyle/>
          <a:p>
            <a:r>
              <a:rPr lang="en-US" smtClean="0"/>
              <a:t>Learning Objectives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003300"/>
            <a:ext cx="89916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 smtClean="0"/>
              <a:t>By the end of the class you should be able to:</a:t>
            </a:r>
          </a:p>
          <a:p>
            <a:r>
              <a:rPr lang="en-US" sz="2000" dirty="0" smtClean="0"/>
              <a:t>Plot a </a:t>
            </a:r>
            <a:r>
              <a:rPr lang="en-US" sz="2000" dirty="0" smtClean="0">
                <a:solidFill>
                  <a:srgbClr val="FF0000"/>
                </a:solidFill>
              </a:rPr>
              <a:t>map of a hydrologic region </a:t>
            </a:r>
            <a:r>
              <a:rPr lang="en-US" sz="2000" dirty="0" smtClean="0"/>
              <a:t>including measurement sites and associate it with time series of data measured at those locations;</a:t>
            </a:r>
          </a:p>
          <a:p>
            <a:r>
              <a:rPr lang="en-US" sz="2000" dirty="0" smtClean="0"/>
              <a:t>Develop a </a:t>
            </a:r>
            <a:r>
              <a:rPr lang="en-US" sz="2000" dirty="0" smtClean="0">
                <a:solidFill>
                  <a:srgbClr val="FF0000"/>
                </a:solidFill>
              </a:rPr>
              <a:t>Hydrologic Information System </a:t>
            </a:r>
            <a:r>
              <a:rPr lang="en-US" sz="2000" dirty="0" smtClean="0"/>
              <a:t>that links time series of water observations to locations where the measurements are made</a:t>
            </a:r>
          </a:p>
          <a:p>
            <a:r>
              <a:rPr lang="en-US" sz="2000" dirty="0" smtClean="0"/>
              <a:t>Create a </a:t>
            </a:r>
            <a:r>
              <a:rPr lang="en-US" sz="2000" dirty="0" smtClean="0">
                <a:solidFill>
                  <a:srgbClr val="FF0000"/>
                </a:solidFill>
              </a:rPr>
              <a:t>base map of a study region </a:t>
            </a:r>
            <a:r>
              <a:rPr lang="en-US" sz="2000" dirty="0" smtClean="0"/>
              <a:t>including watersheds, streams, and aquifers by selecting features from regional maps;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Interpolate</a:t>
            </a:r>
            <a:r>
              <a:rPr lang="en-US" sz="2000" dirty="0" smtClean="0"/>
              <a:t> measured data at points to form </a:t>
            </a:r>
            <a:r>
              <a:rPr lang="en-US" sz="2000" dirty="0" smtClean="0">
                <a:solidFill>
                  <a:srgbClr val="FF0000"/>
                </a:solidFill>
              </a:rPr>
              <a:t>raster surfaces </a:t>
            </a:r>
            <a:r>
              <a:rPr lang="en-US" sz="2000" dirty="0" smtClean="0"/>
              <a:t>over a region, and spatially average those surfaces over polygons of interest;</a:t>
            </a:r>
          </a:p>
          <a:p>
            <a:r>
              <a:rPr lang="en-US" sz="2000" dirty="0" smtClean="0"/>
              <a:t>Do </a:t>
            </a:r>
            <a:r>
              <a:rPr lang="en-US" sz="2000" dirty="0" smtClean="0">
                <a:solidFill>
                  <a:srgbClr val="FF0000"/>
                </a:solidFill>
              </a:rPr>
              <a:t>hydrologic calculations </a:t>
            </a:r>
            <a:r>
              <a:rPr lang="en-US" sz="2000" dirty="0" smtClean="0"/>
              <a:t>using map algebra on raster grids;</a:t>
            </a:r>
          </a:p>
          <a:p>
            <a:r>
              <a:rPr lang="en-US" sz="2000" dirty="0" smtClean="0"/>
              <a:t>Build a </a:t>
            </a:r>
            <a:r>
              <a:rPr lang="en-US" sz="2000" dirty="0" smtClean="0">
                <a:solidFill>
                  <a:srgbClr val="FF0000"/>
                </a:solidFill>
              </a:rPr>
              <a:t>geometric network for streams and rivers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Analyze </a:t>
            </a:r>
            <a:r>
              <a:rPr lang="en-US" sz="2000" dirty="0" smtClean="0"/>
              <a:t>a digital elevation model of land surface terrain to </a:t>
            </a:r>
            <a:r>
              <a:rPr lang="en-US" sz="2000" dirty="0" smtClean="0">
                <a:solidFill>
                  <a:srgbClr val="FF0000"/>
                </a:solidFill>
              </a:rPr>
              <a:t>derive watersheds and stream networks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Use </a:t>
            </a:r>
            <a:r>
              <a:rPr lang="en-US" sz="2000" dirty="0" smtClean="0">
                <a:solidFill>
                  <a:srgbClr val="FF0000"/>
                </a:solidFill>
              </a:rPr>
              <a:t>remote sensing information </a:t>
            </a:r>
            <a:r>
              <a:rPr lang="en-US" sz="2000" dirty="0" smtClean="0"/>
              <a:t>in ArcGIS</a:t>
            </a:r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3" y="1052513"/>
            <a:ext cx="7902575" cy="544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93688"/>
            <a:ext cx="7772400" cy="838200"/>
          </a:xfrm>
        </p:spPr>
        <p:txBody>
          <a:bodyPr/>
          <a:lstStyle/>
          <a:p>
            <a:r>
              <a:rPr lang="en-US" smtClean="0"/>
              <a:t>Our Classroom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123950" y="1455738"/>
            <a:ext cx="3060700" cy="1187450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Dr David Tarboton</a:t>
            </a:r>
          </a:p>
          <a:p>
            <a:pPr algn="ctr"/>
            <a:r>
              <a:rPr lang="en-US"/>
              <a:t>Students at Utah State University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048000" y="5524500"/>
            <a:ext cx="3019425" cy="830263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Dr David Maidment Students at UT Austin</a:t>
            </a:r>
          </a:p>
        </p:txBody>
      </p:sp>
      <p:sp>
        <p:nvSpPr>
          <p:cNvPr id="4102" name="Line 10"/>
          <p:cNvSpPr>
            <a:spLocks noChangeShapeType="1"/>
          </p:cNvSpPr>
          <p:nvPr/>
        </p:nvSpPr>
        <p:spPr bwMode="auto">
          <a:xfrm>
            <a:off x="2794000" y="3095625"/>
            <a:ext cx="1554163" cy="217487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11"/>
          <p:cNvSpPr>
            <a:spLocks noChangeShapeType="1"/>
          </p:cNvSpPr>
          <p:nvPr/>
        </p:nvSpPr>
        <p:spPr bwMode="auto">
          <a:xfrm>
            <a:off x="2874963" y="3005138"/>
            <a:ext cx="1574800" cy="29527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12"/>
          <p:cNvSpPr>
            <a:spLocks noChangeShapeType="1"/>
          </p:cNvSpPr>
          <p:nvPr/>
        </p:nvSpPr>
        <p:spPr bwMode="auto">
          <a:xfrm flipH="1">
            <a:off x="4489450" y="3482975"/>
            <a:ext cx="163513" cy="1757363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Text Box 13"/>
          <p:cNvSpPr txBox="1">
            <a:spLocks noChangeArrowheads="1"/>
          </p:cNvSpPr>
          <p:nvPr/>
        </p:nvSpPr>
        <p:spPr bwMode="auto">
          <a:xfrm>
            <a:off x="4613275" y="1665288"/>
            <a:ext cx="3019425" cy="1200150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Ayse</a:t>
            </a:r>
            <a:r>
              <a:rPr lang="en-US" dirty="0"/>
              <a:t> </a:t>
            </a:r>
            <a:r>
              <a:rPr lang="en-US" dirty="0" err="1" smtClean="0"/>
              <a:t>Kilic</a:t>
            </a:r>
            <a:r>
              <a:rPr lang="en-US" dirty="0" smtClean="0"/>
              <a:t> </a:t>
            </a:r>
            <a:r>
              <a:rPr lang="en-US" dirty="0"/>
              <a:t>Students at University of Nebraska - Lincoln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2"/>
                </a:solidFill>
              </a:rPr>
              <a:t>Six Basic Course Elements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3300"/>
                </a:solidFill>
              </a:rPr>
              <a:t>Lectures</a:t>
            </a:r>
          </a:p>
          <a:p>
            <a:pPr lvl="1"/>
            <a:r>
              <a:rPr lang="en-US" dirty="0" err="1" smtClean="0"/>
              <a:t>Powerpoint</a:t>
            </a:r>
            <a:r>
              <a:rPr lang="en-US" dirty="0" smtClean="0"/>
              <a:t> slides</a:t>
            </a:r>
          </a:p>
          <a:p>
            <a:pPr lvl="1"/>
            <a:r>
              <a:rPr lang="en-US" dirty="0" smtClean="0"/>
              <a:t>Video streaming</a:t>
            </a:r>
          </a:p>
          <a:p>
            <a:r>
              <a:rPr lang="en-US" dirty="0" smtClean="0">
                <a:solidFill>
                  <a:srgbClr val="FF3300"/>
                </a:solidFill>
              </a:rPr>
              <a:t>Readings</a:t>
            </a:r>
          </a:p>
          <a:p>
            <a:pPr lvl="1"/>
            <a:r>
              <a:rPr lang="en-US" dirty="0" smtClean="0"/>
              <a:t>Assigned web materials</a:t>
            </a:r>
            <a:endParaRPr lang="en-US" dirty="0" smtClean="0"/>
          </a:p>
          <a:p>
            <a:r>
              <a:rPr lang="en-US" dirty="0" smtClean="0">
                <a:solidFill>
                  <a:srgbClr val="FF3300"/>
                </a:solidFill>
              </a:rPr>
              <a:t>Homework</a:t>
            </a:r>
          </a:p>
          <a:p>
            <a:pPr lvl="1"/>
            <a:r>
              <a:rPr lang="en-US" dirty="0" smtClean="0"/>
              <a:t>Computer exercises</a:t>
            </a:r>
          </a:p>
          <a:p>
            <a:pPr lvl="1"/>
            <a:r>
              <a:rPr lang="en-US" dirty="0" smtClean="0"/>
              <a:t>Hand exercises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Term Project</a:t>
            </a:r>
          </a:p>
          <a:p>
            <a:pPr lvl="1"/>
            <a:r>
              <a:rPr lang="en-US" smtClean="0"/>
              <a:t>Oral presentation</a:t>
            </a:r>
          </a:p>
          <a:p>
            <a:pPr lvl="1"/>
            <a:r>
              <a:rPr lang="en-US" smtClean="0"/>
              <a:t>HTML report</a:t>
            </a:r>
          </a:p>
          <a:p>
            <a:r>
              <a:rPr lang="en-US" smtClean="0">
                <a:solidFill>
                  <a:srgbClr val="FF3300"/>
                </a:solidFill>
              </a:rPr>
              <a:t>Class Interaction</a:t>
            </a:r>
          </a:p>
          <a:p>
            <a:pPr lvl="1"/>
            <a:r>
              <a:rPr lang="en-US" smtClean="0"/>
              <a:t>Email</a:t>
            </a:r>
          </a:p>
          <a:p>
            <a:pPr lvl="1"/>
            <a:r>
              <a:rPr lang="en-US" smtClean="0"/>
              <a:t>Discussion</a:t>
            </a:r>
          </a:p>
          <a:p>
            <a:r>
              <a:rPr lang="en-US" smtClean="0">
                <a:solidFill>
                  <a:srgbClr val="FF3300"/>
                </a:solidFill>
              </a:rPr>
              <a:t>Examinations</a:t>
            </a:r>
          </a:p>
          <a:p>
            <a:pPr lvl="1"/>
            <a:r>
              <a:rPr lang="en-US" smtClean="0"/>
              <a:t>Midterm, final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Websites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sz="2800" dirty="0" smtClean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www.engineering.usu.edu/dtarb/giswr/2012</a:t>
            </a:r>
            <a:r>
              <a:rPr lang="en-US" sz="2800" dirty="0" smtClean="0"/>
              <a:t>  </a:t>
            </a:r>
            <a:endParaRPr lang="en-US" sz="2800" dirty="0" smtClean="0"/>
          </a:p>
          <a:p>
            <a:endParaRPr lang="en-US" sz="2800" u="sng" dirty="0" smtClean="0">
              <a:hlinkClick r:id="rId3"/>
            </a:endParaRPr>
          </a:p>
          <a:p>
            <a:r>
              <a:rPr lang="en-US" sz="2800" u="sng" dirty="0" smtClean="0">
                <a:hlinkClick r:id="rId4"/>
              </a:rPr>
              <a:t>http://www.caee.utexas.edu/prof/maidment/giswr2012/giswr2012.htm</a:t>
            </a:r>
            <a:r>
              <a:rPr lang="en-US" sz="2800" u="sng" dirty="0" smtClean="0"/>
              <a:t> </a:t>
            </a:r>
          </a:p>
          <a:p>
            <a:endParaRPr lang="en-US" sz="2800" u="sng" dirty="0"/>
          </a:p>
          <a:p>
            <a:r>
              <a:rPr lang="en-US" sz="2800" u="sng" dirty="0" smtClean="0">
                <a:hlinkClick r:id="rId5"/>
              </a:rPr>
              <a:t>http://snr.unl.edu/airmak/giswr/2012/</a:t>
            </a:r>
            <a:r>
              <a:rPr lang="en-US" sz="2800" u="sng" dirty="0" smtClean="0"/>
              <a:t> </a:t>
            </a:r>
            <a:endParaRPr lang="en-US" sz="2800" u="sng" dirty="0" smtClean="0"/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0000E5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686</TotalTime>
  <Words>227</Words>
  <Application>Microsoft Office PowerPoint</Application>
  <PresentationFormat>On-screen Show (4:3)</PresentationFormat>
  <Paragraphs>41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Arial</vt:lpstr>
      <vt:lpstr>Blank Presentation</vt:lpstr>
      <vt:lpstr>Welcome to GIS in Water Resources 2012</vt:lpstr>
      <vt:lpstr>Learning Objectives</vt:lpstr>
      <vt:lpstr>Our Classroom</vt:lpstr>
      <vt:lpstr>Six Basic Course Elements</vt:lpstr>
      <vt:lpstr>Websites</vt:lpstr>
    </vt:vector>
  </TitlesOfParts>
  <Company>CRWR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maidment</dc:creator>
  <cp:lastModifiedBy>David Tarboton</cp:lastModifiedBy>
  <cp:revision>89</cp:revision>
  <cp:lastPrinted>1998-08-27T15:04:43Z</cp:lastPrinted>
  <dcterms:created xsi:type="dcterms:W3CDTF">1998-06-30T21:37:06Z</dcterms:created>
  <dcterms:modified xsi:type="dcterms:W3CDTF">2012-08-28T03:10:05Z</dcterms:modified>
</cp:coreProperties>
</file>