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handoutMasterIdLst>
    <p:handoutMasterId r:id="rId59"/>
  </p:handoutMasterIdLst>
  <p:sldIdLst>
    <p:sldId id="319" r:id="rId2"/>
    <p:sldId id="320" r:id="rId3"/>
    <p:sldId id="392" r:id="rId4"/>
    <p:sldId id="480" r:id="rId5"/>
    <p:sldId id="479" r:id="rId6"/>
    <p:sldId id="478" r:id="rId7"/>
    <p:sldId id="322" r:id="rId8"/>
    <p:sldId id="321" r:id="rId9"/>
    <p:sldId id="337" r:id="rId10"/>
    <p:sldId id="384" r:id="rId11"/>
    <p:sldId id="383" r:id="rId12"/>
    <p:sldId id="262" r:id="rId13"/>
    <p:sldId id="269" r:id="rId14"/>
    <p:sldId id="387" r:id="rId15"/>
    <p:sldId id="388" r:id="rId16"/>
    <p:sldId id="261" r:id="rId17"/>
    <p:sldId id="389" r:id="rId18"/>
    <p:sldId id="474" r:id="rId19"/>
    <p:sldId id="349" r:id="rId20"/>
    <p:sldId id="350" r:id="rId21"/>
    <p:sldId id="476" r:id="rId22"/>
    <p:sldId id="477" r:id="rId23"/>
    <p:sldId id="454" r:id="rId24"/>
    <p:sldId id="338" r:id="rId25"/>
    <p:sldId id="413" r:id="rId26"/>
    <p:sldId id="466" r:id="rId27"/>
    <p:sldId id="455" r:id="rId28"/>
    <p:sldId id="459" r:id="rId29"/>
    <p:sldId id="456" r:id="rId30"/>
    <p:sldId id="457" r:id="rId31"/>
    <p:sldId id="460" r:id="rId32"/>
    <p:sldId id="462" r:id="rId33"/>
    <p:sldId id="464" r:id="rId34"/>
    <p:sldId id="465" r:id="rId35"/>
    <p:sldId id="472" r:id="rId36"/>
    <p:sldId id="427" r:id="rId37"/>
    <p:sldId id="428" r:id="rId38"/>
    <p:sldId id="481" r:id="rId39"/>
    <p:sldId id="482" r:id="rId40"/>
    <p:sldId id="483" r:id="rId41"/>
    <p:sldId id="470" r:id="rId42"/>
    <p:sldId id="469" r:id="rId43"/>
    <p:sldId id="441" r:id="rId44"/>
    <p:sldId id="442" r:id="rId45"/>
    <p:sldId id="443" r:id="rId46"/>
    <p:sldId id="471" r:id="rId47"/>
    <p:sldId id="339" r:id="rId48"/>
    <p:sldId id="281" r:id="rId49"/>
    <p:sldId id="279" r:id="rId50"/>
    <p:sldId id="282" r:id="rId51"/>
    <p:sldId id="260" r:id="rId52"/>
    <p:sldId id="317" r:id="rId53"/>
    <p:sldId id="318" r:id="rId54"/>
    <p:sldId id="417" r:id="rId55"/>
    <p:sldId id="418" r:id="rId56"/>
    <p:sldId id="419" r:id="rId57"/>
  </p:sldIdLst>
  <p:sldSz cx="9144000" cy="6858000" type="screen4x3"/>
  <p:notesSz cx="6858000" cy="919956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64" autoAdjust="0"/>
  </p:normalViewPr>
  <p:slideViewPr>
    <p:cSldViewPr snapToGrid="0">
      <p:cViewPr>
        <p:scale>
          <a:sx n="75" d="100"/>
          <a:sy n="75" d="100"/>
        </p:scale>
        <p:origin x="-930" y="-8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6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46084" name="Rectangle 4"/>
          <p:cNvSpPr>
            <a:spLocks noGrp="1" noChangeArrowheads="1"/>
          </p:cNvSpPr>
          <p:nvPr>
            <p:ph type="ftr" sz="quarter" idx="2"/>
          </p:nvPr>
        </p:nvSpPr>
        <p:spPr bwMode="auto">
          <a:xfrm>
            <a:off x="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46085" name="Rectangle 5"/>
          <p:cNvSpPr>
            <a:spLocks noGrp="1" noChangeArrowheads="1"/>
          </p:cNvSpPr>
          <p:nvPr>
            <p:ph type="sldNum" sz="quarter" idx="3"/>
          </p:nvPr>
        </p:nvSpPr>
        <p:spPr bwMode="auto">
          <a:xfrm>
            <a:off x="388620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77532FDE-B1A2-410F-AB0C-4F63EC86BEDB}" type="slidenum">
              <a:rPr lang="en-US"/>
              <a:pPr>
                <a:defRPr/>
              </a:pPr>
              <a:t>‹#›</a:t>
            </a:fld>
            <a:endParaRPr lang="en-US"/>
          </a:p>
        </p:txBody>
      </p:sp>
    </p:spTree>
    <p:extLst>
      <p:ext uri="{BB962C8B-B14F-4D97-AF65-F5344CB8AC3E}">
        <p14:creationId xmlns:p14="http://schemas.microsoft.com/office/powerpoint/2010/main" val="44819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8199"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C332E6C0-DAC4-4EF3-B31F-C28A9C5598C0}" type="slidenum">
              <a:rPr lang="en-US"/>
              <a:pPr>
                <a:defRPr/>
              </a:pPr>
              <a:t>‹#›</a:t>
            </a:fld>
            <a:endParaRPr lang="en-US"/>
          </a:p>
        </p:txBody>
      </p:sp>
    </p:spTree>
    <p:extLst>
      <p:ext uri="{BB962C8B-B14F-4D97-AF65-F5344CB8AC3E}">
        <p14:creationId xmlns:p14="http://schemas.microsoft.com/office/powerpoint/2010/main" val="83008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FDBF2BA-DACE-45E6-9620-A1886C9D7594}" type="slidenum">
              <a:rPr lang="en-US" smtClean="0"/>
              <a:pPr/>
              <a:t>1</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42E9AD-F464-446F-A845-6E7E3C660450}" type="slidenum">
              <a:rPr lang="en-US" smtClean="0"/>
              <a:pPr/>
              <a:t>14</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97F074C-2A22-401A-B972-BC393D81A11B}" type="slidenum">
              <a:rPr lang="en-US" smtClean="0"/>
              <a:pPr/>
              <a:t>15</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A06F185-D4F7-449F-8946-C6B2A0C6B9EC}" type="slidenum">
              <a:rPr lang="en-US" smtClean="0"/>
              <a:pPr/>
              <a:t>16</a:t>
            </a:fld>
            <a:endParaRPr lang="en-US" smtClean="0"/>
          </a:p>
        </p:txBody>
      </p:sp>
      <p:sp>
        <p:nvSpPr>
          <p:cNvPr id="62467" name="Rectangle 2"/>
          <p:cNvSpPr>
            <a:spLocks noGrp="1" noRot="1" noChangeAspect="1" noChangeArrowheads="1" noTextEdit="1"/>
          </p:cNvSpPr>
          <p:nvPr>
            <p:ph type="sldImg"/>
          </p:nvPr>
        </p:nvSpPr>
        <p:spPr>
          <a:ln w="12700" cap="flat"/>
        </p:spPr>
      </p:sp>
      <p:sp>
        <p:nvSpPr>
          <p:cNvPr id="62468" name="Rectangle 3"/>
          <p:cNvSpPr>
            <a:spLocks noGrp="1" noChangeArrowheads="1"/>
          </p:cNvSpPr>
          <p:nvPr>
            <p:ph type="body" idx="1"/>
          </p:nvPr>
        </p:nvSpPr>
        <p:spPr>
          <a:noFill/>
          <a:ln/>
        </p:spPr>
        <p:txBody>
          <a:bodyPr lIns="91852" tIns="45926" rIns="91852" bIns="45926"/>
          <a:lstStyle/>
          <a:p>
            <a:r>
              <a:rPr lang="en-US" smtClean="0"/>
              <a:t>DRM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A29D493-C76D-43CE-8E21-1ACC571DA1B7}" type="slidenum">
              <a:rPr lang="en-US" smtClean="0"/>
              <a:pPr/>
              <a:t>17</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18</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E2DADA5-516B-4D34-BDAE-AD4F0FD03CCF}" type="slidenum">
              <a:rPr lang="en-US" smtClean="0"/>
              <a:pPr/>
              <a:t>19</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64B458E-A02A-4BFB-A3EC-6851B63689E0}" type="slidenum">
              <a:rPr lang="en-US" smtClean="0"/>
              <a:pPr/>
              <a:t>20</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54265EE-D32C-4051-8FA5-D1075337E97B}" type="slidenum">
              <a:rPr lang="en-US" smtClean="0"/>
              <a:pPr/>
              <a:t>24</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D70069-8288-44D1-A28D-BDCD0D675545}" type="slidenum">
              <a:rPr lang="en-US" smtClean="0">
                <a:ea typeface="ＭＳ Ｐゴシック" pitchFamily="1" charset="-128"/>
              </a:rPr>
              <a:pPr/>
              <a:t>25</a:t>
            </a:fld>
            <a:endParaRPr lang="en-US" smtClean="0">
              <a:ea typeface="ＭＳ Ｐゴシック" pitchFamily="1"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wrap="square"/>
          <a:lstStyle/>
          <a:p>
            <a:fld id="{4C791B83-2AA0-4481-B313-A33236716E03}" type="slidenum">
              <a:rPr lang="en-US" smtClean="0">
                <a:latin typeface="Arial" pitchFamily="34" charset="0"/>
                <a:ea typeface="ＭＳ Ｐゴシック"/>
                <a:cs typeface="ＭＳ Ｐゴシック"/>
              </a:rPr>
              <a:pPr/>
              <a:t>26</a:t>
            </a:fld>
            <a:endParaRPr lang="en-US" smtClean="0">
              <a:latin typeface="Arial" pitchFamily="34" charset="0"/>
              <a:ea typeface="ＭＳ Ｐゴシック"/>
              <a:cs typeface="ＭＳ Ｐゴシック"/>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w="9525"/>
        </p:spPr>
        <p:txBody>
          <a:bodyPr anchor="t"/>
          <a:lstStyle/>
          <a:p>
            <a:pPr eaLnBrk="1" hangingPunct="1">
              <a:spcBef>
                <a:spcPct val="0"/>
              </a:spcBef>
            </a:pPr>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9599CBA-9CC5-47E3-90DA-0CF03BAE07CA}" type="slidenum">
              <a:rPr lang="en-US" smtClean="0"/>
              <a:pPr/>
              <a:t>2</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data are recorded over time to monitor a hydrologic process or property.</a:t>
            </a:r>
            <a:endParaRPr lang="en-US" dirty="0" smtClean="0"/>
          </a:p>
        </p:txBody>
      </p:sp>
      <p:sp>
        <p:nvSpPr>
          <p:cNvPr id="4" name="Slide Number Placeholder 3"/>
          <p:cNvSpPr>
            <a:spLocks noGrp="1"/>
          </p:cNvSpPr>
          <p:nvPr>
            <p:ph type="sldNum" sz="quarter" idx="10"/>
          </p:nvPr>
        </p:nvSpPr>
        <p:spPr/>
        <p:txBody>
          <a:bodyPr/>
          <a:lstStyle/>
          <a:p>
            <a:fld id="{75A08714-0123-4697-BB9E-E797D37FF921}"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w="9525"/>
        </p:spPr>
        <p:txBody>
          <a:bodyPr/>
          <a:lstStyle/>
          <a:p>
            <a:endParaRPr lang="en-US" dirty="0" smtClean="0">
              <a:latin typeface="Arial" pitchFamily="34" charset="0"/>
              <a:ea typeface="ＭＳ Ｐゴシック"/>
              <a:cs typeface="ＭＳ Ｐゴシック"/>
            </a:endParaRPr>
          </a:p>
        </p:txBody>
      </p:sp>
      <p:sp>
        <p:nvSpPr>
          <p:cNvPr id="83972" name="Slide Number Placeholder 3"/>
          <p:cNvSpPr>
            <a:spLocks noGrp="1"/>
          </p:cNvSpPr>
          <p:nvPr>
            <p:ph type="sldNum" sz="quarter" idx="5"/>
          </p:nvPr>
        </p:nvSpPr>
        <p:spPr>
          <a:noFill/>
        </p:spPr>
        <p:txBody>
          <a:bodyPr/>
          <a:lstStyle/>
          <a:p>
            <a:fld id="{4A51B8D1-4508-4080-A134-5CD5D288BF77}" type="slidenum">
              <a:rPr lang="en-US" smtClean="0">
                <a:latin typeface="Times New Roman" pitchFamily="18" charset="0"/>
                <a:ea typeface="ＭＳ Ｐゴシック"/>
                <a:cs typeface="ＭＳ Ｐゴシック"/>
              </a:rPr>
              <a:pPr/>
              <a:t>36</a:t>
            </a:fld>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DEC73C-1164-CA43-9CA2-E40A5599B5A3}" type="slidenum">
              <a:rPr lang="en-US" smtClean="0"/>
              <a:pPr>
                <a:defRPr/>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871BC6F-A21B-49CB-AB5F-A29C935AC05D}" type="slidenum">
              <a:rPr lang="en-US" smtClean="0"/>
              <a:pPr/>
              <a:t>46</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095DBA8-116D-4884-BB97-E980DF68FAF2}" type="slidenum">
              <a:rPr lang="en-US" smtClean="0"/>
              <a:pPr/>
              <a:t>47</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D0A7EE4-6405-498D-A6BB-E5B63B52B8D1}" type="slidenum">
              <a:rPr lang="en-US" smtClean="0"/>
              <a:pPr/>
              <a:t>48</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51388C9-C193-455D-B6DF-408C883E09FD}" type="slidenum">
              <a:rPr lang="en-US" smtClean="0"/>
              <a:pPr/>
              <a:t>49</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2F223AB-62CE-4FE0-B0BE-9D6DE7696282}" type="slidenum">
              <a:rPr lang="en-US" smtClean="0"/>
              <a:pPr/>
              <a:t>50</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F00D46A-8A93-49E7-A4BC-44D257A3BD07}" type="slidenum">
              <a:rPr lang="en-US" smtClean="0"/>
              <a:pPr/>
              <a:t>51</a:t>
            </a:fld>
            <a:endParaRPr lang="en-US" smtClean="0"/>
          </a:p>
        </p:txBody>
      </p:sp>
      <p:sp>
        <p:nvSpPr>
          <p:cNvPr id="84995" name="Rectangle 2"/>
          <p:cNvSpPr>
            <a:spLocks noGrp="1" noRot="1" noChangeAspect="1" noChangeArrowheads="1" noTextEdit="1"/>
          </p:cNvSpPr>
          <p:nvPr>
            <p:ph type="sldImg"/>
          </p:nvPr>
        </p:nvSpPr>
        <p:spPr>
          <a:ln w="12700" cap="flat"/>
        </p:spPr>
      </p:sp>
      <p:sp>
        <p:nvSpPr>
          <p:cNvPr id="84996" name="Rectangle 3"/>
          <p:cNvSpPr>
            <a:spLocks noGrp="1" noChangeArrowheads="1"/>
          </p:cNvSpPr>
          <p:nvPr>
            <p:ph type="body" idx="1"/>
          </p:nvPr>
        </p:nvSpPr>
        <p:spPr>
          <a:noFill/>
          <a:ln/>
        </p:spPr>
        <p:txBody>
          <a:bodyPr lIns="91852" tIns="45926" rIns="91852" bIns="45926"/>
          <a:lstStyle/>
          <a:p>
            <a:r>
              <a:rPr lang="en-US" smtClean="0"/>
              <a:t>DRM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C93995B-1B1F-46F9-BA78-4D7B4CB16DFF}" type="slidenum">
              <a:rPr lang="en-US" smtClean="0"/>
              <a:pPr/>
              <a:t>52</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5EA189-DA96-46BA-B15A-156757700C09}" type="slidenum">
              <a:rPr lang="en-US" smtClean="0"/>
              <a:pPr/>
              <a:t>7</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D63C797-4E38-402C-B40D-D84A1B41FD2F}" type="slidenum">
              <a:rPr lang="en-US" smtClean="0"/>
              <a:pPr/>
              <a:t>53</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4ED6BA6-BB26-4A7D-9A09-9A9A08E3CD7A}" type="slidenum">
              <a:rPr lang="en-US" smtClean="0"/>
              <a:pPr/>
              <a:t>8</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EAF54D0-BC78-4BCC-A764-41569810997F}" type="slidenum">
              <a:rPr lang="en-US" smtClean="0"/>
              <a:pPr/>
              <a:t>9</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70948AC-CB73-47F5-9F6D-812C94797087}" type="slidenum">
              <a:rPr lang="en-US" smtClean="0"/>
              <a:pPr/>
              <a:t>10</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11</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F8B58E1-48CC-495B-AC77-4E55EE4C209A}" type="slidenum">
              <a:rPr lang="en-US" smtClean="0"/>
              <a:pPr/>
              <a:t>12</a:t>
            </a:fld>
            <a:endParaRPr lang="en-US" smtClean="0"/>
          </a:p>
        </p:txBody>
      </p:sp>
      <p:sp>
        <p:nvSpPr>
          <p:cNvPr id="58371" name="Rectangle 2"/>
          <p:cNvSpPr>
            <a:spLocks noGrp="1" noRot="1" noChangeAspect="1" noChangeArrowheads="1" noTextEdit="1"/>
          </p:cNvSpPr>
          <p:nvPr>
            <p:ph type="sldImg"/>
          </p:nvPr>
        </p:nvSpPr>
        <p:spPr>
          <a:ln w="12700" cap="flat"/>
        </p:spPr>
      </p:sp>
      <p:sp>
        <p:nvSpPr>
          <p:cNvPr id="58372" name="Rectangle 3"/>
          <p:cNvSpPr>
            <a:spLocks noGrp="1" noChangeArrowheads="1"/>
          </p:cNvSpPr>
          <p:nvPr>
            <p:ph type="body" idx="1"/>
          </p:nvPr>
        </p:nvSpPr>
        <p:spPr>
          <a:noFill/>
          <a:ln/>
        </p:spPr>
        <p:txBody>
          <a:bodyPr lIns="91852" tIns="45926" rIns="91852" bIns="45926"/>
          <a:lstStyle/>
          <a:p>
            <a:r>
              <a:rPr lang="en-US" smtClean="0"/>
              <a:t>DRM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9C1419A-E5D1-4FBB-B93E-ED14351C7B26}" type="slidenum">
              <a:rPr lang="en-US" smtClean="0"/>
              <a:pPr/>
              <a:t>13</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673C9-DFA1-4F7D-92D4-32EF467DB0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1C62F-3B17-4014-A02E-2E7D374C93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210C9-B346-44D5-8A81-06DC74C18A9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6976681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DB331-9C08-4D46-906E-C0EA45AA288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60D24-19E1-406C-8342-050049B799F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4A7320-9A07-4E15-BFFD-89EEE6500EE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D6669A-09AB-4F85-B94B-EFA0216E9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D42C7-E0FF-49F8-B5D5-E6B212C9630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2BB7B-DB4D-430A-8EEE-53D1F56247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870E9-3794-4BFE-BF63-E9322C9893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5EF64-0280-40B3-BCA8-16A34E6F897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EEBF58B-64A0-4905-AA83-3581935C1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6" r:id="rId13"/>
    <p:sldLayoutId id="21474836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Microsoft_Word_97_-_2003_Document1.doc"/><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aterservices.usgs.gov/nwis/iv?sites=08158000&amp;period=P7D&amp;parameterCd=00060"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www.arcgis.com/"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67.wmf"/><Relationship Id="rId5" Type="http://schemas.openxmlformats.org/officeDocument/2006/relationships/oleObject" Target="../embeddings/Microsoft_Word_97_-_2003_Document2.doc"/><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0.wmf"/></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5123" name="Rectangle 3"/>
          <p:cNvSpPr>
            <a:spLocks noGrp="1" noChangeArrowheads="1"/>
          </p:cNvSpPr>
          <p:nvPr>
            <p:ph type="body" idx="1"/>
          </p:nvPr>
        </p:nvSpPr>
        <p:spPr>
          <a:xfrm>
            <a:off x="685800" y="1981200"/>
            <a:ext cx="7772400" cy="2590800"/>
          </a:xfrm>
        </p:spPr>
        <p:txBody>
          <a:bodyPr/>
          <a:lstStyle/>
          <a:p>
            <a:r>
              <a:rPr lang="en-US" i="1" smtClean="0">
                <a:solidFill>
                  <a:srgbClr val="FF3300"/>
                </a:solidFill>
              </a:rPr>
              <a:t>In-class and distance learning</a:t>
            </a:r>
            <a:endParaRPr lang="en-US" smtClean="0"/>
          </a:p>
          <a:p>
            <a:r>
              <a:rPr lang="en-US" smtClean="0"/>
              <a:t>Geospatial database of hydrologic features </a:t>
            </a:r>
          </a:p>
          <a:p>
            <a:r>
              <a:rPr lang="en-US" smtClean="0"/>
              <a:t>GIS and HIS</a:t>
            </a:r>
          </a:p>
          <a:p>
            <a:r>
              <a:rPr lang="en-US" smtClean="0"/>
              <a:t>Curved earth and a flat map</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Geographic Data Model</a:t>
            </a:r>
          </a:p>
        </p:txBody>
      </p:sp>
      <p:sp>
        <p:nvSpPr>
          <p:cNvPr id="11267" name="Rectangle 3"/>
          <p:cNvSpPr>
            <a:spLocks noGrp="1" noChangeArrowheads="1"/>
          </p:cNvSpPr>
          <p:nvPr>
            <p:ph type="body" idx="1"/>
          </p:nvPr>
        </p:nvSpPr>
        <p:spPr/>
        <p:txBody>
          <a:bodyPr/>
          <a:lstStyle/>
          <a:p>
            <a:pPr>
              <a:lnSpc>
                <a:spcPct val="90000"/>
              </a:lnSpc>
            </a:pPr>
            <a:r>
              <a:rPr lang="en-US" sz="2800" smtClean="0">
                <a:solidFill>
                  <a:srgbClr val="FF0000"/>
                </a:solidFill>
              </a:rPr>
              <a:t>Conceptual Model</a:t>
            </a:r>
            <a:r>
              <a:rPr lang="en-US" sz="2800" smtClean="0"/>
              <a:t> – a set of concepts that describe a subject and allow reasoning about it</a:t>
            </a:r>
          </a:p>
          <a:p>
            <a:pPr>
              <a:lnSpc>
                <a:spcPct val="90000"/>
              </a:lnSpc>
            </a:pPr>
            <a:r>
              <a:rPr lang="en-US" sz="2800" smtClean="0">
                <a:solidFill>
                  <a:srgbClr val="FF0000"/>
                </a:solidFill>
              </a:rPr>
              <a:t>Mathematical Model</a:t>
            </a:r>
            <a:r>
              <a:rPr lang="en-US" sz="2800" smtClean="0"/>
              <a:t> – a conceptual model expressed in symbols and equations</a:t>
            </a:r>
          </a:p>
          <a:p>
            <a:pPr>
              <a:lnSpc>
                <a:spcPct val="90000"/>
              </a:lnSpc>
            </a:pPr>
            <a:r>
              <a:rPr lang="en-US" sz="2800" smtClean="0">
                <a:solidFill>
                  <a:srgbClr val="FF0000"/>
                </a:solidFill>
              </a:rPr>
              <a:t>Data Model</a:t>
            </a:r>
            <a:r>
              <a:rPr lang="en-US" sz="2800" smtClean="0"/>
              <a:t> – a conceptual model expressed in a data structure (e.g. ascii files, Excel tables, …..)</a:t>
            </a:r>
          </a:p>
          <a:p>
            <a:pPr>
              <a:lnSpc>
                <a:spcPct val="90000"/>
              </a:lnSpc>
            </a:pPr>
            <a:r>
              <a:rPr lang="en-US" sz="2800" smtClean="0">
                <a:solidFill>
                  <a:srgbClr val="FF0000"/>
                </a:solidFill>
              </a:rPr>
              <a:t>Geographic Data Model</a:t>
            </a:r>
            <a:r>
              <a:rPr lang="en-US" sz="2800" smtClean="0"/>
              <a:t> – a conceptual model for describing and reasoning about the world expressed in a GIS database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2041525"/>
          </a:xfrm>
          <a:prstGeom prst="rect">
            <a:avLst/>
          </a:prstGeom>
          <a:noFill/>
          <a:ln w="9525">
            <a:noFill/>
            <a:miter lim="800000"/>
            <a:headEnd/>
            <a:tailEnd/>
          </a:ln>
          <a:effectLst/>
        </p:spPr>
        <p:txBody>
          <a:bodyPr>
            <a:spAutoFit/>
          </a:bodyPr>
          <a:lstStyle/>
          <a:p>
            <a:pPr>
              <a:defRPr/>
            </a:pPr>
            <a:r>
              <a:rPr lang="en-US" sz="3200">
                <a:solidFill>
                  <a:schemeClr val="accent2"/>
                </a:solidFill>
                <a:effectLst>
                  <a:outerShdw blurRad="38100" dist="38100" dir="2700000" algn="tl">
                    <a:srgbClr val="C0C0C0"/>
                  </a:outerShdw>
                </a:effectLst>
                <a:latin typeface="Arial" charset="0"/>
              </a:rPr>
              <a:t>Data Model based on Inventory of data layers</a:t>
            </a: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flipV="1">
            <a:off x="6973888" y="3938588"/>
            <a:ext cx="557212" cy="3794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13315" name="Line 3"/>
          <p:cNvSpPr>
            <a:spLocks noChangeShapeType="1"/>
          </p:cNvSpPr>
          <p:nvPr/>
        </p:nvSpPr>
        <p:spPr bwMode="auto">
          <a:xfrm>
            <a:off x="6453188" y="3963988"/>
            <a:ext cx="519112" cy="3540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6" name="Line 4"/>
          <p:cNvSpPr>
            <a:spLocks noChangeShapeType="1"/>
          </p:cNvSpPr>
          <p:nvPr/>
        </p:nvSpPr>
        <p:spPr bwMode="auto">
          <a:xfrm flipV="1">
            <a:off x="5691188" y="3951288"/>
            <a:ext cx="773112" cy="3667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7" name="Rectangle 5"/>
          <p:cNvSpPr>
            <a:spLocks noGrp="1" noChangeArrowheads="1"/>
          </p:cNvSpPr>
          <p:nvPr>
            <p:ph type="title"/>
          </p:nvPr>
        </p:nvSpPr>
        <p:spPr>
          <a:noFill/>
        </p:spPr>
        <p:txBody>
          <a:bodyPr lIns="92075" tIns="46038" rIns="92075" bIns="46038"/>
          <a:lstStyle/>
          <a:p>
            <a:r>
              <a:rPr lang="en-US" smtClean="0"/>
              <a:t>Spatial Data: Vector format</a:t>
            </a:r>
          </a:p>
        </p:txBody>
      </p:sp>
      <p:sp>
        <p:nvSpPr>
          <p:cNvPr id="11270" name="Rectangle 6"/>
          <p:cNvSpPr>
            <a:spLocks noChangeArrowheads="1"/>
          </p:cNvSpPr>
          <p:nvPr/>
        </p:nvSpPr>
        <p:spPr bwMode="auto">
          <a:xfrm>
            <a:off x="898525" y="2479675"/>
            <a:ext cx="4564063" cy="822325"/>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Point</a:t>
            </a:r>
            <a:r>
              <a:rPr lang="en-US"/>
              <a:t> - a pair of x and y coordinates</a:t>
            </a:r>
          </a:p>
          <a:p>
            <a:pPr>
              <a:defRPr/>
            </a:pPr>
            <a:endParaRPr lang="en-US"/>
          </a:p>
        </p:txBody>
      </p:sp>
      <p:sp>
        <p:nvSpPr>
          <p:cNvPr id="13319" name="Oval 7"/>
          <p:cNvSpPr>
            <a:spLocks noChangeArrowheads="1"/>
          </p:cNvSpPr>
          <p:nvPr/>
        </p:nvSpPr>
        <p:spPr bwMode="auto">
          <a:xfrm>
            <a:off x="6402388" y="2668588"/>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0" name="Rectangle 8"/>
          <p:cNvSpPr>
            <a:spLocks noChangeArrowheads="1"/>
          </p:cNvSpPr>
          <p:nvPr/>
        </p:nvSpPr>
        <p:spPr bwMode="auto">
          <a:xfrm>
            <a:off x="6429375" y="2251075"/>
            <a:ext cx="971550" cy="457200"/>
          </a:xfrm>
          <a:prstGeom prst="rect">
            <a:avLst/>
          </a:prstGeom>
          <a:noFill/>
          <a:ln w="9525">
            <a:noFill/>
            <a:miter lim="800000"/>
            <a:headEnd/>
            <a:tailEnd/>
          </a:ln>
        </p:spPr>
        <p:txBody>
          <a:bodyPr wrap="none" lIns="92075" tIns="46038" rIns="92075" bIns="46038">
            <a:spAutoFit/>
          </a:bodyPr>
          <a:lstStyle/>
          <a:p>
            <a:r>
              <a:rPr lang="en-US"/>
              <a:t>(x</a:t>
            </a:r>
            <a:r>
              <a:rPr lang="en-US" baseline="-25000"/>
              <a:t>1</a:t>
            </a:r>
            <a:r>
              <a:rPr lang="en-US"/>
              <a:t>,y</a:t>
            </a:r>
            <a:r>
              <a:rPr lang="en-US" baseline="-25000"/>
              <a:t>1</a:t>
            </a:r>
            <a:r>
              <a:rPr lang="en-US"/>
              <a:t>)</a:t>
            </a:r>
          </a:p>
        </p:txBody>
      </p:sp>
      <p:sp>
        <p:nvSpPr>
          <p:cNvPr id="11273" name="Rectangle 9"/>
          <p:cNvSpPr>
            <a:spLocks noChangeArrowheads="1"/>
          </p:cNvSpPr>
          <p:nvPr/>
        </p:nvSpPr>
        <p:spPr bwMode="auto">
          <a:xfrm>
            <a:off x="898525" y="3851275"/>
            <a:ext cx="3457575"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Line</a:t>
            </a:r>
            <a:r>
              <a:rPr lang="en-US"/>
              <a:t> - a sequence of points</a:t>
            </a:r>
          </a:p>
        </p:txBody>
      </p:sp>
      <p:sp>
        <p:nvSpPr>
          <p:cNvPr id="13322" name="Oval 10"/>
          <p:cNvSpPr>
            <a:spLocks noChangeArrowheads="1"/>
          </p:cNvSpPr>
          <p:nvPr/>
        </p:nvSpPr>
        <p:spPr bwMode="auto">
          <a:xfrm>
            <a:off x="6935788" y="42846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3" name="Oval 11"/>
          <p:cNvSpPr>
            <a:spLocks noChangeArrowheads="1"/>
          </p:cNvSpPr>
          <p:nvPr/>
        </p:nvSpPr>
        <p:spPr bwMode="auto">
          <a:xfrm>
            <a:off x="6427788" y="39290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4" name="Oval 12"/>
          <p:cNvSpPr>
            <a:spLocks noChangeArrowheads="1"/>
          </p:cNvSpPr>
          <p:nvPr/>
        </p:nvSpPr>
        <p:spPr bwMode="auto">
          <a:xfrm>
            <a:off x="5665788" y="4281488"/>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5" name="Oval 13"/>
          <p:cNvSpPr>
            <a:spLocks noChangeArrowheads="1"/>
          </p:cNvSpPr>
          <p:nvPr/>
        </p:nvSpPr>
        <p:spPr bwMode="auto">
          <a:xfrm>
            <a:off x="7491413" y="3903663"/>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6" name="Line 14"/>
          <p:cNvSpPr>
            <a:spLocks noChangeShapeType="1"/>
          </p:cNvSpPr>
          <p:nvPr/>
        </p:nvSpPr>
        <p:spPr bwMode="auto">
          <a:xfrm>
            <a:off x="5715000" y="4384675"/>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279" name="Rectangle 15"/>
          <p:cNvSpPr>
            <a:spLocks noChangeArrowheads="1"/>
          </p:cNvSpPr>
          <p:nvPr/>
        </p:nvSpPr>
        <p:spPr bwMode="auto">
          <a:xfrm>
            <a:off x="949325" y="5159375"/>
            <a:ext cx="3836988"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Polygon</a:t>
            </a:r>
            <a:r>
              <a:rPr lang="en-US"/>
              <a:t> - a closed set of lines</a:t>
            </a:r>
          </a:p>
        </p:txBody>
      </p:sp>
      <p:sp>
        <p:nvSpPr>
          <p:cNvPr id="13328" name="Line 16"/>
          <p:cNvSpPr>
            <a:spLocks noChangeShapeType="1"/>
          </p:cNvSpPr>
          <p:nvPr/>
        </p:nvSpPr>
        <p:spPr bwMode="auto">
          <a:xfrm>
            <a:off x="5588000" y="5081588"/>
            <a:ext cx="0" cy="836612"/>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13329" name="Line 17"/>
          <p:cNvSpPr>
            <a:spLocks noChangeShapeType="1"/>
          </p:cNvSpPr>
          <p:nvPr/>
        </p:nvSpPr>
        <p:spPr bwMode="auto">
          <a:xfrm>
            <a:off x="5589588" y="5918200"/>
            <a:ext cx="823912" cy="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13330" name="Line 18"/>
          <p:cNvSpPr>
            <a:spLocks noChangeShapeType="1"/>
          </p:cNvSpPr>
          <p:nvPr/>
        </p:nvSpPr>
        <p:spPr bwMode="auto">
          <a:xfrm>
            <a:off x="5589588" y="5080000"/>
            <a:ext cx="798512"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13331" name="Line 19"/>
          <p:cNvSpPr>
            <a:spLocks noChangeShapeType="1"/>
          </p:cNvSpPr>
          <p:nvPr/>
        </p:nvSpPr>
        <p:spPr bwMode="auto">
          <a:xfrm>
            <a:off x="6391275" y="5076825"/>
            <a:ext cx="747713" cy="392113"/>
          </a:xfrm>
          <a:prstGeom prst="line">
            <a:avLst/>
          </a:prstGeom>
          <a:noFill/>
          <a:ln w="12700">
            <a:solidFill>
              <a:srgbClr val="008000"/>
            </a:solidFill>
            <a:round/>
            <a:headEnd type="none" w="sm" len="sm"/>
            <a:tailEnd type="triangle" w="med" len="med"/>
          </a:ln>
        </p:spPr>
        <p:txBody>
          <a:bodyPr wrap="none" anchor="ctr"/>
          <a:lstStyle/>
          <a:p>
            <a:endParaRPr lang="en-US"/>
          </a:p>
        </p:txBody>
      </p:sp>
      <p:sp>
        <p:nvSpPr>
          <p:cNvPr id="13332" name="Line 20"/>
          <p:cNvSpPr>
            <a:spLocks noChangeShapeType="1"/>
          </p:cNvSpPr>
          <p:nvPr/>
        </p:nvSpPr>
        <p:spPr bwMode="auto">
          <a:xfrm flipV="1">
            <a:off x="6397625" y="5472113"/>
            <a:ext cx="722313" cy="442912"/>
          </a:xfrm>
          <a:prstGeom prst="line">
            <a:avLst/>
          </a:prstGeom>
          <a:noFill/>
          <a:ln w="12700">
            <a:solidFill>
              <a:schemeClr val="accent2"/>
            </a:solidFill>
            <a:round/>
            <a:headEnd type="triangle" w="med" len="med"/>
            <a:tailEnd type="none" w="sm" len="sm"/>
          </a:ln>
        </p:spPr>
        <p:txBody>
          <a:bodyPr wrap="none" anchor="ctr"/>
          <a:lstStyle/>
          <a:p>
            <a:endParaRPr lang="en-US"/>
          </a:p>
        </p:txBody>
      </p:sp>
      <p:sp>
        <p:nvSpPr>
          <p:cNvPr id="13333" name="Text Box 21"/>
          <p:cNvSpPr txBox="1">
            <a:spLocks noChangeArrowheads="1"/>
          </p:cNvSpPr>
          <p:nvPr/>
        </p:nvSpPr>
        <p:spPr bwMode="auto">
          <a:xfrm>
            <a:off x="5318125" y="4202113"/>
            <a:ext cx="844550" cy="457200"/>
          </a:xfrm>
          <a:prstGeom prst="rect">
            <a:avLst/>
          </a:prstGeom>
          <a:noFill/>
          <a:ln w="12700">
            <a:noFill/>
            <a:miter lim="800000"/>
            <a:headEnd type="none" w="sm" len="sm"/>
            <a:tailEnd type="none" w="sm" len="sm"/>
          </a:ln>
        </p:spPr>
        <p:txBody>
          <a:bodyPr wrap="none">
            <a:spAutoFit/>
          </a:bodyPr>
          <a:lstStyle/>
          <a:p>
            <a:pPr eaLnBrk="1" hangingPunct="1"/>
            <a:r>
              <a:rPr lang="en-US"/>
              <a:t>Node</a:t>
            </a:r>
          </a:p>
        </p:txBody>
      </p:sp>
      <p:sp>
        <p:nvSpPr>
          <p:cNvPr id="13334" name="Text Box 22"/>
          <p:cNvSpPr txBox="1">
            <a:spLocks noChangeArrowheads="1"/>
          </p:cNvSpPr>
          <p:nvPr/>
        </p:nvSpPr>
        <p:spPr bwMode="auto">
          <a:xfrm>
            <a:off x="6118225" y="3478213"/>
            <a:ext cx="944563" cy="457200"/>
          </a:xfrm>
          <a:prstGeom prst="rect">
            <a:avLst/>
          </a:prstGeom>
          <a:noFill/>
          <a:ln w="12700">
            <a:noFill/>
            <a:miter lim="800000"/>
            <a:headEnd type="none" w="sm" len="sm"/>
            <a:tailEnd type="none" w="sm" len="sm"/>
          </a:ln>
        </p:spPr>
        <p:txBody>
          <a:bodyPr wrap="none">
            <a:spAutoFit/>
          </a:bodyPr>
          <a:lstStyle/>
          <a:p>
            <a:pPr eaLnBrk="1" hangingPunct="1"/>
            <a:r>
              <a:rPr lang="en-US"/>
              <a:t>vertex</a:t>
            </a:r>
          </a:p>
        </p:txBody>
      </p:sp>
      <p:sp>
        <p:nvSpPr>
          <p:cNvPr id="13335" name="Text Box 23"/>
          <p:cNvSpPr txBox="1">
            <a:spLocks noChangeArrowheads="1"/>
          </p:cNvSpPr>
          <p:nvPr/>
        </p:nvSpPr>
        <p:spPr bwMode="auto">
          <a:xfrm>
            <a:off x="868363" y="1854200"/>
            <a:ext cx="4298950"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Vector</a:t>
            </a:r>
            <a:r>
              <a:rPr lang="en-US"/>
              <a:t> data are defined spatially: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Themes or Data Layers</a:t>
            </a:r>
          </a:p>
        </p:txBody>
      </p:sp>
      <p:graphicFrame>
        <p:nvGraphicFramePr>
          <p:cNvPr id="1026" name="Object 4"/>
          <p:cNvGraphicFramePr>
            <a:graphicFrameLocks noChangeAspect="1"/>
          </p:cNvGraphicFramePr>
          <p:nvPr/>
        </p:nvGraphicFramePr>
        <p:xfrm>
          <a:off x="2286000" y="2111375"/>
          <a:ext cx="4953000" cy="3268663"/>
        </p:xfrm>
        <a:graphic>
          <a:graphicData uri="http://schemas.openxmlformats.org/presentationml/2006/ole">
            <mc:AlternateContent xmlns:mc="http://schemas.openxmlformats.org/markup-compatibility/2006">
              <mc:Choice xmlns:v="urn:schemas-microsoft-com:vml" Requires="v">
                <p:oleObj spid="_x0000_s1046" name="Document" r:id="rId5" imgW="2423880" imgH="1600200" progId="Word.Document.8">
                  <p:embed/>
                </p:oleObj>
              </mc:Choice>
              <mc:Fallback>
                <p:oleObj name="Document" r:id="rId5" imgW="2423880" imgH="16002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111375"/>
                        <a:ext cx="4953000" cy="326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5"/>
          <p:cNvSpPr txBox="1">
            <a:spLocks noChangeArrowheads="1"/>
          </p:cNvSpPr>
          <p:nvPr/>
        </p:nvSpPr>
        <p:spPr bwMode="auto">
          <a:xfrm>
            <a:off x="1524000" y="5562600"/>
            <a:ext cx="5434013" cy="457200"/>
          </a:xfrm>
          <a:prstGeom prst="rect">
            <a:avLst/>
          </a:prstGeom>
          <a:noFill/>
          <a:ln w="9525">
            <a:noFill/>
            <a:miter lim="800000"/>
            <a:headEnd/>
            <a:tailEnd/>
          </a:ln>
        </p:spPr>
        <p:txBody>
          <a:bodyPr wrap="none">
            <a:spAutoFit/>
          </a:bodyPr>
          <a:lstStyle/>
          <a:p>
            <a:r>
              <a:rPr lang="en-US"/>
              <a:t>Vector data: point, line or polygon features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p:txBody>
          <a:bodyPr/>
          <a:lstStyle/>
          <a:p>
            <a:r>
              <a:rPr lang="en-US" smtClean="0"/>
              <a:t>Kissimmee watershed, Florida</a:t>
            </a:r>
          </a:p>
        </p:txBody>
      </p:sp>
      <p:pic>
        <p:nvPicPr>
          <p:cNvPr id="14339" name="Picture 5" descr="kissimmee"/>
          <p:cNvPicPr>
            <a:picLocks noGrp="1" noChangeAspect="1" noChangeArrowheads="1"/>
          </p:cNvPicPr>
          <p:nvPr>
            <p:ph idx="4294967295"/>
          </p:nvPr>
        </p:nvPicPr>
        <p:blipFill>
          <a:blip r:embed="rId3" cstate="print"/>
          <a:srcRect/>
          <a:stretch>
            <a:fillRect/>
          </a:stretch>
        </p:blipFill>
        <p:spPr>
          <a:xfrm>
            <a:off x="685800" y="2014538"/>
            <a:ext cx="7772400" cy="4046537"/>
          </a:xfrm>
          <a:noFill/>
        </p:spPr>
      </p:pic>
      <p:sp>
        <p:nvSpPr>
          <p:cNvPr id="14340" name="Text Box 8"/>
          <p:cNvSpPr txBox="1">
            <a:spLocks noChangeArrowheads="1"/>
          </p:cNvSpPr>
          <p:nvPr/>
        </p:nvSpPr>
        <p:spPr bwMode="auto">
          <a:xfrm>
            <a:off x="914400" y="5105400"/>
            <a:ext cx="1147763" cy="457200"/>
          </a:xfrm>
          <a:prstGeom prst="rect">
            <a:avLst/>
          </a:prstGeom>
          <a:noFill/>
          <a:ln w="9525">
            <a:noFill/>
            <a:miter lim="800000"/>
            <a:headEnd/>
            <a:tailEnd/>
          </a:ln>
        </p:spPr>
        <p:txBody>
          <a:bodyPr wrap="none">
            <a:spAutoFit/>
          </a:bodyPr>
          <a:lstStyle/>
          <a:p>
            <a:r>
              <a:rPr lang="en-US">
                <a:solidFill>
                  <a:srgbClr val="FF3300"/>
                </a:solidFill>
              </a:rPr>
              <a:t>Themes</a:t>
            </a:r>
          </a:p>
        </p:txBody>
      </p:sp>
      <p:sp>
        <p:nvSpPr>
          <p:cNvPr id="14341" name="Line 9"/>
          <p:cNvSpPr>
            <a:spLocks noChangeShapeType="1"/>
          </p:cNvSpPr>
          <p:nvPr/>
        </p:nvSpPr>
        <p:spPr bwMode="auto">
          <a:xfrm flipV="1">
            <a:off x="1447800" y="4724400"/>
            <a:ext cx="0" cy="457200"/>
          </a:xfrm>
          <a:prstGeom prst="line">
            <a:avLst/>
          </a:prstGeom>
          <a:noFill/>
          <a:ln w="9525">
            <a:solidFill>
              <a:srgbClr val="FF3300"/>
            </a:solidFill>
            <a:round/>
            <a:headEnd/>
            <a:tailEnd type="triangle" w="med" len="med"/>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en-US" smtClean="0"/>
              <a:t>Attributes of a Selected Feature</a:t>
            </a:r>
          </a:p>
        </p:txBody>
      </p:sp>
      <p:pic>
        <p:nvPicPr>
          <p:cNvPr id="15363" name="Picture 3" descr="s65-A"/>
          <p:cNvPicPr>
            <a:picLocks noGrp="1" noChangeAspect="1" noChangeArrowheads="1"/>
          </p:cNvPicPr>
          <p:nvPr>
            <p:ph idx="1"/>
          </p:nvPr>
        </p:nvPicPr>
        <p:blipFill>
          <a:blip r:embed="rId3" cstate="print"/>
          <a:srcRect/>
          <a:stretch>
            <a:fillRect/>
          </a:stretch>
        </p:blipFill>
        <p:spPr>
          <a:xfrm>
            <a:off x="685800" y="2092325"/>
            <a:ext cx="7772400" cy="3890963"/>
          </a:xfrm>
          <a:noFill/>
        </p:spPr>
      </p:pic>
      <p:sp>
        <p:nvSpPr>
          <p:cNvPr id="15364" name="Line 6"/>
          <p:cNvSpPr>
            <a:spLocks noChangeShapeType="1"/>
          </p:cNvSpPr>
          <p:nvPr/>
        </p:nvSpPr>
        <p:spPr bwMode="auto">
          <a:xfrm flipH="1">
            <a:off x="3657600" y="3352800"/>
            <a:ext cx="1371600" cy="2057400"/>
          </a:xfrm>
          <a:prstGeom prst="line">
            <a:avLst/>
          </a:prstGeom>
          <a:noFill/>
          <a:ln w="9525">
            <a:solidFill>
              <a:srgbClr val="FF3300"/>
            </a:solidFill>
            <a:round/>
            <a:headEnd type="triangle" w="med" len="med"/>
            <a:tailEnd type="triangle" w="med" len="med"/>
          </a:ln>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1513" y="350838"/>
            <a:ext cx="7772400" cy="1143000"/>
          </a:xfrm>
          <a:noFill/>
        </p:spPr>
        <p:txBody>
          <a:bodyPr lIns="92075" tIns="46038" rIns="92075" bIns="46038"/>
          <a:lstStyle/>
          <a:p>
            <a:r>
              <a:rPr lang="en-US" smtClean="0"/>
              <a:t>Raster and Vector Data</a:t>
            </a:r>
          </a:p>
        </p:txBody>
      </p:sp>
      <p:sp>
        <p:nvSpPr>
          <p:cNvPr id="9219" name="Rectangle 3"/>
          <p:cNvSpPr>
            <a:spLocks noChangeArrowheads="1"/>
          </p:cNvSpPr>
          <p:nvPr/>
        </p:nvSpPr>
        <p:spPr bwMode="auto">
          <a:xfrm>
            <a:off x="1235075" y="3006725"/>
            <a:ext cx="1279525" cy="519113"/>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i="1">
                <a:effectLst>
                  <a:outerShdw blurRad="38100" dist="38100" dir="2700000" algn="tl">
                    <a:srgbClr val="C0C0C0"/>
                  </a:outerShdw>
                </a:effectLst>
              </a:rPr>
              <a:t>Point</a:t>
            </a:r>
          </a:p>
        </p:txBody>
      </p:sp>
      <p:sp>
        <p:nvSpPr>
          <p:cNvPr id="9220" name="Rectangle 4"/>
          <p:cNvSpPr>
            <a:spLocks noChangeArrowheads="1"/>
          </p:cNvSpPr>
          <p:nvPr/>
        </p:nvSpPr>
        <p:spPr bwMode="auto">
          <a:xfrm>
            <a:off x="1219200" y="4038600"/>
            <a:ext cx="81597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Line</a:t>
            </a:r>
          </a:p>
        </p:txBody>
      </p:sp>
      <p:sp>
        <p:nvSpPr>
          <p:cNvPr id="9221" name="Rectangle 5"/>
          <p:cNvSpPr>
            <a:spLocks noChangeArrowheads="1"/>
          </p:cNvSpPr>
          <p:nvPr/>
        </p:nvSpPr>
        <p:spPr bwMode="auto">
          <a:xfrm>
            <a:off x="1143000" y="4953000"/>
            <a:ext cx="136842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Polygon</a:t>
            </a:r>
          </a:p>
        </p:txBody>
      </p:sp>
      <p:sp>
        <p:nvSpPr>
          <p:cNvPr id="9222" name="Rectangle 6"/>
          <p:cNvSpPr>
            <a:spLocks noChangeArrowheads="1"/>
          </p:cNvSpPr>
          <p:nvPr/>
        </p:nvSpPr>
        <p:spPr bwMode="auto">
          <a:xfrm>
            <a:off x="4038600" y="2057400"/>
            <a:ext cx="113030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Vector</a:t>
            </a:r>
          </a:p>
        </p:txBody>
      </p:sp>
      <p:sp>
        <p:nvSpPr>
          <p:cNvPr id="9223" name="Rectangle 7"/>
          <p:cNvSpPr>
            <a:spLocks noChangeArrowheads="1"/>
          </p:cNvSpPr>
          <p:nvPr/>
        </p:nvSpPr>
        <p:spPr bwMode="auto">
          <a:xfrm>
            <a:off x="6934200" y="2057400"/>
            <a:ext cx="111125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Raster</a:t>
            </a:r>
          </a:p>
        </p:txBody>
      </p:sp>
      <p:sp>
        <p:nvSpPr>
          <p:cNvPr id="16392" name="Freeform 8"/>
          <p:cNvSpPr>
            <a:spLocks/>
          </p:cNvSpPr>
          <p:nvPr/>
        </p:nvSpPr>
        <p:spPr bwMode="auto">
          <a:xfrm>
            <a:off x="4054475" y="4302125"/>
            <a:ext cx="1449388" cy="1588"/>
          </a:xfrm>
          <a:custGeom>
            <a:avLst/>
            <a:gdLst>
              <a:gd name="T0" fmla="*/ 0 w 913"/>
              <a:gd name="T1" fmla="*/ 0 h 1"/>
              <a:gd name="T2" fmla="*/ 1447800 w 913"/>
              <a:gd name="T3" fmla="*/ 0 h 1"/>
              <a:gd name="T4" fmla="*/ 0 60000 65536"/>
              <a:gd name="T5" fmla="*/ 0 60000 65536"/>
              <a:gd name="T6" fmla="*/ 0 w 913"/>
              <a:gd name="T7" fmla="*/ 0 h 1"/>
              <a:gd name="T8" fmla="*/ 913 w 913"/>
              <a:gd name="T9" fmla="*/ 1 h 1"/>
            </a:gdLst>
            <a:ahLst/>
            <a:cxnLst>
              <a:cxn ang="T4">
                <a:pos x="T0" y="T1"/>
              </a:cxn>
              <a:cxn ang="T5">
                <a:pos x="T2" y="T3"/>
              </a:cxn>
            </a:cxnLst>
            <a:rect l="T6" t="T7" r="T8" b="T9"/>
            <a:pathLst>
              <a:path w="913" h="1">
                <a:moveTo>
                  <a:pt x="0" y="0"/>
                </a:moveTo>
                <a:lnTo>
                  <a:pt x="912" y="0"/>
                </a:lnTo>
              </a:path>
            </a:pathLst>
          </a:custGeom>
          <a:noFill/>
          <a:ln w="12700" cap="rnd">
            <a:solidFill>
              <a:schemeClr val="tx1"/>
            </a:solidFill>
            <a:round/>
            <a:headEnd type="none" w="sm" len="sm"/>
            <a:tailEnd type="none" w="sm" len="sm"/>
          </a:ln>
        </p:spPr>
        <p:txBody>
          <a:bodyPr/>
          <a:lstStyle/>
          <a:p>
            <a:endParaRPr lang="en-US"/>
          </a:p>
        </p:txBody>
      </p:sp>
      <p:sp>
        <p:nvSpPr>
          <p:cNvPr id="16393" name="Oval 9"/>
          <p:cNvSpPr>
            <a:spLocks noChangeArrowheads="1"/>
          </p:cNvSpPr>
          <p:nvPr/>
        </p:nvSpPr>
        <p:spPr bwMode="auto">
          <a:xfrm>
            <a:off x="4511675" y="3082925"/>
            <a:ext cx="76200" cy="7620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394" name="Rectangle 10"/>
          <p:cNvSpPr>
            <a:spLocks noChangeArrowheads="1"/>
          </p:cNvSpPr>
          <p:nvPr/>
        </p:nvSpPr>
        <p:spPr bwMode="auto">
          <a:xfrm>
            <a:off x="7331075" y="3006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5" name="Rectangle 11"/>
          <p:cNvSpPr>
            <a:spLocks noChangeArrowheads="1"/>
          </p:cNvSpPr>
          <p:nvPr/>
        </p:nvSpPr>
        <p:spPr bwMode="auto">
          <a:xfrm>
            <a:off x="68738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6" name="Rectangle 12"/>
          <p:cNvSpPr>
            <a:spLocks noChangeArrowheads="1"/>
          </p:cNvSpPr>
          <p:nvPr/>
        </p:nvSpPr>
        <p:spPr bwMode="auto">
          <a:xfrm>
            <a:off x="75596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7" name="Rectangle 13"/>
          <p:cNvSpPr>
            <a:spLocks noChangeArrowheads="1"/>
          </p:cNvSpPr>
          <p:nvPr/>
        </p:nvSpPr>
        <p:spPr bwMode="auto">
          <a:xfrm>
            <a:off x="73310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8" name="Rectangle 14"/>
          <p:cNvSpPr>
            <a:spLocks noChangeArrowheads="1"/>
          </p:cNvSpPr>
          <p:nvPr/>
        </p:nvSpPr>
        <p:spPr bwMode="auto">
          <a:xfrm>
            <a:off x="71024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9" name="Rectangle 15"/>
          <p:cNvSpPr>
            <a:spLocks noChangeArrowheads="1"/>
          </p:cNvSpPr>
          <p:nvPr/>
        </p:nvSpPr>
        <p:spPr bwMode="auto">
          <a:xfrm>
            <a:off x="75596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0" name="Rectangle 16"/>
          <p:cNvSpPr>
            <a:spLocks noChangeArrowheads="1"/>
          </p:cNvSpPr>
          <p:nvPr/>
        </p:nvSpPr>
        <p:spPr bwMode="auto">
          <a:xfrm>
            <a:off x="73310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1" name="Rectangle 17"/>
          <p:cNvSpPr>
            <a:spLocks noChangeArrowheads="1"/>
          </p:cNvSpPr>
          <p:nvPr/>
        </p:nvSpPr>
        <p:spPr bwMode="auto">
          <a:xfrm>
            <a:off x="71024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2" name="Rectangle 18"/>
          <p:cNvSpPr>
            <a:spLocks noChangeArrowheads="1"/>
          </p:cNvSpPr>
          <p:nvPr/>
        </p:nvSpPr>
        <p:spPr bwMode="auto">
          <a:xfrm>
            <a:off x="75596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3" name="Rectangle 19"/>
          <p:cNvSpPr>
            <a:spLocks noChangeArrowheads="1"/>
          </p:cNvSpPr>
          <p:nvPr/>
        </p:nvSpPr>
        <p:spPr bwMode="auto">
          <a:xfrm>
            <a:off x="73310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4" name="Rectangle 20"/>
          <p:cNvSpPr>
            <a:spLocks noChangeArrowheads="1"/>
          </p:cNvSpPr>
          <p:nvPr/>
        </p:nvSpPr>
        <p:spPr bwMode="auto">
          <a:xfrm>
            <a:off x="71024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5" name="Rectangle 21"/>
          <p:cNvSpPr>
            <a:spLocks noChangeArrowheads="1"/>
          </p:cNvSpPr>
          <p:nvPr/>
        </p:nvSpPr>
        <p:spPr bwMode="auto">
          <a:xfrm>
            <a:off x="75596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6" name="Rectangle 22"/>
          <p:cNvSpPr>
            <a:spLocks noChangeArrowheads="1"/>
          </p:cNvSpPr>
          <p:nvPr/>
        </p:nvSpPr>
        <p:spPr bwMode="auto">
          <a:xfrm>
            <a:off x="73310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7" name="Rectangle 23"/>
          <p:cNvSpPr>
            <a:spLocks noChangeArrowheads="1"/>
          </p:cNvSpPr>
          <p:nvPr/>
        </p:nvSpPr>
        <p:spPr bwMode="auto">
          <a:xfrm>
            <a:off x="71024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8" name="Rectangle 24"/>
          <p:cNvSpPr>
            <a:spLocks noChangeArrowheads="1"/>
          </p:cNvSpPr>
          <p:nvPr/>
        </p:nvSpPr>
        <p:spPr bwMode="auto">
          <a:xfrm>
            <a:off x="4283075" y="5140325"/>
            <a:ext cx="838200" cy="762000"/>
          </a:xfrm>
          <a:prstGeom prst="rect">
            <a:avLst/>
          </a:prstGeom>
          <a:noFill/>
          <a:ln w="12700">
            <a:solidFill>
              <a:schemeClr val="tx1"/>
            </a:solidFill>
            <a:miter lim="800000"/>
            <a:headEnd/>
            <a:tailEnd/>
          </a:ln>
        </p:spPr>
        <p:txBody>
          <a:bodyPr wrap="none" anchor="ctr"/>
          <a:lstStyle/>
          <a:p>
            <a:endParaRPr lang="en-US"/>
          </a:p>
        </p:txBody>
      </p:sp>
      <p:sp>
        <p:nvSpPr>
          <p:cNvPr id="16409" name="Rectangle 25"/>
          <p:cNvSpPr>
            <a:spLocks noChangeArrowheads="1"/>
          </p:cNvSpPr>
          <p:nvPr/>
        </p:nvSpPr>
        <p:spPr bwMode="auto">
          <a:xfrm>
            <a:off x="77882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10" name="Text Box 26"/>
          <p:cNvSpPr txBox="1">
            <a:spLocks noChangeArrowheads="1"/>
          </p:cNvSpPr>
          <p:nvPr/>
        </p:nvSpPr>
        <p:spPr bwMode="auto">
          <a:xfrm>
            <a:off x="762000" y="1503363"/>
            <a:ext cx="721518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Raster</a:t>
            </a:r>
            <a:r>
              <a:rPr lang="en-US"/>
              <a:t> data are described by a cell grid, one value per cell</a:t>
            </a:r>
          </a:p>
        </p:txBody>
      </p:sp>
      <p:sp>
        <p:nvSpPr>
          <p:cNvPr id="16411" name="Text Box 27"/>
          <p:cNvSpPr txBox="1">
            <a:spLocks noChangeArrowheads="1"/>
          </p:cNvSpPr>
          <p:nvPr/>
        </p:nvSpPr>
        <p:spPr bwMode="auto">
          <a:xfrm>
            <a:off x="6521450" y="4505325"/>
            <a:ext cx="177323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Zone</a:t>
            </a:r>
            <a:r>
              <a:rPr lang="en-US"/>
              <a:t> of cells</a:t>
            </a:r>
          </a:p>
        </p:txBody>
      </p:sp>
      <p:sp>
        <p:nvSpPr>
          <p:cNvPr id="16412" name="Line 28"/>
          <p:cNvSpPr>
            <a:spLocks noChangeShapeType="1"/>
          </p:cNvSpPr>
          <p:nvPr/>
        </p:nvSpPr>
        <p:spPr bwMode="auto">
          <a:xfrm>
            <a:off x="5546725" y="2362200"/>
            <a:ext cx="1158875" cy="0"/>
          </a:xfrm>
          <a:prstGeom prst="line">
            <a:avLst/>
          </a:prstGeom>
          <a:noFill/>
          <a:ln w="28575">
            <a:solidFill>
              <a:schemeClr val="accent2"/>
            </a:solidFill>
            <a:round/>
            <a:headEnd type="triangle" w="med" len="med"/>
            <a:tailEnd type="triangle" w="med" len="med"/>
          </a:ln>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lavista"/>
          <p:cNvPicPr>
            <a:picLocks noChangeAspect="1" noChangeArrowheads="1"/>
          </p:cNvPicPr>
          <p:nvPr/>
        </p:nvPicPr>
        <p:blipFill>
          <a:blip r:embed="rId3" cstate="print"/>
          <a:srcRect/>
          <a:stretch>
            <a:fillRect/>
          </a:stretch>
        </p:blipFill>
        <p:spPr bwMode="auto">
          <a:xfrm>
            <a:off x="1295400" y="1066800"/>
            <a:ext cx="6781800" cy="5119688"/>
          </a:xfrm>
          <a:prstGeom prst="rect">
            <a:avLst/>
          </a:prstGeom>
          <a:noFill/>
          <a:ln w="9525">
            <a:noFill/>
            <a:miter lim="800000"/>
            <a:headEnd/>
            <a:tailEnd/>
          </a:ln>
        </p:spPr>
      </p:pic>
      <p:pic>
        <p:nvPicPr>
          <p:cNvPr id="17411" name="Picture 3" descr="srtm"/>
          <p:cNvPicPr>
            <a:picLocks noChangeAspect="1" noChangeArrowheads="1"/>
          </p:cNvPicPr>
          <p:nvPr/>
        </p:nvPicPr>
        <p:blipFill>
          <a:blip r:embed="rId4" cstate="print"/>
          <a:srcRect/>
          <a:stretch>
            <a:fillRect/>
          </a:stretch>
        </p:blipFill>
        <p:spPr bwMode="auto">
          <a:xfrm>
            <a:off x="1981200" y="228600"/>
            <a:ext cx="5934075" cy="1438275"/>
          </a:xfrm>
          <a:prstGeom prst="rect">
            <a:avLst/>
          </a:prstGeom>
          <a:noFill/>
          <a:ln w="9525">
            <a:noFill/>
            <a:miter lim="800000"/>
            <a:headEnd/>
            <a:tailEnd/>
          </a:ln>
        </p:spPr>
      </p:pic>
      <p:sp>
        <p:nvSpPr>
          <p:cNvPr id="17412" name="Rectangle 4"/>
          <p:cNvSpPr>
            <a:spLocks noChangeArrowheads="1"/>
          </p:cNvSpPr>
          <p:nvPr/>
        </p:nvSpPr>
        <p:spPr bwMode="auto">
          <a:xfrm>
            <a:off x="1524000" y="6172200"/>
            <a:ext cx="6210300" cy="457200"/>
          </a:xfrm>
          <a:prstGeom prst="rect">
            <a:avLst/>
          </a:prstGeom>
          <a:noFill/>
          <a:ln w="9525">
            <a:noFill/>
            <a:miter lim="800000"/>
            <a:headEnd/>
            <a:tailEnd/>
          </a:ln>
        </p:spPr>
        <p:txBody>
          <a:bodyPr wrap="none">
            <a:spAutoFit/>
          </a:bodyPr>
          <a:lstStyle/>
          <a:p>
            <a:pPr eaLnBrk="1" hangingPunct="1"/>
            <a:r>
              <a:rPr lang="en-US">
                <a:solidFill>
                  <a:schemeClr val="accent2"/>
                </a:solidFill>
              </a:rPr>
              <a:t>http://srtm.usgs.gov/srtmimagegallery/index.html</a:t>
            </a:r>
          </a:p>
        </p:txBody>
      </p:sp>
      <p:sp>
        <p:nvSpPr>
          <p:cNvPr id="17413" name="Text Box 5"/>
          <p:cNvSpPr txBox="1">
            <a:spLocks noChangeArrowheads="1"/>
          </p:cNvSpPr>
          <p:nvPr/>
        </p:nvSpPr>
        <p:spPr bwMode="auto">
          <a:xfrm>
            <a:off x="1355725" y="1717675"/>
            <a:ext cx="3286125" cy="457200"/>
          </a:xfrm>
          <a:prstGeom prst="rect">
            <a:avLst/>
          </a:prstGeom>
          <a:noFill/>
          <a:ln w="9525">
            <a:noFill/>
            <a:miter lim="800000"/>
            <a:headEnd/>
            <a:tailEnd/>
          </a:ln>
        </p:spPr>
        <p:txBody>
          <a:bodyPr wrap="none">
            <a:spAutoFit/>
          </a:bodyPr>
          <a:lstStyle/>
          <a:p>
            <a:pPr eaLnBrk="1" hangingPunct="1"/>
            <a:r>
              <a:rPr lang="en-US">
                <a:solidFill>
                  <a:schemeClr val="bg1"/>
                </a:solidFill>
              </a:rPr>
              <a:t>Santa Barbara, California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lstStyle/>
          <a:p>
            <a:r>
              <a:rPr lang="en-US" sz="3200" dirty="0" smtClean="0"/>
              <a:t>The challenge of increasing Digital Elevation Model (DEM) resolution (Dr </a:t>
            </a:r>
            <a:r>
              <a:rPr lang="en-US" sz="3200" dirty="0" err="1" smtClean="0"/>
              <a:t>Tarboton’s</a:t>
            </a:r>
            <a:r>
              <a:rPr lang="en-US" sz="3200" dirty="0" smtClean="0"/>
              <a:t> research)</a:t>
            </a:r>
          </a:p>
        </p:txBody>
      </p:sp>
      <p:sp>
        <p:nvSpPr>
          <p:cNvPr id="28675" name="Rectangle 38"/>
          <p:cNvSpPr>
            <a:spLocks noChangeArrowheads="1"/>
          </p:cNvSpPr>
          <p:nvPr/>
        </p:nvSpPr>
        <p:spPr bwMode="auto">
          <a:xfrm>
            <a:off x="1041400" y="1398588"/>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b="1" dirty="0">
                <a:solidFill>
                  <a:srgbClr val="0070C0"/>
                </a:solidFill>
                <a:latin typeface="Arial" pitchFamily="34" charset="0"/>
              </a:rPr>
              <a:t>1980’s  DMA  90 m</a:t>
            </a:r>
          </a:p>
          <a:p>
            <a:pPr fontAlgn="base">
              <a:spcBef>
                <a:spcPct val="45000"/>
              </a:spcBef>
              <a:spcAft>
                <a:spcPct val="0"/>
              </a:spcAft>
            </a:pPr>
            <a:r>
              <a:rPr lang="en-US" sz="2000" b="1" dirty="0">
                <a:solidFill>
                  <a:srgbClr val="0070C0"/>
                </a:solidFill>
                <a:latin typeface="Arial" pitchFamily="34" charset="0"/>
              </a:rPr>
              <a:t>10</a:t>
            </a:r>
            <a:r>
              <a:rPr lang="en-US" sz="2000" b="1" baseline="30000" dirty="0">
                <a:solidFill>
                  <a:srgbClr val="0070C0"/>
                </a:solidFill>
                <a:latin typeface="Arial" pitchFamily="34" charset="0"/>
              </a:rPr>
              <a:t>2</a:t>
            </a:r>
            <a:r>
              <a:rPr lang="en-US" sz="2000" b="1" dirty="0">
                <a:solidFill>
                  <a:srgbClr val="0070C0"/>
                </a:solidFill>
                <a:latin typeface="Arial" pitchFamily="34" charset="0"/>
              </a:rPr>
              <a:t> cells/km</a:t>
            </a:r>
            <a:r>
              <a:rPr lang="en-US" sz="2000" b="1" baseline="30000" dirty="0">
                <a:solidFill>
                  <a:srgbClr val="0070C0"/>
                </a:solidFill>
                <a:latin typeface="Arial" pitchFamily="34" charset="0"/>
              </a:rPr>
              <a:t>2</a:t>
            </a:r>
            <a:endParaRPr lang="en-US" sz="2000" b="1" dirty="0">
              <a:solidFill>
                <a:srgbClr val="0070C0"/>
              </a:solidFill>
              <a:latin typeface="Arial" pitchFamily="34" charset="0"/>
            </a:endParaRPr>
          </a:p>
        </p:txBody>
      </p:sp>
      <p:sp>
        <p:nvSpPr>
          <p:cNvPr id="28676" name="Rectangle 39"/>
          <p:cNvSpPr>
            <a:spLocks noChangeArrowheads="1"/>
          </p:cNvSpPr>
          <p:nvPr/>
        </p:nvSpPr>
        <p:spPr bwMode="auto">
          <a:xfrm>
            <a:off x="1041400" y="2827338"/>
            <a:ext cx="3123099"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1990’s USGS DEM  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3</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7" name="Rectangle 39"/>
          <p:cNvSpPr>
            <a:spLocks noChangeArrowheads="1"/>
          </p:cNvSpPr>
          <p:nvPr/>
        </p:nvSpPr>
        <p:spPr bwMode="auto">
          <a:xfrm>
            <a:off x="1041400" y="4254500"/>
            <a:ext cx="2597314"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2000’s NED 10-30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4</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8" name="Rectangle 39"/>
          <p:cNvSpPr>
            <a:spLocks noChangeArrowheads="1"/>
          </p:cNvSpPr>
          <p:nvPr/>
        </p:nvSpPr>
        <p:spPr bwMode="auto">
          <a:xfrm>
            <a:off x="1041400" y="5683250"/>
            <a:ext cx="247548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2010’s LIDAR ~1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6</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0877119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How do we combine these data?</a:t>
            </a:r>
          </a:p>
        </p:txBody>
      </p:sp>
      <p:pic>
        <p:nvPicPr>
          <p:cNvPr id="18435" name="Picture 3" descr="four1"/>
          <p:cNvPicPr>
            <a:picLocks noChangeAspect="1" noChangeArrowheads="1"/>
          </p:cNvPicPr>
          <p:nvPr/>
        </p:nvPicPr>
        <p:blipFill>
          <a:blip r:embed="rId3" cstate="print"/>
          <a:srcRect/>
          <a:stretch>
            <a:fillRect/>
          </a:stretch>
        </p:blipFill>
        <p:spPr bwMode="auto">
          <a:xfrm>
            <a:off x="1489075" y="2468563"/>
            <a:ext cx="1608138" cy="2790825"/>
          </a:xfrm>
          <a:prstGeom prst="rect">
            <a:avLst/>
          </a:prstGeom>
          <a:noFill/>
          <a:ln w="9525">
            <a:noFill/>
            <a:miter lim="800000"/>
            <a:headEnd/>
            <a:tailEnd/>
          </a:ln>
        </p:spPr>
      </p:pic>
      <p:pic>
        <p:nvPicPr>
          <p:cNvPr id="18436" name="Picture 4" descr="four2"/>
          <p:cNvPicPr>
            <a:picLocks noChangeAspect="1" noChangeArrowheads="1"/>
          </p:cNvPicPr>
          <p:nvPr/>
        </p:nvPicPr>
        <p:blipFill>
          <a:blip r:embed="rId4" cstate="print"/>
          <a:srcRect/>
          <a:stretch>
            <a:fillRect/>
          </a:stretch>
        </p:blipFill>
        <p:spPr bwMode="auto">
          <a:xfrm>
            <a:off x="3563938" y="2438400"/>
            <a:ext cx="1884362" cy="2940050"/>
          </a:xfrm>
          <a:prstGeom prst="rect">
            <a:avLst/>
          </a:prstGeom>
          <a:noFill/>
          <a:ln w="9525">
            <a:noFill/>
            <a:miter lim="800000"/>
            <a:headEnd/>
            <a:tailEnd/>
          </a:ln>
        </p:spPr>
      </p:pic>
      <p:pic>
        <p:nvPicPr>
          <p:cNvPr id="18437" name="Picture 5" descr="four3"/>
          <p:cNvPicPr>
            <a:picLocks noChangeAspect="1" noChangeArrowheads="1"/>
          </p:cNvPicPr>
          <p:nvPr/>
        </p:nvPicPr>
        <p:blipFill>
          <a:blip r:embed="rId5" cstate="print"/>
          <a:srcRect/>
          <a:stretch>
            <a:fillRect/>
          </a:stretch>
        </p:blipFill>
        <p:spPr bwMode="auto">
          <a:xfrm>
            <a:off x="5673725" y="2525713"/>
            <a:ext cx="1708150" cy="2733675"/>
          </a:xfrm>
          <a:prstGeom prst="rect">
            <a:avLst/>
          </a:prstGeom>
          <a:noFill/>
          <a:ln w="9525">
            <a:noFill/>
            <a:miter lim="800000"/>
            <a:headEnd/>
            <a:tailEnd/>
          </a:ln>
        </p:spPr>
      </p:pic>
      <p:pic>
        <p:nvPicPr>
          <p:cNvPr id="18438" name="Picture 6" descr="Four4"/>
          <p:cNvPicPr>
            <a:picLocks noChangeAspect="1" noChangeArrowheads="1"/>
          </p:cNvPicPr>
          <p:nvPr/>
        </p:nvPicPr>
        <p:blipFill>
          <a:blip r:embed="rId6" cstate="print"/>
          <a:srcRect/>
          <a:stretch>
            <a:fillRect/>
          </a:stretch>
        </p:blipFill>
        <p:spPr bwMode="auto">
          <a:xfrm>
            <a:off x="7415213" y="3048000"/>
            <a:ext cx="1511300" cy="1636713"/>
          </a:xfrm>
          <a:prstGeom prst="rect">
            <a:avLst/>
          </a:prstGeom>
          <a:noFill/>
          <a:ln w="9525">
            <a:noFill/>
            <a:miter lim="800000"/>
            <a:headEnd/>
            <a:tailEnd/>
          </a:ln>
        </p:spPr>
      </p:pic>
      <p:sp>
        <p:nvSpPr>
          <p:cNvPr id="18439" name="Text Box 7"/>
          <p:cNvSpPr txBox="1">
            <a:spLocks noChangeArrowheads="1"/>
          </p:cNvSpPr>
          <p:nvPr/>
        </p:nvSpPr>
        <p:spPr bwMode="auto">
          <a:xfrm>
            <a:off x="1292225" y="5310188"/>
            <a:ext cx="2270125" cy="822325"/>
          </a:xfrm>
          <a:prstGeom prst="rect">
            <a:avLst/>
          </a:prstGeom>
          <a:noFill/>
          <a:ln w="9525">
            <a:noFill/>
            <a:miter lim="800000"/>
            <a:headEnd/>
            <a:tailEnd/>
          </a:ln>
        </p:spPr>
        <p:txBody>
          <a:bodyPr wrap="none">
            <a:spAutoFit/>
          </a:bodyPr>
          <a:lstStyle/>
          <a:p>
            <a:pPr eaLnBrk="1" hangingPunct="1"/>
            <a:r>
              <a:rPr lang="en-US"/>
              <a:t>Digital Elevation</a:t>
            </a:r>
          </a:p>
          <a:p>
            <a:pPr eaLnBrk="1" hangingPunct="1"/>
            <a:r>
              <a:rPr lang="en-US"/>
              <a:t>Models</a:t>
            </a:r>
          </a:p>
        </p:txBody>
      </p:sp>
      <p:sp>
        <p:nvSpPr>
          <p:cNvPr id="18440" name="Text Box 8"/>
          <p:cNvSpPr txBox="1">
            <a:spLocks noChangeArrowheads="1"/>
          </p:cNvSpPr>
          <p:nvPr/>
        </p:nvSpPr>
        <p:spPr bwMode="auto">
          <a:xfrm>
            <a:off x="3709988" y="5468938"/>
            <a:ext cx="1604962" cy="457200"/>
          </a:xfrm>
          <a:prstGeom prst="rect">
            <a:avLst/>
          </a:prstGeom>
          <a:noFill/>
          <a:ln w="9525">
            <a:noFill/>
            <a:miter lim="800000"/>
            <a:headEnd/>
            <a:tailEnd/>
          </a:ln>
        </p:spPr>
        <p:txBody>
          <a:bodyPr wrap="none">
            <a:spAutoFit/>
          </a:bodyPr>
          <a:lstStyle/>
          <a:p>
            <a:pPr eaLnBrk="1" hangingPunct="1"/>
            <a:r>
              <a:rPr lang="en-US"/>
              <a:t>Watersheds</a:t>
            </a:r>
          </a:p>
        </p:txBody>
      </p:sp>
      <p:sp>
        <p:nvSpPr>
          <p:cNvPr id="18441" name="Text Box 9"/>
          <p:cNvSpPr txBox="1">
            <a:spLocks noChangeArrowheads="1"/>
          </p:cNvSpPr>
          <p:nvPr/>
        </p:nvSpPr>
        <p:spPr bwMode="auto">
          <a:xfrm>
            <a:off x="5837238" y="5449888"/>
            <a:ext cx="1165225" cy="457200"/>
          </a:xfrm>
          <a:prstGeom prst="rect">
            <a:avLst/>
          </a:prstGeom>
          <a:noFill/>
          <a:ln w="9525">
            <a:noFill/>
            <a:miter lim="800000"/>
            <a:headEnd/>
            <a:tailEnd/>
          </a:ln>
        </p:spPr>
        <p:txBody>
          <a:bodyPr wrap="none">
            <a:spAutoFit/>
          </a:bodyPr>
          <a:lstStyle/>
          <a:p>
            <a:pPr eaLnBrk="1" hangingPunct="1"/>
            <a:r>
              <a:rPr lang="en-US"/>
              <a:t>Streams</a:t>
            </a:r>
          </a:p>
        </p:txBody>
      </p:sp>
      <p:sp>
        <p:nvSpPr>
          <p:cNvPr id="18442" name="Text Box 10"/>
          <p:cNvSpPr txBox="1">
            <a:spLocks noChangeArrowheads="1"/>
          </p:cNvSpPr>
          <p:nvPr/>
        </p:nvSpPr>
        <p:spPr bwMode="auto">
          <a:xfrm>
            <a:off x="7421563" y="5486400"/>
            <a:ext cx="1722437" cy="457200"/>
          </a:xfrm>
          <a:prstGeom prst="rect">
            <a:avLst/>
          </a:prstGeom>
          <a:noFill/>
          <a:ln w="9525">
            <a:noFill/>
            <a:miter lim="800000"/>
            <a:headEnd/>
            <a:tailEnd/>
          </a:ln>
        </p:spPr>
        <p:txBody>
          <a:bodyPr wrap="none">
            <a:spAutoFit/>
          </a:bodyPr>
          <a:lstStyle/>
          <a:p>
            <a:pPr eaLnBrk="1" hangingPunct="1"/>
            <a:r>
              <a:rPr lang="en-US"/>
              <a:t>Waterbodies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solidFill>
                  <a:schemeClr val="accent2"/>
                </a:solidFill>
              </a:rPr>
              <a:t>Six Basic Course Elements</a:t>
            </a:r>
          </a:p>
        </p:txBody>
      </p:sp>
      <p:sp>
        <p:nvSpPr>
          <p:cNvPr id="6147" name="Rectangle 3"/>
          <p:cNvSpPr>
            <a:spLocks noGrp="1" noChangeArrowheads="1"/>
          </p:cNvSpPr>
          <p:nvPr>
            <p:ph type="body" sz="half" idx="1"/>
          </p:nvPr>
        </p:nvSpPr>
        <p:spPr/>
        <p:txBody>
          <a:bodyPr/>
          <a:lstStyle/>
          <a:p>
            <a:r>
              <a:rPr lang="en-US" dirty="0" smtClean="0">
                <a:solidFill>
                  <a:srgbClr val="FF3300"/>
                </a:solidFill>
              </a:rPr>
              <a:t>Lectures</a:t>
            </a:r>
          </a:p>
          <a:p>
            <a:pPr lvl="1"/>
            <a:r>
              <a:rPr lang="en-US" dirty="0" err="1" smtClean="0"/>
              <a:t>Powerpoint</a:t>
            </a:r>
            <a:r>
              <a:rPr lang="en-US" dirty="0" smtClean="0"/>
              <a:t> slides</a:t>
            </a:r>
          </a:p>
          <a:p>
            <a:pPr lvl="1"/>
            <a:r>
              <a:rPr lang="en-US" dirty="0" smtClean="0"/>
              <a:t>Video streaming</a:t>
            </a:r>
          </a:p>
          <a:p>
            <a:r>
              <a:rPr lang="en-US" dirty="0" smtClean="0">
                <a:solidFill>
                  <a:srgbClr val="FF3300"/>
                </a:solidFill>
              </a:rPr>
              <a:t>Readings</a:t>
            </a:r>
          </a:p>
          <a:p>
            <a:pPr lvl="1"/>
            <a:r>
              <a:rPr lang="en-US" dirty="0" smtClean="0"/>
              <a:t>Handouts and lecture synopses</a:t>
            </a:r>
          </a:p>
          <a:p>
            <a:r>
              <a:rPr lang="en-US" dirty="0" smtClean="0">
                <a:solidFill>
                  <a:srgbClr val="FF3300"/>
                </a:solidFill>
              </a:rPr>
              <a:t>Homework</a:t>
            </a:r>
          </a:p>
          <a:p>
            <a:pPr lvl="1"/>
            <a:r>
              <a:rPr lang="en-US" dirty="0" smtClean="0"/>
              <a:t>Computer exercises</a:t>
            </a:r>
          </a:p>
          <a:p>
            <a:pPr lvl="1"/>
            <a:r>
              <a:rPr lang="en-US" dirty="0" smtClean="0"/>
              <a:t>Hand exercises</a:t>
            </a:r>
          </a:p>
        </p:txBody>
      </p:sp>
      <p:sp>
        <p:nvSpPr>
          <p:cNvPr id="6148" name="Rectangle 4"/>
          <p:cNvSpPr>
            <a:spLocks noGrp="1" noChangeArrowheads="1"/>
          </p:cNvSpPr>
          <p:nvPr>
            <p:ph type="body" sz="half" idx="2"/>
          </p:nvPr>
        </p:nvSpPr>
        <p:spPr/>
        <p:txBody>
          <a:bodyPr/>
          <a:lstStyle/>
          <a:p>
            <a:r>
              <a:rPr lang="en-US" smtClean="0">
                <a:solidFill>
                  <a:srgbClr val="FF3300"/>
                </a:solidFill>
              </a:rPr>
              <a:t>Term Project</a:t>
            </a:r>
          </a:p>
          <a:p>
            <a:pPr lvl="1"/>
            <a:r>
              <a:rPr lang="en-US" smtClean="0"/>
              <a:t>Oral presentation</a:t>
            </a:r>
          </a:p>
          <a:p>
            <a:pPr lvl="1"/>
            <a:r>
              <a:rPr lang="en-US" smtClean="0"/>
              <a:t>HTML report</a:t>
            </a:r>
          </a:p>
          <a:p>
            <a:r>
              <a:rPr lang="en-US" smtClean="0">
                <a:solidFill>
                  <a:srgbClr val="FF3300"/>
                </a:solidFill>
              </a:rPr>
              <a:t>Class Interaction</a:t>
            </a:r>
          </a:p>
          <a:p>
            <a:pPr lvl="1"/>
            <a:r>
              <a:rPr lang="en-US" smtClean="0"/>
              <a:t>Email</a:t>
            </a:r>
          </a:p>
          <a:p>
            <a:pPr lvl="1"/>
            <a:r>
              <a:rPr lang="en-US" smtClean="0"/>
              <a:t>Discussion</a:t>
            </a:r>
          </a:p>
          <a:p>
            <a:r>
              <a:rPr lang="en-US" smtClean="0">
                <a:solidFill>
                  <a:srgbClr val="FF3300"/>
                </a:solidFill>
              </a:rPr>
              <a:t>Examinations</a:t>
            </a:r>
          </a:p>
          <a:p>
            <a:pPr lvl="1"/>
            <a:r>
              <a:rPr lang="en-US" smtClean="0"/>
              <a:t>Midterm, final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087938" y="1497013"/>
            <a:ext cx="3810000" cy="1736725"/>
          </a:xfrm>
        </p:spPr>
        <p:txBody>
          <a:bodyPr/>
          <a:lstStyle/>
          <a:p>
            <a:pPr algn="r"/>
            <a:r>
              <a:rPr lang="en-US" smtClean="0"/>
              <a:t>An integrated </a:t>
            </a:r>
            <a:br>
              <a:rPr lang="en-US" smtClean="0"/>
            </a:br>
            <a:r>
              <a:rPr lang="en-US" smtClean="0"/>
              <a:t>raster-vector </a:t>
            </a:r>
            <a:br>
              <a:rPr lang="en-US" smtClean="0"/>
            </a:br>
            <a:r>
              <a:rPr lang="en-US" smtClean="0"/>
              <a:t>database</a:t>
            </a:r>
          </a:p>
        </p:txBody>
      </p:sp>
      <p:pic>
        <p:nvPicPr>
          <p:cNvPr id="19459" name="Picture 3" descr="combine"/>
          <p:cNvPicPr>
            <a:picLocks noChangeAspect="1" noChangeArrowheads="1"/>
          </p:cNvPicPr>
          <p:nvPr/>
        </p:nvPicPr>
        <p:blipFill>
          <a:blip r:embed="rId3" cstate="print"/>
          <a:srcRect/>
          <a:stretch>
            <a:fillRect/>
          </a:stretch>
        </p:blipFill>
        <p:spPr bwMode="auto">
          <a:xfrm>
            <a:off x="1841500" y="304800"/>
            <a:ext cx="3957638" cy="56102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55880" y="1162050"/>
            <a:ext cx="9067800" cy="5118100"/>
          </a:xfrm>
          <a:prstGeom prst="rect">
            <a:avLst/>
          </a:prstGeom>
          <a:noFill/>
        </p:spPr>
      </p:pic>
      <p:sp>
        <p:nvSpPr>
          <p:cNvPr id="210947" name="Text Box 3"/>
          <p:cNvSpPr txBox="1">
            <a:spLocks noChangeArrowheads="1"/>
          </p:cNvSpPr>
          <p:nvPr/>
        </p:nvSpPr>
        <p:spPr bwMode="auto">
          <a:xfrm>
            <a:off x="1295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32639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32639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6656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6656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6656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6656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6" name="Rectangle 22"/>
          <p:cNvSpPr>
            <a:spLocks noGrp="1" noChangeArrowheads="1"/>
          </p:cNvSpPr>
          <p:nvPr>
            <p:ph type="title"/>
          </p:nvPr>
        </p:nvSpPr>
        <p:spPr>
          <a:xfrm>
            <a:off x="703580" y="267970"/>
            <a:ext cx="7772400" cy="914400"/>
          </a:xfrm>
          <a:noFill/>
          <a:ln/>
        </p:spPr>
        <p:txBody>
          <a:bodyPr/>
          <a:lstStyle/>
          <a:p>
            <a:r>
              <a:rPr lang="en-US" sz="3200" b="1" i="1" dirty="0" smtClean="0"/>
              <a:t>Remote Sensing Coverage of Nebraska</a:t>
            </a:r>
            <a:endParaRPr lang="en-US" sz="3200" b="1" i="1" dirty="0"/>
          </a:p>
        </p:txBody>
      </p:sp>
    </p:spTree>
    <p:extLst>
      <p:ext uri="{BB962C8B-B14F-4D97-AF65-F5344CB8AC3E}">
        <p14:creationId xmlns:p14="http://schemas.microsoft.com/office/powerpoint/2010/main" val="2743199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Evaporation from Remote Sensing (Dr Irmak)</a:t>
            </a:r>
            <a:endParaRPr lang="en-US" sz="4000" dirty="0"/>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748" y="1930400"/>
            <a:ext cx="3861274" cy="333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5487192"/>
            <a:ext cx="7905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30400"/>
            <a:ext cx="3790950" cy="333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4" y="5487192"/>
            <a:ext cx="1682587" cy="109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087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Autofit/>
          </a:bodyPr>
          <a:lstStyle/>
          <a:p>
            <a:r>
              <a:rPr lang="en-US" sz="3200" dirty="0" smtClean="0">
                <a:solidFill>
                  <a:srgbClr val="FF0000"/>
                </a:solidFill>
              </a:rPr>
              <a:t>Data </a:t>
            </a:r>
            <a:r>
              <a:rPr lang="en-US" sz="3200" dirty="0">
                <a:solidFill>
                  <a:srgbClr val="FF0000"/>
                </a:solidFill>
              </a:rPr>
              <a:t>intensive science </a:t>
            </a:r>
            <a:r>
              <a:rPr lang="en-US" sz="3200" dirty="0"/>
              <a:t>synthesizes large quantities of information (Hey et al., 2009</a:t>
            </a:r>
            <a:r>
              <a:rPr lang="en-US" sz="3200" dirty="0" smtClean="0"/>
              <a:t>).</a:t>
            </a:r>
            <a:endParaRPr lang="en-US" sz="3200" dirty="0"/>
          </a:p>
        </p:txBody>
      </p:sp>
      <p:sp>
        <p:nvSpPr>
          <p:cNvPr id="3" name="Content Placeholder 2"/>
          <p:cNvSpPr>
            <a:spLocks noGrp="1"/>
          </p:cNvSpPr>
          <p:nvPr>
            <p:ph idx="1"/>
          </p:nvPr>
        </p:nvSpPr>
        <p:spPr>
          <a:xfrm>
            <a:off x="4114800" y="1600200"/>
            <a:ext cx="4572000" cy="4525963"/>
          </a:xfrm>
        </p:spPr>
        <p:txBody>
          <a:bodyPr>
            <a:noAutofit/>
          </a:bodyPr>
          <a:lstStyle/>
          <a:p>
            <a:r>
              <a:rPr lang="en-US" sz="2000" dirty="0"/>
              <a:t>exploiting advanced computational capability for the </a:t>
            </a:r>
            <a:r>
              <a:rPr lang="en-US" sz="2000" dirty="0">
                <a:solidFill>
                  <a:srgbClr val="FF0000"/>
                </a:solidFill>
              </a:rPr>
              <a:t>analysis</a:t>
            </a:r>
            <a:r>
              <a:rPr lang="en-US" sz="2000" dirty="0"/>
              <a:t> and </a:t>
            </a:r>
            <a:r>
              <a:rPr lang="en-US" sz="2000" dirty="0">
                <a:solidFill>
                  <a:srgbClr val="FF0000"/>
                </a:solidFill>
              </a:rPr>
              <a:t>integration</a:t>
            </a:r>
            <a:r>
              <a:rPr lang="en-US" sz="2000" dirty="0"/>
              <a:t> of large new datasets to elucidate complex and emergent behavior</a:t>
            </a:r>
          </a:p>
          <a:p>
            <a:r>
              <a:rPr lang="en-US" sz="2000" dirty="0"/>
              <a:t>In hydrology, the image at left  (Ralph et al., 2006) illustrates </a:t>
            </a:r>
            <a:r>
              <a:rPr lang="en-US" sz="2000" dirty="0">
                <a:solidFill>
                  <a:srgbClr val="0070C0"/>
                </a:solidFill>
              </a:rPr>
              <a:t>connection between extreme floods</a:t>
            </a:r>
            <a:r>
              <a:rPr lang="en-US" sz="2000" dirty="0"/>
              <a:t> recorded in USGS stream gages and </a:t>
            </a:r>
            <a:r>
              <a:rPr lang="en-US" sz="2000" dirty="0">
                <a:solidFill>
                  <a:srgbClr val="0070C0"/>
                </a:solidFill>
              </a:rPr>
              <a:t>atmospheric water vapor </a:t>
            </a:r>
            <a:r>
              <a:rPr lang="en-US" sz="2000" dirty="0"/>
              <a:t>from space based sensors</a:t>
            </a:r>
          </a:p>
          <a:p>
            <a:r>
              <a:rPr lang="en-US" sz="2000" dirty="0"/>
              <a:t>Satellite remote sensing and massive datasets enhance understanding of multi-scale complexity in processes such as rainfall and river networks</a:t>
            </a:r>
          </a:p>
          <a:p>
            <a:endParaRPr lang="en-US" sz="2000" dirty="0"/>
          </a:p>
        </p:txBody>
      </p:sp>
      <p:pic>
        <p:nvPicPr>
          <p:cNvPr id="4" name="Picture 1"/>
          <p:cNvPicPr>
            <a:picLocks noChangeAspect="1" noChangeArrowheads="1"/>
          </p:cNvPicPr>
          <p:nvPr/>
        </p:nvPicPr>
        <p:blipFill>
          <a:blip r:embed="rId2" cstate="print"/>
          <a:srcRect/>
          <a:stretch>
            <a:fillRect/>
          </a:stretch>
        </p:blipFill>
        <p:spPr bwMode="auto">
          <a:xfrm>
            <a:off x="685800" y="1447800"/>
            <a:ext cx="3115241" cy="2895600"/>
          </a:xfrm>
          <a:prstGeom prst="rect">
            <a:avLst/>
          </a:prstGeom>
          <a:noFill/>
          <a:ln w="9525">
            <a:noFill/>
            <a:miter lim="800000"/>
            <a:headEnd/>
            <a:tailEnd/>
          </a:ln>
          <a:effectLst/>
        </p:spPr>
      </p:pic>
      <p:pic>
        <p:nvPicPr>
          <p:cNvPr id="5" name="Picture 6" descr="fig4"/>
          <p:cNvPicPr>
            <a:picLocks noChangeAspect="1" noChangeArrowheads="1"/>
          </p:cNvPicPr>
          <p:nvPr/>
        </p:nvPicPr>
        <p:blipFill>
          <a:blip r:embed="rId3" cstate="print"/>
          <a:srcRect l="3819" t="4570" r="13171" b="13354"/>
          <a:stretch>
            <a:fillRect/>
          </a:stretch>
        </p:blipFill>
        <p:spPr bwMode="auto">
          <a:xfrm>
            <a:off x="685800" y="4419600"/>
            <a:ext cx="3095297" cy="2362200"/>
          </a:xfrm>
          <a:prstGeom prst="rect">
            <a:avLst/>
          </a:prstGeom>
          <a:noFill/>
          <a:ln w="9525">
            <a:noFill/>
            <a:miter lim="800000"/>
            <a:headEnd/>
            <a:tailEnd/>
          </a:ln>
        </p:spPr>
      </p:pic>
    </p:spTree>
    <p:extLst>
      <p:ext uri="{BB962C8B-B14F-4D97-AF65-F5344CB8AC3E}">
        <p14:creationId xmlns:p14="http://schemas.microsoft.com/office/powerpoint/2010/main" val="2438061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23555"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smtClean="0"/>
              <a:t>Geospatial database of hydrologic features </a:t>
            </a:r>
          </a:p>
          <a:p>
            <a:r>
              <a:rPr lang="en-US" i="1" smtClean="0">
                <a:solidFill>
                  <a:srgbClr val="FF3300"/>
                </a:solidFill>
              </a:rPr>
              <a:t>GIS and HIS</a:t>
            </a:r>
          </a:p>
          <a:p>
            <a:r>
              <a:rPr lang="en-US" smtClean="0"/>
              <a:t>Curved earth and a flat map</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smtClean="0"/>
              <a:t>Linking Geographic Information Systems and Water Resources</a:t>
            </a:r>
          </a:p>
        </p:txBody>
      </p:sp>
      <p:sp>
        <p:nvSpPr>
          <p:cNvPr id="21507" name="Oval 3"/>
          <p:cNvSpPr>
            <a:spLocks noChangeArrowheads="1"/>
          </p:cNvSpPr>
          <p:nvPr/>
        </p:nvSpPr>
        <p:spPr bwMode="auto">
          <a:xfrm>
            <a:off x="609600" y="2133600"/>
            <a:ext cx="4800600" cy="3276600"/>
          </a:xfrm>
          <a:prstGeom prst="ellipse">
            <a:avLst/>
          </a:prstGeom>
          <a:noFill/>
          <a:ln w="38100" algn="ctr">
            <a:solidFill>
              <a:srgbClr val="33CC33"/>
            </a:solidFill>
            <a:round/>
            <a:headEnd/>
            <a:tailEnd/>
          </a:ln>
        </p:spPr>
        <p:txBody>
          <a:bodyPr wrap="none" anchor="ctr"/>
          <a:lstStyle/>
          <a:p>
            <a:endParaRPr lang="en-US">
              <a:latin typeface="Calibri" pitchFamily="34" charset="0"/>
            </a:endParaRPr>
          </a:p>
        </p:txBody>
      </p:sp>
      <p:sp>
        <p:nvSpPr>
          <p:cNvPr id="502788" name="Oval 4"/>
          <p:cNvSpPr>
            <a:spLocks noChangeArrowheads="1"/>
          </p:cNvSpPr>
          <p:nvPr/>
        </p:nvSpPr>
        <p:spPr bwMode="auto">
          <a:xfrm>
            <a:off x="3505200" y="2133600"/>
            <a:ext cx="4800600" cy="3276600"/>
          </a:xfrm>
          <a:prstGeom prst="ellipse">
            <a:avLst/>
          </a:prstGeom>
          <a:noFill/>
          <a:ln w="38100" algn="ctr">
            <a:solidFill>
              <a:srgbClr val="66CCFF"/>
            </a:solidFill>
            <a:round/>
            <a:headEnd/>
            <a:tailEnd/>
          </a:ln>
          <a:effectLst/>
        </p:spPr>
        <p:txBody>
          <a:bodyPr wrap="none" anchor="ctr"/>
          <a:lstStyle/>
          <a:p>
            <a:pPr fontAlgn="auto">
              <a:spcBef>
                <a:spcPts val="0"/>
              </a:spcBef>
              <a:spcAft>
                <a:spcPts val="0"/>
              </a:spcAft>
              <a:defRPr/>
            </a:pPr>
            <a:endParaRPr lang="en-US">
              <a:solidFill>
                <a:srgbClr val="66CCFF"/>
              </a:solidFill>
              <a:effectLst>
                <a:outerShdw blurRad="38100" dist="38100" dir="2700000" algn="tl">
                  <a:srgbClr val="000000"/>
                </a:outerShdw>
              </a:effectLst>
              <a:latin typeface="+mn-lt"/>
            </a:endParaRPr>
          </a:p>
        </p:txBody>
      </p:sp>
      <p:sp>
        <p:nvSpPr>
          <p:cNvPr id="21509" name="Text Box 5"/>
          <p:cNvSpPr txBox="1">
            <a:spLocks noChangeArrowheads="1"/>
          </p:cNvSpPr>
          <p:nvPr/>
        </p:nvSpPr>
        <p:spPr bwMode="auto">
          <a:xfrm>
            <a:off x="2133600" y="3352800"/>
            <a:ext cx="1058863" cy="708025"/>
          </a:xfrm>
          <a:prstGeom prst="rect">
            <a:avLst/>
          </a:prstGeom>
          <a:noFill/>
          <a:ln w="9525" algn="ctr">
            <a:noFill/>
            <a:miter lim="800000"/>
            <a:headEnd/>
            <a:tailEnd/>
          </a:ln>
        </p:spPr>
        <p:txBody>
          <a:bodyPr>
            <a:spAutoFit/>
          </a:bodyPr>
          <a:lstStyle/>
          <a:p>
            <a:r>
              <a:rPr lang="en-US" sz="4000">
                <a:solidFill>
                  <a:srgbClr val="33CC33"/>
                </a:solidFill>
                <a:latin typeface="Calibri" pitchFamily="34" charset="0"/>
              </a:rPr>
              <a:t>GIS</a:t>
            </a:r>
          </a:p>
        </p:txBody>
      </p:sp>
      <p:sp>
        <p:nvSpPr>
          <p:cNvPr id="21510" name="Text Box 6"/>
          <p:cNvSpPr txBox="1">
            <a:spLocks noChangeArrowheads="1"/>
          </p:cNvSpPr>
          <p:nvPr/>
        </p:nvSpPr>
        <p:spPr bwMode="auto">
          <a:xfrm>
            <a:off x="5562600" y="3048000"/>
            <a:ext cx="2613025" cy="1920875"/>
          </a:xfrm>
          <a:prstGeom prst="rect">
            <a:avLst/>
          </a:prstGeom>
          <a:noFill/>
          <a:ln w="9525" algn="ctr">
            <a:noFill/>
            <a:miter lim="800000"/>
            <a:headEnd/>
            <a:tailEnd/>
          </a:ln>
        </p:spPr>
        <p:txBody>
          <a:bodyPr wrap="none">
            <a:spAutoFit/>
          </a:bodyPr>
          <a:lstStyle/>
          <a:p>
            <a:r>
              <a:rPr lang="en-US" sz="4000">
                <a:solidFill>
                  <a:srgbClr val="66CCFF"/>
                </a:solidFill>
                <a:latin typeface="Calibri" pitchFamily="34" charset="0"/>
              </a:rPr>
              <a:t>Water</a:t>
            </a:r>
          </a:p>
          <a:p>
            <a:r>
              <a:rPr lang="en-US" sz="4000">
                <a:solidFill>
                  <a:srgbClr val="66CCFF"/>
                </a:solidFill>
                <a:latin typeface="Calibri" pitchFamily="34" charset="0"/>
              </a:rPr>
              <a:t>Resources</a:t>
            </a:r>
          </a:p>
          <a:p>
            <a:endParaRPr lang="en-US" sz="4000">
              <a:solidFill>
                <a:srgbClr val="0066FF"/>
              </a:solidFill>
              <a:latin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watershed.png"/>
          <p:cNvPicPr>
            <a:picLocks noChangeAspect="1"/>
          </p:cNvPicPr>
          <p:nvPr/>
        </p:nvPicPr>
        <p:blipFill>
          <a:blip r:embed="rId3" cstate="print"/>
          <a:stretch>
            <a:fillRect/>
          </a:stretch>
        </p:blipFill>
        <p:spPr>
          <a:xfrm>
            <a:off x="912813" y="2259013"/>
            <a:ext cx="1838325" cy="2408237"/>
          </a:xfrm>
          <a:prstGeom prst="rect">
            <a:avLst/>
          </a:prstGeom>
          <a:effectLst>
            <a:outerShdw blurRad="190500" dist="63500" dir="2700000">
              <a:srgbClr val="000000">
                <a:alpha val="50000"/>
              </a:srgbClr>
            </a:outerShdw>
          </a:effectLst>
        </p:spPr>
      </p:pic>
      <p:sp>
        <p:nvSpPr>
          <p:cNvPr id="18434" name="Rectangle 2"/>
          <p:cNvSpPr>
            <a:spLocks noGrp="1" noChangeArrowheads="1"/>
          </p:cNvSpPr>
          <p:nvPr>
            <p:ph type="title"/>
          </p:nvPr>
        </p:nvSpPr>
        <p:spPr>
          <a:xfrm>
            <a:off x="912813" y="687388"/>
            <a:ext cx="7313612" cy="365125"/>
          </a:xfrm>
        </p:spPr>
        <p:txBody>
          <a:bodyPr/>
          <a:lstStyle/>
          <a:p>
            <a:pPr>
              <a:defRPr/>
            </a:pPr>
            <a:r>
              <a:rPr lang="en-US" dirty="0" smtClean="0"/>
              <a:t>A Key Challenge</a:t>
            </a:r>
          </a:p>
        </p:txBody>
      </p:sp>
      <p:sp>
        <p:nvSpPr>
          <p:cNvPr id="502791" name="Text Box 7"/>
          <p:cNvSpPr txBox="1">
            <a:spLocks noChangeArrowheads="1"/>
          </p:cNvSpPr>
          <p:nvPr/>
        </p:nvSpPr>
        <p:spPr bwMode="auto">
          <a:xfrm>
            <a:off x="1141413" y="4557713"/>
            <a:ext cx="2239962" cy="1106487"/>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sz="2400" dirty="0">
                <a:solidFill>
                  <a:schemeClr val="bg2"/>
                </a:solidFill>
                <a:effectLst>
                  <a:outerShdw blurRad="38100" dist="38100" dir="2700000" algn="tl">
                    <a:srgbClr val="000000">
                      <a:alpha val="43137"/>
                    </a:srgbClr>
                  </a:outerShdw>
                </a:effectLst>
                <a:latin typeface="Arial"/>
                <a:ea typeface="ＭＳ Ｐゴシック" pitchFamily="-109" charset="-128"/>
                <a:cs typeface="Arial"/>
              </a:rPr>
              <a:t>GIS</a:t>
            </a:r>
          </a:p>
          <a:p>
            <a:pPr eaLnBrk="0" fontAlgn="auto" hangingPunct="0">
              <a:spcBef>
                <a:spcPts val="0"/>
              </a:spcBef>
              <a:spcAft>
                <a:spcPts val="0"/>
              </a:spcAft>
              <a:defRPr/>
            </a:pPr>
            <a:r>
              <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Environment</a:t>
            </a: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(Watersheds, streams,</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a:effectLst>
                  <a:outerShdw blurRad="38100" dist="38100" dir="2700000" algn="tl">
                    <a:srgbClr val="000000">
                      <a:alpha val="43137"/>
                    </a:srgbClr>
                  </a:outerShdw>
                </a:effectLst>
                <a:latin typeface="Arial"/>
                <a:ea typeface="ＭＳ Ｐゴシック" pitchFamily="-109" charset="-128"/>
                <a:cs typeface="Arial"/>
              </a:rPr>
              <a:t>gages, sampling points)</a:t>
            </a:r>
          </a:p>
        </p:txBody>
      </p:sp>
      <p:sp>
        <p:nvSpPr>
          <p:cNvPr id="65550" name="TextBox 16"/>
          <p:cNvSpPr txBox="1">
            <a:spLocks noChangeArrowheads="1"/>
          </p:cNvSpPr>
          <p:nvPr/>
        </p:nvSpPr>
        <p:spPr bwMode="auto">
          <a:xfrm>
            <a:off x="343441" y="1250950"/>
            <a:ext cx="8230138" cy="461665"/>
          </a:xfrm>
          <a:prstGeom prst="rect">
            <a:avLst/>
          </a:prstGeom>
          <a:noFill/>
          <a:ln w="9525">
            <a:noFill/>
            <a:miter lim="800000"/>
            <a:headEnd/>
            <a:tailEnd/>
          </a:ln>
        </p:spPr>
        <p:txBody>
          <a:bodyPr wrap="none">
            <a:spAutoFit/>
          </a:bodyPr>
          <a:lstStyle/>
          <a:p>
            <a:pPr algn="ctr" eaLnBrk="0" hangingPunct="0">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12" charset="-128"/>
                <a:cs typeface="Arial"/>
              </a:rPr>
              <a:t>How to connect water environment with water observations</a:t>
            </a:r>
            <a:endParaRPr lang="en-US" dirty="0">
              <a:solidFill>
                <a:schemeClr val="accent2"/>
              </a:solidFill>
              <a:effectLst>
                <a:outerShdw blurRad="38100" dist="38100" dir="2700000" algn="tl">
                  <a:srgbClr val="000000">
                    <a:alpha val="43137"/>
                  </a:srgbClr>
                </a:outerShdw>
              </a:effectLst>
              <a:latin typeface="Arial"/>
              <a:ea typeface="ＭＳ Ｐゴシック" pitchFamily="-112" charset="-128"/>
              <a:cs typeface="Arial"/>
            </a:endParaRPr>
          </a:p>
        </p:txBody>
      </p:sp>
      <p:sp>
        <p:nvSpPr>
          <p:cNvPr id="19" name="Text Box 6"/>
          <p:cNvSpPr txBox="1">
            <a:spLocks noChangeArrowheads="1"/>
          </p:cNvSpPr>
          <p:nvPr/>
        </p:nvSpPr>
        <p:spPr bwMode="auto">
          <a:xfrm>
            <a:off x="5507038" y="4456113"/>
            <a:ext cx="1633537" cy="307975"/>
          </a:xfrm>
          <a:prstGeom prst="rect">
            <a:avLst/>
          </a:prstGeom>
          <a:noFill/>
          <a:ln w="9525">
            <a:noFill/>
            <a:miter lim="800000"/>
            <a:headEnd/>
            <a:tailEnd/>
          </a:ln>
        </p:spPr>
        <p:txBody>
          <a:bodyPr wrap="none">
            <a:spAutoFit/>
          </a:bodyPr>
          <a:lstStyle/>
          <a:p>
            <a:pPr algn="ctr" eaLnBrk="0" hangingPunct="0">
              <a:defRPr/>
            </a:pPr>
            <a:r>
              <a:rPr lang="en-US" dirty="0">
                <a:solidFill>
                  <a:schemeClr val="bg2"/>
                </a:solidFill>
                <a:effectLst>
                  <a:outerShdw blurRad="38100" dist="38100" dir="2700000" algn="tl">
                    <a:srgbClr val="000000">
                      <a:alpha val="43137"/>
                    </a:srgbClr>
                  </a:outerShdw>
                </a:effectLst>
                <a:latin typeface="Arial"/>
                <a:ea typeface="ＭＳ Ｐゴシック" pitchFamily="-112" charset="-128"/>
                <a:cs typeface="Arial"/>
              </a:rPr>
              <a:t>Time Series Data</a:t>
            </a:r>
          </a:p>
        </p:txBody>
      </p:sp>
      <p:cxnSp>
        <p:nvCxnSpPr>
          <p:cNvPr id="24" name="Straight Connector 8"/>
          <p:cNvCxnSpPr>
            <a:cxnSpLocks noChangeShapeType="1"/>
          </p:cNvCxnSpPr>
          <p:nvPr/>
        </p:nvCxnSpPr>
        <p:spPr bwMode="auto">
          <a:xfrm>
            <a:off x="2043113" y="3978275"/>
            <a:ext cx="2749550" cy="79375"/>
          </a:xfrm>
          <a:prstGeom prst="line">
            <a:avLst/>
          </a:prstGeom>
          <a:noFill/>
          <a:ln w="25400">
            <a:solidFill>
              <a:srgbClr val="FFFF66"/>
            </a:solidFill>
            <a:round/>
            <a:headEnd/>
            <a:tailEnd/>
          </a:ln>
          <a:effectLst>
            <a:outerShdw blurRad="50800" dist="38100" dir="2700000">
              <a:srgbClr val="000000">
                <a:alpha val="43000"/>
              </a:srgbClr>
            </a:outerShdw>
          </a:effectLst>
        </p:spPr>
      </p:cxnSp>
      <p:cxnSp>
        <p:nvCxnSpPr>
          <p:cNvPr id="23" name="Straight Connector 6"/>
          <p:cNvCxnSpPr>
            <a:cxnSpLocks noChangeShapeType="1"/>
          </p:cNvCxnSpPr>
          <p:nvPr/>
        </p:nvCxnSpPr>
        <p:spPr bwMode="auto">
          <a:xfrm flipV="1">
            <a:off x="2044700" y="2332038"/>
            <a:ext cx="2757488" cy="1651000"/>
          </a:xfrm>
          <a:prstGeom prst="line">
            <a:avLst/>
          </a:prstGeom>
          <a:noFill/>
          <a:ln w="25400">
            <a:solidFill>
              <a:srgbClr val="FFFF66"/>
            </a:solidFill>
            <a:round/>
            <a:headEnd type="oval" w="lg" len="lg"/>
            <a:tailEnd/>
          </a:ln>
          <a:effectLst>
            <a:outerShdw blurRad="50800" dist="38100" dir="2700000">
              <a:srgbClr val="000000">
                <a:alpha val="43000"/>
              </a:srgbClr>
            </a:outerShdw>
          </a:effectLst>
        </p:spPr>
      </p:cxnSp>
      <p:pic>
        <p:nvPicPr>
          <p:cNvPr id="21" name="Picture 2"/>
          <p:cNvPicPr>
            <a:picLocks noChangeAspect="1" noChangeArrowheads="1"/>
          </p:cNvPicPr>
          <p:nvPr/>
        </p:nvPicPr>
        <p:blipFill>
          <a:blip r:embed="rId4" cstate="print"/>
          <a:srcRect/>
          <a:stretch>
            <a:fillRect/>
          </a:stretch>
        </p:blipFill>
        <p:spPr bwMode="auto">
          <a:xfrm>
            <a:off x="4784725" y="2306638"/>
            <a:ext cx="2892425" cy="1778000"/>
          </a:xfrm>
          <a:prstGeom prst="rect">
            <a:avLst/>
          </a:prstGeom>
          <a:effectLst>
            <a:outerShdw blurRad="190500" dist="63500" dir="2700000">
              <a:srgbClr val="000000">
                <a:alpha val="50000"/>
              </a:srgbClr>
            </a:outerShdw>
          </a:effectLst>
        </p:spPr>
      </p:pic>
      <p:grpSp>
        <p:nvGrpSpPr>
          <p:cNvPr id="2" name="Group 36"/>
          <p:cNvGrpSpPr>
            <a:grpSpLocks/>
          </p:cNvGrpSpPr>
          <p:nvPr/>
        </p:nvGrpSpPr>
        <p:grpSpPr bwMode="auto">
          <a:xfrm>
            <a:off x="7016750" y="1989138"/>
            <a:ext cx="971550" cy="1077912"/>
            <a:chOff x="7092566" y="1522743"/>
            <a:chExt cx="1295400" cy="1435100"/>
          </a:xfrm>
        </p:grpSpPr>
        <p:pic>
          <p:nvPicPr>
            <p:cNvPr id="33807" name="Picture 65" descr="calendar.png"/>
            <p:cNvPicPr>
              <a:picLocks noChangeAspect="1"/>
            </p:cNvPicPr>
            <p:nvPr/>
          </p:nvPicPr>
          <p:blipFill>
            <a:blip r:embed="rId5" cstate="print"/>
            <a:srcRect/>
            <a:stretch>
              <a:fillRect/>
            </a:stretch>
          </p:blipFill>
          <p:spPr bwMode="auto">
            <a:xfrm>
              <a:off x="7587866" y="2137106"/>
              <a:ext cx="800100" cy="820737"/>
            </a:xfrm>
            <a:prstGeom prst="rect">
              <a:avLst/>
            </a:prstGeom>
            <a:noFill/>
            <a:ln w="9525">
              <a:noFill/>
              <a:miter lim="800000"/>
              <a:headEnd/>
              <a:tailEnd/>
            </a:ln>
          </p:spPr>
        </p:pic>
        <p:pic>
          <p:nvPicPr>
            <p:cNvPr id="33808" name="Picture 66" descr="clock.png"/>
            <p:cNvPicPr>
              <a:picLocks noChangeAspect="1"/>
            </p:cNvPicPr>
            <p:nvPr/>
          </p:nvPicPr>
          <p:blipFill>
            <a:blip r:embed="rId6" cstate="print"/>
            <a:srcRect/>
            <a:stretch>
              <a:fillRect/>
            </a:stretch>
          </p:blipFill>
          <p:spPr bwMode="auto">
            <a:xfrm>
              <a:off x="7092566" y="1522743"/>
              <a:ext cx="908050" cy="930275"/>
            </a:xfrm>
            <a:prstGeom prst="rect">
              <a:avLst/>
            </a:prstGeom>
            <a:noFill/>
            <a:ln w="9525">
              <a:noFill/>
              <a:miter lim="800000"/>
              <a:headEnd/>
              <a:tailEnd/>
            </a:ln>
          </p:spPr>
        </p:pic>
      </p:grpSp>
      <p:sp>
        <p:nvSpPr>
          <p:cNvPr id="41" name="Text Box 7"/>
          <p:cNvSpPr txBox="1">
            <a:spLocks noChangeArrowheads="1"/>
          </p:cNvSpPr>
          <p:nvPr/>
        </p:nvSpPr>
        <p:spPr bwMode="auto">
          <a:xfrm>
            <a:off x="5297488" y="4964113"/>
            <a:ext cx="2893549" cy="1200329"/>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Observations</a:t>
            </a:r>
            <a:endPar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endParaRP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(Flow, water level</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smtClean="0">
                <a:effectLst>
                  <a:outerShdw blurRad="38100" dist="38100" dir="2700000" algn="tl">
                    <a:srgbClr val="000000">
                      <a:alpha val="43137"/>
                    </a:srgbClr>
                  </a:outerShdw>
                </a:effectLst>
                <a:latin typeface="Arial"/>
                <a:ea typeface="ＭＳ Ｐゴシック" pitchFamily="-109" charset="-128"/>
                <a:cs typeface="Arial"/>
              </a:rPr>
              <a:t>concentration</a:t>
            </a:r>
            <a:r>
              <a:rPr lang="en-US" dirty="0">
                <a:effectLst>
                  <a:outerShdw blurRad="38100" dist="38100" dir="2700000" algn="tl">
                    <a:srgbClr val="000000">
                      <a:alpha val="43137"/>
                    </a:srgbClr>
                  </a:outerShdw>
                </a:effectLst>
                <a:latin typeface="Arial"/>
                <a:ea typeface="ＭＳ Ｐゴシック" pitchFamily="-109" charset="-128"/>
                <a:cs typeface="Arial"/>
              </a:rPr>
              <a:t>)</a:t>
            </a:r>
          </a:p>
        </p:txBody>
      </p:sp>
      <p:sp>
        <p:nvSpPr>
          <p:cNvPr id="42" name="Left-Right Arrow 41"/>
          <p:cNvSpPr/>
          <p:nvPr/>
        </p:nvSpPr>
        <p:spPr bwMode="auto">
          <a:xfrm rot="10800000" flipV="1">
            <a:off x="4079875" y="5137150"/>
            <a:ext cx="1147763" cy="311150"/>
          </a:xfrm>
          <a:prstGeom prst="leftRightArrow">
            <a:avLst>
              <a:gd name="adj1" fmla="val 42475"/>
              <a:gd name="adj2" fmla="val 78573"/>
            </a:avLst>
          </a:prstGeom>
          <a:solidFill>
            <a:srgbClr val="9AE1F7"/>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wrap="none" anchor="ctr"/>
          <a:lstStyle/>
          <a:p>
            <a:pPr algn="ctr" eaLnBrk="0" hangingPunct="0">
              <a:defRPr/>
            </a:pPr>
            <a:endParaRPr>
              <a:latin typeface="Arial" pitchFamily="-106"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0437479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4724400"/>
          </a:xfrm>
        </p:spPr>
        <p:txBody>
          <a:bodyPr>
            <a:normAutofit fontScale="92500" lnSpcReduction="10000"/>
          </a:bodyPr>
          <a:lstStyle/>
          <a:p>
            <a:r>
              <a:rPr lang="en-US" dirty="0" smtClean="0">
                <a:solidFill>
                  <a:srgbClr val="FF0000"/>
                </a:solidFill>
              </a:rPr>
              <a:t>CUAHSI</a:t>
            </a:r>
            <a:r>
              <a:rPr lang="en-US" dirty="0" smtClean="0"/>
              <a:t> is a consortium representing 125 US universities</a:t>
            </a:r>
          </a:p>
          <a:p>
            <a:r>
              <a:rPr lang="en-US" dirty="0" smtClean="0"/>
              <a:t>Supported by the </a:t>
            </a:r>
            <a:r>
              <a:rPr lang="en-US" dirty="0" smtClean="0">
                <a:solidFill>
                  <a:srgbClr val="FF0000"/>
                </a:solidFill>
              </a:rPr>
              <a:t>National Science Foundation </a:t>
            </a:r>
            <a:r>
              <a:rPr lang="en-US" dirty="0" smtClean="0"/>
              <a:t>Earth Science Division</a:t>
            </a:r>
          </a:p>
          <a:p>
            <a:r>
              <a:rPr lang="en-US" dirty="0" smtClean="0"/>
              <a:t>Advances </a:t>
            </a:r>
            <a:r>
              <a:rPr lang="en-US" dirty="0" smtClean="0">
                <a:solidFill>
                  <a:srgbClr val="FF0000"/>
                </a:solidFill>
              </a:rPr>
              <a:t>hydrologic science</a:t>
            </a:r>
            <a:r>
              <a:rPr lang="en-US" dirty="0" smtClean="0"/>
              <a:t> in nation’s universities</a:t>
            </a:r>
          </a:p>
          <a:p>
            <a:r>
              <a:rPr lang="en-US" dirty="0" smtClean="0"/>
              <a:t>Includes a </a:t>
            </a:r>
            <a:r>
              <a:rPr lang="en-US" dirty="0" smtClean="0">
                <a:solidFill>
                  <a:srgbClr val="FF0000"/>
                </a:solidFill>
              </a:rPr>
              <a:t>Hydrologic Information System </a:t>
            </a:r>
            <a:r>
              <a:rPr lang="en-US" dirty="0" smtClean="0"/>
              <a:t>project</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24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507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Figure 5.1.  Conceptualization of the Water Cycle (Schematic view)"/>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5410200" y="4038600"/>
            <a:ext cx="310234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27</a:t>
            </a:fld>
            <a:endParaRPr lang="en-US"/>
          </a:p>
        </p:txBody>
      </p:sp>
    </p:spTree>
    <p:extLst>
      <p:ext uri="{BB962C8B-B14F-4D97-AF65-F5344CB8AC3E}">
        <p14:creationId xmlns:p14="http://schemas.microsoft.com/office/powerpoint/2010/main" val="1724143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Catalog</a:t>
            </a:r>
            <a:br>
              <a:rPr lang="en-US" sz="2600" dirty="0" smtClean="0">
                <a:solidFill>
                  <a:schemeClr val="accent2">
                    <a:lumMod val="75000"/>
                  </a:schemeClr>
                </a:solidFill>
              </a:rPr>
            </a:br>
            <a:r>
              <a:rPr lang="en-US" sz="2600" dirty="0" smtClean="0">
                <a:solidFill>
                  <a:schemeClr val="accent2">
                    <a:lumMod val="75000"/>
                  </a:schemeClr>
                </a:solidFill>
              </a:rPr>
              <a:t>(Google)</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Web Server</a:t>
            </a:r>
          </a:p>
          <a:p>
            <a:pPr algn="ctr">
              <a:defRPr/>
            </a:pPr>
            <a:r>
              <a:rPr lang="en-US" sz="2600" dirty="0" smtClean="0">
                <a:solidFill>
                  <a:schemeClr val="accent2">
                    <a:lumMod val="75000"/>
                  </a:schemeClr>
                </a:solidFill>
              </a:rPr>
              <a:t>(CNN.com)</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Browser</a:t>
            </a:r>
          </a:p>
          <a:p>
            <a:pPr algn="ctr">
              <a:defRPr/>
            </a:pPr>
            <a:r>
              <a:rPr lang="en-US" sz="2600" dirty="0" smtClean="0">
                <a:solidFill>
                  <a:schemeClr val="accent2">
                    <a:lumMod val="75000"/>
                  </a:schemeClr>
                </a:solidFill>
              </a:rPr>
              <a:t>(Firefox)</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889987" cy="400110"/>
          </a:xfrm>
          <a:prstGeom prst="rect">
            <a:avLst/>
          </a:prstGeom>
          <a:noFill/>
          <a:ln w="9525">
            <a:noFill/>
            <a:miter lim="800000"/>
            <a:headEnd/>
            <a:tailEnd/>
          </a:ln>
        </p:spPr>
        <p:txBody>
          <a:bodyPr wrap="none">
            <a:spAutoFit/>
          </a:bodyPr>
          <a:lstStyle/>
          <a:p>
            <a:r>
              <a:rPr lang="en-US" sz="2000" b="1" dirty="0" smtClean="0"/>
              <a:t>Access</a:t>
            </a:r>
            <a:endParaRPr lang="en-US" sz="2000" b="1" dirty="0"/>
          </a:p>
        </p:txBody>
      </p:sp>
      <p:sp>
        <p:nvSpPr>
          <p:cNvPr id="4107" name="TextBox 16"/>
          <p:cNvSpPr txBox="1">
            <a:spLocks noChangeArrowheads="1"/>
          </p:cNvSpPr>
          <p:nvPr/>
        </p:nvSpPr>
        <p:spPr bwMode="auto">
          <a:xfrm rot="19137784">
            <a:off x="2270949" y="3436852"/>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p:txBody>
          <a:bodyPr>
            <a:normAutofit/>
          </a:bodyPr>
          <a:lstStyle/>
          <a:p>
            <a:r>
              <a:rPr lang="en-US" dirty="0" smtClean="0"/>
              <a:t>How the web works</a:t>
            </a:r>
            <a:endParaRPr lang="en-US" dirty="0"/>
          </a:p>
        </p:txBody>
      </p:sp>
      <p:sp>
        <p:nvSpPr>
          <p:cNvPr id="2" name="TextBox 1"/>
          <p:cNvSpPr txBox="1"/>
          <p:nvPr/>
        </p:nvSpPr>
        <p:spPr>
          <a:xfrm>
            <a:off x="1524000" y="5712767"/>
            <a:ext cx="6324600" cy="461665"/>
          </a:xfrm>
          <a:prstGeom prst="rect">
            <a:avLst/>
          </a:prstGeom>
          <a:noFill/>
          <a:ln>
            <a:solidFill>
              <a:srgbClr val="0070C0"/>
            </a:solidFill>
          </a:ln>
        </p:spPr>
        <p:txBody>
          <a:bodyPr wrap="square" rtlCol="0">
            <a:spAutoFit/>
          </a:bodyPr>
          <a:lstStyle/>
          <a:p>
            <a:r>
              <a:rPr lang="en-US" sz="2400" dirty="0" smtClean="0"/>
              <a:t>HTML – web language for text and pictures</a:t>
            </a:r>
            <a:endParaRPr lang="en-US" sz="2400" dirty="0"/>
          </a:p>
        </p:txBody>
      </p:sp>
    </p:spTree>
    <p:extLst>
      <p:ext uri="{BB962C8B-B14F-4D97-AF65-F5344CB8AC3E}">
        <p14:creationId xmlns:p14="http://schemas.microsoft.com/office/powerpoint/2010/main" val="1709048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3108325" y="1290638"/>
            <a:ext cx="2922588" cy="2325687"/>
            <a:chOff x="3108865" y="1290638"/>
            <a:chExt cx="2921508" cy="2326124"/>
          </a:xfrm>
        </p:grpSpPr>
        <p:pic>
          <p:nvPicPr>
            <p:cNvPr id="3" name="Picture 2" descr="rain-gauge-platform-400"/>
            <p:cNvPicPr>
              <a:picLocks noChangeAspect="1" noChangeArrowheads="1"/>
            </p:cNvPicPr>
            <p:nvPr/>
          </p:nvPicPr>
          <p:blipFill>
            <a:blip r:embed="rId2" cstate="print"/>
            <a:srcRect l="6047" r="9295"/>
            <a:stretch>
              <a:fillRect/>
            </a:stretch>
          </p:blipFill>
          <p:spPr bwMode="auto">
            <a:xfrm>
              <a:off x="3108865" y="1668534"/>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4" name="Text Box 4"/>
            <p:cNvSpPr txBox="1">
              <a:spLocks noChangeArrowheads="1"/>
            </p:cNvSpPr>
            <p:nvPr/>
          </p:nvSpPr>
          <p:spPr bwMode="auto">
            <a:xfrm>
              <a:off x="3837259" y="1290638"/>
              <a:ext cx="1599609" cy="369401"/>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Rainfall</a:t>
              </a:r>
            </a:p>
          </p:txBody>
        </p:sp>
      </p:grpSp>
      <p:grpSp>
        <p:nvGrpSpPr>
          <p:cNvPr id="5" name="Group 17"/>
          <p:cNvGrpSpPr>
            <a:grpSpLocks/>
          </p:cNvGrpSpPr>
          <p:nvPr/>
        </p:nvGrpSpPr>
        <p:grpSpPr bwMode="auto">
          <a:xfrm>
            <a:off x="912813" y="1290638"/>
            <a:ext cx="1600200" cy="2327275"/>
            <a:chOff x="912813" y="1290638"/>
            <a:chExt cx="1600200" cy="2326941"/>
          </a:xfrm>
        </p:grpSpPr>
        <p:pic>
          <p:nvPicPr>
            <p:cNvPr id="6" name="Picture 5" descr="stream3"/>
            <p:cNvPicPr>
              <a:picLocks noChangeAspect="1" noChangeArrowheads="1"/>
            </p:cNvPicPr>
            <p:nvPr/>
          </p:nvPicPr>
          <p:blipFill>
            <a:blip r:embed="rId3" cstate="print"/>
            <a:srcRect r="3028" b="6181"/>
            <a:stretch>
              <a:fillRect/>
            </a:stretch>
          </p:blipFill>
          <p:spPr bwMode="auto">
            <a:xfrm>
              <a:off x="912813" y="1662060"/>
              <a:ext cx="1600200" cy="1955519"/>
            </a:xfrm>
            <a:prstGeom prst="rect">
              <a:avLst/>
            </a:prstGeom>
            <a:noFill/>
            <a:ln w="9525">
              <a:noFill/>
              <a:miter lim="800000"/>
              <a:headEnd/>
              <a:tailEnd/>
            </a:ln>
            <a:effectLst>
              <a:outerShdw blurRad="127000" dist="63500" dir="2700000">
                <a:srgbClr val="000000">
                  <a:alpha val="40000"/>
                </a:srgbClr>
              </a:outerShdw>
            </a:effectLst>
          </p:spPr>
        </p:pic>
        <p:sp>
          <p:nvSpPr>
            <p:cNvPr id="7" name="Text Box 7"/>
            <p:cNvSpPr txBox="1">
              <a:spLocks noChangeArrowheads="1"/>
            </p:cNvSpPr>
            <p:nvPr/>
          </p:nvSpPr>
          <p:spPr bwMode="auto">
            <a:xfrm>
              <a:off x="912813" y="1290638"/>
              <a:ext cx="1600200" cy="369279"/>
            </a:xfrm>
            <a:prstGeom prst="rect">
              <a:avLst/>
            </a:prstGeom>
            <a:noFill/>
            <a:ln w="9525">
              <a:noFill/>
              <a:miter lim="800000"/>
              <a:headEnd/>
              <a:tailEnd/>
            </a:ln>
          </p:spPr>
          <p:txBody>
            <a:bodyPr>
              <a:spAutoFit/>
            </a:bodyPr>
            <a:lstStyle/>
            <a:p>
              <a:pPr algn="ctr" eaLnBrk="0" hangingPunct="0">
                <a:spcBef>
                  <a:spcPct val="50000"/>
                </a:spcBef>
                <a:defRPr/>
              </a:pPr>
              <a:r>
                <a:rPr lang="en-US" dirty="0"/>
                <a:t>Water quantity</a:t>
              </a:r>
            </a:p>
          </p:txBody>
        </p:sp>
      </p:grpSp>
      <p:grpSp>
        <p:nvGrpSpPr>
          <p:cNvPr id="8" name="Group 19"/>
          <p:cNvGrpSpPr>
            <a:grpSpLocks/>
          </p:cNvGrpSpPr>
          <p:nvPr/>
        </p:nvGrpSpPr>
        <p:grpSpPr bwMode="auto">
          <a:xfrm>
            <a:off x="3141663" y="3835400"/>
            <a:ext cx="2855912" cy="2335213"/>
            <a:chOff x="3142143" y="3835400"/>
            <a:chExt cx="2854951" cy="2335891"/>
          </a:xfrm>
        </p:grpSpPr>
        <p:pic>
          <p:nvPicPr>
            <p:cNvPr id="9" name="Picture 15" descr="VAIRA3"/>
            <p:cNvPicPr>
              <a:picLocks noChangeAspect="1" noChangeArrowheads="1"/>
            </p:cNvPicPr>
            <p:nvPr/>
          </p:nvPicPr>
          <p:blipFill>
            <a:blip r:embed="rId4" cstate="print"/>
            <a:srcRect t="16559" b="5535"/>
            <a:stretch>
              <a:fillRect/>
            </a:stretch>
          </p:blipFill>
          <p:spPr bwMode="auto">
            <a:xfrm>
              <a:off x="3142143" y="4222862"/>
              <a:ext cx="2854951" cy="1948429"/>
            </a:xfrm>
            <a:prstGeom prst="rect">
              <a:avLst/>
            </a:prstGeom>
            <a:noFill/>
            <a:ln w="9525">
              <a:noFill/>
              <a:miter lim="800000"/>
              <a:headEnd/>
              <a:tailEnd/>
            </a:ln>
            <a:effectLst>
              <a:outerShdw blurRad="127000" dist="63500" dir="2700000">
                <a:srgbClr val="000000">
                  <a:alpha val="40000"/>
                </a:srgbClr>
              </a:outerShdw>
            </a:effectLst>
          </p:spPr>
        </p:pic>
        <p:sp>
          <p:nvSpPr>
            <p:cNvPr id="10" name="Text Box 17"/>
            <p:cNvSpPr txBox="1">
              <a:spLocks noChangeArrowheads="1"/>
            </p:cNvSpPr>
            <p:nvPr/>
          </p:nvSpPr>
          <p:spPr bwMode="auto">
            <a:xfrm>
              <a:off x="3472232" y="3835400"/>
              <a:ext cx="2194773" cy="36943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Meteorology</a:t>
              </a:r>
            </a:p>
          </p:txBody>
        </p:sp>
      </p:grpSp>
      <p:grpSp>
        <p:nvGrpSpPr>
          <p:cNvPr id="11" name="Group 20"/>
          <p:cNvGrpSpPr>
            <a:grpSpLocks/>
          </p:cNvGrpSpPr>
          <p:nvPr/>
        </p:nvGrpSpPr>
        <p:grpSpPr bwMode="auto">
          <a:xfrm>
            <a:off x="6626225" y="1290638"/>
            <a:ext cx="1600200" cy="2319337"/>
            <a:chOff x="6626225" y="1290638"/>
            <a:chExt cx="1600200" cy="2319631"/>
          </a:xfrm>
        </p:grpSpPr>
        <p:pic>
          <p:nvPicPr>
            <p:cNvPr id="12" name="Picture 6" descr="tdr"/>
            <p:cNvPicPr>
              <a:picLocks noChangeAspect="1" noChangeArrowheads="1"/>
            </p:cNvPicPr>
            <p:nvPr/>
          </p:nvPicPr>
          <p:blipFill>
            <a:blip r:embed="rId5"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3"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Soil water </a:t>
              </a:r>
            </a:p>
          </p:txBody>
        </p:sp>
      </p:grpSp>
      <p:grpSp>
        <p:nvGrpSpPr>
          <p:cNvPr id="14" name="Group 21"/>
          <p:cNvGrpSpPr>
            <a:grpSpLocks/>
          </p:cNvGrpSpPr>
          <p:nvPr/>
        </p:nvGrpSpPr>
        <p:grpSpPr bwMode="auto">
          <a:xfrm>
            <a:off x="6626225" y="3835400"/>
            <a:ext cx="1600200" cy="2322513"/>
            <a:chOff x="6626225" y="3835400"/>
            <a:chExt cx="1600200" cy="2321794"/>
          </a:xfrm>
        </p:grpSpPr>
        <p:sp>
          <p:nvSpPr>
            <p:cNvPr id="15"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Groundwater</a:t>
              </a:r>
            </a:p>
          </p:txBody>
        </p:sp>
        <p:pic>
          <p:nvPicPr>
            <p:cNvPr id="16" name="Picture 2"/>
            <p:cNvPicPr>
              <a:picLocks noChangeAspect="1" noChangeArrowheads="1"/>
            </p:cNvPicPr>
            <p:nvPr/>
          </p:nvPicPr>
          <p:blipFill>
            <a:blip r:embed="rId6"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7" name="Title 15"/>
          <p:cNvSpPr txBox="1">
            <a:spLocks/>
          </p:cNvSpPr>
          <p:nvPr/>
        </p:nvSpPr>
        <p:spPr>
          <a:xfrm>
            <a:off x="912813" y="322263"/>
            <a:ext cx="7313612"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effectLst/>
                <a:uLnTx/>
                <a:uFillTx/>
                <a:latin typeface="Calibri" charset="0"/>
                <a:ea typeface="+mj-ea"/>
                <a:cs typeface="+mj-cs"/>
              </a:rPr>
              <a:t>We Collect Lots of Water Data</a:t>
            </a:r>
            <a:r>
              <a:rPr kumimoji="0" lang="en-US" sz="4000" b="1" i="0" u="none" strike="noStrike" kern="0" cap="none" spc="0" normalizeH="0" noProof="0" dirty="0" smtClean="0">
                <a:ln>
                  <a:noFill/>
                </a:ln>
                <a:effectLst/>
                <a:uLnTx/>
                <a:uFillTx/>
                <a:latin typeface="Calibri" charset="0"/>
                <a:ea typeface="+mj-ea"/>
                <a:cs typeface="+mj-cs"/>
              </a:rPr>
              <a:t> </a:t>
            </a:r>
            <a:endParaRPr kumimoji="0" lang="en-US" sz="4000" b="1" i="0" u="none" strike="noStrike" kern="0" cap="none" spc="0" normalizeH="0" baseline="0" noProof="0" dirty="0">
              <a:ln>
                <a:noFill/>
              </a:ln>
              <a:effectLst/>
              <a:uLnTx/>
              <a:uFillTx/>
              <a:latin typeface="+mj-lt"/>
              <a:ea typeface="+mj-ea"/>
              <a:cs typeface="+mj-cs"/>
            </a:endParaRPr>
          </a:p>
        </p:txBody>
      </p:sp>
      <p:sp>
        <p:nvSpPr>
          <p:cNvPr id="18" name="Text Box 7"/>
          <p:cNvSpPr txBox="1">
            <a:spLocks noChangeArrowheads="1"/>
          </p:cNvSpPr>
          <p:nvPr/>
        </p:nvSpPr>
        <p:spPr bwMode="auto">
          <a:xfrm>
            <a:off x="912813" y="38354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quality </a:t>
            </a:r>
          </a:p>
        </p:txBody>
      </p:sp>
      <p:pic>
        <p:nvPicPr>
          <p:cNvPr id="19" name="Picture 5" descr="Contaminants biologists monitoring water quality"/>
          <p:cNvPicPr>
            <a:picLocks noChangeAspect="1" noChangeArrowheads="1"/>
          </p:cNvPicPr>
          <p:nvPr/>
        </p:nvPicPr>
        <p:blipFill>
          <a:blip r:embed="rId7" cstate="print"/>
          <a:srcRect b="22210"/>
          <a:stretch>
            <a:fillRect/>
          </a:stretch>
        </p:blipFill>
        <p:spPr bwMode="auto">
          <a:xfrm>
            <a:off x="912813" y="4211638"/>
            <a:ext cx="1600200" cy="1957387"/>
          </a:xfrm>
          <a:prstGeom prst="rect">
            <a:avLst/>
          </a:prstGeom>
          <a:noFill/>
          <a:ln w="9525">
            <a:noFill/>
            <a:miter lim="800000"/>
            <a:headEnd/>
            <a:tailEnd/>
          </a:ln>
          <a:effectLst>
            <a:outerShdw blurRad="127000" dist="63500" dir="2700000">
              <a:srgbClr val="000000">
                <a:alpha val="40000"/>
              </a:srgbClr>
            </a:outerShdw>
          </a:effectLst>
        </p:spPr>
      </p:pic>
    </p:spTree>
    <p:extLst>
      <p:ext uri="{BB962C8B-B14F-4D97-AF65-F5344CB8AC3E}">
        <p14:creationId xmlns:p14="http://schemas.microsoft.com/office/powerpoint/2010/main" val="278056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20713" y="1052513"/>
            <a:ext cx="7902575" cy="5440362"/>
          </a:xfrm>
          <a:prstGeom prst="rect">
            <a:avLst/>
          </a:prstGeom>
          <a:noFill/>
          <a:ln w="9525">
            <a:noFill/>
            <a:miter lim="800000"/>
            <a:headEnd/>
            <a:tailEnd/>
          </a:ln>
        </p:spPr>
      </p:pic>
      <p:sp>
        <p:nvSpPr>
          <p:cNvPr id="7171" name="Rectangle 3"/>
          <p:cNvSpPr>
            <a:spLocks noGrp="1" noChangeArrowheads="1"/>
          </p:cNvSpPr>
          <p:nvPr>
            <p:ph type="ctrTitle"/>
          </p:nvPr>
        </p:nvSpPr>
        <p:spPr>
          <a:xfrm>
            <a:off x="685800" y="293688"/>
            <a:ext cx="7772400" cy="838200"/>
          </a:xfrm>
        </p:spPr>
        <p:txBody>
          <a:bodyPr/>
          <a:lstStyle/>
          <a:p>
            <a:r>
              <a:rPr lang="en-US" smtClean="0"/>
              <a:t>Our Classroom</a:t>
            </a:r>
          </a:p>
        </p:txBody>
      </p:sp>
      <p:sp>
        <p:nvSpPr>
          <p:cNvPr id="7172" name="Text Box 4"/>
          <p:cNvSpPr txBox="1">
            <a:spLocks noChangeArrowheads="1"/>
          </p:cNvSpPr>
          <p:nvPr/>
        </p:nvSpPr>
        <p:spPr bwMode="auto">
          <a:xfrm>
            <a:off x="1123950" y="1455738"/>
            <a:ext cx="3060700" cy="1187450"/>
          </a:xfrm>
          <a:prstGeom prst="rect">
            <a:avLst/>
          </a:prstGeom>
          <a:solidFill>
            <a:schemeClr val="bg1">
              <a:alpha val="79999"/>
            </a:schemeClr>
          </a:solidFill>
          <a:ln w="9525">
            <a:noFill/>
            <a:miter lim="800000"/>
            <a:headEnd/>
            <a:tailEnd/>
          </a:ln>
        </p:spPr>
        <p:txBody>
          <a:bodyPr>
            <a:spAutoFit/>
          </a:bodyPr>
          <a:lstStyle/>
          <a:p>
            <a:pPr algn="ctr"/>
            <a:r>
              <a:rPr lang="en-US"/>
              <a:t>Dr David Tarboton</a:t>
            </a:r>
          </a:p>
          <a:p>
            <a:pPr algn="ctr"/>
            <a:r>
              <a:rPr lang="en-US"/>
              <a:t>Students at Utah State University</a:t>
            </a:r>
          </a:p>
        </p:txBody>
      </p:sp>
      <p:sp>
        <p:nvSpPr>
          <p:cNvPr id="7173" name="Text Box 5"/>
          <p:cNvSpPr txBox="1">
            <a:spLocks noChangeArrowheads="1"/>
          </p:cNvSpPr>
          <p:nvPr/>
        </p:nvSpPr>
        <p:spPr bwMode="auto">
          <a:xfrm>
            <a:off x="3048000" y="5524500"/>
            <a:ext cx="3019425" cy="1200329"/>
          </a:xfrm>
          <a:prstGeom prst="rect">
            <a:avLst/>
          </a:prstGeom>
          <a:solidFill>
            <a:schemeClr val="bg1">
              <a:alpha val="79999"/>
            </a:schemeClr>
          </a:solidFill>
          <a:ln w="9525">
            <a:noFill/>
            <a:miter lim="800000"/>
            <a:headEnd/>
            <a:tailEnd/>
          </a:ln>
        </p:spPr>
        <p:txBody>
          <a:bodyPr>
            <a:spAutoFit/>
          </a:bodyPr>
          <a:lstStyle/>
          <a:p>
            <a:pPr algn="ctr"/>
            <a:r>
              <a:rPr lang="en-US" dirty="0"/>
              <a:t>Dr David Maidment Students at </a:t>
            </a:r>
            <a:r>
              <a:rPr lang="en-US" dirty="0" smtClean="0"/>
              <a:t>University of Texas at </a:t>
            </a:r>
            <a:r>
              <a:rPr lang="en-US" dirty="0"/>
              <a:t>Austin</a:t>
            </a:r>
          </a:p>
        </p:txBody>
      </p:sp>
      <p:sp>
        <p:nvSpPr>
          <p:cNvPr id="7174" name="Line 10"/>
          <p:cNvSpPr>
            <a:spLocks noChangeShapeType="1"/>
          </p:cNvSpPr>
          <p:nvPr/>
        </p:nvSpPr>
        <p:spPr bwMode="auto">
          <a:xfrm>
            <a:off x="2794000" y="3095625"/>
            <a:ext cx="1554163" cy="2174875"/>
          </a:xfrm>
          <a:prstGeom prst="line">
            <a:avLst/>
          </a:prstGeom>
          <a:noFill/>
          <a:ln w="76200">
            <a:solidFill>
              <a:srgbClr val="FF3300"/>
            </a:solidFill>
            <a:round/>
            <a:headEnd type="triangle" w="med" len="med"/>
            <a:tailEnd type="triangle" w="med" len="med"/>
          </a:ln>
        </p:spPr>
        <p:txBody>
          <a:bodyPr/>
          <a:lstStyle/>
          <a:p>
            <a:endParaRPr lang="en-US"/>
          </a:p>
        </p:txBody>
      </p:sp>
      <p:sp>
        <p:nvSpPr>
          <p:cNvPr id="7175" name="Line 11"/>
          <p:cNvSpPr>
            <a:spLocks noChangeShapeType="1"/>
          </p:cNvSpPr>
          <p:nvPr/>
        </p:nvSpPr>
        <p:spPr bwMode="auto">
          <a:xfrm>
            <a:off x="2874963" y="3005138"/>
            <a:ext cx="1574800" cy="295275"/>
          </a:xfrm>
          <a:prstGeom prst="line">
            <a:avLst/>
          </a:prstGeom>
          <a:noFill/>
          <a:ln w="76200">
            <a:solidFill>
              <a:srgbClr val="FF3300"/>
            </a:solidFill>
            <a:round/>
            <a:headEnd type="triangle" w="med" len="med"/>
            <a:tailEnd type="triangle" w="med" len="med"/>
          </a:ln>
        </p:spPr>
        <p:txBody>
          <a:bodyPr/>
          <a:lstStyle/>
          <a:p>
            <a:endParaRPr lang="en-US"/>
          </a:p>
        </p:txBody>
      </p:sp>
      <p:sp>
        <p:nvSpPr>
          <p:cNvPr id="7176" name="Line 12"/>
          <p:cNvSpPr>
            <a:spLocks noChangeShapeType="1"/>
          </p:cNvSpPr>
          <p:nvPr/>
        </p:nvSpPr>
        <p:spPr bwMode="auto">
          <a:xfrm flipH="1">
            <a:off x="4489450" y="3482975"/>
            <a:ext cx="163513" cy="1757363"/>
          </a:xfrm>
          <a:prstGeom prst="line">
            <a:avLst/>
          </a:prstGeom>
          <a:noFill/>
          <a:ln w="76200">
            <a:solidFill>
              <a:srgbClr val="FF3300"/>
            </a:solidFill>
            <a:round/>
            <a:headEnd type="triangle" w="med" len="med"/>
            <a:tailEnd type="triangle" w="med" len="med"/>
          </a:ln>
        </p:spPr>
        <p:txBody>
          <a:bodyPr/>
          <a:lstStyle/>
          <a:p>
            <a:endParaRPr lang="en-US"/>
          </a:p>
        </p:txBody>
      </p:sp>
      <p:sp>
        <p:nvSpPr>
          <p:cNvPr id="7177" name="Text Box 13"/>
          <p:cNvSpPr txBox="1">
            <a:spLocks noChangeArrowheads="1"/>
          </p:cNvSpPr>
          <p:nvPr/>
        </p:nvSpPr>
        <p:spPr bwMode="auto">
          <a:xfrm>
            <a:off x="4613275" y="1665288"/>
            <a:ext cx="3019425" cy="1200150"/>
          </a:xfrm>
          <a:prstGeom prst="rect">
            <a:avLst/>
          </a:prstGeom>
          <a:solidFill>
            <a:schemeClr val="bg1">
              <a:alpha val="79999"/>
            </a:schemeClr>
          </a:solidFill>
          <a:ln w="9525">
            <a:noFill/>
            <a:miter lim="800000"/>
            <a:headEnd/>
            <a:tailEnd/>
          </a:ln>
        </p:spPr>
        <p:txBody>
          <a:bodyPr>
            <a:spAutoFit/>
          </a:bodyPr>
          <a:lstStyle/>
          <a:p>
            <a:pPr algn="ctr"/>
            <a:r>
              <a:rPr lang="en-US"/>
              <a:t>Dr Ayse Irmak Students at University of Nebraska - Lincoln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en-US" dirty="0" smtClean="0"/>
              <a:t>The Data have a Common Structure</a:t>
            </a:r>
          </a:p>
        </p:txBody>
      </p:sp>
      <p:pic>
        <p:nvPicPr>
          <p:cNvPr id="14339" name="Picture 2"/>
          <p:cNvPicPr>
            <a:picLocks noChangeAspect="1" noChangeArrowheads="1"/>
          </p:cNvPicPr>
          <p:nvPr/>
        </p:nvPicPr>
        <p:blipFill>
          <a:blip r:embed="rId3" cstate="print"/>
          <a:srcRect/>
          <a:stretch>
            <a:fillRect/>
          </a:stretch>
        </p:blipFill>
        <p:spPr bwMode="auto">
          <a:xfrm>
            <a:off x="3962400" y="2133600"/>
            <a:ext cx="4419600" cy="2657475"/>
          </a:xfrm>
          <a:prstGeom prst="rect">
            <a:avLst/>
          </a:prstGeom>
          <a:noFill/>
          <a:ln w="9525">
            <a:noFill/>
            <a:miter lim="800000"/>
            <a:headEnd/>
            <a:tailEnd/>
          </a:ln>
        </p:spPr>
      </p:pic>
      <p:pic>
        <p:nvPicPr>
          <p:cNvPr id="14340" name="Picture 5" descr="stream3"/>
          <p:cNvPicPr>
            <a:picLocks noChangeAspect="1" noChangeArrowheads="1"/>
          </p:cNvPicPr>
          <p:nvPr/>
        </p:nvPicPr>
        <p:blipFill>
          <a:blip r:embed="rId4" cstate="print"/>
          <a:srcRect/>
          <a:stretch>
            <a:fillRect/>
          </a:stretch>
        </p:blipFill>
        <p:spPr bwMode="auto">
          <a:xfrm>
            <a:off x="1066800" y="2209800"/>
            <a:ext cx="2290763" cy="2895600"/>
          </a:xfrm>
          <a:prstGeom prst="rect">
            <a:avLst/>
          </a:prstGeom>
          <a:noFill/>
          <a:ln w="9525">
            <a:noFill/>
            <a:miter lim="800000"/>
            <a:headEnd/>
            <a:tailEnd/>
          </a:ln>
        </p:spPr>
      </p:pic>
      <p:sp>
        <p:nvSpPr>
          <p:cNvPr id="14341" name="TextBox 4"/>
          <p:cNvSpPr txBox="1">
            <a:spLocks noChangeArrowheads="1"/>
          </p:cNvSpPr>
          <p:nvPr/>
        </p:nvSpPr>
        <p:spPr bwMode="auto">
          <a:xfrm>
            <a:off x="685800" y="5219700"/>
            <a:ext cx="3241675" cy="461963"/>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point</a:t>
            </a:r>
            <a:r>
              <a:rPr lang="en-US" sz="2400" dirty="0">
                <a:latin typeface="Calibri" pitchFamily="34" charset="0"/>
              </a:rPr>
              <a:t> location in </a:t>
            </a:r>
            <a:r>
              <a:rPr lang="en-US" sz="2400" b="1" dirty="0">
                <a:solidFill>
                  <a:schemeClr val="tx2"/>
                </a:solidFill>
                <a:latin typeface="Calibri" pitchFamily="34" charset="0"/>
              </a:rPr>
              <a:t>space</a:t>
            </a:r>
          </a:p>
        </p:txBody>
      </p:sp>
      <p:sp>
        <p:nvSpPr>
          <p:cNvPr id="14342" name="TextBox 5"/>
          <p:cNvSpPr txBox="1">
            <a:spLocks noChangeArrowheads="1"/>
          </p:cNvSpPr>
          <p:nvPr/>
        </p:nvSpPr>
        <p:spPr bwMode="auto">
          <a:xfrm>
            <a:off x="4800600" y="5219700"/>
            <a:ext cx="3315651" cy="461665"/>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series</a:t>
            </a:r>
            <a:r>
              <a:rPr lang="en-US" sz="2400" dirty="0">
                <a:latin typeface="Calibri" pitchFamily="34" charset="0"/>
              </a:rPr>
              <a:t> of values in </a:t>
            </a:r>
            <a:r>
              <a:rPr lang="en-US" sz="2400" b="1" dirty="0">
                <a:solidFill>
                  <a:schemeClr val="tx2"/>
                </a:solidFill>
                <a:latin typeface="Calibri" pitchFamily="34" charset="0"/>
              </a:rPr>
              <a:t>time</a:t>
            </a:r>
          </a:p>
        </p:txBody>
      </p:sp>
      <p:sp>
        <p:nvSpPr>
          <p:cNvPr id="3" name="TextBox 2"/>
          <p:cNvSpPr txBox="1"/>
          <p:nvPr/>
        </p:nvSpPr>
        <p:spPr>
          <a:xfrm>
            <a:off x="4800600" y="5912020"/>
            <a:ext cx="3144002" cy="646331"/>
          </a:xfrm>
          <a:prstGeom prst="rect">
            <a:avLst/>
          </a:prstGeom>
          <a:noFill/>
        </p:spPr>
        <p:txBody>
          <a:bodyPr wrap="none" rtlCol="0">
            <a:spAutoFit/>
          </a:bodyPr>
          <a:lstStyle/>
          <a:p>
            <a:r>
              <a:rPr lang="en-US" dirty="0" smtClean="0"/>
              <a:t>Gaging – regular time series</a:t>
            </a:r>
          </a:p>
          <a:p>
            <a:r>
              <a:rPr lang="en-US" dirty="0" smtClean="0"/>
              <a:t>Sampling – irregular time series</a:t>
            </a:r>
            <a:endParaRPr lang="en-US" dirty="0"/>
          </a:p>
        </p:txBody>
      </p:sp>
    </p:spTree>
    <p:extLst>
      <p:ext uri="{BB962C8B-B14F-4D97-AF65-F5344CB8AC3E}">
        <p14:creationId xmlns:p14="http://schemas.microsoft.com/office/powerpoint/2010/main" val="211008812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Catalog</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Server</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User</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3763332" y="4581987"/>
            <a:ext cx="1417311" cy="400110"/>
          </a:xfrm>
          <a:prstGeom prst="rect">
            <a:avLst/>
          </a:prstGeom>
          <a:noFill/>
          <a:ln w="9525">
            <a:noFill/>
            <a:miter lim="800000"/>
            <a:headEnd/>
            <a:tailEnd/>
          </a:ln>
        </p:spPr>
        <p:txBody>
          <a:bodyPr wrap="none">
            <a:spAutoFit/>
          </a:bodyPr>
          <a:lstStyle/>
          <a:p>
            <a:r>
              <a:rPr lang="en-US" sz="2000" b="1" dirty="0" smtClean="0"/>
              <a:t>Data access</a:t>
            </a:r>
            <a:endParaRPr lang="en-US" sz="2000" b="1" dirty="0"/>
          </a:p>
        </p:txBody>
      </p:sp>
      <p:sp>
        <p:nvSpPr>
          <p:cNvPr id="4107" name="TextBox 16"/>
          <p:cNvSpPr txBox="1">
            <a:spLocks noChangeArrowheads="1"/>
          </p:cNvSpPr>
          <p:nvPr/>
        </p:nvSpPr>
        <p:spPr bwMode="auto">
          <a:xfrm rot="19189103">
            <a:off x="1922611" y="3443230"/>
            <a:ext cx="2236190" cy="400110"/>
          </a:xfrm>
          <a:prstGeom prst="rect">
            <a:avLst/>
          </a:prstGeom>
          <a:noFill/>
          <a:ln w="9525">
            <a:noFill/>
            <a:miter lim="800000"/>
            <a:headEnd/>
            <a:tailEnd/>
          </a:ln>
        </p:spPr>
        <p:txBody>
          <a:bodyPr wrap="none">
            <a:spAutoFit/>
          </a:bodyPr>
          <a:lstStyle/>
          <a:p>
            <a:r>
              <a:rPr lang="en-US" sz="2000" b="1" dirty="0"/>
              <a:t>Service registration</a:t>
            </a:r>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a:xfrm>
            <a:off x="457200" y="533400"/>
            <a:ext cx="8229600" cy="1143000"/>
          </a:xfrm>
        </p:spPr>
        <p:txBody>
          <a:bodyPr>
            <a:normAutofit fontScale="90000"/>
          </a:bodyPr>
          <a:lstStyle/>
          <a:p>
            <a:r>
              <a:rPr lang="en-US" dirty="0" smtClean="0"/>
              <a:t>Services-Oriented Architecture for Water Data</a:t>
            </a:r>
            <a:endParaRPr lang="en-US" dirty="0"/>
          </a:p>
        </p:txBody>
      </p:sp>
      <p:sp>
        <p:nvSpPr>
          <p:cNvPr id="25" name="TextBox 16"/>
          <p:cNvSpPr txBox="1">
            <a:spLocks noChangeArrowheads="1"/>
          </p:cNvSpPr>
          <p:nvPr/>
        </p:nvSpPr>
        <p:spPr bwMode="auto">
          <a:xfrm rot="19189103">
            <a:off x="2567709" y="3605533"/>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14" name="TextBox 13"/>
          <p:cNvSpPr txBox="1"/>
          <p:nvPr/>
        </p:nvSpPr>
        <p:spPr>
          <a:xfrm>
            <a:off x="1652587" y="5634334"/>
            <a:ext cx="5638800" cy="461665"/>
          </a:xfrm>
          <a:prstGeom prst="rect">
            <a:avLst/>
          </a:prstGeom>
          <a:noFill/>
          <a:ln>
            <a:solidFill>
              <a:srgbClr val="0070C0"/>
            </a:solidFill>
          </a:ln>
        </p:spPr>
        <p:txBody>
          <a:bodyPr wrap="square" rtlCol="0">
            <a:spAutoFit/>
          </a:bodyPr>
          <a:lstStyle/>
          <a:p>
            <a:r>
              <a:rPr lang="en-US" sz="2400" dirty="0" err="1" smtClean="0"/>
              <a:t>WaterML</a:t>
            </a:r>
            <a:r>
              <a:rPr lang="en-US" sz="2400" dirty="0" smtClean="0"/>
              <a:t> – web language for water data</a:t>
            </a:r>
            <a:endParaRPr lang="en-US" sz="2400" dirty="0"/>
          </a:p>
        </p:txBody>
      </p:sp>
    </p:spTree>
    <p:extLst>
      <p:ext uri="{BB962C8B-B14F-4D97-AF65-F5344CB8AC3E}">
        <p14:creationId xmlns:p14="http://schemas.microsoft.com/office/powerpoint/2010/main" val="2579540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304800"/>
            <a:ext cx="8991600" cy="1143000"/>
          </a:xfrm>
        </p:spPr>
        <p:txBody>
          <a:bodyPr>
            <a:normAutofit/>
          </a:bodyPr>
          <a:lstStyle/>
          <a:p>
            <a:r>
              <a:rPr lang="en-US" sz="4000" dirty="0" smtClean="0"/>
              <a:t>What is a “services-oriented architecture”?</a:t>
            </a:r>
            <a:r>
              <a:rPr lang="en-US" dirty="0" smtClean="0"/>
              <a:t/>
            </a:r>
            <a:br>
              <a:rPr lang="en-US" dirty="0" smtClean="0"/>
            </a:br>
            <a:r>
              <a:rPr lang="en-US" sz="2400" i="1" u="sng" dirty="0" smtClean="0">
                <a:solidFill>
                  <a:schemeClr val="tx2"/>
                </a:solidFill>
              </a:rPr>
              <a:t>Networks</a:t>
            </a:r>
            <a:r>
              <a:rPr lang="en-US" sz="2400" i="1" dirty="0" smtClean="0">
                <a:solidFill>
                  <a:schemeClr val="tx2"/>
                </a:solidFill>
              </a:rPr>
              <a:t> of computers connected through the web ……. </a:t>
            </a:r>
          </a:p>
        </p:txBody>
      </p:sp>
      <p:sp>
        <p:nvSpPr>
          <p:cNvPr id="7171" name="Content Placeholder 2"/>
          <p:cNvSpPr>
            <a:spLocks noGrp="1"/>
          </p:cNvSpPr>
          <p:nvPr>
            <p:ph idx="1"/>
          </p:nvPr>
        </p:nvSpPr>
        <p:spPr>
          <a:xfrm>
            <a:off x="457200" y="1524000"/>
            <a:ext cx="8229600" cy="4525963"/>
          </a:xfrm>
        </p:spPr>
        <p:txBody>
          <a:bodyPr>
            <a:normAutofit lnSpcReduction="10000"/>
          </a:bodyPr>
          <a:lstStyle/>
          <a:p>
            <a:r>
              <a:rPr lang="en-US" dirty="0" smtClean="0"/>
              <a:t>Everything is a </a:t>
            </a:r>
            <a:r>
              <a:rPr lang="en-US" dirty="0" smtClean="0">
                <a:solidFill>
                  <a:srgbClr val="FF0000"/>
                </a:solidFill>
              </a:rPr>
              <a:t>service</a:t>
            </a:r>
          </a:p>
          <a:p>
            <a:pPr lvl="1"/>
            <a:r>
              <a:rPr lang="en-US" dirty="0" smtClean="0"/>
              <a:t>Data, models, visualization, ……</a:t>
            </a:r>
          </a:p>
          <a:p>
            <a:r>
              <a:rPr lang="en-US" dirty="0" smtClean="0"/>
              <a:t>A service receives </a:t>
            </a:r>
            <a:r>
              <a:rPr lang="en-US" dirty="0" smtClean="0">
                <a:solidFill>
                  <a:srgbClr val="FF0000"/>
                </a:solidFill>
              </a:rPr>
              <a:t>requests</a:t>
            </a:r>
            <a:r>
              <a:rPr lang="en-US" dirty="0" smtClean="0"/>
              <a:t> and provides</a:t>
            </a:r>
            <a:r>
              <a:rPr lang="en-US" dirty="0" smtClean="0">
                <a:solidFill>
                  <a:srgbClr val="FF0000"/>
                </a:solidFill>
              </a:rPr>
              <a:t> responses</a:t>
            </a:r>
            <a:r>
              <a:rPr lang="en-US" dirty="0" smtClean="0"/>
              <a:t> using web standards (WSDL)</a:t>
            </a:r>
          </a:p>
          <a:p>
            <a:r>
              <a:rPr lang="en-US" dirty="0" smtClean="0"/>
              <a:t>It uses customized </a:t>
            </a:r>
            <a:r>
              <a:rPr lang="en-US" dirty="0" smtClean="0">
                <a:solidFill>
                  <a:srgbClr val="FF0000"/>
                </a:solidFill>
              </a:rPr>
              <a:t>web languages</a:t>
            </a:r>
          </a:p>
          <a:p>
            <a:pPr lvl="1"/>
            <a:r>
              <a:rPr lang="en-US" dirty="0" smtClean="0">
                <a:solidFill>
                  <a:srgbClr val="FF0000"/>
                </a:solidFill>
              </a:rPr>
              <a:t>HTML </a:t>
            </a:r>
            <a:r>
              <a:rPr lang="en-US" dirty="0" smtClean="0"/>
              <a:t>(</a:t>
            </a:r>
            <a:r>
              <a:rPr lang="en-US" dirty="0" err="1" smtClean="0"/>
              <a:t>HyperText</a:t>
            </a:r>
            <a:r>
              <a:rPr lang="en-US" dirty="0" smtClean="0"/>
              <a:t> Markup Language) for text and pictures</a:t>
            </a:r>
          </a:p>
          <a:p>
            <a:pPr lvl="1"/>
            <a:r>
              <a:rPr lang="en-US" dirty="0" err="1" smtClean="0">
                <a:solidFill>
                  <a:srgbClr val="FF0000"/>
                </a:solidFill>
              </a:rPr>
              <a:t>WaterML</a:t>
            </a:r>
            <a:r>
              <a:rPr lang="en-US" dirty="0" smtClean="0"/>
              <a:t> for water time series  (CUAHSI/OGC)</a:t>
            </a:r>
          </a:p>
          <a:p>
            <a:pPr lvl="1"/>
            <a:r>
              <a:rPr lang="en-US" dirty="0" smtClean="0">
                <a:solidFill>
                  <a:srgbClr val="FF0000"/>
                </a:solidFill>
              </a:rPr>
              <a:t>GML</a:t>
            </a:r>
            <a:r>
              <a:rPr lang="en-US" dirty="0" smtClean="0"/>
              <a:t> for geospatial </a:t>
            </a:r>
            <a:r>
              <a:rPr lang="en-US" dirty="0" err="1" smtClean="0"/>
              <a:t>coverages</a:t>
            </a:r>
            <a:r>
              <a:rPr lang="en-US" dirty="0" smtClean="0"/>
              <a:t>  (OGC)</a:t>
            </a:r>
          </a:p>
        </p:txBody>
      </p:sp>
      <p:sp>
        <p:nvSpPr>
          <p:cNvPr id="4" name="Rectangle 3"/>
          <p:cNvSpPr/>
          <p:nvPr/>
        </p:nvSpPr>
        <p:spPr>
          <a:xfrm>
            <a:off x="3505200" y="6248400"/>
            <a:ext cx="5410200" cy="461963"/>
          </a:xfrm>
          <a:prstGeom prst="rect">
            <a:avLst/>
          </a:prstGeom>
        </p:spPr>
        <p:txBody>
          <a:bodyPr>
            <a:spAutoFit/>
          </a:bodyPr>
          <a:lstStyle/>
          <a:p>
            <a:pPr>
              <a:defRPr/>
            </a:pPr>
            <a:r>
              <a:rPr lang="en-US" sz="2400" i="1" dirty="0">
                <a:solidFill>
                  <a:schemeClr val="tx2"/>
                </a:solidFill>
                <a:latin typeface="+mn-lt"/>
              </a:rPr>
              <a:t>….. supporting a wide range of users</a:t>
            </a:r>
            <a:endParaRPr lang="en-US" sz="2400" dirty="0">
              <a:solidFill>
                <a:schemeClr val="tx2"/>
              </a:solidFill>
              <a:latin typeface="+mn-lt"/>
            </a:endParaRPr>
          </a:p>
        </p:txBody>
      </p:sp>
    </p:spTree>
    <p:extLst>
      <p:ext uri="{BB962C8B-B14F-4D97-AF65-F5344CB8AC3E}">
        <p14:creationId xmlns:p14="http://schemas.microsoft.com/office/powerpoint/2010/main" val="4124457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88" y="378767"/>
            <a:ext cx="7772400" cy="1143000"/>
          </a:xfrm>
        </p:spPr>
        <p:txBody>
          <a:bodyPr/>
          <a:lstStyle/>
          <a:p>
            <a:r>
              <a:rPr lang="en-US" dirty="0" err="1"/>
              <a:t>WaterML</a:t>
            </a:r>
            <a:r>
              <a:rPr lang="en-US" dirty="0"/>
              <a:t> as a Web </a:t>
            </a:r>
            <a:r>
              <a:rPr lang="en-US" dirty="0" smtClean="0"/>
              <a:t>Language</a:t>
            </a:r>
            <a:br>
              <a:rPr lang="en-US" dirty="0" smtClean="0"/>
            </a:br>
            <a:r>
              <a:rPr lang="en-US" sz="2400" dirty="0" smtClean="0"/>
              <a:t>for Colorado River at Austin</a:t>
            </a:r>
            <a:endParaRPr lang="en-US" sz="2400" dirty="0"/>
          </a:p>
        </p:txBody>
      </p:sp>
      <p:sp>
        <p:nvSpPr>
          <p:cNvPr id="3" name="Slide Number Placeholder 2"/>
          <p:cNvSpPr>
            <a:spLocks noGrp="1"/>
          </p:cNvSpPr>
          <p:nvPr>
            <p:ph type="sldNum" sz="quarter" idx="12"/>
          </p:nvPr>
        </p:nvSpPr>
        <p:spPr/>
        <p:txBody>
          <a:bodyPr/>
          <a:lstStyle/>
          <a:p>
            <a:fld id="{F82B15EE-1347-4E13-A70E-917AFD644764}" type="slidenum">
              <a:rPr lang="en-US" smtClean="0"/>
              <a:pPr/>
              <a:t>33</a:t>
            </a:fld>
            <a:endParaRPr lang="en-US"/>
          </a:p>
        </p:txBody>
      </p:sp>
      <p:sp>
        <p:nvSpPr>
          <p:cNvPr id="4" name="Rectangle 3"/>
          <p:cNvSpPr/>
          <p:nvPr/>
        </p:nvSpPr>
        <p:spPr>
          <a:xfrm>
            <a:off x="228600" y="2362200"/>
            <a:ext cx="8915400" cy="369332"/>
          </a:xfrm>
          <a:prstGeom prst="rect">
            <a:avLst/>
          </a:prstGeom>
        </p:spPr>
        <p:txBody>
          <a:bodyPr wrap="square">
            <a:spAutoFit/>
          </a:bodyPr>
          <a:lstStyle/>
          <a:p>
            <a:r>
              <a:rPr lang="en-US" sz="1800" dirty="0">
                <a:solidFill>
                  <a:schemeClr val="accent2">
                    <a:lumMod val="75000"/>
                  </a:schemeClr>
                </a:solidFill>
              </a:rPr>
              <a:t>http://</a:t>
            </a:r>
            <a:r>
              <a:rPr lang="en-US" sz="1800" dirty="0" smtClean="0">
                <a:solidFill>
                  <a:schemeClr val="accent2">
                    <a:lumMod val="75000"/>
                  </a:schemeClr>
                </a:solidFill>
              </a:rPr>
              <a:t>waterservices.usgs.gov/nwis/iv?sites=08158000&amp;period=P7D&amp;parameterCd=00060 </a:t>
            </a:r>
            <a:endParaRPr lang="en-US" sz="1800" dirty="0">
              <a:solidFill>
                <a:schemeClr val="accent2">
                  <a:lumMod val="75000"/>
                </a:schemeClr>
              </a:solidFill>
            </a:endParaRPr>
          </a:p>
        </p:txBody>
      </p:sp>
      <p:sp>
        <p:nvSpPr>
          <p:cNvPr id="5" name="TextBox 4"/>
          <p:cNvSpPr txBox="1"/>
          <p:nvPr/>
        </p:nvSpPr>
        <p:spPr>
          <a:xfrm>
            <a:off x="1004793" y="1521767"/>
            <a:ext cx="7256987" cy="461665"/>
          </a:xfrm>
          <a:prstGeom prst="rect">
            <a:avLst/>
          </a:prstGeom>
          <a:noFill/>
        </p:spPr>
        <p:txBody>
          <a:bodyPr wrap="none" rtlCol="0">
            <a:spAutoFit/>
          </a:bodyPr>
          <a:lstStyle/>
          <a:p>
            <a:r>
              <a:rPr lang="en-US" dirty="0" smtClean="0"/>
              <a:t>I accessed this </a:t>
            </a:r>
            <a:r>
              <a:rPr lang="en-US" dirty="0" err="1" smtClean="0"/>
              <a:t>WaterML</a:t>
            </a:r>
            <a:r>
              <a:rPr lang="en-US" dirty="0" smtClean="0"/>
              <a:t> service from USGS at 11:22AM</a:t>
            </a:r>
            <a:endParaRPr lang="en-US" dirty="0"/>
          </a:p>
        </p:txBody>
      </p:sp>
      <p:sp>
        <p:nvSpPr>
          <p:cNvPr id="7" name="TextBox 6"/>
          <p:cNvSpPr txBox="1"/>
          <p:nvPr/>
        </p:nvSpPr>
        <p:spPr>
          <a:xfrm>
            <a:off x="505469" y="2823011"/>
            <a:ext cx="7175362" cy="400110"/>
          </a:xfrm>
          <a:prstGeom prst="rect">
            <a:avLst/>
          </a:prstGeom>
          <a:noFill/>
        </p:spPr>
        <p:txBody>
          <a:bodyPr wrap="none" rtlCol="0">
            <a:spAutoFit/>
          </a:bodyPr>
          <a:lstStyle/>
          <a:p>
            <a:r>
              <a:rPr lang="en-US" sz="2000" dirty="0" smtClean="0"/>
              <a:t>and got back these flow data from USGS which are up to 10:45AM</a:t>
            </a:r>
            <a:endParaRPr lang="en-US" sz="2000" dirty="0"/>
          </a:p>
        </p:txBody>
      </p:sp>
      <p:sp>
        <p:nvSpPr>
          <p:cNvPr id="6" name="TextBox 5"/>
          <p:cNvSpPr txBox="1"/>
          <p:nvPr/>
        </p:nvSpPr>
        <p:spPr>
          <a:xfrm>
            <a:off x="505469" y="5606533"/>
            <a:ext cx="8405506" cy="400110"/>
          </a:xfrm>
          <a:prstGeom prst="rect">
            <a:avLst/>
          </a:prstGeom>
          <a:noFill/>
        </p:spPr>
        <p:txBody>
          <a:bodyPr wrap="none" rtlCol="0">
            <a:spAutoFit/>
          </a:bodyPr>
          <a:lstStyle/>
          <a:p>
            <a:r>
              <a:rPr lang="en-US" sz="2000" dirty="0" smtClean="0"/>
              <a:t>USGS has real-time </a:t>
            </a:r>
            <a:r>
              <a:rPr lang="en-US" sz="2000" dirty="0" err="1" smtClean="0"/>
              <a:t>WaterML</a:t>
            </a:r>
            <a:r>
              <a:rPr lang="en-US" sz="2000" dirty="0" smtClean="0"/>
              <a:t> services for about 22,000 sites available 24/7/365</a:t>
            </a:r>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88" y="3517900"/>
            <a:ext cx="824642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8600" y="6030614"/>
            <a:ext cx="8809375" cy="369332"/>
          </a:xfrm>
          <a:prstGeom prst="rect">
            <a:avLst/>
          </a:prstGeom>
        </p:spPr>
        <p:txBody>
          <a:bodyPr wrap="square">
            <a:spAutoFit/>
          </a:bodyPr>
          <a:lstStyle/>
          <a:p>
            <a:r>
              <a:rPr lang="en-US" sz="1800" dirty="0">
                <a:solidFill>
                  <a:schemeClr val="accent2">
                    <a:lumMod val="75000"/>
                  </a:schemeClr>
                </a:solidFill>
                <a:hlinkClick r:id="rId3"/>
              </a:rPr>
              <a:t>http://waterservices.usgs.gov/nwis/iv?sites=08158000&amp;period=P7D&amp;parameterCd=00060</a:t>
            </a:r>
            <a:r>
              <a:rPr lang="en-US" sz="1800" dirty="0">
                <a:solidFill>
                  <a:schemeClr val="accent2">
                    <a:lumMod val="75000"/>
                  </a:schemeClr>
                </a:solidFill>
              </a:rPr>
              <a:t> </a:t>
            </a:r>
          </a:p>
        </p:txBody>
      </p:sp>
    </p:spTree>
    <p:extLst>
      <p:ext uri="{BB962C8B-B14F-4D97-AF65-F5344CB8AC3E}">
        <p14:creationId xmlns:p14="http://schemas.microsoft.com/office/powerpoint/2010/main" val="2871408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74437"/>
            <a:ext cx="9144000" cy="1142757"/>
          </a:xfrm>
        </p:spPr>
        <p:txBody>
          <a:bodyPr/>
          <a:lstStyle/>
          <a:p>
            <a:pPr eaLnBrk="1" hangingPunct="1"/>
            <a:r>
              <a:rPr lang="en-US" sz="4000" dirty="0" smtClean="0"/>
              <a:t>CUAHSI Water Data Services Catalog</a:t>
            </a:r>
          </a:p>
        </p:txBody>
      </p:sp>
      <p:sp>
        <p:nvSpPr>
          <p:cNvPr id="1331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BE5A4D4-6644-4310-BFB3-98D8F59A8C92}" type="slidenum">
              <a:rPr lang="en-US" smtClean="0">
                <a:solidFill>
                  <a:srgbClr val="898989"/>
                </a:solidFill>
              </a:rPr>
              <a:pPr/>
              <a:t>34</a:t>
            </a:fld>
            <a:endParaRPr lang="en-US" smtClean="0">
              <a:solidFill>
                <a:srgbClr val="898989"/>
              </a:solidFill>
            </a:endParaRPr>
          </a:p>
        </p:txBody>
      </p:sp>
      <p:pic>
        <p:nvPicPr>
          <p:cNvPr id="13319" name="Picture 2"/>
          <p:cNvPicPr>
            <a:picLocks noChangeAspect="1" noChangeArrowheads="1"/>
          </p:cNvPicPr>
          <p:nvPr/>
        </p:nvPicPr>
        <p:blipFill>
          <a:blip r:embed="rId2" cstate="print"/>
          <a:srcRect/>
          <a:stretch>
            <a:fillRect/>
          </a:stretch>
        </p:blipFill>
        <p:spPr bwMode="auto">
          <a:xfrm>
            <a:off x="871628" y="1067252"/>
            <a:ext cx="7586647" cy="4290787"/>
          </a:xfrm>
          <a:prstGeom prst="rect">
            <a:avLst/>
          </a:prstGeom>
          <a:noFill/>
          <a:ln w="9525">
            <a:noFill/>
            <a:miter lim="800000"/>
            <a:headEnd/>
            <a:tailEnd/>
          </a:ln>
        </p:spPr>
      </p:pic>
      <p:sp>
        <p:nvSpPr>
          <p:cNvPr id="44037" name="TextBox 7"/>
          <p:cNvSpPr txBox="1">
            <a:spLocks noChangeArrowheads="1"/>
          </p:cNvSpPr>
          <p:nvPr/>
        </p:nvSpPr>
        <p:spPr bwMode="auto">
          <a:xfrm>
            <a:off x="0" y="4190596"/>
            <a:ext cx="4114139" cy="2616089"/>
          </a:xfrm>
          <a:prstGeom prst="rect">
            <a:avLst/>
          </a:prstGeom>
          <a:noFill/>
          <a:ln w="9525">
            <a:noFill/>
            <a:miter lim="800000"/>
            <a:headEnd/>
            <a:tailEnd/>
          </a:ln>
        </p:spPr>
        <p:txBody>
          <a:bodyPr lIns="91427" tIns="45714" rIns="91427" bIns="45714">
            <a:spAutoFit/>
          </a:bodyPr>
          <a:lstStyle/>
          <a:p>
            <a:pPr algn="ctr" eaLnBrk="1" hangingPunct="1">
              <a:defRPr/>
            </a:pPr>
            <a:r>
              <a:rPr lang="en-US" sz="2800" dirty="0" smtClean="0">
                <a:solidFill>
                  <a:prstClr val="black"/>
                </a:solidFill>
                <a:latin typeface="Arial" pitchFamily="34" charset="0"/>
              </a:rPr>
              <a:t>69 </a:t>
            </a:r>
            <a:r>
              <a:rPr lang="en-US" sz="2800" dirty="0">
                <a:solidFill>
                  <a:prstClr val="black"/>
                </a:solidFill>
                <a:latin typeface="Arial" pitchFamily="34" charset="0"/>
              </a:rPr>
              <a:t>public services</a:t>
            </a:r>
          </a:p>
          <a:p>
            <a:pPr algn="ctr" eaLnBrk="1" hangingPunct="1">
              <a:defRPr/>
            </a:pPr>
            <a:r>
              <a:rPr lang="en-US" sz="2800" dirty="0" smtClean="0">
                <a:solidFill>
                  <a:prstClr val="black"/>
                </a:solidFill>
                <a:latin typeface="Arial" pitchFamily="34" charset="0"/>
              </a:rPr>
              <a:t>18,000 variables</a:t>
            </a:r>
            <a:endParaRPr lang="en-US" sz="2800" dirty="0">
              <a:solidFill>
                <a:prstClr val="black"/>
              </a:solidFill>
              <a:latin typeface="Arial" pitchFamily="34" charset="0"/>
            </a:endParaRPr>
          </a:p>
          <a:p>
            <a:pPr algn="ctr" eaLnBrk="1" hangingPunct="1">
              <a:defRPr/>
            </a:pPr>
            <a:r>
              <a:rPr lang="en-US" sz="2800" dirty="0" smtClean="0">
                <a:solidFill>
                  <a:prstClr val="black"/>
                </a:solidFill>
                <a:latin typeface="Arial" pitchFamily="34" charset="0"/>
              </a:rPr>
              <a:t>1.9 million </a:t>
            </a:r>
            <a:r>
              <a:rPr lang="en-US" sz="2800" dirty="0">
                <a:solidFill>
                  <a:prstClr val="black"/>
                </a:solidFill>
                <a:latin typeface="Arial" pitchFamily="34" charset="0"/>
              </a:rPr>
              <a:t>sites</a:t>
            </a:r>
          </a:p>
          <a:p>
            <a:pPr algn="ctr" eaLnBrk="1" hangingPunct="1">
              <a:defRPr/>
            </a:pPr>
            <a:r>
              <a:rPr lang="en-US" sz="2800" dirty="0" smtClean="0">
                <a:solidFill>
                  <a:prstClr val="black"/>
                </a:solidFill>
                <a:latin typeface="Arial" pitchFamily="34" charset="0"/>
              </a:rPr>
              <a:t>23 </a:t>
            </a:r>
            <a:r>
              <a:rPr lang="en-US" sz="2800" dirty="0">
                <a:solidFill>
                  <a:prstClr val="black"/>
                </a:solidFill>
                <a:latin typeface="Arial" pitchFamily="34" charset="0"/>
              </a:rPr>
              <a:t>million series</a:t>
            </a:r>
          </a:p>
          <a:p>
            <a:pPr algn="ctr" eaLnBrk="1" hangingPunct="1">
              <a:defRPr/>
            </a:pPr>
            <a:r>
              <a:rPr lang="en-US" sz="2800" dirty="0" smtClean="0">
                <a:solidFill>
                  <a:prstClr val="black"/>
                </a:solidFill>
                <a:latin typeface="Arial" pitchFamily="34" charset="0"/>
              </a:rPr>
              <a:t>5.1 </a:t>
            </a:r>
            <a:r>
              <a:rPr lang="en-US" sz="2800" dirty="0">
                <a:solidFill>
                  <a:prstClr val="black"/>
                </a:solidFill>
                <a:latin typeface="Arial" pitchFamily="34" charset="0"/>
              </a:rPr>
              <a:t>billion data values</a:t>
            </a:r>
          </a:p>
          <a:p>
            <a:pPr algn="ctr" eaLnBrk="1" hangingPunct="1">
              <a:defRPr/>
            </a:pPr>
            <a:r>
              <a:rPr lang="en-US" sz="2000" i="1" dirty="0">
                <a:solidFill>
                  <a:prstClr val="black"/>
                </a:solidFill>
                <a:latin typeface="Arial" pitchFamily="34" charset="0"/>
              </a:rPr>
              <a:t>And growing</a:t>
            </a:r>
            <a:endParaRPr lang="en-US" sz="2800" i="1" dirty="0">
              <a:solidFill>
                <a:prstClr val="black"/>
              </a:solidFill>
              <a:latin typeface="Arial" pitchFamily="34" charset="0"/>
            </a:endParaRPr>
          </a:p>
        </p:txBody>
      </p:sp>
      <p:sp>
        <p:nvSpPr>
          <p:cNvPr id="9" name="TextBox 8"/>
          <p:cNvSpPr txBox="1"/>
          <p:nvPr/>
        </p:nvSpPr>
        <p:spPr>
          <a:xfrm>
            <a:off x="4800600" y="4919020"/>
            <a:ext cx="4038600" cy="1938980"/>
          </a:xfrm>
          <a:prstGeom prst="rect">
            <a:avLst/>
          </a:prstGeom>
          <a:noFill/>
        </p:spPr>
        <p:txBody>
          <a:bodyPr wrap="square" lIns="91427" tIns="45714" rIns="91427" bIns="45714">
            <a:spAutoFit/>
          </a:bodyPr>
          <a:lstStyle/>
          <a:p>
            <a:pPr eaLnBrk="1" hangingPunct="1">
              <a:defRPr/>
            </a:pPr>
            <a:r>
              <a:rPr lang="en-US" sz="2400" i="1" dirty="0">
                <a:solidFill>
                  <a:srgbClr val="FF0000"/>
                </a:solidFill>
                <a:latin typeface="Arial" pitchFamily="34" charset="0"/>
              </a:rPr>
              <a:t>The largest water data</a:t>
            </a:r>
            <a:br>
              <a:rPr lang="en-US" sz="2400" i="1" dirty="0">
                <a:solidFill>
                  <a:srgbClr val="FF0000"/>
                </a:solidFill>
                <a:latin typeface="Arial" pitchFamily="34" charset="0"/>
              </a:rPr>
            </a:br>
            <a:r>
              <a:rPr lang="en-US" sz="2400" i="1" dirty="0">
                <a:solidFill>
                  <a:srgbClr val="FF0000"/>
                </a:solidFill>
                <a:latin typeface="Arial" pitchFamily="34" charset="0"/>
              </a:rPr>
              <a:t>catalog in the </a:t>
            </a:r>
            <a:r>
              <a:rPr lang="en-US" sz="2400" i="1" dirty="0" smtClean="0">
                <a:solidFill>
                  <a:srgbClr val="FF0000"/>
                </a:solidFill>
                <a:latin typeface="Arial" pitchFamily="34" charset="0"/>
              </a:rPr>
              <a:t>world</a:t>
            </a:r>
          </a:p>
          <a:p>
            <a:pPr eaLnBrk="1" hangingPunct="1">
              <a:defRPr/>
            </a:pPr>
            <a:endParaRPr lang="en-US" sz="2400" i="1" dirty="0" smtClean="0">
              <a:solidFill>
                <a:srgbClr val="FF0000"/>
              </a:solidFill>
              <a:latin typeface="Arial" pitchFamily="34" charset="0"/>
            </a:endParaRPr>
          </a:p>
          <a:p>
            <a:pPr eaLnBrk="1" hangingPunct="1">
              <a:defRPr/>
            </a:pPr>
            <a:r>
              <a:rPr lang="en-US" sz="2400" i="1" dirty="0" smtClean="0">
                <a:solidFill>
                  <a:srgbClr val="FF0000"/>
                </a:solidFill>
                <a:latin typeface="Arial" pitchFamily="34" charset="0"/>
              </a:rPr>
              <a:t>maintained at the San Diego Supercomputer Center</a:t>
            </a:r>
            <a:endParaRPr lang="en-US" sz="2400" i="1" dirty="0">
              <a:solidFill>
                <a:srgbClr val="FF0000"/>
              </a:solidFill>
              <a:latin typeface="Arial" pitchFamily="34" charset="0"/>
            </a:endParaRPr>
          </a:p>
        </p:txBody>
      </p:sp>
      <p:sp>
        <p:nvSpPr>
          <p:cNvPr id="7" name="TextBox 6"/>
          <p:cNvSpPr txBox="1"/>
          <p:nvPr/>
        </p:nvSpPr>
        <p:spPr>
          <a:xfrm>
            <a:off x="1625600" y="2667000"/>
            <a:ext cx="6670737" cy="646331"/>
          </a:xfrm>
          <a:prstGeom prst="rect">
            <a:avLst/>
          </a:prstGeom>
          <a:solidFill>
            <a:schemeClr val="bg1"/>
          </a:solidFill>
          <a:ln>
            <a:solidFill>
              <a:schemeClr val="tx1"/>
            </a:solidFill>
          </a:ln>
        </p:spPr>
        <p:txBody>
          <a:bodyPr wrap="none" rtlCol="0">
            <a:spAutoFit/>
          </a:bodyPr>
          <a:lstStyle/>
          <a:p>
            <a:r>
              <a:rPr lang="en-US" sz="3600" i="1" dirty="0" smtClean="0">
                <a:solidFill>
                  <a:srgbClr val="FF0000"/>
                </a:solidFill>
              </a:rPr>
              <a:t>All the data comes out in </a:t>
            </a:r>
            <a:r>
              <a:rPr lang="en-US" sz="3600" i="1" dirty="0" err="1" smtClean="0">
                <a:solidFill>
                  <a:srgbClr val="FF0000"/>
                </a:solidFill>
              </a:rPr>
              <a:t>WaterML</a:t>
            </a:r>
            <a:endParaRPr lang="en-US" sz="3600" i="1" dirty="0">
              <a:solidFill>
                <a:srgbClr val="FF0000"/>
              </a:solidFill>
            </a:endParaRPr>
          </a:p>
        </p:txBody>
      </p:sp>
    </p:spTree>
    <p:extLst>
      <p:ext uri="{BB962C8B-B14F-4D97-AF65-F5344CB8AC3E}">
        <p14:creationId xmlns:p14="http://schemas.microsoft.com/office/powerpoint/2010/main" val="42630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sz="1800" dirty="0" err="1" smtClean="0"/>
              <a:t>HydroServer</a:t>
            </a:r>
            <a:r>
              <a:rPr lang="en-US" sz="1800" dirty="0" smtClean="0"/>
              <a:t> – Data Publication</a:t>
            </a:r>
            <a:endParaRPr lang="en-US" sz="1800" dirty="0"/>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t>Lake Powell Inflow and Storage</a:t>
            </a:r>
            <a:endParaRPr lang="en-US" sz="1600" dirty="0"/>
          </a:p>
        </p:txBody>
      </p:sp>
      <p:sp>
        <p:nvSpPr>
          <p:cNvPr id="32" name="TextBox 31"/>
          <p:cNvSpPr txBox="1"/>
          <p:nvPr/>
        </p:nvSpPr>
        <p:spPr>
          <a:xfrm>
            <a:off x="12538" y="6488668"/>
            <a:ext cx="4140362" cy="369332"/>
          </a:xfrm>
          <a:prstGeom prst="rect">
            <a:avLst/>
          </a:prstGeom>
          <a:solidFill>
            <a:srgbClr val="FFFF00"/>
          </a:solidFill>
        </p:spPr>
        <p:txBody>
          <a:bodyPr wrap="square" rtlCol="0">
            <a:spAutoFit/>
          </a:bodyPr>
          <a:lstStyle/>
          <a:p>
            <a:r>
              <a:rPr lang="en-US" sz="1800" dirty="0" err="1" smtClean="0"/>
              <a:t>HydroDesktop</a:t>
            </a:r>
            <a:r>
              <a:rPr lang="en-US" sz="1800" dirty="0" smtClean="0"/>
              <a:t> – Data Access and Analysis</a:t>
            </a:r>
            <a:endParaRPr lang="en-US" sz="1800" dirty="0"/>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sz="1800" dirty="0" err="1" smtClean="0"/>
              <a:t>HydroDesktop</a:t>
            </a:r>
            <a:r>
              <a:rPr lang="en-US" sz="1800" dirty="0" smtClean="0"/>
              <a:t> – Combining multiple data sources</a:t>
            </a:r>
            <a:endParaRPr lang="en-US" sz="1800" dirty="0"/>
          </a:p>
        </p:txBody>
      </p:sp>
      <p:sp>
        <p:nvSpPr>
          <p:cNvPr id="12" name="TextBox 11"/>
          <p:cNvSpPr txBox="1"/>
          <p:nvPr/>
        </p:nvSpPr>
        <p:spPr>
          <a:xfrm>
            <a:off x="152400" y="1993574"/>
            <a:ext cx="1600200" cy="923330"/>
          </a:xfrm>
          <a:prstGeom prst="rect">
            <a:avLst/>
          </a:prstGeom>
          <a:solidFill>
            <a:srgbClr val="FFFF00"/>
          </a:solidFill>
        </p:spPr>
        <p:txBody>
          <a:bodyPr wrap="square" rtlCol="0">
            <a:spAutoFit/>
          </a:bodyPr>
          <a:lstStyle/>
          <a:p>
            <a:r>
              <a:rPr lang="en-US" sz="1800" dirty="0" err="1" smtClean="0"/>
              <a:t>HydroCatalog</a:t>
            </a:r>
            <a:endParaRPr lang="en-US" sz="1800" dirty="0"/>
          </a:p>
          <a:p>
            <a:r>
              <a:rPr lang="en-US" sz="1800" dirty="0" smtClean="0"/>
              <a:t>Data Discovery</a:t>
            </a:r>
            <a:endParaRPr lang="en-US" sz="1800" dirty="0"/>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fontAlgn="auto">
              <a:spcBef>
                <a:spcPts val="0"/>
              </a:spcBef>
              <a:spcAft>
                <a:spcPts val="0"/>
              </a:spcAft>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969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125"/>
          </a:xfrm>
        </p:spPr>
        <p:txBody>
          <a:bodyPr/>
          <a:lstStyle/>
          <a:p>
            <a:pPr>
              <a:defRPr/>
            </a:pPr>
            <a:r>
              <a:rPr lang="en-US" sz="3600" dirty="0" smtClean="0"/>
              <a:t>Organize Water Data Into “Themes” </a:t>
            </a:r>
            <a:r>
              <a:rPr lang="en-US" dirty="0" smtClean="0"/>
              <a:t/>
            </a:r>
            <a:br>
              <a:rPr lang="en-US" dirty="0" smtClean="0"/>
            </a:br>
            <a:endParaRPr lang="en-US" dirty="0"/>
          </a:p>
        </p:txBody>
      </p:sp>
      <p:sp>
        <p:nvSpPr>
          <p:cNvPr id="26" name="Text Placeholder 25"/>
          <p:cNvSpPr>
            <a:spLocks noGrp="1"/>
          </p:cNvSpPr>
          <p:nvPr>
            <p:ph type="body" sz="quarter" idx="10"/>
          </p:nvPr>
        </p:nvSpPr>
        <p:spPr>
          <a:xfrm>
            <a:off x="912812" y="1079500"/>
            <a:ext cx="7964487" cy="342900"/>
          </a:xfrm>
        </p:spPr>
        <p:txBody>
          <a:bodyPr/>
          <a:lstStyle/>
          <a:p>
            <a:pPr>
              <a:defRPr/>
            </a:pPr>
            <a:r>
              <a:rPr sz="2400" dirty="0" smtClean="0">
                <a:effectLst/>
              </a:rPr>
              <a:t>Integrating Water Data Services From Multiple Agencies</a:t>
            </a:r>
            <a:endParaRPr sz="2400" dirty="0">
              <a:effectLst/>
            </a:endParaRPr>
          </a:p>
        </p:txBody>
      </p:sp>
      <p:sp>
        <p:nvSpPr>
          <p:cNvPr id="27" name="Text Placeholder 26"/>
          <p:cNvSpPr>
            <a:spLocks noGrp="1"/>
          </p:cNvSpPr>
          <p:nvPr>
            <p:ph type="body" sz="quarter" idx="11"/>
          </p:nvPr>
        </p:nvSpPr>
        <p:spPr/>
        <p:txBody>
          <a:bodyPr/>
          <a:lstStyle/>
          <a:p>
            <a:pPr>
              <a:defRPr/>
            </a:pPr>
            <a:r>
              <a:rPr lang="en-US" dirty="0" smtClean="0"/>
              <a:t>			</a:t>
            </a:r>
            <a:r>
              <a:rPr lang="en-US" sz="2400" dirty="0" smtClean="0"/>
              <a:t>. . . Across Groups of Organizations</a:t>
            </a:r>
          </a:p>
        </p:txBody>
      </p:sp>
      <p:pic>
        <p:nvPicPr>
          <p:cNvPr id="45061" name="Picture 24" descr="Figure10_noText.png"/>
          <p:cNvPicPr>
            <a:picLocks noChangeAspect="1"/>
          </p:cNvPicPr>
          <p:nvPr/>
        </p:nvPicPr>
        <p:blipFill>
          <a:blip r:embed="rId3" cstate="print"/>
          <a:srcRect/>
          <a:stretch>
            <a:fillRect/>
          </a:stretch>
        </p:blipFill>
        <p:spPr bwMode="auto">
          <a:xfrm>
            <a:off x="595313" y="1955801"/>
            <a:ext cx="8072848" cy="31178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1600200" y="3151753"/>
            <a:ext cx="4648200" cy="3706247"/>
          </a:xfrm>
          <a:prstGeom prst="rect">
            <a:avLst/>
          </a:prstGeom>
          <a:solidFill>
            <a:schemeClr val="bg1"/>
          </a:solidFill>
          <a:ln w="38100">
            <a:solidFill>
              <a:schemeClr val="tx2"/>
            </a:solidFill>
            <a:miter lim="800000"/>
            <a:headEnd/>
            <a:tailEnd/>
          </a:ln>
          <a:scene3d>
            <a:camera prst="isometricTopUp"/>
            <a:lightRig rig="threePt" dir="t"/>
          </a:scene3d>
        </p:spPr>
      </p:pic>
      <p:pic>
        <p:nvPicPr>
          <p:cNvPr id="2" name="Picture 8"/>
          <p:cNvPicPr>
            <a:picLocks noChangeAspect="1" noChangeArrowheads="1"/>
          </p:cNvPicPr>
          <p:nvPr/>
        </p:nvPicPr>
        <p:blipFill>
          <a:blip r:embed="rId4" cstate="print"/>
          <a:srcRect/>
          <a:stretch>
            <a:fillRect/>
          </a:stretch>
        </p:blipFill>
        <p:spPr bwMode="auto">
          <a:xfrm>
            <a:off x="1447800" y="2286000"/>
            <a:ext cx="4876800" cy="3789254"/>
          </a:xfrm>
          <a:prstGeom prst="rect">
            <a:avLst/>
          </a:prstGeom>
          <a:noFill/>
          <a:ln w="38100">
            <a:solidFill>
              <a:schemeClr val="tx2"/>
            </a:solidFill>
            <a:miter lim="800000"/>
            <a:headEnd/>
            <a:tailEnd/>
          </a:ln>
          <a:scene3d>
            <a:camera prst="isometricTopUp"/>
            <a:lightRig rig="threePt" dir="t"/>
          </a:scene3d>
        </p:spPr>
      </p:pic>
      <p:sp>
        <p:nvSpPr>
          <p:cNvPr id="3" name="Title 1"/>
          <p:cNvSpPr txBox="1">
            <a:spLocks/>
          </p:cNvSpPr>
          <p:nvPr/>
        </p:nvSpPr>
        <p:spPr>
          <a:xfrm>
            <a:off x="538619" y="678731"/>
            <a:ext cx="8325981" cy="1006863"/>
          </a:xfrm>
          <a:prstGeom prst="rect">
            <a:avLst/>
          </a:prstGeom>
        </p:spPr>
        <p:txBody>
          <a:bodyPr rtlCol="0">
            <a:normAutofit fontScale="7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latin typeface="+mj-lt"/>
                <a:ea typeface="+mj-ea"/>
                <a:cs typeface="+mj-cs"/>
              </a:rPr>
              <a:t>Bringing Water Into GIS</a:t>
            </a:r>
            <a:br>
              <a:rPr kumimoji="0" lang="en-US" sz="2400" b="1" i="0" u="none" strike="noStrike" kern="0" cap="none" spc="0" normalizeH="0" baseline="0" noProof="0" dirty="0" smtClean="0">
                <a:ln>
                  <a:noFill/>
                </a:ln>
                <a:solidFill>
                  <a:srgbClr val="FFFFFF"/>
                </a:solidFill>
                <a:effectLst/>
                <a:uLnTx/>
                <a:uFillTx/>
                <a:latin typeface="+mj-lt"/>
                <a:ea typeface="+mj-ea"/>
                <a:cs typeface="+mj-cs"/>
              </a:rPr>
            </a:br>
            <a:r>
              <a:rPr kumimoji="0" lang="en-US" sz="3600" b="1" i="1" u="none" strike="noStrike" kern="0" cap="none" spc="0" normalizeH="0" baseline="0" noProof="0" dirty="0" smtClean="0">
                <a:ln>
                  <a:noFill/>
                </a:ln>
                <a:solidFill>
                  <a:schemeClr val="accent2"/>
                </a:solidFill>
                <a:effectLst/>
                <a:uLnTx/>
                <a:uFillTx/>
                <a:latin typeface="+mj-lt"/>
                <a:ea typeface="+mj-ea"/>
                <a:cs typeface="+mj-cs"/>
              </a:rPr>
              <a:t>Thematic Maps of Water Observations as GIS Layers</a:t>
            </a:r>
          </a:p>
        </p:txBody>
      </p:sp>
      <p:pic>
        <p:nvPicPr>
          <p:cNvPr id="4" name="Picture 3"/>
          <p:cNvPicPr>
            <a:picLocks noChangeAspect="1" noChangeArrowheads="1"/>
          </p:cNvPicPr>
          <p:nvPr/>
        </p:nvPicPr>
        <p:blipFill>
          <a:blip r:embed="rId5" cstate="print"/>
          <a:srcRect/>
          <a:stretch>
            <a:fillRect/>
          </a:stretch>
        </p:blipFill>
        <p:spPr bwMode="auto">
          <a:xfrm>
            <a:off x="1524000" y="1447801"/>
            <a:ext cx="4785968" cy="3733800"/>
          </a:xfrm>
          <a:prstGeom prst="rect">
            <a:avLst/>
          </a:prstGeom>
          <a:noFill/>
          <a:ln w="38100">
            <a:solidFill>
              <a:schemeClr val="tx2"/>
            </a:solidFill>
            <a:miter lim="800000"/>
            <a:headEnd/>
            <a:tailEnd/>
          </a:ln>
          <a:scene3d>
            <a:camera prst="isometricTopUp"/>
            <a:lightRig rig="threePt" dir="t"/>
          </a:scene3d>
        </p:spPr>
      </p:pic>
      <p:sp>
        <p:nvSpPr>
          <p:cNvPr id="5" name="TextBox 4"/>
          <p:cNvSpPr txBox="1">
            <a:spLocks noChangeArrowheads="1"/>
          </p:cNvSpPr>
          <p:nvPr/>
        </p:nvSpPr>
        <p:spPr bwMode="auto">
          <a:xfrm>
            <a:off x="6477000" y="2590800"/>
            <a:ext cx="2057400" cy="461963"/>
          </a:xfrm>
          <a:prstGeom prst="rect">
            <a:avLst/>
          </a:prstGeom>
          <a:noFill/>
          <a:ln w="9525">
            <a:noFill/>
            <a:miter lim="800000"/>
            <a:headEnd/>
            <a:tailEnd/>
          </a:ln>
        </p:spPr>
        <p:txBody>
          <a:bodyPr>
            <a:spAutoFit/>
          </a:bodyPr>
          <a:lstStyle/>
          <a:p>
            <a:pPr algn="ctr"/>
            <a:r>
              <a:rPr lang="en-US" sz="2400">
                <a:latin typeface="Calibri" pitchFamily="34" charset="0"/>
              </a:rPr>
              <a:t>Groundwater</a:t>
            </a:r>
          </a:p>
        </p:txBody>
      </p:sp>
      <p:sp>
        <p:nvSpPr>
          <p:cNvPr id="6" name="TextBox 5"/>
          <p:cNvSpPr txBox="1">
            <a:spLocks noChangeArrowheads="1"/>
          </p:cNvSpPr>
          <p:nvPr/>
        </p:nvSpPr>
        <p:spPr bwMode="auto">
          <a:xfrm>
            <a:off x="7010400" y="4495800"/>
            <a:ext cx="1089025" cy="461963"/>
          </a:xfrm>
          <a:prstGeom prst="rect">
            <a:avLst/>
          </a:prstGeom>
          <a:noFill/>
          <a:ln w="9525">
            <a:noFill/>
            <a:miter lim="800000"/>
            <a:headEnd/>
            <a:tailEnd/>
          </a:ln>
        </p:spPr>
        <p:txBody>
          <a:bodyPr wrap="none">
            <a:spAutoFit/>
          </a:bodyPr>
          <a:lstStyle/>
          <a:p>
            <a:r>
              <a:rPr lang="en-US" sz="2400">
                <a:latin typeface="Calibri" pitchFamily="34" charset="0"/>
              </a:rPr>
              <a:t>Salinity</a:t>
            </a:r>
          </a:p>
        </p:txBody>
      </p:sp>
      <p:sp>
        <p:nvSpPr>
          <p:cNvPr id="7" name="TextBox 4"/>
          <p:cNvSpPr txBox="1">
            <a:spLocks noChangeArrowheads="1"/>
          </p:cNvSpPr>
          <p:nvPr/>
        </p:nvSpPr>
        <p:spPr bwMode="auto">
          <a:xfrm>
            <a:off x="6858000" y="3657600"/>
            <a:ext cx="2057400" cy="461963"/>
          </a:xfrm>
          <a:prstGeom prst="rect">
            <a:avLst/>
          </a:prstGeom>
          <a:noFill/>
          <a:ln w="9525">
            <a:noFill/>
            <a:miter lim="800000"/>
            <a:headEnd/>
            <a:tailEnd/>
          </a:ln>
        </p:spPr>
        <p:txBody>
          <a:bodyPr>
            <a:spAutoFit/>
          </a:bodyPr>
          <a:lstStyle/>
          <a:p>
            <a:pPr algn="ctr"/>
            <a:r>
              <a:rPr lang="en-US" sz="2400">
                <a:latin typeface="Calibri" pitchFamily="34" charset="0"/>
              </a:rPr>
              <a:t>Streamflow</a:t>
            </a:r>
          </a:p>
        </p:txBody>
      </p:sp>
      <p:sp>
        <p:nvSpPr>
          <p:cNvPr id="8" name="TextBox 9"/>
          <p:cNvSpPr txBox="1">
            <a:spLocks noChangeArrowheads="1"/>
          </p:cNvSpPr>
          <p:nvPr/>
        </p:nvSpPr>
        <p:spPr bwMode="auto">
          <a:xfrm>
            <a:off x="4107553" y="6337300"/>
            <a:ext cx="5213863" cy="461665"/>
          </a:xfrm>
          <a:prstGeom prst="rect">
            <a:avLst/>
          </a:prstGeom>
          <a:noFill/>
          <a:ln w="9525">
            <a:noFill/>
            <a:miter lim="800000"/>
            <a:headEnd/>
            <a:tailEnd/>
          </a:ln>
        </p:spPr>
        <p:txBody>
          <a:bodyPr wrap="none">
            <a:spAutoFit/>
          </a:bodyPr>
          <a:lstStyle/>
          <a:p>
            <a:r>
              <a:rPr lang="en-US" i="1" dirty="0">
                <a:solidFill>
                  <a:schemeClr val="accent2"/>
                </a:solidFill>
              </a:rPr>
              <a:t>Unified access to water data in Texas ….</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ArcGIS Online</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ArcGIS Server</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ArcGIS Desktop</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3763332" y="4581987"/>
            <a:ext cx="1417311" cy="400110"/>
          </a:xfrm>
          <a:prstGeom prst="rect">
            <a:avLst/>
          </a:prstGeom>
          <a:noFill/>
          <a:ln w="9525">
            <a:noFill/>
            <a:miter lim="800000"/>
            <a:headEnd/>
            <a:tailEnd/>
          </a:ln>
        </p:spPr>
        <p:txBody>
          <a:bodyPr wrap="none">
            <a:spAutoFit/>
          </a:bodyPr>
          <a:lstStyle/>
          <a:p>
            <a:r>
              <a:rPr lang="en-US" sz="2000" b="1" dirty="0" smtClean="0"/>
              <a:t>Data access</a:t>
            </a:r>
            <a:endParaRPr lang="en-US" sz="2000" b="1" dirty="0"/>
          </a:p>
        </p:txBody>
      </p:sp>
      <p:sp>
        <p:nvSpPr>
          <p:cNvPr id="4107" name="TextBox 16"/>
          <p:cNvSpPr txBox="1">
            <a:spLocks noChangeArrowheads="1"/>
          </p:cNvSpPr>
          <p:nvPr/>
        </p:nvSpPr>
        <p:spPr bwMode="auto">
          <a:xfrm rot="19189103">
            <a:off x="1922611" y="3443230"/>
            <a:ext cx="2236190" cy="400110"/>
          </a:xfrm>
          <a:prstGeom prst="rect">
            <a:avLst/>
          </a:prstGeom>
          <a:noFill/>
          <a:ln w="9525">
            <a:noFill/>
            <a:miter lim="800000"/>
            <a:headEnd/>
            <a:tailEnd/>
          </a:ln>
        </p:spPr>
        <p:txBody>
          <a:bodyPr wrap="none">
            <a:spAutoFit/>
          </a:bodyPr>
          <a:lstStyle/>
          <a:p>
            <a:r>
              <a:rPr lang="en-US" sz="2000" b="1" dirty="0"/>
              <a:t>Service registration</a:t>
            </a:r>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a:xfrm>
            <a:off x="457200" y="533400"/>
            <a:ext cx="8229600" cy="1143000"/>
          </a:xfrm>
        </p:spPr>
        <p:txBody>
          <a:bodyPr>
            <a:normAutofit/>
          </a:bodyPr>
          <a:lstStyle/>
          <a:p>
            <a:r>
              <a:rPr lang="en-US" dirty="0" smtClean="0"/>
              <a:t>Geospatial Data Services</a:t>
            </a:r>
            <a:endParaRPr lang="en-US" dirty="0"/>
          </a:p>
        </p:txBody>
      </p:sp>
      <p:sp>
        <p:nvSpPr>
          <p:cNvPr id="25" name="TextBox 16"/>
          <p:cNvSpPr txBox="1">
            <a:spLocks noChangeArrowheads="1"/>
          </p:cNvSpPr>
          <p:nvPr/>
        </p:nvSpPr>
        <p:spPr bwMode="auto">
          <a:xfrm rot="19189103">
            <a:off x="2567709" y="3605533"/>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14" name="TextBox 13"/>
          <p:cNvSpPr txBox="1"/>
          <p:nvPr/>
        </p:nvSpPr>
        <p:spPr>
          <a:xfrm>
            <a:off x="1423986" y="5634334"/>
            <a:ext cx="6691313" cy="461665"/>
          </a:xfrm>
          <a:prstGeom prst="rect">
            <a:avLst/>
          </a:prstGeom>
          <a:noFill/>
          <a:ln>
            <a:solidFill>
              <a:srgbClr val="0070C0"/>
            </a:solidFill>
          </a:ln>
        </p:spPr>
        <p:txBody>
          <a:bodyPr wrap="square" rtlCol="0">
            <a:spAutoFit/>
          </a:bodyPr>
          <a:lstStyle/>
          <a:p>
            <a:r>
              <a:rPr lang="en-US" sz="2400" dirty="0" smtClean="0"/>
              <a:t>Map services – web language for geospatial data</a:t>
            </a:r>
            <a:endParaRPr lang="en-US" sz="2400" dirty="0"/>
          </a:p>
        </p:txBody>
      </p:sp>
    </p:spTree>
    <p:extLst>
      <p:ext uri="{BB962C8B-B14F-4D97-AF65-F5344CB8AC3E}">
        <p14:creationId xmlns:p14="http://schemas.microsoft.com/office/powerpoint/2010/main" val="2858668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9" y="190500"/>
            <a:ext cx="7772400" cy="1143000"/>
          </a:xfrm>
        </p:spPr>
        <p:txBody>
          <a:bodyPr/>
          <a:lstStyle/>
          <a:p>
            <a:r>
              <a:rPr lang="en-US" dirty="0" smtClean="0"/>
              <a:t>ArcGIS Online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704032"/>
            <a:ext cx="922020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74795" y="1227853"/>
            <a:ext cx="4841582" cy="461665"/>
          </a:xfrm>
          <a:prstGeom prst="rect">
            <a:avLst/>
          </a:prstGeom>
          <a:noFill/>
        </p:spPr>
        <p:txBody>
          <a:bodyPr wrap="none" rtlCol="0">
            <a:spAutoFit/>
          </a:bodyPr>
          <a:lstStyle/>
          <a:p>
            <a:r>
              <a:rPr lang="en-US" sz="2400" dirty="0" smtClean="0"/>
              <a:t>GIS on the web – online map services</a:t>
            </a:r>
            <a:endParaRPr lang="en-US" sz="2400" dirty="0"/>
          </a:p>
        </p:txBody>
      </p:sp>
      <p:sp>
        <p:nvSpPr>
          <p:cNvPr id="4" name="Rectangle 3"/>
          <p:cNvSpPr/>
          <p:nvPr/>
        </p:nvSpPr>
        <p:spPr>
          <a:xfrm>
            <a:off x="3276600" y="6235211"/>
            <a:ext cx="3139514" cy="461665"/>
          </a:xfrm>
          <a:prstGeom prst="rect">
            <a:avLst/>
          </a:prstGeom>
        </p:spPr>
        <p:txBody>
          <a:bodyPr wrap="none">
            <a:spAutoFit/>
          </a:bodyPr>
          <a:lstStyle/>
          <a:p>
            <a:r>
              <a:rPr lang="en-US" sz="2400" dirty="0">
                <a:hlinkClick r:id="rId3"/>
              </a:rPr>
              <a:t>http://</a:t>
            </a:r>
            <a:r>
              <a:rPr lang="en-US" sz="2400" dirty="0" smtClean="0">
                <a:hlinkClick r:id="rId3"/>
              </a:rPr>
              <a:t>www.arcgis.com</a:t>
            </a:r>
            <a:r>
              <a:rPr lang="en-US" sz="2400" dirty="0" smtClean="0"/>
              <a:t> </a:t>
            </a:r>
            <a:endParaRPr lang="en-US" sz="2400" dirty="0"/>
          </a:p>
        </p:txBody>
      </p:sp>
    </p:spTree>
    <p:extLst>
      <p:ext uri="{BB962C8B-B14F-4D97-AF65-F5344CB8AC3E}">
        <p14:creationId xmlns:p14="http://schemas.microsoft.com/office/powerpoint/2010/main" val="4135888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71800" y="857984"/>
            <a:ext cx="6172200" cy="5181600"/>
          </a:xfrm>
        </p:spPr>
        <p:txBody>
          <a:bodyPr>
            <a:noAutofit/>
          </a:bodyPr>
          <a:lstStyle/>
          <a:p>
            <a:pPr marL="285750" lvl="0" indent="-285750" algn="l">
              <a:buFont typeface="Arial" pitchFamily="34" charset="0"/>
              <a:buChar char="•"/>
            </a:pPr>
            <a:r>
              <a:rPr lang="en-US" sz="2000" dirty="0" smtClean="0">
                <a:solidFill>
                  <a:schemeClr val="tx1"/>
                </a:solidFill>
              </a:rPr>
              <a:t>B.E. in Agricultural Engineering (with First Class Honors) from University of Canterbury, Christchurch, New Zealand, 1972</a:t>
            </a:r>
          </a:p>
          <a:p>
            <a:pPr marL="285750" lvl="0" indent="-285750" algn="l">
              <a:buFont typeface="Arial" pitchFamily="34" charset="0"/>
              <a:buChar char="•"/>
            </a:pPr>
            <a:r>
              <a:rPr lang="en-US" sz="2000" dirty="0" smtClean="0"/>
              <a:t>MS, PhD in Civil Engineering from University of Illinois, 1974 and 1976, respectively</a:t>
            </a:r>
            <a:endParaRPr lang="en-US" sz="2000" dirty="0" smtClean="0">
              <a:solidFill>
                <a:schemeClr val="tx1"/>
              </a:solidFill>
            </a:endParaRPr>
          </a:p>
          <a:p>
            <a:pPr marL="285750" indent="-285750" algn="l">
              <a:buFont typeface="Arial" pitchFamily="34" charset="0"/>
              <a:buChar char="•"/>
            </a:pPr>
            <a:r>
              <a:rPr lang="en-US" sz="2000" dirty="0" smtClean="0">
                <a:solidFill>
                  <a:schemeClr val="tx1"/>
                </a:solidFill>
              </a:rPr>
              <a:t>1981 – joined University of Texas at Austin as an Assistant Professor, and have been on the faculty ever since.  Now Hussein M. </a:t>
            </a:r>
            <a:r>
              <a:rPr lang="en-US" sz="2000" dirty="0" err="1" smtClean="0">
                <a:solidFill>
                  <a:schemeClr val="tx1"/>
                </a:solidFill>
              </a:rPr>
              <a:t>AlHarthy</a:t>
            </a:r>
            <a:r>
              <a:rPr lang="en-US" sz="2000" dirty="0" smtClean="0">
                <a:solidFill>
                  <a:schemeClr val="tx1"/>
                </a:solidFill>
              </a:rPr>
              <a:t> Centennial Chair in Civil Engineering</a:t>
            </a:r>
          </a:p>
          <a:p>
            <a:pPr marL="285750" indent="-285750" algn="l">
              <a:buFont typeface="Arial" pitchFamily="34" charset="0"/>
              <a:buChar char="•"/>
            </a:pPr>
            <a:r>
              <a:rPr lang="en-US" sz="2000" dirty="0" smtClean="0">
                <a:solidFill>
                  <a:schemeClr val="tx1"/>
                </a:solidFill>
              </a:rPr>
              <a:t>Initiated the GIS in Water Resources course in 1991 – this is the 20</a:t>
            </a:r>
            <a:r>
              <a:rPr lang="en-US" sz="2000" baseline="30000" dirty="0" smtClean="0">
                <a:solidFill>
                  <a:schemeClr val="tx1"/>
                </a:solidFill>
              </a:rPr>
              <a:t>th</a:t>
            </a:r>
            <a:r>
              <a:rPr lang="en-US" sz="2000" dirty="0" smtClean="0">
                <a:solidFill>
                  <a:schemeClr val="tx1"/>
                </a:solidFill>
              </a:rPr>
              <a:t> anniversary!</a:t>
            </a:r>
          </a:p>
          <a:p>
            <a:pPr marL="285750" indent="-285750" algn="l">
              <a:buFont typeface="Arial" pitchFamily="34" charset="0"/>
              <a:buChar char="•"/>
            </a:pPr>
            <a:r>
              <a:rPr lang="en-US" sz="2000" dirty="0" smtClean="0"/>
              <a:t>Worked with ESRI since 1994 on a GIS Hydro Preconference seminar for the ESRI Users Conference</a:t>
            </a:r>
          </a:p>
          <a:p>
            <a:pPr marL="285750" indent="-285750" algn="l">
              <a:buFont typeface="Arial" pitchFamily="34" charset="0"/>
              <a:buChar char="•"/>
            </a:pPr>
            <a:r>
              <a:rPr lang="en-US" sz="2000" dirty="0" smtClean="0">
                <a:solidFill>
                  <a:schemeClr val="tx1"/>
                </a:solidFill>
              </a:rPr>
              <a:t>Leader of the CUAHSI Hydrologic Information System project since 2004</a:t>
            </a:r>
          </a:p>
          <a:p>
            <a:pPr lvl="0" algn="l"/>
            <a:r>
              <a:rPr lang="en-US" sz="1600" b="1" dirty="0" smtClean="0">
                <a:solidFill>
                  <a:schemeClr val="tx1"/>
                </a:solidFill>
              </a:rPr>
              <a:t> </a:t>
            </a:r>
            <a:endParaRPr lang="tr-TR" sz="1600" dirty="0">
              <a:solidFill>
                <a:schemeClr val="tx1"/>
              </a:solidFill>
            </a:endParaRPr>
          </a:p>
          <a:p>
            <a:pPr lvl="0" algn="l"/>
            <a:endParaRPr lang="tr-TR" sz="1600" dirty="0">
              <a:solidFill>
                <a:schemeClr val="tx1"/>
              </a:solidFill>
            </a:endParaRPr>
          </a:p>
          <a:p>
            <a:pPr algn="l"/>
            <a:endParaRPr lang="en-US" sz="1600" dirty="0">
              <a:solidFill>
                <a:schemeClr val="tx1"/>
              </a:solidFill>
            </a:endParaRPr>
          </a:p>
        </p:txBody>
      </p:sp>
      <p:sp>
        <p:nvSpPr>
          <p:cNvPr id="6" name="Title 3"/>
          <p:cNvSpPr txBox="1">
            <a:spLocks/>
          </p:cNvSpPr>
          <p:nvPr/>
        </p:nvSpPr>
        <p:spPr>
          <a:xfrm>
            <a:off x="2971800" y="33867"/>
            <a:ext cx="5486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David R. Maidment</a:t>
            </a:r>
            <a:endParaRPr lang="en-US"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1" y="3448784"/>
            <a:ext cx="2224439" cy="320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18" y="261772"/>
            <a:ext cx="2162074" cy="3065628"/>
          </a:xfrm>
          <a:prstGeom prst="rect">
            <a:avLst/>
          </a:prstGeom>
        </p:spPr>
      </p:pic>
    </p:spTree>
    <p:extLst>
      <p:ext uri="{BB962C8B-B14F-4D97-AF65-F5344CB8AC3E}">
        <p14:creationId xmlns:p14="http://schemas.microsoft.com/office/powerpoint/2010/main" val="2537136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1143000"/>
          </a:xfrm>
        </p:spPr>
        <p:txBody>
          <a:bodyPr>
            <a:normAutofit fontScale="90000"/>
          </a:bodyPr>
          <a:lstStyle/>
          <a:p>
            <a:r>
              <a:rPr lang="en-US" dirty="0" smtClean="0"/>
              <a:t>Topographic Base Map in ArcGIS Online</a:t>
            </a:r>
            <a:endParaRPr lang="en-US" dirty="0"/>
          </a:p>
        </p:txBody>
      </p:sp>
      <p:grpSp>
        <p:nvGrpSpPr>
          <p:cNvPr id="3" name="Group 14"/>
          <p:cNvGrpSpPr/>
          <p:nvPr/>
        </p:nvGrpSpPr>
        <p:grpSpPr>
          <a:xfrm>
            <a:off x="981442" y="1772530"/>
            <a:ext cx="5309159" cy="2096085"/>
            <a:chOff x="981442" y="1772530"/>
            <a:chExt cx="5309159" cy="2096085"/>
          </a:xfrm>
        </p:grpSpPr>
        <p:pic>
          <p:nvPicPr>
            <p:cNvPr id="4" name="Picture 3"/>
            <p:cNvPicPr>
              <a:picLocks noChangeAspect="1" noChangeArrowheads="1"/>
            </p:cNvPicPr>
            <p:nvPr/>
          </p:nvPicPr>
          <p:blipFill>
            <a:blip r:embed="rId2"/>
            <a:srcRect/>
            <a:stretch>
              <a:fillRect/>
            </a:stretch>
          </p:blipFill>
          <p:spPr bwMode="auto">
            <a:xfrm>
              <a:off x="981442" y="1785938"/>
              <a:ext cx="3748819" cy="2082677"/>
            </a:xfrm>
            <a:prstGeom prst="rect">
              <a:avLst/>
            </a:prstGeom>
            <a:noFill/>
            <a:ln w="9525" cap="flat" cmpd="sng" algn="ctr">
              <a:solidFill>
                <a:schemeClr val="accent1"/>
              </a:solidFill>
              <a:prstDash val="solid"/>
              <a:miter lim="800000"/>
              <a:headEnd/>
              <a:tailEnd/>
            </a:ln>
          </p:spPr>
        </p:pic>
        <p:sp>
          <p:nvSpPr>
            <p:cNvPr id="5" name="TextBox 4"/>
            <p:cNvSpPr txBox="1"/>
            <p:nvPr/>
          </p:nvSpPr>
          <p:spPr>
            <a:xfrm>
              <a:off x="5554630" y="1772530"/>
              <a:ext cx="735971"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World </a:t>
              </a:r>
              <a:endParaRPr lang="en-US" sz="2000" dirty="0">
                <a:latin typeface="Arial" charset="0"/>
                <a:ea typeface="ＭＳ Ｐゴシック" pitchFamily="34" charset="-128"/>
                <a:cs typeface="Arial" pitchFamily="34" charset="0"/>
                <a:sym typeface="Arial" pitchFamily="26" charset="0"/>
              </a:endParaRPr>
            </a:p>
          </p:txBody>
        </p:sp>
      </p:grpSp>
      <p:grpSp>
        <p:nvGrpSpPr>
          <p:cNvPr id="6" name="Group 15"/>
          <p:cNvGrpSpPr/>
          <p:nvPr/>
        </p:nvGrpSpPr>
        <p:grpSpPr>
          <a:xfrm>
            <a:off x="1792480" y="2222693"/>
            <a:ext cx="5726791" cy="2082020"/>
            <a:chOff x="1792480" y="2222693"/>
            <a:chExt cx="5726791" cy="2082020"/>
          </a:xfrm>
        </p:grpSpPr>
        <p:pic>
          <p:nvPicPr>
            <p:cNvPr id="7" name="Picture 2"/>
            <p:cNvPicPr>
              <a:picLocks noChangeAspect="1" noChangeArrowheads="1"/>
            </p:cNvPicPr>
            <p:nvPr/>
          </p:nvPicPr>
          <p:blipFill>
            <a:blip r:embed="rId3"/>
            <a:srcRect/>
            <a:stretch>
              <a:fillRect/>
            </a:stretch>
          </p:blipFill>
          <p:spPr bwMode="auto">
            <a:xfrm>
              <a:off x="1792480" y="2222693"/>
              <a:ext cx="3713762" cy="2082020"/>
            </a:xfrm>
            <a:prstGeom prst="rect">
              <a:avLst/>
            </a:prstGeom>
            <a:noFill/>
            <a:ln w="9525" cap="flat" cmpd="sng" algn="ctr">
              <a:solidFill>
                <a:schemeClr val="accent1"/>
              </a:solidFill>
              <a:prstDash val="solid"/>
              <a:miter lim="800000"/>
              <a:headEnd/>
              <a:tailEnd/>
            </a:ln>
          </p:spPr>
        </p:pic>
        <p:sp>
          <p:nvSpPr>
            <p:cNvPr id="8" name="TextBox 7"/>
            <p:cNvSpPr txBox="1"/>
            <p:nvPr/>
          </p:nvSpPr>
          <p:spPr>
            <a:xfrm>
              <a:off x="5909856" y="2262555"/>
              <a:ext cx="1609415"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United States </a:t>
              </a:r>
              <a:endParaRPr lang="en-US" sz="2000" dirty="0">
                <a:latin typeface="Arial" charset="0"/>
                <a:ea typeface="ＭＳ Ｐゴシック" pitchFamily="34" charset="-128"/>
                <a:cs typeface="Arial" pitchFamily="34" charset="0"/>
                <a:sym typeface="Arial" pitchFamily="26" charset="0"/>
              </a:endParaRPr>
            </a:p>
          </p:txBody>
        </p:sp>
      </p:grpSp>
      <p:grpSp>
        <p:nvGrpSpPr>
          <p:cNvPr id="9" name="Group 16"/>
          <p:cNvGrpSpPr/>
          <p:nvPr/>
        </p:nvGrpSpPr>
        <p:grpSpPr>
          <a:xfrm>
            <a:off x="2729133" y="2710378"/>
            <a:ext cx="4609275" cy="2338604"/>
            <a:chOff x="2729133" y="2710378"/>
            <a:chExt cx="4609275" cy="2338604"/>
          </a:xfrm>
        </p:grpSpPr>
        <p:pic>
          <p:nvPicPr>
            <p:cNvPr id="10" name="Picture 4"/>
            <p:cNvPicPr>
              <a:picLocks noChangeAspect="1" noChangeArrowheads="1"/>
            </p:cNvPicPr>
            <p:nvPr/>
          </p:nvPicPr>
          <p:blipFill>
            <a:blip r:embed="rId4"/>
            <a:srcRect/>
            <a:stretch>
              <a:fillRect/>
            </a:stretch>
          </p:blipFill>
          <p:spPr bwMode="auto">
            <a:xfrm>
              <a:off x="2729133" y="2721800"/>
              <a:ext cx="3108960" cy="2327182"/>
            </a:xfrm>
            <a:prstGeom prst="rect">
              <a:avLst/>
            </a:prstGeom>
            <a:noFill/>
            <a:ln w="9525" cap="flat" cmpd="sng" algn="ctr">
              <a:solidFill>
                <a:schemeClr val="accent1"/>
              </a:solidFill>
              <a:prstDash val="solid"/>
              <a:miter lim="800000"/>
              <a:headEnd/>
              <a:tailEnd/>
            </a:ln>
          </p:spPr>
        </p:pic>
        <p:sp>
          <p:nvSpPr>
            <p:cNvPr id="11" name="TextBox 10"/>
            <p:cNvSpPr txBox="1"/>
            <p:nvPr/>
          </p:nvSpPr>
          <p:spPr>
            <a:xfrm>
              <a:off x="6597371" y="2710378"/>
              <a:ext cx="741037"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Texas </a:t>
              </a:r>
              <a:endParaRPr lang="en-US" sz="2000" dirty="0">
                <a:latin typeface="Arial" charset="0"/>
                <a:ea typeface="ＭＳ Ｐゴシック" pitchFamily="34" charset="-128"/>
                <a:cs typeface="Arial" pitchFamily="34" charset="0"/>
                <a:sym typeface="Arial" pitchFamily="26" charset="0"/>
              </a:endParaRPr>
            </a:p>
          </p:txBody>
        </p:sp>
      </p:grpSp>
      <p:grpSp>
        <p:nvGrpSpPr>
          <p:cNvPr id="12" name="Group 17"/>
          <p:cNvGrpSpPr/>
          <p:nvPr/>
        </p:nvGrpSpPr>
        <p:grpSpPr>
          <a:xfrm>
            <a:off x="3727938" y="3172267"/>
            <a:ext cx="4063274" cy="2365055"/>
            <a:chOff x="3727938" y="3172267"/>
            <a:chExt cx="4063274" cy="2365055"/>
          </a:xfrm>
        </p:grpSpPr>
        <p:pic>
          <p:nvPicPr>
            <p:cNvPr id="13" name="Picture 6"/>
            <p:cNvPicPr>
              <a:picLocks noChangeAspect="1" noChangeArrowheads="1"/>
            </p:cNvPicPr>
            <p:nvPr/>
          </p:nvPicPr>
          <p:blipFill>
            <a:blip r:embed="rId5"/>
            <a:srcRect/>
            <a:stretch>
              <a:fillRect/>
            </a:stretch>
          </p:blipFill>
          <p:spPr bwMode="auto">
            <a:xfrm>
              <a:off x="3727938" y="3184401"/>
              <a:ext cx="2956853" cy="2352921"/>
            </a:xfrm>
            <a:prstGeom prst="rect">
              <a:avLst/>
            </a:prstGeom>
            <a:noFill/>
            <a:ln w="9525" cap="flat" cmpd="sng" algn="ctr">
              <a:solidFill>
                <a:schemeClr val="accent1"/>
              </a:solidFill>
              <a:prstDash val="solid"/>
              <a:miter lim="800000"/>
              <a:headEnd/>
              <a:tailEnd/>
            </a:ln>
          </p:spPr>
        </p:pic>
        <p:sp>
          <p:nvSpPr>
            <p:cNvPr id="14" name="TextBox 13"/>
            <p:cNvSpPr txBox="1"/>
            <p:nvPr/>
          </p:nvSpPr>
          <p:spPr>
            <a:xfrm>
              <a:off x="7077875" y="3172267"/>
              <a:ext cx="713337"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Austin</a:t>
              </a:r>
              <a:endParaRPr lang="en-US" sz="2000" dirty="0">
                <a:latin typeface="Arial" charset="0"/>
                <a:ea typeface="ＭＳ Ｐゴシック" pitchFamily="34" charset="-128"/>
                <a:cs typeface="Arial" pitchFamily="34" charset="0"/>
                <a:sym typeface="Arial" pitchFamily="26" charset="0"/>
              </a:endParaRPr>
            </a:p>
          </p:txBody>
        </p:sp>
      </p:grpSp>
      <p:grpSp>
        <p:nvGrpSpPr>
          <p:cNvPr id="15" name="Group 18"/>
          <p:cNvGrpSpPr/>
          <p:nvPr/>
        </p:nvGrpSpPr>
        <p:grpSpPr>
          <a:xfrm>
            <a:off x="4571999" y="3591954"/>
            <a:ext cx="3652528" cy="2611898"/>
            <a:chOff x="4571999" y="3591954"/>
            <a:chExt cx="3652528" cy="2611898"/>
          </a:xfrm>
        </p:grpSpPr>
        <p:pic>
          <p:nvPicPr>
            <p:cNvPr id="16" name="Picture 5"/>
            <p:cNvPicPr>
              <a:picLocks noChangeAspect="1" noChangeArrowheads="1"/>
            </p:cNvPicPr>
            <p:nvPr/>
          </p:nvPicPr>
          <p:blipFill>
            <a:blip r:embed="rId6"/>
            <a:srcRect/>
            <a:stretch>
              <a:fillRect/>
            </a:stretch>
          </p:blipFill>
          <p:spPr bwMode="auto">
            <a:xfrm>
              <a:off x="4571999" y="3923816"/>
              <a:ext cx="3277551" cy="2280036"/>
            </a:xfrm>
            <a:prstGeom prst="rect">
              <a:avLst/>
            </a:prstGeom>
            <a:noFill/>
            <a:ln w="9525" cap="flat" cmpd="sng" algn="ctr">
              <a:solidFill>
                <a:schemeClr val="accent1"/>
              </a:solidFill>
              <a:prstDash val="solid"/>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540044" y="3591954"/>
              <a:ext cx="684483"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Home</a:t>
              </a:r>
              <a:endParaRPr lang="en-US" sz="2000" dirty="0">
                <a:latin typeface="Arial" charset="0"/>
                <a:ea typeface="ＭＳ Ｐゴシック" pitchFamily="34" charset="-128"/>
                <a:cs typeface="Arial" pitchFamily="34" charset="0"/>
                <a:sym typeface="Arial" pitchFamily="26" charset="0"/>
              </a:endParaRPr>
            </a:p>
          </p:txBody>
        </p:sp>
      </p:grpSp>
    </p:spTree>
    <p:extLst>
      <p:ext uri="{BB962C8B-B14F-4D97-AF65-F5344CB8AC3E}">
        <p14:creationId xmlns:p14="http://schemas.microsoft.com/office/powerpoint/2010/main" val="321390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723900"/>
            <a:ext cx="7315200" cy="482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smtClean="0"/>
              <a:t>Arc Hydro: GIS for Water Resources</a:t>
            </a:r>
            <a:endParaRPr lang="en-US" sz="3200" dirty="0"/>
          </a:p>
        </p:txBody>
      </p:sp>
      <p:sp>
        <p:nvSpPr>
          <p:cNvPr id="3" name="Rectangle 3"/>
          <p:cNvSpPr txBox="1">
            <a:spLocks noChangeArrowheads="1"/>
          </p:cNvSpPr>
          <p:nvPr/>
        </p:nvSpPr>
        <p:spPr>
          <a:xfrm>
            <a:off x="735611" y="2044817"/>
            <a:ext cx="4833916" cy="246368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defRPr/>
            </a:pPr>
            <a:r>
              <a:rPr lang="en-US" sz="2000" dirty="0" smtClean="0">
                <a:solidFill>
                  <a:schemeClr val="accent4"/>
                </a:solidFill>
              </a:rPr>
              <a:t>Arc</a:t>
            </a:r>
            <a:r>
              <a:rPr lang="en-US" sz="2000" dirty="0" smtClean="0">
                <a:solidFill>
                  <a:schemeClr val="accent2"/>
                </a:solidFill>
              </a:rPr>
              <a:t> </a:t>
            </a:r>
            <a:r>
              <a:rPr lang="en-US" sz="2000" dirty="0" smtClean="0">
                <a:solidFill>
                  <a:schemeClr val="accent4"/>
                </a:solidFill>
              </a:rPr>
              <a:t>Hydro</a:t>
            </a:r>
          </a:p>
          <a:p>
            <a:pPr lvl="1">
              <a:spcBef>
                <a:spcPts val="600"/>
              </a:spcBef>
              <a:defRPr/>
            </a:pPr>
            <a:r>
              <a:rPr lang="en-US" sz="2000" dirty="0" smtClean="0"/>
              <a:t>An ArcGIS </a:t>
            </a:r>
            <a:r>
              <a:rPr lang="en-US" sz="2000" dirty="0" smtClean="0">
                <a:solidFill>
                  <a:schemeClr val="accent4"/>
                </a:solidFill>
                <a:cs typeface="+mn-cs"/>
              </a:rPr>
              <a:t>data</a:t>
            </a:r>
            <a:r>
              <a:rPr lang="en-US" sz="2000" dirty="0" smtClean="0">
                <a:solidFill>
                  <a:schemeClr val="accent2"/>
                </a:solidFill>
              </a:rPr>
              <a:t> </a:t>
            </a:r>
            <a:r>
              <a:rPr lang="en-US" sz="2000" dirty="0" smtClean="0">
                <a:solidFill>
                  <a:schemeClr val="accent4"/>
                </a:solidFill>
                <a:cs typeface="+mn-cs"/>
              </a:rPr>
              <a:t>model</a:t>
            </a:r>
            <a:r>
              <a:rPr lang="en-US" sz="2000" dirty="0" smtClean="0">
                <a:solidFill>
                  <a:schemeClr val="accent2"/>
                </a:solidFill>
              </a:rPr>
              <a:t> </a:t>
            </a:r>
            <a:r>
              <a:rPr lang="en-US" sz="2000" dirty="0" smtClean="0"/>
              <a:t>for water resources</a:t>
            </a:r>
          </a:p>
          <a:p>
            <a:pPr lvl="1">
              <a:spcBef>
                <a:spcPts val="600"/>
              </a:spcBef>
              <a:defRPr/>
            </a:pPr>
            <a:r>
              <a:rPr lang="en-US" sz="2000" dirty="0" smtClean="0"/>
              <a:t>Arc Hydro </a:t>
            </a:r>
            <a:r>
              <a:rPr lang="en-US" sz="2000" dirty="0" smtClean="0">
                <a:solidFill>
                  <a:schemeClr val="accent4"/>
                </a:solidFill>
                <a:cs typeface="+mn-cs"/>
              </a:rPr>
              <a:t>toolset</a:t>
            </a:r>
            <a:r>
              <a:rPr lang="en-US" sz="2000" dirty="0" smtClean="0"/>
              <a:t> for implementation</a:t>
            </a:r>
          </a:p>
          <a:p>
            <a:pPr lvl="1">
              <a:spcBef>
                <a:spcPts val="600"/>
              </a:spcBef>
              <a:defRPr/>
            </a:pPr>
            <a:r>
              <a:rPr lang="en-US" sz="2000" dirty="0" smtClean="0"/>
              <a:t>Framework for linking </a:t>
            </a:r>
            <a:r>
              <a:rPr lang="en-US" sz="2000" dirty="0" smtClean="0">
                <a:solidFill>
                  <a:schemeClr val="accent4"/>
                </a:solidFill>
                <a:cs typeface="+mn-cs"/>
              </a:rPr>
              <a:t>hydrologic</a:t>
            </a:r>
            <a:r>
              <a:rPr lang="en-US" sz="2000" dirty="0" smtClean="0">
                <a:solidFill>
                  <a:schemeClr val="accent2"/>
                </a:solidFill>
              </a:rPr>
              <a:t> </a:t>
            </a:r>
            <a:r>
              <a:rPr lang="en-US" sz="2000" dirty="0" smtClean="0">
                <a:solidFill>
                  <a:schemeClr val="accent4"/>
                </a:solidFill>
                <a:cs typeface="+mn-cs"/>
              </a:rPr>
              <a:t>simulation</a:t>
            </a:r>
            <a:r>
              <a:rPr lang="en-US" sz="2000" dirty="0" smtClean="0">
                <a:solidFill>
                  <a:schemeClr val="accent2"/>
                </a:solidFill>
              </a:rPr>
              <a:t> </a:t>
            </a:r>
            <a:r>
              <a:rPr lang="en-US" sz="2000" dirty="0" smtClean="0"/>
              <a:t>models</a:t>
            </a:r>
            <a:endParaRPr lang="en-US" sz="2000" dirty="0"/>
          </a:p>
        </p:txBody>
      </p:sp>
      <p:pic>
        <p:nvPicPr>
          <p:cNvPr id="4" name="Picture 4" descr="ArcHydro_frnt"/>
          <p:cNvPicPr>
            <a:picLocks noChangeAspect="1" noChangeArrowheads="1"/>
          </p:cNvPicPr>
          <p:nvPr/>
        </p:nvPicPr>
        <p:blipFill>
          <a:blip r:embed="rId2" cstate="print"/>
          <a:srcRect/>
          <a:stretch>
            <a:fillRect/>
          </a:stretch>
        </p:blipFill>
        <p:spPr bwMode="auto">
          <a:xfrm>
            <a:off x="5665537" y="1911920"/>
            <a:ext cx="2876471" cy="3431968"/>
          </a:xfrm>
          <a:prstGeom prst="rect">
            <a:avLst/>
          </a:prstGeom>
          <a:ln>
            <a:noFill/>
          </a:ln>
          <a:effectLst>
            <a:reflection blurRad="6350" stA="50000" endA="275" endPos="40000" dist="1016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 Box 5"/>
          <p:cNvSpPr txBox="1">
            <a:spLocks noChangeArrowheads="1"/>
          </p:cNvSpPr>
          <p:nvPr/>
        </p:nvSpPr>
        <p:spPr bwMode="auto">
          <a:xfrm>
            <a:off x="268262" y="4658523"/>
            <a:ext cx="5260341" cy="1631216"/>
          </a:xfrm>
          <a:prstGeom prst="rect">
            <a:avLst/>
          </a:prstGeom>
          <a:noFill/>
          <a:ln w="9525">
            <a:solidFill>
              <a:srgbClr val="FF3300"/>
            </a:solidFill>
            <a:miter lim="800000"/>
            <a:headEnd/>
            <a:tailEnd/>
          </a:ln>
        </p:spPr>
        <p:txBody>
          <a:bodyPr wrap="square">
            <a:spAutoFit/>
          </a:bodyPr>
          <a:lstStyle/>
          <a:p>
            <a:pPr>
              <a:defRPr/>
            </a:pPr>
            <a:r>
              <a:rPr lang="en-US" sz="2000" dirty="0" smtClean="0">
                <a:cs typeface="+mn-cs"/>
              </a:rPr>
              <a:t>The most comprehensive terrain analysis and watershed toolset available</a:t>
            </a:r>
          </a:p>
          <a:p>
            <a:pPr>
              <a:defRPr/>
            </a:pPr>
            <a:endParaRPr lang="en-US" sz="2000" dirty="0" smtClean="0">
              <a:cs typeface="+mn-cs"/>
            </a:endParaRPr>
          </a:p>
          <a:p>
            <a:pPr>
              <a:defRPr/>
            </a:pPr>
            <a:r>
              <a:rPr lang="en-US" sz="2000" dirty="0" smtClean="0">
                <a:cs typeface="+mn-cs"/>
              </a:rPr>
              <a:t>Work of Dean Djokic and his team at ESRI Water Resources Applications</a:t>
            </a:r>
            <a:endParaRPr lang="en-US" sz="2000" dirty="0">
              <a:cs typeface="+mn-cs"/>
            </a:endParaRPr>
          </a:p>
        </p:txBody>
      </p:sp>
      <p:sp>
        <p:nvSpPr>
          <p:cNvPr id="6" name="Text Box 6"/>
          <p:cNvSpPr txBox="1">
            <a:spLocks noChangeArrowheads="1"/>
          </p:cNvSpPr>
          <p:nvPr/>
        </p:nvSpPr>
        <p:spPr bwMode="auto">
          <a:xfrm>
            <a:off x="761773" y="1477251"/>
            <a:ext cx="2034531" cy="400110"/>
          </a:xfrm>
          <a:prstGeom prst="rect">
            <a:avLst/>
          </a:prstGeom>
          <a:noFill/>
          <a:ln w="3175">
            <a:noFill/>
            <a:miter lim="800000"/>
            <a:headEnd/>
            <a:tailEnd/>
          </a:ln>
          <a:effectLst/>
        </p:spPr>
        <p:txBody>
          <a:bodyPr wrap="none">
            <a:spAutoFit/>
          </a:bodyPr>
          <a:lstStyle/>
          <a:p>
            <a:pPr>
              <a:defRPr/>
            </a:pPr>
            <a:r>
              <a:rPr lang="en-US" sz="2000" dirty="0">
                <a:cs typeface="+mn-cs"/>
              </a:rPr>
              <a:t>Published in </a:t>
            </a:r>
            <a:r>
              <a:rPr lang="en-US" sz="2000" dirty="0" smtClean="0">
                <a:cs typeface="+mn-cs"/>
              </a:rPr>
              <a:t>2002</a:t>
            </a:r>
            <a:endParaRPr lang="en-US" sz="2000" dirty="0">
              <a:cs typeface="+mn-cs"/>
            </a:endParaRPr>
          </a:p>
        </p:txBody>
      </p:sp>
    </p:spTree>
    <p:extLst>
      <p:ext uri="{BB962C8B-B14F-4D97-AF65-F5344CB8AC3E}">
        <p14:creationId xmlns:p14="http://schemas.microsoft.com/office/powerpoint/2010/main" val="42737307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723900"/>
            <a:ext cx="7552706" cy="482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2800" dirty="0" smtClean="0">
                <a:solidFill>
                  <a:schemeClr val="tx1"/>
                </a:solidFill>
              </a:rPr>
              <a:t>Arc Hydro Groundwater: GIS For Hydrogeology</a:t>
            </a:r>
            <a:endParaRPr lang="en-US" sz="2800" dirty="0">
              <a:solidFill>
                <a:schemeClr val="tx1"/>
              </a:solidFill>
            </a:endParaRPr>
          </a:p>
        </p:txBody>
      </p:sp>
      <p:sp>
        <p:nvSpPr>
          <p:cNvPr id="3" name="Text Placeholder 4"/>
          <p:cNvSpPr txBox="1">
            <a:spLocks/>
          </p:cNvSpPr>
          <p:nvPr/>
        </p:nvSpPr>
        <p:spPr>
          <a:xfrm>
            <a:off x="640607" y="2125798"/>
            <a:ext cx="4572000" cy="224432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spcBef>
                <a:spcPts val="600"/>
              </a:spcBef>
              <a:spcAft>
                <a:spcPts val="1200"/>
              </a:spcAft>
            </a:pPr>
            <a:r>
              <a:rPr lang="en-US" sz="2400" dirty="0" smtClean="0"/>
              <a:t>Describes the data model – public domain</a:t>
            </a:r>
          </a:p>
          <a:p>
            <a:pPr>
              <a:spcBef>
                <a:spcPts val="600"/>
              </a:spcBef>
              <a:spcAft>
                <a:spcPts val="1200"/>
              </a:spcAft>
            </a:pPr>
            <a:r>
              <a:rPr lang="en-US" sz="2400" dirty="0" smtClean="0"/>
              <a:t>Toolset and data model available now from </a:t>
            </a:r>
            <a:r>
              <a:rPr lang="en-US" sz="2400" dirty="0" err="1" smtClean="0"/>
              <a:t>Aquaveo</a:t>
            </a:r>
            <a:endParaRPr lang="en-US" sz="2400" dirty="0" smtClean="0"/>
          </a:p>
          <a:p>
            <a:pPr>
              <a:spcBef>
                <a:spcPts val="600"/>
              </a:spcBef>
              <a:spcAft>
                <a:spcPts val="1200"/>
              </a:spcAft>
            </a:pPr>
            <a:r>
              <a:rPr lang="en-US" sz="2400" dirty="0" smtClean="0"/>
              <a:t>Book from ESRI Press, published in Spring 2011</a:t>
            </a:r>
          </a:p>
          <a:p>
            <a:pPr>
              <a:spcBef>
                <a:spcPts val="600"/>
              </a:spcBef>
              <a:spcAft>
                <a:spcPts val="1200"/>
              </a:spcAft>
            </a:pPr>
            <a:r>
              <a:rPr lang="en-US" sz="2400" dirty="0" smtClean="0"/>
              <a:t>Adapted for a National Groundwater Information System for Australia</a:t>
            </a:r>
          </a:p>
        </p:txBody>
      </p:sp>
      <p:pic>
        <p:nvPicPr>
          <p:cNvPr id="4" name="Picture 2"/>
          <p:cNvPicPr>
            <a:picLocks noChangeAspect="1" noChangeArrowheads="1"/>
          </p:cNvPicPr>
          <p:nvPr/>
        </p:nvPicPr>
        <p:blipFill>
          <a:blip r:embed="rId2" cstate="print"/>
          <a:srcRect/>
          <a:stretch>
            <a:fillRect/>
          </a:stretch>
        </p:blipFill>
        <p:spPr bwMode="auto">
          <a:xfrm>
            <a:off x="5268387" y="2078177"/>
            <a:ext cx="3172367" cy="3786374"/>
          </a:xfrm>
          <a:prstGeom prst="rect">
            <a:avLst/>
          </a:prstGeom>
          <a:ln>
            <a:noFill/>
          </a:ln>
          <a:effectLst>
            <a:reflection blurRad="6350" stA="50000" endA="275" endPos="40000" dist="1016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269955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0" y="0"/>
            <a:ext cx="9144000" cy="688036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0" y="0"/>
            <a:ext cx="9167782"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 y="0"/>
            <a:ext cx="9143999" cy="68291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1143000" y="114300"/>
            <a:ext cx="7323138" cy="762000"/>
          </a:xfrm>
          <a:prstGeom prst="rect">
            <a:avLst/>
          </a:prstGeom>
          <a:noFill/>
          <a:ln w="9525">
            <a:noFill/>
            <a:miter lim="800000"/>
            <a:headEnd/>
            <a:tailEnd/>
          </a:ln>
        </p:spPr>
        <p:txBody>
          <a:bodyPr wrap="none">
            <a:spAutoFit/>
          </a:bodyPr>
          <a:lstStyle/>
          <a:p>
            <a:pPr eaLnBrk="1" hangingPunct="1"/>
            <a:r>
              <a:rPr lang="en-US" sz="4400">
                <a:solidFill>
                  <a:schemeClr val="accent2"/>
                </a:solidFill>
              </a:rPr>
              <a:t>Hydrologic Information System</a:t>
            </a:r>
          </a:p>
        </p:txBody>
      </p:sp>
      <p:grpSp>
        <p:nvGrpSpPr>
          <p:cNvPr id="2" name="Group 35"/>
          <p:cNvGrpSpPr>
            <a:grpSpLocks/>
          </p:cNvGrpSpPr>
          <p:nvPr/>
        </p:nvGrpSpPr>
        <p:grpSpPr bwMode="auto">
          <a:xfrm>
            <a:off x="1200150" y="1028700"/>
            <a:ext cx="10653713" cy="4832350"/>
            <a:chOff x="480" y="648"/>
            <a:chExt cx="6987" cy="3312"/>
          </a:xfrm>
        </p:grpSpPr>
        <p:sp>
          <p:nvSpPr>
            <p:cNvPr id="39941" name="Rectangle 2"/>
            <p:cNvSpPr>
              <a:spLocks noChangeArrowheads="1"/>
            </p:cNvSpPr>
            <p:nvPr/>
          </p:nvSpPr>
          <p:spPr bwMode="auto">
            <a:xfrm>
              <a:off x="1707" y="1104"/>
              <a:ext cx="5760" cy="0"/>
            </a:xfrm>
            <a:prstGeom prst="rect">
              <a:avLst/>
            </a:prstGeom>
            <a:noFill/>
            <a:ln w="9525">
              <a:noFill/>
              <a:miter lim="800000"/>
              <a:headEnd/>
              <a:tailEnd/>
            </a:ln>
          </p:spPr>
          <p:txBody>
            <a:bodyPr>
              <a:spAutoFit/>
            </a:bodyPr>
            <a:lstStyle/>
            <a:p>
              <a:endParaRPr lang="en-US"/>
            </a:p>
          </p:txBody>
        </p:sp>
        <p:pic>
          <p:nvPicPr>
            <p:cNvPr id="39942" name="Picture 4" descr="melbourne1"/>
            <p:cNvPicPr>
              <a:picLocks noChangeAspect="1" noChangeArrowheads="1"/>
            </p:cNvPicPr>
            <p:nvPr/>
          </p:nvPicPr>
          <p:blipFill>
            <a:blip r:embed="rId3" cstate="print"/>
            <a:srcRect/>
            <a:stretch>
              <a:fillRect/>
            </a:stretch>
          </p:blipFill>
          <p:spPr bwMode="auto">
            <a:xfrm>
              <a:off x="672" y="1272"/>
              <a:ext cx="1169" cy="1872"/>
            </a:xfrm>
            <a:prstGeom prst="rect">
              <a:avLst/>
            </a:prstGeom>
            <a:noFill/>
            <a:ln w="9525">
              <a:noFill/>
              <a:miter lim="800000"/>
              <a:headEnd/>
              <a:tailEnd/>
            </a:ln>
          </p:spPr>
        </p:pic>
        <p:pic>
          <p:nvPicPr>
            <p:cNvPr id="39943" name="Picture 5" descr="melbourne2"/>
            <p:cNvPicPr>
              <a:picLocks noChangeAspect="1" noChangeArrowheads="1"/>
            </p:cNvPicPr>
            <p:nvPr/>
          </p:nvPicPr>
          <p:blipFill>
            <a:blip r:embed="rId4" cstate="print"/>
            <a:srcRect/>
            <a:stretch>
              <a:fillRect/>
            </a:stretch>
          </p:blipFill>
          <p:spPr bwMode="auto">
            <a:xfrm>
              <a:off x="2496" y="2760"/>
              <a:ext cx="1488" cy="1140"/>
            </a:xfrm>
            <a:prstGeom prst="rect">
              <a:avLst/>
            </a:prstGeom>
            <a:noFill/>
            <a:ln w="9525">
              <a:noFill/>
              <a:miter lim="800000"/>
              <a:headEnd/>
              <a:tailEnd/>
            </a:ln>
          </p:spPr>
        </p:pic>
        <p:sp>
          <p:nvSpPr>
            <p:cNvPr id="39944" name="Rectangle 6"/>
            <p:cNvSpPr>
              <a:spLocks noChangeArrowheads="1"/>
            </p:cNvSpPr>
            <p:nvPr/>
          </p:nvSpPr>
          <p:spPr bwMode="auto">
            <a:xfrm>
              <a:off x="3050" y="648"/>
              <a:ext cx="1222" cy="1039"/>
            </a:xfrm>
            <a:prstGeom prst="rect">
              <a:avLst/>
            </a:prstGeom>
            <a:noFill/>
            <a:ln w="28575">
              <a:solidFill>
                <a:schemeClr val="accent2"/>
              </a:solidFill>
              <a:miter lim="800000"/>
              <a:headEnd/>
              <a:tailEnd/>
            </a:ln>
          </p:spPr>
          <p:txBody>
            <a:bodyPr wrap="none" anchor="ctr"/>
            <a:lstStyle/>
            <a:p>
              <a:endParaRPr lang="en-US"/>
            </a:p>
          </p:txBody>
        </p:sp>
        <p:sp>
          <p:nvSpPr>
            <p:cNvPr id="39945" name="Line 7"/>
            <p:cNvSpPr>
              <a:spLocks noChangeShapeType="1"/>
            </p:cNvSpPr>
            <p:nvPr/>
          </p:nvSpPr>
          <p:spPr bwMode="auto">
            <a:xfrm>
              <a:off x="2256" y="1207"/>
              <a:ext cx="794" cy="0"/>
            </a:xfrm>
            <a:prstGeom prst="line">
              <a:avLst/>
            </a:prstGeom>
            <a:noFill/>
            <a:ln w="28575">
              <a:solidFill>
                <a:schemeClr val="accent2"/>
              </a:solidFill>
              <a:round/>
              <a:headEnd/>
              <a:tailEnd type="triangle" w="med" len="med"/>
            </a:ln>
          </p:spPr>
          <p:txBody>
            <a:bodyPr/>
            <a:lstStyle/>
            <a:p>
              <a:endParaRPr lang="en-US"/>
            </a:p>
          </p:txBody>
        </p:sp>
        <p:sp>
          <p:nvSpPr>
            <p:cNvPr id="39946" name="Line 8"/>
            <p:cNvSpPr>
              <a:spLocks noChangeShapeType="1"/>
            </p:cNvSpPr>
            <p:nvPr/>
          </p:nvSpPr>
          <p:spPr bwMode="auto">
            <a:xfrm>
              <a:off x="4272" y="1207"/>
              <a:ext cx="672" cy="0"/>
            </a:xfrm>
            <a:prstGeom prst="line">
              <a:avLst/>
            </a:prstGeom>
            <a:noFill/>
            <a:ln w="28575">
              <a:solidFill>
                <a:schemeClr val="accent2"/>
              </a:solidFill>
              <a:round/>
              <a:headEnd/>
              <a:tailEnd type="triangle" w="med" len="med"/>
            </a:ln>
          </p:spPr>
          <p:txBody>
            <a:bodyPr/>
            <a:lstStyle/>
            <a:p>
              <a:endParaRPr lang="en-US"/>
            </a:p>
          </p:txBody>
        </p:sp>
        <p:sp>
          <p:nvSpPr>
            <p:cNvPr id="39947" name="Line 9"/>
            <p:cNvSpPr>
              <a:spLocks noChangeShapeType="1"/>
            </p:cNvSpPr>
            <p:nvPr/>
          </p:nvSpPr>
          <p:spPr bwMode="auto">
            <a:xfrm flipH="1">
              <a:off x="2640" y="2280"/>
              <a:ext cx="2016" cy="0"/>
            </a:xfrm>
            <a:prstGeom prst="line">
              <a:avLst/>
            </a:prstGeom>
            <a:noFill/>
            <a:ln w="28575">
              <a:solidFill>
                <a:schemeClr val="accent2"/>
              </a:solidFill>
              <a:round/>
              <a:headEnd/>
              <a:tailEnd/>
            </a:ln>
          </p:spPr>
          <p:txBody>
            <a:bodyPr/>
            <a:lstStyle/>
            <a:p>
              <a:endParaRPr lang="en-US"/>
            </a:p>
          </p:txBody>
        </p:sp>
        <p:sp>
          <p:nvSpPr>
            <p:cNvPr id="39948" name="Line 10"/>
            <p:cNvSpPr>
              <a:spLocks noChangeShapeType="1"/>
            </p:cNvSpPr>
            <p:nvPr/>
          </p:nvSpPr>
          <p:spPr bwMode="auto">
            <a:xfrm flipH="1" flipV="1">
              <a:off x="2640" y="1207"/>
              <a:ext cx="4" cy="1073"/>
            </a:xfrm>
            <a:prstGeom prst="line">
              <a:avLst/>
            </a:prstGeom>
            <a:noFill/>
            <a:ln w="28575">
              <a:solidFill>
                <a:schemeClr val="accent2"/>
              </a:solidFill>
              <a:round/>
              <a:headEnd/>
              <a:tailEnd type="triangle" w="med" len="med"/>
            </a:ln>
          </p:spPr>
          <p:txBody>
            <a:bodyPr/>
            <a:lstStyle/>
            <a:p>
              <a:endParaRPr lang="en-US"/>
            </a:p>
          </p:txBody>
        </p:sp>
        <p:sp>
          <p:nvSpPr>
            <p:cNvPr id="39949" name="Rectangle 11"/>
            <p:cNvSpPr>
              <a:spLocks noChangeArrowheads="1"/>
            </p:cNvSpPr>
            <p:nvPr/>
          </p:nvSpPr>
          <p:spPr bwMode="auto">
            <a:xfrm>
              <a:off x="3580" y="795"/>
              <a:ext cx="18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0" name="Rectangle 12"/>
            <p:cNvSpPr>
              <a:spLocks noChangeArrowheads="1"/>
            </p:cNvSpPr>
            <p:nvPr/>
          </p:nvSpPr>
          <p:spPr bwMode="auto">
            <a:xfrm>
              <a:off x="3172" y="1368"/>
              <a:ext cx="184"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1" name="Rectangle 13"/>
            <p:cNvSpPr>
              <a:spLocks noChangeArrowheads="1"/>
            </p:cNvSpPr>
            <p:nvPr/>
          </p:nvSpPr>
          <p:spPr bwMode="auto">
            <a:xfrm>
              <a:off x="3301" y="1048"/>
              <a:ext cx="18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2" name="Rectangle 14"/>
            <p:cNvSpPr>
              <a:spLocks noChangeArrowheads="1"/>
            </p:cNvSpPr>
            <p:nvPr/>
          </p:nvSpPr>
          <p:spPr bwMode="auto">
            <a:xfrm>
              <a:off x="3417" y="1368"/>
              <a:ext cx="183" cy="160"/>
            </a:xfrm>
            <a:prstGeom prst="rect">
              <a:avLst/>
            </a:prstGeom>
            <a:solidFill>
              <a:schemeClr val="accent1"/>
            </a:solidFill>
            <a:ln w="9525">
              <a:solidFill>
                <a:schemeClr val="tx1"/>
              </a:solidFill>
              <a:miter lim="800000"/>
              <a:headEnd/>
              <a:tailEnd/>
            </a:ln>
          </p:spPr>
          <p:txBody>
            <a:bodyPr wrap="none" anchor="ctr"/>
            <a:lstStyle/>
            <a:p>
              <a:endParaRPr lang="en-US"/>
            </a:p>
          </p:txBody>
        </p:sp>
        <p:cxnSp>
          <p:nvCxnSpPr>
            <p:cNvPr id="39953" name="AutoShape 15"/>
            <p:cNvCxnSpPr>
              <a:cxnSpLocks noChangeShapeType="1"/>
              <a:stCxn id="39950" idx="0"/>
              <a:endCxn id="39951" idx="2"/>
            </p:cNvCxnSpPr>
            <p:nvPr/>
          </p:nvCxnSpPr>
          <p:spPr bwMode="auto">
            <a:xfrm rot="-5400000">
              <a:off x="3248" y="1223"/>
              <a:ext cx="161" cy="129"/>
            </a:xfrm>
            <a:prstGeom prst="bentConnector3">
              <a:avLst>
                <a:gd name="adj1" fmla="val 49639"/>
              </a:avLst>
            </a:prstGeom>
            <a:noFill/>
            <a:ln w="9525">
              <a:solidFill>
                <a:schemeClr val="tx1"/>
              </a:solidFill>
              <a:miter lim="800000"/>
              <a:headEnd/>
              <a:tailEnd/>
            </a:ln>
          </p:spPr>
        </p:cxnSp>
        <p:cxnSp>
          <p:nvCxnSpPr>
            <p:cNvPr id="39954" name="AutoShape 16"/>
            <p:cNvCxnSpPr>
              <a:cxnSpLocks noChangeShapeType="1"/>
              <a:stCxn id="39952" idx="0"/>
              <a:endCxn id="39951" idx="2"/>
            </p:cNvCxnSpPr>
            <p:nvPr/>
          </p:nvCxnSpPr>
          <p:spPr bwMode="auto">
            <a:xfrm rot="5400000" flipH="1">
              <a:off x="3370" y="1230"/>
              <a:ext cx="161" cy="116"/>
            </a:xfrm>
            <a:prstGeom prst="bentConnector3">
              <a:avLst>
                <a:gd name="adj1" fmla="val 49639"/>
              </a:avLst>
            </a:prstGeom>
            <a:noFill/>
            <a:ln w="9525">
              <a:solidFill>
                <a:schemeClr val="tx1"/>
              </a:solidFill>
              <a:miter lim="800000"/>
              <a:headEnd/>
              <a:tailEnd/>
            </a:ln>
          </p:spPr>
        </p:cxnSp>
        <p:cxnSp>
          <p:nvCxnSpPr>
            <p:cNvPr id="39955" name="AutoShape 17"/>
            <p:cNvCxnSpPr>
              <a:cxnSpLocks noChangeShapeType="1"/>
              <a:stCxn id="39951" idx="0"/>
              <a:endCxn id="39949" idx="2"/>
            </p:cNvCxnSpPr>
            <p:nvPr/>
          </p:nvCxnSpPr>
          <p:spPr bwMode="auto">
            <a:xfrm rot="-5400000">
              <a:off x="3486" y="862"/>
              <a:ext cx="93" cy="279"/>
            </a:xfrm>
            <a:prstGeom prst="bentConnector3">
              <a:avLst>
                <a:gd name="adj1" fmla="val 49384"/>
              </a:avLst>
            </a:prstGeom>
            <a:noFill/>
            <a:ln w="9525">
              <a:solidFill>
                <a:schemeClr val="tx1"/>
              </a:solidFill>
              <a:miter lim="800000"/>
              <a:headEnd/>
              <a:tailEnd/>
            </a:ln>
          </p:spPr>
        </p:cxnSp>
        <p:cxnSp>
          <p:nvCxnSpPr>
            <p:cNvPr id="39956" name="AutoShape 18"/>
            <p:cNvCxnSpPr>
              <a:cxnSpLocks noChangeShapeType="1"/>
              <a:stCxn id="39958" idx="0"/>
              <a:endCxn id="39949" idx="2"/>
            </p:cNvCxnSpPr>
            <p:nvPr/>
          </p:nvCxnSpPr>
          <p:spPr bwMode="auto">
            <a:xfrm rot="5400000" flipH="1">
              <a:off x="3759" y="868"/>
              <a:ext cx="97" cy="271"/>
            </a:xfrm>
            <a:prstGeom prst="bentConnector3">
              <a:avLst>
                <a:gd name="adj1" fmla="val 50000"/>
              </a:avLst>
            </a:prstGeom>
            <a:noFill/>
            <a:ln w="9525">
              <a:solidFill>
                <a:schemeClr val="tx1"/>
              </a:solidFill>
              <a:miter lim="800000"/>
              <a:headEnd/>
              <a:tailEnd/>
            </a:ln>
          </p:spPr>
        </p:cxnSp>
        <p:sp>
          <p:nvSpPr>
            <p:cNvPr id="39957" name="Rectangle 19"/>
            <p:cNvSpPr>
              <a:spLocks noChangeArrowheads="1"/>
            </p:cNvSpPr>
            <p:nvPr/>
          </p:nvSpPr>
          <p:spPr bwMode="auto">
            <a:xfrm>
              <a:off x="3722" y="1371"/>
              <a:ext cx="184" cy="16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8" name="Rectangle 20"/>
            <p:cNvSpPr>
              <a:spLocks noChangeArrowheads="1"/>
            </p:cNvSpPr>
            <p:nvPr/>
          </p:nvSpPr>
          <p:spPr bwMode="auto">
            <a:xfrm>
              <a:off x="3851" y="1052"/>
              <a:ext cx="18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9" name="Rectangle 21"/>
            <p:cNvSpPr>
              <a:spLocks noChangeArrowheads="1"/>
            </p:cNvSpPr>
            <p:nvPr/>
          </p:nvSpPr>
          <p:spPr bwMode="auto">
            <a:xfrm>
              <a:off x="3968" y="1371"/>
              <a:ext cx="182" cy="161"/>
            </a:xfrm>
            <a:prstGeom prst="rect">
              <a:avLst/>
            </a:prstGeom>
            <a:solidFill>
              <a:schemeClr val="accent1"/>
            </a:solidFill>
            <a:ln w="9525">
              <a:solidFill>
                <a:schemeClr val="tx1"/>
              </a:solidFill>
              <a:miter lim="800000"/>
              <a:headEnd/>
              <a:tailEnd/>
            </a:ln>
          </p:spPr>
          <p:txBody>
            <a:bodyPr wrap="none" anchor="ctr"/>
            <a:lstStyle/>
            <a:p>
              <a:endParaRPr lang="en-US"/>
            </a:p>
          </p:txBody>
        </p:sp>
        <p:cxnSp>
          <p:nvCxnSpPr>
            <p:cNvPr id="39960" name="AutoShape 22"/>
            <p:cNvCxnSpPr>
              <a:cxnSpLocks noChangeShapeType="1"/>
              <a:stCxn id="39957" idx="0"/>
              <a:endCxn id="39958" idx="2"/>
            </p:cNvCxnSpPr>
            <p:nvPr/>
          </p:nvCxnSpPr>
          <p:spPr bwMode="auto">
            <a:xfrm rot="-5400000">
              <a:off x="3799" y="1226"/>
              <a:ext cx="160" cy="129"/>
            </a:xfrm>
            <a:prstGeom prst="bentConnector3">
              <a:avLst>
                <a:gd name="adj1" fmla="val 49639"/>
              </a:avLst>
            </a:prstGeom>
            <a:noFill/>
            <a:ln w="9525">
              <a:solidFill>
                <a:schemeClr val="tx1"/>
              </a:solidFill>
              <a:miter lim="800000"/>
              <a:headEnd/>
              <a:tailEnd/>
            </a:ln>
          </p:spPr>
        </p:cxnSp>
        <p:cxnSp>
          <p:nvCxnSpPr>
            <p:cNvPr id="39961" name="AutoShape 23"/>
            <p:cNvCxnSpPr>
              <a:cxnSpLocks noChangeShapeType="1"/>
              <a:stCxn id="39959" idx="0"/>
              <a:endCxn id="39958" idx="2"/>
            </p:cNvCxnSpPr>
            <p:nvPr/>
          </p:nvCxnSpPr>
          <p:spPr bwMode="auto">
            <a:xfrm rot="5400000" flipH="1">
              <a:off x="3921" y="1233"/>
              <a:ext cx="160" cy="116"/>
            </a:xfrm>
            <a:prstGeom prst="bentConnector3">
              <a:avLst>
                <a:gd name="adj1" fmla="val 49639"/>
              </a:avLst>
            </a:prstGeom>
            <a:noFill/>
            <a:ln w="9525">
              <a:solidFill>
                <a:schemeClr val="tx1"/>
              </a:solidFill>
              <a:miter lim="800000"/>
              <a:headEnd/>
              <a:tailEnd/>
            </a:ln>
          </p:spPr>
        </p:cxnSp>
        <p:sp>
          <p:nvSpPr>
            <p:cNvPr id="39962" name="Text Box 24"/>
            <p:cNvSpPr txBox="1">
              <a:spLocks noChangeArrowheads="1"/>
            </p:cNvSpPr>
            <p:nvPr/>
          </p:nvSpPr>
          <p:spPr bwMode="auto">
            <a:xfrm>
              <a:off x="2770" y="1714"/>
              <a:ext cx="1797" cy="564"/>
            </a:xfrm>
            <a:prstGeom prst="rect">
              <a:avLst/>
            </a:prstGeom>
            <a:noFill/>
            <a:ln w="9525">
              <a:noFill/>
              <a:miter lim="800000"/>
              <a:headEnd/>
              <a:tailEnd/>
            </a:ln>
          </p:spPr>
          <p:txBody>
            <a:bodyPr wrap="none">
              <a:spAutoFit/>
            </a:bodyPr>
            <a:lstStyle/>
            <a:p>
              <a:pPr algn="ctr" eaLnBrk="1" hangingPunct="1"/>
              <a:r>
                <a:rPr lang="en-US">
                  <a:solidFill>
                    <a:schemeClr val="accent2"/>
                  </a:solidFill>
                </a:rPr>
                <a:t>Analysis, Modeling, </a:t>
              </a:r>
            </a:p>
            <a:p>
              <a:pPr algn="ctr" eaLnBrk="1" hangingPunct="1"/>
              <a:r>
                <a:rPr lang="en-US">
                  <a:solidFill>
                    <a:schemeClr val="accent2"/>
                  </a:solidFill>
                </a:rPr>
                <a:t>Decision Making</a:t>
              </a:r>
            </a:p>
          </p:txBody>
        </p:sp>
        <p:sp>
          <p:nvSpPr>
            <p:cNvPr id="39963" name="Line 25"/>
            <p:cNvSpPr>
              <a:spLocks noChangeShapeType="1"/>
            </p:cNvSpPr>
            <p:nvPr/>
          </p:nvSpPr>
          <p:spPr bwMode="auto">
            <a:xfrm>
              <a:off x="480" y="984"/>
              <a:ext cx="0" cy="2976"/>
            </a:xfrm>
            <a:prstGeom prst="line">
              <a:avLst/>
            </a:prstGeom>
            <a:noFill/>
            <a:ln w="28575">
              <a:solidFill>
                <a:srgbClr val="008000"/>
              </a:solidFill>
              <a:round/>
              <a:headEnd/>
              <a:tailEnd/>
            </a:ln>
          </p:spPr>
          <p:txBody>
            <a:bodyPr/>
            <a:lstStyle/>
            <a:p>
              <a:endParaRPr lang="en-US"/>
            </a:p>
          </p:txBody>
        </p:sp>
        <p:sp>
          <p:nvSpPr>
            <p:cNvPr id="39964" name="Line 26"/>
            <p:cNvSpPr>
              <a:spLocks noChangeShapeType="1"/>
            </p:cNvSpPr>
            <p:nvPr/>
          </p:nvSpPr>
          <p:spPr bwMode="auto">
            <a:xfrm>
              <a:off x="480" y="3960"/>
              <a:ext cx="3888" cy="0"/>
            </a:xfrm>
            <a:prstGeom prst="line">
              <a:avLst/>
            </a:prstGeom>
            <a:noFill/>
            <a:ln w="28575">
              <a:solidFill>
                <a:srgbClr val="008000"/>
              </a:solidFill>
              <a:round/>
              <a:headEnd/>
              <a:tailEnd/>
            </a:ln>
          </p:spPr>
          <p:txBody>
            <a:bodyPr/>
            <a:lstStyle/>
            <a:p>
              <a:endParaRPr lang="en-US"/>
            </a:p>
          </p:txBody>
        </p:sp>
        <p:sp>
          <p:nvSpPr>
            <p:cNvPr id="39965" name="Line 27"/>
            <p:cNvSpPr>
              <a:spLocks noChangeShapeType="1"/>
            </p:cNvSpPr>
            <p:nvPr/>
          </p:nvSpPr>
          <p:spPr bwMode="auto">
            <a:xfrm>
              <a:off x="480" y="984"/>
              <a:ext cx="1488" cy="0"/>
            </a:xfrm>
            <a:prstGeom prst="line">
              <a:avLst/>
            </a:prstGeom>
            <a:noFill/>
            <a:ln w="28575">
              <a:solidFill>
                <a:srgbClr val="008000"/>
              </a:solidFill>
              <a:round/>
              <a:headEnd/>
              <a:tailEnd/>
            </a:ln>
          </p:spPr>
          <p:txBody>
            <a:bodyPr/>
            <a:lstStyle/>
            <a:p>
              <a:endParaRPr lang="en-US"/>
            </a:p>
          </p:txBody>
        </p:sp>
        <p:sp>
          <p:nvSpPr>
            <p:cNvPr id="39966" name="Line 28"/>
            <p:cNvSpPr>
              <a:spLocks noChangeShapeType="1"/>
            </p:cNvSpPr>
            <p:nvPr/>
          </p:nvSpPr>
          <p:spPr bwMode="auto">
            <a:xfrm>
              <a:off x="1968" y="984"/>
              <a:ext cx="0" cy="1680"/>
            </a:xfrm>
            <a:prstGeom prst="line">
              <a:avLst/>
            </a:prstGeom>
            <a:noFill/>
            <a:ln w="28575">
              <a:solidFill>
                <a:srgbClr val="008000"/>
              </a:solidFill>
              <a:round/>
              <a:headEnd/>
              <a:tailEnd/>
            </a:ln>
          </p:spPr>
          <p:txBody>
            <a:bodyPr/>
            <a:lstStyle/>
            <a:p>
              <a:endParaRPr lang="en-US"/>
            </a:p>
          </p:txBody>
        </p:sp>
        <p:sp>
          <p:nvSpPr>
            <p:cNvPr id="39967" name="Line 29"/>
            <p:cNvSpPr>
              <a:spLocks noChangeShapeType="1"/>
            </p:cNvSpPr>
            <p:nvPr/>
          </p:nvSpPr>
          <p:spPr bwMode="auto">
            <a:xfrm>
              <a:off x="1968" y="2664"/>
              <a:ext cx="2400" cy="0"/>
            </a:xfrm>
            <a:prstGeom prst="line">
              <a:avLst/>
            </a:prstGeom>
            <a:noFill/>
            <a:ln w="28575">
              <a:solidFill>
                <a:srgbClr val="008000"/>
              </a:solidFill>
              <a:round/>
              <a:headEnd/>
              <a:tailEnd/>
            </a:ln>
          </p:spPr>
          <p:txBody>
            <a:bodyPr/>
            <a:lstStyle/>
            <a:p>
              <a:endParaRPr lang="en-US"/>
            </a:p>
          </p:txBody>
        </p:sp>
        <p:sp>
          <p:nvSpPr>
            <p:cNvPr id="39968" name="Line 30"/>
            <p:cNvSpPr>
              <a:spLocks noChangeShapeType="1"/>
            </p:cNvSpPr>
            <p:nvPr/>
          </p:nvSpPr>
          <p:spPr bwMode="auto">
            <a:xfrm>
              <a:off x="4368" y="2664"/>
              <a:ext cx="0" cy="1296"/>
            </a:xfrm>
            <a:prstGeom prst="line">
              <a:avLst/>
            </a:prstGeom>
            <a:noFill/>
            <a:ln w="28575">
              <a:solidFill>
                <a:srgbClr val="008000"/>
              </a:solidFill>
              <a:round/>
              <a:headEnd/>
              <a:tailEnd/>
            </a:ln>
          </p:spPr>
          <p:txBody>
            <a:bodyPr/>
            <a:lstStyle/>
            <a:p>
              <a:endParaRPr lang="en-US"/>
            </a:p>
          </p:txBody>
        </p:sp>
        <p:sp>
          <p:nvSpPr>
            <p:cNvPr id="39969" name="AutoShape 31"/>
            <p:cNvSpPr>
              <a:spLocks noChangeArrowheads="1"/>
            </p:cNvSpPr>
            <p:nvPr/>
          </p:nvSpPr>
          <p:spPr bwMode="auto">
            <a:xfrm>
              <a:off x="2064" y="1800"/>
              <a:ext cx="480" cy="192"/>
            </a:xfrm>
            <a:prstGeom prst="leftRightArrow">
              <a:avLst>
                <a:gd name="adj1" fmla="val 50000"/>
                <a:gd name="adj2" fmla="val 50000"/>
              </a:avLst>
            </a:prstGeom>
            <a:solidFill>
              <a:srgbClr val="FF6600"/>
            </a:solidFill>
            <a:ln w="9525">
              <a:solidFill>
                <a:schemeClr val="tx1"/>
              </a:solidFill>
              <a:miter lim="800000"/>
              <a:headEnd/>
              <a:tailEnd/>
            </a:ln>
          </p:spPr>
          <p:txBody>
            <a:bodyPr wrap="none" anchor="ctr"/>
            <a:lstStyle/>
            <a:p>
              <a:endParaRPr lang="en-US"/>
            </a:p>
          </p:txBody>
        </p:sp>
        <p:sp>
          <p:nvSpPr>
            <p:cNvPr id="39970" name="AutoShape 32"/>
            <p:cNvSpPr>
              <a:spLocks noChangeArrowheads="1"/>
            </p:cNvSpPr>
            <p:nvPr/>
          </p:nvSpPr>
          <p:spPr bwMode="auto">
            <a:xfrm>
              <a:off x="3264" y="2328"/>
              <a:ext cx="240" cy="288"/>
            </a:xfrm>
            <a:prstGeom prst="upDownArrow">
              <a:avLst>
                <a:gd name="adj1" fmla="val 50000"/>
                <a:gd name="adj2" fmla="val 24000"/>
              </a:avLst>
            </a:prstGeom>
            <a:solidFill>
              <a:srgbClr val="FF6600"/>
            </a:solidFill>
            <a:ln w="9525">
              <a:solidFill>
                <a:schemeClr val="tx1"/>
              </a:solidFill>
              <a:miter lim="800000"/>
              <a:headEnd/>
              <a:tailEnd/>
            </a:ln>
          </p:spPr>
          <p:txBody>
            <a:bodyPr wrap="none" anchor="ctr"/>
            <a:lstStyle/>
            <a:p>
              <a:endParaRPr lang="en-US"/>
            </a:p>
          </p:txBody>
        </p:sp>
        <p:sp>
          <p:nvSpPr>
            <p:cNvPr id="39971" name="Text Box 33"/>
            <p:cNvSpPr txBox="1">
              <a:spLocks noChangeArrowheads="1"/>
            </p:cNvSpPr>
            <p:nvPr/>
          </p:nvSpPr>
          <p:spPr bwMode="auto">
            <a:xfrm>
              <a:off x="799" y="3162"/>
              <a:ext cx="1484" cy="732"/>
            </a:xfrm>
            <a:prstGeom prst="rect">
              <a:avLst/>
            </a:prstGeom>
            <a:noFill/>
            <a:ln w="9525">
              <a:noFill/>
              <a:miter lim="800000"/>
              <a:headEnd/>
              <a:tailEnd/>
            </a:ln>
          </p:spPr>
          <p:txBody>
            <a:bodyPr wrap="none">
              <a:spAutoFit/>
            </a:bodyPr>
            <a:lstStyle/>
            <a:p>
              <a:pPr algn="ctr" eaLnBrk="1" hangingPunct="1"/>
              <a:r>
                <a:rPr lang="en-US" sz="3200">
                  <a:solidFill>
                    <a:srgbClr val="008000"/>
                  </a:solidFill>
                </a:rPr>
                <a:t>Arc Hydro </a:t>
              </a:r>
            </a:p>
            <a:p>
              <a:pPr algn="ctr" eaLnBrk="1" hangingPunct="1"/>
              <a:r>
                <a:rPr lang="en-US" sz="3200">
                  <a:solidFill>
                    <a:srgbClr val="008000"/>
                  </a:solidFill>
                </a:rPr>
                <a:t>Geodatabase</a:t>
              </a:r>
            </a:p>
          </p:txBody>
        </p:sp>
        <p:sp>
          <p:nvSpPr>
            <p:cNvPr id="39972" name="Line 34"/>
            <p:cNvSpPr>
              <a:spLocks noChangeShapeType="1"/>
            </p:cNvSpPr>
            <p:nvPr/>
          </p:nvSpPr>
          <p:spPr bwMode="auto">
            <a:xfrm flipH="1" flipV="1">
              <a:off x="4656" y="1224"/>
              <a:ext cx="0" cy="1056"/>
            </a:xfrm>
            <a:prstGeom prst="line">
              <a:avLst/>
            </a:prstGeom>
            <a:noFill/>
            <a:ln w="28575">
              <a:solidFill>
                <a:schemeClr val="accent2"/>
              </a:solidFill>
              <a:round/>
              <a:headEnd/>
              <a:tailEnd/>
            </a:ln>
          </p:spPr>
          <p:txBody>
            <a:bodyPr/>
            <a:lstStyle/>
            <a:p>
              <a:endParaRPr lang="en-US"/>
            </a:p>
          </p:txBody>
        </p:sp>
      </p:grpSp>
      <p:sp>
        <p:nvSpPr>
          <p:cNvPr id="39940" name="Text Box 36"/>
          <p:cNvSpPr txBox="1">
            <a:spLocks noChangeArrowheads="1"/>
          </p:cNvSpPr>
          <p:nvPr/>
        </p:nvSpPr>
        <p:spPr bwMode="auto">
          <a:xfrm>
            <a:off x="295275" y="6035675"/>
            <a:ext cx="8848725" cy="822325"/>
          </a:xfrm>
          <a:prstGeom prst="rect">
            <a:avLst/>
          </a:prstGeom>
          <a:noFill/>
          <a:ln w="9525">
            <a:noFill/>
            <a:miter lim="800000"/>
            <a:headEnd/>
            <a:tailEnd/>
          </a:ln>
        </p:spPr>
        <p:txBody>
          <a:bodyPr>
            <a:spAutoFit/>
          </a:bodyPr>
          <a:lstStyle/>
          <a:p>
            <a:r>
              <a:rPr lang="en-US">
                <a:solidFill>
                  <a:schemeClr val="accent2"/>
                </a:solidFill>
              </a:rPr>
              <a:t>A synthesis of geospatial and temporal data supporting hydrologic analysis and modeling</a:t>
            </a:r>
          </a:p>
        </p:txBody>
      </p:sp>
    </p:spTree>
    <p:extLst>
      <p:ext uri="{BB962C8B-B14F-4D97-AF65-F5344CB8AC3E}">
        <p14:creationId xmlns:p14="http://schemas.microsoft.com/office/powerpoint/2010/main" val="4141934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40963"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smtClean="0"/>
              <a:t>Geospatial database of hydrologic features </a:t>
            </a:r>
          </a:p>
          <a:p>
            <a:r>
              <a:rPr lang="en-US" smtClean="0">
                <a:solidFill>
                  <a:schemeClr val="tx2"/>
                </a:solidFill>
              </a:rPr>
              <a:t>GIS and HIS</a:t>
            </a:r>
          </a:p>
          <a:p>
            <a:r>
              <a:rPr lang="en-US" i="1" smtClean="0">
                <a:solidFill>
                  <a:srgbClr val="FF3300"/>
                </a:solidFill>
              </a:rPr>
              <a:t>Curved earth and a flat map</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8077200" cy="1143000"/>
          </a:xfrm>
        </p:spPr>
        <p:txBody>
          <a:bodyPr/>
          <a:lstStyle/>
          <a:p>
            <a:r>
              <a:rPr lang="en-US"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endParaRPr lang="en-US"/>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r>
              <a:rPr lang="en-US"/>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r>
              <a:rPr lang="en-US"/>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r>
              <a:rPr lang="en-US"/>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Latitude and Longitude</a:t>
            </a:r>
          </a:p>
        </p:txBody>
      </p:sp>
      <p:graphicFrame>
        <p:nvGraphicFramePr>
          <p:cNvPr id="3074" name="Object 3"/>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3094" name="Document" r:id="rId5" imgW="2507760" imgH="1781280" progId="Word.Document.8">
                  <p:embed/>
                </p:oleObj>
              </mc:Choice>
              <mc:Fallback>
                <p:oleObj name="Document" r:id="rId5" imgW="2507760" imgH="178128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r>
              <a:rPr lang="en-US">
                <a:solidFill>
                  <a:schemeClr val="accent2"/>
                </a:solidFill>
              </a:rPr>
              <a:t>Longitude</a:t>
            </a:r>
            <a:r>
              <a:rPr lang="en-US"/>
              <a:t> line (Meridian)</a:t>
            </a:r>
          </a:p>
        </p:txBody>
      </p:sp>
      <p:sp>
        <p:nvSpPr>
          <p:cNvPr id="3077" name="Line 5"/>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endParaRPr lang="en-US"/>
          </a:p>
        </p:txBody>
      </p:sp>
      <p:grpSp>
        <p:nvGrpSpPr>
          <p:cNvPr id="3078" name="Group 15"/>
          <p:cNvGrpSpPr>
            <a:grpSpLocks/>
          </p:cNvGrpSpPr>
          <p:nvPr/>
        </p:nvGrpSpPr>
        <p:grpSpPr bwMode="auto">
          <a:xfrm>
            <a:off x="1524000" y="2667000"/>
            <a:ext cx="469900" cy="457200"/>
            <a:chOff x="960" y="1680"/>
            <a:chExt cx="296" cy="288"/>
          </a:xfrm>
        </p:grpSpPr>
        <p:sp>
          <p:nvSpPr>
            <p:cNvPr id="3098" name="Line 6"/>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endParaRPr lang="en-US"/>
            </a:p>
          </p:txBody>
        </p:sp>
        <p:sp>
          <p:nvSpPr>
            <p:cNvPr id="3099" name="Oval 8"/>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endParaRPr lang="en-US"/>
            </a:p>
          </p:txBody>
        </p:sp>
        <p:sp>
          <p:nvSpPr>
            <p:cNvPr id="3100" name="Line 9"/>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endParaRPr lang="en-US"/>
            </a:p>
          </p:txBody>
        </p:sp>
        <p:sp>
          <p:nvSpPr>
            <p:cNvPr id="3101" name="Rectangle 11"/>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endParaRPr lang="en-US"/>
            </a:p>
          </p:txBody>
        </p:sp>
      </p:grpSp>
      <p:sp>
        <p:nvSpPr>
          <p:cNvPr id="3079"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0"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1" name="Text Box 16"/>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2" name="Text Box 18"/>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83" name="Text Box 19"/>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r>
              <a:rPr lang="en-US"/>
              <a:t>Range: 180ºW - 0º - 180ºE</a:t>
            </a:r>
          </a:p>
        </p:txBody>
      </p:sp>
      <p:sp>
        <p:nvSpPr>
          <p:cNvPr id="3084" name="Text Box 20"/>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r>
              <a:rPr lang="en-US">
                <a:solidFill>
                  <a:schemeClr val="accent2"/>
                </a:solidFill>
              </a:rPr>
              <a:t>Latitude</a:t>
            </a:r>
            <a:r>
              <a:rPr lang="en-US"/>
              <a:t> line (Parallel)</a:t>
            </a:r>
          </a:p>
        </p:txBody>
      </p:sp>
      <p:sp>
        <p:nvSpPr>
          <p:cNvPr id="3085" name="Line 21"/>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endParaRPr lang="en-US"/>
          </a:p>
        </p:txBody>
      </p:sp>
      <p:sp>
        <p:nvSpPr>
          <p:cNvPr id="3086" name="Text Box 27"/>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7" name="Text Box 28"/>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8" name="Text Box 29"/>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9" name="Text Box 30"/>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90" name="Text Box 31"/>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r>
              <a:rPr lang="en-US"/>
              <a:t>Range: 90ºS - 0º - 90ºN</a:t>
            </a:r>
          </a:p>
        </p:txBody>
      </p:sp>
      <p:sp>
        <p:nvSpPr>
          <p:cNvPr id="3091" name="Rectangle 26"/>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endParaRPr lang="en-US"/>
          </a:p>
        </p:txBody>
      </p:sp>
      <p:sp>
        <p:nvSpPr>
          <p:cNvPr id="3092" name="Oval 33"/>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093" name="Line 25"/>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endParaRPr lang="en-US"/>
          </a:p>
        </p:txBody>
      </p:sp>
      <p:sp>
        <p:nvSpPr>
          <p:cNvPr id="3094" name="Oval 41"/>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endParaRPr lang="en-US"/>
          </a:p>
        </p:txBody>
      </p:sp>
      <p:sp>
        <p:nvSpPr>
          <p:cNvPr id="3095" name="Rectangle 42"/>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algn="ctr"/>
            <a:endParaRPr lang="en-US">
              <a:solidFill>
                <a:schemeClr val="bg1"/>
              </a:solidFill>
            </a:endParaRPr>
          </a:p>
        </p:txBody>
      </p:sp>
      <p:sp>
        <p:nvSpPr>
          <p:cNvPr id="3096" name="Text Box 43"/>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algn="ctr"/>
            <a:r>
              <a:rPr lang="en-US"/>
              <a:t>(0ºN, 0ºE) </a:t>
            </a:r>
          </a:p>
          <a:p>
            <a:pPr algn="ctr"/>
            <a:r>
              <a:rPr lang="en-US"/>
              <a:t>Equator, Prime Meridian</a:t>
            </a:r>
          </a:p>
          <a:p>
            <a:pPr algn="ctr"/>
            <a:endParaRPr lang="en-US"/>
          </a:p>
        </p:txBody>
      </p:sp>
      <p:sp>
        <p:nvSpPr>
          <p:cNvPr id="3097" name="Line 44"/>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3100" y="190500"/>
            <a:ext cx="7772400" cy="1143000"/>
          </a:xfrm>
        </p:spPr>
        <p:txBody>
          <a:bodyPr/>
          <a:lstStyle/>
          <a:p>
            <a:r>
              <a:rPr lang="en-US" dirty="0" smtClean="0"/>
              <a:t>David Tarboton</a:t>
            </a:r>
            <a:endParaRPr lang="en-US"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381000" y="1447800"/>
            <a:ext cx="2362200" cy="2340918"/>
          </a:xfrm>
          <a:prstGeom prst="rect">
            <a:avLst/>
          </a:prstGeom>
        </p:spPr>
      </p:pic>
      <p:sp>
        <p:nvSpPr>
          <p:cNvPr id="7" name="Content Placeholder 6"/>
          <p:cNvSpPr>
            <a:spLocks noGrp="1"/>
          </p:cNvSpPr>
          <p:nvPr>
            <p:ph sz="half" idx="2"/>
          </p:nvPr>
        </p:nvSpPr>
        <p:spPr>
          <a:xfrm>
            <a:off x="2895600" y="1447800"/>
            <a:ext cx="6096000" cy="5105400"/>
          </a:xfrm>
        </p:spPr>
        <p:txBody>
          <a:bodyPr>
            <a:normAutofit fontScale="55000" lnSpcReduction="20000"/>
          </a:bodyPr>
          <a:lstStyle/>
          <a:p>
            <a:r>
              <a:rPr lang="en-US" sz="2900" dirty="0" err="1" smtClean="0"/>
              <a:t>Sc.D</a:t>
            </a:r>
            <a:r>
              <a:rPr lang="en-US" sz="2900" dirty="0" smtClean="0"/>
              <a:t> MIT 1990, Thesis: “The Analysis of River Basins and Channel Networks Using Digital Elevation Models”</a:t>
            </a:r>
          </a:p>
          <a:p>
            <a:pPr marL="457200" lvl="1" indent="0">
              <a:buNone/>
            </a:pPr>
            <a:r>
              <a:rPr lang="en-US" sz="2900" dirty="0" smtClean="0"/>
              <a:t>4 papers</a:t>
            </a:r>
          </a:p>
          <a:p>
            <a:pPr lvl="1"/>
            <a:r>
              <a:rPr lang="en-US" sz="2900" dirty="0" smtClean="0"/>
              <a:t>Fractal (space filling) River Networks</a:t>
            </a:r>
          </a:p>
          <a:p>
            <a:pPr lvl="1"/>
            <a:r>
              <a:rPr lang="en-US" sz="2900" dirty="0" smtClean="0"/>
              <a:t>Slope Scaling with Contributing Area</a:t>
            </a:r>
          </a:p>
          <a:p>
            <a:pPr lvl="1"/>
            <a:r>
              <a:rPr lang="en-US" sz="2900" dirty="0" smtClean="0"/>
              <a:t>On the Extraction of Channel Networks from Digital Elevation Data</a:t>
            </a:r>
          </a:p>
          <a:p>
            <a:pPr lvl="1"/>
            <a:r>
              <a:rPr lang="en-US" sz="2900" dirty="0" smtClean="0"/>
              <a:t>A Physical Basis for Drainage Density</a:t>
            </a:r>
          </a:p>
          <a:p>
            <a:pPr marL="457200" lvl="1" indent="0">
              <a:buNone/>
            </a:pPr>
            <a:r>
              <a:rPr lang="en-US" sz="2900" dirty="0" smtClean="0"/>
              <a:t>Relied on Fortran and C Codes.  Largest grid analyzed 1719 x 1169 took days on MicroVAX and output results directly to tape due to insufficient disk space to hold results.  Visualized using primitive XY and array plotting code.</a:t>
            </a:r>
          </a:p>
          <a:p>
            <a:r>
              <a:rPr lang="en-US" sz="2900" dirty="0" smtClean="0"/>
              <a:t>1996 - Developed D-Infinity to have a better contributing area for study of landscape evolution – published 1997.</a:t>
            </a:r>
          </a:p>
          <a:p>
            <a:r>
              <a:rPr lang="en-US" sz="2900" dirty="0" smtClean="0"/>
              <a:t>1997 - Contract to develop user friendly slope-stability tool based on D-infinity contributing area.  Led to SINMAP developed for ArcView 3, the first GIS software I used.</a:t>
            </a:r>
          </a:p>
          <a:p>
            <a:r>
              <a:rPr lang="en-US" sz="2900" dirty="0" smtClean="0"/>
              <a:t>Gradually adapted the set of Fortran and C codes that had accumulated from above research to use ESRI grid format and be distributable as TARDEM/</a:t>
            </a:r>
            <a:r>
              <a:rPr lang="en-US" sz="2900" dirty="0" err="1" smtClean="0"/>
              <a:t>TauDEM</a:t>
            </a:r>
            <a:r>
              <a:rPr lang="en-US" sz="2900" dirty="0" smtClean="0"/>
              <a:t> </a:t>
            </a:r>
          </a:p>
          <a:p>
            <a:r>
              <a:rPr lang="en-US" sz="2900" dirty="0" smtClean="0"/>
              <a:t>Participated in GISWR since 1999 (this year is the 12</a:t>
            </a:r>
            <a:r>
              <a:rPr lang="en-US" sz="2900" baseline="30000" dirty="0" smtClean="0"/>
              <a:t>th</a:t>
            </a:r>
            <a:r>
              <a:rPr lang="en-US" sz="2900" dirty="0" smtClean="0"/>
              <a:t> time – I skipped 2007 while working on WATERS Network conceptual design)</a:t>
            </a:r>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159231952"/>
              </p:ext>
            </p:extLst>
          </p:nvPr>
        </p:nvGraphicFramePr>
        <p:xfrm>
          <a:off x="449680" y="3962400"/>
          <a:ext cx="2217320" cy="2590800"/>
        </p:xfrm>
        <a:graphic>
          <a:graphicData uri="http://schemas.openxmlformats.org/presentationml/2006/ole">
            <mc:AlternateContent xmlns:mc="http://schemas.openxmlformats.org/markup-compatibility/2006">
              <mc:Choice xmlns:v="urn:schemas-microsoft-com:vml" Requires="v">
                <p:oleObj spid="_x0000_s4105" name="Graph Sheet" r:id="rId4" imgW="3352800" imgH="2590465" progId="SPLUSGraphSheetFileType">
                  <p:embed/>
                </p:oleObj>
              </mc:Choice>
              <mc:Fallback>
                <p:oleObj name="Graph Sheet" r:id="rId4" imgW="3352800" imgH="2590465"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449680" y="3962400"/>
                        <a:ext cx="2217320" cy="2590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256127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3600" smtClean="0"/>
              <a:t>Latitude and Longitude </a:t>
            </a:r>
            <a:br>
              <a:rPr lang="en-US" sz="3600" smtClean="0"/>
            </a:br>
            <a:r>
              <a:rPr lang="en-US" sz="3600" smtClean="0"/>
              <a:t>in North America</a:t>
            </a:r>
            <a:endParaRPr lang="en-US" smtClean="0"/>
          </a:p>
        </p:txBody>
      </p:sp>
      <p:grpSp>
        <p:nvGrpSpPr>
          <p:cNvPr id="43011" name="Group 14"/>
          <p:cNvGrpSpPr>
            <a:grpSpLocks/>
          </p:cNvGrpSpPr>
          <p:nvPr/>
        </p:nvGrpSpPr>
        <p:grpSpPr bwMode="auto">
          <a:xfrm>
            <a:off x="4140200" y="2133600"/>
            <a:ext cx="4070350" cy="4084638"/>
            <a:chOff x="1584" y="1344"/>
            <a:chExt cx="2564" cy="2573"/>
          </a:xfrm>
        </p:grpSpPr>
        <p:pic>
          <p:nvPicPr>
            <p:cNvPr id="43017" name="Picture 4" descr="earthus"/>
            <p:cNvPicPr>
              <a:picLocks noChangeAspect="1" noChangeArrowheads="1"/>
            </p:cNvPicPr>
            <p:nvPr/>
          </p:nvPicPr>
          <p:blipFill>
            <a:blip r:embed="rId3" cstate="print"/>
            <a:srcRect/>
            <a:stretch>
              <a:fillRect/>
            </a:stretch>
          </p:blipFill>
          <p:spPr bwMode="auto">
            <a:xfrm>
              <a:off x="1584" y="1344"/>
              <a:ext cx="2564" cy="2573"/>
            </a:xfrm>
            <a:prstGeom prst="rect">
              <a:avLst/>
            </a:prstGeom>
            <a:noFill/>
            <a:ln w="9525">
              <a:noFill/>
              <a:miter lim="800000"/>
              <a:headEnd/>
              <a:tailEnd/>
            </a:ln>
          </p:spPr>
        </p:pic>
        <p:sp>
          <p:nvSpPr>
            <p:cNvPr id="43018" name="Text Box 5"/>
            <p:cNvSpPr txBox="1">
              <a:spLocks noChangeArrowheads="1"/>
            </p:cNvSpPr>
            <p:nvPr/>
          </p:nvSpPr>
          <p:spPr bwMode="auto">
            <a:xfrm>
              <a:off x="2582" y="2779"/>
              <a:ext cx="754" cy="288"/>
            </a:xfrm>
            <a:prstGeom prst="rect">
              <a:avLst/>
            </a:prstGeom>
            <a:noFill/>
            <a:ln w="9525">
              <a:noFill/>
              <a:miter lim="800000"/>
              <a:headEnd/>
              <a:tailEnd/>
            </a:ln>
          </p:spPr>
          <p:txBody>
            <a:bodyPr>
              <a:spAutoFit/>
            </a:bodyPr>
            <a:lstStyle/>
            <a:p>
              <a:pPr>
                <a:spcBef>
                  <a:spcPct val="50000"/>
                </a:spcBef>
              </a:pPr>
              <a:r>
                <a:rPr lang="en-US">
                  <a:solidFill>
                    <a:schemeClr val="tx2"/>
                  </a:solidFill>
                </a:rPr>
                <a:t>90 W</a:t>
              </a:r>
              <a:endParaRPr lang="en-US"/>
            </a:p>
          </p:txBody>
        </p:sp>
        <p:sp>
          <p:nvSpPr>
            <p:cNvPr id="43019" name="Text Box 6"/>
            <p:cNvSpPr txBox="1">
              <a:spLocks noChangeArrowheads="1"/>
            </p:cNvSpPr>
            <p:nvPr/>
          </p:nvSpPr>
          <p:spPr bwMode="auto">
            <a:xfrm rot="937487">
              <a:off x="1897" y="2697"/>
              <a:ext cx="754" cy="288"/>
            </a:xfrm>
            <a:prstGeom prst="rect">
              <a:avLst/>
            </a:prstGeom>
            <a:noFill/>
            <a:ln w="9525">
              <a:noFill/>
              <a:miter lim="800000"/>
              <a:headEnd/>
              <a:tailEnd/>
            </a:ln>
          </p:spPr>
          <p:txBody>
            <a:bodyPr>
              <a:spAutoFit/>
            </a:bodyPr>
            <a:lstStyle/>
            <a:p>
              <a:pPr>
                <a:spcBef>
                  <a:spcPct val="50000"/>
                </a:spcBef>
              </a:pPr>
              <a:r>
                <a:rPr lang="en-US"/>
                <a:t>120 W</a:t>
              </a:r>
            </a:p>
          </p:txBody>
        </p:sp>
        <p:sp>
          <p:nvSpPr>
            <p:cNvPr id="43020" name="Text Box 7"/>
            <p:cNvSpPr txBox="1">
              <a:spLocks noChangeArrowheads="1"/>
            </p:cNvSpPr>
            <p:nvPr/>
          </p:nvSpPr>
          <p:spPr bwMode="auto">
            <a:xfrm rot="-740906">
              <a:off x="3166" y="2670"/>
              <a:ext cx="672" cy="288"/>
            </a:xfrm>
            <a:prstGeom prst="rect">
              <a:avLst/>
            </a:prstGeom>
            <a:noFill/>
            <a:ln w="9525">
              <a:noFill/>
              <a:miter lim="800000"/>
              <a:headEnd/>
              <a:tailEnd/>
            </a:ln>
          </p:spPr>
          <p:txBody>
            <a:bodyPr>
              <a:spAutoFit/>
            </a:bodyPr>
            <a:lstStyle/>
            <a:p>
              <a:pPr>
                <a:spcBef>
                  <a:spcPct val="50000"/>
                </a:spcBef>
              </a:pPr>
              <a:r>
                <a:rPr lang="en-US">
                  <a:solidFill>
                    <a:schemeClr val="tx2"/>
                  </a:solidFill>
                </a:rPr>
                <a:t>60 W</a:t>
              </a:r>
              <a:endParaRPr lang="en-US"/>
            </a:p>
          </p:txBody>
        </p:sp>
        <p:sp>
          <p:nvSpPr>
            <p:cNvPr id="43021" name="Text Box 8"/>
            <p:cNvSpPr txBox="1">
              <a:spLocks noChangeArrowheads="1"/>
            </p:cNvSpPr>
            <p:nvPr/>
          </p:nvSpPr>
          <p:spPr bwMode="auto">
            <a:xfrm rot="363621">
              <a:off x="2391" y="2352"/>
              <a:ext cx="538" cy="288"/>
            </a:xfrm>
            <a:prstGeom prst="rect">
              <a:avLst/>
            </a:prstGeom>
            <a:noFill/>
            <a:ln w="9525">
              <a:noFill/>
              <a:miter lim="800000"/>
              <a:headEnd/>
              <a:tailEnd/>
            </a:ln>
          </p:spPr>
          <p:txBody>
            <a:bodyPr>
              <a:spAutoFit/>
            </a:bodyPr>
            <a:lstStyle/>
            <a:p>
              <a:pPr>
                <a:spcBef>
                  <a:spcPct val="50000"/>
                </a:spcBef>
              </a:pPr>
              <a:r>
                <a:rPr lang="en-US">
                  <a:solidFill>
                    <a:schemeClr val="tx2"/>
                  </a:solidFill>
                </a:rPr>
                <a:t>30 N</a:t>
              </a:r>
              <a:endParaRPr lang="en-US"/>
            </a:p>
          </p:txBody>
        </p:sp>
        <p:sp>
          <p:nvSpPr>
            <p:cNvPr id="43022" name="Text Box 9"/>
            <p:cNvSpPr txBox="1">
              <a:spLocks noChangeArrowheads="1"/>
            </p:cNvSpPr>
            <p:nvPr/>
          </p:nvSpPr>
          <p:spPr bwMode="auto">
            <a:xfrm rot="476609">
              <a:off x="2400" y="2976"/>
              <a:ext cx="432" cy="288"/>
            </a:xfrm>
            <a:prstGeom prst="rect">
              <a:avLst/>
            </a:prstGeom>
            <a:noFill/>
            <a:ln w="9525">
              <a:noFill/>
              <a:miter lim="800000"/>
              <a:headEnd/>
              <a:tailEnd/>
            </a:ln>
          </p:spPr>
          <p:txBody>
            <a:bodyPr>
              <a:spAutoFit/>
            </a:bodyPr>
            <a:lstStyle/>
            <a:p>
              <a:pPr>
                <a:spcBef>
                  <a:spcPct val="50000"/>
                </a:spcBef>
              </a:pPr>
              <a:r>
                <a:rPr lang="en-US">
                  <a:solidFill>
                    <a:schemeClr val="tx2"/>
                  </a:solidFill>
                </a:rPr>
                <a:t>0 N</a:t>
              </a:r>
              <a:endParaRPr lang="en-US"/>
            </a:p>
          </p:txBody>
        </p:sp>
        <p:sp>
          <p:nvSpPr>
            <p:cNvPr id="43023" name="Text Box 10"/>
            <p:cNvSpPr txBox="1">
              <a:spLocks noChangeArrowheads="1"/>
            </p:cNvSpPr>
            <p:nvPr/>
          </p:nvSpPr>
          <p:spPr bwMode="auto">
            <a:xfrm rot="559830">
              <a:off x="2438" y="1943"/>
              <a:ext cx="513" cy="288"/>
            </a:xfrm>
            <a:prstGeom prst="rect">
              <a:avLst/>
            </a:prstGeom>
            <a:noFill/>
            <a:ln w="9525">
              <a:noFill/>
              <a:miter lim="800000"/>
              <a:headEnd/>
              <a:tailEnd/>
            </a:ln>
          </p:spPr>
          <p:txBody>
            <a:bodyPr>
              <a:spAutoFit/>
            </a:bodyPr>
            <a:lstStyle/>
            <a:p>
              <a:pPr>
                <a:spcBef>
                  <a:spcPct val="50000"/>
                </a:spcBef>
              </a:pPr>
              <a:r>
                <a:rPr lang="en-US">
                  <a:solidFill>
                    <a:schemeClr val="tx2"/>
                  </a:solidFill>
                </a:rPr>
                <a:t>60 N</a:t>
              </a:r>
              <a:endParaRPr lang="en-US"/>
            </a:p>
          </p:txBody>
        </p:sp>
      </p:grpSp>
      <p:sp>
        <p:nvSpPr>
          <p:cNvPr id="43012" name="Text Box 11"/>
          <p:cNvSpPr txBox="1">
            <a:spLocks noChangeArrowheads="1"/>
          </p:cNvSpPr>
          <p:nvPr/>
        </p:nvSpPr>
        <p:spPr bwMode="auto">
          <a:xfrm>
            <a:off x="365125" y="2632075"/>
            <a:ext cx="1225550" cy="3416300"/>
          </a:xfrm>
          <a:prstGeom prst="rect">
            <a:avLst/>
          </a:prstGeom>
          <a:noFill/>
          <a:ln w="9525">
            <a:noFill/>
            <a:miter lim="800000"/>
            <a:headEnd/>
            <a:tailEnd/>
          </a:ln>
        </p:spPr>
        <p:txBody>
          <a:bodyPr wrap="none">
            <a:spAutoFit/>
          </a:bodyPr>
          <a:lstStyle/>
          <a:p>
            <a:r>
              <a:rPr lang="en-US"/>
              <a:t>Austin: </a:t>
            </a:r>
          </a:p>
          <a:p>
            <a:endParaRPr lang="en-US"/>
          </a:p>
          <a:p>
            <a:endParaRPr lang="en-US"/>
          </a:p>
          <a:p>
            <a:r>
              <a:rPr lang="en-US"/>
              <a:t>Logan:</a:t>
            </a:r>
          </a:p>
          <a:p>
            <a:endParaRPr lang="en-US"/>
          </a:p>
          <a:p>
            <a:endParaRPr lang="en-US"/>
          </a:p>
          <a:p>
            <a:r>
              <a:rPr lang="en-US"/>
              <a:t>Lincoln:</a:t>
            </a:r>
          </a:p>
          <a:p>
            <a:endParaRPr lang="en-US"/>
          </a:p>
          <a:p>
            <a:endParaRPr lang="en-US"/>
          </a:p>
        </p:txBody>
      </p:sp>
      <p:sp>
        <p:nvSpPr>
          <p:cNvPr id="43013" name="Text Box 12"/>
          <p:cNvSpPr txBox="1">
            <a:spLocks noChangeArrowheads="1"/>
          </p:cNvSpPr>
          <p:nvPr/>
        </p:nvSpPr>
        <p:spPr bwMode="auto">
          <a:xfrm>
            <a:off x="403225" y="3051175"/>
            <a:ext cx="3822700" cy="466725"/>
          </a:xfrm>
          <a:prstGeom prst="rect">
            <a:avLst/>
          </a:prstGeom>
          <a:solidFill>
            <a:schemeClr val="bg1"/>
          </a:solidFill>
          <a:ln w="9525">
            <a:solidFill>
              <a:schemeClr val="tx1"/>
            </a:solidFill>
            <a:miter lim="800000"/>
            <a:headEnd/>
            <a:tailEnd/>
          </a:ln>
        </p:spPr>
        <p:txBody>
          <a:bodyPr>
            <a:spAutoFit/>
          </a:bodyPr>
          <a:lstStyle/>
          <a:p>
            <a:r>
              <a:rPr lang="en-US"/>
              <a:t>(30</a:t>
            </a:r>
            <a:r>
              <a:rPr lang="en-US">
                <a:cs typeface="Times New Roman" pitchFamily="18" charset="0"/>
              </a:rPr>
              <a:t>°18' 22" N, </a:t>
            </a:r>
            <a:r>
              <a:rPr lang="en-US"/>
              <a:t>97°45' 3" W)</a:t>
            </a:r>
          </a:p>
        </p:txBody>
      </p:sp>
      <p:sp>
        <p:nvSpPr>
          <p:cNvPr id="43014" name="Text Box 13"/>
          <p:cNvSpPr txBox="1">
            <a:spLocks noChangeArrowheads="1"/>
          </p:cNvSpPr>
          <p:nvPr/>
        </p:nvSpPr>
        <p:spPr bwMode="auto">
          <a:xfrm>
            <a:off x="454025" y="4168775"/>
            <a:ext cx="3794125" cy="466725"/>
          </a:xfrm>
          <a:prstGeom prst="rect">
            <a:avLst/>
          </a:prstGeom>
          <a:solidFill>
            <a:schemeClr val="bg1"/>
          </a:solidFill>
          <a:ln w="9525">
            <a:solidFill>
              <a:schemeClr val="tx1"/>
            </a:solidFill>
            <a:miter lim="800000"/>
            <a:headEnd/>
            <a:tailEnd/>
          </a:ln>
        </p:spPr>
        <p:txBody>
          <a:bodyPr wrap="none">
            <a:spAutoFit/>
          </a:bodyPr>
          <a:lstStyle/>
          <a:p>
            <a:r>
              <a:rPr lang="en-US"/>
              <a:t>(41</a:t>
            </a:r>
            <a:r>
              <a:rPr lang="en-US">
                <a:cs typeface="Times New Roman" pitchFamily="18" charset="0"/>
              </a:rPr>
              <a:t>°44' 24" N, </a:t>
            </a:r>
            <a:r>
              <a:rPr lang="en-US"/>
              <a:t>111°50' 9" W)</a:t>
            </a:r>
          </a:p>
        </p:txBody>
      </p:sp>
      <p:sp>
        <p:nvSpPr>
          <p:cNvPr id="43015" name="Rectangle 15"/>
          <p:cNvSpPr>
            <a:spLocks noChangeArrowheads="1"/>
          </p:cNvSpPr>
          <p:nvPr/>
        </p:nvSpPr>
        <p:spPr bwMode="auto">
          <a:xfrm>
            <a:off x="2436813" y="1839913"/>
            <a:ext cx="2339975" cy="460375"/>
          </a:xfrm>
          <a:prstGeom prst="rect">
            <a:avLst/>
          </a:prstGeom>
          <a:noFill/>
          <a:ln w="9525">
            <a:noFill/>
            <a:miter lim="800000"/>
            <a:headEnd/>
            <a:tailEnd/>
          </a:ln>
        </p:spPr>
        <p:txBody>
          <a:bodyPr wrap="none">
            <a:spAutoFit/>
          </a:bodyPr>
          <a:lstStyle/>
          <a:p>
            <a:r>
              <a:rPr lang="en-US"/>
              <a:t>40 50 59 96 45 0 </a:t>
            </a:r>
          </a:p>
        </p:txBody>
      </p:sp>
      <p:sp>
        <p:nvSpPr>
          <p:cNvPr id="43016" name="Text Box 13"/>
          <p:cNvSpPr txBox="1">
            <a:spLocks noChangeArrowheads="1"/>
          </p:cNvSpPr>
          <p:nvPr/>
        </p:nvSpPr>
        <p:spPr bwMode="auto">
          <a:xfrm>
            <a:off x="517525" y="5324475"/>
            <a:ext cx="3660775" cy="461963"/>
          </a:xfrm>
          <a:prstGeom prst="rect">
            <a:avLst/>
          </a:prstGeom>
          <a:solidFill>
            <a:schemeClr val="bg1"/>
          </a:solidFill>
          <a:ln w="9525">
            <a:solidFill>
              <a:schemeClr val="tx1"/>
            </a:solidFill>
            <a:miter lim="800000"/>
            <a:headEnd/>
            <a:tailEnd/>
          </a:ln>
        </p:spPr>
        <p:txBody>
          <a:bodyPr wrap="none">
            <a:spAutoFit/>
          </a:bodyPr>
          <a:lstStyle/>
          <a:p>
            <a:r>
              <a:rPr lang="en-US"/>
              <a:t>(40</a:t>
            </a:r>
            <a:r>
              <a:rPr lang="en-US">
                <a:cs typeface="Times New Roman" pitchFamily="18" charset="0"/>
              </a:rPr>
              <a:t>°50' 59" N, </a:t>
            </a:r>
            <a:r>
              <a:rPr lang="en-US"/>
              <a:t>96°45' 0" W)</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46300" y="579438"/>
            <a:ext cx="5486400" cy="1143000"/>
          </a:xfrm>
          <a:noFill/>
        </p:spPr>
        <p:txBody>
          <a:bodyPr lIns="92075" tIns="46038" rIns="92075" bIns="46038"/>
          <a:lstStyle/>
          <a:p>
            <a:r>
              <a:rPr lang="en-US" smtClean="0"/>
              <a:t>Map Projection</a:t>
            </a:r>
          </a:p>
        </p:txBody>
      </p:sp>
      <p:sp>
        <p:nvSpPr>
          <p:cNvPr id="44035" name="Freeform 3"/>
          <p:cNvSpPr>
            <a:spLocks/>
          </p:cNvSpPr>
          <p:nvPr/>
        </p:nvSpPr>
        <p:spPr bwMode="auto">
          <a:xfrm>
            <a:off x="3690938" y="2657475"/>
            <a:ext cx="1177925" cy="947738"/>
          </a:xfrm>
          <a:custGeom>
            <a:avLst/>
            <a:gdLst>
              <a:gd name="T0" fmla="*/ 1006475 w 742"/>
              <a:gd name="T1" fmla="*/ 946150 h 597"/>
              <a:gd name="T2" fmla="*/ 1176338 w 742"/>
              <a:gd name="T3" fmla="*/ 554038 h 597"/>
              <a:gd name="T4" fmla="*/ 1050925 w 742"/>
              <a:gd name="T5" fmla="*/ 593725 h 597"/>
              <a:gd name="T6" fmla="*/ 1006475 w 742"/>
              <a:gd name="T7" fmla="*/ 468313 h 597"/>
              <a:gd name="T8" fmla="*/ 962025 w 742"/>
              <a:gd name="T9" fmla="*/ 352425 h 597"/>
              <a:gd name="T10" fmla="*/ 900113 w 742"/>
              <a:gd name="T11" fmla="*/ 254000 h 597"/>
              <a:gd name="T12" fmla="*/ 828675 w 742"/>
              <a:gd name="T13" fmla="*/ 168275 h 597"/>
              <a:gd name="T14" fmla="*/ 749300 w 742"/>
              <a:gd name="T15" fmla="*/ 98425 h 597"/>
              <a:gd name="T16" fmla="*/ 668337 w 742"/>
              <a:gd name="T17" fmla="*/ 41275 h 597"/>
              <a:gd name="T18" fmla="*/ 579438 w 742"/>
              <a:gd name="T19" fmla="*/ 12700 h 597"/>
              <a:gd name="T20" fmla="*/ 534988 w 742"/>
              <a:gd name="T21" fmla="*/ 6350 h 597"/>
              <a:gd name="T22" fmla="*/ 500063 w 742"/>
              <a:gd name="T23" fmla="*/ 0 h 597"/>
              <a:gd name="T24" fmla="*/ 454025 w 742"/>
              <a:gd name="T25" fmla="*/ 6350 h 597"/>
              <a:gd name="T26" fmla="*/ 409575 w 742"/>
              <a:gd name="T27" fmla="*/ 17463 h 597"/>
              <a:gd name="T28" fmla="*/ 0 w 742"/>
              <a:gd name="T29" fmla="*/ 150813 h 597"/>
              <a:gd name="T30" fmla="*/ 98425 w 742"/>
              <a:gd name="T31" fmla="*/ 455613 h 597"/>
              <a:gd name="T32" fmla="*/ 517525 w 742"/>
              <a:gd name="T33" fmla="*/ 323850 h 597"/>
              <a:gd name="T34" fmla="*/ 544513 w 742"/>
              <a:gd name="T35" fmla="*/ 323850 h 597"/>
              <a:gd name="T36" fmla="*/ 569913 w 742"/>
              <a:gd name="T37" fmla="*/ 328613 h 597"/>
              <a:gd name="T38" fmla="*/ 596900 w 742"/>
              <a:gd name="T39" fmla="*/ 346075 h 597"/>
              <a:gd name="T40" fmla="*/ 623887 w 742"/>
              <a:gd name="T41" fmla="*/ 374650 h 597"/>
              <a:gd name="T42" fmla="*/ 660400 w 742"/>
              <a:gd name="T43" fmla="*/ 409575 h 597"/>
              <a:gd name="T44" fmla="*/ 685800 w 742"/>
              <a:gd name="T45" fmla="*/ 455613 h 597"/>
              <a:gd name="T46" fmla="*/ 712787 w 742"/>
              <a:gd name="T47" fmla="*/ 501650 h 597"/>
              <a:gd name="T48" fmla="*/ 730250 w 742"/>
              <a:gd name="T49" fmla="*/ 560388 h 597"/>
              <a:gd name="T50" fmla="*/ 774700 w 742"/>
              <a:gd name="T51" fmla="*/ 687388 h 597"/>
              <a:gd name="T52" fmla="*/ 641350 w 742"/>
              <a:gd name="T53" fmla="*/ 727075 h 597"/>
              <a:gd name="T54" fmla="*/ 1006475 w 742"/>
              <a:gd name="T55" fmla="*/ 946150 h 5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2"/>
              <a:gd name="T85" fmla="*/ 0 h 597"/>
              <a:gd name="T86" fmla="*/ 742 w 742"/>
              <a:gd name="T87" fmla="*/ 597 h 5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2" h="597">
                <a:moveTo>
                  <a:pt x="634" y="596"/>
                </a:moveTo>
                <a:lnTo>
                  <a:pt x="741" y="349"/>
                </a:lnTo>
                <a:lnTo>
                  <a:pt x="662" y="374"/>
                </a:lnTo>
                <a:lnTo>
                  <a:pt x="634" y="295"/>
                </a:lnTo>
                <a:lnTo>
                  <a:pt x="606" y="222"/>
                </a:lnTo>
                <a:lnTo>
                  <a:pt x="567" y="160"/>
                </a:lnTo>
                <a:lnTo>
                  <a:pt x="522" y="106"/>
                </a:lnTo>
                <a:lnTo>
                  <a:pt x="472" y="62"/>
                </a:lnTo>
                <a:lnTo>
                  <a:pt x="421" y="26"/>
                </a:lnTo>
                <a:lnTo>
                  <a:pt x="365" y="8"/>
                </a:lnTo>
                <a:lnTo>
                  <a:pt x="337" y="4"/>
                </a:lnTo>
                <a:lnTo>
                  <a:pt x="315" y="0"/>
                </a:lnTo>
                <a:lnTo>
                  <a:pt x="286" y="4"/>
                </a:lnTo>
                <a:lnTo>
                  <a:pt x="258" y="11"/>
                </a:lnTo>
                <a:lnTo>
                  <a:pt x="0" y="95"/>
                </a:lnTo>
                <a:lnTo>
                  <a:pt x="62" y="287"/>
                </a:lnTo>
                <a:lnTo>
                  <a:pt x="326" y="204"/>
                </a:lnTo>
                <a:lnTo>
                  <a:pt x="343" y="204"/>
                </a:lnTo>
                <a:lnTo>
                  <a:pt x="359" y="207"/>
                </a:lnTo>
                <a:lnTo>
                  <a:pt x="376" y="218"/>
                </a:lnTo>
                <a:lnTo>
                  <a:pt x="393" y="236"/>
                </a:lnTo>
                <a:lnTo>
                  <a:pt x="416" y="258"/>
                </a:lnTo>
                <a:lnTo>
                  <a:pt x="432" y="287"/>
                </a:lnTo>
                <a:lnTo>
                  <a:pt x="449" y="316"/>
                </a:lnTo>
                <a:lnTo>
                  <a:pt x="460" y="353"/>
                </a:lnTo>
                <a:lnTo>
                  <a:pt x="488" y="433"/>
                </a:lnTo>
                <a:lnTo>
                  <a:pt x="404" y="458"/>
                </a:lnTo>
                <a:lnTo>
                  <a:pt x="634" y="596"/>
                </a:lnTo>
              </a:path>
            </a:pathLst>
          </a:custGeom>
          <a:solidFill>
            <a:schemeClr val="accent2"/>
          </a:solidFill>
          <a:ln w="12700" cap="rnd">
            <a:solidFill>
              <a:schemeClr val="tx1"/>
            </a:solidFill>
            <a:round/>
            <a:headEnd/>
            <a:tailEnd/>
          </a:ln>
        </p:spPr>
        <p:txBody>
          <a:bodyPr/>
          <a:lstStyle/>
          <a:p>
            <a:endParaRPr lang="en-US"/>
          </a:p>
        </p:txBody>
      </p:sp>
      <p:sp>
        <p:nvSpPr>
          <p:cNvPr id="44036" name="Rectangle 4"/>
          <p:cNvSpPr>
            <a:spLocks noChangeArrowheads="1"/>
          </p:cNvSpPr>
          <p:nvPr/>
        </p:nvSpPr>
        <p:spPr bwMode="auto">
          <a:xfrm>
            <a:off x="412750" y="4384675"/>
            <a:ext cx="3944938" cy="1309688"/>
          </a:xfrm>
          <a:prstGeom prst="rect">
            <a:avLst/>
          </a:prstGeom>
          <a:noFill/>
          <a:ln w="9525">
            <a:noFill/>
            <a:miter lim="800000"/>
            <a:headEnd/>
            <a:tailEnd/>
          </a:ln>
        </p:spPr>
        <p:txBody>
          <a:bodyPr wrap="none" lIns="92075" tIns="46038" rIns="92075" bIns="46038">
            <a:spAutoFit/>
          </a:bodyPr>
          <a:lstStyle/>
          <a:p>
            <a:pPr algn="ctr"/>
            <a:r>
              <a:rPr lang="en-US" sz="3200" b="1" i="1">
                <a:solidFill>
                  <a:schemeClr val="accent2"/>
                </a:solidFill>
              </a:rPr>
              <a:t>Curved Earth</a:t>
            </a:r>
            <a:endParaRPr lang="en-US" b="1"/>
          </a:p>
          <a:p>
            <a:pPr algn="ctr"/>
            <a:r>
              <a:rPr lang="en-US" b="1">
                <a:solidFill>
                  <a:schemeClr val="accent2"/>
                </a:solidFill>
              </a:rPr>
              <a:t>Geographic coordinates: </a:t>
            </a:r>
            <a:r>
              <a:rPr lang="en-US" b="1">
                <a:solidFill>
                  <a:schemeClr val="accent2"/>
                </a:solidFill>
                <a:latin typeface="Symbol" pitchFamily="18" charset="2"/>
              </a:rPr>
              <a:t>f</a:t>
            </a:r>
            <a:r>
              <a:rPr lang="en-US" b="1">
                <a:solidFill>
                  <a:schemeClr val="accent2"/>
                </a:solidFill>
              </a:rPr>
              <a:t>, </a:t>
            </a:r>
            <a:r>
              <a:rPr lang="en-US" b="1">
                <a:solidFill>
                  <a:schemeClr val="accent2"/>
                </a:solidFill>
                <a:latin typeface="Symbol" pitchFamily="18" charset="2"/>
              </a:rPr>
              <a:t>l</a:t>
            </a:r>
          </a:p>
          <a:p>
            <a:pPr algn="ctr"/>
            <a:r>
              <a:rPr lang="en-US" b="1"/>
              <a:t>(Latitude &amp; Longitude)</a:t>
            </a:r>
          </a:p>
        </p:txBody>
      </p:sp>
      <p:sp>
        <p:nvSpPr>
          <p:cNvPr id="44037" name="Rectangle 5"/>
          <p:cNvSpPr>
            <a:spLocks noChangeArrowheads="1"/>
          </p:cNvSpPr>
          <p:nvPr/>
        </p:nvSpPr>
        <p:spPr bwMode="auto">
          <a:xfrm>
            <a:off x="4940300" y="2632075"/>
            <a:ext cx="3806825" cy="1309688"/>
          </a:xfrm>
          <a:prstGeom prst="rect">
            <a:avLst/>
          </a:prstGeom>
          <a:noFill/>
          <a:ln w="9525">
            <a:noFill/>
            <a:miter lim="800000"/>
            <a:headEnd/>
            <a:tailEnd/>
          </a:ln>
        </p:spPr>
        <p:txBody>
          <a:bodyPr lIns="92075" tIns="46038" rIns="92075" bIns="46038">
            <a:spAutoFit/>
          </a:bodyPr>
          <a:lstStyle/>
          <a:p>
            <a:pPr algn="ctr"/>
            <a:r>
              <a:rPr lang="en-US" sz="3200" b="1" i="1">
                <a:solidFill>
                  <a:srgbClr val="008000"/>
                </a:solidFill>
              </a:rPr>
              <a:t>Flat Map</a:t>
            </a:r>
            <a:r>
              <a:rPr lang="en-US" b="1"/>
              <a:t> </a:t>
            </a:r>
          </a:p>
          <a:p>
            <a:pPr algn="ctr"/>
            <a:r>
              <a:rPr lang="en-US" b="1">
                <a:solidFill>
                  <a:srgbClr val="008000"/>
                </a:solidFill>
              </a:rPr>
              <a:t>Cartesian coordinates: x,y</a:t>
            </a:r>
          </a:p>
          <a:p>
            <a:pPr algn="ctr"/>
            <a:r>
              <a:rPr lang="en-US" b="1"/>
              <a:t>(Easting &amp; Northing)</a:t>
            </a:r>
          </a:p>
        </p:txBody>
      </p:sp>
      <p:pic>
        <p:nvPicPr>
          <p:cNvPr id="44038" name="Picture 6"/>
          <p:cNvPicPr>
            <a:picLocks noChangeArrowheads="1"/>
          </p:cNvPicPr>
          <p:nvPr/>
        </p:nvPicPr>
        <p:blipFill>
          <a:blip r:embed="rId3" cstate="print"/>
          <a:srcRect/>
          <a:stretch>
            <a:fillRect/>
          </a:stretch>
        </p:blipFill>
        <p:spPr bwMode="auto">
          <a:xfrm>
            <a:off x="582613" y="1717675"/>
            <a:ext cx="3030537" cy="2593975"/>
          </a:xfrm>
          <a:prstGeom prst="rect">
            <a:avLst/>
          </a:prstGeom>
          <a:noFill/>
          <a:ln w="9525">
            <a:noFill/>
            <a:miter lim="800000"/>
            <a:headEnd/>
            <a:tailEnd/>
          </a:ln>
        </p:spPr>
      </p:pic>
      <p:pic>
        <p:nvPicPr>
          <p:cNvPr id="44039" name="Picture 7"/>
          <p:cNvPicPr>
            <a:picLocks noChangeArrowheads="1"/>
          </p:cNvPicPr>
          <p:nvPr/>
        </p:nvPicPr>
        <p:blipFill>
          <a:blip r:embed="rId4" cstate="print"/>
          <a:srcRect/>
          <a:stretch>
            <a:fillRect/>
          </a:stretch>
        </p:blipFill>
        <p:spPr bwMode="auto">
          <a:xfrm>
            <a:off x="4479925" y="4143375"/>
            <a:ext cx="3862388" cy="210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5059" name="Picture 3" descr="earth"/>
          <p:cNvPicPr>
            <a:picLocks noChangeAspect="1" noChangeArrowheads="1"/>
          </p:cNvPicPr>
          <p:nvPr/>
        </p:nvPicPr>
        <p:blipFill>
          <a:blip r:embed="rId3" cstate="print"/>
          <a:srcRect/>
          <a:stretch>
            <a:fillRect/>
          </a:stretch>
        </p:blipFill>
        <p:spPr bwMode="auto">
          <a:xfrm>
            <a:off x="533400" y="1371600"/>
            <a:ext cx="2889250" cy="3048000"/>
          </a:xfrm>
          <a:prstGeom prst="rect">
            <a:avLst/>
          </a:prstGeom>
          <a:noFill/>
          <a:ln w="9525">
            <a:noFill/>
            <a:miter lim="800000"/>
            <a:headEnd/>
            <a:tailEnd/>
          </a:ln>
        </p:spPr>
      </p:pic>
      <p:pic>
        <p:nvPicPr>
          <p:cNvPr id="45060" name="Picture 4" descr="earth"/>
          <p:cNvPicPr>
            <a:picLocks noChangeAspect="1" noChangeArrowheads="1"/>
          </p:cNvPicPr>
          <p:nvPr/>
        </p:nvPicPr>
        <p:blipFill>
          <a:blip r:embed="rId3" cstate="print"/>
          <a:srcRect/>
          <a:stretch>
            <a:fillRect/>
          </a:stretch>
        </p:blipFill>
        <p:spPr bwMode="auto">
          <a:xfrm>
            <a:off x="4191000" y="2133600"/>
            <a:ext cx="1300163" cy="1371600"/>
          </a:xfrm>
          <a:prstGeom prst="rect">
            <a:avLst/>
          </a:prstGeom>
          <a:noFill/>
          <a:ln w="9525">
            <a:noFill/>
            <a:miter lim="800000"/>
            <a:headEnd/>
            <a:tailEnd/>
          </a:ln>
        </p:spPr>
      </p:pic>
      <p:sp>
        <p:nvSpPr>
          <p:cNvPr id="45061" name="Line 5"/>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5062" name="Line 6"/>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5063" name="Group 7"/>
          <p:cNvGrpSpPr>
            <a:grpSpLocks/>
          </p:cNvGrpSpPr>
          <p:nvPr/>
        </p:nvGrpSpPr>
        <p:grpSpPr bwMode="auto">
          <a:xfrm>
            <a:off x="6310313" y="2046288"/>
            <a:ext cx="2514600" cy="1447800"/>
            <a:chOff x="3792" y="1872"/>
            <a:chExt cx="1584" cy="912"/>
          </a:xfrm>
        </p:grpSpPr>
        <p:pic>
          <p:nvPicPr>
            <p:cNvPr id="45076" name="Picture 8" descr="map"/>
            <p:cNvPicPr>
              <a:picLocks noChangeAspect="1" noChangeArrowheads="1"/>
            </p:cNvPicPr>
            <p:nvPr/>
          </p:nvPicPr>
          <p:blipFill>
            <a:blip r:embed="rId4" cstate="print"/>
            <a:srcRect/>
            <a:stretch>
              <a:fillRect/>
            </a:stretch>
          </p:blipFill>
          <p:spPr bwMode="auto">
            <a:xfrm>
              <a:off x="3792" y="1872"/>
              <a:ext cx="1584" cy="912"/>
            </a:xfrm>
            <a:prstGeom prst="rect">
              <a:avLst/>
            </a:prstGeom>
            <a:noFill/>
            <a:ln w="9525">
              <a:noFill/>
              <a:miter lim="800000"/>
              <a:headEnd/>
              <a:tailEnd/>
            </a:ln>
          </p:spPr>
        </p:pic>
        <p:sp>
          <p:nvSpPr>
            <p:cNvPr id="45077"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5064" name="Group 10"/>
          <p:cNvGrpSpPr>
            <a:grpSpLocks/>
          </p:cNvGrpSpPr>
          <p:nvPr/>
        </p:nvGrpSpPr>
        <p:grpSpPr bwMode="auto">
          <a:xfrm>
            <a:off x="1519238" y="4733925"/>
            <a:ext cx="3482975" cy="1370013"/>
            <a:chOff x="3566" y="1440"/>
            <a:chExt cx="2194" cy="863"/>
          </a:xfrm>
        </p:grpSpPr>
        <p:sp>
          <p:nvSpPr>
            <p:cNvPr id="45074" name="Text Box 11"/>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a:solidFill>
                    <a:srgbClr val="0000FF"/>
                  </a:solidFill>
                </a:rPr>
                <a:t>Representative Fraction</a:t>
              </a:r>
              <a:endParaRPr lang="en-US"/>
            </a:p>
            <a:p>
              <a:pPr algn="ctr">
                <a:spcBef>
                  <a:spcPct val="50000"/>
                </a:spcBef>
              </a:pPr>
              <a:r>
                <a:rPr lang="en-US" u="sng"/>
                <a:t>Globe distance</a:t>
              </a:r>
              <a:br>
                <a:rPr lang="en-US" u="sng"/>
              </a:br>
              <a:r>
                <a:rPr lang="en-US"/>
                <a:t>Earth distance </a:t>
              </a:r>
            </a:p>
          </p:txBody>
        </p:sp>
        <p:sp>
          <p:nvSpPr>
            <p:cNvPr id="45075" name="Text Box 12"/>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a:t>=</a:t>
              </a:r>
            </a:p>
          </p:txBody>
        </p:sp>
      </p:grpSp>
      <p:sp>
        <p:nvSpPr>
          <p:cNvPr id="45065" name="Text Box 13"/>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a:solidFill>
                  <a:srgbClr val="FF3300"/>
                </a:solidFill>
              </a:rPr>
              <a:t>Map Scale:</a:t>
            </a:r>
            <a:endParaRPr lang="en-US"/>
          </a:p>
        </p:txBody>
      </p:sp>
      <p:sp>
        <p:nvSpPr>
          <p:cNvPr id="45066" name="AutoShape 14"/>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7" name="AutoShape 15"/>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8" name="Text Box 16"/>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a:solidFill>
                  <a:srgbClr val="FF3300"/>
                </a:solidFill>
              </a:rPr>
              <a:t>Map Projection:</a:t>
            </a:r>
            <a:endParaRPr lang="en-US"/>
          </a:p>
        </p:txBody>
      </p:sp>
      <p:sp>
        <p:nvSpPr>
          <p:cNvPr id="45069" name="Text Box 17"/>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a:solidFill>
                  <a:srgbClr val="0000FF"/>
                </a:solidFill>
              </a:rPr>
              <a:t>Scale Factor</a:t>
            </a:r>
            <a:endParaRPr lang="en-US"/>
          </a:p>
        </p:txBody>
      </p:sp>
      <p:sp>
        <p:nvSpPr>
          <p:cNvPr id="45070" name="Text Box 18"/>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u="sng"/>
              <a:t>Map distance</a:t>
            </a:r>
            <a:r>
              <a:rPr lang="en-US"/>
              <a:t/>
            </a:r>
            <a:br>
              <a:rPr lang="en-US"/>
            </a:br>
            <a:r>
              <a:rPr lang="en-US"/>
              <a:t>Globe distance </a:t>
            </a:r>
          </a:p>
        </p:txBody>
      </p:sp>
      <p:sp>
        <p:nvSpPr>
          <p:cNvPr id="45071" name="Text Box 19"/>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a:t>=</a:t>
            </a:r>
          </a:p>
        </p:txBody>
      </p:sp>
      <p:sp>
        <p:nvSpPr>
          <p:cNvPr id="45072" name="Text Box 20"/>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a:p>
          <a:p>
            <a:r>
              <a:rPr lang="en-US"/>
              <a:t>(e.g. 1:24,000)</a:t>
            </a:r>
          </a:p>
        </p:txBody>
      </p:sp>
      <p:sp>
        <p:nvSpPr>
          <p:cNvPr id="45073" name="Text Box 21"/>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a:p>
          <a:p>
            <a:r>
              <a:rPr lang="en-US"/>
              <a:t>(e.g. 0.9996)</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a:solidFill>
                  <a:srgbClr val="FF3300"/>
                </a:solidFill>
              </a:rPr>
              <a:t>(</a:t>
            </a:r>
            <a:r>
              <a:rPr lang="en-US">
                <a:solidFill>
                  <a:srgbClr val="FF3300"/>
                </a:solidFill>
                <a:latin typeface="Symbol" pitchFamily="18" charset="2"/>
              </a:rPr>
              <a:t>f</a:t>
            </a:r>
            <a:r>
              <a:rPr lang="en-US" baseline="-25000">
                <a:solidFill>
                  <a:srgbClr val="FF3300"/>
                </a:solidFill>
              </a:rPr>
              <a:t>o</a:t>
            </a:r>
            <a:r>
              <a:rPr lang="en-US">
                <a:solidFill>
                  <a:srgbClr val="FF3300"/>
                </a:solidFill>
              </a:rPr>
              <a:t>,</a:t>
            </a:r>
            <a:r>
              <a:rPr lang="en-US">
                <a:solidFill>
                  <a:srgbClr val="FF3300"/>
                </a:solidFill>
                <a:latin typeface="Symbol" pitchFamily="18" charset="2"/>
              </a:rPr>
              <a:t>l</a:t>
            </a:r>
            <a:r>
              <a:rPr lang="en-US" baseline="-25000">
                <a:solidFill>
                  <a:srgbClr val="FF3300"/>
                </a:solidFill>
              </a:rPr>
              <a:t>o</a:t>
            </a:r>
            <a:r>
              <a:rPr lang="en-US">
                <a:solidFill>
                  <a:srgbClr val="FF3300"/>
                </a:solidFill>
              </a:rPr>
              <a:t>)</a:t>
            </a:r>
            <a:endParaRPr lang="en-US"/>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a:solidFill>
                  <a:srgbClr val="996633"/>
                </a:solidFill>
              </a:rPr>
              <a:t>(x</a:t>
            </a:r>
            <a:r>
              <a:rPr lang="en-US" baseline="-25000">
                <a:solidFill>
                  <a:srgbClr val="996633"/>
                </a:solidFill>
              </a:rPr>
              <a:t>o</a:t>
            </a:r>
            <a:r>
              <a:rPr lang="en-US">
                <a:solidFill>
                  <a:srgbClr val="996633"/>
                </a:solidFill>
              </a:rPr>
              <a:t>,y</a:t>
            </a:r>
            <a:r>
              <a:rPr lang="en-US" baseline="-25000">
                <a:solidFill>
                  <a:srgbClr val="996633"/>
                </a:solidFill>
              </a:rPr>
              <a:t>o</a:t>
            </a:r>
            <a:r>
              <a:rPr lang="en-US">
                <a:solidFill>
                  <a:srgbClr val="996633"/>
                </a:solidFill>
              </a:rPr>
              <a:t>)</a:t>
            </a:r>
            <a:endParaRPr lang="en-US"/>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a:solidFill>
                  <a:srgbClr val="996633"/>
                </a:solidFill>
              </a:rPr>
              <a:t>X</a:t>
            </a:r>
            <a:endParaRPr lang="en-US"/>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a:solidFill>
                  <a:srgbClr val="996633"/>
                </a:solidFill>
              </a:rPr>
              <a:t>Y</a:t>
            </a:r>
            <a:endParaRPr lang="en-US"/>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a:t>A planar coordinate system is defined by a pair</a:t>
            </a:r>
          </a:p>
          <a:p>
            <a:r>
              <a:rPr lang="en-US"/>
              <a:t>of orthogonal (x,y) axes drawn through an origin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Summary (1)</a:t>
            </a:r>
          </a:p>
        </p:txBody>
      </p:sp>
      <p:sp>
        <p:nvSpPr>
          <p:cNvPr id="47107" name="Content Placeholder 2"/>
          <p:cNvSpPr>
            <a:spLocks noGrp="1"/>
          </p:cNvSpPr>
          <p:nvPr>
            <p:ph idx="1"/>
          </p:nvPr>
        </p:nvSpPr>
        <p:spPr/>
        <p:txBody>
          <a:bodyPr/>
          <a:lstStyle/>
          <a:p>
            <a:r>
              <a:rPr lang="en-US" smtClean="0"/>
              <a:t>GIS in Water Resources is about </a:t>
            </a:r>
            <a:r>
              <a:rPr lang="en-US" smtClean="0">
                <a:solidFill>
                  <a:srgbClr val="FF0000"/>
                </a:solidFill>
              </a:rPr>
              <a:t>empowerment through use of information technology </a:t>
            </a:r>
            <a:r>
              <a:rPr lang="en-US" smtClean="0"/>
              <a:t>– helping you to understand the world around you and to investigate problems of interest to you</a:t>
            </a:r>
          </a:p>
          <a:p>
            <a:r>
              <a:rPr lang="en-US" smtClean="0"/>
              <a:t>This is an “</a:t>
            </a:r>
            <a:r>
              <a:rPr lang="en-US" smtClean="0">
                <a:solidFill>
                  <a:srgbClr val="FF0000"/>
                </a:solidFill>
              </a:rPr>
              <a:t>open class</a:t>
            </a:r>
            <a:r>
              <a:rPr lang="en-US" smtClean="0"/>
              <a:t>” in every sense where we learn from one another as well as from the instructors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Summary (2)</a:t>
            </a:r>
          </a:p>
        </p:txBody>
      </p:sp>
      <p:sp>
        <p:nvSpPr>
          <p:cNvPr id="48131" name="Content Placeholder 2"/>
          <p:cNvSpPr>
            <a:spLocks noGrp="1"/>
          </p:cNvSpPr>
          <p:nvPr>
            <p:ph idx="1"/>
          </p:nvPr>
        </p:nvSpPr>
        <p:spPr/>
        <p:txBody>
          <a:bodyPr/>
          <a:lstStyle/>
          <a:p>
            <a:r>
              <a:rPr lang="en-US" smtClean="0">
                <a:solidFill>
                  <a:srgbClr val="FF0000"/>
                </a:solidFill>
              </a:rPr>
              <a:t>GIS</a:t>
            </a:r>
            <a:r>
              <a:rPr lang="en-US" smtClean="0"/>
              <a:t> offers a structured information model for working with geospatial data that describe the “</a:t>
            </a:r>
            <a:r>
              <a:rPr lang="en-US" smtClean="0">
                <a:solidFill>
                  <a:srgbClr val="FF0000"/>
                </a:solidFill>
              </a:rPr>
              <a:t>water environment</a:t>
            </a:r>
            <a:r>
              <a:rPr lang="en-US" smtClean="0"/>
              <a:t>” (watersheds, streams, lakes, land use, ….)</a:t>
            </a:r>
          </a:p>
          <a:p>
            <a:r>
              <a:rPr lang="en-US" smtClean="0">
                <a:solidFill>
                  <a:srgbClr val="FF0000"/>
                </a:solidFill>
              </a:rPr>
              <a:t>Water resources </a:t>
            </a:r>
            <a:r>
              <a:rPr lang="en-US" smtClean="0"/>
              <a:t>also needs observations and modeling to describe “</a:t>
            </a:r>
            <a:r>
              <a:rPr lang="en-US" smtClean="0">
                <a:solidFill>
                  <a:srgbClr val="FF0000"/>
                </a:solidFill>
              </a:rPr>
              <a:t>the water</a:t>
            </a:r>
            <a:r>
              <a:rPr lang="en-US" smtClean="0"/>
              <a:t>” (discharge, water quality, water level, precipitation)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Summary (3)</a:t>
            </a:r>
          </a:p>
        </p:txBody>
      </p:sp>
      <p:sp>
        <p:nvSpPr>
          <p:cNvPr id="49155" name="Content Placeholder 2"/>
          <p:cNvSpPr>
            <a:spLocks noGrp="1"/>
          </p:cNvSpPr>
          <p:nvPr>
            <p:ph idx="1"/>
          </p:nvPr>
        </p:nvSpPr>
        <p:spPr/>
        <p:txBody>
          <a:bodyPr/>
          <a:lstStyle/>
          <a:p>
            <a:r>
              <a:rPr lang="en-US" dirty="0" smtClean="0"/>
              <a:t>A </a:t>
            </a:r>
            <a:r>
              <a:rPr lang="en-US" dirty="0" smtClean="0">
                <a:solidFill>
                  <a:srgbClr val="FF0000"/>
                </a:solidFill>
              </a:rPr>
              <a:t>Hydrologic Information System </a:t>
            </a:r>
            <a:r>
              <a:rPr lang="en-US" dirty="0" smtClean="0"/>
              <a:t>depends on water web services and integrates spatial and temporal water resources data</a:t>
            </a:r>
          </a:p>
          <a:p>
            <a:r>
              <a:rPr lang="en-US" dirty="0" smtClean="0"/>
              <a:t>Geography “</a:t>
            </a:r>
            <a:r>
              <a:rPr lang="en-US" dirty="0" smtClean="0">
                <a:solidFill>
                  <a:srgbClr val="FF0000"/>
                </a:solidFill>
              </a:rPr>
              <a:t>brings things together</a:t>
            </a:r>
            <a:r>
              <a:rPr lang="en-US" dirty="0" smtClean="0"/>
              <a:t>” through </a:t>
            </a:r>
            <a:r>
              <a:rPr lang="en-US" dirty="0" err="1" smtClean="0"/>
              <a:t>georeferencing</a:t>
            </a:r>
            <a:r>
              <a:rPr lang="en-US" dirty="0" smtClean="0"/>
              <a:t> on the earth’s surface</a:t>
            </a:r>
          </a:p>
          <a:p>
            <a:r>
              <a:rPr lang="en-US" dirty="0" smtClean="0"/>
              <a:t>Understanding </a:t>
            </a:r>
            <a:r>
              <a:rPr lang="en-US" dirty="0" err="1" smtClean="0">
                <a:solidFill>
                  <a:srgbClr val="FF0000"/>
                </a:solidFill>
              </a:rPr>
              <a:t>geolocation</a:t>
            </a:r>
            <a:r>
              <a:rPr lang="en-US" dirty="0" smtClean="0">
                <a:solidFill>
                  <a:srgbClr val="FF0000"/>
                </a:solidFill>
              </a:rPr>
              <a:t> on the earth </a:t>
            </a:r>
            <a:r>
              <a:rPr lang="en-US" dirty="0" smtClean="0"/>
              <a:t>and working with geospatial coordinate systems is fundamental to this field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4867" y="838200"/>
            <a:ext cx="6172200" cy="1752600"/>
          </a:xfrm>
        </p:spPr>
        <p:txBody>
          <a:bodyPr>
            <a:noAutofit/>
          </a:bodyPr>
          <a:lstStyle/>
          <a:p>
            <a:pPr marL="285750" lvl="0" indent="-285750" algn="l">
              <a:buFont typeface="Arial" pitchFamily="34" charset="0"/>
              <a:buChar char="•"/>
            </a:pPr>
            <a:r>
              <a:rPr lang="en-US" sz="1600" dirty="0">
                <a:solidFill>
                  <a:schemeClr val="tx1"/>
                </a:solidFill>
              </a:rPr>
              <a:t>M.E. </a:t>
            </a:r>
            <a:r>
              <a:rPr lang="en-US" sz="1600" dirty="0" smtClean="0">
                <a:solidFill>
                  <a:schemeClr val="tx1"/>
                </a:solidFill>
              </a:rPr>
              <a:t>(1998) &amp; </a:t>
            </a:r>
            <a:r>
              <a:rPr lang="en-US" sz="1600" dirty="0" err="1" smtClean="0">
                <a:solidFill>
                  <a:schemeClr val="tx1"/>
                </a:solidFill>
              </a:rPr>
              <a:t>Ph.D</a:t>
            </a:r>
            <a:r>
              <a:rPr lang="en-US" sz="1600" dirty="0" smtClean="0">
                <a:solidFill>
                  <a:schemeClr val="tx1"/>
                </a:solidFill>
              </a:rPr>
              <a:t> (2002). Agricultural </a:t>
            </a:r>
            <a:r>
              <a:rPr lang="en-US" sz="1600" dirty="0">
                <a:solidFill>
                  <a:schemeClr val="tx1"/>
                </a:solidFill>
              </a:rPr>
              <a:t>and Biological Engineering. University of Florida. </a:t>
            </a:r>
            <a:r>
              <a:rPr lang="en-US" sz="1600" dirty="0" smtClean="0">
                <a:solidFill>
                  <a:schemeClr val="tx1"/>
                </a:solidFill>
              </a:rPr>
              <a:t>Gainesville, FL. Dissertation: “Linking multiple layers of information to explain soybean yield variability” .  5 papers</a:t>
            </a:r>
          </a:p>
          <a:p>
            <a:pPr marL="742950" lvl="1" indent="-285750" algn="l">
              <a:buFont typeface="Arial" pitchFamily="34" charset="0"/>
              <a:buChar char="•"/>
            </a:pPr>
            <a:r>
              <a:rPr lang="en-US" sz="1600" dirty="0" smtClean="0">
                <a:solidFill>
                  <a:schemeClr val="tx1"/>
                </a:solidFill>
              </a:rPr>
              <a:t>Linking </a:t>
            </a:r>
            <a:r>
              <a:rPr lang="en-US" sz="1600" dirty="0">
                <a:solidFill>
                  <a:schemeClr val="tx1"/>
                </a:solidFill>
              </a:rPr>
              <a:t>multi-variables for diagnosing causes of spatial yield variability </a:t>
            </a:r>
            <a:endParaRPr lang="en-US" sz="1600" dirty="0" smtClean="0">
              <a:solidFill>
                <a:schemeClr val="tx1"/>
              </a:solidFill>
            </a:endParaRPr>
          </a:p>
          <a:p>
            <a:pPr marL="742950" lvl="1" indent="-285750" algn="l">
              <a:buFont typeface="Arial" pitchFamily="34" charset="0"/>
              <a:buChar char="•"/>
            </a:pPr>
            <a:r>
              <a:rPr lang="en-US" sz="1600" dirty="0" smtClean="0">
                <a:solidFill>
                  <a:schemeClr val="tx1"/>
                </a:solidFill>
              </a:rPr>
              <a:t>Analysis </a:t>
            </a:r>
            <a:r>
              <a:rPr lang="en-US" sz="1600" dirty="0">
                <a:solidFill>
                  <a:schemeClr val="tx1"/>
                </a:solidFill>
              </a:rPr>
              <a:t>of spatial yield variability using a combined crop model-empirical </a:t>
            </a:r>
            <a:r>
              <a:rPr lang="en-US" sz="1600" dirty="0" smtClean="0">
                <a:solidFill>
                  <a:schemeClr val="tx1"/>
                </a:solidFill>
              </a:rPr>
              <a:t>approach</a:t>
            </a:r>
          </a:p>
          <a:p>
            <a:pPr marL="742950" lvl="1" indent="-285750" algn="l">
              <a:buFont typeface="Arial" pitchFamily="34" charset="0"/>
              <a:buChar char="•"/>
            </a:pPr>
            <a:r>
              <a:rPr lang="en-US" sz="1600" dirty="0" smtClean="0">
                <a:solidFill>
                  <a:schemeClr val="tx1"/>
                </a:solidFill>
              </a:rPr>
              <a:t>Estimating </a:t>
            </a:r>
            <a:r>
              <a:rPr lang="en-US" sz="1600" dirty="0">
                <a:solidFill>
                  <a:schemeClr val="tx1"/>
                </a:solidFill>
              </a:rPr>
              <a:t>spatially variable soil properties for crop model use </a:t>
            </a:r>
            <a:endParaRPr lang="en-US" sz="1600" dirty="0" smtClean="0">
              <a:solidFill>
                <a:schemeClr val="tx1"/>
              </a:solidFill>
            </a:endParaRPr>
          </a:p>
          <a:p>
            <a:pPr marL="742950" lvl="1" indent="-285750" algn="l">
              <a:buFont typeface="Arial" pitchFamily="34" charset="0"/>
              <a:buChar char="•"/>
            </a:pPr>
            <a:r>
              <a:rPr lang="en-US" sz="1600" dirty="0" smtClean="0">
                <a:solidFill>
                  <a:schemeClr val="tx1"/>
                </a:solidFill>
              </a:rPr>
              <a:t>Relationship </a:t>
            </a:r>
            <a:r>
              <a:rPr lang="en-US" sz="1600" dirty="0">
                <a:solidFill>
                  <a:schemeClr val="tx1"/>
                </a:solidFill>
              </a:rPr>
              <a:t>between plant available soil water and yield </a:t>
            </a:r>
            <a:endParaRPr lang="en-US" sz="1600" dirty="0" smtClean="0">
              <a:solidFill>
                <a:schemeClr val="tx1"/>
              </a:solidFill>
            </a:endParaRPr>
          </a:p>
          <a:p>
            <a:pPr marL="742950" lvl="1" indent="-285750" algn="l">
              <a:buFont typeface="Arial" pitchFamily="34" charset="0"/>
              <a:buChar char="•"/>
            </a:pPr>
            <a:r>
              <a:rPr lang="en-US" sz="1600" dirty="0" smtClean="0">
                <a:solidFill>
                  <a:schemeClr val="tx1"/>
                </a:solidFill>
              </a:rPr>
              <a:t>Artificial </a:t>
            </a:r>
            <a:r>
              <a:rPr lang="en-US" sz="1600" dirty="0">
                <a:solidFill>
                  <a:schemeClr val="tx1"/>
                </a:solidFill>
              </a:rPr>
              <a:t>neural network </a:t>
            </a:r>
            <a:r>
              <a:rPr lang="en-US" sz="1600" dirty="0" smtClean="0">
                <a:solidFill>
                  <a:schemeClr val="tx1"/>
                </a:solidFill>
              </a:rPr>
              <a:t>as a data analysis tool in precision farming</a:t>
            </a:r>
          </a:p>
          <a:p>
            <a:pPr marL="285750" indent="-285750" algn="l">
              <a:buFont typeface="Arial" pitchFamily="34" charset="0"/>
              <a:buChar char="•"/>
            </a:pPr>
            <a:r>
              <a:rPr lang="en-US" sz="1600" dirty="0" smtClean="0">
                <a:solidFill>
                  <a:schemeClr val="tx1"/>
                </a:solidFill>
              </a:rPr>
              <a:t>2004- Joined to UNL and continued to work on c</a:t>
            </a:r>
            <a:r>
              <a:rPr lang="tr-TR" sz="1600" dirty="0" smtClean="0">
                <a:solidFill>
                  <a:schemeClr val="tx1"/>
                </a:solidFill>
              </a:rPr>
              <a:t>omputer simulation of crop production</a:t>
            </a:r>
            <a:r>
              <a:rPr lang="en-US" sz="1600" dirty="0" smtClean="0">
                <a:solidFill>
                  <a:schemeClr val="tx1"/>
                </a:solidFill>
              </a:rPr>
              <a:t> for another year  and gradually moved to </a:t>
            </a:r>
            <a:r>
              <a:rPr lang="tr-TR" sz="1600" dirty="0" smtClean="0">
                <a:solidFill>
                  <a:schemeClr val="tx1"/>
                </a:solidFill>
              </a:rPr>
              <a:t>Remote Sensing</a:t>
            </a:r>
            <a:r>
              <a:rPr lang="en-US" sz="1600" dirty="0" smtClean="0">
                <a:solidFill>
                  <a:schemeClr val="tx1"/>
                </a:solidFill>
              </a:rPr>
              <a:t> field with applications </a:t>
            </a:r>
            <a:r>
              <a:rPr lang="tr-TR" sz="1600" dirty="0" smtClean="0">
                <a:solidFill>
                  <a:schemeClr val="tx1"/>
                </a:solidFill>
              </a:rPr>
              <a:t>in Natural Resources Systems</a:t>
            </a:r>
            <a:r>
              <a:rPr lang="en-US" sz="1600" dirty="0" smtClean="0">
                <a:solidFill>
                  <a:schemeClr val="tx1"/>
                </a:solidFill>
              </a:rPr>
              <a:t>. </a:t>
            </a:r>
          </a:p>
          <a:p>
            <a:pPr marL="285750" lvl="0" indent="-285750" algn="l">
              <a:buFont typeface="Arial" pitchFamily="34" charset="0"/>
              <a:buChar char="•"/>
            </a:pPr>
            <a:r>
              <a:rPr lang="en-US" sz="1600" dirty="0" smtClean="0">
                <a:solidFill>
                  <a:schemeClr val="tx1"/>
                </a:solidFill>
              </a:rPr>
              <a:t>2006 - Remote Sensing-based Estimation of Evapotranspiration </a:t>
            </a:r>
            <a:r>
              <a:rPr lang="tr-TR" sz="1600" dirty="0" smtClean="0">
                <a:solidFill>
                  <a:schemeClr val="tx1"/>
                </a:solidFill>
              </a:rPr>
              <a:t>and other Surface Energy Fluxes</a:t>
            </a:r>
            <a:endParaRPr lang="en-US" sz="1600" dirty="0" smtClean="0">
              <a:solidFill>
                <a:schemeClr val="tx1"/>
              </a:solidFill>
            </a:endParaRPr>
          </a:p>
          <a:p>
            <a:pPr marL="285750" indent="-285750" algn="l">
              <a:buFont typeface="Arial" pitchFamily="34" charset="0"/>
              <a:buChar char="•"/>
            </a:pPr>
            <a:r>
              <a:rPr lang="en-US" sz="1600" dirty="0" smtClean="0">
                <a:solidFill>
                  <a:schemeClr val="tx1"/>
                </a:solidFill>
                <a:effectLst/>
              </a:rPr>
              <a:t>2008- Working on development of the Nebraska Hydrologic Information System (HIS), which is designed to provide improved access to evapotranspiration and other hydrologic data for end users.</a:t>
            </a:r>
            <a:endParaRPr lang="en-US" sz="1600" dirty="0" smtClean="0">
              <a:solidFill>
                <a:schemeClr val="tx1"/>
              </a:solidFill>
            </a:endParaRPr>
          </a:p>
          <a:p>
            <a:pPr marL="285750" indent="-285750" algn="l">
              <a:buFont typeface="Arial" pitchFamily="34" charset="0"/>
              <a:buChar char="•"/>
            </a:pPr>
            <a:r>
              <a:rPr lang="en-US" sz="1600" dirty="0" smtClean="0">
                <a:solidFill>
                  <a:schemeClr val="tx1"/>
                </a:solidFill>
              </a:rPr>
              <a:t>Participated in GISWR since 2006 (this year is the 5</a:t>
            </a:r>
            <a:r>
              <a:rPr lang="en-US" sz="1600" baseline="30000" dirty="0" smtClean="0">
                <a:solidFill>
                  <a:schemeClr val="tx1"/>
                </a:solidFill>
              </a:rPr>
              <a:t>th</a:t>
            </a:r>
            <a:r>
              <a:rPr lang="en-US" sz="1600" dirty="0" smtClean="0">
                <a:solidFill>
                  <a:schemeClr val="tx1"/>
                </a:solidFill>
              </a:rPr>
              <a:t> time – I skipped 2007 due to position change at UNL)</a:t>
            </a:r>
          </a:p>
          <a:p>
            <a:pPr lvl="0" algn="l"/>
            <a:r>
              <a:rPr lang="en-US" sz="1600" b="1" dirty="0" smtClean="0">
                <a:solidFill>
                  <a:schemeClr val="tx1"/>
                </a:solidFill>
              </a:rPr>
              <a:t> </a:t>
            </a:r>
            <a:endParaRPr lang="tr-TR" sz="1600" dirty="0">
              <a:solidFill>
                <a:schemeClr val="tx1"/>
              </a:solidFill>
            </a:endParaRPr>
          </a:p>
          <a:p>
            <a:pPr lvl="0" algn="l"/>
            <a:endParaRPr lang="tr-TR" sz="1600" dirty="0">
              <a:solidFill>
                <a:schemeClr val="tx1"/>
              </a:solidFill>
            </a:endParaRPr>
          </a:p>
          <a:p>
            <a:pPr algn="l"/>
            <a:endParaRPr lang="en-US" sz="1600" dirty="0">
              <a:solidFill>
                <a:schemeClr val="tx1"/>
              </a:solidFill>
            </a:endParaRPr>
          </a:p>
        </p:txBody>
      </p:sp>
      <p:pic>
        <p:nvPicPr>
          <p:cNvPr id="1026" name="Picture 2" descr="F:\g\mydocuments\pictures\BSE-chase hall-lincol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305" r="55859"/>
          <a:stretch/>
        </p:blipFill>
        <p:spPr bwMode="auto">
          <a:xfrm>
            <a:off x="228600" y="228600"/>
            <a:ext cx="253472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09_080407_etrf_rangeland_ef_modifi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52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a:xfrm>
            <a:off x="2971800" y="33867"/>
            <a:ext cx="5486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err="1" smtClean="0"/>
              <a:t>Ayse</a:t>
            </a:r>
            <a:r>
              <a:rPr lang="en-US" sz="3600" dirty="0" smtClean="0"/>
              <a:t> Irmak</a:t>
            </a:r>
            <a:endParaRPr lang="en-US" sz="3600" dirty="0"/>
          </a:p>
        </p:txBody>
      </p:sp>
    </p:spTree>
    <p:extLst>
      <p:ext uri="{BB962C8B-B14F-4D97-AF65-F5344CB8AC3E}">
        <p14:creationId xmlns:p14="http://schemas.microsoft.com/office/powerpoint/2010/main" val="205339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381000"/>
            <a:ext cx="7772400" cy="1143000"/>
          </a:xfrm>
        </p:spPr>
        <p:txBody>
          <a:bodyPr/>
          <a:lstStyle/>
          <a:p>
            <a:r>
              <a:rPr lang="en-US" smtClean="0">
                <a:solidFill>
                  <a:schemeClr val="accent2"/>
                </a:solidFill>
              </a:rPr>
              <a:t>University Without Walls</a:t>
            </a:r>
          </a:p>
        </p:txBody>
      </p:sp>
      <p:grpSp>
        <p:nvGrpSpPr>
          <p:cNvPr id="8195" name="Group 3"/>
          <p:cNvGrpSpPr>
            <a:grpSpLocks/>
          </p:cNvGrpSpPr>
          <p:nvPr/>
        </p:nvGrpSpPr>
        <p:grpSpPr bwMode="auto">
          <a:xfrm>
            <a:off x="838200" y="1600200"/>
            <a:ext cx="7978775" cy="4692650"/>
            <a:chOff x="528" y="1200"/>
            <a:chExt cx="5026" cy="2956"/>
          </a:xfrm>
        </p:grpSpPr>
        <p:sp>
          <p:nvSpPr>
            <p:cNvPr id="8196" name="Rectangle 4"/>
            <p:cNvSpPr>
              <a:spLocks noChangeArrowheads="1"/>
            </p:cNvSpPr>
            <p:nvPr/>
          </p:nvSpPr>
          <p:spPr bwMode="auto">
            <a:xfrm>
              <a:off x="576" y="1632"/>
              <a:ext cx="1728" cy="1632"/>
            </a:xfrm>
            <a:prstGeom prst="rect">
              <a:avLst/>
            </a:prstGeom>
            <a:noFill/>
            <a:ln w="76200">
              <a:solidFill>
                <a:schemeClr val="tx1"/>
              </a:solidFill>
              <a:miter lim="800000"/>
              <a:headEnd/>
              <a:tailEnd/>
            </a:ln>
          </p:spPr>
          <p:txBody>
            <a:bodyPr wrap="none" anchor="ctr"/>
            <a:lstStyle/>
            <a:p>
              <a:endParaRPr lang="en-US"/>
            </a:p>
          </p:txBody>
        </p:sp>
        <p:grpSp>
          <p:nvGrpSpPr>
            <p:cNvPr id="8197" name="Group 5"/>
            <p:cNvGrpSpPr>
              <a:grpSpLocks/>
            </p:cNvGrpSpPr>
            <p:nvPr/>
          </p:nvGrpSpPr>
          <p:grpSpPr bwMode="auto">
            <a:xfrm>
              <a:off x="672" y="1872"/>
              <a:ext cx="1536" cy="1114"/>
              <a:chOff x="874" y="1998"/>
              <a:chExt cx="1238" cy="988"/>
            </a:xfrm>
          </p:grpSpPr>
          <p:sp>
            <p:nvSpPr>
              <p:cNvPr id="8228" name="Line 6"/>
              <p:cNvSpPr>
                <a:spLocks noChangeShapeType="1"/>
              </p:cNvSpPr>
              <p:nvPr/>
            </p:nvSpPr>
            <p:spPr bwMode="auto">
              <a:xfrm flipH="1">
                <a:off x="1018" y="2190"/>
                <a:ext cx="288" cy="127"/>
              </a:xfrm>
              <a:prstGeom prst="line">
                <a:avLst/>
              </a:prstGeom>
              <a:noFill/>
              <a:ln w="38100">
                <a:solidFill>
                  <a:srgbClr val="00FF00"/>
                </a:solidFill>
                <a:round/>
                <a:headEnd/>
                <a:tailEnd/>
              </a:ln>
            </p:spPr>
            <p:txBody>
              <a:bodyPr/>
              <a:lstStyle/>
              <a:p>
                <a:endParaRPr lang="en-US"/>
              </a:p>
            </p:txBody>
          </p:sp>
          <p:sp>
            <p:nvSpPr>
              <p:cNvPr id="8229" name="Line 7"/>
              <p:cNvSpPr>
                <a:spLocks noChangeShapeType="1"/>
              </p:cNvSpPr>
              <p:nvPr/>
            </p:nvSpPr>
            <p:spPr bwMode="auto">
              <a:xfrm flipH="1">
                <a:off x="1162" y="2126"/>
                <a:ext cx="230" cy="414"/>
              </a:xfrm>
              <a:prstGeom prst="line">
                <a:avLst/>
              </a:prstGeom>
              <a:noFill/>
              <a:ln w="38100">
                <a:solidFill>
                  <a:srgbClr val="00FF00"/>
                </a:solidFill>
                <a:round/>
                <a:headEnd/>
                <a:tailEnd/>
              </a:ln>
            </p:spPr>
            <p:txBody>
              <a:bodyPr/>
              <a:lstStyle/>
              <a:p>
                <a:endParaRPr lang="en-US"/>
              </a:p>
            </p:txBody>
          </p:sp>
          <p:sp>
            <p:nvSpPr>
              <p:cNvPr id="8230" name="Line 8"/>
              <p:cNvSpPr>
                <a:spLocks noChangeShapeType="1"/>
              </p:cNvSpPr>
              <p:nvPr/>
            </p:nvSpPr>
            <p:spPr bwMode="auto">
              <a:xfrm flipH="1">
                <a:off x="1334" y="2158"/>
                <a:ext cx="58" cy="765"/>
              </a:xfrm>
              <a:prstGeom prst="line">
                <a:avLst/>
              </a:prstGeom>
              <a:noFill/>
              <a:ln w="38100">
                <a:solidFill>
                  <a:srgbClr val="00FF00"/>
                </a:solidFill>
                <a:round/>
                <a:headEnd/>
                <a:tailEnd/>
              </a:ln>
            </p:spPr>
            <p:txBody>
              <a:bodyPr/>
              <a:lstStyle/>
              <a:p>
                <a:endParaRPr lang="en-US"/>
              </a:p>
            </p:txBody>
          </p:sp>
          <p:sp>
            <p:nvSpPr>
              <p:cNvPr id="8231" name="Line 9"/>
              <p:cNvSpPr>
                <a:spLocks noChangeShapeType="1"/>
              </p:cNvSpPr>
              <p:nvPr/>
            </p:nvSpPr>
            <p:spPr bwMode="auto">
              <a:xfrm>
                <a:off x="1450" y="2158"/>
                <a:ext cx="115" cy="414"/>
              </a:xfrm>
              <a:prstGeom prst="line">
                <a:avLst/>
              </a:prstGeom>
              <a:noFill/>
              <a:ln w="38100">
                <a:solidFill>
                  <a:srgbClr val="00FF00"/>
                </a:solidFill>
                <a:round/>
                <a:headEnd/>
                <a:tailEnd/>
              </a:ln>
            </p:spPr>
            <p:txBody>
              <a:bodyPr/>
              <a:lstStyle/>
              <a:p>
                <a:endParaRPr lang="en-US"/>
              </a:p>
            </p:txBody>
          </p:sp>
          <p:sp>
            <p:nvSpPr>
              <p:cNvPr id="8232" name="Line 10"/>
              <p:cNvSpPr>
                <a:spLocks noChangeShapeType="1"/>
              </p:cNvSpPr>
              <p:nvPr/>
            </p:nvSpPr>
            <p:spPr bwMode="auto">
              <a:xfrm>
                <a:off x="1478" y="2126"/>
                <a:ext cx="548" cy="765"/>
              </a:xfrm>
              <a:prstGeom prst="line">
                <a:avLst/>
              </a:prstGeom>
              <a:noFill/>
              <a:ln w="38100">
                <a:solidFill>
                  <a:srgbClr val="00FF00"/>
                </a:solidFill>
                <a:round/>
                <a:headEnd/>
                <a:tailEnd/>
              </a:ln>
            </p:spPr>
            <p:txBody>
              <a:bodyPr/>
              <a:lstStyle/>
              <a:p>
                <a:endParaRPr lang="en-US"/>
              </a:p>
            </p:txBody>
          </p:sp>
          <p:sp>
            <p:nvSpPr>
              <p:cNvPr id="8233" name="Line 11"/>
              <p:cNvSpPr>
                <a:spLocks noChangeShapeType="1"/>
              </p:cNvSpPr>
              <p:nvPr/>
            </p:nvSpPr>
            <p:spPr bwMode="auto">
              <a:xfrm>
                <a:off x="1450" y="2094"/>
                <a:ext cx="489" cy="255"/>
              </a:xfrm>
              <a:prstGeom prst="line">
                <a:avLst/>
              </a:prstGeom>
              <a:noFill/>
              <a:ln w="38100">
                <a:solidFill>
                  <a:srgbClr val="00FF00"/>
                </a:solidFill>
                <a:round/>
                <a:headEnd/>
                <a:tailEnd/>
              </a:ln>
            </p:spPr>
            <p:txBody>
              <a:bodyPr/>
              <a:lstStyle/>
              <a:p>
                <a:endParaRPr lang="en-US"/>
              </a:p>
            </p:txBody>
          </p:sp>
          <p:sp>
            <p:nvSpPr>
              <p:cNvPr id="8234" name="Oval 12"/>
              <p:cNvSpPr>
                <a:spLocks noChangeArrowheads="1"/>
              </p:cNvSpPr>
              <p:nvPr/>
            </p:nvSpPr>
            <p:spPr bwMode="auto">
              <a:xfrm>
                <a:off x="1248" y="1998"/>
                <a:ext cx="288" cy="319"/>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35" name="Rectangle 13"/>
              <p:cNvSpPr>
                <a:spLocks noChangeArrowheads="1"/>
              </p:cNvSpPr>
              <p:nvPr/>
            </p:nvSpPr>
            <p:spPr bwMode="auto">
              <a:xfrm>
                <a:off x="1075" y="2476"/>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6" name="Rectangle 14"/>
              <p:cNvSpPr>
                <a:spLocks noChangeArrowheads="1"/>
              </p:cNvSpPr>
              <p:nvPr/>
            </p:nvSpPr>
            <p:spPr bwMode="auto">
              <a:xfrm>
                <a:off x="874" y="2253"/>
                <a:ext cx="172"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7" name="Rectangle 15"/>
              <p:cNvSpPr>
                <a:spLocks noChangeArrowheads="1"/>
              </p:cNvSpPr>
              <p:nvPr/>
            </p:nvSpPr>
            <p:spPr bwMode="auto">
              <a:xfrm>
                <a:off x="1248" y="2827"/>
                <a:ext cx="17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8" name="Rectangle 16"/>
              <p:cNvSpPr>
                <a:spLocks noChangeArrowheads="1"/>
              </p:cNvSpPr>
              <p:nvPr/>
            </p:nvSpPr>
            <p:spPr bwMode="auto">
              <a:xfrm>
                <a:off x="1478" y="2508"/>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9" name="Rectangle 17"/>
              <p:cNvSpPr>
                <a:spLocks noChangeArrowheads="1"/>
              </p:cNvSpPr>
              <p:nvPr/>
            </p:nvSpPr>
            <p:spPr bwMode="auto">
              <a:xfrm>
                <a:off x="1939" y="2795"/>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0" name="Rectangle 18"/>
              <p:cNvSpPr>
                <a:spLocks noChangeArrowheads="1"/>
              </p:cNvSpPr>
              <p:nvPr/>
            </p:nvSpPr>
            <p:spPr bwMode="auto">
              <a:xfrm>
                <a:off x="1853" y="2253"/>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8198" name="Text Box 19"/>
            <p:cNvSpPr txBox="1">
              <a:spLocks noChangeArrowheads="1"/>
            </p:cNvSpPr>
            <p:nvPr/>
          </p:nvSpPr>
          <p:spPr bwMode="auto">
            <a:xfrm>
              <a:off x="528" y="3360"/>
              <a:ext cx="1836" cy="288"/>
            </a:xfrm>
            <a:prstGeom prst="rect">
              <a:avLst/>
            </a:prstGeom>
            <a:noFill/>
            <a:ln w="9525">
              <a:noFill/>
              <a:miter lim="800000"/>
              <a:headEnd/>
              <a:tailEnd/>
            </a:ln>
          </p:spPr>
          <p:txBody>
            <a:bodyPr wrap="none">
              <a:spAutoFit/>
            </a:bodyPr>
            <a:lstStyle/>
            <a:p>
              <a:r>
                <a:rPr lang="en-US"/>
                <a:t>Traditional Classroom</a:t>
              </a:r>
            </a:p>
          </p:txBody>
        </p:sp>
        <p:sp>
          <p:nvSpPr>
            <p:cNvPr id="8199" name="Line 20"/>
            <p:cNvSpPr>
              <a:spLocks noChangeShapeType="1"/>
            </p:cNvSpPr>
            <p:nvPr/>
          </p:nvSpPr>
          <p:spPr bwMode="auto">
            <a:xfrm>
              <a:off x="3648" y="1344"/>
              <a:ext cx="967" cy="693"/>
            </a:xfrm>
            <a:prstGeom prst="line">
              <a:avLst/>
            </a:prstGeom>
            <a:noFill/>
            <a:ln w="38100">
              <a:solidFill>
                <a:srgbClr val="00FF00"/>
              </a:solidFill>
              <a:round/>
              <a:headEnd/>
              <a:tailEnd/>
            </a:ln>
          </p:spPr>
          <p:txBody>
            <a:bodyPr/>
            <a:lstStyle/>
            <a:p>
              <a:endParaRPr lang="en-US"/>
            </a:p>
          </p:txBody>
        </p:sp>
        <p:sp>
          <p:nvSpPr>
            <p:cNvPr id="8200" name="Line 21"/>
            <p:cNvSpPr>
              <a:spLocks noChangeShapeType="1"/>
            </p:cNvSpPr>
            <p:nvPr/>
          </p:nvSpPr>
          <p:spPr bwMode="auto">
            <a:xfrm>
              <a:off x="4615" y="2076"/>
              <a:ext cx="809" cy="804"/>
            </a:xfrm>
            <a:prstGeom prst="line">
              <a:avLst/>
            </a:prstGeom>
            <a:noFill/>
            <a:ln w="38100">
              <a:solidFill>
                <a:srgbClr val="00FF00"/>
              </a:solidFill>
              <a:round/>
              <a:headEnd/>
              <a:tailEnd/>
            </a:ln>
          </p:spPr>
          <p:txBody>
            <a:bodyPr/>
            <a:lstStyle/>
            <a:p>
              <a:endParaRPr lang="en-US"/>
            </a:p>
          </p:txBody>
        </p:sp>
        <p:sp>
          <p:nvSpPr>
            <p:cNvPr id="8201" name="Line 22"/>
            <p:cNvSpPr>
              <a:spLocks noChangeShapeType="1"/>
            </p:cNvSpPr>
            <p:nvPr/>
          </p:nvSpPr>
          <p:spPr bwMode="auto">
            <a:xfrm flipH="1">
              <a:off x="4560" y="2928"/>
              <a:ext cx="816" cy="732"/>
            </a:xfrm>
            <a:prstGeom prst="line">
              <a:avLst/>
            </a:prstGeom>
            <a:noFill/>
            <a:ln w="38100">
              <a:solidFill>
                <a:srgbClr val="00FF00"/>
              </a:solidFill>
              <a:round/>
              <a:headEnd/>
              <a:tailEnd/>
            </a:ln>
          </p:spPr>
          <p:txBody>
            <a:bodyPr/>
            <a:lstStyle/>
            <a:p>
              <a:endParaRPr lang="en-US"/>
            </a:p>
          </p:txBody>
        </p:sp>
        <p:sp>
          <p:nvSpPr>
            <p:cNvPr id="8202" name="Line 23"/>
            <p:cNvSpPr>
              <a:spLocks noChangeShapeType="1"/>
            </p:cNvSpPr>
            <p:nvPr/>
          </p:nvSpPr>
          <p:spPr bwMode="auto">
            <a:xfrm flipH="1" flipV="1">
              <a:off x="3823" y="2965"/>
              <a:ext cx="737" cy="635"/>
            </a:xfrm>
            <a:prstGeom prst="line">
              <a:avLst/>
            </a:prstGeom>
            <a:noFill/>
            <a:ln w="38100">
              <a:solidFill>
                <a:srgbClr val="00FF00"/>
              </a:solidFill>
              <a:round/>
              <a:headEnd/>
              <a:tailEnd/>
            </a:ln>
          </p:spPr>
          <p:txBody>
            <a:bodyPr/>
            <a:lstStyle/>
            <a:p>
              <a:endParaRPr lang="en-US"/>
            </a:p>
          </p:txBody>
        </p:sp>
        <p:sp>
          <p:nvSpPr>
            <p:cNvPr id="8203" name="Line 24"/>
            <p:cNvSpPr>
              <a:spLocks noChangeShapeType="1"/>
            </p:cNvSpPr>
            <p:nvPr/>
          </p:nvSpPr>
          <p:spPr bwMode="auto">
            <a:xfrm flipH="1" flipV="1">
              <a:off x="3521" y="2463"/>
              <a:ext cx="302" cy="541"/>
            </a:xfrm>
            <a:prstGeom prst="line">
              <a:avLst/>
            </a:prstGeom>
            <a:noFill/>
            <a:ln w="38100">
              <a:solidFill>
                <a:srgbClr val="00FF00"/>
              </a:solidFill>
              <a:round/>
              <a:headEnd/>
              <a:tailEnd/>
            </a:ln>
          </p:spPr>
          <p:txBody>
            <a:bodyPr/>
            <a:lstStyle/>
            <a:p>
              <a:endParaRPr lang="en-US"/>
            </a:p>
          </p:txBody>
        </p:sp>
        <p:sp>
          <p:nvSpPr>
            <p:cNvPr id="8204" name="Line 25"/>
            <p:cNvSpPr>
              <a:spLocks noChangeShapeType="1"/>
            </p:cNvSpPr>
            <p:nvPr/>
          </p:nvSpPr>
          <p:spPr bwMode="auto">
            <a:xfrm flipV="1">
              <a:off x="3521" y="1344"/>
              <a:ext cx="127" cy="1119"/>
            </a:xfrm>
            <a:prstGeom prst="line">
              <a:avLst/>
            </a:prstGeom>
            <a:noFill/>
            <a:ln w="38100">
              <a:solidFill>
                <a:srgbClr val="00FF00"/>
              </a:solidFill>
              <a:round/>
              <a:headEnd/>
              <a:tailEnd/>
            </a:ln>
          </p:spPr>
          <p:txBody>
            <a:bodyPr/>
            <a:lstStyle/>
            <a:p>
              <a:endParaRPr lang="en-US"/>
            </a:p>
          </p:txBody>
        </p:sp>
        <p:sp>
          <p:nvSpPr>
            <p:cNvPr id="8205" name="Line 26"/>
            <p:cNvSpPr>
              <a:spLocks noChangeShapeType="1"/>
            </p:cNvSpPr>
            <p:nvPr/>
          </p:nvSpPr>
          <p:spPr bwMode="auto">
            <a:xfrm>
              <a:off x="3648" y="1344"/>
              <a:ext cx="514" cy="1041"/>
            </a:xfrm>
            <a:prstGeom prst="line">
              <a:avLst/>
            </a:prstGeom>
            <a:noFill/>
            <a:ln w="38100">
              <a:solidFill>
                <a:srgbClr val="00FF00"/>
              </a:solidFill>
              <a:round/>
              <a:headEnd/>
              <a:tailEnd/>
            </a:ln>
          </p:spPr>
          <p:txBody>
            <a:bodyPr/>
            <a:lstStyle/>
            <a:p>
              <a:endParaRPr lang="en-US"/>
            </a:p>
          </p:txBody>
        </p:sp>
        <p:sp>
          <p:nvSpPr>
            <p:cNvPr id="8206" name="Line 27"/>
            <p:cNvSpPr>
              <a:spLocks noChangeShapeType="1"/>
            </p:cNvSpPr>
            <p:nvPr/>
          </p:nvSpPr>
          <p:spPr bwMode="auto">
            <a:xfrm flipH="1">
              <a:off x="4162" y="2076"/>
              <a:ext cx="453" cy="309"/>
            </a:xfrm>
            <a:prstGeom prst="line">
              <a:avLst/>
            </a:prstGeom>
            <a:noFill/>
            <a:ln w="38100">
              <a:solidFill>
                <a:srgbClr val="00FF00"/>
              </a:solidFill>
              <a:round/>
              <a:headEnd/>
              <a:tailEnd/>
            </a:ln>
          </p:spPr>
          <p:txBody>
            <a:bodyPr/>
            <a:lstStyle/>
            <a:p>
              <a:endParaRPr lang="en-US"/>
            </a:p>
          </p:txBody>
        </p:sp>
        <p:sp>
          <p:nvSpPr>
            <p:cNvPr id="8207" name="Line 28"/>
            <p:cNvSpPr>
              <a:spLocks noChangeShapeType="1"/>
            </p:cNvSpPr>
            <p:nvPr/>
          </p:nvSpPr>
          <p:spPr bwMode="auto">
            <a:xfrm flipH="1" flipV="1">
              <a:off x="4200" y="2424"/>
              <a:ext cx="1224" cy="456"/>
            </a:xfrm>
            <a:prstGeom prst="line">
              <a:avLst/>
            </a:prstGeom>
            <a:noFill/>
            <a:ln w="38100">
              <a:solidFill>
                <a:srgbClr val="00FF00"/>
              </a:solidFill>
              <a:round/>
              <a:headEnd/>
              <a:tailEnd/>
            </a:ln>
          </p:spPr>
          <p:txBody>
            <a:bodyPr/>
            <a:lstStyle/>
            <a:p>
              <a:endParaRPr lang="en-US"/>
            </a:p>
          </p:txBody>
        </p:sp>
        <p:sp>
          <p:nvSpPr>
            <p:cNvPr id="8208" name="Line 29"/>
            <p:cNvSpPr>
              <a:spLocks noChangeShapeType="1"/>
            </p:cNvSpPr>
            <p:nvPr/>
          </p:nvSpPr>
          <p:spPr bwMode="auto">
            <a:xfrm>
              <a:off x="4200" y="2424"/>
              <a:ext cx="408" cy="1176"/>
            </a:xfrm>
            <a:prstGeom prst="line">
              <a:avLst/>
            </a:prstGeom>
            <a:noFill/>
            <a:ln w="38100">
              <a:solidFill>
                <a:srgbClr val="00FF00"/>
              </a:solidFill>
              <a:round/>
              <a:headEnd/>
              <a:tailEnd/>
            </a:ln>
          </p:spPr>
          <p:txBody>
            <a:bodyPr/>
            <a:lstStyle/>
            <a:p>
              <a:endParaRPr lang="en-US"/>
            </a:p>
          </p:txBody>
        </p:sp>
        <p:sp>
          <p:nvSpPr>
            <p:cNvPr id="8209" name="Line 30"/>
            <p:cNvSpPr>
              <a:spLocks noChangeShapeType="1"/>
            </p:cNvSpPr>
            <p:nvPr/>
          </p:nvSpPr>
          <p:spPr bwMode="auto">
            <a:xfrm flipH="1">
              <a:off x="3823" y="2424"/>
              <a:ext cx="339" cy="541"/>
            </a:xfrm>
            <a:prstGeom prst="line">
              <a:avLst/>
            </a:prstGeom>
            <a:noFill/>
            <a:ln w="38100">
              <a:solidFill>
                <a:srgbClr val="00FF00"/>
              </a:solidFill>
              <a:round/>
              <a:headEnd/>
              <a:tailEnd/>
            </a:ln>
          </p:spPr>
          <p:txBody>
            <a:bodyPr/>
            <a:lstStyle/>
            <a:p>
              <a:endParaRPr lang="en-US"/>
            </a:p>
          </p:txBody>
        </p:sp>
        <p:sp>
          <p:nvSpPr>
            <p:cNvPr id="8210" name="Line 31"/>
            <p:cNvSpPr>
              <a:spLocks noChangeShapeType="1"/>
            </p:cNvSpPr>
            <p:nvPr/>
          </p:nvSpPr>
          <p:spPr bwMode="auto">
            <a:xfrm flipH="1">
              <a:off x="3521" y="2424"/>
              <a:ext cx="641" cy="39"/>
            </a:xfrm>
            <a:prstGeom prst="line">
              <a:avLst/>
            </a:prstGeom>
            <a:noFill/>
            <a:ln w="38100">
              <a:solidFill>
                <a:srgbClr val="00FF00"/>
              </a:solidFill>
              <a:round/>
              <a:headEnd/>
              <a:tailEnd/>
            </a:ln>
          </p:spPr>
          <p:txBody>
            <a:bodyPr/>
            <a:lstStyle/>
            <a:p>
              <a:endParaRPr lang="en-US"/>
            </a:p>
          </p:txBody>
        </p:sp>
        <p:sp>
          <p:nvSpPr>
            <p:cNvPr id="8211" name="Line 32"/>
            <p:cNvSpPr>
              <a:spLocks noChangeShapeType="1"/>
            </p:cNvSpPr>
            <p:nvPr/>
          </p:nvSpPr>
          <p:spPr bwMode="auto">
            <a:xfrm>
              <a:off x="3648" y="1296"/>
              <a:ext cx="175" cy="1631"/>
            </a:xfrm>
            <a:prstGeom prst="line">
              <a:avLst/>
            </a:prstGeom>
            <a:noFill/>
            <a:ln w="38100">
              <a:solidFill>
                <a:srgbClr val="00FF00"/>
              </a:solidFill>
              <a:round/>
              <a:headEnd/>
              <a:tailEnd/>
            </a:ln>
          </p:spPr>
          <p:txBody>
            <a:bodyPr/>
            <a:lstStyle/>
            <a:p>
              <a:endParaRPr lang="en-US"/>
            </a:p>
          </p:txBody>
        </p:sp>
        <p:sp>
          <p:nvSpPr>
            <p:cNvPr id="8212" name="Line 33"/>
            <p:cNvSpPr>
              <a:spLocks noChangeShapeType="1"/>
            </p:cNvSpPr>
            <p:nvPr/>
          </p:nvSpPr>
          <p:spPr bwMode="auto">
            <a:xfrm>
              <a:off x="3648" y="1344"/>
              <a:ext cx="960" cy="2304"/>
            </a:xfrm>
            <a:prstGeom prst="line">
              <a:avLst/>
            </a:prstGeom>
            <a:noFill/>
            <a:ln w="38100">
              <a:solidFill>
                <a:srgbClr val="00FF00"/>
              </a:solidFill>
              <a:round/>
              <a:headEnd/>
              <a:tailEnd/>
            </a:ln>
          </p:spPr>
          <p:txBody>
            <a:bodyPr/>
            <a:lstStyle/>
            <a:p>
              <a:endParaRPr lang="en-US"/>
            </a:p>
          </p:txBody>
        </p:sp>
        <p:sp>
          <p:nvSpPr>
            <p:cNvPr id="8213" name="Line 34"/>
            <p:cNvSpPr>
              <a:spLocks noChangeShapeType="1"/>
            </p:cNvSpPr>
            <p:nvPr/>
          </p:nvSpPr>
          <p:spPr bwMode="auto">
            <a:xfrm>
              <a:off x="3648" y="1344"/>
              <a:ext cx="1776" cy="1536"/>
            </a:xfrm>
            <a:prstGeom prst="line">
              <a:avLst/>
            </a:prstGeom>
            <a:noFill/>
            <a:ln w="38100">
              <a:solidFill>
                <a:srgbClr val="00FF00"/>
              </a:solidFill>
              <a:round/>
              <a:headEnd/>
              <a:tailEnd/>
            </a:ln>
          </p:spPr>
          <p:txBody>
            <a:bodyPr/>
            <a:lstStyle/>
            <a:p>
              <a:endParaRPr lang="en-US"/>
            </a:p>
          </p:txBody>
        </p:sp>
        <p:sp>
          <p:nvSpPr>
            <p:cNvPr id="8214" name="Line 35"/>
            <p:cNvSpPr>
              <a:spLocks noChangeShapeType="1"/>
            </p:cNvSpPr>
            <p:nvPr/>
          </p:nvSpPr>
          <p:spPr bwMode="auto">
            <a:xfrm flipH="1">
              <a:off x="3521" y="2037"/>
              <a:ext cx="1094" cy="426"/>
            </a:xfrm>
            <a:prstGeom prst="line">
              <a:avLst/>
            </a:prstGeom>
            <a:noFill/>
            <a:ln w="38100">
              <a:solidFill>
                <a:srgbClr val="00FF00"/>
              </a:solidFill>
              <a:round/>
              <a:headEnd/>
              <a:tailEnd/>
            </a:ln>
          </p:spPr>
          <p:txBody>
            <a:bodyPr/>
            <a:lstStyle/>
            <a:p>
              <a:endParaRPr lang="en-US"/>
            </a:p>
          </p:txBody>
        </p:sp>
        <p:sp>
          <p:nvSpPr>
            <p:cNvPr id="8215" name="Line 36"/>
            <p:cNvSpPr>
              <a:spLocks noChangeShapeType="1"/>
            </p:cNvSpPr>
            <p:nvPr/>
          </p:nvSpPr>
          <p:spPr bwMode="auto">
            <a:xfrm flipH="1">
              <a:off x="3823" y="2037"/>
              <a:ext cx="792" cy="928"/>
            </a:xfrm>
            <a:prstGeom prst="line">
              <a:avLst/>
            </a:prstGeom>
            <a:noFill/>
            <a:ln w="38100">
              <a:solidFill>
                <a:srgbClr val="00FF00"/>
              </a:solidFill>
              <a:round/>
              <a:headEnd/>
              <a:tailEnd/>
            </a:ln>
          </p:spPr>
          <p:txBody>
            <a:bodyPr/>
            <a:lstStyle/>
            <a:p>
              <a:endParaRPr lang="en-US"/>
            </a:p>
          </p:txBody>
        </p:sp>
        <p:sp>
          <p:nvSpPr>
            <p:cNvPr id="8216" name="Line 37"/>
            <p:cNvSpPr>
              <a:spLocks noChangeShapeType="1"/>
            </p:cNvSpPr>
            <p:nvPr/>
          </p:nvSpPr>
          <p:spPr bwMode="auto">
            <a:xfrm flipH="1">
              <a:off x="4608" y="2037"/>
              <a:ext cx="7" cy="1563"/>
            </a:xfrm>
            <a:prstGeom prst="line">
              <a:avLst/>
            </a:prstGeom>
            <a:noFill/>
            <a:ln w="38100">
              <a:solidFill>
                <a:srgbClr val="00FF00"/>
              </a:solidFill>
              <a:round/>
              <a:headEnd/>
              <a:tailEnd/>
            </a:ln>
          </p:spPr>
          <p:txBody>
            <a:bodyPr/>
            <a:lstStyle/>
            <a:p>
              <a:endParaRPr lang="en-US"/>
            </a:p>
          </p:txBody>
        </p:sp>
        <p:sp>
          <p:nvSpPr>
            <p:cNvPr id="8217" name="Line 38"/>
            <p:cNvSpPr>
              <a:spLocks noChangeShapeType="1"/>
            </p:cNvSpPr>
            <p:nvPr/>
          </p:nvSpPr>
          <p:spPr bwMode="auto">
            <a:xfrm flipH="1" flipV="1">
              <a:off x="3521" y="2463"/>
              <a:ext cx="1855" cy="417"/>
            </a:xfrm>
            <a:prstGeom prst="line">
              <a:avLst/>
            </a:prstGeom>
            <a:noFill/>
            <a:ln w="38100">
              <a:solidFill>
                <a:srgbClr val="00FF00"/>
              </a:solidFill>
              <a:round/>
              <a:headEnd/>
              <a:tailEnd/>
            </a:ln>
          </p:spPr>
          <p:txBody>
            <a:bodyPr/>
            <a:lstStyle/>
            <a:p>
              <a:endParaRPr lang="en-US"/>
            </a:p>
          </p:txBody>
        </p:sp>
        <p:sp>
          <p:nvSpPr>
            <p:cNvPr id="8218" name="Line 39"/>
            <p:cNvSpPr>
              <a:spLocks noChangeShapeType="1"/>
            </p:cNvSpPr>
            <p:nvPr/>
          </p:nvSpPr>
          <p:spPr bwMode="auto">
            <a:xfrm flipH="1">
              <a:off x="3823" y="2880"/>
              <a:ext cx="1553" cy="85"/>
            </a:xfrm>
            <a:prstGeom prst="line">
              <a:avLst/>
            </a:prstGeom>
            <a:noFill/>
            <a:ln w="38100">
              <a:solidFill>
                <a:srgbClr val="00FF00"/>
              </a:solidFill>
              <a:round/>
              <a:headEnd/>
              <a:tailEnd/>
            </a:ln>
          </p:spPr>
          <p:txBody>
            <a:bodyPr/>
            <a:lstStyle/>
            <a:p>
              <a:endParaRPr lang="en-US"/>
            </a:p>
          </p:txBody>
        </p:sp>
        <p:sp>
          <p:nvSpPr>
            <p:cNvPr id="8219" name="Oval 40"/>
            <p:cNvSpPr>
              <a:spLocks noChangeArrowheads="1"/>
            </p:cNvSpPr>
            <p:nvPr/>
          </p:nvSpPr>
          <p:spPr bwMode="auto">
            <a:xfrm>
              <a:off x="3984" y="2208"/>
              <a:ext cx="377" cy="386"/>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20" name="Rectangle 41"/>
            <p:cNvSpPr>
              <a:spLocks noChangeArrowheads="1"/>
            </p:cNvSpPr>
            <p:nvPr/>
          </p:nvSpPr>
          <p:spPr bwMode="auto">
            <a:xfrm>
              <a:off x="5328" y="2784"/>
              <a:ext cx="226" cy="19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42"/>
            <p:cNvSpPr>
              <a:spLocks noChangeArrowheads="1"/>
            </p:cNvSpPr>
            <p:nvPr/>
          </p:nvSpPr>
          <p:spPr bwMode="auto">
            <a:xfrm>
              <a:off x="4502" y="1921"/>
              <a:ext cx="226" cy="232"/>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8222" name="AutoShape 43"/>
            <p:cNvSpPr>
              <a:spLocks noChangeArrowheads="1"/>
            </p:cNvSpPr>
            <p:nvPr/>
          </p:nvSpPr>
          <p:spPr bwMode="auto">
            <a:xfrm>
              <a:off x="4464" y="3504"/>
              <a:ext cx="264" cy="232"/>
            </a:xfrm>
            <a:custGeom>
              <a:avLst/>
              <a:gdLst>
                <a:gd name="T0" fmla="*/ 3 w 21600"/>
                <a:gd name="T1" fmla="*/ 1 h 21600"/>
                <a:gd name="T2" fmla="*/ 2 w 21600"/>
                <a:gd name="T3" fmla="*/ 2 h 21600"/>
                <a:gd name="T4" fmla="*/ 0 w 21600"/>
                <a:gd name="T5" fmla="*/ 1 h 21600"/>
                <a:gd name="T6" fmla="*/ 2 w 21600"/>
                <a:gd name="T7" fmla="*/ 0 h 21600"/>
                <a:gd name="T8" fmla="*/ 0 60000 65536"/>
                <a:gd name="T9" fmla="*/ 0 60000 65536"/>
                <a:gd name="T10" fmla="*/ 0 60000 65536"/>
                <a:gd name="T11" fmla="*/ 0 60000 65536"/>
                <a:gd name="T12" fmla="*/ 4500 w 21600"/>
                <a:gd name="T13" fmla="*/ 4469 h 21600"/>
                <a:gd name="T14" fmla="*/ 17100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8223" name="AutoShape 44"/>
            <p:cNvSpPr>
              <a:spLocks noChangeArrowheads="1"/>
            </p:cNvSpPr>
            <p:nvPr/>
          </p:nvSpPr>
          <p:spPr bwMode="auto">
            <a:xfrm>
              <a:off x="3504" y="1200"/>
              <a:ext cx="264" cy="271"/>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8224" name="AutoShape 45"/>
            <p:cNvSpPr>
              <a:spLocks noChangeArrowheads="1"/>
            </p:cNvSpPr>
            <p:nvPr/>
          </p:nvSpPr>
          <p:spPr bwMode="auto">
            <a:xfrm>
              <a:off x="3408" y="2308"/>
              <a:ext cx="226" cy="232"/>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8225" name="AutoShape 46"/>
            <p:cNvSpPr>
              <a:spLocks noChangeArrowheads="1"/>
            </p:cNvSpPr>
            <p:nvPr/>
          </p:nvSpPr>
          <p:spPr bwMode="auto">
            <a:xfrm>
              <a:off x="3710" y="2849"/>
              <a:ext cx="226" cy="232"/>
            </a:xfrm>
            <a:prstGeom prst="pentagon">
              <a:avLst/>
            </a:prstGeom>
            <a:solidFill>
              <a:srgbClr val="CC3300"/>
            </a:solidFill>
            <a:ln w="9525">
              <a:solidFill>
                <a:schemeClr val="tx1"/>
              </a:solidFill>
              <a:miter lim="800000"/>
              <a:headEnd/>
              <a:tailEnd/>
            </a:ln>
          </p:spPr>
          <p:txBody>
            <a:bodyPr wrap="none" anchor="ctr"/>
            <a:lstStyle/>
            <a:p>
              <a:endParaRPr lang="en-US"/>
            </a:p>
          </p:txBody>
        </p:sp>
        <p:sp>
          <p:nvSpPr>
            <p:cNvPr id="8226" name="Rectangle 47"/>
            <p:cNvSpPr>
              <a:spLocks noChangeArrowheads="1"/>
            </p:cNvSpPr>
            <p:nvPr/>
          </p:nvSpPr>
          <p:spPr bwMode="auto">
            <a:xfrm>
              <a:off x="3360" y="1632"/>
              <a:ext cx="1728" cy="1632"/>
            </a:xfrm>
            <a:prstGeom prst="rect">
              <a:avLst/>
            </a:prstGeom>
            <a:noFill/>
            <a:ln w="76200">
              <a:solidFill>
                <a:schemeClr val="tx1"/>
              </a:solidFill>
              <a:prstDash val="lgDashDot"/>
              <a:miter lim="800000"/>
              <a:headEnd/>
              <a:tailEnd/>
            </a:ln>
          </p:spPr>
          <p:txBody>
            <a:bodyPr wrap="none" anchor="ctr"/>
            <a:lstStyle/>
            <a:p>
              <a:endParaRPr lang="en-US"/>
            </a:p>
          </p:txBody>
        </p:sp>
        <p:sp>
          <p:nvSpPr>
            <p:cNvPr id="8227" name="Text Box 48"/>
            <p:cNvSpPr txBox="1">
              <a:spLocks noChangeArrowheads="1"/>
            </p:cNvSpPr>
            <p:nvPr/>
          </p:nvSpPr>
          <p:spPr bwMode="auto">
            <a:xfrm>
              <a:off x="3120" y="3408"/>
              <a:ext cx="1555" cy="748"/>
            </a:xfrm>
            <a:prstGeom prst="rect">
              <a:avLst/>
            </a:prstGeom>
            <a:noFill/>
            <a:ln w="9525">
              <a:noFill/>
              <a:miter lim="800000"/>
              <a:headEnd/>
              <a:tailEnd/>
            </a:ln>
          </p:spPr>
          <p:txBody>
            <a:bodyPr wrap="none">
              <a:spAutoFit/>
            </a:bodyPr>
            <a:lstStyle/>
            <a:p>
              <a:r>
                <a:rPr lang="en-US"/>
                <a:t>Community</a:t>
              </a:r>
            </a:p>
            <a:p>
              <a:r>
                <a:rPr lang="en-US"/>
                <a:t>Inside and Outside</a:t>
              </a:r>
            </a:p>
            <a:p>
              <a:r>
                <a:rPr lang="en-US"/>
                <a:t>The Classroom</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Learning Styles</a:t>
            </a:r>
          </a:p>
        </p:txBody>
      </p:sp>
      <p:sp>
        <p:nvSpPr>
          <p:cNvPr id="9219" name="Rectangle 3"/>
          <p:cNvSpPr>
            <a:spLocks noGrp="1" noChangeArrowheads="1"/>
          </p:cNvSpPr>
          <p:nvPr>
            <p:ph type="body" sz="half" idx="1"/>
          </p:nvPr>
        </p:nvSpPr>
        <p:spPr/>
        <p:txBody>
          <a:bodyPr/>
          <a:lstStyle/>
          <a:p>
            <a:r>
              <a:rPr lang="en-US" smtClean="0"/>
              <a:t>Instructor-Centered Presentation</a:t>
            </a:r>
          </a:p>
        </p:txBody>
      </p:sp>
      <p:sp>
        <p:nvSpPr>
          <p:cNvPr id="9220" name="Rectangle 4"/>
          <p:cNvSpPr>
            <a:spLocks noGrp="1" noChangeArrowheads="1"/>
          </p:cNvSpPr>
          <p:nvPr>
            <p:ph type="body" sz="half" idx="2"/>
          </p:nvPr>
        </p:nvSpPr>
        <p:spPr/>
        <p:txBody>
          <a:bodyPr/>
          <a:lstStyle/>
          <a:p>
            <a:r>
              <a:rPr lang="en-US" smtClean="0"/>
              <a:t>Community-Centered Presentation</a:t>
            </a:r>
          </a:p>
        </p:txBody>
      </p:sp>
      <p:sp>
        <p:nvSpPr>
          <p:cNvPr id="9221" name="Line 5"/>
          <p:cNvSpPr>
            <a:spLocks noChangeShapeType="1"/>
          </p:cNvSpPr>
          <p:nvPr/>
        </p:nvSpPr>
        <p:spPr bwMode="auto">
          <a:xfrm flipH="1">
            <a:off x="1143000" y="3768725"/>
            <a:ext cx="762000" cy="304800"/>
          </a:xfrm>
          <a:prstGeom prst="line">
            <a:avLst/>
          </a:prstGeom>
          <a:noFill/>
          <a:ln w="38100">
            <a:solidFill>
              <a:srgbClr val="00FF00"/>
            </a:solidFill>
            <a:round/>
            <a:headEnd/>
            <a:tailEnd/>
          </a:ln>
        </p:spPr>
        <p:txBody>
          <a:bodyPr/>
          <a:lstStyle/>
          <a:p>
            <a:endParaRPr lang="en-US"/>
          </a:p>
        </p:txBody>
      </p:sp>
      <p:sp>
        <p:nvSpPr>
          <p:cNvPr id="9222" name="Line 6"/>
          <p:cNvSpPr>
            <a:spLocks noChangeShapeType="1"/>
          </p:cNvSpPr>
          <p:nvPr/>
        </p:nvSpPr>
        <p:spPr bwMode="auto">
          <a:xfrm flipH="1">
            <a:off x="1524000" y="3616325"/>
            <a:ext cx="609600" cy="990600"/>
          </a:xfrm>
          <a:prstGeom prst="line">
            <a:avLst/>
          </a:prstGeom>
          <a:noFill/>
          <a:ln w="38100">
            <a:solidFill>
              <a:srgbClr val="00FF00"/>
            </a:solidFill>
            <a:round/>
            <a:headEnd/>
            <a:tailEnd/>
          </a:ln>
        </p:spPr>
        <p:txBody>
          <a:bodyPr/>
          <a:lstStyle/>
          <a:p>
            <a:endParaRPr lang="en-US"/>
          </a:p>
        </p:txBody>
      </p:sp>
      <p:sp>
        <p:nvSpPr>
          <p:cNvPr id="9223" name="Line 7"/>
          <p:cNvSpPr>
            <a:spLocks noChangeShapeType="1"/>
          </p:cNvSpPr>
          <p:nvPr/>
        </p:nvSpPr>
        <p:spPr bwMode="auto">
          <a:xfrm flipH="1">
            <a:off x="1981200" y="3692525"/>
            <a:ext cx="152400" cy="1828800"/>
          </a:xfrm>
          <a:prstGeom prst="line">
            <a:avLst/>
          </a:prstGeom>
          <a:noFill/>
          <a:ln w="38100">
            <a:solidFill>
              <a:srgbClr val="00FF00"/>
            </a:solidFill>
            <a:round/>
            <a:headEnd/>
            <a:tailEnd/>
          </a:ln>
        </p:spPr>
        <p:txBody>
          <a:bodyPr/>
          <a:lstStyle/>
          <a:p>
            <a:endParaRPr lang="en-US"/>
          </a:p>
        </p:txBody>
      </p:sp>
      <p:sp>
        <p:nvSpPr>
          <p:cNvPr id="9224" name="Line 8"/>
          <p:cNvSpPr>
            <a:spLocks noChangeShapeType="1"/>
          </p:cNvSpPr>
          <p:nvPr/>
        </p:nvSpPr>
        <p:spPr bwMode="auto">
          <a:xfrm>
            <a:off x="2286000" y="3692525"/>
            <a:ext cx="304800" cy="990600"/>
          </a:xfrm>
          <a:prstGeom prst="line">
            <a:avLst/>
          </a:prstGeom>
          <a:noFill/>
          <a:ln w="38100">
            <a:solidFill>
              <a:srgbClr val="00FF00"/>
            </a:solidFill>
            <a:round/>
            <a:headEnd/>
            <a:tailEnd/>
          </a:ln>
        </p:spPr>
        <p:txBody>
          <a:bodyPr/>
          <a:lstStyle/>
          <a:p>
            <a:endParaRPr lang="en-US"/>
          </a:p>
        </p:txBody>
      </p:sp>
      <p:sp>
        <p:nvSpPr>
          <p:cNvPr id="9225" name="Line 9"/>
          <p:cNvSpPr>
            <a:spLocks noChangeShapeType="1"/>
          </p:cNvSpPr>
          <p:nvPr/>
        </p:nvSpPr>
        <p:spPr bwMode="auto">
          <a:xfrm>
            <a:off x="2362200" y="3616325"/>
            <a:ext cx="1447800" cy="1828800"/>
          </a:xfrm>
          <a:prstGeom prst="line">
            <a:avLst/>
          </a:prstGeom>
          <a:noFill/>
          <a:ln w="38100">
            <a:solidFill>
              <a:srgbClr val="00FF00"/>
            </a:solidFill>
            <a:round/>
            <a:headEnd/>
            <a:tailEnd/>
          </a:ln>
        </p:spPr>
        <p:txBody>
          <a:bodyPr/>
          <a:lstStyle/>
          <a:p>
            <a:endParaRPr lang="en-US"/>
          </a:p>
        </p:txBody>
      </p:sp>
      <p:sp>
        <p:nvSpPr>
          <p:cNvPr id="9226" name="Line 10"/>
          <p:cNvSpPr>
            <a:spLocks noChangeShapeType="1"/>
          </p:cNvSpPr>
          <p:nvPr/>
        </p:nvSpPr>
        <p:spPr bwMode="auto">
          <a:xfrm>
            <a:off x="2286000" y="3540125"/>
            <a:ext cx="1295400" cy="609600"/>
          </a:xfrm>
          <a:prstGeom prst="line">
            <a:avLst/>
          </a:prstGeom>
          <a:noFill/>
          <a:ln w="38100">
            <a:solidFill>
              <a:srgbClr val="00FF00"/>
            </a:solidFill>
            <a:round/>
            <a:headEnd/>
            <a:tailEnd/>
          </a:ln>
        </p:spPr>
        <p:txBody>
          <a:bodyPr/>
          <a:lstStyle/>
          <a:p>
            <a:endParaRPr lang="en-US"/>
          </a:p>
        </p:txBody>
      </p:sp>
      <p:sp>
        <p:nvSpPr>
          <p:cNvPr id="9227" name="Oval 11"/>
          <p:cNvSpPr>
            <a:spLocks noChangeArrowheads="1"/>
          </p:cNvSpPr>
          <p:nvPr/>
        </p:nvSpPr>
        <p:spPr bwMode="auto">
          <a:xfrm>
            <a:off x="1752600" y="3311525"/>
            <a:ext cx="762000" cy="76200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28" name="Rectangle 12"/>
          <p:cNvSpPr>
            <a:spLocks noChangeArrowheads="1"/>
          </p:cNvSpPr>
          <p:nvPr/>
        </p:nvSpPr>
        <p:spPr bwMode="auto">
          <a:xfrm>
            <a:off x="1295400" y="4454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29" name="Rectangle 13"/>
          <p:cNvSpPr>
            <a:spLocks noChangeArrowheads="1"/>
          </p:cNvSpPr>
          <p:nvPr/>
        </p:nvSpPr>
        <p:spPr bwMode="auto">
          <a:xfrm>
            <a:off x="7620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0" name="Rectangle 14"/>
          <p:cNvSpPr>
            <a:spLocks noChangeArrowheads="1"/>
          </p:cNvSpPr>
          <p:nvPr/>
        </p:nvSpPr>
        <p:spPr bwMode="auto">
          <a:xfrm>
            <a:off x="1752600" y="5292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1" name="Rectangle 15"/>
          <p:cNvSpPr>
            <a:spLocks noChangeArrowheads="1"/>
          </p:cNvSpPr>
          <p:nvPr/>
        </p:nvSpPr>
        <p:spPr bwMode="auto">
          <a:xfrm>
            <a:off x="2362200" y="4530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2" name="Rectangle 16"/>
          <p:cNvSpPr>
            <a:spLocks noChangeArrowheads="1"/>
          </p:cNvSpPr>
          <p:nvPr/>
        </p:nvSpPr>
        <p:spPr bwMode="auto">
          <a:xfrm>
            <a:off x="3581400" y="5216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3" name="Rectangle 17"/>
          <p:cNvSpPr>
            <a:spLocks noChangeArrowheads="1"/>
          </p:cNvSpPr>
          <p:nvPr/>
        </p:nvSpPr>
        <p:spPr bwMode="auto">
          <a:xfrm>
            <a:off x="33528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4" name="Text Box 18"/>
          <p:cNvSpPr txBox="1">
            <a:spLocks noChangeArrowheads="1"/>
          </p:cNvSpPr>
          <p:nvPr/>
        </p:nvSpPr>
        <p:spPr bwMode="auto">
          <a:xfrm>
            <a:off x="609600" y="5445125"/>
            <a:ext cx="1114425" cy="457200"/>
          </a:xfrm>
          <a:prstGeom prst="rect">
            <a:avLst/>
          </a:prstGeom>
          <a:noFill/>
          <a:ln w="9525">
            <a:noFill/>
            <a:miter lim="800000"/>
            <a:headEnd/>
            <a:tailEnd/>
          </a:ln>
        </p:spPr>
        <p:txBody>
          <a:bodyPr wrap="none">
            <a:spAutoFit/>
          </a:bodyPr>
          <a:lstStyle/>
          <a:p>
            <a:r>
              <a:rPr lang="en-US">
                <a:solidFill>
                  <a:schemeClr val="tx2"/>
                </a:solidFill>
              </a:rPr>
              <a:t>Student</a:t>
            </a:r>
          </a:p>
        </p:txBody>
      </p:sp>
      <p:sp>
        <p:nvSpPr>
          <p:cNvPr id="9235" name="Text Box 19"/>
          <p:cNvSpPr txBox="1">
            <a:spLocks noChangeArrowheads="1"/>
          </p:cNvSpPr>
          <p:nvPr/>
        </p:nvSpPr>
        <p:spPr bwMode="auto">
          <a:xfrm>
            <a:off x="533400" y="3124200"/>
            <a:ext cx="1444625" cy="457200"/>
          </a:xfrm>
          <a:prstGeom prst="rect">
            <a:avLst/>
          </a:prstGeom>
          <a:noFill/>
          <a:ln w="9525">
            <a:noFill/>
            <a:miter lim="800000"/>
            <a:headEnd/>
            <a:tailEnd/>
          </a:ln>
        </p:spPr>
        <p:txBody>
          <a:bodyPr wrap="none">
            <a:spAutoFit/>
          </a:bodyPr>
          <a:lstStyle/>
          <a:p>
            <a:r>
              <a:rPr lang="en-US">
                <a:solidFill>
                  <a:srgbClr val="FF3300"/>
                </a:solidFill>
              </a:rPr>
              <a:t>Instructor </a:t>
            </a:r>
          </a:p>
        </p:txBody>
      </p:sp>
      <p:grpSp>
        <p:nvGrpSpPr>
          <p:cNvPr id="9236" name="Group 20"/>
          <p:cNvGrpSpPr>
            <a:grpSpLocks/>
          </p:cNvGrpSpPr>
          <p:nvPr/>
        </p:nvGrpSpPr>
        <p:grpSpPr bwMode="auto">
          <a:xfrm>
            <a:off x="5105400" y="3276600"/>
            <a:ext cx="3200400" cy="2743200"/>
            <a:chOff x="3216" y="2064"/>
            <a:chExt cx="2016" cy="1728"/>
          </a:xfrm>
        </p:grpSpPr>
        <p:sp>
          <p:nvSpPr>
            <p:cNvPr id="9238" name="Line 21"/>
            <p:cNvSpPr>
              <a:spLocks noChangeShapeType="1"/>
            </p:cNvSpPr>
            <p:nvPr/>
          </p:nvSpPr>
          <p:spPr bwMode="auto">
            <a:xfrm>
              <a:off x="3792" y="2208"/>
              <a:ext cx="960" cy="240"/>
            </a:xfrm>
            <a:prstGeom prst="line">
              <a:avLst/>
            </a:prstGeom>
            <a:noFill/>
            <a:ln w="38100">
              <a:solidFill>
                <a:srgbClr val="00FF00"/>
              </a:solidFill>
              <a:round/>
              <a:headEnd/>
              <a:tailEnd/>
            </a:ln>
          </p:spPr>
          <p:txBody>
            <a:bodyPr/>
            <a:lstStyle/>
            <a:p>
              <a:endParaRPr lang="en-US"/>
            </a:p>
          </p:txBody>
        </p:sp>
        <p:sp>
          <p:nvSpPr>
            <p:cNvPr id="9239" name="Line 22"/>
            <p:cNvSpPr>
              <a:spLocks noChangeShapeType="1"/>
            </p:cNvSpPr>
            <p:nvPr/>
          </p:nvSpPr>
          <p:spPr bwMode="auto">
            <a:xfrm>
              <a:off x="4752" y="2496"/>
              <a:ext cx="336" cy="720"/>
            </a:xfrm>
            <a:prstGeom prst="line">
              <a:avLst/>
            </a:prstGeom>
            <a:noFill/>
            <a:ln w="38100">
              <a:solidFill>
                <a:srgbClr val="00FF00"/>
              </a:solidFill>
              <a:round/>
              <a:headEnd/>
              <a:tailEnd/>
            </a:ln>
          </p:spPr>
          <p:txBody>
            <a:bodyPr/>
            <a:lstStyle/>
            <a:p>
              <a:endParaRPr lang="en-US"/>
            </a:p>
          </p:txBody>
        </p:sp>
        <p:sp>
          <p:nvSpPr>
            <p:cNvPr id="9240" name="Line 23"/>
            <p:cNvSpPr>
              <a:spLocks noChangeShapeType="1"/>
            </p:cNvSpPr>
            <p:nvPr/>
          </p:nvSpPr>
          <p:spPr bwMode="auto">
            <a:xfrm flipH="1">
              <a:off x="4368" y="3216"/>
              <a:ext cx="720" cy="432"/>
            </a:xfrm>
            <a:prstGeom prst="line">
              <a:avLst/>
            </a:prstGeom>
            <a:noFill/>
            <a:ln w="38100">
              <a:solidFill>
                <a:srgbClr val="00FF00"/>
              </a:solidFill>
              <a:round/>
              <a:headEnd/>
              <a:tailEnd/>
            </a:ln>
          </p:spPr>
          <p:txBody>
            <a:bodyPr/>
            <a:lstStyle/>
            <a:p>
              <a:endParaRPr lang="en-US"/>
            </a:p>
          </p:txBody>
        </p:sp>
        <p:sp>
          <p:nvSpPr>
            <p:cNvPr id="9241" name="Line 24"/>
            <p:cNvSpPr>
              <a:spLocks noChangeShapeType="1"/>
            </p:cNvSpPr>
            <p:nvPr/>
          </p:nvSpPr>
          <p:spPr bwMode="auto">
            <a:xfrm flipH="1" flipV="1">
              <a:off x="3744" y="3600"/>
              <a:ext cx="672" cy="48"/>
            </a:xfrm>
            <a:prstGeom prst="line">
              <a:avLst/>
            </a:prstGeom>
            <a:noFill/>
            <a:ln w="38100">
              <a:solidFill>
                <a:srgbClr val="00FF00"/>
              </a:solidFill>
              <a:round/>
              <a:headEnd/>
              <a:tailEnd/>
            </a:ln>
          </p:spPr>
          <p:txBody>
            <a:bodyPr/>
            <a:lstStyle/>
            <a:p>
              <a:endParaRPr lang="en-US"/>
            </a:p>
          </p:txBody>
        </p:sp>
        <p:sp>
          <p:nvSpPr>
            <p:cNvPr id="9242" name="Line 25"/>
            <p:cNvSpPr>
              <a:spLocks noChangeShapeType="1"/>
            </p:cNvSpPr>
            <p:nvPr/>
          </p:nvSpPr>
          <p:spPr bwMode="auto">
            <a:xfrm flipH="1" flipV="1">
              <a:off x="3360" y="2976"/>
              <a:ext cx="384" cy="672"/>
            </a:xfrm>
            <a:prstGeom prst="line">
              <a:avLst/>
            </a:prstGeom>
            <a:noFill/>
            <a:ln w="38100">
              <a:solidFill>
                <a:srgbClr val="00FF00"/>
              </a:solidFill>
              <a:round/>
              <a:headEnd/>
              <a:tailEnd/>
            </a:ln>
          </p:spPr>
          <p:txBody>
            <a:bodyPr/>
            <a:lstStyle/>
            <a:p>
              <a:endParaRPr lang="en-US"/>
            </a:p>
          </p:txBody>
        </p:sp>
        <p:sp>
          <p:nvSpPr>
            <p:cNvPr id="9243" name="Line 26"/>
            <p:cNvSpPr>
              <a:spLocks noChangeShapeType="1"/>
            </p:cNvSpPr>
            <p:nvPr/>
          </p:nvSpPr>
          <p:spPr bwMode="auto">
            <a:xfrm flipV="1">
              <a:off x="3360" y="2208"/>
              <a:ext cx="432" cy="768"/>
            </a:xfrm>
            <a:prstGeom prst="line">
              <a:avLst/>
            </a:prstGeom>
            <a:noFill/>
            <a:ln w="38100">
              <a:solidFill>
                <a:srgbClr val="00FF00"/>
              </a:solidFill>
              <a:round/>
              <a:headEnd/>
              <a:tailEnd/>
            </a:ln>
          </p:spPr>
          <p:txBody>
            <a:bodyPr/>
            <a:lstStyle/>
            <a:p>
              <a:endParaRPr lang="en-US"/>
            </a:p>
          </p:txBody>
        </p:sp>
        <p:sp>
          <p:nvSpPr>
            <p:cNvPr id="9244" name="Line 27"/>
            <p:cNvSpPr>
              <a:spLocks noChangeShapeType="1"/>
            </p:cNvSpPr>
            <p:nvPr/>
          </p:nvSpPr>
          <p:spPr bwMode="auto">
            <a:xfrm>
              <a:off x="3792" y="2208"/>
              <a:ext cx="384" cy="672"/>
            </a:xfrm>
            <a:prstGeom prst="line">
              <a:avLst/>
            </a:prstGeom>
            <a:noFill/>
            <a:ln w="38100">
              <a:solidFill>
                <a:srgbClr val="00FF00"/>
              </a:solidFill>
              <a:round/>
              <a:headEnd/>
              <a:tailEnd/>
            </a:ln>
          </p:spPr>
          <p:txBody>
            <a:bodyPr/>
            <a:lstStyle/>
            <a:p>
              <a:endParaRPr lang="en-US"/>
            </a:p>
          </p:txBody>
        </p:sp>
        <p:sp>
          <p:nvSpPr>
            <p:cNvPr id="9245" name="Line 28"/>
            <p:cNvSpPr>
              <a:spLocks noChangeShapeType="1"/>
            </p:cNvSpPr>
            <p:nvPr/>
          </p:nvSpPr>
          <p:spPr bwMode="auto">
            <a:xfrm flipH="1">
              <a:off x="4176" y="2496"/>
              <a:ext cx="576" cy="384"/>
            </a:xfrm>
            <a:prstGeom prst="line">
              <a:avLst/>
            </a:prstGeom>
            <a:noFill/>
            <a:ln w="38100">
              <a:solidFill>
                <a:srgbClr val="00FF00"/>
              </a:solidFill>
              <a:round/>
              <a:headEnd/>
              <a:tailEnd/>
            </a:ln>
          </p:spPr>
          <p:txBody>
            <a:bodyPr/>
            <a:lstStyle/>
            <a:p>
              <a:endParaRPr lang="en-US"/>
            </a:p>
          </p:txBody>
        </p:sp>
        <p:sp>
          <p:nvSpPr>
            <p:cNvPr id="9246" name="Line 29"/>
            <p:cNvSpPr>
              <a:spLocks noChangeShapeType="1"/>
            </p:cNvSpPr>
            <p:nvPr/>
          </p:nvSpPr>
          <p:spPr bwMode="auto">
            <a:xfrm flipH="1" flipV="1">
              <a:off x="4224" y="2928"/>
              <a:ext cx="864" cy="288"/>
            </a:xfrm>
            <a:prstGeom prst="line">
              <a:avLst/>
            </a:prstGeom>
            <a:noFill/>
            <a:ln w="38100">
              <a:solidFill>
                <a:srgbClr val="00FF00"/>
              </a:solidFill>
              <a:round/>
              <a:headEnd/>
              <a:tailEnd/>
            </a:ln>
          </p:spPr>
          <p:txBody>
            <a:bodyPr/>
            <a:lstStyle/>
            <a:p>
              <a:endParaRPr lang="en-US"/>
            </a:p>
          </p:txBody>
        </p:sp>
        <p:sp>
          <p:nvSpPr>
            <p:cNvPr id="9247" name="Line 30"/>
            <p:cNvSpPr>
              <a:spLocks noChangeShapeType="1"/>
            </p:cNvSpPr>
            <p:nvPr/>
          </p:nvSpPr>
          <p:spPr bwMode="auto">
            <a:xfrm>
              <a:off x="4224" y="2928"/>
              <a:ext cx="192" cy="720"/>
            </a:xfrm>
            <a:prstGeom prst="line">
              <a:avLst/>
            </a:prstGeom>
            <a:noFill/>
            <a:ln w="38100">
              <a:solidFill>
                <a:srgbClr val="00FF00"/>
              </a:solidFill>
              <a:round/>
              <a:headEnd/>
              <a:tailEnd/>
            </a:ln>
          </p:spPr>
          <p:txBody>
            <a:bodyPr/>
            <a:lstStyle/>
            <a:p>
              <a:endParaRPr lang="en-US"/>
            </a:p>
          </p:txBody>
        </p:sp>
        <p:sp>
          <p:nvSpPr>
            <p:cNvPr id="9248" name="Line 31"/>
            <p:cNvSpPr>
              <a:spLocks noChangeShapeType="1"/>
            </p:cNvSpPr>
            <p:nvPr/>
          </p:nvSpPr>
          <p:spPr bwMode="auto">
            <a:xfrm flipH="1">
              <a:off x="3744" y="2928"/>
              <a:ext cx="432" cy="672"/>
            </a:xfrm>
            <a:prstGeom prst="line">
              <a:avLst/>
            </a:prstGeom>
            <a:noFill/>
            <a:ln w="38100">
              <a:solidFill>
                <a:srgbClr val="00FF00"/>
              </a:solidFill>
              <a:round/>
              <a:headEnd/>
              <a:tailEnd/>
            </a:ln>
          </p:spPr>
          <p:txBody>
            <a:bodyPr/>
            <a:lstStyle/>
            <a:p>
              <a:endParaRPr lang="en-US"/>
            </a:p>
          </p:txBody>
        </p:sp>
        <p:sp>
          <p:nvSpPr>
            <p:cNvPr id="9249" name="Line 32"/>
            <p:cNvSpPr>
              <a:spLocks noChangeShapeType="1"/>
            </p:cNvSpPr>
            <p:nvPr/>
          </p:nvSpPr>
          <p:spPr bwMode="auto">
            <a:xfrm flipH="1">
              <a:off x="3360" y="2928"/>
              <a:ext cx="816" cy="48"/>
            </a:xfrm>
            <a:prstGeom prst="line">
              <a:avLst/>
            </a:prstGeom>
            <a:noFill/>
            <a:ln w="38100">
              <a:solidFill>
                <a:srgbClr val="00FF00"/>
              </a:solidFill>
              <a:round/>
              <a:headEnd/>
              <a:tailEnd/>
            </a:ln>
          </p:spPr>
          <p:txBody>
            <a:bodyPr/>
            <a:lstStyle/>
            <a:p>
              <a:endParaRPr lang="en-US"/>
            </a:p>
          </p:txBody>
        </p:sp>
        <p:sp>
          <p:nvSpPr>
            <p:cNvPr id="9250" name="Line 33"/>
            <p:cNvSpPr>
              <a:spLocks noChangeShapeType="1"/>
            </p:cNvSpPr>
            <p:nvPr/>
          </p:nvSpPr>
          <p:spPr bwMode="auto">
            <a:xfrm flipH="1">
              <a:off x="3744" y="2208"/>
              <a:ext cx="48" cy="1344"/>
            </a:xfrm>
            <a:prstGeom prst="line">
              <a:avLst/>
            </a:prstGeom>
            <a:noFill/>
            <a:ln w="38100">
              <a:solidFill>
                <a:srgbClr val="00FF00"/>
              </a:solidFill>
              <a:round/>
              <a:headEnd/>
              <a:tailEnd/>
            </a:ln>
          </p:spPr>
          <p:txBody>
            <a:bodyPr/>
            <a:lstStyle/>
            <a:p>
              <a:endParaRPr lang="en-US"/>
            </a:p>
          </p:txBody>
        </p:sp>
        <p:sp>
          <p:nvSpPr>
            <p:cNvPr id="9251" name="Line 34"/>
            <p:cNvSpPr>
              <a:spLocks noChangeShapeType="1"/>
            </p:cNvSpPr>
            <p:nvPr/>
          </p:nvSpPr>
          <p:spPr bwMode="auto">
            <a:xfrm>
              <a:off x="3792" y="2256"/>
              <a:ext cx="624" cy="1344"/>
            </a:xfrm>
            <a:prstGeom prst="line">
              <a:avLst/>
            </a:prstGeom>
            <a:noFill/>
            <a:ln w="38100">
              <a:solidFill>
                <a:srgbClr val="00FF00"/>
              </a:solidFill>
              <a:round/>
              <a:headEnd/>
              <a:tailEnd/>
            </a:ln>
          </p:spPr>
          <p:txBody>
            <a:bodyPr/>
            <a:lstStyle/>
            <a:p>
              <a:endParaRPr lang="en-US"/>
            </a:p>
          </p:txBody>
        </p:sp>
        <p:sp>
          <p:nvSpPr>
            <p:cNvPr id="9252" name="Line 35"/>
            <p:cNvSpPr>
              <a:spLocks noChangeShapeType="1"/>
            </p:cNvSpPr>
            <p:nvPr/>
          </p:nvSpPr>
          <p:spPr bwMode="auto">
            <a:xfrm>
              <a:off x="3792" y="2256"/>
              <a:ext cx="1296" cy="960"/>
            </a:xfrm>
            <a:prstGeom prst="line">
              <a:avLst/>
            </a:prstGeom>
            <a:noFill/>
            <a:ln w="38100">
              <a:solidFill>
                <a:srgbClr val="00FF00"/>
              </a:solidFill>
              <a:round/>
              <a:headEnd/>
              <a:tailEnd/>
            </a:ln>
          </p:spPr>
          <p:txBody>
            <a:bodyPr/>
            <a:lstStyle/>
            <a:p>
              <a:endParaRPr lang="en-US"/>
            </a:p>
          </p:txBody>
        </p:sp>
        <p:sp>
          <p:nvSpPr>
            <p:cNvPr id="9253" name="Line 36"/>
            <p:cNvSpPr>
              <a:spLocks noChangeShapeType="1"/>
            </p:cNvSpPr>
            <p:nvPr/>
          </p:nvSpPr>
          <p:spPr bwMode="auto">
            <a:xfrm flipH="1">
              <a:off x="3360" y="2448"/>
              <a:ext cx="1392" cy="528"/>
            </a:xfrm>
            <a:prstGeom prst="line">
              <a:avLst/>
            </a:prstGeom>
            <a:noFill/>
            <a:ln w="38100">
              <a:solidFill>
                <a:srgbClr val="00FF00"/>
              </a:solidFill>
              <a:round/>
              <a:headEnd/>
              <a:tailEnd/>
            </a:ln>
          </p:spPr>
          <p:txBody>
            <a:bodyPr/>
            <a:lstStyle/>
            <a:p>
              <a:endParaRPr lang="en-US"/>
            </a:p>
          </p:txBody>
        </p:sp>
        <p:sp>
          <p:nvSpPr>
            <p:cNvPr id="9254" name="Line 37"/>
            <p:cNvSpPr>
              <a:spLocks noChangeShapeType="1"/>
            </p:cNvSpPr>
            <p:nvPr/>
          </p:nvSpPr>
          <p:spPr bwMode="auto">
            <a:xfrm flipH="1">
              <a:off x="3744" y="2448"/>
              <a:ext cx="1008" cy="1152"/>
            </a:xfrm>
            <a:prstGeom prst="line">
              <a:avLst/>
            </a:prstGeom>
            <a:noFill/>
            <a:ln w="38100">
              <a:solidFill>
                <a:srgbClr val="00FF00"/>
              </a:solidFill>
              <a:round/>
              <a:headEnd/>
              <a:tailEnd/>
            </a:ln>
          </p:spPr>
          <p:txBody>
            <a:bodyPr/>
            <a:lstStyle/>
            <a:p>
              <a:endParaRPr lang="en-US"/>
            </a:p>
          </p:txBody>
        </p:sp>
        <p:sp>
          <p:nvSpPr>
            <p:cNvPr id="9255" name="Line 38"/>
            <p:cNvSpPr>
              <a:spLocks noChangeShapeType="1"/>
            </p:cNvSpPr>
            <p:nvPr/>
          </p:nvSpPr>
          <p:spPr bwMode="auto">
            <a:xfrm flipH="1">
              <a:off x="4416" y="2448"/>
              <a:ext cx="336" cy="1248"/>
            </a:xfrm>
            <a:prstGeom prst="line">
              <a:avLst/>
            </a:prstGeom>
            <a:noFill/>
            <a:ln w="38100">
              <a:solidFill>
                <a:srgbClr val="00FF00"/>
              </a:solidFill>
              <a:round/>
              <a:headEnd/>
              <a:tailEnd/>
            </a:ln>
          </p:spPr>
          <p:txBody>
            <a:bodyPr/>
            <a:lstStyle/>
            <a:p>
              <a:endParaRPr lang="en-US"/>
            </a:p>
          </p:txBody>
        </p:sp>
        <p:sp>
          <p:nvSpPr>
            <p:cNvPr id="9256" name="Line 39"/>
            <p:cNvSpPr>
              <a:spLocks noChangeShapeType="1"/>
            </p:cNvSpPr>
            <p:nvPr/>
          </p:nvSpPr>
          <p:spPr bwMode="auto">
            <a:xfrm flipH="1" flipV="1">
              <a:off x="3360" y="2976"/>
              <a:ext cx="1728" cy="240"/>
            </a:xfrm>
            <a:prstGeom prst="line">
              <a:avLst/>
            </a:prstGeom>
            <a:noFill/>
            <a:ln w="38100">
              <a:solidFill>
                <a:srgbClr val="00FF00"/>
              </a:solidFill>
              <a:round/>
              <a:headEnd/>
              <a:tailEnd/>
            </a:ln>
          </p:spPr>
          <p:txBody>
            <a:bodyPr/>
            <a:lstStyle/>
            <a:p>
              <a:endParaRPr lang="en-US"/>
            </a:p>
          </p:txBody>
        </p:sp>
        <p:sp>
          <p:nvSpPr>
            <p:cNvPr id="9257" name="Line 40"/>
            <p:cNvSpPr>
              <a:spLocks noChangeShapeType="1"/>
            </p:cNvSpPr>
            <p:nvPr/>
          </p:nvSpPr>
          <p:spPr bwMode="auto">
            <a:xfrm flipH="1">
              <a:off x="3744" y="3216"/>
              <a:ext cx="1344" cy="384"/>
            </a:xfrm>
            <a:prstGeom prst="line">
              <a:avLst/>
            </a:prstGeom>
            <a:noFill/>
            <a:ln w="38100">
              <a:solidFill>
                <a:srgbClr val="00FF00"/>
              </a:solidFill>
              <a:round/>
              <a:headEnd/>
              <a:tailEnd/>
            </a:ln>
          </p:spPr>
          <p:txBody>
            <a:bodyPr/>
            <a:lstStyle/>
            <a:p>
              <a:endParaRPr lang="en-US"/>
            </a:p>
          </p:txBody>
        </p:sp>
        <p:sp>
          <p:nvSpPr>
            <p:cNvPr id="9258" name="Oval 41"/>
            <p:cNvSpPr>
              <a:spLocks noChangeArrowheads="1"/>
            </p:cNvSpPr>
            <p:nvPr/>
          </p:nvSpPr>
          <p:spPr bwMode="auto">
            <a:xfrm>
              <a:off x="3936" y="2688"/>
              <a:ext cx="480" cy="48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59" name="Rectangle 42"/>
            <p:cNvSpPr>
              <a:spLocks noChangeArrowheads="1"/>
            </p:cNvSpPr>
            <p:nvPr/>
          </p:nvSpPr>
          <p:spPr bwMode="auto">
            <a:xfrm>
              <a:off x="4944" y="3120"/>
              <a:ext cx="288" cy="24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60" name="AutoShape 43"/>
            <p:cNvSpPr>
              <a:spLocks noChangeArrowheads="1"/>
            </p:cNvSpPr>
            <p:nvPr/>
          </p:nvSpPr>
          <p:spPr bwMode="auto">
            <a:xfrm>
              <a:off x="4608" y="2304"/>
              <a:ext cx="288" cy="288"/>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9261" name="AutoShape 44"/>
            <p:cNvSpPr>
              <a:spLocks noChangeArrowheads="1"/>
            </p:cNvSpPr>
            <p:nvPr/>
          </p:nvSpPr>
          <p:spPr bwMode="auto">
            <a:xfrm>
              <a:off x="4224" y="3504"/>
              <a:ext cx="336" cy="288"/>
            </a:xfrm>
            <a:custGeom>
              <a:avLst/>
              <a:gdLst>
                <a:gd name="T0" fmla="*/ 5 w 21600"/>
                <a:gd name="T1" fmla="*/ 2 h 21600"/>
                <a:gd name="T2" fmla="*/ 3 w 21600"/>
                <a:gd name="T3" fmla="*/ 4 h 21600"/>
                <a:gd name="T4" fmla="*/ 1 w 21600"/>
                <a:gd name="T5" fmla="*/ 2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9262" name="AutoShape 45"/>
            <p:cNvSpPr>
              <a:spLocks noChangeArrowheads="1"/>
            </p:cNvSpPr>
            <p:nvPr/>
          </p:nvSpPr>
          <p:spPr bwMode="auto">
            <a:xfrm>
              <a:off x="3648" y="2064"/>
              <a:ext cx="336" cy="336"/>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9263" name="AutoShape 46"/>
            <p:cNvSpPr>
              <a:spLocks noChangeArrowheads="1"/>
            </p:cNvSpPr>
            <p:nvPr/>
          </p:nvSpPr>
          <p:spPr bwMode="auto">
            <a:xfrm>
              <a:off x="3216" y="2784"/>
              <a:ext cx="288" cy="288"/>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9264" name="AutoShape 47"/>
            <p:cNvSpPr>
              <a:spLocks noChangeArrowheads="1"/>
            </p:cNvSpPr>
            <p:nvPr/>
          </p:nvSpPr>
          <p:spPr bwMode="auto">
            <a:xfrm>
              <a:off x="3600" y="3456"/>
              <a:ext cx="288" cy="288"/>
            </a:xfrm>
            <a:prstGeom prst="pentagon">
              <a:avLst/>
            </a:prstGeom>
            <a:solidFill>
              <a:srgbClr val="CC3300"/>
            </a:solidFill>
            <a:ln w="9525">
              <a:solidFill>
                <a:schemeClr val="tx1"/>
              </a:solidFill>
              <a:miter lim="800000"/>
              <a:headEnd/>
              <a:tailEnd/>
            </a:ln>
          </p:spPr>
          <p:txBody>
            <a:bodyPr wrap="none" anchor="ctr"/>
            <a:lstStyle/>
            <a:p>
              <a:endParaRPr lang="en-US"/>
            </a:p>
          </p:txBody>
        </p:sp>
      </p:grpSp>
      <p:sp>
        <p:nvSpPr>
          <p:cNvPr id="9237" name="TextBox 49"/>
          <p:cNvSpPr txBox="1">
            <a:spLocks noChangeArrowheads="1"/>
          </p:cNvSpPr>
          <p:nvPr/>
        </p:nvSpPr>
        <p:spPr bwMode="auto">
          <a:xfrm>
            <a:off x="3289300" y="6121400"/>
            <a:ext cx="5648325" cy="461963"/>
          </a:xfrm>
          <a:prstGeom prst="rect">
            <a:avLst/>
          </a:prstGeom>
          <a:noFill/>
          <a:ln w="9525">
            <a:noFill/>
            <a:miter lim="800000"/>
            <a:headEnd/>
            <a:tailEnd/>
          </a:ln>
        </p:spPr>
        <p:txBody>
          <a:bodyPr wrap="none">
            <a:spAutoFit/>
          </a:bodyPr>
          <a:lstStyle/>
          <a:p>
            <a:r>
              <a:rPr lang="en-US"/>
              <a:t>We learn from the instructors and each other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10243"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i="1" smtClean="0">
                <a:solidFill>
                  <a:srgbClr val="FF3300"/>
                </a:solidFill>
              </a:rPr>
              <a:t>Geospatial database of hydrologic features</a:t>
            </a:r>
            <a:r>
              <a:rPr lang="en-US" smtClean="0"/>
              <a:t> </a:t>
            </a:r>
          </a:p>
          <a:p>
            <a:r>
              <a:rPr lang="en-US" smtClean="0"/>
              <a:t>GIS and HIS</a:t>
            </a:r>
          </a:p>
          <a:p>
            <a:r>
              <a:rPr lang="en-US" smtClean="0"/>
              <a:t>Curved earth and a flat map</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857</TotalTime>
  <Words>2036</Words>
  <Application>Microsoft Office PowerPoint</Application>
  <PresentationFormat>On-screen Show (4:3)</PresentationFormat>
  <Paragraphs>412</Paragraphs>
  <Slides>56</Slides>
  <Notes>30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59" baseType="lpstr">
      <vt:lpstr>Blank Presentation</vt:lpstr>
      <vt:lpstr>Graph Sheet</vt:lpstr>
      <vt:lpstr>Document</vt:lpstr>
      <vt:lpstr>GIS in Water Resources: Lecture 1</vt:lpstr>
      <vt:lpstr>Six Basic Course Elements</vt:lpstr>
      <vt:lpstr>Our Classroom</vt:lpstr>
      <vt:lpstr>PowerPoint Presentation</vt:lpstr>
      <vt:lpstr>David Tarboton</vt:lpstr>
      <vt:lpstr>PowerPoint Presentation</vt:lpstr>
      <vt:lpstr>University Without Walls</vt:lpstr>
      <vt:lpstr>Learning Styles</vt:lpstr>
      <vt:lpstr>GIS in Water Resources: Lecture 1</vt:lpstr>
      <vt:lpstr>Geographic Data Model</vt:lpstr>
      <vt:lpstr>PowerPoint Presentation</vt:lpstr>
      <vt:lpstr>Spatial Data: Vector format</vt:lpstr>
      <vt:lpstr>Themes or Data Layers</vt:lpstr>
      <vt:lpstr>Kissimmee watershed, Florida</vt:lpstr>
      <vt:lpstr>Attributes of a Selected Feature</vt:lpstr>
      <vt:lpstr>Raster and Vector Data</vt:lpstr>
      <vt:lpstr>PowerPoint Presentation</vt:lpstr>
      <vt:lpstr>The challenge of increasing Digital Elevation Model (DEM) resolution (Dr Tarboton’s research)</vt:lpstr>
      <vt:lpstr>How do we combine these data?</vt:lpstr>
      <vt:lpstr>An integrated  raster-vector  database</vt:lpstr>
      <vt:lpstr>Remote Sensing Coverage of Nebraska</vt:lpstr>
      <vt:lpstr>Evaporation from Remote Sensing (Dr Irmak)</vt:lpstr>
      <vt:lpstr>Data intensive science synthesizes large quantities of information (Hey et al., 2009).</vt:lpstr>
      <vt:lpstr>GIS in Water Resources: Lecture 1</vt:lpstr>
      <vt:lpstr>Linking Geographic Information Systems and Water Resources</vt:lpstr>
      <vt:lpstr>A Key Challenge</vt:lpstr>
      <vt:lpstr>PowerPoint Presentation</vt:lpstr>
      <vt:lpstr>How the web works</vt:lpstr>
      <vt:lpstr>PowerPoint Presentation</vt:lpstr>
      <vt:lpstr>The Data have a Common Structure</vt:lpstr>
      <vt:lpstr>Services-Oriented Architecture for Water Data</vt:lpstr>
      <vt:lpstr>What is a “services-oriented architecture”? Networks of computers connected through the web ……. </vt:lpstr>
      <vt:lpstr>WaterML as a Web Language for Colorado River at Austin</vt:lpstr>
      <vt:lpstr>CUAHSI Water Data Services Catalog</vt:lpstr>
      <vt:lpstr>CUAHSI HIS</vt:lpstr>
      <vt:lpstr>Organize Water Data Into “Themes”  </vt:lpstr>
      <vt:lpstr>PowerPoint Presentation</vt:lpstr>
      <vt:lpstr>Geospatial Data Services</vt:lpstr>
      <vt:lpstr>ArcGIS Online</vt:lpstr>
      <vt:lpstr>Topographic Base Map in ArcGIS Online</vt:lpstr>
      <vt:lpstr>PowerPoint Presentation</vt:lpstr>
      <vt:lpstr>PowerPoint Presentation</vt:lpstr>
      <vt:lpstr>PowerPoint Presentation</vt:lpstr>
      <vt:lpstr>PowerPoint Presentation</vt:lpstr>
      <vt:lpstr>PowerPoint Presentation</vt:lpstr>
      <vt:lpstr>PowerPoint Presentation</vt:lpstr>
      <vt:lpstr>GIS in Water Resources: Lecture 1</vt:lpstr>
      <vt:lpstr>Origin of Geographic Coordinates</vt:lpstr>
      <vt:lpstr>Latitude and Longitude</vt:lpstr>
      <vt:lpstr>Latitude and Longitude  in North America</vt:lpstr>
      <vt:lpstr>Map Projection</vt:lpstr>
      <vt:lpstr>Earth to Globe to Map</vt:lpstr>
      <vt:lpstr>Coordinate Systems</vt:lpstr>
      <vt:lpstr>Summary (1)</vt:lpstr>
      <vt:lpstr>Summary (2)</vt:lpstr>
      <vt:lpstr>Summary (3)</vt:lpstr>
    </vt:vector>
  </TitlesOfParts>
  <Company>CRWR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maidment</dc:creator>
  <cp:lastModifiedBy>maidment</cp:lastModifiedBy>
  <cp:revision>115</cp:revision>
  <cp:lastPrinted>1998-08-27T15:04:43Z</cp:lastPrinted>
  <dcterms:created xsi:type="dcterms:W3CDTF">1998-06-30T21:37:06Z</dcterms:created>
  <dcterms:modified xsi:type="dcterms:W3CDTF">2011-08-25T16:41:33Z</dcterms:modified>
</cp:coreProperties>
</file>