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61"/>
  </p:notesMasterIdLst>
  <p:handoutMasterIdLst>
    <p:handoutMasterId r:id="rId62"/>
  </p:handoutMasterIdLst>
  <p:sldIdLst>
    <p:sldId id="325" r:id="rId2"/>
    <p:sldId id="377" r:id="rId3"/>
    <p:sldId id="378" r:id="rId4"/>
    <p:sldId id="329" r:id="rId5"/>
    <p:sldId id="301" r:id="rId6"/>
    <p:sldId id="393" r:id="rId7"/>
    <p:sldId id="390" r:id="rId8"/>
    <p:sldId id="349" r:id="rId9"/>
    <p:sldId id="351" r:id="rId10"/>
    <p:sldId id="350" r:id="rId11"/>
    <p:sldId id="381" r:id="rId12"/>
    <p:sldId id="382" r:id="rId13"/>
    <p:sldId id="379" r:id="rId14"/>
    <p:sldId id="389" r:id="rId15"/>
    <p:sldId id="304" r:id="rId16"/>
    <p:sldId id="355" r:id="rId17"/>
    <p:sldId id="383" r:id="rId18"/>
    <p:sldId id="384" r:id="rId19"/>
    <p:sldId id="385" r:id="rId20"/>
    <p:sldId id="386" r:id="rId21"/>
    <p:sldId id="342" r:id="rId22"/>
    <p:sldId id="344" r:id="rId23"/>
    <p:sldId id="275" r:id="rId24"/>
    <p:sldId id="276" r:id="rId25"/>
    <p:sldId id="280" r:id="rId26"/>
    <p:sldId id="277" r:id="rId27"/>
    <p:sldId id="327" r:id="rId28"/>
    <p:sldId id="278" r:id="rId29"/>
    <p:sldId id="279" r:id="rId30"/>
    <p:sldId id="307" r:id="rId31"/>
    <p:sldId id="387" r:id="rId32"/>
    <p:sldId id="395" r:id="rId33"/>
    <p:sldId id="299" r:id="rId34"/>
    <p:sldId id="376" r:id="rId35"/>
    <p:sldId id="326" r:id="rId36"/>
    <p:sldId id="331" r:id="rId37"/>
    <p:sldId id="330" r:id="rId38"/>
    <p:sldId id="353" r:id="rId39"/>
    <p:sldId id="357" r:id="rId40"/>
    <p:sldId id="403" r:id="rId41"/>
    <p:sldId id="404" r:id="rId42"/>
    <p:sldId id="396" r:id="rId43"/>
    <p:sldId id="397" r:id="rId44"/>
    <p:sldId id="398" r:id="rId45"/>
    <p:sldId id="399" r:id="rId46"/>
    <p:sldId id="400" r:id="rId47"/>
    <p:sldId id="402" r:id="rId48"/>
    <p:sldId id="401" r:id="rId49"/>
    <p:sldId id="359" r:id="rId50"/>
    <p:sldId id="360" r:id="rId51"/>
    <p:sldId id="361" r:id="rId52"/>
    <p:sldId id="362" r:id="rId53"/>
    <p:sldId id="363" r:id="rId54"/>
    <p:sldId id="372" r:id="rId55"/>
    <p:sldId id="367" r:id="rId56"/>
    <p:sldId id="368" r:id="rId57"/>
    <p:sldId id="369" r:id="rId58"/>
    <p:sldId id="370" r:id="rId59"/>
    <p:sldId id="371" r:id="rId60"/>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8429"/>
    <a:srgbClr val="006600"/>
    <a:srgbClr val="333333"/>
    <a:srgbClr val="4D4D4D"/>
    <a:srgbClr val="B2B2B2"/>
    <a:srgbClr val="C0C0C0"/>
    <a:srgbClr val="DDDDDD"/>
    <a:srgbClr val="FF00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22" autoAdjust="0"/>
    <p:restoredTop sz="71652" autoAdjust="0"/>
  </p:normalViewPr>
  <p:slideViewPr>
    <p:cSldViewPr>
      <p:cViewPr>
        <p:scale>
          <a:sx n="40" d="100"/>
          <a:sy n="40" d="100"/>
        </p:scale>
        <p:origin x="-3690" y="-130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0" d="100"/>
          <a:sy n="130" d="100"/>
        </p:scale>
        <p:origin x="-1284" y="-90"/>
      </p:cViewPr>
      <p:guideLst>
        <p:guide orient="horz" pos="2208"/>
        <p:guide pos="292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6.xml"/><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0F0D339B-2FD0-4210-BD62-AC74F1E9F05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B5419D6B-58F0-45BF-AAFA-DDFB2DEC7BA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26</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29</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t>The </a:t>
            </a:r>
            <a:r>
              <a:rPr lang="en-US" b="1"/>
              <a:t>temporal resolution</a:t>
            </a:r>
            <a:r>
              <a:rPr lang="en-US"/>
              <a:t> is simply the frequency of flyovers by the satellite or plane, and is only relevant in time-series studies or those requiring an averaged or mosaic image as in deforesting monitoring. </a:t>
            </a:r>
          </a:p>
          <a:p>
            <a:r>
              <a:rPr lang="en-US"/>
              <a:t>Cloud cover over a given area or object makes it necessary to repeat the collection of said location. </a:t>
            </a:r>
          </a:p>
          <a:p>
            <a:endParaRPr lang="en-US"/>
          </a:p>
          <a:p>
            <a:r>
              <a:rPr lang="en-US" b="1"/>
              <a:t>Radiometric correction</a:t>
            </a:r>
            <a:r>
              <a:rPr lang="en-US"/>
              <a:t> gives a scale to the pixel values, e.g. the monochromatic scale of 0 to 255 will be converted to actual radiance values. </a:t>
            </a:r>
          </a:p>
          <a:p>
            <a:r>
              <a:rPr lang="en-US" b="1"/>
              <a:t>Atmospheric correction</a:t>
            </a:r>
            <a:r>
              <a:rPr lang="en-US"/>
              <a:t> eliminates atmospheric haze by rescaling each frequency band so that its minimum value (usually realised in water bodies) corresponds to a pixel value of 0. The digitizing of data also make possible to manipulate the data by changing gray-scale values.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37</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38</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39</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40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43E04-2DD5-418B-BF5C-9FFF81EC4F39}" type="slidenum">
              <a:rPr lang="en-US"/>
              <a:pPr/>
              <a:t>42</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43</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44</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45</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32569-5334-49E4-8C68-49977C592002}" type="slidenum">
              <a:rPr lang="en-US"/>
              <a:pPr/>
              <a:t>46</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48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49</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50</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1FBA3-64E5-45D7-93D0-FB8C3A78945E}" type="slidenum">
              <a:rPr lang="en-US"/>
              <a:pPr/>
              <a:t>51</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t>Understanding nature of drought:</a:t>
            </a:r>
          </a:p>
          <a:p>
            <a:r>
              <a:rPr lang="en-US"/>
              <a:t>1. Large parts of Nebraska have experienced </a:t>
            </a:r>
            <a:r>
              <a:rPr lang="en-US" b="1"/>
              <a:t>drought</a:t>
            </a:r>
            <a:r>
              <a:rPr lang="en-US"/>
              <a:t> conditions since the </a:t>
            </a:r>
          </a:p>
          <a:p>
            <a:r>
              <a:rPr lang="en-US"/>
              <a:t>beginning of 2000</a:t>
            </a:r>
          </a:p>
          <a:p>
            <a:r>
              <a:rPr lang="en-US"/>
              <a:t>2. The elevation level of </a:t>
            </a:r>
            <a:r>
              <a:rPr lang="en-US" b="1"/>
              <a:t>Lake</a:t>
            </a:r>
            <a:r>
              <a:rPr lang="en-US"/>
              <a:t> </a:t>
            </a:r>
            <a:r>
              <a:rPr lang="en-US" b="1"/>
              <a:t>McConaughy</a:t>
            </a:r>
            <a:r>
              <a:rPr lang="en-US"/>
              <a:t> of Nebraska is dropping persistently </a:t>
            </a:r>
          </a:p>
          <a:p>
            <a:r>
              <a:rPr lang="en-US"/>
              <a:t>3. Lake McConaughy on the North Platte River. It is about 25 miles long </a:t>
            </a:r>
          </a:p>
          <a:p>
            <a:r>
              <a:rPr lang="en-US"/>
              <a:t>The precipitation in Wyoming and Colorado, the headwaters region of the </a:t>
            </a:r>
            <a:r>
              <a:rPr lang="en-US" b="1"/>
              <a:t>lake</a:t>
            </a:r>
            <a:r>
              <a:rPr lang="en-US"/>
              <a:t>, is stable over the period 1980-2004. With the projected warmer climate, the accumulation of the mountain snowpack would be affected significantly, resulting in declining water “storage </a:t>
            </a:r>
          </a:p>
          <a:p>
            <a:r>
              <a:rPr lang="en-US" b="1"/>
              <a:t>low levels of dissolved oxygen in the lake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FD8B6-BCF5-44A2-A94E-AAF230BBD63B}" type="slidenum">
              <a:rPr lang="en-US"/>
              <a:pPr/>
              <a:t>52</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53</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500" indent="-190500">
              <a:lnSpc>
                <a:spcPct val="80000"/>
              </a:lnSpc>
            </a:pPr>
            <a:r>
              <a:rPr lang="en-US" sz="1000" dirty="0"/>
              <a:t>The AVHRR is a radiation-detection imager that can be used for remotely determining cloud cover and the surface temperature </a:t>
            </a:r>
          </a:p>
          <a:p>
            <a:pPr marL="190500" indent="-190500">
              <a:lnSpc>
                <a:spcPct val="80000"/>
              </a:lnSpc>
            </a:pPr>
            <a:endParaRPr lang="en-US" sz="1000" dirty="0"/>
          </a:p>
          <a:p>
            <a:pPr marL="190500" indent="-19050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500" indent="-190500">
              <a:lnSpc>
                <a:spcPct val="80000"/>
              </a:lnSpc>
            </a:pPr>
            <a:endParaRPr lang="en-US" sz="1000" dirty="0"/>
          </a:p>
          <a:p>
            <a:pPr marL="190500" indent="-190500">
              <a:lnSpc>
                <a:spcPct val="80000"/>
              </a:lnSpc>
            </a:pPr>
            <a:r>
              <a:rPr lang="en-US" sz="1000" b="1" dirty="0"/>
              <a:t>AVHRR/3 Channel Characteristics</a:t>
            </a:r>
          </a:p>
          <a:p>
            <a:pPr marL="190500" indent="-190500">
              <a:lnSpc>
                <a:spcPct val="80000"/>
              </a:lnSpc>
            </a:pPr>
            <a:r>
              <a:rPr lang="en-US" sz="1000" dirty="0"/>
              <a:t>Channel Number  Resolution at Nadir   Wavelength (um)  Typical Use</a:t>
            </a:r>
          </a:p>
          <a:p>
            <a:pPr marL="190500" indent="-190500">
              <a:lnSpc>
                <a:spcPct val="80000"/>
              </a:lnSpc>
            </a:pPr>
            <a:r>
              <a:rPr lang="en-US" sz="1000" dirty="0"/>
              <a:t>1)                      1.09 km   0.58 - 0.68          Daytime cloud and surface mapping</a:t>
            </a:r>
          </a:p>
          <a:p>
            <a:pPr marL="190500" indent="-190500">
              <a:lnSpc>
                <a:spcPct val="80000"/>
              </a:lnSpc>
            </a:pPr>
            <a:r>
              <a:rPr lang="en-US" sz="1000" dirty="0"/>
              <a:t>2)                      1.09 km	0.725 - 1.00 	Land-water boundaries</a:t>
            </a:r>
          </a:p>
          <a:p>
            <a:pPr marL="190500" indent="-190500">
              <a:lnSpc>
                <a:spcPct val="80000"/>
              </a:lnSpc>
            </a:pPr>
            <a:r>
              <a:rPr lang="en-US" sz="1000" dirty="0"/>
              <a:t>3A)                   1.09 km		1.58 - 1.64	Snow and ice detection</a:t>
            </a:r>
          </a:p>
          <a:p>
            <a:pPr marL="190500" indent="-190500">
              <a:lnSpc>
                <a:spcPct val="80000"/>
              </a:lnSpc>
            </a:pPr>
            <a:r>
              <a:rPr lang="en-US" sz="1000" dirty="0"/>
              <a:t>3B)                   1.09 km 3.55 - 3.93		Night cloud mapping, sea surface temperature</a:t>
            </a:r>
          </a:p>
          <a:p>
            <a:pPr marL="190500" indent="-190500">
              <a:lnSpc>
                <a:spcPct val="80000"/>
              </a:lnSpc>
              <a:buFontTx/>
              <a:buAutoNum type="arabicParenR" startAt="4"/>
            </a:pPr>
            <a:r>
              <a:rPr lang="en-US" sz="1000" dirty="0"/>
              <a:t>                   1.09 km		10.30 - 11.30	Night cloud mapping, sea surface temperature</a:t>
            </a:r>
          </a:p>
          <a:p>
            <a:pPr marL="190500" indent="-190500">
              <a:lnSpc>
                <a:spcPct val="80000"/>
              </a:lnSpc>
              <a:buFontTx/>
              <a:buAutoNum type="arabicParenR" startAt="4"/>
            </a:pPr>
            <a:r>
              <a:rPr lang="en-US" sz="1000" dirty="0"/>
              <a:t>                   1.09 km 11.50 - 12.50		Sea surface temperature</a:t>
            </a:r>
          </a:p>
          <a:p>
            <a:pPr marL="190500" indent="-190500">
              <a:lnSpc>
                <a:spcPct val="80000"/>
              </a:lnSpc>
            </a:pPr>
            <a:endParaRPr lang="en-US" sz="1000" dirty="0"/>
          </a:p>
          <a:p>
            <a:pPr marL="190500" indent="-19050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60115-F72D-430B-97F8-086EF0B2487B}" type="slidenum">
              <a:rPr lang="en-US"/>
              <a:pPr/>
              <a:t>54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678AA-4907-4526-B9A6-871083CFBBF8}" type="slidenum">
              <a:rPr lang="en-US"/>
              <a:pPr/>
              <a:t>55</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AFE-4D2F-457B-81DC-9FBAF8AFFE2F}" type="slidenum">
              <a:rPr lang="en-US"/>
              <a:pPr/>
              <a:t>7</a:t>
            </a:fld>
            <a:endParaRPr lang="en-US"/>
          </a:p>
        </p:txBody>
      </p:sp>
      <p:sp>
        <p:nvSpPr>
          <p:cNvPr id="159746" name="Rectangle 2"/>
          <p:cNvSpPr>
            <a:spLocks noGrp="1" noRot="1" noChangeAspect="1" noChangeArrowheads="1" noTextEdit="1"/>
          </p:cNvSpPr>
          <p:nvPr>
            <p:ph type="sldImg"/>
          </p:nvPr>
        </p:nvSpPr>
        <p:spPr>
          <a:xfrm>
            <a:off x="2895600" y="525463"/>
            <a:ext cx="3505200" cy="2628900"/>
          </a:xfrm>
          <a:ln/>
        </p:spPr>
      </p:sp>
      <p:sp>
        <p:nvSpPr>
          <p:cNvPr id="159747" name="Rectangle 3"/>
          <p:cNvSpPr>
            <a:spLocks noGrp="1" noChangeArrowheads="1"/>
          </p:cNvSpPr>
          <p:nvPr>
            <p:ph type="body" idx="1"/>
          </p:nvPr>
        </p:nvSpPr>
        <p:spPr/>
        <p:txBody>
          <a:bodyPr/>
          <a:lstStyle/>
          <a:p>
            <a:r>
              <a:rPr lang="en-US" sz="1000" b="1" dirty="0"/>
              <a:t>Overview of data </a:t>
            </a:r>
            <a:r>
              <a:rPr lang="en-US" sz="1000" b="1" dirty="0" smtClean="0"/>
              <a:t>acquisition</a:t>
            </a:r>
            <a:endParaRPr lang="en-US" b="1" dirty="0"/>
          </a:p>
          <a:p>
            <a:r>
              <a:rPr lang="en-US" dirty="0"/>
              <a:t>Data recorded by the sensor system are converted from an analog electrical signal to a digital values. It takes places on-board. Sensor system creates pixels with a brightness value of 8 bit to 12 bits</a:t>
            </a:r>
          </a:p>
          <a:p>
            <a:r>
              <a:rPr lang="en-US" dirty="0"/>
              <a:t>Data is transmitted to ground control stations</a:t>
            </a:r>
          </a:p>
          <a:p>
            <a:r>
              <a:rPr lang="en-US" dirty="0"/>
              <a:t>Radiometric correction: for sensor performance. Some sensor is not performing well over time</a:t>
            </a:r>
          </a:p>
          <a:p>
            <a:r>
              <a:rPr lang="en-US" dirty="0"/>
              <a:t>Geometric correction.  Satellite is not always going up and down.  There might be some tilting. </a:t>
            </a:r>
          </a:p>
          <a:p>
            <a:r>
              <a:rPr lang="en-US" dirty="0"/>
              <a:t>Ground processing removes geometric and radiometric distortions.</a:t>
            </a:r>
          </a:p>
          <a:p>
            <a:r>
              <a:rPr lang="en-US" dirty="0"/>
              <a:t>The data are then ready for visual or digital analysis to extract information on biophysical and </a:t>
            </a:r>
            <a:r>
              <a:rPr lang="en-US" dirty="0" err="1"/>
              <a:t>landcove</a:t>
            </a:r>
            <a:endParaRPr lang="tr-T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0EFF4-15DD-4D6D-A7D9-B9425317843C}" type="slidenum">
              <a:rPr lang="en-US"/>
              <a:pPr/>
              <a:t>56</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t>CALMIT scientists undertook a collaborative effort with the Nebraska Department of Environmental Quality aimed at developing a tool to identify lakes where blue-green algae populations are present. The overall purpose was to incorporate those affected lakes into a toxic-algae alert procedure to provide early warnings to the public about the potential danger.</a:t>
            </a:r>
          </a:p>
          <a:p>
            <a:endParaRPr lang="en-US"/>
          </a:p>
          <a:p>
            <a:r>
              <a:rPr lang="en-US"/>
              <a:t>Both in-situ (close-range) and remote techniques were employed to detect and quantify in real-time the algal phytoplankton pigment concentration and composition; i.e., chlorophyll-a and phycocyanin in the water column. Two criteria were used to identify lakes and reservoirs with high probability of toxic algae: (a) chlorophyll concentration above 50 mg/m3 and (b) existence of blue green algae (the phycocyanin absorption feature has been used to indicate remotely the presence of blue-green algae).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CBD24-E471-4F95-94EC-B30348B53569}" type="slidenum">
              <a:rPr lang="en-US"/>
              <a:pPr/>
              <a:t>57</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solidFill>
                  <a:schemeClr val="tx2"/>
                </a:solidFill>
                <a:effectLst>
                  <a:outerShdw blurRad="38100" dist="38100" dir="2700000" algn="tl">
                    <a:srgbClr val="C0C0C0"/>
                  </a:outerShdw>
                </a:effectLst>
              </a:rPr>
              <a:t>A remote estimate of near-surface chlorophyll concentration generally constitutes an estimate of near-surface biomass (or primary productivity) for deep ocean water where there is little danger of suspended mineral sediment contamination.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7FE90-4823-4E2C-989E-87E5AE231363}" type="slidenum">
              <a:rPr lang="en-US"/>
              <a:pPr/>
              <a:t>58</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The 2000 wildfire season was one of the worst ever recorded in the Western United States </a:t>
            </a:r>
          </a:p>
          <a:p>
            <a:r>
              <a:rPr lang="en-US"/>
              <a:t>The Black Hills of South Dakota is dominated by ponderosa pine forest characterized by low LAI values, allowing to avoid the saturation of vegetation indices that often occurs with higher LAI values.</a:t>
            </a:r>
          </a:p>
          <a:p>
            <a:r>
              <a:rPr lang="en-US"/>
              <a:t>In three days the fire covering an area of more than 70,000 acres.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A16BF-6798-4649-B038-0B1C09091EFC}" type="slidenum">
              <a:rPr lang="en-US"/>
              <a:pPr/>
              <a:t>59</a:t>
            </a:fld>
            <a:endParaRPr lang="en-US"/>
          </a:p>
        </p:txBody>
      </p:sp>
      <p:sp>
        <p:nvSpPr>
          <p:cNvPr id="192514" name="Rectangle 2"/>
          <p:cNvSpPr>
            <a:spLocks noGrp="1" noRot="1" noChangeAspect="1" noChangeArrowheads="1" noTextEdit="1"/>
          </p:cNvSpPr>
          <p:nvPr>
            <p:ph type="sldImg"/>
          </p:nvPr>
        </p:nvSpPr>
        <p:spPr>
          <a:xfrm>
            <a:off x="2905125" y="531813"/>
            <a:ext cx="3490913" cy="2617787"/>
          </a:xfrm>
          <a:ln w="12700" cap="flat">
            <a:solidFill>
              <a:schemeClr val="tx1"/>
            </a:solidFill>
          </a:ln>
        </p:spPr>
      </p:sp>
      <p:sp>
        <p:nvSpPr>
          <p:cNvPr id="192515" name="Rectangle 3"/>
          <p:cNvSpPr>
            <a:spLocks noGrp="1" noChangeArrowheads="1"/>
          </p:cNvSpPr>
          <p:nvPr>
            <p:ph type="body" idx="1"/>
          </p:nvPr>
        </p:nvSpPr>
        <p:spPr>
          <a:xfrm>
            <a:off x="1239838" y="3333750"/>
            <a:ext cx="6816725" cy="3152775"/>
          </a:xfrm>
          <a:noFill/>
          <a:ln/>
        </p:spPr>
        <p:txBody>
          <a:bodyPr lIns="91494" tIns="46522" rIns="91494" bIns="46522"/>
          <a:lstStyle/>
          <a:p>
            <a:pPr>
              <a:tabLst>
                <a:tab pos="354013" algn="l"/>
                <a:tab pos="1163638" algn="l"/>
                <a:tab pos="2327275" algn="l"/>
              </a:tabLst>
            </a:pPr>
            <a:r>
              <a:rPr lang="en-US" altLang="en-US" dirty="0"/>
              <a:t>Band	Wavelength (micro-m)	Nominal spectral </a:t>
            </a:r>
          </a:p>
          <a:p>
            <a:pPr>
              <a:tabLst>
                <a:tab pos="354013" algn="l"/>
                <a:tab pos="1163638" algn="l"/>
                <a:tab pos="2327275" algn="l"/>
              </a:tabLst>
            </a:pPr>
            <a:r>
              <a:rPr lang="en-US" altLang="en-US" dirty="0"/>
              <a:t>location	Principal applications</a:t>
            </a:r>
          </a:p>
          <a:p>
            <a:pPr>
              <a:tabLst>
                <a:tab pos="354013" algn="l"/>
                <a:tab pos="1163638" algn="l"/>
                <a:tab pos="2327275" algn="l"/>
              </a:tabLst>
            </a:pPr>
            <a:r>
              <a:rPr lang="en-US" altLang="en-US" dirty="0"/>
              <a:t>1)	0.45-0.52	Blue	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dirty="0"/>
              <a:t>2)	0.52-0.60	Green	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dirty="0"/>
              <a:t>3)	0.63-0.69	Red	Designed to sense in a chlorophyll absorption region aiding in plant species differentiation. Also useful for cultural feature identification.</a:t>
            </a:r>
          </a:p>
          <a:p>
            <a:pPr>
              <a:tabLst>
                <a:tab pos="354013" algn="l"/>
                <a:tab pos="1163638" algn="l"/>
                <a:tab pos="2327275" algn="l"/>
              </a:tabLst>
            </a:pPr>
            <a:r>
              <a:rPr lang="en-US" altLang="en-US" dirty="0"/>
              <a:t>4)	0.76-0.90	Near-infrared	Useful for determining vegetation types, vigor, and biomass content, for delineating water bodies, and for soil moisture discrimination.</a:t>
            </a:r>
          </a:p>
          <a:p>
            <a:pPr>
              <a:tabLst>
                <a:tab pos="354013" algn="l"/>
                <a:tab pos="1163638" algn="l"/>
                <a:tab pos="2327275" algn="l"/>
              </a:tabLst>
            </a:pPr>
            <a:r>
              <a:rPr lang="en-US" altLang="en-US" dirty="0"/>
              <a:t>5)	1.55-1.75	Mid-infrared	Indication of vegetation moisture content and soil moisture. Also useful for differentiation of snow from clouds.</a:t>
            </a:r>
          </a:p>
          <a:p>
            <a:pPr>
              <a:tabLst>
                <a:tab pos="354013" algn="l"/>
                <a:tab pos="1163638" algn="l"/>
                <a:tab pos="2327275" algn="l"/>
              </a:tabLst>
            </a:pPr>
            <a:r>
              <a:rPr lang="en-US" altLang="en-US" dirty="0"/>
              <a:t>6)	10.4-12.5	Thermal infrared	Useful in vegetation stress analysis, soil moisture discrimination, and thermal mapping applications. </a:t>
            </a:r>
          </a:p>
          <a:p>
            <a:pPr>
              <a:tabLst>
                <a:tab pos="354013" algn="l"/>
                <a:tab pos="1163638" algn="l"/>
                <a:tab pos="2327275" algn="l"/>
              </a:tabLst>
            </a:pPr>
            <a:r>
              <a:rPr lang="en-US" altLang="en-US" dirty="0"/>
              <a:t>7)	2.08-2.35	Mid-infrared	Useful for discrimination of mineral and rock types. Also sensitive to vegetation moisture content.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40DB3-6536-47F5-983D-FBDDA47A4035}" type="slidenum">
              <a:rPr lang="en-US"/>
              <a:pPr/>
              <a:t>10</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spcBef>
                <a:spcPct val="0"/>
              </a:spcBef>
            </a:pPr>
            <a:r>
              <a:rPr lang="en-US" b="1"/>
              <a:t>Light reflected from the surface and transmitted to the sensor is used to create an image</a:t>
            </a:r>
          </a:p>
          <a:p>
            <a:r>
              <a:rPr lang="en-US"/>
              <a:t>Light energy may be absorbed, transmitted (reflected), by the atmosphere</a:t>
            </a:r>
          </a:p>
          <a:p>
            <a:r>
              <a:rPr lang="en-US"/>
              <a:t>Light reflected from the surface and transmitted to the sensor is used to create an image</a:t>
            </a:r>
          </a:p>
          <a:p>
            <a:r>
              <a:rPr lang="en-US"/>
              <a:t>The image may be degraded by atmospheric scattering due to water vapor, dust, smoke, ant others</a:t>
            </a:r>
          </a:p>
          <a:p>
            <a:r>
              <a:rPr lang="en-US"/>
              <a:t>Absorbed energy may be re-radiated at longer wavelenghts, forming the basis for thermal remote sensing.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AA36D-1DD2-43DB-B789-DF7CD31E955C}" type="slidenum">
              <a:rPr lang="en-US"/>
              <a:pPr/>
              <a:t>14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Absorption</a:t>
            </a:r>
            <a:r>
              <a:rPr lang="en-US" baseline="0" dirty="0" smtClean="0"/>
              <a:t> results in the effective loss of energy to the atmosphere</a:t>
            </a:r>
            <a:endParaRPr lang="en-US" dirty="0" smtClean="0"/>
          </a:p>
          <a:p>
            <a:r>
              <a:rPr lang="en-US" dirty="0" smtClean="0"/>
              <a:t>AW </a:t>
            </a:r>
            <a:r>
              <a:rPr lang="en-US" dirty="0"/>
              <a:t>are caused when atmospheric gases/particles do not absorb the radiation</a:t>
            </a:r>
          </a:p>
          <a:p>
            <a:r>
              <a:rPr lang="en-US" dirty="0"/>
              <a:t>Only light in certain wavelength regions can penetrate the atmosphere well </a:t>
            </a:r>
          </a:p>
          <a:p>
            <a:r>
              <a:rPr lang="en-US" dirty="0"/>
              <a:t>Satellite are designed to operate on certain AW</a:t>
            </a:r>
          </a:p>
          <a:p>
            <a:r>
              <a:rPr lang="en-US" dirty="0"/>
              <a:t>Black if sensor is designed to operate on absorption bands</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FB371-F97F-4C15-98F8-7E8B8A8DBDFB}" type="slidenum">
              <a:rPr lang="en-US"/>
              <a:pPr/>
              <a:t>17</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The following are major components of Remote sensing System: </a:t>
            </a:r>
          </a:p>
          <a:p>
            <a:r>
              <a:rPr lang="en-US"/>
              <a:t>Energy Source </a:t>
            </a:r>
          </a:p>
          <a:p>
            <a:pPr lvl="1"/>
            <a:r>
              <a:rPr lang="en-US"/>
              <a:t>Passive System: sun, irradiance from earth's materials; </a:t>
            </a:r>
            <a:br>
              <a:rPr lang="en-US"/>
            </a:br>
            <a:r>
              <a:rPr lang="en-US"/>
              <a:t>Active System: irradiance from artificially generated energy sources such as radar. </a:t>
            </a:r>
            <a:br>
              <a:rPr lang="en-US"/>
            </a:br>
            <a:endParaRPr lang="en-US"/>
          </a:p>
          <a:p>
            <a:r>
              <a:rPr lang="en-US"/>
              <a:t>Platforms:(Vehicle to carry the sensor) (truck, aircraft, space shuttle, satellite, etc.)</a:t>
            </a:r>
            <a:br>
              <a:rPr lang="en-US"/>
            </a:br>
            <a:endParaRPr lang="en-US"/>
          </a:p>
          <a:p>
            <a:r>
              <a:rPr lang="en-US"/>
              <a:t>Sensors:(Device to detect electro-magnetic radiation) (camera, scanner, etc.)</a:t>
            </a:r>
            <a:br>
              <a:rPr lang="en-US"/>
            </a:br>
            <a:r>
              <a:rPr lang="en-US"/>
              <a:t>Detectors: (Handling signal data) (photographic, digital, etc.)</a:t>
            </a:r>
            <a:br>
              <a:rPr lang="en-US"/>
            </a:br>
            <a:r>
              <a:rPr lang="en-US"/>
              <a:t>Processing (Handling Signal data) (photographic, digital etc.)</a:t>
            </a:r>
            <a:br>
              <a:rPr lang="en-US"/>
            </a:br>
            <a:r>
              <a:rPr lang="en-US"/>
              <a:t>Institutionalisation: (Organization for execution at all stages of remote-sensing technology: international and national orrganisations, centres, universities, etc.). </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9BBC0-7B4E-468C-B51E-2A3357F3843D}" type="slidenum">
              <a:rPr lang="en-US"/>
              <a:pPr/>
              <a:t>18</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228600" indent="-228600"/>
            <a:r>
              <a:rPr lang="en-US" b="1" i="1"/>
              <a:t>image fusion:</a:t>
            </a:r>
            <a:r>
              <a:rPr lang="en-US" i="1"/>
              <a:t> P</a:t>
            </a:r>
            <a:r>
              <a:rPr lang="en-US"/>
              <a:t>rocess of combining relevant information from two or more images into a single image </a:t>
            </a:r>
          </a:p>
          <a:p>
            <a:pPr marL="228600" indent="-228600"/>
            <a:r>
              <a:rPr lang="en-US"/>
              <a:t>Output: high spatial and high spectral resolution in a single image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21</a:t>
            </a:fld>
            <a:endParaRPr lang="en-US"/>
          </a:p>
        </p:txBody>
      </p:sp>
      <p:sp>
        <p:nvSpPr>
          <p:cNvPr id="148482" name="Rectangle 2"/>
          <p:cNvSpPr>
            <a:spLocks noGrp="1" noRot="1" noChangeAspect="1" noChangeArrowheads="1" noTextEdit="1"/>
          </p:cNvSpPr>
          <p:nvPr>
            <p:ph type="sldImg"/>
          </p:nvPr>
        </p:nvSpPr>
        <p:spPr>
          <a:xfrm>
            <a:off x="2895600" y="525463"/>
            <a:ext cx="3505200" cy="2628900"/>
          </a:xfrm>
          <a:ln/>
        </p:spPr>
      </p:sp>
      <p:sp>
        <p:nvSpPr>
          <p:cNvPr id="148483" name="Rectangle 3"/>
          <p:cNvSpPr>
            <a:spLocks noGrp="1" noChangeArrowheads="1"/>
          </p:cNvSpPr>
          <p:nvPr>
            <p:ph type="body" idx="1"/>
          </p:nvPr>
        </p:nvSpPr>
        <p:spPr/>
        <p:txBody>
          <a:bodyPr/>
          <a:lstStyle/>
          <a:p>
            <a:r>
              <a:rPr lang="en-US" b="1"/>
              <a:t>Digital remote sensor data are stored as matrix of numbers</a:t>
            </a:r>
          </a:p>
          <a:p>
            <a:r>
              <a:rPr lang="en-US"/>
              <a:t>Each digital value is located at a specific row and column in that matrix</a:t>
            </a:r>
          </a:p>
          <a:p>
            <a:r>
              <a:rPr lang="en-US"/>
              <a:t>Sensor systems creates pixels with a brightness value (BV) range of 8 to 12 bits.  This is called “Quantization” level of remote sensor data.</a:t>
            </a:r>
          </a:p>
          <a:p>
            <a:r>
              <a:rPr lang="en-US"/>
              <a:t>8 bits have BV that range from 0 to 255</a:t>
            </a:r>
          </a:p>
          <a:p>
            <a:r>
              <a:rPr lang="en-US"/>
              <a:t>Data quantized to 12 bits range from 0 to 1023</a:t>
            </a:r>
          </a:p>
          <a:p>
            <a:r>
              <a:rPr lang="en-US"/>
              <a:t>The greater the range of values, the more precise we may able to measure the amount of radiance recorded by the sensor</a:t>
            </a:r>
          </a:p>
          <a:p>
            <a:endParaRPr lang="tr-T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un1.cr.usgs.gov/glis/hyper/glossary/s_t#thermali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0.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3.jpe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hyperlink" Target="http://geospatial.amnh.org/remote_sensing/widgets/spectral_curve/spectral.swf" TargetMode="External"/><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un1.cr.usgs.gov/glis/hyper/glossary/h_l#landsa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hyperlink" Target="http://earthnow.usgs.gov/earthnow_app.html?sessionId=a0d0c8de12ec09f065837276c5d8ab6b4155" TargetMode="Externa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oleObject" Target="../embeddings/oleObject12.bin"/></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8.jpe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oleObject" Target="../embeddings/oleObject14.bin"/></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3" y="1447800"/>
            <a:ext cx="6605587" cy="2808288"/>
          </a:xfrm>
          <a:prstGeom prst="rect">
            <a:avLst/>
          </a:prstGeom>
          <a:noFill/>
        </p:spPr>
      </p:pic>
      <p:sp>
        <p:nvSpPr>
          <p:cNvPr id="111620" name="Text Box 4"/>
          <p:cNvSpPr txBox="1">
            <a:spLocks noChangeArrowheads="1"/>
          </p:cNvSpPr>
          <p:nvPr/>
        </p:nvSpPr>
        <p:spPr bwMode="auto">
          <a:xfrm>
            <a:off x="381000" y="685800"/>
            <a:ext cx="8382000" cy="7016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a:solidFill>
                  <a:schemeClr val="tx2"/>
                </a:solidFill>
                <a:latin typeface="Times New Roman" pitchFamily="18" charset="0"/>
              </a:rPr>
              <a:t>An Introduction to Remote Sensing</a:t>
            </a:r>
          </a:p>
        </p:txBody>
      </p:sp>
      <p:sp>
        <p:nvSpPr>
          <p:cNvPr id="111624" name="Rectangle 8"/>
          <p:cNvSpPr>
            <a:spLocks noGrp="1" noChangeArrowheads="1"/>
          </p:cNvSpPr>
          <p:nvPr>
            <p:ph type="subTitle" idx="1"/>
          </p:nvPr>
        </p:nvSpPr>
        <p:spPr>
          <a:xfrm>
            <a:off x="1447800" y="4724400"/>
            <a:ext cx="6400800" cy="1752600"/>
          </a:xfrm>
        </p:spPr>
        <p:txBody>
          <a:bodyPr/>
          <a:lstStyle/>
          <a:p>
            <a:r>
              <a:rPr lang="en-US"/>
              <a:t>Ayse Irmak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0"/>
            <a:ext cx="7772400" cy="914400"/>
          </a:xfrm>
        </p:spPr>
        <p:txBody>
          <a:bodyPr/>
          <a:lstStyle/>
          <a:p>
            <a:r>
              <a:rPr lang="en-US" sz="2800" b="1" i="1"/>
              <a:t/>
            </a:r>
            <a:br>
              <a:rPr lang="en-US" sz="2800" b="1" i="1"/>
            </a:br>
            <a:r>
              <a:rPr lang="en-US" sz="2800" b="1" i="1"/>
              <a:t>Energy pathways from source to sensor</a:t>
            </a:r>
            <a:br>
              <a:rPr lang="en-US" sz="2800" b="1" i="1"/>
            </a:br>
            <a:endParaRPr lang="en-US" sz="2800" b="1" i="1"/>
          </a:p>
        </p:txBody>
      </p:sp>
      <p:pic>
        <p:nvPicPr>
          <p:cNvPr id="161795" name="Picture 3" descr="emrpaths"/>
          <p:cNvPicPr>
            <a:picLocks noChangeAspect="1" noChangeArrowheads="1"/>
          </p:cNvPicPr>
          <p:nvPr/>
        </p:nvPicPr>
        <p:blipFill>
          <a:blip r:embed="rId3" cstate="print"/>
          <a:srcRect/>
          <a:stretch>
            <a:fillRect/>
          </a:stretch>
        </p:blipFill>
        <p:spPr bwMode="auto">
          <a:xfrm>
            <a:off x="914400" y="1143000"/>
            <a:ext cx="7391400" cy="5543550"/>
          </a:xfrm>
          <a:prstGeom prst="rect">
            <a:avLst/>
          </a:prstGeom>
          <a:noFill/>
        </p:spPr>
      </p:pic>
      <p:sp>
        <p:nvSpPr>
          <p:cNvPr id="6" name="Rectangle 5"/>
          <p:cNvSpPr/>
          <p:nvPr/>
        </p:nvSpPr>
        <p:spPr>
          <a:xfrm>
            <a:off x="2743200" y="1447800"/>
            <a:ext cx="3505200" cy="646331"/>
          </a:xfrm>
          <a:prstGeom prst="rect">
            <a:avLst/>
          </a:prstGeom>
        </p:spPr>
        <p:txBody>
          <a:bodyPr wrap="square">
            <a:spAutoFit/>
          </a:bodyPr>
          <a:lstStyle/>
          <a:p>
            <a:pPr algn="ctr"/>
            <a:r>
              <a:rPr lang="en-US" b="1" dirty="0" smtClean="0"/>
              <a:t>Incident radiation = reflected + absorbed + transmitted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1219200" y="0"/>
            <a:ext cx="6419850" cy="3524250"/>
          </a:xfrm>
          <a:prstGeom prst="rect">
            <a:avLst/>
          </a:prstGeom>
          <a:noFill/>
          <a:ln w="12700" cap="flat" cmpd="sng">
            <a:noFill/>
            <a:prstDash val="solid"/>
            <a:miter lim="800000"/>
            <a:headEnd type="none" w="sm" len="sm"/>
            <a:tailEnd type="none" w="sm" len="sm"/>
          </a:ln>
        </p:spPr>
      </p:pic>
      <p:sp>
        <p:nvSpPr>
          <p:cNvPr id="7" name="Content Placeholder 6"/>
          <p:cNvSpPr>
            <a:spLocks noGrp="1"/>
          </p:cNvSpPr>
          <p:nvPr>
            <p:ph idx="1"/>
          </p:nvPr>
        </p:nvSpPr>
        <p:spPr>
          <a:xfrm>
            <a:off x="0" y="3962400"/>
            <a:ext cx="9144000" cy="1782763"/>
          </a:xfrm>
        </p:spPr>
        <p:txBody>
          <a:bodyPr/>
          <a:lstStyle/>
          <a:p>
            <a:r>
              <a:rPr lang="en-US" sz="2000" dirty="0" smtClean="0"/>
              <a:t>Categorize electromagnetic waves by their </a:t>
            </a:r>
            <a:r>
              <a:rPr lang="en-US" sz="2000" dirty="0" err="1" smtClean="0"/>
              <a:t>wavelenght</a:t>
            </a:r>
            <a:r>
              <a:rPr lang="en-US" sz="2000" dirty="0" smtClean="0"/>
              <a:t> location in electromagnetic spectrum.</a:t>
            </a:r>
          </a:p>
          <a:p>
            <a:r>
              <a:rPr lang="en-US" sz="2000" dirty="0" smtClean="0"/>
              <a:t>Unit- - micrometer</a:t>
            </a:r>
          </a:p>
          <a:p>
            <a:r>
              <a:rPr lang="en-US" sz="2000" dirty="0" smtClean="0"/>
              <a:t>USGS defines the electromagnetic spectrum as: Electromagnetic radiation is energy propagated through space between electric and magnetic fields. The electromagnetic spectrum is the extent of that energy ranging from cosmic rays, gamma rays, X-rays to ultraviolet, visible, and infrared radiation including microwave energy." </a:t>
            </a:r>
          </a:p>
          <a:p>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609600"/>
          </a:xfrm>
        </p:spPr>
        <p:txBody>
          <a:bodyPr/>
          <a:lstStyle/>
          <a:p>
            <a:r>
              <a:rPr lang="en-US" sz="3200" b="1" i="1"/>
              <a:t>The Electromagnetic Spectrum</a:t>
            </a:r>
          </a:p>
        </p:txBody>
      </p:sp>
      <p:sp>
        <p:nvSpPr>
          <p:cNvPr id="21508" name="Rectangle 4"/>
          <p:cNvSpPr>
            <a:spLocks noGrp="1" noChangeArrowheads="1"/>
          </p:cNvSpPr>
          <p:nvPr>
            <p:ph type="body" idx="1"/>
          </p:nvPr>
        </p:nvSpPr>
        <p:spPr>
          <a:xfrm>
            <a:off x="228600" y="3429000"/>
            <a:ext cx="8610600" cy="3276600"/>
          </a:xfrm>
        </p:spPr>
        <p:txBody>
          <a:bodyPr/>
          <a:lstStyle/>
          <a:p>
            <a:pPr>
              <a:lnSpc>
                <a:spcPct val="80000"/>
              </a:lnSpc>
              <a:spcBef>
                <a:spcPct val="50000"/>
              </a:spcBef>
              <a:buClr>
                <a:srgbClr val="FF0000"/>
              </a:buClr>
              <a:buFont typeface="Wingdings" pitchFamily="2" charset="2"/>
              <a:buChar char="v"/>
            </a:pPr>
            <a:r>
              <a:rPr lang="en-US" sz="2400" dirty="0"/>
              <a:t>Our eyes perceive light in the </a:t>
            </a:r>
            <a:r>
              <a:rPr lang="en-US" sz="2400" dirty="0">
                <a:solidFill>
                  <a:srgbClr val="FF0000"/>
                </a:solidFill>
              </a:rPr>
              <a:t>visible portion of spectrum</a:t>
            </a:r>
            <a:r>
              <a:rPr lang="en-US" sz="2400" dirty="0"/>
              <a:t> </a:t>
            </a:r>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B050"/>
                </a:solidFill>
              </a:rPr>
              <a:t>panchromatic imagery </a:t>
            </a:r>
            <a:r>
              <a:rPr lang="en-US" sz="2400" dirty="0" smtClean="0"/>
              <a:t>(variations in a waveband from 400 to 700nm as shades of grey) at a 1 m. P</a:t>
            </a:r>
            <a:r>
              <a:rPr lang="en-US" sz="2400" i="1" dirty="0" smtClean="0"/>
              <a:t>anchromatic sensors. </a:t>
            </a:r>
            <a:endParaRPr lang="en-US" sz="2400" dirty="0" smtClean="0"/>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70C0"/>
                </a:solidFill>
              </a:rPr>
              <a:t>multi-spectral imagery </a:t>
            </a:r>
            <a:r>
              <a:rPr lang="en-US" sz="2400" dirty="0" smtClean="0"/>
              <a:t>(the simultaneous sensing of two or more wavebands) at 20 to 30 m. </a:t>
            </a:r>
            <a:r>
              <a:rPr lang="en-US" sz="2400" i="1" dirty="0" smtClean="0"/>
              <a:t>Multispectral sensors.</a:t>
            </a:r>
          </a:p>
          <a:p>
            <a:pPr>
              <a:lnSpc>
                <a:spcPct val="80000"/>
              </a:lnSpc>
              <a:buClr>
                <a:srgbClr val="FF0000"/>
              </a:buClr>
              <a:buFont typeface="Wingdings" pitchFamily="2" charset="2"/>
              <a:buChar char="v"/>
            </a:pPr>
            <a:r>
              <a:rPr lang="en-US" sz="2400" i="1" dirty="0" err="1" smtClean="0">
                <a:solidFill>
                  <a:srgbClr val="FF0000"/>
                </a:solidFill>
              </a:rPr>
              <a:t>Hyperspectral</a:t>
            </a:r>
            <a:r>
              <a:rPr lang="en-US" sz="2400" i="1" dirty="0" smtClean="0">
                <a:solidFill>
                  <a:srgbClr val="FF0000"/>
                </a:solidFill>
              </a:rPr>
              <a:t> </a:t>
            </a:r>
            <a:r>
              <a:rPr lang="en-US" sz="2400" i="1" dirty="0">
                <a:solidFill>
                  <a:srgbClr val="FF0000"/>
                </a:solidFill>
              </a:rPr>
              <a:t>sensors </a:t>
            </a:r>
            <a:r>
              <a:rPr lang="en-US" sz="2400" i="1" dirty="0"/>
              <a:t>cover spectral bands narrower than </a:t>
            </a:r>
            <a:r>
              <a:rPr lang="en-US" sz="2400" i="1" dirty="0" smtClean="0"/>
              <a:t>multispectral</a:t>
            </a:r>
          </a:p>
        </p:txBody>
      </p:sp>
      <p:pic>
        <p:nvPicPr>
          <p:cNvPr id="21509" name="Picture 5" descr="EMSPEC"/>
          <p:cNvPicPr>
            <a:picLocks noChangeAspect="1" noChangeArrowheads="1"/>
          </p:cNvPicPr>
          <p:nvPr/>
        </p:nvPicPr>
        <p:blipFill>
          <a:blip r:embed="rId2" cstate="print"/>
          <a:srcRect/>
          <a:stretch>
            <a:fillRect/>
          </a:stretch>
        </p:blipFill>
        <p:spPr bwMode="auto">
          <a:xfrm>
            <a:off x="228600" y="914400"/>
            <a:ext cx="8686800" cy="2286000"/>
          </a:xfrm>
          <a:prstGeom prst="rect">
            <a:avLst/>
          </a:prstGeom>
          <a:noFill/>
        </p:spPr>
      </p:pic>
      <p:sp>
        <p:nvSpPr>
          <p:cNvPr id="21511" name="Rectangle 7"/>
          <p:cNvSpPr>
            <a:spLocks noChangeArrowheads="1"/>
          </p:cNvSpPr>
          <p:nvPr/>
        </p:nvSpPr>
        <p:spPr bwMode="auto">
          <a:xfrm>
            <a:off x="1295400" y="2743200"/>
            <a:ext cx="2800350" cy="311150"/>
          </a:xfrm>
          <a:prstGeom prst="rect">
            <a:avLst/>
          </a:prstGeom>
          <a:noFill/>
          <a:ln w="12700">
            <a:noFill/>
            <a:miter lim="800000"/>
            <a:headEnd type="none" w="sm" len="sm"/>
            <a:tailEnd type="none" w="sm" len="sm"/>
          </a:ln>
          <a:effectLst/>
        </p:spPr>
        <p:txBody>
          <a:bodyPr wrap="none">
            <a:spAutoFit/>
          </a:bodyPr>
          <a:lstStyle/>
          <a:p>
            <a:pPr>
              <a:lnSpc>
                <a:spcPct val="80000"/>
              </a:lnSpc>
              <a:spcBef>
                <a:spcPct val="50000"/>
              </a:spcBef>
            </a:pPr>
            <a:r>
              <a:rPr lang="en-US"/>
              <a:t>spectral bands (channels)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2"/>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457200"/>
            <a:ext cx="8001000" cy="642938"/>
          </a:xfrm>
        </p:spPr>
        <p:txBody>
          <a:bodyPr/>
          <a:lstStyle/>
          <a:p>
            <a:r>
              <a:rPr lang="en-US" sz="3600">
                <a:effectLst>
                  <a:outerShdw blurRad="38100" dist="38100" dir="2700000" algn="tl">
                    <a:srgbClr val="C0C0C0"/>
                  </a:outerShdw>
                </a:effectLst>
              </a:rPr>
              <a:t>Atmospheric Windows (AW) in the Electromagnetic Spectrum</a:t>
            </a:r>
            <a:endParaRPr lang="tr-TR" sz="3600">
              <a:effectLst>
                <a:outerShdw blurRad="38100" dist="38100" dir="2700000" algn="tl">
                  <a:srgbClr val="C0C0C0"/>
                </a:outerShdw>
              </a:effectLst>
            </a:endParaRPr>
          </a:p>
        </p:txBody>
      </p:sp>
      <p:pic>
        <p:nvPicPr>
          <p:cNvPr id="149507" name="Picture 3"/>
          <p:cNvPicPr>
            <a:picLocks noChangeArrowheads="1"/>
          </p:cNvPicPr>
          <p:nvPr/>
        </p:nvPicPr>
        <p:blipFill>
          <a:blip r:embed="rId3" cstate="print"/>
          <a:srcRect/>
          <a:stretch>
            <a:fillRect/>
          </a:stretch>
        </p:blipFill>
        <p:spPr bwMode="auto">
          <a:xfrm>
            <a:off x="228600" y="1447800"/>
            <a:ext cx="8648700" cy="3898900"/>
          </a:xfrm>
          <a:prstGeom prst="rect">
            <a:avLst/>
          </a:prstGeom>
          <a:noFill/>
          <a:ln w="12700">
            <a:solidFill>
              <a:srgbClr val="000000"/>
            </a:solidFill>
            <a:miter lim="800000"/>
            <a:headEnd/>
            <a:tailEnd/>
          </a:ln>
          <a:effectLst>
            <a:outerShdw dist="107763" dir="2700000" algn="ctr" rotWithShape="0">
              <a:srgbClr val="000000"/>
            </a:outerShdw>
          </a:effectLst>
        </p:spPr>
      </p:pic>
      <p:sp>
        <p:nvSpPr>
          <p:cNvPr id="149508" name="Rectangle 4"/>
          <p:cNvSpPr>
            <a:spLocks noChangeArrowheads="1"/>
          </p:cNvSpPr>
          <p:nvPr/>
        </p:nvSpPr>
        <p:spPr bwMode="auto">
          <a:xfrm>
            <a:off x="304800" y="5426075"/>
            <a:ext cx="8920163" cy="1190625"/>
          </a:xfrm>
          <a:prstGeom prst="rect">
            <a:avLst/>
          </a:prstGeom>
          <a:noFill/>
          <a:ln w="9525">
            <a:noFill/>
            <a:miter lim="800000"/>
            <a:headEnd/>
            <a:tailEnd/>
          </a:ln>
          <a:effectLst/>
        </p:spPr>
        <p:txBody>
          <a:bodyPr anchor="ctr">
            <a:spAutoFit/>
          </a:bodyPr>
          <a:lstStyle/>
          <a:p>
            <a:pPr>
              <a:buClr>
                <a:srgbClr val="FF0000"/>
              </a:buClr>
              <a:buFont typeface="Wingdings" pitchFamily="2" charset="2"/>
              <a:buChar char="v"/>
            </a:pPr>
            <a:r>
              <a:rPr lang="en-US"/>
              <a:t>AW are caused when atmospheric gases/particles do not absorb the radiation</a:t>
            </a:r>
          </a:p>
          <a:p>
            <a:pPr>
              <a:buClr>
                <a:srgbClr val="FF0000"/>
              </a:buClr>
              <a:buFont typeface="Wingdings" pitchFamily="2" charset="2"/>
              <a:buChar char="v"/>
            </a:pPr>
            <a:r>
              <a:rPr lang="en-US"/>
              <a:t>Only light in certain wavelength regions can penetrate the atmosphere well </a:t>
            </a:r>
          </a:p>
          <a:p>
            <a:pPr>
              <a:buClr>
                <a:srgbClr val="FF0000"/>
              </a:buClr>
              <a:buFont typeface="Wingdings" pitchFamily="2" charset="2"/>
              <a:buChar char="v"/>
            </a:pPr>
            <a:r>
              <a:rPr lang="en-US"/>
              <a:t>Satellite are designed to operate on certain AW</a:t>
            </a:r>
          </a:p>
          <a:p>
            <a:pPr>
              <a:buClr>
                <a:srgbClr val="FF0000"/>
              </a:buClr>
              <a:buFont typeface="Wingdings" pitchFamily="2" charset="2"/>
              <a:buChar char="v"/>
            </a:pPr>
            <a:r>
              <a:rPr lang="en-US"/>
              <a:t>Black if sensor is designed to operate on absorption bands</a:t>
            </a:r>
          </a:p>
        </p:txBody>
      </p:sp>
      <p:sp>
        <p:nvSpPr>
          <p:cNvPr id="149510" name="Text Box 6"/>
          <p:cNvSpPr txBox="1">
            <a:spLocks noChangeArrowheads="1"/>
          </p:cNvSpPr>
          <p:nvPr/>
        </p:nvSpPr>
        <p:spPr bwMode="auto">
          <a:xfrm>
            <a:off x="228600" y="1447800"/>
            <a:ext cx="1492250" cy="366713"/>
          </a:xfrm>
          <a:prstGeom prst="rect">
            <a:avLst/>
          </a:prstGeom>
          <a:noFill/>
          <a:ln w="12700">
            <a:noFill/>
            <a:miter lim="800000"/>
            <a:headEnd type="none" w="sm" len="sm"/>
            <a:tailEnd type="none" w="sm" len="sm"/>
          </a:ln>
          <a:effectLst/>
        </p:spPr>
        <p:txBody>
          <a:bodyPr wrap="none">
            <a:spAutoFit/>
          </a:bodyPr>
          <a:lstStyle/>
          <a:p>
            <a:r>
              <a:rPr lang="en-US"/>
              <a:t>Jensen 2000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914400" y="0"/>
            <a:ext cx="7086600" cy="4546600"/>
          </a:xfrm>
          <a:prstGeom prst="rect">
            <a:avLst/>
          </a:prstGeom>
          <a:noFill/>
          <a:ln w="12700">
            <a:noFill/>
            <a:miter lim="800000"/>
            <a:headEnd type="none" w="sm" len="sm"/>
            <a:tailEnd type="none" w="sm" len="sm"/>
          </a:ln>
          <a:effectLst/>
        </p:spPr>
      </p:pic>
      <p:sp>
        <p:nvSpPr>
          <p:cNvPr id="174083" name="Rectangle 3"/>
          <p:cNvSpPr>
            <a:spLocks noGrp="1" noChangeArrowheads="1"/>
          </p:cNvSpPr>
          <p:nvPr>
            <p:ph type="body" idx="1"/>
          </p:nvPr>
        </p:nvSpPr>
        <p:spPr>
          <a:xfrm>
            <a:off x="457200" y="4648200"/>
            <a:ext cx="8686800" cy="1782763"/>
          </a:xfrm>
        </p:spPr>
        <p:txBody>
          <a:bodyPr/>
          <a:lstStyle/>
          <a:p>
            <a:pPr>
              <a:lnSpc>
                <a:spcPct val="80000"/>
              </a:lnSpc>
            </a:pPr>
            <a:r>
              <a:rPr lang="en-US" sz="2400"/>
              <a:t>Detect crop stress generally from moisture deficiency or disease and pests </a:t>
            </a:r>
          </a:p>
          <a:p>
            <a:pPr>
              <a:lnSpc>
                <a:spcPct val="80000"/>
              </a:lnSpc>
            </a:pPr>
            <a:r>
              <a:rPr lang="en-US" sz="2400"/>
              <a:t>Stress is indicated by a progressive decrease in Near-IR reflectance accompanied by a reversal in Short-Wave IR reflectance</a:t>
            </a:r>
          </a:p>
          <a:p>
            <a:pPr>
              <a:lnSpc>
                <a:spcPct val="90000"/>
              </a:lnSpc>
            </a:pPr>
            <a:endParaRPr lang="en-US" sz="2400"/>
          </a:p>
        </p:txBody>
      </p:sp>
      <p:sp>
        <p:nvSpPr>
          <p:cNvPr id="174084" name="Rectangle 4"/>
          <p:cNvSpPr>
            <a:spLocks noChangeArrowheads="1"/>
          </p:cNvSpPr>
          <p:nvPr/>
        </p:nvSpPr>
        <p:spPr bwMode="auto">
          <a:xfrm>
            <a:off x="2743200" y="6096000"/>
            <a:ext cx="2546350" cy="366713"/>
          </a:xfrm>
          <a:prstGeom prst="rect">
            <a:avLst/>
          </a:prstGeom>
          <a:noFill/>
          <a:ln w="12700">
            <a:noFill/>
            <a:miter lim="800000"/>
            <a:headEnd type="none" w="sm" len="sm"/>
            <a:tailEnd type="none" w="sm" len="sm"/>
          </a:ln>
          <a:effectLst/>
        </p:spPr>
        <p:txBody>
          <a:bodyPr wrap="none">
            <a:spAutoFit/>
          </a:bodyPr>
          <a:lstStyle/>
          <a:p>
            <a:r>
              <a:rPr lang="en-US"/>
              <a:t>http://rst.gsfc.nasa.gov/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200" b="1" dirty="0"/>
              <a:t>Major Components of </a:t>
            </a:r>
            <a:r>
              <a:rPr lang="en-US" sz="3200" b="1" dirty="0" smtClean="0"/>
              <a:t>Technology</a:t>
            </a:r>
            <a:r>
              <a:rPr lang="en-US" sz="3200" dirty="0"/>
              <a:t/>
            </a:r>
            <a:br>
              <a:rPr lang="en-US" sz="3200" dirty="0"/>
            </a:br>
            <a:endParaRPr lang="en-US" sz="3200" dirty="0"/>
          </a:p>
        </p:txBody>
      </p:sp>
      <p:sp>
        <p:nvSpPr>
          <p:cNvPr id="165891" name="Rectangle 3"/>
          <p:cNvSpPr>
            <a:spLocks noGrp="1" noChangeArrowheads="1"/>
          </p:cNvSpPr>
          <p:nvPr>
            <p:ph type="body" idx="1"/>
          </p:nvPr>
        </p:nvSpPr>
        <p:spPr>
          <a:xfrm>
            <a:off x="457200" y="1219200"/>
            <a:ext cx="8382000" cy="5181600"/>
          </a:xfrm>
        </p:spPr>
        <p:txBody>
          <a:bodyPr/>
          <a:lstStyle/>
          <a:p>
            <a:pPr>
              <a:lnSpc>
                <a:spcPct val="90000"/>
              </a:lnSpc>
            </a:pPr>
            <a:r>
              <a:rPr lang="en-US" sz="2800" dirty="0">
                <a:solidFill>
                  <a:srgbClr val="C00000"/>
                </a:solidFill>
              </a:rPr>
              <a:t>Energy Source </a:t>
            </a:r>
          </a:p>
          <a:p>
            <a:pPr lvl="1">
              <a:lnSpc>
                <a:spcPct val="90000"/>
              </a:lnSpc>
            </a:pPr>
            <a:r>
              <a:rPr lang="en-US" sz="2400" dirty="0"/>
              <a:t>Passive System: Irradiance from earth's materials</a:t>
            </a:r>
          </a:p>
          <a:p>
            <a:pPr lvl="1">
              <a:lnSpc>
                <a:spcPct val="90000"/>
              </a:lnSpc>
            </a:pPr>
            <a:r>
              <a:rPr lang="en-US" sz="2400" dirty="0"/>
              <a:t>Active System: irradiance from artificially generated energy sources such as radar</a:t>
            </a:r>
          </a:p>
          <a:p>
            <a:pPr>
              <a:lnSpc>
                <a:spcPct val="90000"/>
              </a:lnSpc>
            </a:pPr>
            <a:r>
              <a:rPr lang="en-US" sz="2800" dirty="0">
                <a:solidFill>
                  <a:srgbClr val="006600"/>
                </a:solidFill>
              </a:rPr>
              <a:t>Platforms:</a:t>
            </a:r>
            <a:r>
              <a:rPr lang="en-US" sz="2800" dirty="0"/>
              <a:t> Vehicle to carry the sensor</a:t>
            </a:r>
          </a:p>
          <a:p>
            <a:pPr>
              <a:lnSpc>
                <a:spcPct val="90000"/>
              </a:lnSpc>
            </a:pPr>
            <a:r>
              <a:rPr lang="en-US" sz="2800" dirty="0">
                <a:solidFill>
                  <a:srgbClr val="0070C0"/>
                </a:solidFill>
              </a:rPr>
              <a:t>Sensors:</a:t>
            </a:r>
            <a:r>
              <a:rPr lang="en-US" sz="2800" dirty="0"/>
              <a:t> Device to detect electro-magnetic radiation</a:t>
            </a:r>
          </a:p>
          <a:p>
            <a:pPr>
              <a:lnSpc>
                <a:spcPct val="90000"/>
              </a:lnSpc>
            </a:pPr>
            <a:r>
              <a:rPr lang="en-US" sz="2800" dirty="0">
                <a:solidFill>
                  <a:srgbClr val="FF0000"/>
                </a:solidFill>
              </a:rPr>
              <a:t>Detectors: </a:t>
            </a:r>
            <a:r>
              <a:rPr lang="en-US" sz="2800" dirty="0"/>
              <a:t>Handling signal data (photographic, digital, etc.)</a:t>
            </a:r>
            <a:br>
              <a:rPr lang="en-US" sz="2800" dirty="0"/>
            </a:br>
            <a:r>
              <a:rPr lang="en-US" sz="2800" dirty="0">
                <a:solidFill>
                  <a:srgbClr val="00B050"/>
                </a:solidFill>
              </a:rPr>
              <a:t>Processing:</a:t>
            </a:r>
            <a:r>
              <a:rPr lang="en-US" sz="2800" dirty="0"/>
              <a:t> Handling signal data</a:t>
            </a:r>
          </a:p>
          <a:p>
            <a:pPr>
              <a:lnSpc>
                <a:spcPct val="90000"/>
              </a:lnSpc>
            </a:pPr>
            <a:r>
              <a:rPr lang="en-US" sz="2800" dirty="0">
                <a:solidFill>
                  <a:srgbClr val="7030A0"/>
                </a:solidFill>
              </a:rPr>
              <a:t>Institutionalization </a:t>
            </a:r>
            <a:r>
              <a:rPr lang="en-US" sz="2800" dirty="0"/>
              <a:t>(international and national organizations, centers, universities for execution at all stages of remote-sensing technology)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r>
              <a:rPr lang="en-US" sz="3600" b="1" i="1"/>
              <a:t>Sensors</a:t>
            </a:r>
          </a:p>
        </p:txBody>
      </p:sp>
      <p:sp>
        <p:nvSpPr>
          <p:cNvPr id="2051" name="Rectangle 3"/>
          <p:cNvSpPr>
            <a:spLocks noGrp="1" noChangeArrowheads="1"/>
          </p:cNvSpPr>
          <p:nvPr>
            <p:ph type="body" sz="half" idx="1"/>
          </p:nvPr>
        </p:nvSpPr>
        <p:spPr>
          <a:xfrm>
            <a:off x="381000" y="1295400"/>
            <a:ext cx="3352800" cy="4572000"/>
          </a:xfrm>
        </p:spPr>
        <p:txBody>
          <a:bodyPr/>
          <a:lstStyle/>
          <a:p>
            <a:pPr>
              <a:lnSpc>
                <a:spcPct val="90000"/>
              </a:lnSpc>
            </a:pPr>
            <a:r>
              <a:rPr lang="en-US" sz="2800"/>
              <a:t>include cameras, scanners, radar</a:t>
            </a:r>
          </a:p>
          <a:p>
            <a:pPr>
              <a:lnSpc>
                <a:spcPct val="90000"/>
              </a:lnSpc>
            </a:pPr>
            <a:r>
              <a:rPr lang="en-US" sz="2800"/>
              <a:t>sensors are designed to address specific problems and data requirements</a:t>
            </a:r>
          </a:p>
          <a:p>
            <a:pPr>
              <a:lnSpc>
                <a:spcPct val="90000"/>
              </a:lnSpc>
            </a:pPr>
            <a:r>
              <a:rPr lang="en-US" sz="2800"/>
              <a:t>sensors complement one another; </a:t>
            </a:r>
            <a:r>
              <a:rPr lang="en-US" sz="2800" i="1"/>
              <a:t>image fusion</a:t>
            </a:r>
          </a:p>
        </p:txBody>
      </p:sp>
      <p:graphicFrame>
        <p:nvGraphicFramePr>
          <p:cNvPr id="2057" name="Object 9"/>
          <p:cNvGraphicFramePr>
            <a:graphicFrameLocks noChangeAspect="1"/>
          </p:cNvGraphicFramePr>
          <p:nvPr/>
        </p:nvGraphicFramePr>
        <p:xfrm>
          <a:off x="4038600" y="3352800"/>
          <a:ext cx="4325938" cy="2873375"/>
        </p:xfrm>
        <a:graphic>
          <a:graphicData uri="http://schemas.openxmlformats.org/presentationml/2006/ole">
            <p:oleObj spid="_x0000_s251906" name="Photo Editor Photo" r:id="rId4" imgW="8040222" imgH="5342857" progId="">
              <p:embed/>
            </p:oleObj>
          </a:graphicData>
        </a:graphic>
      </p:graphicFrame>
      <p:graphicFrame>
        <p:nvGraphicFramePr>
          <p:cNvPr id="2060" name="Object 12"/>
          <p:cNvGraphicFramePr>
            <a:graphicFrameLocks noChangeAspect="1"/>
          </p:cNvGraphicFramePr>
          <p:nvPr/>
        </p:nvGraphicFramePr>
        <p:xfrm>
          <a:off x="5791200" y="1371600"/>
          <a:ext cx="3124200" cy="1809750"/>
        </p:xfrm>
        <a:graphic>
          <a:graphicData uri="http://schemas.openxmlformats.org/presentationml/2006/ole">
            <p:oleObj spid="_x0000_s251907" name="Photo Editor Photo" r:id="rId5" imgW="3809524" imgH="2247619" progId="">
              <p:embed/>
            </p:oleObj>
          </a:graphicData>
        </a:graphic>
      </p:graphicFrame>
      <p:pic>
        <p:nvPicPr>
          <p:cNvPr id="2061" name="Picture 13" descr="aerial camera 22"/>
          <p:cNvPicPr>
            <a:picLocks noChangeAspect="1" noChangeArrowheads="1"/>
          </p:cNvPicPr>
          <p:nvPr/>
        </p:nvPicPr>
        <p:blipFill>
          <a:blip r:embed="rId6" cstate="print"/>
          <a:srcRect/>
          <a:stretch>
            <a:fillRect/>
          </a:stretch>
        </p:blipFill>
        <p:spPr bwMode="auto">
          <a:xfrm>
            <a:off x="3733800" y="1371600"/>
            <a:ext cx="1981200" cy="17700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838200"/>
          </a:xfrm>
        </p:spPr>
        <p:txBody>
          <a:bodyPr/>
          <a:lstStyle/>
          <a:p>
            <a:r>
              <a:rPr lang="en-US" sz="3600" b="1" i="1"/>
              <a:t>Platforms</a:t>
            </a:r>
          </a:p>
        </p:txBody>
      </p:sp>
      <p:sp>
        <p:nvSpPr>
          <p:cNvPr id="3075" name="Rectangle 3"/>
          <p:cNvSpPr>
            <a:spLocks noGrp="1" noChangeArrowheads="1"/>
          </p:cNvSpPr>
          <p:nvPr>
            <p:ph type="body" sz="half" idx="1"/>
          </p:nvPr>
        </p:nvSpPr>
        <p:spPr>
          <a:xfrm>
            <a:off x="457200" y="685800"/>
            <a:ext cx="3429000" cy="3429000"/>
          </a:xfrm>
        </p:spPr>
        <p:txBody>
          <a:bodyPr/>
          <a:lstStyle/>
          <a:p>
            <a:r>
              <a:rPr lang="en-US" sz="2800"/>
              <a:t>field vehicles</a:t>
            </a:r>
          </a:p>
          <a:p>
            <a:r>
              <a:rPr lang="en-US" sz="2800"/>
              <a:t>light aircraft</a:t>
            </a:r>
          </a:p>
          <a:p>
            <a:r>
              <a:rPr lang="en-US" sz="2800"/>
              <a:t>high altitude aircraft</a:t>
            </a:r>
          </a:p>
          <a:p>
            <a:r>
              <a:rPr lang="en-US" sz="2800"/>
              <a:t>satellites (Landsat, SPOT, Ikonos, Terra)</a:t>
            </a:r>
          </a:p>
          <a:p>
            <a:r>
              <a:rPr lang="en-US" sz="2800"/>
              <a:t>space shuttle</a:t>
            </a:r>
          </a:p>
        </p:txBody>
      </p:sp>
      <p:pic>
        <p:nvPicPr>
          <p:cNvPr id="3080" name="Picture 8" descr="eos_am1_wide"/>
          <p:cNvPicPr>
            <a:picLocks noChangeAspect="1" noChangeArrowheads="1"/>
          </p:cNvPicPr>
          <p:nvPr/>
        </p:nvPicPr>
        <p:blipFill>
          <a:blip r:embed="rId3" cstate="print"/>
          <a:srcRect/>
          <a:stretch>
            <a:fillRect/>
          </a:stretch>
        </p:blipFill>
        <p:spPr bwMode="auto">
          <a:xfrm>
            <a:off x="990600" y="4572000"/>
            <a:ext cx="7086600" cy="1905000"/>
          </a:xfrm>
          <a:prstGeom prst="rect">
            <a:avLst/>
          </a:prstGeom>
          <a:noFill/>
        </p:spPr>
      </p:pic>
      <p:graphicFrame>
        <p:nvGraphicFramePr>
          <p:cNvPr id="3082" name="Object 10"/>
          <p:cNvGraphicFramePr>
            <a:graphicFrameLocks noChangeAspect="1"/>
          </p:cNvGraphicFramePr>
          <p:nvPr/>
        </p:nvGraphicFramePr>
        <p:xfrm>
          <a:off x="3962400" y="1143000"/>
          <a:ext cx="3429000" cy="2536825"/>
        </p:xfrm>
        <a:graphic>
          <a:graphicData uri="http://schemas.openxmlformats.org/presentationml/2006/ole">
            <p:oleObj spid="_x0000_s252930" name="Photo Editor Photo" r:id="rId4" imgW="4904762" imgH="3629532" progId="">
              <p:embed/>
            </p:oleObj>
          </a:graphicData>
        </a:graphic>
      </p:graphicFrame>
      <p:pic>
        <p:nvPicPr>
          <p:cNvPr id="3077" name="Picture 5" descr="dr_7"/>
          <p:cNvPicPr>
            <a:picLocks noGrp="1" noChangeAspect="1" noChangeArrowheads="1"/>
          </p:cNvPicPr>
          <p:nvPr>
            <p:ph type="clipArt" sz="half" idx="2"/>
          </p:nvPr>
        </p:nvPicPr>
        <p:blipFill>
          <a:blip r:embed="rId5" cstate="print"/>
          <a:srcRect/>
          <a:stretch>
            <a:fillRect/>
          </a:stretch>
        </p:blipFill>
        <p:spPr>
          <a:xfrm>
            <a:off x="6324600" y="3048000"/>
            <a:ext cx="2392363" cy="2438400"/>
          </a:xfrm>
          <a:noFill/>
          <a:ln w="28575">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 calcmode="lin" valueType="num">
                                      <p:cBhvr>
                                        <p:cTn id="9" dur="500" fill="hold"/>
                                        <p:tgtEl>
                                          <p:spTgt spid="3077"/>
                                        </p:tgtEl>
                                        <p:attrNameLst>
                                          <p:attrName>ppt_x</p:attrName>
                                        </p:attrNameLst>
                                      </p:cBhvr>
                                      <p:tavLst>
                                        <p:tav tm="0">
                                          <p:val>
                                            <p:fltVal val="0.5"/>
                                          </p:val>
                                        </p:tav>
                                        <p:tav tm="100000">
                                          <p:val>
                                            <p:strVal val="#ppt_x"/>
                                          </p:val>
                                        </p:tav>
                                      </p:tavLst>
                                    </p:anim>
                                    <p:anim calcmode="lin" valueType="num">
                                      <p:cBhvr>
                                        <p:cTn id="10" dur="500" fill="hold"/>
                                        <p:tgtEl>
                                          <p:spTgt spid="30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95400"/>
            <a:ext cx="8229600" cy="4525963"/>
          </a:xfrm>
        </p:spPr>
        <p:txBody>
          <a:bodyPr/>
          <a:lstStyle/>
          <a:p>
            <a:r>
              <a:rPr lang="en-US" dirty="0" smtClean="0"/>
              <a:t>Remotely sensed images have a number of features which make them ideal GIS data sources </a:t>
            </a:r>
          </a:p>
          <a:p>
            <a:r>
              <a:rPr lang="en-US" dirty="0" smtClean="0"/>
              <a:t>Remote sensing provides </a:t>
            </a:r>
            <a:r>
              <a:rPr lang="en-US" dirty="0" smtClean="0">
                <a:solidFill>
                  <a:srgbClr val="FF0000"/>
                </a:solidFill>
              </a:rPr>
              <a:t>a regional view</a:t>
            </a:r>
            <a:r>
              <a:rPr lang="en-US" dirty="0" smtClean="0"/>
              <a:t> </a:t>
            </a:r>
          </a:p>
          <a:p>
            <a:r>
              <a:rPr lang="en-US" dirty="0" smtClean="0"/>
              <a:t>Remote sensing provides </a:t>
            </a:r>
            <a:r>
              <a:rPr lang="en-US" dirty="0" smtClean="0">
                <a:solidFill>
                  <a:srgbClr val="7030A0"/>
                </a:solidFill>
              </a:rPr>
              <a:t>repetitive looks </a:t>
            </a:r>
            <a:r>
              <a:rPr lang="en-US" dirty="0" smtClean="0"/>
              <a:t>at the same area </a:t>
            </a:r>
          </a:p>
          <a:p>
            <a:r>
              <a:rPr lang="en-US" dirty="0" smtClean="0"/>
              <a:t>Remote sensors </a:t>
            </a:r>
            <a:r>
              <a:rPr lang="en-US" dirty="0" smtClean="0">
                <a:solidFill>
                  <a:srgbClr val="0070C0"/>
                </a:solidFill>
              </a:rPr>
              <a:t>"see" over a broader </a:t>
            </a:r>
            <a:r>
              <a:rPr lang="en-US" dirty="0" smtClean="0"/>
              <a:t>portion of the spectrum than the human eye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143000"/>
          </a:xfrm>
        </p:spPr>
        <p:txBody>
          <a:bodyPr/>
          <a:lstStyle/>
          <a:p>
            <a:r>
              <a:rPr lang="en-US" sz="3600" b="1" i="1"/>
              <a:t>Some Sensors and Platforms</a:t>
            </a:r>
          </a:p>
        </p:txBody>
      </p:sp>
      <p:graphicFrame>
        <p:nvGraphicFramePr>
          <p:cNvPr id="63532" name="Group 44"/>
          <p:cNvGraphicFramePr>
            <a:graphicFrameLocks noGrp="1"/>
          </p:cNvGraphicFramePr>
          <p:nvPr>
            <p:ph type="tbl" idx="1"/>
          </p:nvPr>
        </p:nvGraphicFramePr>
        <p:xfrm>
          <a:off x="685800" y="1371600"/>
          <a:ext cx="7772400" cy="4785360"/>
        </p:xfrm>
        <a:graphic>
          <a:graphicData uri="http://schemas.openxmlformats.org/drawingml/2006/table">
            <a:tbl>
              <a:tblPr/>
              <a:tblGrid>
                <a:gridCol w="2286000"/>
                <a:gridCol w="54864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Platform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Enhanced Thematic Mapper +  (ETM+)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High Resolution Visible -Infrared (HRVIR); Vegetation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MODIS; ASTER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EO-1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Advanced Land Imager (ALI); Hyperion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Radarsat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Synthetic Aperture Radar (SAR)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14400"/>
          </a:xfrm>
        </p:spPr>
        <p:txBody>
          <a:bodyPr/>
          <a:lstStyle/>
          <a:p>
            <a:r>
              <a:rPr lang="en-US" sz="4000" b="1" i="1"/>
              <a:t>Selection of Imagery</a:t>
            </a:r>
          </a:p>
        </p:txBody>
      </p:sp>
      <p:sp>
        <p:nvSpPr>
          <p:cNvPr id="23555" name="Rectangle 3"/>
          <p:cNvSpPr>
            <a:spLocks noGrp="1" noChangeArrowheads="1"/>
          </p:cNvSpPr>
          <p:nvPr>
            <p:ph type="body" sz="half" idx="1"/>
          </p:nvPr>
        </p:nvSpPr>
        <p:spPr>
          <a:xfrm>
            <a:off x="533400" y="1828800"/>
            <a:ext cx="4343400" cy="4572000"/>
          </a:xfrm>
        </p:spPr>
        <p:txBody>
          <a:bodyPr/>
          <a:lstStyle/>
          <a:p>
            <a:r>
              <a:rPr lang="en-US" sz="2800"/>
              <a:t>Resolution</a:t>
            </a:r>
          </a:p>
          <a:p>
            <a:pPr lvl="1"/>
            <a:r>
              <a:rPr lang="en-US" sz="2400"/>
              <a:t>spatial</a:t>
            </a:r>
          </a:p>
          <a:p>
            <a:pPr lvl="1"/>
            <a:r>
              <a:rPr lang="en-US" sz="2400"/>
              <a:t>spectral</a:t>
            </a:r>
          </a:p>
          <a:p>
            <a:pPr lvl="1"/>
            <a:r>
              <a:rPr lang="en-US" sz="2400"/>
              <a:t>radiometric</a:t>
            </a:r>
          </a:p>
          <a:p>
            <a:pPr lvl="1"/>
            <a:r>
              <a:rPr lang="en-US" sz="2400"/>
              <a:t>temporal </a:t>
            </a:r>
          </a:p>
          <a:p>
            <a:r>
              <a:rPr lang="en-US" sz="2800"/>
              <a:t>Image coverage</a:t>
            </a:r>
          </a:p>
          <a:p>
            <a:r>
              <a:rPr lang="en-US" sz="2800"/>
              <a:t>Image availability/format</a:t>
            </a:r>
          </a:p>
          <a:p>
            <a:r>
              <a:rPr lang="en-US" sz="2800"/>
              <a:t>Cost</a:t>
            </a:r>
          </a:p>
          <a:p>
            <a:endParaRPr lang="en-US" sz="2800"/>
          </a:p>
        </p:txBody>
      </p:sp>
      <p:graphicFrame>
        <p:nvGraphicFramePr>
          <p:cNvPr id="23558" name="Object 6"/>
          <p:cNvGraphicFramePr>
            <a:graphicFrameLocks noChangeAspect="1"/>
          </p:cNvGraphicFramePr>
          <p:nvPr>
            <p:ph type="clipArt" sz="half" idx="2"/>
          </p:nvPr>
        </p:nvGraphicFramePr>
        <p:xfrm>
          <a:off x="3352800" y="1547813"/>
          <a:ext cx="4648200" cy="1881187"/>
        </p:xfrm>
        <a:graphic>
          <a:graphicData uri="http://schemas.openxmlformats.org/presentationml/2006/ole">
            <p:oleObj spid="_x0000_s23558" name="Photo Editor Photo" r:id="rId3" imgW="11304762" imgH="4571429" progId="">
              <p:embed/>
            </p:oleObj>
          </a:graphicData>
        </a:graphic>
      </p:graphicFrame>
      <p:graphicFrame>
        <p:nvGraphicFramePr>
          <p:cNvPr id="23565" name="Object 13"/>
          <p:cNvGraphicFramePr>
            <a:graphicFrameLocks noChangeAspect="1"/>
          </p:cNvGraphicFramePr>
          <p:nvPr/>
        </p:nvGraphicFramePr>
        <p:xfrm>
          <a:off x="4724400" y="3581400"/>
          <a:ext cx="2628900" cy="2633663"/>
        </p:xfrm>
        <a:graphic>
          <a:graphicData uri="http://schemas.openxmlformats.org/presentationml/2006/ole">
            <p:oleObj spid="_x0000_s23565" name="Photo Editor Photo" r:id="rId4" imgW="5714286" imgH="5723810" progId="">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4579" name="Rectangle 3"/>
          <p:cNvSpPr>
            <a:spLocks noGrp="1" noChangeArrowheads="1"/>
          </p:cNvSpPr>
          <p:nvPr>
            <p:ph type="body" sz="half" idx="1"/>
          </p:nvPr>
        </p:nvSpPr>
        <p:spPr>
          <a:xfrm>
            <a:off x="1295400" y="4495800"/>
            <a:ext cx="7324725" cy="2209800"/>
          </a:xfrm>
        </p:spPr>
        <p:txBody>
          <a:bodyPr/>
          <a:lstStyle/>
          <a:p>
            <a:r>
              <a:rPr lang="en-US" sz="2800"/>
              <a:t>pixel size (instantaneous field of view)</a:t>
            </a:r>
          </a:p>
          <a:p>
            <a:r>
              <a:rPr lang="en-US" sz="2800"/>
              <a:t>smallest object one can discern/identify</a:t>
            </a:r>
          </a:p>
          <a:p>
            <a:r>
              <a:rPr lang="en-US" sz="2800"/>
              <a:t>commonly 1 meter to 1100 meters</a:t>
            </a:r>
          </a:p>
        </p:txBody>
      </p:sp>
      <p:pic>
        <p:nvPicPr>
          <p:cNvPr id="24581" name="Picture 5" descr="spatial_res"/>
          <p:cNvPicPr>
            <a:picLocks noGrp="1" noChangeAspect="1" noChangeArrowheads="1"/>
          </p:cNvPicPr>
          <p:nvPr>
            <p:ph type="clipArt" sz="half" idx="2"/>
          </p:nvPr>
        </p:nvPicPr>
        <p:blipFill>
          <a:blip r:embed="rId2" cstate="print"/>
          <a:srcRect/>
          <a:stretch>
            <a:fillRect/>
          </a:stretch>
        </p:blipFill>
        <p:spPr>
          <a:xfrm>
            <a:off x="1847850" y="1524000"/>
            <a:ext cx="5448300" cy="2644775"/>
          </a:xfrm>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ChangeAspect="1"/>
          </p:cNvGraphicFramePr>
          <p:nvPr>
            <p:ph type="clipArt" sz="half" idx="2"/>
          </p:nvPr>
        </p:nvGraphicFramePr>
        <p:xfrm>
          <a:off x="4572000" y="1828800"/>
          <a:ext cx="4038600" cy="3930650"/>
        </p:xfrm>
        <a:graphic>
          <a:graphicData uri="http://schemas.openxmlformats.org/presentationml/2006/ole">
            <p:oleObj spid="_x0000_s28680" name="Photo Editor Photo" r:id="rId3" imgW="5361905" imgH="5219048" progId="">
              <p:embed/>
            </p:oleObj>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p:oleObj spid="_x0000_s28684" name="Photo Editor Photo" r:id="rId4" imgW="4495238" imgH="5439534"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457200" y="1676400"/>
            <a:ext cx="3200400" cy="4114800"/>
          </a:xfrm>
        </p:spPr>
        <p:txBody>
          <a:bodyPr/>
          <a:lstStyle/>
          <a:p>
            <a:r>
              <a:rPr lang="en-US" sz="2800"/>
              <a:t>how many spectral bands?</a:t>
            </a:r>
          </a:p>
          <a:p>
            <a:r>
              <a:rPr lang="en-US" sz="2800" u="sng"/>
              <a:t>which</a:t>
            </a:r>
            <a:r>
              <a:rPr lang="en-US" sz="2800"/>
              <a:t> bands?</a:t>
            </a:r>
          </a:p>
          <a:p>
            <a:r>
              <a:rPr lang="en-US" sz="2800"/>
              <a:t>band widths - narrow band vs broad band</a:t>
            </a:r>
          </a:p>
          <a:p>
            <a:pPr>
              <a:buFontTx/>
              <a:buNone/>
            </a:pPr>
            <a:endParaRPr lang="en-US" sz="2800"/>
          </a:p>
        </p:txBody>
      </p:sp>
      <p:graphicFrame>
        <p:nvGraphicFramePr>
          <p:cNvPr id="25605" name="Object 5"/>
          <p:cNvGraphicFramePr>
            <a:graphicFrameLocks noChangeAspect="1"/>
          </p:cNvGraphicFramePr>
          <p:nvPr>
            <p:ph type="clipArt" sz="half" idx="2"/>
          </p:nvPr>
        </p:nvGraphicFramePr>
        <p:xfrm>
          <a:off x="3810000" y="1524000"/>
          <a:ext cx="4800600" cy="3548063"/>
        </p:xfrm>
        <a:graphic>
          <a:graphicData uri="http://schemas.openxmlformats.org/presentationml/2006/ole">
            <p:oleObj spid="_x0000_s25605" name="Photo Editor Photo" r:id="rId4" imgW="3982006" imgH="2943636" progId="">
              <p:embed/>
            </p:oleObj>
          </a:graphicData>
        </a:graphic>
      </p:graphicFrame>
      <p:sp>
        <p:nvSpPr>
          <p:cNvPr id="25608" name="Rectangle 8"/>
          <p:cNvSpPr>
            <a:spLocks noChangeArrowheads="1"/>
          </p:cNvSpPr>
          <p:nvPr/>
        </p:nvSpPr>
        <p:spPr bwMode="auto">
          <a:xfrm>
            <a:off x="968375" y="578802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a:latin typeface="Times New Roman" pitchFamily="18" charset="0"/>
                <a:hlinkClick r:id="rId5"/>
              </a:rPr>
              <a:t>http://geospatial.amnh.org/remote_sensing/widgets/spectral_curve/spectral.swf</a:t>
            </a:r>
            <a:endParaRPr lang="en-US">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3"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4"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a:t>number of “brightness levels” (gray shades; bits)</a:t>
            </a:r>
          </a:p>
          <a:p>
            <a:r>
              <a:rPr lang="en-US" sz="2800"/>
              <a:t>commonly 256 - 2048 levels (8 - 11 bit)</a:t>
            </a:r>
          </a:p>
          <a:p>
            <a:pPr>
              <a:buFontTx/>
              <a:buNone/>
            </a:pPr>
            <a:endParaRPr lang="en-US" sz="280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a:t>how often is image available?</a:t>
            </a:r>
          </a:p>
          <a:p>
            <a:r>
              <a:rPr lang="en-US" sz="2800"/>
              <a:t>varies from 1 day to 26 days (phased?)</a:t>
            </a:r>
          </a:p>
          <a:p>
            <a:r>
              <a:rPr lang="en-US" sz="2800"/>
              <a:t>some sensors must be “tasked”; some are pointable</a:t>
            </a:r>
          </a:p>
          <a:p>
            <a:r>
              <a:rPr lang="en-US" sz="2800"/>
              <a:t>historical 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p:oleObj spid="_x0000_s27654" name="Photo Editor Photo" r:id="rId4" imgW="1961905" imgH="2895238" progId="">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19200"/>
            <a:ext cx="8229600" cy="4525963"/>
          </a:xfrm>
        </p:spPr>
        <p:txBody>
          <a:bodyPr/>
          <a:lstStyle/>
          <a:p>
            <a:r>
              <a:rPr lang="en-US" sz="2800" dirty="0" smtClean="0"/>
              <a:t>Sensors can focus in on a </a:t>
            </a:r>
            <a:r>
              <a:rPr lang="en-US" sz="2800" dirty="0" smtClean="0">
                <a:solidFill>
                  <a:srgbClr val="00B0F0"/>
                </a:solidFill>
              </a:rPr>
              <a:t>very specific bandwidth in an image </a:t>
            </a:r>
          </a:p>
          <a:p>
            <a:r>
              <a:rPr lang="en-US" sz="2800" dirty="0" smtClean="0"/>
              <a:t>They can also look at a number of bandwidths simultaneously </a:t>
            </a:r>
          </a:p>
          <a:p>
            <a:r>
              <a:rPr lang="en-US" sz="2800" dirty="0" smtClean="0"/>
              <a:t>Remote sensors often </a:t>
            </a:r>
            <a:r>
              <a:rPr lang="en-US" sz="2800" dirty="0" smtClean="0">
                <a:solidFill>
                  <a:srgbClr val="FF0000"/>
                </a:solidFill>
              </a:rPr>
              <a:t>record signals electronically</a:t>
            </a:r>
            <a:r>
              <a:rPr lang="en-US" sz="2800" dirty="0" smtClean="0"/>
              <a:t> and provide </a:t>
            </a:r>
            <a:r>
              <a:rPr lang="en-US" sz="2800" dirty="0" smtClean="0">
                <a:solidFill>
                  <a:srgbClr val="00B050"/>
                </a:solidFill>
              </a:rPr>
              <a:t>geo-referenced, digital</a:t>
            </a:r>
            <a:r>
              <a:rPr lang="en-US" sz="2800" dirty="0" smtClean="0"/>
              <a:t>, data </a:t>
            </a:r>
          </a:p>
          <a:p>
            <a:r>
              <a:rPr lang="en-US" sz="2800" dirty="0" smtClean="0"/>
              <a:t>Some remote sensors </a:t>
            </a:r>
            <a:r>
              <a:rPr lang="en-US" sz="2800" dirty="0" smtClean="0">
                <a:solidFill>
                  <a:srgbClr val="7030A0"/>
                </a:solidFill>
              </a:rPr>
              <a:t>operate in all seasons</a:t>
            </a:r>
            <a:r>
              <a:rPr lang="en-US" sz="2800" dirty="0" smtClean="0"/>
              <a:t>, at night, and in bad weather</a:t>
            </a:r>
          </a:p>
          <a:p>
            <a:pPr>
              <a:lnSpc>
                <a:spcPct val="90000"/>
              </a:lnSpc>
            </a:pPr>
            <a:r>
              <a:rPr lang="en-US" sz="2800" dirty="0" smtClean="0"/>
              <a:t>Permanent record (Image is fixed in time). </a:t>
            </a:r>
            <a:r>
              <a:rPr lang="en-US" sz="2800" dirty="0" smtClean="0">
                <a:solidFill>
                  <a:srgbClr val="006600"/>
                </a:solidFill>
              </a:rPr>
              <a:t>Accurate source of historical information</a:t>
            </a:r>
          </a:p>
          <a:p>
            <a:endParaRPr lang="en-US" sz="2800" dirty="0" smtClean="0"/>
          </a:p>
          <a:p>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z="3600" b="1" i="1"/>
              <a:t>Comparing Resolution </a:t>
            </a:r>
          </a:p>
        </p:txBody>
      </p:sp>
      <p:graphicFrame>
        <p:nvGraphicFramePr>
          <p:cNvPr id="64644" name="Group 132"/>
          <p:cNvGraphicFramePr>
            <a:graphicFrameLocks noGrp="1"/>
          </p:cNvGraphicFramePr>
          <p:nvPr>
            <p:ph type="tbl" idx="1"/>
          </p:nvPr>
        </p:nvGraphicFramePr>
        <p:xfrm>
          <a:off x="533400" y="1600200"/>
          <a:ext cx="8077200" cy="4731386"/>
        </p:xfrm>
        <a:graphic>
          <a:graphicData uri="http://schemas.openxmlformats.org/drawingml/2006/table">
            <a:tbl>
              <a:tblPr/>
              <a:tblGrid>
                <a:gridCol w="1828800"/>
                <a:gridCol w="1219200"/>
                <a:gridCol w="1447800"/>
                <a:gridCol w="1981200"/>
                <a:gridCol w="1600200"/>
              </a:tblGrid>
              <a:tr h="806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Spatial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Spectral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Radiometric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Temporal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11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SPOT-5 HRG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2.5-10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 ETM+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15-30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 MODIS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 m – 1000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36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day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tabLst>
                <a:tab pos="354013" algn="l"/>
                <a:tab pos="1163638" algn="l"/>
                <a:tab pos="2327275" algn="l"/>
              </a:tabLst>
            </a:pPr>
            <a:r>
              <a:rPr lang="en-US" altLang="en-US" sz="2400" dirty="0" smtClean="0"/>
              <a:t>Principal applications of different </a:t>
            </a:r>
            <a:r>
              <a:rPr lang="en-US" altLang="en-US" sz="2400" dirty="0"/>
              <a:t> </a:t>
            </a:r>
            <a:r>
              <a:rPr lang="en-US" altLang="en-US" sz="2400" dirty="0" smtClean="0"/>
              <a:t>wavelengths </a:t>
            </a:r>
          </a:p>
        </p:txBody>
      </p:sp>
      <p:sp>
        <p:nvSpPr>
          <p:cNvPr id="3" name="Content Placeholder 2"/>
          <p:cNvSpPr>
            <a:spLocks noGrp="1"/>
          </p:cNvSpPr>
          <p:nvPr>
            <p:ph idx="1"/>
          </p:nvPr>
        </p:nvSpPr>
        <p:spPr>
          <a:xfrm>
            <a:off x="228600" y="1143000"/>
            <a:ext cx="8610600" cy="5181600"/>
          </a:xfrm>
        </p:spPr>
        <p:txBody>
          <a:bodyPr/>
          <a:lstStyle/>
          <a:p>
            <a:pPr>
              <a:tabLst>
                <a:tab pos="354013" algn="l"/>
                <a:tab pos="1163638" algn="l"/>
                <a:tab pos="2327275" algn="l"/>
              </a:tabLst>
            </a:pPr>
            <a:r>
              <a:rPr lang="en-US" altLang="en-US" sz="1800" dirty="0" smtClean="0"/>
              <a:t>1) </a:t>
            </a:r>
            <a:r>
              <a:rPr lang="en-US" altLang="en-US" sz="1800" dirty="0" smtClean="0">
                <a:solidFill>
                  <a:srgbClr val="0070C0"/>
                </a:solidFill>
              </a:rPr>
              <a:t>0.45-0.52. Blue.  </a:t>
            </a:r>
            <a:r>
              <a:rPr lang="en-US" altLang="en-US" sz="18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800" dirty="0" smtClean="0"/>
              <a:t>2)  </a:t>
            </a:r>
            <a:r>
              <a:rPr lang="en-US" altLang="en-US" sz="1800" dirty="0" smtClean="0">
                <a:solidFill>
                  <a:srgbClr val="00B050"/>
                </a:solidFill>
              </a:rPr>
              <a:t>0.52-0.60. Green. </a:t>
            </a:r>
            <a:r>
              <a:rPr lang="en-US" altLang="en-US" sz="18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800" dirty="0" smtClean="0"/>
              <a:t>3)  </a:t>
            </a:r>
            <a:r>
              <a:rPr lang="en-US" altLang="en-US" sz="1800" dirty="0" smtClean="0">
                <a:solidFill>
                  <a:srgbClr val="FF0000"/>
                </a:solidFill>
              </a:rPr>
              <a:t>0.63-0.69. Red. </a:t>
            </a:r>
            <a:r>
              <a:rPr lang="en-US" altLang="en-US" sz="18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800" dirty="0" smtClean="0"/>
              <a:t>4) </a:t>
            </a:r>
            <a:r>
              <a:rPr lang="en-US" altLang="en-US" sz="1800" dirty="0" smtClean="0">
                <a:solidFill>
                  <a:srgbClr val="C00000"/>
                </a:solidFill>
              </a:rPr>
              <a:t>0.76-0.90. Near-infrared. </a:t>
            </a:r>
            <a:r>
              <a:rPr lang="en-US" altLang="en-US" sz="18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8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800" dirty="0" smtClean="0"/>
              <a:t>6) </a:t>
            </a:r>
            <a:r>
              <a:rPr lang="en-US" altLang="en-US" sz="1800" dirty="0" smtClean="0">
                <a:solidFill>
                  <a:srgbClr val="D78429"/>
                </a:solidFill>
              </a:rPr>
              <a:t>10.4-12.5. Thermal infrared. </a:t>
            </a:r>
            <a:r>
              <a:rPr lang="en-US" altLang="en-US" sz="1800" dirty="0" smtClean="0"/>
              <a:t>Useful in vegetation stress analysis, soil moisture discrimination, and thermal mapping applications. </a:t>
            </a:r>
          </a:p>
          <a:p>
            <a:pPr>
              <a:tabLst>
                <a:tab pos="354013" algn="l"/>
                <a:tab pos="1163638" algn="l"/>
                <a:tab pos="2327275" algn="l"/>
              </a:tabLst>
            </a:pPr>
            <a:r>
              <a:rPr lang="en-US" altLang="en-US" sz="1800" dirty="0" smtClean="0"/>
              <a:t>7) </a:t>
            </a:r>
            <a:r>
              <a:rPr lang="en-US" altLang="en-US" sz="1800" dirty="0" smtClean="0">
                <a:solidFill>
                  <a:schemeClr val="accent6"/>
                </a:solidFill>
              </a:rPr>
              <a:t>2.08-2.35. Mid-infrared</a:t>
            </a:r>
            <a:r>
              <a:rPr lang="en-US" altLang="en-US" sz="1800" dirty="0" smtClean="0"/>
              <a:t>. Useful for discrimination of mineral and rock types. Also sensitive to vegetation moisture content. </a:t>
            </a:r>
          </a:p>
          <a:p>
            <a:endParaRPr lang="en-US"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p:oleObj spid="_x0000_s51203" name="Photo Editor Photo" r:id="rId3" imgW="28476190" imgH="17333333" progId="">
              <p:embed/>
            </p:oleObj>
          </a:graphicData>
        </a:graphic>
      </p:graphicFrame>
      <p:pic>
        <p:nvPicPr>
          <p:cNvPr id="51204" name="Picture 4" descr="Landsat4_schematic3"/>
          <p:cNvPicPr>
            <a:picLocks noChangeAspect="1" noChangeArrowheads="1"/>
          </p:cNvPicPr>
          <p:nvPr/>
        </p:nvPicPr>
        <p:blipFill>
          <a:blip r:embed="rId4"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5"/>
              </a:rPr>
              <a:t>http://earthnow.usgs.gov/earthnow_app.html?sessionId=a0d0c8de12ec09f065837276c5d8ab6b4155</a:t>
            </a:r>
            <a:endParaRPr lang="en-US" sz="1400">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79438"/>
            <a:ext cx="8915400" cy="685800"/>
          </a:xfrm>
        </p:spPr>
        <p:txBody>
          <a:bodyPr/>
          <a:lstStyle/>
          <a:p>
            <a:r>
              <a:rPr lang="en-US" sz="3600" b="1" i="1"/>
              <a:t>Image processing</a:t>
            </a:r>
            <a:br>
              <a:rPr lang="en-US" sz="3600" b="1" i="1"/>
            </a:br>
            <a:r>
              <a:rPr lang="en-US" sz="3200" b="1" i="1"/>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381000" y="1752600"/>
            <a:ext cx="5334000" cy="40005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a:t>Mapping or monitoring  land cover and land use</a:t>
            </a:r>
          </a:p>
          <a:p>
            <a:pPr>
              <a:lnSpc>
                <a:spcPct val="90000"/>
              </a:lnSpc>
            </a:pPr>
            <a:r>
              <a:rPr lang="en-US" sz="2400"/>
              <a:t>Measuring area, volume, trajectory</a:t>
            </a:r>
          </a:p>
          <a:p>
            <a:pPr>
              <a:lnSpc>
                <a:spcPct val="90000"/>
              </a:lnSpc>
              <a:buFontTx/>
              <a:buNone/>
            </a:pPr>
            <a:endParaRPr lang="en-US" sz="240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a:t>Estimating biomass, surface temperature, turbidity</a:t>
            </a:r>
          </a:p>
          <a:p>
            <a:pPr>
              <a:lnSpc>
                <a:spcPct val="90000"/>
              </a:lnSpc>
            </a:pPr>
            <a:r>
              <a:rPr lang="en-US" sz="2400"/>
              <a:t>Extent/impacts of natural hazards (e.g., drought, fires)</a:t>
            </a:r>
          </a:p>
          <a:p>
            <a:pPr>
              <a:lnSpc>
                <a:spcPct val="90000"/>
              </a:lnSpc>
            </a:pPr>
            <a:endParaRPr lang="en-US" sz="240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Invasive species (</a:t>
            </a:r>
            <a:r>
              <a:rPr lang="en-US" dirty="0" smtClean="0">
                <a:solidFill>
                  <a:schemeClr val="tx2"/>
                </a:solidFill>
                <a:latin typeface="+mj-lt"/>
                <a:ea typeface="+mj-ea"/>
                <a:cs typeface="+mj-cs"/>
              </a:rPr>
              <a:t>Albuquerque, NM)</a:t>
            </a:r>
            <a:endParaRPr lang="en-US" dirty="0"/>
          </a:p>
        </p:txBody>
      </p:sp>
      <p:pic>
        <p:nvPicPr>
          <p:cNvPr id="258050" name="Picture 2"/>
          <p:cNvPicPr>
            <a:picLocks noGrp="1" noChangeAspect="1" noChangeArrowheads="1"/>
          </p:cNvPicPr>
          <p:nvPr>
            <p:ph sz="half" idx="1"/>
          </p:nvPr>
        </p:nvPicPr>
        <p:blipFill>
          <a:blip r:embed="rId2" cstate="print"/>
          <a:srcRect/>
          <a:stretch>
            <a:fillRect/>
          </a:stretch>
        </p:blipFill>
        <p:spPr bwMode="auto">
          <a:xfrm>
            <a:off x="685271" y="1905000"/>
            <a:ext cx="3941233" cy="4267200"/>
          </a:xfrm>
          <a:prstGeom prst="rect">
            <a:avLst/>
          </a:prstGeom>
          <a:noFill/>
          <a:ln w="12700" cap="flat" cmpd="sng">
            <a:noFill/>
            <a:prstDash val="solid"/>
            <a:miter lim="800000"/>
            <a:headEnd type="none" w="sm" len="sm"/>
            <a:tailEnd type="none" w="sm" len="sm"/>
          </a:ln>
        </p:spPr>
      </p:pic>
      <p:pic>
        <p:nvPicPr>
          <p:cNvPr id="258051" name="Picture 3"/>
          <p:cNvPicPr>
            <a:picLocks noGrp="1" noChangeAspect="1" noChangeArrowheads="1"/>
          </p:cNvPicPr>
          <p:nvPr>
            <p:ph sz="half" idx="2"/>
          </p:nvPr>
        </p:nvPicPr>
        <p:blipFill>
          <a:blip r:embed="rId3" cstate="print"/>
          <a:srcRect/>
          <a:stretch>
            <a:fillRect/>
          </a:stretch>
        </p:blipFill>
        <p:spPr bwMode="auto">
          <a:xfrm>
            <a:off x="5105400" y="1828800"/>
            <a:ext cx="2224755" cy="4525963"/>
          </a:xfrm>
          <a:prstGeom prst="rect">
            <a:avLst/>
          </a:prstGeom>
          <a:noFill/>
          <a:ln w="12700" cap="flat" cmpd="sng">
            <a:noFill/>
            <a:prstDash val="solid"/>
            <a:miter lim="800000"/>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533400" y="533400"/>
            <a:ext cx="8229600" cy="1143000"/>
          </a:xfrm>
        </p:spPr>
        <p:txBody>
          <a:bodyPr/>
          <a:lstStyle/>
          <a:p>
            <a:r>
              <a:rPr lang="en-US" sz="2800" b="1"/>
              <a:t>Vegetation Index:</a:t>
            </a:r>
            <a:r>
              <a:rPr lang="en-US" sz="2800" b="1">
                <a:solidFill>
                  <a:schemeClr val="tx1"/>
                </a:solidFill>
              </a:rPr>
              <a:t> </a:t>
            </a:r>
            <a:br>
              <a:rPr lang="en-US" sz="2800" b="1">
                <a:solidFill>
                  <a:schemeClr val="tx1"/>
                </a:solidFill>
              </a:rPr>
            </a:br>
            <a:r>
              <a:rPr lang="en-US" sz="2800" b="1"/>
              <a:t>Infrared/Red Ratio Vegetation Index</a:t>
            </a:r>
            <a:br>
              <a:rPr lang="en-US" sz="2800" b="1"/>
            </a:br>
            <a:endParaRPr lang="en-US" sz="2800" b="1"/>
          </a:p>
        </p:txBody>
      </p:sp>
      <p:sp>
        <p:nvSpPr>
          <p:cNvPr id="206851" name="Rectangle 3"/>
          <p:cNvSpPr>
            <a:spLocks noGrp="1" noChangeArrowheads="1"/>
          </p:cNvSpPr>
          <p:nvPr>
            <p:ph type="body" sz="half" idx="1"/>
          </p:nvPr>
        </p:nvSpPr>
        <p:spPr>
          <a:xfrm>
            <a:off x="914400" y="1600200"/>
            <a:ext cx="7848600" cy="2819400"/>
          </a:xfrm>
        </p:spPr>
        <p:txBody>
          <a:bodyPr/>
          <a:lstStyle/>
          <a:p>
            <a:r>
              <a:rPr lang="en-US" sz="2400" dirty="0">
                <a:solidFill>
                  <a:schemeClr val="tx2"/>
                </a:solidFill>
              </a:rPr>
              <a:t>The near-infrared (NIR) to red simple ratio (SR) is the first true vegetation index</a:t>
            </a:r>
          </a:p>
          <a:p>
            <a:r>
              <a:rPr lang="en-US" sz="2400" dirty="0">
                <a:solidFill>
                  <a:schemeClr val="tx2"/>
                </a:solidFill>
              </a:rPr>
              <a:t>It takes advantage of the inverse relationship between chlorophyll absorption of red radiant energy and increased reflectance of near-infrared energy for healthy plant canopies (Cohen, 1991) </a:t>
            </a:r>
          </a:p>
          <a:p>
            <a:endParaRPr lang="en-US" sz="2400" dirty="0"/>
          </a:p>
        </p:txBody>
      </p:sp>
      <p:graphicFrame>
        <p:nvGraphicFramePr>
          <p:cNvPr id="206852" name="Object 4"/>
          <p:cNvGraphicFramePr>
            <a:graphicFrameLocks noChangeAspect="1"/>
          </p:cNvGraphicFramePr>
          <p:nvPr>
            <p:ph sz="half" idx="2"/>
          </p:nvPr>
        </p:nvGraphicFramePr>
        <p:xfrm>
          <a:off x="3581400" y="4953000"/>
          <a:ext cx="1752600" cy="1044575"/>
        </p:xfrm>
        <a:graphic>
          <a:graphicData uri="http://schemas.openxmlformats.org/presentationml/2006/ole">
            <p:oleObj spid="_x0000_s256002" name="Equation" r:id="rId4" imgW="596880" imgH="355320" progId="Equation.3">
              <p:embed/>
            </p:oleObj>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p:oleObj spid="_x0000_s257026" name="Photo Editor Photo" r:id="rId4" imgW="6838095" imgH="4420217" progId="">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1295400"/>
            <a:ext cx="4192588" cy="946150"/>
          </a:xfrm>
          <a:prstGeom prst="rect">
            <a:avLst/>
          </a:prstGeom>
          <a:noFill/>
          <a:ln w="9525">
            <a:noFill/>
            <a:miter lim="800000"/>
            <a:headEnd/>
            <a:tailEnd/>
          </a:ln>
          <a:effectLst/>
        </p:spPr>
        <p:txBody>
          <a:bodyPr>
            <a:spAutoFit/>
          </a:bodyPr>
          <a:lstStyle/>
          <a:p>
            <a:pPr marL="230188" indent="-230188" eaLnBrk="0" hangingPunct="0">
              <a:buFontTx/>
              <a:buChar char="•"/>
            </a:pPr>
            <a:r>
              <a:rPr lang="en-US" sz="2800">
                <a:latin typeface="Times New Roman" pitchFamily="18" charset="0"/>
              </a:rPr>
              <a:t>The area of green leaf per unit area of ground</a:t>
            </a:r>
            <a:r>
              <a:rPr lang="en-US" sz="2400">
                <a:latin typeface="Times New Roman" pitchFamily="18" charset="0"/>
              </a:rPr>
              <a:t> </a:t>
            </a:r>
          </a:p>
        </p:txBody>
      </p:sp>
      <p:sp>
        <p:nvSpPr>
          <p:cNvPr id="173059" name="Rectangle 3"/>
          <p:cNvSpPr>
            <a:spLocks noGrp="1" noChangeArrowheads="1"/>
          </p:cNvSpPr>
          <p:nvPr>
            <p:ph type="title" idx="4294967295"/>
          </p:nvPr>
        </p:nvSpPr>
        <p:spPr>
          <a:xfrm>
            <a:off x="203200" y="433388"/>
            <a:ext cx="4673600" cy="504825"/>
          </a:xfrm>
        </p:spPr>
        <p:txBody>
          <a:bodyPr/>
          <a:lstStyle/>
          <a:p>
            <a:r>
              <a:rPr lang="en-US" sz="3600" b="1" i="1"/>
              <a:t>Leaf Area Index</a:t>
            </a:r>
            <a:endParaRPr lang="en-US" sz="3600">
              <a:solidFill>
                <a:schemeClr val="tx1"/>
              </a:solidFill>
            </a:endParaRPr>
          </a:p>
        </p:txBody>
      </p:sp>
      <p:pic>
        <p:nvPicPr>
          <p:cNvPr id="173060" name="Picture 4" descr="lai"/>
          <p:cNvPicPr>
            <a:picLocks noChangeAspect="1" noChangeArrowheads="1"/>
          </p:cNvPicPr>
          <p:nvPr/>
        </p:nvPicPr>
        <p:blipFill>
          <a:blip r:embed="rId3" cstate="print"/>
          <a:srcRect/>
          <a:stretch>
            <a:fillRect/>
          </a:stretch>
        </p:blipFill>
        <p:spPr bwMode="auto">
          <a:xfrm>
            <a:off x="4800600" y="433388"/>
            <a:ext cx="4154488" cy="6043612"/>
          </a:xfrm>
          <a:prstGeom prst="rect">
            <a:avLst/>
          </a:prstGeom>
          <a:noFill/>
        </p:spPr>
      </p:pic>
      <p:pic>
        <p:nvPicPr>
          <p:cNvPr id="173061" name="Picture 5" descr="LAI_example"/>
          <p:cNvPicPr>
            <a:picLocks noChangeAspect="1" noChangeArrowheads="1"/>
          </p:cNvPicPr>
          <p:nvPr/>
        </p:nvPicPr>
        <p:blipFill>
          <a:blip r:embed="rId4" cstate="print"/>
          <a:srcRect/>
          <a:stretch>
            <a:fillRect/>
          </a:stretch>
        </p:blipFill>
        <p:spPr bwMode="auto">
          <a:xfrm>
            <a:off x="533400" y="2743200"/>
            <a:ext cx="3810000" cy="153987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asonal ET.emf"/>
          <p:cNvPicPr>
            <a:picLocks noChangeAspect="1"/>
          </p:cNvPicPr>
          <p:nvPr/>
        </p:nvPicPr>
        <p:blipFill>
          <a:blip r:embed="rId2" cstate="print"/>
          <a:srcRect l="3995" t="17778" r="2557" b="38889"/>
          <a:stretch>
            <a:fillRect/>
          </a:stretch>
        </p:blipFill>
        <p:spPr>
          <a:xfrm>
            <a:off x="609600" y="609600"/>
            <a:ext cx="7991537" cy="4794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775675" y="762000"/>
            <a:ext cx="1710725" cy="400110"/>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Seasonal ET</a:t>
            </a:r>
            <a:endParaRPr lang="en-US" sz="2000" b="1" dirty="0">
              <a:solidFill>
                <a:srgbClr val="002060"/>
              </a:solidFill>
              <a:latin typeface="Arial" pitchFamily="34" charset="0"/>
              <a:cs typeface="Arial" pitchFamily="34" charset="0"/>
            </a:endParaRPr>
          </a:p>
        </p:txBody>
      </p:sp>
      <p:sp>
        <p:nvSpPr>
          <p:cNvPr id="6" name="Title 5"/>
          <p:cNvSpPr>
            <a:spLocks noGrp="1"/>
          </p:cNvSpPr>
          <p:nvPr>
            <p:ph type="title"/>
          </p:nvPr>
        </p:nvSpPr>
        <p:spPr>
          <a:xfrm>
            <a:off x="533400" y="5410200"/>
            <a:ext cx="8229600" cy="1143000"/>
          </a:xfrm>
        </p:spPr>
        <p:txBody>
          <a:bodyPr/>
          <a:lstStyle/>
          <a:p>
            <a:r>
              <a:rPr lang="en-US" sz="2800" dirty="0" smtClean="0"/>
              <a:t>Actual Evapotranspiration (ET)  at Central Platte Natural Resources District , NE</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t="7813" r="1250" b="4687"/>
          <a:stretch>
            <a:fillRect/>
          </a:stretch>
        </p:blipFill>
        <p:spPr bwMode="auto">
          <a:xfrm>
            <a:off x="60960" y="762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9" name="Picture 3"/>
          <p:cNvPicPr>
            <a:picLocks noChangeAspect="1" noChangeArrowheads="1"/>
          </p:cNvPicPr>
          <p:nvPr/>
        </p:nvPicPr>
        <p:blipFill>
          <a:blip r:embed="rId4" cstate="print"/>
          <a:srcRect t="7813" r="1250" b="4687"/>
          <a:stretch>
            <a:fillRect/>
          </a:stretch>
        </p:blipFill>
        <p:spPr bwMode="auto">
          <a:xfrm>
            <a:off x="4191000" y="33528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40" name="Picture 4"/>
          <p:cNvPicPr>
            <a:picLocks noChangeAspect="1" noChangeArrowheads="1"/>
          </p:cNvPicPr>
          <p:nvPr/>
        </p:nvPicPr>
        <p:blipFill>
          <a:blip r:embed="rId5" cstate="print"/>
          <a:srcRect t="7813" r="1250" b="3125"/>
          <a:stretch>
            <a:fillRect/>
          </a:stretch>
        </p:blipFill>
        <p:spPr bwMode="auto">
          <a:xfrm>
            <a:off x="4853940" y="152400"/>
            <a:ext cx="4213860" cy="3040363"/>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l="37500" t="28125" r="40000" b="26563"/>
          <a:stretch>
            <a:fillRect/>
          </a:stretch>
        </p:blipFill>
        <p:spPr bwMode="auto">
          <a:xfrm>
            <a:off x="685800" y="2362200"/>
            <a:ext cx="2743200" cy="4419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ChangeAspect="1"/>
          </p:cNvGraphicFramePr>
          <p:nvPr>
            <p:ph type="clipArt" sz="half" idx="2"/>
          </p:nvPr>
        </p:nvGraphicFramePr>
        <p:xfrm>
          <a:off x="1371600" y="2438400"/>
          <a:ext cx="6248400" cy="4124325"/>
        </p:xfrm>
        <a:graphic>
          <a:graphicData uri="http://schemas.openxmlformats.org/presentationml/2006/ole">
            <p:oleObj spid="_x0000_s56325" name="Photo Editor Photo" r:id="rId3" imgW="7497221" imgH="4952381" progId="">
              <p:embed/>
            </p:oleObj>
          </a:graphicData>
        </a:graphic>
      </p:graphicFrame>
      <p:sp>
        <p:nvSpPr>
          <p:cNvPr id="56322" name="Rectangle 2"/>
          <p:cNvSpPr>
            <a:spLocks noGrp="1" noChangeArrowheads="1"/>
          </p:cNvSpPr>
          <p:nvPr>
            <p:ph type="title"/>
          </p:nvPr>
        </p:nvSpPr>
        <p:spPr>
          <a:xfrm>
            <a:off x="685800" y="0"/>
            <a:ext cx="7772400" cy="990600"/>
          </a:xfrm>
        </p:spPr>
        <p:txBody>
          <a:bodyPr/>
          <a:lstStyle/>
          <a:p>
            <a:r>
              <a:rPr lang="en-US" sz="3600" i="1"/>
              <a:t>Remote Sensing: A Definition</a:t>
            </a:r>
          </a:p>
        </p:txBody>
      </p:sp>
      <p:sp>
        <p:nvSpPr>
          <p:cNvPr id="56323" name="Rectangle 3"/>
          <p:cNvSpPr>
            <a:spLocks noGrp="1" noChangeArrowheads="1"/>
          </p:cNvSpPr>
          <p:nvPr>
            <p:ph type="body" sz="half" idx="1"/>
          </p:nvPr>
        </p:nvSpPr>
        <p:spPr>
          <a:xfrm>
            <a:off x="381000" y="990600"/>
            <a:ext cx="8458200" cy="1295400"/>
          </a:xfrm>
        </p:spPr>
        <p:txBody>
          <a:bodyPr/>
          <a:lstStyle/>
          <a:p>
            <a:pPr>
              <a:lnSpc>
                <a:spcPct val="90000"/>
              </a:lnSpc>
            </a:pPr>
            <a:r>
              <a:rPr lang="en-US" sz="2800"/>
              <a:t>The art and science of acquiring information about the earth and its environment using sensors mounted in aircraft and spacecraft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P32R21_20000603_pan"/>
          <p:cNvPicPr>
            <a:picLocks noChangeAspect="1" noChangeArrowheads="1"/>
          </p:cNvPicPr>
          <p:nvPr/>
        </p:nvPicPr>
        <p:blipFill>
          <a:blip r:embed="rId3" cstate="print"/>
          <a:srcRect/>
          <a:stretch>
            <a:fillRect/>
          </a:stretch>
        </p:blipFill>
        <p:spPr bwMode="auto">
          <a:xfrm>
            <a:off x="457200" y="304800"/>
            <a:ext cx="7997825" cy="2971800"/>
          </a:xfrm>
          <a:prstGeom prst="rect">
            <a:avLst/>
          </a:prstGeom>
          <a:noFill/>
        </p:spPr>
      </p:pic>
      <p:pic>
        <p:nvPicPr>
          <p:cNvPr id="181251" name="Picture 3" descr="P32R21_20020609_pan"/>
          <p:cNvPicPr>
            <a:picLocks noChangeAspect="1" noChangeArrowheads="1"/>
          </p:cNvPicPr>
          <p:nvPr/>
        </p:nvPicPr>
        <p:blipFill>
          <a:blip r:embed="rId4" cstate="print"/>
          <a:srcRect/>
          <a:stretch>
            <a:fillRect/>
          </a:stretch>
        </p:blipFill>
        <p:spPr bwMode="auto">
          <a:xfrm>
            <a:off x="457200" y="3429000"/>
            <a:ext cx="7943850" cy="2862263"/>
          </a:xfrm>
          <a:prstGeom prst="rect">
            <a:avLst/>
          </a:prstGeom>
          <a:noFill/>
        </p:spPr>
      </p:pic>
      <p:sp>
        <p:nvSpPr>
          <p:cNvPr id="181252" name="Text Box 4"/>
          <p:cNvSpPr txBox="1">
            <a:spLocks noChangeArrowheads="1"/>
          </p:cNvSpPr>
          <p:nvPr/>
        </p:nvSpPr>
        <p:spPr bwMode="auto">
          <a:xfrm>
            <a:off x="457200" y="2057400"/>
            <a:ext cx="2971800" cy="1257300"/>
          </a:xfrm>
          <a:prstGeom prst="rect">
            <a:avLst/>
          </a:prstGeom>
          <a:solidFill>
            <a:srgbClr val="CCECFF"/>
          </a:solidFill>
          <a:ln w="9525">
            <a:solidFill>
              <a:schemeClr val="tx1"/>
            </a:solidFill>
            <a:miter lim="800000"/>
            <a:headEnd/>
            <a:tailEnd/>
          </a:ln>
          <a:effectLst/>
        </p:spPr>
        <p:txBody>
          <a:bodyPr wrap="none">
            <a:spAutoFit/>
          </a:bodyPr>
          <a:lstStyle/>
          <a:p>
            <a:r>
              <a:rPr lang="en-US" sz="2400" b="1">
                <a:solidFill>
                  <a:srgbClr val="0000CC"/>
                </a:solidFill>
                <a:latin typeface="Times New Roman" pitchFamily="18" charset="0"/>
              </a:rPr>
              <a:t>Lake McConaughy</a:t>
            </a:r>
          </a:p>
          <a:p>
            <a:r>
              <a:rPr lang="en-US" sz="2400" b="1" i="1">
                <a:solidFill>
                  <a:srgbClr val="0000CC"/>
                </a:solidFill>
                <a:latin typeface="Times New Roman" pitchFamily="18" charset="0"/>
              </a:rPr>
              <a:t>June 3, 2000</a:t>
            </a:r>
          </a:p>
          <a:p>
            <a:endParaRPr lang="en-US" sz="1400" b="1">
              <a:solidFill>
                <a:srgbClr val="0000CC"/>
              </a:solidFill>
              <a:latin typeface="Times New Roman" pitchFamily="18" charset="0"/>
            </a:endParaRPr>
          </a:p>
          <a:p>
            <a:r>
              <a:rPr lang="en-US" sz="1400" b="1">
                <a:solidFill>
                  <a:srgbClr val="0000CC"/>
                </a:solidFill>
                <a:latin typeface="Times New Roman" pitchFamily="18" charset="0"/>
              </a:rPr>
              <a:t>Landsat 7 ETM+ panchromatic 15m</a:t>
            </a:r>
          </a:p>
        </p:txBody>
      </p:sp>
      <p:sp>
        <p:nvSpPr>
          <p:cNvPr id="181253" name="Text Box 5"/>
          <p:cNvSpPr txBox="1">
            <a:spLocks noChangeArrowheads="1"/>
          </p:cNvSpPr>
          <p:nvPr/>
        </p:nvSpPr>
        <p:spPr bwMode="auto">
          <a:xfrm>
            <a:off x="457200" y="5029200"/>
            <a:ext cx="2971800" cy="1257300"/>
          </a:xfrm>
          <a:prstGeom prst="rect">
            <a:avLst/>
          </a:prstGeom>
          <a:solidFill>
            <a:srgbClr val="CCECFF"/>
          </a:solidFill>
          <a:ln w="9525">
            <a:solidFill>
              <a:schemeClr val="tx1"/>
            </a:solidFill>
            <a:miter lim="800000"/>
            <a:headEnd/>
            <a:tailEnd/>
          </a:ln>
          <a:effectLst/>
        </p:spPr>
        <p:txBody>
          <a:bodyPr wrap="none">
            <a:spAutoFit/>
          </a:bodyPr>
          <a:lstStyle/>
          <a:p>
            <a:r>
              <a:rPr lang="en-US" sz="2400" b="1">
                <a:solidFill>
                  <a:srgbClr val="0000CC"/>
                </a:solidFill>
                <a:latin typeface="Times New Roman" pitchFamily="18" charset="0"/>
              </a:rPr>
              <a:t>Lake McConaughy</a:t>
            </a:r>
          </a:p>
          <a:p>
            <a:r>
              <a:rPr lang="en-US" sz="2400" b="1" i="1">
                <a:solidFill>
                  <a:srgbClr val="0000CC"/>
                </a:solidFill>
                <a:latin typeface="Times New Roman" pitchFamily="18" charset="0"/>
              </a:rPr>
              <a:t>June 9, 2002</a:t>
            </a:r>
          </a:p>
          <a:p>
            <a:endParaRPr lang="en-US" sz="1400" b="1">
              <a:solidFill>
                <a:srgbClr val="0000CC"/>
              </a:solidFill>
              <a:latin typeface="Times New Roman" pitchFamily="18" charset="0"/>
            </a:endParaRPr>
          </a:p>
          <a:p>
            <a:r>
              <a:rPr lang="en-US" sz="1400" b="1">
                <a:solidFill>
                  <a:srgbClr val="0000CC"/>
                </a:solidFill>
                <a:latin typeface="Times New Roman" pitchFamily="18" charset="0"/>
              </a:rPr>
              <a:t>Landsat 7 ETM+ panchromatic 15m</a:t>
            </a:r>
          </a:p>
        </p:txBody>
      </p:sp>
      <p:sp>
        <p:nvSpPr>
          <p:cNvPr id="181254" name="Rectangle 6"/>
          <p:cNvSpPr>
            <a:spLocks noChangeArrowheads="1"/>
          </p:cNvSpPr>
          <p:nvPr/>
        </p:nvSpPr>
        <p:spPr bwMode="auto">
          <a:xfrm>
            <a:off x="457200" y="6324600"/>
            <a:ext cx="8159750" cy="366713"/>
          </a:xfrm>
          <a:prstGeom prst="rect">
            <a:avLst/>
          </a:prstGeom>
          <a:noFill/>
          <a:ln w="12700">
            <a:noFill/>
            <a:miter lim="800000"/>
            <a:headEnd type="none" w="sm" len="sm"/>
            <a:tailEnd type="none" w="sm" len="sm"/>
          </a:ln>
          <a:effectLst/>
        </p:spPr>
        <p:txBody>
          <a:bodyPr wrap="none">
            <a:spAutoFit/>
          </a:bodyPr>
          <a:lstStyle/>
          <a:p>
            <a:r>
              <a:rPr lang="en-US"/>
              <a:t>The elevation level of </a:t>
            </a:r>
            <a:r>
              <a:rPr lang="en-US" b="1"/>
              <a:t>Lake</a:t>
            </a:r>
            <a:r>
              <a:rPr lang="en-US"/>
              <a:t> </a:t>
            </a:r>
            <a:r>
              <a:rPr lang="en-US" b="1"/>
              <a:t>McConaughy</a:t>
            </a:r>
            <a:r>
              <a:rPr lang="en-US"/>
              <a:t> of Nebraska dropped due to drought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westend_20000603_pan"/>
          <p:cNvPicPr>
            <a:picLocks noChangeAspect="1" noChangeArrowheads="1"/>
          </p:cNvPicPr>
          <p:nvPr/>
        </p:nvPicPr>
        <p:blipFill>
          <a:blip r:embed="rId3" cstate="print"/>
          <a:srcRect/>
          <a:stretch>
            <a:fillRect/>
          </a:stretch>
        </p:blipFill>
        <p:spPr bwMode="auto">
          <a:xfrm>
            <a:off x="0" y="152400"/>
            <a:ext cx="6489700" cy="2794000"/>
          </a:xfrm>
          <a:prstGeom prst="rect">
            <a:avLst/>
          </a:prstGeom>
          <a:noFill/>
        </p:spPr>
      </p:pic>
      <p:pic>
        <p:nvPicPr>
          <p:cNvPr id="182275" name="Picture 3" descr="westend_20020609_pan"/>
          <p:cNvPicPr>
            <a:picLocks noChangeAspect="1" noChangeArrowheads="1"/>
          </p:cNvPicPr>
          <p:nvPr/>
        </p:nvPicPr>
        <p:blipFill>
          <a:blip r:embed="rId4" cstate="print"/>
          <a:srcRect/>
          <a:stretch>
            <a:fillRect/>
          </a:stretch>
        </p:blipFill>
        <p:spPr bwMode="auto">
          <a:xfrm>
            <a:off x="0" y="3276600"/>
            <a:ext cx="6526213" cy="2781300"/>
          </a:xfrm>
          <a:prstGeom prst="rect">
            <a:avLst/>
          </a:prstGeom>
          <a:noFill/>
        </p:spPr>
      </p:pic>
      <p:sp>
        <p:nvSpPr>
          <p:cNvPr id="182276" name="Text Box 4"/>
          <p:cNvSpPr txBox="1">
            <a:spLocks noChangeArrowheads="1"/>
          </p:cNvSpPr>
          <p:nvPr/>
        </p:nvSpPr>
        <p:spPr bwMode="auto">
          <a:xfrm>
            <a:off x="6569075" y="1066800"/>
            <a:ext cx="2574925" cy="1350963"/>
          </a:xfrm>
          <a:prstGeom prst="rect">
            <a:avLst/>
          </a:prstGeom>
          <a:solidFill>
            <a:srgbClr val="CCECFF"/>
          </a:solidFill>
          <a:ln w="9525">
            <a:solidFill>
              <a:schemeClr val="tx1"/>
            </a:solidFill>
            <a:miter lim="800000"/>
            <a:headEnd/>
            <a:tailEnd/>
          </a:ln>
          <a:effectLst/>
        </p:spPr>
        <p:txBody>
          <a:bodyPr wrap="none">
            <a:spAutoFit/>
          </a:bodyPr>
          <a:lstStyle/>
          <a:p>
            <a:r>
              <a:rPr lang="en-US" sz="2000" b="1">
                <a:solidFill>
                  <a:srgbClr val="0000CC"/>
                </a:solidFill>
                <a:latin typeface="Times New Roman" pitchFamily="18" charset="0"/>
              </a:rPr>
              <a:t>West end of </a:t>
            </a:r>
          </a:p>
          <a:p>
            <a:r>
              <a:rPr lang="en-US" sz="2000" b="1">
                <a:solidFill>
                  <a:srgbClr val="0000CC"/>
                </a:solidFill>
                <a:latin typeface="Times New Roman" pitchFamily="18" charset="0"/>
              </a:rPr>
              <a:t>Lake McConaughy</a:t>
            </a:r>
          </a:p>
          <a:p>
            <a:r>
              <a:rPr lang="en-US" sz="2000" b="1" i="1">
                <a:solidFill>
                  <a:srgbClr val="0000CC"/>
                </a:solidFill>
                <a:latin typeface="Times New Roman" pitchFamily="18" charset="0"/>
              </a:rPr>
              <a:t>June 3, 2000</a:t>
            </a:r>
          </a:p>
          <a:p>
            <a:endParaRPr lang="en-US" sz="1000" b="1">
              <a:solidFill>
                <a:srgbClr val="0000CC"/>
              </a:solidFill>
              <a:latin typeface="Times New Roman" pitchFamily="18" charset="0"/>
            </a:endParaRPr>
          </a:p>
          <a:p>
            <a:r>
              <a:rPr lang="en-US" sz="1200" b="1">
                <a:solidFill>
                  <a:srgbClr val="0000CC"/>
                </a:solidFill>
                <a:latin typeface="Times New Roman" pitchFamily="18" charset="0"/>
              </a:rPr>
              <a:t>Landsat 7 ETM+ panchromatic 15m</a:t>
            </a:r>
          </a:p>
        </p:txBody>
      </p:sp>
      <p:sp>
        <p:nvSpPr>
          <p:cNvPr id="182277" name="Text Box 5"/>
          <p:cNvSpPr txBox="1">
            <a:spLocks noChangeArrowheads="1"/>
          </p:cNvSpPr>
          <p:nvPr/>
        </p:nvSpPr>
        <p:spPr bwMode="auto">
          <a:xfrm>
            <a:off x="6569075" y="4191000"/>
            <a:ext cx="2574925" cy="1350963"/>
          </a:xfrm>
          <a:prstGeom prst="rect">
            <a:avLst/>
          </a:prstGeom>
          <a:solidFill>
            <a:srgbClr val="CCECFF"/>
          </a:solidFill>
          <a:ln w="9525">
            <a:solidFill>
              <a:schemeClr val="tx1"/>
            </a:solidFill>
            <a:miter lim="800000"/>
            <a:headEnd/>
            <a:tailEnd/>
          </a:ln>
          <a:effectLst/>
        </p:spPr>
        <p:txBody>
          <a:bodyPr wrap="none">
            <a:spAutoFit/>
          </a:bodyPr>
          <a:lstStyle/>
          <a:p>
            <a:r>
              <a:rPr lang="en-US" sz="2000" b="1">
                <a:solidFill>
                  <a:srgbClr val="0000CC"/>
                </a:solidFill>
                <a:latin typeface="Times New Roman" pitchFamily="18" charset="0"/>
              </a:rPr>
              <a:t>West end of </a:t>
            </a:r>
          </a:p>
          <a:p>
            <a:r>
              <a:rPr lang="en-US" sz="2000" b="1">
                <a:solidFill>
                  <a:srgbClr val="0000CC"/>
                </a:solidFill>
                <a:latin typeface="Times New Roman" pitchFamily="18" charset="0"/>
              </a:rPr>
              <a:t>Lake McConaughy</a:t>
            </a:r>
          </a:p>
          <a:p>
            <a:r>
              <a:rPr lang="en-US" sz="2000" b="1" i="1">
                <a:solidFill>
                  <a:srgbClr val="0000CC"/>
                </a:solidFill>
                <a:latin typeface="Times New Roman" pitchFamily="18" charset="0"/>
              </a:rPr>
              <a:t>June 9, 2002</a:t>
            </a:r>
          </a:p>
          <a:p>
            <a:endParaRPr lang="en-US" sz="1000" b="1">
              <a:solidFill>
                <a:srgbClr val="0000CC"/>
              </a:solidFill>
              <a:latin typeface="Times New Roman" pitchFamily="18" charset="0"/>
            </a:endParaRPr>
          </a:p>
          <a:p>
            <a:r>
              <a:rPr lang="en-US" sz="1200" b="1">
                <a:solidFill>
                  <a:srgbClr val="0000CC"/>
                </a:solidFill>
                <a:latin typeface="Times New Roman" pitchFamily="18" charset="0"/>
              </a:rPr>
              <a:t>Landsat 7 ETM+ panchromatic 15m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Line 2"/>
          <p:cNvSpPr>
            <a:spLocks noChangeShapeType="1"/>
          </p:cNvSpPr>
          <p:nvPr/>
        </p:nvSpPr>
        <p:spPr bwMode="auto">
          <a:xfrm>
            <a:off x="1066800" y="4572000"/>
            <a:ext cx="4876800" cy="0"/>
          </a:xfrm>
          <a:prstGeom prst="line">
            <a:avLst/>
          </a:prstGeom>
          <a:noFill/>
          <a:ln w="38100">
            <a:noFill/>
            <a:round/>
            <a:headEnd/>
            <a:tailEnd type="triangle" w="med" len="med"/>
          </a:ln>
          <a:effectLst/>
        </p:spPr>
        <p:txBody>
          <a:bodyPr wrap="none" anchor="ctr"/>
          <a:lstStyle/>
          <a:p>
            <a:endParaRPr lang="en-US"/>
          </a:p>
        </p:txBody>
      </p:sp>
      <p:pic>
        <p:nvPicPr>
          <p:cNvPr id="203780" name="Picture 4"/>
          <p:cNvPicPr>
            <a:picLocks noChangeAspect="1" noChangeArrowheads="1"/>
          </p:cNvPicPr>
          <p:nvPr/>
        </p:nvPicPr>
        <p:blipFill>
          <a:blip r:embed="rId3" cstate="print"/>
          <a:srcRect/>
          <a:stretch>
            <a:fillRect/>
          </a:stretch>
        </p:blipFill>
        <p:spPr bwMode="auto">
          <a:xfrm>
            <a:off x="881063" y="1295400"/>
            <a:ext cx="7450137" cy="4208463"/>
          </a:xfrm>
          <a:prstGeom prst="rect">
            <a:avLst/>
          </a:prstGeom>
          <a:noFill/>
          <a:ln w="9525">
            <a:solidFill>
              <a:schemeClr val="tx1"/>
            </a:solidFill>
            <a:miter lim="800000"/>
            <a:headEnd/>
            <a:tailEnd/>
          </a:ln>
          <a:effectLst>
            <a:outerShdw dist="107763" dir="2700000" algn="ctr" rotWithShape="0">
              <a:srgbClr val="000000"/>
            </a:outerShdw>
          </a:effectLst>
        </p:spPr>
      </p:pic>
      <p:sp>
        <p:nvSpPr>
          <p:cNvPr id="203782" name="Rectangle 6"/>
          <p:cNvSpPr>
            <a:spLocks noChangeArrowheads="1"/>
          </p:cNvSpPr>
          <p:nvPr/>
        </p:nvSpPr>
        <p:spPr bwMode="auto">
          <a:xfrm>
            <a:off x="8135938" y="6421438"/>
            <a:ext cx="87312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eaLnBrk="0" hangingPunct="0"/>
            <a:r>
              <a:rPr lang="en-US" sz="1200">
                <a:solidFill>
                  <a:schemeClr val="tx2"/>
                </a:solidFill>
                <a:effectLst>
                  <a:outerShdw blurRad="38100" dist="38100" dir="2700000" algn="tl">
                    <a:srgbClr val="FFFFFF"/>
                  </a:outerShdw>
                </a:effectLst>
                <a:latin typeface="Times" pitchFamily="18" charset="0"/>
              </a:rPr>
              <a:t>Jensen, 2000</a:t>
            </a:r>
            <a:endParaRPr lang="en-US" sz="2400">
              <a:solidFill>
                <a:schemeClr val="tx2"/>
              </a:solidFill>
              <a:effectLst>
                <a:outerShdw blurRad="38100" dist="38100" dir="2700000" algn="tl">
                  <a:srgbClr val="FFFFFF"/>
                </a:outerShdw>
              </a:effectLst>
              <a:latin typeface="Times" pitchFamily="18" charset="0"/>
            </a:endParaRPr>
          </a:p>
        </p:txBody>
      </p:sp>
      <p:sp>
        <p:nvSpPr>
          <p:cNvPr id="203783" name="Rectangle 7"/>
          <p:cNvSpPr>
            <a:spLocks noChangeArrowheads="1"/>
          </p:cNvSpPr>
          <p:nvPr/>
        </p:nvSpPr>
        <p:spPr bwMode="auto">
          <a:xfrm>
            <a:off x="304800" y="5638800"/>
            <a:ext cx="8229600" cy="915988"/>
          </a:xfrm>
          <a:prstGeom prst="rect">
            <a:avLst/>
          </a:prstGeom>
          <a:noFill/>
          <a:ln w="12700">
            <a:noFill/>
            <a:miter lim="800000"/>
            <a:headEnd type="none" w="sm" len="sm"/>
            <a:tailEnd type="none" w="sm" len="sm"/>
          </a:ln>
          <a:effectLst/>
        </p:spPr>
        <p:txBody>
          <a:bodyPr>
            <a:spAutoFit/>
          </a:bodyPr>
          <a:lstStyle/>
          <a:p>
            <a:pPr eaLnBrk="0" hangingPunct="0"/>
            <a:r>
              <a:rPr lang="en-US"/>
              <a:t>Three-day composite of thermal infrared data centered on March 4, 1999. </a:t>
            </a:r>
          </a:p>
          <a:p>
            <a:pPr eaLnBrk="0" hangingPunct="0"/>
            <a:r>
              <a:rPr lang="en-US"/>
              <a:t>Each pixel  as allocated the highest surface temperature that occurred during the three days.</a:t>
            </a:r>
          </a:p>
        </p:txBody>
      </p:sp>
      <p:sp>
        <p:nvSpPr>
          <p:cNvPr id="203784" name="Rectangle 8"/>
          <p:cNvSpPr>
            <a:spLocks noChangeArrowheads="1"/>
          </p:cNvSpPr>
          <p:nvPr/>
        </p:nvSpPr>
        <p:spPr bwMode="auto">
          <a:xfrm>
            <a:off x="457200" y="228600"/>
            <a:ext cx="7543800" cy="822325"/>
          </a:xfrm>
          <a:prstGeom prst="rect">
            <a:avLst/>
          </a:prstGeom>
          <a:noFill/>
          <a:ln w="12700">
            <a:noFill/>
            <a:miter lim="800000"/>
            <a:headEnd type="none" w="sm" len="sm"/>
            <a:tailEnd type="none" w="sm" len="sm"/>
          </a:ln>
          <a:effectLst/>
        </p:spPr>
        <p:txBody>
          <a:bodyPr>
            <a:spAutoFit/>
          </a:bodyPr>
          <a:lstStyle/>
          <a:p>
            <a:pPr algn="ctr"/>
            <a:r>
              <a:rPr lang="en-US" sz="2400">
                <a:solidFill>
                  <a:schemeClr val="tx2"/>
                </a:solidFill>
              </a:rPr>
              <a:t>Worldwide Sea-surface Temperature (SST) Map </a:t>
            </a:r>
          </a:p>
          <a:p>
            <a:pPr algn="ctr"/>
            <a:r>
              <a:rPr lang="en-US" sz="2400">
                <a:solidFill>
                  <a:schemeClr val="tx2"/>
                </a:solidFill>
              </a:rPr>
              <a:t>Derived From NOAA-14 AVHRR Data</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503238"/>
            <a:ext cx="8229600" cy="533400"/>
          </a:xfrm>
        </p:spPr>
        <p:txBody>
          <a:bodyPr/>
          <a:lstStyle/>
          <a:p>
            <a:r>
              <a:rPr lang="en-US" sz="3600" b="1" i="1"/>
              <a:t>Global Land Cover 1992</a:t>
            </a:r>
            <a:endParaRPr lang="en-US"/>
          </a:p>
        </p:txBody>
      </p:sp>
      <p:graphicFrame>
        <p:nvGraphicFramePr>
          <p:cNvPr id="187395" name="Object 3"/>
          <p:cNvGraphicFramePr>
            <a:graphicFrameLocks noChangeAspect="1"/>
          </p:cNvGraphicFramePr>
          <p:nvPr/>
        </p:nvGraphicFramePr>
        <p:xfrm>
          <a:off x="304800" y="1600200"/>
          <a:ext cx="8659813" cy="3714750"/>
        </p:xfrm>
        <a:graphic>
          <a:graphicData uri="http://schemas.openxmlformats.org/presentationml/2006/ole">
            <p:oleObj spid="_x0000_s187395" name="Photo Editor Photo" r:id="rId4" imgW="8659434" imgH="3715269" progId="">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3" descr="Fremont15July1"/>
          <p:cNvPicPr>
            <a:picLocks noGrp="1" noChangeAspect="1" noChangeArrowheads="1"/>
          </p:cNvPicPr>
          <p:nvPr>
            <p:ph idx="1"/>
          </p:nvPr>
        </p:nvPicPr>
        <p:blipFill>
          <a:blip r:embed="rId3" cstate="print"/>
          <a:srcRect/>
          <a:stretch>
            <a:fillRect/>
          </a:stretch>
        </p:blipFill>
        <p:spPr>
          <a:xfrm>
            <a:off x="1403350" y="1600200"/>
            <a:ext cx="6335713" cy="4525963"/>
          </a:xfrm>
          <a:noFill/>
          <a:ln/>
        </p:spPr>
      </p:pic>
      <p:sp>
        <p:nvSpPr>
          <p:cNvPr id="188425" name="Text Box 9"/>
          <p:cNvSpPr txBox="1">
            <a:spLocks noChangeArrowheads="1"/>
          </p:cNvSpPr>
          <p:nvPr/>
        </p:nvSpPr>
        <p:spPr bwMode="auto">
          <a:xfrm>
            <a:off x="381000" y="381000"/>
            <a:ext cx="8534400" cy="1249363"/>
          </a:xfrm>
          <a:prstGeom prst="rect">
            <a:avLst/>
          </a:prstGeom>
          <a:noFill/>
          <a:ln w="12700">
            <a:noFill/>
            <a:miter lim="800000"/>
            <a:headEnd type="none" w="sm" len="sm"/>
            <a:tailEnd type="none" w="sm" len="sm"/>
          </a:ln>
          <a:effectLst/>
        </p:spPr>
        <p:txBody>
          <a:bodyPr>
            <a:spAutoFit/>
          </a:bodyPr>
          <a:lstStyle/>
          <a:p>
            <a:r>
              <a:rPr lang="en-US" sz="2800" b="1" i="1">
                <a:solidFill>
                  <a:schemeClr val="tx2"/>
                </a:solidFill>
              </a:rPr>
              <a:t>Hyperspectral Assessment of Water Quality </a:t>
            </a:r>
            <a:br>
              <a:rPr lang="en-US" sz="2800" b="1" i="1">
                <a:solidFill>
                  <a:schemeClr val="tx2"/>
                </a:solidFill>
              </a:rPr>
            </a:br>
            <a:r>
              <a:rPr lang="en-US" sz="2400" b="1" i="1">
                <a:solidFill>
                  <a:schemeClr val="tx2"/>
                </a:solidFill>
              </a:rPr>
              <a:t>(Toxic algae (blue-green) alert procedure to provide early warning)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381000" y="5029200"/>
            <a:ext cx="8763000" cy="1143000"/>
          </a:xfrm>
        </p:spPr>
        <p:txBody>
          <a:bodyPr/>
          <a:lstStyle/>
          <a:p>
            <a:pPr algn="l">
              <a:buFontTx/>
              <a:buChar char="•"/>
            </a:pPr>
            <a:r>
              <a:rPr lang="en-US" sz="2400"/>
              <a:t>The distribution of chlorophyll on a global scale averaged between 1978 and 1986  using The Coastal Zone Color Scanner (CZCS) </a:t>
            </a:r>
            <a:br>
              <a:rPr lang="en-US" sz="2400"/>
            </a:br>
            <a:r>
              <a:rPr lang="en-US" sz="2400"/>
              <a:t>Phytoplankton: microscopic plants that photosynthesize chemicals in sea water </a:t>
            </a:r>
          </a:p>
        </p:txBody>
      </p:sp>
      <p:pic>
        <p:nvPicPr>
          <p:cNvPr id="189443" name="Picture 3"/>
          <p:cNvPicPr>
            <a:picLocks noChangeAspect="1" noChangeArrowheads="1"/>
          </p:cNvPicPr>
          <p:nvPr/>
        </p:nvPicPr>
        <p:blipFill>
          <a:blip r:embed="rId3" cstate="print"/>
          <a:srcRect/>
          <a:stretch>
            <a:fillRect/>
          </a:stretch>
        </p:blipFill>
        <p:spPr bwMode="auto">
          <a:xfrm>
            <a:off x="1066800" y="381000"/>
            <a:ext cx="7532688" cy="39020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lackHills_543_beforefire"/>
          <p:cNvPicPr>
            <a:picLocks noChangeAspect="1" noChangeArrowheads="1"/>
          </p:cNvPicPr>
          <p:nvPr/>
        </p:nvPicPr>
        <p:blipFill>
          <a:blip r:embed="rId3" cstate="print"/>
          <a:srcRect/>
          <a:stretch>
            <a:fillRect/>
          </a:stretch>
        </p:blipFill>
        <p:spPr bwMode="auto">
          <a:xfrm>
            <a:off x="228600" y="1371600"/>
            <a:ext cx="3725863" cy="4191000"/>
          </a:xfrm>
          <a:prstGeom prst="rect">
            <a:avLst/>
          </a:prstGeom>
          <a:noFill/>
        </p:spPr>
      </p:pic>
      <p:pic>
        <p:nvPicPr>
          <p:cNvPr id="190467" name="Picture 3" descr="BlackHills_543_afterfire"/>
          <p:cNvPicPr>
            <a:picLocks noChangeAspect="1" noChangeArrowheads="1"/>
          </p:cNvPicPr>
          <p:nvPr/>
        </p:nvPicPr>
        <p:blipFill>
          <a:blip r:embed="rId4" cstate="print"/>
          <a:srcRect/>
          <a:stretch>
            <a:fillRect/>
          </a:stretch>
        </p:blipFill>
        <p:spPr bwMode="auto">
          <a:xfrm>
            <a:off x="4097338" y="2057400"/>
            <a:ext cx="3724275" cy="4191000"/>
          </a:xfrm>
          <a:prstGeom prst="rect">
            <a:avLst/>
          </a:prstGeom>
          <a:noFill/>
        </p:spPr>
      </p:pic>
      <p:sp>
        <p:nvSpPr>
          <p:cNvPr id="190468" name="Rectangle 4"/>
          <p:cNvSpPr>
            <a:spLocks noChangeArrowheads="1"/>
          </p:cNvSpPr>
          <p:nvPr/>
        </p:nvSpPr>
        <p:spPr bwMode="auto">
          <a:xfrm>
            <a:off x="-152400" y="51054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dirty="0">
                <a:latin typeface="Times New Roman" pitchFamily="18" charset="0"/>
              </a:rPr>
              <a:t>August 20, 2000</a:t>
            </a:r>
          </a:p>
        </p:txBody>
      </p:sp>
      <p:sp>
        <p:nvSpPr>
          <p:cNvPr id="190469" name="Rectangle 5"/>
          <p:cNvSpPr>
            <a:spLocks noChangeArrowheads="1"/>
          </p:cNvSpPr>
          <p:nvPr/>
        </p:nvSpPr>
        <p:spPr bwMode="auto">
          <a:xfrm>
            <a:off x="3886200" y="57912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a:latin typeface="Times New Roman" pitchFamily="18" charset="0"/>
              </a:rPr>
              <a:t>September 5, 2000</a:t>
            </a:r>
          </a:p>
        </p:txBody>
      </p:sp>
      <p:sp>
        <p:nvSpPr>
          <p:cNvPr id="190470" name="Rectangle 6"/>
          <p:cNvSpPr>
            <a:spLocks noGrp="1" noChangeArrowheads="1"/>
          </p:cNvSpPr>
          <p:nvPr>
            <p:ph type="title"/>
          </p:nvPr>
        </p:nvSpPr>
        <p:spPr>
          <a:xfrm>
            <a:off x="685800" y="228600"/>
            <a:ext cx="7772400" cy="762000"/>
          </a:xfrm>
        </p:spPr>
        <p:txBody>
          <a:bodyPr/>
          <a:lstStyle/>
          <a:p>
            <a:r>
              <a:rPr lang="en-US" sz="3600" b="1" i="1"/>
              <a:t>Landsat 7 - Black Hills, SD</a:t>
            </a:r>
          </a:p>
        </p:txBody>
      </p:sp>
      <p:pic>
        <p:nvPicPr>
          <p:cNvPr id="190471" name="Picture 7"/>
          <p:cNvPicPr>
            <a:picLocks noChangeAspect="1" noChangeArrowheads="1"/>
          </p:cNvPicPr>
          <p:nvPr/>
        </p:nvPicPr>
        <p:blipFill>
          <a:blip r:embed="rId5" cstate="print"/>
          <a:srcRect/>
          <a:stretch>
            <a:fillRect/>
          </a:stretch>
        </p:blipFill>
        <p:spPr bwMode="auto">
          <a:xfrm>
            <a:off x="6781800" y="1219200"/>
            <a:ext cx="2149475" cy="3238500"/>
          </a:xfrm>
          <a:prstGeom prst="rect">
            <a:avLst/>
          </a:prstGeom>
          <a:noFill/>
          <a:ln w="12700">
            <a:noFill/>
            <a:miter lim="800000"/>
            <a:headEnd type="none" w="sm" len="sm"/>
            <a:tailEnd type="none" w="sm" len="sm"/>
          </a:ln>
          <a:effectLst/>
        </p:spPr>
      </p:pic>
      <p:sp>
        <p:nvSpPr>
          <p:cNvPr id="190472" name="Rectangle 8"/>
          <p:cNvSpPr>
            <a:spLocks noChangeArrowheads="1"/>
          </p:cNvSpPr>
          <p:nvPr/>
        </p:nvSpPr>
        <p:spPr bwMode="auto">
          <a:xfrm>
            <a:off x="533400" y="6491288"/>
            <a:ext cx="8350250" cy="366712"/>
          </a:xfrm>
          <a:prstGeom prst="rect">
            <a:avLst/>
          </a:prstGeom>
          <a:solidFill>
            <a:srgbClr val="99FF99"/>
          </a:solidFill>
          <a:ln w="12700">
            <a:noFill/>
            <a:miter lim="800000"/>
            <a:headEnd type="none" w="sm" len="sm"/>
            <a:tailEnd type="none" w="sm" len="sm"/>
          </a:ln>
          <a:effectLst/>
        </p:spPr>
        <p:txBody>
          <a:bodyPr wrap="none" anchor="ctr">
            <a:spAutoFit/>
          </a:bodyPr>
          <a:lstStyle/>
          <a:p>
            <a:pPr eaLnBrk="0" hangingPunct="0"/>
            <a:r>
              <a:rPr lang="en-US" b="1"/>
              <a:t>Leaf Area Index for Fire Consequences (August 24, 2000</a:t>
            </a:r>
            <a:r>
              <a:rPr lang="en-US"/>
              <a:t>) </a:t>
            </a:r>
            <a:r>
              <a:rPr lang="en-US" b="1"/>
              <a:t>of the Black Hills</a:t>
            </a:r>
            <a:r>
              <a:rPr lang="en-US"/>
              <a:t> </a:t>
            </a:r>
          </a:p>
        </p:txBody>
      </p:sp>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90600" y="0"/>
            <a:ext cx="7772400" cy="1143000"/>
          </a:xfrm>
          <a:noFill/>
          <a:ln/>
          <a:effectLst>
            <a:outerShdw dist="13470" dir="2700000" algn="ctr" rotWithShape="0">
              <a:schemeClr val="bg2"/>
            </a:outerShdw>
          </a:effectLst>
        </p:spPr>
        <p:txBody>
          <a:bodyPr lIns="92075" tIns="46038" rIns="92075" bIns="46038"/>
          <a:lstStyle/>
          <a:p>
            <a:r>
              <a:rPr lang="en-US" altLang="en-US" sz="3600" b="1" i="1"/>
              <a:t>Monitoring Volcanic Eruptions</a:t>
            </a:r>
          </a:p>
        </p:txBody>
      </p:sp>
      <p:pic>
        <p:nvPicPr>
          <p:cNvPr id="191491" name="Picture 3" descr="Etna321"/>
          <p:cNvPicPr>
            <a:picLocks noChangeAspect="1" noChangeArrowheads="1"/>
          </p:cNvPicPr>
          <p:nvPr/>
        </p:nvPicPr>
        <p:blipFill>
          <a:blip r:embed="rId3" cstate="print"/>
          <a:srcRect/>
          <a:stretch>
            <a:fillRect/>
          </a:stretch>
        </p:blipFill>
        <p:spPr bwMode="auto">
          <a:xfrm>
            <a:off x="152400" y="914400"/>
            <a:ext cx="4191000" cy="4191000"/>
          </a:xfrm>
          <a:prstGeom prst="rect">
            <a:avLst/>
          </a:prstGeom>
          <a:noFill/>
        </p:spPr>
      </p:pic>
      <p:pic>
        <p:nvPicPr>
          <p:cNvPr id="191492" name="Picture 4" descr="etna654"/>
          <p:cNvPicPr>
            <a:picLocks noChangeAspect="1" noChangeArrowheads="1"/>
          </p:cNvPicPr>
          <p:nvPr/>
        </p:nvPicPr>
        <p:blipFill>
          <a:blip r:embed="rId4" cstate="print"/>
          <a:srcRect/>
          <a:stretch>
            <a:fillRect/>
          </a:stretch>
        </p:blipFill>
        <p:spPr bwMode="auto">
          <a:xfrm>
            <a:off x="4800600" y="914400"/>
            <a:ext cx="4191000" cy="4191000"/>
          </a:xfrm>
          <a:prstGeom prst="rect">
            <a:avLst/>
          </a:prstGeom>
          <a:noFill/>
        </p:spPr>
      </p:pic>
      <p:sp>
        <p:nvSpPr>
          <p:cNvPr id="191493" name="Text Box 5"/>
          <p:cNvSpPr txBox="1">
            <a:spLocks noChangeArrowheads="1"/>
          </p:cNvSpPr>
          <p:nvPr/>
        </p:nvSpPr>
        <p:spPr bwMode="auto">
          <a:xfrm>
            <a:off x="48768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6,5,4</a:t>
            </a:r>
          </a:p>
        </p:txBody>
      </p:sp>
      <p:sp>
        <p:nvSpPr>
          <p:cNvPr id="191494" name="Text Box 6"/>
          <p:cNvSpPr txBox="1">
            <a:spLocks noChangeArrowheads="1"/>
          </p:cNvSpPr>
          <p:nvPr/>
        </p:nvSpPr>
        <p:spPr bwMode="auto">
          <a:xfrm>
            <a:off x="2286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3,2,1</a:t>
            </a:r>
          </a:p>
        </p:txBody>
      </p:sp>
      <p:sp>
        <p:nvSpPr>
          <p:cNvPr id="191495" name="Text Box 7"/>
          <p:cNvSpPr txBox="1">
            <a:spLocks noChangeArrowheads="1"/>
          </p:cNvSpPr>
          <p:nvPr/>
        </p:nvSpPr>
        <p:spPr bwMode="auto">
          <a:xfrm>
            <a:off x="457200" y="5334000"/>
            <a:ext cx="8686800" cy="8255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1600">
                <a:solidFill>
                  <a:schemeClr val="tx2"/>
                </a:solidFill>
                <a:latin typeface="Times New Roman" pitchFamily="18" charset="0"/>
                <a:cs typeface="Arial" charset="0"/>
              </a:rPr>
              <a:t>Mt. Etna, Sicily, Italy Bands 321 and 654. </a:t>
            </a:r>
            <a:r>
              <a:rPr lang="en-US" altLang="en-US" sz="1600">
                <a:solidFill>
                  <a:schemeClr val="tx2"/>
                </a:solidFill>
                <a:latin typeface="Times New Roman" pitchFamily="18" charset="0"/>
              </a:rPr>
              <a:t>Here Band 6 is Red, Band 5 is Green, Band 4 is Blue.  Notice how the thermal band 6 does not pick up the smoke, or the clouds.  You can see where the hot lava flows underground in lava tubes.  The hotter the signal the brighter the pixel.</a:t>
            </a:r>
            <a:r>
              <a:rPr lang="en-US" altLang="en-US" sz="1400">
                <a:solidFill>
                  <a:schemeClr val="tx2"/>
                </a:solidFill>
                <a:latin typeface="Times New Roman" pitchFamily="18"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Processes involved in electromagnetic remote sensing of earth features</a:t>
            </a:r>
            <a:endParaRPr lang="en-US" sz="2800" dirty="0"/>
          </a:p>
        </p:txBody>
      </p:sp>
      <p:pic>
        <p:nvPicPr>
          <p:cNvPr id="253954" name="Picture 2"/>
          <p:cNvPicPr>
            <a:picLocks noChangeAspect="1" noChangeArrowheads="1"/>
          </p:cNvPicPr>
          <p:nvPr/>
        </p:nvPicPr>
        <p:blipFill>
          <a:blip r:embed="rId2" cstate="print"/>
          <a:srcRect/>
          <a:stretch>
            <a:fillRect/>
          </a:stretch>
        </p:blipFill>
        <p:spPr bwMode="auto">
          <a:xfrm rot="5400000">
            <a:off x="2781116" y="-342716"/>
            <a:ext cx="3810369" cy="7848601"/>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685800" y="990600"/>
            <a:ext cx="8229600" cy="5030788"/>
          </a:xfrm>
          <a:prstGeom prst="rect">
            <a:avLst/>
          </a:prstGeom>
          <a:noFill/>
          <a:ln w="19050">
            <a:solidFill>
              <a:schemeClr val="tx1"/>
            </a:solidFill>
            <a:miter lim="800000"/>
            <a:headEnd/>
            <a:tailEnd/>
          </a:ln>
          <a:effectLst>
            <a:outerShdw dist="107763" dir="2700000" algn="ctr" rotWithShape="0">
              <a:srgbClr val="000000"/>
            </a:outerShdw>
          </a:effectLst>
        </p:spPr>
      </p:pic>
      <p:sp>
        <p:nvSpPr>
          <p:cNvPr id="158724" name="Rectangle 4"/>
          <p:cNvSpPr>
            <a:spLocks noGrp="1" noChangeArrowheads="1"/>
          </p:cNvSpPr>
          <p:nvPr>
            <p:ph type="title"/>
          </p:nvPr>
        </p:nvSpPr>
        <p:spPr>
          <a:xfrm>
            <a:off x="381000" y="228600"/>
            <a:ext cx="8534400" cy="642938"/>
          </a:xfrm>
        </p:spPr>
        <p:txBody>
          <a:bodyPr/>
          <a:lstStyle/>
          <a:p>
            <a:r>
              <a:rPr lang="en-US" sz="3600" dirty="0"/>
              <a:t>Overview of data </a:t>
            </a:r>
            <a:r>
              <a:rPr lang="en-US" sz="3600" dirty="0" smtClean="0"/>
              <a:t>acquisition by satellites</a:t>
            </a:r>
            <a:endParaRPr lang="tr-TR" sz="36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3600" b="1" dirty="0" smtClean="0"/>
              <a:t>Energy Sources and Radiation Principles</a:t>
            </a:r>
            <a:endParaRPr lang="en-US" sz="3600" b="1" dirty="0"/>
          </a:p>
        </p:txBody>
      </p:sp>
      <p:sp>
        <p:nvSpPr>
          <p:cNvPr id="160771" name="Rectangle 3"/>
          <p:cNvSpPr>
            <a:spLocks noGrp="1" noChangeArrowheads="1"/>
          </p:cNvSpPr>
          <p:nvPr>
            <p:ph type="body" idx="1"/>
          </p:nvPr>
        </p:nvSpPr>
        <p:spPr>
          <a:xfrm>
            <a:off x="152400" y="1295400"/>
            <a:ext cx="8991600" cy="4830763"/>
          </a:xfrm>
        </p:spPr>
        <p:txBody>
          <a:bodyPr/>
          <a:lstStyle/>
          <a:p>
            <a:pPr>
              <a:buClr>
                <a:srgbClr val="FF0000"/>
              </a:buClr>
            </a:pPr>
            <a:r>
              <a:rPr lang="en-US" dirty="0">
                <a:solidFill>
                  <a:srgbClr val="FF0000"/>
                </a:solidFill>
              </a:rPr>
              <a:t>Light energy</a:t>
            </a:r>
            <a:r>
              <a:rPr lang="en-US" dirty="0"/>
              <a:t> is the principal form detected </a:t>
            </a:r>
          </a:p>
          <a:p>
            <a:pPr>
              <a:buClr>
                <a:srgbClr val="FF0000"/>
              </a:buClr>
            </a:pPr>
            <a:r>
              <a:rPr lang="en-US" dirty="0"/>
              <a:t>Common forms of RS is based on </a:t>
            </a:r>
            <a:r>
              <a:rPr lang="en-US" dirty="0">
                <a:solidFill>
                  <a:schemeClr val="accent2"/>
                </a:solidFill>
              </a:rPr>
              <a:t>reflected electromagnetic energy</a:t>
            </a:r>
            <a:r>
              <a:rPr lang="en-US" dirty="0"/>
              <a:t>. i.e. Sensing Electromagnetic Radiation</a:t>
            </a:r>
          </a:p>
          <a:p>
            <a:pPr>
              <a:buClr>
                <a:srgbClr val="FF0000"/>
              </a:buClr>
            </a:pPr>
            <a:r>
              <a:rPr lang="en-US" dirty="0">
                <a:solidFill>
                  <a:srgbClr val="660066"/>
                </a:solidFill>
              </a:rPr>
              <a:t>Different materials reflect different amounts of incoming energy</a:t>
            </a:r>
            <a:r>
              <a:rPr lang="en-US" dirty="0"/>
              <a:t>. This differential reflectance gives objects a distinct appearance</a:t>
            </a:r>
          </a:p>
          <a:p>
            <a:pPr>
              <a:buClr>
                <a:srgbClr val="FF0000"/>
              </a:buClr>
            </a:pPr>
            <a:r>
              <a:rPr lang="en-US" dirty="0">
                <a:solidFill>
                  <a:srgbClr val="006600"/>
                </a:solidFill>
              </a:rPr>
              <a:t>Light energy is characterized  by its </a:t>
            </a:r>
            <a:r>
              <a:rPr lang="en-US" dirty="0" err="1">
                <a:solidFill>
                  <a:srgbClr val="006600"/>
                </a:solidFill>
              </a:rPr>
              <a:t>wavelenghts</a:t>
            </a:r>
            <a:endParaRPr lang="en-US" dirty="0">
              <a:solidFill>
                <a:srgbClr val="006600"/>
              </a:solidFill>
            </a:endParaRPr>
          </a:p>
          <a:p>
            <a:pPr>
              <a:buClr>
                <a:srgbClr val="FF0000"/>
              </a:buCl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wavelength"/>
          <p:cNvPicPr>
            <a:picLocks noGrp="1" noChangeAspect="1" noChangeArrowheads="1"/>
          </p:cNvPicPr>
          <p:nvPr>
            <p:ph type="clipArt" sz="half" idx="2"/>
          </p:nvPr>
        </p:nvPicPr>
        <p:blipFill>
          <a:blip r:embed="rId2" cstate="print"/>
          <a:srcRect/>
          <a:stretch>
            <a:fillRect/>
          </a:stretch>
        </p:blipFill>
        <p:spPr>
          <a:xfrm>
            <a:off x="533400" y="762000"/>
            <a:ext cx="8001000" cy="4876800"/>
          </a:xfrm>
        </p:spPr>
      </p:pic>
      <p:sp>
        <p:nvSpPr>
          <p:cNvPr id="162819" name="Rectangle 3"/>
          <p:cNvSpPr>
            <a:spLocks noGrp="1" noChangeArrowheads="1"/>
          </p:cNvSpPr>
          <p:nvPr>
            <p:ph type="title"/>
          </p:nvPr>
        </p:nvSpPr>
        <p:spPr>
          <a:xfrm>
            <a:off x="685800" y="0"/>
            <a:ext cx="7772400" cy="685800"/>
          </a:xfrm>
        </p:spPr>
        <p:txBody>
          <a:bodyPr/>
          <a:lstStyle/>
          <a:p>
            <a:r>
              <a:rPr lang="en-US" sz="3600" b="1" i="1"/>
              <a:t>Electromagnetic Radiation</a:t>
            </a:r>
          </a:p>
        </p:txBody>
      </p:sp>
      <p:sp>
        <p:nvSpPr>
          <p:cNvPr id="162820" name="Text Box 4"/>
          <p:cNvSpPr txBox="1">
            <a:spLocks noChangeArrowheads="1"/>
          </p:cNvSpPr>
          <p:nvPr/>
        </p:nvSpPr>
        <p:spPr bwMode="auto">
          <a:xfrm>
            <a:off x="209550" y="5867400"/>
            <a:ext cx="8934450" cy="701675"/>
          </a:xfrm>
          <a:prstGeom prst="rect">
            <a:avLst/>
          </a:prstGeom>
          <a:noFill/>
          <a:ln w="12700">
            <a:noFill/>
            <a:miter lim="800000"/>
            <a:headEnd type="none" w="sm" len="sm"/>
            <a:tailEnd type="none" w="sm" len="sm"/>
          </a:ln>
          <a:effectLst/>
        </p:spPr>
        <p:txBody>
          <a:bodyPr wrap="none">
            <a:spAutoFit/>
          </a:bodyPr>
          <a:lstStyle/>
          <a:p>
            <a:pPr>
              <a:buClr>
                <a:srgbClr val="FF0000"/>
              </a:buClr>
              <a:buFontTx/>
              <a:buChar char="•"/>
            </a:pPr>
            <a:r>
              <a:rPr lang="en-US" sz="2000"/>
              <a:t>The distance between peaks in the electromagnetic stream is the wavelength</a:t>
            </a:r>
          </a:p>
          <a:p>
            <a:pPr>
              <a:buClr>
                <a:srgbClr val="FF0000"/>
              </a:buClr>
              <a:buFontTx/>
              <a:buChar char="•"/>
            </a:pPr>
            <a:r>
              <a:rPr lang="en-US" sz="2000"/>
              <a:t>Each color of light has a distinctive wavelengths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4454</TotalTime>
  <Words>3240</Words>
  <Application>Microsoft Office PowerPoint</Application>
  <PresentationFormat>On-screen Show (4:3)</PresentationFormat>
  <Paragraphs>457</Paragraphs>
  <Slides>59</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Default Design</vt:lpstr>
      <vt:lpstr>Photo Editor Photo</vt:lpstr>
      <vt:lpstr>Equation</vt:lpstr>
      <vt:lpstr>Slide 1</vt:lpstr>
      <vt:lpstr>Remote Sensing and GIS</vt:lpstr>
      <vt:lpstr>Remote Sensing and GIS</vt:lpstr>
      <vt:lpstr>Geospatial Data</vt:lpstr>
      <vt:lpstr>Remote Sensing: A Definition</vt:lpstr>
      <vt:lpstr>Processes involved in electromagnetic remote sensing of earth features</vt:lpstr>
      <vt:lpstr>Overview of data acquisition by satellites</vt:lpstr>
      <vt:lpstr>Energy Sources and Radiation Principles</vt:lpstr>
      <vt:lpstr>Electromagnetic Radiation</vt:lpstr>
      <vt:lpstr> Energy pathways from source to sensor </vt:lpstr>
      <vt:lpstr>Slide 11</vt:lpstr>
      <vt:lpstr>The Electromagnetic Spectrum</vt:lpstr>
      <vt:lpstr>Thermal Radiation Principles</vt:lpstr>
      <vt:lpstr>Atmospheric Windows (AW) in the Electromagnetic Spectrum</vt:lpstr>
      <vt:lpstr>Spectral Response Curve (“signature”)</vt:lpstr>
      <vt:lpstr>Slide 16</vt:lpstr>
      <vt:lpstr>Major Components of Technology </vt:lpstr>
      <vt:lpstr>Sensors</vt:lpstr>
      <vt:lpstr>Platforms</vt:lpstr>
      <vt:lpstr>Some Sensors and Platforms</vt:lpstr>
      <vt:lpstr>Remote Sensing Raster (Matrix) Data Format</vt:lpstr>
      <vt:lpstr>Digital Image</vt:lpstr>
      <vt:lpstr>Selection of Imagery</vt:lpstr>
      <vt:lpstr>Spatial Resolution</vt:lpstr>
      <vt:lpstr>Spatial Resolution</vt:lpstr>
      <vt:lpstr>Spectral Resolution</vt:lpstr>
      <vt:lpstr>LIDAR (Light Detection and Ranging) </vt:lpstr>
      <vt:lpstr>Radiometric Resolution</vt:lpstr>
      <vt:lpstr>Temporal Resolution</vt:lpstr>
      <vt:lpstr>Comparing Resolution </vt:lpstr>
      <vt:lpstr>LANDSAT</vt:lpstr>
      <vt:lpstr>Principal applications of different  wavelengths </vt:lpstr>
      <vt:lpstr>Landsat Images to Cover Nebraska</vt:lpstr>
      <vt:lpstr>Image Coverage</vt:lpstr>
      <vt:lpstr>Image processing Leica ERDAS Imagine</vt:lpstr>
      <vt:lpstr>Slide 36</vt:lpstr>
      <vt:lpstr>Image processing to generate color composite</vt:lpstr>
      <vt:lpstr>Remote Sensing The Good News</vt:lpstr>
      <vt:lpstr>Remote Sensing Some Typical Applications</vt:lpstr>
      <vt:lpstr>Slide 40</vt:lpstr>
      <vt:lpstr>Mapping Invasive species (Albuquerque, NM)</vt:lpstr>
      <vt:lpstr>Vegetation Index:  Infrared/Red Ratio Vegetation Index </vt:lpstr>
      <vt:lpstr>Vegetation Index</vt:lpstr>
      <vt:lpstr>Slide 44</vt:lpstr>
      <vt:lpstr>Global Normalized Difference Vegetation Index (NDVI) Image Produced Using (AVHRR) Imagery</vt:lpstr>
      <vt:lpstr>Leaf Area Index</vt:lpstr>
      <vt:lpstr>Actual Evapotranspiration (ET)  at Central Platte Natural Resources District , NE</vt:lpstr>
      <vt:lpstr>Slide 48</vt:lpstr>
      <vt:lpstr>Slide 49</vt:lpstr>
      <vt:lpstr>Landsat Change Analysis</vt:lpstr>
      <vt:lpstr>Slide 51</vt:lpstr>
      <vt:lpstr>Slide 52</vt:lpstr>
      <vt:lpstr>NOAA Advanced Very High Resolution Radiometer (AVHRR)</vt:lpstr>
      <vt:lpstr>Slide 54</vt:lpstr>
      <vt:lpstr>Global Land Cover 1992</vt:lpstr>
      <vt:lpstr>Slide 56</vt:lpstr>
      <vt:lpstr>The distribution of chlorophyll on a global scale averaged between 1978 and 1986  using The Coastal Zone Color Scanner (CZCS)  Phytoplankton: microscopic plants that photosynthesize chemicals in sea water </vt:lpstr>
      <vt:lpstr>Landsat 7 - Black Hills, SD</vt:lpstr>
      <vt:lpstr>Monitoring Volcanic Eruptions</vt:lpstr>
    </vt:vector>
  </TitlesOfParts>
  <Company>Dell Computer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airmak2</cp:lastModifiedBy>
  <cp:revision>191</cp:revision>
  <dcterms:created xsi:type="dcterms:W3CDTF">2001-04-05T00:56:45Z</dcterms:created>
  <dcterms:modified xsi:type="dcterms:W3CDTF">2009-10-27T16:33:09Z</dcterms:modified>
</cp:coreProperties>
</file>