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58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9" r:id="rId11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513A63D-D0FF-40A6-99A4-45895E12E111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74F6C3F-FA4B-4A79-A90A-14AB9CB3E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7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2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8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4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5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9746-BD8A-4264-88B2-7B7B418F2B1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F139-FDA1-436F-942F-F2EA09AC1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3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ec.usace.army.mil/software/hec-hm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Hydrologic River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562600" cy="55626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Hydrologic Routing </a:t>
            </a:r>
            <a:r>
              <a:rPr lang="en-US" dirty="0" smtClean="0"/>
              <a:t>uses the continuity equation to relate inflows, outflows and storage to solve for outflows</a:t>
            </a:r>
          </a:p>
          <a:p>
            <a:pPr lvl="1"/>
            <a:r>
              <a:rPr lang="en-US" dirty="0" smtClean="0"/>
              <a:t>Simpler, more empirical, parameters estimated at application scale from experience and data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Hydraulic Routing </a:t>
            </a:r>
            <a:r>
              <a:rPr lang="en-US" dirty="0" smtClean="0"/>
              <a:t>uses continuity and momentum to solve open channel flow equations </a:t>
            </a:r>
          </a:p>
          <a:p>
            <a:pPr lvl="1"/>
            <a:r>
              <a:rPr lang="en-US" dirty="0" smtClean="0"/>
              <a:t>More complex, while elegant mathematically, often requires information on flow geometry that is difficult to obtain or not available</a:t>
            </a:r>
          </a:p>
          <a:p>
            <a:endParaRPr lang="en-US" dirty="0"/>
          </a:p>
          <a:p>
            <a:r>
              <a:rPr lang="en-US" dirty="0" smtClean="0"/>
              <a:t>We will only cover Hydrologic Routing (Hydraulic routing part of Hydraulics – open channel flow) </a:t>
            </a:r>
            <a:endParaRPr lang="en-US" dirty="0"/>
          </a:p>
        </p:txBody>
      </p:sp>
      <p:pic>
        <p:nvPicPr>
          <p:cNvPr id="5122" name="Picture 2" descr="C:\Users\dtarb\Dave\etc\Photos\DaveDebCamDownloads\Img0057_Australia_09\DSCN207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1" t="3354" r="12431" b="1677"/>
          <a:stretch/>
        </p:blipFill>
        <p:spPr bwMode="auto">
          <a:xfrm>
            <a:off x="6200377" y="2360063"/>
            <a:ext cx="2601687" cy="246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ACLNNQ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0" t="60645" r="-723" b="16770"/>
          <a:stretch/>
        </p:blipFill>
        <p:spPr bwMode="auto">
          <a:xfrm>
            <a:off x="5925785" y="901174"/>
            <a:ext cx="3023233" cy="186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84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63"/>
            <a:ext cx="8229600" cy="1143000"/>
          </a:xfrm>
        </p:spPr>
        <p:txBody>
          <a:bodyPr/>
          <a:lstStyle/>
          <a:p>
            <a:r>
              <a:rPr lang="en-US" dirty="0" smtClean="0"/>
              <a:t>Example 8.3.1 in HEC 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069"/>
            <a:ext cx="8229600" cy="1261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1- </a:t>
            </a:r>
            <a:r>
              <a:rPr lang="en-US" sz="2000" dirty="0" err="1"/>
              <a:t>hr</a:t>
            </a:r>
            <a:r>
              <a:rPr lang="en-US" sz="2000" dirty="0"/>
              <a:t> unit hydrograph for a watershed is given below. Determine the runoff from this watershed for the storm pattern given. The abstractions have a constant rate of 0.3 in/ 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24039"/>
              </p:ext>
            </p:extLst>
          </p:nvPr>
        </p:nvGraphicFramePr>
        <p:xfrm>
          <a:off x="859603" y="2295281"/>
          <a:ext cx="7124698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5048"/>
                <a:gridCol w="803275"/>
                <a:gridCol w="803275"/>
                <a:gridCol w="803275"/>
                <a:gridCol w="803275"/>
                <a:gridCol w="803275"/>
                <a:gridCol w="8032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Time ( </a:t>
                      </a:r>
                      <a:r>
                        <a:rPr lang="en-US" sz="18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hr</a:t>
                      </a:r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Precipitation ( in)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Unit hydrograph ( cfs)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9" r="-1"/>
          <a:stretch/>
        </p:blipFill>
        <p:spPr bwMode="auto">
          <a:xfrm>
            <a:off x="0" y="3471184"/>
            <a:ext cx="252155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95" y="3253903"/>
            <a:ext cx="2826222" cy="175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95" y="4987821"/>
            <a:ext cx="2860982" cy="1921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417" y="3330178"/>
            <a:ext cx="4229434" cy="352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12441"/>
            <a:ext cx="2553194" cy="189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51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Hydrologic River Routing</a:t>
            </a:r>
            <a:endParaRPr lang="en-US" dirty="0"/>
          </a:p>
        </p:txBody>
      </p:sp>
      <p:pic>
        <p:nvPicPr>
          <p:cNvPr id="4" name="Picture 3" descr="AACLNNQ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00" t="60299" r="-723" b="16770"/>
          <a:stretch/>
        </p:blipFill>
        <p:spPr bwMode="auto">
          <a:xfrm>
            <a:off x="15834" y="1253698"/>
            <a:ext cx="2895600" cy="157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fig_09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6670" y="3108366"/>
            <a:ext cx="4267200" cy="27797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8878" y="1253698"/>
                <a:ext cx="4152397" cy="419358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Continuity</a:t>
                </a: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𝑑𝑆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𝑄</m:t>
                      </m:r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  <a:cs typeface="Arial" pitchFamily="34" charset="0"/>
                              <a:sym typeface="Symbol"/>
                            </a:rPr>
                            <m:t></m:t>
                          </m:r>
                          <m:r>
                            <a:rPr lang="en-US" i="1">
                              <a:latin typeface="Cambria Math"/>
                              <a:cs typeface="Arial" pitchFamily="34" charset="0"/>
                              <a:sym typeface="Symbol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Arial" pitchFamily="34" charset="0"/>
                          <a:sym typeface="Symbol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  <a:sym typeface="Symbol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  <a:sym typeface="Symbol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  <a:sym typeface="Symbol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  <a:sym typeface="Symbol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cs typeface="Arial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cs typeface="Arial" pitchFamily="34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/>
                                  <a:cs typeface="Arial" pitchFamily="34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  <a:cs typeface="Arial" pitchFamily="34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cs typeface="Arial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cs typeface="Arial" pitchFamily="34" charset="0"/>
                            </a:rPr>
                            <m:t>𝑗</m:t>
                          </m:r>
                          <m:r>
                            <a:rPr lang="en-US" i="1">
                              <a:latin typeface="Cambria Math"/>
                              <a:cs typeface="Arial" pitchFamily="34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)</m:t>
                      </m:r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Storage Relation</a:t>
                </a: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Arial" pitchFamily="34" charset="0"/>
                        </a:rPr>
                        <m:t>𝐾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𝑋𝐼</m:t>
                          </m:r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  <a:cs typeface="Arial" pitchFamily="34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cs typeface="Arial" pitchFamily="34" charset="0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  <a:sym typeface="Symbol"/>
                  </a:rPr>
                  <a:t>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Arial" pitchFamily="34" charset="0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Arial" pitchFamily="34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878" y="1253698"/>
                <a:ext cx="4152397" cy="4193584"/>
              </a:xfrm>
              <a:prstGeom prst="rect">
                <a:avLst/>
              </a:prstGeom>
              <a:blipFill rotWithShape="1">
                <a:blip r:embed="rId4"/>
                <a:stretch>
                  <a:fillRect l="-1322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987636" y="5237018"/>
            <a:ext cx="3610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Given K, X and I(t), solve Q(t)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Given I(t), Q(t) infer K and 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4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9.3.2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 the following inflow hydrograph using X=0.2, K=0.7 </a:t>
            </a:r>
            <a:r>
              <a:rPr lang="en-US" dirty="0" err="1" smtClean="0"/>
              <a:t>hr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26033"/>
              </p:ext>
            </p:extLst>
          </p:nvPr>
        </p:nvGraphicFramePr>
        <p:xfrm>
          <a:off x="1496289" y="3024905"/>
          <a:ext cx="616329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170"/>
                <a:gridCol w="604765"/>
                <a:gridCol w="604765"/>
                <a:gridCol w="604765"/>
                <a:gridCol w="604765"/>
                <a:gridCol w="604765"/>
                <a:gridCol w="604765"/>
                <a:gridCol w="604765"/>
                <a:gridCol w="60476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Time (hr)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588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Inﬂow (cfs)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800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5200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Time (hr)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Inﬂow (cfs)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700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9.3.1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K, X from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01550"/>
              </p:ext>
            </p:extLst>
          </p:nvPr>
        </p:nvGraphicFramePr>
        <p:xfrm>
          <a:off x="1092530" y="2320389"/>
          <a:ext cx="2671947" cy="429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649"/>
                <a:gridCol w="890649"/>
                <a:gridCol w="890649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Day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Inflow (ft3/s)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Outflow  (ft3/s)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11700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16500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29700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12600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6700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53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Hydrologic Simulation Models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Learning Objectives</a:t>
            </a:r>
          </a:p>
          <a:p>
            <a:r>
              <a:rPr lang="en-US" sz="2800" dirty="0" smtClean="0"/>
              <a:t>Use hydrologic simulation models to </a:t>
            </a:r>
            <a:r>
              <a:rPr lang="en-US" sz="2800" i="1" dirty="0" smtClean="0"/>
              <a:t>expedite</a:t>
            </a:r>
            <a:r>
              <a:rPr lang="en-US" sz="2800" dirty="0" smtClean="0"/>
              <a:t> hydrologic calculations</a:t>
            </a:r>
          </a:p>
          <a:p>
            <a:r>
              <a:rPr lang="en-US" sz="2800" i="1" dirty="0" smtClean="0"/>
              <a:t>Determine</a:t>
            </a:r>
            <a:r>
              <a:rPr lang="en-US" sz="2800" dirty="0" smtClean="0"/>
              <a:t> the appropriate parameters for input to models depending on the setting and problem being addressed</a:t>
            </a:r>
          </a:p>
          <a:p>
            <a:r>
              <a:rPr lang="en-US" sz="2800" i="1" dirty="0" smtClean="0"/>
              <a:t>Prepare</a:t>
            </a:r>
            <a:r>
              <a:rPr lang="en-US" sz="2800" dirty="0" smtClean="0"/>
              <a:t> the input to a hydrologic model (HEC HMS) for solution of hydrologic design problems</a:t>
            </a:r>
          </a:p>
          <a:p>
            <a:r>
              <a:rPr lang="en-US" sz="2800" i="1" dirty="0" smtClean="0"/>
              <a:t>Run </a:t>
            </a:r>
            <a:r>
              <a:rPr lang="en-US" sz="2800" dirty="0" smtClean="0"/>
              <a:t>the model and </a:t>
            </a:r>
            <a:r>
              <a:rPr lang="en-US" sz="2800" i="1" dirty="0" smtClean="0"/>
              <a:t>interpret</a:t>
            </a:r>
            <a:r>
              <a:rPr lang="en-US" sz="2800" dirty="0" smtClean="0"/>
              <a:t> the output of hydrologic models for application in design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74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z="3600" dirty="0" smtClean="0"/>
              <a:t>What Are Hydrologic Models used for?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100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 evaluate the response sensitivity of an input action in the context of design or solving a problem (Engineering) </a:t>
            </a:r>
          </a:p>
          <a:p>
            <a:r>
              <a:rPr lang="en-US" sz="2800" dirty="0" smtClean="0"/>
              <a:t>to encode and encapsulate knowledge and test hypotheses (Science/Research)</a:t>
            </a:r>
          </a:p>
          <a:p>
            <a:r>
              <a:rPr lang="en-US" sz="2800" dirty="0" smtClean="0"/>
              <a:t>to organize and structure the examination of available data and information focused on the problem at hand</a:t>
            </a:r>
          </a:p>
          <a:p>
            <a:r>
              <a:rPr lang="en-US" sz="2800" dirty="0" smtClean="0"/>
              <a:t>to formalize communication across disciplines (solving problems involving multiple disciplines)</a:t>
            </a:r>
          </a:p>
        </p:txBody>
      </p:sp>
    </p:spTree>
    <p:extLst>
      <p:ext uri="{BB962C8B-B14F-4D97-AF65-F5344CB8AC3E}">
        <p14:creationId xmlns:p14="http://schemas.microsoft.com/office/powerpoint/2010/main" val="14702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52400"/>
            <a:ext cx="7772400" cy="838200"/>
          </a:xfrm>
        </p:spPr>
        <p:txBody>
          <a:bodyPr/>
          <a:lstStyle/>
          <a:p>
            <a:r>
              <a:rPr lang="en-US" dirty="0" smtClean="0"/>
              <a:t>HEC 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hlinkClick r:id="rId2"/>
              </a:rPr>
              <a:t>http://www.hec.usace.army.mil/software/hec-hms/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6" name="Picture 3" descr="AACLNHN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6975"/>
            <a:ext cx="7059613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81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1789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6" name="Picture 3" descr="AACLNNW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4803" y="1143000"/>
            <a:ext cx="2923398" cy="289560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397000"/>
          <a:ext cx="4800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624840"/>
                <a:gridCol w="960120"/>
                <a:gridCol w="960120"/>
                <a:gridCol w="960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Subbasin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(hr)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 (hr)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Area (mi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7.5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3581400"/>
            <a:ext cx="25812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706002" y="4038600"/>
            <a:ext cx="4904597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Suppose that a development is proposed that changes land use and the CN in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subbasin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3 from 58 to 70, what is the impact on the hydrograph?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55" y="4892783"/>
            <a:ext cx="3266889" cy="188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1426" y="5837291"/>
            <a:ext cx="438343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Can a detention basin be placed below junction to reduce peak to pre-development levels?  How big should it be?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an HEC-HMS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Basin Model</a:t>
            </a:r>
          </a:p>
          <a:p>
            <a:pPr lvl="1"/>
            <a:r>
              <a:rPr lang="en-US" dirty="0"/>
              <a:t>Basin</a:t>
            </a:r>
          </a:p>
          <a:p>
            <a:pPr lvl="2"/>
            <a:r>
              <a:rPr lang="en-US" dirty="0" err="1"/>
              <a:t>Subbasin</a:t>
            </a:r>
            <a:r>
              <a:rPr lang="en-US" dirty="0"/>
              <a:t>, Reach, Reservoir, Junction, Diversion, Source, Sink</a:t>
            </a:r>
          </a:p>
          <a:p>
            <a:r>
              <a:rPr lang="en-US" dirty="0" err="1"/>
              <a:t>Meteorologic</a:t>
            </a:r>
            <a:r>
              <a:rPr lang="en-US" dirty="0"/>
              <a:t> Model</a:t>
            </a:r>
          </a:p>
          <a:p>
            <a:pPr lvl="1"/>
            <a:r>
              <a:rPr lang="en-US" dirty="0"/>
              <a:t>Specified hyetograph, gage weights, frequency storm, gridded precipitation, inverse distance, SCS storm</a:t>
            </a:r>
          </a:p>
          <a:p>
            <a:r>
              <a:rPr lang="en-US" dirty="0"/>
              <a:t>Control Specifications</a:t>
            </a:r>
          </a:p>
          <a:p>
            <a:pPr lvl="1"/>
            <a:r>
              <a:rPr lang="en-US" dirty="0"/>
              <a:t>Start, end, time interval</a:t>
            </a:r>
          </a:p>
          <a:p>
            <a:r>
              <a:rPr lang="en-US" dirty="0"/>
              <a:t>Time series data</a:t>
            </a:r>
          </a:p>
          <a:p>
            <a:pPr lvl="1"/>
            <a:r>
              <a:rPr lang="en-US" dirty="0" err="1"/>
              <a:t>Precip</a:t>
            </a:r>
            <a:r>
              <a:rPr lang="en-US" dirty="0"/>
              <a:t>, discharge, stage, temperature, solar radiation, wind speed, humidity, air pressure</a:t>
            </a:r>
          </a:p>
          <a:p>
            <a:r>
              <a:rPr lang="en-US" dirty="0"/>
              <a:t>Paired data</a:t>
            </a:r>
          </a:p>
          <a:p>
            <a:pPr lvl="1"/>
            <a:r>
              <a:rPr lang="en-US" dirty="0"/>
              <a:t>Storage-discharge, elevation-area, elevation-storage, elevation-discharge, inflow-diversion, diameter-percentage, cross-sections, unit hydrograph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595</Words>
  <Application>Microsoft Office PowerPoint</Application>
  <PresentationFormat>On-screen Show (4:3)</PresentationFormat>
  <Paragraphs>175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Office Theme</vt:lpstr>
      <vt:lpstr>Hydrologic River Routing</vt:lpstr>
      <vt:lpstr>Hydrologic River Routing</vt:lpstr>
      <vt:lpstr>Example 9.3.2</vt:lpstr>
      <vt:lpstr>Example 9.3.1</vt:lpstr>
      <vt:lpstr>Hydrologic Simulation Models</vt:lpstr>
      <vt:lpstr>What Are Hydrologic Models used for?</vt:lpstr>
      <vt:lpstr>HEC HMS</vt:lpstr>
      <vt:lpstr>Example</vt:lpstr>
      <vt:lpstr>Components of an HEC-HMS Model</vt:lpstr>
      <vt:lpstr>Example 8.3.1 in HEC HMS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8.2.3</dc:title>
  <dc:creator>David Tarboton</dc:creator>
  <cp:lastModifiedBy>David Tarboton</cp:lastModifiedBy>
  <cp:revision>26</cp:revision>
  <cp:lastPrinted>2012-03-30T08:11:00Z</cp:lastPrinted>
  <dcterms:created xsi:type="dcterms:W3CDTF">2012-03-23T02:13:25Z</dcterms:created>
  <dcterms:modified xsi:type="dcterms:W3CDTF">2014-04-09T04:28:34Z</dcterms:modified>
</cp:coreProperties>
</file>