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9" r:id="rId1"/>
  </p:sldMasterIdLst>
  <p:notesMasterIdLst>
    <p:notesMasterId r:id="rId6"/>
  </p:notesMasterIdLst>
  <p:handoutMasterIdLst>
    <p:handoutMasterId r:id="rId7"/>
  </p:handoutMasterIdLst>
  <p:sldIdLst>
    <p:sldId id="327" r:id="rId2"/>
    <p:sldId id="331" r:id="rId3"/>
    <p:sldId id="332" r:id="rId4"/>
    <p:sldId id="330" r:id="rId5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496" autoAdjust="0"/>
    <p:restoredTop sz="90929"/>
  </p:normalViewPr>
  <p:slideViewPr>
    <p:cSldViewPr snapToGrid="0">
      <p:cViewPr varScale="1">
        <p:scale>
          <a:sx n="92" d="100"/>
          <a:sy n="92" d="100"/>
        </p:scale>
        <p:origin x="102" y="24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35" d="100"/>
          <a:sy n="135" d="100"/>
        </p:scale>
        <p:origin x="-90" y="-50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500" cy="465296"/>
          </a:xfrm>
          <a:prstGeom prst="rect">
            <a:avLst/>
          </a:prstGeom>
        </p:spPr>
        <p:txBody>
          <a:bodyPr vert="horz" lIns="93265" tIns="46632" rIns="93265" bIns="46632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831" y="0"/>
            <a:ext cx="3042500" cy="465296"/>
          </a:xfrm>
          <a:prstGeom prst="rect">
            <a:avLst/>
          </a:prstGeom>
        </p:spPr>
        <p:txBody>
          <a:bodyPr vert="horz" lIns="93265" tIns="46632" rIns="93265" bIns="46632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36"/>
            <a:ext cx="3042500" cy="465296"/>
          </a:xfrm>
          <a:prstGeom prst="rect">
            <a:avLst/>
          </a:prstGeom>
        </p:spPr>
        <p:txBody>
          <a:bodyPr vert="horz" lIns="93265" tIns="46632" rIns="93265" bIns="46632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831" y="8839036"/>
            <a:ext cx="3042500" cy="465296"/>
          </a:xfrm>
          <a:prstGeom prst="rect">
            <a:avLst/>
          </a:prstGeom>
        </p:spPr>
        <p:txBody>
          <a:bodyPr vert="horz" lIns="93265" tIns="46632" rIns="93265" bIns="46632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7" y="0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524" y="4420315"/>
            <a:ext cx="5146881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7" y="8840629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4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4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4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8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4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3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2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3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1/28/2014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0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3_08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489278" y="1714500"/>
            <a:ext cx="4267200" cy="295656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812889" y="344031"/>
            <a:ext cx="3334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Anisotropy – Key ideas</a:t>
            </a:r>
            <a:endParaRPr lang="en-US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7456" y="2034385"/>
            <a:ext cx="3771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Effective conductivity </a:t>
            </a:r>
            <a:r>
              <a:rPr lang="en-US" sz="2000" dirty="0" smtClean="0">
                <a:latin typeface="+mn-lt"/>
              </a:rPr>
              <a:t>that represents aggregate effect of flow through a layered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Effective conductivity is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different</a:t>
            </a:r>
            <a:r>
              <a:rPr lang="en-US" sz="2000" dirty="0" smtClean="0">
                <a:latin typeface="+mn-lt"/>
              </a:rPr>
              <a:t> parallel to than perpendicular to the layers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Material with this property is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anisotropic</a:t>
            </a:r>
            <a:r>
              <a:rPr lang="en-US" sz="2000" dirty="0" smtClean="0">
                <a:latin typeface="+mn-lt"/>
              </a:rPr>
              <a:t> – properties are different in different directions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29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49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2049" y="18288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An aquifer has 3 layers with K values indicated.  Compute the equivalent horizontal and vertical hydraulic conductivities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3429000" cy="2590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615392"/>
            <a:ext cx="3429000" cy="2023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1676400"/>
            <a:ext cx="15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752600"/>
            <a:ext cx="15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1828800"/>
            <a:ext cx="0" cy="178659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69675" y="4419601"/>
            <a:ext cx="0" cy="121919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3924" y="3615392"/>
            <a:ext cx="0" cy="80420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8301" y="24384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10 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6705" y="379896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4.4 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6705" y="4798367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6.2 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3217" y="2462508"/>
            <a:ext cx="206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K=11.6 m/day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5387" y="3811104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K=4.5 m/day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4808098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K=2.2 m/day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Aquifer Anisotropy and general flow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 </a:t>
            </a:r>
          </a:p>
          <a:p>
            <a:r>
              <a:rPr lang="en-US" sz="2800" dirty="0" smtClean="0"/>
              <a:t>To be able to quantify the anisotropy of an aquifer due to layering</a:t>
            </a:r>
          </a:p>
          <a:p>
            <a:r>
              <a:rPr lang="en-US" sz="2800" dirty="0" smtClean="0"/>
              <a:t>To be able to describe the equations used in general groundwater flow calculations</a:t>
            </a:r>
          </a:p>
        </p:txBody>
      </p:sp>
    </p:spTree>
    <p:extLst>
      <p:ext uri="{BB962C8B-B14F-4D97-AF65-F5344CB8AC3E}">
        <p14:creationId xmlns:p14="http://schemas.microsoft.com/office/powerpoint/2010/main" val="402154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3_1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456766" y="2967482"/>
            <a:ext cx="4267200" cy="2136648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928968" y="324395"/>
            <a:ext cx="53383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General Groundwater Flow Equations</a:t>
            </a:r>
            <a:endParaRPr lang="en-US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668" y="5451826"/>
            <a:ext cx="5086350" cy="669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373987" y="907275"/>
            <a:ext cx="66717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Based 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Darcy’s Law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Storage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Used in groundwater models to examine more complex groundwater flow problems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9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1559</TotalTime>
  <Words>145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Office Theme</vt:lpstr>
      <vt:lpstr>PowerPoint Presentation</vt:lpstr>
      <vt:lpstr>Example</vt:lpstr>
      <vt:lpstr>Aquifer Anisotropy and general flow equations</vt:lpstr>
      <vt:lpstr>PowerPoint Presentation</vt:lpstr>
    </vt:vector>
  </TitlesOfParts>
  <Company>Utah Water Research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139</cp:revision>
  <cp:lastPrinted>2014-01-27T02:25:38Z</cp:lastPrinted>
  <dcterms:created xsi:type="dcterms:W3CDTF">2002-08-26T02:30:48Z</dcterms:created>
  <dcterms:modified xsi:type="dcterms:W3CDTF">2014-01-29T05:11:58Z</dcterms:modified>
</cp:coreProperties>
</file>