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939" r:id="rId2"/>
  </p:sldMasterIdLst>
  <p:notesMasterIdLst>
    <p:notesMasterId r:id="rId11"/>
  </p:notesMasterIdLst>
  <p:handoutMasterIdLst>
    <p:handoutMasterId r:id="rId12"/>
  </p:handoutMasterIdLst>
  <p:sldIdLst>
    <p:sldId id="333" r:id="rId3"/>
    <p:sldId id="338" r:id="rId4"/>
    <p:sldId id="344" r:id="rId5"/>
    <p:sldId id="335" r:id="rId6"/>
    <p:sldId id="337" r:id="rId7"/>
    <p:sldId id="336" r:id="rId8"/>
    <p:sldId id="339" r:id="rId9"/>
    <p:sldId id="345" r:id="rId10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17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-90" y="-50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500" cy="465296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831" y="0"/>
            <a:ext cx="3042500" cy="465296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7F893237-1928-440B-B4E5-CA9071C80E1C}" type="datetimeFigureOut">
              <a:rPr lang="en-US"/>
              <a:pPr>
                <a:defRPr/>
              </a:pPr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36"/>
            <a:ext cx="3042500" cy="465296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831" y="8839036"/>
            <a:ext cx="3042500" cy="465296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04175A95-11F4-4D0F-87F3-A1030AD8A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37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500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6" y="0"/>
            <a:ext cx="3042499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523" y="4420315"/>
            <a:ext cx="5146881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629"/>
            <a:ext cx="3042500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6" y="8840629"/>
            <a:ext cx="3042499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B09AB3C0-829B-4990-B424-32DF7950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F062-6B23-40D6-9016-9FB92895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2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3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2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33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4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4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14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38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4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3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dirty="0" smtClean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Tarboton</a:t>
            </a:r>
          </a:p>
          <a:p>
            <a:pPr>
              <a:defRPr/>
            </a:pPr>
            <a:fld id="{57856F51-6E4B-4DAC-B4DA-C9C5D47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078" name="Straight Connector 7"/>
          <p:cNvCxnSpPr>
            <a:cxnSpLocks noChangeShapeType="1"/>
          </p:cNvCxnSpPr>
          <p:nvPr userDrawn="1"/>
        </p:nvCxnSpPr>
        <p:spPr bwMode="auto">
          <a:xfrm>
            <a:off x="685800" y="6172200"/>
            <a:ext cx="7772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0A8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2/5/2012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807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hydrology.usu.edu/rrp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70" name="Picture 6" descr="dl2"/>
          <p:cNvPicPr>
            <a:picLocks noChangeAspect="1" noChangeArrowheads="1"/>
          </p:cNvPicPr>
          <p:nvPr/>
        </p:nvPicPr>
        <p:blipFill>
          <a:blip r:embed="rId3" cstate="print"/>
          <a:srcRect r="60086" b="39534"/>
          <a:stretch>
            <a:fillRect/>
          </a:stretch>
        </p:blipFill>
        <p:spPr bwMode="auto">
          <a:xfrm>
            <a:off x="0" y="879475"/>
            <a:ext cx="5310188" cy="4819650"/>
          </a:xfrm>
          <a:prstGeom prst="rect">
            <a:avLst/>
          </a:prstGeom>
          <a:noFill/>
        </p:spPr>
      </p:pic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517525" y="273050"/>
            <a:ext cx="8091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Continuity equation in an unsaturated porous medium.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1671" name="Object 7"/>
          <p:cNvGraphicFramePr>
            <a:graphicFrameLocks noChangeAspect="1"/>
          </p:cNvGraphicFramePr>
          <p:nvPr/>
        </p:nvGraphicFramePr>
        <p:xfrm>
          <a:off x="5026025" y="1231900"/>
          <a:ext cx="149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4" imgW="749160" imgH="203040" progId="Equation.3">
                  <p:embed/>
                </p:oleObj>
              </mc:Choice>
              <mc:Fallback>
                <p:oleObj name="Equation" r:id="rId4" imgW="749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1231900"/>
                        <a:ext cx="1498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4" name="Rectangle 10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1673" name="Object 9"/>
          <p:cNvGraphicFramePr>
            <a:graphicFrameLocks noChangeAspect="1"/>
          </p:cNvGraphicFramePr>
          <p:nvPr/>
        </p:nvGraphicFramePr>
        <p:xfrm>
          <a:off x="5105400" y="2328863"/>
          <a:ext cx="20050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6" imgW="1002430" imgH="203024" progId="Equation.3">
                  <p:embed/>
                </p:oleObj>
              </mc:Choice>
              <mc:Fallback>
                <p:oleObj name="Equation" r:id="rId6" imgW="100243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28863"/>
                        <a:ext cx="200501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4705350" y="3040063"/>
            <a:ext cx="4276725" cy="9461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>
                <a:sym typeface="Symbol" pitchFamily="18" charset="2"/>
              </a:rPr>
              <a:t></a:t>
            </a:r>
            <a:r>
              <a:rPr lang="pl-PL"/>
              <a:t> </a:t>
            </a:r>
            <a:r>
              <a:rPr lang="en-US">
                <a:sym typeface="Symbol" pitchFamily="18" charset="2"/>
              </a:rPr>
              <a:t></a:t>
            </a:r>
            <a:r>
              <a:rPr lang="pl-PL"/>
              <a:t>x </a:t>
            </a:r>
            <a:r>
              <a:rPr lang="en-US">
                <a:sym typeface="Symbol" pitchFamily="18" charset="2"/>
              </a:rPr>
              <a:t></a:t>
            </a:r>
            <a:r>
              <a:rPr lang="pl-PL"/>
              <a:t>y </a:t>
            </a:r>
            <a:r>
              <a:rPr lang="en-US">
                <a:sym typeface="Symbol" pitchFamily="18" charset="2"/>
              </a:rPr>
              <a:t></a:t>
            </a:r>
            <a:r>
              <a:rPr lang="pl-PL"/>
              <a:t>z = </a:t>
            </a:r>
            <a:endParaRPr lang="en-US"/>
          </a:p>
          <a:p>
            <a:pPr algn="ctr"/>
            <a:r>
              <a:rPr lang="pl-PL"/>
              <a:t>(q </a:t>
            </a:r>
            <a:r>
              <a:rPr lang="en-US">
                <a:sym typeface="Symbol" pitchFamily="18" charset="2"/>
              </a:rPr>
              <a:t></a:t>
            </a:r>
            <a:r>
              <a:rPr lang="pl-PL"/>
              <a:t>x </a:t>
            </a:r>
            <a:r>
              <a:rPr lang="en-US">
                <a:sym typeface="Symbol" pitchFamily="18" charset="2"/>
              </a:rPr>
              <a:t></a:t>
            </a:r>
            <a:r>
              <a:rPr lang="pl-PL"/>
              <a:t>y – (q+</a:t>
            </a:r>
            <a:r>
              <a:rPr lang="en-US">
                <a:sym typeface="Symbol" pitchFamily="18" charset="2"/>
              </a:rPr>
              <a:t></a:t>
            </a:r>
            <a:r>
              <a:rPr lang="pl-PL"/>
              <a:t>q) </a:t>
            </a:r>
            <a:r>
              <a:rPr lang="en-US">
                <a:sym typeface="Symbol" pitchFamily="18" charset="2"/>
              </a:rPr>
              <a:t></a:t>
            </a:r>
            <a:r>
              <a:rPr lang="pl-PL"/>
              <a:t>x </a:t>
            </a:r>
            <a:r>
              <a:rPr lang="en-US">
                <a:sym typeface="Symbol" pitchFamily="18" charset="2"/>
              </a:rPr>
              <a:t></a:t>
            </a:r>
            <a:r>
              <a:rPr lang="pl-PL"/>
              <a:t>y) </a:t>
            </a:r>
            <a:r>
              <a:rPr lang="en-US">
                <a:sym typeface="Symbol" pitchFamily="18" charset="2"/>
              </a:rPr>
              <a:t></a:t>
            </a:r>
            <a:r>
              <a:rPr lang="pl-PL"/>
              <a:t>t </a:t>
            </a:r>
          </a:p>
        </p:txBody>
      </p:sp>
      <p:sp>
        <p:nvSpPr>
          <p:cNvPr id="241677" name="Rectangle 13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1676" name="Object 12"/>
          <p:cNvGraphicFramePr>
            <a:graphicFrameLocks noChangeAspect="1"/>
          </p:cNvGraphicFramePr>
          <p:nvPr/>
        </p:nvGraphicFramePr>
        <p:xfrm>
          <a:off x="5734050" y="4298950"/>
          <a:ext cx="1422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8" imgW="711509" imgH="393871" progId="Equation.3">
                  <p:embed/>
                </p:oleObj>
              </mc:Choice>
              <mc:Fallback>
                <p:oleObj name="Equation" r:id="rId8" imgW="711509" imgH="3938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4298950"/>
                        <a:ext cx="1422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1678" name="Object 14"/>
          <p:cNvGraphicFramePr>
            <a:graphicFrameLocks noChangeAspect="1"/>
          </p:cNvGraphicFramePr>
          <p:nvPr/>
        </p:nvGraphicFramePr>
        <p:xfrm>
          <a:off x="5762625" y="5335588"/>
          <a:ext cx="1346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0" imgW="673392" imgH="393871" progId="Equation.3">
                  <p:embed/>
                </p:oleObj>
              </mc:Choice>
              <mc:Fallback>
                <p:oleObj name="Equation" r:id="rId10" imgW="673392" imgH="3938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25" y="5335588"/>
                        <a:ext cx="1346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80" name="Line 16"/>
          <p:cNvSpPr>
            <a:spLocks noChangeShapeType="1"/>
          </p:cNvSpPr>
          <p:nvPr/>
        </p:nvSpPr>
        <p:spPr bwMode="auto">
          <a:xfrm flipH="1">
            <a:off x="2752725" y="1509713"/>
            <a:ext cx="2179638" cy="10493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1681" name="Line 17"/>
          <p:cNvSpPr>
            <a:spLocks noChangeShapeType="1"/>
          </p:cNvSpPr>
          <p:nvPr/>
        </p:nvSpPr>
        <p:spPr bwMode="auto">
          <a:xfrm flipH="1">
            <a:off x="3122613" y="2538413"/>
            <a:ext cx="2003425" cy="5953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6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9" name="Picture 7" descr="fig414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1897581" y="68344"/>
            <a:ext cx="5463990" cy="6056637"/>
          </a:xfrm>
          <a:prstGeom prst="rect">
            <a:avLst/>
          </a:prstGeom>
          <a:noFill/>
        </p:spPr>
      </p:pic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0" y="5883275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/>
              <a:t>Variation of soil suction head, |</a:t>
            </a:r>
            <a:r>
              <a:rPr lang="en-US">
                <a:sym typeface="Symbol" pitchFamily="18" charset="2"/>
              </a:rPr>
              <a:t></a:t>
            </a:r>
            <a:r>
              <a:rPr lang="en-US"/>
              <a:t>|, and hydraulic conductivity, K, with moisture content.</a:t>
            </a:r>
            <a:r>
              <a:rPr lang="en-US">
                <a:sym typeface="Symbol" pitchFamily="18" charset="2"/>
              </a:rPr>
              <a:t>  (from Chow et al, 1988)</a:t>
            </a:r>
          </a:p>
        </p:txBody>
      </p:sp>
    </p:spTree>
    <p:extLst>
      <p:ext uri="{BB962C8B-B14F-4D97-AF65-F5344CB8AC3E}">
        <p14:creationId xmlns:p14="http://schemas.microsoft.com/office/powerpoint/2010/main" val="414591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6882" y="838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 3.7.1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Determine the vertical flux for a soil in which the unsaturated hydraulic conductivity is expressed as a function of the suction head as K=250(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)</a:t>
            </a:r>
            <a:r>
              <a:rPr lang="en-US" baseline="30000" dirty="0" smtClean="0">
                <a:latin typeface="Arial" pitchFamily="34" charset="0"/>
                <a:cs typeface="Arial" pitchFamily="34" charset="0"/>
                <a:sym typeface="Symbol"/>
              </a:rPr>
              <a:t>-2.11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in cm/d.  At depth z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=80 cm, 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=-65 cm and at depth z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=100 cm, 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=-60 cm.</a:t>
            </a:r>
          </a:p>
          <a:p>
            <a:endParaRPr lang="en-US" dirty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Is the direction of flow up or down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4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180" name="Picture 4" descr="~AUT0014"/>
          <p:cNvPicPr>
            <a:picLocks noChangeAspect="1" noChangeArrowheads="1"/>
          </p:cNvPicPr>
          <p:nvPr/>
        </p:nvPicPr>
        <p:blipFill>
          <a:blip r:embed="rId2" cstate="print"/>
          <a:srcRect b="45613"/>
          <a:stretch>
            <a:fillRect/>
          </a:stretch>
        </p:blipFill>
        <p:spPr bwMode="auto">
          <a:xfrm>
            <a:off x="1012825" y="215900"/>
            <a:ext cx="7224713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5494338" y="3954463"/>
            <a:ext cx="1497012" cy="8255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Residual moisture content </a:t>
            </a:r>
            <a:r>
              <a:rPr lang="en-US" sz="1600"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1600" baseline="-2500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1600">
                <a:latin typeface="Times New Roman" pitchFamily="18" charset="0"/>
                <a:sym typeface="Symbol" pitchFamily="18" charset="2"/>
              </a:rPr>
              <a:t> =5%</a:t>
            </a:r>
          </a:p>
        </p:txBody>
      </p:sp>
      <p:sp>
        <p:nvSpPr>
          <p:cNvPr id="306183" name="Line 7"/>
          <p:cNvSpPr>
            <a:spLocks noChangeShapeType="1"/>
          </p:cNvSpPr>
          <p:nvPr/>
        </p:nvSpPr>
        <p:spPr bwMode="auto">
          <a:xfrm>
            <a:off x="4456113" y="4476750"/>
            <a:ext cx="10683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800100" y="5834063"/>
            <a:ext cx="7578725" cy="9461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/>
              <a:t>Characteristic curve relating moisture content to pressure head (from Freeze and Cherry, 1979).  </a:t>
            </a:r>
          </a:p>
        </p:txBody>
      </p:sp>
    </p:spTree>
    <p:extLst>
      <p:ext uri="{BB962C8B-B14F-4D97-AF65-F5344CB8AC3E}">
        <p14:creationId xmlns:p14="http://schemas.microsoft.com/office/powerpoint/2010/main" val="135647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03" name="Picture 3" descr="~AUT0014"/>
          <p:cNvPicPr>
            <a:picLocks noChangeAspect="1" noChangeArrowheads="1"/>
          </p:cNvPicPr>
          <p:nvPr/>
        </p:nvPicPr>
        <p:blipFill>
          <a:blip r:embed="rId2" cstate="print"/>
          <a:srcRect t="55492" b="5185"/>
          <a:stretch>
            <a:fillRect/>
          </a:stretch>
        </p:blipFill>
        <p:spPr bwMode="auto">
          <a:xfrm>
            <a:off x="539750" y="515938"/>
            <a:ext cx="79279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822325" y="5284788"/>
            <a:ext cx="7578725" cy="9461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/>
              <a:t>Characteristic curve relating Hydraulic Conductivity to pressure head (from Freeze and Cherry, 1979).  </a:t>
            </a:r>
          </a:p>
        </p:txBody>
      </p:sp>
    </p:spTree>
    <p:extLst>
      <p:ext uri="{BB962C8B-B14F-4D97-AF65-F5344CB8AC3E}">
        <p14:creationId xmlns:p14="http://schemas.microsoft.com/office/powerpoint/2010/main" val="343187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2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408" y="968835"/>
            <a:ext cx="5469390" cy="546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22" y="968835"/>
            <a:ext cx="5469390" cy="546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43" y="97971"/>
            <a:ext cx="7772400" cy="762000"/>
          </a:xfrm>
        </p:spPr>
        <p:txBody>
          <a:bodyPr/>
          <a:lstStyle/>
          <a:p>
            <a:r>
              <a:rPr lang="en-US" dirty="0" smtClean="0"/>
              <a:t>Basis for Hysteresis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8074" y="6399743"/>
            <a:ext cx="7521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See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en-US" sz="2400" dirty="0">
                <a:latin typeface="Arial" pitchFamily="34" charset="0"/>
                <a:cs typeface="Arial" pitchFamily="34" charset="0"/>
                <a:hlinkClick r:id="rId4"/>
              </a:rPr>
              <a:t>://hydrology.usu.edu/rrp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hysteresis animation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49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762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Equations to representing soil water characteristic functions</a:t>
            </a:r>
          </a:p>
        </p:txBody>
      </p:sp>
      <p:graphicFrame>
        <p:nvGraphicFramePr>
          <p:cNvPr id="3082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966610"/>
              </p:ext>
            </p:extLst>
          </p:nvPr>
        </p:nvGraphicFramePr>
        <p:xfrm>
          <a:off x="3540125" y="1219200"/>
          <a:ext cx="14906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748975" imgH="431613" progId="Equation.3">
                  <p:embed/>
                </p:oleObj>
              </mc:Choice>
              <mc:Fallback>
                <p:oleObj name="Equation" r:id="rId3" imgW="74897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1219200"/>
                        <a:ext cx="149066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829894"/>
              </p:ext>
            </p:extLst>
          </p:nvPr>
        </p:nvGraphicFramePr>
        <p:xfrm>
          <a:off x="977900" y="2952750"/>
          <a:ext cx="223043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1104900" imgH="482600" progId="Equation.3">
                  <p:embed/>
                </p:oleObj>
              </mc:Choice>
              <mc:Fallback>
                <p:oleObj name="Equation" r:id="rId5" imgW="1104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952750"/>
                        <a:ext cx="2230438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733425" y="2233613"/>
            <a:ext cx="332174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Brooks and Corey (1966)</a:t>
            </a:r>
          </a:p>
        </p:txBody>
      </p:sp>
      <p:graphicFrame>
        <p:nvGraphicFramePr>
          <p:cNvPr id="3082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861929"/>
              </p:ext>
            </p:extLst>
          </p:nvPr>
        </p:nvGraphicFramePr>
        <p:xfrm>
          <a:off x="903288" y="4713288"/>
          <a:ext cx="4140200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7" imgW="2069202" imgH="634725" progId="Equation.3">
                  <p:embed/>
                </p:oleObj>
              </mc:Choice>
              <mc:Fallback>
                <p:oleObj name="Equation" r:id="rId7" imgW="2069202" imgH="634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4713288"/>
                        <a:ext cx="4140200" cy="1262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35" name="Rectangle 11"/>
          <p:cNvSpPr>
            <a:spLocks noChangeArrowheads="1"/>
          </p:cNvSpPr>
          <p:nvPr/>
        </p:nvSpPr>
        <p:spPr bwMode="auto">
          <a:xfrm>
            <a:off x="819150" y="4137025"/>
            <a:ext cx="3354388" cy="519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van Genuchten (1980) </a:t>
            </a:r>
          </a:p>
        </p:txBody>
      </p:sp>
      <p:graphicFrame>
        <p:nvGraphicFramePr>
          <p:cNvPr id="3082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692881"/>
              </p:ext>
            </p:extLst>
          </p:nvPr>
        </p:nvGraphicFramePr>
        <p:xfrm>
          <a:off x="5829300" y="3186113"/>
          <a:ext cx="2439988" cy="187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9" imgW="1219200" imgH="939800" progId="Equation.3">
                  <p:embed/>
                </p:oleObj>
              </mc:Choice>
              <mc:Fallback>
                <p:oleObj name="Equation" r:id="rId9" imgW="1219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3186113"/>
                        <a:ext cx="2439988" cy="187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38" name="Rectangle 14"/>
          <p:cNvSpPr>
            <a:spLocks noChangeArrowheads="1"/>
          </p:cNvSpPr>
          <p:nvPr/>
        </p:nvSpPr>
        <p:spPr bwMode="auto">
          <a:xfrm>
            <a:off x="4791075" y="2459038"/>
            <a:ext cx="4352925" cy="519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dirty="0"/>
              <a:t>Clapp and </a:t>
            </a:r>
            <a:r>
              <a:rPr lang="en-US" dirty="0" err="1"/>
              <a:t>Hornberger</a:t>
            </a:r>
            <a:r>
              <a:rPr lang="en-US" dirty="0"/>
              <a:t> (1978)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733425" y="60960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See also table 3.7.1 in Mays 2011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33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US" dirty="0" smtClean="0"/>
              <a:t>Steady flow in a confined aquifer</a:t>
            </a:r>
            <a:endParaRPr lang="en-US" dirty="0"/>
          </a:p>
        </p:txBody>
      </p:sp>
      <p:pic>
        <p:nvPicPr>
          <p:cNvPr id="4" name="Content Placeholder 3" descr="fig_04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447800"/>
            <a:ext cx="3769822" cy="30466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1524000"/>
            <a:ext cx="43347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the distance and the observed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piezometric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surface drop between two adjacent wells are 1000 m and 3 m respectively, find an estimate of the time it takes for a molecule of water to move from one well to the other.  K is 3.5 m/day and effective porosity is 0.35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08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333399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X:Templates:Presentations:Designs:Lightbar</Template>
  <TotalTime>1666</TotalTime>
  <Words>277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Blank Presentation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Basis for Hysteresis</vt:lpstr>
      <vt:lpstr>Equations to representing soil water characteristic functions</vt:lpstr>
      <vt:lpstr>Steady flow in a confined aquifer</vt:lpstr>
    </vt:vector>
  </TitlesOfParts>
  <Company>Utah Water Research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McKee</dc:creator>
  <cp:lastModifiedBy>David Tarboton</cp:lastModifiedBy>
  <cp:revision>136</cp:revision>
  <cp:lastPrinted>2012-01-25T04:55:02Z</cp:lastPrinted>
  <dcterms:created xsi:type="dcterms:W3CDTF">2002-08-26T02:30:48Z</dcterms:created>
  <dcterms:modified xsi:type="dcterms:W3CDTF">2012-02-06T03:04:48Z</dcterms:modified>
</cp:coreProperties>
</file>