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951" r:id="rId2"/>
    <p:sldMasterId id="2147483963" r:id="rId3"/>
  </p:sldMasterIdLst>
  <p:notesMasterIdLst>
    <p:notesMasterId r:id="rId13"/>
  </p:notesMasterIdLst>
  <p:handoutMasterIdLst>
    <p:handoutMasterId r:id="rId14"/>
  </p:handoutMasterIdLst>
  <p:sldIdLst>
    <p:sldId id="350" r:id="rId4"/>
    <p:sldId id="353" r:id="rId5"/>
    <p:sldId id="354" r:id="rId6"/>
    <p:sldId id="355" r:id="rId7"/>
    <p:sldId id="356" r:id="rId8"/>
    <p:sldId id="357" r:id="rId9"/>
    <p:sldId id="351" r:id="rId10"/>
    <p:sldId id="358" r:id="rId11"/>
    <p:sldId id="352" r:id="rId12"/>
  </p:sldIdLst>
  <p:sldSz cx="9144000" cy="6858000" type="screen4x3"/>
  <p:notesSz cx="7019925" cy="9305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0A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 varScale="1">
        <p:scale>
          <a:sx n="101" d="100"/>
          <a:sy n="101" d="100"/>
        </p:scale>
        <p:origin x="-90" y="-22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35" d="100"/>
          <a:sy n="135" d="100"/>
        </p:scale>
        <p:origin x="-90" y="-504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2500" cy="465296"/>
          </a:xfrm>
          <a:prstGeom prst="rect">
            <a:avLst/>
          </a:prstGeom>
        </p:spPr>
        <p:txBody>
          <a:bodyPr vert="horz" lIns="93275" tIns="46637" rIns="93275" bIns="46637" rtlCol="0"/>
          <a:lstStyle>
            <a:lvl1pPr algn="l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5831" y="0"/>
            <a:ext cx="3042500" cy="465296"/>
          </a:xfrm>
          <a:prstGeom prst="rect">
            <a:avLst/>
          </a:prstGeom>
        </p:spPr>
        <p:txBody>
          <a:bodyPr vert="horz" lIns="93275" tIns="46637" rIns="93275" bIns="46637" rtlCol="0"/>
          <a:lstStyle>
            <a:lvl1pPr algn="r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7F893237-1928-440B-B4E5-CA9071C80E1C}" type="datetimeFigureOut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36"/>
            <a:ext cx="3042500" cy="465296"/>
          </a:xfrm>
          <a:prstGeom prst="rect">
            <a:avLst/>
          </a:prstGeom>
        </p:spPr>
        <p:txBody>
          <a:bodyPr vert="horz" lIns="93275" tIns="46637" rIns="93275" bIns="46637" rtlCol="0" anchor="b"/>
          <a:lstStyle>
            <a:lvl1pPr algn="l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5831" y="8839036"/>
            <a:ext cx="3042500" cy="465296"/>
          </a:xfrm>
          <a:prstGeom prst="rect">
            <a:avLst/>
          </a:prstGeom>
        </p:spPr>
        <p:txBody>
          <a:bodyPr vert="horz" lIns="93275" tIns="46637" rIns="93275" bIns="46637" rtlCol="0" anchor="b"/>
          <a:lstStyle>
            <a:lvl1pPr algn="r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04175A95-11F4-4D0F-87F3-A1030AD8A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137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2500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5" tIns="46637" rIns="93275" bIns="4663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426" y="0"/>
            <a:ext cx="3042499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5" tIns="46637" rIns="93275" bIns="4663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523" y="4420315"/>
            <a:ext cx="5146881" cy="4187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5" tIns="46637" rIns="93275" bIns="466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0629"/>
            <a:ext cx="3042500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5" tIns="46637" rIns="93275" bIns="4663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426" y="8840629"/>
            <a:ext cx="3042499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5" tIns="46637" rIns="93275" bIns="4663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B09AB3C0-829B-4990-B424-32DF7950D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1147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 example 4.2.1</a:t>
            </a:r>
            <a:r>
              <a:rPr lang="en-US" baseline="0" dirty="0" smtClean="0"/>
              <a:t> and 4.2.2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2EB9E-9B06-4A75-AB40-2B3EDB7CB3D7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208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 example 4.2.1</a:t>
            </a:r>
            <a:r>
              <a:rPr lang="en-US" baseline="0" dirty="0" smtClean="0"/>
              <a:t> and 4.2.2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2EB9E-9B06-4A75-AB40-2B3EDB7CB3D7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208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 example 4.2.1</a:t>
            </a:r>
            <a:r>
              <a:rPr lang="en-US" baseline="0" dirty="0" smtClean="0"/>
              <a:t> and 4.2.2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2EB9E-9B06-4A75-AB40-2B3EDB7CB3D7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208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 example 4.2.1</a:t>
            </a:r>
            <a:r>
              <a:rPr lang="en-US" baseline="0" dirty="0" smtClean="0"/>
              <a:t> and 4.2.2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2EB9E-9B06-4A75-AB40-2B3EDB7CB3D7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2082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 example 4.2.1</a:t>
            </a:r>
            <a:r>
              <a:rPr lang="en-US" baseline="0" dirty="0" smtClean="0"/>
              <a:t> and 4.2.2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2EB9E-9B06-4A75-AB40-2B3EDB7CB3D7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208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 example 4.2.1</a:t>
            </a:r>
            <a:r>
              <a:rPr lang="en-US" baseline="0" dirty="0" smtClean="0"/>
              <a:t> and 4.2.2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2EB9E-9B06-4A75-AB40-2B3EDB7CB3D7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2082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 example 4.2.3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2EB9E-9B06-4A75-AB40-2B3EDB7CB3D7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186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Work example 4.2.5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2EB9E-9B06-4A75-AB40-2B3EDB7CB3D7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76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FF062-6B23-40D6-9016-9FB92895E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7C832-DDAD-4724-A57D-72EC5635EF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E4A5-F64F-45E8-B97A-1EBA6F120A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176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7C832-DDAD-4724-A57D-72EC5635EF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E4A5-F64F-45E8-B97A-1EBA6F120A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119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7C832-DDAD-4724-A57D-72EC5635EF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E4A5-F64F-45E8-B97A-1EBA6F120A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9643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7C832-DDAD-4724-A57D-72EC5635EF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E4A5-F64F-45E8-B97A-1EBA6F120A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3644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7C832-DDAD-4724-A57D-72EC5635EF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E4A5-F64F-45E8-B97A-1EBA6F120A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0472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2/10/2012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7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2/10/2012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2123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2/10/2012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4888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2/10/2012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3879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2/10/2012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834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572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2/10/2012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6556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2/10/2012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8500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2/10/2012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3371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2/10/2012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5844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2/10/2012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0962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2/10/2012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112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7C832-DDAD-4724-A57D-72EC5635EF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E4A5-F64F-45E8-B97A-1EBA6F120A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180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7C832-DDAD-4724-A57D-72EC5635EF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E4A5-F64F-45E8-B97A-1EBA6F120A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007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7C832-DDAD-4724-A57D-72EC5635EF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E4A5-F64F-45E8-B97A-1EBA6F120A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620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7C832-DDAD-4724-A57D-72EC5635EF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E4A5-F64F-45E8-B97A-1EBA6F120A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634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7C832-DDAD-4724-A57D-72EC5635EF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E4A5-F64F-45E8-B97A-1EBA6F120A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367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7C832-DDAD-4724-A57D-72EC5635EF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E4A5-F64F-45E8-B97A-1EBA6F120A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589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solidFill>
                  <a:srgbClr val="0060A8"/>
                </a:solidFill>
                <a:latin typeface="Rockwell Extra Bold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dirty="0" smtClean="0">
                <a:solidFill>
                  <a:srgbClr val="0060A8"/>
                </a:solidFill>
                <a:latin typeface="Rockwell Extra Bold" pitchFamily="18" charset="0"/>
              </a:defRPr>
            </a:lvl1pPr>
          </a:lstStyle>
          <a:p>
            <a:pPr>
              <a:defRPr/>
            </a:pPr>
            <a:r>
              <a:rPr lang="en-US"/>
              <a:t>David </a:t>
            </a:r>
            <a:r>
              <a:rPr lang="en-US" err="1"/>
              <a:t>Tarboton</a:t>
            </a:r>
          </a:p>
          <a:p>
            <a:pPr>
              <a:defRPr/>
            </a:pPr>
            <a:fld id="{57856F51-6E4B-4DAC-B4DA-C9C5D4791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3078" name="Straight Connector 7"/>
          <p:cNvCxnSpPr>
            <a:cxnSpLocks noChangeShapeType="1"/>
          </p:cNvCxnSpPr>
          <p:nvPr userDrawn="1"/>
        </p:nvCxnSpPr>
        <p:spPr bwMode="auto">
          <a:xfrm>
            <a:off x="685800" y="6172200"/>
            <a:ext cx="7772400" cy="158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omic Sans MS" pitchFamily="66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60A8"/>
          </a:solidFill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C137C832-DDAD-4724-A57D-72EC5635EFC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2/9/2012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3902E4A5-F64F-45E8-B97A-1EBA6F120AB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8934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40698B7B-B1B2-4496-BC0A-D39B650BD4F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2/10/2012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96EAFA0B-1174-446F-A1A2-62140642E39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7851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4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4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4.pn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image" Target="../media/image7.jpeg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image" Target="../media/image8.jpeg"/><Relationship Id="rId4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image" Target="../media/image9.jpeg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_04_07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220499" y="1447800"/>
            <a:ext cx="4056888" cy="3048000"/>
          </a:xfrm>
          <a:prstGeom prst="rect">
            <a:avLst/>
          </a:prstGeom>
        </p:spPr>
      </p:pic>
      <p:sp>
        <p:nvSpPr>
          <p:cNvPr id="3" name="TextBox 2"/>
          <p:cNvSpPr txBox="1"/>
          <p:nvPr>
            <p:custDataLst>
              <p:tags r:id="rId2"/>
            </p:custDataLst>
          </p:nvPr>
        </p:nvSpPr>
        <p:spPr>
          <a:xfrm>
            <a:off x="1718138" y="457200"/>
            <a:ext cx="5304657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solidFill>
                  <a:prstClr val="black"/>
                </a:solidFill>
                <a:latin typeface="Arial"/>
              </a:rPr>
              <a:t>Radial flow to a confined aquifer</a:t>
            </a:r>
            <a:endParaRPr lang="en-US" sz="28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31630" y="6488668"/>
            <a:ext cx="5309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From Mays, 2011, Ground and Surface Water Hydrology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760767" y="1989576"/>
                <a:ext cx="2783647" cy="8590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𝐾𝑏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𝑤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  <a:ea typeface="Cambria Math"/>
                            </a:rPr>
                            <m:t>ln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⁡(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𝑤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0767" y="1989576"/>
                <a:ext cx="2783647" cy="85908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654136" y="3591612"/>
                <a:ext cx="2958887" cy="8090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h</m:t>
                      </m:r>
                      <m:r>
                        <a:rPr lang="en-US" i="1" smtClean="0"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𝑤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𝑄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  <a:ea typeface="Cambria Math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/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𝑤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𝐾𝑏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4136" y="3591612"/>
                <a:ext cx="2958887" cy="80906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615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_04_07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220499" y="1447800"/>
            <a:ext cx="4056888" cy="3048000"/>
          </a:xfrm>
          <a:prstGeom prst="rect">
            <a:avLst/>
          </a:prstGeom>
        </p:spPr>
      </p:pic>
      <p:sp>
        <p:nvSpPr>
          <p:cNvPr id="3" name="TextBox 2"/>
          <p:cNvSpPr txBox="1"/>
          <p:nvPr>
            <p:custDataLst>
              <p:tags r:id="rId2"/>
            </p:custDataLst>
          </p:nvPr>
        </p:nvSpPr>
        <p:spPr>
          <a:xfrm>
            <a:off x="1718138" y="457200"/>
            <a:ext cx="5304657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solidFill>
                  <a:prstClr val="black"/>
                </a:solidFill>
                <a:latin typeface="Arial"/>
              </a:rPr>
              <a:t>Radial flow to a confined aquifer</a:t>
            </a:r>
            <a:endParaRPr lang="en-US" sz="28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31630" y="6488668"/>
            <a:ext cx="5309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From Mays, 2011, Ground and Surface Water Hydrology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760767" y="1989576"/>
                <a:ext cx="2783647" cy="8590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𝐾𝑏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𝑤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  <a:ea typeface="Cambria Math"/>
                            </a:rPr>
                            <m:t>ln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⁡(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𝑤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0767" y="1989576"/>
                <a:ext cx="2783647" cy="85908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654136" y="3591612"/>
                <a:ext cx="2958887" cy="8090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h</m:t>
                      </m:r>
                      <m:r>
                        <a:rPr lang="en-US" i="1" smtClean="0"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𝑤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𝑄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  <a:ea typeface="Cambria Math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/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𝑤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𝐾𝑏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4136" y="3591612"/>
                <a:ext cx="2958887" cy="80906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990600" y="4724400"/>
                <a:ext cx="76962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In the above figure and equations,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transmissivity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is represented by</a:t>
                </a:r>
              </a:p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A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  <a:ea typeface="Cambria Math"/>
                      </a:rPr>
                      <m:t>ln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⁡(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𝑟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/</m:t>
                    </m:r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𝑤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;   B  Q;   C  Kb;   D  h-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h</a:t>
                </a:r>
                <a:r>
                  <a:rPr lang="en-US" baseline="-25000" dirty="0" err="1" smtClean="0">
                    <a:latin typeface="Arial" pitchFamily="34" charset="0"/>
                    <a:cs typeface="Arial" pitchFamily="34" charset="0"/>
                  </a:rPr>
                  <a:t>w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;   E  None of the options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4724400"/>
                <a:ext cx="7696200" cy="1569660"/>
              </a:xfrm>
              <a:prstGeom prst="rect">
                <a:avLst/>
              </a:prstGeom>
              <a:blipFill rotWithShape="1">
                <a:blip r:embed="rId8"/>
                <a:stretch>
                  <a:fillRect l="-1268" t="-2724" b="-8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296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_04_07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220499" y="1447800"/>
            <a:ext cx="4056888" cy="3048000"/>
          </a:xfrm>
          <a:prstGeom prst="rect">
            <a:avLst/>
          </a:prstGeom>
        </p:spPr>
      </p:pic>
      <p:sp>
        <p:nvSpPr>
          <p:cNvPr id="3" name="TextBox 2"/>
          <p:cNvSpPr txBox="1"/>
          <p:nvPr>
            <p:custDataLst>
              <p:tags r:id="rId2"/>
            </p:custDataLst>
          </p:nvPr>
        </p:nvSpPr>
        <p:spPr>
          <a:xfrm>
            <a:off x="1718138" y="457200"/>
            <a:ext cx="5304657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solidFill>
                  <a:prstClr val="black"/>
                </a:solidFill>
                <a:latin typeface="Arial"/>
              </a:rPr>
              <a:t>Radial flow to a confined aquifer</a:t>
            </a:r>
            <a:endParaRPr lang="en-US" sz="28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31630" y="6488668"/>
            <a:ext cx="5309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From Mays, 2011, Ground and Surface Water Hydrology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760767" y="1989576"/>
                <a:ext cx="2783647" cy="8590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𝐾𝑏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𝑤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  <a:ea typeface="Cambria Math"/>
                            </a:rPr>
                            <m:t>ln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⁡(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𝑤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0767" y="1989576"/>
                <a:ext cx="2783647" cy="85908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654136" y="3591612"/>
                <a:ext cx="2958887" cy="8090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h</m:t>
                      </m:r>
                      <m:r>
                        <a:rPr lang="en-US" i="1" smtClean="0"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𝑤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𝑄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  <a:ea typeface="Cambria Math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/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𝑤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𝐾𝑏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4136" y="3591612"/>
                <a:ext cx="2958887" cy="80906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990600" y="4724400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well labeled A is a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  Artesian well; B  Flowing well;   C  Observation well;   D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Fracking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well;   E  None of the options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47800" y="1371600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21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499" y="1462087"/>
            <a:ext cx="417195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>
            <p:custDataLst>
              <p:tags r:id="rId1"/>
            </p:custDataLst>
          </p:nvPr>
        </p:nvSpPr>
        <p:spPr>
          <a:xfrm>
            <a:off x="1718138" y="457200"/>
            <a:ext cx="5304657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solidFill>
                  <a:prstClr val="black"/>
                </a:solidFill>
                <a:latin typeface="Arial"/>
              </a:rPr>
              <a:t>Radial flow to a confined aquifer</a:t>
            </a:r>
            <a:endParaRPr lang="en-US" sz="28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31630" y="6488668"/>
            <a:ext cx="5309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From Mays, 2011, Ground and Surface Water Hydrology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760767" y="1989576"/>
                <a:ext cx="2783647" cy="8590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𝐾𝑏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𝑤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  <a:ea typeface="Cambria Math"/>
                            </a:rPr>
                            <m:t>ln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⁡(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𝑤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0767" y="1989576"/>
                <a:ext cx="2783647" cy="85908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654136" y="3591612"/>
                <a:ext cx="2958887" cy="8090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h</m:t>
                      </m:r>
                      <m:r>
                        <a:rPr lang="en-US" i="1" smtClean="0"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𝑤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𝑄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  <a:ea typeface="Cambria Math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/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𝑤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𝐾𝑏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4136" y="3591612"/>
                <a:ext cx="2958887" cy="80906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970175" y="47244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piezometric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surface is labeled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  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   C   D    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20499" y="1371600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83695" y="2203564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69903" y="3200400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46307" y="1833265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05200" y="3926446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37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499" y="1462087"/>
            <a:ext cx="417195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>
            <p:custDataLst>
              <p:tags r:id="rId1"/>
            </p:custDataLst>
          </p:nvPr>
        </p:nvSpPr>
        <p:spPr>
          <a:xfrm>
            <a:off x="1718138" y="457200"/>
            <a:ext cx="5304657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solidFill>
                  <a:prstClr val="black"/>
                </a:solidFill>
                <a:latin typeface="Arial"/>
              </a:rPr>
              <a:t>Radial flow to a confined aquifer</a:t>
            </a:r>
            <a:endParaRPr lang="en-US" sz="28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31630" y="6488668"/>
            <a:ext cx="5309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From Mays, 2011, Ground and Surface Water Hydrology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760767" y="1989576"/>
                <a:ext cx="2783647" cy="8590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𝐾𝑏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𝑤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  <a:ea typeface="Cambria Math"/>
                            </a:rPr>
                            <m:t>ln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⁡(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𝑤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0767" y="1989576"/>
                <a:ext cx="2783647" cy="85908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654136" y="3591612"/>
                <a:ext cx="2958887" cy="8090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h</m:t>
                      </m:r>
                      <m:r>
                        <a:rPr lang="en-US" i="1" smtClean="0"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𝑤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𝑄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  <a:ea typeface="Cambria Math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/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𝑤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𝐾𝑏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4136" y="3591612"/>
                <a:ext cx="2958887" cy="80906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970175" y="47244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drawdown is denoted by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   r;   B  h;   C  s;  D  b;   E  Kb;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96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>
            <p:custDataLst>
              <p:tags r:id="rId1"/>
            </p:custDataLst>
          </p:nvPr>
        </p:nvSpPr>
        <p:spPr>
          <a:xfrm>
            <a:off x="1838369" y="457200"/>
            <a:ext cx="5064207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solidFill>
                  <a:prstClr val="black"/>
                </a:solidFill>
                <a:latin typeface="Arial"/>
              </a:rPr>
              <a:t>The </a:t>
            </a:r>
            <a:r>
              <a:rPr lang="en-US" sz="2800" dirty="0" err="1" smtClean="0">
                <a:solidFill>
                  <a:prstClr val="black"/>
                </a:solidFill>
                <a:latin typeface="Arial"/>
              </a:rPr>
              <a:t>Dupoit</a:t>
            </a:r>
            <a:r>
              <a:rPr lang="en-US" sz="2800" dirty="0" smtClean="0">
                <a:solidFill>
                  <a:prstClr val="black"/>
                </a:solidFill>
                <a:latin typeface="Arial"/>
              </a:rPr>
              <a:t> assumptions mean</a:t>
            </a:r>
            <a:endParaRPr lang="en-US" sz="28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1447800"/>
            <a:ext cx="7696200" cy="3347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AutoNum type="alphaU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groundwater flow is in a straight line</a:t>
            </a:r>
          </a:p>
          <a:p>
            <a:pPr marL="457200" indent="-457200">
              <a:lnSpc>
                <a:spcPct val="150000"/>
              </a:lnSpc>
              <a:buAutoNum type="alphaU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groundwater flow is horizontal</a:t>
            </a:r>
          </a:p>
          <a:p>
            <a:pPr marL="457200" indent="-457200">
              <a:lnSpc>
                <a:spcPct val="150000"/>
              </a:lnSpc>
              <a:buAutoNum type="alphaU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groundwater flow is radial to a confined aquifer</a:t>
            </a:r>
          </a:p>
          <a:p>
            <a:pPr marL="457200" indent="-457200">
              <a:lnSpc>
                <a:spcPct val="150000"/>
              </a:lnSpc>
              <a:buAutoNum type="alphaU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groundwater flow has Reynolds number less than 1</a:t>
            </a:r>
          </a:p>
          <a:p>
            <a:pPr marL="457200" indent="-457200">
              <a:lnSpc>
                <a:spcPct val="150000"/>
              </a:lnSpc>
              <a:buAutoNum type="alphaU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Apply only to unconfined aquifers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17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_04_12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611198" y="1143000"/>
            <a:ext cx="4023360" cy="3048000"/>
          </a:xfrm>
          <a:prstGeom prst="rect">
            <a:avLst/>
          </a:prstGeom>
        </p:spPr>
      </p:pic>
      <p:sp>
        <p:nvSpPr>
          <p:cNvPr id="3" name="TextBox 2"/>
          <p:cNvSpPr txBox="1"/>
          <p:nvPr>
            <p:custDataLst>
              <p:tags r:id="rId2"/>
            </p:custDataLst>
          </p:nvPr>
        </p:nvSpPr>
        <p:spPr>
          <a:xfrm>
            <a:off x="1950079" y="457200"/>
            <a:ext cx="525400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Arial"/>
              </a:rPr>
              <a:t>Radial Flow to an Unconfined Aquifer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31630" y="6488668"/>
            <a:ext cx="5309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From Mays, 2011, Ground and Surface Water Hydrology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34558" y="1066800"/>
            <a:ext cx="443324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A well penetrates an unconfined aquifer.  The initial water level is h</a:t>
            </a:r>
            <a:r>
              <a:rPr lang="en-US" sz="1800" baseline="-250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=25 m.  After a long period of pumping at 0.05 m</a:t>
            </a:r>
            <a:r>
              <a:rPr lang="en-US" sz="18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/s, the drawdowns at 50 and 150 m from the well were observed to be 3 and 1.2 m respectively.  </a:t>
            </a:r>
          </a:p>
          <a:p>
            <a:endParaRPr lang="en-US" sz="1800" dirty="0"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Compute the hydraulic conductivity and radius of influence</a:t>
            </a: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What type of deposit is the aquifer</a:t>
            </a:r>
          </a:p>
          <a:p>
            <a:endParaRPr lang="en-US" sz="1800" dirty="0"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1800" baseline="-25000" dirty="0" err="1" smtClean="0">
                <a:latin typeface="Arial" pitchFamily="34" charset="0"/>
                <a:cs typeface="Arial" pitchFamily="34" charset="0"/>
              </a:rPr>
              <a:t>w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=0.5 m, what is the drawdown at the well</a:t>
            </a:r>
          </a:p>
          <a:p>
            <a:endParaRPr lang="en-US" sz="1800" dirty="0"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If the water height in the well is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1800" baseline="-25000" dirty="0" err="1" smtClean="0">
                <a:latin typeface="Arial" pitchFamily="34" charset="0"/>
                <a:cs typeface="Arial" pitchFamily="34" charset="0"/>
              </a:rPr>
              <a:t>w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= 10 m, what are the head losses at the well</a:t>
            </a: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What is the drawdown at 500 m.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72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_03_04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2430782" y="914151"/>
            <a:ext cx="4292600" cy="4208431"/>
          </a:xfrm>
          <a:prstGeom prst="rect">
            <a:avLst/>
          </a:prstGeom>
        </p:spPr>
      </p:pic>
      <p:sp>
        <p:nvSpPr>
          <p:cNvPr id="3" name="TextBox 2"/>
          <p:cNvSpPr txBox="1"/>
          <p:nvPr>
            <p:custDataLst>
              <p:tags r:id="rId2"/>
            </p:custDataLst>
          </p:nvPr>
        </p:nvSpPr>
        <p:spPr>
          <a:xfrm>
            <a:off x="3937324" y="5334000"/>
            <a:ext cx="1279516" cy="33855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Arial"/>
              </a:rPr>
              <a:t>Figure 3.2.2</a:t>
            </a:r>
            <a:endParaRPr lang="en-US" sz="16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447800" y="263950"/>
            <a:ext cx="591501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Arial"/>
              </a:rPr>
              <a:t>Range of Values of Hydraulic Conductivity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31630" y="6488668"/>
            <a:ext cx="5309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From Mays, 2011, Ground and Surface Water Hydrology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2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_04_14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688922" y="1066800"/>
            <a:ext cx="3867912" cy="3048000"/>
          </a:xfrm>
          <a:prstGeom prst="rect">
            <a:avLst/>
          </a:prstGeom>
        </p:spPr>
      </p:pic>
      <p:sp>
        <p:nvSpPr>
          <p:cNvPr id="3" name="TextBox 2"/>
          <p:cNvSpPr txBox="1"/>
          <p:nvPr>
            <p:custDataLst>
              <p:tags r:id="rId2"/>
            </p:custDataLst>
          </p:nvPr>
        </p:nvSpPr>
        <p:spPr>
          <a:xfrm>
            <a:off x="921030" y="304800"/>
            <a:ext cx="73090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Arial"/>
              </a:rPr>
              <a:t>Radial Flow to an Unconfined Aquifer with Recharge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31630" y="6488668"/>
            <a:ext cx="5309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From Mays, 2011, Ground and Surface Water Hydrology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3000" y="1066800"/>
            <a:ext cx="411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smtClean="0">
                <a:latin typeface="Arial" pitchFamily="34" charset="0"/>
                <a:cs typeface="Arial" pitchFamily="34" charset="0"/>
              </a:rPr>
              <a:t>Example 4.2.5.</a:t>
            </a:r>
          </a:p>
          <a:p>
            <a:endParaRPr lang="en-US" sz="1800" smtClean="0"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A pumping well is used to maintain a lowered water table at a construction site.  25 cm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dia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well.  K=0.864 m/day, W=0.06 m/day.  Water table must be lowered 3 m over the site that is 50 m square.  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8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Box 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Box 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CAPTION" val="Picture 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Box 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CAPTION" val="Picture 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CAPTION" val="Picture 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Box 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CAPTION" val="Picture 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CAPTION" val="Picture 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Box 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CAPTION" val="Picture 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Box 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CAPTION" val="Picture 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CAPTION" val="Picture 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CAPTION" val="Picture 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CAPTION" val="Picture 1"/>
</p:tagLst>
</file>

<file path=ppt/theme/theme1.xml><?xml version="1.0" encoding="utf-8"?>
<a:theme xmlns:a="http://schemas.openxmlformats.org/drawingml/2006/main" name="Blank Presentation">
  <a:themeElements>
    <a:clrScheme name="Custom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99"/>
      </a:hlink>
      <a:folHlink>
        <a:srgbClr val="333399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X:Templates:Presentations:Designs:Lightbar</Template>
  <TotalTime>2114</TotalTime>
  <Words>665</Words>
  <Application>Microsoft Office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Blank Presentation</vt:lpstr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Utah Water Research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 McKee</dc:creator>
  <cp:lastModifiedBy>David Tarboton</cp:lastModifiedBy>
  <cp:revision>150</cp:revision>
  <cp:lastPrinted>2012-01-25T04:55:02Z</cp:lastPrinted>
  <dcterms:created xsi:type="dcterms:W3CDTF">2002-08-26T02:30:48Z</dcterms:created>
  <dcterms:modified xsi:type="dcterms:W3CDTF">2012-02-10T07:45:57Z</dcterms:modified>
</cp:coreProperties>
</file>