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4040" r:id="rId2"/>
  </p:sldMasterIdLst>
  <p:notesMasterIdLst>
    <p:notesMasterId r:id="rId8"/>
  </p:notesMasterIdLst>
  <p:handoutMasterIdLst>
    <p:handoutMasterId r:id="rId9"/>
  </p:handoutMasterIdLst>
  <p:sldIdLst>
    <p:sldId id="362" r:id="rId3"/>
    <p:sldId id="365" r:id="rId4"/>
    <p:sldId id="364" r:id="rId5"/>
    <p:sldId id="366" r:id="rId6"/>
    <p:sldId id="367" r:id="rId7"/>
  </p:sldIdLst>
  <p:sldSz cx="9144000" cy="6858000" type="screen4x3"/>
  <p:notesSz cx="7019925" cy="9305925"/>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6600"/>
    <a:srgbClr val="0060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276" autoAdjust="0"/>
    <p:restoredTop sz="90947" autoAdjust="0"/>
  </p:normalViewPr>
  <p:slideViewPr>
    <p:cSldViewPr snapToGrid="0">
      <p:cViewPr>
        <p:scale>
          <a:sx n="90" d="100"/>
          <a:sy n="90" d="100"/>
        </p:scale>
        <p:origin x="-1440"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35" d="100"/>
          <a:sy n="135" d="100"/>
        </p:scale>
        <p:origin x="-90" y="-50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2500" cy="465296"/>
          </a:xfrm>
          <a:prstGeom prst="rect">
            <a:avLst/>
          </a:prstGeom>
        </p:spPr>
        <p:txBody>
          <a:bodyPr vert="horz" lIns="93870" tIns="46934" rIns="93870" bIns="46934" rtlCol="0"/>
          <a:lstStyle>
            <a:lvl1pPr algn="l">
              <a:defRPr sz="1200">
                <a:latin typeface="Times" pitchFamily="1" charset="0"/>
              </a:defRPr>
            </a:lvl1pPr>
          </a:lstStyle>
          <a:p>
            <a:pPr>
              <a:defRPr/>
            </a:pPr>
            <a:endParaRPr lang="en-US"/>
          </a:p>
        </p:txBody>
      </p:sp>
      <p:sp>
        <p:nvSpPr>
          <p:cNvPr id="3" name="Date Placeholder 2"/>
          <p:cNvSpPr>
            <a:spLocks noGrp="1"/>
          </p:cNvSpPr>
          <p:nvPr>
            <p:ph type="dt" sz="quarter" idx="1"/>
          </p:nvPr>
        </p:nvSpPr>
        <p:spPr>
          <a:xfrm>
            <a:off x="3975830" y="0"/>
            <a:ext cx="3042500" cy="465296"/>
          </a:xfrm>
          <a:prstGeom prst="rect">
            <a:avLst/>
          </a:prstGeom>
        </p:spPr>
        <p:txBody>
          <a:bodyPr vert="horz" lIns="93870" tIns="46934" rIns="93870" bIns="46934" rtlCol="0"/>
          <a:lstStyle>
            <a:lvl1pPr algn="r">
              <a:defRPr sz="1200">
                <a:latin typeface="Times" pitchFamily="1" charset="0"/>
              </a:defRPr>
            </a:lvl1pPr>
          </a:lstStyle>
          <a:p>
            <a:pPr>
              <a:defRPr/>
            </a:pPr>
            <a:fld id="{7F893237-1928-440B-B4E5-CA9071C80E1C}" type="datetimeFigureOut">
              <a:rPr lang="en-US"/>
              <a:pPr>
                <a:defRPr/>
              </a:pPr>
              <a:t>3/20/2012</a:t>
            </a:fld>
            <a:endParaRPr lang="en-US"/>
          </a:p>
        </p:txBody>
      </p:sp>
      <p:sp>
        <p:nvSpPr>
          <p:cNvPr id="4" name="Footer Placeholder 3"/>
          <p:cNvSpPr>
            <a:spLocks noGrp="1"/>
          </p:cNvSpPr>
          <p:nvPr>
            <p:ph type="ftr" sz="quarter" idx="2"/>
          </p:nvPr>
        </p:nvSpPr>
        <p:spPr>
          <a:xfrm>
            <a:off x="1" y="8839036"/>
            <a:ext cx="3042500" cy="465296"/>
          </a:xfrm>
          <a:prstGeom prst="rect">
            <a:avLst/>
          </a:prstGeom>
        </p:spPr>
        <p:txBody>
          <a:bodyPr vert="horz" lIns="93870" tIns="46934" rIns="93870" bIns="46934" rtlCol="0" anchor="b"/>
          <a:lstStyle>
            <a:lvl1pPr algn="l">
              <a:defRPr sz="1200">
                <a:latin typeface="Times" pitchFamily="1" charset="0"/>
              </a:defRPr>
            </a:lvl1pPr>
          </a:lstStyle>
          <a:p>
            <a:pPr>
              <a:defRPr/>
            </a:pPr>
            <a:endParaRPr lang="en-US"/>
          </a:p>
        </p:txBody>
      </p:sp>
      <p:sp>
        <p:nvSpPr>
          <p:cNvPr id="5" name="Slide Number Placeholder 4"/>
          <p:cNvSpPr>
            <a:spLocks noGrp="1"/>
          </p:cNvSpPr>
          <p:nvPr>
            <p:ph type="sldNum" sz="quarter" idx="3"/>
          </p:nvPr>
        </p:nvSpPr>
        <p:spPr>
          <a:xfrm>
            <a:off x="3975830" y="8839036"/>
            <a:ext cx="3042500" cy="465296"/>
          </a:xfrm>
          <a:prstGeom prst="rect">
            <a:avLst/>
          </a:prstGeom>
        </p:spPr>
        <p:txBody>
          <a:bodyPr vert="horz" lIns="93870" tIns="46934" rIns="93870" bIns="46934" rtlCol="0" anchor="b"/>
          <a:lstStyle>
            <a:lvl1pPr algn="r">
              <a:defRPr sz="1200">
                <a:latin typeface="Times" pitchFamily="1" charset="0"/>
              </a:defRPr>
            </a:lvl1pPr>
          </a:lstStyle>
          <a:p>
            <a:pPr>
              <a:defRPr/>
            </a:pPr>
            <a:fld id="{04175A95-11F4-4D0F-87F3-A1030AD8AC3F}" type="slidenum">
              <a:rPr lang="en-US"/>
              <a:pPr>
                <a:defRPr/>
              </a:pPr>
              <a:t>‹#›</a:t>
            </a:fld>
            <a:endParaRPr lang="en-US"/>
          </a:p>
        </p:txBody>
      </p:sp>
    </p:spTree>
    <p:extLst>
      <p:ext uri="{BB962C8B-B14F-4D97-AF65-F5344CB8AC3E}">
        <p14:creationId xmlns:p14="http://schemas.microsoft.com/office/powerpoint/2010/main" val="2939410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3042500" cy="465296"/>
          </a:xfrm>
          <a:prstGeom prst="rect">
            <a:avLst/>
          </a:prstGeom>
          <a:noFill/>
          <a:ln w="9525">
            <a:noFill/>
            <a:miter lim="800000"/>
            <a:headEnd/>
            <a:tailEnd/>
          </a:ln>
          <a:effectLst/>
        </p:spPr>
        <p:txBody>
          <a:bodyPr vert="horz" wrap="square" lIns="93870" tIns="46934" rIns="93870" bIns="46934" numCol="1" anchor="t" anchorCtr="0" compatLnSpc="1">
            <a:prstTxWarp prst="textNoShape">
              <a:avLst/>
            </a:prstTxWarp>
          </a:bodyPr>
          <a:lstStyle>
            <a:lvl1pPr>
              <a:defRPr sz="1200">
                <a:latin typeface="Times" pitchFamily="1" charset="0"/>
              </a:defRPr>
            </a:lvl1pPr>
          </a:lstStyle>
          <a:p>
            <a:pPr>
              <a:defRPr/>
            </a:pPr>
            <a:endParaRPr lang="en-US"/>
          </a:p>
        </p:txBody>
      </p:sp>
      <p:sp>
        <p:nvSpPr>
          <p:cNvPr id="16387" name="Rectangle 3"/>
          <p:cNvSpPr>
            <a:spLocks noGrp="1" noChangeArrowheads="1"/>
          </p:cNvSpPr>
          <p:nvPr>
            <p:ph type="dt" idx="1"/>
          </p:nvPr>
        </p:nvSpPr>
        <p:spPr bwMode="auto">
          <a:xfrm>
            <a:off x="3977427" y="0"/>
            <a:ext cx="3042499" cy="465296"/>
          </a:xfrm>
          <a:prstGeom prst="rect">
            <a:avLst/>
          </a:prstGeom>
          <a:noFill/>
          <a:ln w="9525">
            <a:noFill/>
            <a:miter lim="800000"/>
            <a:headEnd/>
            <a:tailEnd/>
          </a:ln>
          <a:effectLst/>
        </p:spPr>
        <p:txBody>
          <a:bodyPr vert="horz" wrap="square" lIns="93870" tIns="46934" rIns="93870" bIns="46934" numCol="1" anchor="t" anchorCtr="0" compatLnSpc="1">
            <a:prstTxWarp prst="textNoShape">
              <a:avLst/>
            </a:prstTxWarp>
          </a:bodyPr>
          <a:lstStyle>
            <a:lvl1pPr algn="r">
              <a:defRPr sz="1200">
                <a:latin typeface="Times" pitchFamily="1"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82688" y="696913"/>
            <a:ext cx="4654550" cy="3490912"/>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36523" y="4420315"/>
            <a:ext cx="5146881" cy="4187666"/>
          </a:xfrm>
          <a:prstGeom prst="rect">
            <a:avLst/>
          </a:prstGeom>
          <a:noFill/>
          <a:ln w="9525">
            <a:noFill/>
            <a:miter lim="800000"/>
            <a:headEnd/>
            <a:tailEnd/>
          </a:ln>
          <a:effectLst/>
        </p:spPr>
        <p:txBody>
          <a:bodyPr vert="horz" wrap="square" lIns="93870" tIns="46934" rIns="93870" bIns="4693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1" y="8840629"/>
            <a:ext cx="3042500" cy="465296"/>
          </a:xfrm>
          <a:prstGeom prst="rect">
            <a:avLst/>
          </a:prstGeom>
          <a:noFill/>
          <a:ln w="9525">
            <a:noFill/>
            <a:miter lim="800000"/>
            <a:headEnd/>
            <a:tailEnd/>
          </a:ln>
          <a:effectLst/>
        </p:spPr>
        <p:txBody>
          <a:bodyPr vert="horz" wrap="square" lIns="93870" tIns="46934" rIns="93870" bIns="46934" numCol="1" anchor="b" anchorCtr="0" compatLnSpc="1">
            <a:prstTxWarp prst="textNoShape">
              <a:avLst/>
            </a:prstTxWarp>
          </a:bodyPr>
          <a:lstStyle>
            <a:lvl1pPr>
              <a:defRPr sz="1200">
                <a:latin typeface="Times" pitchFamily="1" charset="0"/>
              </a:defRPr>
            </a:lvl1pPr>
          </a:lstStyle>
          <a:p>
            <a:pPr>
              <a:defRPr/>
            </a:pPr>
            <a:endParaRPr lang="en-US"/>
          </a:p>
        </p:txBody>
      </p:sp>
      <p:sp>
        <p:nvSpPr>
          <p:cNvPr id="16391" name="Rectangle 7"/>
          <p:cNvSpPr>
            <a:spLocks noGrp="1" noChangeArrowheads="1"/>
          </p:cNvSpPr>
          <p:nvPr>
            <p:ph type="sldNum" sz="quarter" idx="5"/>
          </p:nvPr>
        </p:nvSpPr>
        <p:spPr bwMode="auto">
          <a:xfrm>
            <a:off x="3977427" y="8840629"/>
            <a:ext cx="3042499" cy="465296"/>
          </a:xfrm>
          <a:prstGeom prst="rect">
            <a:avLst/>
          </a:prstGeom>
          <a:noFill/>
          <a:ln w="9525">
            <a:noFill/>
            <a:miter lim="800000"/>
            <a:headEnd/>
            <a:tailEnd/>
          </a:ln>
          <a:effectLst/>
        </p:spPr>
        <p:txBody>
          <a:bodyPr vert="horz" wrap="square" lIns="93870" tIns="46934" rIns="93870" bIns="46934" numCol="1" anchor="b" anchorCtr="0" compatLnSpc="1">
            <a:prstTxWarp prst="textNoShape">
              <a:avLst/>
            </a:prstTxWarp>
          </a:bodyPr>
          <a:lstStyle>
            <a:lvl1pPr algn="r">
              <a:defRPr sz="1200">
                <a:latin typeface="Times" pitchFamily="1" charset="0"/>
              </a:defRPr>
            </a:lvl1pPr>
          </a:lstStyle>
          <a:p>
            <a:pPr>
              <a:defRPr/>
            </a:pPr>
            <a:fld id="{B09AB3C0-829B-4990-B424-32DF7950DCFC}" type="slidenum">
              <a:rPr lang="en-US"/>
              <a:pPr>
                <a:defRPr/>
              </a:pPr>
              <a:t>‹#›</a:t>
            </a:fld>
            <a:endParaRPr lang="en-US"/>
          </a:p>
        </p:txBody>
      </p:sp>
    </p:spTree>
    <p:extLst>
      <p:ext uri="{BB962C8B-B14F-4D97-AF65-F5344CB8AC3E}">
        <p14:creationId xmlns:p14="http://schemas.microsoft.com/office/powerpoint/2010/main" val="35646073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70C0"/>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1DEFF062-6B23-40D6-9016-9FB92895E97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5B7165-60B3-4E80-AE41-D11FFA9B2A44}" type="datetimeFigureOut">
              <a:rPr lang="en-US" smtClean="0">
                <a:solidFill>
                  <a:prstClr val="black">
                    <a:tint val="75000"/>
                  </a:prstClr>
                </a:solidFill>
              </a:rPr>
              <a:pPr/>
              <a:t>3/20/2012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DD4F1C6-4EBE-4B4B-BBA2-5D6D6A8E04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2174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5B7165-60B3-4E80-AE41-D11FFA9B2A44}" type="datetimeFigureOut">
              <a:rPr lang="en-US" smtClean="0">
                <a:solidFill>
                  <a:prstClr val="black">
                    <a:tint val="75000"/>
                  </a:prstClr>
                </a:solidFill>
              </a:rPr>
              <a:pPr/>
              <a:t>3/20/2012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D4F1C6-4EBE-4B4B-BBA2-5D6D6A8E04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7890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5B7165-60B3-4E80-AE41-D11FFA9B2A44}" type="datetimeFigureOut">
              <a:rPr lang="en-US" smtClean="0">
                <a:solidFill>
                  <a:prstClr val="black">
                    <a:tint val="75000"/>
                  </a:prstClr>
                </a:solidFill>
              </a:rPr>
              <a:pPr/>
              <a:t>3/20/2012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D4F1C6-4EBE-4B4B-BBA2-5D6D6A8E04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3742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B7165-60B3-4E80-AE41-D11FFA9B2A44}" type="datetimeFigureOut">
              <a:rPr lang="en-US" smtClean="0">
                <a:solidFill>
                  <a:prstClr val="black">
                    <a:tint val="75000"/>
                  </a:prstClr>
                </a:solidFill>
              </a:rPr>
              <a:pPr/>
              <a:t>3/20/2012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4F1C6-4EBE-4B4B-BBA2-5D6D6A8E04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1135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B7165-60B3-4E80-AE41-D11FFA9B2A44}" type="datetimeFigureOut">
              <a:rPr lang="en-US" smtClean="0">
                <a:solidFill>
                  <a:prstClr val="black">
                    <a:tint val="75000"/>
                  </a:prstClr>
                </a:solidFill>
              </a:rPr>
              <a:pPr/>
              <a:t>3/20/2012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4F1C6-4EBE-4B4B-BBA2-5D6D6A8E04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618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447800"/>
            <a:ext cx="7772400" cy="4572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724400" y="6248400"/>
            <a:ext cx="1524000" cy="457200"/>
          </a:xfrm>
        </p:spPr>
        <p:txBody>
          <a:bodyPr/>
          <a:lstStyle>
            <a:lvl1pPr algn="ctr">
              <a:defRPr>
                <a:solidFill>
                  <a:srgbClr val="0060A8"/>
                </a:solidFill>
                <a:latin typeface="Rockwell Extra Bold" pitchFamily="18" charset="0"/>
              </a:defRPr>
            </a:lvl1pPr>
          </a:lstStyle>
          <a:p>
            <a:pPr>
              <a:defRPr/>
            </a:pPr>
            <a:endParaRPr lang="en-US"/>
          </a:p>
        </p:txBody>
      </p:sp>
      <p:sp>
        <p:nvSpPr>
          <p:cNvPr id="6" name="Footer Placeholder 4"/>
          <p:cNvSpPr>
            <a:spLocks noGrp="1"/>
          </p:cNvSpPr>
          <p:nvPr>
            <p:ph type="ftr" sz="quarter" idx="11"/>
          </p:nvPr>
        </p:nvSpPr>
        <p:spPr>
          <a:xfrm>
            <a:off x="685800" y="6248400"/>
            <a:ext cx="3962400" cy="457200"/>
          </a:xfrm>
          <a:prstGeom prst="rect">
            <a:avLst/>
          </a:prstGeom>
        </p:spPr>
        <p:txBody>
          <a:bodyPr/>
          <a:lstStyle>
            <a:lvl1pPr algn="l">
              <a:defRPr sz="2000" smtClean="0">
                <a:solidFill>
                  <a:srgbClr val="0060A8"/>
                </a:solidFill>
                <a:latin typeface="Rockwell Extra Bold" pitchFamily="18" charset="0"/>
              </a:defRPr>
            </a:lvl1pPr>
          </a:lstStyle>
          <a:p>
            <a:pPr>
              <a:defRPr/>
            </a:pPr>
            <a:r>
              <a:rPr lang="en-US"/>
              <a:t>CEE 3430 – Spring 2011</a:t>
            </a:r>
            <a:endParaRPr lang="en-US" dirty="0"/>
          </a:p>
        </p:txBody>
      </p:sp>
      <p:sp>
        <p:nvSpPr>
          <p:cNvPr id="7" name="Slide Number Placeholder 5"/>
          <p:cNvSpPr>
            <a:spLocks noGrp="1"/>
          </p:cNvSpPr>
          <p:nvPr>
            <p:ph type="sldNum" sz="quarter" idx="12"/>
          </p:nvPr>
        </p:nvSpPr>
        <p:spPr>
          <a:xfrm>
            <a:off x="6172200" y="6248400"/>
            <a:ext cx="2286000" cy="457200"/>
          </a:xfrm>
        </p:spPr>
        <p:txBody>
          <a:bodyPr/>
          <a:lstStyle>
            <a:lvl1pPr>
              <a:defRPr dirty="0" smtClean="0">
                <a:solidFill>
                  <a:srgbClr val="0060A8"/>
                </a:solidFill>
                <a:latin typeface="Rockwell Extra Bold" pitchFamily="18" charset="0"/>
              </a:defRPr>
            </a:lvl1pPr>
          </a:lstStyle>
          <a:p>
            <a:pPr>
              <a:defRPr/>
            </a:pPr>
            <a:r>
              <a:rPr lang="en-US"/>
              <a:t>David </a:t>
            </a:r>
            <a:r>
              <a:rPr lang="en-US" err="1"/>
              <a:t>Tarboton</a:t>
            </a:r>
            <a:r>
              <a:rPr lang="en-US"/>
              <a:t> </a:t>
            </a:r>
            <a:fld id="{AB75F671-6E97-4446-8269-406EA3FD3B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49300" y="6400800"/>
            <a:ext cx="3352800" cy="457200"/>
          </a:xfrm>
        </p:spPr>
        <p:txBody>
          <a:bodyPr/>
          <a:lstStyle>
            <a:lvl1pPr>
              <a:defRPr/>
            </a:lvl1pPr>
          </a:lstStyle>
          <a:p>
            <a:pPr>
              <a:defRPr/>
            </a:pPr>
            <a:endParaRPr lang="en-US"/>
          </a:p>
        </p:txBody>
      </p:sp>
      <p:sp>
        <p:nvSpPr>
          <p:cNvPr id="3" name="Slide Number Placeholder 3"/>
          <p:cNvSpPr>
            <a:spLocks noGrp="1"/>
          </p:cNvSpPr>
          <p:nvPr>
            <p:ph type="sldNum" sz="quarter" idx="11"/>
          </p:nvPr>
        </p:nvSpPr>
        <p:spPr/>
        <p:txBody>
          <a:bodyPr/>
          <a:lstStyle>
            <a:lvl1pPr>
              <a:defRPr/>
            </a:lvl1pPr>
          </a:lstStyle>
          <a:p>
            <a:pPr>
              <a:defRPr/>
            </a:pPr>
            <a:fld id="{F75CA43D-CD31-4BFE-902A-642E7C3BEE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5B7165-60B3-4E80-AE41-D11FFA9B2A44}" type="datetimeFigureOut">
              <a:rPr lang="en-US" smtClean="0">
                <a:solidFill>
                  <a:prstClr val="black">
                    <a:tint val="75000"/>
                  </a:prstClr>
                </a:solidFill>
              </a:rPr>
              <a:pPr/>
              <a:t>3/20/2012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4F1C6-4EBE-4B4B-BBA2-5D6D6A8E04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4758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B7165-60B3-4E80-AE41-D11FFA9B2A44}" type="datetimeFigureOut">
              <a:rPr lang="en-US" smtClean="0">
                <a:solidFill>
                  <a:prstClr val="black">
                    <a:tint val="75000"/>
                  </a:prstClr>
                </a:solidFill>
              </a:rPr>
              <a:pPr/>
              <a:t>3/20/2012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4F1C6-4EBE-4B4B-BBA2-5D6D6A8E04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753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5B7165-60B3-4E80-AE41-D11FFA9B2A44}" type="datetimeFigureOut">
              <a:rPr lang="en-US" smtClean="0">
                <a:solidFill>
                  <a:prstClr val="black">
                    <a:tint val="75000"/>
                  </a:prstClr>
                </a:solidFill>
              </a:rPr>
              <a:pPr/>
              <a:t>3/20/2012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D4F1C6-4EBE-4B4B-BBA2-5D6D6A8E04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085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5B7165-60B3-4E80-AE41-D11FFA9B2A44}" type="datetimeFigureOut">
              <a:rPr lang="en-US" smtClean="0">
                <a:solidFill>
                  <a:prstClr val="black">
                    <a:tint val="75000"/>
                  </a:prstClr>
                </a:solidFill>
              </a:rPr>
              <a:pPr/>
              <a:t>3/20/2012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D4F1C6-4EBE-4B4B-BBA2-5D6D6A8E04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84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5B7165-60B3-4E80-AE41-D11FFA9B2A44}" type="datetimeFigureOut">
              <a:rPr lang="en-US" smtClean="0">
                <a:solidFill>
                  <a:prstClr val="black">
                    <a:tint val="75000"/>
                  </a:prstClr>
                </a:solidFill>
              </a:rPr>
              <a:pPr/>
              <a:t>3/20/2012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DD4F1C6-4EBE-4B4B-BBA2-5D6D6A8E04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37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5B7165-60B3-4E80-AE41-D11FFA9B2A44}" type="datetimeFigureOut">
              <a:rPr lang="en-US" smtClean="0">
                <a:solidFill>
                  <a:prstClr val="black">
                    <a:tint val="75000"/>
                  </a:prstClr>
                </a:solidFill>
              </a:rPr>
              <a:pPr/>
              <a:t>3/20/2012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DD4F1C6-4EBE-4B4B-BBA2-5D6D6A8E04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75833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3352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60A8"/>
                </a:solidFill>
                <a:latin typeface="Rockwell Extra Bold"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3246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dirty="0" smtClean="0">
                <a:solidFill>
                  <a:srgbClr val="0060A8"/>
                </a:solidFill>
                <a:latin typeface="Rockwell Extra Bold" pitchFamily="18" charset="0"/>
              </a:defRPr>
            </a:lvl1pPr>
          </a:lstStyle>
          <a:p>
            <a:pPr>
              <a:defRPr/>
            </a:pPr>
            <a:r>
              <a:rPr lang="en-US"/>
              <a:t>David </a:t>
            </a:r>
            <a:r>
              <a:rPr lang="en-US" err="1"/>
              <a:t>Tarboton</a:t>
            </a:r>
          </a:p>
          <a:p>
            <a:pPr>
              <a:defRPr/>
            </a:pPr>
            <a:fld id="{57856F51-6E4B-4DAC-B4DA-C9C5D47915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Lst>
  <p:hf hdr="0" dt="0"/>
  <p:txStyles>
    <p:titleStyle>
      <a:lvl1pPr algn="ctr" rtl="0" eaLnBrk="0" fontAlgn="base" hangingPunct="0">
        <a:spcBef>
          <a:spcPct val="0"/>
        </a:spcBef>
        <a:spcAft>
          <a:spcPct val="0"/>
        </a:spcAft>
        <a:defRPr sz="4400">
          <a:solidFill>
            <a:srgbClr val="0070C0"/>
          </a:solidFill>
          <a:latin typeface="Comic Sans MS" pitchFamily="66" charset="0"/>
          <a:ea typeface="+mj-ea"/>
          <a:cs typeface="+mj-cs"/>
        </a:defRPr>
      </a:lvl1pPr>
      <a:lvl2pPr algn="ctr" rtl="0" eaLnBrk="0" fontAlgn="base" hangingPunct="0">
        <a:spcBef>
          <a:spcPct val="0"/>
        </a:spcBef>
        <a:spcAft>
          <a:spcPct val="0"/>
        </a:spcAft>
        <a:defRPr sz="4400">
          <a:solidFill>
            <a:srgbClr val="0070C0"/>
          </a:solidFill>
          <a:latin typeface="Comic Sans MS" pitchFamily="66" charset="0"/>
        </a:defRPr>
      </a:lvl2pPr>
      <a:lvl3pPr algn="ctr" rtl="0" eaLnBrk="0" fontAlgn="base" hangingPunct="0">
        <a:spcBef>
          <a:spcPct val="0"/>
        </a:spcBef>
        <a:spcAft>
          <a:spcPct val="0"/>
        </a:spcAft>
        <a:defRPr sz="4400">
          <a:solidFill>
            <a:srgbClr val="0070C0"/>
          </a:solidFill>
          <a:latin typeface="Comic Sans MS" pitchFamily="66" charset="0"/>
        </a:defRPr>
      </a:lvl3pPr>
      <a:lvl4pPr algn="ctr" rtl="0" eaLnBrk="0" fontAlgn="base" hangingPunct="0">
        <a:spcBef>
          <a:spcPct val="0"/>
        </a:spcBef>
        <a:spcAft>
          <a:spcPct val="0"/>
        </a:spcAft>
        <a:defRPr sz="4400">
          <a:solidFill>
            <a:srgbClr val="0070C0"/>
          </a:solidFill>
          <a:latin typeface="Comic Sans MS" pitchFamily="66" charset="0"/>
        </a:defRPr>
      </a:lvl4pPr>
      <a:lvl5pPr algn="ctr" rtl="0" eaLnBrk="0" fontAlgn="base" hangingPunct="0">
        <a:spcBef>
          <a:spcPct val="0"/>
        </a:spcBef>
        <a:spcAft>
          <a:spcPct val="0"/>
        </a:spcAft>
        <a:defRPr sz="4400">
          <a:solidFill>
            <a:srgbClr val="0070C0"/>
          </a:solidFill>
          <a:latin typeface="Comic Sans MS" pitchFamily="66" charset="0"/>
        </a:defRPr>
      </a:lvl5pPr>
      <a:lvl6pPr marL="457200" algn="ctr" rtl="0" fontAlgn="base">
        <a:spcBef>
          <a:spcPct val="0"/>
        </a:spcBef>
        <a:spcAft>
          <a:spcPct val="0"/>
        </a:spcAft>
        <a:defRPr sz="4400">
          <a:solidFill>
            <a:schemeClr val="tx2"/>
          </a:solidFill>
          <a:latin typeface="Times" pitchFamily="1" charset="0"/>
        </a:defRPr>
      </a:lvl6pPr>
      <a:lvl7pPr marL="914400" algn="ctr" rtl="0" fontAlgn="base">
        <a:spcBef>
          <a:spcPct val="0"/>
        </a:spcBef>
        <a:spcAft>
          <a:spcPct val="0"/>
        </a:spcAft>
        <a:defRPr sz="4400">
          <a:solidFill>
            <a:schemeClr val="tx2"/>
          </a:solidFill>
          <a:latin typeface="Times" pitchFamily="1" charset="0"/>
        </a:defRPr>
      </a:lvl7pPr>
      <a:lvl8pPr marL="1371600" algn="ctr" rtl="0" fontAlgn="base">
        <a:spcBef>
          <a:spcPct val="0"/>
        </a:spcBef>
        <a:spcAft>
          <a:spcPct val="0"/>
        </a:spcAft>
        <a:defRPr sz="4400">
          <a:solidFill>
            <a:schemeClr val="tx2"/>
          </a:solidFill>
          <a:latin typeface="Times" pitchFamily="1" charset="0"/>
        </a:defRPr>
      </a:lvl8pPr>
      <a:lvl9pPr marL="1828800" algn="ctr" rtl="0" fontAlgn="base">
        <a:spcBef>
          <a:spcPct val="0"/>
        </a:spcBef>
        <a:spcAft>
          <a:spcPct val="0"/>
        </a:spcAft>
        <a:defRPr sz="4400">
          <a:solidFill>
            <a:schemeClr val="tx2"/>
          </a:solidFill>
          <a:latin typeface="Times" pitchFamily="1" charset="0"/>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000">
          <a:solidFill>
            <a:srgbClr val="0060A8"/>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16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1600">
          <a:solidFill>
            <a:schemeClr val="tx1"/>
          </a:solidFill>
          <a:latin typeface="Arial" pitchFamily="34" charset="0"/>
          <a:cs typeface="Arial"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CB5B7165-60B3-4E80-AE41-D11FFA9B2A44}" type="datetimeFigureOut">
              <a:rPr lang="en-US" smtClean="0">
                <a:solidFill>
                  <a:prstClr val="black">
                    <a:tint val="75000"/>
                  </a:prstClr>
                </a:solidFill>
                <a:latin typeface="Calibri"/>
              </a:rPr>
              <a:pPr eaLnBrk="1" fontAlgn="auto" hangingPunct="1">
                <a:spcBef>
                  <a:spcPts val="0"/>
                </a:spcBef>
                <a:spcAft>
                  <a:spcPts val="0"/>
                </a:spcAft>
              </a:pPr>
              <a:t>3/20/2012</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4DD4F1C6-4EBE-4B4B-BBA2-5D6D6A8E0435}"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77356971"/>
      </p:ext>
    </p:extLst>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Recap on Synthetic Unit Hydrographs</a:t>
            </a:r>
            <a:endParaRPr lang="en-US" dirty="0"/>
          </a:p>
        </p:txBody>
      </p:sp>
      <p:sp>
        <p:nvSpPr>
          <p:cNvPr id="3" name="Content Placeholder 2"/>
          <p:cNvSpPr>
            <a:spLocks noGrp="1"/>
          </p:cNvSpPr>
          <p:nvPr>
            <p:ph idx="1"/>
          </p:nvPr>
        </p:nvSpPr>
        <p:spPr>
          <a:xfrm>
            <a:off x="457200" y="1600200"/>
            <a:ext cx="4010025" cy="4543425"/>
          </a:xfrm>
        </p:spPr>
        <p:txBody>
          <a:bodyPr>
            <a:normAutofit/>
          </a:bodyPr>
          <a:lstStyle/>
          <a:p>
            <a:r>
              <a:rPr lang="en-US" sz="2400" dirty="0"/>
              <a:t>A unit hydrograph is intended to quantify the unchanging characteristics of the watershed</a:t>
            </a:r>
          </a:p>
          <a:p>
            <a:r>
              <a:rPr lang="en-US" sz="2400" dirty="0"/>
              <a:t>The synthetic unit hydrograph approach quantifies the unit hydrograph from watershed attributes</a:t>
            </a:r>
          </a:p>
          <a:p>
            <a:pPr marL="0" indent="0">
              <a:buNone/>
            </a:pPr>
            <a:endParaRPr lang="en-US" sz="2400" dirty="0"/>
          </a:p>
        </p:txBody>
      </p:sp>
      <p:grpSp>
        <p:nvGrpSpPr>
          <p:cNvPr id="6" name="Group 5"/>
          <p:cNvGrpSpPr/>
          <p:nvPr/>
        </p:nvGrpSpPr>
        <p:grpSpPr>
          <a:xfrm>
            <a:off x="4713679" y="1895037"/>
            <a:ext cx="4118435" cy="3172263"/>
            <a:chOff x="4713679" y="1895037"/>
            <a:chExt cx="4118435" cy="3172263"/>
          </a:xfrm>
        </p:grpSpPr>
        <p:pic>
          <p:nvPicPr>
            <p:cNvPr id="4" name="Picture 1028" descr="AACLNNJ0"/>
            <p:cNvPicPr>
              <a:picLocks noChangeAspect="1" noChangeArrowheads="1"/>
            </p:cNvPicPr>
            <p:nvPr/>
          </p:nvPicPr>
          <p:blipFill>
            <a:blip r:embed="rId2" cstate="print"/>
            <a:srcRect/>
            <a:stretch>
              <a:fillRect/>
            </a:stretch>
          </p:blipFill>
          <p:spPr bwMode="auto">
            <a:xfrm>
              <a:off x="4713679" y="1895037"/>
              <a:ext cx="4118435" cy="3172263"/>
            </a:xfrm>
            <a:prstGeom prst="rect">
              <a:avLst/>
            </a:prstGeom>
            <a:noFill/>
          </p:spPr>
        </p:pic>
        <p:sp>
          <p:nvSpPr>
            <p:cNvPr id="5" name="Rectangle 4"/>
            <p:cNvSpPr/>
            <p:nvPr/>
          </p:nvSpPr>
          <p:spPr>
            <a:xfrm>
              <a:off x="7191375" y="1933137"/>
              <a:ext cx="1562100" cy="7719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p:cNvSpPr/>
          <p:nvPr/>
        </p:nvSpPr>
        <p:spPr>
          <a:xfrm>
            <a:off x="5282901" y="2474267"/>
            <a:ext cx="683200" cy="461665"/>
          </a:xfrm>
          <a:prstGeom prst="rect">
            <a:avLst/>
          </a:prstGeom>
        </p:spPr>
        <p:txBody>
          <a:bodyPr wrap="none">
            <a:spAutoFit/>
          </a:bodyPr>
          <a:lstStyle/>
          <a:p>
            <a:r>
              <a:rPr lang="en-US" dirty="0" smtClean="0">
                <a:solidFill>
                  <a:srgbClr val="FF0000"/>
                </a:solidFill>
                <a:latin typeface="Calibri"/>
              </a:rPr>
              <a:t>1/3 </a:t>
            </a:r>
            <a:endParaRPr lang="en-US" dirty="0">
              <a:solidFill>
                <a:srgbClr val="FF0000"/>
              </a:solidFill>
            </a:endParaRPr>
          </a:p>
        </p:txBody>
      </p:sp>
      <p:sp>
        <p:nvSpPr>
          <p:cNvPr id="9" name="Rectangle 8"/>
          <p:cNvSpPr/>
          <p:nvPr/>
        </p:nvSpPr>
        <p:spPr>
          <a:xfrm>
            <a:off x="6772896" y="2474267"/>
            <a:ext cx="683200" cy="461665"/>
          </a:xfrm>
          <a:prstGeom prst="rect">
            <a:avLst/>
          </a:prstGeom>
        </p:spPr>
        <p:txBody>
          <a:bodyPr wrap="none">
            <a:spAutoFit/>
          </a:bodyPr>
          <a:lstStyle/>
          <a:p>
            <a:r>
              <a:rPr lang="en-US" dirty="0" smtClean="0">
                <a:solidFill>
                  <a:srgbClr val="FF0000"/>
                </a:solidFill>
                <a:latin typeface="Calibri"/>
              </a:rPr>
              <a:t>2/3 </a:t>
            </a:r>
            <a:endParaRPr lang="en-US" dirty="0">
              <a:solidFill>
                <a:srgbClr val="FF0000"/>
              </a:solidFill>
            </a:endParaRPr>
          </a:p>
        </p:txBody>
      </p:sp>
    </p:spTree>
    <p:extLst>
      <p:ext uri="{BB962C8B-B14F-4D97-AF65-F5344CB8AC3E}">
        <p14:creationId xmlns:p14="http://schemas.microsoft.com/office/powerpoint/2010/main" val="1140443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8.4.1 Snyder's Synthetic Unit Hydrograph</a:t>
            </a:r>
            <a:endParaRPr lang="en-US" dirty="0"/>
          </a:p>
        </p:txBody>
      </p:sp>
      <p:sp>
        <p:nvSpPr>
          <p:cNvPr id="3" name="Content Placeholder 2"/>
          <p:cNvSpPr>
            <a:spLocks noGrp="1"/>
          </p:cNvSpPr>
          <p:nvPr>
            <p:ph idx="1"/>
          </p:nvPr>
        </p:nvSpPr>
        <p:spPr>
          <a:xfrm>
            <a:off x="223281" y="1536402"/>
            <a:ext cx="4017113" cy="2324099"/>
          </a:xfrm>
        </p:spPr>
        <p:txBody>
          <a:bodyPr>
            <a:noAutofit/>
          </a:bodyPr>
          <a:lstStyle/>
          <a:p>
            <a:pPr marL="0" indent="0">
              <a:buNone/>
            </a:pPr>
            <a:r>
              <a:rPr lang="en-US" sz="1600" dirty="0"/>
              <a:t>A watershed has a drainage area of 5.42 </a:t>
            </a:r>
            <a:r>
              <a:rPr lang="en-US" sz="1600" dirty="0" smtClean="0"/>
              <a:t>mi</a:t>
            </a:r>
            <a:r>
              <a:rPr lang="en-US" sz="1600" baseline="30000" dirty="0" smtClean="0"/>
              <a:t>2</a:t>
            </a:r>
            <a:r>
              <a:rPr lang="en-US" sz="1600" dirty="0" smtClean="0"/>
              <a:t>; </a:t>
            </a:r>
            <a:r>
              <a:rPr lang="en-US" sz="1600" dirty="0"/>
              <a:t>the length of the main stream is 4.45 mi, and the main channel length from the watershed outlet to the point opposite the center of gravity of the watershed is 2.0 mi. Using Ct </a:t>
            </a:r>
            <a:r>
              <a:rPr lang="en-US" sz="1600" dirty="0" smtClean="0"/>
              <a:t>= </a:t>
            </a:r>
            <a:r>
              <a:rPr lang="en-US" sz="1600" dirty="0"/>
              <a:t>2.0 and </a:t>
            </a:r>
            <a:r>
              <a:rPr lang="en-US" sz="1600" dirty="0" err="1"/>
              <a:t>Cp</a:t>
            </a:r>
            <a:r>
              <a:rPr lang="en-US" sz="1600" dirty="0"/>
              <a:t> </a:t>
            </a:r>
            <a:r>
              <a:rPr lang="en-US" sz="1600" dirty="0" smtClean="0"/>
              <a:t>= </a:t>
            </a:r>
            <a:r>
              <a:rPr lang="en-US" sz="1600" dirty="0"/>
              <a:t>0.625, determine the standard synthetic unit hydrograph for this basin. What is the standard duration? Use Snyder’s method to determine the 30- min unit hydrograph parameter.</a:t>
            </a:r>
          </a:p>
        </p:txBody>
      </p:sp>
      <mc:AlternateContent xmlns:mc="http://schemas.openxmlformats.org/markup-compatibility/2006">
        <mc:Choice xmlns:a14="http://schemas.microsoft.com/office/drawing/2010/main" Requires="a14">
          <p:sp>
            <p:nvSpPr>
              <p:cNvPr id="10" name="Content Placeholder 2"/>
              <p:cNvSpPr txBox="1">
                <a:spLocks/>
              </p:cNvSpPr>
              <p:nvPr/>
            </p:nvSpPr>
            <p:spPr>
              <a:xfrm>
                <a:off x="4221132" y="1571624"/>
                <a:ext cx="4994422" cy="469582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pitchFamily="34" charset="0"/>
                  <a:buNone/>
                </a:pPr>
                <a:r>
                  <a:rPr lang="en-US" sz="1400" dirty="0" smtClean="0"/>
                  <a:t>Follow the procedure of table 8.4.1</a:t>
                </a:r>
              </a:p>
              <a:p>
                <a:pPr marL="171450" indent="-171450">
                  <a:spcBef>
                    <a:spcPts val="0"/>
                  </a:spcBef>
                </a:pPr>
                <a:r>
                  <a:rPr lang="en-US" sz="1400" dirty="0"/>
                  <a:t>L = main channel length = 4.45 mi</a:t>
                </a:r>
              </a:p>
              <a:p>
                <a:pPr marL="171450" indent="-171450">
                  <a:spcBef>
                    <a:spcPts val="0"/>
                  </a:spcBef>
                </a:pPr>
                <a:r>
                  <a:rPr lang="en-US" sz="1400" dirty="0" err="1"/>
                  <a:t>L</a:t>
                </a:r>
                <a:r>
                  <a:rPr lang="en-US" sz="1400" baseline="-25000" dirty="0" err="1"/>
                  <a:t>c</a:t>
                </a:r>
                <a:r>
                  <a:rPr lang="en-US" sz="1400" dirty="0"/>
                  <a:t> = length </a:t>
                </a:r>
                <a:r>
                  <a:rPr lang="en-US" sz="1400" dirty="0" smtClean="0"/>
                  <a:t>to </a:t>
                </a:r>
                <a:r>
                  <a:rPr lang="en-US" sz="1400" dirty="0"/>
                  <a:t>point opposite centroid = 2.0 mi</a:t>
                </a:r>
              </a:p>
              <a:p>
                <a:pPr marL="171450" indent="-171450">
                  <a:spcBef>
                    <a:spcPts val="0"/>
                  </a:spcBef>
                </a:pPr>
                <a:r>
                  <a:rPr lang="en-US" sz="1400" dirty="0"/>
                  <a:t>A = watershed area = 5.42 </a:t>
                </a:r>
                <a:r>
                  <a:rPr lang="en-US" sz="1400" dirty="0" smtClean="0"/>
                  <a:t>mi</a:t>
                </a:r>
                <a:r>
                  <a:rPr lang="en-US" sz="1400" baseline="30000" dirty="0" smtClean="0"/>
                  <a:t>2</a:t>
                </a:r>
                <a:endParaRPr lang="en-US" sz="1400" dirty="0"/>
              </a:p>
              <a:p>
                <a:pPr marL="171450" indent="-171450">
                  <a:spcBef>
                    <a:spcPts val="0"/>
                  </a:spcBef>
                </a:pPr>
                <a14:m>
                  <m:oMath xmlns:m="http://schemas.openxmlformats.org/officeDocument/2006/math">
                    <m:sSub>
                      <m:sSubPr>
                        <m:ctrlPr>
                          <a:rPr lang="en-US" sz="1400" i="1">
                            <a:latin typeface="Cambria Math"/>
                          </a:rPr>
                        </m:ctrlPr>
                      </m:sSubPr>
                      <m:e>
                        <m:r>
                          <a:rPr lang="en-US" sz="1400" i="1">
                            <a:latin typeface="Cambria Math"/>
                          </a:rPr>
                          <m:t>𝑡</m:t>
                        </m:r>
                      </m:e>
                      <m:sub>
                        <m:r>
                          <a:rPr lang="en-US" sz="1400" i="1">
                            <a:latin typeface="Cambria Math"/>
                          </a:rPr>
                          <m:t>𝑝</m:t>
                        </m:r>
                      </m:sub>
                    </m:sSub>
                    <m:r>
                      <a:rPr lang="en-US" sz="1400" i="1">
                        <a:latin typeface="Cambria Math"/>
                      </a:rPr>
                      <m:t>=</m:t>
                    </m:r>
                    <m:sSub>
                      <m:sSubPr>
                        <m:ctrlPr>
                          <a:rPr lang="en-US" sz="1400" i="1">
                            <a:latin typeface="Cambria Math"/>
                          </a:rPr>
                        </m:ctrlPr>
                      </m:sSubPr>
                      <m:e>
                        <m:r>
                          <a:rPr lang="en-US" sz="1400" i="1">
                            <a:latin typeface="Cambria Math"/>
                          </a:rPr>
                          <m:t>𝐶</m:t>
                        </m:r>
                      </m:e>
                      <m:sub>
                        <m:r>
                          <a:rPr lang="en-US" sz="1400" i="1">
                            <a:latin typeface="Cambria Math"/>
                          </a:rPr>
                          <m:t>1</m:t>
                        </m:r>
                      </m:sub>
                    </m:sSub>
                    <m:sSub>
                      <m:sSubPr>
                        <m:ctrlPr>
                          <a:rPr lang="en-US" sz="1400" i="1">
                            <a:latin typeface="Cambria Math"/>
                          </a:rPr>
                        </m:ctrlPr>
                      </m:sSubPr>
                      <m:e>
                        <m:r>
                          <a:rPr lang="en-US" sz="1400" i="1">
                            <a:latin typeface="Cambria Math"/>
                          </a:rPr>
                          <m:t>𝐶</m:t>
                        </m:r>
                      </m:e>
                      <m:sub>
                        <m:r>
                          <a:rPr lang="en-US" sz="1400" i="1">
                            <a:latin typeface="Cambria Math"/>
                          </a:rPr>
                          <m:t>𝑡</m:t>
                        </m:r>
                      </m:sub>
                    </m:sSub>
                    <m:sSup>
                      <m:sSupPr>
                        <m:ctrlPr>
                          <a:rPr lang="en-US" sz="1400" i="1">
                            <a:latin typeface="Cambria Math"/>
                          </a:rPr>
                        </m:ctrlPr>
                      </m:sSupPr>
                      <m:e>
                        <m:d>
                          <m:dPr>
                            <m:ctrlPr>
                              <a:rPr lang="en-US" sz="1400" i="1">
                                <a:latin typeface="Cambria Math"/>
                              </a:rPr>
                            </m:ctrlPr>
                          </m:dPr>
                          <m:e>
                            <m:r>
                              <a:rPr lang="en-US" sz="1400" i="1">
                                <a:latin typeface="Cambria Math"/>
                              </a:rPr>
                              <m:t>𝐿</m:t>
                            </m:r>
                            <m:r>
                              <a:rPr lang="en-US" sz="1400" i="1">
                                <a:latin typeface="Cambria Math"/>
                              </a:rPr>
                              <m:t>∙</m:t>
                            </m:r>
                            <m:sSub>
                              <m:sSubPr>
                                <m:ctrlPr>
                                  <a:rPr lang="en-US" sz="1400" i="1">
                                    <a:latin typeface="Cambria Math"/>
                                  </a:rPr>
                                </m:ctrlPr>
                              </m:sSubPr>
                              <m:e>
                                <m:r>
                                  <a:rPr lang="en-US" sz="1400" i="1">
                                    <a:latin typeface="Cambria Math"/>
                                  </a:rPr>
                                  <m:t>𝐿</m:t>
                                </m:r>
                              </m:e>
                              <m:sub>
                                <m:r>
                                  <a:rPr lang="en-US" sz="1400" i="1">
                                    <a:latin typeface="Cambria Math"/>
                                  </a:rPr>
                                  <m:t>𝑐</m:t>
                                </m:r>
                              </m:sub>
                            </m:sSub>
                          </m:e>
                        </m:d>
                      </m:e>
                      <m:sup>
                        <m:r>
                          <a:rPr lang="en-US" sz="1400" i="1">
                            <a:latin typeface="Cambria Math"/>
                          </a:rPr>
                          <m:t>0.3</m:t>
                        </m:r>
                      </m:sup>
                    </m:sSup>
                    <m:r>
                      <a:rPr lang="en-US" sz="1400" i="1">
                        <a:latin typeface="Cambria Math"/>
                      </a:rPr>
                      <m:t>  </m:t>
                    </m:r>
                    <m:r>
                      <a:rPr lang="en-US" sz="1400" i="1">
                        <a:latin typeface="Cambria Math"/>
                      </a:rPr>
                      <m:t>h𝑟</m:t>
                    </m:r>
                    <m:r>
                      <a:rPr lang="en-US" sz="1400" b="0" i="1" smtClean="0">
                        <a:latin typeface="Cambria Math"/>
                      </a:rPr>
                      <m:t>=</m:t>
                    </m:r>
                    <m:r>
                      <a:rPr lang="en-US" sz="1400" i="1">
                        <a:latin typeface="Cambria Math"/>
                      </a:rPr>
                      <m:t>1</m:t>
                    </m:r>
                    <m:r>
                      <a:rPr lang="en-US" sz="1400" i="1">
                        <a:latin typeface="Cambria Math"/>
                        <a:ea typeface="Cambria Math"/>
                      </a:rPr>
                      <m:t>∙</m:t>
                    </m:r>
                    <m:r>
                      <a:rPr lang="en-US" sz="1400" i="1">
                        <a:latin typeface="Cambria Math"/>
                      </a:rPr>
                      <m:t>2</m:t>
                    </m:r>
                    <m:r>
                      <a:rPr lang="en-US" sz="1400" i="1">
                        <a:latin typeface="Cambria Math"/>
                        <a:ea typeface="Cambria Math"/>
                      </a:rPr>
                      <m:t>∙</m:t>
                    </m:r>
                    <m:sSup>
                      <m:sSupPr>
                        <m:ctrlPr>
                          <a:rPr lang="en-US" sz="1400" i="1">
                            <a:latin typeface="Cambria Math"/>
                          </a:rPr>
                        </m:ctrlPr>
                      </m:sSupPr>
                      <m:e>
                        <m:d>
                          <m:dPr>
                            <m:ctrlPr>
                              <a:rPr lang="en-US" sz="1400" i="1">
                                <a:latin typeface="Cambria Math"/>
                              </a:rPr>
                            </m:ctrlPr>
                          </m:dPr>
                          <m:e>
                            <m:r>
                              <a:rPr lang="en-US" sz="1400" i="1">
                                <a:latin typeface="Cambria Math"/>
                              </a:rPr>
                              <m:t>4.45</m:t>
                            </m:r>
                            <m:r>
                              <a:rPr lang="en-US" sz="1400" i="1">
                                <a:latin typeface="Cambria Math"/>
                                <a:ea typeface="Cambria Math"/>
                              </a:rPr>
                              <m:t>∙</m:t>
                            </m:r>
                            <m:r>
                              <a:rPr lang="en-US" sz="1400" i="1">
                                <a:latin typeface="Cambria Math"/>
                              </a:rPr>
                              <m:t>2</m:t>
                            </m:r>
                          </m:e>
                        </m:d>
                      </m:e>
                      <m:sup>
                        <m:r>
                          <a:rPr lang="en-US" sz="1400" i="1">
                            <a:latin typeface="Cambria Math"/>
                          </a:rPr>
                          <m:t>0.3</m:t>
                        </m:r>
                      </m:sup>
                    </m:sSup>
                    <m:r>
                      <a:rPr lang="en-US" sz="1400" i="1">
                        <a:latin typeface="Cambria Math"/>
                      </a:rPr>
                      <m:t>=3.85 </m:t>
                    </m:r>
                    <m:r>
                      <a:rPr lang="en-US" sz="1400" i="1">
                        <a:latin typeface="Cambria Math"/>
                      </a:rPr>
                      <m:t>h𝑟</m:t>
                    </m:r>
                  </m:oMath>
                </a14:m>
                <a:endParaRPr lang="en-US" sz="1400" dirty="0" smtClean="0"/>
              </a:p>
              <a:p>
                <a:pPr marL="171450" indent="-171450">
                  <a:spcBef>
                    <a:spcPts val="0"/>
                  </a:spcBef>
                </a:pPr>
                <a14:m>
                  <m:oMath xmlns:m="http://schemas.openxmlformats.org/officeDocument/2006/math">
                    <m:sSub>
                      <m:sSubPr>
                        <m:ctrlPr>
                          <a:rPr lang="en-US" sz="1400" i="1">
                            <a:latin typeface="Cambria Math"/>
                          </a:rPr>
                        </m:ctrlPr>
                      </m:sSubPr>
                      <m:e>
                        <m:r>
                          <a:rPr lang="en-US" sz="1400" i="1" smtClean="0">
                            <a:latin typeface="Cambria Math"/>
                          </a:rPr>
                          <m:t>𝑡</m:t>
                        </m:r>
                      </m:e>
                      <m:sub>
                        <m:r>
                          <a:rPr lang="en-US" sz="1400" b="0" i="1" smtClean="0">
                            <a:latin typeface="Cambria Math"/>
                          </a:rPr>
                          <m:t>𝑟</m:t>
                        </m:r>
                      </m:sub>
                    </m:sSub>
                    <m:r>
                      <a:rPr lang="en-US" sz="1400" b="0" i="1" smtClean="0">
                        <a:latin typeface="Cambria Math"/>
                      </a:rPr>
                      <m:t>=</m:t>
                    </m:r>
                    <m:sSub>
                      <m:sSubPr>
                        <m:ctrlPr>
                          <a:rPr lang="en-US" sz="1400" b="0" i="1" smtClean="0">
                            <a:latin typeface="Cambria Math"/>
                          </a:rPr>
                        </m:ctrlPr>
                      </m:sSubPr>
                      <m:e>
                        <m:r>
                          <a:rPr lang="en-US" sz="1400" b="0" i="1" smtClean="0">
                            <a:latin typeface="Cambria Math"/>
                          </a:rPr>
                          <m:t>𝑡</m:t>
                        </m:r>
                      </m:e>
                      <m:sub>
                        <m:r>
                          <a:rPr lang="en-US" sz="1400" b="0" i="1" smtClean="0">
                            <a:latin typeface="Cambria Math"/>
                          </a:rPr>
                          <m:t>𝑝</m:t>
                        </m:r>
                      </m:sub>
                    </m:sSub>
                    <m:r>
                      <a:rPr lang="en-US" sz="1400" b="0" i="1" smtClean="0">
                        <a:latin typeface="Cambria Math"/>
                      </a:rPr>
                      <m:t>/5.5=0.7 </m:t>
                    </m:r>
                    <m:r>
                      <a:rPr lang="en-US" sz="1400" b="0" i="1" smtClean="0">
                        <a:latin typeface="Cambria Math"/>
                      </a:rPr>
                      <m:t>h𝑟</m:t>
                    </m:r>
                  </m:oMath>
                </a14:m>
                <a:endParaRPr lang="en-US" sz="1400" dirty="0" smtClean="0"/>
              </a:p>
              <a:p>
                <a:pPr marL="171450" indent="-171450">
                  <a:spcBef>
                    <a:spcPts val="0"/>
                  </a:spcBef>
                </a:pPr>
                <a14:m>
                  <m:oMath xmlns:m="http://schemas.openxmlformats.org/officeDocument/2006/math">
                    <m:sSub>
                      <m:sSubPr>
                        <m:ctrlPr>
                          <a:rPr lang="en-US" sz="1400" i="1">
                            <a:latin typeface="Cambria Math"/>
                          </a:rPr>
                        </m:ctrlPr>
                      </m:sSubPr>
                      <m:e>
                        <m:r>
                          <a:rPr lang="en-US" sz="1400" i="1">
                            <a:latin typeface="Cambria Math"/>
                          </a:rPr>
                          <m:t>𝑡</m:t>
                        </m:r>
                      </m:e>
                      <m:sub>
                        <m:r>
                          <a:rPr lang="en-US" sz="1400" i="1">
                            <a:latin typeface="Cambria Math"/>
                          </a:rPr>
                          <m:t>𝑝𝑅</m:t>
                        </m:r>
                      </m:sub>
                    </m:sSub>
                    <m:r>
                      <a:rPr lang="en-US" sz="1400" i="1">
                        <a:latin typeface="Cambria Math"/>
                      </a:rPr>
                      <m:t>=</m:t>
                    </m:r>
                    <m:sSub>
                      <m:sSubPr>
                        <m:ctrlPr>
                          <a:rPr lang="en-US" sz="1400" i="1">
                            <a:latin typeface="Cambria Math"/>
                          </a:rPr>
                        </m:ctrlPr>
                      </m:sSubPr>
                      <m:e>
                        <m:r>
                          <a:rPr lang="en-US" sz="1400" i="1">
                            <a:latin typeface="Cambria Math"/>
                          </a:rPr>
                          <m:t>𝑡</m:t>
                        </m:r>
                      </m:e>
                      <m:sub>
                        <m:r>
                          <a:rPr lang="en-US" sz="1400" i="1">
                            <a:latin typeface="Cambria Math"/>
                          </a:rPr>
                          <m:t>𝑝</m:t>
                        </m:r>
                      </m:sub>
                    </m:sSub>
                    <m:r>
                      <a:rPr lang="en-US" sz="1400" i="1">
                        <a:latin typeface="Cambria Math"/>
                      </a:rPr>
                      <m:t>+0.25</m:t>
                    </m:r>
                    <m:d>
                      <m:dPr>
                        <m:ctrlPr>
                          <a:rPr lang="en-US" sz="1400" i="1">
                            <a:latin typeface="Cambria Math"/>
                          </a:rPr>
                        </m:ctrlPr>
                      </m:dPr>
                      <m:e>
                        <m:sSub>
                          <m:sSubPr>
                            <m:ctrlPr>
                              <a:rPr lang="en-US" sz="1400" i="1">
                                <a:latin typeface="Cambria Math"/>
                              </a:rPr>
                            </m:ctrlPr>
                          </m:sSubPr>
                          <m:e>
                            <m:r>
                              <a:rPr lang="en-US" sz="1400" i="1">
                                <a:latin typeface="Cambria Math"/>
                              </a:rPr>
                              <m:t>𝑡</m:t>
                            </m:r>
                          </m:e>
                          <m:sub>
                            <m:r>
                              <a:rPr lang="en-US" sz="1400" i="1">
                                <a:latin typeface="Cambria Math"/>
                              </a:rPr>
                              <m:t>𝑅</m:t>
                            </m:r>
                          </m:sub>
                        </m:sSub>
                        <m:r>
                          <a:rPr lang="en-US" sz="1400" i="1">
                            <a:latin typeface="Cambria Math"/>
                          </a:rPr>
                          <m:t>−</m:t>
                        </m:r>
                        <m:sSub>
                          <m:sSubPr>
                            <m:ctrlPr>
                              <a:rPr lang="en-US" sz="1400" i="1">
                                <a:latin typeface="Cambria Math"/>
                              </a:rPr>
                            </m:ctrlPr>
                          </m:sSubPr>
                          <m:e>
                            <m:r>
                              <a:rPr lang="en-US" sz="1400" i="1">
                                <a:latin typeface="Cambria Math"/>
                              </a:rPr>
                              <m:t>𝑡</m:t>
                            </m:r>
                          </m:e>
                          <m:sub>
                            <m:r>
                              <a:rPr lang="en-US" sz="1400" i="1">
                                <a:latin typeface="Cambria Math"/>
                              </a:rPr>
                              <m:t>𝑟</m:t>
                            </m:r>
                          </m:sub>
                        </m:sSub>
                      </m:e>
                    </m:d>
                    <m:r>
                      <a:rPr lang="en-US" sz="1400" i="1">
                        <a:latin typeface="Cambria Math"/>
                      </a:rPr>
                      <m:t>=3.85+0.25</m:t>
                    </m:r>
                    <m:d>
                      <m:dPr>
                        <m:ctrlPr>
                          <a:rPr lang="en-US" sz="1400" i="1">
                            <a:latin typeface="Cambria Math"/>
                          </a:rPr>
                        </m:ctrlPr>
                      </m:dPr>
                      <m:e>
                        <m:r>
                          <a:rPr lang="en-US" sz="1400" i="1">
                            <a:latin typeface="Cambria Math"/>
                          </a:rPr>
                          <m:t>0.5−0.7</m:t>
                        </m:r>
                      </m:e>
                    </m:d>
                    <m:r>
                      <a:rPr lang="en-US" sz="1400" i="1">
                        <a:latin typeface="Cambria Math"/>
                      </a:rPr>
                      <m:t>=</m:t>
                    </m:r>
                    <m:r>
                      <a:rPr lang="en-US" sz="1400" b="1" i="1" smtClean="0">
                        <a:latin typeface="Cambria Math"/>
                      </a:rPr>
                      <m:t>𝟑</m:t>
                    </m:r>
                    <m:r>
                      <a:rPr lang="en-US" sz="1400" b="1" i="1" smtClean="0">
                        <a:latin typeface="Cambria Math"/>
                      </a:rPr>
                      <m:t>.</m:t>
                    </m:r>
                    <m:r>
                      <a:rPr lang="en-US" sz="1400" b="1" i="1" smtClean="0">
                        <a:latin typeface="Cambria Math"/>
                      </a:rPr>
                      <m:t>𝟖</m:t>
                    </m:r>
                    <m:r>
                      <a:rPr lang="en-US" sz="1400" b="1" i="1" smtClean="0">
                        <a:latin typeface="Cambria Math"/>
                      </a:rPr>
                      <m:t> </m:t>
                    </m:r>
                    <m:r>
                      <a:rPr lang="en-US" sz="1400" b="1" i="1" smtClean="0">
                        <a:latin typeface="Cambria Math"/>
                      </a:rPr>
                      <m:t>𝒉𝒓</m:t>
                    </m:r>
                  </m:oMath>
                </a14:m>
                <a:endParaRPr lang="en-US" sz="1400" b="1" dirty="0"/>
              </a:p>
              <a:p>
                <a:pPr marL="171450" indent="-171450">
                  <a:spcBef>
                    <a:spcPts val="0"/>
                  </a:spcBef>
                </a:pPr>
                <a:endParaRPr lang="en-US" sz="1400" dirty="0"/>
              </a:p>
              <a:p>
                <a:pPr marL="171450" indent="-171450">
                  <a:spcBef>
                    <a:spcPts val="0"/>
                  </a:spcBef>
                </a:pPr>
                <a14:m>
                  <m:oMath xmlns:m="http://schemas.openxmlformats.org/officeDocument/2006/math">
                    <m:sSub>
                      <m:sSubPr>
                        <m:ctrlPr>
                          <a:rPr lang="en-US" sz="1400" i="1">
                            <a:latin typeface="Cambria Math"/>
                          </a:rPr>
                        </m:ctrlPr>
                      </m:sSubPr>
                      <m:e>
                        <m:r>
                          <a:rPr lang="en-US" sz="1400" i="1">
                            <a:latin typeface="Cambria Math"/>
                          </a:rPr>
                          <m:t>𝑄</m:t>
                        </m:r>
                      </m:e>
                      <m:sub>
                        <m:r>
                          <a:rPr lang="en-US" sz="1400" i="1">
                            <a:latin typeface="Cambria Math"/>
                          </a:rPr>
                          <m:t>𝑝𝑅</m:t>
                        </m:r>
                      </m:sub>
                    </m:sSub>
                    <m:r>
                      <a:rPr lang="en-US" sz="1400" i="1">
                        <a:latin typeface="Cambria Math"/>
                      </a:rPr>
                      <m:t>=</m:t>
                    </m:r>
                    <m:f>
                      <m:fPr>
                        <m:ctrlPr>
                          <a:rPr lang="en-US" sz="1400" i="1">
                            <a:latin typeface="Cambria Math"/>
                          </a:rPr>
                        </m:ctrlPr>
                      </m:fPr>
                      <m:num>
                        <m:sSub>
                          <m:sSubPr>
                            <m:ctrlPr>
                              <a:rPr lang="en-US" sz="1400" i="1">
                                <a:latin typeface="Cambria Math"/>
                              </a:rPr>
                            </m:ctrlPr>
                          </m:sSubPr>
                          <m:e>
                            <m:r>
                              <a:rPr lang="en-US" sz="1400" i="1">
                                <a:latin typeface="Cambria Math"/>
                              </a:rPr>
                              <m:t>𝐶</m:t>
                            </m:r>
                          </m:e>
                          <m:sub>
                            <m:r>
                              <a:rPr lang="en-US" sz="1400" i="1">
                                <a:latin typeface="Cambria Math"/>
                              </a:rPr>
                              <m:t>2</m:t>
                            </m:r>
                          </m:sub>
                        </m:sSub>
                        <m:sSub>
                          <m:sSubPr>
                            <m:ctrlPr>
                              <a:rPr lang="en-US" sz="1400" i="1">
                                <a:latin typeface="Cambria Math"/>
                              </a:rPr>
                            </m:ctrlPr>
                          </m:sSubPr>
                          <m:e>
                            <m:r>
                              <a:rPr lang="en-US" sz="1400" i="1">
                                <a:latin typeface="Cambria Math"/>
                              </a:rPr>
                              <m:t>𝐶</m:t>
                            </m:r>
                          </m:e>
                          <m:sub>
                            <m:r>
                              <a:rPr lang="en-US" sz="1400" i="1">
                                <a:latin typeface="Cambria Math"/>
                              </a:rPr>
                              <m:t>𝑝</m:t>
                            </m:r>
                          </m:sub>
                        </m:sSub>
                        <m:r>
                          <a:rPr lang="en-US" sz="1400" i="1">
                            <a:latin typeface="Cambria Math"/>
                          </a:rPr>
                          <m:t>𝐴</m:t>
                        </m:r>
                      </m:num>
                      <m:den>
                        <m:sSub>
                          <m:sSubPr>
                            <m:ctrlPr>
                              <a:rPr lang="en-US" sz="1400" i="1">
                                <a:latin typeface="Cambria Math"/>
                              </a:rPr>
                            </m:ctrlPr>
                          </m:sSubPr>
                          <m:e>
                            <m:r>
                              <a:rPr lang="en-US" sz="1400" i="1">
                                <a:latin typeface="Cambria Math"/>
                              </a:rPr>
                              <m:t>𝑡</m:t>
                            </m:r>
                          </m:e>
                          <m:sub>
                            <m:r>
                              <a:rPr lang="en-US" sz="1400" i="1">
                                <a:latin typeface="Cambria Math"/>
                              </a:rPr>
                              <m:t>𝑝𝑅</m:t>
                            </m:r>
                          </m:sub>
                        </m:sSub>
                      </m:den>
                    </m:f>
                    <m:r>
                      <a:rPr lang="en-US" sz="1400" i="1">
                        <a:latin typeface="Cambria Math"/>
                      </a:rPr>
                      <m:t>=640∗0.625∗5.42/3.8=</m:t>
                    </m:r>
                    <m:r>
                      <a:rPr lang="en-US" sz="1400" b="1" i="1">
                        <a:latin typeface="Cambria Math"/>
                      </a:rPr>
                      <m:t>𝟓𝟕𝟎</m:t>
                    </m:r>
                    <m:r>
                      <a:rPr lang="en-US" sz="1400" b="1" i="1">
                        <a:latin typeface="Cambria Math"/>
                      </a:rPr>
                      <m:t> </m:t>
                    </m:r>
                    <m:r>
                      <a:rPr lang="en-US" sz="1400" b="1" i="1">
                        <a:latin typeface="Cambria Math"/>
                      </a:rPr>
                      <m:t>𝒄𝒇𝒔</m:t>
                    </m:r>
                  </m:oMath>
                </a14:m>
                <a:endParaRPr lang="en-US" sz="1400" b="1" dirty="0"/>
              </a:p>
              <a:p>
                <a:pPr marL="0" indent="0">
                  <a:spcBef>
                    <a:spcPts val="0"/>
                  </a:spcBef>
                  <a:buNone/>
                </a:pPr>
                <a:endParaRPr lang="en-US" sz="1400" dirty="0"/>
              </a:p>
              <a:p>
                <a:pPr marL="171450" indent="-171450">
                  <a:spcBef>
                    <a:spcPts val="0"/>
                  </a:spcBef>
                </a:pPr>
                <a:r>
                  <a:rPr lang="en-US" sz="1400" dirty="0"/>
                  <a:t>Widths</a:t>
                </a:r>
              </a:p>
              <a:p>
                <a:pPr marL="171450" indent="-171450">
                  <a:spcBef>
                    <a:spcPts val="0"/>
                  </a:spcBef>
                </a:pPr>
                <a14:m>
                  <m:oMath xmlns:m="http://schemas.openxmlformats.org/officeDocument/2006/math">
                    <m:sSub>
                      <m:sSubPr>
                        <m:ctrlPr>
                          <a:rPr lang="en-US" sz="1400" i="1">
                            <a:latin typeface="Cambria Math"/>
                          </a:rPr>
                        </m:ctrlPr>
                      </m:sSubPr>
                      <m:e>
                        <m:r>
                          <a:rPr lang="en-US" sz="1400" i="1">
                            <a:latin typeface="Cambria Math"/>
                          </a:rPr>
                          <m:t>𝑊</m:t>
                        </m:r>
                      </m:e>
                      <m:sub>
                        <m:r>
                          <a:rPr lang="en-US" sz="1400" i="1">
                            <a:latin typeface="Cambria Math"/>
                          </a:rPr>
                          <m:t>75</m:t>
                        </m:r>
                      </m:sub>
                    </m:sSub>
                    <m:r>
                      <a:rPr lang="en-US" sz="1400" i="1">
                        <a:latin typeface="Cambria Math"/>
                      </a:rPr>
                      <m:t>=</m:t>
                    </m:r>
                    <m:f>
                      <m:fPr>
                        <m:ctrlPr>
                          <a:rPr lang="en-US" sz="1400" i="1">
                            <a:latin typeface="Cambria Math"/>
                          </a:rPr>
                        </m:ctrlPr>
                      </m:fPr>
                      <m:num>
                        <m:sSub>
                          <m:sSubPr>
                            <m:ctrlPr>
                              <a:rPr lang="en-US" sz="1400" i="1">
                                <a:latin typeface="Cambria Math"/>
                              </a:rPr>
                            </m:ctrlPr>
                          </m:sSubPr>
                          <m:e>
                            <m:r>
                              <a:rPr lang="en-US" sz="1400" i="1">
                                <a:latin typeface="Cambria Math"/>
                              </a:rPr>
                              <m:t>𝐶</m:t>
                            </m:r>
                          </m:e>
                          <m:sub>
                            <m:r>
                              <a:rPr lang="en-US" sz="1400" i="1">
                                <a:latin typeface="Cambria Math"/>
                              </a:rPr>
                              <m:t>75</m:t>
                            </m:r>
                          </m:sub>
                        </m:sSub>
                      </m:num>
                      <m:den>
                        <m:sSup>
                          <m:sSupPr>
                            <m:ctrlPr>
                              <a:rPr lang="en-US" sz="1400" i="1">
                                <a:latin typeface="Cambria Math"/>
                              </a:rPr>
                            </m:ctrlPr>
                          </m:sSupPr>
                          <m:e>
                            <m:d>
                              <m:dPr>
                                <m:ctrlPr>
                                  <a:rPr lang="en-US" sz="1400" i="1">
                                    <a:latin typeface="Cambria Math"/>
                                  </a:rPr>
                                </m:ctrlPr>
                              </m:dPr>
                              <m:e>
                                <m:sSub>
                                  <m:sSubPr>
                                    <m:ctrlPr>
                                      <a:rPr lang="en-US" sz="1400" i="1">
                                        <a:latin typeface="Cambria Math"/>
                                      </a:rPr>
                                    </m:ctrlPr>
                                  </m:sSubPr>
                                  <m:e>
                                    <m:r>
                                      <a:rPr lang="en-US" sz="1400" i="1">
                                        <a:latin typeface="Cambria Math"/>
                                      </a:rPr>
                                      <m:t>𝑄</m:t>
                                    </m:r>
                                  </m:e>
                                  <m:sub>
                                    <m:r>
                                      <a:rPr lang="en-US" sz="1400" i="1">
                                        <a:latin typeface="Cambria Math"/>
                                      </a:rPr>
                                      <m:t>𝑝𝑅</m:t>
                                    </m:r>
                                  </m:sub>
                                </m:sSub>
                                <m:r>
                                  <a:rPr lang="en-US" sz="1400" i="1">
                                    <a:latin typeface="Cambria Math"/>
                                  </a:rPr>
                                  <m:t>/</m:t>
                                </m:r>
                                <m:r>
                                  <a:rPr lang="en-US" sz="1400" i="1">
                                    <a:latin typeface="Cambria Math"/>
                                  </a:rPr>
                                  <m:t>𝐴</m:t>
                                </m:r>
                              </m:e>
                            </m:d>
                          </m:e>
                          <m:sup>
                            <m:r>
                              <a:rPr lang="en-US" sz="1400" i="1">
                                <a:latin typeface="Cambria Math"/>
                              </a:rPr>
                              <m:t>1.08</m:t>
                            </m:r>
                          </m:sup>
                        </m:sSup>
                      </m:den>
                    </m:f>
                    <m:r>
                      <a:rPr lang="en-US" sz="1400" i="1">
                        <a:latin typeface="Cambria Math"/>
                      </a:rPr>
                      <m:t>=</m:t>
                    </m:r>
                    <m:f>
                      <m:fPr>
                        <m:ctrlPr>
                          <a:rPr lang="en-US" sz="1400" i="1">
                            <a:latin typeface="Cambria Math"/>
                          </a:rPr>
                        </m:ctrlPr>
                      </m:fPr>
                      <m:num>
                        <m:r>
                          <a:rPr lang="en-US" sz="1400" i="1">
                            <a:latin typeface="Cambria Math"/>
                          </a:rPr>
                          <m:t>440</m:t>
                        </m:r>
                      </m:num>
                      <m:den>
                        <m:sSup>
                          <m:sSupPr>
                            <m:ctrlPr>
                              <a:rPr lang="en-US" sz="1400" i="1">
                                <a:latin typeface="Cambria Math"/>
                              </a:rPr>
                            </m:ctrlPr>
                          </m:sSupPr>
                          <m:e>
                            <m:d>
                              <m:dPr>
                                <m:ctrlPr>
                                  <a:rPr lang="en-US" sz="1400" i="1">
                                    <a:latin typeface="Cambria Math"/>
                                  </a:rPr>
                                </m:ctrlPr>
                              </m:dPr>
                              <m:e>
                                <m:r>
                                  <a:rPr lang="en-US" sz="1400" i="1">
                                    <a:latin typeface="Cambria Math"/>
                                  </a:rPr>
                                  <m:t>570/5.42</m:t>
                                </m:r>
                              </m:e>
                            </m:d>
                          </m:e>
                          <m:sup>
                            <m:r>
                              <a:rPr lang="en-US" sz="1400" i="1">
                                <a:latin typeface="Cambria Math"/>
                              </a:rPr>
                              <m:t>1.08</m:t>
                            </m:r>
                          </m:sup>
                        </m:sSup>
                      </m:den>
                    </m:f>
                    <m:r>
                      <a:rPr lang="en-US" sz="1400" i="1">
                        <a:latin typeface="Cambria Math"/>
                      </a:rPr>
                      <m:t>=</m:t>
                    </m:r>
                    <m:r>
                      <a:rPr lang="en-US" sz="1400" b="0" i="1">
                        <a:latin typeface="Cambria Math"/>
                      </a:rPr>
                      <m:t>2.88 </m:t>
                    </m:r>
                    <m:r>
                      <a:rPr lang="en-US" sz="1400" b="0" i="1">
                        <a:latin typeface="Cambria Math"/>
                      </a:rPr>
                      <m:t>h𝑟</m:t>
                    </m:r>
                  </m:oMath>
                </a14:m>
                <a:endParaRPr lang="en-US" sz="1400" dirty="0" smtClean="0"/>
              </a:p>
              <a:p>
                <a:pPr marL="171450" indent="-171450">
                  <a:spcBef>
                    <a:spcPts val="0"/>
                  </a:spcBef>
                </a:pPr>
                <a14:m>
                  <m:oMath xmlns:m="http://schemas.openxmlformats.org/officeDocument/2006/math">
                    <m:sSub>
                      <m:sSubPr>
                        <m:ctrlPr>
                          <a:rPr lang="en-US" sz="1400" i="1">
                            <a:latin typeface="Cambria Math"/>
                          </a:rPr>
                        </m:ctrlPr>
                      </m:sSubPr>
                      <m:e>
                        <m:r>
                          <a:rPr lang="en-US" sz="1400" i="1">
                            <a:latin typeface="Cambria Math"/>
                          </a:rPr>
                          <m:t>𝑊</m:t>
                        </m:r>
                      </m:e>
                      <m:sub>
                        <m:r>
                          <a:rPr lang="en-US" sz="1400" i="1">
                            <a:latin typeface="Cambria Math"/>
                          </a:rPr>
                          <m:t>50</m:t>
                        </m:r>
                      </m:sub>
                    </m:sSub>
                    <m:r>
                      <a:rPr lang="en-US" sz="1400" i="1">
                        <a:latin typeface="Cambria Math"/>
                      </a:rPr>
                      <m:t>=</m:t>
                    </m:r>
                    <m:f>
                      <m:fPr>
                        <m:ctrlPr>
                          <a:rPr lang="en-US" sz="1400" i="1">
                            <a:latin typeface="Cambria Math"/>
                          </a:rPr>
                        </m:ctrlPr>
                      </m:fPr>
                      <m:num>
                        <m:sSub>
                          <m:sSubPr>
                            <m:ctrlPr>
                              <a:rPr lang="en-US" sz="1400" i="1">
                                <a:latin typeface="Cambria Math"/>
                              </a:rPr>
                            </m:ctrlPr>
                          </m:sSubPr>
                          <m:e>
                            <m:r>
                              <a:rPr lang="en-US" sz="1400" i="1">
                                <a:latin typeface="Cambria Math"/>
                              </a:rPr>
                              <m:t>𝐶</m:t>
                            </m:r>
                          </m:e>
                          <m:sub>
                            <m:r>
                              <a:rPr lang="en-US" sz="1400" i="1">
                                <a:latin typeface="Cambria Math"/>
                              </a:rPr>
                              <m:t>50</m:t>
                            </m:r>
                          </m:sub>
                        </m:sSub>
                      </m:num>
                      <m:den>
                        <m:sSup>
                          <m:sSupPr>
                            <m:ctrlPr>
                              <a:rPr lang="en-US" sz="1400" i="1">
                                <a:latin typeface="Cambria Math"/>
                              </a:rPr>
                            </m:ctrlPr>
                          </m:sSupPr>
                          <m:e>
                            <m:d>
                              <m:dPr>
                                <m:ctrlPr>
                                  <a:rPr lang="en-US" sz="1400" i="1">
                                    <a:latin typeface="Cambria Math"/>
                                  </a:rPr>
                                </m:ctrlPr>
                              </m:dPr>
                              <m:e>
                                <m:sSub>
                                  <m:sSubPr>
                                    <m:ctrlPr>
                                      <a:rPr lang="en-US" sz="1400" i="1">
                                        <a:latin typeface="Cambria Math"/>
                                      </a:rPr>
                                    </m:ctrlPr>
                                  </m:sSubPr>
                                  <m:e>
                                    <m:r>
                                      <a:rPr lang="en-US" sz="1400" i="1">
                                        <a:latin typeface="Cambria Math"/>
                                      </a:rPr>
                                      <m:t>𝑄</m:t>
                                    </m:r>
                                  </m:e>
                                  <m:sub>
                                    <m:r>
                                      <a:rPr lang="en-US" sz="1400" i="1">
                                        <a:latin typeface="Cambria Math"/>
                                      </a:rPr>
                                      <m:t>𝑝𝑅</m:t>
                                    </m:r>
                                  </m:sub>
                                </m:sSub>
                                <m:r>
                                  <a:rPr lang="en-US" sz="1400" i="1">
                                    <a:latin typeface="Cambria Math"/>
                                  </a:rPr>
                                  <m:t>/</m:t>
                                </m:r>
                                <m:r>
                                  <a:rPr lang="en-US" sz="1400" i="1">
                                    <a:latin typeface="Cambria Math"/>
                                  </a:rPr>
                                  <m:t>𝐴</m:t>
                                </m:r>
                              </m:e>
                            </m:d>
                          </m:e>
                          <m:sup>
                            <m:r>
                              <a:rPr lang="en-US" sz="1400" i="1">
                                <a:latin typeface="Cambria Math"/>
                              </a:rPr>
                              <m:t>1.08</m:t>
                            </m:r>
                          </m:sup>
                        </m:sSup>
                      </m:den>
                    </m:f>
                    <m:r>
                      <a:rPr lang="en-US" sz="1400" i="1">
                        <a:latin typeface="Cambria Math"/>
                      </a:rPr>
                      <m:t>=</m:t>
                    </m:r>
                    <m:f>
                      <m:fPr>
                        <m:ctrlPr>
                          <a:rPr lang="en-US" sz="1400" i="1">
                            <a:latin typeface="Cambria Math"/>
                          </a:rPr>
                        </m:ctrlPr>
                      </m:fPr>
                      <m:num>
                        <m:r>
                          <a:rPr lang="en-US" sz="1400" i="1">
                            <a:latin typeface="Cambria Math"/>
                          </a:rPr>
                          <m:t>770</m:t>
                        </m:r>
                      </m:num>
                      <m:den>
                        <m:sSup>
                          <m:sSupPr>
                            <m:ctrlPr>
                              <a:rPr lang="en-US" sz="1400" i="1">
                                <a:latin typeface="Cambria Math"/>
                              </a:rPr>
                            </m:ctrlPr>
                          </m:sSupPr>
                          <m:e>
                            <m:d>
                              <m:dPr>
                                <m:ctrlPr>
                                  <a:rPr lang="en-US" sz="1400" i="1">
                                    <a:latin typeface="Cambria Math"/>
                                  </a:rPr>
                                </m:ctrlPr>
                              </m:dPr>
                              <m:e>
                                <m:r>
                                  <a:rPr lang="en-US" sz="1400" i="1">
                                    <a:latin typeface="Cambria Math"/>
                                  </a:rPr>
                                  <m:t>570/5.42</m:t>
                                </m:r>
                              </m:e>
                            </m:d>
                          </m:e>
                          <m:sup>
                            <m:r>
                              <a:rPr lang="en-US" sz="1400" i="1">
                                <a:latin typeface="Cambria Math"/>
                              </a:rPr>
                              <m:t>1.08</m:t>
                            </m:r>
                          </m:sup>
                        </m:sSup>
                      </m:den>
                    </m:f>
                    <m:r>
                      <a:rPr lang="en-US" sz="1400" i="1">
                        <a:latin typeface="Cambria Math"/>
                      </a:rPr>
                      <m:t>=</m:t>
                    </m:r>
                    <m:r>
                      <a:rPr lang="en-US" sz="1400" b="0" i="1">
                        <a:latin typeface="Cambria Math"/>
                      </a:rPr>
                      <m:t>5.04 </m:t>
                    </m:r>
                    <m:r>
                      <a:rPr lang="en-US" sz="1400" b="0" i="1">
                        <a:latin typeface="Cambria Math"/>
                      </a:rPr>
                      <m:t>h𝑟</m:t>
                    </m:r>
                  </m:oMath>
                </a14:m>
                <a:endParaRPr lang="en-US" sz="1400" dirty="0" smtClean="0"/>
              </a:p>
              <a:p>
                <a:pPr marL="171450" indent="-171450">
                  <a:spcBef>
                    <a:spcPts val="0"/>
                  </a:spcBef>
                </a:pPr>
                <a14:m>
                  <m:oMath xmlns:m="http://schemas.openxmlformats.org/officeDocument/2006/math">
                    <m:sSub>
                      <m:sSubPr>
                        <m:ctrlPr>
                          <a:rPr lang="en-US" sz="1400" i="1">
                            <a:latin typeface="Cambria Math"/>
                          </a:rPr>
                        </m:ctrlPr>
                      </m:sSubPr>
                      <m:e>
                        <m:r>
                          <a:rPr lang="en-US" sz="1400" i="1">
                            <a:latin typeface="Cambria Math"/>
                          </a:rPr>
                          <m:t>𝑇</m:t>
                        </m:r>
                      </m:e>
                      <m:sub>
                        <m:r>
                          <a:rPr lang="en-US" sz="1400" i="1">
                            <a:latin typeface="Cambria Math"/>
                          </a:rPr>
                          <m:t>𝑏</m:t>
                        </m:r>
                      </m:sub>
                    </m:sSub>
                    <m:r>
                      <a:rPr lang="en-US" sz="1400" i="1">
                        <a:latin typeface="Cambria Math"/>
                      </a:rPr>
                      <m:t>=2581</m:t>
                    </m:r>
                    <m:f>
                      <m:fPr>
                        <m:ctrlPr>
                          <a:rPr lang="en-US" sz="1400" i="1">
                            <a:latin typeface="Cambria Math"/>
                          </a:rPr>
                        </m:ctrlPr>
                      </m:fPr>
                      <m:num>
                        <m:r>
                          <a:rPr lang="en-US" sz="1400" i="1">
                            <a:latin typeface="Cambria Math"/>
                          </a:rPr>
                          <m:t>𝐴</m:t>
                        </m:r>
                      </m:num>
                      <m:den>
                        <m:sSub>
                          <m:sSubPr>
                            <m:ctrlPr>
                              <a:rPr lang="en-US" sz="1400" i="1">
                                <a:latin typeface="Cambria Math"/>
                              </a:rPr>
                            </m:ctrlPr>
                          </m:sSubPr>
                          <m:e>
                            <m:r>
                              <a:rPr lang="en-US" sz="1400" i="1">
                                <a:latin typeface="Cambria Math"/>
                              </a:rPr>
                              <m:t>𝑄</m:t>
                            </m:r>
                          </m:e>
                          <m:sub>
                            <m:r>
                              <a:rPr lang="en-US" sz="1400" i="1">
                                <a:latin typeface="Cambria Math"/>
                              </a:rPr>
                              <m:t>𝑝𝑅</m:t>
                            </m:r>
                          </m:sub>
                        </m:sSub>
                      </m:den>
                    </m:f>
                    <m:r>
                      <a:rPr lang="en-US" sz="1400" i="1">
                        <a:latin typeface="Cambria Math"/>
                      </a:rPr>
                      <m:t>−1.5 </m:t>
                    </m:r>
                    <m:sSub>
                      <m:sSubPr>
                        <m:ctrlPr>
                          <a:rPr lang="en-US" sz="1400" i="1">
                            <a:latin typeface="Cambria Math"/>
                          </a:rPr>
                        </m:ctrlPr>
                      </m:sSubPr>
                      <m:e>
                        <m:r>
                          <a:rPr lang="en-US" sz="1400" i="1">
                            <a:latin typeface="Cambria Math"/>
                          </a:rPr>
                          <m:t>𝑊</m:t>
                        </m:r>
                      </m:e>
                      <m:sub>
                        <m:r>
                          <a:rPr lang="en-US" sz="1400" i="1">
                            <a:latin typeface="Cambria Math"/>
                          </a:rPr>
                          <m:t>50</m:t>
                        </m:r>
                      </m:sub>
                    </m:sSub>
                    <m:r>
                      <a:rPr lang="en-US" sz="1400" i="1">
                        <a:latin typeface="Cambria Math"/>
                      </a:rPr>
                      <m:t>−</m:t>
                    </m:r>
                    <m:sSub>
                      <m:sSubPr>
                        <m:ctrlPr>
                          <a:rPr lang="en-US" sz="1400" i="1">
                            <a:latin typeface="Cambria Math"/>
                          </a:rPr>
                        </m:ctrlPr>
                      </m:sSubPr>
                      <m:e>
                        <m:r>
                          <a:rPr lang="en-US" sz="1400" i="1">
                            <a:latin typeface="Cambria Math"/>
                          </a:rPr>
                          <m:t>𝑊</m:t>
                        </m:r>
                      </m:e>
                      <m:sub>
                        <m:r>
                          <a:rPr lang="en-US" sz="1400" i="1">
                            <a:latin typeface="Cambria Math"/>
                          </a:rPr>
                          <m:t>75</m:t>
                        </m:r>
                      </m:sub>
                    </m:sSub>
                    <m:r>
                      <a:rPr lang="en-US" sz="1400" i="1">
                        <a:latin typeface="Cambria Math"/>
                      </a:rPr>
                      <m:t>=2581</m:t>
                    </m:r>
                    <m:f>
                      <m:fPr>
                        <m:ctrlPr>
                          <a:rPr lang="en-US" sz="1400" i="1">
                            <a:latin typeface="Cambria Math"/>
                          </a:rPr>
                        </m:ctrlPr>
                      </m:fPr>
                      <m:num>
                        <m:r>
                          <a:rPr lang="en-US" sz="1400" i="1">
                            <a:latin typeface="Cambria Math"/>
                          </a:rPr>
                          <m:t>5.42</m:t>
                        </m:r>
                      </m:num>
                      <m:den>
                        <m:r>
                          <a:rPr lang="en-US" sz="1400" i="1">
                            <a:latin typeface="Cambria Math"/>
                          </a:rPr>
                          <m:t>570</m:t>
                        </m:r>
                      </m:den>
                    </m:f>
                    <m:r>
                      <a:rPr lang="en-US" sz="1400" i="1">
                        <a:latin typeface="Cambria Math"/>
                      </a:rPr>
                      <m:t>−1.5∗5.04−2.88=14.1 </m:t>
                    </m:r>
                    <m:r>
                      <a:rPr lang="en-US" sz="1400" i="1">
                        <a:latin typeface="Cambria Math"/>
                      </a:rPr>
                      <m:t>h𝑟</m:t>
                    </m:r>
                  </m:oMath>
                </a14:m>
                <a:endParaRPr lang="en-US" sz="1400" dirty="0"/>
              </a:p>
            </p:txBody>
          </p:sp>
        </mc:Choice>
        <mc:Fallback>
          <p:sp>
            <p:nvSpPr>
              <p:cNvPr id="10" name="Content Placeholder 2"/>
              <p:cNvSpPr txBox="1">
                <a:spLocks noRot="1" noChangeAspect="1" noMove="1" noResize="1" noEditPoints="1" noAdjustHandles="1" noChangeArrowheads="1" noChangeShapeType="1" noTextEdit="1"/>
              </p:cNvSpPr>
              <p:nvPr/>
            </p:nvSpPr>
            <p:spPr>
              <a:xfrm>
                <a:off x="4221132" y="1571624"/>
                <a:ext cx="4994422" cy="4695826"/>
              </a:xfrm>
              <a:prstGeom prst="rect">
                <a:avLst/>
              </a:prstGeom>
              <a:blipFill rotWithShape="1">
                <a:blip r:embed="rId2"/>
                <a:stretch>
                  <a:fillRect l="-244" t="-130"/>
                </a:stretch>
              </a:blipFill>
            </p:spPr>
            <p:txBody>
              <a:bodyPr/>
              <a:lstStyle/>
              <a:p>
                <a:r>
                  <a:rPr lang="en-US">
                    <a:noFill/>
                  </a:rPr>
                  <a:t> </a:t>
                </a:r>
              </a:p>
            </p:txBody>
          </p:sp>
        </mc:Fallback>
      </mc:AlternateContent>
      <p:cxnSp>
        <p:nvCxnSpPr>
          <p:cNvPr id="11" name="Straight Arrow Connector 10"/>
          <p:cNvCxnSpPr/>
          <p:nvPr/>
        </p:nvCxnSpPr>
        <p:spPr>
          <a:xfrm>
            <a:off x="479163" y="6477000"/>
            <a:ext cx="373889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79163" y="4114800"/>
            <a:ext cx="0" cy="23622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Freeform 12"/>
          <p:cNvSpPr/>
          <p:nvPr/>
        </p:nvSpPr>
        <p:spPr>
          <a:xfrm>
            <a:off x="479163" y="4733652"/>
            <a:ext cx="3458325" cy="1743348"/>
          </a:xfrm>
          <a:custGeom>
            <a:avLst/>
            <a:gdLst>
              <a:gd name="connsiteX0" fmla="*/ 0 w 5400675"/>
              <a:gd name="connsiteY0" fmla="*/ 1743145 h 1743145"/>
              <a:gd name="connsiteX1" fmla="*/ 485775 w 5400675"/>
              <a:gd name="connsiteY1" fmla="*/ 1400245 h 1743145"/>
              <a:gd name="connsiteX2" fmla="*/ 828675 w 5400675"/>
              <a:gd name="connsiteY2" fmla="*/ 838270 h 1743145"/>
              <a:gd name="connsiteX3" fmla="*/ 1104900 w 5400675"/>
              <a:gd name="connsiteY3" fmla="*/ 371545 h 1743145"/>
              <a:gd name="connsiteX4" fmla="*/ 1428750 w 5400675"/>
              <a:gd name="connsiteY4" fmla="*/ 70 h 1743145"/>
              <a:gd name="connsiteX5" fmla="*/ 2095500 w 5400675"/>
              <a:gd name="connsiteY5" fmla="*/ 400120 h 1743145"/>
              <a:gd name="connsiteX6" fmla="*/ 2800350 w 5400675"/>
              <a:gd name="connsiteY6" fmla="*/ 847795 h 1743145"/>
              <a:gd name="connsiteX7" fmla="*/ 5400675 w 5400675"/>
              <a:gd name="connsiteY7" fmla="*/ 1733620 h 1743145"/>
              <a:gd name="connsiteX0" fmla="*/ 0 w 5400675"/>
              <a:gd name="connsiteY0" fmla="*/ 1743145 h 1743145"/>
              <a:gd name="connsiteX1" fmla="*/ 828675 w 5400675"/>
              <a:gd name="connsiteY1" fmla="*/ 838270 h 1743145"/>
              <a:gd name="connsiteX2" fmla="*/ 1104900 w 5400675"/>
              <a:gd name="connsiteY2" fmla="*/ 371545 h 1743145"/>
              <a:gd name="connsiteX3" fmla="*/ 1428750 w 5400675"/>
              <a:gd name="connsiteY3" fmla="*/ 70 h 1743145"/>
              <a:gd name="connsiteX4" fmla="*/ 2095500 w 5400675"/>
              <a:gd name="connsiteY4" fmla="*/ 400120 h 1743145"/>
              <a:gd name="connsiteX5" fmla="*/ 2800350 w 5400675"/>
              <a:gd name="connsiteY5" fmla="*/ 847795 h 1743145"/>
              <a:gd name="connsiteX6" fmla="*/ 5400675 w 5400675"/>
              <a:gd name="connsiteY6" fmla="*/ 1733620 h 1743145"/>
              <a:gd name="connsiteX0" fmla="*/ 0 w 5400675"/>
              <a:gd name="connsiteY0" fmla="*/ 1743145 h 1743145"/>
              <a:gd name="connsiteX1" fmla="*/ 828675 w 5400675"/>
              <a:gd name="connsiteY1" fmla="*/ 838270 h 1743145"/>
              <a:gd name="connsiteX2" fmla="*/ 1104900 w 5400675"/>
              <a:gd name="connsiteY2" fmla="*/ 371545 h 1743145"/>
              <a:gd name="connsiteX3" fmla="*/ 1428750 w 5400675"/>
              <a:gd name="connsiteY3" fmla="*/ 70 h 1743145"/>
              <a:gd name="connsiteX4" fmla="*/ 2095500 w 5400675"/>
              <a:gd name="connsiteY4" fmla="*/ 400120 h 1743145"/>
              <a:gd name="connsiteX5" fmla="*/ 2905125 w 5400675"/>
              <a:gd name="connsiteY5" fmla="*/ 895420 h 1743145"/>
              <a:gd name="connsiteX6" fmla="*/ 5400675 w 5400675"/>
              <a:gd name="connsiteY6" fmla="*/ 1733620 h 1743145"/>
              <a:gd name="connsiteX0" fmla="*/ 0 w 5400675"/>
              <a:gd name="connsiteY0" fmla="*/ 1743348 h 1743348"/>
              <a:gd name="connsiteX1" fmla="*/ 828675 w 5400675"/>
              <a:gd name="connsiteY1" fmla="*/ 838473 h 1743348"/>
              <a:gd name="connsiteX2" fmla="*/ 1104900 w 5400675"/>
              <a:gd name="connsiteY2" fmla="*/ 371748 h 1743348"/>
              <a:gd name="connsiteX3" fmla="*/ 1428750 w 5400675"/>
              <a:gd name="connsiteY3" fmla="*/ 273 h 1743348"/>
              <a:gd name="connsiteX4" fmla="*/ 2124075 w 5400675"/>
              <a:gd name="connsiteY4" fmla="*/ 428898 h 1743348"/>
              <a:gd name="connsiteX5" fmla="*/ 2905125 w 5400675"/>
              <a:gd name="connsiteY5" fmla="*/ 895623 h 1743348"/>
              <a:gd name="connsiteX6" fmla="*/ 5400675 w 5400675"/>
              <a:gd name="connsiteY6" fmla="*/ 1733823 h 1743348"/>
              <a:gd name="connsiteX0" fmla="*/ 0 w 5400675"/>
              <a:gd name="connsiteY0" fmla="*/ 1743348 h 1743348"/>
              <a:gd name="connsiteX1" fmla="*/ 828675 w 5400675"/>
              <a:gd name="connsiteY1" fmla="*/ 838473 h 1743348"/>
              <a:gd name="connsiteX2" fmla="*/ 1104900 w 5400675"/>
              <a:gd name="connsiteY2" fmla="*/ 371748 h 1743348"/>
              <a:gd name="connsiteX3" fmla="*/ 1428750 w 5400675"/>
              <a:gd name="connsiteY3" fmla="*/ 273 h 1743348"/>
              <a:gd name="connsiteX4" fmla="*/ 2124075 w 5400675"/>
              <a:gd name="connsiteY4" fmla="*/ 428898 h 1743348"/>
              <a:gd name="connsiteX5" fmla="*/ 2905125 w 5400675"/>
              <a:gd name="connsiteY5" fmla="*/ 895623 h 1743348"/>
              <a:gd name="connsiteX6" fmla="*/ 5400675 w 5400675"/>
              <a:gd name="connsiteY6" fmla="*/ 1733823 h 1743348"/>
              <a:gd name="connsiteX0" fmla="*/ 0 w 5400675"/>
              <a:gd name="connsiteY0" fmla="*/ 1743348 h 1743348"/>
              <a:gd name="connsiteX1" fmla="*/ 828675 w 5400675"/>
              <a:gd name="connsiteY1" fmla="*/ 838473 h 1743348"/>
              <a:gd name="connsiteX2" fmla="*/ 1104900 w 5400675"/>
              <a:gd name="connsiteY2" fmla="*/ 371748 h 1743348"/>
              <a:gd name="connsiteX3" fmla="*/ 1428750 w 5400675"/>
              <a:gd name="connsiteY3" fmla="*/ 273 h 1743348"/>
              <a:gd name="connsiteX4" fmla="*/ 2124075 w 5400675"/>
              <a:gd name="connsiteY4" fmla="*/ 428898 h 1743348"/>
              <a:gd name="connsiteX5" fmla="*/ 2905125 w 5400675"/>
              <a:gd name="connsiteY5" fmla="*/ 895623 h 1743348"/>
              <a:gd name="connsiteX6" fmla="*/ 5400675 w 5400675"/>
              <a:gd name="connsiteY6" fmla="*/ 1733823 h 1743348"/>
              <a:gd name="connsiteX0" fmla="*/ 0 w 5400675"/>
              <a:gd name="connsiteY0" fmla="*/ 1743348 h 1743348"/>
              <a:gd name="connsiteX1" fmla="*/ 828675 w 5400675"/>
              <a:gd name="connsiteY1" fmla="*/ 838473 h 1743348"/>
              <a:gd name="connsiteX2" fmla="*/ 1104900 w 5400675"/>
              <a:gd name="connsiteY2" fmla="*/ 371748 h 1743348"/>
              <a:gd name="connsiteX3" fmla="*/ 1428750 w 5400675"/>
              <a:gd name="connsiteY3" fmla="*/ 273 h 1743348"/>
              <a:gd name="connsiteX4" fmla="*/ 2124075 w 5400675"/>
              <a:gd name="connsiteY4" fmla="*/ 428898 h 1743348"/>
              <a:gd name="connsiteX5" fmla="*/ 2905125 w 5400675"/>
              <a:gd name="connsiteY5" fmla="*/ 895623 h 1743348"/>
              <a:gd name="connsiteX6" fmla="*/ 5400675 w 5400675"/>
              <a:gd name="connsiteY6" fmla="*/ 1733823 h 1743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00675" h="1743348">
                <a:moveTo>
                  <a:pt x="0" y="1743348"/>
                </a:moveTo>
                <a:cubicBezTo>
                  <a:pt x="172641" y="1554833"/>
                  <a:pt x="644525" y="1067073"/>
                  <a:pt x="828675" y="838473"/>
                </a:cubicBezTo>
                <a:cubicBezTo>
                  <a:pt x="1012825" y="609873"/>
                  <a:pt x="1004888" y="511448"/>
                  <a:pt x="1104900" y="371748"/>
                </a:cubicBezTo>
                <a:cubicBezTo>
                  <a:pt x="1204912" y="232048"/>
                  <a:pt x="1258887" y="-9252"/>
                  <a:pt x="1428750" y="273"/>
                </a:cubicBezTo>
                <a:cubicBezTo>
                  <a:pt x="1598613" y="9798"/>
                  <a:pt x="1878013" y="279673"/>
                  <a:pt x="2124075" y="428898"/>
                </a:cubicBezTo>
                <a:cubicBezTo>
                  <a:pt x="2370137" y="578123"/>
                  <a:pt x="2425700" y="668611"/>
                  <a:pt x="2905125" y="895623"/>
                </a:cubicBezTo>
                <a:cubicBezTo>
                  <a:pt x="3384550" y="1122635"/>
                  <a:pt x="4375943" y="1402035"/>
                  <a:pt x="5400675" y="173382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95961" y="5213643"/>
            <a:ext cx="1300356" cy="369332"/>
          </a:xfrm>
          <a:prstGeom prst="rect">
            <a:avLst/>
          </a:prstGeom>
        </p:spPr>
        <p:txBody>
          <a:bodyPr wrap="none">
            <a:spAutoFit/>
          </a:bodyPr>
          <a:lstStyle/>
          <a:p>
            <a:r>
              <a:rPr lang="en-US" sz="1800" dirty="0" smtClean="0">
                <a:latin typeface="Arial" pitchFamily="34" charset="0"/>
                <a:cs typeface="Arial" pitchFamily="34" charset="0"/>
              </a:rPr>
              <a:t>(</a:t>
            </a:r>
            <a:r>
              <a:rPr lang="en-US" sz="1800" dirty="0" smtClean="0">
                <a:latin typeface="Arial" pitchFamily="34" charset="0"/>
                <a:cs typeface="Arial" pitchFamily="34" charset="0"/>
              </a:rPr>
              <a:t>2.37,285</a:t>
            </a:r>
            <a:r>
              <a:rPr lang="en-US" sz="1800" dirty="0" smtClean="0">
                <a:latin typeface="Arial" pitchFamily="34" charset="0"/>
                <a:cs typeface="Arial" pitchFamily="34" charset="0"/>
              </a:rPr>
              <a:t>) </a:t>
            </a:r>
            <a:endParaRPr lang="en-US" sz="1800" dirty="0">
              <a:latin typeface="Arial" pitchFamily="34" charset="0"/>
              <a:cs typeface="Arial" pitchFamily="34" charset="0"/>
            </a:endParaRPr>
          </a:p>
        </p:txBody>
      </p:sp>
      <p:sp>
        <p:nvSpPr>
          <p:cNvPr id="15" name="Oval 14"/>
          <p:cNvSpPr/>
          <p:nvPr/>
        </p:nvSpPr>
        <p:spPr>
          <a:xfrm>
            <a:off x="448665" y="6400800"/>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p:cNvSpPr/>
          <p:nvPr/>
        </p:nvSpPr>
        <p:spPr>
          <a:xfrm>
            <a:off x="-15944" y="4732103"/>
            <a:ext cx="1492716" cy="369332"/>
          </a:xfrm>
          <a:prstGeom prst="rect">
            <a:avLst/>
          </a:prstGeom>
        </p:spPr>
        <p:txBody>
          <a:bodyPr wrap="none">
            <a:spAutoFit/>
          </a:bodyPr>
          <a:lstStyle/>
          <a:p>
            <a:r>
              <a:rPr lang="en-US" sz="1800" dirty="0" smtClean="0">
                <a:latin typeface="Arial" pitchFamily="34" charset="0"/>
                <a:cs typeface="Arial" pitchFamily="34" charset="0"/>
              </a:rPr>
              <a:t>(</a:t>
            </a:r>
            <a:r>
              <a:rPr lang="en-US" sz="1800" dirty="0" smtClean="0">
                <a:latin typeface="Arial" pitchFamily="34" charset="0"/>
                <a:cs typeface="Arial" pitchFamily="34" charset="0"/>
              </a:rPr>
              <a:t>3.09</a:t>
            </a:r>
            <a:r>
              <a:rPr lang="en-US" sz="1800" dirty="0" smtClean="0">
                <a:latin typeface="Arial" pitchFamily="34" charset="0"/>
                <a:cs typeface="Arial" pitchFamily="34" charset="0"/>
              </a:rPr>
              <a:t>,427.5</a:t>
            </a:r>
            <a:r>
              <a:rPr lang="en-US" sz="1800" dirty="0" smtClean="0">
                <a:latin typeface="Arial" pitchFamily="34" charset="0"/>
                <a:cs typeface="Arial" pitchFamily="34" charset="0"/>
              </a:rPr>
              <a:t>) </a:t>
            </a:r>
            <a:endParaRPr lang="en-US" sz="1800" dirty="0">
              <a:latin typeface="Arial" pitchFamily="34" charset="0"/>
              <a:cs typeface="Arial" pitchFamily="34" charset="0"/>
            </a:endParaRPr>
          </a:p>
        </p:txBody>
      </p:sp>
      <p:sp>
        <p:nvSpPr>
          <p:cNvPr id="19" name="Rectangle 18"/>
          <p:cNvSpPr/>
          <p:nvPr/>
        </p:nvSpPr>
        <p:spPr>
          <a:xfrm>
            <a:off x="526897" y="4272190"/>
            <a:ext cx="1300356" cy="369332"/>
          </a:xfrm>
          <a:prstGeom prst="rect">
            <a:avLst/>
          </a:prstGeom>
        </p:spPr>
        <p:txBody>
          <a:bodyPr wrap="none">
            <a:spAutoFit/>
          </a:bodyPr>
          <a:lstStyle/>
          <a:p>
            <a:r>
              <a:rPr lang="en-US" sz="1800" dirty="0" smtClean="0">
                <a:latin typeface="Arial" pitchFamily="34" charset="0"/>
                <a:cs typeface="Arial" pitchFamily="34" charset="0"/>
              </a:rPr>
              <a:t>(4.05,570</a:t>
            </a:r>
            <a:r>
              <a:rPr lang="en-US" sz="1800" dirty="0" smtClean="0">
                <a:latin typeface="Arial" pitchFamily="34" charset="0"/>
                <a:cs typeface="Arial" pitchFamily="34" charset="0"/>
              </a:rPr>
              <a:t>) </a:t>
            </a:r>
            <a:endParaRPr lang="en-US" sz="1800" dirty="0">
              <a:latin typeface="Arial" pitchFamily="34" charset="0"/>
              <a:cs typeface="Arial" pitchFamily="34" charset="0"/>
            </a:endParaRPr>
          </a:p>
        </p:txBody>
      </p:sp>
      <p:sp>
        <p:nvSpPr>
          <p:cNvPr id="21" name="Rectangle 20"/>
          <p:cNvSpPr/>
          <p:nvPr/>
        </p:nvSpPr>
        <p:spPr>
          <a:xfrm>
            <a:off x="1764554" y="4732103"/>
            <a:ext cx="1492716" cy="369332"/>
          </a:xfrm>
          <a:prstGeom prst="rect">
            <a:avLst/>
          </a:prstGeom>
        </p:spPr>
        <p:txBody>
          <a:bodyPr wrap="none">
            <a:spAutoFit/>
          </a:bodyPr>
          <a:lstStyle/>
          <a:p>
            <a:r>
              <a:rPr lang="en-US" sz="1800" dirty="0" smtClean="0">
                <a:latin typeface="Arial" pitchFamily="34" charset="0"/>
                <a:cs typeface="Arial" pitchFamily="34" charset="0"/>
              </a:rPr>
              <a:t>(5.97,427.5</a:t>
            </a:r>
            <a:r>
              <a:rPr lang="en-US" sz="1800" dirty="0" smtClean="0">
                <a:latin typeface="Arial" pitchFamily="34" charset="0"/>
                <a:cs typeface="Arial" pitchFamily="34" charset="0"/>
              </a:rPr>
              <a:t>) </a:t>
            </a:r>
            <a:endParaRPr lang="en-US" sz="1800" dirty="0">
              <a:latin typeface="Arial" pitchFamily="34" charset="0"/>
              <a:cs typeface="Arial" pitchFamily="34" charset="0"/>
            </a:endParaRPr>
          </a:p>
        </p:txBody>
      </p:sp>
      <p:sp>
        <p:nvSpPr>
          <p:cNvPr id="22" name="Oval 21"/>
          <p:cNvSpPr/>
          <p:nvPr/>
        </p:nvSpPr>
        <p:spPr>
          <a:xfrm>
            <a:off x="1794728" y="5126996"/>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3" name="Rectangle 22"/>
          <p:cNvSpPr/>
          <p:nvPr/>
        </p:nvSpPr>
        <p:spPr>
          <a:xfrm>
            <a:off x="2295183" y="5315323"/>
            <a:ext cx="1300356" cy="369332"/>
          </a:xfrm>
          <a:prstGeom prst="rect">
            <a:avLst/>
          </a:prstGeom>
        </p:spPr>
        <p:txBody>
          <a:bodyPr wrap="none">
            <a:spAutoFit/>
          </a:bodyPr>
          <a:lstStyle/>
          <a:p>
            <a:r>
              <a:rPr lang="en-US" sz="1800" dirty="0" smtClean="0">
                <a:latin typeface="Arial" pitchFamily="34" charset="0"/>
                <a:cs typeface="Arial" pitchFamily="34" charset="0"/>
              </a:rPr>
              <a:t>(7.41,285</a:t>
            </a:r>
            <a:r>
              <a:rPr lang="en-US" sz="1800" dirty="0" smtClean="0">
                <a:latin typeface="Arial" pitchFamily="34" charset="0"/>
                <a:cs typeface="Arial" pitchFamily="34" charset="0"/>
              </a:rPr>
              <a:t>) </a:t>
            </a:r>
            <a:endParaRPr lang="en-US" sz="1800" dirty="0">
              <a:latin typeface="Arial" pitchFamily="34" charset="0"/>
              <a:cs typeface="Arial" pitchFamily="34" charset="0"/>
            </a:endParaRPr>
          </a:p>
        </p:txBody>
      </p:sp>
      <p:sp>
        <p:nvSpPr>
          <p:cNvPr id="24" name="Oval 23"/>
          <p:cNvSpPr/>
          <p:nvPr/>
        </p:nvSpPr>
        <p:spPr>
          <a:xfrm>
            <a:off x="2296765" y="5599270"/>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5" name="Rectangle 24"/>
          <p:cNvSpPr/>
          <p:nvPr/>
        </p:nvSpPr>
        <p:spPr>
          <a:xfrm>
            <a:off x="3242439" y="5939682"/>
            <a:ext cx="1043876" cy="369332"/>
          </a:xfrm>
          <a:prstGeom prst="rect">
            <a:avLst/>
          </a:prstGeom>
        </p:spPr>
        <p:txBody>
          <a:bodyPr wrap="none">
            <a:spAutoFit/>
          </a:bodyPr>
          <a:lstStyle/>
          <a:p>
            <a:r>
              <a:rPr lang="en-US" sz="1800" dirty="0" smtClean="0">
                <a:latin typeface="Arial" pitchFamily="34" charset="0"/>
                <a:cs typeface="Arial" pitchFamily="34" charset="0"/>
              </a:rPr>
              <a:t>(14.1,0) </a:t>
            </a:r>
            <a:endParaRPr lang="en-US" sz="1800" dirty="0">
              <a:latin typeface="Arial" pitchFamily="34" charset="0"/>
              <a:cs typeface="Arial" pitchFamily="34" charset="0"/>
            </a:endParaRPr>
          </a:p>
        </p:txBody>
      </p:sp>
      <p:sp>
        <p:nvSpPr>
          <p:cNvPr id="26" name="Oval 25"/>
          <p:cNvSpPr/>
          <p:nvPr/>
        </p:nvSpPr>
        <p:spPr>
          <a:xfrm>
            <a:off x="3899870" y="6425692"/>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8" name="Oval 27"/>
          <p:cNvSpPr/>
          <p:nvPr/>
        </p:nvSpPr>
        <p:spPr>
          <a:xfrm>
            <a:off x="915761" y="5599270"/>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9" name="Oval 28"/>
          <p:cNvSpPr/>
          <p:nvPr/>
        </p:nvSpPr>
        <p:spPr>
          <a:xfrm>
            <a:off x="1112955" y="5126996"/>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0" name="Oval 29"/>
          <p:cNvSpPr/>
          <p:nvPr/>
        </p:nvSpPr>
        <p:spPr>
          <a:xfrm>
            <a:off x="1331245" y="4687932"/>
            <a:ext cx="91440" cy="914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2" name="Straight Arrow Connector 31"/>
          <p:cNvCxnSpPr/>
          <p:nvPr/>
        </p:nvCxnSpPr>
        <p:spPr>
          <a:xfrm>
            <a:off x="2030819" y="5593215"/>
            <a:ext cx="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8" idx="6"/>
            <a:endCxn id="24" idx="2"/>
          </p:cNvCxnSpPr>
          <p:nvPr/>
        </p:nvCxnSpPr>
        <p:spPr>
          <a:xfrm>
            <a:off x="1007201" y="5644990"/>
            <a:ext cx="1289564"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1303694" y="5690710"/>
            <a:ext cx="529312" cy="338554"/>
          </a:xfrm>
          <a:prstGeom prst="rect">
            <a:avLst/>
          </a:prstGeom>
        </p:spPr>
        <p:txBody>
          <a:bodyPr wrap="none">
            <a:spAutoFit/>
          </a:bodyPr>
          <a:lstStyle/>
          <a:p>
            <a:r>
              <a:rPr lang="en-US" sz="1600" dirty="0">
                <a:solidFill>
                  <a:prstClr val="black"/>
                </a:solidFill>
                <a:latin typeface="Arial" pitchFamily="34" charset="0"/>
                <a:cs typeface="Arial" pitchFamily="34" charset="0"/>
              </a:rPr>
              <a:t>W</a:t>
            </a:r>
            <a:r>
              <a:rPr lang="en-US" sz="1600" baseline="-25000" dirty="0" smtClean="0">
                <a:solidFill>
                  <a:prstClr val="black"/>
                </a:solidFill>
                <a:latin typeface="Arial" pitchFamily="34" charset="0"/>
                <a:cs typeface="Arial" pitchFamily="34" charset="0"/>
              </a:rPr>
              <a:t>50</a:t>
            </a:r>
            <a:endParaRPr lang="en-US" sz="2000" baseline="-25000" dirty="0"/>
          </a:p>
        </p:txBody>
      </p:sp>
      <p:cxnSp>
        <p:nvCxnSpPr>
          <p:cNvPr id="40" name="Straight Arrow Connector 39"/>
          <p:cNvCxnSpPr>
            <a:endCxn id="22" idx="2"/>
          </p:cNvCxnSpPr>
          <p:nvPr/>
        </p:nvCxnSpPr>
        <p:spPr>
          <a:xfrm>
            <a:off x="1204395" y="5172716"/>
            <a:ext cx="590333"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1265416" y="5146046"/>
            <a:ext cx="529312" cy="338554"/>
          </a:xfrm>
          <a:prstGeom prst="rect">
            <a:avLst/>
          </a:prstGeom>
        </p:spPr>
        <p:txBody>
          <a:bodyPr wrap="none">
            <a:spAutoFit/>
          </a:bodyPr>
          <a:lstStyle/>
          <a:p>
            <a:r>
              <a:rPr lang="en-US" sz="1600" dirty="0" smtClean="0">
                <a:solidFill>
                  <a:prstClr val="black"/>
                </a:solidFill>
                <a:latin typeface="Arial" pitchFamily="34" charset="0"/>
                <a:cs typeface="Arial" pitchFamily="34" charset="0"/>
              </a:rPr>
              <a:t>W</a:t>
            </a:r>
            <a:r>
              <a:rPr lang="en-US" sz="1600" baseline="-25000" dirty="0" smtClean="0">
                <a:solidFill>
                  <a:prstClr val="black"/>
                </a:solidFill>
                <a:latin typeface="Arial" pitchFamily="34" charset="0"/>
                <a:cs typeface="Arial" pitchFamily="34" charset="0"/>
              </a:rPr>
              <a:t>75</a:t>
            </a:r>
            <a:endParaRPr lang="en-US" sz="2000" baseline="-25000" dirty="0"/>
          </a:p>
        </p:txBody>
      </p:sp>
      <p:sp>
        <p:nvSpPr>
          <p:cNvPr id="44" name="Rectangle 43"/>
          <p:cNvSpPr/>
          <p:nvPr/>
        </p:nvSpPr>
        <p:spPr>
          <a:xfrm>
            <a:off x="554217" y="5847349"/>
            <a:ext cx="683200" cy="461665"/>
          </a:xfrm>
          <a:prstGeom prst="rect">
            <a:avLst/>
          </a:prstGeom>
        </p:spPr>
        <p:txBody>
          <a:bodyPr wrap="none">
            <a:spAutoFit/>
          </a:bodyPr>
          <a:lstStyle/>
          <a:p>
            <a:r>
              <a:rPr lang="en-US" dirty="0" smtClean="0">
                <a:solidFill>
                  <a:srgbClr val="FF0000"/>
                </a:solidFill>
                <a:latin typeface="Calibri"/>
              </a:rPr>
              <a:t>1/3 </a:t>
            </a:r>
            <a:endParaRPr lang="en-US" dirty="0">
              <a:solidFill>
                <a:srgbClr val="FF0000"/>
              </a:solidFill>
            </a:endParaRPr>
          </a:p>
        </p:txBody>
      </p:sp>
      <p:sp>
        <p:nvSpPr>
          <p:cNvPr id="45" name="Rectangle 44"/>
          <p:cNvSpPr/>
          <p:nvPr/>
        </p:nvSpPr>
        <p:spPr>
          <a:xfrm>
            <a:off x="2044212" y="5847349"/>
            <a:ext cx="683200" cy="461665"/>
          </a:xfrm>
          <a:prstGeom prst="rect">
            <a:avLst/>
          </a:prstGeom>
        </p:spPr>
        <p:txBody>
          <a:bodyPr wrap="none">
            <a:spAutoFit/>
          </a:bodyPr>
          <a:lstStyle/>
          <a:p>
            <a:r>
              <a:rPr lang="en-US" dirty="0" smtClean="0">
                <a:solidFill>
                  <a:srgbClr val="FF0000"/>
                </a:solidFill>
                <a:latin typeface="Calibri"/>
              </a:rPr>
              <a:t>2/3 </a:t>
            </a:r>
            <a:endParaRPr lang="en-US" dirty="0">
              <a:solidFill>
                <a:srgbClr val="FF0000"/>
              </a:solidFill>
            </a:endParaRPr>
          </a:p>
        </p:txBody>
      </p:sp>
      <p:cxnSp>
        <p:nvCxnSpPr>
          <p:cNvPr id="47" name="Straight Connector 46"/>
          <p:cNvCxnSpPr>
            <a:stCxn id="30" idx="4"/>
          </p:cNvCxnSpPr>
          <p:nvPr/>
        </p:nvCxnSpPr>
        <p:spPr>
          <a:xfrm>
            <a:off x="1376965" y="4779372"/>
            <a:ext cx="0" cy="16671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9883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Curves</a:t>
            </a:r>
            <a:endParaRPr lang="en-US" dirty="0"/>
          </a:p>
        </p:txBody>
      </p:sp>
      <p:pic>
        <p:nvPicPr>
          <p:cNvPr id="4" name="Picture 3" descr="fig_08_11.jpg"/>
          <p:cNvPicPr>
            <a:picLocks noChangeAspect="1"/>
          </p:cNvPicPr>
          <p:nvPr/>
        </p:nvPicPr>
        <p:blipFill rotWithShape="1">
          <a:blip r:embed="rId2" cstate="print"/>
          <a:srcRect t="1" b="40361"/>
          <a:stretch/>
        </p:blipFill>
        <p:spPr>
          <a:xfrm>
            <a:off x="416051" y="1152525"/>
            <a:ext cx="3736849" cy="5231330"/>
          </a:xfrm>
          <a:prstGeom prst="rect">
            <a:avLst/>
          </a:prstGeom>
        </p:spPr>
      </p:pic>
      <p:pic>
        <p:nvPicPr>
          <p:cNvPr id="5" name="Picture 4" descr="fig_08_11.jpg"/>
          <p:cNvPicPr>
            <a:picLocks noChangeAspect="1"/>
          </p:cNvPicPr>
          <p:nvPr/>
        </p:nvPicPr>
        <p:blipFill rotWithShape="1">
          <a:blip r:embed="rId2" cstate="print"/>
          <a:srcRect t="60251"/>
          <a:stretch/>
        </p:blipFill>
        <p:spPr>
          <a:xfrm>
            <a:off x="4597526" y="1704974"/>
            <a:ext cx="4440516" cy="4143376"/>
          </a:xfrm>
          <a:prstGeom prst="rect">
            <a:avLst/>
          </a:prstGeom>
        </p:spPr>
      </p:pic>
      <p:sp>
        <p:nvSpPr>
          <p:cNvPr id="6" name="TextBox 5"/>
          <p:cNvSpPr txBox="1"/>
          <p:nvPr/>
        </p:nvSpPr>
        <p:spPr>
          <a:xfrm>
            <a:off x="-31630" y="6488668"/>
            <a:ext cx="5309017" cy="338554"/>
          </a:xfrm>
          <a:prstGeom prst="rect">
            <a:avLst/>
          </a:prstGeom>
          <a:noFill/>
        </p:spPr>
        <p:txBody>
          <a:bodyPr wrap="none" rtlCol="0">
            <a:spAutoFit/>
          </a:bodyPr>
          <a:lstStyle/>
          <a:p>
            <a:r>
              <a:rPr lang="en-US" sz="1600" dirty="0" smtClean="0">
                <a:solidFill>
                  <a:srgbClr val="FFFFFF">
                    <a:lumMod val="50000"/>
                  </a:srgbClr>
                </a:solidFill>
                <a:latin typeface="Arial" pitchFamily="34" charset="0"/>
              </a:rPr>
              <a:t>From Mays, 2011, Ground and Surface Water Hydrology</a:t>
            </a:r>
            <a:endParaRPr lang="en-US" sz="1600" dirty="0">
              <a:solidFill>
                <a:srgbClr val="FFFFFF">
                  <a:lumMod val="50000"/>
                </a:srgbClr>
              </a:solidFill>
              <a:latin typeface="Arial" pitchFamily="34" charset="0"/>
            </a:endParaRPr>
          </a:p>
        </p:txBody>
      </p:sp>
    </p:spTree>
    <p:extLst>
      <p:ext uri="{BB962C8B-B14F-4D97-AF65-F5344CB8AC3E}">
        <p14:creationId xmlns:p14="http://schemas.microsoft.com/office/powerpoint/2010/main" val="20979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89098" y="1291856"/>
            <a:ext cx="8229600" cy="4525963"/>
          </a:xfrm>
        </p:spPr>
        <p:txBody>
          <a:bodyPr/>
          <a:lstStyle/>
          <a:p>
            <a:pPr marL="0" indent="0">
              <a:buNone/>
            </a:pPr>
            <a:r>
              <a:rPr lang="en-US" dirty="0"/>
              <a:t>The 1- </a:t>
            </a:r>
            <a:r>
              <a:rPr lang="en-US" dirty="0" err="1"/>
              <a:t>hr</a:t>
            </a:r>
            <a:r>
              <a:rPr lang="en-US" dirty="0"/>
              <a:t> unit hydrograph for a watershed is given below</a:t>
            </a:r>
            <a:r>
              <a:rPr lang="en-US" dirty="0" smtClean="0"/>
              <a:t>.  </a:t>
            </a:r>
            <a:r>
              <a:rPr lang="en-US" dirty="0"/>
              <a:t>Determine the </a:t>
            </a:r>
            <a:r>
              <a:rPr lang="en-US" dirty="0" smtClean="0"/>
              <a:t>2 </a:t>
            </a:r>
            <a:r>
              <a:rPr lang="en-US" dirty="0" err="1" smtClean="0"/>
              <a:t>hr</a:t>
            </a:r>
            <a:r>
              <a:rPr lang="en-US" dirty="0" smtClean="0"/>
              <a:t> unit hydrograph.</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94609009"/>
              </p:ext>
            </p:extLst>
          </p:nvPr>
        </p:nvGraphicFramePr>
        <p:xfrm>
          <a:off x="741402" y="3050880"/>
          <a:ext cx="7124698" cy="567690"/>
        </p:xfrm>
        <a:graphic>
          <a:graphicData uri="http://schemas.openxmlformats.org/drawingml/2006/table">
            <a:tbl>
              <a:tblPr>
                <a:tableStyleId>{5C22544A-7EE6-4342-B048-85BDC9FD1C3A}</a:tableStyleId>
              </a:tblPr>
              <a:tblGrid>
                <a:gridCol w="2305048"/>
                <a:gridCol w="803275"/>
                <a:gridCol w="803275"/>
                <a:gridCol w="803275"/>
                <a:gridCol w="803275"/>
                <a:gridCol w="803275"/>
                <a:gridCol w="803275"/>
              </a:tblGrid>
              <a:tr h="190500">
                <a:tc>
                  <a:txBody>
                    <a:bodyPr/>
                    <a:lstStyle/>
                    <a:p>
                      <a:pPr algn="l" fontAlgn="b"/>
                      <a:r>
                        <a:rPr lang="en-US" sz="1800" u="none" strike="noStrike" dirty="0">
                          <a:effectLst/>
                          <a:latin typeface="Arial" pitchFamily="34" charset="0"/>
                          <a:cs typeface="Arial" pitchFamily="34" charset="0"/>
                        </a:rPr>
                        <a:t>Time ( </a:t>
                      </a:r>
                      <a:r>
                        <a:rPr lang="en-US" sz="1800" u="none" strike="noStrike" dirty="0" err="1">
                          <a:effectLst/>
                          <a:latin typeface="Arial" pitchFamily="34" charset="0"/>
                          <a:cs typeface="Arial" pitchFamily="34" charset="0"/>
                        </a:rPr>
                        <a:t>hr</a:t>
                      </a:r>
                      <a:r>
                        <a:rPr lang="en-US" sz="1800" u="none" strike="noStrike" dirty="0">
                          <a:effectLst/>
                          <a:latin typeface="Arial" pitchFamily="34" charset="0"/>
                          <a:cs typeface="Arial" pitchFamily="34" charset="0"/>
                        </a:rPr>
                        <a:t>) </a:t>
                      </a:r>
                      <a:endParaRPr lang="en-US"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dirty="0">
                          <a:effectLst/>
                          <a:latin typeface="Arial" pitchFamily="34" charset="0"/>
                          <a:cs typeface="Arial" pitchFamily="34" charset="0"/>
                        </a:rPr>
                        <a:t>1</a:t>
                      </a:r>
                      <a:endParaRPr lang="en-US"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dirty="0">
                          <a:effectLst/>
                          <a:latin typeface="Arial" pitchFamily="34" charset="0"/>
                          <a:cs typeface="Arial" pitchFamily="34" charset="0"/>
                        </a:rPr>
                        <a:t>2</a:t>
                      </a:r>
                      <a:endParaRPr lang="en-US"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Arial" pitchFamily="34" charset="0"/>
                          <a:cs typeface="Arial" pitchFamily="34" charset="0"/>
                        </a:rPr>
                        <a:t>3</a:t>
                      </a:r>
                      <a:endParaRPr lang="en-US" sz="18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Arial" pitchFamily="34" charset="0"/>
                          <a:cs typeface="Arial" pitchFamily="34" charset="0"/>
                        </a:rPr>
                        <a:t>4</a:t>
                      </a:r>
                      <a:endParaRPr lang="en-US" sz="18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Arial" pitchFamily="34" charset="0"/>
                          <a:cs typeface="Arial" pitchFamily="34" charset="0"/>
                        </a:rPr>
                        <a:t>5</a:t>
                      </a:r>
                      <a:endParaRPr lang="en-US" sz="18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Arial" pitchFamily="34" charset="0"/>
                          <a:cs typeface="Arial" pitchFamily="34" charset="0"/>
                        </a:rPr>
                        <a:t>6</a:t>
                      </a:r>
                      <a:endParaRPr lang="en-US" sz="18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800" u="none" strike="noStrike" dirty="0">
                          <a:effectLst/>
                          <a:latin typeface="Arial" pitchFamily="34" charset="0"/>
                          <a:cs typeface="Arial" pitchFamily="34" charset="0"/>
                        </a:rPr>
                        <a:t>Unit hydrograph ( </a:t>
                      </a:r>
                      <a:r>
                        <a:rPr lang="en-US" sz="1800" u="none" strike="noStrike" dirty="0" err="1">
                          <a:effectLst/>
                          <a:latin typeface="Arial" pitchFamily="34" charset="0"/>
                          <a:cs typeface="Arial" pitchFamily="34" charset="0"/>
                        </a:rPr>
                        <a:t>cfs</a:t>
                      </a:r>
                      <a:r>
                        <a:rPr lang="en-US" sz="1800" u="none" strike="noStrike" dirty="0">
                          <a:effectLst/>
                          <a:latin typeface="Arial" pitchFamily="34" charset="0"/>
                          <a:cs typeface="Arial" pitchFamily="34" charset="0"/>
                        </a:rPr>
                        <a:t>) </a:t>
                      </a:r>
                      <a:endParaRPr lang="en-US"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Arial" pitchFamily="34" charset="0"/>
                          <a:cs typeface="Arial" pitchFamily="34" charset="0"/>
                        </a:rPr>
                        <a:t>10</a:t>
                      </a:r>
                      <a:endParaRPr lang="en-US" sz="18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dirty="0">
                          <a:effectLst/>
                          <a:latin typeface="Arial" pitchFamily="34" charset="0"/>
                          <a:cs typeface="Arial" pitchFamily="34" charset="0"/>
                        </a:rPr>
                        <a:t>100</a:t>
                      </a:r>
                      <a:endParaRPr lang="en-US"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Arial" pitchFamily="34" charset="0"/>
                          <a:cs typeface="Arial" pitchFamily="34" charset="0"/>
                        </a:rPr>
                        <a:t>200</a:t>
                      </a:r>
                      <a:endParaRPr lang="en-US" sz="18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a:effectLst/>
                          <a:latin typeface="Arial" pitchFamily="34" charset="0"/>
                          <a:cs typeface="Arial" pitchFamily="34" charset="0"/>
                        </a:rPr>
                        <a:t>150</a:t>
                      </a:r>
                      <a:endParaRPr lang="en-US" sz="18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dirty="0">
                          <a:effectLst/>
                          <a:latin typeface="Arial" pitchFamily="34" charset="0"/>
                          <a:cs typeface="Arial" pitchFamily="34" charset="0"/>
                        </a:rPr>
                        <a:t>100</a:t>
                      </a:r>
                      <a:endParaRPr lang="en-US"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u="none" strike="noStrike" dirty="0">
                          <a:effectLst/>
                          <a:latin typeface="Arial" pitchFamily="34" charset="0"/>
                          <a:cs typeface="Arial" pitchFamily="34" charset="0"/>
                        </a:rPr>
                        <a:t>50</a:t>
                      </a:r>
                      <a:endParaRPr lang="en-US"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73818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8.5.3</a:t>
            </a:r>
            <a:endParaRPr lang="en-US" dirty="0"/>
          </a:p>
        </p:txBody>
      </p:sp>
      <p:sp>
        <p:nvSpPr>
          <p:cNvPr id="3" name="Content Placeholder 2"/>
          <p:cNvSpPr>
            <a:spLocks noGrp="1"/>
          </p:cNvSpPr>
          <p:nvPr>
            <p:ph idx="1"/>
          </p:nvPr>
        </p:nvSpPr>
        <p:spPr>
          <a:xfrm>
            <a:off x="489098" y="1291856"/>
            <a:ext cx="8229600" cy="4525963"/>
          </a:xfrm>
        </p:spPr>
        <p:txBody>
          <a:bodyPr/>
          <a:lstStyle/>
          <a:p>
            <a:pPr marL="0" indent="0">
              <a:buNone/>
            </a:pPr>
            <a:r>
              <a:rPr lang="en-US" dirty="0" smtClean="0"/>
              <a:t>Suppose the 4-hr unit hydrograph for a watershed is</a:t>
            </a:r>
          </a:p>
          <a:p>
            <a:pPr marL="0" indent="0">
              <a:buNone/>
            </a:pPr>
            <a:endParaRPr lang="en-US" dirty="0"/>
          </a:p>
          <a:p>
            <a:pPr marL="0" indent="0">
              <a:buNone/>
            </a:pPr>
            <a:endParaRPr lang="en-US" dirty="0" smtClean="0"/>
          </a:p>
          <a:p>
            <a:pPr marL="514350" indent="-514350">
              <a:buAutoNum type="alphaLcParenR"/>
            </a:pPr>
            <a:r>
              <a:rPr lang="en-US" dirty="0" smtClean="0"/>
              <a:t>Determine the 2-hr unit hydrograph</a:t>
            </a:r>
          </a:p>
          <a:p>
            <a:pPr marL="514350" indent="-514350">
              <a:buAutoNum type="alphaLcParenR"/>
            </a:pPr>
            <a:r>
              <a:rPr lang="en-US" dirty="0" smtClean="0"/>
              <a:t>A design storm has 1 cm/</a:t>
            </a:r>
            <a:r>
              <a:rPr lang="en-US" dirty="0" err="1" smtClean="0"/>
              <a:t>hr</a:t>
            </a:r>
            <a:r>
              <a:rPr lang="en-US" dirty="0" smtClean="0"/>
              <a:t> in first 2 </a:t>
            </a:r>
            <a:r>
              <a:rPr lang="en-US" dirty="0" err="1" smtClean="0"/>
              <a:t>hr</a:t>
            </a:r>
            <a:r>
              <a:rPr lang="en-US" dirty="0" smtClean="0"/>
              <a:t> and 0.5 cm/</a:t>
            </a:r>
            <a:r>
              <a:rPr lang="en-US" dirty="0" err="1" smtClean="0"/>
              <a:t>hr</a:t>
            </a:r>
            <a:r>
              <a:rPr lang="en-US" dirty="0" smtClean="0"/>
              <a:t> in the second 2 hr.  </a:t>
            </a:r>
            <a:r>
              <a:rPr lang="en-US" dirty="0" err="1" smtClean="0"/>
              <a:t>Baseflow</a:t>
            </a:r>
            <a:r>
              <a:rPr lang="en-US" dirty="0" smtClean="0"/>
              <a:t> = 10 m</a:t>
            </a:r>
            <a:r>
              <a:rPr lang="en-US" baseline="30000" dirty="0" smtClean="0"/>
              <a:t>3</a:t>
            </a:r>
            <a:r>
              <a:rPr lang="en-US" dirty="0" smtClean="0"/>
              <a:t>/s.  Calculate the total runoff hydrograph</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59777470"/>
              </p:ext>
            </p:extLst>
          </p:nvPr>
        </p:nvGraphicFramePr>
        <p:xfrm>
          <a:off x="614473" y="2383913"/>
          <a:ext cx="7277100" cy="857250"/>
        </p:xfrm>
        <a:graphic>
          <a:graphicData uri="http://schemas.openxmlformats.org/drawingml/2006/table">
            <a:tbl>
              <a:tblPr>
                <a:tableStyleId>{5C22544A-7EE6-4342-B048-85BDC9FD1C3A}</a:tableStyleId>
              </a:tblPr>
              <a:tblGrid>
                <a:gridCol w="2979332"/>
                <a:gridCol w="537221"/>
                <a:gridCol w="537221"/>
                <a:gridCol w="537221"/>
                <a:gridCol w="537221"/>
                <a:gridCol w="537221"/>
                <a:gridCol w="537221"/>
                <a:gridCol w="537221"/>
                <a:gridCol w="537221"/>
              </a:tblGrid>
              <a:tr h="428625">
                <a:tc>
                  <a:txBody>
                    <a:bodyPr/>
                    <a:lstStyle/>
                    <a:p>
                      <a:pPr algn="l" rtl="0" fontAlgn="b"/>
                      <a:r>
                        <a:rPr lang="en-US" sz="1800" u="none" strike="noStrike" dirty="0">
                          <a:effectLst/>
                        </a:rPr>
                        <a:t>Time </a:t>
                      </a:r>
                      <a:r>
                        <a:rPr lang="en-US" sz="1800" u="none" strike="noStrike" dirty="0" smtClean="0">
                          <a:effectLst/>
                        </a:rPr>
                        <a:t>(</a:t>
                      </a:r>
                      <a:r>
                        <a:rPr lang="en-US" sz="1800" u="none" strike="noStrike" dirty="0" err="1" smtClean="0">
                          <a:effectLst/>
                        </a:rPr>
                        <a:t>hr</a:t>
                      </a:r>
                      <a:r>
                        <a:rPr lang="en-US" sz="1800" u="none" strike="noStrike" dirty="0">
                          <a:effectLst/>
                        </a:rPr>
                        <a:t>) </a:t>
                      </a:r>
                      <a:endParaRPr lang="en-US"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US" sz="1800" u="none" strike="noStrike" dirty="0">
                          <a:effectLst/>
                        </a:rPr>
                        <a:t>0</a:t>
                      </a:r>
                      <a:endParaRPr lang="en-US"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US" sz="1800" u="none" strike="noStrike" dirty="0">
                          <a:effectLst/>
                        </a:rPr>
                        <a:t>2</a:t>
                      </a:r>
                      <a:endParaRPr lang="en-US"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US" sz="1800" u="none" strike="noStrike" dirty="0">
                          <a:effectLst/>
                        </a:rPr>
                        <a:t>4</a:t>
                      </a:r>
                      <a:endParaRPr lang="en-US"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US" sz="1800" u="none" strike="noStrike" dirty="0">
                          <a:effectLst/>
                        </a:rPr>
                        <a:t>6</a:t>
                      </a:r>
                      <a:endParaRPr lang="en-US"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US" sz="1800" u="none" strike="noStrike">
                          <a:effectLst/>
                        </a:rPr>
                        <a:t>8</a:t>
                      </a:r>
                      <a:endParaRPr lang="en-US" sz="18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US" sz="1800" u="none" strike="noStrike">
                          <a:effectLst/>
                        </a:rPr>
                        <a:t>10</a:t>
                      </a:r>
                      <a:endParaRPr lang="en-US" sz="18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US" sz="1800" u="none" strike="noStrike" dirty="0">
                          <a:effectLst/>
                        </a:rPr>
                        <a:t>12</a:t>
                      </a:r>
                      <a:endParaRPr lang="en-US"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US" sz="1800" u="none" strike="noStrike">
                          <a:effectLst/>
                        </a:rPr>
                        <a:t>14</a:t>
                      </a:r>
                      <a:endParaRPr lang="en-US" sz="18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625">
                <a:tc>
                  <a:txBody>
                    <a:bodyPr/>
                    <a:lstStyle/>
                    <a:p>
                      <a:pPr algn="l" rtl="0" fontAlgn="b"/>
                      <a:r>
                        <a:rPr lang="en-US" sz="1800" u="none" strike="noStrike" dirty="0">
                          <a:effectLst/>
                        </a:rPr>
                        <a:t>Unit hydrograph </a:t>
                      </a:r>
                      <a:r>
                        <a:rPr lang="en-US" sz="1800" u="none" strike="noStrike" dirty="0" smtClean="0">
                          <a:effectLst/>
                        </a:rPr>
                        <a:t>(m</a:t>
                      </a:r>
                      <a:r>
                        <a:rPr lang="en-US" sz="1800" u="none" strike="noStrike" baseline="30000" dirty="0" smtClean="0">
                          <a:effectLst/>
                        </a:rPr>
                        <a:t>3</a:t>
                      </a:r>
                      <a:r>
                        <a:rPr lang="en-US" sz="1800" u="none" strike="noStrike" dirty="0" smtClean="0">
                          <a:effectLst/>
                        </a:rPr>
                        <a:t>/s/10 </a:t>
                      </a:r>
                      <a:r>
                        <a:rPr lang="en-US" sz="1800" u="none" strike="noStrike" dirty="0">
                          <a:effectLst/>
                        </a:rPr>
                        <a:t>mm) </a:t>
                      </a:r>
                      <a:endParaRPr lang="en-US"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US" sz="1800" u="none" strike="noStrike" dirty="0">
                          <a:effectLst/>
                        </a:rPr>
                        <a:t>0</a:t>
                      </a:r>
                      <a:endParaRPr lang="en-US"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US" sz="1800" u="none" strike="noStrike" dirty="0">
                          <a:effectLst/>
                        </a:rPr>
                        <a:t>15</a:t>
                      </a:r>
                      <a:endParaRPr lang="en-US"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US" sz="1800" u="none" strike="noStrike" dirty="0">
                          <a:effectLst/>
                        </a:rPr>
                        <a:t>45</a:t>
                      </a:r>
                      <a:endParaRPr lang="en-US"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US" sz="1800" u="none" strike="noStrike" dirty="0">
                          <a:effectLst/>
                        </a:rPr>
                        <a:t>65</a:t>
                      </a:r>
                      <a:endParaRPr lang="en-US"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US" sz="1800" u="none" strike="noStrike" dirty="0">
                          <a:effectLst/>
                        </a:rPr>
                        <a:t>50</a:t>
                      </a:r>
                      <a:endParaRPr lang="en-US"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US" sz="1800" u="none" strike="noStrike" dirty="0">
                          <a:effectLst/>
                        </a:rPr>
                        <a:t>25</a:t>
                      </a:r>
                      <a:endParaRPr lang="en-US"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US" sz="1800" u="none" strike="noStrike" dirty="0">
                          <a:effectLst/>
                        </a:rPr>
                        <a:t>10</a:t>
                      </a:r>
                      <a:endParaRPr lang="en-US"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US" sz="1800" u="none" strike="noStrike" dirty="0">
                          <a:effectLst/>
                        </a:rPr>
                        <a:t>0</a:t>
                      </a:r>
                      <a:endParaRPr lang="en-US"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33618458"/>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X:Templates:Presentations:Designs:Lightbar</Template>
  <TotalTime>1656</TotalTime>
  <Words>498</Words>
  <Application>Microsoft Office PowerPoint</Application>
  <PresentationFormat>On-screen Show (4:3)</PresentationFormat>
  <Paragraphs>73</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Blank Presentation</vt:lpstr>
      <vt:lpstr>Office Theme</vt:lpstr>
      <vt:lpstr>Recap on Synthetic Unit Hydrographs</vt:lpstr>
      <vt:lpstr>Example 8.4.1 Snyder's Synthetic Unit Hydrograph</vt:lpstr>
      <vt:lpstr>S Curves</vt:lpstr>
      <vt:lpstr>Example</vt:lpstr>
      <vt:lpstr>Problem 8.5.3</vt:lpstr>
    </vt:vector>
  </TitlesOfParts>
  <Company>Utah Water Research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 McKee</dc:creator>
  <cp:lastModifiedBy>David Tarboton</cp:lastModifiedBy>
  <cp:revision>162</cp:revision>
  <cp:lastPrinted>2012-03-05T06:31:43Z</cp:lastPrinted>
  <dcterms:created xsi:type="dcterms:W3CDTF">2002-08-26T02:30:48Z</dcterms:created>
  <dcterms:modified xsi:type="dcterms:W3CDTF">2012-03-21T06:04:08Z</dcterms:modified>
</cp:coreProperties>
</file>