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430" r:id="rId3"/>
    <p:sldId id="433" r:id="rId4"/>
    <p:sldId id="383" r:id="rId5"/>
    <p:sldId id="432" r:id="rId6"/>
    <p:sldId id="421" r:id="rId7"/>
    <p:sldId id="436" r:id="rId8"/>
    <p:sldId id="424" r:id="rId9"/>
    <p:sldId id="422" r:id="rId10"/>
    <p:sldId id="437" r:id="rId1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9200"/>
    <a:srgbClr val="666699"/>
    <a:srgbClr val="0099CC"/>
    <a:srgbClr val="0000FF"/>
    <a:srgbClr val="33CCFF"/>
    <a:srgbClr val="800080"/>
    <a:srgbClr val="6666FF"/>
    <a:srgbClr val="3366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86000" autoAdjust="0"/>
  </p:normalViewPr>
  <p:slideViewPr>
    <p:cSldViewPr snapToGrid="0">
      <p:cViewPr varScale="1">
        <p:scale>
          <a:sx n="94" d="100"/>
          <a:sy n="94" d="100"/>
        </p:scale>
        <p:origin x="-14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816" y="-72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41134" cy="51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35" tIns="47517" rIns="95035" bIns="47517" numCol="1" anchor="t" anchorCtr="0" compatLnSpc="1">
            <a:prstTxWarp prst="textNoShape">
              <a:avLst/>
            </a:prstTxWarp>
          </a:bodyPr>
          <a:lstStyle>
            <a:lvl1pPr defTabSz="94985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1981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1733" y="0"/>
            <a:ext cx="3142827" cy="51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35" tIns="47517" rIns="95035" bIns="47517" numCol="1" anchor="t" anchorCtr="0" compatLnSpc="1">
            <a:prstTxWarp prst="textNoShape">
              <a:avLst/>
            </a:prstTxWarp>
          </a:bodyPr>
          <a:lstStyle>
            <a:lvl1pPr algn="r" defTabSz="94985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1981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84276"/>
            <a:ext cx="3141134" cy="51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35" tIns="47517" rIns="95035" bIns="47517" numCol="1" anchor="b" anchorCtr="0" compatLnSpc="1">
            <a:prstTxWarp prst="textNoShape">
              <a:avLst/>
            </a:prstTxWarp>
          </a:bodyPr>
          <a:lstStyle>
            <a:lvl1pPr defTabSz="94985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1981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1733" y="9084276"/>
            <a:ext cx="3142827" cy="51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35" tIns="47517" rIns="95035" bIns="47517" numCol="1" anchor="b" anchorCtr="0" compatLnSpc="1">
            <a:prstTxWarp prst="textNoShape">
              <a:avLst/>
            </a:prstTxWarp>
          </a:bodyPr>
          <a:lstStyle>
            <a:lvl1pPr algn="r" defTabSz="949851">
              <a:defRPr sz="1200">
                <a:latin typeface="Times New Roman" pitchFamily="18" charset="0"/>
              </a:defRPr>
            </a:lvl1pPr>
          </a:lstStyle>
          <a:p>
            <a:fld id="{9AE960FD-5DD9-4652-988D-67083BA2E6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76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47907" cy="51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35" tIns="47517" rIns="95035" bIns="47517" numCol="1" anchor="t" anchorCtr="0" compatLnSpc="1">
            <a:prstTxWarp prst="textNoShape">
              <a:avLst/>
            </a:prstTxWarp>
          </a:bodyPr>
          <a:lstStyle>
            <a:lvl1pPr defTabSz="94985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1894" y="0"/>
            <a:ext cx="3146213" cy="51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35" tIns="47517" rIns="95035" bIns="47517" numCol="1" anchor="t" anchorCtr="0" compatLnSpc="1">
            <a:prstTxWarp prst="textNoShape">
              <a:avLst/>
            </a:prstTxWarp>
          </a:bodyPr>
          <a:lstStyle>
            <a:lvl1pPr algn="r" defTabSz="94985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9525" y="736600"/>
            <a:ext cx="4814888" cy="3611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987" y="4569475"/>
            <a:ext cx="5384800" cy="43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35" tIns="47517" rIns="95035" bIns="475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38950"/>
            <a:ext cx="3147907" cy="44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35" tIns="47517" rIns="95035" bIns="47517" numCol="1" anchor="b" anchorCtr="0" compatLnSpc="1">
            <a:prstTxWarp prst="textNoShape">
              <a:avLst/>
            </a:prstTxWarp>
          </a:bodyPr>
          <a:lstStyle>
            <a:lvl1pPr defTabSz="94985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1894" y="9138950"/>
            <a:ext cx="3146213" cy="44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35" tIns="47517" rIns="95035" bIns="47517" numCol="1" anchor="b" anchorCtr="0" compatLnSpc="1">
            <a:prstTxWarp prst="textNoShape">
              <a:avLst/>
            </a:prstTxWarp>
          </a:bodyPr>
          <a:lstStyle>
            <a:lvl1pPr algn="r" defTabSz="949851">
              <a:defRPr sz="1200">
                <a:latin typeface="Times New Roman" pitchFamily="18" charset="0"/>
              </a:defRPr>
            </a:lvl1pPr>
          </a:lstStyle>
          <a:p>
            <a:fld id="{08F28D81-9593-4385-B6E5-AE7DCB5804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5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EEBB7-5E59-4034-BBAD-832E1E55290B}" type="slidenum">
              <a:rPr lang="en-US"/>
              <a:pPr/>
              <a:t>5</a:t>
            </a:fld>
            <a:endParaRPr lang="en-US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74B5F-6DDC-4A39-992C-E63DAE1A57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DE96B-664E-4B6D-9423-D50DE47F18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0F535-E712-453F-8780-12A4086E2E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06BF-DD60-4DB3-803F-FB6D99B642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9D3D-FBD1-4951-B0FD-1CF311D96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24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06BF-DD60-4DB3-803F-FB6D99B642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9D3D-FBD1-4951-B0FD-1CF311D96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401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06BF-DD60-4DB3-803F-FB6D99B642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9D3D-FBD1-4951-B0FD-1CF311D96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303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06BF-DD60-4DB3-803F-FB6D99B642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9D3D-FBD1-4951-B0FD-1CF311D96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04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06BF-DD60-4DB3-803F-FB6D99B642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9D3D-FBD1-4951-B0FD-1CF311D96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514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06BF-DD60-4DB3-803F-FB6D99B642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9D3D-FBD1-4951-B0FD-1CF311D96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78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06BF-DD60-4DB3-803F-FB6D99B642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9D3D-FBD1-4951-B0FD-1CF311D96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44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06BF-DD60-4DB3-803F-FB6D99B642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9D3D-FBD1-4951-B0FD-1CF311D96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320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BAE63-7B61-4695-ADEF-7BD5046FBF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06BF-DD60-4DB3-803F-FB6D99B642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9D3D-FBD1-4951-B0FD-1CF311D96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61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06BF-DD60-4DB3-803F-FB6D99B642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9D3D-FBD1-4951-B0FD-1CF311D96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63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06BF-DD60-4DB3-803F-FB6D99B642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9D3D-FBD1-4951-B0FD-1CF311D96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13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01E41-235D-4B82-9D3F-8E9627D3CA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44B0B-E516-44F0-939E-BFFC8C4C76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9C4A8-D4AB-4278-9E5C-A413587703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263EF-BA25-475C-A948-FCA3E610C1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2F9B7-FB28-4D1D-A11A-C5C1306DF8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A3298-C71A-465D-9CA2-3190411ABD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2F7AE-D820-447B-B773-D97AD4868C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AE435E3-C9D2-4FF0-89BD-F95D1BB9634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93606BF-DD60-4DB3-803F-FB6D99B6428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3/2/2012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2879D3D-FBD1-4951-B0FD-1CF311D96C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483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Excel_97-2003_Worksheet1.xls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4.xml"/><Relationship Id="rId7" Type="http://schemas.openxmlformats.org/officeDocument/2006/relationships/image" Target="../media/image6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6.xml"/><Relationship Id="rId10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Infiltration and unsaturated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 smtClean="0"/>
              <a:t>Learning objective</a:t>
            </a:r>
          </a:p>
          <a:p>
            <a:pPr lvl="0"/>
            <a:r>
              <a:rPr lang="en-US" dirty="0"/>
              <a:t>Be able to calculate infiltration, cumulative infiltration and time to ponding using the Green-</a:t>
            </a:r>
            <a:r>
              <a:rPr lang="en-US" dirty="0" err="1"/>
              <a:t>Ampt</a:t>
            </a:r>
            <a:r>
              <a:rPr lang="en-US" dirty="0"/>
              <a:t> method as given in Mays Section 7.4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74171"/>
            <a:ext cx="9144000" cy="1143000"/>
          </a:xfrm>
        </p:spPr>
        <p:txBody>
          <a:bodyPr/>
          <a:lstStyle/>
          <a:p>
            <a:r>
              <a:rPr lang="en-US" dirty="0" smtClean="0"/>
              <a:t>The class of problem we need to solve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Consider a soil of given type (e.g. </a:t>
            </a:r>
            <a:r>
              <a:rPr lang="en-US" dirty="0" err="1" smtClean="0"/>
              <a:t>silty</a:t>
            </a:r>
            <a:r>
              <a:rPr lang="en-US" dirty="0" smtClean="0"/>
              <a:t> clay loam) and given an input rainfall hyetograph, calculate the infiltration and the runoff.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Rainfall rate 2 cm/</a:t>
            </a:r>
            <a:r>
              <a:rPr lang="en-US" dirty="0" err="1" smtClean="0"/>
              <a:t>hr</a:t>
            </a:r>
            <a:r>
              <a:rPr lang="en-US" dirty="0" smtClean="0"/>
              <a:t>, for 3 hours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Initial soil moisture content 0.3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721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4" name="Picture 4" descr="dl1"/>
          <p:cNvPicPr>
            <a:picLocks noChangeAspect="1" noChangeArrowheads="1"/>
          </p:cNvPicPr>
          <p:nvPr/>
        </p:nvPicPr>
        <p:blipFill>
          <a:blip r:embed="rId2" cstate="print"/>
          <a:srcRect l="4802" r="27393" b="25517"/>
          <a:stretch>
            <a:fillRect/>
          </a:stretch>
        </p:blipFill>
        <p:spPr bwMode="auto">
          <a:xfrm>
            <a:off x="0" y="53975"/>
            <a:ext cx="9144000" cy="5289550"/>
          </a:xfrm>
          <a:prstGeom prst="rect">
            <a:avLst/>
          </a:prstGeom>
          <a:noFill/>
        </p:spPr>
      </p:pic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1531938" y="41925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40646" name="Text Box 6"/>
          <p:cNvSpPr txBox="1">
            <a:spLocks noChangeArrowheads="1"/>
          </p:cNvSpPr>
          <p:nvPr/>
        </p:nvSpPr>
        <p:spPr bwMode="auto">
          <a:xfrm>
            <a:off x="0" y="5294313"/>
            <a:ext cx="9144000" cy="155257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Surface Runoff occurs when surface water input exceeds infiltration capacity.  (a) Infiltration rate = rainfall rate which is less than infiltration capacity. (b) Runoff rate = Rainfall intensity – Infiltration capacity.  (from Dunne and Leopold, 1978)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57" y="91440"/>
            <a:ext cx="7772400" cy="598714"/>
          </a:xfrm>
        </p:spPr>
        <p:txBody>
          <a:bodyPr/>
          <a:lstStyle/>
          <a:p>
            <a:r>
              <a:rPr lang="en-US" sz="3600" dirty="0" smtClean="0"/>
              <a:t>Example 7.4.3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77520" y="1046480"/>
            <a:ext cx="8117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Use the Green-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Ampt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method to evaluate the infiltration rate and cumulative infiltration depth for 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silty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clay soil at 0.1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increments up to 6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from the beginning of infiltration.  Assume an initial effective saturation of 20% and continuous ponding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59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1330325" y="5753100"/>
            <a:ext cx="6099175" cy="3048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>
              <a:latin typeface="Times New Roman" pitchFamily="18" charset="0"/>
            </a:endParaRPr>
          </a:p>
        </p:txBody>
      </p:sp>
      <p:pic>
        <p:nvPicPr>
          <p:cNvPr id="307209" name="Picture 9" descr="f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13" y="0"/>
            <a:ext cx="3898900" cy="5457825"/>
          </a:xfrm>
          <a:prstGeom prst="rect">
            <a:avLst/>
          </a:prstGeom>
          <a:noFill/>
        </p:spPr>
      </p:pic>
      <p:sp>
        <p:nvSpPr>
          <p:cNvPr id="307212" name="Rectangle 12"/>
          <p:cNvSpPr>
            <a:spLocks noChangeArrowheads="1"/>
          </p:cNvSpPr>
          <p:nvPr/>
        </p:nvSpPr>
        <p:spPr bwMode="auto">
          <a:xfrm>
            <a:off x="219075" y="5484813"/>
            <a:ext cx="4360863" cy="11874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Wetting front in a sandy soil exposed after intense rain (from Dingman, 1994).</a:t>
            </a:r>
          </a:p>
        </p:txBody>
      </p:sp>
      <p:pic>
        <p:nvPicPr>
          <p:cNvPr id="307213" name="Picture 13" descr="slide0286_image175"/>
          <p:cNvPicPr>
            <a:picLocks noChangeAspect="1" noChangeArrowheads="1"/>
          </p:cNvPicPr>
          <p:nvPr/>
        </p:nvPicPr>
        <p:blipFill>
          <a:blip r:embed="rId4" cstate="print"/>
          <a:srcRect l="7541" t="5783" r="7124"/>
          <a:stretch>
            <a:fillRect/>
          </a:stretch>
        </p:blipFill>
        <p:spPr bwMode="auto">
          <a:xfrm>
            <a:off x="4598988" y="200025"/>
            <a:ext cx="4545012" cy="5018088"/>
          </a:xfrm>
          <a:prstGeom prst="rect">
            <a:avLst/>
          </a:prstGeom>
          <a:noFill/>
        </p:spPr>
      </p:pic>
      <p:sp>
        <p:nvSpPr>
          <p:cNvPr id="307214" name="Rectangle 14"/>
          <p:cNvSpPr>
            <a:spLocks noChangeArrowheads="1"/>
          </p:cNvSpPr>
          <p:nvPr/>
        </p:nvSpPr>
        <p:spPr bwMode="auto">
          <a:xfrm>
            <a:off x="4556125" y="5484813"/>
            <a:ext cx="4587875" cy="9461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Preferential pathway infiltration (Markus Weiler, ETH Zurich)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_07_41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449580" y="1051560"/>
            <a:ext cx="3243072" cy="3048000"/>
          </a:xfrm>
          <a:prstGeom prst="rect">
            <a:avLst/>
          </a:prstGeom>
        </p:spPr>
      </p:pic>
      <p:sp>
        <p:nvSpPr>
          <p:cNvPr id="4" name="Rectangle 62"/>
          <p:cNvSpPr>
            <a:spLocks noChangeArrowheads="1"/>
          </p:cNvSpPr>
          <p:nvPr/>
        </p:nvSpPr>
        <p:spPr bwMode="auto">
          <a:xfrm>
            <a:off x="328613" y="0"/>
            <a:ext cx="7962900" cy="82232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</a:rPr>
              <a:t>Green-</a:t>
            </a:r>
            <a:r>
              <a:rPr lang="en-US" sz="2400" dirty="0" err="1">
                <a:latin typeface="Times New Roman" pitchFamily="18" charset="0"/>
              </a:rPr>
              <a:t>Ampt</a:t>
            </a:r>
            <a:r>
              <a:rPr lang="en-US" sz="2400" dirty="0">
                <a:latin typeface="Times New Roman" pitchFamily="18" charset="0"/>
              </a:rPr>
              <a:t> model idealization of wetting front penetration into a soil profile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31630" y="6488668"/>
            <a:ext cx="5309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</a:rPr>
              <a:t>From Mays, 2011, Ground and Surface Water Hydrology</a:t>
            </a:r>
            <a:endParaRPr lang="en-US" sz="1600" dirty="0">
              <a:solidFill>
                <a:srgbClr val="FFFFFF">
                  <a:lumMod val="50000"/>
                </a:srgbClr>
              </a:solidFill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912149" y="1051560"/>
                <a:ext cx="14652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149" y="1051560"/>
                <a:ext cx="146527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78603" y="3533001"/>
                <a:ext cx="21018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𝐿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603" y="3533001"/>
                <a:ext cx="210180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49320" y="3939039"/>
                <a:ext cx="4364227" cy="2680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𝐾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𝐾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𝜓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𝜃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𝐹</m:t>
                        </m:r>
                      </m:den>
                    </m:f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for h</a:t>
                </a:r>
                <a:r>
                  <a:rPr lang="en-US" sz="2000" baseline="-25000" dirty="0" smtClean="0"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= 0</a:t>
                </a:r>
              </a:p>
              <a:p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320" y="3939039"/>
                <a:ext cx="4364227" cy="26807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825056" y="2963848"/>
                <a:ext cx="22592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=−</m:t>
                      </m:r>
                      <m:r>
                        <a:rPr lang="en-US" i="1">
                          <a:latin typeface="Cambria Math"/>
                        </a:rPr>
                        <m:t>𝐿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056" y="2963848"/>
                <a:ext cx="2259208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 bwMode="auto">
          <a:xfrm flipH="1">
            <a:off x="2794000" y="1313170"/>
            <a:ext cx="1249680" cy="9907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9" idx="1"/>
          </p:cNvCxnSpPr>
          <p:nvPr/>
        </p:nvCxnSpPr>
        <p:spPr bwMode="auto">
          <a:xfrm flipH="1">
            <a:off x="1178560" y="3225458"/>
            <a:ext cx="2646496" cy="86702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6489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2477" name="Group 1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415224"/>
              </p:ext>
            </p:extLst>
          </p:nvPr>
        </p:nvGraphicFramePr>
        <p:xfrm>
          <a:off x="0" y="1233488"/>
          <a:ext cx="9011920" cy="5486400"/>
        </p:xfrm>
        <a:graphic>
          <a:graphicData uri="http://schemas.openxmlformats.org/drawingml/2006/table">
            <a:tbl>
              <a:tblPr/>
              <a:tblGrid>
                <a:gridCol w="1695450"/>
                <a:gridCol w="1917700"/>
                <a:gridCol w="1919288"/>
                <a:gridCol w="1798637"/>
                <a:gridCol w="1680845"/>
              </a:tblGrid>
              <a:tr h="168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Soil Texture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Porosity 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Effective porosity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Garamond" pitchFamily="18" charset="0"/>
                          <a:sym typeface="Symbol" pitchFamily="18" charset="2"/>
                        </a:rPr>
                        <a:t></a:t>
                      </a:r>
                      <a:r>
                        <a:rPr kumimoji="0" lang="en-US" sz="1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Garamond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Wetting front soil suction head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Garamond" pitchFamily="18" charset="0"/>
                          <a:sym typeface="Symbol"/>
                        </a:rPr>
                        <a:t>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  <a:sym typeface="Symbol" pitchFamily="18" charset="2"/>
                        </a:rPr>
                        <a:t> (cm)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Garamond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Hydraulic conductivity K (cm/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hr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Sand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0.437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(0.374-0.500)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0.417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(0.354-0.480)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4.95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(0.97-25.36)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11.78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Loamy sand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0.437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(0.363-0.506)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0.401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(0.329-0.473)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6.13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(1.35-27.94)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2.99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Sandy loam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0.453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(0.351-0.555)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0.412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(0.283-0.541)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11.01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(2.67-45.47)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1.09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Loam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0.463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(0.375-0.551)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0.434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(0.334-0.534)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8.89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(1.33-59.38)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0.34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Silt loam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0.501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(0.420-0.582)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0.486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(0.394-0.578)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16.68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(2.92-95.39)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0.65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Sandy clay loam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0.398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(0.332-0.464)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0.330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(0.235-0.425)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21.85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(4.42-108.0)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0.15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Clay loam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0.464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(0.409-0.519)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0.309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(0.279-0.501)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20.88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(4.79-91.10)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0.1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Silty clay loam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0.471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(0.418-0.524)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0.432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(0.347-0.517)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27.30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(5.67-131.50)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0.1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Sandy clay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0.430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(0.370-0.490)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0.321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(0.207-0.435)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23.90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(4.08-140.2)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0.06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Silty clay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0.479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(0.425-0.533)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0.423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(0.334-0.512)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29.22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(6.13-139.4)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0.05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Clay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0.475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(0.427-0.523)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0.385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(0.269-0.501)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31.63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(6.39-156.5)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Garamond" pitchFamily="18" charset="0"/>
                        </a:rPr>
                        <a:t>0.03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2474" name="Rectangle 154"/>
          <p:cNvSpPr>
            <a:spLocks noChangeArrowheads="1"/>
          </p:cNvSpPr>
          <p:nvPr/>
        </p:nvSpPr>
        <p:spPr bwMode="auto">
          <a:xfrm>
            <a:off x="214313" y="244475"/>
            <a:ext cx="8929687" cy="6413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r>
              <a:rPr lang="en-US" sz="1800"/>
              <a:t>Green – Ampt infiltration parameters for various soil classes (Rawls et al., 1983).  The numbers in parentheses are one standard deviation around the parameter value given.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4" name="Rectangle 6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92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60702"/>
              </p:ext>
            </p:extLst>
          </p:nvPr>
        </p:nvGraphicFramePr>
        <p:xfrm>
          <a:off x="835025" y="1450975"/>
          <a:ext cx="7102475" cy="472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74" name="Worksheet" r:id="rId4" imgW="4676670" imgH="3114675" progId="Excel.Sheet.8">
                  <p:embed/>
                </p:oleObj>
              </mc:Choice>
              <mc:Fallback>
                <p:oleObj name="Worksheet" r:id="rId4" imgW="4676670" imgH="3114675" progId="Excel.Shee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1450975"/>
                        <a:ext cx="7102475" cy="472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56" name="Rectangle 8"/>
          <p:cNvSpPr>
            <a:spLocks noGrp="1" noChangeArrowheads="1"/>
          </p:cNvSpPr>
          <p:nvPr>
            <p:ph type="title"/>
          </p:nvPr>
        </p:nvSpPr>
        <p:spPr>
          <a:xfrm>
            <a:off x="730250" y="222250"/>
            <a:ext cx="7772400" cy="1143000"/>
          </a:xfrm>
        </p:spPr>
        <p:txBody>
          <a:bodyPr/>
          <a:lstStyle/>
          <a:p>
            <a:r>
              <a:rPr lang="en-US" sz="3600" dirty="0" smtClean="0"/>
              <a:t>Infiltration capacity </a:t>
            </a:r>
            <a:r>
              <a:rPr lang="en-US" sz="3600" dirty="0"/>
              <a:t>– Depth </a:t>
            </a:r>
            <a:r>
              <a:rPr lang="en-US" sz="3600" dirty="0" smtClean="0"/>
              <a:t>Function</a:t>
            </a:r>
            <a:endParaRPr lang="en-US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2643198" y="386080"/>
            <a:ext cx="3505960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/>
              </a:rPr>
              <a:t>Green </a:t>
            </a:r>
            <a:r>
              <a:rPr lang="en-US" sz="1600" dirty="0" err="1" smtClean="0">
                <a:solidFill>
                  <a:prstClr val="black"/>
                </a:solidFill>
                <a:latin typeface="Arial"/>
              </a:rPr>
              <a:t>Ampt</a:t>
            </a:r>
            <a:r>
              <a:rPr lang="en-US" sz="1600" dirty="0" smtClean="0">
                <a:solidFill>
                  <a:prstClr val="black"/>
                </a:solidFill>
                <a:latin typeface="Arial"/>
              </a:rPr>
              <a:t> Infiltration after Ponding</a:t>
            </a:r>
            <a:endParaRPr lang="en-US" sz="1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1630" y="6488668"/>
            <a:ext cx="5309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</a:rPr>
              <a:t>From Mays, 2011, Ground and Surface Water Hydrology</a:t>
            </a:r>
            <a:endParaRPr lang="en-US" sz="1600" dirty="0">
              <a:solidFill>
                <a:srgbClr val="FFFFFF">
                  <a:lumMod val="50000"/>
                </a:srgbClr>
              </a:solidFill>
              <a:latin typeface="Arial" pitchFamily="34" charset="0"/>
            </a:endParaRPr>
          </a:p>
        </p:txBody>
      </p:sp>
      <p:pic>
        <p:nvPicPr>
          <p:cNvPr id="5" name="Picture 4" descr="fig_07_43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391919" y="982980"/>
            <a:ext cx="6546273" cy="1851660"/>
          </a:xfrm>
          <a:prstGeom prst="rect">
            <a:avLst/>
          </a:prstGeom>
        </p:spPr>
      </p:pic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486347" y="2675523"/>
            <a:ext cx="1164101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/>
              </a:rPr>
              <a:t>At ponding</a:t>
            </a:r>
            <a:endParaRPr lang="en-US" sz="1600" dirty="0">
              <a:solidFill>
                <a:prstClr val="black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89280" y="3003917"/>
                <a:ext cx="3180080" cy="14754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𝐾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𝜓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∆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𝐹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𝑖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𝐾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𝜓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∆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80" y="3003917"/>
                <a:ext cx="3180080" cy="147540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407464" y="4479321"/>
            <a:ext cx="1646989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/>
              </a:rPr>
              <a:t>Time of ponding</a:t>
            </a:r>
            <a:endParaRPr lang="en-US" sz="1600" dirty="0">
              <a:solidFill>
                <a:prstClr val="black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89280" y="5130191"/>
                <a:ext cx="1661737" cy="7166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𝐾</m:t>
                          </m:r>
                          <m:r>
                            <a:rPr lang="en-US" sz="2000" i="1">
                              <a:latin typeface="Cambria Math"/>
                            </a:rPr>
                            <m:t>𝜓</m:t>
                          </m:r>
                          <m:r>
                            <a:rPr lang="en-US" sz="2000" i="1">
                              <a:latin typeface="Cambria Math"/>
                            </a:rPr>
                            <m:t>∆</m:t>
                          </m:r>
                          <m:r>
                            <a:rPr lang="en-US" sz="2000" i="1">
                              <a:latin typeface="Cambria Math"/>
                            </a:rPr>
                            <m:t>𝜃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𝐾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80" y="5130191"/>
                <a:ext cx="1661737" cy="71667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3751617" y="4479321"/>
            <a:ext cx="1404552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/>
              </a:rPr>
              <a:t>After ponding</a:t>
            </a:r>
            <a:endParaRPr lang="en-US" sz="1600" dirty="0">
              <a:solidFill>
                <a:prstClr val="black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440719" y="5091846"/>
                <a:ext cx="5416878" cy="793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𝐹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latin typeface="Cambria Math"/>
                        </a:rPr>
                        <m:t>𝜓</m:t>
                      </m:r>
                      <m:r>
                        <a:rPr lang="en-US" sz="2000" i="1">
                          <a:latin typeface="Cambria Math"/>
                        </a:rPr>
                        <m:t>∆</m:t>
                      </m:r>
                      <m:r>
                        <a:rPr lang="en-US" sz="2000" i="1">
                          <a:latin typeface="Cambria Math"/>
                        </a:rPr>
                        <m:t>𝜃</m:t>
                      </m:r>
                      <m:func>
                        <m:funcPr>
                          <m:ctrlPr>
                            <a:rPr lang="en-US" sz="20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𝐹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𝜓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∆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𝜃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𝜓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∆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𝜃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𝐾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𝑡</m:t>
                          </m:r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719" y="5091846"/>
                <a:ext cx="5416878" cy="79335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7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1"/>
</p:tagLst>
</file>

<file path=ppt/theme/theme1.xml><?xml version="1.0" encoding="utf-8"?>
<a:theme xmlns:a="http://schemas.openxmlformats.org/drawingml/2006/main" name="Blank Presentation">
  <a:themeElements>
    <a:clrScheme name="Custom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8357</TotalTime>
  <Words>589</Words>
  <Application>Microsoft Office PowerPoint</Application>
  <PresentationFormat>On-screen Show (4:3)</PresentationFormat>
  <Paragraphs>127</Paragraphs>
  <Slides>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Blank Presentation</vt:lpstr>
      <vt:lpstr>Office Theme</vt:lpstr>
      <vt:lpstr>Worksheet</vt:lpstr>
      <vt:lpstr>Infiltration and unsaturated flow</vt:lpstr>
      <vt:lpstr>The class of problem we need to solve</vt:lpstr>
      <vt:lpstr>PowerPoint Presentation</vt:lpstr>
      <vt:lpstr>Example 7.4.3</vt:lpstr>
      <vt:lpstr>PowerPoint Presentation</vt:lpstr>
      <vt:lpstr>PowerPoint Presentation</vt:lpstr>
      <vt:lpstr>PowerPoint Presentation</vt:lpstr>
      <vt:lpstr>Infiltration capacity – Depth Function</vt:lpstr>
      <vt:lpstr>PowerPoint Presentation</vt:lpstr>
    </vt:vector>
  </TitlesOfParts>
  <Company>UTAH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Spatially Distributed Hydrologic Modeling and Scale Issues with Examples from Reynolds Creek Experimental Watershed</dc:title>
  <dc:creator>David Tarboton</dc:creator>
  <cp:lastModifiedBy>David Tarboton</cp:lastModifiedBy>
  <cp:revision>263</cp:revision>
  <cp:lastPrinted>2011-03-26T17:31:25Z</cp:lastPrinted>
  <dcterms:created xsi:type="dcterms:W3CDTF">1997-12-21T21:07:58Z</dcterms:created>
  <dcterms:modified xsi:type="dcterms:W3CDTF">2012-03-02T19:46:49Z</dcterms:modified>
</cp:coreProperties>
</file>