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28" r:id="rId2"/>
    <p:sldMasterId id="2147483900" r:id="rId3"/>
    <p:sldMasterId id="2147483913" r:id="rId4"/>
  </p:sldMasterIdLst>
  <p:notesMasterIdLst>
    <p:notesMasterId r:id="rId15"/>
  </p:notesMasterIdLst>
  <p:handoutMasterIdLst>
    <p:handoutMasterId r:id="rId16"/>
  </p:handoutMasterIdLst>
  <p:sldIdLst>
    <p:sldId id="310" r:id="rId5"/>
    <p:sldId id="309" r:id="rId6"/>
    <p:sldId id="313" r:id="rId7"/>
    <p:sldId id="301" r:id="rId8"/>
    <p:sldId id="303" r:id="rId9"/>
    <p:sldId id="305" r:id="rId10"/>
    <p:sldId id="307" r:id="rId11"/>
    <p:sldId id="308" r:id="rId12"/>
    <p:sldId id="312" r:id="rId13"/>
    <p:sldId id="311" r:id="rId14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17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-90" y="-5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7F893237-1928-440B-B4E5-CA9071C80E1C}" type="datetimeFigureOut">
              <a:rPr lang="en-US"/>
              <a:pPr>
                <a:defRPr/>
              </a:pPr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04175A95-11F4-4D0F-87F3-A1030AD8A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37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B09AB3C0-829B-4990-B424-32DF7950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F062-6B23-40D6-9016-9FB92895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CB3E54FE-7016-492C-8E3E-C863DDD77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CC622458-E9C6-4572-A06E-4BD4AFF01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0B165A82-F8ED-4757-A738-66E509B80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AD9E9A3A-3E5D-49DA-B884-4589E67F3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45D252BD-4EF6-45C1-AF88-FD8283761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53B61-4283-4122-9AD4-28F8483058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75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8055-3DE2-418E-87DE-F994349522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82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704F-C475-4227-99AF-36010BF6F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46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D467-4DB6-49B3-915B-1AEB0EB67A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61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5A018-1B82-4F9C-8F8C-C87B05B228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8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A1C4-0FC5-436F-96F7-99FE999EB1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10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302FA-5905-4897-B9A6-4873DB3F1B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76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8ADF6-3C88-48B8-8C89-81B77C7FB8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48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80FA-F1A8-47F2-913F-67B99C1D9A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341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0D898-F567-4DD8-ACA6-3C31FE1611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29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2B604-6233-4AFE-824C-3726C2C354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C2F368-D177-4CFF-8B14-A5C50829EA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71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53B61-4283-4122-9AD4-28F8483058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359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8055-3DE2-418E-87DE-F994349522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217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704F-C475-4227-99AF-36010BF6F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D467-4DB6-49B3-915B-1AEB0EB67A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17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5A018-1B82-4F9C-8F8C-C87B05B228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64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A1C4-0FC5-436F-96F7-99FE999EB1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374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302FA-5905-4897-B9A6-4873DB3F1B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719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8ADF6-3C88-48B8-8C89-81B77C7FB8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09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80FA-F1A8-47F2-913F-67B99C1D9A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389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0D898-F567-4DD8-ACA6-3C31FE1611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838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2B604-6233-4AFE-824C-3726C2C354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444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C2F368-D177-4CFF-8B14-A5C50829EA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1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85CD7678-31E9-46CD-972B-2AE958AF4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6DC7E51B-907B-49F4-8A6D-10376C2F4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91909DD9-8881-4F25-B0A0-6254F6810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9AC8E306-E5B4-413C-B5D1-AF3ABBDC2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FEFDB925-74CF-4073-9ACB-996F9A5B6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FontTx/>
              <a:buNone/>
              <a:defRPr/>
            </a:lvl1pPr>
          </a:lstStyle>
          <a:p>
            <a:pPr>
              <a:defRPr/>
            </a:pPr>
            <a:fld id="{692D7AAF-BA12-4EDD-963C-1AB7345EA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dirty="0" smtClean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Tarboton</a:t>
            </a:r>
          </a:p>
          <a:p>
            <a:pPr>
              <a:defRPr/>
            </a:pPr>
            <a:fld id="{57856F51-6E4B-4DAC-B4DA-C9C5D47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078" name="Straight Connector 7"/>
          <p:cNvCxnSpPr>
            <a:cxnSpLocks noChangeShapeType="1"/>
          </p:cNvCxnSpPr>
          <p:nvPr userDrawn="1"/>
        </p:nvCxnSpPr>
        <p:spPr bwMode="auto">
          <a:xfrm>
            <a:off x="685800" y="6172200"/>
            <a:ext cx="7772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0A8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Tx/>
              <a:buChar char="•"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Char char="•"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Char char="•"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3F969A4-351A-42C3-9679-AD62E8CFB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AEB4517-88A3-4501-87B1-899E20F3E5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0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AEB4517-88A3-4501-87B1-899E20F3E5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2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 2.5.1</a:t>
            </a:r>
          </a:p>
          <a:p>
            <a:pPr marL="0" indent="0">
              <a:buNone/>
            </a:pPr>
            <a:r>
              <a:rPr lang="en-US" dirty="0" smtClean="0"/>
              <a:t>Estimate the average drawdown over an area where 25 million m</a:t>
            </a:r>
            <a:r>
              <a:rPr lang="en-US" baseline="30000" dirty="0" smtClean="0"/>
              <a:t>3</a:t>
            </a:r>
            <a:r>
              <a:rPr lang="en-US" dirty="0" smtClean="0"/>
              <a:t> of water has been pumped through a number of uniformly distributed wells.  The area is 150 km</a:t>
            </a:r>
            <a:r>
              <a:rPr lang="en-US" baseline="30000" dirty="0" smtClean="0"/>
              <a:t>2</a:t>
            </a:r>
            <a:r>
              <a:rPr lang="en-US" dirty="0" smtClean="0"/>
              <a:t> and the specific yield of the aquifer is 25%.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4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04800"/>
            <a:ext cx="77724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2.8.2</a:t>
            </a:r>
          </a:p>
          <a:p>
            <a:pPr marL="0" indent="0">
              <a:buNone/>
            </a:pPr>
            <a:r>
              <a:rPr lang="en-US" dirty="0" smtClean="0"/>
              <a:t>Determine the volume of water released by lowering the </a:t>
            </a:r>
            <a:r>
              <a:rPr lang="en-US" dirty="0" err="1" smtClean="0"/>
              <a:t>piezometric</a:t>
            </a:r>
            <a:r>
              <a:rPr lang="en-US" dirty="0" smtClean="0"/>
              <a:t> surface of a confined aquifer by 5 m over an area of 1 km</a:t>
            </a:r>
            <a:r>
              <a:rPr lang="en-US" baseline="30000" dirty="0" smtClean="0"/>
              <a:t>2</a:t>
            </a:r>
            <a:r>
              <a:rPr lang="en-US" dirty="0" smtClean="0"/>
              <a:t>.  The aquifer is 35 m thick and has a storage coefficient of 8.3 x 10</a:t>
            </a:r>
            <a:r>
              <a:rPr lang="en-US" baseline="30000" dirty="0" smtClean="0"/>
              <a:t>-3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specific storage of this aquifer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If the aquifer was 50 m thick, what would the storage coefficient and volume of water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3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2_17.jp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 cstate="print"/>
          <a:srcRect l="52201" t="25440" b="2939"/>
          <a:stretch/>
        </p:blipFill>
        <p:spPr>
          <a:xfrm>
            <a:off x="3048000" y="1066800"/>
            <a:ext cx="3048000" cy="44426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Estimate the average drawdown over an area where 25 million 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of water has been pumped through a number of uniformly distributed wells.  The area is 150 km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and the specific yield of the aquifer is 25%.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Now suppose that for this same aquifer there is 0.1 m of infiltration from rainfall.  How much would the aquifer rise</a:t>
            </a:r>
          </a:p>
          <a:p>
            <a:pPr marL="0" indent="0">
              <a:buNone/>
            </a:pPr>
            <a:r>
              <a:rPr lang="en-US" sz="2800" dirty="0" smtClean="0"/>
              <a:t>A.  0.1 m, B.  0.2 m,  C.  0.3</a:t>
            </a:r>
          </a:p>
          <a:p>
            <a:pPr marL="0" indent="0">
              <a:buNone/>
            </a:pPr>
            <a:r>
              <a:rPr lang="en-US" sz="2800" dirty="0" smtClean="0"/>
              <a:t>D.  0.4 m, E.  0.5 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229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2_06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514600" y="495896"/>
            <a:ext cx="3733800" cy="5311238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2743200" y="5943600"/>
            <a:ext cx="3860609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1600" dirty="0" smtClean="0">
                <a:latin typeface="Arial"/>
              </a:rPr>
              <a:t>Vertical Distribution of Subsurface Water</a:t>
            </a:r>
            <a:endParaRPr lang="en-US" sz="1600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2_08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752600" y="865089"/>
            <a:ext cx="2471928" cy="3603394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436902" y="5080000"/>
            <a:ext cx="8278356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2000" dirty="0" smtClean="0">
                <a:latin typeface="Arial"/>
              </a:rPr>
              <a:t>Rise of water above water table – due to capillary effects</a:t>
            </a:r>
          </a:p>
          <a:p>
            <a:pPr algn="ctr"/>
            <a:r>
              <a:rPr lang="en-US" sz="2000" dirty="0" smtClean="0">
                <a:latin typeface="Arial"/>
              </a:rPr>
              <a:t>Water in capillaries is at negative pressure, i.e. under suction or tension</a:t>
            </a:r>
            <a:endParaRPr lang="en-US" sz="2000" dirty="0">
              <a:latin typeface="Arial"/>
            </a:endParaRPr>
          </a:p>
        </p:txBody>
      </p:sp>
      <p:pic>
        <p:nvPicPr>
          <p:cNvPr id="4" name="Picture 3" descr="fig_02_09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5029200" y="745834"/>
            <a:ext cx="2566391" cy="38419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2_10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752600" y="838200"/>
            <a:ext cx="608152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2366987" y="4953000"/>
            <a:ext cx="4352538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1800" dirty="0" err="1" smtClean="0">
                <a:latin typeface="Arial"/>
              </a:rPr>
              <a:t>Tensiometer</a:t>
            </a:r>
            <a:r>
              <a:rPr lang="en-US" sz="1800" dirty="0" smtClean="0">
                <a:latin typeface="Arial"/>
              </a:rPr>
              <a:t> for measuring water tension</a:t>
            </a:r>
            <a:endParaRPr lang="en-US" sz="1800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9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500" name="Picture 4" descr="~AUT0013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35038"/>
            <a:ext cx="9144000" cy="4589462"/>
          </a:xfrm>
          <a:noFill/>
          <a:ln/>
        </p:spPr>
      </p:pic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2868613" y="6154738"/>
            <a:ext cx="2798762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Garamond" pitchFamily="18" charset="0"/>
              </a:rPr>
              <a:t>(from Freeze and Cherry, 1979)</a:t>
            </a:r>
          </a:p>
        </p:txBody>
      </p:sp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381000" y="263525"/>
            <a:ext cx="8656409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Garamond" pitchFamily="18" charset="0"/>
              </a:rPr>
              <a:t>Negative Pressure </a:t>
            </a:r>
            <a:r>
              <a:rPr lang="en-US" sz="2800" b="1" dirty="0" smtClean="0">
                <a:solidFill>
                  <a:srgbClr val="000000"/>
                </a:solidFill>
                <a:latin typeface="Garamond" pitchFamily="18" charset="0"/>
              </a:rPr>
              <a:t>Head. </a:t>
            </a:r>
            <a:r>
              <a:rPr lang="en-US" sz="2800" b="1" dirty="0">
                <a:solidFill>
                  <a:srgbClr val="000000"/>
                </a:solidFill>
                <a:latin typeface="Garamond" pitchFamily="18" charset="0"/>
              </a:rPr>
              <a:t>Suction </a:t>
            </a:r>
            <a:r>
              <a:rPr lang="en-US" sz="2800" b="1" dirty="0" err="1">
                <a:solidFill>
                  <a:srgbClr val="000000"/>
                </a:solidFill>
                <a:latin typeface="Garamond" pitchFamily="18" charset="0"/>
              </a:rPr>
              <a:t>vs</a:t>
            </a:r>
            <a:r>
              <a:rPr lang="en-US" sz="2800" b="1" dirty="0">
                <a:solidFill>
                  <a:srgbClr val="000000"/>
                </a:solidFill>
                <a:latin typeface="Garamond" pitchFamily="18" charset="0"/>
              </a:rPr>
              <a:t> Moisture content</a:t>
            </a:r>
          </a:p>
        </p:txBody>
      </p:sp>
    </p:spTree>
    <p:extLst>
      <p:ext uri="{BB962C8B-B14F-4D97-AF65-F5344CB8AC3E}">
        <p14:creationId xmlns:p14="http://schemas.microsoft.com/office/powerpoint/2010/main" val="138106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34" name="Rectangle 22"/>
          <p:cNvSpPr>
            <a:spLocks noChangeArrowheads="1"/>
          </p:cNvSpPr>
          <p:nvPr/>
        </p:nvSpPr>
        <p:spPr bwMode="auto">
          <a:xfrm>
            <a:off x="290513" y="5780088"/>
            <a:ext cx="8516937" cy="7016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Garamond" pitchFamily="18" charset="0"/>
              </a:rPr>
              <a:t>Illustration of capillary rise due to surface tension and relationship between pore size distribution and soil water retention curve.</a:t>
            </a:r>
          </a:p>
        </p:txBody>
      </p:sp>
      <p:grpSp>
        <p:nvGrpSpPr>
          <p:cNvPr id="218192" name="Group 80"/>
          <p:cNvGrpSpPr>
            <a:grpSpLocks/>
          </p:cNvGrpSpPr>
          <p:nvPr/>
        </p:nvGrpSpPr>
        <p:grpSpPr bwMode="auto">
          <a:xfrm>
            <a:off x="1485900" y="0"/>
            <a:ext cx="5746750" cy="5626100"/>
            <a:chOff x="2012" y="312"/>
            <a:chExt cx="2162" cy="2117"/>
          </a:xfrm>
        </p:grpSpPr>
        <p:grpSp>
          <p:nvGrpSpPr>
            <p:cNvPr id="218184" name="Group 72"/>
            <p:cNvGrpSpPr>
              <a:grpSpLocks/>
            </p:cNvGrpSpPr>
            <p:nvPr/>
          </p:nvGrpSpPr>
          <p:grpSpPr bwMode="auto">
            <a:xfrm>
              <a:off x="2292" y="420"/>
              <a:ext cx="1541" cy="1704"/>
              <a:chOff x="2292" y="231"/>
              <a:chExt cx="1541" cy="1704"/>
            </a:xfrm>
          </p:grpSpPr>
          <p:graphicFrame>
            <p:nvGraphicFramePr>
              <p:cNvPr id="218177" name="Object 65"/>
              <p:cNvGraphicFramePr>
                <a:graphicFrameLocks noChangeAspect="1"/>
              </p:cNvGraphicFramePr>
              <p:nvPr/>
            </p:nvGraphicFramePr>
            <p:xfrm>
              <a:off x="2292" y="231"/>
              <a:ext cx="1541" cy="17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3" name="Bitmap Image" r:id="rId3" imgW="2446232" imgH="2704762" progId="PBrush">
                      <p:embed/>
                    </p:oleObj>
                  </mc:Choice>
                  <mc:Fallback>
                    <p:oleObj name="Bitmap Image" r:id="rId3" imgW="2446232" imgH="2704762" progId="PBrush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92" y="231"/>
                            <a:ext cx="1541" cy="170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 type="none" w="lg" len="lg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8180" name="Line 68"/>
              <p:cNvSpPr>
                <a:spLocks noChangeShapeType="1"/>
              </p:cNvSpPr>
              <p:nvPr/>
            </p:nvSpPr>
            <p:spPr bwMode="auto">
              <a:xfrm flipH="1" flipV="1">
                <a:off x="3324" y="1331"/>
                <a:ext cx="23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  <p:sp>
            <p:nvSpPr>
              <p:cNvPr id="218181" name="Line 69"/>
              <p:cNvSpPr>
                <a:spLocks noChangeShapeType="1"/>
              </p:cNvSpPr>
              <p:nvPr/>
            </p:nvSpPr>
            <p:spPr bwMode="auto">
              <a:xfrm flipV="1">
                <a:off x="3644" y="1331"/>
                <a:ext cx="23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  <p:sp>
            <p:nvSpPr>
              <p:cNvPr id="218182" name="Line 70"/>
              <p:cNvSpPr>
                <a:spLocks noChangeShapeType="1"/>
              </p:cNvSpPr>
              <p:nvPr/>
            </p:nvSpPr>
            <p:spPr bwMode="auto">
              <a:xfrm flipH="1" flipV="1">
                <a:off x="2465" y="417"/>
                <a:ext cx="23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  <p:sp>
            <p:nvSpPr>
              <p:cNvPr id="218183" name="Line 71"/>
              <p:cNvSpPr>
                <a:spLocks noChangeShapeType="1"/>
              </p:cNvSpPr>
              <p:nvPr/>
            </p:nvSpPr>
            <p:spPr bwMode="auto">
              <a:xfrm flipV="1">
                <a:off x="2561" y="417"/>
                <a:ext cx="23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en-US" sz="2800">
                  <a:solidFill>
                    <a:srgbClr val="000000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218185" name="Line 73"/>
            <p:cNvSpPr>
              <a:spLocks noChangeShapeType="1"/>
            </p:cNvSpPr>
            <p:nvPr/>
          </p:nvSpPr>
          <p:spPr bwMode="auto">
            <a:xfrm>
              <a:off x="2236" y="2229"/>
              <a:ext cx="19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8186" name="Line 74"/>
            <p:cNvSpPr>
              <a:spLocks noChangeShapeType="1"/>
            </p:cNvSpPr>
            <p:nvPr/>
          </p:nvSpPr>
          <p:spPr bwMode="auto">
            <a:xfrm flipV="1">
              <a:off x="2236" y="312"/>
              <a:ext cx="0" cy="19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218187" name="Rectangle 75"/>
            <p:cNvSpPr>
              <a:spLocks noChangeArrowheads="1"/>
            </p:cNvSpPr>
            <p:nvPr/>
          </p:nvSpPr>
          <p:spPr bwMode="auto">
            <a:xfrm>
              <a:off x="2565" y="2302"/>
              <a:ext cx="667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Moisture Content </a:t>
              </a:r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</a:t>
              </a: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8188" name="Rectangle 76"/>
            <p:cNvSpPr>
              <a:spLocks noChangeArrowheads="1"/>
            </p:cNvSpPr>
            <p:nvPr/>
          </p:nvSpPr>
          <p:spPr bwMode="auto">
            <a:xfrm rot="-5400000">
              <a:off x="1777" y="1428"/>
              <a:ext cx="59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Suction head -|</a:t>
              </a:r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|</a:t>
              </a: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8189" name="Freeform 77"/>
            <p:cNvSpPr>
              <a:spLocks/>
            </p:cNvSpPr>
            <p:nvPr/>
          </p:nvSpPr>
          <p:spPr bwMode="auto">
            <a:xfrm>
              <a:off x="2440" y="407"/>
              <a:ext cx="1429" cy="1721"/>
            </a:xfrm>
            <a:custGeom>
              <a:avLst/>
              <a:gdLst/>
              <a:ahLst/>
              <a:cxnLst>
                <a:cxn ang="0">
                  <a:pos x="1429" y="1721"/>
                </a:cxn>
                <a:cxn ang="0">
                  <a:pos x="1267" y="1463"/>
                </a:cxn>
                <a:cxn ang="0">
                  <a:pos x="1050" y="1335"/>
                </a:cxn>
                <a:cxn ang="0">
                  <a:pos x="704" y="1097"/>
                </a:cxn>
                <a:cxn ang="0">
                  <a:pos x="447" y="908"/>
                </a:cxn>
                <a:cxn ang="0">
                  <a:pos x="243" y="691"/>
                </a:cxn>
                <a:cxn ang="0">
                  <a:pos x="81" y="332"/>
                </a:cxn>
                <a:cxn ang="0">
                  <a:pos x="0" y="0"/>
                </a:cxn>
              </a:cxnLst>
              <a:rect l="0" t="0" r="r" b="b"/>
              <a:pathLst>
                <a:path w="1429" h="1721">
                  <a:moveTo>
                    <a:pt x="1429" y="1721"/>
                  </a:moveTo>
                  <a:cubicBezTo>
                    <a:pt x="1402" y="1678"/>
                    <a:pt x="1330" y="1527"/>
                    <a:pt x="1267" y="1463"/>
                  </a:cubicBezTo>
                  <a:cubicBezTo>
                    <a:pt x="1204" y="1399"/>
                    <a:pt x="1144" y="1396"/>
                    <a:pt x="1050" y="1335"/>
                  </a:cubicBezTo>
                  <a:cubicBezTo>
                    <a:pt x="956" y="1274"/>
                    <a:pt x="804" y="1168"/>
                    <a:pt x="704" y="1097"/>
                  </a:cubicBezTo>
                  <a:cubicBezTo>
                    <a:pt x="604" y="1026"/>
                    <a:pt x="524" y="976"/>
                    <a:pt x="447" y="908"/>
                  </a:cubicBezTo>
                  <a:cubicBezTo>
                    <a:pt x="370" y="840"/>
                    <a:pt x="304" y="787"/>
                    <a:pt x="243" y="691"/>
                  </a:cubicBezTo>
                  <a:cubicBezTo>
                    <a:pt x="182" y="595"/>
                    <a:pt x="122" y="447"/>
                    <a:pt x="81" y="332"/>
                  </a:cubicBezTo>
                  <a:cubicBezTo>
                    <a:pt x="40" y="217"/>
                    <a:pt x="17" y="69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  <a:latin typeface="Garamond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396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2_17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905000" y="573901"/>
            <a:ext cx="5257800" cy="511459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261090" y="5867400"/>
            <a:ext cx="6630982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1800" dirty="0" smtClean="0">
                <a:latin typeface="Arial"/>
              </a:rPr>
              <a:t>Storage Coefficient for (a) confined and (b) unconfined aquifers</a:t>
            </a:r>
            <a:endParaRPr lang="en-US" sz="1800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heme/theme1.xml><?xml version="1.0" encoding="utf-8"?>
<a:theme xmlns:a="http://schemas.openxmlformats.org/drawingml/2006/main" name="Blank Presentation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333399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X:Templates:Presentations:Designs:Lightbar</Template>
  <TotalTime>1035</TotalTime>
  <Words>336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Blank Presentation</vt:lpstr>
      <vt:lpstr>7_Default Design</vt:lpstr>
      <vt:lpstr>1_Blank Presentation</vt:lpstr>
      <vt:lpstr>2_Blank Presentation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Utah Water Research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McKee</dc:creator>
  <cp:lastModifiedBy>David Tarboton</cp:lastModifiedBy>
  <cp:revision>99</cp:revision>
  <cp:lastPrinted>2012-01-18T07:28:06Z</cp:lastPrinted>
  <dcterms:created xsi:type="dcterms:W3CDTF">2002-08-26T02:30:48Z</dcterms:created>
  <dcterms:modified xsi:type="dcterms:W3CDTF">2012-01-20T06:53:20Z</dcterms:modified>
</cp:coreProperties>
</file>