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28" r:id="rId2"/>
    <p:sldMasterId id="2147483900" r:id="rId3"/>
  </p:sldMasterIdLst>
  <p:notesMasterIdLst>
    <p:notesMasterId r:id="rId11"/>
  </p:notesMasterIdLst>
  <p:handoutMasterIdLst>
    <p:handoutMasterId r:id="rId12"/>
  </p:handoutMasterIdLst>
  <p:sldIdLst>
    <p:sldId id="294" r:id="rId4"/>
    <p:sldId id="299" r:id="rId5"/>
    <p:sldId id="295" r:id="rId6"/>
    <p:sldId id="297" r:id="rId7"/>
    <p:sldId id="296" r:id="rId8"/>
    <p:sldId id="300" r:id="rId9"/>
    <p:sldId id="306" r:id="rId10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7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90" y="-5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7F893237-1928-440B-B4E5-CA9071C80E1C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04175A95-11F4-4D0F-87F3-A1030AD8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B09AB3C0-829B-4990-B424-32DF7950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0E88B-BAF5-4F92-9138-7D67436003B3}" type="slidenum">
              <a:rPr lang="en-US"/>
              <a:pPr/>
              <a:t>3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Figure 21.  Cross section through an unsaturated porous medium (from Chow et al. 1988)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F062-6B23-40D6-9016-9FB92895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CB3E54FE-7016-492C-8E3E-C863DDD77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CC622458-E9C6-4572-A06E-4BD4AFF01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0B165A82-F8ED-4757-A738-66E509B80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AD9E9A3A-3E5D-49DA-B884-4589E67F3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45D252BD-4EF6-45C1-AF88-FD8283761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C2F368-D177-4CFF-8B14-A5C50829EA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82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53B61-4283-4122-9AD4-28F8483058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75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8055-3DE2-418E-87DE-F994349522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82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704F-C475-4227-99AF-36010BF6F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46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D467-4DB6-49B3-915B-1AEB0EB67A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5A018-1B82-4F9C-8F8C-C87B05B22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85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A1C4-0FC5-436F-96F7-99FE999EB1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10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302FA-5905-4897-B9A6-4873DB3F1B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76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8ADF6-3C88-48B8-8C89-81B77C7FB8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48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80FA-F1A8-47F2-913F-67B99C1D9A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41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0D898-F567-4DD8-ACA6-3C31FE1611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29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2B604-6233-4AFE-824C-3726C2C354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6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C2F368-D177-4CFF-8B14-A5C50829EA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7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85CD7678-31E9-46CD-972B-2AE958AF4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6DC7E51B-907B-49F4-8A6D-10376C2F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91909DD9-8881-4F25-B0A0-6254F6810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9AC8E306-E5B4-413C-B5D1-AF3ABBDC2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FEFDB925-74CF-4073-9ACB-996F9A5B6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692D7AAF-BA12-4EDD-963C-1AB7345EA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dirty="0" smtClean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Tarboton</a:t>
            </a:r>
          </a:p>
          <a:p>
            <a:pPr>
              <a:defRPr/>
            </a:pPr>
            <a:fld id="{57856F51-6E4B-4DAC-B4DA-C9C5D47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078" name="Straight Connector 7"/>
          <p:cNvCxnSpPr>
            <a:cxnSpLocks noChangeShapeType="1"/>
          </p:cNvCxnSpPr>
          <p:nvPr userDrawn="1"/>
        </p:nvCxnSpPr>
        <p:spPr bwMode="auto">
          <a:xfrm>
            <a:off x="685800" y="6172200"/>
            <a:ext cx="7772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0A8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Char char="•"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Char char="•"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Char char="•"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3F969A4-351A-42C3-9679-AD62E8CFB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AEB4517-88A3-4501-87B1-899E20F3E5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0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370114"/>
            <a:ext cx="7772400" cy="925286"/>
          </a:xfrm>
        </p:spPr>
        <p:txBody>
          <a:bodyPr/>
          <a:lstStyle/>
          <a:p>
            <a:r>
              <a:rPr lang="en-US" dirty="0" smtClean="0"/>
              <a:t>Groundwater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6686" y="1306285"/>
            <a:ext cx="7772400" cy="5181601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Learning objectives</a:t>
            </a:r>
          </a:p>
          <a:p>
            <a:r>
              <a:rPr lang="en-US" sz="2800" dirty="0" smtClean="0"/>
              <a:t>Be able to quantify the properties of water held in and flowing through the subsurface (soil and rock).  The properties of interest include </a:t>
            </a:r>
          </a:p>
          <a:p>
            <a:pPr lvl="1"/>
            <a:r>
              <a:rPr lang="en-US" sz="2400" dirty="0" smtClean="0"/>
              <a:t>porosity, </a:t>
            </a:r>
          </a:p>
          <a:p>
            <a:pPr lvl="1"/>
            <a:r>
              <a:rPr lang="en-US" sz="2400" dirty="0" smtClean="0"/>
              <a:t>moisture content, </a:t>
            </a:r>
          </a:p>
          <a:p>
            <a:pPr lvl="1"/>
            <a:r>
              <a:rPr lang="en-US" sz="2400" dirty="0" smtClean="0"/>
              <a:t>pressure, </a:t>
            </a:r>
          </a:p>
          <a:p>
            <a:pPr lvl="1"/>
            <a:r>
              <a:rPr lang="en-US" sz="2400" dirty="0" smtClean="0"/>
              <a:t>suction, </a:t>
            </a:r>
          </a:p>
          <a:p>
            <a:pPr lvl="1"/>
            <a:r>
              <a:rPr lang="en-US" sz="2400" dirty="0" smtClean="0"/>
              <a:t>hydraulic conductivity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800" dirty="0" smtClean="0"/>
              <a:t>Mays Chapter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938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2_14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600200" y="457200"/>
            <a:ext cx="6124755" cy="3915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4666081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Schematic cross section illustrating unconfined and confined aquifers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6" name="Picture 4" descr="~AUT0010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5425" y="777875"/>
            <a:ext cx="8704263" cy="4532313"/>
          </a:xfrm>
          <a:noFill/>
          <a:ln/>
        </p:spPr>
      </p:pic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2641600" y="3856038"/>
            <a:ext cx="3617913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7235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 2.2.1</a:t>
            </a:r>
          </a:p>
          <a:p>
            <a:pPr marL="0" indent="0">
              <a:buNone/>
            </a:pPr>
            <a:r>
              <a:rPr lang="en-US" dirty="0" smtClean="0"/>
              <a:t>An undisturbed sample of a medium sand weighs 484.68 g.  The core is 6 cm in </a:t>
            </a:r>
            <a:r>
              <a:rPr lang="en-US" dirty="0" err="1" smtClean="0"/>
              <a:t>dia</a:t>
            </a:r>
            <a:r>
              <a:rPr lang="en-US" dirty="0" smtClean="0"/>
              <a:t> and 10.61 cm high.  After oven drying the core weighs 447.32 g.  Determine the bulk density, void ratio, water content and saturation percentage of the soil.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0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816" name="Object 8"/>
          <p:cNvGraphicFramePr>
            <a:graphicFrameLocks noChangeAspect="1"/>
          </p:cNvGraphicFramePr>
          <p:nvPr/>
        </p:nvGraphicFramePr>
        <p:xfrm>
          <a:off x="901700" y="601663"/>
          <a:ext cx="7450138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hart" r:id="rId4" imgW="7452265" imgH="4922615" progId="Excel.Sheet.8">
                  <p:embed/>
                </p:oleObj>
              </mc:Choice>
              <mc:Fallback>
                <p:oleObj name="Chart" r:id="rId4" imgW="7452265" imgH="49226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601663"/>
                        <a:ext cx="7450138" cy="492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942975" y="5489575"/>
            <a:ext cx="7481888" cy="10064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r>
              <a:rPr lang="en-US" sz="2000" dirty="0" smtClean="0"/>
              <a:t>Illustrative </a:t>
            </a:r>
            <a:r>
              <a:rPr lang="en-US" sz="2000" dirty="0"/>
              <a:t>grain-size distribution curves.  The boundaries between size classes designated as clay, silt, sand and gravel are shown as vertical lines.  </a:t>
            </a:r>
          </a:p>
        </p:txBody>
      </p:sp>
      <p:sp>
        <p:nvSpPr>
          <p:cNvPr id="247814" name="Text Box 6"/>
          <p:cNvSpPr txBox="1">
            <a:spLocks noChangeArrowheads="1"/>
          </p:cNvSpPr>
          <p:nvPr/>
        </p:nvSpPr>
        <p:spPr bwMode="auto">
          <a:xfrm rot="-4105130">
            <a:off x="3573462" y="3157538"/>
            <a:ext cx="2073275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Uniformly graded sand</a:t>
            </a:r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 rot="-1846286">
            <a:off x="4694238" y="1600200"/>
            <a:ext cx="2008187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Well graded silt, sand, gravel mixture</a:t>
            </a:r>
          </a:p>
        </p:txBody>
      </p:sp>
    </p:spTree>
    <p:extLst>
      <p:ext uri="{BB962C8B-B14F-4D97-AF65-F5344CB8AC3E}">
        <p14:creationId xmlns:p14="http://schemas.microsoft.com/office/powerpoint/2010/main" val="147839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2_03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008988" y="454799"/>
            <a:ext cx="5334000" cy="5022599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581400" y="5640924"/>
            <a:ext cx="2036776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</a:rPr>
              <a:t>Soil Texture Triangle</a:t>
            </a:r>
            <a:endParaRPr lang="en-US" sz="1600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6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2" name="Picture 4" descr="~AUT001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 l="63643"/>
          <a:stretch>
            <a:fillRect/>
          </a:stretch>
        </p:blipFill>
        <p:spPr>
          <a:xfrm>
            <a:off x="1879600" y="2344738"/>
            <a:ext cx="5178425" cy="2811462"/>
          </a:xfrm>
          <a:noFill/>
          <a:ln/>
        </p:spPr>
      </p:pic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460375" y="5548313"/>
            <a:ext cx="8494713" cy="9461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Garamond" pitchFamily="18" charset="0"/>
              </a:rPr>
              <a:t>Macroscopic and microscopic concepts of </a:t>
            </a:r>
            <a:r>
              <a:rPr lang="en-US" sz="2800" b="1" dirty="0" smtClean="0">
                <a:solidFill>
                  <a:srgbClr val="000000"/>
                </a:solidFill>
                <a:latin typeface="Garamond" pitchFamily="18" charset="0"/>
              </a:rPr>
              <a:t>a porous medium. </a:t>
            </a:r>
            <a:r>
              <a:rPr lang="en-US" sz="2800" b="1" dirty="0">
                <a:solidFill>
                  <a:srgbClr val="000000"/>
                </a:solidFill>
                <a:latin typeface="Garamond" pitchFamily="18" charset="0"/>
              </a:rPr>
              <a:t>(from Freeze and Cherry, 1979)</a:t>
            </a:r>
          </a:p>
        </p:txBody>
      </p:sp>
      <p:pic>
        <p:nvPicPr>
          <p:cNvPr id="232455" name="Picture 7" descr="~AUT0012"/>
          <p:cNvPicPr>
            <a:picLocks noChangeAspect="1" noChangeArrowheads="1"/>
          </p:cNvPicPr>
          <p:nvPr/>
        </p:nvPicPr>
        <p:blipFill>
          <a:blip r:embed="rId2" cstate="print"/>
          <a:srcRect r="51645"/>
          <a:stretch>
            <a:fillRect/>
          </a:stretch>
        </p:blipFill>
        <p:spPr bwMode="auto">
          <a:xfrm>
            <a:off x="1316038" y="471488"/>
            <a:ext cx="5805487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09326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heme/theme1.xml><?xml version="1.0" encoding="utf-8"?>
<a:theme xmlns:a="http://schemas.openxmlformats.org/drawingml/2006/main" name="Blank Presentation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X:Templates:Presentations:Designs:Lightbar</Template>
  <TotalTime>968</TotalTime>
  <Words>196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Blank Presentation</vt:lpstr>
      <vt:lpstr>7_Default Design</vt:lpstr>
      <vt:lpstr>1_Blank Presentation</vt:lpstr>
      <vt:lpstr>Chart</vt:lpstr>
      <vt:lpstr>Groundwater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Utah Water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McKee</dc:creator>
  <cp:lastModifiedBy>David Tarboton</cp:lastModifiedBy>
  <cp:revision>93</cp:revision>
  <dcterms:created xsi:type="dcterms:W3CDTF">2002-08-26T02:30:48Z</dcterms:created>
  <dcterms:modified xsi:type="dcterms:W3CDTF">2012-01-18T06:41:34Z</dcterms:modified>
</cp:coreProperties>
</file>