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72" r:id="rId3"/>
    <p:sldId id="258" r:id="rId4"/>
    <p:sldId id="264" r:id="rId5"/>
    <p:sldId id="260" r:id="rId6"/>
    <p:sldId id="267" r:id="rId7"/>
    <p:sldId id="263" r:id="rId8"/>
    <p:sldId id="271" r:id="rId9"/>
    <p:sldId id="266" r:id="rId10"/>
    <p:sldId id="265" r:id="rId11"/>
    <p:sldId id="269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" y="-23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FDFC5-B6D4-4267-BCFC-6BC0D36E1400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6E33E-546D-459C-8AC2-24F9B386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85D21-DB1D-401C-B5E9-9EB03BAFD5DA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7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6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79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22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608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43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3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98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444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526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28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807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48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4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2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5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0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5849-8D20-415F-A081-A07446CC1E2F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8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6210300"/>
            <a:ext cx="91408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324600"/>
            <a:ext cx="6365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019800" y="6248400"/>
            <a:ext cx="3048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Arial" charset="0"/>
              </a:rPr>
              <a:t> Copyright ©2008 by Pearson Education, Inc.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Arial" charset="0"/>
              </a:rPr>
              <a:t>Upper Saddle River, New Jersey 07458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788988" y="6324600"/>
            <a:ext cx="5230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000" i="1" smtClean="0">
                <a:solidFill>
                  <a:srgbClr val="000000"/>
                </a:solidFill>
                <a:latin typeface="Arial" charset="0"/>
              </a:rPr>
              <a:t>Hydrology and Floodplain Analysis, </a:t>
            </a:r>
            <a:r>
              <a:rPr lang="it-IT" sz="1000" smtClean="0">
                <a:solidFill>
                  <a:srgbClr val="000000"/>
                </a:solidFill>
                <a:latin typeface="Arial" charset="0"/>
              </a:rPr>
              <a:t>Fourth Edition</a:t>
            </a:r>
            <a:endParaRPr lang="en-US" sz="100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Arial" charset="0"/>
              </a:rPr>
              <a:t>By Philip B. Bedient, Wayne C. Huber, and Baxter E. Vieux</a:t>
            </a:r>
          </a:p>
        </p:txBody>
      </p:sp>
    </p:spTree>
    <p:extLst>
      <p:ext uri="{BB962C8B-B14F-4D97-AF65-F5344CB8AC3E}">
        <p14:creationId xmlns:p14="http://schemas.microsoft.com/office/powerpoint/2010/main" val="350001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ＭＳ Ｐゴシック" pitchFamily="39" charset="-128"/>
        </a:defRPr>
      </a:lvl2pPr>
      <a:lvl3pPr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ＭＳ Ｐゴシック" pitchFamily="39" charset="-128"/>
        </a:defRPr>
      </a:lvl3pPr>
      <a:lvl4pPr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ＭＳ Ｐゴシック" pitchFamily="39" charset="-128"/>
        </a:defRPr>
      </a:lvl4pPr>
      <a:lvl5pPr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ＭＳ Ｐゴシック" pitchFamily="3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ＭＳ Ｐゴシック" pitchFamily="3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ＭＳ Ｐゴシック" pitchFamily="3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ＭＳ Ｐゴシック" pitchFamily="3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ＭＳ Ｐゴシック" pitchFamily="39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.weather.gov/ahps2/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.weather.gov/ahps2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.weather.gov/ahps2/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aterdata.usgs.gov/nwis/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aterdata.usgs.gov/nwis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c.nrcs.usda.gov/snow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rfc.noaa.gov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rfc.noaa.gov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ater.weather.gov/ahps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715000"/>
            <a:ext cx="7772400" cy="304800"/>
          </a:xfrm>
        </p:spPr>
        <p:txBody>
          <a:bodyPr/>
          <a:lstStyle/>
          <a:p>
            <a:pPr algn="ctr"/>
            <a:r>
              <a:rPr lang="en-US" sz="1400" b="1"/>
              <a:t>Figure 1-14</a:t>
            </a:r>
            <a:endParaRPr lang="en-US"/>
          </a:p>
        </p:txBody>
      </p:sp>
      <p:pic>
        <p:nvPicPr>
          <p:cNvPr id="160771" name="Picture 3" descr="AACLNEZ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524000"/>
            <a:ext cx="6024563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724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Streamflow Measurement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28" descr="AACLNN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5560741" cy="2514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 bwMode="auto">
          <a:xfrm rot="1052145">
            <a:off x="263862" y="2007156"/>
            <a:ext cx="2286000" cy="5866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16200000" flipV="1">
            <a:off x="0" y="1600200"/>
            <a:ext cx="3962400" cy="2438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2438400" y="2667001"/>
            <a:ext cx="3505200" cy="2285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16200000" flipV="1">
            <a:off x="3886200" y="2514600"/>
            <a:ext cx="40386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260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028700"/>
            <a:ext cx="7753350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43200" y="196334"/>
            <a:ext cx="3325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http://water.weather.gov/ahps2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75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97" y="1093382"/>
            <a:ext cx="757237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43200" y="196334"/>
            <a:ext cx="3325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http://water.weather.gov/ahps2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6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97" y="1066800"/>
            <a:ext cx="767715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43200" y="196334"/>
            <a:ext cx="3325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http://water.weather.gov/ahps2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9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aterdata.usgs.gov/nwisweb/graph?agency_cd=USGS&amp;site_no=10109000&amp;parm_cd=00060&amp;period=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784" y="3276600"/>
            <a:ext cx="515721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raph of DAILY Discharge, cubic feet per seco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0"/>
            <a:ext cx="451167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533400"/>
            <a:ext cx="3733800" cy="1981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Data from March 25, 2011</a:t>
            </a:r>
            <a:endParaRPr lang="en-US" sz="36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3864429"/>
            <a:ext cx="4002087" cy="295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76800" y="2526268"/>
            <a:ext cx="3834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://waterdata.usgs.gov/nwis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967154"/>
            <a:ext cx="12954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2450 </a:t>
            </a:r>
            <a:r>
              <a:rPr lang="en-US" sz="1050" dirty="0" err="1" smtClean="0"/>
              <a:t>cfs</a:t>
            </a:r>
            <a:r>
              <a:rPr lang="en-US" sz="1050" dirty="0" smtClean="0"/>
              <a:t>  in 1907</a:t>
            </a:r>
          </a:p>
          <a:p>
            <a:r>
              <a:rPr lang="en-US" sz="1050" dirty="0" smtClean="0"/>
              <a:t>2000 </a:t>
            </a:r>
            <a:r>
              <a:rPr lang="en-US" sz="1050" dirty="0" err="1" smtClean="0"/>
              <a:t>cfs</a:t>
            </a:r>
            <a:r>
              <a:rPr lang="en-US" sz="1050" dirty="0" smtClean="0"/>
              <a:t>  in 1916</a:t>
            </a:r>
            <a:endParaRPr lang="en-US" sz="1050" dirty="0"/>
          </a:p>
          <a:p>
            <a:r>
              <a:rPr lang="en-US" sz="1050" dirty="0" smtClean="0"/>
              <a:t>1980 </a:t>
            </a:r>
            <a:r>
              <a:rPr lang="en-US" sz="1050" dirty="0" err="1" smtClean="0"/>
              <a:t>cfs</a:t>
            </a:r>
            <a:r>
              <a:rPr lang="en-US" sz="1050" dirty="0" smtClean="0"/>
              <a:t> in 1899</a:t>
            </a:r>
          </a:p>
          <a:p>
            <a:r>
              <a:rPr lang="en-US" sz="1050" dirty="0" smtClean="0"/>
              <a:t>1980 </a:t>
            </a:r>
            <a:r>
              <a:rPr lang="en-US" sz="1050" dirty="0" err="1" smtClean="0"/>
              <a:t>cfs</a:t>
            </a:r>
            <a:r>
              <a:rPr lang="en-US" sz="1050" dirty="0" smtClean="0"/>
              <a:t> in 1984</a:t>
            </a:r>
          </a:p>
          <a:p>
            <a:r>
              <a:rPr lang="en-US" sz="1050" dirty="0" smtClean="0"/>
              <a:t>1970 </a:t>
            </a:r>
            <a:r>
              <a:rPr lang="en-US" sz="1050" dirty="0" err="1" smtClean="0"/>
              <a:t>cfs</a:t>
            </a:r>
            <a:r>
              <a:rPr lang="en-US" sz="1050" dirty="0" smtClean="0"/>
              <a:t> in 1986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158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29200" y="304800"/>
            <a:ext cx="3733800" cy="1981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April 19, 2011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978972" y="1219200"/>
            <a:ext cx="3834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://waterdata.usgs.gov/nwis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 descr="Graph of  Discharge, cubic feet per seco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036" y="2286000"/>
            <a:ext cx="55245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raph of DAILY Discharge, cubic feet per seco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443"/>
            <a:ext cx="4881719" cy="404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50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289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SNOTEL Data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"/>
            <a:ext cx="58674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38400" y="6488668"/>
            <a:ext cx="4314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://www.wcc.nrcs.usda.gov/snow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18"/>
          <a:stretch/>
        </p:blipFill>
        <p:spPr bwMode="auto">
          <a:xfrm>
            <a:off x="21772" y="2490107"/>
            <a:ext cx="4822372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12" t="62514" b="14810"/>
          <a:stretch/>
        </p:blipFill>
        <p:spPr bwMode="auto">
          <a:xfrm>
            <a:off x="3378599" y="4371294"/>
            <a:ext cx="1217219" cy="85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4299856" cy="392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61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8183294" cy="5698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9831" y="6112747"/>
            <a:ext cx="46897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www.cbrfc.noaa.gov/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939716" y="2409310"/>
            <a:ext cx="1919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1984 (light yellow)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241851" y="2498651"/>
            <a:ext cx="783219" cy="95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25070" y="2720268"/>
            <a:ext cx="124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1986 (pink)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5394251" y="2787983"/>
            <a:ext cx="630819" cy="116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874366" y="2097053"/>
            <a:ext cx="1723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1997 (light blue)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058132" y="2281719"/>
            <a:ext cx="8162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58650" y="1775455"/>
            <a:ext cx="1285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2006 (navy)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58232" y="2120920"/>
            <a:ext cx="499098" cy="377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36818" y="1444543"/>
            <a:ext cx="1242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1982 (gray)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43682" y="1775455"/>
            <a:ext cx="213230" cy="404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794191" y="1675853"/>
            <a:ext cx="1386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2011 (green)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701247" y="1960121"/>
            <a:ext cx="356885" cy="85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139058" y="5875275"/>
            <a:ext cx="4047249" cy="120032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dirty="0" smtClean="0"/>
              <a:t>Peak Floods</a:t>
            </a:r>
          </a:p>
          <a:p>
            <a:r>
              <a:rPr lang="en-US" dirty="0" smtClean="0"/>
              <a:t>1980 </a:t>
            </a:r>
            <a:r>
              <a:rPr lang="en-US" dirty="0" err="1"/>
              <a:t>cfs</a:t>
            </a:r>
            <a:r>
              <a:rPr lang="en-US" dirty="0"/>
              <a:t> in </a:t>
            </a:r>
            <a:r>
              <a:rPr lang="en-US" dirty="0" smtClean="0"/>
              <a:t>1984</a:t>
            </a:r>
            <a:endParaRPr lang="en-US" dirty="0"/>
          </a:p>
          <a:p>
            <a:r>
              <a:rPr lang="en-US" dirty="0"/>
              <a:t>1970 </a:t>
            </a:r>
            <a:r>
              <a:rPr lang="en-US" dirty="0" err="1"/>
              <a:t>cfs</a:t>
            </a:r>
            <a:r>
              <a:rPr lang="en-US" dirty="0"/>
              <a:t> in </a:t>
            </a:r>
            <a:r>
              <a:rPr lang="en-US" dirty="0" smtClean="0"/>
              <a:t>1986</a:t>
            </a:r>
          </a:p>
          <a:p>
            <a:endParaRPr lang="en-US" dirty="0" smtClean="0"/>
          </a:p>
          <a:p>
            <a:r>
              <a:rPr lang="en-US" dirty="0"/>
              <a:t>1740 </a:t>
            </a:r>
            <a:r>
              <a:rPr lang="en-US" dirty="0" err="1"/>
              <a:t>cfs</a:t>
            </a:r>
            <a:r>
              <a:rPr lang="en-US" dirty="0"/>
              <a:t> in 1997</a:t>
            </a:r>
          </a:p>
          <a:p>
            <a:r>
              <a:rPr lang="en-US" dirty="0"/>
              <a:t>1530 </a:t>
            </a:r>
            <a:r>
              <a:rPr lang="en-US" dirty="0" err="1"/>
              <a:t>cfs</a:t>
            </a:r>
            <a:r>
              <a:rPr lang="en-US" dirty="0"/>
              <a:t> in 2006</a:t>
            </a:r>
          </a:p>
          <a:p>
            <a:r>
              <a:rPr lang="en-US" dirty="0"/>
              <a:t>1330 </a:t>
            </a:r>
            <a:r>
              <a:rPr lang="en-US" dirty="0" err="1"/>
              <a:t>cfs</a:t>
            </a:r>
            <a:r>
              <a:rPr lang="en-US" dirty="0"/>
              <a:t> in 1982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1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March 25 Quick 2011 Peak Runoff Prediction</a:t>
            </a:r>
            <a:br>
              <a:rPr lang="en-US" dirty="0" smtClean="0"/>
            </a:br>
            <a:r>
              <a:rPr lang="en-US" dirty="0" smtClean="0"/>
              <a:t>1622 +- 540 </a:t>
            </a:r>
            <a:r>
              <a:rPr lang="en-US" dirty="0" err="1" smtClean="0"/>
              <a:t>cfs</a:t>
            </a:r>
            <a:r>
              <a:rPr lang="en-US" dirty="0" smtClean="0"/>
              <a:t> (95% confidence interval)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61603" y="2332672"/>
            <a:ext cx="220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X=51.8 in</a:t>
            </a:r>
          </a:p>
          <a:p>
            <a:r>
              <a:rPr lang="en-US" dirty="0" smtClean="0"/>
              <a:t>Y=1622 </a:t>
            </a:r>
            <a:r>
              <a:rPr lang="en-US" dirty="0" err="1" smtClean="0"/>
              <a:t>cfs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Var</a:t>
            </a:r>
            <a:r>
              <a:rPr lang="en-US" dirty="0" smtClean="0"/>
              <a:t> of Y 219657 cfs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MSE = (1-R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RMSE = 270  (1 </a:t>
            </a:r>
            <a:r>
              <a:rPr lang="en-US" dirty="0" err="1" smtClean="0"/>
              <a:t>std</a:t>
            </a:r>
            <a:r>
              <a:rPr lang="en-US" dirty="0" smtClean="0"/>
              <a:t> </a:t>
            </a:r>
            <a:r>
              <a:rPr lang="en-US" dirty="0" err="1" smtClean="0"/>
              <a:t>dev</a:t>
            </a:r>
            <a:r>
              <a:rPr lang="en-US" dirty="0" smtClean="0"/>
              <a:t> error)</a:t>
            </a:r>
          </a:p>
          <a:p>
            <a:endParaRPr lang="en-US" dirty="0"/>
          </a:p>
          <a:p>
            <a:r>
              <a:rPr lang="en-US" dirty="0" smtClean="0"/>
              <a:t>95% CI = 2 RMSE </a:t>
            </a:r>
          </a:p>
          <a:p>
            <a:r>
              <a:rPr lang="en-US" dirty="0"/>
              <a:t> </a:t>
            </a:r>
            <a:r>
              <a:rPr lang="en-US" dirty="0" smtClean="0"/>
              <a:t>            =+-540 </a:t>
            </a:r>
            <a:r>
              <a:rPr lang="en-US" dirty="0" err="1" smtClean="0"/>
              <a:t>cfs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1000" y="2104072"/>
            <a:ext cx="6391489" cy="4643437"/>
            <a:chOff x="381000" y="1600200"/>
            <a:chExt cx="6391489" cy="4643437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600200"/>
              <a:ext cx="6391489" cy="4643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5791200" y="2286000"/>
              <a:ext cx="0" cy="16359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6934200" y="5304472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2450 </a:t>
            </a:r>
            <a:r>
              <a:rPr lang="en-US" dirty="0" err="1" smtClean="0"/>
              <a:t>cfs</a:t>
            </a:r>
            <a:r>
              <a:rPr lang="en-US" dirty="0" smtClean="0"/>
              <a:t>  in 1907</a:t>
            </a:r>
          </a:p>
          <a:p>
            <a:r>
              <a:rPr lang="en-US" dirty="0" smtClean="0"/>
              <a:t>2000 </a:t>
            </a:r>
            <a:r>
              <a:rPr lang="en-US" dirty="0" err="1" smtClean="0"/>
              <a:t>cfs</a:t>
            </a:r>
            <a:r>
              <a:rPr lang="en-US" dirty="0" smtClean="0"/>
              <a:t>  in 1916</a:t>
            </a:r>
            <a:endParaRPr lang="en-US" dirty="0"/>
          </a:p>
          <a:p>
            <a:r>
              <a:rPr lang="en-US" dirty="0" smtClean="0"/>
              <a:t>1980 </a:t>
            </a:r>
            <a:r>
              <a:rPr lang="en-US" dirty="0" err="1" smtClean="0"/>
              <a:t>cfs</a:t>
            </a:r>
            <a:r>
              <a:rPr lang="en-US" dirty="0" smtClean="0"/>
              <a:t> in 1899</a:t>
            </a:r>
          </a:p>
          <a:p>
            <a:r>
              <a:rPr lang="en-US" dirty="0" smtClean="0"/>
              <a:t>1980 </a:t>
            </a:r>
            <a:r>
              <a:rPr lang="en-US" dirty="0" err="1" smtClean="0"/>
              <a:t>cfs</a:t>
            </a:r>
            <a:r>
              <a:rPr lang="en-US" dirty="0" smtClean="0"/>
              <a:t> in 1984</a:t>
            </a:r>
          </a:p>
          <a:p>
            <a:r>
              <a:rPr lang="en-US" dirty="0" smtClean="0"/>
              <a:t>1970 </a:t>
            </a:r>
            <a:r>
              <a:rPr lang="en-US" dirty="0" err="1" smtClean="0"/>
              <a:t>cfs</a:t>
            </a:r>
            <a:r>
              <a:rPr lang="en-US" dirty="0" smtClean="0"/>
              <a:t> in 1986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1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April 18 Quick Peak Runoff Prediction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9" y="1595322"/>
            <a:ext cx="6477001" cy="472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29400" y="1371600"/>
            <a:ext cx="220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X=62.3 in</a:t>
            </a:r>
          </a:p>
          <a:p>
            <a:r>
              <a:rPr lang="en-US" dirty="0" smtClean="0"/>
              <a:t>Y=1798 </a:t>
            </a:r>
            <a:r>
              <a:rPr lang="en-US" dirty="0" err="1" smtClean="0"/>
              <a:t>cfs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Var</a:t>
            </a:r>
            <a:r>
              <a:rPr lang="en-US" dirty="0" smtClean="0"/>
              <a:t> of Y 219657 cfs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MSE = (1-R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RMSE = 257  (1 </a:t>
            </a:r>
            <a:r>
              <a:rPr lang="en-US" dirty="0" err="1" smtClean="0"/>
              <a:t>std</a:t>
            </a:r>
            <a:r>
              <a:rPr lang="en-US" dirty="0" smtClean="0"/>
              <a:t> </a:t>
            </a:r>
            <a:r>
              <a:rPr lang="en-US" dirty="0" err="1" smtClean="0"/>
              <a:t>dev</a:t>
            </a:r>
            <a:r>
              <a:rPr lang="en-US" dirty="0" smtClean="0"/>
              <a:t> error)</a:t>
            </a:r>
          </a:p>
          <a:p>
            <a:endParaRPr lang="en-US" dirty="0"/>
          </a:p>
          <a:p>
            <a:r>
              <a:rPr lang="en-US" dirty="0" smtClean="0"/>
              <a:t>95% CI = 2 RMSE </a:t>
            </a:r>
          </a:p>
          <a:p>
            <a:r>
              <a:rPr lang="en-US" dirty="0"/>
              <a:t> </a:t>
            </a:r>
            <a:r>
              <a:rPr lang="en-US" dirty="0" smtClean="0"/>
              <a:t>            =+-515 </a:t>
            </a:r>
            <a:r>
              <a:rPr lang="en-US" dirty="0" err="1" smtClean="0"/>
              <a:t>cfs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4248551"/>
            <a:ext cx="190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2450 </a:t>
            </a:r>
            <a:r>
              <a:rPr lang="en-US" dirty="0" err="1" smtClean="0"/>
              <a:t>cfs</a:t>
            </a:r>
            <a:r>
              <a:rPr lang="en-US" dirty="0" smtClean="0"/>
              <a:t>  in 1907</a:t>
            </a:r>
          </a:p>
          <a:p>
            <a:r>
              <a:rPr lang="en-US" dirty="0" smtClean="0"/>
              <a:t>2000 </a:t>
            </a:r>
            <a:r>
              <a:rPr lang="en-US" dirty="0" err="1" smtClean="0"/>
              <a:t>cfs</a:t>
            </a:r>
            <a:r>
              <a:rPr lang="en-US" dirty="0" smtClean="0"/>
              <a:t>  in 1916</a:t>
            </a:r>
            <a:endParaRPr lang="en-US" dirty="0"/>
          </a:p>
          <a:p>
            <a:r>
              <a:rPr lang="en-US" dirty="0" smtClean="0"/>
              <a:t>1980 </a:t>
            </a:r>
            <a:r>
              <a:rPr lang="en-US" dirty="0" err="1" smtClean="0"/>
              <a:t>cfs</a:t>
            </a:r>
            <a:r>
              <a:rPr lang="en-US" dirty="0" smtClean="0"/>
              <a:t> in 1899</a:t>
            </a:r>
          </a:p>
          <a:p>
            <a:r>
              <a:rPr lang="en-US" dirty="0" smtClean="0"/>
              <a:t>1980 </a:t>
            </a:r>
            <a:r>
              <a:rPr lang="en-US" dirty="0" err="1" smtClean="0"/>
              <a:t>cfs</a:t>
            </a:r>
            <a:r>
              <a:rPr lang="en-US" dirty="0" smtClean="0"/>
              <a:t> in 1984</a:t>
            </a:r>
          </a:p>
          <a:p>
            <a:r>
              <a:rPr lang="en-US" dirty="0" smtClean="0"/>
              <a:t>1970 </a:t>
            </a:r>
            <a:r>
              <a:rPr lang="en-US" dirty="0" err="1" smtClean="0"/>
              <a:t>cfs</a:t>
            </a:r>
            <a:r>
              <a:rPr lang="en-US" dirty="0" smtClean="0"/>
              <a:t> in 1986</a:t>
            </a:r>
          </a:p>
          <a:p>
            <a:r>
              <a:rPr lang="en-US" dirty="0" smtClean="0"/>
              <a:t>1740 </a:t>
            </a:r>
            <a:r>
              <a:rPr lang="en-US" dirty="0" err="1" smtClean="0"/>
              <a:t>cfs</a:t>
            </a:r>
            <a:r>
              <a:rPr lang="en-US" dirty="0" smtClean="0"/>
              <a:t> in 1997</a:t>
            </a:r>
          </a:p>
          <a:p>
            <a:r>
              <a:rPr lang="en-US" dirty="0" smtClean="0"/>
              <a:t>1530 </a:t>
            </a:r>
            <a:r>
              <a:rPr lang="en-US" dirty="0" err="1" smtClean="0"/>
              <a:t>cfs</a:t>
            </a:r>
            <a:r>
              <a:rPr lang="en-US" dirty="0" smtClean="0"/>
              <a:t> in 2006</a:t>
            </a:r>
          </a:p>
          <a:p>
            <a:r>
              <a:rPr lang="en-US" dirty="0" smtClean="0"/>
              <a:t>1330 </a:t>
            </a:r>
            <a:r>
              <a:rPr lang="en-US" dirty="0" err="1" smtClean="0"/>
              <a:t>cfs</a:t>
            </a:r>
            <a:r>
              <a:rPr lang="en-US" dirty="0" smtClean="0"/>
              <a:t> in 1982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682348" y="2035628"/>
            <a:ext cx="0" cy="16060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355779" y="2677886"/>
            <a:ext cx="609600" cy="3607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93496" y="180691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1984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31136" y="1746416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1986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632660" y="3666994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1997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688932" y="3132925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2006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687162" y="3877754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1982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392649" y="3591275"/>
            <a:ext cx="370714" cy="391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405904" y="3253565"/>
            <a:ext cx="283028" cy="64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0"/>
          </p:cNvCxnSpPr>
          <p:nvPr/>
        </p:nvCxnSpPr>
        <p:spPr>
          <a:xfrm flipV="1">
            <a:off x="4959032" y="2971056"/>
            <a:ext cx="152199" cy="695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780525" y="2068677"/>
            <a:ext cx="233340" cy="412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06952" y="2089943"/>
            <a:ext cx="272543" cy="402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87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673160"/>
            <a:ext cx="7543800" cy="580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57400" y="76200"/>
            <a:ext cx="47532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3"/>
              </a:rPr>
              <a:t>http://www.cbrfc.noaa.gov</a:t>
            </a:r>
            <a:r>
              <a:rPr lang="en-US" sz="2800" dirty="0" smtClean="0">
                <a:hlinkClick r:id="rId3"/>
              </a:rPr>
              <a:t>/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231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31" y="257175"/>
            <a:ext cx="7972425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2"/>
          <a:stretch/>
        </p:blipFill>
        <p:spPr bwMode="auto">
          <a:xfrm>
            <a:off x="1310370" y="4744810"/>
            <a:ext cx="6191250" cy="211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43200" y="0"/>
            <a:ext cx="3325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http://water.weather.gov/ahps2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0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dient">
  <a:themeElements>
    <a:clrScheme name="bedi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dient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39" charset="0"/>
            <a:ea typeface="ＭＳ Ｐゴシック" pitchFamily="3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39" charset="0"/>
            <a:ea typeface="ＭＳ Ｐゴシック" pitchFamily="39" charset="-128"/>
          </a:defRPr>
        </a:defPPr>
      </a:lstStyle>
    </a:lnDef>
  </a:objectDefaults>
  <a:extraClrSchemeLst>
    <a:extraClrScheme>
      <a:clrScheme name="bedi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di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di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di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di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di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di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di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di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di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di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di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258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bedient</vt:lpstr>
      <vt:lpstr>Figure 1-14</vt:lpstr>
      <vt:lpstr>Data from March 25, 2011</vt:lpstr>
      <vt:lpstr>PowerPoint Presentation</vt:lpstr>
      <vt:lpstr>SNOTEL Data</vt:lpstr>
      <vt:lpstr>PowerPoint Presentation</vt:lpstr>
      <vt:lpstr>March 25 Quick 2011 Peak Runoff Prediction 1622 +- 540 cfs (95% confidence interval)</vt:lpstr>
      <vt:lpstr>April 18 Quick Peak Runoff Prediction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Runoff</dc:title>
  <dc:creator>David Tarboton</dc:creator>
  <cp:lastModifiedBy>David Tarboton</cp:lastModifiedBy>
  <cp:revision>23</cp:revision>
  <dcterms:created xsi:type="dcterms:W3CDTF">2011-03-25T17:21:43Z</dcterms:created>
  <dcterms:modified xsi:type="dcterms:W3CDTF">2011-04-20T06:44:42Z</dcterms:modified>
</cp:coreProperties>
</file>