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0.xml" ContentType="application/vnd.openxmlformats-officedocument.themeOverride+xml"/>
  <Override PartName="/ppt/charts/chart2.xml" ContentType="application/vnd.openxmlformats-officedocument.drawingml.chart+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63" r:id="rId2"/>
    <p:sldMasterId id="2147484142" r:id="rId3"/>
    <p:sldMasterId id="2147485075" r:id="rId4"/>
    <p:sldMasterId id="2147485456" r:id="rId5"/>
    <p:sldMasterId id="2147485492" r:id="rId6"/>
    <p:sldMasterId id="2147485528" r:id="rId7"/>
    <p:sldMasterId id="2147487391" r:id="rId8"/>
    <p:sldMasterId id="2147487403" r:id="rId9"/>
  </p:sldMasterIdLst>
  <p:notesMasterIdLst>
    <p:notesMasterId r:id="rId58"/>
  </p:notesMasterIdLst>
  <p:handoutMasterIdLst>
    <p:handoutMasterId r:id="rId59"/>
  </p:handoutMasterIdLst>
  <p:sldIdLst>
    <p:sldId id="1062" r:id="rId10"/>
    <p:sldId id="1091" r:id="rId11"/>
    <p:sldId id="1064" r:id="rId12"/>
    <p:sldId id="1063" r:id="rId13"/>
    <p:sldId id="1092" r:id="rId14"/>
    <p:sldId id="1036" r:id="rId15"/>
    <p:sldId id="932" r:id="rId16"/>
    <p:sldId id="1041" r:id="rId17"/>
    <p:sldId id="1050" r:id="rId18"/>
    <p:sldId id="1039" r:id="rId19"/>
    <p:sldId id="1040" r:id="rId20"/>
    <p:sldId id="1042" r:id="rId21"/>
    <p:sldId id="1043" r:id="rId22"/>
    <p:sldId id="1044" r:id="rId23"/>
    <p:sldId id="1093" r:id="rId24"/>
    <p:sldId id="1094" r:id="rId25"/>
    <p:sldId id="1095" r:id="rId26"/>
    <p:sldId id="1096" r:id="rId27"/>
    <p:sldId id="1097" r:id="rId28"/>
    <p:sldId id="1098" r:id="rId29"/>
    <p:sldId id="1099" r:id="rId30"/>
    <p:sldId id="1100" r:id="rId31"/>
    <p:sldId id="1101" r:id="rId32"/>
    <p:sldId id="1102" r:id="rId33"/>
    <p:sldId id="1037" r:id="rId34"/>
    <p:sldId id="1045" r:id="rId35"/>
    <p:sldId id="1046" r:id="rId36"/>
    <p:sldId id="1047" r:id="rId37"/>
    <p:sldId id="1049" r:id="rId38"/>
    <p:sldId id="1051" r:id="rId39"/>
    <p:sldId id="1048" r:id="rId40"/>
    <p:sldId id="1052" r:id="rId41"/>
    <p:sldId id="1053" r:id="rId42"/>
    <p:sldId id="995" r:id="rId43"/>
    <p:sldId id="996" r:id="rId44"/>
    <p:sldId id="1054" r:id="rId45"/>
    <p:sldId id="1055" r:id="rId46"/>
    <p:sldId id="1056" r:id="rId47"/>
    <p:sldId id="1057" r:id="rId48"/>
    <p:sldId id="1058" r:id="rId49"/>
    <p:sldId id="1059" r:id="rId50"/>
    <p:sldId id="1060" r:id="rId51"/>
    <p:sldId id="1061" r:id="rId52"/>
    <p:sldId id="1067" r:id="rId53"/>
    <p:sldId id="943" r:id="rId54"/>
    <p:sldId id="946" r:id="rId55"/>
    <p:sldId id="920" r:id="rId56"/>
    <p:sldId id="915" r:id="rId57"/>
  </p:sldIdLst>
  <p:sldSz cx="9144000" cy="6858000" type="screen4x3"/>
  <p:notesSz cx="7023100" cy="9309100"/>
  <p:custDataLst>
    <p:tags r:id="rId60"/>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itchFamily="18" charset="0"/>
        <a:ea typeface="+mn-ea"/>
        <a:cs typeface="+mn-cs"/>
      </a:defRPr>
    </a:lvl5pPr>
    <a:lvl6pPr marL="2286000" algn="l" defTabSz="914400" rtl="0" eaLnBrk="1" latinLnBrk="0" hangingPunct="1">
      <a:defRPr kumimoji="1" sz="2000" kern="1200">
        <a:solidFill>
          <a:schemeClr val="bg2"/>
        </a:solidFill>
        <a:latin typeface="Times New Roman" pitchFamily="18" charset="0"/>
        <a:ea typeface="+mn-ea"/>
        <a:cs typeface="+mn-cs"/>
      </a:defRPr>
    </a:lvl6pPr>
    <a:lvl7pPr marL="2743200" algn="l" defTabSz="914400" rtl="0" eaLnBrk="1" latinLnBrk="0" hangingPunct="1">
      <a:defRPr kumimoji="1" sz="2000" kern="1200">
        <a:solidFill>
          <a:schemeClr val="bg2"/>
        </a:solidFill>
        <a:latin typeface="Times New Roman" pitchFamily="18" charset="0"/>
        <a:ea typeface="+mn-ea"/>
        <a:cs typeface="+mn-cs"/>
      </a:defRPr>
    </a:lvl7pPr>
    <a:lvl8pPr marL="3200400" algn="l" defTabSz="914400" rtl="0" eaLnBrk="1" latinLnBrk="0" hangingPunct="1">
      <a:defRPr kumimoji="1" sz="2000" kern="1200">
        <a:solidFill>
          <a:schemeClr val="bg2"/>
        </a:solidFill>
        <a:latin typeface="Times New Roman" pitchFamily="18" charset="0"/>
        <a:ea typeface="+mn-ea"/>
        <a:cs typeface="+mn-cs"/>
      </a:defRPr>
    </a:lvl8pPr>
    <a:lvl9pPr marL="3657600" algn="l" defTabSz="914400" rtl="0" eaLnBrk="1" latinLnBrk="0" hangingPunct="1">
      <a:defRPr kumimoji="1" sz="2000" kern="1200">
        <a:solidFill>
          <a:schemeClr val="bg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3399"/>
    <a:srgbClr val="336699"/>
    <a:srgbClr val="008080"/>
    <a:srgbClr val="009999"/>
    <a:srgbClr val="FF9966"/>
    <a:srgbClr val="99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4839" autoAdjust="0"/>
    <p:restoredTop sz="80000" autoAdjust="0"/>
  </p:normalViewPr>
  <p:slideViewPr>
    <p:cSldViewPr snapToGrid="0">
      <p:cViewPr varScale="1">
        <p:scale>
          <a:sx n="73" d="100"/>
          <a:sy n="73" d="100"/>
        </p:scale>
        <p:origin x="-114" y="-20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tarb\Dave\Projects\ArmyParallel\TimingResults\TimingResults.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tarb\Dave\Projects\ArmyParallel\TimingResults\TimingResults.xlsx" TargetMode="External"/><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PitRemove run times</a:t>
            </a:r>
          </a:p>
        </c:rich>
      </c:tx>
      <c:layout>
        <c:manualLayout>
          <c:xMode val="edge"/>
          <c:yMode val="edge"/>
          <c:x val="0.22400475341651802"/>
          <c:y val="4.9865262531411284E-2"/>
        </c:manualLayout>
      </c:layout>
      <c:overlay val="1"/>
    </c:title>
    <c:autoTitleDeleted val="0"/>
    <c:plotArea>
      <c:layout>
        <c:manualLayout>
          <c:layoutTarget val="inner"/>
          <c:xMode val="edge"/>
          <c:yMode val="edge"/>
          <c:x val="0.14728155775399901"/>
          <c:y val="2.2353121890297992E-2"/>
          <c:w val="0.8211871592973945"/>
          <c:h val="0.85412209859806953"/>
        </c:manualLayout>
      </c:layout>
      <c:scatterChart>
        <c:scatterStyle val="lineMarker"/>
        <c:varyColors val="0"/>
        <c:ser>
          <c:idx val="0"/>
          <c:order val="0"/>
          <c:tx>
            <c:v>Compute (OWL 8)</c:v>
          </c:tx>
          <c:xVal>
            <c:numRef>
              <c:f>CapabilityRamp!$H$28:$H$30</c:f>
              <c:numCache>
                <c:formatCode>General</c:formatCode>
                <c:ptCount val="3"/>
                <c:pt idx="0">
                  <c:v>0.12000000000000002</c:v>
                </c:pt>
                <c:pt idx="1">
                  <c:v>2.14</c:v>
                </c:pt>
                <c:pt idx="2">
                  <c:v>4</c:v>
                </c:pt>
              </c:numCache>
            </c:numRef>
          </c:xVal>
          <c:yVal>
            <c:numRef>
              <c:f>CapabilityRamp!$K$28:$K$30</c:f>
              <c:numCache>
                <c:formatCode>0</c:formatCode>
                <c:ptCount val="3"/>
                <c:pt idx="0">
                  <c:v>9.531549</c:v>
                </c:pt>
                <c:pt idx="1">
                  <c:v>529.38766999999905</c:v>
                </c:pt>
                <c:pt idx="2">
                  <c:v>4817.6293060000044</c:v>
                </c:pt>
              </c:numCache>
            </c:numRef>
          </c:yVal>
          <c:smooth val="0"/>
        </c:ser>
        <c:ser>
          <c:idx val="1"/>
          <c:order val="1"/>
          <c:tx>
            <c:v>Total (OWL 8)</c:v>
          </c:tx>
          <c:xVal>
            <c:numRef>
              <c:f>CapabilityRamp!$H$28:$H$30</c:f>
              <c:numCache>
                <c:formatCode>General</c:formatCode>
                <c:ptCount val="3"/>
                <c:pt idx="0">
                  <c:v>0.12000000000000002</c:v>
                </c:pt>
                <c:pt idx="1">
                  <c:v>2.14</c:v>
                </c:pt>
                <c:pt idx="2">
                  <c:v>4</c:v>
                </c:pt>
              </c:numCache>
            </c:numRef>
          </c:xVal>
          <c:yVal>
            <c:numRef>
              <c:f>CapabilityRamp!$L$28:$L$30</c:f>
              <c:numCache>
                <c:formatCode>0</c:formatCode>
                <c:ptCount val="3"/>
                <c:pt idx="0">
                  <c:v>12.013219999999999</c:v>
                </c:pt>
                <c:pt idx="1">
                  <c:v>680.55460799999946</c:v>
                </c:pt>
                <c:pt idx="2">
                  <c:v>6224.5028500000008</c:v>
                </c:pt>
              </c:numCache>
            </c:numRef>
          </c:yVal>
          <c:smooth val="0"/>
        </c:ser>
        <c:ser>
          <c:idx val="2"/>
          <c:order val="2"/>
          <c:tx>
            <c:v>Compute (VPC 4)</c:v>
          </c:tx>
          <c:xVal>
            <c:numRef>
              <c:f>CapabilityRamp!$H$31:$H$32</c:f>
              <c:numCache>
                <c:formatCode>General</c:formatCode>
                <c:ptCount val="2"/>
                <c:pt idx="0">
                  <c:v>4</c:v>
                </c:pt>
                <c:pt idx="1">
                  <c:v>6</c:v>
                </c:pt>
              </c:numCache>
            </c:numRef>
          </c:xVal>
          <c:yVal>
            <c:numRef>
              <c:f>CapabilityRamp!$K$31:$K$32</c:f>
              <c:numCache>
                <c:formatCode>0</c:formatCode>
                <c:ptCount val="2"/>
                <c:pt idx="0">
                  <c:v>1502.2881459999999</c:v>
                </c:pt>
                <c:pt idx="1">
                  <c:v>4779.876072</c:v>
                </c:pt>
              </c:numCache>
            </c:numRef>
          </c:yVal>
          <c:smooth val="0"/>
        </c:ser>
        <c:ser>
          <c:idx val="7"/>
          <c:order val="3"/>
          <c:tx>
            <c:v>Total (VPC 4)</c:v>
          </c:tx>
          <c:xVal>
            <c:numRef>
              <c:f>CapabilityRamp!$H$31:$H$32</c:f>
              <c:numCache>
                <c:formatCode>General</c:formatCode>
                <c:ptCount val="2"/>
                <c:pt idx="0">
                  <c:v>4</c:v>
                </c:pt>
                <c:pt idx="1">
                  <c:v>6</c:v>
                </c:pt>
              </c:numCache>
            </c:numRef>
          </c:xVal>
          <c:yVal>
            <c:numRef>
              <c:f>CapabilityRamp!$L$31:$L$32</c:f>
              <c:numCache>
                <c:formatCode>0</c:formatCode>
                <c:ptCount val="2"/>
                <c:pt idx="0">
                  <c:v>2120.0307460000022</c:v>
                </c:pt>
                <c:pt idx="1">
                  <c:v>5695.2646880000002</c:v>
                </c:pt>
              </c:numCache>
            </c:numRef>
          </c:yVal>
          <c:smooth val="0"/>
        </c:ser>
        <c:ser>
          <c:idx val="4"/>
          <c:order val="4"/>
          <c:tx>
            <c:v>Compute (Rex 64)</c:v>
          </c:tx>
          <c:xVal>
            <c:numRef>
              <c:f>CapabilityRamp!$H$33:$H$35</c:f>
              <c:numCache>
                <c:formatCode>General</c:formatCode>
                <c:ptCount val="3"/>
                <c:pt idx="0">
                  <c:v>0.12000000000000002</c:v>
                </c:pt>
                <c:pt idx="1">
                  <c:v>2.14</c:v>
                </c:pt>
                <c:pt idx="2">
                  <c:v>11.3</c:v>
                </c:pt>
              </c:numCache>
            </c:numRef>
          </c:xVal>
          <c:yVal>
            <c:numRef>
              <c:f>CapabilityRamp!$K$33:$K$35</c:f>
              <c:numCache>
                <c:formatCode>0</c:formatCode>
                <c:ptCount val="3"/>
                <c:pt idx="0">
                  <c:v>10.347716</c:v>
                </c:pt>
                <c:pt idx="1">
                  <c:v>139.91445999999999</c:v>
                </c:pt>
                <c:pt idx="2">
                  <c:v>701.73626399999921</c:v>
                </c:pt>
              </c:numCache>
            </c:numRef>
          </c:yVal>
          <c:smooth val="0"/>
        </c:ser>
        <c:ser>
          <c:idx val="3"/>
          <c:order val="5"/>
          <c:tx>
            <c:v>Total (Rex 64)</c:v>
          </c:tx>
          <c:xVal>
            <c:numRef>
              <c:f>CapabilityRamp!$H$33:$H$35</c:f>
              <c:numCache>
                <c:formatCode>General</c:formatCode>
                <c:ptCount val="3"/>
                <c:pt idx="0">
                  <c:v>0.12000000000000002</c:v>
                </c:pt>
                <c:pt idx="1">
                  <c:v>2.14</c:v>
                </c:pt>
                <c:pt idx="2">
                  <c:v>11.3</c:v>
                </c:pt>
              </c:numCache>
            </c:numRef>
          </c:xVal>
          <c:yVal>
            <c:numRef>
              <c:f>CapabilityRamp!$L$33:$L$35</c:f>
              <c:numCache>
                <c:formatCode>0</c:formatCode>
                <c:ptCount val="3"/>
                <c:pt idx="0">
                  <c:v>255.84986699999999</c:v>
                </c:pt>
                <c:pt idx="1">
                  <c:v>3758.8385210000001</c:v>
                </c:pt>
                <c:pt idx="2">
                  <c:v>24045.059372999978</c:v>
                </c:pt>
              </c:numCache>
            </c:numRef>
          </c:yVal>
          <c:smooth val="0"/>
        </c:ser>
        <c:dLbls>
          <c:showLegendKey val="0"/>
          <c:showVal val="0"/>
          <c:showCatName val="0"/>
          <c:showSerName val="0"/>
          <c:showPercent val="0"/>
          <c:showBubbleSize val="0"/>
        </c:dLbls>
        <c:axId val="85602304"/>
        <c:axId val="85604224"/>
      </c:scatterChart>
      <c:valAx>
        <c:axId val="85602304"/>
        <c:scaling>
          <c:logBase val="10"/>
          <c:orientation val="minMax"/>
          <c:max val="20"/>
        </c:scaling>
        <c:delete val="0"/>
        <c:axPos val="b"/>
        <c:title>
          <c:tx>
            <c:rich>
              <a:bodyPr/>
              <a:lstStyle/>
              <a:p>
                <a:pPr>
                  <a:defRPr sz="1500" baseline="0"/>
                </a:pPr>
                <a:r>
                  <a:rPr lang="en-US" sz="1500" baseline="0"/>
                  <a:t>Grid Size (GB)</a:t>
                </a:r>
              </a:p>
            </c:rich>
          </c:tx>
          <c:layout>
            <c:manualLayout>
              <c:xMode val="edge"/>
              <c:yMode val="edge"/>
              <c:x val="0.53840321241896105"/>
              <c:y val="0.90724097730064002"/>
            </c:manualLayout>
          </c:layout>
          <c:overlay val="0"/>
        </c:title>
        <c:numFmt formatCode="General" sourceLinked="1"/>
        <c:majorTickMark val="out"/>
        <c:minorTickMark val="none"/>
        <c:tickLblPos val="nextTo"/>
        <c:crossAx val="85604224"/>
        <c:crosses val="autoZero"/>
        <c:crossBetween val="midCat"/>
      </c:valAx>
      <c:valAx>
        <c:axId val="85604224"/>
        <c:scaling>
          <c:logBase val="10"/>
          <c:orientation val="minMax"/>
        </c:scaling>
        <c:delete val="0"/>
        <c:axPos val="l"/>
        <c:majorGridlines/>
        <c:title>
          <c:tx>
            <c:rich>
              <a:bodyPr rot="-5400000" vert="horz"/>
              <a:lstStyle/>
              <a:p>
                <a:pPr>
                  <a:defRPr sz="1500" baseline="0"/>
                </a:pPr>
                <a:r>
                  <a:rPr lang="en-US" sz="1500" baseline="0"/>
                  <a:t>Time (Seconds)</a:t>
                </a:r>
              </a:p>
            </c:rich>
          </c:tx>
          <c:layout/>
          <c:overlay val="0"/>
        </c:title>
        <c:numFmt formatCode="0" sourceLinked="1"/>
        <c:majorTickMark val="out"/>
        <c:minorTickMark val="none"/>
        <c:tickLblPos val="nextTo"/>
        <c:crossAx val="85602304"/>
        <c:crossesAt val="0.1"/>
        <c:crossBetween val="midCat"/>
      </c:valAx>
      <c:spPr>
        <a:ln>
          <a:solidFill>
            <a:schemeClr val="tx1"/>
          </a:solidFill>
        </a:ln>
      </c:spPr>
    </c:plotArea>
    <c:legend>
      <c:legendPos val="r"/>
      <c:layout>
        <c:manualLayout>
          <c:xMode val="edge"/>
          <c:yMode val="edge"/>
          <c:x val="0.67247235121250903"/>
          <c:y val="0.49268062089221742"/>
          <c:w val="0.29311977028512526"/>
          <c:h val="0.38069280820754042"/>
        </c:manualLayout>
      </c:layout>
      <c:overlay val="0"/>
      <c:spPr>
        <a:solidFill>
          <a:schemeClr val="bg1"/>
        </a:solidFill>
        <a:ln>
          <a:solidFill>
            <a:sysClr val="windowText" lastClr="000000"/>
          </a:solidFill>
        </a:ln>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D8FlowDir run times</a:t>
            </a:r>
          </a:p>
        </c:rich>
      </c:tx>
      <c:layout>
        <c:manualLayout>
          <c:xMode val="edge"/>
          <c:yMode val="edge"/>
          <c:x val="0.22400475341651813"/>
          <c:y val="4.9865262531411395E-2"/>
        </c:manualLayout>
      </c:layout>
      <c:overlay val="1"/>
    </c:title>
    <c:autoTitleDeleted val="0"/>
    <c:plotArea>
      <c:layout>
        <c:manualLayout>
          <c:layoutTarget val="inner"/>
          <c:xMode val="edge"/>
          <c:yMode val="edge"/>
          <c:x val="0.17209791729054003"/>
          <c:y val="2.9138424150244594E-2"/>
          <c:w val="0.79125673049258105"/>
          <c:h val="0.84640769072512012"/>
        </c:manualLayout>
      </c:layout>
      <c:scatterChart>
        <c:scatterStyle val="lineMarker"/>
        <c:varyColors val="0"/>
        <c:ser>
          <c:idx val="0"/>
          <c:order val="0"/>
          <c:tx>
            <c:v>Compute (OWL 8)</c:v>
          </c:tx>
          <c:xVal>
            <c:numRef>
              <c:f>CapabilityRamp!$H$34:$H$36</c:f>
              <c:numCache>
                <c:formatCode>General</c:formatCode>
                <c:ptCount val="3"/>
                <c:pt idx="0">
                  <c:v>0.12000000000000002</c:v>
                </c:pt>
                <c:pt idx="1">
                  <c:v>2.14</c:v>
                </c:pt>
                <c:pt idx="2">
                  <c:v>4</c:v>
                </c:pt>
              </c:numCache>
            </c:numRef>
          </c:xVal>
          <c:yVal>
            <c:numRef>
              <c:f>CapabilityRamp!$M$34:$M$36</c:f>
              <c:numCache>
                <c:formatCode>0</c:formatCode>
                <c:ptCount val="3"/>
                <c:pt idx="0">
                  <c:v>355.68967499999997</c:v>
                </c:pt>
                <c:pt idx="1">
                  <c:v>4363.0940430000001</c:v>
                </c:pt>
                <c:pt idx="2">
                  <c:v>10558.492388000002</c:v>
                </c:pt>
              </c:numCache>
            </c:numRef>
          </c:yVal>
          <c:smooth val="0"/>
        </c:ser>
        <c:ser>
          <c:idx val="1"/>
          <c:order val="1"/>
          <c:tx>
            <c:v>Total (OWL 8)</c:v>
          </c:tx>
          <c:xVal>
            <c:numRef>
              <c:f>CapabilityRamp!$H$34:$H$36</c:f>
              <c:numCache>
                <c:formatCode>General</c:formatCode>
                <c:ptCount val="3"/>
                <c:pt idx="0">
                  <c:v>0.12000000000000002</c:v>
                </c:pt>
                <c:pt idx="1">
                  <c:v>2.14</c:v>
                </c:pt>
                <c:pt idx="2">
                  <c:v>4</c:v>
                </c:pt>
              </c:numCache>
            </c:numRef>
          </c:xVal>
          <c:yVal>
            <c:numRef>
              <c:f>CapabilityRamp!$N$34:$N$36</c:f>
              <c:numCache>
                <c:formatCode>0</c:formatCode>
                <c:ptCount val="3"/>
                <c:pt idx="0">
                  <c:v>357.89256499999999</c:v>
                </c:pt>
                <c:pt idx="1">
                  <c:v>4570.5554700000002</c:v>
                </c:pt>
                <c:pt idx="2">
                  <c:v>11599.018849</c:v>
                </c:pt>
              </c:numCache>
            </c:numRef>
          </c:yVal>
          <c:smooth val="0"/>
        </c:ser>
        <c:ser>
          <c:idx val="4"/>
          <c:order val="2"/>
          <c:tx>
            <c:v>Compute (VPC 4)</c:v>
          </c:tx>
          <c:xVal>
            <c:numRef>
              <c:f>CapabilityRamp!$H$37:$H$38</c:f>
              <c:numCache>
                <c:formatCode>General</c:formatCode>
                <c:ptCount val="2"/>
                <c:pt idx="0">
                  <c:v>4</c:v>
                </c:pt>
                <c:pt idx="1">
                  <c:v>6</c:v>
                </c:pt>
              </c:numCache>
            </c:numRef>
          </c:xVal>
          <c:yVal>
            <c:numRef>
              <c:f>CapabilityRamp!$M$37:$M$38</c:f>
              <c:numCache>
                <c:formatCode>0</c:formatCode>
                <c:ptCount val="2"/>
                <c:pt idx="0">
                  <c:v>10658.033036000004</c:v>
                </c:pt>
                <c:pt idx="1">
                  <c:v>36568.88957400003</c:v>
                </c:pt>
              </c:numCache>
            </c:numRef>
          </c:yVal>
          <c:smooth val="0"/>
        </c:ser>
        <c:ser>
          <c:idx val="3"/>
          <c:order val="3"/>
          <c:tx>
            <c:v>Total (VPC 4)</c:v>
          </c:tx>
          <c:xVal>
            <c:numRef>
              <c:f>CapabilityRamp!$H$37:$H$38</c:f>
              <c:numCache>
                <c:formatCode>General</c:formatCode>
                <c:ptCount val="2"/>
                <c:pt idx="0">
                  <c:v>4</c:v>
                </c:pt>
                <c:pt idx="1">
                  <c:v>6</c:v>
                </c:pt>
              </c:numCache>
            </c:numRef>
          </c:xVal>
          <c:yVal>
            <c:numRef>
              <c:f>CapabilityRamp!$N$37:$N$38</c:f>
              <c:numCache>
                <c:formatCode>0</c:formatCode>
                <c:ptCount val="2"/>
                <c:pt idx="0">
                  <c:v>11191.158285</c:v>
                </c:pt>
                <c:pt idx="1">
                  <c:v>37098.244783999995</c:v>
                </c:pt>
              </c:numCache>
            </c:numRef>
          </c:yVal>
          <c:smooth val="0"/>
        </c:ser>
        <c:ser>
          <c:idx val="2"/>
          <c:order val="4"/>
          <c:tx>
            <c:v>Compute (Rex 64)</c:v>
          </c:tx>
          <c:xVal>
            <c:numRef>
              <c:f>CapabilityRamp!$H$39:$H$41</c:f>
              <c:numCache>
                <c:formatCode>General</c:formatCode>
                <c:ptCount val="3"/>
                <c:pt idx="0">
                  <c:v>0.12000000000000002</c:v>
                </c:pt>
                <c:pt idx="1">
                  <c:v>2.14</c:v>
                </c:pt>
                <c:pt idx="2">
                  <c:v>11.3</c:v>
                </c:pt>
              </c:numCache>
            </c:numRef>
          </c:xVal>
          <c:yVal>
            <c:numRef>
              <c:f>CapabilityRamp!$M$39:$M$41</c:f>
              <c:numCache>
                <c:formatCode>0</c:formatCode>
                <c:ptCount val="3"/>
                <c:pt idx="0">
                  <c:v>198.034548</c:v>
                </c:pt>
                <c:pt idx="1">
                  <c:v>2854.9227519999999</c:v>
                </c:pt>
              </c:numCache>
            </c:numRef>
          </c:yVal>
          <c:smooth val="0"/>
        </c:ser>
        <c:ser>
          <c:idx val="5"/>
          <c:order val="5"/>
          <c:tx>
            <c:v>Total (Rex 64)</c:v>
          </c:tx>
          <c:xVal>
            <c:numRef>
              <c:f>CapabilityRamp!$H$39:$H$41</c:f>
              <c:numCache>
                <c:formatCode>General</c:formatCode>
                <c:ptCount val="3"/>
                <c:pt idx="0">
                  <c:v>0.12000000000000002</c:v>
                </c:pt>
                <c:pt idx="1">
                  <c:v>2.14</c:v>
                </c:pt>
                <c:pt idx="2">
                  <c:v>11.3</c:v>
                </c:pt>
              </c:numCache>
            </c:numRef>
          </c:xVal>
          <c:yVal>
            <c:numRef>
              <c:f>CapabilityRamp!$N$39:$N$41</c:f>
              <c:numCache>
                <c:formatCode>0</c:formatCode>
                <c:ptCount val="3"/>
                <c:pt idx="0">
                  <c:v>429.84176400000001</c:v>
                </c:pt>
                <c:pt idx="1">
                  <c:v>11384.678610999992</c:v>
                </c:pt>
              </c:numCache>
            </c:numRef>
          </c:yVal>
          <c:smooth val="0"/>
        </c:ser>
        <c:dLbls>
          <c:showLegendKey val="0"/>
          <c:showVal val="0"/>
          <c:showCatName val="0"/>
          <c:showSerName val="0"/>
          <c:showPercent val="0"/>
          <c:showBubbleSize val="0"/>
        </c:dLbls>
        <c:axId val="85641856"/>
        <c:axId val="85725952"/>
      </c:scatterChart>
      <c:valAx>
        <c:axId val="85641856"/>
        <c:scaling>
          <c:logBase val="10"/>
          <c:orientation val="minMax"/>
          <c:max val="20"/>
        </c:scaling>
        <c:delete val="0"/>
        <c:axPos val="b"/>
        <c:title>
          <c:tx>
            <c:rich>
              <a:bodyPr/>
              <a:lstStyle/>
              <a:p>
                <a:pPr>
                  <a:defRPr sz="1500" baseline="0"/>
                </a:pPr>
                <a:r>
                  <a:rPr lang="en-US" sz="1500" baseline="0"/>
                  <a:t>Grid Size (GB)</a:t>
                </a:r>
              </a:p>
            </c:rich>
          </c:tx>
          <c:layout>
            <c:manualLayout>
              <c:xMode val="edge"/>
              <c:yMode val="edge"/>
              <c:x val="0.53314712666264308"/>
              <c:y val="0.9204517838248909"/>
            </c:manualLayout>
          </c:layout>
          <c:overlay val="0"/>
        </c:title>
        <c:numFmt formatCode="General" sourceLinked="1"/>
        <c:majorTickMark val="out"/>
        <c:minorTickMark val="none"/>
        <c:tickLblPos val="nextTo"/>
        <c:crossAx val="85725952"/>
        <c:crosses val="autoZero"/>
        <c:crossBetween val="midCat"/>
      </c:valAx>
      <c:valAx>
        <c:axId val="85725952"/>
        <c:scaling>
          <c:logBase val="10"/>
          <c:orientation val="minMax"/>
          <c:min val="100"/>
        </c:scaling>
        <c:delete val="0"/>
        <c:axPos val="l"/>
        <c:majorGridlines/>
        <c:title>
          <c:tx>
            <c:rich>
              <a:bodyPr rot="-5400000" vert="horz"/>
              <a:lstStyle/>
              <a:p>
                <a:pPr>
                  <a:defRPr sz="1500" baseline="0"/>
                </a:pPr>
                <a:r>
                  <a:rPr lang="en-US" sz="1500" baseline="0"/>
                  <a:t>Time (Seconds)</a:t>
                </a:r>
              </a:p>
            </c:rich>
          </c:tx>
          <c:layout/>
          <c:overlay val="0"/>
        </c:title>
        <c:numFmt formatCode="0" sourceLinked="1"/>
        <c:majorTickMark val="out"/>
        <c:minorTickMark val="none"/>
        <c:tickLblPos val="nextTo"/>
        <c:crossAx val="85641856"/>
        <c:crossesAt val="0.1"/>
        <c:crossBetween val="midCat"/>
      </c:valAx>
      <c:spPr>
        <a:ln>
          <a:solidFill>
            <a:schemeClr val="tx1"/>
          </a:solidFill>
        </a:ln>
      </c:spPr>
    </c:plotArea>
    <c:legend>
      <c:legendPos val="r"/>
      <c:layout>
        <c:manualLayout>
          <c:xMode val="edge"/>
          <c:yMode val="edge"/>
          <c:x val="0.6506250477079627"/>
          <c:y val="0.49004443616551657"/>
          <c:w val="0.30689049774818461"/>
          <c:h val="0.37969361476054458"/>
        </c:manualLayout>
      </c:layout>
      <c:overlay val="0"/>
      <c:spPr>
        <a:solidFill>
          <a:schemeClr val="bg1"/>
        </a:solidFill>
        <a:ln>
          <a:solidFill>
            <a:sysClr val="windowText" lastClr="000000"/>
          </a:solidFill>
        </a:ln>
      </c:sp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2995" tIns="46498" rIns="92995" bIns="46498" numCol="1" anchor="t" anchorCtr="0" compatLnSpc="1">
            <a:prstTxWarp prst="textNoShape">
              <a:avLst/>
            </a:prstTxWarp>
          </a:bodyPr>
          <a:lstStyle>
            <a:lvl1pPr algn="l">
              <a:defRPr kumimoji="0" sz="1200">
                <a:solidFill>
                  <a:schemeClr val="tx1"/>
                </a:solidFill>
              </a:defRPr>
            </a:lvl1pPr>
          </a:lstStyle>
          <a:p>
            <a:pPr>
              <a:defRPr/>
            </a:pPr>
            <a:endParaRPr lang="en-US"/>
          </a:p>
        </p:txBody>
      </p:sp>
      <p:sp>
        <p:nvSpPr>
          <p:cNvPr id="14339"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p:spPr>
        <p:txBody>
          <a:bodyPr vert="horz" wrap="square" lIns="92995" tIns="46498" rIns="92995" bIns="46498" numCol="1" anchor="t" anchorCtr="0" compatLnSpc="1">
            <a:prstTxWarp prst="textNoShape">
              <a:avLst/>
            </a:prstTxWarp>
          </a:bodyPr>
          <a:lstStyle>
            <a:lvl1pPr algn="r">
              <a:defRPr kumimoji="0" sz="1200">
                <a:solidFill>
                  <a:schemeClr val="tx1"/>
                </a:solidFill>
              </a:defRPr>
            </a:lvl1pPr>
          </a:lstStyle>
          <a:p>
            <a:pPr>
              <a:defRPr/>
            </a:pPr>
            <a:fld id="{1A5EC38E-0BDC-44CC-B8ED-2875B6C7A871}" type="datetime1">
              <a:rPr lang="en-US"/>
              <a:pPr>
                <a:defRPr/>
              </a:pPr>
              <a:t>4/6/2011</a:t>
            </a:fld>
            <a:endParaRPr lang="en-US"/>
          </a:p>
        </p:txBody>
      </p:sp>
      <p:sp>
        <p:nvSpPr>
          <p:cNvPr id="14340"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p:spPr>
        <p:txBody>
          <a:bodyPr vert="horz" wrap="square" lIns="92995" tIns="46498" rIns="92995" bIns="46498" numCol="1" anchor="b" anchorCtr="0" compatLnSpc="1">
            <a:prstTxWarp prst="textNoShape">
              <a:avLst/>
            </a:prstTxWarp>
          </a:bodyPr>
          <a:lstStyle>
            <a:lvl1pPr algn="l">
              <a:defRPr kumimoji="0" sz="1200">
                <a:solidFill>
                  <a:schemeClr val="tx1"/>
                </a:solidFill>
              </a:defRPr>
            </a:lvl1pPr>
          </a:lstStyle>
          <a:p>
            <a:pPr>
              <a:defRPr/>
            </a:pPr>
            <a:endParaRPr lang="en-US"/>
          </a:p>
        </p:txBody>
      </p:sp>
      <p:sp>
        <p:nvSpPr>
          <p:cNvPr id="14341"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p:spPr>
        <p:txBody>
          <a:bodyPr vert="horz" wrap="square" lIns="92995" tIns="46498" rIns="92995" bIns="46498" numCol="1" anchor="b" anchorCtr="0" compatLnSpc="1">
            <a:prstTxWarp prst="textNoShape">
              <a:avLst/>
            </a:prstTxWarp>
          </a:bodyPr>
          <a:lstStyle>
            <a:lvl1pPr algn="r">
              <a:defRPr kumimoji="0" sz="1200">
                <a:solidFill>
                  <a:schemeClr val="tx1"/>
                </a:solidFill>
              </a:defRPr>
            </a:lvl1pPr>
          </a:lstStyle>
          <a:p>
            <a:pPr>
              <a:defRPr/>
            </a:pPr>
            <a:fld id="{90773005-B9F7-4387-A232-80079EEEED53}" type="slidenum">
              <a:rPr lang="en-US"/>
              <a:pPr>
                <a:defRPr/>
              </a:pPr>
              <a:t>‹#›</a:t>
            </a:fld>
            <a:endParaRPr lang="en-US"/>
          </a:p>
        </p:txBody>
      </p:sp>
    </p:spTree>
    <p:extLst>
      <p:ext uri="{BB962C8B-B14F-4D97-AF65-F5344CB8AC3E}">
        <p14:creationId xmlns:p14="http://schemas.microsoft.com/office/powerpoint/2010/main" val="3121202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2995" tIns="46498" rIns="92995" bIns="46498" numCol="1" anchor="t" anchorCtr="0" compatLnSpc="1">
            <a:prstTxWarp prst="textNoShape">
              <a:avLst/>
            </a:prstTxWarp>
          </a:bodyPr>
          <a:lstStyle>
            <a:lvl1pPr algn="l">
              <a:defRPr kumimoji="0" sz="1200">
                <a:solidFill>
                  <a:schemeClr val="tx1"/>
                </a:solidFill>
              </a:defRPr>
            </a:lvl1pPr>
          </a:lstStyle>
          <a:p>
            <a:pPr>
              <a:defRPr/>
            </a:pPr>
            <a:endParaRPr lang="en-US"/>
          </a:p>
        </p:txBody>
      </p:sp>
      <p:sp>
        <p:nvSpPr>
          <p:cNvPr id="140291" name="Rectangle 9"/>
          <p:cNvSpPr>
            <a:spLocks noGrp="1" noRot="1" noChangeAspect="1" noChangeArrowheads="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p:spPr>
        <p:txBody>
          <a:bodyPr vert="horz" wrap="square" lIns="92995" tIns="46498" rIns="92995" bIns="46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79863" y="0"/>
            <a:ext cx="3043237" cy="465138"/>
          </a:xfrm>
          <a:prstGeom prst="rect">
            <a:avLst/>
          </a:prstGeom>
          <a:noFill/>
          <a:ln w="9525">
            <a:noFill/>
            <a:miter lim="800000"/>
            <a:headEnd/>
            <a:tailEnd/>
          </a:ln>
        </p:spPr>
        <p:txBody>
          <a:bodyPr vert="horz" wrap="square" lIns="92995" tIns="46498" rIns="92995" bIns="46498" numCol="1" anchor="t" anchorCtr="0" compatLnSpc="1">
            <a:prstTxWarp prst="textNoShape">
              <a:avLst/>
            </a:prstTxWarp>
          </a:bodyPr>
          <a:lstStyle>
            <a:lvl1pPr algn="r">
              <a:defRPr kumimoji="0" sz="1200">
                <a:solidFill>
                  <a:schemeClr val="tx1"/>
                </a:solidFill>
              </a:defRPr>
            </a:lvl1pPr>
          </a:lstStyle>
          <a:p>
            <a:pPr>
              <a:defRPr/>
            </a:pPr>
            <a:fld id="{275ECA42-A677-4B89-AD96-AC66BA462B80}" type="datetime1">
              <a:rPr lang="en-US"/>
              <a:pPr>
                <a:defRPr/>
              </a:pPr>
              <a:t>4/6/2011</a:t>
            </a:fld>
            <a:endParaRPr lang="en-US"/>
          </a:p>
        </p:txBody>
      </p:sp>
      <p:sp>
        <p:nvSpPr>
          <p:cNvPr id="2060" name="Rectangle 12"/>
          <p:cNvSpPr>
            <a:spLocks noGrp="1" noChangeArrowheads="1"/>
          </p:cNvSpPr>
          <p:nvPr>
            <p:ph type="ftr" sz="quarter" idx="4"/>
          </p:nvPr>
        </p:nvSpPr>
        <p:spPr bwMode="auto">
          <a:xfrm>
            <a:off x="0" y="8843963"/>
            <a:ext cx="3043238" cy="465137"/>
          </a:xfrm>
          <a:prstGeom prst="rect">
            <a:avLst/>
          </a:prstGeom>
          <a:noFill/>
          <a:ln w="9525">
            <a:noFill/>
            <a:miter lim="800000"/>
            <a:headEnd/>
            <a:tailEnd/>
          </a:ln>
        </p:spPr>
        <p:txBody>
          <a:bodyPr vert="horz" wrap="square" lIns="92995" tIns="46498" rIns="92995" bIns="46498" numCol="1" anchor="b" anchorCtr="0" compatLnSpc="1">
            <a:prstTxWarp prst="textNoShape">
              <a:avLst/>
            </a:prstTxWarp>
          </a:bodyPr>
          <a:lstStyle>
            <a:lvl1pPr algn="l">
              <a:defRPr kumimoji="0" sz="1200">
                <a:solidFill>
                  <a:schemeClr val="tx1"/>
                </a:solidFill>
              </a:defRPr>
            </a:lvl1pPr>
          </a:lstStyle>
          <a:p>
            <a:pPr>
              <a:defRPr/>
            </a:pPr>
            <a:endParaRPr lang="en-US"/>
          </a:p>
        </p:txBody>
      </p:sp>
      <p:sp>
        <p:nvSpPr>
          <p:cNvPr id="2061" name="Rectangle 13"/>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p:spPr>
        <p:txBody>
          <a:bodyPr vert="horz" wrap="square" lIns="92995" tIns="46498" rIns="92995" bIns="46498" numCol="1" anchor="b" anchorCtr="0" compatLnSpc="1">
            <a:prstTxWarp prst="textNoShape">
              <a:avLst/>
            </a:prstTxWarp>
          </a:bodyPr>
          <a:lstStyle>
            <a:lvl1pPr algn="r">
              <a:defRPr kumimoji="0" sz="1200">
                <a:solidFill>
                  <a:schemeClr val="tx1"/>
                </a:solidFill>
              </a:defRPr>
            </a:lvl1pPr>
          </a:lstStyle>
          <a:p>
            <a:pPr>
              <a:defRPr/>
            </a:pPr>
            <a:fld id="{1458666C-41A0-457A-B158-2C0E16D319D4}" type="slidenum">
              <a:rPr lang="en-US"/>
              <a:pPr>
                <a:defRPr/>
              </a:pPr>
              <a:t>‹#›</a:t>
            </a:fld>
            <a:endParaRPr lang="en-US"/>
          </a:p>
        </p:txBody>
      </p:sp>
    </p:spTree>
    <p:extLst>
      <p:ext uri="{BB962C8B-B14F-4D97-AF65-F5344CB8AC3E}">
        <p14:creationId xmlns:p14="http://schemas.microsoft.com/office/powerpoint/2010/main" val="3066912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mtClean="0">
                <a:latin typeface="Arial" pitchFamily="34"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95A7286C-9410-4FEC-8317-0DE37D6ED69E}"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B8FEFD80-0EE2-4385-BECA-D723EEA8759D}" type="slidenum">
              <a:rPr lang="en-US">
                <a:solidFill>
                  <a:srgbClr val="000000"/>
                </a:solidFill>
              </a:rPr>
              <a:pPr/>
              <a:t>4</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latin typeface="Arial" pitchFamily="34" charset="0"/>
              </a:rPr>
              <a:t>This slide shows how the terrain flow field is represented.  Early DEM work used a single flow direction model, D8.  In 1997 I published the Dinfinity method that proportions flow from each grid cell among downslope neighbors.  This, at the expense of some dispersion, allows a better approximation of flow across surfaces.</a:t>
            </a:r>
          </a:p>
        </p:txBody>
      </p:sp>
      <p:sp>
        <p:nvSpPr>
          <p:cNvPr id="145412" name="Slide Number Placeholder 3"/>
          <p:cNvSpPr>
            <a:spLocks noGrp="1"/>
          </p:cNvSpPr>
          <p:nvPr>
            <p:ph type="sldNum" sz="quarter" idx="5"/>
          </p:nvPr>
        </p:nvSpPr>
        <p:spPr>
          <a:noFill/>
        </p:spPr>
        <p:txBody>
          <a:bodyPr/>
          <a:lstStyle/>
          <a:p>
            <a:fld id="{B52FD5D7-F40D-40FF-89F8-4EC34253181F}"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B3546-3E67-4B1C-AA9E-B922D87945FA}" type="slidenum">
              <a:rPr lang="en-US">
                <a:solidFill>
                  <a:srgbClr val="EEECE1"/>
                </a:solidFill>
              </a:rPr>
              <a:pPr/>
              <a:t>18</a:t>
            </a:fld>
            <a:endParaRPr lang="en-US">
              <a:solidFill>
                <a:srgbClr val="EEECE1"/>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B3546-3E67-4B1C-AA9E-B922D87945FA}" type="slidenum">
              <a:rPr lang="en-US">
                <a:solidFill>
                  <a:srgbClr val="EEECE1"/>
                </a:solidFill>
              </a:rPr>
              <a:pPr/>
              <a:t>19</a:t>
            </a:fld>
            <a:endParaRPr lang="en-US">
              <a:solidFill>
                <a:srgbClr val="EEECE1"/>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B3546-3E67-4B1C-AA9E-B922D87945FA}" type="slidenum">
              <a:rPr lang="en-US">
                <a:solidFill>
                  <a:srgbClr val="EEECE1"/>
                </a:solidFill>
              </a:rPr>
              <a:pPr/>
              <a:t>20</a:t>
            </a:fld>
            <a:endParaRPr lang="en-US">
              <a:solidFill>
                <a:srgbClr val="EEECE1"/>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B3546-3E67-4B1C-AA9E-B922D87945FA}" type="slidenum">
              <a:rPr lang="en-US">
                <a:solidFill>
                  <a:srgbClr val="EEECE1"/>
                </a:solidFill>
              </a:rPr>
              <a:pPr/>
              <a:t>21</a:t>
            </a:fld>
            <a:endParaRPr lang="en-US">
              <a:solidFill>
                <a:srgbClr val="EEECE1"/>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B3546-3E67-4B1C-AA9E-B922D87945FA}" type="slidenum">
              <a:rPr lang="en-US">
                <a:solidFill>
                  <a:srgbClr val="EEECE1"/>
                </a:solidFill>
              </a:rPr>
              <a:pPr/>
              <a:t>22</a:t>
            </a:fld>
            <a:endParaRPr lang="en-US">
              <a:solidFill>
                <a:srgbClr val="EEECE1"/>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A8239-400C-421C-AE6A-37B1D24DF4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9FAB0-4860-4341-8E8F-3080C1D7D39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9FAB0-4860-4341-8E8F-3080C1D7D3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5282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667A3-F20F-4E42-AEB7-B83E17AF3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6255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AC36E0-011A-4381-9929-180A1C7D03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1452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2048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667A3-F20F-4E42-AEB7-B83E17AF3F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AC36E0-011A-4381-9929-180A1C7D03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47767F-69E7-42A9-8D1D-30A451AB340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7E4133-62D3-4E66-9CB5-126C510DEB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33F41-F292-465F-9C19-4ED59CEDE4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784BD3-A851-4B11-A961-63BB3AB231D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C3A626-A81B-4477-9FBA-189054AE5DB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48812E-1A9D-4157-B7F0-8A206BB1625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D935AB-C66A-4382-BABE-B5082EBAD1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53686-F7B9-48F0-8F78-DF86062C297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6CEB29-CEC4-4507-AFBC-452231B88E6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695A4-2772-4D8A-935C-99A6E6887FF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D67711-3EDA-4F7F-AB71-65E0F164362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9B415-C7EB-436E-9A01-B411CA94CBB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4AD2A69-682A-4BB9-A0FB-EB567EA91938}" type="datetimeFigureOut">
              <a:rPr lang="en-US"/>
              <a:pPr>
                <a:defRPr/>
              </a:pPr>
              <a:t>4/6/2011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07F3C57-9906-4069-87EB-45A6A4ADD32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0027DB23-79D9-4EC4-A054-AEDCD5F262D6}" type="datetimeFigureOut">
              <a:rPr lang="en-US"/>
              <a:pPr>
                <a:defRPr/>
              </a:pPr>
              <a:t>4/6/2011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EC3F221-B2B1-4237-97FB-B77AA865905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ADAB90A-51BD-45B1-B214-90BE6947F3C0}" type="datetimeFigureOut">
              <a:rPr lang="en-US"/>
              <a:pPr>
                <a:defRPr/>
              </a:pPr>
              <a:t>4/6/2011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DC47A4C-CD7D-4744-97A0-C19F9AFD983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47CA82A7-152A-4B85-93EF-084FAAD6E47A}" type="datetimeFigureOut">
              <a:rPr lang="en-US"/>
              <a:pPr>
                <a:defRPr/>
              </a:pPr>
              <a:t>4/6/2011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A26CDC4-1C81-4778-8407-A27E23D917E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AFD23C4C-9348-4BCF-A20B-FF7150D4448F}" type="datetimeFigureOut">
              <a:rPr lang="en-US"/>
              <a:pPr>
                <a:defRPr/>
              </a:pPr>
              <a:t>4/6/2011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4313A05-DD3A-401A-9189-943FBC24A10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F281F32-20E7-4C07-8C45-E99A932214EF}" type="datetimeFigureOut">
              <a:rPr lang="en-US"/>
              <a:pPr>
                <a:defRPr/>
              </a:pPr>
              <a:t>4/6/2011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FD7BF3C-ADF1-4ED3-8F6B-0BB8084D1A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CF7391-37FD-4970-A5F4-A88A7719D4E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51B8116-4DE3-4CC6-B841-AF2A24ED033D}" type="datetimeFigureOut">
              <a:rPr lang="en-US"/>
              <a:pPr>
                <a:defRPr/>
              </a:pPr>
              <a:t>4/6/2011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3F9792E-0F3F-4DE5-B8F8-3BB6B1556F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63EFE56-F203-4205-AD14-518B0D3CBA25}" type="datetimeFigureOut">
              <a:rPr lang="en-US"/>
              <a:pPr>
                <a:defRPr/>
              </a:pPr>
              <a:t>4/6/2011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5E682E-6F69-4FE7-93A5-3D02F6BDC51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7DB5EE5-5FCC-4BBC-A6E3-35F9F35D26BA}" type="datetimeFigureOut">
              <a:rPr lang="en-US"/>
              <a:pPr>
                <a:defRPr/>
              </a:pPr>
              <a:t>4/6/2011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503A8D0-246C-4532-8425-EE717B94B5A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7BE792B-E6C7-4E84-9A71-2A5A1DD80B3C}" type="datetimeFigureOut">
              <a:rPr lang="en-US"/>
              <a:pPr>
                <a:defRPr/>
              </a:pPr>
              <a:t>4/6/2011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2DDE2F4-064F-431D-9474-15BC066E73A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CF03241-1811-465F-B002-48525EE34ADF}" type="datetimeFigureOut">
              <a:rPr lang="en-US"/>
              <a:pPr>
                <a:defRPr/>
              </a:pPr>
              <a:t>4/6/2011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BAE25C-9236-4A48-AC3D-DC7E2185977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C12A2-C685-40A7-A130-648FFCD2AAD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3C156F-DD17-44DF-8E98-F4975DD9331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13D85-9DB2-4F22-A917-4E5937C2179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35603-23D6-49B6-81B9-1CD8163E333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864D33-5B59-4F91-8632-52540E4600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3CE180-2000-48AA-8DEE-94AEB354F48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D13AC6-8B83-49C4-B83F-D1D467FC51A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F890A8-D83B-4F38-A112-0D31589F620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57A52-BD6C-4F2D-BE90-49A6B49D0BD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789DBA-0D5A-4676-8D89-8F7BA2BF553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16C72-4820-4047-8167-DCD4B72E722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9A70B-EA9F-4B50-94A9-7DCD7D2F9E2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51D68B-DD4A-4349-8B92-980E4DBB2FC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BDBA34-14F3-42EC-8EAF-6CA1741C296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049273-425A-40B2-A147-558B7E2F733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63F105-FC73-49B1-83CB-C97D0D05B1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EE3BA6-02CB-40BF-A5CE-ED9C902EE57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D27F38-E8BF-44AC-8C80-096A5545071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885F9B-E5BD-4AE4-B272-D744BFFA016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80ECA0-F608-4425-8DC6-5B6AED92432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215D5-016E-4A40-831A-33C8E676A54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91AEFD-EE19-4336-9DD1-27A86DA1C6F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D8FD7-F0A1-4E43-BBDB-1555FA9651E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4974A-A63B-45C1-8D04-7643F6D50039}"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0532C-DA9B-43FB-A419-86818173C7E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94918B-9414-4BA3-95E0-E86D08B83E3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68F5C-DB04-4D0C-B4E8-752A70CB25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46D70D-4873-4490-901D-1650E6E1D99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BD32C-2D8E-433C-AA63-AAC94A968A9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958648-5E92-4B8B-B7E5-CE0571A2BA3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C4DDAF-03A8-4906-ABD4-7C708531DB9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4C4D6A-A2F6-49A3-9843-95221CACF55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93534-0131-4AF4-BC03-D915FA4754C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B2B0B8-DAB6-4DC5-97F4-E2A7406B6D3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244BB-C4DB-4067-9FC8-8945B239D93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4E1B2-0BDF-408D-8547-95C5F325517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lgn="l">
              <a:defRPr/>
            </a:pPr>
            <a:endParaRPr lang="en-US" sz="2400">
              <a:solidFill>
                <a:srgbClr val="009999"/>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l">
              <a:defRPr/>
            </a:pPr>
            <a:endParaRPr lang="en-US" sz="2400">
              <a:solidFill>
                <a:srgbClr val="009999"/>
              </a:solidFill>
            </a:endParaRPr>
          </a:p>
        </p:txBody>
      </p:sp>
      <p:sp>
        <p:nvSpPr>
          <p:cNvPr id="317444"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1744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1D24A9CC-A59A-4C6F-A0F6-C2D9918CA3F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062351-EBA6-4890-B79B-3CA8F199B8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430597-FC83-43D9-9811-DB017442082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0055FE-1138-4462-A37B-FD6ECB9E380F}"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00E8B9-8E6E-4078-9064-4520B1C944BB}"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AD12A8F-4E50-49C9-9189-4743B2A575DA}"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D8A100-5D99-49FF-90B9-F09DF450F77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BDCEDD9-4AD1-4B7B-85FC-0E428EEF0C10}"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B5815AB-860D-4163-9E19-16912172949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17382C-54A8-4293-B6A2-270597564BFD}"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553D49-28F9-419F-8235-6444723FABE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3348E2-038C-47E3-B82E-201CE205A7C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791513-642E-443E-A240-4937EC6F6FD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solidFill>
                <a:srgbClr val="009999"/>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ED7C69DF-8213-4E61-9C08-DD36EA1294B0}"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AF24D36-3FF1-48C0-9C93-7B269DB3930C}"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84F4EED-21AC-4D4C-9568-FC3011CFBD84}"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FB8FDC8-E121-4700-9247-A90AC5B5B80E}"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CA90293-F80F-4072-81F6-664873906BBB}"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3B10C861-A044-466F-BD55-7EF20549DC7A}"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BF1E5B8-16E8-4B52-BDA7-D2443BBFB41B}"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3620690-B28C-4D98-8768-DF2CEB824300}"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9FA6CA9-6A14-4B61-A432-55061E966C96}"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07CF40F-6704-4874-B53F-95046B0AE85F}"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5491A8-F3AA-4A81-AC65-CA42686569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6F789C8-3CF7-4E16-BF85-7B9AE49BB9D5}" type="slidenum">
              <a:rPr lang="en-US">
                <a:solidFill>
                  <a:srgbClr val="009999"/>
                </a:solidFill>
              </a:rPr>
              <a:pPr>
                <a:defRPr/>
              </a:pPr>
              <a:t>‹#›</a:t>
            </a:fld>
            <a:endParaRPr lang="en-US">
              <a:solidFill>
                <a:srgbClr val="009999"/>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A8239-400C-421C-AE6A-37B1D24DF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455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53686-F7B9-48F0-8F78-DF86062C29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709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F7391-37FD-4970-A5F4-A88A7719D4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6030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CE180-2000-48AA-8DEE-94AEB354F4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0444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EE3BA6-02CB-40BF-A5CE-ED9C902EE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9501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46D70D-4873-4490-901D-1650E6E1D9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2403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430597-FC83-43D9-9811-DB01744208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4242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791513-642E-443E-A240-4937EC6F6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9531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491A8-F3AA-4A81-AC65-CA4268656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09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400">
                <a:solidFill>
                  <a:schemeClr val="tx1"/>
                </a:solidFill>
              </a:defRPr>
            </a:lvl1pPr>
          </a:lstStyle>
          <a:p>
            <a:pPr>
              <a:defRPr/>
            </a:pPr>
            <a:endParaRPr lang="en-US"/>
          </a:p>
        </p:txBody>
      </p:sp>
      <p:sp>
        <p:nvSpPr>
          <p:cNvPr id="65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chemeClr val="tx1"/>
                </a:solidFill>
              </a:defRPr>
            </a:lvl1pPr>
          </a:lstStyle>
          <a:p>
            <a:pPr>
              <a:defRPr/>
            </a:pPr>
            <a:endParaRPr lang="en-US"/>
          </a:p>
        </p:txBody>
      </p:sp>
      <p:sp>
        <p:nvSpPr>
          <p:cNvPr id="65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chemeClr val="tx1"/>
                </a:solidFill>
              </a:defRPr>
            </a:lvl1pPr>
          </a:lstStyle>
          <a:p>
            <a:pPr>
              <a:defRPr/>
            </a:pPr>
            <a:fld id="{6079E1FD-A69F-49E0-94C6-F37AACB656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189" r:id="rId1"/>
    <p:sldLayoutId id="2147487190" r:id="rId2"/>
    <p:sldLayoutId id="2147487191" r:id="rId3"/>
    <p:sldLayoutId id="2147487192" r:id="rId4"/>
    <p:sldLayoutId id="2147487193" r:id="rId5"/>
    <p:sldLayoutId id="2147487194" r:id="rId6"/>
    <p:sldLayoutId id="2147487195" r:id="rId7"/>
    <p:sldLayoutId id="2147487196" r:id="rId8"/>
    <p:sldLayoutId id="2147487197" r:id="rId9"/>
    <p:sldLayoutId id="2147487198" r:id="rId10"/>
    <p:sldLayoutId id="2147487199" r:id="rId11"/>
    <p:sldLayoutId id="21474872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pPr>
              <a:defRPr/>
            </a:pPr>
            <a:endParaRPr lang="en-US"/>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pPr>
              <a:defRPr/>
            </a:pPr>
            <a:endParaRPr lang="en-US"/>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pPr>
              <a:defRPr/>
            </a:pPr>
            <a:fld id="{A32AEDBE-BC7C-41DA-A4EE-83996325E9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01" r:id="rId1"/>
    <p:sldLayoutId id="2147487202" r:id="rId2"/>
    <p:sldLayoutId id="2147487203" r:id="rId3"/>
    <p:sldLayoutId id="2147487204" r:id="rId4"/>
    <p:sldLayoutId id="2147487205" r:id="rId5"/>
    <p:sldLayoutId id="2147487206" r:id="rId6"/>
    <p:sldLayoutId id="2147487207" r:id="rId7"/>
    <p:sldLayoutId id="2147487208" r:id="rId8"/>
    <p:sldLayoutId id="2147487209" r:id="rId9"/>
    <p:sldLayoutId id="2147487210" r:id="rId10"/>
    <p:sldLayoutId id="21474872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B45A6457-424D-4829-AC8F-E2BBAE86EFF8}" type="datetimeFigureOut">
              <a:rPr lang="en-US"/>
              <a:pPr>
                <a:defRPr/>
              </a:pPr>
              <a:t>4/6/2011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296FB3FC-647D-42D9-BBE5-F9F33694B0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74" r:id="rId1"/>
    <p:sldLayoutId id="2147487375" r:id="rId2"/>
    <p:sldLayoutId id="2147487376" r:id="rId3"/>
    <p:sldLayoutId id="2147487377" r:id="rId4"/>
    <p:sldLayoutId id="2147487378" r:id="rId5"/>
    <p:sldLayoutId id="2147487379" r:id="rId6"/>
    <p:sldLayoutId id="2147487380" r:id="rId7"/>
    <p:sldLayoutId id="2147487381" r:id="rId8"/>
    <p:sldLayoutId id="2147487382" r:id="rId9"/>
    <p:sldLayoutId id="2147487383" r:id="rId10"/>
    <p:sldLayoutId id="21474873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000000"/>
                </a:solidFill>
              </a:defRPr>
            </a:lvl1pPr>
          </a:lstStyle>
          <a:p>
            <a:pPr>
              <a:defRPr/>
            </a:pPr>
            <a:endParaRPr lang="en-US"/>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defRPr>
            </a:lvl1pPr>
          </a:lstStyle>
          <a:p>
            <a:pPr>
              <a:defRPr/>
            </a:pPr>
            <a:endParaRPr lang="en-US"/>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defRPr>
            </a:lvl1pPr>
          </a:lstStyle>
          <a:p>
            <a:pPr>
              <a:defRPr/>
            </a:pPr>
            <a:fld id="{C56695F1-5870-47A3-8D88-52CDF7F4AD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55" r:id="rId1"/>
    <p:sldLayoutId id="2147487256" r:id="rId2"/>
    <p:sldLayoutId id="2147487257" r:id="rId3"/>
    <p:sldLayoutId id="2147487258" r:id="rId4"/>
    <p:sldLayoutId id="2147487259" r:id="rId5"/>
    <p:sldLayoutId id="2147487260" r:id="rId6"/>
    <p:sldLayoutId id="2147487261" r:id="rId7"/>
    <p:sldLayoutId id="2147487262" r:id="rId8"/>
    <p:sldLayoutId id="2147487263" r:id="rId9"/>
    <p:sldLayoutId id="2147487264" r:id="rId10"/>
    <p:sldLayoutId id="21474872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2FC73F1-0576-49DD-A306-1F99BCB7F2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08" r:id="rId1"/>
    <p:sldLayoutId id="2147487309" r:id="rId2"/>
    <p:sldLayoutId id="2147487310" r:id="rId3"/>
    <p:sldLayoutId id="2147487311" r:id="rId4"/>
    <p:sldLayoutId id="2147487312" r:id="rId5"/>
    <p:sldLayoutId id="2147487313" r:id="rId6"/>
    <p:sldLayoutId id="2147487314" r:id="rId7"/>
    <p:sldLayoutId id="2147487315" r:id="rId8"/>
    <p:sldLayoutId id="2147487316" r:id="rId9"/>
    <p:sldLayoutId id="2147487317" r:id="rId10"/>
    <p:sldLayoutId id="21474873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D0FDA0E-984A-4105-A035-FBF97D5D58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30" r:id="rId1"/>
    <p:sldLayoutId id="2147487331" r:id="rId2"/>
    <p:sldLayoutId id="2147487332" r:id="rId3"/>
    <p:sldLayoutId id="2147487333" r:id="rId4"/>
    <p:sldLayoutId id="2147487334" r:id="rId5"/>
    <p:sldLayoutId id="2147487335" r:id="rId6"/>
    <p:sldLayoutId id="2147487336" r:id="rId7"/>
    <p:sldLayoutId id="2147487337" r:id="rId8"/>
    <p:sldLayoutId id="2147487338" r:id="rId9"/>
    <p:sldLayoutId id="2147487339" r:id="rId10"/>
    <p:sldLayoutId id="21474873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l">
              <a:defRPr/>
            </a:pPr>
            <a:endParaRPr lang="en-US" sz="2400">
              <a:solidFill>
                <a:srgbClr val="009999"/>
              </a:solidFill>
            </a:endParaRPr>
          </a:p>
        </p:txBody>
      </p:sp>
      <p:sp>
        <p:nvSpPr>
          <p:cNvPr id="5017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018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6421"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9999"/>
                </a:solidFill>
                <a:latin typeface="+mn-lt"/>
              </a:defRPr>
            </a:lvl1pPr>
          </a:lstStyle>
          <a:p>
            <a:pPr>
              <a:defRPr/>
            </a:pPr>
            <a:endParaRPr lang="en-US"/>
          </a:p>
        </p:txBody>
      </p:sp>
      <p:sp>
        <p:nvSpPr>
          <p:cNvPr id="316422"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9999"/>
                </a:solidFill>
                <a:latin typeface="+mn-lt"/>
              </a:defRPr>
            </a:lvl1pPr>
          </a:lstStyle>
          <a:p>
            <a:pPr>
              <a:defRPr/>
            </a:pPr>
            <a:endParaRPr lang="en-US"/>
          </a:p>
        </p:txBody>
      </p:sp>
      <p:sp>
        <p:nvSpPr>
          <p:cNvPr id="316423"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9999"/>
                </a:solidFill>
                <a:latin typeface="+mn-lt"/>
              </a:defRPr>
            </a:lvl1pPr>
          </a:lstStyle>
          <a:p>
            <a:pPr>
              <a:defRPr/>
            </a:pPr>
            <a:fld id="{E676B17A-0D60-4267-B34A-8759EE8F3BF7}" type="slidenum">
              <a:rPr lang="en-US"/>
              <a:pPr>
                <a:defRPr/>
              </a:pPr>
              <a:t>‹#›</a:t>
            </a:fld>
            <a:endParaRPr lang="en-US"/>
          </a:p>
        </p:txBody>
      </p:sp>
      <p:sp>
        <p:nvSpPr>
          <p:cNvPr id="316424"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lgn="l">
              <a:defRPr/>
            </a:pPr>
            <a:endParaRPr lang="en-US" sz="2400">
              <a:solidFill>
                <a:srgbClr val="009999"/>
              </a:solidFill>
            </a:endParaRPr>
          </a:p>
        </p:txBody>
      </p:sp>
    </p:spTree>
  </p:cSld>
  <p:clrMap bg1="lt1" tx1="dk1" bg2="lt2" tx2="dk2" accent1="accent1" accent2="accent2" accent3="accent3" accent4="accent4" accent5="accent5" accent6="accent6" hlink="hlink" folHlink="folHlink"/>
  <p:sldLayoutIdLst>
    <p:sldLayoutId id="2147487389" r:id="rId1"/>
    <p:sldLayoutId id="2147487351" r:id="rId2"/>
    <p:sldLayoutId id="2147487352" r:id="rId3"/>
    <p:sldLayoutId id="2147487353" r:id="rId4"/>
    <p:sldLayoutId id="2147487354" r:id="rId5"/>
    <p:sldLayoutId id="2147487355" r:id="rId6"/>
    <p:sldLayoutId id="2147487356" r:id="rId7"/>
    <p:sldLayoutId id="2147487357" r:id="rId8"/>
    <p:sldLayoutId id="2147487358" r:id="rId9"/>
    <p:sldLayoutId id="2147487359" r:id="rId10"/>
    <p:sldLayoutId id="2147487360" r:id="rId11"/>
    <p:sldLayoutId id="2147487390"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1024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solidFill>
                <a:srgbClr val="009999"/>
              </a:solidFill>
            </a:endParaRPr>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solidFill>
                <a:srgbClr val="009999"/>
              </a:solidFill>
            </a:endParaRPr>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D9CA12D-85FE-451D-B8DF-882CB3A2EC4C}" type="slidenum">
              <a:rPr lang="en-US">
                <a:solidFill>
                  <a:srgbClr val="009999"/>
                </a:solidFill>
              </a:rPr>
              <a:pPr>
                <a:defRPr/>
              </a:pPr>
              <a:t>‹#›</a:t>
            </a:fld>
            <a:endParaRPr lang="en-US">
              <a:solidFill>
                <a:srgbClr val="009999"/>
              </a:solidFill>
            </a:endParaRPr>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7392" r:id="rId1"/>
    <p:sldLayoutId id="2147487393" r:id="rId2"/>
    <p:sldLayoutId id="2147487394" r:id="rId3"/>
    <p:sldLayoutId id="2147487395" r:id="rId4"/>
    <p:sldLayoutId id="2147487396" r:id="rId5"/>
    <p:sldLayoutId id="2147487397" r:id="rId6"/>
    <p:sldLayoutId id="2147487398" r:id="rId7"/>
    <p:sldLayoutId id="2147487399" r:id="rId8"/>
    <p:sldLayoutId id="2147487400" r:id="rId9"/>
    <p:sldLayoutId id="2147487401" r:id="rId10"/>
    <p:sldLayoutId id="2147487402"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400">
                <a:solidFill>
                  <a:schemeClr val="tx1"/>
                </a:solidFill>
              </a:defRPr>
            </a:lvl1pPr>
          </a:lstStyle>
          <a:p>
            <a:pPr>
              <a:defRPr/>
            </a:pPr>
            <a:endParaRPr lang="en-US">
              <a:solidFill>
                <a:srgbClr val="000000"/>
              </a:solidFill>
            </a:endParaRPr>
          </a:p>
        </p:txBody>
      </p:sp>
      <p:sp>
        <p:nvSpPr>
          <p:cNvPr id="65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chemeClr val="tx1"/>
                </a:solidFill>
              </a:defRPr>
            </a:lvl1pPr>
          </a:lstStyle>
          <a:p>
            <a:pPr>
              <a:defRPr/>
            </a:pPr>
            <a:endParaRPr lang="en-US">
              <a:solidFill>
                <a:srgbClr val="000000"/>
              </a:solidFill>
            </a:endParaRPr>
          </a:p>
        </p:txBody>
      </p:sp>
      <p:sp>
        <p:nvSpPr>
          <p:cNvPr id="65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chemeClr val="tx1"/>
                </a:solidFill>
              </a:defRPr>
            </a:lvl1pPr>
          </a:lstStyle>
          <a:p>
            <a:pPr>
              <a:defRPr/>
            </a:pPr>
            <a:fld id="{6079E1FD-A69F-49E0-94C6-F37AACB656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341517"/>
      </p:ext>
    </p:extLst>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 id="2147487415" r:id="rId12"/>
    <p:sldLayoutId id="21474874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3.png"/><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5.xml"/><Relationship Id="rId1" Type="http://schemas.openxmlformats.org/officeDocument/2006/relationships/themeOverride" Target="../theme/themeOverride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slideLayout" Target="../slideLayouts/slideLayout85.xml"/><Relationship Id="rId7" Type="http://schemas.openxmlformats.org/officeDocument/2006/relationships/oleObject" Target="../embeddings/oleObject4.bin"/><Relationship Id="rId12" Type="http://schemas.openxmlformats.org/officeDocument/2006/relationships/image" Target="../media/image45.wmf"/><Relationship Id="rId2" Type="http://schemas.openxmlformats.org/officeDocument/2006/relationships/vmlDrawing" Target="../drawings/vmlDrawing3.vml"/><Relationship Id="rId1" Type="http://schemas.openxmlformats.org/officeDocument/2006/relationships/themeOverride" Target="../theme/themeOverride6.xml"/><Relationship Id="rId6" Type="http://schemas.openxmlformats.org/officeDocument/2006/relationships/image" Target="../media/image43.emf"/><Relationship Id="rId11" Type="http://schemas.openxmlformats.org/officeDocument/2006/relationships/image" Target="../media/image44.wmf"/><Relationship Id="rId5" Type="http://schemas.openxmlformats.org/officeDocument/2006/relationships/image" Target="../media/image42.emf"/><Relationship Id="rId10" Type="http://schemas.openxmlformats.org/officeDocument/2006/relationships/image" Target="../media/image41.wmf"/><Relationship Id="rId4" Type="http://schemas.openxmlformats.org/officeDocument/2006/relationships/notesSlide" Target="../notesSlides/notesSlide5.xml"/><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slideLayout" Target="../slideLayouts/slideLayout85.xml"/><Relationship Id="rId7" Type="http://schemas.openxmlformats.org/officeDocument/2006/relationships/image" Target="../media/image50.wmf"/><Relationship Id="rId12" Type="http://schemas.openxmlformats.org/officeDocument/2006/relationships/image" Target="../media/image47.wmf"/><Relationship Id="rId2" Type="http://schemas.openxmlformats.org/officeDocument/2006/relationships/vmlDrawing" Target="../drawings/vmlDrawing4.vml"/><Relationship Id="rId1" Type="http://schemas.openxmlformats.org/officeDocument/2006/relationships/themeOverride" Target="../theme/themeOverride7.xml"/><Relationship Id="rId6" Type="http://schemas.openxmlformats.org/officeDocument/2006/relationships/image" Target="../media/image49.wmf"/><Relationship Id="rId11" Type="http://schemas.openxmlformats.org/officeDocument/2006/relationships/oleObject" Target="../embeddings/oleObject7.bin"/><Relationship Id="rId5" Type="http://schemas.openxmlformats.org/officeDocument/2006/relationships/image" Target="../media/image48.emf"/><Relationship Id="rId10" Type="http://schemas.openxmlformats.org/officeDocument/2006/relationships/image" Target="../media/image46.wmf"/><Relationship Id="rId4" Type="http://schemas.openxmlformats.org/officeDocument/2006/relationships/notesSlide" Target="../notesSlides/notesSlide6.xml"/><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5.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5.xml"/><Relationship Id="rId1" Type="http://schemas.openxmlformats.org/officeDocument/2006/relationships/themeOverride" Target="../theme/themeOverride9.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hyperlink" Target="http://www.mcs.anl.gov/research/projects/mpich2/" TargetMode="External"/><Relationship Id="rId2" Type="http://schemas.openxmlformats.org/officeDocument/2006/relationships/slideLayout" Target="../slideLayouts/slideLayout81.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slideLayout" Target="../slideLayouts/slideLayout73.xml"/><Relationship Id="rId1" Type="http://schemas.openxmlformats.org/officeDocument/2006/relationships/vmlDrawing" Target="../drawings/vmlDrawing5.vml"/><Relationship Id="rId6" Type="http://schemas.openxmlformats.org/officeDocument/2006/relationships/image" Target="../media/image54.png"/><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3.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hyperlink" Target="http://hydrology.usu.edu/taude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3.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7.xml"/><Relationship Id="rId1" Type="http://schemas.openxmlformats.org/officeDocument/2006/relationships/vmlDrawing" Target="../drawings/vmlDrawing6.vml"/><Relationship Id="rId6" Type="http://schemas.openxmlformats.org/officeDocument/2006/relationships/image" Target="../media/image70.wmf"/><Relationship Id="rId5" Type="http://schemas.openxmlformats.org/officeDocument/2006/relationships/oleObject" Target="../embeddings/oleObject10.bin"/><Relationship Id="rId4" Type="http://schemas.openxmlformats.org/officeDocument/2006/relationships/image" Target="../media/image6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2.xml"/><Relationship Id="rId1" Type="http://schemas.openxmlformats.org/officeDocument/2006/relationships/vmlDrawing" Target="../drawings/vmlDrawing7.vml"/><Relationship Id="rId4" Type="http://schemas.openxmlformats.org/officeDocument/2006/relationships/image" Target="../media/image71.wmf"/></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2.xml"/><Relationship Id="rId1" Type="http://schemas.openxmlformats.org/officeDocument/2006/relationships/vmlDrawing" Target="../drawings/vmlDrawing8.vml"/><Relationship Id="rId4" Type="http://schemas.openxmlformats.org/officeDocument/2006/relationships/image" Target="../media/image73.wmf"/></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2.xml"/><Relationship Id="rId1" Type="http://schemas.openxmlformats.org/officeDocument/2006/relationships/vmlDrawing" Target="../drawings/vmlDrawing9.vml"/><Relationship Id="rId4" Type="http://schemas.openxmlformats.org/officeDocument/2006/relationships/image" Target="../media/image75.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2.xml"/><Relationship Id="rId1" Type="http://schemas.openxmlformats.org/officeDocument/2006/relationships/vmlDrawing" Target="../drawings/vmlDrawing10.vml"/><Relationship Id="rId4" Type="http://schemas.openxmlformats.org/officeDocument/2006/relationships/image" Target="../media/image76.emf"/></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3.xml"/><Relationship Id="rId1" Type="http://schemas.openxmlformats.org/officeDocument/2006/relationships/themeOverride" Target="../theme/themeOverride13.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3.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41.xml"/><Relationship Id="rId1" Type="http://schemas.openxmlformats.org/officeDocument/2006/relationships/vmlDrawing" Target="../drawings/vmlDrawing11.vml"/><Relationship Id="rId5" Type="http://schemas.openxmlformats.org/officeDocument/2006/relationships/image" Target="../media/image5.png"/><Relationship Id="rId4" Type="http://schemas.openxmlformats.org/officeDocument/2006/relationships/image" Target="../media/image85.emf"/></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41.xml"/><Relationship Id="rId1" Type="http://schemas.openxmlformats.org/officeDocument/2006/relationships/vmlDrawing" Target="../drawings/vmlDrawing12.vml"/><Relationship Id="rId5" Type="http://schemas.openxmlformats.org/officeDocument/2006/relationships/image" Target="../media/image86.emf"/><Relationship Id="rId4" Type="http://schemas.openxmlformats.org/officeDocument/2006/relationships/oleObject" Target="../embeddings/Microsoft_Word_97_-_2003_Document4.doc"/></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hydrology.usu.edu/taudem" TargetMode="Externa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9.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image" Target="../media/image20.png"/><Relationship Id="rId2" Type="http://schemas.openxmlformats.org/officeDocument/2006/relationships/vmlDrawing" Target="../drawings/vmlDrawing2.vml"/><Relationship Id="rId1" Type="http://schemas.openxmlformats.org/officeDocument/2006/relationships/themeOverride" Target="../theme/themeOverride4.xml"/><Relationship Id="rId6" Type="http://schemas.openxmlformats.org/officeDocument/2006/relationships/image" Target="../media/image19.png"/><Relationship Id="rId11" Type="http://schemas.openxmlformats.org/officeDocument/2006/relationships/image" Target="../media/image17.wmf"/><Relationship Id="rId5" Type="http://schemas.openxmlformats.org/officeDocument/2006/relationships/image" Target="../media/image18.png"/><Relationship Id="rId10" Type="http://schemas.openxmlformats.org/officeDocument/2006/relationships/oleObject" Target="../embeddings/oleObject3.bin"/><Relationship Id="rId4" Type="http://schemas.openxmlformats.org/officeDocument/2006/relationships/notesSlide" Target="../notesSlides/notesSlide3.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12863" y="53975"/>
            <a:ext cx="7239000" cy="1384300"/>
          </a:xfrm>
          <a:ln w="15875"/>
        </p:spPr>
        <p:txBody>
          <a:bodyPr>
            <a:normAutofit fontScale="90000"/>
          </a:bodyPr>
          <a:lstStyle/>
          <a:p>
            <a:pPr>
              <a:lnSpc>
                <a:spcPct val="100000"/>
              </a:lnSpc>
              <a:defRPr/>
            </a:pPr>
            <a:r>
              <a:rPr lang="en-US" sz="4400" dirty="0" smtClean="0"/>
              <a:t>Terrain Analysis Using Digital Elevation Models (</a:t>
            </a:r>
            <a:r>
              <a:rPr lang="en-US" sz="4400" dirty="0" err="1" smtClean="0"/>
              <a:t>TauDEM</a:t>
            </a:r>
            <a:r>
              <a:rPr lang="en-US" sz="4400" dirty="0" smtClean="0"/>
              <a:t>)</a:t>
            </a:r>
            <a:endParaRPr lang="en-US" sz="4400" dirty="0"/>
          </a:p>
        </p:txBody>
      </p:sp>
      <p:sp>
        <p:nvSpPr>
          <p:cNvPr id="3" name="Subtitle 2"/>
          <p:cNvSpPr>
            <a:spLocks noGrp="1"/>
          </p:cNvSpPr>
          <p:nvPr>
            <p:ph type="subTitle" sz="quarter" idx="1"/>
          </p:nvPr>
        </p:nvSpPr>
        <p:spPr>
          <a:xfrm>
            <a:off x="820738" y="2263775"/>
            <a:ext cx="4638675" cy="3424238"/>
          </a:xfrm>
        </p:spPr>
        <p:txBody>
          <a:bodyPr>
            <a:noAutofit/>
          </a:bodyPr>
          <a:lstStyle/>
          <a:p>
            <a:pPr>
              <a:defRPr/>
            </a:pPr>
            <a:r>
              <a:rPr lang="en-US" dirty="0" smtClean="0"/>
              <a:t>David Tarboton</a:t>
            </a:r>
            <a:r>
              <a:rPr lang="en-US" baseline="30000" dirty="0" smtClean="0"/>
              <a:t>1</a:t>
            </a:r>
            <a:r>
              <a:rPr lang="en-US" dirty="0" smtClean="0"/>
              <a:t>, Dan Watson</a:t>
            </a:r>
            <a:r>
              <a:rPr lang="en-US" baseline="30000" dirty="0" smtClean="0"/>
              <a:t>2</a:t>
            </a:r>
            <a:r>
              <a:rPr lang="en-US" dirty="0" smtClean="0"/>
              <a:t>, Rob Wallace,</a:t>
            </a:r>
            <a:r>
              <a:rPr lang="en-US" baseline="30000" dirty="0" smtClean="0"/>
              <a:t>3</a:t>
            </a:r>
            <a:r>
              <a:rPr lang="en-US" dirty="0" smtClean="0"/>
              <a:t> Kim Schreuders</a:t>
            </a:r>
            <a:r>
              <a:rPr lang="en-US" baseline="30000" dirty="0" smtClean="0"/>
              <a:t>1</a:t>
            </a:r>
            <a:r>
              <a:rPr lang="en-US" dirty="0" smtClean="0"/>
              <a:t>, Jeremy Neff</a:t>
            </a:r>
            <a:r>
              <a:rPr lang="en-US" baseline="30000" dirty="0" smtClean="0"/>
              <a:t>1</a:t>
            </a:r>
            <a:br>
              <a:rPr lang="en-US" baseline="30000" dirty="0" smtClean="0"/>
            </a:br>
            <a:endParaRPr lang="en-US" baseline="30000" dirty="0" smtClean="0"/>
          </a:p>
          <a:p>
            <a:pPr marL="120650" indent="-120650">
              <a:defRPr/>
            </a:pPr>
            <a:r>
              <a:rPr lang="en-US" sz="1600" baseline="30000" dirty="0" smtClean="0"/>
              <a:t>1</a:t>
            </a:r>
            <a:r>
              <a:rPr lang="en-US" sz="1600" dirty="0" smtClean="0"/>
              <a:t>Utah Water Research Laboratory, Utah State University, Logan, Utah </a:t>
            </a:r>
          </a:p>
          <a:p>
            <a:pPr marL="120650" indent="-120650">
              <a:defRPr/>
            </a:pPr>
            <a:r>
              <a:rPr lang="en-US" sz="1600" baseline="30000" dirty="0"/>
              <a:t>2</a:t>
            </a:r>
            <a:r>
              <a:rPr lang="en-US" sz="1600" dirty="0" smtClean="0"/>
              <a:t>Computer </a:t>
            </a:r>
            <a:r>
              <a:rPr lang="en-US" sz="1600" dirty="0"/>
              <a:t>Science, Utah State University, Logan, </a:t>
            </a:r>
            <a:r>
              <a:rPr lang="en-US" sz="1600" dirty="0" smtClean="0"/>
              <a:t>Utah</a:t>
            </a:r>
          </a:p>
          <a:p>
            <a:pPr marL="120650" indent="-120650">
              <a:defRPr/>
            </a:pPr>
            <a:r>
              <a:rPr lang="en-US" sz="1600" baseline="30000" dirty="0" smtClean="0"/>
              <a:t>3</a:t>
            </a:r>
            <a:r>
              <a:rPr lang="en-US" sz="1600" dirty="0" smtClean="0"/>
              <a:t>US </a:t>
            </a:r>
            <a:r>
              <a:rPr lang="en-US" sz="1600" dirty="0"/>
              <a:t>Army Engineer Research and Development Center, Information Technology Lab, Vicksburg, Mississippi</a:t>
            </a:r>
            <a:endParaRPr lang="en-US" sz="1600" baseline="30000" dirty="0"/>
          </a:p>
        </p:txBody>
      </p:sp>
      <p:sp>
        <p:nvSpPr>
          <p:cNvPr id="1030" name="Line 1028"/>
          <p:cNvSpPr>
            <a:spLocks noChangeShapeType="1"/>
          </p:cNvSpPr>
          <p:nvPr/>
        </p:nvSpPr>
        <p:spPr bwMode="auto">
          <a:xfrm>
            <a:off x="414338" y="5708650"/>
            <a:ext cx="8640762" cy="0"/>
          </a:xfrm>
          <a:prstGeom prst="line">
            <a:avLst/>
          </a:prstGeom>
          <a:noFill/>
          <a:ln w="57150" cmpd="thickThin">
            <a:solidFill>
              <a:srgbClr val="1D007B"/>
            </a:solidFill>
            <a:round/>
            <a:headEnd/>
            <a:tailEnd/>
          </a:ln>
        </p:spPr>
        <p:txBody>
          <a:bodyPr wrap="none" anchor="ctr"/>
          <a:lstStyle/>
          <a:p>
            <a:endParaRPr lang="en-US">
              <a:solidFill>
                <a:srgbClr val="010000"/>
              </a:solidFill>
            </a:endParaRPr>
          </a:p>
        </p:txBody>
      </p:sp>
      <p:graphicFrame>
        <p:nvGraphicFramePr>
          <p:cNvPr id="1026" name="Object 1031"/>
          <p:cNvGraphicFramePr>
            <a:graphicFrameLocks noChangeAspect="1"/>
          </p:cNvGraphicFramePr>
          <p:nvPr/>
        </p:nvGraphicFramePr>
        <p:xfrm>
          <a:off x="5551488" y="1714500"/>
          <a:ext cx="3151187" cy="3681413"/>
        </p:xfrm>
        <a:graphic>
          <a:graphicData uri="http://schemas.openxmlformats.org/presentationml/2006/ole">
            <mc:AlternateContent xmlns:mc="http://schemas.openxmlformats.org/markup-compatibility/2006">
              <mc:Choice xmlns:v="urn:schemas-microsoft-com:vml" Requires="v">
                <p:oleObj spid="_x0000_s401414" name="Graph Sheet" r:id="rId4" imgW="3352680" imgH="2590560" progId="SPLUSGraphSheetFileType">
                  <p:embed/>
                </p:oleObj>
              </mc:Choice>
              <mc:Fallback>
                <p:oleObj name="Graph Sheet" r:id="rId4" imgW="3352680" imgH="2590560" progId="SPLUSGraphSheetFileType">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5551488" y="17145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3"/>
          <p:cNvSpPr txBox="1">
            <a:spLocks noChangeArrowheads="1"/>
          </p:cNvSpPr>
          <p:nvPr/>
        </p:nvSpPr>
        <p:spPr bwMode="auto">
          <a:xfrm>
            <a:off x="1317625" y="5951538"/>
            <a:ext cx="6508750" cy="584200"/>
          </a:xfrm>
          <a:prstGeom prst="rect">
            <a:avLst/>
          </a:prstGeom>
          <a:noFill/>
          <a:ln w="9525" algn="ctr">
            <a:noFill/>
            <a:miter lim="800000"/>
            <a:headEnd/>
            <a:tailEnd/>
          </a:ln>
        </p:spPr>
        <p:txBody>
          <a:bodyPr>
            <a:spAutoFit/>
          </a:bodyPr>
          <a:lstStyle/>
          <a:p>
            <a:pPr defTabSz="4389438">
              <a:defRPr/>
            </a:pPr>
            <a:r>
              <a:rPr lang="en-US" sz="1600" dirty="0">
                <a:solidFill>
                  <a:srgbClr val="009999"/>
                </a:solidFill>
                <a:latin typeface="Arial"/>
              </a:rPr>
              <a:t>This research was funded by the US Army Research and Development Center under contract number W9124Z-08-P-0420</a:t>
            </a:r>
          </a:p>
        </p:txBody>
      </p:sp>
      <p:pic>
        <p:nvPicPr>
          <p:cNvPr id="1032" name="Picture 20" descr="castlogo"/>
          <p:cNvPicPr>
            <a:picLocks noChangeAspect="1" noChangeArrowheads="1"/>
          </p:cNvPicPr>
          <p:nvPr/>
        </p:nvPicPr>
        <p:blipFill>
          <a:blip r:embed="rId6" cstate="print"/>
          <a:srcRect/>
          <a:stretch>
            <a:fillRect/>
          </a:stretch>
        </p:blipFill>
        <p:spPr bwMode="auto">
          <a:xfrm>
            <a:off x="7818438" y="5843588"/>
            <a:ext cx="1243012" cy="946150"/>
          </a:xfrm>
          <a:prstGeom prst="rect">
            <a:avLst/>
          </a:prstGeom>
          <a:noFill/>
          <a:ln w="9525">
            <a:noFill/>
            <a:miter lim="800000"/>
            <a:headEnd/>
            <a:tailEnd/>
          </a:ln>
        </p:spPr>
      </p:pic>
      <p:pic>
        <p:nvPicPr>
          <p:cNvPr id="1033" name="Picture 12" descr="ttt.gif"/>
          <p:cNvPicPr>
            <a:picLocks noChangeAspect="1"/>
          </p:cNvPicPr>
          <p:nvPr/>
        </p:nvPicPr>
        <p:blipFill>
          <a:blip r:embed="rId7" cstate="print"/>
          <a:srcRect/>
          <a:stretch>
            <a:fillRect/>
          </a:stretch>
        </p:blipFill>
        <p:spPr bwMode="auto">
          <a:xfrm>
            <a:off x="95250" y="5726113"/>
            <a:ext cx="1487488" cy="10906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70" y="609600"/>
            <a:ext cx="3751729" cy="1143000"/>
          </a:xfrm>
        </p:spPr>
        <p:txBody>
          <a:bodyPr/>
          <a:lstStyle/>
          <a:p>
            <a:r>
              <a:rPr lang="en-US" dirty="0" smtClean="0"/>
              <a:t>Pit Remove</a:t>
            </a:r>
            <a:endParaRPr lang="en-US" dirty="0"/>
          </a:p>
        </p:txBody>
      </p:sp>
      <p:pic>
        <p:nvPicPr>
          <p:cNvPr id="382979" name="Picture 3"/>
          <p:cNvPicPr>
            <a:picLocks noChangeAspect="1" noChangeArrowheads="1"/>
          </p:cNvPicPr>
          <p:nvPr/>
        </p:nvPicPr>
        <p:blipFill>
          <a:blip r:embed="rId2" cstate="print"/>
          <a:srcRect/>
          <a:stretch>
            <a:fillRect/>
          </a:stretch>
        </p:blipFill>
        <p:spPr bwMode="auto">
          <a:xfrm>
            <a:off x="0" y="2579119"/>
            <a:ext cx="4450976" cy="4278882"/>
          </a:xfrm>
          <a:prstGeom prst="rect">
            <a:avLst/>
          </a:prstGeom>
          <a:noFill/>
          <a:ln w="9525" cap="flat" cmpd="sng">
            <a:noFill/>
            <a:prstDash val="solid"/>
            <a:miter lim="800000"/>
            <a:headEnd/>
            <a:tailEnd/>
          </a:ln>
        </p:spPr>
      </p:pic>
      <p:pic>
        <p:nvPicPr>
          <p:cNvPr id="382980" name="Picture 4"/>
          <p:cNvPicPr>
            <a:picLocks noChangeAspect="1" noChangeArrowheads="1"/>
          </p:cNvPicPr>
          <p:nvPr/>
        </p:nvPicPr>
        <p:blipFill>
          <a:blip r:embed="rId3" cstate="print"/>
          <a:srcRect/>
          <a:stretch>
            <a:fillRect/>
          </a:stretch>
        </p:blipFill>
        <p:spPr bwMode="auto">
          <a:xfrm>
            <a:off x="0" y="174811"/>
            <a:ext cx="4475588" cy="2420471"/>
          </a:xfrm>
          <a:prstGeom prst="rect">
            <a:avLst/>
          </a:prstGeom>
          <a:noFill/>
          <a:ln w="9525" cap="flat" cmpd="sng">
            <a:noFill/>
            <a:prstDash val="solid"/>
            <a:miter lim="800000"/>
            <a:headEnd/>
            <a:tailEnd/>
          </a:ln>
        </p:spPr>
      </p:pic>
      <p:sp>
        <p:nvSpPr>
          <p:cNvPr id="8" name="Rounded Rectangle 7"/>
          <p:cNvSpPr/>
          <p:nvPr/>
        </p:nvSpPr>
        <p:spPr bwMode="auto">
          <a:xfrm>
            <a:off x="161365" y="5378824"/>
            <a:ext cx="1707776" cy="96818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82981" name="Picture 5"/>
          <p:cNvPicPr>
            <a:picLocks noChangeAspect="1" noChangeArrowheads="1"/>
          </p:cNvPicPr>
          <p:nvPr/>
        </p:nvPicPr>
        <p:blipFill>
          <a:blip r:embed="rId4" cstate="print"/>
          <a:srcRect/>
          <a:stretch>
            <a:fillRect/>
          </a:stretch>
        </p:blipFill>
        <p:spPr bwMode="auto">
          <a:xfrm>
            <a:off x="5268168" y="1518398"/>
            <a:ext cx="3129506" cy="5191685"/>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3" name="Picture 3"/>
          <p:cNvPicPr>
            <a:picLocks noChangeAspect="1" noChangeArrowheads="1"/>
          </p:cNvPicPr>
          <p:nvPr/>
        </p:nvPicPr>
        <p:blipFill>
          <a:blip r:embed="rId2" cstate="print"/>
          <a:srcRect/>
          <a:stretch>
            <a:fillRect/>
          </a:stretch>
        </p:blipFill>
        <p:spPr bwMode="auto">
          <a:xfrm>
            <a:off x="309283" y="2579118"/>
            <a:ext cx="4450976" cy="4278882"/>
          </a:xfrm>
          <a:prstGeom prst="rect">
            <a:avLst/>
          </a:prstGeom>
          <a:noFill/>
          <a:ln w="9525" cap="flat" cmpd="sng">
            <a:noFill/>
            <a:prstDash val="solid"/>
            <a:miter lim="800000"/>
            <a:headEnd/>
            <a:tailEnd/>
          </a:ln>
        </p:spPr>
      </p:pic>
      <p:sp>
        <p:nvSpPr>
          <p:cNvPr id="2" name="Title 1"/>
          <p:cNvSpPr>
            <a:spLocks noGrp="1"/>
          </p:cNvSpPr>
          <p:nvPr>
            <p:ph type="title"/>
          </p:nvPr>
        </p:nvSpPr>
        <p:spPr>
          <a:xfrm>
            <a:off x="1506071" y="152402"/>
            <a:ext cx="7409329" cy="1143000"/>
          </a:xfrm>
        </p:spPr>
        <p:txBody>
          <a:bodyPr/>
          <a:lstStyle/>
          <a:p>
            <a:r>
              <a:rPr lang="en-US" dirty="0" smtClean="0"/>
              <a:t>D8 Flow Direction (and Slope)</a:t>
            </a:r>
            <a:endParaRPr lang="en-US" dirty="0"/>
          </a:p>
        </p:txBody>
      </p:sp>
      <p:pic>
        <p:nvPicPr>
          <p:cNvPr id="384002" name="Picture 2"/>
          <p:cNvPicPr>
            <a:picLocks noGrp="1" noChangeAspect="1" noChangeArrowheads="1"/>
          </p:cNvPicPr>
          <p:nvPr>
            <p:ph sz="half" idx="1"/>
          </p:nvPr>
        </p:nvPicPr>
        <p:blipFill>
          <a:blip r:embed="rId3" cstate="print"/>
          <a:srcRect/>
          <a:stretch>
            <a:fillRect/>
          </a:stretch>
        </p:blipFill>
        <p:spPr bwMode="auto">
          <a:xfrm>
            <a:off x="0" y="1089025"/>
            <a:ext cx="5101685" cy="2759075"/>
          </a:xfrm>
          <a:prstGeom prst="rect">
            <a:avLst/>
          </a:prstGeom>
          <a:noFill/>
          <a:ln w="9525" cap="flat" cmpd="sng">
            <a:noFill/>
            <a:prstDash val="solid"/>
            <a:miter lim="800000"/>
            <a:headEnd/>
            <a:tailEnd/>
          </a:ln>
        </p:spPr>
      </p:pic>
      <p:sp>
        <p:nvSpPr>
          <p:cNvPr id="7" name="Rounded Rectangle 6"/>
          <p:cNvSpPr/>
          <p:nvPr/>
        </p:nvSpPr>
        <p:spPr bwMode="auto">
          <a:xfrm>
            <a:off x="443754" y="4961964"/>
            <a:ext cx="2003611" cy="129091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84004" name="Picture 4"/>
          <p:cNvPicPr>
            <a:picLocks noChangeAspect="1" noChangeArrowheads="1"/>
          </p:cNvPicPr>
          <p:nvPr/>
        </p:nvPicPr>
        <p:blipFill>
          <a:blip r:embed="rId4" cstate="print"/>
          <a:srcRect/>
          <a:stretch>
            <a:fillRect/>
          </a:stretch>
        </p:blipFill>
        <p:spPr bwMode="auto">
          <a:xfrm>
            <a:off x="4831976" y="4159624"/>
            <a:ext cx="1143000" cy="1076325"/>
          </a:xfrm>
          <a:prstGeom prst="rect">
            <a:avLst/>
          </a:prstGeom>
          <a:noFill/>
          <a:ln w="9525" cap="flat" cmpd="sng">
            <a:noFill/>
            <a:prstDash val="solid"/>
            <a:miter lim="800000"/>
            <a:headEnd/>
            <a:tailEnd/>
          </a:ln>
          <a:effectLst/>
        </p:spPr>
      </p:pic>
      <p:pic>
        <p:nvPicPr>
          <p:cNvPr id="384005" name="Picture 5"/>
          <p:cNvPicPr>
            <a:picLocks noChangeAspect="1" noChangeArrowheads="1"/>
          </p:cNvPicPr>
          <p:nvPr/>
        </p:nvPicPr>
        <p:blipFill>
          <a:blip r:embed="rId5" cstate="print"/>
          <a:srcRect/>
          <a:stretch>
            <a:fillRect/>
          </a:stretch>
        </p:blipFill>
        <p:spPr bwMode="auto">
          <a:xfrm>
            <a:off x="5963477" y="1641941"/>
            <a:ext cx="3180523" cy="5216059"/>
          </a:xfrm>
          <a:prstGeom prst="rect">
            <a:avLst/>
          </a:prstGeom>
          <a:noFill/>
          <a:ln w="9525" cap="flat" cmpd="sng">
            <a:noFill/>
            <a:prstDash val="solid"/>
            <a:miter lim="800000"/>
            <a:headEnd/>
            <a:tailEnd/>
          </a:ln>
        </p:spPr>
      </p:pic>
      <p:pic>
        <p:nvPicPr>
          <p:cNvPr id="384006" name="Picture 6"/>
          <p:cNvPicPr>
            <a:picLocks noChangeAspect="1" noChangeArrowheads="1"/>
          </p:cNvPicPr>
          <p:nvPr/>
        </p:nvPicPr>
        <p:blipFill>
          <a:blip r:embed="rId6" cstate="print"/>
          <a:srcRect/>
          <a:stretch>
            <a:fillRect/>
          </a:stretch>
        </p:blipFill>
        <p:spPr bwMode="auto">
          <a:xfrm>
            <a:off x="5110723" y="2541495"/>
            <a:ext cx="885825" cy="1371600"/>
          </a:xfrm>
          <a:prstGeom prst="rect">
            <a:avLst/>
          </a:prstGeom>
          <a:noFill/>
          <a:ln w="9525" cap="flat" cmpd="sng">
            <a:noFill/>
            <a:prstDash val="solid"/>
            <a:miter lim="800000"/>
            <a:headEnd/>
            <a:tailEnd/>
          </a:ln>
        </p:spPr>
      </p:pic>
      <p:pic>
        <p:nvPicPr>
          <p:cNvPr id="384007" name="Picture 7"/>
          <p:cNvPicPr>
            <a:picLocks noChangeAspect="1" noChangeArrowheads="1"/>
          </p:cNvPicPr>
          <p:nvPr/>
        </p:nvPicPr>
        <p:blipFill>
          <a:blip r:embed="rId7" cstate="print"/>
          <a:srcRect/>
          <a:stretch>
            <a:fillRect/>
          </a:stretch>
        </p:blipFill>
        <p:spPr bwMode="auto">
          <a:xfrm>
            <a:off x="5889810" y="4853521"/>
            <a:ext cx="3307080" cy="2040255"/>
          </a:xfrm>
          <a:prstGeom prst="rect">
            <a:avLst/>
          </a:prstGeom>
          <a:noFill/>
          <a:ln w="9525" cap="flat" cmpd="sng">
            <a:noFill/>
            <a:prstDash val="solid"/>
            <a:miter lim="800000"/>
            <a:headEnd/>
            <a:tailEnd/>
          </a:ln>
        </p:spPr>
      </p:pic>
      <p:pic>
        <p:nvPicPr>
          <p:cNvPr id="384008" name="Picture 8"/>
          <p:cNvPicPr>
            <a:picLocks noChangeAspect="1" noChangeArrowheads="1"/>
          </p:cNvPicPr>
          <p:nvPr/>
        </p:nvPicPr>
        <p:blipFill>
          <a:blip r:embed="rId8" cstate="print"/>
          <a:srcRect/>
          <a:stretch>
            <a:fillRect/>
          </a:stretch>
        </p:blipFill>
        <p:spPr bwMode="auto">
          <a:xfrm>
            <a:off x="4820491" y="5655890"/>
            <a:ext cx="1162963" cy="704569"/>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7" name="Picture 3"/>
          <p:cNvPicPr>
            <a:picLocks noChangeAspect="1" noChangeArrowheads="1"/>
          </p:cNvPicPr>
          <p:nvPr/>
        </p:nvPicPr>
        <p:blipFill>
          <a:blip r:embed="rId2" cstate="print"/>
          <a:srcRect/>
          <a:stretch>
            <a:fillRect/>
          </a:stretch>
        </p:blipFill>
        <p:spPr bwMode="auto">
          <a:xfrm>
            <a:off x="3307975" y="1429436"/>
            <a:ext cx="5730969" cy="5428563"/>
          </a:xfrm>
          <a:prstGeom prst="rect">
            <a:avLst/>
          </a:prstGeom>
          <a:noFill/>
          <a:ln w="9525" cap="flat" cmpd="sng">
            <a:noFill/>
            <a:prstDash val="solid"/>
            <a:miter lim="800000"/>
            <a:headEnd/>
            <a:tailEnd/>
          </a:ln>
        </p:spPr>
      </p:pic>
      <p:sp>
        <p:nvSpPr>
          <p:cNvPr id="2" name="Title 1"/>
          <p:cNvSpPr>
            <a:spLocks noGrp="1"/>
          </p:cNvSpPr>
          <p:nvPr>
            <p:ph type="title"/>
          </p:nvPr>
        </p:nvSpPr>
        <p:spPr>
          <a:xfrm>
            <a:off x="2819400" y="448236"/>
            <a:ext cx="6096000" cy="1143000"/>
          </a:xfrm>
        </p:spPr>
        <p:txBody>
          <a:bodyPr/>
          <a:lstStyle/>
          <a:p>
            <a:r>
              <a:rPr lang="en-US" dirty="0" smtClean="0"/>
              <a:t>D8 Contributing Area</a:t>
            </a:r>
            <a:endParaRPr lang="en-US" dirty="0"/>
          </a:p>
        </p:txBody>
      </p:sp>
      <p:pic>
        <p:nvPicPr>
          <p:cNvPr id="385026" name="Picture 2"/>
          <p:cNvPicPr>
            <a:picLocks noChangeAspect="1" noChangeArrowheads="1"/>
          </p:cNvPicPr>
          <p:nvPr/>
        </p:nvPicPr>
        <p:blipFill>
          <a:blip r:embed="rId3" cstate="print"/>
          <a:srcRect/>
          <a:stretch>
            <a:fillRect/>
          </a:stretch>
        </p:blipFill>
        <p:spPr bwMode="auto">
          <a:xfrm>
            <a:off x="0" y="2062444"/>
            <a:ext cx="5600700" cy="302895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1" name="Picture 3"/>
          <p:cNvPicPr>
            <a:picLocks noChangeAspect="1" noChangeArrowheads="1"/>
          </p:cNvPicPr>
          <p:nvPr/>
        </p:nvPicPr>
        <p:blipFill>
          <a:blip r:embed="rId2" cstate="print"/>
          <a:srcRect t="11400"/>
          <a:stretch>
            <a:fillRect/>
          </a:stretch>
        </p:blipFill>
        <p:spPr bwMode="auto">
          <a:xfrm>
            <a:off x="2869547" y="1519518"/>
            <a:ext cx="6274453" cy="5338482"/>
          </a:xfrm>
          <a:prstGeom prst="rect">
            <a:avLst/>
          </a:prstGeom>
          <a:noFill/>
          <a:ln w="9525" cap="flat" cmpd="sng">
            <a:noFill/>
            <a:prstDash val="solid"/>
            <a:miter lim="800000"/>
            <a:headEnd/>
            <a:tailEnd/>
          </a:ln>
        </p:spPr>
      </p:pic>
      <p:sp>
        <p:nvSpPr>
          <p:cNvPr id="2" name="Title 1"/>
          <p:cNvSpPr>
            <a:spLocks noGrp="1"/>
          </p:cNvSpPr>
          <p:nvPr>
            <p:ph type="title"/>
          </p:nvPr>
        </p:nvSpPr>
        <p:spPr>
          <a:xfrm>
            <a:off x="1048870" y="327213"/>
            <a:ext cx="8068235" cy="1143000"/>
          </a:xfrm>
        </p:spPr>
        <p:txBody>
          <a:bodyPr/>
          <a:lstStyle/>
          <a:p>
            <a:r>
              <a:rPr lang="en-US" dirty="0" smtClean="0"/>
              <a:t>Stream Definition by Threshold</a:t>
            </a:r>
            <a:endParaRPr lang="en-US" dirty="0"/>
          </a:p>
        </p:txBody>
      </p:sp>
      <p:pic>
        <p:nvPicPr>
          <p:cNvPr id="386050" name="Picture 2"/>
          <p:cNvPicPr>
            <a:picLocks noChangeAspect="1" noChangeArrowheads="1"/>
          </p:cNvPicPr>
          <p:nvPr/>
        </p:nvPicPr>
        <p:blipFill>
          <a:blip r:embed="rId3" cstate="print"/>
          <a:srcRect/>
          <a:stretch>
            <a:fillRect/>
          </a:stretch>
        </p:blipFill>
        <p:spPr bwMode="auto">
          <a:xfrm>
            <a:off x="0" y="2233893"/>
            <a:ext cx="5600700" cy="360045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79294"/>
            <a:ext cx="6096000" cy="1143000"/>
          </a:xfrm>
        </p:spPr>
        <p:txBody>
          <a:bodyPr/>
          <a:lstStyle/>
          <a:p>
            <a:r>
              <a:rPr lang="en-US" dirty="0" smtClean="0"/>
              <a:t>Stream Reach and Watershed</a:t>
            </a:r>
            <a:endParaRPr lang="en-US" dirty="0"/>
          </a:p>
        </p:txBody>
      </p:sp>
      <p:pic>
        <p:nvPicPr>
          <p:cNvPr id="387074" name="Picture 2"/>
          <p:cNvPicPr>
            <a:picLocks noChangeAspect="1" noChangeArrowheads="1"/>
          </p:cNvPicPr>
          <p:nvPr/>
        </p:nvPicPr>
        <p:blipFill>
          <a:blip r:embed="rId2" cstate="print"/>
          <a:srcRect/>
          <a:stretch>
            <a:fillRect/>
          </a:stretch>
        </p:blipFill>
        <p:spPr bwMode="auto">
          <a:xfrm>
            <a:off x="0" y="1461246"/>
            <a:ext cx="5600700" cy="5334000"/>
          </a:xfrm>
          <a:prstGeom prst="rect">
            <a:avLst/>
          </a:prstGeom>
          <a:noFill/>
          <a:ln w="9525" cap="flat" cmpd="sng">
            <a:noFill/>
            <a:prstDash val="solid"/>
            <a:miter lim="800000"/>
            <a:headEnd/>
            <a:tailEnd/>
          </a:ln>
        </p:spPr>
      </p:pic>
      <p:pic>
        <p:nvPicPr>
          <p:cNvPr id="387075" name="Picture 3"/>
          <p:cNvPicPr>
            <a:picLocks noChangeAspect="1" noChangeArrowheads="1"/>
          </p:cNvPicPr>
          <p:nvPr/>
        </p:nvPicPr>
        <p:blipFill>
          <a:blip r:embed="rId3" cstate="print"/>
          <a:srcRect/>
          <a:stretch>
            <a:fillRect/>
          </a:stretch>
        </p:blipFill>
        <p:spPr bwMode="auto">
          <a:xfrm>
            <a:off x="5715000" y="1408502"/>
            <a:ext cx="3334871" cy="5449497"/>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1"/>
          <p:cNvSpPr>
            <a:spLocks noChangeArrowheads="1"/>
          </p:cNvSpPr>
          <p:nvPr/>
        </p:nvSpPr>
        <p:spPr bwMode="auto">
          <a:xfrm>
            <a:off x="304800" y="1295400"/>
            <a:ext cx="8458200" cy="4419600"/>
          </a:xfrm>
          <a:prstGeom prst="rect">
            <a:avLst/>
          </a:prstGeom>
          <a:solidFill>
            <a:schemeClr val="bg1">
              <a:alpha val="89803"/>
            </a:schemeClr>
          </a:solidFill>
          <a:ln w="9525">
            <a:noFill/>
            <a:miter lim="800000"/>
            <a:headEnd/>
            <a:tailEnd/>
          </a:ln>
        </p:spPr>
        <p:txBody>
          <a:bodyPr wrap="none" anchor="ctr"/>
          <a:lstStyle/>
          <a:p>
            <a:endParaRPr lang="en-US">
              <a:solidFill>
                <a:srgbClr val="EEECE1"/>
              </a:solidFill>
            </a:endParaRPr>
          </a:p>
        </p:txBody>
      </p:sp>
      <p:sp>
        <p:nvSpPr>
          <p:cNvPr id="31747" name="Rectangle 2"/>
          <p:cNvSpPr>
            <a:spLocks noGrp="1" noChangeArrowheads="1"/>
          </p:cNvSpPr>
          <p:nvPr>
            <p:ph type="title"/>
          </p:nvPr>
        </p:nvSpPr>
        <p:spPr>
          <a:xfrm>
            <a:off x="0" y="263525"/>
            <a:ext cx="9144000" cy="1143000"/>
          </a:xfrm>
        </p:spPr>
        <p:txBody>
          <a:bodyPr/>
          <a:lstStyle/>
          <a:p>
            <a:pPr eaLnBrk="1" hangingPunct="1"/>
            <a:r>
              <a:rPr lang="en-US" dirty="0" smtClean="0"/>
              <a:t>Some Algorithm Details</a:t>
            </a:r>
            <a:br>
              <a:rPr lang="en-US" dirty="0" smtClean="0"/>
            </a:br>
            <a:r>
              <a:rPr lang="en-US" dirty="0" smtClean="0"/>
              <a:t>Pit Removal: </a:t>
            </a:r>
            <a:r>
              <a:rPr lang="en-US" dirty="0" err="1" smtClean="0"/>
              <a:t>Planchon</a:t>
            </a:r>
            <a:r>
              <a:rPr lang="en-US" dirty="0" smtClean="0"/>
              <a:t> Fill Algorithm</a:t>
            </a:r>
          </a:p>
        </p:txBody>
      </p:sp>
      <p:sp>
        <p:nvSpPr>
          <p:cNvPr id="31748" name="Freeform 4"/>
          <p:cNvSpPr>
            <a:spLocks/>
          </p:cNvSpPr>
          <p:nvPr/>
        </p:nvSpPr>
        <p:spPr bwMode="auto">
          <a:xfrm>
            <a:off x="457200" y="3735388"/>
            <a:ext cx="2209800" cy="1370012"/>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p:spPr>
        <p:txBody>
          <a:bodyPr/>
          <a:lstStyle/>
          <a:p>
            <a:endParaRPr lang="en-US">
              <a:solidFill>
                <a:srgbClr val="EEECE1"/>
              </a:solidFill>
            </a:endParaRPr>
          </a:p>
        </p:txBody>
      </p:sp>
      <p:sp>
        <p:nvSpPr>
          <p:cNvPr id="31749" name="Line 8"/>
          <p:cNvSpPr>
            <a:spLocks noChangeShapeType="1"/>
          </p:cNvSpPr>
          <p:nvPr/>
        </p:nvSpPr>
        <p:spPr bwMode="auto">
          <a:xfrm flipH="1" flipV="1">
            <a:off x="2590800" y="2819400"/>
            <a:ext cx="76200" cy="2209800"/>
          </a:xfrm>
          <a:prstGeom prst="line">
            <a:avLst/>
          </a:prstGeom>
          <a:noFill/>
          <a:ln w="25400">
            <a:solidFill>
              <a:srgbClr val="FF0000"/>
            </a:solidFill>
            <a:round/>
            <a:headEnd/>
            <a:tailEnd/>
          </a:ln>
        </p:spPr>
        <p:txBody>
          <a:bodyPr/>
          <a:lstStyle/>
          <a:p>
            <a:endParaRPr lang="en-US">
              <a:solidFill>
                <a:srgbClr val="EEECE1"/>
              </a:solidFill>
            </a:endParaRPr>
          </a:p>
        </p:txBody>
      </p:sp>
      <p:sp>
        <p:nvSpPr>
          <p:cNvPr id="31750" name="Line 9"/>
          <p:cNvSpPr>
            <a:spLocks noChangeShapeType="1"/>
          </p:cNvSpPr>
          <p:nvPr/>
        </p:nvSpPr>
        <p:spPr bwMode="auto">
          <a:xfrm flipH="1">
            <a:off x="533400" y="2819400"/>
            <a:ext cx="2057400" cy="0"/>
          </a:xfrm>
          <a:prstGeom prst="line">
            <a:avLst/>
          </a:prstGeom>
          <a:noFill/>
          <a:ln w="25400">
            <a:solidFill>
              <a:srgbClr val="FF0000"/>
            </a:solidFill>
            <a:round/>
            <a:headEnd/>
            <a:tailEnd/>
          </a:ln>
        </p:spPr>
        <p:txBody>
          <a:bodyPr/>
          <a:lstStyle/>
          <a:p>
            <a:endParaRPr lang="en-US">
              <a:solidFill>
                <a:srgbClr val="EEECE1"/>
              </a:solidFill>
            </a:endParaRPr>
          </a:p>
        </p:txBody>
      </p:sp>
      <p:sp>
        <p:nvSpPr>
          <p:cNvPr id="31751" name="Line 10"/>
          <p:cNvSpPr>
            <a:spLocks noChangeShapeType="1"/>
          </p:cNvSpPr>
          <p:nvPr/>
        </p:nvSpPr>
        <p:spPr bwMode="auto">
          <a:xfrm flipV="1">
            <a:off x="457200" y="2819400"/>
            <a:ext cx="76200" cy="2286000"/>
          </a:xfrm>
          <a:prstGeom prst="line">
            <a:avLst/>
          </a:prstGeom>
          <a:noFill/>
          <a:ln w="25400">
            <a:solidFill>
              <a:srgbClr val="FF0000"/>
            </a:solidFill>
            <a:round/>
            <a:headEnd/>
            <a:tailEnd/>
          </a:ln>
        </p:spPr>
        <p:txBody>
          <a:bodyPr/>
          <a:lstStyle/>
          <a:p>
            <a:endParaRPr lang="en-US">
              <a:solidFill>
                <a:srgbClr val="EEECE1"/>
              </a:solidFill>
            </a:endParaRPr>
          </a:p>
        </p:txBody>
      </p:sp>
      <p:sp>
        <p:nvSpPr>
          <p:cNvPr id="31752" name="Freeform 11"/>
          <p:cNvSpPr>
            <a:spLocks/>
          </p:cNvSpPr>
          <p:nvPr/>
        </p:nvSpPr>
        <p:spPr bwMode="auto">
          <a:xfrm>
            <a:off x="5149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p:spPr>
        <p:txBody>
          <a:bodyPr/>
          <a:lstStyle/>
          <a:p>
            <a:endParaRPr lang="en-US">
              <a:solidFill>
                <a:srgbClr val="EEECE1"/>
              </a:solidFill>
            </a:endParaRPr>
          </a:p>
        </p:txBody>
      </p:sp>
      <p:sp>
        <p:nvSpPr>
          <p:cNvPr id="31753" name="Freeform 13"/>
          <p:cNvSpPr>
            <a:spLocks/>
          </p:cNvSpPr>
          <p:nvPr/>
        </p:nvSpPr>
        <p:spPr bwMode="auto">
          <a:xfrm>
            <a:off x="4725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p:spPr>
        <p:txBody>
          <a:bodyPr/>
          <a:lstStyle/>
          <a:p>
            <a:endParaRPr lang="en-US">
              <a:solidFill>
                <a:srgbClr val="EEECE1"/>
              </a:solidFill>
            </a:endParaRPr>
          </a:p>
        </p:txBody>
      </p:sp>
      <p:sp>
        <p:nvSpPr>
          <p:cNvPr id="31754" name="Freeform 14"/>
          <p:cNvSpPr>
            <a:spLocks/>
          </p:cNvSpPr>
          <p:nvPr/>
        </p:nvSpPr>
        <p:spPr bwMode="auto">
          <a:xfrm>
            <a:off x="4429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p:spPr>
        <p:txBody>
          <a:bodyPr/>
          <a:lstStyle/>
          <a:p>
            <a:endParaRPr lang="en-US">
              <a:solidFill>
                <a:srgbClr val="EEECE1"/>
              </a:solidFill>
            </a:endParaRPr>
          </a:p>
        </p:txBody>
      </p:sp>
      <p:sp>
        <p:nvSpPr>
          <p:cNvPr id="31755" name="Freeform 15"/>
          <p:cNvSpPr>
            <a:spLocks/>
          </p:cNvSpPr>
          <p:nvPr/>
        </p:nvSpPr>
        <p:spPr bwMode="auto">
          <a:xfrm>
            <a:off x="3352800" y="3781425"/>
            <a:ext cx="1085850" cy="1588"/>
          </a:xfrm>
          <a:custGeom>
            <a:avLst/>
            <a:gdLst>
              <a:gd name="T0" fmla="*/ 2147483647 w 684"/>
              <a:gd name="T1" fmla="*/ 0 h 1"/>
              <a:gd name="T2" fmla="*/ 0 w 684"/>
              <a:gd name="T3" fmla="*/ 0 h 1"/>
              <a:gd name="T4" fmla="*/ 0 60000 65536"/>
              <a:gd name="T5" fmla="*/ 0 60000 65536"/>
              <a:gd name="T6" fmla="*/ 0 w 684"/>
              <a:gd name="T7" fmla="*/ 0 h 1"/>
              <a:gd name="T8" fmla="*/ 684 w 684"/>
              <a:gd name="T9" fmla="*/ 1 h 1"/>
            </a:gdLst>
            <a:ahLst/>
            <a:cxnLst>
              <a:cxn ang="T4">
                <a:pos x="T0" y="T1"/>
              </a:cxn>
              <a:cxn ang="T5">
                <a:pos x="T2" y="T3"/>
              </a:cxn>
            </a:cxnLst>
            <a:rect l="T6" t="T7" r="T8" b="T9"/>
            <a:pathLst>
              <a:path w="684" h="1">
                <a:moveTo>
                  <a:pt x="684" y="0"/>
                </a:moveTo>
                <a:lnTo>
                  <a:pt x="0" y="0"/>
                </a:lnTo>
              </a:path>
            </a:pathLst>
          </a:custGeom>
          <a:noFill/>
          <a:ln w="25400">
            <a:solidFill>
              <a:srgbClr val="FF0000"/>
            </a:solidFill>
            <a:round/>
            <a:headEnd/>
            <a:tailEnd/>
          </a:ln>
        </p:spPr>
        <p:txBody>
          <a:bodyPr/>
          <a:lstStyle/>
          <a:p>
            <a:endParaRPr lang="en-US">
              <a:solidFill>
                <a:srgbClr val="EEECE1"/>
              </a:solidFill>
            </a:endParaRPr>
          </a:p>
        </p:txBody>
      </p:sp>
      <p:sp>
        <p:nvSpPr>
          <p:cNvPr id="31756" name="Freeform 16"/>
          <p:cNvSpPr>
            <a:spLocks/>
          </p:cNvSpPr>
          <p:nvPr/>
        </p:nvSpPr>
        <p:spPr bwMode="auto">
          <a:xfrm>
            <a:off x="3276600" y="3771900"/>
            <a:ext cx="85725" cy="1333500"/>
          </a:xfrm>
          <a:custGeom>
            <a:avLst/>
            <a:gdLst>
              <a:gd name="T0" fmla="*/ 0 w 54"/>
              <a:gd name="T1" fmla="*/ 2147483647 h 840"/>
              <a:gd name="T2" fmla="*/ 2147483647 w 54"/>
              <a:gd name="T3" fmla="*/ 0 h 840"/>
              <a:gd name="T4" fmla="*/ 0 60000 65536"/>
              <a:gd name="T5" fmla="*/ 0 60000 65536"/>
              <a:gd name="T6" fmla="*/ 0 w 54"/>
              <a:gd name="T7" fmla="*/ 0 h 840"/>
              <a:gd name="T8" fmla="*/ 54 w 54"/>
              <a:gd name="T9" fmla="*/ 840 h 840"/>
            </a:gdLst>
            <a:ahLst/>
            <a:cxnLst>
              <a:cxn ang="T4">
                <a:pos x="T0" y="T1"/>
              </a:cxn>
              <a:cxn ang="T5">
                <a:pos x="T2" y="T3"/>
              </a:cxn>
            </a:cxnLst>
            <a:rect l="T6" t="T7" r="T8" b="T9"/>
            <a:pathLst>
              <a:path w="54" h="840">
                <a:moveTo>
                  <a:pt x="0" y="840"/>
                </a:moveTo>
                <a:lnTo>
                  <a:pt x="54" y="0"/>
                </a:lnTo>
              </a:path>
            </a:pathLst>
          </a:custGeom>
          <a:noFill/>
          <a:ln w="25400">
            <a:solidFill>
              <a:srgbClr val="FF0000"/>
            </a:solidFill>
            <a:round/>
            <a:headEnd/>
            <a:tailEnd/>
          </a:ln>
        </p:spPr>
        <p:txBody>
          <a:bodyPr/>
          <a:lstStyle/>
          <a:p>
            <a:endParaRPr lang="en-US">
              <a:solidFill>
                <a:srgbClr val="EEECE1"/>
              </a:solidFill>
            </a:endParaRPr>
          </a:p>
        </p:txBody>
      </p:sp>
      <p:sp>
        <p:nvSpPr>
          <p:cNvPr id="111629" name="Text Box 26"/>
          <p:cNvSpPr txBox="1">
            <a:spLocks noChangeArrowheads="1"/>
          </p:cNvSpPr>
          <p:nvPr/>
        </p:nvSpPr>
        <p:spPr bwMode="auto">
          <a:xfrm>
            <a:off x="533400" y="1933575"/>
            <a:ext cx="2057400" cy="523875"/>
          </a:xfrm>
          <a:prstGeom prst="rect">
            <a:avLst/>
          </a:prstGeom>
          <a:noFill/>
          <a:ln w="9525">
            <a:noFill/>
            <a:miter lim="800000"/>
            <a:headEnd/>
            <a:tailEnd/>
          </a:ln>
        </p:spPr>
        <p:txBody>
          <a:bodyPr>
            <a:spAutoFit/>
          </a:bodyPr>
          <a:lstStyle/>
          <a:p>
            <a:pPr>
              <a:spcBef>
                <a:spcPct val="50000"/>
              </a:spcBef>
              <a:defRPr/>
            </a:pPr>
            <a:r>
              <a:rPr lang="en-US" sz="2800" dirty="0">
                <a:solidFill>
                  <a:srgbClr val="1F497D"/>
                </a:solidFill>
                <a:latin typeface="Calibri"/>
              </a:rPr>
              <a:t>Initialization</a:t>
            </a:r>
          </a:p>
        </p:txBody>
      </p:sp>
      <p:sp>
        <p:nvSpPr>
          <p:cNvPr id="111630" name="Text Box 27"/>
          <p:cNvSpPr txBox="1">
            <a:spLocks noChangeArrowheads="1"/>
          </p:cNvSpPr>
          <p:nvPr/>
        </p:nvSpPr>
        <p:spPr bwMode="auto">
          <a:xfrm>
            <a:off x="3124200" y="1857375"/>
            <a:ext cx="2590800" cy="523875"/>
          </a:xfrm>
          <a:prstGeom prst="rect">
            <a:avLst/>
          </a:prstGeom>
          <a:noFill/>
          <a:ln w="9525">
            <a:noFill/>
            <a:miter lim="800000"/>
            <a:headEnd/>
            <a:tailEnd/>
          </a:ln>
        </p:spPr>
        <p:txBody>
          <a:bodyPr>
            <a:spAutoFit/>
          </a:bodyPr>
          <a:lstStyle/>
          <a:p>
            <a:pPr>
              <a:spcBef>
                <a:spcPct val="50000"/>
              </a:spcBef>
              <a:defRPr/>
            </a:pPr>
            <a:r>
              <a:rPr lang="en-US" sz="2800">
                <a:solidFill>
                  <a:srgbClr val="1F497D"/>
                </a:solidFill>
                <a:latin typeface="Calibri"/>
              </a:rPr>
              <a:t>1</a:t>
            </a:r>
            <a:r>
              <a:rPr lang="en-US" sz="2800" baseline="30000">
                <a:solidFill>
                  <a:srgbClr val="1F497D"/>
                </a:solidFill>
                <a:latin typeface="Calibri"/>
              </a:rPr>
              <a:t>st</a:t>
            </a:r>
            <a:r>
              <a:rPr lang="en-US" sz="2800">
                <a:solidFill>
                  <a:srgbClr val="1F497D"/>
                </a:solidFill>
                <a:latin typeface="Calibri"/>
              </a:rPr>
              <a:t> Pass</a:t>
            </a:r>
          </a:p>
        </p:txBody>
      </p:sp>
      <p:sp>
        <p:nvSpPr>
          <p:cNvPr id="111631" name="Text Box 28"/>
          <p:cNvSpPr txBox="1">
            <a:spLocks noChangeArrowheads="1"/>
          </p:cNvSpPr>
          <p:nvPr/>
        </p:nvSpPr>
        <p:spPr bwMode="auto">
          <a:xfrm>
            <a:off x="6324600" y="1828800"/>
            <a:ext cx="2286000" cy="523875"/>
          </a:xfrm>
          <a:prstGeom prst="rect">
            <a:avLst/>
          </a:prstGeom>
          <a:noFill/>
          <a:ln w="9525">
            <a:noFill/>
            <a:miter lim="800000"/>
            <a:headEnd/>
            <a:tailEnd/>
          </a:ln>
        </p:spPr>
        <p:txBody>
          <a:bodyPr>
            <a:spAutoFit/>
          </a:bodyPr>
          <a:lstStyle/>
          <a:p>
            <a:pPr>
              <a:spcBef>
                <a:spcPct val="50000"/>
              </a:spcBef>
              <a:defRPr/>
            </a:pPr>
            <a:r>
              <a:rPr lang="en-US" sz="2800">
                <a:solidFill>
                  <a:srgbClr val="1F497D"/>
                </a:solidFill>
                <a:latin typeface="Calibri"/>
              </a:rPr>
              <a:t>2</a:t>
            </a:r>
            <a:r>
              <a:rPr lang="en-US" sz="2800" baseline="30000">
                <a:solidFill>
                  <a:srgbClr val="1F497D"/>
                </a:solidFill>
                <a:latin typeface="Calibri"/>
              </a:rPr>
              <a:t>nd</a:t>
            </a:r>
            <a:r>
              <a:rPr lang="en-US" sz="2800">
                <a:solidFill>
                  <a:srgbClr val="1F497D"/>
                </a:solidFill>
                <a:latin typeface="Calibri"/>
              </a:rPr>
              <a:t> Pass</a:t>
            </a:r>
          </a:p>
        </p:txBody>
      </p:sp>
      <p:sp>
        <p:nvSpPr>
          <p:cNvPr id="31760" name="Line 29"/>
          <p:cNvSpPr>
            <a:spLocks noChangeShapeType="1"/>
          </p:cNvSpPr>
          <p:nvPr/>
        </p:nvSpPr>
        <p:spPr bwMode="auto">
          <a:xfrm flipH="1">
            <a:off x="3733800" y="2895600"/>
            <a:ext cx="15240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1761" name="Line 30"/>
          <p:cNvSpPr>
            <a:spLocks noChangeShapeType="1"/>
          </p:cNvSpPr>
          <p:nvPr/>
        </p:nvSpPr>
        <p:spPr bwMode="auto">
          <a:xfrm>
            <a:off x="6477000" y="2895600"/>
            <a:ext cx="1600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1762" name="Freeform 33"/>
          <p:cNvSpPr>
            <a:spLocks/>
          </p:cNvSpPr>
          <p:nvPr/>
        </p:nvSpPr>
        <p:spPr bwMode="auto">
          <a:xfrm>
            <a:off x="3276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p:spPr>
        <p:txBody>
          <a:bodyPr/>
          <a:lstStyle/>
          <a:p>
            <a:endParaRPr lang="en-US">
              <a:solidFill>
                <a:srgbClr val="EEECE1"/>
              </a:solidFill>
            </a:endParaRPr>
          </a:p>
        </p:txBody>
      </p:sp>
      <p:sp>
        <p:nvSpPr>
          <p:cNvPr id="31763" name="Freeform 34"/>
          <p:cNvSpPr>
            <a:spLocks/>
          </p:cNvSpPr>
          <p:nvPr/>
        </p:nvSpPr>
        <p:spPr bwMode="auto">
          <a:xfrm>
            <a:off x="8197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p:spPr>
        <p:txBody>
          <a:bodyPr/>
          <a:lstStyle/>
          <a:p>
            <a:endParaRPr lang="en-US">
              <a:solidFill>
                <a:srgbClr val="EEECE1"/>
              </a:solidFill>
            </a:endParaRPr>
          </a:p>
        </p:txBody>
      </p:sp>
      <p:sp>
        <p:nvSpPr>
          <p:cNvPr id="31764" name="Freeform 35"/>
          <p:cNvSpPr>
            <a:spLocks/>
          </p:cNvSpPr>
          <p:nvPr/>
        </p:nvSpPr>
        <p:spPr bwMode="auto">
          <a:xfrm>
            <a:off x="7773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p:spPr>
        <p:txBody>
          <a:bodyPr/>
          <a:lstStyle/>
          <a:p>
            <a:endParaRPr lang="en-US">
              <a:solidFill>
                <a:srgbClr val="EEECE1"/>
              </a:solidFill>
            </a:endParaRPr>
          </a:p>
        </p:txBody>
      </p:sp>
      <p:sp>
        <p:nvSpPr>
          <p:cNvPr id="31765" name="Freeform 36"/>
          <p:cNvSpPr>
            <a:spLocks/>
          </p:cNvSpPr>
          <p:nvPr/>
        </p:nvSpPr>
        <p:spPr bwMode="auto">
          <a:xfrm>
            <a:off x="7477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p:spPr>
        <p:txBody>
          <a:bodyPr/>
          <a:lstStyle/>
          <a:p>
            <a:endParaRPr lang="en-US">
              <a:solidFill>
                <a:srgbClr val="EEECE1"/>
              </a:solidFill>
            </a:endParaRPr>
          </a:p>
        </p:txBody>
      </p:sp>
      <p:sp>
        <p:nvSpPr>
          <p:cNvPr id="31766" name="Freeform 37"/>
          <p:cNvSpPr>
            <a:spLocks/>
          </p:cNvSpPr>
          <p:nvPr/>
        </p:nvSpPr>
        <p:spPr bwMode="auto">
          <a:xfrm>
            <a:off x="7239000" y="3767138"/>
            <a:ext cx="242888" cy="214312"/>
          </a:xfrm>
          <a:custGeom>
            <a:avLst/>
            <a:gdLst>
              <a:gd name="T0" fmla="*/ 2147483647 w 153"/>
              <a:gd name="T1" fmla="*/ 0 h 135"/>
              <a:gd name="T2" fmla="*/ 2147483647 w 153"/>
              <a:gd name="T3" fmla="*/ 2147483647 h 135"/>
              <a:gd name="T4" fmla="*/ 0 w 153"/>
              <a:gd name="T5" fmla="*/ 2147483647 h 135"/>
              <a:gd name="T6" fmla="*/ 0 60000 65536"/>
              <a:gd name="T7" fmla="*/ 0 60000 65536"/>
              <a:gd name="T8" fmla="*/ 0 60000 65536"/>
              <a:gd name="T9" fmla="*/ 0 w 153"/>
              <a:gd name="T10" fmla="*/ 0 h 135"/>
              <a:gd name="T11" fmla="*/ 153 w 153"/>
              <a:gd name="T12" fmla="*/ 135 h 135"/>
            </a:gdLst>
            <a:ahLst/>
            <a:cxnLst>
              <a:cxn ang="T6">
                <a:pos x="T0" y="T1"/>
              </a:cxn>
              <a:cxn ang="T7">
                <a:pos x="T2" y="T3"/>
              </a:cxn>
              <a:cxn ang="T8">
                <a:pos x="T4" y="T5"/>
              </a:cxn>
            </a:cxnLst>
            <a:rect l="T9" t="T10" r="T11" b="T12"/>
            <a:pathLst>
              <a:path w="153" h="135">
                <a:moveTo>
                  <a:pt x="153" y="0"/>
                </a:moveTo>
                <a:cubicBezTo>
                  <a:pt x="139" y="6"/>
                  <a:pt x="91" y="17"/>
                  <a:pt x="66" y="39"/>
                </a:cubicBezTo>
                <a:cubicBezTo>
                  <a:pt x="41" y="61"/>
                  <a:pt x="14" y="115"/>
                  <a:pt x="0" y="135"/>
                </a:cubicBezTo>
              </a:path>
            </a:pathLst>
          </a:custGeom>
          <a:noFill/>
          <a:ln w="25400">
            <a:solidFill>
              <a:srgbClr val="FF0000"/>
            </a:solidFill>
            <a:round/>
            <a:headEnd/>
            <a:tailEnd/>
          </a:ln>
        </p:spPr>
        <p:txBody>
          <a:bodyPr/>
          <a:lstStyle/>
          <a:p>
            <a:endParaRPr lang="en-US">
              <a:solidFill>
                <a:srgbClr val="EEECE1"/>
              </a:solidFill>
            </a:endParaRPr>
          </a:p>
        </p:txBody>
      </p:sp>
      <p:sp>
        <p:nvSpPr>
          <p:cNvPr id="31767" name="Freeform 38"/>
          <p:cNvSpPr>
            <a:spLocks/>
          </p:cNvSpPr>
          <p:nvPr/>
        </p:nvSpPr>
        <p:spPr bwMode="auto">
          <a:xfrm>
            <a:off x="6324600" y="3989388"/>
            <a:ext cx="409575" cy="1116012"/>
          </a:xfrm>
          <a:custGeom>
            <a:avLst/>
            <a:gdLst>
              <a:gd name="T0" fmla="*/ 0 w 258"/>
              <a:gd name="T1" fmla="*/ 2147483647 h 703"/>
              <a:gd name="T2" fmla="*/ 2147483647 w 258"/>
              <a:gd name="T3" fmla="*/ 2147483647 h 703"/>
              <a:gd name="T4" fmla="*/ 2147483647 w 258"/>
              <a:gd name="T5" fmla="*/ 2147483647 h 703"/>
              <a:gd name="T6" fmla="*/ 2147483647 w 258"/>
              <a:gd name="T7" fmla="*/ 2147483647 h 703"/>
              <a:gd name="T8" fmla="*/ 2147483647 w 258"/>
              <a:gd name="T9" fmla="*/ 2147483647 h 703"/>
              <a:gd name="T10" fmla="*/ 0 60000 65536"/>
              <a:gd name="T11" fmla="*/ 0 60000 65536"/>
              <a:gd name="T12" fmla="*/ 0 60000 65536"/>
              <a:gd name="T13" fmla="*/ 0 60000 65536"/>
              <a:gd name="T14" fmla="*/ 0 60000 65536"/>
              <a:gd name="T15" fmla="*/ 0 w 258"/>
              <a:gd name="T16" fmla="*/ 0 h 703"/>
              <a:gd name="T17" fmla="*/ 258 w 258"/>
              <a:gd name="T18" fmla="*/ 703 h 703"/>
            </a:gdLst>
            <a:ahLst/>
            <a:cxnLst>
              <a:cxn ang="T10">
                <a:pos x="T0" y="T1"/>
              </a:cxn>
              <a:cxn ang="T11">
                <a:pos x="T2" y="T3"/>
              </a:cxn>
              <a:cxn ang="T12">
                <a:pos x="T4" y="T5"/>
              </a:cxn>
              <a:cxn ang="T13">
                <a:pos x="T6" y="T7"/>
              </a:cxn>
              <a:cxn ang="T14">
                <a:pos x="T8" y="T9"/>
              </a:cxn>
            </a:cxnLst>
            <a:rect l="T15" t="T16" r="T17" b="T18"/>
            <a:pathLst>
              <a:path w="258" h="703">
                <a:moveTo>
                  <a:pt x="0" y="703"/>
                </a:moveTo>
                <a:lnTo>
                  <a:pt x="66" y="358"/>
                </a:lnTo>
                <a:cubicBezTo>
                  <a:pt x="92" y="254"/>
                  <a:pt x="134" y="136"/>
                  <a:pt x="159" y="79"/>
                </a:cubicBezTo>
                <a:cubicBezTo>
                  <a:pt x="184" y="23"/>
                  <a:pt x="202" y="26"/>
                  <a:pt x="219" y="13"/>
                </a:cubicBezTo>
                <a:cubicBezTo>
                  <a:pt x="236" y="0"/>
                  <a:pt x="250" y="3"/>
                  <a:pt x="258" y="1"/>
                </a:cubicBezTo>
              </a:path>
            </a:pathLst>
          </a:custGeom>
          <a:noFill/>
          <a:ln w="25400">
            <a:solidFill>
              <a:srgbClr val="FF0000"/>
            </a:solidFill>
            <a:round/>
            <a:headEnd/>
            <a:tailEnd/>
          </a:ln>
        </p:spPr>
        <p:txBody>
          <a:bodyPr/>
          <a:lstStyle/>
          <a:p>
            <a:endParaRPr lang="en-US">
              <a:solidFill>
                <a:srgbClr val="EEECE1"/>
              </a:solidFill>
            </a:endParaRPr>
          </a:p>
        </p:txBody>
      </p:sp>
      <p:sp>
        <p:nvSpPr>
          <p:cNvPr id="31768" name="Line 40"/>
          <p:cNvSpPr>
            <a:spLocks noChangeShapeType="1"/>
          </p:cNvSpPr>
          <p:nvPr/>
        </p:nvSpPr>
        <p:spPr bwMode="auto">
          <a:xfrm>
            <a:off x="6715125" y="3990975"/>
            <a:ext cx="533400" cy="0"/>
          </a:xfrm>
          <a:prstGeom prst="line">
            <a:avLst/>
          </a:prstGeom>
          <a:noFill/>
          <a:ln w="25400">
            <a:solidFill>
              <a:srgbClr val="FF0000"/>
            </a:solidFill>
            <a:round/>
            <a:headEnd/>
            <a:tailEnd/>
          </a:ln>
        </p:spPr>
        <p:txBody>
          <a:bodyPr/>
          <a:lstStyle/>
          <a:p>
            <a:endParaRPr lang="en-US">
              <a:solidFill>
                <a:srgbClr val="EEECE1"/>
              </a:solidFill>
            </a:endParaRPr>
          </a:p>
        </p:txBody>
      </p:sp>
      <p:sp>
        <p:nvSpPr>
          <p:cNvPr id="31769" name="Freeform 39"/>
          <p:cNvSpPr>
            <a:spLocks/>
          </p:cNvSpPr>
          <p:nvPr/>
        </p:nvSpPr>
        <p:spPr bwMode="auto">
          <a:xfrm>
            <a:off x="6324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p:spPr>
        <p:txBody>
          <a:bodyPr/>
          <a:lstStyle/>
          <a:p>
            <a:endParaRPr lang="en-US">
              <a:solidFill>
                <a:srgbClr val="EEECE1"/>
              </a:solidFill>
            </a:endParaRPr>
          </a:p>
        </p:txBody>
      </p:sp>
      <p:sp>
        <p:nvSpPr>
          <p:cNvPr id="111642" name="Text Box 41"/>
          <p:cNvSpPr txBox="1">
            <a:spLocks noChangeArrowheads="1"/>
          </p:cNvSpPr>
          <p:nvPr/>
        </p:nvSpPr>
        <p:spPr bwMode="auto">
          <a:xfrm>
            <a:off x="673100" y="5791200"/>
            <a:ext cx="7878763" cy="646113"/>
          </a:xfrm>
          <a:prstGeom prst="rect">
            <a:avLst/>
          </a:prstGeom>
          <a:noFill/>
          <a:ln w="9525">
            <a:noFill/>
            <a:miter lim="800000"/>
            <a:headEnd/>
            <a:tailEnd/>
          </a:ln>
        </p:spPr>
        <p:txBody>
          <a:bodyPr>
            <a:spAutoFit/>
          </a:bodyPr>
          <a:lstStyle/>
          <a:p>
            <a:pPr>
              <a:spcBef>
                <a:spcPct val="50000"/>
              </a:spcBef>
              <a:defRPr/>
            </a:pPr>
            <a:r>
              <a:rPr lang="en-US" sz="1800" dirty="0" err="1">
                <a:solidFill>
                  <a:srgbClr val="1F497D"/>
                </a:solidFill>
                <a:latin typeface="Calibri"/>
              </a:rPr>
              <a:t>Planchon</a:t>
            </a:r>
            <a:r>
              <a:rPr lang="en-US" sz="1800" dirty="0">
                <a:solidFill>
                  <a:srgbClr val="1F497D"/>
                </a:solidFill>
                <a:latin typeface="Calibri"/>
              </a:rPr>
              <a:t>, O., and F. </a:t>
            </a:r>
            <a:r>
              <a:rPr lang="en-US" sz="1800" dirty="0" err="1">
                <a:solidFill>
                  <a:srgbClr val="1F497D"/>
                </a:solidFill>
                <a:latin typeface="Calibri"/>
              </a:rPr>
              <a:t>Darboux</a:t>
            </a:r>
            <a:r>
              <a:rPr lang="en-US" sz="1800" dirty="0">
                <a:solidFill>
                  <a:srgbClr val="1F497D"/>
                </a:solidFill>
                <a:latin typeface="Calibri"/>
              </a:rPr>
              <a:t> (2001), A fast, simple and versatile algorithm to fill the depressions of digital elevation models, </a:t>
            </a:r>
            <a:r>
              <a:rPr lang="en-US" sz="1800" i="1" dirty="0">
                <a:solidFill>
                  <a:srgbClr val="1F497D"/>
                </a:solidFill>
                <a:latin typeface="Calibri"/>
              </a:rPr>
              <a:t>Catena</a:t>
            </a:r>
            <a:r>
              <a:rPr lang="en-US" sz="1800" dirty="0">
                <a:solidFill>
                  <a:srgbClr val="1F497D"/>
                </a:solidFill>
                <a:latin typeface="Calibri"/>
              </a:rPr>
              <a:t>(46), 159-176.</a:t>
            </a:r>
          </a:p>
        </p:txBody>
      </p:sp>
    </p:spTree>
    <p:extLst>
      <p:ext uri="{BB962C8B-B14F-4D97-AF65-F5344CB8AC3E}">
        <p14:creationId xmlns:p14="http://schemas.microsoft.com/office/powerpoint/2010/main" val="362745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7150"/>
            <a:ext cx="7772400" cy="873125"/>
          </a:xfrm>
        </p:spPr>
        <p:txBody>
          <a:bodyPr/>
          <a:lstStyle/>
          <a:p>
            <a:pPr eaLnBrk="1" hangingPunct="1"/>
            <a:r>
              <a:rPr lang="en-US" smtClean="0"/>
              <a:t>Parallel Scheme</a:t>
            </a:r>
          </a:p>
        </p:txBody>
      </p:sp>
      <p:grpSp>
        <p:nvGrpSpPr>
          <p:cNvPr id="2" name="Group 84"/>
          <p:cNvGrpSpPr>
            <a:grpSpLocks/>
          </p:cNvGrpSpPr>
          <p:nvPr/>
        </p:nvGrpSpPr>
        <p:grpSpPr bwMode="auto">
          <a:xfrm>
            <a:off x="1392238" y="982663"/>
            <a:ext cx="6100762" cy="2241550"/>
            <a:chOff x="457200" y="1022350"/>
            <a:chExt cx="3318163" cy="1219200"/>
          </a:xfrm>
        </p:grpSpPr>
        <p:grpSp>
          <p:nvGrpSpPr>
            <p:cNvPr id="3" name="Group 10"/>
            <p:cNvGrpSpPr>
              <a:grpSpLocks/>
            </p:cNvGrpSpPr>
            <p:nvPr/>
          </p:nvGrpSpPr>
          <p:grpSpPr bwMode="auto">
            <a:xfrm>
              <a:off x="457200" y="1022350"/>
              <a:ext cx="1981200" cy="1219200"/>
              <a:chOff x="432" y="1056"/>
              <a:chExt cx="1584" cy="1008"/>
            </a:xfrm>
          </p:grpSpPr>
          <p:pic>
            <p:nvPicPr>
              <p:cNvPr id="32792" name="Picture 4"/>
              <p:cNvPicPr>
                <a:picLocks noChangeAspect="1" noChangeArrowheads="1"/>
              </p:cNvPicPr>
              <p:nvPr/>
            </p:nvPicPr>
            <p:blipFill>
              <a:blip r:embed="rId2" cstate="print"/>
              <a:srcRect/>
              <a:stretch>
                <a:fillRect/>
              </a:stretch>
            </p:blipFill>
            <p:spPr bwMode="auto">
              <a:xfrm>
                <a:off x="432" y="1056"/>
                <a:ext cx="1008" cy="1008"/>
              </a:xfrm>
              <a:prstGeom prst="rect">
                <a:avLst/>
              </a:prstGeom>
              <a:noFill/>
              <a:ln w="9525">
                <a:noFill/>
                <a:miter lim="800000"/>
                <a:headEnd/>
                <a:tailEnd/>
              </a:ln>
            </p:spPr>
          </p:pic>
          <p:sp>
            <p:nvSpPr>
              <p:cNvPr id="32793" name="Line 5"/>
              <p:cNvSpPr>
                <a:spLocks noChangeShapeType="1"/>
              </p:cNvSpPr>
              <p:nvPr/>
            </p:nvSpPr>
            <p:spPr bwMode="auto">
              <a:xfrm>
                <a:off x="1464" y="1536"/>
                <a:ext cx="192" cy="0"/>
              </a:xfrm>
              <a:prstGeom prst="line">
                <a:avLst/>
              </a:prstGeom>
              <a:noFill/>
              <a:ln w="9525">
                <a:solidFill>
                  <a:schemeClr val="tx1"/>
                </a:solidFill>
                <a:round/>
                <a:headEnd/>
                <a:tailEnd type="triangle" w="med" len="med"/>
              </a:ln>
            </p:spPr>
            <p:txBody>
              <a:bodyPr/>
              <a:lstStyle/>
              <a:p>
                <a:endParaRPr lang="en-US">
                  <a:solidFill>
                    <a:srgbClr val="EEECE1"/>
                  </a:solidFill>
                </a:endParaRPr>
              </a:p>
            </p:txBody>
          </p:sp>
          <p:sp>
            <p:nvSpPr>
              <p:cNvPr id="32794" name="Text Box 6"/>
              <p:cNvSpPr txBox="1">
                <a:spLocks noChangeArrowheads="1"/>
              </p:cNvSpPr>
              <p:nvPr/>
            </p:nvSpPr>
            <p:spPr bwMode="auto">
              <a:xfrm rot="5400000">
                <a:off x="1249" y="1473"/>
                <a:ext cx="1008" cy="174"/>
              </a:xfrm>
              <a:prstGeom prst="rect">
                <a:avLst/>
              </a:prstGeom>
              <a:noFill/>
              <a:ln w="9525">
                <a:noFill/>
                <a:miter lim="800000"/>
                <a:headEnd/>
                <a:tailEnd/>
              </a:ln>
            </p:spPr>
            <p:txBody>
              <a:bodyPr>
                <a:spAutoFit/>
              </a:bodyPr>
              <a:lstStyle/>
              <a:p>
                <a:pPr>
                  <a:spcBef>
                    <a:spcPct val="50000"/>
                  </a:spcBef>
                </a:pPr>
                <a:r>
                  <a:rPr lang="en-US">
                    <a:solidFill>
                      <a:srgbClr val="808080"/>
                    </a:solidFill>
                  </a:rPr>
                  <a:t>Communicate</a:t>
                </a:r>
              </a:p>
            </p:txBody>
          </p:sp>
          <p:sp>
            <p:nvSpPr>
              <p:cNvPr id="32795" name="Freeform 7"/>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endParaRPr lang="en-US">
                  <a:solidFill>
                    <a:srgbClr val="EEECE1"/>
                  </a:solidFill>
                </a:endParaRPr>
              </a:p>
            </p:txBody>
          </p:sp>
          <p:sp>
            <p:nvSpPr>
              <p:cNvPr id="32796" name="Freeform 8"/>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endParaRPr lang="en-US">
                  <a:solidFill>
                    <a:srgbClr val="EEECE1"/>
                  </a:solidFill>
                </a:endParaRPr>
              </a:p>
            </p:txBody>
          </p:sp>
          <p:sp>
            <p:nvSpPr>
              <p:cNvPr id="32797" name="Line 9"/>
              <p:cNvSpPr>
                <a:spLocks noChangeShapeType="1"/>
              </p:cNvSpPr>
              <p:nvPr/>
            </p:nvSpPr>
            <p:spPr bwMode="auto">
              <a:xfrm>
                <a:off x="1824" y="1536"/>
                <a:ext cx="192" cy="0"/>
              </a:xfrm>
              <a:prstGeom prst="line">
                <a:avLst/>
              </a:prstGeom>
              <a:noFill/>
              <a:ln w="9525">
                <a:solidFill>
                  <a:schemeClr val="tx1"/>
                </a:solidFill>
                <a:round/>
                <a:headEnd/>
                <a:tailEnd type="triangle" w="med" len="med"/>
              </a:ln>
            </p:spPr>
            <p:txBody>
              <a:bodyPr/>
              <a:lstStyle/>
              <a:p>
                <a:endParaRPr lang="en-US">
                  <a:solidFill>
                    <a:srgbClr val="EEECE1"/>
                  </a:solidFill>
                </a:endParaRPr>
              </a:p>
            </p:txBody>
          </p:sp>
        </p:grpSp>
        <p:grpSp>
          <p:nvGrpSpPr>
            <p:cNvPr id="4" name="Group 25"/>
            <p:cNvGrpSpPr>
              <a:grpSpLocks/>
            </p:cNvGrpSpPr>
            <p:nvPr/>
          </p:nvGrpSpPr>
          <p:grpSpPr bwMode="auto">
            <a:xfrm>
              <a:off x="2514600" y="1022350"/>
              <a:ext cx="1260763" cy="1219200"/>
              <a:chOff x="432" y="1056"/>
              <a:chExt cx="1008" cy="1008"/>
            </a:xfrm>
          </p:grpSpPr>
          <p:pic>
            <p:nvPicPr>
              <p:cNvPr id="32789" name="Picture 26"/>
              <p:cNvPicPr>
                <a:picLocks noChangeAspect="1" noChangeArrowheads="1"/>
              </p:cNvPicPr>
              <p:nvPr/>
            </p:nvPicPr>
            <p:blipFill>
              <a:blip r:embed="rId2" cstate="print"/>
              <a:srcRect/>
              <a:stretch>
                <a:fillRect/>
              </a:stretch>
            </p:blipFill>
            <p:spPr bwMode="auto">
              <a:xfrm>
                <a:off x="432" y="1056"/>
                <a:ext cx="1008" cy="1008"/>
              </a:xfrm>
              <a:prstGeom prst="rect">
                <a:avLst/>
              </a:prstGeom>
              <a:noFill/>
              <a:ln w="9525">
                <a:noFill/>
                <a:miter lim="800000"/>
                <a:headEnd/>
                <a:tailEnd/>
              </a:ln>
            </p:spPr>
          </p:pic>
          <p:sp>
            <p:nvSpPr>
              <p:cNvPr id="32790" name="Freeform 29"/>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endParaRPr lang="en-US">
                  <a:solidFill>
                    <a:srgbClr val="EEECE1"/>
                  </a:solidFill>
                </a:endParaRPr>
              </a:p>
            </p:txBody>
          </p:sp>
          <p:sp>
            <p:nvSpPr>
              <p:cNvPr id="32791" name="Freeform 30"/>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endParaRPr lang="en-US">
                  <a:solidFill>
                    <a:srgbClr val="EEECE1"/>
                  </a:solidFill>
                </a:endParaRPr>
              </a:p>
            </p:txBody>
          </p:sp>
        </p:grpSp>
        <p:sp>
          <p:nvSpPr>
            <p:cNvPr id="32783" name="Line 74"/>
            <p:cNvSpPr>
              <a:spLocks noChangeShapeType="1"/>
            </p:cNvSpPr>
            <p:nvPr/>
          </p:nvSpPr>
          <p:spPr bwMode="auto">
            <a:xfrm>
              <a:off x="485775" y="1041400"/>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2784" name="Line 75"/>
            <p:cNvSpPr>
              <a:spLocks noChangeShapeType="1"/>
            </p:cNvSpPr>
            <p:nvPr/>
          </p:nvSpPr>
          <p:spPr bwMode="auto">
            <a:xfrm>
              <a:off x="476250" y="1470025"/>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2785" name="Line 76"/>
            <p:cNvSpPr>
              <a:spLocks noChangeShapeType="1"/>
            </p:cNvSpPr>
            <p:nvPr/>
          </p:nvSpPr>
          <p:spPr bwMode="auto">
            <a:xfrm>
              <a:off x="485775" y="1870075"/>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2786" name="Line 77"/>
            <p:cNvSpPr>
              <a:spLocks noChangeShapeType="1"/>
            </p:cNvSpPr>
            <p:nvPr/>
          </p:nvSpPr>
          <p:spPr bwMode="auto">
            <a:xfrm flipH="1">
              <a:off x="3276600" y="2212975"/>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2787" name="Line 78"/>
            <p:cNvSpPr>
              <a:spLocks noChangeShapeType="1"/>
            </p:cNvSpPr>
            <p:nvPr/>
          </p:nvSpPr>
          <p:spPr bwMode="auto">
            <a:xfrm flipH="1">
              <a:off x="3276600" y="1803400"/>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sp>
          <p:nvSpPr>
            <p:cNvPr id="32788" name="Line 79"/>
            <p:cNvSpPr>
              <a:spLocks noChangeShapeType="1"/>
            </p:cNvSpPr>
            <p:nvPr/>
          </p:nvSpPr>
          <p:spPr bwMode="auto">
            <a:xfrm flipH="1">
              <a:off x="3276600" y="1403350"/>
              <a:ext cx="457200" cy="0"/>
            </a:xfrm>
            <a:prstGeom prst="line">
              <a:avLst/>
            </a:prstGeom>
            <a:noFill/>
            <a:ln w="9525">
              <a:solidFill>
                <a:schemeClr val="tx1"/>
              </a:solidFill>
              <a:round/>
              <a:headEnd type="oval" w="med" len="med"/>
              <a:tailEnd type="triangle" w="med" len="med"/>
            </a:ln>
          </p:spPr>
          <p:txBody>
            <a:bodyPr/>
            <a:lstStyle/>
            <a:p>
              <a:endParaRPr lang="en-US">
                <a:solidFill>
                  <a:srgbClr val="EEECE1"/>
                </a:solidFill>
              </a:endParaRPr>
            </a:p>
          </p:txBody>
        </p:sp>
      </p:grpSp>
      <p:graphicFrame>
        <p:nvGraphicFramePr>
          <p:cNvPr id="83" name="Table 82"/>
          <p:cNvGraphicFramePr>
            <a:graphicFrameLocks noGrp="1"/>
          </p:cNvGraphicFramePr>
          <p:nvPr/>
        </p:nvGraphicFramePr>
        <p:xfrm>
          <a:off x="433388" y="3335338"/>
          <a:ext cx="3654518" cy="3429000"/>
        </p:xfrm>
        <a:graphic>
          <a:graphicData uri="http://schemas.openxmlformats.org/drawingml/2006/table">
            <a:tbl>
              <a:tblPr/>
              <a:tblGrid>
                <a:gridCol w="3654518"/>
              </a:tblGrid>
              <a:tr h="3429000">
                <a:tc>
                  <a:txBody>
                    <a:bodyPr/>
                    <a:lstStyle/>
                    <a:p>
                      <a:r>
                        <a:rPr lang="en-US" sz="1600" i="1" kern="1200" baseline="0" dirty="0" smtClean="0">
                          <a:solidFill>
                            <a:schemeClr val="tx1"/>
                          </a:solidFill>
                          <a:latin typeface="+mn-lt"/>
                          <a:ea typeface="+mn-ea"/>
                          <a:cs typeface="+mn-cs"/>
                        </a:rPr>
                        <a:t>Initialize( Z,F)</a:t>
                      </a:r>
                    </a:p>
                    <a:p>
                      <a:r>
                        <a:rPr lang="en-US" sz="1600" kern="1200" baseline="0" dirty="0" smtClean="0">
                          <a:solidFill>
                            <a:schemeClr val="tx1"/>
                          </a:solidFill>
                          <a:latin typeface="+mn-lt"/>
                          <a:ea typeface="+mn-ea"/>
                          <a:cs typeface="+mn-cs"/>
                        </a:rPr>
                        <a:t>Do </a:t>
                      </a:r>
                    </a:p>
                    <a:p>
                      <a:pPr lvl="1"/>
                      <a:r>
                        <a:rPr lang="en-US" sz="1600" kern="1200" baseline="0" dirty="0" smtClean="0">
                          <a:solidFill>
                            <a:schemeClr val="tx1"/>
                          </a:solidFill>
                          <a:latin typeface="+mn-lt"/>
                          <a:ea typeface="+mn-ea"/>
                          <a:cs typeface="+mn-cs"/>
                        </a:rPr>
                        <a:t>for all grid cells </a:t>
                      </a:r>
                      <a:r>
                        <a:rPr lang="en-US" sz="1600" i="1" kern="1200" baseline="0" dirty="0" err="1" smtClean="0">
                          <a:solidFill>
                            <a:schemeClr val="tx1"/>
                          </a:solidFill>
                          <a:latin typeface="+mn-lt"/>
                          <a:ea typeface="+mn-ea"/>
                          <a:cs typeface="+mn-cs"/>
                        </a:rPr>
                        <a:t>i</a:t>
                      </a:r>
                      <a:endParaRPr lang="en-US" sz="1600" i="1" kern="1200" baseline="0" dirty="0" smtClean="0">
                        <a:solidFill>
                          <a:schemeClr val="tx1"/>
                        </a:solidFill>
                        <a:latin typeface="+mn-lt"/>
                        <a:ea typeface="+mn-ea"/>
                        <a:cs typeface="+mn-cs"/>
                      </a:endParaRPr>
                    </a:p>
                    <a:p>
                      <a:pPr lvl="2"/>
                      <a:r>
                        <a:rPr lang="en-US" sz="1600" kern="1200" baseline="0" dirty="0" smtClean="0">
                          <a:solidFill>
                            <a:schemeClr val="tx1"/>
                          </a:solidFill>
                          <a:latin typeface="+mn-lt"/>
                          <a:ea typeface="+mn-ea"/>
                          <a:cs typeface="+mn-cs"/>
                        </a:rPr>
                        <a:t>if </a:t>
                      </a:r>
                      <a:r>
                        <a:rPr lang="en-US" sz="1600" i="1" kern="1200" baseline="0" dirty="0" smtClean="0">
                          <a:solidFill>
                            <a:schemeClr val="tx1"/>
                          </a:solidFill>
                          <a:latin typeface="+mn-lt"/>
                          <a:ea typeface="+mn-ea"/>
                          <a:cs typeface="+mn-cs"/>
                        </a:rPr>
                        <a:t>Z(</a:t>
                      </a:r>
                      <a:r>
                        <a:rPr lang="en-US" sz="1600" i="1" kern="1200" baseline="0" dirty="0" err="1" smtClean="0">
                          <a:solidFill>
                            <a:schemeClr val="tx1"/>
                          </a:solidFill>
                          <a:latin typeface="+mn-lt"/>
                          <a:ea typeface="+mn-ea"/>
                          <a:cs typeface="+mn-cs"/>
                        </a:rPr>
                        <a:t>i</a:t>
                      </a:r>
                      <a:r>
                        <a:rPr lang="en-US" sz="1600" i="1" kern="1200" baseline="0" dirty="0" smtClean="0">
                          <a:solidFill>
                            <a:schemeClr val="tx1"/>
                          </a:solidFill>
                          <a:latin typeface="+mn-lt"/>
                          <a:ea typeface="+mn-ea"/>
                          <a:cs typeface="+mn-cs"/>
                        </a:rPr>
                        <a:t>) &gt; n   </a:t>
                      </a:r>
                    </a:p>
                    <a:p>
                      <a:pPr marL="1371600" lvl="3" indent="-228600"/>
                      <a:r>
                        <a:rPr lang="en-US" sz="1600" i="1" kern="1200" baseline="0" dirty="0" smtClean="0">
                          <a:solidFill>
                            <a:schemeClr val="tx1"/>
                          </a:solidFill>
                          <a:latin typeface="+mn-lt"/>
                          <a:ea typeface="+mn-ea"/>
                          <a:cs typeface="+mn-cs"/>
                        </a:rPr>
                        <a:t> F(</a:t>
                      </a:r>
                      <a:r>
                        <a:rPr lang="en-US" sz="1600" i="1" kern="1200" baseline="0" dirty="0" err="1" smtClean="0">
                          <a:solidFill>
                            <a:schemeClr val="tx1"/>
                          </a:solidFill>
                          <a:latin typeface="+mn-lt"/>
                          <a:ea typeface="+mn-ea"/>
                          <a:cs typeface="+mn-cs"/>
                        </a:rPr>
                        <a:t>i</a:t>
                      </a:r>
                      <a:r>
                        <a:rPr lang="en-US" sz="1600" i="1" kern="1200" baseline="0" dirty="0" smtClean="0">
                          <a:solidFill>
                            <a:schemeClr val="tx1"/>
                          </a:solidFill>
                          <a:latin typeface="+mn-lt"/>
                          <a:ea typeface="+mn-ea"/>
                          <a:cs typeface="+mn-cs"/>
                        </a:rPr>
                        <a:t>) ← Z(</a:t>
                      </a:r>
                      <a:r>
                        <a:rPr lang="en-US" sz="1600" i="1" kern="1200" baseline="0" dirty="0" err="1" smtClean="0">
                          <a:solidFill>
                            <a:schemeClr val="tx1"/>
                          </a:solidFill>
                          <a:latin typeface="+mn-lt"/>
                          <a:ea typeface="+mn-ea"/>
                          <a:cs typeface="+mn-cs"/>
                        </a:rPr>
                        <a:t>i</a:t>
                      </a:r>
                      <a:r>
                        <a:rPr lang="en-US" sz="1600" i="1" kern="1200" baseline="0" dirty="0" smtClean="0">
                          <a:solidFill>
                            <a:schemeClr val="tx1"/>
                          </a:solidFill>
                          <a:latin typeface="+mn-lt"/>
                          <a:ea typeface="+mn-ea"/>
                          <a:cs typeface="+mn-cs"/>
                        </a:rPr>
                        <a:t>)</a:t>
                      </a:r>
                    </a:p>
                    <a:p>
                      <a:pPr lvl="2"/>
                      <a:r>
                        <a:rPr lang="en-US" sz="1600" i="1" kern="1200" baseline="0" dirty="0" smtClean="0">
                          <a:solidFill>
                            <a:schemeClr val="tx1"/>
                          </a:solidFill>
                          <a:latin typeface="+mn-lt"/>
                          <a:ea typeface="+mn-ea"/>
                          <a:cs typeface="+mn-cs"/>
                        </a:rPr>
                        <a:t>Else   </a:t>
                      </a:r>
                    </a:p>
                    <a:p>
                      <a:pPr marL="914400" lvl="2" indent="228600"/>
                      <a:r>
                        <a:rPr lang="en-US" sz="1600" i="1" kern="1200" baseline="0" dirty="0" smtClean="0">
                          <a:solidFill>
                            <a:schemeClr val="tx1"/>
                          </a:solidFill>
                          <a:latin typeface="+mn-lt"/>
                          <a:ea typeface="+mn-ea"/>
                          <a:cs typeface="+mn-cs"/>
                        </a:rPr>
                        <a:t>F(</a:t>
                      </a:r>
                      <a:r>
                        <a:rPr lang="en-US" sz="1600" i="1" kern="1200" baseline="0" dirty="0" err="1" smtClean="0">
                          <a:solidFill>
                            <a:schemeClr val="tx1"/>
                          </a:solidFill>
                          <a:latin typeface="+mn-lt"/>
                          <a:ea typeface="+mn-ea"/>
                          <a:cs typeface="+mn-cs"/>
                        </a:rPr>
                        <a:t>i</a:t>
                      </a:r>
                      <a:r>
                        <a:rPr lang="en-US" sz="1600" i="1" kern="1200" baseline="0" dirty="0" smtClean="0">
                          <a:solidFill>
                            <a:schemeClr val="tx1"/>
                          </a:solidFill>
                          <a:latin typeface="+mn-lt"/>
                          <a:ea typeface="+mn-ea"/>
                          <a:cs typeface="+mn-cs"/>
                        </a:rPr>
                        <a:t>) ← n</a:t>
                      </a:r>
                    </a:p>
                    <a:p>
                      <a:pPr marL="914400" lvl="2" indent="228600"/>
                      <a:r>
                        <a:rPr lang="en-US" sz="1600" i="1" kern="1200" baseline="0" dirty="0" err="1" smtClean="0">
                          <a:solidFill>
                            <a:schemeClr val="tx1"/>
                          </a:solidFill>
                          <a:latin typeface="+mn-lt"/>
                          <a:ea typeface="+mn-ea"/>
                          <a:cs typeface="+mn-cs"/>
                        </a:rPr>
                        <a:t>i</a:t>
                      </a:r>
                      <a:r>
                        <a:rPr lang="en-US" sz="1600" i="1" kern="1200" baseline="0" dirty="0" smtClean="0">
                          <a:solidFill>
                            <a:schemeClr val="tx1"/>
                          </a:solidFill>
                          <a:latin typeface="+mn-lt"/>
                          <a:ea typeface="+mn-ea"/>
                          <a:cs typeface="+mn-cs"/>
                        </a:rPr>
                        <a:t> on stack for next pass</a:t>
                      </a:r>
                    </a:p>
                    <a:p>
                      <a:pPr lvl="1"/>
                      <a:r>
                        <a:rPr lang="en-US" sz="1600" kern="1200" baseline="0" dirty="0" err="1" smtClean="0">
                          <a:solidFill>
                            <a:schemeClr val="tx1"/>
                          </a:solidFill>
                          <a:latin typeface="+mn-lt"/>
                          <a:ea typeface="+mn-ea"/>
                          <a:cs typeface="+mn-cs"/>
                        </a:rPr>
                        <a:t>endfor</a:t>
                      </a:r>
                      <a:endParaRPr lang="en-US" sz="1600" kern="1200" baseline="0" dirty="0" smtClean="0">
                        <a:solidFill>
                          <a:schemeClr val="tx1"/>
                        </a:solidFill>
                        <a:latin typeface="+mn-lt"/>
                        <a:ea typeface="+mn-ea"/>
                        <a:cs typeface="+mn-cs"/>
                      </a:endParaRPr>
                    </a:p>
                    <a:p>
                      <a:pPr lvl="1"/>
                      <a:r>
                        <a:rPr lang="en-US" sz="1600" i="1" kern="1200" baseline="0" dirty="0" smtClean="0">
                          <a:solidFill>
                            <a:schemeClr val="tx1"/>
                          </a:solidFill>
                          <a:latin typeface="+mn-lt"/>
                          <a:ea typeface="+mn-ea"/>
                          <a:cs typeface="+mn-cs"/>
                        </a:rPr>
                        <a:t>Send( </a:t>
                      </a:r>
                      <a:r>
                        <a:rPr lang="en-US" sz="1600" i="1" kern="1200" baseline="0" dirty="0" err="1" smtClean="0">
                          <a:solidFill>
                            <a:schemeClr val="tx1"/>
                          </a:solidFill>
                          <a:latin typeface="+mn-lt"/>
                          <a:ea typeface="+mn-ea"/>
                          <a:cs typeface="+mn-cs"/>
                        </a:rPr>
                        <a:t>topRow</a:t>
                      </a:r>
                      <a:r>
                        <a:rPr lang="en-US" sz="1600" i="1" kern="1200" baseline="0" dirty="0" smtClean="0">
                          <a:solidFill>
                            <a:schemeClr val="tx1"/>
                          </a:solidFill>
                          <a:latin typeface="+mn-lt"/>
                          <a:ea typeface="+mn-ea"/>
                          <a:cs typeface="+mn-cs"/>
                        </a:rPr>
                        <a:t>, rank-1 )</a:t>
                      </a:r>
                    </a:p>
                    <a:p>
                      <a:pPr lvl="1"/>
                      <a:r>
                        <a:rPr lang="en-US" sz="1600" i="1" kern="1200" baseline="0" dirty="0" smtClean="0">
                          <a:solidFill>
                            <a:schemeClr val="tx1"/>
                          </a:solidFill>
                          <a:latin typeface="+mn-lt"/>
                          <a:ea typeface="+mn-ea"/>
                          <a:cs typeface="+mn-cs"/>
                        </a:rPr>
                        <a:t>Send( </a:t>
                      </a:r>
                      <a:r>
                        <a:rPr lang="en-US" sz="1600" i="1" kern="1200" baseline="0" dirty="0" err="1" smtClean="0">
                          <a:solidFill>
                            <a:schemeClr val="tx1"/>
                          </a:solidFill>
                          <a:latin typeface="+mn-lt"/>
                          <a:ea typeface="+mn-ea"/>
                          <a:cs typeface="+mn-cs"/>
                        </a:rPr>
                        <a:t>bottomRow</a:t>
                      </a:r>
                      <a:r>
                        <a:rPr lang="en-US" sz="1600" i="1" kern="1200" baseline="0" dirty="0" smtClean="0">
                          <a:solidFill>
                            <a:schemeClr val="tx1"/>
                          </a:solidFill>
                          <a:latin typeface="+mn-lt"/>
                          <a:ea typeface="+mn-ea"/>
                          <a:cs typeface="+mn-cs"/>
                        </a:rPr>
                        <a:t>, rank+1 )</a:t>
                      </a:r>
                    </a:p>
                    <a:p>
                      <a:pPr lvl="1"/>
                      <a:r>
                        <a:rPr lang="en-US" sz="1600" i="1" kern="1200" baseline="0" dirty="0" err="1" smtClean="0">
                          <a:solidFill>
                            <a:schemeClr val="tx1"/>
                          </a:solidFill>
                          <a:latin typeface="+mn-lt"/>
                          <a:ea typeface="+mn-ea"/>
                          <a:cs typeface="+mn-cs"/>
                        </a:rPr>
                        <a:t>Recv</a:t>
                      </a:r>
                      <a:r>
                        <a:rPr lang="en-US" sz="1600" i="1" kern="1200" baseline="0" dirty="0" smtClean="0">
                          <a:solidFill>
                            <a:schemeClr val="tx1"/>
                          </a:solidFill>
                          <a:latin typeface="+mn-lt"/>
                          <a:ea typeface="+mn-ea"/>
                          <a:cs typeface="+mn-cs"/>
                        </a:rPr>
                        <a:t>( </a:t>
                      </a:r>
                      <a:r>
                        <a:rPr lang="en-US" sz="1600" i="1" kern="1200" baseline="0" dirty="0" err="1" smtClean="0">
                          <a:solidFill>
                            <a:schemeClr val="tx1"/>
                          </a:solidFill>
                          <a:latin typeface="+mn-lt"/>
                          <a:ea typeface="+mn-ea"/>
                          <a:cs typeface="+mn-cs"/>
                        </a:rPr>
                        <a:t>rowBelow</a:t>
                      </a:r>
                      <a:r>
                        <a:rPr lang="en-US" sz="1600" i="1" kern="1200" baseline="0" dirty="0" smtClean="0">
                          <a:solidFill>
                            <a:schemeClr val="tx1"/>
                          </a:solidFill>
                          <a:latin typeface="+mn-lt"/>
                          <a:ea typeface="+mn-ea"/>
                          <a:cs typeface="+mn-cs"/>
                        </a:rPr>
                        <a:t>, rank+1 )</a:t>
                      </a:r>
                    </a:p>
                    <a:p>
                      <a:pPr lvl="1"/>
                      <a:r>
                        <a:rPr lang="en-US" sz="1600" i="1" kern="1200" baseline="0" dirty="0" err="1" smtClean="0">
                          <a:solidFill>
                            <a:schemeClr val="tx1"/>
                          </a:solidFill>
                          <a:latin typeface="+mn-lt"/>
                          <a:ea typeface="+mn-ea"/>
                          <a:cs typeface="+mn-cs"/>
                        </a:rPr>
                        <a:t>Recv</a:t>
                      </a:r>
                      <a:r>
                        <a:rPr lang="en-US" sz="1600" i="1" kern="1200" baseline="0" dirty="0" smtClean="0">
                          <a:solidFill>
                            <a:schemeClr val="tx1"/>
                          </a:solidFill>
                          <a:latin typeface="+mn-lt"/>
                          <a:ea typeface="+mn-ea"/>
                          <a:cs typeface="+mn-cs"/>
                        </a:rPr>
                        <a:t>( </a:t>
                      </a:r>
                      <a:r>
                        <a:rPr lang="en-US" sz="1600" i="1" kern="1200" baseline="0" dirty="0" err="1" smtClean="0">
                          <a:solidFill>
                            <a:schemeClr val="tx1"/>
                          </a:solidFill>
                          <a:latin typeface="+mn-lt"/>
                          <a:ea typeface="+mn-ea"/>
                          <a:cs typeface="+mn-cs"/>
                        </a:rPr>
                        <a:t>rowAbove</a:t>
                      </a:r>
                      <a:r>
                        <a:rPr lang="en-US" sz="1600" i="1" kern="1200" baseline="0" dirty="0" smtClean="0">
                          <a:solidFill>
                            <a:schemeClr val="tx1"/>
                          </a:solidFill>
                          <a:latin typeface="+mn-lt"/>
                          <a:ea typeface="+mn-ea"/>
                          <a:cs typeface="+mn-cs"/>
                        </a:rPr>
                        <a:t>, rank-1 )</a:t>
                      </a:r>
                    </a:p>
                    <a:p>
                      <a:r>
                        <a:rPr lang="en-US" sz="1600" kern="1200" baseline="0" dirty="0" smtClean="0">
                          <a:solidFill>
                            <a:schemeClr val="tx1"/>
                          </a:solidFill>
                          <a:latin typeface="+mn-lt"/>
                          <a:ea typeface="+mn-ea"/>
                          <a:cs typeface="+mn-cs"/>
                        </a:rPr>
                        <a:t>Until F is not modified</a:t>
                      </a:r>
                      <a:endParaRPr lang="en-US" sz="1050" dirty="0">
                        <a:latin typeface="Times New Roman"/>
                        <a:ea typeface="Times New Roman"/>
                        <a:cs typeface="Times New Roman"/>
                      </a:endParaRPr>
                    </a:p>
                  </a:txBody>
                  <a:tcPr marL="94227" marR="94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46" name="Rectangle 83"/>
          <p:cNvSpPr>
            <a:spLocks noChangeArrowheads="1"/>
          </p:cNvSpPr>
          <p:nvPr/>
        </p:nvSpPr>
        <p:spPr bwMode="auto">
          <a:xfrm>
            <a:off x="4175125" y="3883025"/>
            <a:ext cx="4572000" cy="1939925"/>
          </a:xfrm>
          <a:prstGeom prst="rect">
            <a:avLst/>
          </a:prstGeom>
          <a:noFill/>
          <a:ln w="9525">
            <a:noFill/>
            <a:miter lim="800000"/>
            <a:headEnd/>
            <a:tailEnd/>
          </a:ln>
        </p:spPr>
        <p:txBody>
          <a:bodyPr>
            <a:spAutoFit/>
          </a:bodyPr>
          <a:lstStyle/>
          <a:p>
            <a:pPr algn="l">
              <a:defRPr/>
            </a:pPr>
            <a:r>
              <a:rPr lang="en-US" dirty="0">
                <a:solidFill>
                  <a:srgbClr val="000000"/>
                </a:solidFill>
                <a:latin typeface="Calibri"/>
              </a:rPr>
              <a:t>Z denotes the original elevation. </a:t>
            </a:r>
          </a:p>
          <a:p>
            <a:pPr algn="l">
              <a:defRPr/>
            </a:pPr>
            <a:r>
              <a:rPr lang="en-US" dirty="0">
                <a:solidFill>
                  <a:srgbClr val="000000"/>
                </a:solidFill>
                <a:latin typeface="Calibri"/>
              </a:rPr>
              <a:t>F denotes the pit filled elevation. </a:t>
            </a:r>
          </a:p>
          <a:p>
            <a:pPr algn="l">
              <a:defRPr/>
            </a:pPr>
            <a:r>
              <a:rPr lang="en-US" dirty="0">
                <a:solidFill>
                  <a:srgbClr val="000000"/>
                </a:solidFill>
                <a:latin typeface="Calibri"/>
              </a:rPr>
              <a:t>n denotes lowest neighboring elevation</a:t>
            </a:r>
          </a:p>
          <a:p>
            <a:pPr algn="l">
              <a:defRPr/>
            </a:pPr>
            <a:r>
              <a:rPr lang="en-US" dirty="0" err="1">
                <a:solidFill>
                  <a:srgbClr val="000000"/>
                </a:solidFill>
                <a:latin typeface="Calibri"/>
              </a:rPr>
              <a:t>i</a:t>
            </a:r>
            <a:r>
              <a:rPr lang="en-US" dirty="0">
                <a:solidFill>
                  <a:srgbClr val="000000"/>
                </a:solidFill>
                <a:latin typeface="Calibri"/>
              </a:rPr>
              <a:t> denotes the cell being evaluated</a:t>
            </a:r>
          </a:p>
          <a:p>
            <a:pPr algn="l">
              <a:defRPr/>
            </a:pPr>
            <a:endParaRPr lang="en-US" dirty="0">
              <a:solidFill>
                <a:srgbClr val="000000"/>
              </a:solidFill>
              <a:latin typeface="Calibri"/>
            </a:endParaRPr>
          </a:p>
          <a:p>
            <a:pPr algn="l">
              <a:defRPr/>
            </a:pPr>
            <a:r>
              <a:rPr lang="en-US" dirty="0">
                <a:solidFill>
                  <a:srgbClr val="000000"/>
                </a:solidFill>
                <a:latin typeface="Calibri"/>
              </a:rPr>
              <a:t>Iterate only over stack of changeable cells  </a:t>
            </a:r>
          </a:p>
        </p:txBody>
      </p:sp>
      <p:sp>
        <p:nvSpPr>
          <p:cNvPr id="32779" name="Line 5"/>
          <p:cNvSpPr>
            <a:spLocks noChangeShapeType="1"/>
          </p:cNvSpPr>
          <p:nvPr/>
        </p:nvSpPr>
        <p:spPr bwMode="auto">
          <a:xfrm>
            <a:off x="3752850" y="2265363"/>
            <a:ext cx="441325" cy="0"/>
          </a:xfrm>
          <a:prstGeom prst="line">
            <a:avLst/>
          </a:prstGeom>
          <a:noFill/>
          <a:ln w="9525">
            <a:solidFill>
              <a:schemeClr val="tx1"/>
            </a:solidFill>
            <a:round/>
            <a:headEnd type="triangle" w="med" len="med"/>
            <a:tailEnd/>
          </a:ln>
        </p:spPr>
        <p:txBody>
          <a:bodyPr/>
          <a:lstStyle/>
          <a:p>
            <a:endParaRPr lang="en-US">
              <a:solidFill>
                <a:srgbClr val="EEECE1"/>
              </a:solidFill>
            </a:endParaRPr>
          </a:p>
        </p:txBody>
      </p:sp>
      <p:sp>
        <p:nvSpPr>
          <p:cNvPr id="32780" name="Line 9"/>
          <p:cNvSpPr>
            <a:spLocks noChangeShapeType="1"/>
          </p:cNvSpPr>
          <p:nvPr/>
        </p:nvSpPr>
        <p:spPr bwMode="auto">
          <a:xfrm>
            <a:off x="4579938" y="2265363"/>
            <a:ext cx="442912" cy="0"/>
          </a:xfrm>
          <a:prstGeom prst="line">
            <a:avLst/>
          </a:prstGeom>
          <a:noFill/>
          <a:ln w="9525">
            <a:solidFill>
              <a:schemeClr val="tx1"/>
            </a:solidFill>
            <a:round/>
            <a:headEnd type="triangle" w="med" len="med"/>
            <a:tailEnd/>
          </a:ln>
        </p:spPr>
        <p:txBody>
          <a:bodyPr/>
          <a:lstStyle/>
          <a:p>
            <a:endParaRPr lang="en-US">
              <a:solidFill>
                <a:srgbClr val="EEECE1"/>
              </a:solidFill>
            </a:endParaRPr>
          </a:p>
        </p:txBody>
      </p:sp>
    </p:spTree>
    <p:extLst>
      <p:ext uri="{BB962C8B-B14F-4D97-AF65-F5344CB8AC3E}">
        <p14:creationId xmlns:p14="http://schemas.microsoft.com/office/powerpoint/2010/main" val="164892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8"/>
          <p:cNvGrpSpPr>
            <a:grpSpLocks/>
          </p:cNvGrpSpPr>
          <p:nvPr/>
        </p:nvGrpSpPr>
        <p:grpSpPr bwMode="auto">
          <a:xfrm>
            <a:off x="4562475" y="963613"/>
            <a:ext cx="4114800" cy="5273675"/>
            <a:chOff x="4845171" y="7838537"/>
            <a:chExt cx="4114800" cy="5273079"/>
          </a:xfrm>
        </p:grpSpPr>
        <p:grpSp>
          <p:nvGrpSpPr>
            <p:cNvPr id="3" name="Group 451"/>
            <p:cNvGrpSpPr>
              <a:grpSpLocks/>
            </p:cNvGrpSpPr>
            <p:nvPr/>
          </p:nvGrpSpPr>
          <p:grpSpPr bwMode="auto">
            <a:xfrm>
              <a:off x="4845171" y="7838537"/>
              <a:ext cx="4114800" cy="5273079"/>
              <a:chOff x="3545458" y="7297948"/>
              <a:chExt cx="4114800" cy="5273079"/>
            </a:xfrm>
          </p:grpSpPr>
          <p:grpSp>
            <p:nvGrpSpPr>
              <p:cNvPr id="4" name="Group 405"/>
              <p:cNvGrpSpPr>
                <a:grpSpLocks/>
              </p:cNvGrpSpPr>
              <p:nvPr/>
            </p:nvGrpSpPr>
            <p:grpSpPr bwMode="auto">
              <a:xfrm>
                <a:off x="3545458" y="7640493"/>
                <a:ext cx="4114800" cy="4930534"/>
                <a:chOff x="0" y="7200547"/>
                <a:chExt cx="4114800" cy="4930534"/>
              </a:xfrm>
            </p:grpSpPr>
            <p:grpSp>
              <p:nvGrpSpPr>
                <p:cNvPr id="5" name="Group 317"/>
                <p:cNvGrpSpPr>
                  <a:grpSpLocks/>
                </p:cNvGrpSpPr>
                <p:nvPr/>
              </p:nvGrpSpPr>
              <p:grpSpPr bwMode="auto">
                <a:xfrm>
                  <a:off x="0" y="7200547"/>
                  <a:ext cx="4114800" cy="4930534"/>
                  <a:chOff x="0" y="7200547"/>
                  <a:chExt cx="4114800" cy="4930534"/>
                </a:xfrm>
              </p:grpSpPr>
              <p:sp>
                <p:nvSpPr>
                  <p:cNvPr id="37253"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470" name="Rectangle 24"/>
                  <p:cNvSpPr>
                    <a:spLocks noChangeAspect="1" noChangeArrowheads="1"/>
                  </p:cNvSpPr>
                  <p:nvPr/>
                </p:nvSpPr>
                <p:spPr bwMode="auto">
                  <a:xfrm>
                    <a:off x="1458913" y="8378655"/>
                    <a:ext cx="1193800" cy="1180967"/>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1" name="Rectangle 23"/>
                  <p:cNvSpPr>
                    <a:spLocks noChangeArrowheads="1"/>
                  </p:cNvSpPr>
                  <p:nvPr/>
                </p:nvSpPr>
                <p:spPr bwMode="auto">
                  <a:xfrm>
                    <a:off x="261938" y="10727890"/>
                    <a:ext cx="1200150" cy="1173029"/>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472" name="Rectangle 17"/>
                  <p:cNvSpPr>
                    <a:spLocks noChangeAspect="1" noChangeArrowheads="1"/>
                  </p:cNvSpPr>
                  <p:nvPr/>
                </p:nvSpPr>
                <p:spPr bwMode="auto">
                  <a:xfrm>
                    <a:off x="255588" y="7200863"/>
                    <a:ext cx="120173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3" name="Rectangle 18"/>
                  <p:cNvSpPr>
                    <a:spLocks noChangeAspect="1" noChangeArrowheads="1"/>
                  </p:cNvSpPr>
                  <p:nvPr/>
                </p:nvSpPr>
                <p:spPr bwMode="auto">
                  <a:xfrm>
                    <a:off x="1457325" y="7200863"/>
                    <a:ext cx="1198563"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4" name="Rectangle 19"/>
                  <p:cNvSpPr>
                    <a:spLocks noChangeAspect="1" noChangeArrowheads="1"/>
                  </p:cNvSpPr>
                  <p:nvPr/>
                </p:nvSpPr>
                <p:spPr bwMode="auto">
                  <a:xfrm>
                    <a:off x="2655888" y="7200863"/>
                    <a:ext cx="119538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5" name="Rectangle 22"/>
                  <p:cNvSpPr>
                    <a:spLocks noChangeAspect="1" noChangeArrowheads="1"/>
                  </p:cNvSpPr>
                  <p:nvPr/>
                </p:nvSpPr>
                <p:spPr bwMode="auto">
                  <a:xfrm>
                    <a:off x="255588" y="8373892"/>
                    <a:ext cx="1201737" cy="118255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6" name="Rectangle 24"/>
                  <p:cNvSpPr>
                    <a:spLocks noChangeAspect="1" noChangeArrowheads="1"/>
                  </p:cNvSpPr>
                  <p:nvPr/>
                </p:nvSpPr>
                <p:spPr bwMode="auto">
                  <a:xfrm>
                    <a:off x="2655888" y="8373892"/>
                    <a:ext cx="1195387" cy="118255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77" name="Rectangle 27"/>
                  <p:cNvSpPr>
                    <a:spLocks noChangeAspect="1" noChangeArrowheads="1"/>
                  </p:cNvSpPr>
                  <p:nvPr/>
                </p:nvSpPr>
                <p:spPr bwMode="auto">
                  <a:xfrm>
                    <a:off x="255588" y="9556447"/>
                    <a:ext cx="120173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262"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263"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264"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265"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482" name="Straight Connector 481"/>
                  <p:cNvCxnSpPr/>
                  <p:nvPr/>
                </p:nvCxnSpPr>
                <p:spPr>
                  <a:xfrm>
                    <a:off x="0" y="9559621"/>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267"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68" name="Line 36"/>
                  <p:cNvSpPr>
                    <a:spLocks noChangeShapeType="1"/>
                  </p:cNvSpPr>
                  <p:nvPr/>
                </p:nvSpPr>
                <p:spPr bwMode="auto">
                  <a:xfrm>
                    <a:off x="2346387" y="9394168"/>
                    <a:ext cx="0" cy="43132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69"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0" name="Line 39"/>
                  <p:cNvSpPr>
                    <a:spLocks noChangeShapeType="1"/>
                  </p:cNvSpPr>
                  <p:nvPr/>
                </p:nvSpPr>
                <p:spPr bwMode="auto">
                  <a:xfrm>
                    <a:off x="3110198"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1"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2"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3"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4"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5"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6"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7"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8"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79"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80"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81"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241"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42"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43"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44" name="Rectangle 23"/>
                <p:cNvSpPr>
                  <a:spLocks noChangeArrowheads="1"/>
                </p:cNvSpPr>
                <p:nvPr/>
              </p:nvSpPr>
              <p:spPr bwMode="auto">
                <a:xfrm>
                  <a:off x="2814125" y="8718210"/>
                  <a:ext cx="83548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A=1.5</a:t>
                  </a:r>
                </a:p>
              </p:txBody>
            </p:sp>
            <p:sp>
              <p:nvSpPr>
                <p:cNvPr id="37245"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A=3</a:t>
                  </a:r>
                </a:p>
              </p:txBody>
            </p:sp>
            <p:sp>
              <p:nvSpPr>
                <p:cNvPr id="37246" name="Rectangle 23"/>
                <p:cNvSpPr>
                  <a:spLocks noChangeArrowheads="1"/>
                </p:cNvSpPr>
                <p:nvPr/>
              </p:nvSpPr>
              <p:spPr bwMode="auto">
                <a:xfrm>
                  <a:off x="451586"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247"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48"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7249"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250"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51"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7252"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sp>
            <p:nvSpPr>
              <p:cNvPr id="37238" name="Rectangle 23"/>
              <p:cNvSpPr>
                <a:spLocks noChangeArrowheads="1"/>
              </p:cNvSpPr>
              <p:nvPr/>
            </p:nvSpPr>
            <p:spPr bwMode="auto">
              <a:xfrm>
                <a:off x="5220836" y="9966170"/>
                <a:ext cx="713657"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B=-2</a:t>
                </a:r>
              </a:p>
            </p:txBody>
          </p:sp>
          <p:sp>
            <p:nvSpPr>
              <p:cNvPr id="37239" name="TextBox 454"/>
              <p:cNvSpPr txBox="1">
                <a:spLocks noChangeArrowheads="1"/>
              </p:cNvSpPr>
              <p:nvPr/>
            </p:nvSpPr>
            <p:spPr bwMode="auto">
              <a:xfrm>
                <a:off x="3593083" y="7297948"/>
                <a:ext cx="4019549" cy="369290"/>
              </a:xfrm>
              <a:prstGeom prst="rect">
                <a:avLst/>
              </a:prstGeom>
              <a:solidFill>
                <a:schemeClr val="bg1"/>
              </a:solidFill>
              <a:ln w="9525">
                <a:noFill/>
                <a:miter lim="800000"/>
                <a:headEnd/>
                <a:tailEnd/>
              </a:ln>
            </p:spPr>
            <p:txBody>
              <a:bodyPr>
                <a:spAutoFit/>
              </a:bodyPr>
              <a:lstStyle/>
              <a:p>
                <a:r>
                  <a:rPr lang="en-US" sz="1800">
                    <a:solidFill>
                      <a:srgbClr val="FF0000"/>
                    </a:solidFill>
                  </a:rPr>
                  <a:t>Queue’s empty so exchange border info.</a:t>
                </a:r>
              </a:p>
            </p:txBody>
          </p:sp>
        </p:grpSp>
        <p:sp>
          <p:nvSpPr>
            <p:cNvPr id="37236" name="Rectangle 23"/>
            <p:cNvSpPr>
              <a:spLocks noChangeArrowheads="1"/>
            </p:cNvSpPr>
            <p:nvPr/>
          </p:nvSpPr>
          <p:spPr bwMode="auto">
            <a:xfrm>
              <a:off x="7975537" y="10512514"/>
              <a:ext cx="713657"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B=-1</a:t>
              </a:r>
            </a:p>
          </p:txBody>
        </p:sp>
      </p:grpSp>
      <p:grpSp>
        <p:nvGrpSpPr>
          <p:cNvPr id="6" name="Group 451"/>
          <p:cNvGrpSpPr>
            <a:grpSpLocks/>
          </p:cNvGrpSpPr>
          <p:nvPr/>
        </p:nvGrpSpPr>
        <p:grpSpPr bwMode="auto">
          <a:xfrm>
            <a:off x="4562475" y="1306513"/>
            <a:ext cx="4114800" cy="4930775"/>
            <a:chOff x="3545458" y="7640493"/>
            <a:chExt cx="4114800" cy="4930534"/>
          </a:xfrm>
        </p:grpSpPr>
        <p:grpSp>
          <p:nvGrpSpPr>
            <p:cNvPr id="7" name="Group 405"/>
            <p:cNvGrpSpPr>
              <a:grpSpLocks/>
            </p:cNvGrpSpPr>
            <p:nvPr/>
          </p:nvGrpSpPr>
          <p:grpSpPr bwMode="auto">
            <a:xfrm>
              <a:off x="3545458" y="7640493"/>
              <a:ext cx="4114800" cy="4930534"/>
              <a:chOff x="0" y="7200547"/>
              <a:chExt cx="4114800" cy="4930534"/>
            </a:xfrm>
          </p:grpSpPr>
          <p:grpSp>
            <p:nvGrpSpPr>
              <p:cNvPr id="10" name="Group 317"/>
              <p:cNvGrpSpPr>
                <a:grpSpLocks/>
              </p:cNvGrpSpPr>
              <p:nvPr/>
            </p:nvGrpSpPr>
            <p:grpSpPr bwMode="auto">
              <a:xfrm>
                <a:off x="0" y="7200547"/>
                <a:ext cx="4114800" cy="4930534"/>
                <a:chOff x="0" y="7200547"/>
                <a:chExt cx="4114800" cy="4930534"/>
              </a:xfrm>
            </p:grpSpPr>
            <p:sp>
              <p:nvSpPr>
                <p:cNvPr id="37206"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656" name="Rectangle 24"/>
                <p:cNvSpPr>
                  <a:spLocks noChangeAspect="1" noChangeArrowheads="1"/>
                </p:cNvSpPr>
                <p:nvPr/>
              </p:nvSpPr>
              <p:spPr bwMode="auto">
                <a:xfrm>
                  <a:off x="1458913" y="8378414"/>
                  <a:ext cx="1193800" cy="118104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57" name="Rectangle 23"/>
                <p:cNvSpPr>
                  <a:spLocks noChangeArrowheads="1"/>
                </p:cNvSpPr>
                <p:nvPr/>
              </p:nvSpPr>
              <p:spPr bwMode="auto">
                <a:xfrm>
                  <a:off x="261938" y="10727800"/>
                  <a:ext cx="1200150" cy="1173105"/>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658" name="Rectangle 17"/>
                <p:cNvSpPr>
                  <a:spLocks noChangeAspect="1" noChangeArrowheads="1"/>
                </p:cNvSpPr>
                <p:nvPr/>
              </p:nvSpPr>
              <p:spPr bwMode="auto">
                <a:xfrm>
                  <a:off x="255588" y="7200547"/>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59" name="Rectangle 18"/>
                <p:cNvSpPr>
                  <a:spLocks noChangeAspect="1" noChangeArrowheads="1"/>
                </p:cNvSpPr>
                <p:nvPr/>
              </p:nvSpPr>
              <p:spPr bwMode="auto">
                <a:xfrm>
                  <a:off x="1457325" y="7200547"/>
                  <a:ext cx="1198563"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60" name="Rectangle 19"/>
                <p:cNvSpPr>
                  <a:spLocks noChangeAspect="1" noChangeArrowheads="1"/>
                </p:cNvSpPr>
                <p:nvPr/>
              </p:nvSpPr>
              <p:spPr bwMode="auto">
                <a:xfrm>
                  <a:off x="2655888" y="7200547"/>
                  <a:ext cx="119538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61" name="Rectangle 22"/>
                <p:cNvSpPr>
                  <a:spLocks noChangeAspect="1" noChangeArrowheads="1"/>
                </p:cNvSpPr>
                <p:nvPr/>
              </p:nvSpPr>
              <p:spPr bwMode="auto">
                <a:xfrm>
                  <a:off x="255588" y="8373652"/>
                  <a:ext cx="1201737" cy="1182630"/>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62" name="Rectangle 24"/>
                <p:cNvSpPr>
                  <a:spLocks noChangeAspect="1" noChangeArrowheads="1"/>
                </p:cNvSpPr>
                <p:nvPr/>
              </p:nvSpPr>
              <p:spPr bwMode="auto">
                <a:xfrm>
                  <a:off x="2655888" y="8373652"/>
                  <a:ext cx="1195387" cy="1182630"/>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63" name="Rectangle 27"/>
                <p:cNvSpPr>
                  <a:spLocks noChangeAspect="1" noChangeArrowheads="1"/>
                </p:cNvSpPr>
                <p:nvPr/>
              </p:nvSpPr>
              <p:spPr bwMode="auto">
                <a:xfrm>
                  <a:off x="255588" y="9556282"/>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215"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216"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217"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218"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668" name="Straight Connector 667"/>
                <p:cNvCxnSpPr/>
                <p:nvPr/>
              </p:nvCxnSpPr>
              <p:spPr>
                <a:xfrm>
                  <a:off x="0" y="9559457"/>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220"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1" name="Line 36"/>
                <p:cNvSpPr>
                  <a:spLocks noChangeShapeType="1"/>
                </p:cNvSpPr>
                <p:nvPr/>
              </p:nvSpPr>
              <p:spPr bwMode="auto">
                <a:xfrm>
                  <a:off x="2346387" y="9394168"/>
                  <a:ext cx="0" cy="43132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2"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3" name="Line 39"/>
                <p:cNvSpPr>
                  <a:spLocks noChangeShapeType="1"/>
                </p:cNvSpPr>
                <p:nvPr/>
              </p:nvSpPr>
              <p:spPr bwMode="auto">
                <a:xfrm>
                  <a:off x="3110198"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4"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5"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6"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7"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8"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29"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30"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31"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32"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33"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234"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194"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95"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96"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97"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D=0</a:t>
                </a:r>
              </a:p>
            </p:txBody>
          </p:sp>
          <p:sp>
            <p:nvSpPr>
              <p:cNvPr id="37198"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A=3</a:t>
                </a:r>
              </a:p>
            </p:txBody>
          </p:sp>
          <p:sp>
            <p:nvSpPr>
              <p:cNvPr id="37199" name="Rectangle 23"/>
              <p:cNvSpPr>
                <a:spLocks noChangeArrowheads="1"/>
              </p:cNvSpPr>
              <p:nvPr/>
            </p:nvSpPr>
            <p:spPr bwMode="auto">
              <a:xfrm>
                <a:off x="451586"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200"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01"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7202"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203"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204"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7205"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sp>
          <p:nvSpPr>
            <p:cNvPr id="37192" name="Rectangle 23"/>
            <p:cNvSpPr>
              <a:spLocks noChangeArrowheads="1"/>
            </p:cNvSpPr>
            <p:nvPr/>
          </p:nvSpPr>
          <p:spPr bwMode="auto">
            <a:xfrm>
              <a:off x="5220836" y="9966170"/>
              <a:ext cx="713657"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B=-2</a:t>
              </a:r>
            </a:p>
          </p:txBody>
        </p:sp>
      </p:grpSp>
      <p:grpSp>
        <p:nvGrpSpPr>
          <p:cNvPr id="11" name="Group 684"/>
          <p:cNvGrpSpPr>
            <a:grpSpLocks/>
          </p:cNvGrpSpPr>
          <p:nvPr/>
        </p:nvGrpSpPr>
        <p:grpSpPr bwMode="auto">
          <a:xfrm>
            <a:off x="4562475" y="960438"/>
            <a:ext cx="4114800" cy="5276850"/>
            <a:chOff x="5029200" y="821122"/>
            <a:chExt cx="4114800" cy="5277039"/>
          </a:xfrm>
        </p:grpSpPr>
        <p:grpSp>
          <p:nvGrpSpPr>
            <p:cNvPr id="12" name="Group 405"/>
            <p:cNvGrpSpPr>
              <a:grpSpLocks/>
            </p:cNvGrpSpPr>
            <p:nvPr/>
          </p:nvGrpSpPr>
          <p:grpSpPr bwMode="auto">
            <a:xfrm>
              <a:off x="5029200" y="1167627"/>
              <a:ext cx="4114800" cy="4930534"/>
              <a:chOff x="0" y="7200547"/>
              <a:chExt cx="4114800" cy="4930534"/>
            </a:xfrm>
          </p:grpSpPr>
          <p:grpSp>
            <p:nvGrpSpPr>
              <p:cNvPr id="13" name="Group 317"/>
              <p:cNvGrpSpPr>
                <a:grpSpLocks/>
              </p:cNvGrpSpPr>
              <p:nvPr/>
            </p:nvGrpSpPr>
            <p:grpSpPr bwMode="auto">
              <a:xfrm>
                <a:off x="0" y="7200547"/>
                <a:ext cx="4114800" cy="4930534"/>
                <a:chOff x="0" y="7200547"/>
                <a:chExt cx="4114800" cy="4930534"/>
              </a:xfrm>
            </p:grpSpPr>
            <p:sp>
              <p:nvSpPr>
                <p:cNvPr id="519" name="Rectangle 24"/>
                <p:cNvSpPr>
                  <a:spLocks noChangeAspect="1" noChangeArrowheads="1"/>
                </p:cNvSpPr>
                <p:nvPr/>
              </p:nvSpPr>
              <p:spPr bwMode="auto">
                <a:xfrm>
                  <a:off x="1462088" y="9551300"/>
                  <a:ext cx="1195387" cy="1181142"/>
                </a:xfrm>
                <a:prstGeom prst="rect">
                  <a:avLst/>
                </a:prstGeom>
                <a:solidFill>
                  <a:schemeClr val="accent6">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0" name="Rectangle 24"/>
                <p:cNvSpPr>
                  <a:spLocks noChangeAspect="1" noChangeArrowheads="1"/>
                </p:cNvSpPr>
                <p:nvPr/>
              </p:nvSpPr>
              <p:spPr bwMode="auto">
                <a:xfrm>
                  <a:off x="1458913" y="8378096"/>
                  <a:ext cx="1193800" cy="118114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1" name="Rectangle 23"/>
                <p:cNvSpPr>
                  <a:spLocks noChangeArrowheads="1"/>
                </p:cNvSpPr>
                <p:nvPr/>
              </p:nvSpPr>
              <p:spPr bwMode="auto">
                <a:xfrm>
                  <a:off x="261938" y="10727681"/>
                  <a:ext cx="1200150" cy="1173204"/>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522" name="Rectangle 17"/>
                <p:cNvSpPr>
                  <a:spLocks noChangeAspect="1" noChangeArrowheads="1"/>
                </p:cNvSpPr>
                <p:nvPr/>
              </p:nvSpPr>
              <p:spPr bwMode="auto">
                <a:xfrm>
                  <a:off x="255588" y="7200129"/>
                  <a:ext cx="120173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3" name="Rectangle 18"/>
                <p:cNvSpPr>
                  <a:spLocks noChangeAspect="1" noChangeArrowheads="1"/>
                </p:cNvSpPr>
                <p:nvPr/>
              </p:nvSpPr>
              <p:spPr bwMode="auto">
                <a:xfrm>
                  <a:off x="1457325" y="7200129"/>
                  <a:ext cx="1198563"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4" name="Rectangle 19"/>
                <p:cNvSpPr>
                  <a:spLocks noChangeAspect="1" noChangeArrowheads="1"/>
                </p:cNvSpPr>
                <p:nvPr/>
              </p:nvSpPr>
              <p:spPr bwMode="auto">
                <a:xfrm>
                  <a:off x="2655888" y="7200129"/>
                  <a:ext cx="119538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5" name="Rectangle 22"/>
                <p:cNvSpPr>
                  <a:spLocks noChangeAspect="1" noChangeArrowheads="1"/>
                </p:cNvSpPr>
                <p:nvPr/>
              </p:nvSpPr>
              <p:spPr bwMode="auto">
                <a:xfrm>
                  <a:off x="255588" y="8373333"/>
                  <a:ext cx="1201737" cy="1182730"/>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6" name="Rectangle 24"/>
                <p:cNvSpPr>
                  <a:spLocks noChangeAspect="1" noChangeArrowheads="1"/>
                </p:cNvSpPr>
                <p:nvPr/>
              </p:nvSpPr>
              <p:spPr bwMode="auto">
                <a:xfrm>
                  <a:off x="2655888" y="8373333"/>
                  <a:ext cx="1195387" cy="1182730"/>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7" name="Rectangle 27"/>
                <p:cNvSpPr>
                  <a:spLocks noChangeAspect="1" noChangeArrowheads="1"/>
                </p:cNvSpPr>
                <p:nvPr/>
              </p:nvSpPr>
              <p:spPr bwMode="auto">
                <a:xfrm>
                  <a:off x="255588" y="9556064"/>
                  <a:ext cx="120173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28" name="Rectangle 29"/>
                <p:cNvSpPr>
                  <a:spLocks noChangeAspect="1" noChangeArrowheads="1"/>
                </p:cNvSpPr>
                <p:nvPr/>
              </p:nvSpPr>
              <p:spPr bwMode="auto">
                <a:xfrm>
                  <a:off x="2655888" y="9556064"/>
                  <a:ext cx="1195387" cy="1173204"/>
                </a:xfrm>
                <a:prstGeom prst="rect">
                  <a:avLst/>
                </a:prstGeom>
                <a:solidFill>
                  <a:schemeClr val="accent6">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172"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173"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174"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532" name="Straight Connector 531"/>
                <p:cNvCxnSpPr/>
                <p:nvPr/>
              </p:nvCxnSpPr>
              <p:spPr>
                <a:xfrm>
                  <a:off x="0" y="9559239"/>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176"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77" name="Line 36"/>
                <p:cNvSpPr>
                  <a:spLocks noChangeShapeType="1"/>
                </p:cNvSpPr>
                <p:nvPr/>
              </p:nvSpPr>
              <p:spPr bwMode="auto">
                <a:xfrm>
                  <a:off x="2346387" y="9394168"/>
                  <a:ext cx="0" cy="43132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78"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79" name="Line 39"/>
                <p:cNvSpPr>
                  <a:spLocks noChangeShapeType="1"/>
                </p:cNvSpPr>
                <p:nvPr/>
              </p:nvSpPr>
              <p:spPr bwMode="auto">
                <a:xfrm>
                  <a:off x="3110198"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0"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1"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2"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3"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4"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5"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6"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7"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8"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89"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90"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150"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51"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52"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53" name="Rectangle 23"/>
              <p:cNvSpPr>
                <a:spLocks noChangeArrowheads="1"/>
              </p:cNvSpPr>
              <p:nvPr/>
            </p:nvSpPr>
            <p:spPr bwMode="auto">
              <a:xfrm>
                <a:off x="2814125"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154"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A=3</a:t>
                </a:r>
              </a:p>
            </p:txBody>
          </p:sp>
          <p:sp>
            <p:nvSpPr>
              <p:cNvPr id="37155" name="Rectangle 23"/>
              <p:cNvSpPr>
                <a:spLocks noChangeArrowheads="1"/>
              </p:cNvSpPr>
              <p:nvPr/>
            </p:nvSpPr>
            <p:spPr bwMode="auto">
              <a:xfrm>
                <a:off x="451586"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156"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57"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D=0</a:t>
                </a:r>
              </a:p>
            </p:txBody>
          </p:sp>
          <p:sp>
            <p:nvSpPr>
              <p:cNvPr id="37158"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D=0</a:t>
                </a:r>
              </a:p>
            </p:txBody>
          </p:sp>
          <p:sp>
            <p:nvSpPr>
              <p:cNvPr id="37159"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60"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7161"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sp>
          <p:nvSpPr>
            <p:cNvPr id="37148" name="TextBox 683"/>
            <p:cNvSpPr txBox="1">
              <a:spLocks noChangeArrowheads="1"/>
            </p:cNvSpPr>
            <p:nvPr/>
          </p:nvSpPr>
          <p:spPr bwMode="auto">
            <a:xfrm>
              <a:off x="5114740" y="821122"/>
              <a:ext cx="3847381" cy="369332"/>
            </a:xfrm>
            <a:prstGeom prst="rect">
              <a:avLst/>
            </a:prstGeom>
            <a:noFill/>
            <a:ln w="9525">
              <a:noFill/>
              <a:miter lim="800000"/>
              <a:headEnd/>
              <a:tailEnd/>
            </a:ln>
          </p:spPr>
          <p:txBody>
            <a:bodyPr>
              <a:spAutoFit/>
            </a:bodyPr>
            <a:lstStyle/>
            <a:p>
              <a:r>
                <a:rPr lang="en-US" sz="1800">
                  <a:solidFill>
                    <a:srgbClr val="FF0000"/>
                  </a:solidFill>
                </a:rPr>
                <a:t>resulting in new D=0 cells on queue</a:t>
              </a:r>
            </a:p>
          </p:txBody>
        </p:sp>
      </p:grpSp>
      <p:grpSp>
        <p:nvGrpSpPr>
          <p:cNvPr id="14" name="Group 591"/>
          <p:cNvGrpSpPr>
            <a:grpSpLocks/>
          </p:cNvGrpSpPr>
          <p:nvPr/>
        </p:nvGrpSpPr>
        <p:grpSpPr bwMode="auto">
          <a:xfrm>
            <a:off x="4562475" y="941388"/>
            <a:ext cx="4114800" cy="5295900"/>
            <a:chOff x="5149971" y="8120327"/>
            <a:chExt cx="4114800" cy="5296089"/>
          </a:xfrm>
        </p:grpSpPr>
        <p:grpSp>
          <p:nvGrpSpPr>
            <p:cNvPr id="15" name="Group 405"/>
            <p:cNvGrpSpPr>
              <a:grpSpLocks/>
            </p:cNvGrpSpPr>
            <p:nvPr/>
          </p:nvGrpSpPr>
          <p:grpSpPr bwMode="auto">
            <a:xfrm>
              <a:off x="5149971" y="8485882"/>
              <a:ext cx="4114800" cy="4930534"/>
              <a:chOff x="0" y="7200547"/>
              <a:chExt cx="4114800" cy="4930534"/>
            </a:xfrm>
          </p:grpSpPr>
          <p:grpSp>
            <p:nvGrpSpPr>
              <p:cNvPr id="16" name="Group 317"/>
              <p:cNvGrpSpPr>
                <a:grpSpLocks/>
              </p:cNvGrpSpPr>
              <p:nvPr/>
            </p:nvGrpSpPr>
            <p:grpSpPr bwMode="auto">
              <a:xfrm>
                <a:off x="0" y="7200547"/>
                <a:ext cx="4114800" cy="4930534"/>
                <a:chOff x="0" y="7200547"/>
                <a:chExt cx="4114800" cy="4930534"/>
              </a:xfrm>
            </p:grpSpPr>
            <p:sp>
              <p:nvSpPr>
                <p:cNvPr id="562" name="Rectangle 24"/>
                <p:cNvSpPr>
                  <a:spLocks noChangeAspect="1" noChangeArrowheads="1"/>
                </p:cNvSpPr>
                <p:nvPr/>
              </p:nvSpPr>
              <p:spPr bwMode="auto">
                <a:xfrm>
                  <a:off x="1462088" y="9551301"/>
                  <a:ext cx="1195387" cy="118114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3" name="Rectangle 24"/>
                <p:cNvSpPr>
                  <a:spLocks noChangeAspect="1" noChangeArrowheads="1"/>
                </p:cNvSpPr>
                <p:nvPr/>
              </p:nvSpPr>
              <p:spPr bwMode="auto">
                <a:xfrm>
                  <a:off x="1458913" y="8378097"/>
                  <a:ext cx="1193800" cy="118114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4" name="Rectangle 23"/>
                <p:cNvSpPr>
                  <a:spLocks noChangeArrowheads="1"/>
                </p:cNvSpPr>
                <p:nvPr/>
              </p:nvSpPr>
              <p:spPr bwMode="auto">
                <a:xfrm>
                  <a:off x="261938" y="10727681"/>
                  <a:ext cx="1200150" cy="1173204"/>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565" name="Rectangle 17"/>
                <p:cNvSpPr>
                  <a:spLocks noChangeAspect="1" noChangeArrowheads="1"/>
                </p:cNvSpPr>
                <p:nvPr/>
              </p:nvSpPr>
              <p:spPr bwMode="auto">
                <a:xfrm>
                  <a:off x="255588" y="7200130"/>
                  <a:ext cx="120173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6" name="Rectangle 18"/>
                <p:cNvSpPr>
                  <a:spLocks noChangeAspect="1" noChangeArrowheads="1"/>
                </p:cNvSpPr>
                <p:nvPr/>
              </p:nvSpPr>
              <p:spPr bwMode="auto">
                <a:xfrm>
                  <a:off x="1457325" y="7200130"/>
                  <a:ext cx="1198563"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7" name="Rectangle 19"/>
                <p:cNvSpPr>
                  <a:spLocks noChangeAspect="1" noChangeArrowheads="1"/>
                </p:cNvSpPr>
                <p:nvPr/>
              </p:nvSpPr>
              <p:spPr bwMode="auto">
                <a:xfrm>
                  <a:off x="2655888" y="7200130"/>
                  <a:ext cx="119538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8" name="Rectangle 22"/>
                <p:cNvSpPr>
                  <a:spLocks noChangeAspect="1" noChangeArrowheads="1"/>
                </p:cNvSpPr>
                <p:nvPr/>
              </p:nvSpPr>
              <p:spPr bwMode="auto">
                <a:xfrm>
                  <a:off x="255588" y="8373334"/>
                  <a:ext cx="1201737" cy="1182730"/>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69" name="Rectangle 24"/>
                <p:cNvSpPr>
                  <a:spLocks noChangeAspect="1" noChangeArrowheads="1"/>
                </p:cNvSpPr>
                <p:nvPr/>
              </p:nvSpPr>
              <p:spPr bwMode="auto">
                <a:xfrm>
                  <a:off x="2655888" y="8373334"/>
                  <a:ext cx="1195387" cy="1182730"/>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70" name="Rectangle 27"/>
                <p:cNvSpPr>
                  <a:spLocks noChangeAspect="1" noChangeArrowheads="1"/>
                </p:cNvSpPr>
                <p:nvPr/>
              </p:nvSpPr>
              <p:spPr bwMode="auto">
                <a:xfrm>
                  <a:off x="255588" y="9556064"/>
                  <a:ext cx="120173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71" name="Rectangle 29"/>
                <p:cNvSpPr>
                  <a:spLocks noChangeAspect="1" noChangeArrowheads="1"/>
                </p:cNvSpPr>
                <p:nvPr/>
              </p:nvSpPr>
              <p:spPr bwMode="auto">
                <a:xfrm>
                  <a:off x="2655888" y="9556064"/>
                  <a:ext cx="1195387" cy="117320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128"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573" name="Rectangle 28"/>
                <p:cNvSpPr>
                  <a:spLocks noChangeAspect="1" noChangeArrowheads="1"/>
                </p:cNvSpPr>
                <p:nvPr/>
              </p:nvSpPr>
              <p:spPr bwMode="auto">
                <a:xfrm>
                  <a:off x="1457325" y="10729268"/>
                  <a:ext cx="1203325" cy="117479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574" name="Rectangle 29"/>
                <p:cNvSpPr>
                  <a:spLocks noChangeAspect="1" noChangeArrowheads="1"/>
                </p:cNvSpPr>
                <p:nvPr/>
              </p:nvSpPr>
              <p:spPr bwMode="auto">
                <a:xfrm>
                  <a:off x="2660650" y="10729268"/>
                  <a:ext cx="1187450" cy="1174792"/>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cxnSp>
              <p:nvCxnSpPr>
                <p:cNvPr id="575" name="Straight Connector 574"/>
                <p:cNvCxnSpPr/>
                <p:nvPr/>
              </p:nvCxnSpPr>
              <p:spPr>
                <a:xfrm>
                  <a:off x="0" y="9559239"/>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132"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3" name="Line 36"/>
                <p:cNvSpPr>
                  <a:spLocks noChangeShapeType="1"/>
                </p:cNvSpPr>
                <p:nvPr/>
              </p:nvSpPr>
              <p:spPr bwMode="auto">
                <a:xfrm>
                  <a:off x="2346387" y="9394168"/>
                  <a:ext cx="0" cy="43132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4"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5" name="Line 39"/>
                <p:cNvSpPr>
                  <a:spLocks noChangeShapeType="1"/>
                </p:cNvSpPr>
                <p:nvPr/>
              </p:nvSpPr>
              <p:spPr bwMode="auto">
                <a:xfrm>
                  <a:off x="3110198"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6"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7"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8"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39"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0"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1"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2"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3"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4"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5"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46"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106"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07"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08"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09" name="Rectangle 23"/>
              <p:cNvSpPr>
                <a:spLocks noChangeArrowheads="1"/>
              </p:cNvSpPr>
              <p:nvPr/>
            </p:nvSpPr>
            <p:spPr bwMode="auto">
              <a:xfrm>
                <a:off x="2814125"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110"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A=3</a:t>
                </a:r>
              </a:p>
            </p:txBody>
          </p:sp>
          <p:sp>
            <p:nvSpPr>
              <p:cNvPr id="37111" name="Rectangle 23"/>
              <p:cNvSpPr>
                <a:spLocks noChangeArrowheads="1"/>
              </p:cNvSpPr>
              <p:nvPr/>
            </p:nvSpPr>
            <p:spPr bwMode="auto">
              <a:xfrm>
                <a:off x="451586" y="8718210"/>
                <a:ext cx="83548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A=1.5</a:t>
                </a:r>
              </a:p>
            </p:txBody>
          </p:sp>
          <p:sp>
            <p:nvSpPr>
              <p:cNvPr id="37112"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13" name="Rectangle 23"/>
              <p:cNvSpPr>
                <a:spLocks noChangeArrowheads="1"/>
              </p:cNvSpPr>
              <p:nvPr/>
            </p:nvSpPr>
            <p:spPr bwMode="auto">
              <a:xfrm>
                <a:off x="1617336" y="9946309"/>
                <a:ext cx="83548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A=5.5</a:t>
                </a:r>
              </a:p>
            </p:txBody>
          </p:sp>
          <p:sp>
            <p:nvSpPr>
              <p:cNvPr id="37114" name="Rectangle 23"/>
              <p:cNvSpPr>
                <a:spLocks noChangeArrowheads="1"/>
              </p:cNvSpPr>
              <p:nvPr/>
            </p:nvSpPr>
            <p:spPr bwMode="auto">
              <a:xfrm>
                <a:off x="2814125" y="9946309"/>
                <a:ext cx="83548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A=2.5</a:t>
                </a:r>
              </a:p>
            </p:txBody>
          </p:sp>
          <p:sp>
            <p:nvSpPr>
              <p:cNvPr id="37115"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116"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A=6</a:t>
                </a:r>
              </a:p>
            </p:txBody>
          </p:sp>
          <p:sp>
            <p:nvSpPr>
              <p:cNvPr id="37117" name="Rectangle 23"/>
              <p:cNvSpPr>
                <a:spLocks noChangeArrowheads="1"/>
              </p:cNvSpPr>
              <p:nvPr/>
            </p:nvSpPr>
            <p:spPr bwMode="auto">
              <a:xfrm>
                <a:off x="2814125" y="11116621"/>
                <a:ext cx="83548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A=3.5</a:t>
                </a:r>
              </a:p>
            </p:txBody>
          </p:sp>
        </p:grpSp>
        <p:sp>
          <p:nvSpPr>
            <p:cNvPr id="37104" name="TextBox 590"/>
            <p:cNvSpPr txBox="1">
              <a:spLocks noChangeArrowheads="1"/>
            </p:cNvSpPr>
            <p:nvPr/>
          </p:nvSpPr>
          <p:spPr bwMode="auto">
            <a:xfrm>
              <a:off x="5273611" y="8120327"/>
              <a:ext cx="3847381" cy="369332"/>
            </a:xfrm>
            <a:prstGeom prst="rect">
              <a:avLst/>
            </a:prstGeom>
            <a:noFill/>
            <a:ln w="9525">
              <a:noFill/>
              <a:miter lim="800000"/>
              <a:headEnd/>
              <a:tailEnd/>
            </a:ln>
          </p:spPr>
          <p:txBody>
            <a:bodyPr>
              <a:spAutoFit/>
            </a:bodyPr>
            <a:lstStyle/>
            <a:p>
              <a:r>
                <a:rPr lang="en-US" sz="1800">
                  <a:solidFill>
                    <a:srgbClr val="FF0000"/>
                  </a:solidFill>
                </a:rPr>
                <a:t>and so on until completion</a:t>
              </a:r>
            </a:p>
          </p:txBody>
        </p:sp>
      </p:grpSp>
      <p:grpSp>
        <p:nvGrpSpPr>
          <p:cNvPr id="17" name="Group 592"/>
          <p:cNvGrpSpPr>
            <a:grpSpLocks/>
          </p:cNvGrpSpPr>
          <p:nvPr/>
        </p:nvGrpSpPr>
        <p:grpSpPr bwMode="auto">
          <a:xfrm>
            <a:off x="4562475" y="1306513"/>
            <a:ext cx="4114800" cy="4930775"/>
            <a:chOff x="0" y="7200547"/>
            <a:chExt cx="4114800" cy="4930534"/>
          </a:xfrm>
        </p:grpSpPr>
        <p:grpSp>
          <p:nvGrpSpPr>
            <p:cNvPr id="18" name="Group 317"/>
            <p:cNvGrpSpPr>
              <a:grpSpLocks/>
            </p:cNvGrpSpPr>
            <p:nvPr/>
          </p:nvGrpSpPr>
          <p:grpSpPr bwMode="auto">
            <a:xfrm>
              <a:off x="0" y="7200547"/>
              <a:ext cx="4114800" cy="4930534"/>
              <a:chOff x="0" y="7200547"/>
              <a:chExt cx="4114800" cy="4930534"/>
            </a:xfrm>
          </p:grpSpPr>
          <p:sp>
            <p:nvSpPr>
              <p:cNvPr id="37074"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608" name="Rectangle 24"/>
              <p:cNvSpPr>
                <a:spLocks noChangeAspect="1" noChangeArrowheads="1"/>
              </p:cNvSpPr>
              <p:nvPr/>
            </p:nvSpPr>
            <p:spPr bwMode="auto">
              <a:xfrm>
                <a:off x="1458913" y="8378414"/>
                <a:ext cx="1193800" cy="1181042"/>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09" name="Rectangle 23"/>
              <p:cNvSpPr>
                <a:spLocks noChangeArrowheads="1"/>
              </p:cNvSpPr>
              <p:nvPr/>
            </p:nvSpPr>
            <p:spPr bwMode="auto">
              <a:xfrm>
                <a:off x="261938" y="10727800"/>
                <a:ext cx="1200150" cy="1173105"/>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610" name="Rectangle 17"/>
              <p:cNvSpPr>
                <a:spLocks noChangeAspect="1" noChangeArrowheads="1"/>
              </p:cNvSpPr>
              <p:nvPr/>
            </p:nvSpPr>
            <p:spPr bwMode="auto">
              <a:xfrm>
                <a:off x="255588" y="7200547"/>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11" name="Rectangle 18"/>
              <p:cNvSpPr>
                <a:spLocks noChangeAspect="1" noChangeArrowheads="1"/>
              </p:cNvSpPr>
              <p:nvPr/>
            </p:nvSpPr>
            <p:spPr bwMode="auto">
              <a:xfrm>
                <a:off x="1457325" y="7200547"/>
                <a:ext cx="1198563"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12" name="Rectangle 19"/>
              <p:cNvSpPr>
                <a:spLocks noChangeAspect="1" noChangeArrowheads="1"/>
              </p:cNvSpPr>
              <p:nvPr/>
            </p:nvSpPr>
            <p:spPr bwMode="auto">
              <a:xfrm>
                <a:off x="2655888" y="7200547"/>
                <a:ext cx="119538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13" name="Rectangle 22"/>
              <p:cNvSpPr>
                <a:spLocks noChangeAspect="1" noChangeArrowheads="1"/>
              </p:cNvSpPr>
              <p:nvPr/>
            </p:nvSpPr>
            <p:spPr bwMode="auto">
              <a:xfrm>
                <a:off x="255588" y="8373652"/>
                <a:ext cx="1201737" cy="1182630"/>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14" name="Rectangle 24"/>
              <p:cNvSpPr>
                <a:spLocks noChangeAspect="1" noChangeArrowheads="1"/>
              </p:cNvSpPr>
              <p:nvPr/>
            </p:nvSpPr>
            <p:spPr bwMode="auto">
              <a:xfrm>
                <a:off x="2655888" y="8373652"/>
                <a:ext cx="1195387" cy="1182630"/>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615" name="Rectangle 27"/>
              <p:cNvSpPr>
                <a:spLocks noChangeAspect="1" noChangeArrowheads="1"/>
              </p:cNvSpPr>
              <p:nvPr/>
            </p:nvSpPr>
            <p:spPr bwMode="auto">
              <a:xfrm>
                <a:off x="255588" y="9556282"/>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083"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84"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085"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86"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620" name="Straight Connector 619"/>
              <p:cNvCxnSpPr/>
              <p:nvPr/>
            </p:nvCxnSpPr>
            <p:spPr>
              <a:xfrm>
                <a:off x="0" y="9559457"/>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088"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89" name="Line 36"/>
              <p:cNvSpPr>
                <a:spLocks noChangeShapeType="1"/>
              </p:cNvSpPr>
              <p:nvPr/>
            </p:nvSpPr>
            <p:spPr bwMode="auto">
              <a:xfrm>
                <a:off x="2079056" y="9287165"/>
                <a:ext cx="11877" cy="593766"/>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0"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1" name="Line 39"/>
              <p:cNvSpPr>
                <a:spLocks noChangeShapeType="1"/>
              </p:cNvSpPr>
              <p:nvPr/>
            </p:nvSpPr>
            <p:spPr bwMode="auto">
              <a:xfrm>
                <a:off x="3230962"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2"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3"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4"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5"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6"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7"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8"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99"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00"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01"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102"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062"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063"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a:t>
              </a:r>
            </a:p>
          </p:txBody>
        </p:sp>
        <p:sp>
          <p:nvSpPr>
            <p:cNvPr id="37064"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a:t>
              </a:r>
            </a:p>
          </p:txBody>
        </p:sp>
        <p:sp>
          <p:nvSpPr>
            <p:cNvPr id="37065"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D=0</a:t>
              </a:r>
            </a:p>
          </p:txBody>
        </p:sp>
        <p:sp>
          <p:nvSpPr>
            <p:cNvPr id="37066"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D=0</a:t>
              </a:r>
            </a:p>
          </p:txBody>
        </p:sp>
        <p:sp>
          <p:nvSpPr>
            <p:cNvPr id="37067" name="Rectangle 23"/>
            <p:cNvSpPr>
              <a:spLocks noChangeArrowheads="1"/>
            </p:cNvSpPr>
            <p:nvPr/>
          </p:nvSpPr>
          <p:spPr bwMode="auto">
            <a:xfrm>
              <a:off x="547765"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D=0</a:t>
              </a:r>
            </a:p>
          </p:txBody>
        </p:sp>
        <p:sp>
          <p:nvSpPr>
            <p:cNvPr id="37068"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7069"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7070"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071"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A=1</a:t>
              </a:r>
            </a:p>
          </p:txBody>
        </p:sp>
        <p:sp>
          <p:nvSpPr>
            <p:cNvPr id="37072"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7073"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grpSp>
        <p:nvGrpSpPr>
          <p:cNvPr id="19" name="Group 318"/>
          <p:cNvGrpSpPr>
            <a:grpSpLocks/>
          </p:cNvGrpSpPr>
          <p:nvPr/>
        </p:nvGrpSpPr>
        <p:grpSpPr bwMode="auto">
          <a:xfrm>
            <a:off x="4562475" y="1306513"/>
            <a:ext cx="4114800" cy="4930775"/>
            <a:chOff x="0" y="7200547"/>
            <a:chExt cx="4114800" cy="4930534"/>
          </a:xfrm>
        </p:grpSpPr>
        <p:grpSp>
          <p:nvGrpSpPr>
            <p:cNvPr id="20" name="Group 317"/>
            <p:cNvGrpSpPr>
              <a:grpSpLocks/>
            </p:cNvGrpSpPr>
            <p:nvPr/>
          </p:nvGrpSpPr>
          <p:grpSpPr bwMode="auto">
            <a:xfrm>
              <a:off x="0" y="7200547"/>
              <a:ext cx="4114800" cy="4930534"/>
              <a:chOff x="0" y="7200547"/>
              <a:chExt cx="4114800" cy="4930534"/>
            </a:xfrm>
          </p:grpSpPr>
          <p:sp>
            <p:nvSpPr>
              <p:cNvPr id="37032"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33" name="Rectangle 24"/>
              <p:cNvSpPr>
                <a:spLocks noChangeAspect="1" noChangeArrowheads="1"/>
              </p:cNvSpPr>
              <p:nvPr/>
            </p:nvSpPr>
            <p:spPr bwMode="auto">
              <a:xfrm>
                <a:off x="1458403" y="8377966"/>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171" name="Rectangle 23"/>
              <p:cNvSpPr>
                <a:spLocks noChangeArrowheads="1"/>
              </p:cNvSpPr>
              <p:nvPr/>
            </p:nvSpPr>
            <p:spPr bwMode="auto">
              <a:xfrm>
                <a:off x="261938" y="10727800"/>
                <a:ext cx="1200150" cy="1173105"/>
              </a:xfrm>
              <a:prstGeom prst="rect">
                <a:avLst/>
              </a:prstGeom>
              <a:solidFill>
                <a:schemeClr val="accent6">
                  <a:lumMod val="40000"/>
                  <a:lumOff val="6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200" name="Rectangle 17"/>
              <p:cNvSpPr>
                <a:spLocks noChangeAspect="1" noChangeArrowheads="1"/>
              </p:cNvSpPr>
              <p:nvPr/>
            </p:nvSpPr>
            <p:spPr bwMode="auto">
              <a:xfrm>
                <a:off x="255588" y="7200547"/>
                <a:ext cx="1201737"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201" name="Rectangle 18"/>
              <p:cNvSpPr>
                <a:spLocks noChangeAspect="1" noChangeArrowheads="1"/>
              </p:cNvSpPr>
              <p:nvPr/>
            </p:nvSpPr>
            <p:spPr bwMode="auto">
              <a:xfrm>
                <a:off x="1457325" y="7200547"/>
                <a:ext cx="1198563"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202" name="Rectangle 19"/>
              <p:cNvSpPr>
                <a:spLocks noChangeAspect="1" noChangeArrowheads="1"/>
              </p:cNvSpPr>
              <p:nvPr/>
            </p:nvSpPr>
            <p:spPr bwMode="auto">
              <a:xfrm>
                <a:off x="2655888" y="7200547"/>
                <a:ext cx="1195387"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038" name="Rectangle 22"/>
              <p:cNvSpPr>
                <a:spLocks noChangeAspect="1" noChangeArrowheads="1"/>
              </p:cNvSpPr>
              <p:nvPr/>
            </p:nvSpPr>
            <p:spPr bwMode="auto">
              <a:xfrm>
                <a:off x="255681" y="8374428"/>
                <a:ext cx="1202151"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39" name="Rectangle 24"/>
              <p:cNvSpPr>
                <a:spLocks noChangeAspect="1" noChangeArrowheads="1"/>
              </p:cNvSpPr>
              <p:nvPr/>
            </p:nvSpPr>
            <p:spPr bwMode="auto">
              <a:xfrm>
                <a:off x="2656394" y="8374428"/>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205" name="Rectangle 27"/>
              <p:cNvSpPr>
                <a:spLocks noChangeAspect="1" noChangeArrowheads="1"/>
              </p:cNvSpPr>
              <p:nvPr/>
            </p:nvSpPr>
            <p:spPr bwMode="auto">
              <a:xfrm>
                <a:off x="255588" y="9556282"/>
                <a:ext cx="1201737"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7041"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42"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043"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44"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210" name="Straight Connector 209"/>
              <p:cNvCxnSpPr/>
              <p:nvPr/>
            </p:nvCxnSpPr>
            <p:spPr>
              <a:xfrm>
                <a:off x="0" y="9559457"/>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046"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47" name="Line 36"/>
              <p:cNvSpPr>
                <a:spLocks noChangeShapeType="1"/>
              </p:cNvSpPr>
              <p:nvPr/>
            </p:nvSpPr>
            <p:spPr bwMode="auto">
              <a:xfrm>
                <a:off x="2079056" y="9287165"/>
                <a:ext cx="11877" cy="593766"/>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48"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49" name="Line 39"/>
              <p:cNvSpPr>
                <a:spLocks noChangeShapeType="1"/>
              </p:cNvSpPr>
              <p:nvPr/>
            </p:nvSpPr>
            <p:spPr bwMode="auto">
              <a:xfrm>
                <a:off x="3230962"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0"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1"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2"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3"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4"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5"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6"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7"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8"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59"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60"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7020"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7021"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7022"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7023"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024"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D=3</a:t>
              </a:r>
            </a:p>
          </p:txBody>
        </p:sp>
        <p:sp>
          <p:nvSpPr>
            <p:cNvPr id="37025" name="Rectangle 23"/>
            <p:cNvSpPr>
              <a:spLocks noChangeArrowheads="1"/>
            </p:cNvSpPr>
            <p:nvPr/>
          </p:nvSpPr>
          <p:spPr bwMode="auto">
            <a:xfrm>
              <a:off x="547765" y="8718210"/>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026"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7027"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7028"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7029"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7030"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D=3</a:t>
              </a:r>
            </a:p>
          </p:txBody>
        </p:sp>
        <p:sp>
          <p:nvSpPr>
            <p:cNvPr id="37031"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grpSp>
        <p:nvGrpSpPr>
          <p:cNvPr id="21" name="Group 319"/>
          <p:cNvGrpSpPr>
            <a:grpSpLocks/>
          </p:cNvGrpSpPr>
          <p:nvPr/>
        </p:nvGrpSpPr>
        <p:grpSpPr bwMode="auto">
          <a:xfrm>
            <a:off x="4562475" y="1306513"/>
            <a:ext cx="4114800" cy="4930775"/>
            <a:chOff x="0" y="7200547"/>
            <a:chExt cx="4114800" cy="4930534"/>
          </a:xfrm>
        </p:grpSpPr>
        <p:grpSp>
          <p:nvGrpSpPr>
            <p:cNvPr id="22" name="Group 317"/>
            <p:cNvGrpSpPr>
              <a:grpSpLocks/>
            </p:cNvGrpSpPr>
            <p:nvPr/>
          </p:nvGrpSpPr>
          <p:grpSpPr bwMode="auto">
            <a:xfrm>
              <a:off x="0" y="7200547"/>
              <a:ext cx="4114800" cy="4930534"/>
              <a:chOff x="0" y="7200547"/>
              <a:chExt cx="4114800" cy="4930534"/>
            </a:xfrm>
          </p:grpSpPr>
          <p:sp>
            <p:nvSpPr>
              <p:cNvPr id="36990"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91" name="Rectangle 24"/>
              <p:cNvSpPr>
                <a:spLocks noChangeAspect="1" noChangeArrowheads="1"/>
              </p:cNvSpPr>
              <p:nvPr/>
            </p:nvSpPr>
            <p:spPr bwMode="auto">
              <a:xfrm>
                <a:off x="1458403" y="8377966"/>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36" name="Rectangle 23"/>
              <p:cNvSpPr>
                <a:spLocks noChangeArrowheads="1"/>
              </p:cNvSpPr>
              <p:nvPr/>
            </p:nvSpPr>
            <p:spPr bwMode="auto">
              <a:xfrm>
                <a:off x="261938" y="10727800"/>
                <a:ext cx="1200150" cy="1173105"/>
              </a:xfrm>
              <a:prstGeom prst="rect">
                <a:avLst/>
              </a:prstGeom>
              <a:solidFill>
                <a:schemeClr val="accent6">
                  <a:lumMod val="40000"/>
                  <a:lumOff val="6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337" name="Rectangle 17"/>
              <p:cNvSpPr>
                <a:spLocks noChangeAspect="1" noChangeArrowheads="1"/>
              </p:cNvSpPr>
              <p:nvPr/>
            </p:nvSpPr>
            <p:spPr bwMode="auto">
              <a:xfrm>
                <a:off x="255588" y="7200547"/>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38" name="Rectangle 18"/>
              <p:cNvSpPr>
                <a:spLocks noChangeAspect="1" noChangeArrowheads="1"/>
              </p:cNvSpPr>
              <p:nvPr/>
            </p:nvSpPr>
            <p:spPr bwMode="auto">
              <a:xfrm>
                <a:off x="1457325" y="7200547"/>
                <a:ext cx="1198563"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39" name="Rectangle 19"/>
              <p:cNvSpPr>
                <a:spLocks noChangeAspect="1" noChangeArrowheads="1"/>
              </p:cNvSpPr>
              <p:nvPr/>
            </p:nvSpPr>
            <p:spPr bwMode="auto">
              <a:xfrm>
                <a:off x="2655888" y="7200547"/>
                <a:ext cx="1195387"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40" name="Rectangle 22"/>
              <p:cNvSpPr>
                <a:spLocks noChangeAspect="1" noChangeArrowheads="1"/>
              </p:cNvSpPr>
              <p:nvPr/>
            </p:nvSpPr>
            <p:spPr bwMode="auto">
              <a:xfrm>
                <a:off x="255588" y="8373652"/>
                <a:ext cx="1201737" cy="1182630"/>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6997" name="Rectangle 24"/>
              <p:cNvSpPr>
                <a:spLocks noChangeAspect="1" noChangeArrowheads="1"/>
              </p:cNvSpPr>
              <p:nvPr/>
            </p:nvSpPr>
            <p:spPr bwMode="auto">
              <a:xfrm>
                <a:off x="2656394" y="8374428"/>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42" name="Rectangle 27"/>
              <p:cNvSpPr>
                <a:spLocks noChangeAspect="1" noChangeArrowheads="1"/>
              </p:cNvSpPr>
              <p:nvPr/>
            </p:nvSpPr>
            <p:spPr bwMode="auto">
              <a:xfrm>
                <a:off x="255588" y="9556282"/>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6999"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00"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7001"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002"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347" name="Straight Connector 346"/>
              <p:cNvCxnSpPr/>
              <p:nvPr/>
            </p:nvCxnSpPr>
            <p:spPr>
              <a:xfrm>
                <a:off x="0" y="9559457"/>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004"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05" name="Line 36"/>
              <p:cNvSpPr>
                <a:spLocks noChangeShapeType="1"/>
              </p:cNvSpPr>
              <p:nvPr/>
            </p:nvSpPr>
            <p:spPr bwMode="auto">
              <a:xfrm>
                <a:off x="2079056" y="9287165"/>
                <a:ext cx="11877" cy="593766"/>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06"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07" name="Line 39"/>
              <p:cNvSpPr>
                <a:spLocks noChangeShapeType="1"/>
              </p:cNvSpPr>
              <p:nvPr/>
            </p:nvSpPr>
            <p:spPr bwMode="auto">
              <a:xfrm>
                <a:off x="3230962"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08"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09"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0"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1"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2"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3"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4"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5"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6"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7"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7018"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6978"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a:t>
              </a:r>
            </a:p>
          </p:txBody>
        </p:sp>
        <p:sp>
          <p:nvSpPr>
            <p:cNvPr id="36979"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6980"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6981"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6982"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D=2</a:t>
              </a:r>
            </a:p>
          </p:txBody>
        </p:sp>
        <p:sp>
          <p:nvSpPr>
            <p:cNvPr id="36983" name="Rectangle 23"/>
            <p:cNvSpPr>
              <a:spLocks noChangeArrowheads="1"/>
            </p:cNvSpPr>
            <p:nvPr/>
          </p:nvSpPr>
          <p:spPr bwMode="auto">
            <a:xfrm>
              <a:off x="547765"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D=0</a:t>
              </a:r>
            </a:p>
          </p:txBody>
        </p:sp>
        <p:sp>
          <p:nvSpPr>
            <p:cNvPr id="36984"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a:t>
              </a:r>
            </a:p>
          </p:txBody>
        </p:sp>
        <p:sp>
          <p:nvSpPr>
            <p:cNvPr id="36985"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6986"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6987"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6988"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D=2</a:t>
              </a:r>
            </a:p>
          </p:txBody>
        </p:sp>
        <p:sp>
          <p:nvSpPr>
            <p:cNvPr id="36989"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grpSp>
        <p:nvGrpSpPr>
          <p:cNvPr id="23" name="Group 362"/>
          <p:cNvGrpSpPr>
            <a:grpSpLocks/>
          </p:cNvGrpSpPr>
          <p:nvPr/>
        </p:nvGrpSpPr>
        <p:grpSpPr bwMode="auto">
          <a:xfrm>
            <a:off x="4562475" y="1306513"/>
            <a:ext cx="4114800" cy="4930775"/>
            <a:chOff x="0" y="7200547"/>
            <a:chExt cx="4114800" cy="4930534"/>
          </a:xfrm>
        </p:grpSpPr>
        <p:grpSp>
          <p:nvGrpSpPr>
            <p:cNvPr id="24" name="Group 317"/>
            <p:cNvGrpSpPr>
              <a:grpSpLocks/>
            </p:cNvGrpSpPr>
            <p:nvPr/>
          </p:nvGrpSpPr>
          <p:grpSpPr bwMode="auto">
            <a:xfrm>
              <a:off x="0" y="7200547"/>
              <a:ext cx="4114800" cy="4930534"/>
              <a:chOff x="0" y="7200547"/>
              <a:chExt cx="4114800" cy="4930534"/>
            </a:xfrm>
          </p:grpSpPr>
          <p:sp>
            <p:nvSpPr>
              <p:cNvPr id="36948"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49" name="Rectangle 24"/>
              <p:cNvSpPr>
                <a:spLocks noChangeAspect="1" noChangeArrowheads="1"/>
              </p:cNvSpPr>
              <p:nvPr/>
            </p:nvSpPr>
            <p:spPr bwMode="auto">
              <a:xfrm>
                <a:off x="1458913" y="8378414"/>
                <a:ext cx="1193800" cy="1181042"/>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79" name="Rectangle 23"/>
              <p:cNvSpPr>
                <a:spLocks noChangeArrowheads="1"/>
              </p:cNvSpPr>
              <p:nvPr/>
            </p:nvSpPr>
            <p:spPr bwMode="auto">
              <a:xfrm>
                <a:off x="261938" y="10727800"/>
                <a:ext cx="1200150" cy="1173105"/>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380" name="Rectangle 17"/>
              <p:cNvSpPr>
                <a:spLocks noChangeAspect="1" noChangeArrowheads="1"/>
              </p:cNvSpPr>
              <p:nvPr/>
            </p:nvSpPr>
            <p:spPr bwMode="auto">
              <a:xfrm>
                <a:off x="255588" y="7200547"/>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81" name="Rectangle 18"/>
              <p:cNvSpPr>
                <a:spLocks noChangeAspect="1" noChangeArrowheads="1"/>
              </p:cNvSpPr>
              <p:nvPr/>
            </p:nvSpPr>
            <p:spPr bwMode="auto">
              <a:xfrm>
                <a:off x="1457325" y="7200547"/>
                <a:ext cx="1198563"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82" name="Rectangle 19"/>
              <p:cNvSpPr>
                <a:spLocks noChangeAspect="1" noChangeArrowheads="1"/>
              </p:cNvSpPr>
              <p:nvPr/>
            </p:nvSpPr>
            <p:spPr bwMode="auto">
              <a:xfrm>
                <a:off x="2655888" y="7200547"/>
                <a:ext cx="1195387" cy="1173105"/>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83" name="Rectangle 22"/>
              <p:cNvSpPr>
                <a:spLocks noChangeAspect="1" noChangeArrowheads="1"/>
              </p:cNvSpPr>
              <p:nvPr/>
            </p:nvSpPr>
            <p:spPr bwMode="auto">
              <a:xfrm>
                <a:off x="255588" y="8373652"/>
                <a:ext cx="1201737" cy="1182630"/>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6955" name="Rectangle 24"/>
              <p:cNvSpPr>
                <a:spLocks noChangeAspect="1" noChangeArrowheads="1"/>
              </p:cNvSpPr>
              <p:nvPr/>
            </p:nvSpPr>
            <p:spPr bwMode="auto">
              <a:xfrm>
                <a:off x="2655888" y="8373652"/>
                <a:ext cx="1195387" cy="1182630"/>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85" name="Rectangle 27"/>
              <p:cNvSpPr>
                <a:spLocks noChangeAspect="1" noChangeArrowheads="1"/>
              </p:cNvSpPr>
              <p:nvPr/>
            </p:nvSpPr>
            <p:spPr bwMode="auto">
              <a:xfrm>
                <a:off x="255588" y="9556282"/>
                <a:ext cx="1201737" cy="1173105"/>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6957"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58"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6959"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60"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390" name="Straight Connector 389"/>
              <p:cNvCxnSpPr/>
              <p:nvPr/>
            </p:nvCxnSpPr>
            <p:spPr>
              <a:xfrm>
                <a:off x="0" y="9559457"/>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962"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3" name="Line 36"/>
              <p:cNvSpPr>
                <a:spLocks noChangeShapeType="1"/>
              </p:cNvSpPr>
              <p:nvPr/>
            </p:nvSpPr>
            <p:spPr bwMode="auto">
              <a:xfrm>
                <a:off x="2079056" y="9287165"/>
                <a:ext cx="11877" cy="593766"/>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4"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5" name="Line 39"/>
              <p:cNvSpPr>
                <a:spLocks noChangeShapeType="1"/>
              </p:cNvSpPr>
              <p:nvPr/>
            </p:nvSpPr>
            <p:spPr bwMode="auto">
              <a:xfrm>
                <a:off x="3230962"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6"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7"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8"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69"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0"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1"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2"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3"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4"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5"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76"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6936"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937"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a:t>
              </a:r>
            </a:p>
          </p:txBody>
        </p:sp>
        <p:sp>
          <p:nvSpPr>
            <p:cNvPr id="36938"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D=0</a:t>
              </a:r>
            </a:p>
          </p:txBody>
        </p:sp>
        <p:sp>
          <p:nvSpPr>
            <p:cNvPr id="36939"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6940"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D=1</a:t>
              </a:r>
            </a:p>
          </p:txBody>
        </p:sp>
        <p:sp>
          <p:nvSpPr>
            <p:cNvPr id="36941" name="Rectangle 23"/>
            <p:cNvSpPr>
              <a:spLocks noChangeArrowheads="1"/>
            </p:cNvSpPr>
            <p:nvPr/>
          </p:nvSpPr>
          <p:spPr bwMode="auto">
            <a:xfrm>
              <a:off x="547765"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D=0</a:t>
              </a:r>
            </a:p>
          </p:txBody>
        </p:sp>
        <p:sp>
          <p:nvSpPr>
            <p:cNvPr id="36942"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943"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6944"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6945"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a:t>
              </a:r>
            </a:p>
          </p:txBody>
        </p:sp>
        <p:sp>
          <p:nvSpPr>
            <p:cNvPr id="36946"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D=1</a:t>
              </a:r>
            </a:p>
          </p:txBody>
        </p:sp>
        <p:sp>
          <p:nvSpPr>
            <p:cNvPr id="36947"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grpSp>
        <p:nvGrpSpPr>
          <p:cNvPr id="25" name="Group 450"/>
          <p:cNvGrpSpPr>
            <a:grpSpLocks/>
          </p:cNvGrpSpPr>
          <p:nvPr/>
        </p:nvGrpSpPr>
        <p:grpSpPr bwMode="auto">
          <a:xfrm>
            <a:off x="4562475" y="963613"/>
            <a:ext cx="4114800" cy="5273675"/>
            <a:chOff x="3545458" y="7297948"/>
            <a:chExt cx="4114800" cy="5273079"/>
          </a:xfrm>
        </p:grpSpPr>
        <p:grpSp>
          <p:nvGrpSpPr>
            <p:cNvPr id="26" name="Group 405"/>
            <p:cNvGrpSpPr>
              <a:grpSpLocks/>
            </p:cNvGrpSpPr>
            <p:nvPr/>
          </p:nvGrpSpPr>
          <p:grpSpPr bwMode="auto">
            <a:xfrm>
              <a:off x="3545458" y="7640493"/>
              <a:ext cx="4114800" cy="4930534"/>
              <a:chOff x="0" y="7200547"/>
              <a:chExt cx="4114800" cy="4930534"/>
            </a:xfrm>
          </p:grpSpPr>
          <p:grpSp>
            <p:nvGrpSpPr>
              <p:cNvPr id="27" name="Group 317"/>
              <p:cNvGrpSpPr>
                <a:grpSpLocks/>
              </p:cNvGrpSpPr>
              <p:nvPr/>
            </p:nvGrpSpPr>
            <p:grpSpPr bwMode="auto">
              <a:xfrm>
                <a:off x="0" y="7200547"/>
                <a:ext cx="4114800" cy="4930534"/>
                <a:chOff x="0" y="7200547"/>
                <a:chExt cx="4114800" cy="4930534"/>
              </a:xfrm>
            </p:grpSpPr>
            <p:sp>
              <p:nvSpPr>
                <p:cNvPr id="36906" name="Rectangle 24"/>
                <p:cNvSpPr>
                  <a:spLocks noChangeAspect="1" noChangeArrowheads="1"/>
                </p:cNvSpPr>
                <p:nvPr/>
              </p:nvSpPr>
              <p:spPr bwMode="auto">
                <a:xfrm>
                  <a:off x="1461941" y="9551134"/>
                  <a:ext cx="1194974" cy="118106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421" name="Rectangle 24"/>
                <p:cNvSpPr>
                  <a:spLocks noChangeAspect="1" noChangeArrowheads="1"/>
                </p:cNvSpPr>
                <p:nvPr/>
              </p:nvSpPr>
              <p:spPr bwMode="auto">
                <a:xfrm>
                  <a:off x="1458913" y="8378655"/>
                  <a:ext cx="1193800" cy="1180967"/>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2" name="Rectangle 23"/>
                <p:cNvSpPr>
                  <a:spLocks noChangeArrowheads="1"/>
                </p:cNvSpPr>
                <p:nvPr/>
              </p:nvSpPr>
              <p:spPr bwMode="auto">
                <a:xfrm>
                  <a:off x="261938" y="10727890"/>
                  <a:ext cx="1200150" cy="1173029"/>
                </a:xfrm>
                <a:prstGeom prst="rect">
                  <a:avLst/>
                </a:prstGeom>
                <a:solidFill>
                  <a:schemeClr val="accent1">
                    <a:lumMod val="20000"/>
                    <a:lumOff val="80000"/>
                  </a:schemeClr>
                </a:solidFill>
                <a:ln w="9525" algn="ctr">
                  <a:solidFill>
                    <a:schemeClr val="bg2"/>
                  </a:solidFill>
                  <a:round/>
                  <a:headEnd/>
                  <a:tailEnd/>
                </a:ln>
              </p:spPr>
              <p:txBody>
                <a:bodyPr wrap="none" anchor="ctr"/>
                <a:lstStyle/>
                <a:p>
                  <a:pPr>
                    <a:defRPr/>
                  </a:pPr>
                  <a:endParaRPr lang="en-US">
                    <a:solidFill>
                      <a:srgbClr val="EEECE1"/>
                    </a:solidFill>
                  </a:endParaRPr>
                </a:p>
              </p:txBody>
            </p:sp>
            <p:sp>
              <p:nvSpPr>
                <p:cNvPr id="423" name="Rectangle 17"/>
                <p:cNvSpPr>
                  <a:spLocks noChangeAspect="1" noChangeArrowheads="1"/>
                </p:cNvSpPr>
                <p:nvPr/>
              </p:nvSpPr>
              <p:spPr bwMode="auto">
                <a:xfrm>
                  <a:off x="255588" y="7200863"/>
                  <a:ext cx="120173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4" name="Rectangle 18"/>
                <p:cNvSpPr>
                  <a:spLocks noChangeAspect="1" noChangeArrowheads="1"/>
                </p:cNvSpPr>
                <p:nvPr/>
              </p:nvSpPr>
              <p:spPr bwMode="auto">
                <a:xfrm>
                  <a:off x="1457325" y="7200863"/>
                  <a:ext cx="1198563"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5" name="Rectangle 19"/>
                <p:cNvSpPr>
                  <a:spLocks noChangeAspect="1" noChangeArrowheads="1"/>
                </p:cNvSpPr>
                <p:nvPr/>
              </p:nvSpPr>
              <p:spPr bwMode="auto">
                <a:xfrm>
                  <a:off x="2655888" y="7200863"/>
                  <a:ext cx="119538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6" name="Rectangle 22"/>
                <p:cNvSpPr>
                  <a:spLocks noChangeAspect="1" noChangeArrowheads="1"/>
                </p:cNvSpPr>
                <p:nvPr/>
              </p:nvSpPr>
              <p:spPr bwMode="auto">
                <a:xfrm>
                  <a:off x="255588" y="8373892"/>
                  <a:ext cx="1201737" cy="1182554"/>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7" name="Rectangle 24"/>
                <p:cNvSpPr>
                  <a:spLocks noChangeAspect="1" noChangeArrowheads="1"/>
                </p:cNvSpPr>
                <p:nvPr/>
              </p:nvSpPr>
              <p:spPr bwMode="auto">
                <a:xfrm>
                  <a:off x="2655888" y="8373892"/>
                  <a:ext cx="1195387" cy="1182554"/>
                </a:xfrm>
                <a:prstGeom prst="rect">
                  <a:avLst/>
                </a:prstGeom>
                <a:solidFill>
                  <a:schemeClr val="accent6">
                    <a:lumMod val="40000"/>
                    <a:lumOff val="6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428" name="Rectangle 27"/>
                <p:cNvSpPr>
                  <a:spLocks noChangeAspect="1" noChangeArrowheads="1"/>
                </p:cNvSpPr>
                <p:nvPr/>
              </p:nvSpPr>
              <p:spPr bwMode="auto">
                <a:xfrm>
                  <a:off x="255588" y="9556447"/>
                  <a:ext cx="1201737" cy="1173029"/>
                </a:xfrm>
                <a:prstGeom prst="rect">
                  <a:avLst/>
                </a:prstGeom>
                <a:solidFill>
                  <a:schemeClr val="accent1">
                    <a:lumMod val="20000"/>
                    <a:lumOff val="80000"/>
                  </a:schemeClr>
                </a:solidFill>
                <a:ln w="19050">
                  <a:solidFill>
                    <a:srgbClr val="009900"/>
                  </a:solidFill>
                  <a:miter lim="800000"/>
                  <a:headEnd/>
                  <a:tailEnd/>
                </a:ln>
              </p:spPr>
              <p:txBody>
                <a:bodyPr wrap="none" anchor="ctr"/>
                <a:lstStyle/>
                <a:p>
                  <a:pPr>
                    <a:defRPr/>
                  </a:pPr>
                  <a:endParaRPr lang="en-US" sz="1200" b="1">
                    <a:solidFill>
                      <a:srgbClr val="000000"/>
                    </a:solidFill>
                  </a:endParaRPr>
                </a:p>
              </p:txBody>
            </p:sp>
            <p:sp>
              <p:nvSpPr>
                <p:cNvPr id="36915" name="Rectangle 29"/>
                <p:cNvSpPr>
                  <a:spLocks noChangeAspect="1" noChangeArrowheads="1"/>
                </p:cNvSpPr>
                <p:nvPr/>
              </p:nvSpPr>
              <p:spPr bwMode="auto">
                <a:xfrm>
                  <a:off x="2656394" y="9555490"/>
                  <a:ext cx="1194974"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16" name="Rectangle 27"/>
                <p:cNvSpPr>
                  <a:spLocks noChangeAspect="1" noChangeArrowheads="1"/>
                </p:cNvSpPr>
                <p:nvPr/>
              </p:nvSpPr>
              <p:spPr bwMode="auto">
                <a:xfrm>
                  <a:off x="256915" y="10729862"/>
                  <a:ext cx="1202151" cy="1173881"/>
                </a:xfrm>
                <a:prstGeom prst="rect">
                  <a:avLst/>
                </a:prstGeom>
                <a:noFill/>
                <a:ln w="19050">
                  <a:solidFill>
                    <a:srgbClr val="009900"/>
                  </a:solidFill>
                  <a:miter lim="800000"/>
                  <a:headEnd/>
                  <a:tailEnd/>
                </a:ln>
              </p:spPr>
              <p:txBody>
                <a:bodyPr wrap="none" anchor="ctr"/>
                <a:lstStyle/>
                <a:p>
                  <a:endParaRPr lang="en-US" sz="1200" b="1">
                    <a:solidFill>
                      <a:srgbClr val="000000"/>
                    </a:solidFill>
                  </a:endParaRPr>
                </a:p>
              </p:txBody>
            </p:sp>
            <p:sp>
              <p:nvSpPr>
                <p:cNvPr id="36917" name="Rectangle 28"/>
                <p:cNvSpPr>
                  <a:spLocks noChangeAspect="1" noChangeArrowheads="1"/>
                </p:cNvSpPr>
                <p:nvPr/>
              </p:nvSpPr>
              <p:spPr bwMode="auto">
                <a:xfrm>
                  <a:off x="1457864" y="10729862"/>
                  <a:ext cx="1203013"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sp>
              <p:nvSpPr>
                <p:cNvPr id="36918" name="Rectangle 29"/>
                <p:cNvSpPr>
                  <a:spLocks noChangeAspect="1" noChangeArrowheads="1"/>
                </p:cNvSpPr>
                <p:nvPr/>
              </p:nvSpPr>
              <p:spPr bwMode="auto">
                <a:xfrm>
                  <a:off x="2660876" y="10729862"/>
                  <a:ext cx="1187267" cy="1173881"/>
                </a:xfrm>
                <a:prstGeom prst="rect">
                  <a:avLst/>
                </a:prstGeom>
                <a:solidFill>
                  <a:schemeClr val="bg1"/>
                </a:solidFill>
                <a:ln w="19050">
                  <a:solidFill>
                    <a:srgbClr val="009900"/>
                  </a:solidFill>
                  <a:miter lim="800000"/>
                  <a:headEnd/>
                  <a:tailEnd/>
                </a:ln>
              </p:spPr>
              <p:txBody>
                <a:bodyPr wrap="none" anchor="ctr"/>
                <a:lstStyle/>
                <a:p>
                  <a:endParaRPr lang="en-US" sz="1200" b="1">
                    <a:solidFill>
                      <a:srgbClr val="000000"/>
                    </a:solidFill>
                  </a:endParaRPr>
                </a:p>
              </p:txBody>
            </p:sp>
            <p:cxnSp>
              <p:nvCxnSpPr>
                <p:cNvPr id="433" name="Straight Connector 432"/>
                <p:cNvCxnSpPr/>
                <p:nvPr/>
              </p:nvCxnSpPr>
              <p:spPr>
                <a:xfrm>
                  <a:off x="0" y="9559621"/>
                  <a:ext cx="4114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920" name="Line 35"/>
                <p:cNvSpPr>
                  <a:spLocks noChangeShapeType="1"/>
                </p:cNvSpPr>
                <p:nvPr/>
              </p:nvSpPr>
              <p:spPr bwMode="auto">
                <a:xfrm>
                  <a:off x="1235907" y="8170884"/>
                  <a:ext cx="439387" cy="42751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1" name="Line 36"/>
                <p:cNvSpPr>
                  <a:spLocks noChangeShapeType="1"/>
                </p:cNvSpPr>
                <p:nvPr/>
              </p:nvSpPr>
              <p:spPr bwMode="auto">
                <a:xfrm>
                  <a:off x="2346387" y="9394168"/>
                  <a:ext cx="0" cy="43132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2" name="Line 38"/>
                <p:cNvSpPr>
                  <a:spLocks noChangeShapeType="1"/>
                </p:cNvSpPr>
                <p:nvPr/>
              </p:nvSpPr>
              <p:spPr bwMode="auto">
                <a:xfrm flipH="1">
                  <a:off x="2423440" y="8122343"/>
                  <a:ext cx="454230" cy="523554"/>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3" name="Line 39"/>
                <p:cNvSpPr>
                  <a:spLocks noChangeShapeType="1"/>
                </p:cNvSpPr>
                <p:nvPr/>
              </p:nvSpPr>
              <p:spPr bwMode="auto">
                <a:xfrm>
                  <a:off x="3230962" y="9346541"/>
                  <a:ext cx="11875" cy="52251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4" name="Line 40"/>
                <p:cNvSpPr>
                  <a:spLocks noChangeShapeType="1"/>
                </p:cNvSpPr>
                <p:nvPr/>
              </p:nvSpPr>
              <p:spPr bwMode="auto">
                <a:xfrm>
                  <a:off x="2090932" y="8123382"/>
                  <a:ext cx="11875" cy="57001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5" name="Line 41"/>
                <p:cNvSpPr>
                  <a:spLocks noChangeShapeType="1"/>
                </p:cNvSpPr>
                <p:nvPr/>
              </p:nvSpPr>
              <p:spPr bwMode="auto">
                <a:xfrm>
                  <a:off x="1224033" y="9299041"/>
                  <a:ext cx="510640"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6" name="Line 39"/>
                <p:cNvSpPr>
                  <a:spLocks noChangeShapeType="1"/>
                </p:cNvSpPr>
                <p:nvPr/>
              </p:nvSpPr>
              <p:spPr bwMode="auto">
                <a:xfrm>
                  <a:off x="832148" y="8123383"/>
                  <a:ext cx="11875" cy="53439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7" name="Line 41"/>
                <p:cNvSpPr>
                  <a:spLocks noChangeShapeType="1"/>
                </p:cNvSpPr>
                <p:nvPr/>
              </p:nvSpPr>
              <p:spPr bwMode="auto">
                <a:xfrm>
                  <a:off x="1223683" y="10489017"/>
                  <a:ext cx="484095" cy="510989"/>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8" name="Line 39"/>
                <p:cNvSpPr>
                  <a:spLocks noChangeShapeType="1"/>
                </p:cNvSpPr>
                <p:nvPr/>
              </p:nvSpPr>
              <p:spPr bwMode="auto">
                <a:xfrm flipV="1">
                  <a:off x="1224700" y="11343735"/>
                  <a:ext cx="526461" cy="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29" name="Line 39"/>
                <p:cNvSpPr>
                  <a:spLocks noChangeShapeType="1"/>
                </p:cNvSpPr>
                <p:nvPr/>
              </p:nvSpPr>
              <p:spPr bwMode="auto">
                <a:xfrm>
                  <a:off x="3606604" y="10526568"/>
                  <a:ext cx="439948" cy="414068"/>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30" name="Line 39"/>
                <p:cNvSpPr>
                  <a:spLocks noChangeShapeType="1"/>
                </p:cNvSpPr>
                <p:nvPr/>
              </p:nvSpPr>
              <p:spPr bwMode="auto">
                <a:xfrm>
                  <a:off x="3615230" y="11691133"/>
                  <a:ext cx="439948" cy="405442"/>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31" name="Line 39"/>
                <p:cNvSpPr>
                  <a:spLocks noChangeShapeType="1"/>
                </p:cNvSpPr>
                <p:nvPr/>
              </p:nvSpPr>
              <p:spPr bwMode="auto">
                <a:xfrm flipH="1">
                  <a:off x="2062476" y="11627534"/>
                  <a:ext cx="3891" cy="503547"/>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32" name="Line 39"/>
                <p:cNvSpPr>
                  <a:spLocks noChangeShapeType="1"/>
                </p:cNvSpPr>
                <p:nvPr/>
              </p:nvSpPr>
              <p:spPr bwMode="auto">
                <a:xfrm>
                  <a:off x="3266945" y="8114889"/>
                  <a:ext cx="11519" cy="602260"/>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33" name="Line 41"/>
                <p:cNvSpPr>
                  <a:spLocks noChangeShapeType="1"/>
                </p:cNvSpPr>
                <p:nvPr/>
              </p:nvSpPr>
              <p:spPr bwMode="auto">
                <a:xfrm>
                  <a:off x="2462611" y="10520395"/>
                  <a:ext cx="495743" cy="5065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sp>
              <p:nvSpPr>
                <p:cNvPr id="36934" name="Line 36"/>
                <p:cNvSpPr>
                  <a:spLocks noChangeShapeType="1"/>
                </p:cNvSpPr>
                <p:nvPr/>
              </p:nvSpPr>
              <p:spPr bwMode="auto">
                <a:xfrm>
                  <a:off x="2096980" y="10500689"/>
                  <a:ext cx="763" cy="553105"/>
                </a:xfrm>
                <a:prstGeom prst="line">
                  <a:avLst/>
                </a:prstGeom>
                <a:noFill/>
                <a:ln w="38100">
                  <a:solidFill>
                    <a:schemeClr val="tx1"/>
                  </a:solidFill>
                  <a:round/>
                  <a:headEnd/>
                  <a:tailEnd type="triangle" w="med" len="med"/>
                </a:ln>
              </p:spPr>
              <p:txBody>
                <a:bodyPr wrap="none" anchor="ctr"/>
                <a:lstStyle/>
                <a:p>
                  <a:endParaRPr lang="en-US">
                    <a:solidFill>
                      <a:srgbClr val="EEECE1"/>
                    </a:solidFill>
                  </a:endParaRPr>
                </a:p>
              </p:txBody>
            </p:sp>
          </p:grpSp>
          <p:sp>
            <p:nvSpPr>
              <p:cNvPr id="36894" name="Rectangle 23"/>
              <p:cNvSpPr>
                <a:spLocks noChangeArrowheads="1"/>
              </p:cNvSpPr>
              <p:nvPr/>
            </p:nvSpPr>
            <p:spPr bwMode="auto">
              <a:xfrm>
                <a:off x="54776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895" name="Rectangle 23"/>
              <p:cNvSpPr>
                <a:spLocks noChangeArrowheads="1"/>
              </p:cNvSpPr>
              <p:nvPr/>
            </p:nvSpPr>
            <p:spPr bwMode="auto">
              <a:xfrm>
                <a:off x="1713516"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896" name="Rectangle 23"/>
              <p:cNvSpPr>
                <a:spLocks noChangeArrowheads="1"/>
              </p:cNvSpPr>
              <p:nvPr/>
            </p:nvSpPr>
            <p:spPr bwMode="auto">
              <a:xfrm>
                <a:off x="2910305" y="754803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897" name="Rectangle 23"/>
              <p:cNvSpPr>
                <a:spLocks noChangeArrowheads="1"/>
              </p:cNvSpPr>
              <p:nvPr/>
            </p:nvSpPr>
            <p:spPr bwMode="auto">
              <a:xfrm>
                <a:off x="2910305" y="8718210"/>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6898" name="Rectangle 23"/>
              <p:cNvSpPr>
                <a:spLocks noChangeArrowheads="1"/>
              </p:cNvSpPr>
              <p:nvPr/>
            </p:nvSpPr>
            <p:spPr bwMode="auto">
              <a:xfrm>
                <a:off x="1713516" y="8718210"/>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D=0</a:t>
                </a:r>
              </a:p>
            </p:txBody>
          </p:sp>
          <p:sp>
            <p:nvSpPr>
              <p:cNvPr id="36899" name="Rectangle 23"/>
              <p:cNvSpPr>
                <a:spLocks noChangeArrowheads="1"/>
              </p:cNvSpPr>
              <p:nvPr/>
            </p:nvSpPr>
            <p:spPr bwMode="auto">
              <a:xfrm>
                <a:off x="451586" y="8718210"/>
                <a:ext cx="835485"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A=1.5</a:t>
                </a:r>
              </a:p>
            </p:txBody>
          </p:sp>
          <p:sp>
            <p:nvSpPr>
              <p:cNvPr id="36900" name="Rectangle 23"/>
              <p:cNvSpPr>
                <a:spLocks noChangeArrowheads="1"/>
              </p:cNvSpPr>
              <p:nvPr/>
            </p:nvSpPr>
            <p:spPr bwMode="auto">
              <a:xfrm>
                <a:off x="54776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901" name="Rectangle 23"/>
              <p:cNvSpPr>
                <a:spLocks noChangeArrowheads="1"/>
              </p:cNvSpPr>
              <p:nvPr/>
            </p:nvSpPr>
            <p:spPr bwMode="auto">
              <a:xfrm>
                <a:off x="1713516"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D=2</a:t>
                </a:r>
              </a:p>
            </p:txBody>
          </p:sp>
          <p:sp>
            <p:nvSpPr>
              <p:cNvPr id="36902" name="Rectangle 23"/>
              <p:cNvSpPr>
                <a:spLocks noChangeArrowheads="1"/>
              </p:cNvSpPr>
              <p:nvPr/>
            </p:nvSpPr>
            <p:spPr bwMode="auto">
              <a:xfrm>
                <a:off x="2910305" y="9946309"/>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sp>
            <p:nvSpPr>
              <p:cNvPr id="36903" name="Rectangle 23"/>
              <p:cNvSpPr>
                <a:spLocks noChangeArrowheads="1"/>
              </p:cNvSpPr>
              <p:nvPr/>
            </p:nvSpPr>
            <p:spPr bwMode="auto">
              <a:xfrm>
                <a:off x="54776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A=1</a:t>
                </a:r>
              </a:p>
            </p:txBody>
          </p:sp>
          <p:sp>
            <p:nvSpPr>
              <p:cNvPr id="36904" name="Rectangle 23"/>
              <p:cNvSpPr>
                <a:spLocks noChangeArrowheads="1"/>
              </p:cNvSpPr>
              <p:nvPr/>
            </p:nvSpPr>
            <p:spPr bwMode="auto">
              <a:xfrm>
                <a:off x="1713516" y="11116621"/>
                <a:ext cx="643125" cy="400110"/>
              </a:xfrm>
              <a:prstGeom prst="rect">
                <a:avLst/>
              </a:prstGeom>
              <a:noFill/>
              <a:ln w="9525">
                <a:noFill/>
                <a:miter lim="800000"/>
                <a:headEnd/>
                <a:tailEnd/>
              </a:ln>
            </p:spPr>
            <p:txBody>
              <a:bodyPr wrap="none">
                <a:spAutoFit/>
              </a:bodyPr>
              <a:lstStyle/>
              <a:p>
                <a:r>
                  <a:rPr lang="en-US">
                    <a:solidFill>
                      <a:prstClr val="black"/>
                    </a:solidFill>
                    <a:cs typeface="Times New Roman" pitchFamily="18" charset="0"/>
                  </a:rPr>
                  <a:t>D=1</a:t>
                </a:r>
              </a:p>
            </p:txBody>
          </p:sp>
          <p:sp>
            <p:nvSpPr>
              <p:cNvPr id="36905" name="Rectangle 23"/>
              <p:cNvSpPr>
                <a:spLocks noChangeArrowheads="1"/>
              </p:cNvSpPr>
              <p:nvPr/>
            </p:nvSpPr>
            <p:spPr bwMode="auto">
              <a:xfrm>
                <a:off x="2910305" y="11116621"/>
                <a:ext cx="643125" cy="400110"/>
              </a:xfrm>
              <a:prstGeom prst="rect">
                <a:avLst/>
              </a:prstGeom>
              <a:noFill/>
              <a:ln w="9525">
                <a:noFill/>
                <a:miter lim="800000"/>
                <a:headEnd/>
                <a:tailEnd/>
              </a:ln>
            </p:spPr>
            <p:txBody>
              <a:bodyPr wrap="none">
                <a:spAutoFit/>
              </a:bodyPr>
              <a:lstStyle/>
              <a:p>
                <a:r>
                  <a:rPr lang="en-US">
                    <a:solidFill>
                      <a:srgbClr val="000000"/>
                    </a:solidFill>
                    <a:cs typeface="Times New Roman" pitchFamily="18" charset="0"/>
                  </a:rPr>
                  <a:t>D=1</a:t>
                </a:r>
              </a:p>
            </p:txBody>
          </p:sp>
        </p:grpSp>
        <p:sp>
          <p:nvSpPr>
            <p:cNvPr id="36891" name="Rectangle 23"/>
            <p:cNvSpPr>
              <a:spLocks noChangeArrowheads="1"/>
            </p:cNvSpPr>
            <p:nvPr/>
          </p:nvSpPr>
          <p:spPr bwMode="auto">
            <a:xfrm>
              <a:off x="5220836" y="9966170"/>
              <a:ext cx="713657" cy="400110"/>
            </a:xfrm>
            <a:prstGeom prst="rect">
              <a:avLst/>
            </a:prstGeom>
            <a:noFill/>
            <a:ln w="9525">
              <a:noFill/>
              <a:miter lim="800000"/>
              <a:headEnd/>
              <a:tailEnd/>
            </a:ln>
          </p:spPr>
          <p:txBody>
            <a:bodyPr wrap="none">
              <a:spAutoFit/>
            </a:bodyPr>
            <a:lstStyle/>
            <a:p>
              <a:r>
                <a:rPr lang="en-US">
                  <a:solidFill>
                    <a:srgbClr val="FF0000"/>
                  </a:solidFill>
                  <a:cs typeface="Times New Roman" pitchFamily="18" charset="0"/>
                </a:rPr>
                <a:t>B=-1</a:t>
              </a:r>
            </a:p>
          </p:txBody>
        </p:sp>
        <p:sp>
          <p:nvSpPr>
            <p:cNvPr id="36892" name="TextBox 449"/>
            <p:cNvSpPr txBox="1">
              <a:spLocks noChangeArrowheads="1"/>
            </p:cNvSpPr>
            <p:nvPr/>
          </p:nvSpPr>
          <p:spPr bwMode="auto">
            <a:xfrm>
              <a:off x="3709360" y="7297948"/>
              <a:ext cx="3847381" cy="369332"/>
            </a:xfrm>
            <a:prstGeom prst="rect">
              <a:avLst/>
            </a:prstGeom>
            <a:noFill/>
            <a:ln w="9525">
              <a:noFill/>
              <a:miter lim="800000"/>
              <a:headEnd/>
              <a:tailEnd/>
            </a:ln>
          </p:spPr>
          <p:txBody>
            <a:bodyPr>
              <a:spAutoFit/>
            </a:bodyPr>
            <a:lstStyle/>
            <a:p>
              <a:r>
                <a:rPr lang="en-US" sz="1800">
                  <a:solidFill>
                    <a:srgbClr val="FF0000"/>
                  </a:solidFill>
                </a:rPr>
                <a:t>Decrease cross partition dependency</a:t>
              </a:r>
            </a:p>
          </p:txBody>
        </p:sp>
      </p:grpSp>
      <p:sp>
        <p:nvSpPr>
          <p:cNvPr id="36875" name="Title 1"/>
          <p:cNvSpPr>
            <a:spLocks noGrp="1"/>
          </p:cNvSpPr>
          <p:nvPr>
            <p:ph type="title"/>
          </p:nvPr>
        </p:nvSpPr>
        <p:spPr>
          <a:xfrm>
            <a:off x="0" y="0"/>
            <a:ext cx="9144000" cy="860425"/>
          </a:xfrm>
        </p:spPr>
        <p:txBody>
          <a:bodyPr/>
          <a:lstStyle/>
          <a:p>
            <a:r>
              <a:rPr lang="en-US" sz="3200" smtClean="0"/>
              <a:t>Parallelization of Contributing Area/Flow Algebra</a:t>
            </a:r>
          </a:p>
        </p:txBody>
      </p:sp>
      <p:graphicFrame>
        <p:nvGraphicFramePr>
          <p:cNvPr id="8" name="Table 7"/>
          <p:cNvGraphicFramePr>
            <a:graphicFrameLocks noGrp="1"/>
          </p:cNvGraphicFramePr>
          <p:nvPr/>
        </p:nvGraphicFramePr>
        <p:xfrm>
          <a:off x="269875" y="1190625"/>
          <a:ext cx="3629585" cy="2010173"/>
        </p:xfrm>
        <a:graphic>
          <a:graphicData uri="http://schemas.openxmlformats.org/drawingml/2006/table">
            <a:tbl>
              <a:tblPr/>
              <a:tblGrid>
                <a:gridCol w="3629585"/>
              </a:tblGrid>
              <a:tr h="2010173">
                <a:tc>
                  <a:txBody>
                    <a:bodyPr/>
                    <a:lstStyle/>
                    <a:p>
                      <a:pPr marL="0" marR="0">
                        <a:spcBef>
                          <a:spcPts val="0"/>
                        </a:spcBef>
                        <a:spcAft>
                          <a:spcPts val="0"/>
                        </a:spcAft>
                      </a:pPr>
                      <a:r>
                        <a:rPr lang="en-US" sz="1400" dirty="0">
                          <a:latin typeface="Times New Roman"/>
                          <a:ea typeface="Times New Roman"/>
                          <a:cs typeface="Times New Roman"/>
                        </a:rPr>
                        <a:t>Executed by every process with grid flow field P, grid dependencies D initialized to 0 and an empty queue Q.</a:t>
                      </a:r>
                    </a:p>
                    <a:p>
                      <a:pPr marL="0" marR="0">
                        <a:spcBef>
                          <a:spcPts val="0"/>
                        </a:spcBef>
                        <a:spcAft>
                          <a:spcPts val="0"/>
                        </a:spcAft>
                      </a:pPr>
                      <a:r>
                        <a:rPr lang="en-US" sz="1400" b="1" dirty="0" err="1">
                          <a:latin typeface="Times New Roman"/>
                          <a:ea typeface="Times New Roman"/>
                          <a:cs typeface="Times New Roman"/>
                        </a:rPr>
                        <a:t>FindDependencies</a:t>
                      </a:r>
                      <a:r>
                        <a:rPr lang="en-US" sz="1400" b="1" dirty="0">
                          <a:latin typeface="Times New Roman"/>
                          <a:ea typeface="Times New Roman"/>
                          <a:cs typeface="Times New Roman"/>
                        </a:rPr>
                        <a:t>(P,Q,D)</a:t>
                      </a:r>
                    </a:p>
                    <a:p>
                      <a:pPr marL="0" marR="0">
                        <a:spcBef>
                          <a:spcPts val="0"/>
                        </a:spcBef>
                        <a:spcAft>
                          <a:spcPts val="0"/>
                        </a:spcAft>
                      </a:pPr>
                      <a:r>
                        <a:rPr lang="en-US" sz="1400" dirty="0">
                          <a:latin typeface="Times New Roman"/>
                          <a:ea typeface="Times New Roman"/>
                          <a:cs typeface="Times New Roman"/>
                        </a:rPr>
                        <a:t>for all </a:t>
                      </a:r>
                      <a:r>
                        <a:rPr lang="en-US" sz="1400" dirty="0" err="1">
                          <a:latin typeface="Times New Roman"/>
                          <a:ea typeface="Times New Roman"/>
                          <a:cs typeface="Times New Roman"/>
                        </a:rPr>
                        <a:t>i</a:t>
                      </a:r>
                      <a:endParaRPr lang="en-US" sz="1400" dirty="0">
                        <a:latin typeface="Times New Roman"/>
                        <a:ea typeface="Times New Roman"/>
                        <a:cs typeface="Times New Roman"/>
                      </a:endParaRPr>
                    </a:p>
                    <a:p>
                      <a:pPr marL="274320" marR="0">
                        <a:spcBef>
                          <a:spcPts val="0"/>
                        </a:spcBef>
                        <a:spcAft>
                          <a:spcPts val="0"/>
                        </a:spcAft>
                      </a:pPr>
                      <a:r>
                        <a:rPr lang="en-US" sz="1400" dirty="0">
                          <a:latin typeface="Times New Roman"/>
                          <a:ea typeface="Times New Roman"/>
                          <a:cs typeface="Times New Roman"/>
                        </a:rPr>
                        <a:t>for all k neighbors of </a:t>
                      </a:r>
                      <a:r>
                        <a:rPr lang="en-US" sz="1400" dirty="0" err="1">
                          <a:latin typeface="Times New Roman"/>
                          <a:ea typeface="Times New Roman"/>
                          <a:cs typeface="Times New Roman"/>
                        </a:rPr>
                        <a:t>i</a:t>
                      </a:r>
                      <a:endParaRPr lang="en-US" sz="1400" dirty="0">
                        <a:latin typeface="Times New Roman"/>
                        <a:ea typeface="Times New Roman"/>
                        <a:cs typeface="Times New Roman"/>
                      </a:endParaRPr>
                    </a:p>
                    <a:p>
                      <a:pPr marL="457200" marR="0">
                        <a:spcBef>
                          <a:spcPts val="0"/>
                        </a:spcBef>
                        <a:spcAft>
                          <a:spcPts val="0"/>
                        </a:spcAft>
                      </a:pPr>
                      <a:r>
                        <a:rPr lang="en-US" sz="1400" dirty="0">
                          <a:latin typeface="Times New Roman"/>
                          <a:ea typeface="Times New Roman"/>
                          <a:cs typeface="Times New Roman"/>
                        </a:rPr>
                        <a:t>if </a:t>
                      </a:r>
                      <a:r>
                        <a:rPr lang="en-US" sz="1400" dirty="0" err="1" smtClean="0">
                          <a:latin typeface="Times New Roman"/>
                          <a:ea typeface="Times New Roman"/>
                          <a:cs typeface="Times New Roman"/>
                        </a:rPr>
                        <a:t>P</a:t>
                      </a:r>
                      <a:r>
                        <a:rPr lang="en-US" sz="1400" baseline="-25000" dirty="0" err="1" smtClean="0">
                          <a:latin typeface="Times New Roman"/>
                          <a:ea typeface="Times New Roman"/>
                          <a:cs typeface="Times New Roman"/>
                        </a:rPr>
                        <a:t>ki</a:t>
                      </a:r>
                      <a:r>
                        <a:rPr lang="en-US" sz="1400" dirty="0" smtClean="0">
                          <a:latin typeface="Times New Roman"/>
                          <a:ea typeface="Times New Roman"/>
                          <a:cs typeface="Times New Roman"/>
                        </a:rPr>
                        <a:t>&gt;0</a:t>
                      </a:r>
                      <a:r>
                        <a:rPr lang="en-US" sz="1400" baseline="0" dirty="0" smtClean="0">
                          <a:latin typeface="Times New Roman"/>
                          <a:ea typeface="Times New Roman"/>
                          <a:cs typeface="Times New Roman"/>
                        </a:rPr>
                        <a:t>  </a:t>
                      </a:r>
                      <a:r>
                        <a:rPr lang="en-US" sz="1400" dirty="0" smtClean="0">
                          <a:latin typeface="Times New Roman"/>
                          <a:ea typeface="Times New Roman"/>
                          <a:cs typeface="Times New Roman"/>
                        </a:rPr>
                        <a:t>D(</a:t>
                      </a:r>
                      <a:r>
                        <a:rPr lang="en-US" sz="1400" dirty="0" err="1" smtClean="0">
                          <a:latin typeface="Times New Roman"/>
                          <a:ea typeface="Times New Roman"/>
                          <a:cs typeface="Times New Roman"/>
                        </a:rPr>
                        <a:t>i</a:t>
                      </a:r>
                      <a:r>
                        <a:rPr lang="en-US" sz="1400" dirty="0">
                          <a:latin typeface="Times New Roman"/>
                          <a:ea typeface="Times New Roman"/>
                          <a:cs typeface="Times New Roman"/>
                        </a:rPr>
                        <a:t>)=D(</a:t>
                      </a:r>
                      <a:r>
                        <a:rPr lang="en-US" sz="1400" dirty="0" err="1">
                          <a:latin typeface="Times New Roman"/>
                          <a:ea typeface="Times New Roman"/>
                          <a:cs typeface="Times New Roman"/>
                        </a:rPr>
                        <a:t>i</a:t>
                      </a:r>
                      <a:r>
                        <a:rPr lang="en-US" sz="1400" dirty="0">
                          <a:latin typeface="Times New Roman"/>
                          <a:ea typeface="Times New Roman"/>
                          <a:cs typeface="Times New Roman"/>
                        </a:rPr>
                        <a:t>)+1</a:t>
                      </a:r>
                    </a:p>
                    <a:p>
                      <a:pPr marL="274320" marR="0">
                        <a:spcBef>
                          <a:spcPts val="0"/>
                        </a:spcBef>
                        <a:spcAft>
                          <a:spcPts val="0"/>
                        </a:spcAft>
                      </a:pPr>
                      <a:r>
                        <a:rPr lang="en-US" sz="1400" dirty="0" smtClean="0">
                          <a:latin typeface="Times New Roman"/>
                          <a:ea typeface="Times New Roman"/>
                          <a:cs typeface="Times New Roman"/>
                        </a:rPr>
                        <a:t>if </a:t>
                      </a:r>
                      <a:r>
                        <a:rPr lang="en-US" sz="1400" dirty="0">
                          <a:latin typeface="Times New Roman"/>
                          <a:ea typeface="Times New Roman"/>
                          <a:cs typeface="Times New Roman"/>
                        </a:rPr>
                        <a:t>D(</a:t>
                      </a:r>
                      <a:r>
                        <a:rPr lang="en-US" sz="1400" dirty="0" err="1">
                          <a:latin typeface="Times New Roman"/>
                          <a:ea typeface="Times New Roman"/>
                          <a:cs typeface="Times New Roman"/>
                        </a:rPr>
                        <a:t>i</a:t>
                      </a:r>
                      <a:r>
                        <a:rPr lang="en-US" sz="1400" dirty="0">
                          <a:latin typeface="Times New Roman"/>
                          <a:ea typeface="Times New Roman"/>
                          <a:cs typeface="Times New Roman"/>
                        </a:rPr>
                        <a:t>)=</a:t>
                      </a:r>
                      <a:r>
                        <a:rPr lang="en-US" sz="1400" dirty="0" smtClean="0">
                          <a:latin typeface="Times New Roman"/>
                          <a:ea typeface="Times New Roman"/>
                          <a:cs typeface="Times New Roman"/>
                        </a:rPr>
                        <a:t>0</a:t>
                      </a:r>
                      <a:r>
                        <a:rPr lang="en-US" sz="1400" baseline="0" dirty="0" smtClean="0">
                          <a:latin typeface="Times New Roman"/>
                          <a:ea typeface="Times New Roman"/>
                          <a:cs typeface="Times New Roman"/>
                        </a:rPr>
                        <a:t> </a:t>
                      </a:r>
                      <a:r>
                        <a:rPr lang="en-US" sz="1400" dirty="0" smtClean="0">
                          <a:latin typeface="Times New Roman"/>
                          <a:ea typeface="Times New Roman"/>
                          <a:cs typeface="Times New Roman"/>
                        </a:rPr>
                        <a:t>add </a:t>
                      </a:r>
                      <a:r>
                        <a:rPr lang="en-US" sz="1400" dirty="0" err="1">
                          <a:latin typeface="Times New Roman"/>
                          <a:ea typeface="Times New Roman"/>
                          <a:cs typeface="Times New Roman"/>
                        </a:rPr>
                        <a:t>i</a:t>
                      </a:r>
                      <a:r>
                        <a:rPr lang="en-US" sz="1400" dirty="0">
                          <a:latin typeface="Times New Roman"/>
                          <a:ea typeface="Times New Roman"/>
                          <a:cs typeface="Times New Roman"/>
                        </a:rPr>
                        <a:t> to Q</a:t>
                      </a:r>
                    </a:p>
                    <a:p>
                      <a:pPr marL="0" marR="0">
                        <a:spcBef>
                          <a:spcPts val="0"/>
                        </a:spcBef>
                        <a:spcAft>
                          <a:spcPts val="300"/>
                        </a:spcAft>
                      </a:pPr>
                      <a:r>
                        <a:rPr lang="en-US" sz="1400" dirty="0">
                          <a:latin typeface="Times New Roman"/>
                          <a:ea typeface="Times New Roman"/>
                          <a:cs typeface="Times New Roman"/>
                        </a:rPr>
                        <a:t>next</a:t>
                      </a:r>
                    </a:p>
                  </a:txBody>
                  <a:tcPr marL="94227" marR="94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244475" y="3687763"/>
          <a:ext cx="3627905" cy="2987040"/>
        </p:xfrm>
        <a:graphic>
          <a:graphicData uri="http://schemas.openxmlformats.org/drawingml/2006/table">
            <a:tbl>
              <a:tblPr/>
              <a:tblGrid>
                <a:gridCol w="3627905"/>
              </a:tblGrid>
              <a:tr h="2321125">
                <a:tc>
                  <a:txBody>
                    <a:bodyPr/>
                    <a:lstStyle/>
                    <a:p>
                      <a:pPr marL="0" marR="0">
                        <a:spcBef>
                          <a:spcPts val="0"/>
                        </a:spcBef>
                        <a:spcAft>
                          <a:spcPts val="0"/>
                        </a:spcAft>
                      </a:pPr>
                      <a:r>
                        <a:rPr lang="en-US" sz="1400" dirty="0">
                          <a:latin typeface="Times New Roman"/>
                          <a:ea typeface="Times New Roman"/>
                          <a:cs typeface="Times New Roman"/>
                        </a:rPr>
                        <a:t>Executed by every process with D and Q initialized from </a:t>
                      </a:r>
                      <a:r>
                        <a:rPr lang="en-US" sz="1400" dirty="0" err="1">
                          <a:latin typeface="Times New Roman"/>
                          <a:ea typeface="Times New Roman"/>
                          <a:cs typeface="Times New Roman"/>
                        </a:rPr>
                        <a:t>FindDependencies</a:t>
                      </a:r>
                      <a:r>
                        <a:rPr lang="en-US" sz="1400" dirty="0">
                          <a:latin typeface="Times New Roman"/>
                          <a:ea typeface="Times New Roman"/>
                          <a:cs typeface="Times New Roman"/>
                        </a:rPr>
                        <a:t>.</a:t>
                      </a:r>
                    </a:p>
                    <a:p>
                      <a:pPr marL="0" marR="0">
                        <a:spcBef>
                          <a:spcPts val="0"/>
                        </a:spcBef>
                        <a:spcAft>
                          <a:spcPts val="0"/>
                        </a:spcAft>
                      </a:pPr>
                      <a:r>
                        <a:rPr lang="en-US" sz="1400" b="1" dirty="0" err="1">
                          <a:latin typeface="Times New Roman"/>
                          <a:ea typeface="Times New Roman"/>
                          <a:cs typeface="Times New Roman"/>
                        </a:rPr>
                        <a:t>FlowAlgebra</a:t>
                      </a:r>
                      <a:r>
                        <a:rPr lang="en-US" sz="1400" b="1" dirty="0">
                          <a:latin typeface="Times New Roman"/>
                          <a:ea typeface="Times New Roman"/>
                          <a:cs typeface="Times New Roman"/>
                        </a:rPr>
                        <a:t>(P,Q,D,</a:t>
                      </a:r>
                      <a:r>
                        <a:rPr lang="en-US" sz="1400" b="1" dirty="0">
                          <a:latin typeface="Times New Roman"/>
                          <a:ea typeface="Times New Roman"/>
                          <a:cs typeface="Times New Roman"/>
                          <a:sym typeface="Symbol"/>
                        </a:rPr>
                        <a:t></a:t>
                      </a:r>
                      <a:r>
                        <a:rPr lang="en-US" sz="1400" b="1" dirty="0">
                          <a:latin typeface="Times New Roman"/>
                          <a:ea typeface="Times New Roman"/>
                          <a:cs typeface="Times New Roman"/>
                        </a:rPr>
                        <a:t>,</a:t>
                      </a:r>
                      <a:r>
                        <a:rPr lang="en-US" sz="1400" b="1" dirty="0">
                          <a:latin typeface="Times New Roman"/>
                          <a:ea typeface="Times New Roman"/>
                          <a:cs typeface="Times New Roman"/>
                          <a:sym typeface="Symbol"/>
                        </a:rPr>
                        <a:t></a:t>
                      </a:r>
                      <a:r>
                        <a:rPr lang="en-US" sz="1400" b="1" dirty="0">
                          <a:latin typeface="Times New Roman"/>
                          <a:ea typeface="Times New Roman"/>
                          <a:cs typeface="Times New Roman"/>
                        </a:rPr>
                        <a:t>)</a:t>
                      </a:r>
                    </a:p>
                    <a:p>
                      <a:pPr marL="0" marR="0">
                        <a:spcBef>
                          <a:spcPts val="0"/>
                        </a:spcBef>
                        <a:spcAft>
                          <a:spcPts val="0"/>
                        </a:spcAft>
                      </a:pPr>
                      <a:r>
                        <a:rPr lang="en-US" sz="1400" dirty="0">
                          <a:latin typeface="Times New Roman"/>
                          <a:ea typeface="Times New Roman"/>
                          <a:cs typeface="Times New Roman"/>
                        </a:rPr>
                        <a:t>while Q isn’t empty</a:t>
                      </a:r>
                    </a:p>
                    <a:p>
                      <a:pPr marL="160020" marR="0">
                        <a:spcBef>
                          <a:spcPts val="0"/>
                        </a:spcBef>
                        <a:spcAft>
                          <a:spcPts val="0"/>
                        </a:spcAft>
                      </a:pPr>
                      <a:r>
                        <a:rPr lang="en-US" sz="1400" dirty="0">
                          <a:latin typeface="Times New Roman"/>
                          <a:ea typeface="Times New Roman"/>
                          <a:cs typeface="Times New Roman"/>
                        </a:rPr>
                        <a:t>get </a:t>
                      </a:r>
                      <a:r>
                        <a:rPr lang="en-US" sz="1400" dirty="0" err="1">
                          <a:latin typeface="Times New Roman"/>
                          <a:ea typeface="Times New Roman"/>
                          <a:cs typeface="Times New Roman"/>
                        </a:rPr>
                        <a:t>i</a:t>
                      </a:r>
                      <a:r>
                        <a:rPr lang="en-US" sz="1400" dirty="0">
                          <a:latin typeface="Times New Roman"/>
                          <a:ea typeface="Times New Roman"/>
                          <a:cs typeface="Times New Roman"/>
                        </a:rPr>
                        <a:t> from Q</a:t>
                      </a:r>
                    </a:p>
                    <a:p>
                      <a:pPr marL="160020" marR="0">
                        <a:spcBef>
                          <a:spcPts val="0"/>
                        </a:spcBef>
                        <a:spcAft>
                          <a:spcPts val="0"/>
                        </a:spcAft>
                      </a:pPr>
                      <a:r>
                        <a:rPr lang="en-US" sz="1400" u="sng" dirty="0">
                          <a:latin typeface="Times New Roman"/>
                          <a:ea typeface="Times New Roman"/>
                          <a:cs typeface="Times New Roman"/>
                          <a:sym typeface="Symbol"/>
                        </a:rPr>
                        <a:t></a:t>
                      </a:r>
                      <a:r>
                        <a:rPr lang="en-US" sz="1400" i="1" baseline="-25000" dirty="0" err="1">
                          <a:latin typeface="Times New Roman"/>
                          <a:ea typeface="Times New Roman"/>
                          <a:cs typeface="Times New Roman"/>
                        </a:rPr>
                        <a:t>i</a:t>
                      </a:r>
                      <a:r>
                        <a:rPr lang="en-US" sz="1400" i="1" dirty="0">
                          <a:latin typeface="Times New Roman"/>
                          <a:ea typeface="Times New Roman"/>
                          <a:cs typeface="Times New Roman"/>
                        </a:rPr>
                        <a:t> </a:t>
                      </a:r>
                      <a:r>
                        <a:rPr lang="en-US" sz="1400" dirty="0">
                          <a:latin typeface="Times New Roman"/>
                          <a:ea typeface="Times New Roman"/>
                          <a:cs typeface="Times New Roman"/>
                        </a:rPr>
                        <a:t>= FA(</a:t>
                      </a:r>
                      <a:r>
                        <a:rPr lang="en-US" sz="1400" u="sng" dirty="0">
                          <a:latin typeface="Times New Roman"/>
                          <a:ea typeface="Times New Roman"/>
                          <a:cs typeface="Times New Roman"/>
                          <a:sym typeface="Symbol"/>
                        </a:rPr>
                        <a:t></a:t>
                      </a:r>
                      <a:r>
                        <a:rPr lang="en-US" sz="1400" baseline="-25000" dirty="0" err="1">
                          <a:latin typeface="Times New Roman"/>
                          <a:ea typeface="Times New Roman"/>
                          <a:cs typeface="Times New Roman"/>
                        </a:rPr>
                        <a:t>i</a:t>
                      </a:r>
                      <a:r>
                        <a:rPr lang="en-US" sz="1400" dirty="0">
                          <a:latin typeface="Times New Roman"/>
                          <a:ea typeface="Times New Roman"/>
                          <a:cs typeface="Times New Roman"/>
                        </a:rPr>
                        <a:t>, </a:t>
                      </a:r>
                      <a:r>
                        <a:rPr lang="en-US" sz="1400" u="sng" dirty="0" err="1">
                          <a:latin typeface="Times New Roman"/>
                          <a:ea typeface="Times New Roman"/>
                          <a:cs typeface="Times New Roman"/>
                        </a:rPr>
                        <a:t>P</a:t>
                      </a:r>
                      <a:r>
                        <a:rPr lang="en-US" sz="1400" baseline="-25000" dirty="0" err="1">
                          <a:latin typeface="Times New Roman"/>
                          <a:ea typeface="Times New Roman"/>
                          <a:cs typeface="Times New Roman"/>
                        </a:rPr>
                        <a:t>ki</a:t>
                      </a:r>
                      <a:r>
                        <a:rPr lang="en-US" sz="1400" dirty="0">
                          <a:latin typeface="Times New Roman"/>
                          <a:ea typeface="Times New Roman"/>
                          <a:cs typeface="Times New Roman"/>
                        </a:rPr>
                        <a:t>, </a:t>
                      </a:r>
                      <a:r>
                        <a:rPr lang="en-US" sz="1400" u="sng" dirty="0">
                          <a:latin typeface="Times New Roman"/>
                          <a:ea typeface="Times New Roman"/>
                          <a:cs typeface="Times New Roman"/>
                          <a:sym typeface="Symbol"/>
                        </a:rPr>
                        <a:t></a:t>
                      </a:r>
                      <a:r>
                        <a:rPr lang="en-US" sz="1400" i="1" baseline="-25000" dirty="0">
                          <a:latin typeface="Times New Roman"/>
                          <a:ea typeface="Times New Roman"/>
                          <a:cs typeface="Times New Roman"/>
                        </a:rPr>
                        <a:t>k</a:t>
                      </a:r>
                      <a:r>
                        <a:rPr lang="en-US" sz="1400" dirty="0">
                          <a:latin typeface="Times New Roman"/>
                          <a:ea typeface="Times New Roman"/>
                          <a:cs typeface="Times New Roman"/>
                        </a:rPr>
                        <a:t>, </a:t>
                      </a:r>
                      <a:r>
                        <a:rPr lang="en-US" sz="1400" u="sng" dirty="0">
                          <a:latin typeface="Times New Roman"/>
                          <a:ea typeface="Times New Roman"/>
                          <a:cs typeface="Times New Roman"/>
                          <a:sym typeface="Symbol"/>
                        </a:rPr>
                        <a:t></a:t>
                      </a:r>
                      <a:r>
                        <a:rPr lang="en-US" sz="1400" baseline="-25000" dirty="0">
                          <a:latin typeface="Times New Roman"/>
                          <a:ea typeface="Times New Roman"/>
                          <a:cs typeface="Times New Roman"/>
                        </a:rPr>
                        <a:t>k</a:t>
                      </a:r>
                      <a:r>
                        <a:rPr lang="en-US" sz="1400" dirty="0">
                          <a:latin typeface="Times New Roman"/>
                          <a:ea typeface="Times New Roman"/>
                          <a:cs typeface="Times New Roman"/>
                        </a:rPr>
                        <a:t>)</a:t>
                      </a:r>
                    </a:p>
                    <a:p>
                      <a:pPr marL="160020" marR="0">
                        <a:spcBef>
                          <a:spcPts val="0"/>
                        </a:spcBef>
                        <a:spcAft>
                          <a:spcPts val="0"/>
                        </a:spcAft>
                      </a:pPr>
                      <a:r>
                        <a:rPr lang="en-US" sz="1400" dirty="0">
                          <a:latin typeface="Times New Roman"/>
                          <a:ea typeface="Times New Roman"/>
                          <a:cs typeface="Times New Roman"/>
                        </a:rPr>
                        <a:t>for each </a:t>
                      </a:r>
                      <a:r>
                        <a:rPr lang="en-US" sz="1400" dirty="0" err="1">
                          <a:latin typeface="Times New Roman"/>
                          <a:ea typeface="Times New Roman"/>
                          <a:cs typeface="Times New Roman"/>
                        </a:rPr>
                        <a:t>downslope</a:t>
                      </a:r>
                      <a:r>
                        <a:rPr lang="en-US" sz="1400" dirty="0">
                          <a:latin typeface="Times New Roman"/>
                          <a:ea typeface="Times New Roman"/>
                          <a:cs typeface="Times New Roman"/>
                        </a:rPr>
                        <a:t> neighbor n of </a:t>
                      </a:r>
                      <a:r>
                        <a:rPr lang="en-US" sz="1400" dirty="0" err="1">
                          <a:latin typeface="Times New Roman"/>
                          <a:ea typeface="Times New Roman"/>
                          <a:cs typeface="Times New Roman"/>
                        </a:rPr>
                        <a:t>i</a:t>
                      </a:r>
                      <a:endParaRPr lang="en-US" sz="1400" dirty="0">
                        <a:latin typeface="Times New Roman"/>
                        <a:ea typeface="Times New Roman"/>
                        <a:cs typeface="Times New Roman"/>
                      </a:endParaRPr>
                    </a:p>
                    <a:p>
                      <a:pPr marL="331470" marR="0">
                        <a:spcBef>
                          <a:spcPts val="0"/>
                        </a:spcBef>
                        <a:spcAft>
                          <a:spcPts val="0"/>
                        </a:spcAft>
                      </a:pPr>
                      <a:r>
                        <a:rPr lang="en-US" sz="1400" dirty="0">
                          <a:latin typeface="Times New Roman"/>
                          <a:ea typeface="Times New Roman"/>
                          <a:cs typeface="Times New Roman"/>
                        </a:rPr>
                        <a:t>if P</a:t>
                      </a:r>
                      <a:r>
                        <a:rPr lang="en-US" sz="1400" baseline="-25000" dirty="0">
                          <a:latin typeface="Times New Roman"/>
                          <a:ea typeface="Times New Roman"/>
                          <a:cs typeface="Times New Roman"/>
                        </a:rPr>
                        <a:t>in</a:t>
                      </a:r>
                      <a:r>
                        <a:rPr lang="en-US" sz="1400" dirty="0">
                          <a:latin typeface="Times New Roman"/>
                          <a:ea typeface="Times New Roman"/>
                          <a:cs typeface="Times New Roman"/>
                        </a:rPr>
                        <a:t>&gt;0</a:t>
                      </a:r>
                    </a:p>
                    <a:p>
                      <a:pPr marL="445770" marR="0">
                        <a:spcBef>
                          <a:spcPts val="0"/>
                        </a:spcBef>
                        <a:spcAft>
                          <a:spcPts val="0"/>
                        </a:spcAft>
                      </a:pPr>
                      <a:r>
                        <a:rPr lang="en-US" sz="1400" dirty="0">
                          <a:latin typeface="Times New Roman"/>
                          <a:ea typeface="Times New Roman"/>
                          <a:cs typeface="Times New Roman"/>
                        </a:rPr>
                        <a:t>D(n)=D(n)-1</a:t>
                      </a:r>
                    </a:p>
                    <a:p>
                      <a:pPr marL="445770" marR="0">
                        <a:spcBef>
                          <a:spcPts val="0"/>
                        </a:spcBef>
                        <a:spcAft>
                          <a:spcPts val="0"/>
                        </a:spcAft>
                      </a:pPr>
                      <a:r>
                        <a:rPr lang="en-US" sz="1400" dirty="0">
                          <a:latin typeface="Times New Roman"/>
                          <a:ea typeface="Times New Roman"/>
                          <a:cs typeface="Times New Roman"/>
                        </a:rPr>
                        <a:t>if D(n)=0</a:t>
                      </a:r>
                    </a:p>
                    <a:p>
                      <a:pPr marL="560070" marR="0">
                        <a:spcBef>
                          <a:spcPts val="0"/>
                        </a:spcBef>
                        <a:spcAft>
                          <a:spcPts val="0"/>
                        </a:spcAft>
                      </a:pPr>
                      <a:r>
                        <a:rPr lang="en-US" sz="1400" dirty="0">
                          <a:latin typeface="Times New Roman"/>
                          <a:ea typeface="Times New Roman"/>
                          <a:cs typeface="Times New Roman"/>
                        </a:rPr>
                        <a:t>add n to Q</a:t>
                      </a:r>
                    </a:p>
                    <a:p>
                      <a:pPr marL="160020" marR="0">
                        <a:spcBef>
                          <a:spcPts val="0"/>
                        </a:spcBef>
                        <a:spcAft>
                          <a:spcPts val="0"/>
                        </a:spcAft>
                      </a:pPr>
                      <a:r>
                        <a:rPr lang="en-US" sz="1400" dirty="0">
                          <a:latin typeface="Times New Roman"/>
                          <a:ea typeface="Times New Roman"/>
                          <a:cs typeface="Times New Roman"/>
                        </a:rPr>
                        <a:t>next n</a:t>
                      </a:r>
                    </a:p>
                    <a:p>
                      <a:pPr marL="0" marR="0">
                        <a:spcBef>
                          <a:spcPts val="0"/>
                        </a:spcBef>
                        <a:spcAft>
                          <a:spcPts val="0"/>
                        </a:spcAft>
                      </a:pPr>
                      <a:r>
                        <a:rPr lang="en-US" sz="1400" dirty="0">
                          <a:latin typeface="Times New Roman"/>
                          <a:ea typeface="Times New Roman"/>
                          <a:cs typeface="Times New Roman"/>
                        </a:rPr>
                        <a:t>end while</a:t>
                      </a:r>
                    </a:p>
                    <a:p>
                      <a:pPr marL="0" marR="0">
                        <a:spcBef>
                          <a:spcPts val="0"/>
                        </a:spcBef>
                        <a:spcAft>
                          <a:spcPts val="0"/>
                        </a:spcAft>
                      </a:pPr>
                      <a:r>
                        <a:rPr lang="en-US" sz="1400" dirty="0">
                          <a:latin typeface="Times New Roman"/>
                          <a:ea typeface="Times New Roman"/>
                          <a:cs typeface="Times New Roman"/>
                        </a:rPr>
                        <a:t>swap process buffers and repeat</a:t>
                      </a:r>
                    </a:p>
                  </a:txBody>
                  <a:tcPr marL="93259" marR="93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5734" name="Rectangle 9"/>
          <p:cNvSpPr>
            <a:spLocks noChangeArrowheads="1"/>
          </p:cNvSpPr>
          <p:nvPr/>
        </p:nvSpPr>
        <p:spPr bwMode="auto">
          <a:xfrm>
            <a:off x="366713" y="763588"/>
            <a:ext cx="3357562" cy="400050"/>
          </a:xfrm>
          <a:prstGeom prst="rect">
            <a:avLst/>
          </a:prstGeom>
          <a:noFill/>
          <a:ln w="9525">
            <a:noFill/>
            <a:miter lim="800000"/>
            <a:headEnd/>
            <a:tailEnd/>
          </a:ln>
        </p:spPr>
        <p:txBody>
          <a:bodyPr>
            <a:spAutoFit/>
          </a:bodyPr>
          <a:lstStyle/>
          <a:p>
            <a:pPr algn="l">
              <a:defRPr/>
            </a:pPr>
            <a:r>
              <a:rPr lang="en-US" b="1" dirty="0">
                <a:solidFill>
                  <a:prstClr val="black"/>
                </a:solidFill>
                <a:latin typeface="Calibri"/>
              </a:rPr>
              <a:t>1. Dependency grid</a:t>
            </a:r>
          </a:p>
        </p:txBody>
      </p:sp>
      <p:sp>
        <p:nvSpPr>
          <p:cNvPr id="115735" name="Rectangle 10"/>
          <p:cNvSpPr>
            <a:spLocks noChangeArrowheads="1"/>
          </p:cNvSpPr>
          <p:nvPr/>
        </p:nvSpPr>
        <p:spPr bwMode="auto">
          <a:xfrm>
            <a:off x="304800" y="3268663"/>
            <a:ext cx="3232150" cy="400050"/>
          </a:xfrm>
          <a:prstGeom prst="rect">
            <a:avLst/>
          </a:prstGeom>
          <a:noFill/>
          <a:ln w="9525">
            <a:noFill/>
            <a:miter lim="800000"/>
            <a:headEnd/>
            <a:tailEnd/>
          </a:ln>
        </p:spPr>
        <p:txBody>
          <a:bodyPr>
            <a:spAutoFit/>
          </a:bodyPr>
          <a:lstStyle/>
          <a:p>
            <a:pPr algn="l">
              <a:defRPr/>
            </a:pPr>
            <a:r>
              <a:rPr lang="en-US" b="1" dirty="0">
                <a:solidFill>
                  <a:prstClr val="black"/>
                </a:solidFill>
                <a:latin typeface="Calibri"/>
              </a:rPr>
              <a:t>2. Flow algebra function</a:t>
            </a:r>
          </a:p>
        </p:txBody>
      </p:sp>
    </p:spTree>
    <p:extLst>
      <p:ext uri="{BB962C8B-B14F-4D97-AF65-F5344CB8AC3E}">
        <p14:creationId xmlns:p14="http://schemas.microsoft.com/office/powerpoint/2010/main" val="12568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4191000" cy="4418100"/>
        </p:xfrm>
        <a:graphic>
          <a:graphicData uri="http://schemas.openxmlformats.org/drawingml/2006/table">
            <a:tbl>
              <a:tblPr/>
              <a:tblGrid>
                <a:gridCol w="595423"/>
                <a:gridCol w="944127"/>
                <a:gridCol w="948469"/>
                <a:gridCol w="935665"/>
                <a:gridCol w="767316"/>
              </a:tblGrid>
              <a:tr h="488183">
                <a:tc gridSpan="5">
                  <a:txBody>
                    <a:bodyPr/>
                    <a:lstStyle/>
                    <a:p>
                      <a:pPr algn="ctr" fontAlgn="b"/>
                      <a:r>
                        <a:rPr lang="en-US" sz="1800" b="0" i="0" u="none" strike="noStrike" dirty="0">
                          <a:solidFill>
                            <a:srgbClr val="000000"/>
                          </a:solidFill>
                          <a:latin typeface="+mn-lt"/>
                        </a:rPr>
                        <a:t>Capability to run larger problems</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7738">
                <a:tc rowSpan="2">
                  <a:txBody>
                    <a:bodyPr/>
                    <a:lstStyle/>
                    <a:p>
                      <a:pPr algn="ctr" fontAlgn="b"/>
                      <a:r>
                        <a:rPr lang="en-US" sz="1400" b="0" i="0" u="none" strike="noStrike" dirty="0">
                          <a:solidFill>
                            <a:srgbClr val="000000"/>
                          </a:solidFill>
                          <a:latin typeface="+mn-lt"/>
                        </a:rPr>
                        <a:t> </a:t>
                      </a:r>
                    </a:p>
                  </a:txBody>
                  <a:tcPr marL="9525" marR="9525" marT="9525"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a:solidFill>
                            <a:srgbClr val="000000"/>
                          </a:solidFill>
                          <a:latin typeface="+mn-lt"/>
                        </a:rPr>
                        <a:t> </a:t>
                      </a:r>
                    </a:p>
                  </a:txBody>
                  <a:tcPr marL="9525" marR="9525" marT="9525"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smtClean="0">
                          <a:solidFill>
                            <a:srgbClr val="000000"/>
                          </a:solidFill>
                          <a:latin typeface="+mn-lt"/>
                        </a:rPr>
                        <a:t>Processors </a:t>
                      </a:r>
                      <a:r>
                        <a:rPr lang="en-US" sz="1400" b="0" i="0" u="none" strike="noStrike" dirty="0">
                          <a:solidFill>
                            <a:srgbClr val="000000"/>
                          </a:solidFill>
                          <a:latin typeface="+mn-lt"/>
                        </a:rPr>
                        <a:t>used</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fontAlgn="b"/>
                      <a:r>
                        <a:rPr lang="en-US" sz="1400" b="0" i="0" u="none" strike="noStrike" dirty="0">
                          <a:solidFill>
                            <a:srgbClr val="000000"/>
                          </a:solidFill>
                          <a:latin typeface="+mn-lt"/>
                        </a:rPr>
                        <a:t>Grid size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r>
              <a:tr h="548616">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Theoretcal</a:t>
                      </a:r>
                      <a:r>
                        <a:rPr lang="en-US" sz="1400" b="0" i="0" u="none" strike="noStrike" dirty="0" smtClean="0">
                          <a:solidFill>
                            <a:srgbClr val="000000"/>
                          </a:solidFill>
                          <a:latin typeface="+mn-lt"/>
                        </a:rPr>
                        <a:t> </a:t>
                      </a:r>
                      <a:r>
                        <a:rPr lang="en-US" sz="1400" b="0" i="0" u="none" strike="noStrike" dirty="0">
                          <a:solidFill>
                            <a:srgbClr val="000000"/>
                          </a:solidFill>
                          <a:latin typeface="+mn-lt"/>
                        </a:rPr>
                        <a:t>limit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Largest run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317">
                <a:tc>
                  <a:txBody>
                    <a:bodyPr/>
                    <a:lstStyle/>
                    <a:p>
                      <a:pPr algn="ctr" fontAlgn="b"/>
                      <a:r>
                        <a:rPr lang="en-US" sz="1400" b="0" i="0" u="none" strike="noStrike" dirty="0">
                          <a:solidFill>
                            <a:srgbClr val="000000"/>
                          </a:solidFill>
                          <a:latin typeface="+mn-lt"/>
                        </a:rPr>
                        <a:t>2008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29913">
                <a:tc>
                  <a:txBody>
                    <a:bodyPr/>
                    <a:lstStyle/>
                    <a:p>
                      <a:pPr algn="ctr" fontAlgn="b"/>
                      <a:r>
                        <a:rPr lang="en-US" sz="1400" b="0" i="0" u="none" strike="noStrike" dirty="0">
                          <a:solidFill>
                            <a:srgbClr val="000000"/>
                          </a:solidFill>
                          <a:latin typeface="+mn-lt"/>
                        </a:rPr>
                        <a:t>Sept 2009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Partial </a:t>
                      </a:r>
                      <a:r>
                        <a:rPr lang="en-US" sz="1400" b="0" i="0" u="none" strike="noStrike" dirty="0" smtClean="0">
                          <a:solidFill>
                            <a:srgbClr val="000000"/>
                          </a:solidFill>
                          <a:latin typeface="+mn-lt"/>
                        </a:rPr>
                        <a:t>implement-</a:t>
                      </a:r>
                      <a:r>
                        <a:rPr lang="en-US" sz="1400" b="0" i="0" u="none" strike="noStrike" dirty="0" err="1" smtClean="0">
                          <a:solidFill>
                            <a:srgbClr val="000000"/>
                          </a:solidFill>
                          <a:latin typeface="+mn-lt"/>
                        </a:rPr>
                        <a:t>ation</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48616">
                <a:tc>
                  <a:txBody>
                    <a:bodyPr/>
                    <a:lstStyle/>
                    <a:p>
                      <a:pPr algn="ctr" fontAlgn="b"/>
                      <a:r>
                        <a:rPr lang="en-US" sz="1400" b="0" i="0" u="none" strike="noStrike" dirty="0">
                          <a:solidFill>
                            <a:srgbClr val="000000"/>
                          </a:solidFill>
                          <a:latin typeface="+mn-lt"/>
                        </a:rPr>
                        <a:t>June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48616">
                <a:tc>
                  <a:txBody>
                    <a:bodyPr/>
                    <a:lstStyle/>
                    <a:p>
                      <a:pPr algn="ctr" fontAlgn="b"/>
                      <a:r>
                        <a:rPr lang="en-US" sz="1400" b="0" i="0" u="none" strike="noStrike" dirty="0">
                          <a:solidFill>
                            <a:srgbClr val="000000"/>
                          </a:solidFill>
                          <a:latin typeface="+mn-lt"/>
                        </a:rPr>
                        <a:t>Sept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 48 GB RAM PC</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4</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Hardware limits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48616">
                <a:tc>
                  <a:txBody>
                    <a:bodyPr/>
                    <a:lstStyle/>
                    <a:p>
                      <a:pPr algn="ctr" fontAlgn="b"/>
                      <a:r>
                        <a:rPr lang="en-US" sz="1400" b="0" i="0" u="none" strike="noStrike" dirty="0" smtClean="0">
                          <a:solidFill>
                            <a:srgbClr val="000000"/>
                          </a:solidFill>
                          <a:latin typeface="+mn-lt"/>
                        </a:rPr>
                        <a:t>Sept 2010</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a:t>
                      </a:r>
                      <a:r>
                        <a:rPr lang="en-US" sz="1400" b="0" i="0" u="none" strike="noStrike" baseline="0" dirty="0" smtClean="0">
                          <a:solidFill>
                            <a:srgbClr val="000000"/>
                          </a:solidFill>
                          <a:latin typeface="+mn-lt"/>
                        </a:rPr>
                        <a:t> cluster with 128 GB RAM</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128</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Hardware limits</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11 GB</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3" name="Group 19"/>
          <p:cNvGrpSpPr/>
          <p:nvPr/>
        </p:nvGrpSpPr>
        <p:grpSpPr>
          <a:xfrm>
            <a:off x="4267200" y="1524000"/>
            <a:ext cx="4724400" cy="4736425"/>
            <a:chOff x="4267200" y="1524000"/>
            <a:chExt cx="4724400" cy="4736425"/>
          </a:xfrm>
        </p:grpSpPr>
        <p:pic>
          <p:nvPicPr>
            <p:cNvPr id="2" name="Picture 1"/>
            <p:cNvPicPr>
              <a:picLocks noChangeAspect="1" noChangeArrowheads="1"/>
            </p:cNvPicPr>
            <p:nvPr/>
          </p:nvPicPr>
          <p:blipFill>
            <a:blip r:embed="rId4" cstate="print"/>
            <a:srcRect/>
            <a:stretch>
              <a:fillRect/>
            </a:stretch>
          </p:blipFill>
          <p:spPr bwMode="auto">
            <a:xfrm>
              <a:off x="4267200" y="1524000"/>
              <a:ext cx="4558632" cy="4736425"/>
            </a:xfrm>
            <a:prstGeom prst="rect">
              <a:avLst/>
            </a:prstGeom>
            <a:noFill/>
            <a:ln w="9525">
              <a:noFill/>
              <a:miter lim="800000"/>
              <a:headEnd/>
              <a:tailEnd/>
            </a:ln>
          </p:spPr>
        </p:pic>
        <p:sp>
          <p:nvSpPr>
            <p:cNvPr id="7" name="Rectangle 6"/>
            <p:cNvSpPr/>
            <p:nvPr/>
          </p:nvSpPr>
          <p:spPr>
            <a:xfrm>
              <a:off x="4571385" y="2090928"/>
              <a:ext cx="3259836" cy="35905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3" name="TextBox 12"/>
            <p:cNvSpPr txBox="1"/>
            <p:nvPr/>
          </p:nvSpPr>
          <p:spPr>
            <a:xfrm>
              <a:off x="5344695" y="2933032"/>
              <a:ext cx="598905" cy="169277"/>
            </a:xfrm>
            <a:prstGeom prst="rect">
              <a:avLst/>
            </a:prstGeom>
            <a:solidFill>
              <a:schemeClr val="bg1"/>
            </a:solidFill>
          </p:spPr>
          <p:txBody>
            <a:bodyPr wrap="square" lIns="45720" tIns="0" rIns="45720" bIns="0" rtlCol="0">
              <a:spAutoFit/>
            </a:bodyPr>
            <a:lstStyle/>
            <a:p>
              <a:r>
                <a:rPr lang="en-US" sz="1100" dirty="0" smtClean="0">
                  <a:solidFill>
                    <a:srgbClr val="010000"/>
                  </a:solidFill>
                </a:rPr>
                <a:t>1.6 GB</a:t>
              </a:r>
              <a:endParaRPr lang="en-US" sz="1100" dirty="0">
                <a:solidFill>
                  <a:srgbClr val="010000"/>
                </a:solidFill>
              </a:endParaRPr>
            </a:p>
          </p:txBody>
        </p:sp>
        <p:sp>
          <p:nvSpPr>
            <p:cNvPr id="14" name="TextBox 13"/>
            <p:cNvSpPr txBox="1"/>
            <p:nvPr/>
          </p:nvSpPr>
          <p:spPr>
            <a:xfrm>
              <a:off x="5842000" y="3596105"/>
              <a:ext cx="635000" cy="169277"/>
            </a:xfrm>
            <a:prstGeom prst="rect">
              <a:avLst/>
            </a:prstGeom>
            <a:solidFill>
              <a:schemeClr val="bg1"/>
            </a:solidFill>
          </p:spPr>
          <p:txBody>
            <a:bodyPr wrap="square" lIns="45720" tIns="0" rIns="45720" bIns="0" rtlCol="0">
              <a:spAutoFit/>
            </a:bodyPr>
            <a:lstStyle/>
            <a:p>
              <a:r>
                <a:rPr lang="en-US" sz="1100" dirty="0" smtClean="0">
                  <a:solidFill>
                    <a:srgbClr val="010000"/>
                  </a:solidFill>
                </a:rPr>
                <a:t>0.22 GB</a:t>
              </a:r>
              <a:endParaRPr lang="en-US" sz="1100" dirty="0">
                <a:solidFill>
                  <a:srgbClr val="010000"/>
                </a:solidFill>
              </a:endParaRPr>
            </a:p>
          </p:txBody>
        </p:sp>
        <p:sp>
          <p:nvSpPr>
            <p:cNvPr id="15" name="TextBox 14"/>
            <p:cNvSpPr txBox="1"/>
            <p:nvPr/>
          </p:nvSpPr>
          <p:spPr>
            <a:xfrm>
              <a:off x="4847389" y="2352843"/>
              <a:ext cx="410411" cy="169277"/>
            </a:xfrm>
            <a:prstGeom prst="rect">
              <a:avLst/>
            </a:prstGeom>
            <a:solidFill>
              <a:schemeClr val="bg1"/>
            </a:solidFill>
          </p:spPr>
          <p:txBody>
            <a:bodyPr wrap="square" lIns="45720" tIns="0" rIns="45720" bIns="0" rtlCol="0">
              <a:spAutoFit/>
            </a:bodyPr>
            <a:lstStyle/>
            <a:p>
              <a:r>
                <a:rPr lang="en-US" sz="1100" dirty="0" smtClean="0">
                  <a:solidFill>
                    <a:srgbClr val="010000"/>
                  </a:solidFill>
                </a:rPr>
                <a:t>4 GB</a:t>
              </a:r>
              <a:endParaRPr lang="en-US" sz="1100" dirty="0">
                <a:solidFill>
                  <a:srgbClr val="010000"/>
                </a:solidFill>
              </a:endParaRPr>
            </a:p>
          </p:txBody>
        </p:sp>
        <p:sp>
          <p:nvSpPr>
            <p:cNvPr id="16" name="TextBox 15"/>
            <p:cNvSpPr txBox="1"/>
            <p:nvPr/>
          </p:nvSpPr>
          <p:spPr>
            <a:xfrm>
              <a:off x="4598737" y="2104190"/>
              <a:ext cx="430463" cy="169277"/>
            </a:xfrm>
            <a:prstGeom prst="rect">
              <a:avLst/>
            </a:prstGeom>
            <a:solidFill>
              <a:schemeClr val="bg1"/>
            </a:solidFill>
          </p:spPr>
          <p:txBody>
            <a:bodyPr wrap="square" lIns="45720" tIns="0" rIns="45720" bIns="0" rtlCol="0">
              <a:spAutoFit/>
            </a:bodyPr>
            <a:lstStyle/>
            <a:p>
              <a:r>
                <a:rPr lang="en-US" sz="1100" dirty="0" smtClean="0">
                  <a:solidFill>
                    <a:srgbClr val="010000"/>
                  </a:solidFill>
                </a:rPr>
                <a:t>6 GB</a:t>
              </a:r>
              <a:endParaRPr lang="en-US" sz="1100" dirty="0">
                <a:solidFill>
                  <a:srgbClr val="010000"/>
                </a:solidFill>
              </a:endParaRPr>
            </a:p>
          </p:txBody>
        </p:sp>
        <p:sp>
          <p:nvSpPr>
            <p:cNvPr id="17" name="TextBox 16"/>
            <p:cNvSpPr txBox="1"/>
            <p:nvPr/>
          </p:nvSpPr>
          <p:spPr>
            <a:xfrm>
              <a:off x="4267201" y="1524000"/>
              <a:ext cx="533400" cy="169277"/>
            </a:xfrm>
            <a:prstGeom prst="rect">
              <a:avLst/>
            </a:prstGeom>
            <a:solidFill>
              <a:schemeClr val="bg1"/>
            </a:solidFill>
          </p:spPr>
          <p:txBody>
            <a:bodyPr wrap="square" lIns="45720" tIns="0" rIns="45720" bIns="0" rtlCol="0">
              <a:spAutoFit/>
            </a:bodyPr>
            <a:lstStyle/>
            <a:p>
              <a:r>
                <a:rPr lang="en-US" sz="1100" dirty="0" smtClean="0">
                  <a:solidFill>
                    <a:srgbClr val="010000"/>
                  </a:solidFill>
                </a:rPr>
                <a:t>11 GB</a:t>
              </a:r>
              <a:endParaRPr lang="en-US" sz="1100" dirty="0">
                <a:solidFill>
                  <a:srgbClr val="010000"/>
                </a:solidFill>
              </a:endParaRPr>
            </a:p>
          </p:txBody>
        </p:sp>
        <p:sp>
          <p:nvSpPr>
            <p:cNvPr id="8" name="Rectangle 7"/>
            <p:cNvSpPr>
              <a:spLocks noChangeAspect="1"/>
            </p:cNvSpPr>
            <p:nvPr/>
          </p:nvSpPr>
          <p:spPr>
            <a:xfrm>
              <a:off x="4847389" y="2352842"/>
              <a:ext cx="2787396" cy="2787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0" name="Rectangle 9"/>
            <p:cNvSpPr>
              <a:spLocks noChangeAspect="1"/>
            </p:cNvSpPr>
            <p:nvPr/>
          </p:nvSpPr>
          <p:spPr>
            <a:xfrm>
              <a:off x="5344695" y="2933032"/>
              <a:ext cx="1700784" cy="1700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1" name="Rectangle 10"/>
            <p:cNvSpPr>
              <a:spLocks noChangeAspect="1"/>
            </p:cNvSpPr>
            <p:nvPr/>
          </p:nvSpPr>
          <p:spPr>
            <a:xfrm>
              <a:off x="5842000" y="3596105"/>
              <a:ext cx="661416" cy="661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6" name="Rectangle 5"/>
            <p:cNvSpPr/>
            <p:nvPr/>
          </p:nvSpPr>
          <p:spPr>
            <a:xfrm>
              <a:off x="4267200" y="1524000"/>
              <a:ext cx="4724400" cy="472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sp>
        <p:nvSpPr>
          <p:cNvPr id="18" name="TextBox 17"/>
          <p:cNvSpPr txBox="1"/>
          <p:nvPr/>
        </p:nvSpPr>
        <p:spPr>
          <a:xfrm>
            <a:off x="5638800" y="6324600"/>
            <a:ext cx="2133600" cy="215444"/>
          </a:xfrm>
          <a:prstGeom prst="rect">
            <a:avLst/>
          </a:prstGeom>
          <a:solidFill>
            <a:schemeClr val="bg1"/>
          </a:solidFill>
        </p:spPr>
        <p:txBody>
          <a:bodyPr wrap="square" lIns="45720" tIns="0" rIns="45720" bIns="0" rtlCol="0">
            <a:spAutoFit/>
          </a:bodyPr>
          <a:lstStyle/>
          <a:p>
            <a:r>
              <a:rPr lang="en-US" sz="1400" dirty="0" smtClean="0">
                <a:solidFill>
                  <a:srgbClr val="010000"/>
                </a:solidFill>
              </a:rPr>
              <a:t>At 10 m grid cell size</a:t>
            </a:r>
            <a:endParaRPr lang="en-US" sz="1400" dirty="0">
              <a:solidFill>
                <a:srgbClr val="010000"/>
              </a:solidFill>
            </a:endParaRPr>
          </a:p>
        </p:txBody>
      </p:sp>
      <p:sp>
        <p:nvSpPr>
          <p:cNvPr id="21" name="TextBox 20"/>
          <p:cNvSpPr txBox="1"/>
          <p:nvPr/>
        </p:nvSpPr>
        <p:spPr>
          <a:xfrm>
            <a:off x="914400" y="6172200"/>
            <a:ext cx="2133600" cy="215444"/>
          </a:xfrm>
          <a:prstGeom prst="rect">
            <a:avLst/>
          </a:prstGeom>
          <a:solidFill>
            <a:schemeClr val="bg1"/>
          </a:solidFill>
        </p:spPr>
        <p:txBody>
          <a:bodyPr wrap="square" lIns="45720" tIns="0" rIns="45720" bIns="0" rtlCol="0">
            <a:spAutoFit/>
          </a:bodyPr>
          <a:lstStyle/>
          <a:p>
            <a:r>
              <a:rPr lang="en-US" sz="1400" dirty="0" smtClean="0">
                <a:solidFill>
                  <a:srgbClr val="010000"/>
                </a:solidFill>
              </a:rPr>
              <a:t>Single file size limit 4GB</a:t>
            </a:r>
            <a:endParaRPr lang="en-US" sz="1400" dirty="0">
              <a:solidFill>
                <a:srgbClr val="010000"/>
              </a:solidFill>
            </a:endParaRPr>
          </a:p>
        </p:txBody>
      </p:sp>
      <p:sp>
        <p:nvSpPr>
          <p:cNvPr id="19" name="Title 18"/>
          <p:cNvSpPr>
            <a:spLocks noGrp="1"/>
          </p:cNvSpPr>
          <p:nvPr>
            <p:ph type="title"/>
          </p:nvPr>
        </p:nvSpPr>
        <p:spPr>
          <a:xfrm>
            <a:off x="2787127" y="276113"/>
            <a:ext cx="6096000" cy="1143000"/>
          </a:xfrm>
        </p:spPr>
        <p:txBody>
          <a:bodyPr/>
          <a:lstStyle/>
          <a:p>
            <a:r>
              <a:rPr lang="en-US" dirty="0" smtClean="0"/>
              <a:t>Capabilities Summary</a:t>
            </a:r>
            <a:endParaRPr lang="en-US" dirty="0"/>
          </a:p>
        </p:txBody>
      </p:sp>
    </p:spTree>
    <p:extLst>
      <p:ext uri="{BB962C8B-B14F-4D97-AF65-F5344CB8AC3E}">
        <p14:creationId xmlns:p14="http://schemas.microsoft.com/office/powerpoint/2010/main" val="2405411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70" name="Picture 6"/>
          <p:cNvPicPr>
            <a:picLocks noChangeAspect="1" noChangeArrowheads="1"/>
          </p:cNvPicPr>
          <p:nvPr/>
        </p:nvPicPr>
        <p:blipFill>
          <a:blip r:embed="rId5" cstate="print"/>
          <a:srcRect t="15373" b="4485"/>
          <a:stretch>
            <a:fillRect/>
          </a:stretch>
        </p:blipFill>
        <p:spPr bwMode="auto">
          <a:xfrm>
            <a:off x="304800" y="2286000"/>
            <a:ext cx="4234021" cy="3266524"/>
          </a:xfrm>
          <a:prstGeom prst="rect">
            <a:avLst/>
          </a:prstGeom>
          <a:noFill/>
        </p:spPr>
      </p:pic>
      <p:pic>
        <p:nvPicPr>
          <p:cNvPr id="36867" name="Picture 3"/>
          <p:cNvPicPr>
            <a:picLocks noChangeAspect="1" noChangeArrowheads="1"/>
          </p:cNvPicPr>
          <p:nvPr/>
        </p:nvPicPr>
        <p:blipFill>
          <a:blip r:embed="rId6" cstate="print"/>
          <a:srcRect t="15640" b="3613"/>
          <a:stretch>
            <a:fillRect/>
          </a:stretch>
        </p:blipFill>
        <p:spPr bwMode="auto">
          <a:xfrm>
            <a:off x="4572001" y="2286000"/>
            <a:ext cx="4234021" cy="3291184"/>
          </a:xfrm>
          <a:prstGeom prst="rect">
            <a:avLst/>
          </a:prstGeom>
          <a:noFill/>
        </p:spPr>
      </p:pic>
      <p:graphicFrame>
        <p:nvGraphicFramePr>
          <p:cNvPr id="36869" name="Object 5"/>
          <p:cNvGraphicFramePr>
            <a:graphicFrameLocks noChangeAspect="1"/>
          </p:cNvGraphicFramePr>
          <p:nvPr/>
        </p:nvGraphicFramePr>
        <p:xfrm>
          <a:off x="7162800" y="3733800"/>
          <a:ext cx="1189038" cy="401638"/>
        </p:xfrm>
        <a:graphic>
          <a:graphicData uri="http://schemas.openxmlformats.org/presentationml/2006/ole">
            <mc:AlternateContent xmlns:mc="http://schemas.openxmlformats.org/markup-compatibility/2006">
              <mc:Choice xmlns:v="urn:schemas-microsoft-com:vml" Requires="v">
                <p:oleObj spid="_x0000_s421892" name="Equation" r:id="rId7" imgW="596641" imgH="203112" progId="Equation.3">
                  <p:embed/>
                </p:oleObj>
              </mc:Choice>
              <mc:Fallback>
                <p:oleObj name="Equation" r:id="rId7" imgW="596641"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733800"/>
                        <a:ext cx="1189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6096000" y="2514600"/>
          <a:ext cx="1189038" cy="384175"/>
        </p:xfrm>
        <a:graphic>
          <a:graphicData uri="http://schemas.openxmlformats.org/presentationml/2006/ole">
            <mc:AlternateContent xmlns:mc="http://schemas.openxmlformats.org/markup-compatibility/2006">
              <mc:Choice xmlns:v="urn:schemas-microsoft-com:vml" Requires="v">
                <p:oleObj spid="_x0000_s421893" name="Equation" r:id="rId9" imgW="583947" imgH="190417" progId="Equation.3">
                  <p:embed/>
                </p:oleObj>
              </mc:Choice>
              <mc:Fallback>
                <p:oleObj name="Equation" r:id="rId9" imgW="583947"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514600"/>
                        <a:ext cx="11890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72" name="Picture 9"/>
          <p:cNvPicPr>
            <a:picLocks noChangeAspect="1" noChangeArrowheads="1"/>
          </p:cNvPicPr>
          <p:nvPr/>
        </p:nvPicPr>
        <p:blipFill>
          <a:blip r:embed="rId11" cstate="print"/>
          <a:srcRect/>
          <a:stretch>
            <a:fillRect/>
          </a:stretch>
        </p:blipFill>
        <p:spPr bwMode="auto">
          <a:xfrm>
            <a:off x="1549918" y="4241976"/>
            <a:ext cx="1193282" cy="406224"/>
          </a:xfrm>
          <a:prstGeom prst="rect">
            <a:avLst/>
          </a:prstGeom>
          <a:noFill/>
        </p:spPr>
      </p:pic>
      <p:pic>
        <p:nvPicPr>
          <p:cNvPr id="36871" name="Picture 10"/>
          <p:cNvPicPr>
            <a:picLocks noChangeAspect="1" noChangeArrowheads="1"/>
          </p:cNvPicPr>
          <p:nvPr/>
        </p:nvPicPr>
        <p:blipFill>
          <a:blip r:embed="rId12" cstate="print"/>
          <a:srcRect/>
          <a:stretch>
            <a:fillRect/>
          </a:stretch>
        </p:blipFill>
        <p:spPr bwMode="auto">
          <a:xfrm>
            <a:off x="2895599" y="3733800"/>
            <a:ext cx="1193800" cy="381000"/>
          </a:xfrm>
          <a:prstGeom prst="rect">
            <a:avLst/>
          </a:prstGeom>
          <a:noFill/>
        </p:spPr>
      </p:pic>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52352" numCol="1" anchor="ctr" anchorCtr="0" compatLnSpc="1">
            <a:prstTxWarp prst="textNoShape">
              <a:avLst/>
            </a:prstTxWarp>
            <a:spAutoFit/>
          </a:bodyPr>
          <a:lstStyle/>
          <a:p>
            <a:endParaRPr lang="en-US">
              <a:solidFill>
                <a:srgbClr val="010000"/>
              </a:solidFill>
            </a:endParaRPr>
          </a:p>
        </p:txBody>
      </p:sp>
      <p:sp>
        <p:nvSpPr>
          <p:cNvPr id="15" name="Rectangle 14"/>
          <p:cNvSpPr/>
          <p:nvPr/>
        </p:nvSpPr>
        <p:spPr>
          <a:xfrm>
            <a:off x="0" y="1905000"/>
            <a:ext cx="9144000" cy="369332"/>
          </a:xfrm>
          <a:prstGeom prst="rect">
            <a:avLst/>
          </a:prstGeom>
        </p:spPr>
        <p:txBody>
          <a:bodyPr wrap="square">
            <a:spAutoFit/>
          </a:bodyPr>
          <a:lstStyle/>
          <a:p>
            <a:r>
              <a:rPr lang="en-GB" sz="1800" dirty="0" smtClean="0">
                <a:solidFill>
                  <a:srgbClr val="009999"/>
                </a:solidFill>
                <a:latin typeface="Calibri" pitchFamily="34" charset="0"/>
                <a:ea typeface="Times New Roman" pitchFamily="18" charset="0"/>
                <a:cs typeface="Calibri" pitchFamily="34" charset="0"/>
              </a:rPr>
              <a:t>Parallel Pit Remove timing for NEDB test dataset (14849 x 27174 cells </a:t>
            </a:r>
            <a:r>
              <a:rPr lang="en-GB" sz="1800" dirty="0" smtClean="0">
                <a:solidFill>
                  <a:srgbClr val="009999"/>
                </a:solidFill>
                <a:latin typeface="Calibri" pitchFamily="34" charset="0"/>
                <a:ea typeface="Times New Roman" pitchFamily="18" charset="0"/>
                <a:cs typeface="Calibri" pitchFamily="34" charset="0"/>
                <a:sym typeface="Symbol" pitchFamily="18" charset="2"/>
              </a:rPr>
              <a:t></a:t>
            </a:r>
            <a:r>
              <a:rPr lang="en-GB" sz="1800" dirty="0" smtClean="0">
                <a:solidFill>
                  <a:srgbClr val="009999"/>
                </a:solidFill>
                <a:latin typeface="Calibri" pitchFamily="34" charset="0"/>
                <a:ea typeface="Times New Roman" pitchFamily="18" charset="0"/>
                <a:cs typeface="Calibri" pitchFamily="34" charset="0"/>
              </a:rPr>
              <a:t> 1.6 GB). </a:t>
            </a:r>
            <a:endParaRPr lang="en-US" sz="1800" dirty="0">
              <a:solidFill>
                <a:srgbClr val="009999"/>
              </a:solidFill>
              <a:latin typeface="Calibri" pitchFamily="34" charset="0"/>
              <a:cs typeface="Calibri" pitchFamily="34" charset="0"/>
            </a:endParaRPr>
          </a:p>
        </p:txBody>
      </p:sp>
      <p:sp>
        <p:nvSpPr>
          <p:cNvPr id="16" name="Rectangle 15"/>
          <p:cNvSpPr/>
          <p:nvPr/>
        </p:nvSpPr>
        <p:spPr>
          <a:xfrm>
            <a:off x="4495800" y="5736848"/>
            <a:ext cx="4419601" cy="707886"/>
          </a:xfrm>
          <a:prstGeom prst="rect">
            <a:avLst/>
          </a:prstGeom>
        </p:spPr>
        <p:txBody>
          <a:bodyPr wrap="square">
            <a:spAutoFit/>
          </a:bodyPr>
          <a:lstStyle/>
          <a:p>
            <a:r>
              <a:rPr lang="en-GB" sz="1600" dirty="0" smtClean="0">
                <a:solidFill>
                  <a:srgbClr val="009999"/>
                </a:solidFill>
                <a:latin typeface="Calibri" pitchFamily="34" charset="0"/>
                <a:ea typeface="Times New Roman" pitchFamily="18" charset="0"/>
                <a:cs typeface="Calibri" pitchFamily="34" charset="0"/>
              </a:rPr>
              <a:t>128 processor cluster </a:t>
            </a:r>
          </a:p>
          <a:p>
            <a:r>
              <a:rPr lang="en-GB" sz="1200" dirty="0" smtClean="0">
                <a:solidFill>
                  <a:srgbClr val="009999"/>
                </a:solidFill>
                <a:latin typeface="Calibri" pitchFamily="34" charset="0"/>
                <a:ea typeface="Times New Roman" pitchFamily="18" charset="0"/>
                <a:cs typeface="Calibri" pitchFamily="34" charset="0"/>
              </a:rPr>
              <a:t>16 diskless Dell SC1435 compute nodes, each with 2.0GHz dual quad-core AMD </a:t>
            </a:r>
            <a:r>
              <a:rPr lang="en-GB" sz="1200" dirty="0" err="1" smtClean="0">
                <a:solidFill>
                  <a:srgbClr val="009999"/>
                </a:solidFill>
                <a:latin typeface="Calibri" pitchFamily="34" charset="0"/>
                <a:ea typeface="Times New Roman" pitchFamily="18" charset="0"/>
                <a:cs typeface="Calibri" pitchFamily="34" charset="0"/>
              </a:rPr>
              <a:t>Opteron</a:t>
            </a:r>
            <a:r>
              <a:rPr lang="en-GB" sz="1200" dirty="0" smtClean="0">
                <a:solidFill>
                  <a:srgbClr val="009999"/>
                </a:solidFill>
                <a:latin typeface="Calibri" pitchFamily="34" charset="0"/>
                <a:ea typeface="Times New Roman" pitchFamily="18" charset="0"/>
                <a:cs typeface="Calibri" pitchFamily="34" charset="0"/>
              </a:rPr>
              <a:t> 2350 processors with 8GB RAM </a:t>
            </a:r>
            <a:endParaRPr lang="en-US" sz="1200" dirty="0" smtClean="0">
              <a:solidFill>
                <a:srgbClr val="009999"/>
              </a:solidFill>
              <a:latin typeface="Calibri" pitchFamily="34" charset="0"/>
              <a:ea typeface="Times New Roman" pitchFamily="18" charset="0"/>
              <a:cs typeface="Calibri" pitchFamily="34" charset="0"/>
            </a:endParaRPr>
          </a:p>
        </p:txBody>
      </p:sp>
      <p:sp>
        <p:nvSpPr>
          <p:cNvPr id="17" name="Rectangle 16"/>
          <p:cNvSpPr/>
          <p:nvPr/>
        </p:nvSpPr>
        <p:spPr>
          <a:xfrm>
            <a:off x="762000" y="5736848"/>
            <a:ext cx="3429000" cy="954107"/>
          </a:xfrm>
          <a:prstGeom prst="rect">
            <a:avLst/>
          </a:prstGeom>
        </p:spPr>
        <p:txBody>
          <a:bodyPr wrap="square">
            <a:spAutoFit/>
          </a:bodyPr>
          <a:lstStyle/>
          <a:p>
            <a:r>
              <a:rPr lang="en-GB" sz="1600" dirty="0" smtClean="0">
                <a:solidFill>
                  <a:srgbClr val="009999"/>
                </a:solidFill>
                <a:latin typeface="Calibri" pitchFamily="34" charset="0"/>
                <a:ea typeface="Times New Roman" pitchFamily="18" charset="0"/>
                <a:cs typeface="Calibri" pitchFamily="34" charset="0"/>
              </a:rPr>
              <a:t>8 processor PC</a:t>
            </a:r>
          </a:p>
          <a:p>
            <a:r>
              <a:rPr lang="en-US" sz="1200" dirty="0" smtClean="0">
                <a:solidFill>
                  <a:srgbClr val="009999"/>
                </a:solidFill>
                <a:latin typeface="Calibri" pitchFamily="34" charset="0"/>
                <a:ea typeface="Times New Roman" pitchFamily="18" charset="0"/>
                <a:cs typeface="Calibri" pitchFamily="34" charset="0"/>
                <a:sym typeface="Symbol" pitchFamily="18" charset="2"/>
              </a:rPr>
              <a:t>Dual quad-core Xeon E5405 2.0GHz PC with 16GB RAM</a:t>
            </a:r>
          </a:p>
          <a:p>
            <a:endParaRPr lang="en-US" sz="1600" dirty="0" smtClean="0">
              <a:solidFill>
                <a:srgbClr val="009999"/>
              </a:solidFill>
              <a:latin typeface="Calibri" pitchFamily="34" charset="0"/>
              <a:ea typeface="Times New Roman" pitchFamily="18" charset="0"/>
              <a:cs typeface="Calibri" pitchFamily="34" charset="0"/>
              <a:sym typeface="Symbol" pitchFamily="18" charset="2"/>
            </a:endParaRPr>
          </a:p>
        </p:txBody>
      </p:sp>
      <p:sp>
        <p:nvSpPr>
          <p:cNvPr id="14" name="Title 13"/>
          <p:cNvSpPr>
            <a:spLocks noGrp="1"/>
          </p:cNvSpPr>
          <p:nvPr>
            <p:ph type="title"/>
          </p:nvPr>
        </p:nvSpPr>
        <p:spPr>
          <a:xfrm>
            <a:off x="1602889" y="609600"/>
            <a:ext cx="7312511" cy="1143000"/>
          </a:xfrm>
        </p:spPr>
        <p:txBody>
          <a:bodyPr/>
          <a:lstStyle/>
          <a:p>
            <a:r>
              <a:rPr lang="en-US" dirty="0" smtClean="0"/>
              <a:t>Improved runtime efficiency</a:t>
            </a:r>
            <a:br>
              <a:rPr lang="en-US" dirty="0" smtClean="0"/>
            </a:br>
            <a:endParaRPr lang="en-US" dirty="0"/>
          </a:p>
        </p:txBody>
      </p:sp>
    </p:spTree>
    <p:extLst>
      <p:ext uri="{BB962C8B-B14F-4D97-AF65-F5344CB8AC3E}">
        <p14:creationId xmlns:p14="http://schemas.microsoft.com/office/powerpoint/2010/main" val="3352628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5575"/>
            <a:ext cx="9144000" cy="1858963"/>
          </a:xfrm>
        </p:spPr>
        <p:txBody>
          <a:bodyPr/>
          <a:lstStyle/>
          <a:p>
            <a:r>
              <a:rPr lang="en-US" sz="3600" dirty="0" smtClean="0"/>
              <a:t>Deriving </a:t>
            </a:r>
            <a:r>
              <a:rPr lang="en-US" sz="3600" dirty="0" err="1" smtClean="0"/>
              <a:t>hydrologically</a:t>
            </a:r>
            <a:r>
              <a:rPr lang="en-US" sz="3600" dirty="0" smtClean="0"/>
              <a:t> useful information from Digital Elevation Models </a:t>
            </a:r>
            <a:endParaRPr lang="en-US" sz="3600" dirty="0" smtClean="0"/>
          </a:p>
        </p:txBody>
      </p:sp>
      <p:pic>
        <p:nvPicPr>
          <p:cNvPr id="98307" name="Picture 5"/>
          <p:cNvPicPr>
            <a:picLocks noChangeAspect="1" noChangeArrowheads="1"/>
          </p:cNvPicPr>
          <p:nvPr/>
        </p:nvPicPr>
        <p:blipFill>
          <a:blip r:embed="rId4" cstate="print"/>
          <a:srcRect l="20833" t="14352" r="3870" b="10199"/>
          <a:stretch>
            <a:fillRect/>
          </a:stretch>
        </p:blipFill>
        <p:spPr bwMode="auto">
          <a:xfrm>
            <a:off x="509588" y="2682875"/>
            <a:ext cx="2320925" cy="1263650"/>
          </a:xfrm>
          <a:prstGeom prst="rect">
            <a:avLst/>
          </a:prstGeom>
          <a:noFill/>
          <a:ln w="9525">
            <a:noFill/>
            <a:miter lim="800000"/>
            <a:headEnd/>
            <a:tailEnd/>
          </a:ln>
        </p:spPr>
      </p:pic>
      <p:grpSp>
        <p:nvGrpSpPr>
          <p:cNvPr id="98309" name="Group 63"/>
          <p:cNvGrpSpPr>
            <a:grpSpLocks/>
          </p:cNvGrpSpPr>
          <p:nvPr/>
        </p:nvGrpSpPr>
        <p:grpSpPr bwMode="auto">
          <a:xfrm>
            <a:off x="533400" y="4508500"/>
            <a:ext cx="2273300" cy="1339850"/>
            <a:chOff x="4208" y="2358"/>
            <a:chExt cx="1178" cy="694"/>
          </a:xfrm>
        </p:grpSpPr>
        <p:sp>
          <p:nvSpPr>
            <p:cNvPr id="98318"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19"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0"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1"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2"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3"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4"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5"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6"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7"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8"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29"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30"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31"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32"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p:spPr>
          <p:txBody>
            <a:bodyPr wrap="none" anchor="ctr"/>
            <a:lstStyle/>
            <a:p>
              <a:endParaRPr lang="en-US" sz="1200" b="1">
                <a:solidFill>
                  <a:srgbClr val="009999"/>
                </a:solidFill>
              </a:endParaRPr>
            </a:p>
          </p:txBody>
        </p:sp>
        <p:sp>
          <p:nvSpPr>
            <p:cNvPr id="98333"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4"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5"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6"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7"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8"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39"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0"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1"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2"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3"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4"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5"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6"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sp>
          <p:nvSpPr>
            <p:cNvPr id="98347"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p:spPr>
          <p:txBody>
            <a:bodyPr wrap="none" anchor="ctr"/>
            <a:lstStyle/>
            <a:p>
              <a:endParaRPr lang="en-US">
                <a:solidFill>
                  <a:srgbClr val="EEECE1"/>
                </a:solidFill>
              </a:endParaRPr>
            </a:p>
          </p:txBody>
        </p:sp>
      </p:grpSp>
      <p:pic>
        <p:nvPicPr>
          <p:cNvPr id="98310" name="Picture 64"/>
          <p:cNvPicPr>
            <a:picLocks noChangeAspect="1" noChangeArrowheads="1"/>
          </p:cNvPicPr>
          <p:nvPr/>
        </p:nvPicPr>
        <p:blipFill rotWithShape="1">
          <a:blip r:embed="rId5" cstate="print"/>
          <a:srcRect l="50000" t="2966" r="8685" b="58350"/>
          <a:stretch/>
        </p:blipFill>
        <p:spPr bwMode="auto">
          <a:xfrm>
            <a:off x="4805861" y="4498478"/>
            <a:ext cx="2042750" cy="1996882"/>
          </a:xfrm>
          <a:prstGeom prst="rect">
            <a:avLst/>
          </a:prstGeom>
          <a:noFill/>
          <a:ln w="9525" algn="ctr">
            <a:solidFill>
              <a:schemeClr val="tx1"/>
            </a:solidFill>
            <a:miter lim="800000"/>
            <a:headEnd/>
            <a:tailEnd/>
          </a:ln>
        </p:spPr>
      </p:pic>
      <p:sp>
        <p:nvSpPr>
          <p:cNvPr id="98311" name="Rectangle 38"/>
          <p:cNvSpPr>
            <a:spLocks noChangeArrowheads="1"/>
          </p:cNvSpPr>
          <p:nvPr/>
        </p:nvSpPr>
        <p:spPr bwMode="auto">
          <a:xfrm>
            <a:off x="692150" y="2232025"/>
            <a:ext cx="1957388" cy="449263"/>
          </a:xfrm>
          <a:prstGeom prst="rect">
            <a:avLst/>
          </a:prstGeom>
          <a:noFill/>
          <a:ln w="9525">
            <a:noFill/>
            <a:miter lim="800000"/>
            <a:headEnd/>
            <a:tailEnd/>
          </a:ln>
        </p:spPr>
        <p:txBody>
          <a:bodyPr>
            <a:spAutoFit/>
          </a:bodyPr>
          <a:lstStyle/>
          <a:p>
            <a:pPr algn="l">
              <a:spcBef>
                <a:spcPct val="45000"/>
              </a:spcBef>
            </a:pPr>
            <a:r>
              <a:rPr lang="en-US" b="1">
                <a:solidFill>
                  <a:srgbClr val="463416"/>
                </a:solidFill>
                <a:latin typeface="Arial" pitchFamily="34" charset="0"/>
              </a:rPr>
              <a:t>Raw DEM</a:t>
            </a:r>
          </a:p>
        </p:txBody>
      </p:sp>
      <p:sp>
        <p:nvSpPr>
          <p:cNvPr id="98312" name="Rectangle 39"/>
          <p:cNvSpPr>
            <a:spLocks noChangeArrowheads="1"/>
          </p:cNvSpPr>
          <p:nvPr/>
        </p:nvSpPr>
        <p:spPr bwMode="auto">
          <a:xfrm>
            <a:off x="5428597" y="2221267"/>
            <a:ext cx="2645276" cy="400110"/>
          </a:xfrm>
          <a:prstGeom prst="rect">
            <a:avLst/>
          </a:prstGeom>
          <a:noFill/>
          <a:ln w="9525">
            <a:noFill/>
            <a:miter lim="800000"/>
            <a:headEnd/>
            <a:tailEnd/>
          </a:ln>
        </p:spPr>
        <p:txBody>
          <a:bodyPr wrap="none">
            <a:spAutoFit/>
          </a:bodyPr>
          <a:lstStyle/>
          <a:p>
            <a:pPr algn="l">
              <a:spcBef>
                <a:spcPct val="45000"/>
              </a:spcBef>
            </a:pPr>
            <a:r>
              <a:rPr lang="en-US" b="1" dirty="0" smtClean="0">
                <a:solidFill>
                  <a:srgbClr val="463416"/>
                </a:solidFill>
                <a:latin typeface="Arial" pitchFamily="34" charset="0"/>
              </a:rPr>
              <a:t>Pit Removal (Filling)</a:t>
            </a:r>
            <a:endParaRPr lang="en-US" b="1" dirty="0">
              <a:solidFill>
                <a:srgbClr val="463416"/>
              </a:solidFill>
              <a:latin typeface="Arial" pitchFamily="34" charset="0"/>
            </a:endParaRPr>
          </a:p>
        </p:txBody>
      </p:sp>
      <p:sp>
        <p:nvSpPr>
          <p:cNvPr id="98313" name="Rectangle 40"/>
          <p:cNvSpPr>
            <a:spLocks noChangeArrowheads="1"/>
          </p:cNvSpPr>
          <p:nvPr/>
        </p:nvSpPr>
        <p:spPr bwMode="auto">
          <a:xfrm>
            <a:off x="873125" y="4092575"/>
            <a:ext cx="1595438" cy="447675"/>
          </a:xfrm>
          <a:prstGeom prst="rect">
            <a:avLst/>
          </a:prstGeom>
          <a:noFill/>
          <a:ln w="9525">
            <a:noFill/>
            <a:miter lim="800000"/>
            <a:headEnd/>
            <a:tailEnd/>
          </a:ln>
        </p:spPr>
        <p:txBody>
          <a:bodyPr wrap="none">
            <a:spAutoFit/>
          </a:bodyPr>
          <a:lstStyle/>
          <a:p>
            <a:pPr algn="l">
              <a:spcBef>
                <a:spcPct val="45000"/>
              </a:spcBef>
            </a:pPr>
            <a:r>
              <a:rPr lang="en-US" b="1">
                <a:solidFill>
                  <a:srgbClr val="463416"/>
                </a:solidFill>
                <a:latin typeface="Arial" pitchFamily="34" charset="0"/>
              </a:rPr>
              <a:t>Flow Field</a:t>
            </a:r>
          </a:p>
        </p:txBody>
      </p:sp>
      <p:sp>
        <p:nvSpPr>
          <p:cNvPr id="98314" name="Rectangle 41"/>
          <p:cNvSpPr>
            <a:spLocks noChangeArrowheads="1"/>
          </p:cNvSpPr>
          <p:nvPr/>
        </p:nvSpPr>
        <p:spPr bwMode="auto">
          <a:xfrm>
            <a:off x="4845050" y="4089400"/>
            <a:ext cx="3770313" cy="369888"/>
          </a:xfrm>
          <a:prstGeom prst="rect">
            <a:avLst/>
          </a:prstGeom>
          <a:noFill/>
          <a:ln w="9525">
            <a:noFill/>
            <a:miter lim="800000"/>
            <a:headEnd/>
            <a:tailEnd/>
          </a:ln>
        </p:spPr>
        <p:txBody>
          <a:bodyPr wrap="none">
            <a:spAutoFit/>
          </a:bodyPr>
          <a:lstStyle/>
          <a:p>
            <a:pPr>
              <a:spcBef>
                <a:spcPct val="45000"/>
              </a:spcBef>
            </a:pPr>
            <a:r>
              <a:rPr lang="en-US" b="1">
                <a:solidFill>
                  <a:srgbClr val="463416"/>
                </a:solidFill>
                <a:latin typeface="Arial" pitchFamily="34" charset="0"/>
              </a:rPr>
              <a:t>Flow Related Terrain Information</a:t>
            </a:r>
            <a:endParaRPr lang="en-US" b="1">
              <a:solidFill>
                <a:srgbClr val="463416"/>
              </a:solidFill>
              <a:latin typeface="Arial" pitchFamily="34" charset="0"/>
              <a:sym typeface="Symbol" pitchFamily="18" charset="2"/>
            </a:endParaRPr>
          </a:p>
        </p:txBody>
      </p:sp>
      <p:sp>
        <p:nvSpPr>
          <p:cNvPr id="41" name="Right Arrow 40"/>
          <p:cNvSpPr/>
          <p:nvPr/>
        </p:nvSpPr>
        <p:spPr bwMode="auto">
          <a:xfrm>
            <a:off x="3368675" y="3025775"/>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defRPr/>
            </a:pPr>
            <a:endParaRPr lang="en-US">
              <a:solidFill>
                <a:srgbClr val="463416"/>
              </a:solidFill>
            </a:endParaRPr>
          </a:p>
        </p:txBody>
      </p:sp>
      <p:sp>
        <p:nvSpPr>
          <p:cNvPr id="42" name="Right Arrow 41"/>
          <p:cNvSpPr/>
          <p:nvPr/>
        </p:nvSpPr>
        <p:spPr bwMode="auto">
          <a:xfrm rot="9126082">
            <a:off x="3368675" y="3951288"/>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defRPr/>
            </a:pPr>
            <a:endParaRPr lang="en-US">
              <a:solidFill>
                <a:srgbClr val="463416"/>
              </a:solidFill>
            </a:endParaRPr>
          </a:p>
        </p:txBody>
      </p:sp>
      <p:sp>
        <p:nvSpPr>
          <p:cNvPr id="43" name="Right Arrow 42"/>
          <p:cNvSpPr/>
          <p:nvPr/>
        </p:nvSpPr>
        <p:spPr bwMode="auto">
          <a:xfrm>
            <a:off x="3424238" y="4956175"/>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defRPr/>
            </a:pPr>
            <a:endParaRPr lang="en-US">
              <a:solidFill>
                <a:srgbClr val="463416"/>
              </a:solidFill>
            </a:endParaRPr>
          </a:p>
        </p:txBody>
      </p:sp>
      <p:pic>
        <p:nvPicPr>
          <p:cNvPr id="98348" name="Picture 44"/>
          <p:cNvPicPr>
            <a:picLocks noChangeAspect="1" noChangeArrowheads="1"/>
          </p:cNvPicPr>
          <p:nvPr/>
        </p:nvPicPr>
        <p:blipFill>
          <a:blip r:embed="rId6" cstate="print"/>
          <a:srcRect/>
          <a:stretch>
            <a:fillRect/>
          </a:stretch>
        </p:blipFill>
        <p:spPr bwMode="auto">
          <a:xfrm>
            <a:off x="5147868" y="2718378"/>
            <a:ext cx="3129236" cy="971495"/>
          </a:xfrm>
          <a:prstGeom prst="rect">
            <a:avLst/>
          </a:prstGeom>
          <a:noFill/>
          <a:ln w="9525" cap="flat" cmpd="sng">
            <a:noFill/>
            <a:prstDash val="solid"/>
            <a:miter lim="800000"/>
            <a:headEnd/>
            <a:tailEnd/>
          </a:ln>
        </p:spPr>
      </p:pic>
      <p:pic>
        <p:nvPicPr>
          <p:cNvPr id="42189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2729" t="3886" r="22729" b="41801"/>
          <a:stretch/>
        </p:blipFill>
        <p:spPr bwMode="auto">
          <a:xfrm>
            <a:off x="6691017" y="4498478"/>
            <a:ext cx="2296228" cy="1996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93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52352" numCol="1" anchor="ctr" anchorCtr="0" compatLnSpc="1">
            <a:prstTxWarp prst="textNoShape">
              <a:avLst/>
            </a:prstTxWarp>
            <a:spAutoFit/>
          </a:bodyPr>
          <a:lstStyle/>
          <a:p>
            <a:endParaRPr lang="en-US">
              <a:solidFill>
                <a:srgbClr val="010000"/>
              </a:solidFill>
            </a:endParaRPr>
          </a:p>
        </p:txBody>
      </p:sp>
      <p:sp>
        <p:nvSpPr>
          <p:cNvPr id="15" name="Rectangle 14"/>
          <p:cNvSpPr/>
          <p:nvPr/>
        </p:nvSpPr>
        <p:spPr>
          <a:xfrm>
            <a:off x="0" y="1871246"/>
            <a:ext cx="9144000" cy="338554"/>
          </a:xfrm>
          <a:prstGeom prst="rect">
            <a:avLst/>
          </a:prstGeom>
        </p:spPr>
        <p:txBody>
          <a:bodyPr wrap="square">
            <a:spAutoFit/>
          </a:bodyPr>
          <a:lstStyle/>
          <a:p>
            <a:r>
              <a:rPr lang="en-US" sz="1600" dirty="0" smtClean="0">
                <a:solidFill>
                  <a:srgbClr val="010000"/>
                </a:solidFill>
                <a:latin typeface="Arial"/>
                <a:ea typeface="Times New Roman" pitchFamily="18" charset="0"/>
                <a:cs typeface="Times New Roman" pitchFamily="18" charset="0"/>
              </a:rPr>
              <a:t>Parallel D-Infinity Contributing Area Timing for Boise River dataset (24856 x 24000 cells ~ 2.4 GB)</a:t>
            </a:r>
            <a:endParaRPr lang="en-US" sz="1600" dirty="0">
              <a:solidFill>
                <a:srgbClr val="010000"/>
              </a:solidFill>
              <a:latin typeface="Arial"/>
            </a:endParaRPr>
          </a:p>
        </p:txBody>
      </p:sp>
      <p:sp>
        <p:nvSpPr>
          <p:cNvPr id="16" name="Rectangle 15"/>
          <p:cNvSpPr/>
          <p:nvPr/>
        </p:nvSpPr>
        <p:spPr>
          <a:xfrm>
            <a:off x="4495800" y="5736848"/>
            <a:ext cx="4419601" cy="707886"/>
          </a:xfrm>
          <a:prstGeom prst="rect">
            <a:avLst/>
          </a:prstGeom>
        </p:spPr>
        <p:txBody>
          <a:bodyPr wrap="square">
            <a:spAutoFit/>
          </a:bodyPr>
          <a:lstStyle/>
          <a:p>
            <a:r>
              <a:rPr lang="en-GB" sz="1600" dirty="0" smtClean="0">
                <a:solidFill>
                  <a:srgbClr val="010000"/>
                </a:solidFill>
                <a:latin typeface="Arial"/>
                <a:ea typeface="Times New Roman" pitchFamily="18" charset="0"/>
                <a:cs typeface="Times New Roman" pitchFamily="18" charset="0"/>
              </a:rPr>
              <a:t>128 processor cluster </a:t>
            </a:r>
          </a:p>
          <a:p>
            <a:r>
              <a:rPr lang="en-GB" sz="1200" dirty="0" smtClean="0">
                <a:solidFill>
                  <a:srgbClr val="010000"/>
                </a:solidFill>
                <a:latin typeface="Arial"/>
                <a:ea typeface="Times New Roman" pitchFamily="18" charset="0"/>
                <a:cs typeface="Times New Roman" pitchFamily="18" charset="0"/>
              </a:rPr>
              <a:t>16 diskless Dell SC1435 compute nodes, each with 2.0GHz dual quad-core AMD </a:t>
            </a:r>
            <a:r>
              <a:rPr lang="en-GB" sz="1200" dirty="0" err="1" smtClean="0">
                <a:solidFill>
                  <a:srgbClr val="010000"/>
                </a:solidFill>
                <a:latin typeface="Arial"/>
                <a:ea typeface="Times New Roman" pitchFamily="18" charset="0"/>
                <a:cs typeface="Times New Roman" pitchFamily="18" charset="0"/>
              </a:rPr>
              <a:t>Opteron</a:t>
            </a:r>
            <a:r>
              <a:rPr lang="en-GB" sz="1200" dirty="0" smtClean="0">
                <a:solidFill>
                  <a:srgbClr val="010000"/>
                </a:solidFill>
                <a:latin typeface="Arial"/>
                <a:ea typeface="Times New Roman" pitchFamily="18" charset="0"/>
                <a:cs typeface="Times New Roman" pitchFamily="18" charset="0"/>
              </a:rPr>
              <a:t> 2350 processors with 8GB RAM </a:t>
            </a:r>
            <a:endParaRPr lang="en-US" sz="1200" dirty="0" smtClean="0">
              <a:solidFill>
                <a:srgbClr val="010000"/>
              </a:solidFill>
              <a:latin typeface="Arial"/>
              <a:ea typeface="Times New Roman" pitchFamily="18" charset="0"/>
              <a:cs typeface="Times New Roman" pitchFamily="18" charset="0"/>
            </a:endParaRPr>
          </a:p>
        </p:txBody>
      </p:sp>
      <p:sp>
        <p:nvSpPr>
          <p:cNvPr id="17" name="Rectangle 16"/>
          <p:cNvSpPr/>
          <p:nvPr/>
        </p:nvSpPr>
        <p:spPr>
          <a:xfrm>
            <a:off x="762000" y="5736848"/>
            <a:ext cx="3429000" cy="954107"/>
          </a:xfrm>
          <a:prstGeom prst="rect">
            <a:avLst/>
          </a:prstGeom>
        </p:spPr>
        <p:txBody>
          <a:bodyPr wrap="square">
            <a:spAutoFit/>
          </a:bodyPr>
          <a:lstStyle/>
          <a:p>
            <a:r>
              <a:rPr lang="en-GB" sz="1600" dirty="0" smtClean="0">
                <a:solidFill>
                  <a:srgbClr val="010000"/>
                </a:solidFill>
                <a:latin typeface="Arial"/>
                <a:ea typeface="Times New Roman" pitchFamily="18" charset="0"/>
                <a:cs typeface="Times New Roman" pitchFamily="18" charset="0"/>
              </a:rPr>
              <a:t>8 processor PC</a:t>
            </a:r>
          </a:p>
          <a:p>
            <a:r>
              <a:rPr lang="en-US" sz="1200" dirty="0" smtClean="0">
                <a:solidFill>
                  <a:srgbClr val="010000"/>
                </a:solidFill>
                <a:latin typeface="Arial"/>
                <a:ea typeface="Times New Roman" pitchFamily="18" charset="0"/>
                <a:cs typeface="Arial" pitchFamily="34" charset="0"/>
                <a:sym typeface="Symbol" pitchFamily="18" charset="2"/>
              </a:rPr>
              <a:t>Dual quad-core Xeon E5405 2.0GHz PC with 16GB RAM</a:t>
            </a:r>
          </a:p>
          <a:p>
            <a:endParaRPr lang="en-US" sz="1600" dirty="0" smtClean="0">
              <a:solidFill>
                <a:srgbClr val="010000"/>
              </a:solidFill>
              <a:latin typeface="Arial"/>
              <a:ea typeface="Times New Roman" pitchFamily="18" charset="0"/>
              <a:cs typeface="Times New Roman" pitchFamily="18" charset="0"/>
              <a:sym typeface="Symbol" pitchFamily="18" charset="2"/>
            </a:endParaRPr>
          </a:p>
        </p:txBody>
      </p:sp>
      <p:grpSp>
        <p:nvGrpSpPr>
          <p:cNvPr id="2" name="Group 20"/>
          <p:cNvGrpSpPr/>
          <p:nvPr/>
        </p:nvGrpSpPr>
        <p:grpSpPr>
          <a:xfrm>
            <a:off x="381000" y="2362200"/>
            <a:ext cx="4234021" cy="3290165"/>
            <a:chOff x="381000" y="2362200"/>
            <a:chExt cx="4234021" cy="3290165"/>
          </a:xfrm>
        </p:grpSpPr>
        <p:pic>
          <p:nvPicPr>
            <p:cNvPr id="37892" name="Picture 4"/>
            <p:cNvPicPr>
              <a:picLocks noChangeAspect="1" noChangeArrowheads="1"/>
            </p:cNvPicPr>
            <p:nvPr/>
          </p:nvPicPr>
          <p:blipFill>
            <a:blip r:embed="rId5" cstate="print"/>
            <a:srcRect t="14792" b="4486"/>
            <a:stretch>
              <a:fillRect/>
            </a:stretch>
          </p:blipFill>
          <p:spPr bwMode="auto">
            <a:xfrm>
              <a:off x="381000" y="2362200"/>
              <a:ext cx="4234021" cy="3290165"/>
            </a:xfrm>
            <a:prstGeom prst="rect">
              <a:avLst/>
            </a:prstGeom>
            <a:noFill/>
            <a:ln w="9525">
              <a:noFill/>
              <a:miter lim="800000"/>
              <a:headEnd/>
              <a:tailEnd/>
            </a:ln>
          </p:spPr>
        </p:pic>
        <p:pic>
          <p:nvPicPr>
            <p:cNvPr id="37893" name="Picture 12"/>
            <p:cNvPicPr>
              <a:picLocks noChangeAspect="1" noChangeArrowheads="1"/>
            </p:cNvPicPr>
            <p:nvPr/>
          </p:nvPicPr>
          <p:blipFill>
            <a:blip r:embed="rId6" cstate="print"/>
            <a:stretch>
              <a:fillRect/>
            </a:stretch>
          </p:blipFill>
          <p:spPr bwMode="auto">
            <a:xfrm>
              <a:off x="1524000" y="3657600"/>
              <a:ext cx="894962" cy="304668"/>
            </a:xfrm>
            <a:prstGeom prst="rect">
              <a:avLst/>
            </a:prstGeom>
            <a:noFill/>
            <a:ln w="9525">
              <a:noFill/>
              <a:miter lim="800000"/>
              <a:headEnd/>
              <a:tailEnd/>
            </a:ln>
          </p:spPr>
        </p:pic>
        <p:pic>
          <p:nvPicPr>
            <p:cNvPr id="37894" name="Picture 13"/>
            <p:cNvPicPr>
              <a:picLocks noChangeAspect="1" noChangeArrowheads="1"/>
            </p:cNvPicPr>
            <p:nvPr/>
          </p:nvPicPr>
          <p:blipFill>
            <a:blip r:embed="rId7" cstate="print"/>
            <a:srcRect/>
            <a:stretch>
              <a:fillRect/>
            </a:stretch>
          </p:blipFill>
          <p:spPr bwMode="auto">
            <a:xfrm>
              <a:off x="2743200" y="3200400"/>
              <a:ext cx="895350" cy="285750"/>
            </a:xfrm>
            <a:prstGeom prst="rect">
              <a:avLst/>
            </a:prstGeom>
            <a:noFill/>
            <a:ln w="9525">
              <a:noFill/>
              <a:miter lim="800000"/>
              <a:headEnd/>
              <a:tailEnd/>
            </a:ln>
          </p:spPr>
        </p:pic>
      </p:grpSp>
      <p:grpSp>
        <p:nvGrpSpPr>
          <p:cNvPr id="3" name="Group 19"/>
          <p:cNvGrpSpPr/>
          <p:nvPr/>
        </p:nvGrpSpPr>
        <p:grpSpPr>
          <a:xfrm>
            <a:off x="4376579" y="2362200"/>
            <a:ext cx="4234021" cy="3290165"/>
            <a:chOff x="4191000" y="2438400"/>
            <a:chExt cx="4234021" cy="3290165"/>
          </a:xfrm>
        </p:grpSpPr>
        <p:pic>
          <p:nvPicPr>
            <p:cNvPr id="37895" name="Picture 7"/>
            <p:cNvPicPr>
              <a:picLocks noChangeAspect="1" noChangeArrowheads="1"/>
            </p:cNvPicPr>
            <p:nvPr/>
          </p:nvPicPr>
          <p:blipFill>
            <a:blip r:embed="rId8" cstate="print"/>
            <a:srcRect t="14792" b="4486"/>
            <a:stretch>
              <a:fillRect/>
            </a:stretch>
          </p:blipFill>
          <p:spPr bwMode="auto">
            <a:xfrm>
              <a:off x="4191000" y="2438400"/>
              <a:ext cx="4234021" cy="3290165"/>
            </a:xfrm>
            <a:prstGeom prst="rect">
              <a:avLst/>
            </a:prstGeom>
            <a:noFill/>
            <a:ln w="9525">
              <a:noFill/>
              <a:miter lim="800000"/>
              <a:headEnd/>
              <a:tailEnd/>
            </a:ln>
          </p:spPr>
        </p:pic>
        <p:graphicFrame>
          <p:nvGraphicFramePr>
            <p:cNvPr id="37896" name="Object 8"/>
            <p:cNvGraphicFramePr>
              <a:graphicFrameLocks noChangeAspect="1"/>
            </p:cNvGraphicFramePr>
            <p:nvPr/>
          </p:nvGraphicFramePr>
          <p:xfrm>
            <a:off x="5019675" y="2897188"/>
            <a:ext cx="1014413" cy="684212"/>
          </p:xfrm>
          <a:graphic>
            <a:graphicData uri="http://schemas.openxmlformats.org/presentationml/2006/ole">
              <mc:AlternateContent xmlns:mc="http://schemas.openxmlformats.org/markup-compatibility/2006">
                <mc:Choice xmlns:v="urn:schemas-microsoft-com:vml" Requires="v">
                  <p:oleObj spid="_x0000_s422916" name="Equation" r:id="rId9" imgW="672840" imgH="457200" progId="Equation.3">
                    <p:embed/>
                  </p:oleObj>
                </mc:Choice>
                <mc:Fallback>
                  <p:oleObj name="Equation" r:id="rId9" imgW="6728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9675" y="2897188"/>
                          <a:ext cx="1014413"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7" name="Object 9"/>
            <p:cNvGraphicFramePr>
              <a:graphicFrameLocks noChangeAspect="1"/>
            </p:cNvGraphicFramePr>
            <p:nvPr/>
          </p:nvGraphicFramePr>
          <p:xfrm>
            <a:off x="4953000" y="4191000"/>
            <a:ext cx="1014413" cy="684213"/>
          </p:xfrm>
          <a:graphic>
            <a:graphicData uri="http://schemas.openxmlformats.org/presentationml/2006/ole">
              <mc:AlternateContent xmlns:mc="http://schemas.openxmlformats.org/markup-compatibility/2006">
                <mc:Choice xmlns:v="urn:schemas-microsoft-com:vml" Requires="v">
                  <p:oleObj spid="_x0000_s422917" name="Equation" r:id="rId11" imgW="672840" imgH="457200" progId="Equation.3">
                    <p:embed/>
                  </p:oleObj>
                </mc:Choice>
                <mc:Fallback>
                  <p:oleObj name="Equation" r:id="rId11" imgW="67284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191000"/>
                          <a:ext cx="1014413"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itle 18"/>
          <p:cNvSpPr>
            <a:spLocks noGrp="1"/>
          </p:cNvSpPr>
          <p:nvPr>
            <p:ph type="title"/>
          </p:nvPr>
        </p:nvSpPr>
        <p:spPr>
          <a:xfrm>
            <a:off x="1828801" y="147021"/>
            <a:ext cx="7097358" cy="1143000"/>
          </a:xfrm>
        </p:spPr>
        <p:txBody>
          <a:bodyPr/>
          <a:lstStyle/>
          <a:p>
            <a:r>
              <a:rPr lang="en-US" dirty="0" smtClean="0"/>
              <a:t>Improved runtime efficiency</a:t>
            </a:r>
            <a:endParaRPr lang="en-US" dirty="0"/>
          </a:p>
        </p:txBody>
      </p:sp>
    </p:spTree>
    <p:extLst>
      <p:ext uri="{BB962C8B-B14F-4D97-AF65-F5344CB8AC3E}">
        <p14:creationId xmlns:p14="http://schemas.microsoft.com/office/powerpoint/2010/main" val="2142822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52352" numCol="1" anchor="ctr" anchorCtr="0" compatLnSpc="1">
            <a:prstTxWarp prst="textNoShape">
              <a:avLst/>
            </a:prstTxWarp>
            <a:spAutoFit/>
          </a:bodyPr>
          <a:lstStyle/>
          <a:p>
            <a:endParaRPr lang="en-US">
              <a:solidFill>
                <a:srgbClr val="010000"/>
              </a:solidFill>
            </a:endParaRPr>
          </a:p>
        </p:txBody>
      </p:sp>
      <p:graphicFrame>
        <p:nvGraphicFramePr>
          <p:cNvPr id="20" name="Table 19"/>
          <p:cNvGraphicFramePr>
            <a:graphicFrameLocks noGrp="1"/>
          </p:cNvGraphicFramePr>
          <p:nvPr/>
        </p:nvGraphicFramePr>
        <p:xfrm>
          <a:off x="148863" y="1981200"/>
          <a:ext cx="8839200" cy="3041904"/>
        </p:xfrm>
        <a:graphic>
          <a:graphicData uri="http://schemas.openxmlformats.org/drawingml/2006/table">
            <a:tbl>
              <a:tblPr/>
              <a:tblGrid>
                <a:gridCol w="1736271"/>
                <a:gridCol w="799441"/>
                <a:gridCol w="1088924"/>
                <a:gridCol w="1165608"/>
                <a:gridCol w="1104261"/>
                <a:gridCol w="981565"/>
                <a:gridCol w="981565"/>
                <a:gridCol w="981565"/>
              </a:tblGrid>
              <a:tr h="381000">
                <a:tc>
                  <a:txBody>
                    <a:bodyPr/>
                    <a:lstStyle/>
                    <a:p>
                      <a:pPr algn="l" fontAlgn="b"/>
                      <a:r>
                        <a:rPr lang="en-US" sz="1400" b="0" i="0" u="none" strike="noStrike" dirty="0">
                          <a:solidFill>
                            <a:srgbClr val="000000"/>
                          </a:solidFill>
                          <a:latin typeface="+mn-lt"/>
                        </a:rPr>
                        <a:t>Dataset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mn-lt"/>
                        </a:rPr>
                        <a:t>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mn-lt"/>
                        </a:rPr>
                        <a:t>Hardware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Number of Processors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latin typeface="+mn-lt"/>
                        </a:rPr>
                        <a:t>PitRemove</a:t>
                      </a:r>
                      <a:br>
                        <a:rPr lang="en-US" sz="1400" b="0" i="0" u="none" strike="noStrike">
                          <a:solidFill>
                            <a:srgbClr val="000000"/>
                          </a:solidFill>
                          <a:latin typeface="+mn-lt"/>
                        </a:rPr>
                      </a:br>
                      <a:r>
                        <a:rPr lang="en-US" sz="1400" b="0" i="0" u="none" strike="noStrike">
                          <a:solidFill>
                            <a:srgbClr val="000000"/>
                          </a:solidFill>
                          <a:latin typeface="+mn-lt"/>
                        </a:rPr>
                        <a:t> (run time seconds)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0" i="0" u="none" strike="noStrike">
                          <a:solidFill>
                            <a:srgbClr val="000000"/>
                          </a:solidFill>
                          <a:latin typeface="+mn-lt"/>
                        </a:rPr>
                        <a:t>D8FlowDir </a:t>
                      </a:r>
                      <a:br>
                        <a:rPr lang="en-US" sz="1400" b="0" i="0" u="none" strike="noStrike">
                          <a:solidFill>
                            <a:srgbClr val="000000"/>
                          </a:solidFill>
                          <a:latin typeface="+mn-lt"/>
                        </a:rPr>
                      </a:br>
                      <a:r>
                        <a:rPr lang="en-US" sz="1400" b="0" i="0" u="none" strike="noStrike">
                          <a:solidFill>
                            <a:srgbClr val="000000"/>
                          </a:solidFill>
                          <a:latin typeface="+mn-lt"/>
                        </a:rPr>
                        <a:t>(run time seconds)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37744">
                <a:tc>
                  <a:txBody>
                    <a:bodyPr/>
                    <a:lstStyle/>
                    <a:p>
                      <a:pPr algn="l" fontAlgn="t"/>
                      <a:r>
                        <a:rPr lang="en-US" sz="1400" b="0" i="0" u="none" strike="noStrike" dirty="0">
                          <a:solidFill>
                            <a:srgbClr val="000000"/>
                          </a:solidFill>
                          <a:latin typeface="+mn-lt"/>
                        </a:rPr>
                        <a:t> </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(GB)</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 </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 </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Compute</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Total</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Compute</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Total</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dirty="0">
                          <a:solidFill>
                            <a:srgbClr val="000000"/>
                          </a:solidFill>
                          <a:latin typeface="+mn-lt"/>
                        </a:rPr>
                        <a:t>GSL100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0.12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Owl (PC)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356</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358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GSL100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0.12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Rex (Cluster)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28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360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1075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1323</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GSL100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0.12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Rex (Cluster)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64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10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256</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198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430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GSL100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0.12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Mac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smtClean="0">
                          <a:solidFill>
                            <a:srgbClr val="000000"/>
                          </a:solidFill>
                          <a:latin typeface="+mn-lt"/>
                        </a:rPr>
                        <a:t>8</a:t>
                      </a:r>
                      <a:endParaRPr lang="en-US" sz="1400" b="0" i="0" u="none" strike="noStrike" dirty="0">
                        <a:solidFill>
                          <a:srgbClr val="000000"/>
                        </a:solidFill>
                        <a:latin typeface="+mn-lt"/>
                      </a:endParaRP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20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smtClean="0">
                          <a:solidFill>
                            <a:srgbClr val="000000"/>
                          </a:solidFill>
                          <a:latin typeface="+mn-lt"/>
                        </a:rPr>
                        <a:t>20</a:t>
                      </a:r>
                      <a:endParaRPr lang="en-US" sz="1400" b="0" i="0" u="none" strike="noStrike" dirty="0">
                        <a:solidFill>
                          <a:srgbClr val="000000"/>
                        </a:solidFill>
                        <a:latin typeface="+mn-lt"/>
                      </a:endParaRP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smtClean="0">
                          <a:solidFill>
                            <a:srgbClr val="000000"/>
                          </a:solidFill>
                          <a:latin typeface="+mn-lt"/>
                        </a:rPr>
                        <a:t>803</a:t>
                      </a:r>
                      <a:endParaRPr lang="en-US" sz="1400" b="0" i="0" u="none" strike="noStrike" dirty="0">
                        <a:solidFill>
                          <a:srgbClr val="000000"/>
                        </a:solidFill>
                        <a:latin typeface="+mn-lt"/>
                      </a:endParaRP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smtClean="0">
                          <a:solidFill>
                            <a:srgbClr val="000000"/>
                          </a:solidFill>
                          <a:latin typeface="+mn-lt"/>
                        </a:rPr>
                        <a:t>806 </a:t>
                      </a:r>
                      <a:endParaRPr lang="en-US" sz="1400" b="0" i="0" u="none" strike="noStrike" dirty="0">
                        <a:solidFill>
                          <a:srgbClr val="000000"/>
                        </a:solidFill>
                        <a:latin typeface="+mn-lt"/>
                      </a:endParaRP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YellowStone</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2.14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Owl (PC)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529</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681</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4363</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4571</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YellowStone</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2.14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Rex (Cluster)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64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140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3759</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kern="1200" dirty="0">
                          <a:solidFill>
                            <a:srgbClr val="000000"/>
                          </a:solidFill>
                          <a:latin typeface="+mn-lt"/>
                          <a:ea typeface="+mn-ea"/>
                          <a:cs typeface="+mn-cs"/>
                        </a:rPr>
                        <a:t>2855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kern="1200" dirty="0">
                          <a:solidFill>
                            <a:srgbClr val="000000"/>
                          </a:solidFill>
                          <a:latin typeface="+mn-lt"/>
                          <a:ea typeface="+mn-ea"/>
                          <a:cs typeface="+mn-cs"/>
                        </a:rPr>
                        <a:t>11385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Boise River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mn-lt"/>
                        </a:rPr>
                        <a:t>Owl (PC)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4818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6225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10558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11599</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Boise River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mn-lt"/>
                        </a:rPr>
                        <a:t>Virtual (PC)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mn-lt"/>
                        </a:rPr>
                        <a:t>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1502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2120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10658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11191</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Bear/Jordan/Weber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6</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mn-lt"/>
                        </a:rPr>
                        <a:t>Virtual (PC)</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4780</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5695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mn-lt"/>
                        </a:rPr>
                        <a:t>36569</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37098</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44">
                <a:tc>
                  <a:txBody>
                    <a:bodyPr/>
                    <a:lstStyle/>
                    <a:p>
                      <a:pPr algn="l" fontAlgn="t"/>
                      <a:r>
                        <a:rPr lang="en-US" sz="1400" b="0" i="0" u="none" strike="noStrike">
                          <a:solidFill>
                            <a:srgbClr val="000000"/>
                          </a:solidFill>
                          <a:latin typeface="+mn-lt"/>
                        </a:rPr>
                        <a:t>Chesapeake</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11.3</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mn-lt"/>
                        </a:rPr>
                        <a:t>Rex (Cluster)</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mn-lt"/>
                        </a:rPr>
                        <a:t>64</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702</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mn-lt"/>
                        </a:rPr>
                        <a:t>24045</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 </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mn-lt"/>
                        </a:rPr>
                        <a:t> </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 name="Rectangle 20"/>
          <p:cNvSpPr/>
          <p:nvPr/>
        </p:nvSpPr>
        <p:spPr>
          <a:xfrm>
            <a:off x="457200" y="5257800"/>
            <a:ext cx="8229600" cy="1169551"/>
          </a:xfrm>
          <a:prstGeom prst="rect">
            <a:avLst/>
          </a:prstGeom>
        </p:spPr>
        <p:txBody>
          <a:bodyPr wrap="square">
            <a:spAutoFit/>
          </a:bodyPr>
          <a:lstStyle/>
          <a:p>
            <a:pPr marL="342900" indent="-342900">
              <a:buFont typeface="+mj-lt"/>
              <a:buAutoNum type="arabicPeriod"/>
            </a:pPr>
            <a:r>
              <a:rPr lang="en-US" sz="1400" dirty="0" smtClean="0">
                <a:solidFill>
                  <a:srgbClr val="010000"/>
                </a:solidFill>
              </a:rPr>
              <a:t>Owl is an 8 core PC (Dual quad-core Xeon E5405 2.0GHz) with 16GB RAM</a:t>
            </a:r>
          </a:p>
          <a:p>
            <a:pPr marL="342900" indent="-342900">
              <a:buFont typeface="+mj-lt"/>
              <a:buAutoNum type="arabicPeriod"/>
            </a:pPr>
            <a:r>
              <a:rPr lang="en-US" sz="1400" dirty="0" smtClean="0">
                <a:solidFill>
                  <a:srgbClr val="010000"/>
                </a:solidFill>
              </a:rPr>
              <a:t>Rex is a 128 core cluster of </a:t>
            </a:r>
            <a:r>
              <a:rPr lang="en-GB" sz="1400" dirty="0" smtClean="0">
                <a:solidFill>
                  <a:srgbClr val="010000"/>
                </a:solidFill>
              </a:rPr>
              <a:t>16 diskless Dell SC1435 compute nodes, each with 2.0GHz dual quad-core AMD </a:t>
            </a:r>
            <a:r>
              <a:rPr lang="en-GB" sz="1400" dirty="0" err="1" smtClean="0">
                <a:solidFill>
                  <a:srgbClr val="010000"/>
                </a:solidFill>
              </a:rPr>
              <a:t>Opteron</a:t>
            </a:r>
            <a:r>
              <a:rPr lang="en-GB" sz="1400" dirty="0" smtClean="0">
                <a:solidFill>
                  <a:srgbClr val="010000"/>
                </a:solidFill>
              </a:rPr>
              <a:t> 2350 processors with 8GB RAM </a:t>
            </a:r>
            <a:endParaRPr lang="en-US" sz="1400" dirty="0" smtClean="0">
              <a:solidFill>
                <a:srgbClr val="010000"/>
              </a:solidFill>
            </a:endParaRPr>
          </a:p>
          <a:p>
            <a:pPr marL="342900" indent="-342900">
              <a:buFont typeface="+mj-lt"/>
              <a:buAutoNum type="arabicPeriod"/>
            </a:pPr>
            <a:r>
              <a:rPr lang="en-US" sz="1400" dirty="0" smtClean="0">
                <a:solidFill>
                  <a:srgbClr val="010000"/>
                </a:solidFill>
              </a:rPr>
              <a:t>Virtual is a virtual PC resourced with 48 GB RAM and 4 Intel Xeon E5450 3 GHz processors</a:t>
            </a:r>
          </a:p>
          <a:p>
            <a:pPr marL="342900" indent="-342900">
              <a:buFont typeface="+mj-lt"/>
              <a:buAutoNum type="arabicPeriod"/>
            </a:pPr>
            <a:r>
              <a:rPr lang="en-US" sz="1400" dirty="0" smtClean="0">
                <a:solidFill>
                  <a:srgbClr val="010000"/>
                </a:solidFill>
              </a:rPr>
              <a:t>Mac is an 8 core (Dual quad-core Intel Xeon E5620 2.26 GHz) with 16GB RAM</a:t>
            </a:r>
            <a:endParaRPr lang="en-US" sz="1400" dirty="0">
              <a:solidFill>
                <a:srgbClr val="010000"/>
              </a:solidFill>
            </a:endParaRPr>
          </a:p>
        </p:txBody>
      </p:sp>
      <p:sp>
        <p:nvSpPr>
          <p:cNvPr id="7" name="Title 6"/>
          <p:cNvSpPr>
            <a:spLocks noGrp="1"/>
          </p:cNvSpPr>
          <p:nvPr>
            <p:ph type="title"/>
          </p:nvPr>
        </p:nvSpPr>
        <p:spPr>
          <a:xfrm>
            <a:off x="645459" y="147021"/>
            <a:ext cx="8269941" cy="1143000"/>
          </a:xfrm>
        </p:spPr>
        <p:txBody>
          <a:bodyPr/>
          <a:lstStyle/>
          <a:p>
            <a:r>
              <a:rPr lang="en-US" dirty="0" smtClean="0"/>
              <a:t>Scaling of run times to large grids</a:t>
            </a:r>
            <a:endParaRPr lang="en-US" dirty="0"/>
          </a:p>
        </p:txBody>
      </p:sp>
    </p:spTree>
    <p:extLst>
      <p:ext uri="{BB962C8B-B14F-4D97-AF65-F5344CB8AC3E}">
        <p14:creationId xmlns:p14="http://schemas.microsoft.com/office/powerpoint/2010/main" val="4239347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52352" numCol="1" anchor="ctr" anchorCtr="0" compatLnSpc="1">
            <a:prstTxWarp prst="textNoShape">
              <a:avLst/>
            </a:prstTxWarp>
            <a:spAutoFit/>
          </a:bodyPr>
          <a:lstStyle/>
          <a:p>
            <a:endParaRPr lang="en-US">
              <a:solidFill>
                <a:srgbClr val="010000"/>
              </a:solidFill>
            </a:endParaRPr>
          </a:p>
        </p:txBody>
      </p:sp>
      <p:graphicFrame>
        <p:nvGraphicFramePr>
          <p:cNvPr id="22" name="Chart 21"/>
          <p:cNvGraphicFramePr>
            <a:graphicFrameLocks noGrp="1"/>
          </p:cNvGraphicFramePr>
          <p:nvPr/>
        </p:nvGraphicFramePr>
        <p:xfrm>
          <a:off x="0" y="1950022"/>
          <a:ext cx="4457700" cy="3619501"/>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202019" y="5570950"/>
            <a:ext cx="8750596" cy="954107"/>
          </a:xfrm>
          <a:prstGeom prst="rect">
            <a:avLst/>
          </a:prstGeom>
        </p:spPr>
        <p:txBody>
          <a:bodyPr wrap="square">
            <a:spAutoFit/>
          </a:bodyPr>
          <a:lstStyle/>
          <a:p>
            <a:pPr marL="342900" indent="-342900">
              <a:buFont typeface="+mj-lt"/>
              <a:buAutoNum type="arabicPeriod"/>
            </a:pPr>
            <a:r>
              <a:rPr lang="en-US" sz="1400" dirty="0" smtClean="0">
                <a:solidFill>
                  <a:srgbClr val="010000"/>
                </a:solidFill>
              </a:rPr>
              <a:t>Owl is an 8 core PC (Dual quad-core Xeon E5405 2.0GHz) with 16GB RAM</a:t>
            </a:r>
          </a:p>
          <a:p>
            <a:pPr marL="342900" indent="-342900">
              <a:buFont typeface="+mj-lt"/>
              <a:buAutoNum type="arabicPeriod"/>
            </a:pPr>
            <a:r>
              <a:rPr lang="en-US" sz="1400" dirty="0" smtClean="0">
                <a:solidFill>
                  <a:srgbClr val="010000"/>
                </a:solidFill>
              </a:rPr>
              <a:t>Rex is a 128 core cluster of </a:t>
            </a:r>
            <a:r>
              <a:rPr lang="en-GB" sz="1400" dirty="0" smtClean="0">
                <a:solidFill>
                  <a:srgbClr val="010000"/>
                </a:solidFill>
              </a:rPr>
              <a:t>16 diskless Dell SC1435 compute nodes, each with 2.0GHz dual quad-core AMD </a:t>
            </a:r>
            <a:r>
              <a:rPr lang="en-GB" sz="1400" dirty="0" err="1" smtClean="0">
                <a:solidFill>
                  <a:srgbClr val="010000"/>
                </a:solidFill>
              </a:rPr>
              <a:t>Opteron</a:t>
            </a:r>
            <a:r>
              <a:rPr lang="en-GB" sz="1400" dirty="0" smtClean="0">
                <a:solidFill>
                  <a:srgbClr val="010000"/>
                </a:solidFill>
              </a:rPr>
              <a:t> 2350 processors with 8GB RAM </a:t>
            </a:r>
            <a:endParaRPr lang="en-US" sz="1400" dirty="0" smtClean="0">
              <a:solidFill>
                <a:srgbClr val="010000"/>
              </a:solidFill>
            </a:endParaRPr>
          </a:p>
          <a:p>
            <a:pPr marL="342900" indent="-342900">
              <a:buFont typeface="+mj-lt"/>
              <a:buAutoNum type="arabicPeriod"/>
            </a:pPr>
            <a:r>
              <a:rPr lang="en-US" sz="1400" dirty="0" smtClean="0">
                <a:solidFill>
                  <a:srgbClr val="010000"/>
                </a:solidFill>
              </a:rPr>
              <a:t>Virtual is a virtual PC resourced with 48 GB RAM and 4 Intel Xeon E5450 3 GHz processors</a:t>
            </a:r>
          </a:p>
        </p:txBody>
      </p:sp>
      <p:graphicFrame>
        <p:nvGraphicFramePr>
          <p:cNvPr id="9" name="Chart 8"/>
          <p:cNvGraphicFramePr>
            <a:graphicFrameLocks noGrp="1"/>
          </p:cNvGraphicFramePr>
          <p:nvPr/>
        </p:nvGraphicFramePr>
        <p:xfrm>
          <a:off x="4559041" y="1945259"/>
          <a:ext cx="4257675" cy="3629026"/>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nvPr>
        </p:nvSpPr>
        <p:spPr>
          <a:xfrm>
            <a:off x="720762" y="383682"/>
            <a:ext cx="8423238" cy="1143000"/>
          </a:xfrm>
        </p:spPr>
        <p:txBody>
          <a:bodyPr/>
          <a:lstStyle/>
          <a:p>
            <a:r>
              <a:rPr lang="en-US" dirty="0" smtClean="0"/>
              <a:t>Scaling of run times to large grids</a:t>
            </a:r>
            <a:endParaRPr lang="en-US" dirty="0"/>
          </a:p>
        </p:txBody>
      </p:sp>
    </p:spTree>
    <p:extLst>
      <p:ext uri="{BB962C8B-B14F-4D97-AF65-F5344CB8AC3E}">
        <p14:creationId xmlns:p14="http://schemas.microsoft.com/office/powerpoint/2010/main" val="2510755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6" y="413655"/>
            <a:ext cx="7609114" cy="11430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849854" y="1981199"/>
            <a:ext cx="8065546" cy="4516419"/>
          </a:xfrm>
        </p:spPr>
        <p:txBody>
          <a:bodyPr/>
          <a:lstStyle/>
          <a:p>
            <a:r>
              <a:rPr lang="en-US" sz="2000" dirty="0" smtClean="0"/>
              <a:t>Parallelization speeds up processing and partitioned processing reduces size limitations</a:t>
            </a:r>
          </a:p>
          <a:p>
            <a:r>
              <a:rPr lang="en-US" sz="2000" dirty="0" smtClean="0"/>
              <a:t>Parallel logic developed  for general recursive flow accumulation methodology (flow algebra) </a:t>
            </a:r>
          </a:p>
          <a:p>
            <a:r>
              <a:rPr lang="en-US" sz="2000" dirty="0" smtClean="0"/>
              <a:t>Documented </a:t>
            </a:r>
            <a:r>
              <a:rPr lang="en-US" sz="2000" dirty="0" err="1" smtClean="0"/>
              <a:t>ArcGIS</a:t>
            </a:r>
            <a:r>
              <a:rPr lang="en-US" sz="2000" dirty="0" smtClean="0"/>
              <a:t> Toolbox Graphical User Interface</a:t>
            </a:r>
          </a:p>
          <a:p>
            <a:r>
              <a:rPr lang="en-US" sz="2000" dirty="0" smtClean="0"/>
              <a:t>32 and 64 bit versions (but 32 bit version limited by inherent 32 bit operating system memory limitations)</a:t>
            </a:r>
          </a:p>
          <a:p>
            <a:r>
              <a:rPr lang="en-US" sz="2000" dirty="0" smtClean="0"/>
              <a:t>PC, Mac and Linux/Unix capability</a:t>
            </a:r>
          </a:p>
          <a:p>
            <a:r>
              <a:rPr lang="en-US" sz="2000" dirty="0" smtClean="0"/>
              <a:t>Capability to process large grids efficiently increased from 0.22 GB upper limit pre-project to where &lt; 4GB grids can be processed in the ArcGIS Toolbox version on a PC within a day and up to 11 GB has been processed on a distributed cluster (a 50 fold </a:t>
            </a:r>
            <a:r>
              <a:rPr lang="en-US" sz="2000" dirty="0" smtClean="0"/>
              <a:t>size increase</a:t>
            </a:r>
            <a:r>
              <a:rPr lang="en-US" sz="2000" dirty="0" smtClean="0"/>
              <a:t>) </a:t>
            </a:r>
            <a:endParaRPr lang="en-US" sz="2000" dirty="0"/>
          </a:p>
        </p:txBody>
      </p:sp>
    </p:spTree>
    <p:extLst>
      <p:ext uri="{BB962C8B-B14F-4D97-AF65-F5344CB8AC3E}">
        <p14:creationId xmlns:p14="http://schemas.microsoft.com/office/powerpoint/2010/main" val="2599828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8791" y="274638"/>
            <a:ext cx="8735209" cy="796925"/>
          </a:xfrm>
        </p:spPr>
        <p:txBody>
          <a:bodyPr/>
          <a:lstStyle/>
          <a:p>
            <a:pPr eaLnBrk="1" hangingPunct="1"/>
            <a:r>
              <a:rPr lang="en-US" sz="4400" dirty="0" smtClean="0">
                <a:latin typeface="Arial" pitchFamily="34" charset="0"/>
              </a:rPr>
              <a:t>Limitations and Dependencies</a:t>
            </a:r>
          </a:p>
        </p:txBody>
      </p:sp>
      <p:sp>
        <p:nvSpPr>
          <p:cNvPr id="37891" name="Rectangle 10"/>
          <p:cNvSpPr>
            <a:spLocks noGrp="1" noChangeArrowheads="1"/>
          </p:cNvSpPr>
          <p:nvPr>
            <p:ph idx="1"/>
          </p:nvPr>
        </p:nvSpPr>
        <p:spPr>
          <a:xfrm>
            <a:off x="441064" y="1463675"/>
            <a:ext cx="8409249" cy="5018088"/>
          </a:xfrm>
        </p:spPr>
        <p:txBody>
          <a:bodyPr/>
          <a:lstStyle/>
          <a:p>
            <a:pPr eaLnBrk="1" hangingPunct="1">
              <a:spcBef>
                <a:spcPts val="2400"/>
              </a:spcBef>
            </a:pPr>
            <a:r>
              <a:rPr lang="en-US" dirty="0" smtClean="0">
                <a:latin typeface="Arial" pitchFamily="34" charset="0"/>
              </a:rPr>
              <a:t>Uses MPICH2 library from Argonne National Laboratory </a:t>
            </a:r>
            <a:r>
              <a:rPr lang="en-US" dirty="0" smtClean="0">
                <a:latin typeface="Arial" pitchFamily="34" charset="0"/>
                <a:hlinkClick r:id="rId3"/>
              </a:rPr>
              <a:t>http://www.mcs.anl.gov/research/projects/mpich2/</a:t>
            </a:r>
            <a:r>
              <a:rPr lang="en-US" dirty="0" smtClean="0">
                <a:latin typeface="Arial" pitchFamily="34" charset="0"/>
              </a:rPr>
              <a:t>   </a:t>
            </a:r>
          </a:p>
          <a:p>
            <a:pPr eaLnBrk="1" hangingPunct="1">
              <a:spcBef>
                <a:spcPts val="2400"/>
              </a:spcBef>
            </a:pPr>
            <a:r>
              <a:rPr lang="en-US" dirty="0" smtClean="0">
                <a:latin typeface="Arial" pitchFamily="34" charset="0"/>
              </a:rPr>
              <a:t>TIFF (</a:t>
            </a:r>
            <a:r>
              <a:rPr lang="en-US" dirty="0" err="1" smtClean="0">
                <a:latin typeface="Arial" pitchFamily="34" charset="0"/>
              </a:rPr>
              <a:t>GeoTIFF</a:t>
            </a:r>
            <a:r>
              <a:rPr lang="en-US" dirty="0" smtClean="0">
                <a:latin typeface="Arial" pitchFamily="34" charset="0"/>
              </a:rPr>
              <a:t>) 4 GB file size (for single file version)</a:t>
            </a:r>
          </a:p>
          <a:p>
            <a:pPr eaLnBrk="1" hangingPunct="1">
              <a:spcBef>
                <a:spcPts val="2400"/>
              </a:spcBef>
            </a:pPr>
            <a:r>
              <a:rPr lang="en-US" dirty="0" smtClean="0">
                <a:latin typeface="Arial" pitchFamily="34" charset="0"/>
              </a:rPr>
              <a:t>[Prototype with capability to use multiple files to cover domain </a:t>
            </a:r>
            <a:r>
              <a:rPr lang="en-US" dirty="0" smtClean="0">
                <a:latin typeface="Arial" pitchFamily="34" charset="0"/>
              </a:rPr>
              <a:t>not yet on web site]</a:t>
            </a:r>
            <a:endParaRPr lang="en-US" dirty="0" smtClean="0">
              <a:latin typeface="Arial" pitchFamily="34" charset="0"/>
            </a:endParaRPr>
          </a:p>
          <a:p>
            <a:pPr eaLnBrk="1" hangingPunct="1">
              <a:spcBef>
                <a:spcPts val="2400"/>
              </a:spcBef>
            </a:pPr>
            <a:r>
              <a:rPr lang="en-US" dirty="0" smtClean="0">
                <a:latin typeface="Arial" pitchFamily="34" charset="0"/>
              </a:rPr>
              <a:t>Processor memory </a:t>
            </a:r>
          </a:p>
          <a:p>
            <a:pPr eaLnBrk="1" hangingPunct="1">
              <a:spcBef>
                <a:spcPts val="2400"/>
              </a:spcBef>
              <a:buFontTx/>
              <a:buNone/>
            </a:pPr>
            <a:endParaRPr lang="en-US" dirty="0" smtClean="0">
              <a:latin typeface="Arial" pitchFamily="34" charset="0"/>
            </a:endParaRPr>
          </a:p>
        </p:txBody>
      </p:sp>
    </p:spTree>
    <p:extLst>
      <p:ext uri="{BB962C8B-B14F-4D97-AF65-F5344CB8AC3E}">
        <p14:creationId xmlns:p14="http://schemas.microsoft.com/office/powerpoint/2010/main" val="4184307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9" y="492033"/>
            <a:ext cx="8144691" cy="1143000"/>
          </a:xfrm>
        </p:spPr>
        <p:txBody>
          <a:bodyPr/>
          <a:lstStyle/>
          <a:p>
            <a:r>
              <a:rPr lang="en-US" dirty="0" smtClean="0"/>
              <a:t>Additional Illustrative </a:t>
            </a:r>
            <a:r>
              <a:rPr lang="en-US" dirty="0" smtClean="0"/>
              <a:t>Use Cases</a:t>
            </a:r>
            <a:endParaRPr lang="en-US" dirty="0"/>
          </a:p>
        </p:txBody>
      </p:sp>
      <p:sp>
        <p:nvSpPr>
          <p:cNvPr id="3" name="Content Placeholder 2"/>
          <p:cNvSpPr>
            <a:spLocks noGrp="1"/>
          </p:cNvSpPr>
          <p:nvPr>
            <p:ph sz="half" idx="1"/>
          </p:nvPr>
        </p:nvSpPr>
        <p:spPr>
          <a:xfrm>
            <a:off x="783515" y="1751740"/>
            <a:ext cx="7656512" cy="4584513"/>
          </a:xfrm>
        </p:spPr>
        <p:txBody>
          <a:bodyPr/>
          <a:lstStyle/>
          <a:p>
            <a:r>
              <a:rPr lang="en-US" sz="2400" dirty="0" smtClean="0"/>
              <a:t>Start </a:t>
            </a:r>
            <a:r>
              <a:rPr lang="en-US" sz="2400" dirty="0" smtClean="0"/>
              <a:t>with a DEM and end up with a topographic wetness index from the </a:t>
            </a:r>
            <a:r>
              <a:rPr lang="en-US" sz="2400" dirty="0" err="1" smtClean="0"/>
              <a:t>Dinfinity</a:t>
            </a:r>
            <a:r>
              <a:rPr lang="en-US" sz="2400" dirty="0" smtClean="0"/>
              <a:t> method</a:t>
            </a:r>
          </a:p>
          <a:p>
            <a:r>
              <a:rPr lang="en-US" sz="2400" dirty="0" smtClean="0"/>
              <a:t>Start with a DEM and end up with a delineation of channels and watersheds that are sensitive to spatial variability in topographic texture with spatially variable drainage density using the </a:t>
            </a:r>
            <a:r>
              <a:rPr lang="en-US" sz="2400" dirty="0" err="1" smtClean="0"/>
              <a:t>Peuker</a:t>
            </a:r>
            <a:r>
              <a:rPr lang="en-US" sz="2400" dirty="0" smtClean="0"/>
              <a:t> Douglas approach and channelization threshold objectively chosen by drop analysis </a:t>
            </a:r>
            <a:endParaRPr lang="en-US" sz="2400" dirty="0" smtClean="0"/>
          </a:p>
          <a:p>
            <a:r>
              <a:rPr lang="en-US" sz="2400" dirty="0" smtClean="0"/>
              <a:t>Flow algebra functions (Transport limited accumulation, decaying accumulation, upslope dependence, distances up and down, avalanche </a:t>
            </a:r>
            <a:r>
              <a:rPr lang="en-US" sz="2400" dirty="0" err="1" smtClean="0"/>
              <a:t>runout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08" y="193644"/>
            <a:ext cx="8173122" cy="1143000"/>
          </a:xfrm>
        </p:spPr>
        <p:txBody>
          <a:bodyPr/>
          <a:lstStyle/>
          <a:p>
            <a:r>
              <a:rPr lang="en-US" sz="4000" dirty="0" smtClean="0"/>
              <a:t>Topographic wetness index from the </a:t>
            </a:r>
            <a:r>
              <a:rPr lang="en-US" sz="4000" dirty="0" err="1" smtClean="0"/>
              <a:t>Dinfinity</a:t>
            </a:r>
            <a:r>
              <a:rPr lang="en-US" sz="4000" dirty="0" smtClean="0"/>
              <a:t> method</a:t>
            </a:r>
          </a:p>
        </p:txBody>
      </p:sp>
      <p:sp>
        <p:nvSpPr>
          <p:cNvPr id="3" name="Content Placeholder 2"/>
          <p:cNvSpPr>
            <a:spLocks noGrp="1"/>
          </p:cNvSpPr>
          <p:nvPr>
            <p:ph sz="half" idx="1"/>
          </p:nvPr>
        </p:nvSpPr>
        <p:spPr>
          <a:xfrm>
            <a:off x="1465723" y="1375223"/>
            <a:ext cx="5177123" cy="2820260"/>
          </a:xfrm>
        </p:spPr>
        <p:txBody>
          <a:bodyPr/>
          <a:lstStyle/>
          <a:p>
            <a:pPr>
              <a:spcAft>
                <a:spcPts val="1200"/>
              </a:spcAft>
              <a:buNone/>
            </a:pPr>
            <a:r>
              <a:rPr lang="en-US" sz="2800" dirty="0" smtClean="0"/>
              <a:t>Steps</a:t>
            </a:r>
          </a:p>
          <a:p>
            <a:r>
              <a:rPr lang="en-US" sz="2000" dirty="0" smtClean="0"/>
              <a:t>Pit Remove </a:t>
            </a:r>
          </a:p>
          <a:p>
            <a:r>
              <a:rPr lang="en-US" sz="2000" dirty="0" smtClean="0"/>
              <a:t>D-Infinity Flow Directions (and Slopes)</a:t>
            </a:r>
          </a:p>
          <a:p>
            <a:r>
              <a:rPr lang="en-US" sz="2000" dirty="0" smtClean="0"/>
              <a:t>D-Infinity Contributing Area</a:t>
            </a:r>
          </a:p>
          <a:p>
            <a:r>
              <a:rPr lang="en-US" sz="2000" dirty="0" smtClean="0"/>
              <a:t>Slope Over Area Ratio</a:t>
            </a:r>
          </a:p>
        </p:txBody>
      </p:sp>
      <p:pic>
        <p:nvPicPr>
          <p:cNvPr id="388098" name="Picture 2"/>
          <p:cNvPicPr>
            <a:picLocks noChangeAspect="1" noChangeArrowheads="1"/>
          </p:cNvPicPr>
          <p:nvPr/>
        </p:nvPicPr>
        <p:blipFill>
          <a:blip r:embed="rId2" cstate="print"/>
          <a:srcRect/>
          <a:stretch>
            <a:fillRect/>
          </a:stretch>
        </p:blipFill>
        <p:spPr bwMode="auto">
          <a:xfrm>
            <a:off x="785253" y="3632607"/>
            <a:ext cx="7390559" cy="3225393"/>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953" y="107576"/>
            <a:ext cx="4814047" cy="1143000"/>
          </a:xfrm>
        </p:spPr>
        <p:txBody>
          <a:bodyPr/>
          <a:lstStyle/>
          <a:p>
            <a:r>
              <a:rPr lang="en-US" sz="4400" dirty="0" smtClean="0"/>
              <a:t>D-Infinity Flow Direction (and slope)</a:t>
            </a:r>
            <a:endParaRPr lang="en-US" sz="4400" dirty="0"/>
          </a:p>
        </p:txBody>
      </p:sp>
      <p:pic>
        <p:nvPicPr>
          <p:cNvPr id="389123" name="Picture 3"/>
          <p:cNvPicPr>
            <a:picLocks noChangeAspect="1" noChangeArrowheads="1"/>
          </p:cNvPicPr>
          <p:nvPr/>
        </p:nvPicPr>
        <p:blipFill>
          <a:blip r:embed="rId3" cstate="print"/>
          <a:srcRect/>
          <a:stretch>
            <a:fillRect/>
          </a:stretch>
        </p:blipFill>
        <p:spPr bwMode="auto">
          <a:xfrm>
            <a:off x="5835462" y="1435473"/>
            <a:ext cx="3199443" cy="5355291"/>
          </a:xfrm>
          <a:prstGeom prst="rect">
            <a:avLst/>
          </a:prstGeom>
          <a:noFill/>
          <a:ln w="9525" cap="flat" cmpd="sng">
            <a:noFill/>
            <a:prstDash val="solid"/>
            <a:miter lim="800000"/>
            <a:headEnd/>
            <a:tailEnd/>
          </a:ln>
        </p:spPr>
      </p:pic>
      <p:graphicFrame>
        <p:nvGraphicFramePr>
          <p:cNvPr id="389124" name="Object 2"/>
          <p:cNvGraphicFramePr>
            <a:graphicFrameLocks noChangeAspect="1"/>
          </p:cNvGraphicFramePr>
          <p:nvPr/>
        </p:nvGraphicFramePr>
        <p:xfrm>
          <a:off x="161364" y="0"/>
          <a:ext cx="3976357" cy="4410635"/>
        </p:xfrm>
        <a:graphic>
          <a:graphicData uri="http://schemas.openxmlformats.org/presentationml/2006/ole">
            <mc:AlternateContent xmlns:mc="http://schemas.openxmlformats.org/markup-compatibility/2006">
              <mc:Choice xmlns:v="urn:schemas-microsoft-com:vml" Requires="v">
                <p:oleObj spid="_x0000_s389128" name="Picture" r:id="rId4" imgW="2790720" imgH="3095640" progId="Word.Picture.8">
                  <p:embed/>
                </p:oleObj>
              </mc:Choice>
              <mc:Fallback>
                <p:oleObj name="Picture" r:id="rId4" imgW="2790720" imgH="309564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64" y="0"/>
                        <a:ext cx="3976357" cy="44106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22" name="Picture 2"/>
          <p:cNvPicPr>
            <a:picLocks noChangeAspect="1" noChangeArrowheads="1"/>
          </p:cNvPicPr>
          <p:nvPr/>
        </p:nvPicPr>
        <p:blipFill>
          <a:blip r:embed="rId6" cstate="print"/>
          <a:srcRect/>
          <a:stretch>
            <a:fillRect/>
          </a:stretch>
        </p:blipFill>
        <p:spPr bwMode="auto">
          <a:xfrm>
            <a:off x="0" y="4362450"/>
            <a:ext cx="5781675" cy="2495550"/>
          </a:xfrm>
          <a:prstGeom prst="rect">
            <a:avLst/>
          </a:prstGeom>
          <a:noFill/>
          <a:ln w="9525" cap="flat" cmpd="sng">
            <a:noFill/>
            <a:prstDash val="solid"/>
            <a:miter lim="800000"/>
            <a:headEnd/>
            <a:tailEnd/>
          </a:ln>
        </p:spPr>
      </p:pic>
      <p:pic>
        <p:nvPicPr>
          <p:cNvPr id="389125" name="Picture 5"/>
          <p:cNvPicPr>
            <a:picLocks noChangeAspect="1" noChangeArrowheads="1"/>
          </p:cNvPicPr>
          <p:nvPr/>
        </p:nvPicPr>
        <p:blipFill>
          <a:blip r:embed="rId7" cstate="print"/>
          <a:srcRect/>
          <a:stretch>
            <a:fillRect/>
          </a:stretch>
        </p:blipFill>
        <p:spPr bwMode="auto">
          <a:xfrm>
            <a:off x="4419320" y="2608169"/>
            <a:ext cx="1381125" cy="78105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7" name="Picture 3"/>
          <p:cNvPicPr>
            <a:picLocks noChangeAspect="1" noChangeArrowheads="1"/>
          </p:cNvPicPr>
          <p:nvPr/>
        </p:nvPicPr>
        <p:blipFill>
          <a:blip r:embed="rId2" cstate="print"/>
          <a:srcRect/>
          <a:stretch>
            <a:fillRect/>
          </a:stretch>
        </p:blipFill>
        <p:spPr bwMode="auto">
          <a:xfrm>
            <a:off x="3932592" y="1425388"/>
            <a:ext cx="5090385" cy="5260322"/>
          </a:xfrm>
          <a:prstGeom prst="rect">
            <a:avLst/>
          </a:prstGeom>
          <a:noFill/>
          <a:ln w="9525" cap="flat" cmpd="sng">
            <a:noFill/>
            <a:prstDash val="solid"/>
            <a:miter lim="800000"/>
            <a:headEnd/>
            <a:tailEnd/>
          </a:ln>
        </p:spPr>
      </p:pic>
      <p:sp>
        <p:nvSpPr>
          <p:cNvPr id="2" name="Title 1"/>
          <p:cNvSpPr>
            <a:spLocks noGrp="1"/>
          </p:cNvSpPr>
          <p:nvPr>
            <p:ph type="title"/>
          </p:nvPr>
        </p:nvSpPr>
        <p:spPr>
          <a:xfrm>
            <a:off x="1748118" y="179296"/>
            <a:ext cx="7167282" cy="1143000"/>
          </a:xfrm>
        </p:spPr>
        <p:txBody>
          <a:bodyPr/>
          <a:lstStyle/>
          <a:p>
            <a:r>
              <a:rPr lang="en-US" dirty="0" smtClean="0"/>
              <a:t>D-Infinity Contributing Area</a:t>
            </a:r>
            <a:endParaRPr lang="en-US" dirty="0"/>
          </a:p>
        </p:txBody>
      </p:sp>
      <p:pic>
        <p:nvPicPr>
          <p:cNvPr id="390146" name="Picture 2"/>
          <p:cNvPicPr>
            <a:picLocks noChangeAspect="1" noChangeArrowheads="1"/>
          </p:cNvPicPr>
          <p:nvPr/>
        </p:nvPicPr>
        <p:blipFill>
          <a:blip r:embed="rId3" cstate="print"/>
          <a:srcRect/>
          <a:stretch>
            <a:fillRect/>
          </a:stretch>
        </p:blipFill>
        <p:spPr bwMode="auto">
          <a:xfrm>
            <a:off x="0" y="2154051"/>
            <a:ext cx="5781675" cy="3114675"/>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4332288"/>
            <a:ext cx="4679950" cy="2525712"/>
          </a:xfrm>
          <a:prstGeom prst="rect">
            <a:avLst/>
          </a:prstGeom>
          <a:noFill/>
          <a:ln w="9525">
            <a:noFill/>
            <a:miter lim="800000"/>
            <a:headEnd/>
            <a:tailEnd/>
          </a:ln>
          <a:effectLst/>
        </p:spPr>
      </p:pic>
      <p:pic>
        <p:nvPicPr>
          <p:cNvPr id="160771" name="Picture 3"/>
          <p:cNvPicPr>
            <a:picLocks noChangeAspect="1" noChangeArrowheads="1"/>
          </p:cNvPicPr>
          <p:nvPr/>
        </p:nvPicPr>
        <p:blipFill>
          <a:blip r:embed="rId3" cstate="print"/>
          <a:srcRect/>
          <a:stretch>
            <a:fillRect/>
          </a:stretch>
        </p:blipFill>
        <p:spPr bwMode="auto">
          <a:xfrm>
            <a:off x="0" y="0"/>
            <a:ext cx="4699000" cy="2538413"/>
          </a:xfrm>
          <a:prstGeom prst="rect">
            <a:avLst/>
          </a:prstGeom>
          <a:noFill/>
          <a:ln w="9525">
            <a:noFill/>
            <a:miter lim="800000"/>
            <a:headEnd/>
            <a:tailEnd/>
          </a:ln>
          <a:effectLst/>
        </p:spPr>
      </p:pic>
      <p:pic>
        <p:nvPicPr>
          <p:cNvPr id="160772" name="Picture 4"/>
          <p:cNvPicPr>
            <a:picLocks noChangeAspect="1" noChangeArrowheads="1"/>
          </p:cNvPicPr>
          <p:nvPr/>
        </p:nvPicPr>
        <p:blipFill>
          <a:blip r:embed="rId4" cstate="print"/>
          <a:srcRect/>
          <a:stretch>
            <a:fillRect/>
          </a:stretch>
        </p:blipFill>
        <p:spPr bwMode="auto">
          <a:xfrm>
            <a:off x="4464050" y="4319588"/>
            <a:ext cx="4679950" cy="2538412"/>
          </a:xfrm>
          <a:prstGeom prst="rect">
            <a:avLst/>
          </a:prstGeom>
          <a:noFill/>
          <a:ln w="9525">
            <a:noFill/>
            <a:miter lim="800000"/>
            <a:headEnd/>
            <a:tailEnd/>
          </a:ln>
          <a:effectLst/>
        </p:spPr>
      </p:pic>
      <p:sp>
        <p:nvSpPr>
          <p:cNvPr id="160773" name="Text Box 5"/>
          <p:cNvSpPr txBox="1">
            <a:spLocks noChangeArrowheads="1"/>
          </p:cNvSpPr>
          <p:nvPr/>
        </p:nvSpPr>
        <p:spPr bwMode="auto">
          <a:xfrm>
            <a:off x="0" y="0"/>
            <a:ext cx="1492624" cy="400110"/>
          </a:xfrm>
          <a:prstGeom prst="rect">
            <a:avLst/>
          </a:prstGeom>
          <a:solidFill>
            <a:schemeClr val="bg1"/>
          </a:solidFill>
          <a:ln w="9525">
            <a:noFill/>
            <a:miter lim="800000"/>
            <a:headEnd/>
            <a:tailEnd/>
          </a:ln>
        </p:spPr>
        <p:txBody>
          <a:bodyPr wrap="square">
            <a:spAutoFit/>
          </a:bodyPr>
          <a:lstStyle/>
          <a:p>
            <a:pPr>
              <a:spcBef>
                <a:spcPct val="50000"/>
              </a:spcBef>
            </a:pPr>
            <a:r>
              <a:rPr lang="en-US" dirty="0" smtClean="0"/>
              <a:t>Slope (S)</a:t>
            </a:r>
            <a:endParaRPr lang="en-US" dirty="0"/>
          </a:p>
        </p:txBody>
      </p:sp>
      <p:sp>
        <p:nvSpPr>
          <p:cNvPr id="160774" name="Text Box 6"/>
          <p:cNvSpPr txBox="1">
            <a:spLocks noChangeArrowheads="1"/>
          </p:cNvSpPr>
          <p:nvPr/>
        </p:nvSpPr>
        <p:spPr bwMode="auto">
          <a:xfrm>
            <a:off x="0" y="4005543"/>
            <a:ext cx="3361765" cy="400110"/>
          </a:xfrm>
          <a:prstGeom prst="rect">
            <a:avLst/>
          </a:prstGeom>
          <a:solidFill>
            <a:schemeClr val="bg1"/>
          </a:solidFill>
          <a:ln w="9525">
            <a:noFill/>
            <a:miter lim="800000"/>
            <a:headEnd/>
            <a:tailEnd/>
          </a:ln>
        </p:spPr>
        <p:txBody>
          <a:bodyPr wrap="square">
            <a:spAutoFit/>
          </a:bodyPr>
          <a:lstStyle/>
          <a:p>
            <a:pPr>
              <a:spcBef>
                <a:spcPct val="50000"/>
              </a:spcBef>
            </a:pPr>
            <a:r>
              <a:rPr lang="en-US" dirty="0"/>
              <a:t>Specific Catchment </a:t>
            </a:r>
            <a:r>
              <a:rPr lang="en-US" dirty="0" smtClean="0"/>
              <a:t>Area (a)</a:t>
            </a:r>
            <a:endParaRPr lang="en-US" dirty="0"/>
          </a:p>
        </p:txBody>
      </p:sp>
      <p:sp>
        <p:nvSpPr>
          <p:cNvPr id="160775" name="Text Box 7"/>
          <p:cNvSpPr txBox="1">
            <a:spLocks noChangeArrowheads="1"/>
          </p:cNvSpPr>
          <p:nvPr/>
        </p:nvSpPr>
        <p:spPr bwMode="auto">
          <a:xfrm>
            <a:off x="5738813" y="6436676"/>
            <a:ext cx="3405187" cy="400110"/>
          </a:xfrm>
          <a:prstGeom prst="rect">
            <a:avLst/>
          </a:prstGeom>
          <a:solidFill>
            <a:schemeClr val="bg1"/>
          </a:solidFill>
          <a:ln w="9525">
            <a:noFill/>
            <a:miter lim="800000"/>
            <a:headEnd/>
            <a:tailEnd/>
          </a:ln>
        </p:spPr>
        <p:txBody>
          <a:bodyPr>
            <a:spAutoFit/>
          </a:bodyPr>
          <a:lstStyle/>
          <a:p>
            <a:pPr>
              <a:spcBef>
                <a:spcPct val="50000"/>
              </a:spcBef>
            </a:pPr>
            <a:r>
              <a:rPr lang="en-US" dirty="0"/>
              <a:t>Wetness Index </a:t>
            </a:r>
            <a:r>
              <a:rPr lang="en-US" dirty="0" err="1"/>
              <a:t>ln</a:t>
            </a:r>
            <a:r>
              <a:rPr lang="en-US" dirty="0"/>
              <a:t>(a/S</a:t>
            </a:r>
            <a:r>
              <a:rPr lang="en-US" dirty="0" smtClean="0"/>
              <a:t>)</a:t>
            </a:r>
            <a:endParaRPr lang="en-US" dirty="0"/>
          </a:p>
        </p:txBody>
      </p:sp>
      <p:pic>
        <p:nvPicPr>
          <p:cNvPr id="391170" name="Picture 2"/>
          <p:cNvPicPr>
            <a:picLocks noChangeAspect="1" noChangeArrowheads="1"/>
          </p:cNvPicPr>
          <p:nvPr/>
        </p:nvPicPr>
        <p:blipFill>
          <a:blip r:embed="rId5" cstate="print"/>
          <a:srcRect/>
          <a:stretch>
            <a:fillRect/>
          </a:stretch>
        </p:blipFill>
        <p:spPr bwMode="auto">
          <a:xfrm>
            <a:off x="3362325" y="1105179"/>
            <a:ext cx="5781675" cy="3114675"/>
          </a:xfrm>
          <a:prstGeom prst="rect">
            <a:avLst/>
          </a:prstGeom>
          <a:noFill/>
          <a:ln w="9525" cap="flat" cmpd="sng">
            <a:noFill/>
            <a:prstDash val="solid"/>
            <a:miter lim="800000"/>
            <a:headEnd/>
            <a:tailEnd/>
          </a:ln>
        </p:spPr>
      </p:pic>
      <p:sp>
        <p:nvSpPr>
          <p:cNvPr id="12" name="Title 11"/>
          <p:cNvSpPr>
            <a:spLocks noGrp="1"/>
          </p:cNvSpPr>
          <p:nvPr>
            <p:ph type="title"/>
          </p:nvPr>
        </p:nvSpPr>
        <p:spPr>
          <a:xfrm>
            <a:off x="5029200" y="215152"/>
            <a:ext cx="4114800" cy="927847"/>
          </a:xfrm>
        </p:spPr>
        <p:txBody>
          <a:bodyPr/>
          <a:lstStyle/>
          <a:p>
            <a:r>
              <a:rPr lang="en-US" dirty="0" smtClean="0"/>
              <a:t>Wetness Index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181475" y="1396692"/>
            <a:ext cx="4572000" cy="2298065"/>
          </a:xfrm>
          <a:prstGeom prst="rect">
            <a:avLst/>
          </a:prstGeom>
        </p:spPr>
        <p:txBody>
          <a:bodyPr>
            <a:spAutoFit/>
          </a:bodyPr>
          <a:lstStyle/>
          <a:p>
            <a:pPr marL="228600" indent="-228600" algn="l">
              <a:lnSpc>
                <a:spcPts val="3200"/>
              </a:lnSpc>
              <a:spcAft>
                <a:spcPts val="600"/>
              </a:spcAft>
              <a:buFont typeface="Arial" pitchFamily="34" charset="0"/>
              <a:buChar char="•"/>
              <a:defRPr/>
            </a:pPr>
            <a:r>
              <a:rPr lang="en-US" sz="2800" dirty="0">
                <a:solidFill>
                  <a:srgbClr val="4F81BD"/>
                </a:solidFill>
                <a:latin typeface="Calibri"/>
              </a:rPr>
              <a:t>Improved runtime efficiency </a:t>
            </a:r>
          </a:p>
          <a:p>
            <a:pPr marL="228600" indent="-228600" algn="l">
              <a:lnSpc>
                <a:spcPts val="3200"/>
              </a:lnSpc>
              <a:spcAft>
                <a:spcPts val="600"/>
              </a:spcAft>
              <a:buFont typeface="Arial" pitchFamily="34" charset="0"/>
              <a:buChar char="•"/>
              <a:defRPr/>
            </a:pPr>
            <a:r>
              <a:rPr lang="en-US" sz="2800" dirty="0">
                <a:solidFill>
                  <a:srgbClr val="4F81BD"/>
                </a:solidFill>
                <a:latin typeface="Calibri"/>
              </a:rPr>
              <a:t>Capability to run larger problems </a:t>
            </a:r>
          </a:p>
          <a:p>
            <a:pPr marL="228600" indent="-228600" algn="l">
              <a:lnSpc>
                <a:spcPts val="3200"/>
              </a:lnSpc>
              <a:spcAft>
                <a:spcPts val="600"/>
              </a:spcAft>
              <a:buFont typeface="Arial" pitchFamily="34" charset="0"/>
              <a:buChar char="•"/>
              <a:defRPr/>
            </a:pPr>
            <a:r>
              <a:rPr lang="en-US" sz="2800" dirty="0">
                <a:solidFill>
                  <a:srgbClr val="4F81BD"/>
                </a:solidFill>
                <a:latin typeface="Calibri"/>
              </a:rPr>
              <a:t>Platform independence of core functionality</a:t>
            </a:r>
          </a:p>
        </p:txBody>
      </p:sp>
      <p:pic>
        <p:nvPicPr>
          <p:cNvPr id="29701" name="Picture 7"/>
          <p:cNvPicPr>
            <a:picLocks noChangeAspect="1" noChangeArrowheads="1"/>
          </p:cNvPicPr>
          <p:nvPr/>
        </p:nvPicPr>
        <p:blipFill>
          <a:blip r:embed="rId2" cstate="print"/>
          <a:srcRect t="44711"/>
          <a:stretch>
            <a:fillRect/>
          </a:stretch>
        </p:blipFill>
        <p:spPr bwMode="auto">
          <a:xfrm>
            <a:off x="4262438" y="3665831"/>
            <a:ext cx="4519612" cy="2179638"/>
          </a:xfrm>
          <a:prstGeom prst="rect">
            <a:avLst/>
          </a:prstGeom>
          <a:noFill/>
          <a:ln w="9525">
            <a:noFill/>
            <a:miter lim="800000"/>
            <a:headEnd/>
            <a:tailEnd/>
          </a:ln>
        </p:spPr>
      </p:pic>
      <p:pic>
        <p:nvPicPr>
          <p:cNvPr id="6" name="Picture 13"/>
          <p:cNvPicPr>
            <a:picLocks noChangeAspect="1" noChangeArrowheads="1"/>
          </p:cNvPicPr>
          <p:nvPr/>
        </p:nvPicPr>
        <p:blipFill>
          <a:blip r:embed="rId3" cstate="print"/>
          <a:srcRect/>
          <a:stretch>
            <a:fillRect/>
          </a:stretch>
        </p:blipFill>
        <p:spPr bwMode="auto">
          <a:xfrm>
            <a:off x="-1" y="1270858"/>
            <a:ext cx="3151991" cy="5587142"/>
          </a:xfrm>
          <a:prstGeom prst="rect">
            <a:avLst/>
          </a:prstGeom>
          <a:noFill/>
          <a:ln w="9525">
            <a:noFill/>
            <a:miter lim="800000"/>
            <a:headEnd/>
            <a:tailEnd/>
          </a:ln>
        </p:spPr>
      </p:pic>
      <p:sp>
        <p:nvSpPr>
          <p:cNvPr id="29698" name="Title 1"/>
          <p:cNvSpPr>
            <a:spLocks noGrp="1"/>
          </p:cNvSpPr>
          <p:nvPr>
            <p:ph type="title"/>
          </p:nvPr>
        </p:nvSpPr>
        <p:spPr>
          <a:xfrm>
            <a:off x="695325" y="200025"/>
            <a:ext cx="7772400" cy="1143000"/>
          </a:xfrm>
        </p:spPr>
        <p:txBody>
          <a:bodyPr/>
          <a:lstStyle/>
          <a:p>
            <a:r>
              <a:rPr lang="en-US" dirty="0" smtClean="0"/>
              <a:t>A parallel version of the </a:t>
            </a:r>
            <a:r>
              <a:rPr lang="en-US" dirty="0" err="1" smtClean="0"/>
              <a:t>TauDEM</a:t>
            </a:r>
            <a:r>
              <a:rPr lang="en-US" dirty="0" smtClean="0"/>
              <a:t> Software Tools</a:t>
            </a:r>
          </a:p>
        </p:txBody>
      </p:sp>
      <p:sp>
        <p:nvSpPr>
          <p:cNvPr id="8" name="Rectangle 13"/>
          <p:cNvSpPr>
            <a:spLocks noChangeArrowheads="1"/>
          </p:cNvSpPr>
          <p:nvPr/>
        </p:nvSpPr>
        <p:spPr bwMode="auto">
          <a:xfrm>
            <a:off x="3818965" y="6457950"/>
            <a:ext cx="5325035" cy="369332"/>
          </a:xfrm>
          <a:prstGeom prst="rect">
            <a:avLst/>
          </a:prstGeom>
          <a:solidFill>
            <a:srgbClr val="FFFFFF"/>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smtClean="0">
              <a:ln>
                <a:noFill/>
              </a:ln>
              <a:solidFill>
                <a:srgbClr val="003399"/>
              </a:solidFill>
              <a:effectLst/>
              <a:uLnTx/>
              <a:uFillTx/>
            </a:endParaRPr>
          </a:p>
        </p:txBody>
      </p:sp>
      <p:sp>
        <p:nvSpPr>
          <p:cNvPr id="9" name="Rectangle 8"/>
          <p:cNvSpPr/>
          <p:nvPr/>
        </p:nvSpPr>
        <p:spPr>
          <a:xfrm>
            <a:off x="2571078" y="5847248"/>
            <a:ext cx="6572922" cy="1015663"/>
          </a:xfrm>
          <a:prstGeom prst="rect">
            <a:avLst/>
          </a:prstGeom>
          <a:solidFill>
            <a:schemeClr val="bg1"/>
          </a:solidFill>
        </p:spPr>
        <p:txBody>
          <a:bodyPr wrap="square">
            <a:spAutoFit/>
          </a:bodyPr>
          <a:lstStyle/>
          <a:p>
            <a:pPr lvl="0"/>
            <a:r>
              <a:rPr lang="en-US" dirty="0" smtClean="0">
                <a:solidFill>
                  <a:schemeClr val="accent1"/>
                </a:solidFill>
                <a:latin typeface="+mn-lt"/>
              </a:rPr>
              <a:t>Deployed as an </a:t>
            </a:r>
            <a:r>
              <a:rPr lang="en-US" dirty="0" err="1" smtClean="0">
                <a:solidFill>
                  <a:schemeClr val="accent1"/>
                </a:solidFill>
                <a:latin typeface="+mn-lt"/>
              </a:rPr>
              <a:t>ArcGIS</a:t>
            </a:r>
            <a:r>
              <a:rPr lang="en-US" dirty="0" smtClean="0">
                <a:solidFill>
                  <a:schemeClr val="accent1"/>
                </a:solidFill>
                <a:latin typeface="+mn-lt"/>
              </a:rPr>
              <a:t> Toolbox with tools that drive accompanying command line executables, available from </a:t>
            </a:r>
            <a:r>
              <a:rPr lang="en-US" dirty="0" smtClean="0">
                <a:solidFill>
                  <a:schemeClr val="accent1"/>
                </a:solidFill>
                <a:latin typeface="+mn-lt"/>
                <a:hlinkClick r:id="rId4"/>
              </a:rPr>
              <a:t>http://hydrology.usu.edu/taudem/</a:t>
            </a:r>
            <a:r>
              <a:rPr lang="en-US" dirty="0" smtClean="0">
                <a:solidFill>
                  <a:schemeClr val="accent1"/>
                </a:solidFill>
                <a:latin typeface="+mn-lt"/>
              </a:rPr>
              <a:t> </a:t>
            </a:r>
            <a:endParaRPr lang="en-US" dirty="0">
              <a:solidFill>
                <a:schemeClr val="accent1"/>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6" y="193644"/>
            <a:ext cx="8350623" cy="1143000"/>
          </a:xfrm>
        </p:spPr>
        <p:txBody>
          <a:bodyPr/>
          <a:lstStyle/>
          <a:p>
            <a:pPr algn="r"/>
            <a:r>
              <a:rPr lang="en-US" sz="3200" dirty="0" smtClean="0"/>
              <a:t>Channels and watersheds with spatially variable drainage density using </a:t>
            </a:r>
            <a:r>
              <a:rPr lang="en-US" sz="3200" dirty="0" err="1" smtClean="0"/>
              <a:t>Peuker</a:t>
            </a:r>
            <a:r>
              <a:rPr lang="en-US" sz="3200" dirty="0" smtClean="0"/>
              <a:t> Douglas threshold objectively chosen by drop analysis</a:t>
            </a:r>
          </a:p>
        </p:txBody>
      </p:sp>
      <p:sp>
        <p:nvSpPr>
          <p:cNvPr id="3" name="Content Placeholder 2"/>
          <p:cNvSpPr>
            <a:spLocks noGrp="1"/>
          </p:cNvSpPr>
          <p:nvPr>
            <p:ph sz="half" idx="1"/>
          </p:nvPr>
        </p:nvSpPr>
        <p:spPr>
          <a:xfrm>
            <a:off x="2958348" y="1724846"/>
            <a:ext cx="4746812" cy="4218753"/>
          </a:xfrm>
        </p:spPr>
        <p:txBody>
          <a:bodyPr/>
          <a:lstStyle/>
          <a:p>
            <a:pPr>
              <a:spcAft>
                <a:spcPts val="1200"/>
              </a:spcAft>
              <a:buNone/>
            </a:pPr>
            <a:r>
              <a:rPr lang="en-US" sz="2800" dirty="0" smtClean="0"/>
              <a:t>Steps</a:t>
            </a:r>
          </a:p>
          <a:p>
            <a:r>
              <a:rPr lang="en-US" sz="2000" dirty="0" smtClean="0"/>
              <a:t>Pit Remove </a:t>
            </a:r>
          </a:p>
          <a:p>
            <a:r>
              <a:rPr lang="en-US" sz="2000" dirty="0" smtClean="0"/>
              <a:t>D8 Flow Directions</a:t>
            </a:r>
          </a:p>
          <a:p>
            <a:r>
              <a:rPr lang="en-US" sz="2000" dirty="0" smtClean="0"/>
              <a:t>D8 Contributing Area</a:t>
            </a:r>
          </a:p>
          <a:p>
            <a:r>
              <a:rPr lang="en-US" sz="2000" dirty="0" err="1" smtClean="0"/>
              <a:t>Peuker</a:t>
            </a:r>
            <a:r>
              <a:rPr lang="en-US" sz="2000" dirty="0" smtClean="0"/>
              <a:t> Douglas</a:t>
            </a:r>
          </a:p>
          <a:p>
            <a:r>
              <a:rPr lang="en-US" sz="2000" dirty="0" smtClean="0"/>
              <a:t>Weighted D8 Contributing Area</a:t>
            </a:r>
          </a:p>
          <a:p>
            <a:r>
              <a:rPr lang="en-US" sz="2000" dirty="0" smtClean="0"/>
              <a:t>Stream Drop Analysis</a:t>
            </a:r>
          </a:p>
          <a:p>
            <a:r>
              <a:rPr lang="en-US" sz="2000" dirty="0" smtClean="0"/>
              <a:t>Stream Definition by Threshold</a:t>
            </a:r>
          </a:p>
          <a:p>
            <a:r>
              <a:rPr lang="en-US" sz="2000" dirty="0" smtClean="0"/>
              <a:t>Stream Reach and Watershed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5" name="Picture 3"/>
          <p:cNvPicPr>
            <a:picLocks noChangeAspect="1" noChangeArrowheads="1"/>
          </p:cNvPicPr>
          <p:nvPr/>
        </p:nvPicPr>
        <p:blipFill>
          <a:blip r:embed="rId2" cstate="print"/>
          <a:srcRect/>
          <a:stretch>
            <a:fillRect/>
          </a:stretch>
        </p:blipFill>
        <p:spPr bwMode="auto">
          <a:xfrm>
            <a:off x="3392079" y="1438835"/>
            <a:ext cx="5751921" cy="5419165"/>
          </a:xfrm>
          <a:prstGeom prst="rect">
            <a:avLst/>
          </a:prstGeom>
          <a:noFill/>
          <a:ln w="9525" cap="flat" cmpd="sng">
            <a:noFill/>
            <a:prstDash val="solid"/>
            <a:miter lim="800000"/>
            <a:headEnd/>
            <a:tailEnd/>
          </a:ln>
        </p:spPr>
      </p:pic>
      <p:sp>
        <p:nvSpPr>
          <p:cNvPr id="2" name="Title 1"/>
          <p:cNvSpPr>
            <a:spLocks noGrp="1"/>
          </p:cNvSpPr>
          <p:nvPr>
            <p:ph type="title"/>
          </p:nvPr>
        </p:nvSpPr>
        <p:spPr>
          <a:xfrm>
            <a:off x="2819400" y="300319"/>
            <a:ext cx="6096000" cy="1143000"/>
          </a:xfrm>
        </p:spPr>
        <p:txBody>
          <a:bodyPr/>
          <a:lstStyle/>
          <a:p>
            <a:r>
              <a:rPr lang="en-US" dirty="0" err="1" smtClean="0"/>
              <a:t>Peuker</a:t>
            </a:r>
            <a:r>
              <a:rPr lang="en-US" dirty="0" smtClean="0"/>
              <a:t> Douglas</a:t>
            </a:r>
            <a:endParaRPr lang="en-US" dirty="0"/>
          </a:p>
        </p:txBody>
      </p:sp>
      <p:pic>
        <p:nvPicPr>
          <p:cNvPr id="392194" name="Picture 2"/>
          <p:cNvPicPr>
            <a:picLocks noChangeAspect="1" noChangeArrowheads="1"/>
          </p:cNvPicPr>
          <p:nvPr/>
        </p:nvPicPr>
        <p:blipFill>
          <a:blip r:embed="rId3" cstate="print"/>
          <a:srcRect/>
          <a:stretch>
            <a:fillRect/>
          </a:stretch>
        </p:blipFill>
        <p:spPr bwMode="auto">
          <a:xfrm>
            <a:off x="0" y="1516716"/>
            <a:ext cx="5781675" cy="2990850"/>
          </a:xfrm>
          <a:prstGeom prst="rect">
            <a:avLst/>
          </a:prstGeom>
          <a:noFill/>
          <a:ln w="9525" cap="flat" cmpd="sng">
            <a:noFill/>
            <a:prstDash val="solid"/>
            <a:miter lim="800000"/>
            <a:headEnd/>
            <a:tailEnd/>
          </a:ln>
        </p:spPr>
      </p:pic>
      <p:sp>
        <p:nvSpPr>
          <p:cNvPr id="5" name="Rectangle 2"/>
          <p:cNvSpPr txBox="1">
            <a:spLocks noChangeArrowheads="1"/>
          </p:cNvSpPr>
          <p:nvPr/>
        </p:nvSpPr>
        <p:spPr bwMode="auto">
          <a:xfrm>
            <a:off x="-1" y="5082988"/>
            <a:ext cx="3388659" cy="147917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l" defTabSz="914400" rtl="0" eaLnBrk="0" fontAlgn="base" latinLnBrk="0" hangingPunct="0">
              <a:lnSpc>
                <a:spcPct val="70000"/>
              </a:lnSpc>
              <a:spcBef>
                <a:spcPct val="0"/>
              </a:spcBef>
              <a:spcAft>
                <a:spcPct val="0"/>
              </a:spcAft>
              <a:buClrTx/>
              <a:buSzTx/>
              <a:buFontTx/>
              <a:buNone/>
              <a:tabLst/>
              <a:defRPr/>
            </a:pPr>
            <a:r>
              <a:rPr kumimoji="1" lang="en-US" sz="2400" b="1" i="0" u="none" strike="noStrike" kern="0" cap="none" spc="0" normalizeH="0" baseline="0" noProof="0" dirty="0" smtClean="0">
                <a:ln>
                  <a:noFill/>
                </a:ln>
                <a:solidFill>
                  <a:schemeClr val="tx2"/>
                </a:solidFill>
                <a:effectLst/>
                <a:uLnTx/>
                <a:uFillTx/>
                <a:latin typeface="+mj-lt"/>
                <a:ea typeface="+mj-ea"/>
                <a:cs typeface="+mj-cs"/>
              </a:rPr>
              <a:t>Local Valley Form Computation</a:t>
            </a:r>
            <a:br>
              <a:rPr kumimoji="1" lang="en-US" sz="2400" b="1" i="0" u="none" strike="noStrike" kern="0" cap="none" spc="0" normalizeH="0" baseline="0" noProof="0" dirty="0" smtClean="0">
                <a:ln>
                  <a:noFill/>
                </a:ln>
                <a:solidFill>
                  <a:schemeClr val="tx2"/>
                </a:solidFill>
                <a:effectLst/>
                <a:uLnTx/>
                <a:uFillTx/>
                <a:latin typeface="+mj-lt"/>
                <a:ea typeface="+mj-ea"/>
                <a:cs typeface="+mj-cs"/>
              </a:rPr>
            </a:br>
            <a:r>
              <a:rPr kumimoji="1" lang="en-US" sz="1800" b="1" i="0" u="none" strike="noStrike" kern="0" cap="none" spc="0" normalizeH="0" baseline="0" noProof="0" dirty="0" smtClean="0">
                <a:ln>
                  <a:noFill/>
                </a:ln>
                <a:solidFill>
                  <a:schemeClr val="tx2"/>
                </a:solidFill>
                <a:effectLst/>
                <a:uLnTx/>
                <a:uFillTx/>
                <a:latin typeface="+mj-lt"/>
                <a:ea typeface="+mj-ea"/>
                <a:cs typeface="+mj-cs"/>
              </a:rPr>
              <a:t>(</a:t>
            </a:r>
            <a:r>
              <a:rPr kumimoji="1" lang="en-US" sz="1800" b="1" i="0" u="none" strike="noStrike" kern="0" cap="none" spc="0" normalizeH="0" baseline="0" noProof="0" dirty="0" err="1" smtClean="0">
                <a:ln>
                  <a:noFill/>
                </a:ln>
                <a:solidFill>
                  <a:schemeClr val="tx2"/>
                </a:solidFill>
                <a:effectLst/>
                <a:uLnTx/>
                <a:uFillTx/>
                <a:latin typeface="+mj-lt"/>
                <a:ea typeface="+mj-ea"/>
                <a:cs typeface="+mj-cs"/>
              </a:rPr>
              <a:t>Peuker</a:t>
            </a:r>
            <a:r>
              <a:rPr kumimoji="1" lang="en-US" sz="1800" b="1" i="0" u="none" strike="noStrike" kern="0" cap="none" spc="0" normalizeH="0" baseline="0" noProof="0" dirty="0" smtClean="0">
                <a:ln>
                  <a:noFill/>
                </a:ln>
                <a:solidFill>
                  <a:schemeClr val="tx2"/>
                </a:solidFill>
                <a:effectLst/>
                <a:uLnTx/>
                <a:uFillTx/>
                <a:latin typeface="+mj-lt"/>
                <a:ea typeface="+mj-ea"/>
                <a:cs typeface="+mj-cs"/>
              </a:rPr>
              <a:t> and Douglas, 1975, </a:t>
            </a:r>
            <a:r>
              <a:rPr kumimoji="1" lang="en-US" sz="1800" b="1" i="0" u="none" strike="noStrike" kern="0" cap="none" spc="0" normalizeH="0" baseline="0" noProof="0" dirty="0" err="1" smtClean="0">
                <a:ln>
                  <a:noFill/>
                </a:ln>
                <a:solidFill>
                  <a:schemeClr val="tx2"/>
                </a:solidFill>
                <a:effectLst/>
                <a:uLnTx/>
                <a:uFillTx/>
                <a:latin typeface="+mj-lt"/>
                <a:ea typeface="+mj-ea"/>
                <a:cs typeface="+mj-cs"/>
              </a:rPr>
              <a:t>Comput</a:t>
            </a:r>
            <a:r>
              <a:rPr kumimoji="1" lang="en-US" sz="1800" b="1" i="0" u="none" strike="noStrike" kern="0" cap="none" spc="0" normalizeH="0" baseline="0" noProof="0" dirty="0" smtClean="0">
                <a:ln>
                  <a:noFill/>
                </a:ln>
                <a:solidFill>
                  <a:schemeClr val="tx2"/>
                </a:solidFill>
                <a:effectLst/>
                <a:uLnTx/>
                <a:uFillTx/>
                <a:latin typeface="+mj-lt"/>
                <a:ea typeface="+mj-ea"/>
                <a:cs typeface="+mj-cs"/>
              </a:rPr>
              <a:t>. Graphics Image Proc. 4:375)</a:t>
            </a:r>
          </a:p>
        </p:txBody>
      </p:sp>
      <p:grpSp>
        <p:nvGrpSpPr>
          <p:cNvPr id="36" name="Group 35"/>
          <p:cNvGrpSpPr/>
          <p:nvPr/>
        </p:nvGrpSpPr>
        <p:grpSpPr>
          <a:xfrm>
            <a:off x="5878595" y="2005103"/>
            <a:ext cx="3101692" cy="3077885"/>
            <a:chOff x="4856618" y="1494115"/>
            <a:chExt cx="4343400" cy="4310063"/>
          </a:xfrm>
        </p:grpSpPr>
        <p:sp>
          <p:nvSpPr>
            <p:cNvPr id="6" name="Rectangle 4" descr="50%"/>
            <p:cNvSpPr>
              <a:spLocks noChangeArrowheads="1"/>
            </p:cNvSpPr>
            <p:nvPr/>
          </p:nvSpPr>
          <p:spPr bwMode="auto">
            <a:xfrm>
              <a:off x="4856618" y="14941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7" name="Rectangle 5"/>
            <p:cNvSpPr>
              <a:spLocks noChangeArrowheads="1"/>
            </p:cNvSpPr>
            <p:nvPr/>
          </p:nvSpPr>
          <p:spPr bwMode="auto">
            <a:xfrm>
              <a:off x="5466218" y="1494115"/>
              <a:ext cx="609600" cy="609600"/>
            </a:xfrm>
            <a:prstGeom prst="rect">
              <a:avLst/>
            </a:prstGeom>
            <a:solidFill>
              <a:schemeClr val="bg1"/>
            </a:solidFill>
            <a:ln w="9525">
              <a:solidFill>
                <a:schemeClr val="tx1"/>
              </a:solidFill>
              <a:miter lim="800000"/>
              <a:headEnd/>
              <a:tailEnd/>
            </a:ln>
          </p:spPr>
          <p:txBody>
            <a:bodyPr wrap="none" anchor="ctr"/>
            <a:lstStyle/>
            <a:p>
              <a:pPr algn="l"/>
              <a:endParaRPr lang="en-US">
                <a:solidFill>
                  <a:srgbClr val="009999"/>
                </a:solidFill>
              </a:endParaRPr>
            </a:p>
          </p:txBody>
        </p:sp>
        <p:sp>
          <p:nvSpPr>
            <p:cNvPr id="8" name="Rectangle 6" descr="50%"/>
            <p:cNvSpPr>
              <a:spLocks noChangeArrowheads="1"/>
            </p:cNvSpPr>
            <p:nvPr/>
          </p:nvSpPr>
          <p:spPr bwMode="auto">
            <a:xfrm>
              <a:off x="4856618" y="21037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9" name="Rectangle 7" descr="50%"/>
            <p:cNvSpPr>
              <a:spLocks noChangeArrowheads="1"/>
            </p:cNvSpPr>
            <p:nvPr/>
          </p:nvSpPr>
          <p:spPr bwMode="auto">
            <a:xfrm>
              <a:off x="5466218" y="21037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10" name="Rectangle 8"/>
            <p:cNvSpPr>
              <a:spLocks noChangeArrowheads="1"/>
            </p:cNvSpPr>
            <p:nvPr/>
          </p:nvSpPr>
          <p:spPr bwMode="auto">
            <a:xfrm>
              <a:off x="6990218" y="2103715"/>
              <a:ext cx="609600" cy="609600"/>
            </a:xfrm>
            <a:prstGeom prst="rect">
              <a:avLst/>
            </a:prstGeom>
            <a:solidFill>
              <a:schemeClr val="bg1"/>
            </a:solidFill>
            <a:ln w="9525">
              <a:solidFill>
                <a:schemeClr val="tx1"/>
              </a:solidFill>
              <a:miter lim="800000"/>
              <a:headEnd/>
              <a:tailEnd/>
            </a:ln>
          </p:spPr>
          <p:txBody>
            <a:bodyPr wrap="none" anchor="ctr"/>
            <a:lstStyle/>
            <a:p>
              <a:pPr algn="l"/>
              <a:endParaRPr lang="en-US">
                <a:solidFill>
                  <a:srgbClr val="009999"/>
                </a:solidFill>
              </a:endParaRPr>
            </a:p>
          </p:txBody>
        </p:sp>
        <p:sp>
          <p:nvSpPr>
            <p:cNvPr id="11" name="Rectangle 9" descr="50%"/>
            <p:cNvSpPr>
              <a:spLocks noChangeArrowheads="1"/>
            </p:cNvSpPr>
            <p:nvPr/>
          </p:nvSpPr>
          <p:spPr bwMode="auto">
            <a:xfrm>
              <a:off x="6990218" y="14941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12" name="Rectangle 10"/>
            <p:cNvSpPr>
              <a:spLocks noChangeArrowheads="1"/>
            </p:cNvSpPr>
            <p:nvPr/>
          </p:nvSpPr>
          <p:spPr bwMode="auto">
            <a:xfrm>
              <a:off x="8514218" y="2103715"/>
              <a:ext cx="609600" cy="609600"/>
            </a:xfrm>
            <a:prstGeom prst="rect">
              <a:avLst/>
            </a:prstGeom>
            <a:solidFill>
              <a:schemeClr val="bg1"/>
            </a:solidFill>
            <a:ln w="9525">
              <a:solidFill>
                <a:schemeClr val="tx1"/>
              </a:solidFill>
              <a:miter lim="800000"/>
              <a:headEnd/>
              <a:tailEnd/>
            </a:ln>
          </p:spPr>
          <p:txBody>
            <a:bodyPr wrap="none" anchor="ctr"/>
            <a:lstStyle/>
            <a:p>
              <a:pPr algn="l"/>
              <a:endParaRPr lang="en-US">
                <a:solidFill>
                  <a:srgbClr val="009999"/>
                </a:solidFill>
              </a:endParaRPr>
            </a:p>
          </p:txBody>
        </p:sp>
        <p:sp>
          <p:nvSpPr>
            <p:cNvPr id="13" name="Rectangle 11" descr="50%"/>
            <p:cNvSpPr>
              <a:spLocks noChangeArrowheads="1"/>
            </p:cNvSpPr>
            <p:nvPr/>
          </p:nvSpPr>
          <p:spPr bwMode="auto">
            <a:xfrm>
              <a:off x="8514218" y="14941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14" name="Text Box 12"/>
            <p:cNvSpPr txBox="1">
              <a:spLocks noChangeArrowheads="1"/>
            </p:cNvSpPr>
            <p:nvPr/>
          </p:nvSpPr>
          <p:spPr bwMode="auto">
            <a:xfrm>
              <a:off x="4856618"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43</a:t>
              </a:r>
            </a:p>
          </p:txBody>
        </p:sp>
        <p:sp>
          <p:nvSpPr>
            <p:cNvPr id="15" name="Text Box 13"/>
            <p:cNvSpPr txBox="1">
              <a:spLocks noChangeArrowheads="1"/>
            </p:cNvSpPr>
            <p:nvPr/>
          </p:nvSpPr>
          <p:spPr bwMode="auto">
            <a:xfrm>
              <a:off x="4856618"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41</a:t>
              </a:r>
            </a:p>
          </p:txBody>
        </p:sp>
        <p:sp>
          <p:nvSpPr>
            <p:cNvPr id="16" name="Text Box 14"/>
            <p:cNvSpPr txBox="1">
              <a:spLocks noChangeArrowheads="1"/>
            </p:cNvSpPr>
            <p:nvPr/>
          </p:nvSpPr>
          <p:spPr bwMode="auto">
            <a:xfrm>
              <a:off x="5542418"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FF0000"/>
                  </a:solidFill>
                </a:rPr>
                <a:t>48</a:t>
              </a:r>
              <a:endParaRPr lang="en-US" sz="1800">
                <a:solidFill>
                  <a:srgbClr val="009999"/>
                </a:solidFill>
              </a:endParaRPr>
            </a:p>
          </p:txBody>
        </p:sp>
        <p:sp>
          <p:nvSpPr>
            <p:cNvPr id="17" name="Text Box 15"/>
            <p:cNvSpPr txBox="1">
              <a:spLocks noChangeArrowheads="1"/>
            </p:cNvSpPr>
            <p:nvPr/>
          </p:nvSpPr>
          <p:spPr bwMode="auto">
            <a:xfrm>
              <a:off x="5542418"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47</a:t>
              </a:r>
            </a:p>
          </p:txBody>
        </p:sp>
        <p:sp>
          <p:nvSpPr>
            <p:cNvPr id="18" name="Rectangle 16"/>
            <p:cNvSpPr>
              <a:spLocks noChangeArrowheads="1"/>
            </p:cNvSpPr>
            <p:nvPr/>
          </p:nvSpPr>
          <p:spPr bwMode="auto">
            <a:xfrm>
              <a:off x="6380618" y="1494115"/>
              <a:ext cx="609600" cy="609600"/>
            </a:xfrm>
            <a:prstGeom prst="rect">
              <a:avLst/>
            </a:prstGeom>
            <a:solidFill>
              <a:schemeClr val="bg1"/>
            </a:solidFill>
            <a:ln w="9525">
              <a:solidFill>
                <a:schemeClr val="tx1"/>
              </a:solidFill>
              <a:miter lim="800000"/>
              <a:headEnd/>
              <a:tailEnd/>
            </a:ln>
          </p:spPr>
          <p:txBody>
            <a:bodyPr wrap="none" anchor="ctr"/>
            <a:lstStyle/>
            <a:p>
              <a:pPr algn="l"/>
              <a:endParaRPr lang="en-US">
                <a:solidFill>
                  <a:srgbClr val="009999"/>
                </a:solidFill>
              </a:endParaRPr>
            </a:p>
          </p:txBody>
        </p:sp>
        <p:sp>
          <p:nvSpPr>
            <p:cNvPr id="19" name="Text Box 17"/>
            <p:cNvSpPr txBox="1">
              <a:spLocks noChangeArrowheads="1"/>
            </p:cNvSpPr>
            <p:nvPr/>
          </p:nvSpPr>
          <p:spPr bwMode="auto">
            <a:xfrm>
              <a:off x="6456819"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48</a:t>
              </a:r>
            </a:p>
          </p:txBody>
        </p:sp>
        <p:sp>
          <p:nvSpPr>
            <p:cNvPr id="20" name="Rectangle 18" descr="50%"/>
            <p:cNvSpPr>
              <a:spLocks noChangeArrowheads="1"/>
            </p:cNvSpPr>
            <p:nvPr/>
          </p:nvSpPr>
          <p:spPr bwMode="auto">
            <a:xfrm>
              <a:off x="6380618" y="21037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21" name="Text Box 19"/>
            <p:cNvSpPr txBox="1">
              <a:spLocks noChangeArrowheads="1"/>
            </p:cNvSpPr>
            <p:nvPr/>
          </p:nvSpPr>
          <p:spPr bwMode="auto">
            <a:xfrm>
              <a:off x="6456819"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47</a:t>
              </a:r>
            </a:p>
          </p:txBody>
        </p:sp>
        <p:sp>
          <p:nvSpPr>
            <p:cNvPr id="22" name="Text Box 20"/>
            <p:cNvSpPr txBox="1">
              <a:spLocks noChangeArrowheads="1"/>
            </p:cNvSpPr>
            <p:nvPr/>
          </p:nvSpPr>
          <p:spPr bwMode="auto">
            <a:xfrm>
              <a:off x="7066418"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FF0000"/>
                  </a:solidFill>
                </a:rPr>
                <a:t>54</a:t>
              </a:r>
              <a:endParaRPr lang="en-US" sz="1800">
                <a:solidFill>
                  <a:srgbClr val="009999"/>
                </a:solidFill>
              </a:endParaRPr>
            </a:p>
          </p:txBody>
        </p:sp>
        <p:sp>
          <p:nvSpPr>
            <p:cNvPr id="23" name="Text Box 21"/>
            <p:cNvSpPr txBox="1">
              <a:spLocks noChangeArrowheads="1"/>
            </p:cNvSpPr>
            <p:nvPr/>
          </p:nvSpPr>
          <p:spPr bwMode="auto">
            <a:xfrm>
              <a:off x="7066418"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51</a:t>
              </a:r>
            </a:p>
          </p:txBody>
        </p:sp>
        <p:sp>
          <p:nvSpPr>
            <p:cNvPr id="24" name="Rectangle 22"/>
            <p:cNvSpPr>
              <a:spLocks noChangeArrowheads="1"/>
            </p:cNvSpPr>
            <p:nvPr/>
          </p:nvSpPr>
          <p:spPr bwMode="auto">
            <a:xfrm>
              <a:off x="7904618" y="2103715"/>
              <a:ext cx="609600" cy="609600"/>
            </a:xfrm>
            <a:prstGeom prst="rect">
              <a:avLst/>
            </a:prstGeom>
            <a:solidFill>
              <a:schemeClr val="bg1"/>
            </a:solidFill>
            <a:ln w="9525">
              <a:solidFill>
                <a:schemeClr val="tx1"/>
              </a:solidFill>
              <a:miter lim="800000"/>
              <a:headEnd/>
              <a:tailEnd/>
            </a:ln>
          </p:spPr>
          <p:txBody>
            <a:bodyPr wrap="none" anchor="ctr"/>
            <a:lstStyle/>
            <a:p>
              <a:pPr algn="l"/>
              <a:endParaRPr lang="en-US">
                <a:solidFill>
                  <a:srgbClr val="009999"/>
                </a:solidFill>
              </a:endParaRPr>
            </a:p>
          </p:txBody>
        </p:sp>
        <p:sp>
          <p:nvSpPr>
            <p:cNvPr id="25" name="Rectangle 23" descr="50%"/>
            <p:cNvSpPr>
              <a:spLocks noChangeArrowheads="1"/>
            </p:cNvSpPr>
            <p:nvPr/>
          </p:nvSpPr>
          <p:spPr bwMode="auto">
            <a:xfrm>
              <a:off x="7904618" y="1494115"/>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pPr algn="l"/>
              <a:endParaRPr lang="en-US">
                <a:solidFill>
                  <a:srgbClr val="009999"/>
                </a:solidFill>
              </a:endParaRPr>
            </a:p>
          </p:txBody>
        </p:sp>
        <p:sp>
          <p:nvSpPr>
            <p:cNvPr id="26" name="Text Box 24"/>
            <p:cNvSpPr txBox="1">
              <a:spLocks noChangeArrowheads="1"/>
            </p:cNvSpPr>
            <p:nvPr/>
          </p:nvSpPr>
          <p:spPr bwMode="auto">
            <a:xfrm>
              <a:off x="7980819"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54</a:t>
              </a:r>
            </a:p>
          </p:txBody>
        </p:sp>
        <p:sp>
          <p:nvSpPr>
            <p:cNvPr id="27" name="Text Box 25"/>
            <p:cNvSpPr txBox="1">
              <a:spLocks noChangeArrowheads="1"/>
            </p:cNvSpPr>
            <p:nvPr/>
          </p:nvSpPr>
          <p:spPr bwMode="auto">
            <a:xfrm>
              <a:off x="7980819"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51</a:t>
              </a:r>
            </a:p>
          </p:txBody>
        </p:sp>
        <p:sp>
          <p:nvSpPr>
            <p:cNvPr id="28" name="Text Box 26"/>
            <p:cNvSpPr txBox="1">
              <a:spLocks noChangeArrowheads="1"/>
            </p:cNvSpPr>
            <p:nvPr/>
          </p:nvSpPr>
          <p:spPr bwMode="auto">
            <a:xfrm>
              <a:off x="8590418" y="1570316"/>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009999"/>
                  </a:solidFill>
                </a:rPr>
                <a:t>56</a:t>
              </a:r>
            </a:p>
          </p:txBody>
        </p:sp>
        <p:sp>
          <p:nvSpPr>
            <p:cNvPr id="29" name="Text Box 27"/>
            <p:cNvSpPr txBox="1">
              <a:spLocks noChangeArrowheads="1"/>
            </p:cNvSpPr>
            <p:nvPr/>
          </p:nvSpPr>
          <p:spPr bwMode="auto">
            <a:xfrm>
              <a:off x="8590418" y="2179915"/>
              <a:ext cx="609600" cy="517188"/>
            </a:xfrm>
            <a:prstGeom prst="rect">
              <a:avLst/>
            </a:prstGeom>
            <a:noFill/>
            <a:ln w="9525">
              <a:noFill/>
              <a:miter lim="800000"/>
              <a:headEnd/>
              <a:tailEnd/>
            </a:ln>
          </p:spPr>
          <p:txBody>
            <a:bodyPr>
              <a:spAutoFit/>
            </a:bodyPr>
            <a:lstStyle/>
            <a:p>
              <a:pPr algn="l">
                <a:spcBef>
                  <a:spcPct val="50000"/>
                </a:spcBef>
              </a:pPr>
              <a:r>
                <a:rPr lang="en-US" sz="1800">
                  <a:solidFill>
                    <a:srgbClr val="FF0000"/>
                  </a:solidFill>
                </a:rPr>
                <a:t>58</a:t>
              </a:r>
              <a:endParaRPr lang="en-US" sz="1800">
                <a:solidFill>
                  <a:srgbClr val="009999"/>
                </a:solidFill>
              </a:endParaRPr>
            </a:p>
          </p:txBody>
        </p:sp>
        <p:sp>
          <p:nvSpPr>
            <p:cNvPr id="30" name="Line 28"/>
            <p:cNvSpPr>
              <a:spLocks noChangeShapeType="1"/>
            </p:cNvSpPr>
            <p:nvPr/>
          </p:nvSpPr>
          <p:spPr bwMode="auto">
            <a:xfrm>
              <a:off x="4861381" y="2718078"/>
              <a:ext cx="2271712" cy="3081337"/>
            </a:xfrm>
            <a:prstGeom prst="line">
              <a:avLst/>
            </a:prstGeom>
            <a:noFill/>
            <a:ln w="9525">
              <a:solidFill>
                <a:schemeClr val="tx1"/>
              </a:solidFill>
              <a:round/>
              <a:headEnd/>
              <a:tailEnd/>
            </a:ln>
          </p:spPr>
          <p:txBody>
            <a:bodyPr wrap="none" anchor="ctr"/>
            <a:lstStyle/>
            <a:p>
              <a:endParaRPr lang="en-US" sz="1800"/>
            </a:p>
          </p:txBody>
        </p:sp>
        <p:sp>
          <p:nvSpPr>
            <p:cNvPr id="31" name="Line 29"/>
            <p:cNvSpPr>
              <a:spLocks noChangeShapeType="1"/>
            </p:cNvSpPr>
            <p:nvPr/>
          </p:nvSpPr>
          <p:spPr bwMode="auto">
            <a:xfrm>
              <a:off x="6075818" y="2713315"/>
              <a:ext cx="1123950" cy="3033713"/>
            </a:xfrm>
            <a:prstGeom prst="line">
              <a:avLst/>
            </a:prstGeom>
            <a:noFill/>
            <a:ln w="9525">
              <a:solidFill>
                <a:schemeClr val="tx1"/>
              </a:solidFill>
              <a:round/>
              <a:headEnd/>
              <a:tailEnd/>
            </a:ln>
          </p:spPr>
          <p:txBody>
            <a:bodyPr wrap="none" anchor="ctr"/>
            <a:lstStyle/>
            <a:p>
              <a:endParaRPr lang="en-US" sz="1800"/>
            </a:p>
          </p:txBody>
        </p:sp>
        <p:sp>
          <p:nvSpPr>
            <p:cNvPr id="32" name="Line 30"/>
            <p:cNvSpPr>
              <a:spLocks noChangeShapeType="1"/>
            </p:cNvSpPr>
            <p:nvPr/>
          </p:nvSpPr>
          <p:spPr bwMode="auto">
            <a:xfrm>
              <a:off x="6380618" y="2713315"/>
              <a:ext cx="804863" cy="3090863"/>
            </a:xfrm>
            <a:prstGeom prst="line">
              <a:avLst/>
            </a:prstGeom>
            <a:noFill/>
            <a:ln w="9525">
              <a:solidFill>
                <a:schemeClr val="tx1"/>
              </a:solidFill>
              <a:round/>
              <a:headEnd/>
              <a:tailEnd/>
            </a:ln>
          </p:spPr>
          <p:txBody>
            <a:bodyPr wrap="none" anchor="ctr"/>
            <a:lstStyle/>
            <a:p>
              <a:endParaRPr lang="en-US" sz="1800"/>
            </a:p>
          </p:txBody>
        </p:sp>
        <p:sp>
          <p:nvSpPr>
            <p:cNvPr id="33" name="Line 31"/>
            <p:cNvSpPr>
              <a:spLocks noChangeShapeType="1"/>
            </p:cNvSpPr>
            <p:nvPr/>
          </p:nvSpPr>
          <p:spPr bwMode="auto">
            <a:xfrm flipH="1">
              <a:off x="7237868" y="2713315"/>
              <a:ext cx="361950" cy="3081338"/>
            </a:xfrm>
            <a:prstGeom prst="line">
              <a:avLst/>
            </a:prstGeom>
            <a:noFill/>
            <a:ln w="9525">
              <a:solidFill>
                <a:schemeClr val="tx1"/>
              </a:solidFill>
              <a:round/>
              <a:headEnd/>
              <a:tailEnd/>
            </a:ln>
          </p:spPr>
          <p:txBody>
            <a:bodyPr wrap="none" anchor="ctr"/>
            <a:lstStyle/>
            <a:p>
              <a:endParaRPr lang="en-US" sz="1800"/>
            </a:p>
          </p:txBody>
        </p:sp>
        <p:sp>
          <p:nvSpPr>
            <p:cNvPr id="34" name="Line 32"/>
            <p:cNvSpPr>
              <a:spLocks noChangeShapeType="1"/>
            </p:cNvSpPr>
            <p:nvPr/>
          </p:nvSpPr>
          <p:spPr bwMode="auto">
            <a:xfrm flipH="1">
              <a:off x="7214056" y="2713315"/>
              <a:ext cx="690562" cy="3081338"/>
            </a:xfrm>
            <a:prstGeom prst="line">
              <a:avLst/>
            </a:prstGeom>
            <a:noFill/>
            <a:ln w="9525">
              <a:solidFill>
                <a:schemeClr val="tx1"/>
              </a:solidFill>
              <a:round/>
              <a:headEnd/>
              <a:tailEnd/>
            </a:ln>
          </p:spPr>
          <p:txBody>
            <a:bodyPr wrap="none" anchor="ctr"/>
            <a:lstStyle/>
            <a:p>
              <a:endParaRPr lang="en-US" sz="1800"/>
            </a:p>
          </p:txBody>
        </p:sp>
        <p:sp>
          <p:nvSpPr>
            <p:cNvPr id="35" name="Line 33"/>
            <p:cNvSpPr>
              <a:spLocks noChangeShapeType="1"/>
            </p:cNvSpPr>
            <p:nvPr/>
          </p:nvSpPr>
          <p:spPr bwMode="auto">
            <a:xfrm flipH="1">
              <a:off x="7261681" y="2713315"/>
              <a:ext cx="1862137" cy="3081338"/>
            </a:xfrm>
            <a:prstGeom prst="line">
              <a:avLst/>
            </a:prstGeom>
            <a:noFill/>
            <a:ln w="9525">
              <a:solidFill>
                <a:schemeClr val="tx1"/>
              </a:solidFill>
              <a:round/>
              <a:headEnd/>
              <a:tailEnd/>
            </a:ln>
          </p:spPr>
          <p:txBody>
            <a:bodyPr wrap="none" anchor="ctr"/>
            <a:lstStyle/>
            <a:p>
              <a:endParaRPr lang="en-US" sz="180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81" y="192741"/>
            <a:ext cx="7696201" cy="1143000"/>
          </a:xfrm>
        </p:spPr>
        <p:txBody>
          <a:bodyPr/>
          <a:lstStyle/>
          <a:p>
            <a:r>
              <a:rPr lang="en-US" dirty="0" smtClean="0"/>
              <a:t>Weighted D8 Contributing Area</a:t>
            </a:r>
            <a:endParaRPr lang="en-US" dirty="0"/>
          </a:p>
        </p:txBody>
      </p:sp>
      <p:pic>
        <p:nvPicPr>
          <p:cNvPr id="393219" name="Picture 3"/>
          <p:cNvPicPr>
            <a:picLocks noChangeAspect="1" noChangeArrowheads="1"/>
          </p:cNvPicPr>
          <p:nvPr/>
        </p:nvPicPr>
        <p:blipFill>
          <a:blip r:embed="rId2" cstate="print"/>
          <a:srcRect/>
          <a:stretch>
            <a:fillRect/>
          </a:stretch>
        </p:blipFill>
        <p:spPr bwMode="auto">
          <a:xfrm>
            <a:off x="2832892" y="1452282"/>
            <a:ext cx="6108281" cy="5210456"/>
          </a:xfrm>
          <a:prstGeom prst="rect">
            <a:avLst/>
          </a:prstGeom>
          <a:noFill/>
          <a:ln w="9525" cap="flat" cmpd="sng">
            <a:noFill/>
            <a:prstDash val="solid"/>
            <a:miter lim="800000"/>
            <a:headEnd/>
            <a:tailEnd/>
          </a:ln>
        </p:spPr>
      </p:pic>
      <p:pic>
        <p:nvPicPr>
          <p:cNvPr id="393218" name="Picture 2"/>
          <p:cNvPicPr>
            <a:picLocks noChangeAspect="1" noChangeArrowheads="1"/>
          </p:cNvPicPr>
          <p:nvPr/>
        </p:nvPicPr>
        <p:blipFill>
          <a:blip r:embed="rId3" cstate="print"/>
          <a:srcRect/>
          <a:stretch>
            <a:fillRect/>
          </a:stretch>
        </p:blipFill>
        <p:spPr bwMode="auto">
          <a:xfrm>
            <a:off x="0" y="1593477"/>
            <a:ext cx="5781675" cy="2971800"/>
          </a:xfrm>
          <a:prstGeom prst="rect">
            <a:avLst/>
          </a:prstGeom>
          <a:noFill/>
          <a:ln w="9525" cap="flat" cmpd="sng">
            <a:noFill/>
            <a:prstDash val="solid"/>
            <a:miter lim="800000"/>
            <a:headEnd/>
            <a:tailEnd/>
          </a:ln>
        </p:spPr>
      </p:pic>
      <p:pic>
        <p:nvPicPr>
          <p:cNvPr id="393220" name="Picture 4"/>
          <p:cNvPicPr>
            <a:picLocks noChangeAspect="1" noChangeArrowheads="1"/>
          </p:cNvPicPr>
          <p:nvPr/>
        </p:nvPicPr>
        <p:blipFill>
          <a:blip r:embed="rId4" cstate="print"/>
          <a:srcRect/>
          <a:stretch>
            <a:fillRect/>
          </a:stretch>
        </p:blipFill>
        <p:spPr bwMode="auto">
          <a:xfrm>
            <a:off x="990600" y="5591175"/>
            <a:ext cx="1219200" cy="1266825"/>
          </a:xfrm>
          <a:prstGeom prst="rect">
            <a:avLst/>
          </a:prstGeom>
          <a:noFill/>
          <a:ln w="9525" cap="flat" cmpd="sng">
            <a:noFill/>
            <a:prstDash val="solid"/>
            <a:miter lim="800000"/>
            <a:headEnd/>
            <a:tailEnd/>
          </a:ln>
        </p:spPr>
      </p:pic>
      <p:sp>
        <p:nvSpPr>
          <p:cNvPr id="6" name="Rectangle 2"/>
          <p:cNvSpPr txBox="1">
            <a:spLocks noChangeArrowheads="1"/>
          </p:cNvSpPr>
          <p:nvPr/>
        </p:nvSpPr>
        <p:spPr bwMode="auto">
          <a:xfrm>
            <a:off x="0" y="4625788"/>
            <a:ext cx="3388659" cy="874059"/>
          </a:xfrm>
          <a:prstGeom prst="rect">
            <a:avLst/>
          </a:prstGeom>
          <a:solidFill>
            <a:schemeClr val="bg1"/>
          </a:solid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defTabSz="914400" rtl="0" eaLnBrk="0" fontAlgn="base" latinLnBrk="0" hangingPunct="0">
              <a:lnSpc>
                <a:spcPct val="70000"/>
              </a:lnSpc>
              <a:spcBef>
                <a:spcPct val="0"/>
              </a:spcBef>
              <a:spcAft>
                <a:spcPct val="0"/>
              </a:spcAft>
              <a:buClrTx/>
              <a:buSzTx/>
              <a:buFontTx/>
              <a:buNone/>
              <a:tabLst/>
              <a:defRPr/>
            </a:pPr>
            <a:r>
              <a:rPr kumimoji="1" lang="en-US" sz="2400" b="1" i="0" u="none" strike="noStrike" kern="0" cap="none" spc="0" normalizeH="0" baseline="0" noProof="0" dirty="0" smtClean="0">
                <a:ln>
                  <a:noFill/>
                </a:ln>
                <a:solidFill>
                  <a:schemeClr val="tx2"/>
                </a:solidFill>
                <a:effectLst/>
                <a:uLnTx/>
                <a:uFillTx/>
                <a:latin typeface="+mj-lt"/>
                <a:ea typeface="+mj-ea"/>
                <a:cs typeface="+mj-cs"/>
              </a:rPr>
              <a:t>Contributing area only of valley form grid cells upstream of outlet</a:t>
            </a:r>
            <a:endParaRPr kumimoji="1" lang="en-US"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647" y="192741"/>
            <a:ext cx="4101353" cy="1143000"/>
          </a:xfrm>
        </p:spPr>
        <p:txBody>
          <a:bodyPr/>
          <a:lstStyle/>
          <a:p>
            <a:pPr algn="ctr"/>
            <a:r>
              <a:rPr lang="en-US" sz="4400" dirty="0" smtClean="0"/>
              <a:t>Stream Drop Analysis</a:t>
            </a:r>
            <a:endParaRPr lang="en-US" sz="4400" dirty="0"/>
          </a:p>
        </p:txBody>
      </p:sp>
      <p:pic>
        <p:nvPicPr>
          <p:cNvPr id="394242" name="Picture 2"/>
          <p:cNvPicPr>
            <a:picLocks noChangeAspect="1" noChangeArrowheads="1"/>
          </p:cNvPicPr>
          <p:nvPr/>
        </p:nvPicPr>
        <p:blipFill>
          <a:blip r:embed="rId2" cstate="print"/>
          <a:srcRect/>
          <a:stretch>
            <a:fillRect/>
          </a:stretch>
        </p:blipFill>
        <p:spPr bwMode="auto">
          <a:xfrm>
            <a:off x="0" y="0"/>
            <a:ext cx="4994397" cy="4155141"/>
          </a:xfrm>
          <a:prstGeom prst="rect">
            <a:avLst/>
          </a:prstGeom>
          <a:noFill/>
          <a:ln w="9525" cap="flat" cmpd="sng">
            <a:noFill/>
            <a:prstDash val="solid"/>
            <a:miter lim="800000"/>
            <a:headEnd/>
            <a:tailEnd/>
          </a:ln>
        </p:spPr>
      </p:pic>
      <p:pic>
        <p:nvPicPr>
          <p:cNvPr id="394243" name="Picture 3"/>
          <p:cNvPicPr>
            <a:picLocks noChangeAspect="1" noChangeArrowheads="1"/>
          </p:cNvPicPr>
          <p:nvPr/>
        </p:nvPicPr>
        <p:blipFill>
          <a:blip r:embed="rId3" cstate="print"/>
          <a:srcRect/>
          <a:stretch>
            <a:fillRect/>
          </a:stretch>
        </p:blipFill>
        <p:spPr bwMode="auto">
          <a:xfrm>
            <a:off x="2733554" y="2756647"/>
            <a:ext cx="6410446" cy="4101352"/>
          </a:xfrm>
          <a:prstGeom prst="rect">
            <a:avLst/>
          </a:prstGeom>
          <a:noFill/>
          <a:ln w="9525" cap="flat" cmpd="sng">
            <a:noFill/>
            <a:prstDash val="solid"/>
            <a:miter lim="800000"/>
            <a:headEnd/>
            <a:tailEnd/>
          </a:ln>
        </p:spPr>
      </p:pic>
      <p:sp>
        <p:nvSpPr>
          <p:cNvPr id="5" name="Oval 4"/>
          <p:cNvSpPr/>
          <p:nvPr/>
        </p:nvSpPr>
        <p:spPr bwMode="auto">
          <a:xfrm>
            <a:off x="2850776" y="5486400"/>
            <a:ext cx="860612" cy="26894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7507941" y="5235388"/>
            <a:ext cx="860612" cy="26894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387475" y="0"/>
            <a:ext cx="7470775" cy="1365250"/>
          </a:xfrm>
        </p:spPr>
        <p:txBody>
          <a:bodyPr/>
          <a:lstStyle/>
          <a:p>
            <a:pPr eaLnBrk="1" hangingPunct="1">
              <a:lnSpc>
                <a:spcPct val="95000"/>
              </a:lnSpc>
            </a:pPr>
            <a:r>
              <a:rPr lang="en-US" smtClean="0">
                <a:solidFill>
                  <a:srgbClr val="003399"/>
                </a:solidFill>
              </a:rPr>
              <a:t>How to decide on stream delineation </a:t>
            </a:r>
            <a:r>
              <a:rPr lang="en-US" sz="4000" smtClean="0">
                <a:solidFill>
                  <a:srgbClr val="003399"/>
                </a:solidFill>
              </a:rPr>
              <a:t>threshold</a:t>
            </a:r>
            <a:r>
              <a:rPr lang="en-US" smtClean="0">
                <a:solidFill>
                  <a:srgbClr val="003399"/>
                </a:solidFill>
              </a:rPr>
              <a:t> ?</a:t>
            </a:r>
          </a:p>
        </p:txBody>
      </p:sp>
      <p:grpSp>
        <p:nvGrpSpPr>
          <p:cNvPr id="18437" name="Group 3"/>
          <p:cNvGrpSpPr>
            <a:grpSpLocks/>
          </p:cNvGrpSpPr>
          <p:nvPr/>
        </p:nvGrpSpPr>
        <p:grpSpPr bwMode="auto">
          <a:xfrm>
            <a:off x="0" y="1287463"/>
            <a:ext cx="3573463" cy="3286125"/>
            <a:chOff x="1659" y="1331"/>
            <a:chExt cx="2251" cy="2070"/>
          </a:xfrm>
        </p:grpSpPr>
        <p:graphicFrame>
          <p:nvGraphicFramePr>
            <p:cNvPr id="18435" name="Object 4"/>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18442"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439" name="Group 5"/>
            <p:cNvGrpSpPr>
              <a:grpSpLocks/>
            </p:cNvGrpSpPr>
            <p:nvPr/>
          </p:nvGrpSpPr>
          <p:grpSpPr bwMode="auto">
            <a:xfrm>
              <a:off x="2577" y="1740"/>
              <a:ext cx="1333" cy="1661"/>
              <a:chOff x="408" y="1056"/>
              <a:chExt cx="2297" cy="3024"/>
            </a:xfrm>
          </p:grpSpPr>
          <p:sp>
            <p:nvSpPr>
              <p:cNvPr id="612358" name="Rectangle 6"/>
              <p:cNvSpPr>
                <a:spLocks noChangeArrowheads="1"/>
              </p:cNvSpPr>
              <p:nvPr/>
            </p:nvSpPr>
            <p:spPr bwMode="auto">
              <a:xfrm>
                <a:off x="1583" y="331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lgn="l">
                  <a:defRPr/>
                </a:pPr>
                <a:endParaRPr lang="en-US" sz="2400">
                  <a:solidFill>
                    <a:srgbClr val="000000"/>
                  </a:solidFill>
                </a:endParaRPr>
              </a:p>
            </p:txBody>
          </p:sp>
          <p:sp>
            <p:nvSpPr>
              <p:cNvPr id="18441" name="Freeform 7"/>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2" name="Freeform 8"/>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p:spPr>
            <p:txBody>
              <a:bodyPr wrap="none" lIns="184150" tIns="92075" rIns="184150" bIns="92075" anchor="ctr"/>
              <a:lstStyle/>
              <a:p>
                <a:endParaRPr lang="en-US"/>
              </a:p>
            </p:txBody>
          </p:sp>
          <p:sp>
            <p:nvSpPr>
              <p:cNvPr id="18443" name="Freeform 9"/>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4" name="Freeform 10"/>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5" name="Freeform 11"/>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6" name="Freeform 12"/>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7" name="Freeform 13"/>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48" name="Line 14"/>
              <p:cNvSpPr>
                <a:spLocks noChangeShapeType="1"/>
              </p:cNvSpPr>
              <p:nvPr/>
            </p:nvSpPr>
            <p:spPr bwMode="auto">
              <a:xfrm>
                <a:off x="624" y="3312"/>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49" name="Line 15"/>
              <p:cNvSpPr>
                <a:spLocks noChangeShapeType="1"/>
              </p:cNvSpPr>
              <p:nvPr/>
            </p:nvSpPr>
            <p:spPr bwMode="auto">
              <a:xfrm>
                <a:off x="624" y="3504"/>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0" name="Line 16"/>
              <p:cNvSpPr>
                <a:spLocks noChangeShapeType="1"/>
              </p:cNvSpPr>
              <p:nvPr/>
            </p:nvSpPr>
            <p:spPr bwMode="auto">
              <a:xfrm>
                <a:off x="624" y="3696"/>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1" name="Line 17"/>
              <p:cNvSpPr>
                <a:spLocks noChangeShapeType="1"/>
              </p:cNvSpPr>
              <p:nvPr/>
            </p:nvSpPr>
            <p:spPr bwMode="auto">
              <a:xfrm>
                <a:off x="624" y="3888"/>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2" name="Line 18"/>
              <p:cNvSpPr>
                <a:spLocks noChangeShapeType="1"/>
              </p:cNvSpPr>
              <p:nvPr/>
            </p:nvSpPr>
            <p:spPr bwMode="auto">
              <a:xfrm>
                <a:off x="1776" y="1056"/>
                <a:ext cx="0" cy="2976"/>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3" name="Line 19"/>
              <p:cNvSpPr>
                <a:spLocks noChangeShapeType="1"/>
              </p:cNvSpPr>
              <p:nvPr/>
            </p:nvSpPr>
            <p:spPr bwMode="auto">
              <a:xfrm>
                <a:off x="1584" y="1056"/>
                <a:ext cx="0" cy="2976"/>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4" name="Line 20"/>
              <p:cNvSpPr>
                <a:spLocks noChangeShapeType="1"/>
              </p:cNvSpPr>
              <p:nvPr/>
            </p:nvSpPr>
            <p:spPr bwMode="auto">
              <a:xfrm>
                <a:off x="1968"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5" name="Line 21"/>
              <p:cNvSpPr>
                <a:spLocks noChangeShapeType="1"/>
              </p:cNvSpPr>
              <p:nvPr/>
            </p:nvSpPr>
            <p:spPr bwMode="auto">
              <a:xfrm>
                <a:off x="1392"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6" name="Line 22"/>
              <p:cNvSpPr>
                <a:spLocks noChangeShapeType="1"/>
              </p:cNvSpPr>
              <p:nvPr/>
            </p:nvSpPr>
            <p:spPr bwMode="auto">
              <a:xfrm>
                <a:off x="2160"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7" name="Line 23"/>
              <p:cNvSpPr>
                <a:spLocks noChangeShapeType="1"/>
              </p:cNvSpPr>
              <p:nvPr/>
            </p:nvSpPr>
            <p:spPr bwMode="auto">
              <a:xfrm>
                <a:off x="1200"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8" name="Line 24"/>
              <p:cNvSpPr>
                <a:spLocks noChangeShapeType="1"/>
              </p:cNvSpPr>
              <p:nvPr/>
            </p:nvSpPr>
            <p:spPr bwMode="auto">
              <a:xfrm>
                <a:off x="1008"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59" name="Line 25"/>
              <p:cNvSpPr>
                <a:spLocks noChangeShapeType="1"/>
              </p:cNvSpPr>
              <p:nvPr/>
            </p:nvSpPr>
            <p:spPr bwMode="auto">
              <a:xfrm>
                <a:off x="2352"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60" name="Line 26"/>
              <p:cNvSpPr>
                <a:spLocks noChangeShapeType="1"/>
              </p:cNvSpPr>
              <p:nvPr/>
            </p:nvSpPr>
            <p:spPr bwMode="auto">
              <a:xfrm>
                <a:off x="816" y="3072"/>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61" name="Line 27"/>
              <p:cNvSpPr>
                <a:spLocks noChangeShapeType="1"/>
              </p:cNvSpPr>
              <p:nvPr/>
            </p:nvSpPr>
            <p:spPr bwMode="auto">
              <a:xfrm>
                <a:off x="2544" y="3024"/>
                <a:ext cx="0" cy="1008"/>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62" name="Freeform 28"/>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63" name="Freeform 29"/>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64" name="Freeform 30"/>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18465" name="Freeform 31"/>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p:spPr>
            <p:txBody>
              <a:bodyPr wrap="none" lIns="184150" tIns="92075" rIns="184150" bIns="92075" anchor="ctr"/>
              <a:lstStyle/>
              <a:p>
                <a:endParaRPr lang="en-US"/>
              </a:p>
            </p:txBody>
          </p:sp>
          <p:sp>
            <p:nvSpPr>
              <p:cNvPr id="612384" name="Text Box 32"/>
              <p:cNvSpPr txBox="1">
                <a:spLocks noChangeArrowheads="1"/>
              </p:cNvSpPr>
              <p:nvPr/>
            </p:nvSpPr>
            <p:spPr bwMode="auto">
              <a:xfrm>
                <a:off x="1099" y="2420"/>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defRPr/>
                </a:pPr>
                <a:r>
                  <a:rPr lang="en-CA" sz="1000">
                    <a:solidFill>
                      <a:srgbClr val="000000"/>
                    </a:solidFill>
                    <a:effectLst>
                      <a:outerShdw blurRad="38100" dist="38100" dir="2700000" algn="tl">
                        <a:srgbClr val="C0C0C0"/>
                      </a:outerShdw>
                    </a:effectLst>
                    <a:latin typeface="Arial" charset="0"/>
                  </a:rPr>
                  <a:t>AREA 1</a:t>
                </a:r>
                <a:endParaRPr lang="en-CA" sz="1000">
                  <a:solidFill>
                    <a:srgbClr val="000000"/>
                  </a:solidFill>
                  <a:latin typeface="Arial" charset="0"/>
                </a:endParaRPr>
              </a:p>
            </p:txBody>
          </p:sp>
          <p:sp>
            <p:nvSpPr>
              <p:cNvPr id="612385" name="Rectangle 33"/>
              <p:cNvSpPr>
                <a:spLocks noChangeArrowheads="1"/>
              </p:cNvSpPr>
              <p:nvPr/>
            </p:nvSpPr>
            <p:spPr bwMode="auto">
              <a:xfrm>
                <a:off x="1583" y="187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lgn="l">
                  <a:defRPr/>
                </a:pPr>
                <a:endParaRPr lang="en-US" sz="2400">
                  <a:solidFill>
                    <a:srgbClr val="000000"/>
                  </a:solidFill>
                </a:endParaRPr>
              </a:p>
            </p:txBody>
          </p:sp>
          <p:sp>
            <p:nvSpPr>
              <p:cNvPr id="18468" name="Freeform 34"/>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p:spPr>
            <p:txBody>
              <a:bodyPr wrap="none" lIns="184150" tIns="92075" rIns="184150" bIns="92075" anchor="ctr"/>
              <a:lstStyle/>
              <a:p>
                <a:endParaRPr lang="en-US"/>
              </a:p>
            </p:txBody>
          </p:sp>
          <p:sp>
            <p:nvSpPr>
              <p:cNvPr id="18469" name="Freeform 35"/>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p:spPr>
            <p:txBody>
              <a:bodyPr wrap="none" lIns="184150" tIns="92075" rIns="184150" bIns="92075" anchor="ctr"/>
              <a:lstStyle/>
              <a:p>
                <a:endParaRPr lang="en-US"/>
              </a:p>
            </p:txBody>
          </p:sp>
          <p:sp>
            <p:nvSpPr>
              <p:cNvPr id="612388" name="Text Box 36"/>
              <p:cNvSpPr txBox="1">
                <a:spLocks noChangeArrowheads="1"/>
              </p:cNvSpPr>
              <p:nvPr/>
            </p:nvSpPr>
            <p:spPr bwMode="auto">
              <a:xfrm>
                <a:off x="1242" y="1642"/>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defRPr/>
                </a:pPr>
                <a:r>
                  <a:rPr lang="en-CA" sz="1000">
                    <a:solidFill>
                      <a:srgbClr val="000000"/>
                    </a:solidFill>
                    <a:effectLst>
                      <a:outerShdw blurRad="38100" dist="38100" dir="2700000" algn="tl">
                        <a:srgbClr val="C0C0C0"/>
                      </a:outerShdw>
                    </a:effectLst>
                    <a:latin typeface="Arial" charset="0"/>
                  </a:rPr>
                  <a:t>AREA 2</a:t>
                </a:r>
                <a:endParaRPr lang="en-CA" sz="3000">
                  <a:solidFill>
                    <a:srgbClr val="000000"/>
                  </a:solidFill>
                  <a:latin typeface="Arial" charset="0"/>
                </a:endParaRPr>
              </a:p>
            </p:txBody>
          </p:sp>
          <p:sp>
            <p:nvSpPr>
              <p:cNvPr id="18471" name="Line 37"/>
              <p:cNvSpPr>
                <a:spLocks noChangeShapeType="1"/>
              </p:cNvSpPr>
              <p:nvPr/>
            </p:nvSpPr>
            <p:spPr bwMode="auto">
              <a:xfrm>
                <a:off x="576" y="2064"/>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72" name="Line 38"/>
              <p:cNvSpPr>
                <a:spLocks noChangeShapeType="1"/>
              </p:cNvSpPr>
              <p:nvPr/>
            </p:nvSpPr>
            <p:spPr bwMode="auto">
              <a:xfrm>
                <a:off x="576" y="1872"/>
                <a:ext cx="2081" cy="0"/>
              </a:xfrm>
              <a:prstGeom prst="line">
                <a:avLst/>
              </a:prstGeom>
              <a:noFill/>
              <a:ln w="12700">
                <a:solidFill>
                  <a:schemeClr val="tx2"/>
                </a:solidFill>
                <a:round/>
                <a:headEnd/>
                <a:tailEnd/>
              </a:ln>
            </p:spPr>
            <p:txBody>
              <a:bodyPr wrap="none" lIns="184150" tIns="92075" rIns="184150" bIns="92075" anchor="ctr"/>
              <a:lstStyle/>
              <a:p>
                <a:endParaRPr lang="en-US"/>
              </a:p>
            </p:txBody>
          </p:sp>
          <p:sp>
            <p:nvSpPr>
              <p:cNvPr id="18473" name="Text Box 39"/>
              <p:cNvSpPr txBox="1">
                <a:spLocks noChangeArrowheads="1"/>
              </p:cNvSpPr>
              <p:nvPr/>
            </p:nvSpPr>
            <p:spPr bwMode="auto">
              <a:xfrm>
                <a:off x="1428" y="1757"/>
                <a:ext cx="491" cy="420"/>
              </a:xfrm>
              <a:prstGeom prst="rect">
                <a:avLst/>
              </a:prstGeom>
              <a:noFill/>
              <a:ln w="6350">
                <a:noFill/>
                <a:miter lim="800000"/>
                <a:headEnd type="none" w="lg" len="lg"/>
                <a:tailEnd type="none" w="lg" len="lg"/>
              </a:ln>
            </p:spPr>
            <p:txBody>
              <a:bodyPr wrap="none" lIns="184150" tIns="92075" rIns="184150" bIns="92075" anchor="ctr">
                <a:spAutoFit/>
              </a:bodyPr>
              <a:lstStyle/>
              <a:p>
                <a:r>
                  <a:rPr lang="en-CA" sz="1200" b="1">
                    <a:solidFill>
                      <a:srgbClr val="000000"/>
                    </a:solidFill>
                    <a:latin typeface="Arial" pitchFamily="34" charset="0"/>
                  </a:rPr>
                  <a:t>3</a:t>
                </a:r>
                <a:endParaRPr lang="en-CA" sz="1200">
                  <a:solidFill>
                    <a:srgbClr val="000000"/>
                  </a:solidFill>
                  <a:latin typeface="Arial" pitchFamily="34" charset="0"/>
                </a:endParaRPr>
              </a:p>
            </p:txBody>
          </p:sp>
          <p:sp>
            <p:nvSpPr>
              <p:cNvPr id="18474" name="Text Box 40"/>
              <p:cNvSpPr txBox="1">
                <a:spLocks noChangeArrowheads="1"/>
              </p:cNvSpPr>
              <p:nvPr/>
            </p:nvSpPr>
            <p:spPr bwMode="auto">
              <a:xfrm>
                <a:off x="1390" y="3199"/>
                <a:ext cx="583" cy="420"/>
              </a:xfrm>
              <a:prstGeom prst="rect">
                <a:avLst/>
              </a:prstGeom>
              <a:noFill/>
              <a:ln w="6350">
                <a:noFill/>
                <a:miter lim="800000"/>
                <a:headEnd type="none" w="lg" len="lg"/>
                <a:tailEnd type="none" w="lg" len="lg"/>
              </a:ln>
            </p:spPr>
            <p:txBody>
              <a:bodyPr wrap="none" lIns="184150" tIns="92075" rIns="184150" bIns="92075" anchor="ctr">
                <a:spAutoFit/>
              </a:bodyPr>
              <a:lstStyle/>
              <a:p>
                <a:r>
                  <a:rPr lang="en-CA" sz="1200" b="1">
                    <a:solidFill>
                      <a:srgbClr val="000000"/>
                    </a:solidFill>
                    <a:latin typeface="Arial" pitchFamily="34" charset="0"/>
                  </a:rPr>
                  <a:t>12</a:t>
                </a:r>
                <a:endParaRPr lang="en-CA">
                  <a:solidFill>
                    <a:srgbClr val="000000"/>
                  </a:solidFill>
                  <a:latin typeface="Arial" pitchFamily="34" charset="0"/>
                </a:endParaRPr>
              </a:p>
            </p:txBody>
          </p:sp>
        </p:grpSp>
      </p:grpSp>
      <p:graphicFrame>
        <p:nvGraphicFramePr>
          <p:cNvPr id="18434" name="Object 41"/>
          <p:cNvGraphicFramePr>
            <a:graphicFrameLocks noChangeAspect="1"/>
          </p:cNvGraphicFramePr>
          <p:nvPr/>
        </p:nvGraphicFramePr>
        <p:xfrm>
          <a:off x="3530600" y="1290638"/>
          <a:ext cx="5667375" cy="4579937"/>
        </p:xfrm>
        <a:graphic>
          <a:graphicData uri="http://schemas.openxmlformats.org/presentationml/2006/ole">
            <mc:AlternateContent xmlns:mc="http://schemas.openxmlformats.org/markup-compatibility/2006">
              <mc:Choice xmlns:v="urn:schemas-microsoft-com:vml" Requires="v">
                <p:oleObj spid="_x0000_s18443" name="Picture" r:id="rId5" imgW="3772080" imgH="3048120" progId="Word.Picture.8">
                  <p:embed/>
                </p:oleObj>
              </mc:Choice>
              <mc:Fallback>
                <p:oleObj name="Picture" r:id="rId5" imgW="3772080" imgH="304812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1290638"/>
                        <a:ext cx="566737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42"/>
          <p:cNvSpPr txBox="1">
            <a:spLocks noChangeArrowheads="1"/>
          </p:cNvSpPr>
          <p:nvPr/>
        </p:nvSpPr>
        <p:spPr bwMode="auto">
          <a:xfrm>
            <a:off x="2063750" y="5807075"/>
            <a:ext cx="5213350" cy="823913"/>
          </a:xfrm>
          <a:prstGeom prst="rect">
            <a:avLst/>
          </a:prstGeom>
          <a:noFill/>
          <a:ln w="9525">
            <a:noFill/>
            <a:miter lim="800000"/>
            <a:headEnd/>
            <a:tailEnd/>
          </a:ln>
        </p:spPr>
        <p:txBody>
          <a:bodyPr wrap="none">
            <a:spAutoFit/>
          </a:bodyPr>
          <a:lstStyle/>
          <a:p>
            <a:pPr algn="l"/>
            <a:r>
              <a:rPr lang="en-US" sz="4800">
                <a:solidFill>
                  <a:srgbClr val="FF3300"/>
                </a:solidFill>
              </a:rPr>
              <a:t>Why is it important?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457325" y="2057400"/>
            <a:ext cx="9144000" cy="0"/>
          </a:xfrm>
          <a:prstGeom prst="rect">
            <a:avLst/>
          </a:prstGeom>
          <a:noFill/>
          <a:ln w="9525">
            <a:noFill/>
            <a:miter lim="800000"/>
            <a:headEnd/>
            <a:tailEnd/>
          </a:ln>
        </p:spPr>
        <p:txBody>
          <a:bodyPr>
            <a:spAutoFit/>
          </a:bodyPr>
          <a:lstStyle/>
          <a:p>
            <a:pPr algn="l"/>
            <a:endParaRPr lang="en-US" sz="2400">
              <a:solidFill>
                <a:srgbClr val="000000"/>
              </a:solidFill>
            </a:endParaRPr>
          </a:p>
        </p:txBody>
      </p:sp>
      <p:graphicFrame>
        <p:nvGraphicFramePr>
          <p:cNvPr id="19458" name="Object 4"/>
          <p:cNvGraphicFramePr>
            <a:graphicFrameLocks noChangeAspect="1"/>
          </p:cNvGraphicFramePr>
          <p:nvPr/>
        </p:nvGraphicFramePr>
        <p:xfrm>
          <a:off x="-781050" y="1795463"/>
          <a:ext cx="7235825" cy="4348162"/>
        </p:xfrm>
        <a:graphic>
          <a:graphicData uri="http://schemas.openxmlformats.org/presentationml/2006/ole">
            <mc:AlternateContent xmlns:mc="http://schemas.openxmlformats.org/markup-compatibility/2006">
              <mc:Choice xmlns:v="urn:schemas-microsoft-com:vml" Requires="v">
                <p:oleObj spid="_x0000_s19462"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795463"/>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Rectangle 5"/>
          <p:cNvSpPr>
            <a:spLocks noChangeArrowheads="1"/>
          </p:cNvSpPr>
          <p:nvPr/>
        </p:nvSpPr>
        <p:spPr bwMode="auto">
          <a:xfrm>
            <a:off x="268288" y="333375"/>
            <a:ext cx="8616950" cy="1401763"/>
          </a:xfrm>
          <a:prstGeom prst="rect">
            <a:avLst/>
          </a:prstGeom>
          <a:noFill/>
          <a:ln w="9525">
            <a:noFill/>
            <a:miter lim="800000"/>
            <a:headEnd/>
            <a:tailEnd/>
          </a:ln>
        </p:spPr>
        <p:txBody>
          <a:bodyPr anchor="ctr"/>
          <a:lstStyle/>
          <a:p>
            <a:pPr algn="l"/>
            <a:r>
              <a:rPr lang="en-US" sz="2800" b="1">
                <a:solidFill>
                  <a:srgbClr val="FF0000"/>
                </a:solidFill>
              </a:rPr>
              <a:t>Hydrologic processes are different on hillslopes and in channels.  It is important to recognize this and account for this in models.</a:t>
            </a:r>
          </a:p>
        </p:txBody>
      </p:sp>
      <p:sp>
        <p:nvSpPr>
          <p:cNvPr id="19461" name="Rectangle 6"/>
          <p:cNvSpPr>
            <a:spLocks noChangeArrowheads="1"/>
          </p:cNvSpPr>
          <p:nvPr/>
        </p:nvSpPr>
        <p:spPr bwMode="auto">
          <a:xfrm>
            <a:off x="5359400" y="2927350"/>
            <a:ext cx="3784600" cy="2847975"/>
          </a:xfrm>
          <a:prstGeom prst="rect">
            <a:avLst/>
          </a:prstGeom>
          <a:noFill/>
          <a:ln w="9525">
            <a:noFill/>
            <a:miter lim="800000"/>
            <a:headEnd/>
            <a:tailEnd/>
          </a:ln>
        </p:spPr>
        <p:txBody>
          <a:bodyPr/>
          <a:lstStyle/>
          <a:p>
            <a:pPr algn="l">
              <a:spcBef>
                <a:spcPct val="20000"/>
              </a:spcBef>
            </a:pPr>
            <a:r>
              <a:rPr lang="en-US" sz="2400" b="1">
                <a:solidFill>
                  <a:srgbClr val="3333CC"/>
                </a:solidFill>
                <a:cs typeface="Times New Roman" pitchFamily="18" charset="0"/>
              </a:rPr>
              <a:t>Drainage area can be concentrated or dispersed (specific catchment area) representing </a:t>
            </a:r>
            <a:r>
              <a:rPr lang="en-US" sz="2400" b="1">
                <a:solidFill>
                  <a:srgbClr val="3333CC"/>
                </a:solidFill>
              </a:rPr>
              <a:t>concentrated or dispersed flow.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Hortons Laws: Strahler system for stream ordering</a:t>
            </a:r>
          </a:p>
        </p:txBody>
      </p:sp>
      <p:pic>
        <p:nvPicPr>
          <p:cNvPr id="128003" name="Picture 4"/>
          <p:cNvPicPr>
            <a:picLocks noChangeAspect="1" noChangeArrowheads="1"/>
          </p:cNvPicPr>
          <p:nvPr/>
        </p:nvPicPr>
        <p:blipFill>
          <a:blip r:embed="rId2" cstate="print"/>
          <a:srcRect/>
          <a:stretch>
            <a:fillRect/>
          </a:stretch>
        </p:blipFill>
        <p:spPr bwMode="auto">
          <a:xfrm>
            <a:off x="1828800" y="1828800"/>
            <a:ext cx="4905375" cy="4781550"/>
          </a:xfrm>
          <a:prstGeom prst="rect">
            <a:avLst/>
          </a:prstGeom>
          <a:noFill/>
          <a:ln w="9525">
            <a:noFill/>
            <a:miter lim="800000"/>
            <a:headEnd/>
            <a:tailEnd/>
          </a:ln>
        </p:spPr>
      </p:pic>
      <p:sp>
        <p:nvSpPr>
          <p:cNvPr id="128004" name="Text Box 5"/>
          <p:cNvSpPr txBox="1">
            <a:spLocks noChangeArrowheads="1"/>
          </p:cNvSpPr>
          <p:nvPr/>
        </p:nvSpPr>
        <p:spPr bwMode="auto">
          <a:xfrm>
            <a:off x="2971800" y="4114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05" name="Text Box 6"/>
          <p:cNvSpPr txBox="1">
            <a:spLocks noChangeArrowheads="1"/>
          </p:cNvSpPr>
          <p:nvPr/>
        </p:nvSpPr>
        <p:spPr bwMode="auto">
          <a:xfrm>
            <a:off x="4114800" y="2971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06" name="Text Box 7"/>
          <p:cNvSpPr txBox="1">
            <a:spLocks noChangeArrowheads="1"/>
          </p:cNvSpPr>
          <p:nvPr/>
        </p:nvSpPr>
        <p:spPr bwMode="auto">
          <a:xfrm>
            <a:off x="4419600" y="21336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07" name="Text Box 8"/>
          <p:cNvSpPr txBox="1">
            <a:spLocks noChangeArrowheads="1"/>
          </p:cNvSpPr>
          <p:nvPr/>
        </p:nvSpPr>
        <p:spPr bwMode="auto">
          <a:xfrm>
            <a:off x="6019800" y="3352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08" name="Text Box 9"/>
          <p:cNvSpPr txBox="1">
            <a:spLocks noChangeArrowheads="1"/>
          </p:cNvSpPr>
          <p:nvPr/>
        </p:nvSpPr>
        <p:spPr bwMode="auto">
          <a:xfrm>
            <a:off x="5943600" y="43434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09" name="Text Box 10"/>
          <p:cNvSpPr txBox="1">
            <a:spLocks noChangeArrowheads="1"/>
          </p:cNvSpPr>
          <p:nvPr/>
        </p:nvSpPr>
        <p:spPr bwMode="auto">
          <a:xfrm>
            <a:off x="5410200" y="46482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0" name="Text Box 11"/>
          <p:cNvSpPr txBox="1">
            <a:spLocks noChangeArrowheads="1"/>
          </p:cNvSpPr>
          <p:nvPr/>
        </p:nvSpPr>
        <p:spPr bwMode="auto">
          <a:xfrm>
            <a:off x="5715000" y="54864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1" name="Text Box 12"/>
          <p:cNvSpPr txBox="1">
            <a:spLocks noChangeArrowheads="1"/>
          </p:cNvSpPr>
          <p:nvPr/>
        </p:nvSpPr>
        <p:spPr bwMode="auto">
          <a:xfrm>
            <a:off x="5715000" y="59436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2" name="Text Box 13"/>
          <p:cNvSpPr txBox="1">
            <a:spLocks noChangeArrowheads="1"/>
          </p:cNvSpPr>
          <p:nvPr/>
        </p:nvSpPr>
        <p:spPr bwMode="auto">
          <a:xfrm>
            <a:off x="5334000" y="60960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3" name="Text Box 14"/>
          <p:cNvSpPr txBox="1">
            <a:spLocks noChangeArrowheads="1"/>
          </p:cNvSpPr>
          <p:nvPr/>
        </p:nvSpPr>
        <p:spPr bwMode="auto">
          <a:xfrm>
            <a:off x="4419600" y="55626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4" name="Text Box 15"/>
          <p:cNvSpPr txBox="1">
            <a:spLocks noChangeArrowheads="1"/>
          </p:cNvSpPr>
          <p:nvPr/>
        </p:nvSpPr>
        <p:spPr bwMode="auto">
          <a:xfrm>
            <a:off x="4038600" y="48006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5" name="Text Box 16"/>
          <p:cNvSpPr txBox="1">
            <a:spLocks noChangeArrowheads="1"/>
          </p:cNvSpPr>
          <p:nvPr/>
        </p:nvSpPr>
        <p:spPr bwMode="auto">
          <a:xfrm>
            <a:off x="4114800" y="41910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6" name="Text Box 17"/>
          <p:cNvSpPr txBox="1">
            <a:spLocks noChangeArrowheads="1"/>
          </p:cNvSpPr>
          <p:nvPr/>
        </p:nvSpPr>
        <p:spPr bwMode="auto">
          <a:xfrm>
            <a:off x="3352800" y="5638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7" name="Text Box 18"/>
          <p:cNvSpPr txBox="1">
            <a:spLocks noChangeArrowheads="1"/>
          </p:cNvSpPr>
          <p:nvPr/>
        </p:nvSpPr>
        <p:spPr bwMode="auto">
          <a:xfrm>
            <a:off x="3733800" y="62484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1</a:t>
            </a:r>
          </a:p>
        </p:txBody>
      </p:sp>
      <p:sp>
        <p:nvSpPr>
          <p:cNvPr id="128018" name="Text Box 19"/>
          <p:cNvSpPr txBox="1">
            <a:spLocks noChangeArrowheads="1"/>
          </p:cNvSpPr>
          <p:nvPr/>
        </p:nvSpPr>
        <p:spPr bwMode="auto">
          <a:xfrm>
            <a:off x="4953000" y="32766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2</a:t>
            </a:r>
          </a:p>
        </p:txBody>
      </p:sp>
      <p:sp>
        <p:nvSpPr>
          <p:cNvPr id="128019" name="Text Box 20"/>
          <p:cNvSpPr txBox="1">
            <a:spLocks noChangeArrowheads="1"/>
          </p:cNvSpPr>
          <p:nvPr/>
        </p:nvSpPr>
        <p:spPr bwMode="auto">
          <a:xfrm>
            <a:off x="4876800" y="4876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2</a:t>
            </a:r>
          </a:p>
        </p:txBody>
      </p:sp>
      <p:sp>
        <p:nvSpPr>
          <p:cNvPr id="128020" name="Text Box 21"/>
          <p:cNvSpPr txBox="1">
            <a:spLocks noChangeArrowheads="1"/>
          </p:cNvSpPr>
          <p:nvPr/>
        </p:nvSpPr>
        <p:spPr bwMode="auto">
          <a:xfrm>
            <a:off x="3810000" y="54864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2</a:t>
            </a:r>
          </a:p>
        </p:txBody>
      </p:sp>
      <p:sp>
        <p:nvSpPr>
          <p:cNvPr id="128021" name="Text Box 22"/>
          <p:cNvSpPr txBox="1">
            <a:spLocks noChangeArrowheads="1"/>
          </p:cNvSpPr>
          <p:nvPr/>
        </p:nvSpPr>
        <p:spPr bwMode="auto">
          <a:xfrm>
            <a:off x="3810000" y="35052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2</a:t>
            </a:r>
          </a:p>
        </p:txBody>
      </p:sp>
      <p:sp>
        <p:nvSpPr>
          <p:cNvPr id="128022" name="Text Box 23"/>
          <p:cNvSpPr txBox="1">
            <a:spLocks noChangeArrowheads="1"/>
          </p:cNvSpPr>
          <p:nvPr/>
        </p:nvSpPr>
        <p:spPr bwMode="auto">
          <a:xfrm>
            <a:off x="5181600" y="2209800"/>
            <a:ext cx="457200" cy="457200"/>
          </a:xfrm>
          <a:prstGeom prst="rect">
            <a:avLst/>
          </a:prstGeom>
          <a:noFill/>
          <a:ln w="9525">
            <a:noFill/>
            <a:miter lim="800000"/>
            <a:headEnd/>
            <a:tailEnd/>
          </a:ln>
        </p:spPr>
        <p:txBody>
          <a:bodyPr>
            <a:spAutoFit/>
          </a:bodyPr>
          <a:lstStyle/>
          <a:p>
            <a:pPr algn="l">
              <a:spcBef>
                <a:spcPct val="50000"/>
              </a:spcBef>
            </a:pPr>
            <a:r>
              <a:rPr lang="en-US" sz="2400">
                <a:solidFill>
                  <a:srgbClr val="000000"/>
                </a:solidFill>
              </a:rPr>
              <a:t>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0" y="381000"/>
            <a:ext cx="7772400" cy="1143000"/>
          </a:xfrm>
        </p:spPr>
        <p:txBody>
          <a:bodyPr/>
          <a:lstStyle/>
          <a:p>
            <a:r>
              <a:rPr lang="en-US" smtClean="0"/>
              <a:t>Constant Stream Drops Law</a:t>
            </a:r>
          </a:p>
        </p:txBody>
      </p:sp>
      <p:graphicFrame>
        <p:nvGraphicFramePr>
          <p:cNvPr id="25602" name="Object 3"/>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395270" name="Graph Sheet" r:id="rId3" imgW="3352680" imgH="2590560" progId="SPLUSGraphSheetFileType">
                  <p:embed/>
                </p:oleObj>
              </mc:Choice>
              <mc:Fallback>
                <p:oleObj name="Graph Sheet" r:id="rId3" imgW="3352680" imgH="259056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Rectangle 4"/>
          <p:cNvSpPr>
            <a:spLocks noChangeArrowheads="1"/>
          </p:cNvSpPr>
          <p:nvPr/>
        </p:nvSpPr>
        <p:spPr bwMode="auto">
          <a:xfrm>
            <a:off x="260350" y="6264275"/>
            <a:ext cx="8764588" cy="517525"/>
          </a:xfrm>
          <a:prstGeom prst="rect">
            <a:avLst/>
          </a:prstGeom>
          <a:noFill/>
          <a:ln w="9525">
            <a:noFill/>
            <a:miter lim="800000"/>
            <a:headEnd/>
            <a:tailEnd/>
          </a:ln>
        </p:spPr>
        <p:txBody>
          <a:bodyPr>
            <a:spAutoFit/>
          </a:bodyPr>
          <a:lstStyle/>
          <a:p>
            <a:pPr algn="l"/>
            <a:r>
              <a:rPr lang="en-US" sz="1400">
                <a:solidFill>
                  <a:srgbClr val="000000"/>
                </a:solidFill>
              </a:rPr>
              <a:t>Broscoe, A. J., (1959), "Quantitative analysis of longitudinal stream profiles of small watersheds," Office of Naval Research, Project NR 389-042, Technical Report No. 18, Department of Geology, Columbia University, New York.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98500" y="177800"/>
            <a:ext cx="7772400" cy="901700"/>
          </a:xfrm>
        </p:spPr>
        <p:txBody>
          <a:bodyPr/>
          <a:lstStyle/>
          <a:p>
            <a:r>
              <a:rPr lang="en-US" sz="4000" smtClean="0"/>
              <a:t>Stream Drop</a:t>
            </a:r>
            <a:br>
              <a:rPr lang="en-US" sz="4000" smtClean="0"/>
            </a:br>
            <a:r>
              <a:rPr lang="en-US" sz="2400" smtClean="0"/>
              <a:t>Elevation difference between ends of stream</a:t>
            </a:r>
          </a:p>
        </p:txBody>
      </p:sp>
      <p:pic>
        <p:nvPicPr>
          <p:cNvPr id="129027" name="Picture 3" descr="drop"/>
          <p:cNvPicPr>
            <a:picLocks noChangeAspect="1" noChangeArrowheads="1"/>
          </p:cNvPicPr>
          <p:nvPr/>
        </p:nvPicPr>
        <p:blipFill>
          <a:blip r:embed="rId2" cstate="print"/>
          <a:srcRect/>
          <a:stretch>
            <a:fillRect/>
          </a:stretch>
        </p:blipFill>
        <p:spPr bwMode="auto">
          <a:xfrm>
            <a:off x="1790700" y="1198563"/>
            <a:ext cx="5883275" cy="4387850"/>
          </a:xfrm>
          <a:prstGeom prst="rect">
            <a:avLst/>
          </a:prstGeom>
          <a:noFill/>
          <a:ln w="9525">
            <a:noFill/>
            <a:miter lim="800000"/>
            <a:headEnd/>
            <a:tailEnd/>
          </a:ln>
        </p:spPr>
      </p:pic>
      <p:grpSp>
        <p:nvGrpSpPr>
          <p:cNvPr id="2" name="Group 4"/>
          <p:cNvGrpSpPr>
            <a:grpSpLocks/>
          </p:cNvGrpSpPr>
          <p:nvPr/>
        </p:nvGrpSpPr>
        <p:grpSpPr bwMode="auto">
          <a:xfrm>
            <a:off x="1155700" y="4000500"/>
            <a:ext cx="7251700" cy="2638425"/>
            <a:chOff x="728" y="2520"/>
            <a:chExt cx="4568" cy="1662"/>
          </a:xfrm>
        </p:grpSpPr>
        <p:sp>
          <p:nvSpPr>
            <p:cNvPr id="129029" name="Text Box 5"/>
            <p:cNvSpPr txBox="1">
              <a:spLocks noChangeArrowheads="1"/>
            </p:cNvSpPr>
            <p:nvPr/>
          </p:nvSpPr>
          <p:spPr bwMode="auto">
            <a:xfrm>
              <a:off x="728" y="3664"/>
              <a:ext cx="4568" cy="518"/>
            </a:xfrm>
            <a:prstGeom prst="rect">
              <a:avLst/>
            </a:prstGeom>
            <a:noFill/>
            <a:ln w="9525">
              <a:noFill/>
              <a:miter lim="800000"/>
              <a:headEnd/>
              <a:tailEnd/>
            </a:ln>
          </p:spPr>
          <p:txBody>
            <a:bodyPr>
              <a:spAutoFit/>
            </a:bodyPr>
            <a:lstStyle/>
            <a:p>
              <a:pPr>
                <a:spcBef>
                  <a:spcPct val="50000"/>
                </a:spcBef>
              </a:pPr>
              <a:r>
                <a:rPr lang="en-US" sz="2400">
                  <a:solidFill>
                    <a:srgbClr val="000000"/>
                  </a:solidFill>
                </a:rPr>
                <a:t>Note that a “Strahler stream” comprises a sequence of links (reaches or segments) of the same order</a:t>
              </a:r>
            </a:p>
          </p:txBody>
        </p:sp>
        <p:grpSp>
          <p:nvGrpSpPr>
            <p:cNvPr id="3" name="Group 6"/>
            <p:cNvGrpSpPr>
              <a:grpSpLocks/>
            </p:cNvGrpSpPr>
            <p:nvPr/>
          </p:nvGrpSpPr>
          <p:grpSpPr bwMode="auto">
            <a:xfrm>
              <a:off x="1968" y="2520"/>
              <a:ext cx="1592" cy="935"/>
              <a:chOff x="1968" y="2520"/>
              <a:chExt cx="1592" cy="935"/>
            </a:xfrm>
          </p:grpSpPr>
          <p:sp>
            <p:nvSpPr>
              <p:cNvPr id="129031" name="AutoShape 7"/>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p:spPr>
            <p:txBody>
              <a:bodyPr wrap="none" anchor="ctr"/>
              <a:lstStyle/>
              <a:p>
                <a:pPr algn="l"/>
                <a:endParaRPr lang="en-US" sz="2400">
                  <a:solidFill>
                    <a:srgbClr val="000000"/>
                  </a:solidFill>
                </a:endParaRPr>
              </a:p>
            </p:txBody>
          </p:sp>
          <p:sp>
            <p:nvSpPr>
              <p:cNvPr id="129032" name="AutoShape 8"/>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p:spPr>
            <p:txBody>
              <a:bodyPr wrap="none" anchor="ctr"/>
              <a:lstStyle/>
              <a:p>
                <a:pPr algn="l"/>
                <a:endParaRPr lang="en-US" sz="2400">
                  <a:solidFill>
                    <a:srgbClr val="000000"/>
                  </a:solidFill>
                </a:endParaRPr>
              </a:p>
            </p:txBody>
          </p:sp>
          <p:sp>
            <p:nvSpPr>
              <p:cNvPr id="129033" name="Text Box 9"/>
              <p:cNvSpPr txBox="1">
                <a:spLocks noChangeArrowheads="1"/>
              </p:cNvSpPr>
              <p:nvPr/>
            </p:nvSpPr>
            <p:spPr bwMode="auto">
              <a:xfrm>
                <a:off x="1968" y="2928"/>
                <a:ext cx="608" cy="231"/>
              </a:xfrm>
              <a:prstGeom prst="rect">
                <a:avLst/>
              </a:prstGeom>
              <a:noFill/>
              <a:ln w="9525">
                <a:noFill/>
                <a:miter lim="800000"/>
                <a:headEnd/>
                <a:tailEnd/>
              </a:ln>
            </p:spPr>
            <p:txBody>
              <a:bodyPr>
                <a:spAutoFit/>
              </a:bodyPr>
              <a:lstStyle/>
              <a:p>
                <a:pPr algn="l">
                  <a:spcBef>
                    <a:spcPct val="50000"/>
                  </a:spcBef>
                </a:pPr>
                <a:r>
                  <a:rPr lang="en-US">
                    <a:solidFill>
                      <a:srgbClr val="000000"/>
                    </a:solidFill>
                    <a:latin typeface="Arial" pitchFamily="34" charset="0"/>
                  </a:rPr>
                  <a:t>Nodes</a:t>
                </a:r>
              </a:p>
            </p:txBody>
          </p:sp>
          <p:sp>
            <p:nvSpPr>
              <p:cNvPr id="129034" name="Text Box 10"/>
              <p:cNvSpPr txBox="1">
                <a:spLocks noChangeArrowheads="1"/>
              </p:cNvSpPr>
              <p:nvPr/>
            </p:nvSpPr>
            <p:spPr bwMode="auto">
              <a:xfrm>
                <a:off x="2728" y="3040"/>
                <a:ext cx="696" cy="231"/>
              </a:xfrm>
              <a:prstGeom prst="rect">
                <a:avLst/>
              </a:prstGeom>
              <a:noFill/>
              <a:ln w="9525">
                <a:noFill/>
                <a:miter lim="800000"/>
                <a:headEnd/>
                <a:tailEnd/>
              </a:ln>
            </p:spPr>
            <p:txBody>
              <a:bodyPr>
                <a:spAutoFit/>
              </a:bodyPr>
              <a:lstStyle/>
              <a:p>
                <a:pPr algn="l">
                  <a:spcBef>
                    <a:spcPct val="50000"/>
                  </a:spcBef>
                </a:pPr>
                <a:r>
                  <a:rPr lang="en-US">
                    <a:solidFill>
                      <a:srgbClr val="000000"/>
                    </a:solidFill>
                    <a:latin typeface="Arial" pitchFamily="34" charset="0"/>
                  </a:rPr>
                  <a:t>Links</a:t>
                </a:r>
              </a:p>
            </p:txBody>
          </p:sp>
          <p:sp>
            <p:nvSpPr>
              <p:cNvPr id="129035" name="Text Box 11"/>
              <p:cNvSpPr txBox="1">
                <a:spLocks noChangeArrowheads="1"/>
              </p:cNvSpPr>
              <p:nvPr/>
            </p:nvSpPr>
            <p:spPr bwMode="auto">
              <a:xfrm>
                <a:off x="2328" y="3224"/>
                <a:ext cx="1232" cy="231"/>
              </a:xfrm>
              <a:prstGeom prst="rect">
                <a:avLst/>
              </a:prstGeom>
              <a:noFill/>
              <a:ln w="9525">
                <a:noFill/>
                <a:miter lim="800000"/>
                <a:headEnd/>
                <a:tailEnd/>
              </a:ln>
            </p:spPr>
            <p:txBody>
              <a:bodyPr>
                <a:spAutoFit/>
              </a:bodyPr>
              <a:lstStyle/>
              <a:p>
                <a:pPr algn="l">
                  <a:spcBef>
                    <a:spcPct val="50000"/>
                  </a:spcBef>
                </a:pPr>
                <a:r>
                  <a:rPr lang="en-US">
                    <a:solidFill>
                      <a:srgbClr val="000000"/>
                    </a:solidFill>
                    <a:latin typeface="Arial" pitchFamily="34" charset="0"/>
                  </a:rPr>
                  <a:t>Single Stream</a:t>
                </a:r>
              </a:p>
            </p:txBody>
          </p:sp>
          <p:sp>
            <p:nvSpPr>
              <p:cNvPr id="129036" name="Line 12"/>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p:spPr>
            <p:txBody>
              <a:bodyPr/>
              <a:lstStyle/>
              <a:p>
                <a:endParaRPr lang="en-US"/>
              </a:p>
            </p:txBody>
          </p:sp>
          <p:sp>
            <p:nvSpPr>
              <p:cNvPr id="129037" name="Line 13"/>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p:spPr>
            <p:txBody>
              <a:bodyPr/>
              <a:lstStyle/>
              <a:p>
                <a:endParaRPr lang="en-US"/>
              </a:p>
            </p:txBody>
          </p:sp>
          <p:sp>
            <p:nvSpPr>
              <p:cNvPr id="129038" name="Line 14"/>
              <p:cNvSpPr>
                <a:spLocks noChangeShapeType="1"/>
              </p:cNvSpPr>
              <p:nvPr/>
            </p:nvSpPr>
            <p:spPr bwMode="auto">
              <a:xfrm flipV="1">
                <a:off x="2984" y="2936"/>
                <a:ext cx="120" cy="152"/>
              </a:xfrm>
              <a:prstGeom prst="line">
                <a:avLst/>
              </a:prstGeom>
              <a:noFill/>
              <a:ln w="9525">
                <a:solidFill>
                  <a:schemeClr val="tx1"/>
                </a:solidFill>
                <a:round/>
                <a:headEnd/>
                <a:tailEnd type="triangle" w="med" len="med"/>
              </a:ln>
            </p:spPr>
            <p:txBody>
              <a:bodyPr/>
              <a:lstStyle/>
              <a:p>
                <a:endParaRPr lang="en-US"/>
              </a:p>
            </p:txBody>
          </p:sp>
          <p:sp>
            <p:nvSpPr>
              <p:cNvPr id="129039" name="Line 15"/>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p:spPr>
            <p:txBody>
              <a:bodyPr/>
              <a:lstStyle/>
              <a:p>
                <a:endParaRPr lang="en-US"/>
              </a:p>
            </p:txBody>
          </p:sp>
          <p:sp>
            <p:nvSpPr>
              <p:cNvPr id="129040" name="Line 16"/>
              <p:cNvSpPr>
                <a:spLocks noChangeShapeType="1"/>
              </p:cNvSpPr>
              <p:nvPr/>
            </p:nvSpPr>
            <p:spPr bwMode="auto">
              <a:xfrm flipV="1">
                <a:off x="2592" y="2904"/>
                <a:ext cx="112" cy="368"/>
              </a:xfrm>
              <a:prstGeom prst="line">
                <a:avLst/>
              </a:prstGeom>
              <a:noFill/>
              <a:ln w="9525">
                <a:solidFill>
                  <a:schemeClr val="tx1"/>
                </a:solidFill>
                <a:round/>
                <a:headEnd/>
                <a:tailEnd type="triangle" w="med" len="med"/>
              </a:ln>
            </p:spPr>
            <p:txBody>
              <a:bodyPr/>
              <a:lstStyle/>
              <a:p>
                <a:endParaRPr lang="en-US"/>
              </a:p>
            </p:txBody>
          </p:sp>
          <p:sp>
            <p:nvSpPr>
              <p:cNvPr id="129041" name="Line 17"/>
              <p:cNvSpPr>
                <a:spLocks noChangeShapeType="1"/>
              </p:cNvSpPr>
              <p:nvPr/>
            </p:nvSpPr>
            <p:spPr bwMode="auto">
              <a:xfrm flipV="1">
                <a:off x="2608" y="2936"/>
                <a:ext cx="480" cy="328"/>
              </a:xfrm>
              <a:prstGeom prst="line">
                <a:avLst/>
              </a:prstGeom>
              <a:noFill/>
              <a:ln w="9525">
                <a:solidFill>
                  <a:schemeClr val="tx1"/>
                </a:solidFill>
                <a:round/>
                <a:headEnd/>
                <a:tailEnd type="triangle" w="med" len="med"/>
              </a:ln>
            </p:spPr>
            <p:txBody>
              <a:bodyPr/>
              <a:lstStyle/>
              <a:p>
                <a:endParaRPr lang="en-US"/>
              </a:p>
            </p:txBody>
          </p:sp>
          <p:sp>
            <p:nvSpPr>
              <p:cNvPr id="129042" name="Line 18"/>
              <p:cNvSpPr>
                <a:spLocks noChangeShapeType="1"/>
              </p:cNvSpPr>
              <p:nvPr/>
            </p:nvSpPr>
            <p:spPr bwMode="auto">
              <a:xfrm flipV="1">
                <a:off x="2296" y="2808"/>
                <a:ext cx="240" cy="184"/>
              </a:xfrm>
              <a:prstGeom prst="line">
                <a:avLst/>
              </a:prstGeom>
              <a:noFill/>
              <a:ln w="9525">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95275" y="231775"/>
            <a:ext cx="8658225" cy="2185988"/>
          </a:xfrm>
        </p:spPr>
        <p:txBody>
          <a:bodyPr/>
          <a:lstStyle/>
          <a:p>
            <a:r>
              <a:rPr lang="en-US" sz="2800" b="1" smtClean="0">
                <a:solidFill>
                  <a:srgbClr val="FF3300"/>
                </a:solidFill>
              </a:rPr>
              <a:t>Suggestion:  Map channel networks from the DEM at the finest resolution consistent with observed channel network geomorphology ‘laws’.  </a:t>
            </a:r>
          </a:p>
        </p:txBody>
      </p:sp>
      <p:sp>
        <p:nvSpPr>
          <p:cNvPr id="130051" name="Rectangle 3"/>
          <p:cNvSpPr>
            <a:spLocks noGrp="1" noChangeArrowheads="1"/>
          </p:cNvSpPr>
          <p:nvPr>
            <p:ph type="body" idx="4294967295"/>
          </p:nvPr>
        </p:nvSpPr>
        <p:spPr>
          <a:xfrm>
            <a:off x="633413" y="2476500"/>
            <a:ext cx="7772400" cy="4114800"/>
          </a:xfrm>
        </p:spPr>
        <p:txBody>
          <a:bodyPr/>
          <a:lstStyle/>
          <a:p>
            <a:pPr>
              <a:lnSpc>
                <a:spcPct val="90000"/>
              </a:lnSpc>
            </a:pPr>
            <a:r>
              <a:rPr lang="en-US" sz="3600" smtClean="0">
                <a:solidFill>
                  <a:schemeClr val="hlink"/>
                </a:solidFill>
              </a:rPr>
              <a:t>Look for statistically significant break in constant stream drop property as stream delineation threshold is reduced</a:t>
            </a:r>
          </a:p>
          <a:p>
            <a:pPr>
              <a:lnSpc>
                <a:spcPct val="90000"/>
              </a:lnSpc>
            </a:pPr>
            <a:r>
              <a:rPr lang="en-US" sz="3600" smtClean="0">
                <a:solidFill>
                  <a:schemeClr val="bg2"/>
                </a:solidFill>
              </a:rPr>
              <a:t>Break in slope versus contributing area relationship</a:t>
            </a:r>
          </a:p>
          <a:p>
            <a:pPr>
              <a:lnSpc>
                <a:spcPct val="90000"/>
              </a:lnSpc>
            </a:pPr>
            <a:r>
              <a:rPr lang="en-US" sz="3600" smtClean="0">
                <a:solidFill>
                  <a:schemeClr val="bg2"/>
                </a:solidFill>
              </a:rPr>
              <a:t>Physical basis in the form instability theory of Smith and Bretherton (1972), see Tarboton et al. 1992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95363"/>
          </a:xfrm>
        </p:spPr>
        <p:txBody>
          <a:bodyPr/>
          <a:lstStyle/>
          <a:p>
            <a:r>
              <a:rPr lang="en-US" sz="3600" smtClean="0"/>
              <a:t>The challenge of increasing Digital Elevation Model (DEM) resolution</a:t>
            </a:r>
          </a:p>
        </p:txBody>
      </p:sp>
      <p:sp>
        <p:nvSpPr>
          <p:cNvPr id="28675" name="Rectangle 38"/>
          <p:cNvSpPr>
            <a:spLocks noChangeArrowheads="1"/>
          </p:cNvSpPr>
          <p:nvPr/>
        </p:nvSpPr>
        <p:spPr bwMode="auto">
          <a:xfrm>
            <a:off x="1041400" y="1398588"/>
            <a:ext cx="2387600" cy="769937"/>
          </a:xfrm>
          <a:prstGeom prst="rect">
            <a:avLst/>
          </a:prstGeom>
          <a:noFill/>
          <a:ln w="9525">
            <a:noFill/>
            <a:miter lim="800000"/>
            <a:headEnd/>
            <a:tailEnd/>
          </a:ln>
        </p:spPr>
        <p:txBody>
          <a:bodyPr>
            <a:spAutoFit/>
          </a:bodyPr>
          <a:lstStyle/>
          <a:p>
            <a:pPr algn="l" eaLnBrk="1" hangingPunct="1">
              <a:spcBef>
                <a:spcPct val="45000"/>
              </a:spcBef>
            </a:pPr>
            <a:r>
              <a:rPr kumimoji="0" lang="en-US" sz="1800" b="1">
                <a:solidFill>
                  <a:srgbClr val="0070C0"/>
                </a:solidFill>
                <a:latin typeface="Arial" pitchFamily="34" charset="0"/>
              </a:rPr>
              <a:t>1980’s  DMA  90 m</a:t>
            </a:r>
          </a:p>
          <a:p>
            <a:pPr algn="l" eaLnBrk="1" hangingPunct="1">
              <a:spcBef>
                <a:spcPct val="45000"/>
              </a:spcBef>
            </a:pPr>
            <a:r>
              <a:rPr kumimoji="0" lang="en-US" sz="1800" b="1">
                <a:solidFill>
                  <a:srgbClr val="0070C0"/>
                </a:solidFill>
                <a:latin typeface="Arial" pitchFamily="34" charset="0"/>
              </a:rPr>
              <a:t>10</a:t>
            </a:r>
            <a:r>
              <a:rPr kumimoji="0" lang="en-US" sz="1800" b="1" baseline="30000">
                <a:solidFill>
                  <a:srgbClr val="0070C0"/>
                </a:solidFill>
                <a:latin typeface="Arial" pitchFamily="34" charset="0"/>
              </a:rPr>
              <a:t>2</a:t>
            </a:r>
            <a:r>
              <a:rPr kumimoji="0" lang="en-US" sz="1800" b="1">
                <a:solidFill>
                  <a:srgbClr val="0070C0"/>
                </a:solidFill>
                <a:latin typeface="Arial" pitchFamily="34" charset="0"/>
              </a:rPr>
              <a:t> cells/km</a:t>
            </a:r>
            <a:r>
              <a:rPr kumimoji="0" lang="en-US" sz="1800" b="1" baseline="30000">
                <a:solidFill>
                  <a:srgbClr val="0070C0"/>
                </a:solidFill>
                <a:latin typeface="Arial" pitchFamily="34" charset="0"/>
              </a:rPr>
              <a:t>2</a:t>
            </a:r>
            <a:endParaRPr kumimoji="0" lang="en-US" sz="1800" b="1">
              <a:solidFill>
                <a:srgbClr val="0070C0"/>
              </a:solidFill>
              <a:latin typeface="Arial" pitchFamily="34" charset="0"/>
            </a:endParaRPr>
          </a:p>
        </p:txBody>
      </p:sp>
      <p:sp>
        <p:nvSpPr>
          <p:cNvPr id="28676" name="Rectangle 39"/>
          <p:cNvSpPr>
            <a:spLocks noChangeArrowheads="1"/>
          </p:cNvSpPr>
          <p:nvPr/>
        </p:nvSpPr>
        <p:spPr bwMode="auto">
          <a:xfrm>
            <a:off x="1041400" y="2827338"/>
            <a:ext cx="2830513" cy="769937"/>
          </a:xfrm>
          <a:prstGeom prst="rect">
            <a:avLst/>
          </a:prstGeom>
          <a:noFill/>
          <a:ln w="9525">
            <a:noFill/>
            <a:miter lim="800000"/>
            <a:headEnd/>
            <a:tailEnd/>
          </a:ln>
        </p:spPr>
        <p:txBody>
          <a:bodyPr wrap="none">
            <a:spAutoFit/>
          </a:bodyPr>
          <a:lstStyle/>
          <a:p>
            <a:pPr algn="l" eaLnBrk="1" hangingPunct="1">
              <a:spcBef>
                <a:spcPct val="45000"/>
              </a:spcBef>
            </a:pPr>
            <a:r>
              <a:rPr kumimoji="0" lang="en-US" sz="1800" b="1">
                <a:solidFill>
                  <a:srgbClr val="0070C0"/>
                </a:solidFill>
                <a:latin typeface="Arial" pitchFamily="34" charset="0"/>
              </a:rPr>
              <a:t>1990’s USGS DEM  30 m</a:t>
            </a:r>
          </a:p>
          <a:p>
            <a:pPr algn="l" eaLnBrk="1" hangingPunct="1">
              <a:spcBef>
                <a:spcPct val="45000"/>
              </a:spcBef>
            </a:pPr>
            <a:r>
              <a:rPr kumimoji="0" lang="en-US" sz="1800" b="1">
                <a:solidFill>
                  <a:srgbClr val="0070C0"/>
                </a:solidFill>
                <a:latin typeface="Arial" pitchFamily="34" charset="0"/>
              </a:rPr>
              <a:t>10</a:t>
            </a:r>
            <a:r>
              <a:rPr kumimoji="0" lang="en-US" sz="1800" b="1" baseline="30000">
                <a:solidFill>
                  <a:srgbClr val="0070C0"/>
                </a:solidFill>
                <a:latin typeface="Arial" pitchFamily="34" charset="0"/>
              </a:rPr>
              <a:t>3</a:t>
            </a:r>
            <a:r>
              <a:rPr kumimoji="0" lang="en-US" sz="1800" b="1">
                <a:solidFill>
                  <a:srgbClr val="0070C0"/>
                </a:solidFill>
                <a:latin typeface="Arial" pitchFamily="34" charset="0"/>
              </a:rPr>
              <a:t> cells/km</a:t>
            </a:r>
            <a:r>
              <a:rPr kumimoji="0" lang="en-US" sz="1800" b="1" baseline="30000">
                <a:solidFill>
                  <a:srgbClr val="0070C0"/>
                </a:solidFill>
                <a:latin typeface="Arial" pitchFamily="34" charset="0"/>
              </a:rPr>
              <a:t>2</a:t>
            </a:r>
            <a:endParaRPr kumimoji="0" lang="en-US" sz="1800" b="1">
              <a:solidFill>
                <a:srgbClr val="0070C0"/>
              </a:solidFill>
              <a:latin typeface="Arial" pitchFamily="34" charset="0"/>
            </a:endParaRPr>
          </a:p>
        </p:txBody>
      </p:sp>
      <p:sp>
        <p:nvSpPr>
          <p:cNvPr id="28677" name="Rectangle 39"/>
          <p:cNvSpPr>
            <a:spLocks noChangeArrowheads="1"/>
          </p:cNvSpPr>
          <p:nvPr/>
        </p:nvSpPr>
        <p:spPr bwMode="auto">
          <a:xfrm>
            <a:off x="1041400" y="4254500"/>
            <a:ext cx="2355850" cy="771525"/>
          </a:xfrm>
          <a:prstGeom prst="rect">
            <a:avLst/>
          </a:prstGeom>
          <a:noFill/>
          <a:ln w="9525">
            <a:noFill/>
            <a:miter lim="800000"/>
            <a:headEnd/>
            <a:tailEnd/>
          </a:ln>
        </p:spPr>
        <p:txBody>
          <a:bodyPr wrap="none">
            <a:spAutoFit/>
          </a:bodyPr>
          <a:lstStyle/>
          <a:p>
            <a:pPr algn="l" eaLnBrk="1" hangingPunct="1">
              <a:spcBef>
                <a:spcPct val="45000"/>
              </a:spcBef>
            </a:pPr>
            <a:r>
              <a:rPr kumimoji="0" lang="en-US" sz="1800" b="1">
                <a:solidFill>
                  <a:srgbClr val="0070C0"/>
                </a:solidFill>
                <a:latin typeface="Arial" pitchFamily="34" charset="0"/>
              </a:rPr>
              <a:t>2000’s NED 10-30 m</a:t>
            </a:r>
          </a:p>
          <a:p>
            <a:pPr algn="l" eaLnBrk="1" hangingPunct="1">
              <a:spcBef>
                <a:spcPct val="45000"/>
              </a:spcBef>
            </a:pPr>
            <a:r>
              <a:rPr kumimoji="0" lang="en-US" sz="1800" b="1">
                <a:solidFill>
                  <a:srgbClr val="0070C0"/>
                </a:solidFill>
                <a:latin typeface="Arial" pitchFamily="34" charset="0"/>
              </a:rPr>
              <a:t>10</a:t>
            </a:r>
            <a:r>
              <a:rPr kumimoji="0" lang="en-US" sz="1800" b="1" baseline="30000">
                <a:solidFill>
                  <a:srgbClr val="0070C0"/>
                </a:solidFill>
                <a:latin typeface="Arial" pitchFamily="34" charset="0"/>
              </a:rPr>
              <a:t>4</a:t>
            </a:r>
            <a:r>
              <a:rPr kumimoji="0" lang="en-US" sz="1800" b="1">
                <a:solidFill>
                  <a:srgbClr val="0070C0"/>
                </a:solidFill>
                <a:latin typeface="Arial" pitchFamily="34" charset="0"/>
              </a:rPr>
              <a:t> cells/km</a:t>
            </a:r>
            <a:r>
              <a:rPr kumimoji="0" lang="en-US" sz="1800" b="1" baseline="30000">
                <a:solidFill>
                  <a:srgbClr val="0070C0"/>
                </a:solidFill>
                <a:latin typeface="Arial" pitchFamily="34" charset="0"/>
              </a:rPr>
              <a:t>2</a:t>
            </a:r>
            <a:endParaRPr kumimoji="0" lang="en-US" sz="1800" b="1">
              <a:solidFill>
                <a:srgbClr val="0070C0"/>
              </a:solidFill>
              <a:latin typeface="Arial" pitchFamily="34" charset="0"/>
            </a:endParaRPr>
          </a:p>
        </p:txBody>
      </p:sp>
      <p:sp>
        <p:nvSpPr>
          <p:cNvPr id="28678" name="Rectangle 39"/>
          <p:cNvSpPr>
            <a:spLocks noChangeArrowheads="1"/>
          </p:cNvSpPr>
          <p:nvPr/>
        </p:nvSpPr>
        <p:spPr bwMode="auto">
          <a:xfrm>
            <a:off x="1041400" y="5683250"/>
            <a:ext cx="2247900" cy="771525"/>
          </a:xfrm>
          <a:prstGeom prst="rect">
            <a:avLst/>
          </a:prstGeom>
          <a:noFill/>
          <a:ln w="9525">
            <a:noFill/>
            <a:miter lim="800000"/>
            <a:headEnd/>
            <a:tailEnd/>
          </a:ln>
        </p:spPr>
        <p:txBody>
          <a:bodyPr wrap="none">
            <a:spAutoFit/>
          </a:bodyPr>
          <a:lstStyle/>
          <a:p>
            <a:pPr algn="l" eaLnBrk="1" hangingPunct="1">
              <a:spcBef>
                <a:spcPct val="45000"/>
              </a:spcBef>
            </a:pPr>
            <a:r>
              <a:rPr kumimoji="0" lang="en-US" sz="1800" b="1">
                <a:solidFill>
                  <a:srgbClr val="0070C0"/>
                </a:solidFill>
                <a:latin typeface="Arial" pitchFamily="34" charset="0"/>
              </a:rPr>
              <a:t>2010’s LIDAR ~1 m</a:t>
            </a:r>
          </a:p>
          <a:p>
            <a:pPr algn="l" eaLnBrk="1" hangingPunct="1">
              <a:spcBef>
                <a:spcPct val="45000"/>
              </a:spcBef>
            </a:pPr>
            <a:r>
              <a:rPr kumimoji="0" lang="en-US" sz="1800" b="1">
                <a:solidFill>
                  <a:srgbClr val="0070C0"/>
                </a:solidFill>
                <a:latin typeface="Arial" pitchFamily="34" charset="0"/>
              </a:rPr>
              <a:t>10</a:t>
            </a:r>
            <a:r>
              <a:rPr kumimoji="0" lang="en-US" sz="1800" b="1" baseline="30000">
                <a:solidFill>
                  <a:srgbClr val="0070C0"/>
                </a:solidFill>
                <a:latin typeface="Arial" pitchFamily="34" charset="0"/>
              </a:rPr>
              <a:t>6</a:t>
            </a:r>
            <a:r>
              <a:rPr kumimoji="0" lang="en-US" sz="1800" b="1">
                <a:solidFill>
                  <a:srgbClr val="0070C0"/>
                </a:solidFill>
                <a:latin typeface="Arial" pitchFamily="34" charset="0"/>
              </a:rPr>
              <a:t> cells/km</a:t>
            </a:r>
            <a:r>
              <a:rPr kumimoji="0" lang="en-US" sz="1800" b="1" baseline="30000">
                <a:solidFill>
                  <a:srgbClr val="0070C0"/>
                </a:solidFill>
                <a:latin typeface="Arial" pitchFamily="34" charset="0"/>
              </a:rPr>
              <a:t>2</a:t>
            </a:r>
            <a:endParaRPr kumimoji="0" lang="en-US" sz="1800" b="1">
              <a:solidFill>
                <a:srgbClr val="0070C0"/>
              </a:solidFill>
              <a:latin typeface="Arial" pitchFamily="34" charset="0"/>
            </a:endParaRPr>
          </a:p>
        </p:txBody>
      </p:sp>
      <p:grpSp>
        <p:nvGrpSpPr>
          <p:cNvPr id="2" name="Group 50"/>
          <p:cNvGrpSpPr>
            <a:grpSpLocks/>
          </p:cNvGrpSpPr>
          <p:nvPr/>
        </p:nvGrpSpPr>
        <p:grpSpPr bwMode="auto">
          <a:xfrm>
            <a:off x="4156075" y="1058863"/>
            <a:ext cx="4476750" cy="5629275"/>
            <a:chOff x="2677646" y="695045"/>
            <a:chExt cx="4476189" cy="5629275"/>
          </a:xfrm>
        </p:grpSpPr>
        <p:pic>
          <p:nvPicPr>
            <p:cNvPr id="28680" name="Picture 2"/>
            <p:cNvPicPr>
              <a:picLocks noChangeAspect="1" noChangeArrowheads="1"/>
            </p:cNvPicPr>
            <p:nvPr/>
          </p:nvPicPr>
          <p:blipFill>
            <a:blip r:embed="rId3" cstate="print"/>
            <a:srcRect r="29588"/>
            <a:stretch>
              <a:fillRect/>
            </a:stretch>
          </p:blipFill>
          <p:spPr bwMode="auto">
            <a:xfrm>
              <a:off x="2700616" y="695045"/>
              <a:ext cx="4453219" cy="5629275"/>
            </a:xfrm>
            <a:prstGeom prst="rect">
              <a:avLst/>
            </a:prstGeom>
            <a:noFill/>
            <a:ln w="9525">
              <a:noFill/>
              <a:miter lim="800000"/>
              <a:headEnd/>
              <a:tailEnd/>
            </a:ln>
          </p:spPr>
        </p:pic>
        <p:pic>
          <p:nvPicPr>
            <p:cNvPr id="28681" name="Picture 3"/>
            <p:cNvPicPr>
              <a:picLocks noChangeAspect="1" noChangeArrowheads="1"/>
            </p:cNvPicPr>
            <p:nvPr/>
          </p:nvPicPr>
          <p:blipFill>
            <a:blip r:embed="rId4" cstate="print"/>
            <a:srcRect t="45656" r="29558" b="25626"/>
            <a:stretch>
              <a:fillRect/>
            </a:stretch>
          </p:blipFill>
          <p:spPr bwMode="auto">
            <a:xfrm>
              <a:off x="2705381" y="3254188"/>
              <a:ext cx="4448454" cy="1600200"/>
            </a:xfrm>
            <a:prstGeom prst="rect">
              <a:avLst/>
            </a:prstGeom>
            <a:noFill/>
            <a:ln w="9525">
              <a:noFill/>
              <a:miter lim="800000"/>
              <a:headEnd/>
              <a:tailEnd/>
            </a:ln>
          </p:spPr>
        </p:pic>
        <p:pic>
          <p:nvPicPr>
            <p:cNvPr id="28682" name="Picture 4"/>
            <p:cNvPicPr>
              <a:picLocks noChangeAspect="1" noChangeArrowheads="1"/>
            </p:cNvPicPr>
            <p:nvPr/>
          </p:nvPicPr>
          <p:blipFill>
            <a:blip r:embed="rId5" cstate="print"/>
            <a:srcRect t="21861" r="29588" b="51202"/>
            <a:stretch>
              <a:fillRect/>
            </a:stretch>
          </p:blipFill>
          <p:spPr bwMode="auto">
            <a:xfrm>
              <a:off x="2687171" y="1922929"/>
              <a:ext cx="4453217" cy="1506071"/>
            </a:xfrm>
            <a:prstGeom prst="rect">
              <a:avLst/>
            </a:prstGeom>
            <a:noFill/>
            <a:ln w="9525">
              <a:noFill/>
              <a:miter lim="800000"/>
              <a:headEnd/>
              <a:tailEnd/>
            </a:ln>
          </p:spPr>
        </p:pic>
        <p:pic>
          <p:nvPicPr>
            <p:cNvPr id="28683" name="Picture 5"/>
            <p:cNvPicPr>
              <a:picLocks noChangeAspect="1" noChangeArrowheads="1"/>
            </p:cNvPicPr>
            <p:nvPr/>
          </p:nvPicPr>
          <p:blipFill>
            <a:blip r:embed="rId6" cstate="print"/>
            <a:srcRect r="29437" b="77223"/>
            <a:stretch>
              <a:fillRect/>
            </a:stretch>
          </p:blipFill>
          <p:spPr bwMode="auto">
            <a:xfrm>
              <a:off x="2677646" y="705411"/>
              <a:ext cx="4476189" cy="127130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228600"/>
            <a:ext cx="8839200" cy="1295400"/>
          </a:xfrm>
        </p:spPr>
        <p:txBody>
          <a:bodyPr/>
          <a:lstStyle/>
          <a:p>
            <a:r>
              <a:rPr lang="en-US" sz="4000" smtClean="0"/>
              <a:t>Statistical Analysis of Stream Drops</a:t>
            </a:r>
            <a:endParaRPr lang="en-US" sz="2800" smtClean="0">
              <a:solidFill>
                <a:srgbClr val="FF3300"/>
              </a:solidFill>
            </a:endParaRPr>
          </a:p>
        </p:txBody>
      </p:sp>
      <p:graphicFrame>
        <p:nvGraphicFramePr>
          <p:cNvPr id="26626" name="Object 3"/>
          <p:cNvGraphicFramePr>
            <a:graphicFrameLocks noChangeAspect="1"/>
          </p:cNvGraphicFramePr>
          <p:nvPr/>
        </p:nvGraphicFramePr>
        <p:xfrm>
          <a:off x="609600" y="1752600"/>
          <a:ext cx="8340725" cy="4722813"/>
        </p:xfrm>
        <a:graphic>
          <a:graphicData uri="http://schemas.openxmlformats.org/presentationml/2006/ole">
            <mc:AlternateContent xmlns:mc="http://schemas.openxmlformats.org/markup-compatibility/2006">
              <mc:Choice xmlns:v="urn:schemas-microsoft-com:vml" Requires="v">
                <p:oleObj spid="_x0000_s396294" name="Chart" r:id="rId3" imgW="6164961" imgH="3490341" progId="Excel.Chart.8">
                  <p:embed/>
                </p:oleObj>
              </mc:Choice>
              <mc:Fallback>
                <p:oleObj name="Chart" r:id="rId3" imgW="6164961" imgH="349034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83407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z="3600" smtClean="0"/>
              <a:t>T-Test for Difference in Mean Values</a:t>
            </a:r>
          </a:p>
        </p:txBody>
      </p:sp>
      <p:sp>
        <p:nvSpPr>
          <p:cNvPr id="27652" name="Line 3"/>
          <p:cNvSpPr>
            <a:spLocks noChangeShapeType="1"/>
          </p:cNvSpPr>
          <p:nvPr/>
        </p:nvSpPr>
        <p:spPr bwMode="auto">
          <a:xfrm>
            <a:off x="304800" y="5638800"/>
            <a:ext cx="8153400" cy="0"/>
          </a:xfrm>
          <a:prstGeom prst="line">
            <a:avLst/>
          </a:prstGeom>
          <a:noFill/>
          <a:ln w="9525">
            <a:solidFill>
              <a:schemeClr val="tx1"/>
            </a:solidFill>
            <a:round/>
            <a:headEnd/>
            <a:tailEnd type="triangle" w="med" len="med"/>
          </a:ln>
        </p:spPr>
        <p:txBody>
          <a:bodyPr/>
          <a:lstStyle/>
          <a:p>
            <a:endParaRPr lang="en-US"/>
          </a:p>
        </p:txBody>
      </p:sp>
      <p:sp>
        <p:nvSpPr>
          <p:cNvPr id="27653" name="Line 4"/>
          <p:cNvSpPr>
            <a:spLocks noChangeShapeType="1"/>
          </p:cNvSpPr>
          <p:nvPr/>
        </p:nvSpPr>
        <p:spPr bwMode="auto">
          <a:xfrm>
            <a:off x="4191000" y="5562600"/>
            <a:ext cx="0" cy="76200"/>
          </a:xfrm>
          <a:prstGeom prst="line">
            <a:avLst/>
          </a:prstGeom>
          <a:noFill/>
          <a:ln w="9525">
            <a:solidFill>
              <a:schemeClr val="tx1"/>
            </a:solidFill>
            <a:round/>
            <a:headEnd/>
            <a:tailEnd/>
          </a:ln>
        </p:spPr>
        <p:txBody>
          <a:bodyPr/>
          <a:lstStyle/>
          <a:p>
            <a:endParaRPr lang="en-US"/>
          </a:p>
        </p:txBody>
      </p:sp>
      <p:sp>
        <p:nvSpPr>
          <p:cNvPr id="27654" name="Line 5"/>
          <p:cNvSpPr>
            <a:spLocks noChangeShapeType="1"/>
          </p:cNvSpPr>
          <p:nvPr/>
        </p:nvSpPr>
        <p:spPr bwMode="auto">
          <a:xfrm>
            <a:off x="6324600" y="5562600"/>
            <a:ext cx="0" cy="76200"/>
          </a:xfrm>
          <a:prstGeom prst="line">
            <a:avLst/>
          </a:prstGeom>
          <a:noFill/>
          <a:ln w="9525">
            <a:solidFill>
              <a:schemeClr val="tx1"/>
            </a:solidFill>
            <a:round/>
            <a:headEnd/>
            <a:tailEnd/>
          </a:ln>
        </p:spPr>
        <p:txBody>
          <a:bodyPr/>
          <a:lstStyle/>
          <a:p>
            <a:endParaRPr lang="en-US"/>
          </a:p>
        </p:txBody>
      </p:sp>
      <p:sp>
        <p:nvSpPr>
          <p:cNvPr id="27655" name="Text Box 6"/>
          <p:cNvSpPr txBox="1">
            <a:spLocks noChangeArrowheads="1"/>
          </p:cNvSpPr>
          <p:nvPr/>
        </p:nvSpPr>
        <p:spPr bwMode="auto">
          <a:xfrm>
            <a:off x="3886200" y="5029200"/>
            <a:ext cx="488950" cy="457200"/>
          </a:xfrm>
          <a:prstGeom prst="rect">
            <a:avLst/>
          </a:prstGeom>
          <a:noFill/>
          <a:ln w="9525">
            <a:noFill/>
            <a:miter lim="800000"/>
            <a:headEnd/>
            <a:tailEnd/>
          </a:ln>
        </p:spPr>
        <p:txBody>
          <a:bodyPr wrap="none">
            <a:spAutoFit/>
          </a:bodyPr>
          <a:lstStyle/>
          <a:p>
            <a:pPr algn="l"/>
            <a:r>
              <a:rPr lang="en-US" sz="2400">
                <a:solidFill>
                  <a:srgbClr val="000000"/>
                </a:solidFill>
              </a:rPr>
              <a:t>72</a:t>
            </a:r>
          </a:p>
        </p:txBody>
      </p:sp>
      <p:sp>
        <p:nvSpPr>
          <p:cNvPr id="27656" name="Text Box 7"/>
          <p:cNvSpPr txBox="1">
            <a:spLocks noChangeArrowheads="1"/>
          </p:cNvSpPr>
          <p:nvPr/>
        </p:nvSpPr>
        <p:spPr bwMode="auto">
          <a:xfrm>
            <a:off x="6019800" y="5029200"/>
            <a:ext cx="641350" cy="457200"/>
          </a:xfrm>
          <a:prstGeom prst="rect">
            <a:avLst/>
          </a:prstGeom>
          <a:noFill/>
          <a:ln w="9525">
            <a:noFill/>
            <a:miter lim="800000"/>
            <a:headEnd/>
            <a:tailEnd/>
          </a:ln>
        </p:spPr>
        <p:txBody>
          <a:bodyPr>
            <a:spAutoFit/>
          </a:bodyPr>
          <a:lstStyle/>
          <a:p>
            <a:pPr algn="l"/>
            <a:r>
              <a:rPr lang="en-US" sz="2400">
                <a:solidFill>
                  <a:srgbClr val="000000"/>
                </a:solidFill>
              </a:rPr>
              <a:t>130</a:t>
            </a:r>
          </a:p>
        </p:txBody>
      </p:sp>
      <p:graphicFrame>
        <p:nvGraphicFramePr>
          <p:cNvPr id="27650" name="Object 8"/>
          <p:cNvGraphicFramePr>
            <a:graphicFrameLocks noChangeAspect="1"/>
          </p:cNvGraphicFramePr>
          <p:nvPr/>
        </p:nvGraphicFramePr>
        <p:xfrm>
          <a:off x="1828800" y="1676400"/>
          <a:ext cx="5489575" cy="1898650"/>
        </p:xfrm>
        <a:graphic>
          <a:graphicData uri="http://schemas.openxmlformats.org/presentationml/2006/ole">
            <mc:AlternateContent xmlns:mc="http://schemas.openxmlformats.org/markup-compatibility/2006">
              <mc:Choice xmlns:v="urn:schemas-microsoft-com:vml" Requires="v">
                <p:oleObj spid="_x0000_s397318" name="Worksheet" r:id="rId3" imgW="2446401" imgH="846201" progId="Excel.Sheet.8">
                  <p:embed/>
                </p:oleObj>
              </mc:Choice>
              <mc:Fallback>
                <p:oleObj name="Worksheet" r:id="rId3" imgW="2446401" imgH="846201"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76400"/>
                        <a:ext cx="548957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7" name="Text Box 9"/>
          <p:cNvSpPr txBox="1">
            <a:spLocks noChangeArrowheads="1"/>
          </p:cNvSpPr>
          <p:nvPr/>
        </p:nvSpPr>
        <p:spPr bwMode="auto">
          <a:xfrm>
            <a:off x="1524000" y="5105400"/>
            <a:ext cx="336550" cy="457200"/>
          </a:xfrm>
          <a:prstGeom prst="rect">
            <a:avLst/>
          </a:prstGeom>
          <a:noFill/>
          <a:ln w="9525">
            <a:noFill/>
            <a:miter lim="800000"/>
            <a:headEnd/>
            <a:tailEnd/>
          </a:ln>
        </p:spPr>
        <p:txBody>
          <a:bodyPr wrap="none">
            <a:spAutoFit/>
          </a:bodyPr>
          <a:lstStyle/>
          <a:p>
            <a:pPr algn="l"/>
            <a:r>
              <a:rPr lang="en-US" sz="2400">
                <a:solidFill>
                  <a:srgbClr val="000000"/>
                </a:solidFill>
              </a:rPr>
              <a:t>0</a:t>
            </a:r>
          </a:p>
        </p:txBody>
      </p:sp>
      <p:sp>
        <p:nvSpPr>
          <p:cNvPr id="27658" name="Line 10"/>
          <p:cNvSpPr>
            <a:spLocks noChangeShapeType="1"/>
          </p:cNvSpPr>
          <p:nvPr/>
        </p:nvSpPr>
        <p:spPr bwMode="auto">
          <a:xfrm>
            <a:off x="1752600" y="5562600"/>
            <a:ext cx="0" cy="76200"/>
          </a:xfrm>
          <a:prstGeom prst="line">
            <a:avLst/>
          </a:prstGeom>
          <a:noFill/>
          <a:ln w="9525">
            <a:solidFill>
              <a:schemeClr val="tx1"/>
            </a:solidFill>
            <a:round/>
            <a:headEnd/>
            <a:tailEnd/>
          </a:ln>
        </p:spPr>
        <p:txBody>
          <a:bodyPr/>
          <a:lstStyle/>
          <a:p>
            <a:endParaRPr lang="en-US"/>
          </a:p>
        </p:txBody>
      </p:sp>
      <p:sp>
        <p:nvSpPr>
          <p:cNvPr id="27659" name="Freeform 11"/>
          <p:cNvSpPr>
            <a:spLocks/>
          </p:cNvSpPr>
          <p:nvPr/>
        </p:nvSpPr>
        <p:spPr bwMode="auto">
          <a:xfrm>
            <a:off x="1524000" y="4495800"/>
            <a:ext cx="9971088" cy="11080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rgbClr val="FF3300"/>
            </a:solidFill>
            <a:round/>
            <a:headEnd/>
            <a:tailEnd/>
          </a:ln>
        </p:spPr>
        <p:txBody>
          <a:bodyPr/>
          <a:lstStyle/>
          <a:p>
            <a:endParaRPr lang="en-US"/>
          </a:p>
        </p:txBody>
      </p:sp>
      <p:sp>
        <p:nvSpPr>
          <p:cNvPr id="27660" name="Freeform 12"/>
          <p:cNvSpPr>
            <a:spLocks/>
          </p:cNvSpPr>
          <p:nvPr/>
        </p:nvSpPr>
        <p:spPr bwMode="auto">
          <a:xfrm>
            <a:off x="685800" y="4038600"/>
            <a:ext cx="7151688" cy="15652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chemeClr val="accent2"/>
            </a:solidFill>
            <a:round/>
            <a:headEnd/>
            <a:tailEnd/>
          </a:ln>
        </p:spPr>
        <p:txBody>
          <a:bodyPr/>
          <a:lstStyle/>
          <a:p>
            <a:endParaRPr lang="en-US"/>
          </a:p>
        </p:txBody>
      </p:sp>
      <p:sp>
        <p:nvSpPr>
          <p:cNvPr id="27661" name="Rectangle 13"/>
          <p:cNvSpPr>
            <a:spLocks noChangeArrowheads="1"/>
          </p:cNvSpPr>
          <p:nvPr/>
        </p:nvSpPr>
        <p:spPr bwMode="auto">
          <a:xfrm>
            <a:off x="4613275" y="1676400"/>
            <a:ext cx="2701925" cy="1905000"/>
          </a:xfrm>
          <a:prstGeom prst="rect">
            <a:avLst/>
          </a:prstGeom>
          <a:noFill/>
          <a:ln w="28575">
            <a:solidFill>
              <a:srgbClr val="FF3300"/>
            </a:solidFill>
            <a:miter lim="800000"/>
            <a:headEnd/>
            <a:tailEnd/>
          </a:ln>
        </p:spPr>
        <p:txBody>
          <a:bodyPr wrap="none" anchor="ctr"/>
          <a:lstStyle/>
          <a:p>
            <a:pPr algn="l"/>
            <a:endParaRPr lang="en-US" sz="2400">
              <a:solidFill>
                <a:srgbClr val="000000"/>
              </a:solidFill>
            </a:endParaRPr>
          </a:p>
        </p:txBody>
      </p:sp>
      <p:sp>
        <p:nvSpPr>
          <p:cNvPr id="27662" name="Line 14"/>
          <p:cNvSpPr>
            <a:spLocks noChangeShapeType="1"/>
          </p:cNvSpPr>
          <p:nvPr/>
        </p:nvSpPr>
        <p:spPr bwMode="auto">
          <a:xfrm>
            <a:off x="6019800" y="3657600"/>
            <a:ext cx="0" cy="838200"/>
          </a:xfrm>
          <a:prstGeom prst="line">
            <a:avLst/>
          </a:prstGeom>
          <a:noFill/>
          <a:ln w="9525">
            <a:solidFill>
              <a:srgbClr val="FF3300"/>
            </a:solidFill>
            <a:round/>
            <a:headEnd/>
            <a:tailEnd type="triangle" w="med" len="med"/>
          </a:ln>
        </p:spPr>
        <p:txBody>
          <a:bodyPr/>
          <a:lstStyle/>
          <a:p>
            <a:endParaRPr lang="en-US"/>
          </a:p>
        </p:txBody>
      </p:sp>
      <p:sp>
        <p:nvSpPr>
          <p:cNvPr id="27663" name="Rectangle 15"/>
          <p:cNvSpPr>
            <a:spLocks noChangeArrowheads="1"/>
          </p:cNvSpPr>
          <p:nvPr/>
        </p:nvSpPr>
        <p:spPr bwMode="auto">
          <a:xfrm>
            <a:off x="1828800" y="1676400"/>
            <a:ext cx="2701925" cy="1905000"/>
          </a:xfrm>
          <a:prstGeom prst="rect">
            <a:avLst/>
          </a:prstGeom>
          <a:noFill/>
          <a:ln w="28575">
            <a:solidFill>
              <a:schemeClr val="accent2"/>
            </a:solidFill>
            <a:miter lim="800000"/>
            <a:headEnd/>
            <a:tailEnd/>
          </a:ln>
        </p:spPr>
        <p:txBody>
          <a:bodyPr wrap="none" anchor="ctr"/>
          <a:lstStyle/>
          <a:p>
            <a:pPr algn="l"/>
            <a:endParaRPr lang="en-US" sz="2400">
              <a:solidFill>
                <a:srgbClr val="000000"/>
              </a:solidFill>
            </a:endParaRPr>
          </a:p>
        </p:txBody>
      </p:sp>
      <p:sp>
        <p:nvSpPr>
          <p:cNvPr id="27664" name="Line 16"/>
          <p:cNvSpPr>
            <a:spLocks noChangeShapeType="1"/>
          </p:cNvSpPr>
          <p:nvPr/>
        </p:nvSpPr>
        <p:spPr bwMode="auto">
          <a:xfrm>
            <a:off x="3505200" y="3657600"/>
            <a:ext cx="0" cy="838200"/>
          </a:xfrm>
          <a:prstGeom prst="line">
            <a:avLst/>
          </a:prstGeom>
          <a:noFill/>
          <a:ln w="9525">
            <a:solidFill>
              <a:schemeClr val="accent2"/>
            </a:solidFill>
            <a:round/>
            <a:headEnd/>
            <a:tailEnd type="triangle" w="med" len="med"/>
          </a:ln>
        </p:spPr>
        <p:txBody>
          <a:bodyPr/>
          <a:lstStyle/>
          <a:p>
            <a:endParaRPr lang="en-US"/>
          </a:p>
        </p:txBody>
      </p:sp>
      <p:sp>
        <p:nvSpPr>
          <p:cNvPr id="27665" name="Text Box 17"/>
          <p:cNvSpPr txBox="1">
            <a:spLocks noChangeArrowheads="1"/>
          </p:cNvSpPr>
          <p:nvPr/>
        </p:nvSpPr>
        <p:spPr bwMode="auto">
          <a:xfrm>
            <a:off x="855663" y="5756275"/>
            <a:ext cx="8072437" cy="822325"/>
          </a:xfrm>
          <a:prstGeom prst="rect">
            <a:avLst/>
          </a:prstGeom>
          <a:noFill/>
          <a:ln w="9525">
            <a:noFill/>
            <a:miter lim="800000"/>
            <a:headEnd/>
            <a:tailEnd/>
          </a:ln>
        </p:spPr>
        <p:txBody>
          <a:bodyPr wrap="none">
            <a:spAutoFit/>
          </a:bodyPr>
          <a:lstStyle/>
          <a:p>
            <a:r>
              <a:rPr lang="en-US" sz="2400">
                <a:solidFill>
                  <a:srgbClr val="000000"/>
                </a:solidFill>
              </a:rPr>
              <a:t>T-test checks whether difference in means is large (&gt; 2)</a:t>
            </a:r>
          </a:p>
          <a:p>
            <a:r>
              <a:rPr lang="en-US" sz="2400">
                <a:solidFill>
                  <a:srgbClr val="000000"/>
                </a:solidFill>
              </a:rPr>
              <a:t>when compared to the spread of the data around the mean values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4365" y="313764"/>
            <a:ext cx="7611035" cy="1143000"/>
          </a:xfrm>
        </p:spPr>
        <p:txBody>
          <a:bodyPr/>
          <a:lstStyle/>
          <a:p>
            <a:r>
              <a:rPr lang="en-US" dirty="0" smtClean="0"/>
              <a:t>Stream Definition by Threshold</a:t>
            </a:r>
            <a:endParaRPr lang="en-US" dirty="0"/>
          </a:p>
        </p:txBody>
      </p:sp>
      <p:pic>
        <p:nvPicPr>
          <p:cNvPr id="398339" name="Picture 3"/>
          <p:cNvPicPr>
            <a:picLocks noChangeAspect="1" noChangeArrowheads="1"/>
          </p:cNvPicPr>
          <p:nvPr/>
        </p:nvPicPr>
        <p:blipFill>
          <a:blip r:embed="rId3" cstate="print"/>
          <a:srcRect/>
          <a:stretch>
            <a:fillRect/>
          </a:stretch>
        </p:blipFill>
        <p:spPr bwMode="auto">
          <a:xfrm>
            <a:off x="2190577" y="1506071"/>
            <a:ext cx="6953423" cy="5351929"/>
          </a:xfrm>
          <a:prstGeom prst="rect">
            <a:avLst/>
          </a:prstGeom>
          <a:noFill/>
          <a:ln w="9525" cap="flat" cmpd="sng">
            <a:noFill/>
            <a:prstDash val="solid"/>
            <a:miter lim="800000"/>
            <a:headEnd/>
            <a:tailEnd/>
          </a:ln>
        </p:spPr>
      </p:pic>
      <p:pic>
        <p:nvPicPr>
          <p:cNvPr id="398338" name="Picture 2"/>
          <p:cNvPicPr>
            <a:picLocks noChangeAspect="1" noChangeArrowheads="1"/>
          </p:cNvPicPr>
          <p:nvPr/>
        </p:nvPicPr>
        <p:blipFill>
          <a:blip r:embed="rId4" cstate="print"/>
          <a:srcRect/>
          <a:stretch>
            <a:fillRect/>
          </a:stretch>
        </p:blipFill>
        <p:spPr bwMode="auto">
          <a:xfrm>
            <a:off x="0" y="1473854"/>
            <a:ext cx="6362700" cy="3076575"/>
          </a:xfrm>
          <a:prstGeom prst="rect">
            <a:avLst/>
          </a:prstGeom>
          <a:noFill/>
          <a:ln w="9525" cap="flat" cmpd="sng">
            <a:noFill/>
            <a:prstDash val="solid"/>
            <a:miter lim="800000"/>
            <a:headEnd/>
            <a:tailEnd/>
          </a:ln>
        </p:spPr>
      </p:pic>
      <p:sp>
        <p:nvSpPr>
          <p:cNvPr id="5" name="Oval 4"/>
          <p:cNvSpPr/>
          <p:nvPr/>
        </p:nvSpPr>
        <p:spPr bwMode="auto">
          <a:xfrm>
            <a:off x="2568388" y="2608729"/>
            <a:ext cx="470647" cy="33617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79294"/>
            <a:ext cx="6096000" cy="1143000"/>
          </a:xfrm>
        </p:spPr>
        <p:txBody>
          <a:bodyPr/>
          <a:lstStyle/>
          <a:p>
            <a:r>
              <a:rPr lang="en-US" dirty="0" smtClean="0"/>
              <a:t>Stream Reach and Watershed</a:t>
            </a:r>
            <a:endParaRPr lang="en-US" dirty="0"/>
          </a:p>
        </p:txBody>
      </p:sp>
      <p:pic>
        <p:nvPicPr>
          <p:cNvPr id="399363" name="Picture 3"/>
          <p:cNvPicPr>
            <a:picLocks noChangeAspect="1" noChangeArrowheads="1"/>
          </p:cNvPicPr>
          <p:nvPr/>
        </p:nvPicPr>
        <p:blipFill>
          <a:blip r:embed="rId2" cstate="print"/>
          <a:srcRect/>
          <a:stretch>
            <a:fillRect/>
          </a:stretch>
        </p:blipFill>
        <p:spPr bwMode="auto">
          <a:xfrm>
            <a:off x="3079376" y="1513505"/>
            <a:ext cx="6064624" cy="5344495"/>
          </a:xfrm>
          <a:prstGeom prst="rect">
            <a:avLst/>
          </a:prstGeom>
          <a:noFill/>
          <a:ln w="9525" cap="flat" cmpd="sng">
            <a:noFill/>
            <a:prstDash val="solid"/>
            <a:miter lim="800000"/>
            <a:headEnd/>
            <a:tailEnd/>
          </a:ln>
        </p:spPr>
      </p:pic>
      <p:pic>
        <p:nvPicPr>
          <p:cNvPr id="399362" name="Picture 2"/>
          <p:cNvPicPr>
            <a:picLocks noChangeAspect="1" noChangeArrowheads="1"/>
          </p:cNvPicPr>
          <p:nvPr/>
        </p:nvPicPr>
        <p:blipFill>
          <a:blip r:embed="rId3" cstate="print"/>
          <a:srcRect/>
          <a:stretch>
            <a:fillRect/>
          </a:stretch>
        </p:blipFill>
        <p:spPr bwMode="auto">
          <a:xfrm>
            <a:off x="0" y="1618971"/>
            <a:ext cx="5526989" cy="4096029"/>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1" y="179294"/>
            <a:ext cx="8689489" cy="1143000"/>
          </a:xfrm>
        </p:spPr>
        <p:txBody>
          <a:bodyPr/>
          <a:lstStyle/>
          <a:p>
            <a:r>
              <a:rPr lang="en-US" dirty="0" smtClean="0"/>
              <a:t>Illustration of some other functions</a:t>
            </a:r>
            <a:endParaRPr lang="en-US" dirty="0"/>
          </a:p>
        </p:txBody>
      </p:sp>
      <p:grpSp>
        <p:nvGrpSpPr>
          <p:cNvPr id="3" name="Group 2"/>
          <p:cNvGrpSpPr>
            <a:grpSpLocks/>
          </p:cNvGrpSpPr>
          <p:nvPr/>
        </p:nvGrpSpPr>
        <p:grpSpPr bwMode="auto">
          <a:xfrm>
            <a:off x="292100" y="2476530"/>
            <a:ext cx="8623300" cy="3162300"/>
            <a:chOff x="0" y="1064"/>
            <a:chExt cx="5816" cy="2112"/>
          </a:xfrm>
        </p:grpSpPr>
        <p:pic>
          <p:nvPicPr>
            <p:cNvPr id="4" name="Picture 3" descr="supply"/>
            <p:cNvPicPr>
              <a:picLocks noChangeAspect="1" noChangeArrowheads="1"/>
            </p:cNvPicPr>
            <p:nvPr/>
          </p:nvPicPr>
          <p:blipFill>
            <a:blip r:embed="rId2" cstate="print"/>
            <a:srcRect/>
            <a:stretch>
              <a:fillRect/>
            </a:stretch>
          </p:blipFill>
          <p:spPr bwMode="auto">
            <a:xfrm>
              <a:off x="0" y="1064"/>
              <a:ext cx="1446" cy="2112"/>
            </a:xfrm>
            <a:prstGeom prst="rect">
              <a:avLst/>
            </a:prstGeom>
            <a:noFill/>
            <a:ln w="9525">
              <a:solidFill>
                <a:schemeClr val="tx1"/>
              </a:solidFill>
              <a:miter lim="800000"/>
              <a:headEnd/>
              <a:tailEnd/>
            </a:ln>
          </p:spPr>
        </p:pic>
        <p:pic>
          <p:nvPicPr>
            <p:cNvPr id="5" name="Picture 4" descr="tcap"/>
            <p:cNvPicPr>
              <a:picLocks noChangeAspect="1" noChangeArrowheads="1"/>
            </p:cNvPicPr>
            <p:nvPr/>
          </p:nvPicPr>
          <p:blipFill>
            <a:blip r:embed="rId3" cstate="print"/>
            <a:srcRect/>
            <a:stretch>
              <a:fillRect/>
            </a:stretch>
          </p:blipFill>
          <p:spPr bwMode="auto">
            <a:xfrm>
              <a:off x="1456" y="1064"/>
              <a:ext cx="1446" cy="2112"/>
            </a:xfrm>
            <a:prstGeom prst="rect">
              <a:avLst/>
            </a:prstGeom>
            <a:noFill/>
            <a:ln w="9525">
              <a:solidFill>
                <a:schemeClr val="tx1"/>
              </a:solidFill>
              <a:miter lim="800000"/>
              <a:headEnd/>
              <a:tailEnd/>
            </a:ln>
          </p:spPr>
        </p:pic>
        <p:pic>
          <p:nvPicPr>
            <p:cNvPr id="6" name="Picture 5" descr="tran"/>
            <p:cNvPicPr>
              <a:picLocks noChangeAspect="1" noChangeArrowheads="1"/>
            </p:cNvPicPr>
            <p:nvPr/>
          </p:nvPicPr>
          <p:blipFill>
            <a:blip r:embed="rId4" cstate="print"/>
            <a:srcRect/>
            <a:stretch>
              <a:fillRect/>
            </a:stretch>
          </p:blipFill>
          <p:spPr bwMode="auto">
            <a:xfrm>
              <a:off x="2912" y="1064"/>
              <a:ext cx="1446" cy="2112"/>
            </a:xfrm>
            <a:prstGeom prst="rect">
              <a:avLst/>
            </a:prstGeom>
            <a:noFill/>
            <a:ln w="9525">
              <a:solidFill>
                <a:schemeClr val="tx1"/>
              </a:solidFill>
              <a:miter lim="800000"/>
              <a:headEnd/>
              <a:tailEnd/>
            </a:ln>
          </p:spPr>
        </p:pic>
        <p:pic>
          <p:nvPicPr>
            <p:cNvPr id="7" name="Picture 6" descr="dep"/>
            <p:cNvPicPr>
              <a:picLocks noChangeAspect="1" noChangeArrowheads="1"/>
            </p:cNvPicPr>
            <p:nvPr/>
          </p:nvPicPr>
          <p:blipFill>
            <a:blip r:embed="rId5" cstate="print"/>
            <a:srcRect/>
            <a:stretch>
              <a:fillRect/>
            </a:stretch>
          </p:blipFill>
          <p:spPr bwMode="auto">
            <a:xfrm>
              <a:off x="4370" y="1064"/>
              <a:ext cx="1446" cy="2112"/>
            </a:xfrm>
            <a:prstGeom prst="rect">
              <a:avLst/>
            </a:prstGeom>
            <a:noFill/>
            <a:ln w="9525">
              <a:solidFill>
                <a:schemeClr val="tx1"/>
              </a:solidFill>
              <a:miter lim="800000"/>
              <a:headEnd/>
              <a:tailEnd/>
            </a:ln>
          </p:spPr>
        </p:pic>
      </p:grpSp>
      <p:sp>
        <p:nvSpPr>
          <p:cNvPr id="8" name="Text Box 8"/>
          <p:cNvSpPr txBox="1">
            <a:spLocks noChangeArrowheads="1"/>
          </p:cNvSpPr>
          <p:nvPr/>
        </p:nvSpPr>
        <p:spPr bwMode="auto">
          <a:xfrm>
            <a:off x="276225" y="2033618"/>
            <a:ext cx="966788" cy="396875"/>
          </a:xfrm>
          <a:prstGeom prst="rect">
            <a:avLst/>
          </a:prstGeom>
          <a:noFill/>
          <a:ln w="9525">
            <a:noFill/>
            <a:miter lim="800000"/>
            <a:headEnd/>
            <a:tailEnd/>
          </a:ln>
        </p:spPr>
        <p:txBody>
          <a:bodyPr wrap="none">
            <a:spAutoFit/>
          </a:bodyPr>
          <a:lstStyle/>
          <a:p>
            <a:pPr algn="l"/>
            <a:r>
              <a:rPr lang="en-US">
                <a:solidFill>
                  <a:srgbClr val="000000"/>
                </a:solidFill>
              </a:rPr>
              <a:t>Supply </a:t>
            </a:r>
          </a:p>
        </p:txBody>
      </p:sp>
      <p:sp>
        <p:nvSpPr>
          <p:cNvPr id="9" name="Text Box 9"/>
          <p:cNvSpPr txBox="1">
            <a:spLocks noChangeArrowheads="1"/>
          </p:cNvSpPr>
          <p:nvPr/>
        </p:nvSpPr>
        <p:spPr bwMode="auto">
          <a:xfrm>
            <a:off x="2447925" y="2033618"/>
            <a:ext cx="1149350" cy="396875"/>
          </a:xfrm>
          <a:prstGeom prst="rect">
            <a:avLst/>
          </a:prstGeom>
          <a:noFill/>
          <a:ln w="9525">
            <a:noFill/>
            <a:miter lim="800000"/>
            <a:headEnd/>
            <a:tailEnd/>
          </a:ln>
        </p:spPr>
        <p:txBody>
          <a:bodyPr wrap="none">
            <a:spAutoFit/>
          </a:bodyPr>
          <a:lstStyle/>
          <a:p>
            <a:pPr algn="l"/>
            <a:r>
              <a:rPr lang="en-US">
                <a:solidFill>
                  <a:srgbClr val="000000"/>
                </a:solidFill>
              </a:rPr>
              <a:t>Capacity </a:t>
            </a:r>
          </a:p>
        </p:txBody>
      </p:sp>
      <p:sp>
        <p:nvSpPr>
          <p:cNvPr id="10" name="Text Box 10"/>
          <p:cNvSpPr txBox="1">
            <a:spLocks noChangeArrowheads="1"/>
          </p:cNvSpPr>
          <p:nvPr/>
        </p:nvSpPr>
        <p:spPr bwMode="auto">
          <a:xfrm>
            <a:off x="4594225" y="2033618"/>
            <a:ext cx="1233488" cy="396875"/>
          </a:xfrm>
          <a:prstGeom prst="rect">
            <a:avLst/>
          </a:prstGeom>
          <a:noFill/>
          <a:ln w="9525">
            <a:noFill/>
            <a:miter lim="800000"/>
            <a:headEnd/>
            <a:tailEnd/>
          </a:ln>
        </p:spPr>
        <p:txBody>
          <a:bodyPr wrap="none">
            <a:spAutoFit/>
          </a:bodyPr>
          <a:lstStyle/>
          <a:p>
            <a:pPr algn="l"/>
            <a:r>
              <a:rPr lang="en-US">
                <a:solidFill>
                  <a:srgbClr val="000000"/>
                </a:solidFill>
              </a:rPr>
              <a:t>Transport </a:t>
            </a:r>
          </a:p>
        </p:txBody>
      </p:sp>
      <p:sp>
        <p:nvSpPr>
          <p:cNvPr id="11" name="Text Box 11"/>
          <p:cNvSpPr txBox="1">
            <a:spLocks noChangeArrowheads="1"/>
          </p:cNvSpPr>
          <p:nvPr/>
        </p:nvSpPr>
        <p:spPr bwMode="auto">
          <a:xfrm>
            <a:off x="6753225" y="2033618"/>
            <a:ext cx="1360488" cy="396875"/>
          </a:xfrm>
          <a:prstGeom prst="rect">
            <a:avLst/>
          </a:prstGeom>
          <a:noFill/>
          <a:ln w="9525">
            <a:noFill/>
            <a:miter lim="800000"/>
            <a:headEnd/>
            <a:tailEnd/>
          </a:ln>
        </p:spPr>
        <p:txBody>
          <a:bodyPr wrap="none">
            <a:spAutoFit/>
          </a:bodyPr>
          <a:lstStyle/>
          <a:p>
            <a:pPr algn="l"/>
            <a:r>
              <a:rPr lang="en-US">
                <a:solidFill>
                  <a:srgbClr val="000000"/>
                </a:solidFill>
              </a:rPr>
              <a:t>Deposition </a:t>
            </a:r>
          </a:p>
        </p:txBody>
      </p:sp>
      <p:grpSp>
        <p:nvGrpSpPr>
          <p:cNvPr id="12" name="Group 12"/>
          <p:cNvGrpSpPr>
            <a:grpSpLocks/>
          </p:cNvGrpSpPr>
          <p:nvPr/>
        </p:nvGrpSpPr>
        <p:grpSpPr bwMode="auto">
          <a:xfrm>
            <a:off x="2578100" y="5729318"/>
            <a:ext cx="1638300" cy="368300"/>
            <a:chOff x="1557" y="3848"/>
            <a:chExt cx="1032" cy="232"/>
          </a:xfrm>
        </p:grpSpPr>
        <p:sp>
          <p:nvSpPr>
            <p:cNvPr id="13" name="AutoShape 13"/>
            <p:cNvSpPr>
              <a:spLocks noChangeAspect="1" noChangeArrowheads="1" noTextEdit="1"/>
            </p:cNvSpPr>
            <p:nvPr/>
          </p:nvSpPr>
          <p:spPr bwMode="auto">
            <a:xfrm>
              <a:off x="1557" y="3848"/>
              <a:ext cx="1032" cy="232"/>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a:lstStyle/>
            <a:p>
              <a:pPr>
                <a:defRPr/>
              </a:pPr>
              <a:endParaRPr lang="en-US">
                <a:solidFill>
                  <a:srgbClr val="808080"/>
                </a:solidFill>
              </a:endParaRPr>
            </a:p>
          </p:txBody>
        </p:sp>
        <p:sp>
          <p:nvSpPr>
            <p:cNvPr id="14" name="Rectangle 14"/>
            <p:cNvSpPr>
              <a:spLocks noChangeArrowheads="1"/>
            </p:cNvSpPr>
            <p:nvPr/>
          </p:nvSpPr>
          <p:spPr bwMode="auto">
            <a:xfrm>
              <a:off x="2528" y="3863"/>
              <a:ext cx="40"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a:solidFill>
                    <a:srgbClr val="000000"/>
                  </a:solidFill>
                </a:rPr>
                <a:t>2</a:t>
              </a:r>
              <a:endParaRPr lang="en-US" sz="2400" b="1">
                <a:solidFill>
                  <a:srgbClr val="000000"/>
                </a:solidFill>
              </a:endParaRPr>
            </a:p>
          </p:txBody>
        </p:sp>
        <p:sp>
          <p:nvSpPr>
            <p:cNvPr id="15" name="Rectangle 15"/>
            <p:cNvSpPr>
              <a:spLocks noChangeArrowheads="1"/>
            </p:cNvSpPr>
            <p:nvPr/>
          </p:nvSpPr>
          <p:spPr bwMode="auto">
            <a:xfrm>
              <a:off x="2104" y="3863"/>
              <a:ext cx="40"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a:solidFill>
                    <a:srgbClr val="000000"/>
                  </a:solidFill>
                </a:rPr>
                <a:t>2</a:t>
              </a:r>
              <a:endParaRPr lang="en-US" sz="2400" b="1">
                <a:solidFill>
                  <a:srgbClr val="000000"/>
                </a:solidFill>
              </a:endParaRPr>
            </a:p>
          </p:txBody>
        </p:sp>
        <p:sp>
          <p:nvSpPr>
            <p:cNvPr id="16" name="Rectangle 16"/>
            <p:cNvSpPr>
              <a:spLocks noChangeArrowheads="1"/>
            </p:cNvSpPr>
            <p:nvPr/>
          </p:nvSpPr>
          <p:spPr bwMode="auto">
            <a:xfrm>
              <a:off x="2475" y="3875"/>
              <a:ext cx="45"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700" b="1">
                  <a:solidFill>
                    <a:srgbClr val="000000"/>
                  </a:solidFill>
                </a:rPr>
                <a:t>)</a:t>
              </a:r>
              <a:endParaRPr lang="en-US" sz="2400" b="1">
                <a:solidFill>
                  <a:srgbClr val="000000"/>
                </a:solidFill>
              </a:endParaRPr>
            </a:p>
          </p:txBody>
        </p:sp>
        <p:sp>
          <p:nvSpPr>
            <p:cNvPr id="17" name="Rectangle 17"/>
            <p:cNvSpPr>
              <a:spLocks noChangeArrowheads="1"/>
            </p:cNvSpPr>
            <p:nvPr/>
          </p:nvSpPr>
          <p:spPr bwMode="auto">
            <a:xfrm>
              <a:off x="2180" y="3875"/>
              <a:ext cx="235"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lIns="0" tIns="0" rIns="0" bIns="0">
              <a:spAutoFit/>
            </a:bodyPr>
            <a:lstStyle/>
            <a:p>
              <a:pPr algn="l">
                <a:defRPr/>
              </a:pPr>
              <a:r>
                <a:rPr lang="en-US" sz="1700" b="1">
                  <a:solidFill>
                    <a:srgbClr val="000000"/>
                  </a:solidFill>
                </a:rPr>
                <a:t>tan(</a:t>
              </a:r>
              <a:endParaRPr lang="en-US" sz="2400" b="1">
                <a:solidFill>
                  <a:srgbClr val="000000"/>
                </a:solidFill>
              </a:endParaRPr>
            </a:p>
          </p:txBody>
        </p:sp>
        <p:sp>
          <p:nvSpPr>
            <p:cNvPr id="18" name="Rectangle 18"/>
            <p:cNvSpPr>
              <a:spLocks noChangeArrowheads="1"/>
            </p:cNvSpPr>
            <p:nvPr/>
          </p:nvSpPr>
          <p:spPr bwMode="auto">
            <a:xfrm>
              <a:off x="2403" y="3875"/>
              <a:ext cx="68"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700" b="1" i="1">
                  <a:solidFill>
                    <a:srgbClr val="000000"/>
                  </a:solidFill>
                </a:rPr>
                <a:t>b</a:t>
              </a:r>
              <a:endParaRPr lang="en-US" sz="2400" b="1">
                <a:solidFill>
                  <a:srgbClr val="000000"/>
                </a:solidFill>
              </a:endParaRPr>
            </a:p>
          </p:txBody>
        </p:sp>
        <p:sp>
          <p:nvSpPr>
            <p:cNvPr id="19" name="Rectangle 19"/>
            <p:cNvSpPr>
              <a:spLocks noChangeArrowheads="1"/>
            </p:cNvSpPr>
            <p:nvPr/>
          </p:nvSpPr>
          <p:spPr bwMode="auto">
            <a:xfrm>
              <a:off x="1593" y="3875"/>
              <a:ext cx="83"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700" b="1" i="1">
                  <a:solidFill>
                    <a:srgbClr val="000000"/>
                  </a:solidFill>
                </a:rPr>
                <a:t>T</a:t>
              </a:r>
              <a:endParaRPr lang="en-US" sz="2400" b="1">
                <a:solidFill>
                  <a:srgbClr val="000000"/>
                </a:solidFill>
              </a:endParaRPr>
            </a:p>
          </p:txBody>
        </p:sp>
        <p:sp>
          <p:nvSpPr>
            <p:cNvPr id="20" name="Rectangle 20"/>
            <p:cNvSpPr>
              <a:spLocks noChangeArrowheads="1"/>
            </p:cNvSpPr>
            <p:nvPr/>
          </p:nvSpPr>
          <p:spPr bwMode="auto">
            <a:xfrm>
              <a:off x="1664" y="3961"/>
              <a:ext cx="116"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i="1">
                  <a:solidFill>
                    <a:srgbClr val="000000"/>
                  </a:solidFill>
                </a:rPr>
                <a:t>cap</a:t>
              </a:r>
              <a:endParaRPr lang="en-US" sz="2400" b="1">
                <a:solidFill>
                  <a:srgbClr val="000000"/>
                </a:solidFill>
              </a:endParaRPr>
            </a:p>
          </p:txBody>
        </p:sp>
        <p:sp>
          <p:nvSpPr>
            <p:cNvPr id="21" name="Rectangle 21"/>
            <p:cNvSpPr>
              <a:spLocks noChangeArrowheads="1"/>
            </p:cNvSpPr>
            <p:nvPr/>
          </p:nvSpPr>
          <p:spPr bwMode="auto">
            <a:xfrm>
              <a:off x="1942" y="3859"/>
              <a:ext cx="143"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700" b="1" i="1">
                  <a:solidFill>
                    <a:srgbClr val="000000"/>
                  </a:solidFill>
                  <a:latin typeface="Symbol" pitchFamily="18" charset="2"/>
                </a:rPr>
                <a:t>c</a:t>
              </a:r>
              <a:r>
                <a:rPr lang="en-US" sz="1700" b="1" i="1">
                  <a:solidFill>
                    <a:srgbClr val="000000"/>
                  </a:solidFill>
                </a:rPr>
                <a:t>a</a:t>
              </a:r>
              <a:endParaRPr lang="en-US" sz="2400" b="1">
                <a:solidFill>
                  <a:srgbClr val="000000"/>
                </a:solidFill>
              </a:endParaRPr>
            </a:p>
          </p:txBody>
        </p:sp>
        <p:sp>
          <p:nvSpPr>
            <p:cNvPr id="22" name="Rectangle 22"/>
            <p:cNvSpPr>
              <a:spLocks noChangeArrowheads="1"/>
            </p:cNvSpPr>
            <p:nvPr/>
          </p:nvSpPr>
          <p:spPr bwMode="auto">
            <a:xfrm>
              <a:off x="1829" y="3859"/>
              <a:ext cx="75" cy="163"/>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700" b="1">
                  <a:solidFill>
                    <a:srgbClr val="000000"/>
                  </a:solidFill>
                  <a:latin typeface="Symbol" pitchFamily="18" charset="2"/>
                </a:rPr>
                <a:t>=</a:t>
              </a:r>
              <a:endParaRPr lang="en-US" sz="2400" b="1">
                <a:solidFill>
                  <a:srgbClr val="000000"/>
                </a:solidFill>
              </a:endParaRPr>
            </a:p>
          </p:txBody>
        </p:sp>
      </p:grpSp>
      <p:grpSp>
        <p:nvGrpSpPr>
          <p:cNvPr id="23" name="Group 23"/>
          <p:cNvGrpSpPr>
            <a:grpSpLocks noChangeAspect="1"/>
          </p:cNvGrpSpPr>
          <p:nvPr/>
        </p:nvGrpSpPr>
        <p:grpSpPr bwMode="auto">
          <a:xfrm>
            <a:off x="4586288" y="5721380"/>
            <a:ext cx="2160587" cy="382588"/>
            <a:chOff x="3120" y="3807"/>
            <a:chExt cx="1361" cy="241"/>
          </a:xfrm>
        </p:grpSpPr>
        <p:sp>
          <p:nvSpPr>
            <p:cNvPr id="24" name="AutoShape 24"/>
            <p:cNvSpPr>
              <a:spLocks noChangeAspect="1" noChangeArrowheads="1" noTextEdit="1"/>
            </p:cNvSpPr>
            <p:nvPr/>
          </p:nvSpPr>
          <p:spPr bwMode="auto">
            <a:xfrm>
              <a:off x="3120" y="3832"/>
              <a:ext cx="1361" cy="21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a:lstStyle/>
            <a:p>
              <a:pPr>
                <a:defRPr/>
              </a:pPr>
              <a:endParaRPr lang="en-US">
                <a:solidFill>
                  <a:srgbClr val="808080"/>
                </a:solidFill>
              </a:endParaRPr>
            </a:p>
          </p:txBody>
        </p:sp>
        <p:sp>
          <p:nvSpPr>
            <p:cNvPr id="25" name="Rectangle 25"/>
            <p:cNvSpPr>
              <a:spLocks noChangeArrowheads="1"/>
            </p:cNvSpPr>
            <p:nvPr/>
          </p:nvSpPr>
          <p:spPr bwMode="auto">
            <a:xfrm>
              <a:off x="3895" y="3807"/>
              <a:ext cx="137" cy="230"/>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2400" b="1">
                  <a:solidFill>
                    <a:srgbClr val="000000"/>
                  </a:solidFill>
                  <a:latin typeface="Symbol" pitchFamily="18" charset="2"/>
                </a:rPr>
                <a:t>å</a:t>
              </a:r>
              <a:endParaRPr lang="en-US" sz="2400" b="1">
                <a:solidFill>
                  <a:srgbClr val="000000"/>
                </a:solidFill>
              </a:endParaRPr>
            </a:p>
          </p:txBody>
        </p:sp>
        <p:sp>
          <p:nvSpPr>
            <p:cNvPr id="26" name="Rectangle 26"/>
            <p:cNvSpPr>
              <a:spLocks noChangeArrowheads="1"/>
            </p:cNvSpPr>
            <p:nvPr/>
          </p:nvSpPr>
          <p:spPr bwMode="auto">
            <a:xfrm>
              <a:off x="3801" y="3842"/>
              <a:ext cx="7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latin typeface="Symbol" pitchFamily="18" charset="2"/>
                </a:rPr>
                <a:t>+</a:t>
              </a:r>
              <a:endParaRPr lang="en-US" sz="2400" b="1">
                <a:solidFill>
                  <a:srgbClr val="000000"/>
                </a:solidFill>
              </a:endParaRPr>
            </a:p>
          </p:txBody>
        </p:sp>
        <p:sp>
          <p:nvSpPr>
            <p:cNvPr id="27" name="Rectangle 27"/>
            <p:cNvSpPr>
              <a:spLocks noChangeArrowheads="1"/>
            </p:cNvSpPr>
            <p:nvPr/>
          </p:nvSpPr>
          <p:spPr bwMode="auto">
            <a:xfrm>
              <a:off x="3341" y="3842"/>
              <a:ext cx="7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latin typeface="Symbol" pitchFamily="18" charset="2"/>
                </a:rPr>
                <a:t>=</a:t>
              </a:r>
              <a:endParaRPr lang="en-US" sz="2400" b="1">
                <a:solidFill>
                  <a:srgbClr val="000000"/>
                </a:solidFill>
              </a:endParaRPr>
            </a:p>
          </p:txBody>
        </p:sp>
        <p:sp>
          <p:nvSpPr>
            <p:cNvPr id="28" name="Rectangle 28"/>
            <p:cNvSpPr>
              <a:spLocks noChangeArrowheads="1"/>
            </p:cNvSpPr>
            <p:nvPr/>
          </p:nvSpPr>
          <p:spPr bwMode="auto">
            <a:xfrm>
              <a:off x="4404" y="3857"/>
              <a:ext cx="5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rPr>
                <a:t>}</a:t>
              </a:r>
              <a:endParaRPr lang="en-US" sz="2400" b="1">
                <a:solidFill>
                  <a:srgbClr val="000000"/>
                </a:solidFill>
              </a:endParaRPr>
            </a:p>
          </p:txBody>
        </p:sp>
        <p:sp>
          <p:nvSpPr>
            <p:cNvPr id="29" name="Rectangle 29"/>
            <p:cNvSpPr>
              <a:spLocks noChangeArrowheads="1"/>
            </p:cNvSpPr>
            <p:nvPr/>
          </p:nvSpPr>
          <p:spPr bwMode="auto">
            <a:xfrm>
              <a:off x="4181" y="3857"/>
              <a:ext cx="32"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rPr>
                <a:t>,</a:t>
              </a:r>
              <a:endParaRPr lang="en-US" sz="2400" b="1">
                <a:solidFill>
                  <a:srgbClr val="000000"/>
                </a:solidFill>
              </a:endParaRPr>
            </a:p>
          </p:txBody>
        </p:sp>
        <p:sp>
          <p:nvSpPr>
            <p:cNvPr id="30" name="Rectangle 30"/>
            <p:cNvSpPr>
              <a:spLocks noChangeArrowheads="1"/>
            </p:cNvSpPr>
            <p:nvPr/>
          </p:nvSpPr>
          <p:spPr bwMode="auto">
            <a:xfrm>
              <a:off x="3443" y="3857"/>
              <a:ext cx="264"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rPr>
                <a:t>min{</a:t>
              </a:r>
              <a:endParaRPr lang="en-US" sz="2400" b="1">
                <a:solidFill>
                  <a:srgbClr val="000000"/>
                </a:solidFill>
              </a:endParaRPr>
            </a:p>
          </p:txBody>
        </p:sp>
        <p:sp>
          <p:nvSpPr>
            <p:cNvPr id="31" name="Rectangle 31"/>
            <p:cNvSpPr>
              <a:spLocks noChangeArrowheads="1"/>
            </p:cNvSpPr>
            <p:nvPr/>
          </p:nvSpPr>
          <p:spPr bwMode="auto">
            <a:xfrm>
              <a:off x="4287" y="3937"/>
              <a:ext cx="116"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i="1">
                  <a:solidFill>
                    <a:srgbClr val="000000"/>
                  </a:solidFill>
                </a:rPr>
                <a:t>cap</a:t>
              </a:r>
              <a:endParaRPr lang="en-US" sz="2400" b="1">
                <a:solidFill>
                  <a:srgbClr val="000000"/>
                </a:solidFill>
              </a:endParaRPr>
            </a:p>
          </p:txBody>
        </p:sp>
        <p:sp>
          <p:nvSpPr>
            <p:cNvPr id="32" name="Rectangle 32"/>
            <p:cNvSpPr>
              <a:spLocks noChangeArrowheads="1"/>
            </p:cNvSpPr>
            <p:nvPr/>
          </p:nvSpPr>
          <p:spPr bwMode="auto">
            <a:xfrm>
              <a:off x="4108" y="3937"/>
              <a:ext cx="66"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i="1">
                  <a:solidFill>
                    <a:srgbClr val="000000"/>
                  </a:solidFill>
                </a:rPr>
                <a:t>in</a:t>
              </a:r>
              <a:endParaRPr lang="en-US" sz="2400" b="1">
                <a:solidFill>
                  <a:srgbClr val="000000"/>
                </a:solidFill>
              </a:endParaRPr>
            </a:p>
          </p:txBody>
        </p:sp>
        <p:sp>
          <p:nvSpPr>
            <p:cNvPr id="33" name="Rectangle 33"/>
            <p:cNvSpPr>
              <a:spLocks noChangeArrowheads="1"/>
            </p:cNvSpPr>
            <p:nvPr/>
          </p:nvSpPr>
          <p:spPr bwMode="auto">
            <a:xfrm>
              <a:off x="3197" y="3937"/>
              <a:ext cx="106" cy="9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000" b="1" i="1">
                  <a:solidFill>
                    <a:srgbClr val="000000"/>
                  </a:solidFill>
                </a:rPr>
                <a:t>out</a:t>
              </a:r>
              <a:endParaRPr lang="en-US" sz="2400" b="1">
                <a:solidFill>
                  <a:srgbClr val="000000"/>
                </a:solidFill>
              </a:endParaRPr>
            </a:p>
          </p:txBody>
        </p:sp>
        <p:sp>
          <p:nvSpPr>
            <p:cNvPr id="34" name="Rectangle 34"/>
            <p:cNvSpPr>
              <a:spLocks noChangeArrowheads="1"/>
            </p:cNvSpPr>
            <p:nvPr/>
          </p:nvSpPr>
          <p:spPr bwMode="auto">
            <a:xfrm>
              <a:off x="4221" y="3857"/>
              <a:ext cx="78"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T</a:t>
              </a:r>
              <a:endParaRPr lang="en-US" sz="2400" b="1">
                <a:solidFill>
                  <a:srgbClr val="000000"/>
                </a:solidFill>
              </a:endParaRPr>
            </a:p>
          </p:txBody>
        </p:sp>
        <p:sp>
          <p:nvSpPr>
            <p:cNvPr id="35" name="Rectangle 35"/>
            <p:cNvSpPr>
              <a:spLocks noChangeArrowheads="1"/>
            </p:cNvSpPr>
            <p:nvPr/>
          </p:nvSpPr>
          <p:spPr bwMode="auto">
            <a:xfrm>
              <a:off x="4043" y="3857"/>
              <a:ext cx="78"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T</a:t>
              </a:r>
              <a:endParaRPr lang="en-US" sz="2400" b="1">
                <a:solidFill>
                  <a:srgbClr val="000000"/>
                </a:solidFill>
              </a:endParaRPr>
            </a:p>
          </p:txBody>
        </p:sp>
        <p:sp>
          <p:nvSpPr>
            <p:cNvPr id="36" name="Rectangle 36"/>
            <p:cNvSpPr>
              <a:spLocks noChangeArrowheads="1"/>
            </p:cNvSpPr>
            <p:nvPr/>
          </p:nvSpPr>
          <p:spPr bwMode="auto">
            <a:xfrm>
              <a:off x="3704" y="3857"/>
              <a:ext cx="71"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S</a:t>
              </a:r>
              <a:endParaRPr lang="en-US" sz="2400" b="1">
                <a:solidFill>
                  <a:srgbClr val="000000"/>
                </a:solidFill>
              </a:endParaRPr>
            </a:p>
          </p:txBody>
        </p:sp>
        <p:sp>
          <p:nvSpPr>
            <p:cNvPr id="37" name="Rectangle 37"/>
            <p:cNvSpPr>
              <a:spLocks noChangeArrowheads="1"/>
            </p:cNvSpPr>
            <p:nvPr/>
          </p:nvSpPr>
          <p:spPr bwMode="auto">
            <a:xfrm>
              <a:off x="3131" y="3857"/>
              <a:ext cx="78"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T</a:t>
              </a:r>
              <a:endParaRPr lang="en-US" sz="2400" b="1">
                <a:solidFill>
                  <a:srgbClr val="000000"/>
                </a:solidFill>
              </a:endParaRPr>
            </a:p>
          </p:txBody>
        </p:sp>
      </p:grpSp>
      <p:grpSp>
        <p:nvGrpSpPr>
          <p:cNvPr id="38" name="Group 38"/>
          <p:cNvGrpSpPr>
            <a:grpSpLocks noChangeAspect="1"/>
          </p:cNvGrpSpPr>
          <p:nvPr/>
        </p:nvGrpSpPr>
        <p:grpSpPr bwMode="auto">
          <a:xfrm>
            <a:off x="6969125" y="5722968"/>
            <a:ext cx="1636713" cy="381000"/>
            <a:chOff x="4593" y="3720"/>
            <a:chExt cx="1031" cy="240"/>
          </a:xfrm>
        </p:grpSpPr>
        <p:sp>
          <p:nvSpPr>
            <p:cNvPr id="39" name="AutoShape 39"/>
            <p:cNvSpPr>
              <a:spLocks noChangeAspect="1" noChangeArrowheads="1" noTextEdit="1"/>
            </p:cNvSpPr>
            <p:nvPr/>
          </p:nvSpPr>
          <p:spPr bwMode="auto">
            <a:xfrm>
              <a:off x="4593" y="3745"/>
              <a:ext cx="1031" cy="215"/>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a:lstStyle/>
            <a:p>
              <a:pPr>
                <a:defRPr/>
              </a:pPr>
              <a:endParaRPr lang="en-US">
                <a:solidFill>
                  <a:srgbClr val="808080"/>
                </a:solidFill>
              </a:endParaRPr>
            </a:p>
          </p:txBody>
        </p:sp>
        <p:sp>
          <p:nvSpPr>
            <p:cNvPr id="40" name="Rectangle 40"/>
            <p:cNvSpPr>
              <a:spLocks noChangeArrowheads="1"/>
            </p:cNvSpPr>
            <p:nvPr/>
          </p:nvSpPr>
          <p:spPr bwMode="auto">
            <a:xfrm>
              <a:off x="5034" y="3720"/>
              <a:ext cx="137" cy="230"/>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2400" b="1">
                  <a:solidFill>
                    <a:srgbClr val="000000"/>
                  </a:solidFill>
                  <a:latin typeface="Symbol" pitchFamily="18" charset="2"/>
                </a:rPr>
                <a:t>å</a:t>
              </a:r>
              <a:endParaRPr lang="en-US" sz="2400" b="1">
                <a:solidFill>
                  <a:srgbClr val="000000"/>
                </a:solidFill>
              </a:endParaRPr>
            </a:p>
          </p:txBody>
        </p:sp>
        <p:sp>
          <p:nvSpPr>
            <p:cNvPr id="41" name="Rectangle 41"/>
            <p:cNvSpPr>
              <a:spLocks noChangeArrowheads="1"/>
            </p:cNvSpPr>
            <p:nvPr/>
          </p:nvSpPr>
          <p:spPr bwMode="auto">
            <a:xfrm>
              <a:off x="5340" y="3755"/>
              <a:ext cx="7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latin typeface="Symbol" pitchFamily="18" charset="2"/>
                </a:rPr>
                <a:t>-</a:t>
              </a:r>
              <a:endParaRPr lang="en-US" sz="2400" b="1">
                <a:solidFill>
                  <a:srgbClr val="000000"/>
                </a:solidFill>
              </a:endParaRPr>
            </a:p>
          </p:txBody>
        </p:sp>
        <p:sp>
          <p:nvSpPr>
            <p:cNvPr id="42" name="Rectangle 42"/>
            <p:cNvSpPr>
              <a:spLocks noChangeArrowheads="1"/>
            </p:cNvSpPr>
            <p:nvPr/>
          </p:nvSpPr>
          <p:spPr bwMode="auto">
            <a:xfrm>
              <a:off x="4941" y="3755"/>
              <a:ext cx="7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latin typeface="Symbol" pitchFamily="18" charset="2"/>
                </a:rPr>
                <a:t>+</a:t>
              </a:r>
              <a:endParaRPr lang="en-US" sz="2400" b="1">
                <a:solidFill>
                  <a:srgbClr val="000000"/>
                </a:solidFill>
              </a:endParaRPr>
            </a:p>
          </p:txBody>
        </p:sp>
        <p:sp>
          <p:nvSpPr>
            <p:cNvPr id="43" name="Rectangle 43"/>
            <p:cNvSpPr>
              <a:spLocks noChangeArrowheads="1"/>
            </p:cNvSpPr>
            <p:nvPr/>
          </p:nvSpPr>
          <p:spPr bwMode="auto">
            <a:xfrm>
              <a:off x="4741" y="3755"/>
              <a:ext cx="70"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a:solidFill>
                    <a:srgbClr val="000000"/>
                  </a:solidFill>
                  <a:latin typeface="Symbol" pitchFamily="18" charset="2"/>
                </a:rPr>
                <a:t>=</a:t>
              </a:r>
              <a:endParaRPr lang="en-US" sz="2400" b="1">
                <a:solidFill>
                  <a:srgbClr val="000000"/>
                </a:solidFill>
              </a:endParaRPr>
            </a:p>
          </p:txBody>
        </p:sp>
        <p:sp>
          <p:nvSpPr>
            <p:cNvPr id="44" name="Rectangle 44"/>
            <p:cNvSpPr>
              <a:spLocks noChangeArrowheads="1"/>
            </p:cNvSpPr>
            <p:nvPr/>
          </p:nvSpPr>
          <p:spPr bwMode="auto">
            <a:xfrm>
              <a:off x="5490" y="3850"/>
              <a:ext cx="96" cy="8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900" b="1" i="1">
                  <a:solidFill>
                    <a:srgbClr val="000000"/>
                  </a:solidFill>
                </a:rPr>
                <a:t>out</a:t>
              </a:r>
              <a:endParaRPr lang="en-US" sz="2400" b="1">
                <a:solidFill>
                  <a:srgbClr val="000000"/>
                </a:solidFill>
              </a:endParaRPr>
            </a:p>
          </p:txBody>
        </p:sp>
        <p:sp>
          <p:nvSpPr>
            <p:cNvPr id="45" name="Rectangle 45"/>
            <p:cNvSpPr>
              <a:spLocks noChangeArrowheads="1"/>
            </p:cNvSpPr>
            <p:nvPr/>
          </p:nvSpPr>
          <p:spPr bwMode="auto">
            <a:xfrm>
              <a:off x="5245" y="3850"/>
              <a:ext cx="60" cy="86"/>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900" b="1" i="1">
                  <a:solidFill>
                    <a:srgbClr val="000000"/>
                  </a:solidFill>
                </a:rPr>
                <a:t>in</a:t>
              </a:r>
              <a:endParaRPr lang="en-US" sz="2400" b="1">
                <a:solidFill>
                  <a:srgbClr val="000000"/>
                </a:solidFill>
              </a:endParaRPr>
            </a:p>
          </p:txBody>
        </p:sp>
        <p:sp>
          <p:nvSpPr>
            <p:cNvPr id="46" name="Rectangle 46"/>
            <p:cNvSpPr>
              <a:spLocks noChangeArrowheads="1"/>
            </p:cNvSpPr>
            <p:nvPr/>
          </p:nvSpPr>
          <p:spPr bwMode="auto">
            <a:xfrm>
              <a:off x="5425" y="3770"/>
              <a:ext cx="78"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T</a:t>
              </a:r>
              <a:endParaRPr lang="en-US" sz="2400" b="1">
                <a:solidFill>
                  <a:srgbClr val="000000"/>
                </a:solidFill>
              </a:endParaRPr>
            </a:p>
          </p:txBody>
        </p:sp>
        <p:sp>
          <p:nvSpPr>
            <p:cNvPr id="47" name="Rectangle 47"/>
            <p:cNvSpPr>
              <a:spLocks noChangeArrowheads="1"/>
            </p:cNvSpPr>
            <p:nvPr/>
          </p:nvSpPr>
          <p:spPr bwMode="auto">
            <a:xfrm>
              <a:off x="5181" y="3770"/>
              <a:ext cx="78"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T</a:t>
              </a:r>
              <a:endParaRPr lang="en-US" sz="2400" b="1">
                <a:solidFill>
                  <a:srgbClr val="000000"/>
                </a:solidFill>
              </a:endParaRPr>
            </a:p>
          </p:txBody>
        </p:sp>
        <p:sp>
          <p:nvSpPr>
            <p:cNvPr id="48" name="Rectangle 48"/>
            <p:cNvSpPr>
              <a:spLocks noChangeArrowheads="1"/>
            </p:cNvSpPr>
            <p:nvPr/>
          </p:nvSpPr>
          <p:spPr bwMode="auto">
            <a:xfrm>
              <a:off x="4844" y="3770"/>
              <a:ext cx="71"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S</a:t>
              </a:r>
              <a:endParaRPr lang="en-US" sz="2400" b="1">
                <a:solidFill>
                  <a:srgbClr val="000000"/>
                </a:solidFill>
              </a:endParaRPr>
            </a:p>
          </p:txBody>
        </p:sp>
        <p:sp>
          <p:nvSpPr>
            <p:cNvPr id="49" name="Rectangle 49"/>
            <p:cNvSpPr>
              <a:spLocks noChangeArrowheads="1"/>
            </p:cNvSpPr>
            <p:nvPr/>
          </p:nvSpPr>
          <p:spPr bwMode="auto">
            <a:xfrm>
              <a:off x="4616" y="3770"/>
              <a:ext cx="92" cy="154"/>
            </a:xfrm>
            <a:prstGeom prst="rect">
              <a:avLst/>
            </a:prstGeom>
            <a:gradFill rotWithShape="1">
              <a:gsLst>
                <a:gs pos="0">
                  <a:schemeClr val="bg1">
                    <a:alpha val="56000"/>
                  </a:schemeClr>
                </a:gs>
                <a:gs pos="100000">
                  <a:schemeClr val="bg1">
                    <a:gamma/>
                    <a:tint val="0"/>
                    <a:invGamma/>
                    <a:alpha val="24001"/>
                  </a:schemeClr>
                </a:gs>
              </a:gsLst>
              <a:lin ang="5400000" scaled="1"/>
            </a:gradFill>
            <a:ln w="9525">
              <a:noFill/>
              <a:miter lim="800000"/>
              <a:headEnd/>
              <a:tailEnd/>
            </a:ln>
          </p:spPr>
          <p:txBody>
            <a:bodyPr wrap="none" lIns="0" tIns="0" rIns="0" bIns="0">
              <a:spAutoFit/>
            </a:bodyPr>
            <a:lstStyle/>
            <a:p>
              <a:pPr algn="l">
                <a:defRPr/>
              </a:pPr>
              <a:r>
                <a:rPr lang="en-US" sz="1600" b="1" i="1">
                  <a:solidFill>
                    <a:srgbClr val="000000"/>
                  </a:solidFill>
                </a:rPr>
                <a:t>D</a:t>
              </a:r>
              <a:endParaRPr lang="en-US" sz="2400" b="1">
                <a:solidFill>
                  <a:srgbClr val="000000"/>
                </a:solidFill>
              </a:endParaRPr>
            </a:p>
          </p:txBody>
        </p:sp>
      </p:grpSp>
      <p:sp>
        <p:nvSpPr>
          <p:cNvPr id="50" name="Rectangle 50"/>
          <p:cNvSpPr txBox="1">
            <a:spLocks noChangeArrowheads="1"/>
          </p:cNvSpPr>
          <p:nvPr/>
        </p:nvSpPr>
        <p:spPr bwMode="auto">
          <a:xfrm>
            <a:off x="606257" y="1381254"/>
            <a:ext cx="7912100" cy="6667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defTabSz="914400" rtl="0" eaLnBrk="1" fontAlgn="base" latinLnBrk="0" hangingPunct="1">
              <a:lnSpc>
                <a:spcPct val="70000"/>
              </a:lnSpc>
              <a:spcBef>
                <a:spcPct val="0"/>
              </a:spcBef>
              <a:spcAft>
                <a:spcPct val="0"/>
              </a:spcAft>
              <a:buClrTx/>
              <a:buSzTx/>
              <a:buFontTx/>
              <a:buNone/>
              <a:tabLst/>
              <a:defRPr/>
            </a:pPr>
            <a:r>
              <a:rPr kumimoji="1" lang="en-US" sz="4000" b="1" i="0" u="none" strike="noStrike" kern="0" cap="none" spc="0" normalizeH="0" baseline="0" noProof="0" dirty="0" smtClean="0">
                <a:ln>
                  <a:noFill/>
                </a:ln>
                <a:solidFill>
                  <a:schemeClr val="tx2"/>
                </a:solidFill>
                <a:effectLst/>
                <a:uLnTx/>
                <a:uFillTx/>
                <a:latin typeface="+mj-lt"/>
                <a:ea typeface="+mj-ea"/>
                <a:cs typeface="+mj-cs"/>
              </a:rPr>
              <a:t>Transport limited accumulation</a:t>
            </a:r>
          </a:p>
        </p:txBody>
      </p:sp>
      <p:sp>
        <p:nvSpPr>
          <p:cNvPr id="51" name="Text Box 55"/>
          <p:cNvSpPr txBox="1">
            <a:spLocks noChangeArrowheads="1"/>
          </p:cNvSpPr>
          <p:nvPr/>
        </p:nvSpPr>
        <p:spPr bwMode="auto">
          <a:xfrm>
            <a:off x="0" y="6104014"/>
            <a:ext cx="9144000" cy="646331"/>
          </a:xfrm>
          <a:prstGeom prst="rect">
            <a:avLst/>
          </a:prstGeom>
          <a:noFill/>
          <a:ln w="9525">
            <a:noFill/>
            <a:miter lim="800000"/>
            <a:headEnd/>
            <a:tailEnd/>
          </a:ln>
        </p:spPr>
        <p:txBody>
          <a:bodyPr>
            <a:spAutoFit/>
          </a:bodyPr>
          <a:lstStyle/>
          <a:p>
            <a:pPr>
              <a:spcBef>
                <a:spcPct val="50000"/>
              </a:spcBef>
            </a:pPr>
            <a:r>
              <a:rPr lang="en-US" sz="1800" b="1" dirty="0">
                <a:solidFill>
                  <a:srgbClr val="003399"/>
                </a:solidFill>
                <a:latin typeface="Arial" pitchFamily="34" charset="0"/>
              </a:rPr>
              <a:t>Useful for modeling erosion and sediment delivery, the spatial dependence of sediment delivery ratio and contaminant that adheres to sediment</a:t>
            </a:r>
          </a:p>
        </p:txBody>
      </p:sp>
      <p:sp>
        <p:nvSpPr>
          <p:cNvPr id="52" name="Rectangle 63"/>
          <p:cNvSpPr>
            <a:spLocks noChangeArrowheads="1"/>
          </p:cNvSpPr>
          <p:nvPr/>
        </p:nvSpPr>
        <p:spPr bwMode="auto">
          <a:xfrm>
            <a:off x="1152525" y="5745193"/>
            <a:ext cx="296863" cy="336550"/>
          </a:xfrm>
          <a:prstGeom prst="rect">
            <a:avLst/>
          </a:prstGeom>
          <a:noFill/>
          <a:ln w="9525">
            <a:noFill/>
            <a:miter lim="800000"/>
            <a:headEnd/>
            <a:tailEnd/>
          </a:ln>
        </p:spPr>
        <p:txBody>
          <a:bodyPr wrap="none">
            <a:spAutoFit/>
          </a:bodyPr>
          <a:lstStyle/>
          <a:p>
            <a:r>
              <a:rPr lang="en-US" sz="1600" b="1" i="1">
                <a:solidFill>
                  <a:srgbClr val="000000"/>
                </a:solidFill>
              </a:rPr>
              <a: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39700" y="0"/>
          <a:ext cx="4049713" cy="6530975"/>
        </p:xfrm>
        <a:graphic>
          <a:graphicData uri="http://schemas.openxmlformats.org/presentationml/2006/ole">
            <mc:AlternateContent xmlns:mc="http://schemas.openxmlformats.org/markup-compatibility/2006">
              <mc:Choice xmlns:v="urn:schemas-microsoft-com:vml" Requires="v">
                <p:oleObj spid="_x0000_s11270" name="Document" r:id="rId3" imgW="2633524" imgH="4212889" progId="Word.Document.8">
                  <p:embed/>
                </p:oleObj>
              </mc:Choice>
              <mc:Fallback>
                <p:oleObj name="Document" r:id="rId3" imgW="2633524" imgH="421288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0"/>
                        <a:ext cx="4049713" cy="65309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7" name="Picture 3"/>
          <p:cNvPicPr>
            <a:picLocks noChangeAspect="1" noChangeArrowheads="1"/>
          </p:cNvPicPr>
          <p:nvPr/>
        </p:nvPicPr>
        <p:blipFill>
          <a:blip r:embed="rId5" cstate="print"/>
          <a:srcRect/>
          <a:stretch>
            <a:fillRect/>
          </a:stretch>
        </p:blipFill>
        <p:spPr bwMode="auto">
          <a:xfrm>
            <a:off x="4254500" y="0"/>
            <a:ext cx="4889500" cy="5102225"/>
          </a:xfrm>
          <a:prstGeom prst="rect">
            <a:avLst/>
          </a:prstGeom>
          <a:noFill/>
          <a:ln w="9525" algn="ctr">
            <a:noFill/>
            <a:miter lim="800000"/>
            <a:headEnd/>
            <a:tailEnd/>
          </a:ln>
        </p:spPr>
      </p:pic>
      <p:sp>
        <p:nvSpPr>
          <p:cNvPr id="11268" name="Rectangle 4"/>
          <p:cNvSpPr>
            <a:spLocks noChangeArrowheads="1"/>
          </p:cNvSpPr>
          <p:nvPr/>
        </p:nvSpPr>
        <p:spPr bwMode="auto">
          <a:xfrm>
            <a:off x="4276725" y="5213350"/>
            <a:ext cx="4867275" cy="1373188"/>
          </a:xfrm>
          <a:prstGeom prst="rect">
            <a:avLst/>
          </a:prstGeom>
          <a:noFill/>
          <a:ln w="9525">
            <a:noFill/>
            <a:miter lim="800000"/>
            <a:headEnd/>
            <a:tailEnd/>
          </a:ln>
        </p:spPr>
        <p:txBody>
          <a:bodyPr>
            <a:spAutoFit/>
          </a:bodyPr>
          <a:lstStyle/>
          <a:p>
            <a:r>
              <a:rPr lang="en-US" sz="2800">
                <a:solidFill>
                  <a:srgbClr val="003399"/>
                </a:solidFill>
              </a:rPr>
              <a:t>Useful for a tracking contaminant or compound subject to decay or attenuation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2"/>
          <p:cNvSpPr>
            <a:spLocks noChangeShapeType="1"/>
          </p:cNvSpPr>
          <p:nvPr/>
        </p:nvSpPr>
        <p:spPr bwMode="auto">
          <a:xfrm>
            <a:off x="1727200" y="1995488"/>
            <a:ext cx="2025650" cy="1587"/>
          </a:xfrm>
          <a:prstGeom prst="line">
            <a:avLst/>
          </a:prstGeom>
          <a:noFill/>
          <a:ln w="28575">
            <a:solidFill>
              <a:schemeClr val="bg2"/>
            </a:solidFill>
            <a:round/>
            <a:headEnd/>
            <a:tailEnd/>
          </a:ln>
        </p:spPr>
        <p:txBody>
          <a:bodyPr/>
          <a:lstStyle/>
          <a:p>
            <a:endParaRPr lang="en-US"/>
          </a:p>
        </p:txBody>
      </p:sp>
      <p:sp>
        <p:nvSpPr>
          <p:cNvPr id="12292" name="Line 5"/>
          <p:cNvSpPr>
            <a:spLocks noChangeShapeType="1"/>
          </p:cNvSpPr>
          <p:nvPr/>
        </p:nvSpPr>
        <p:spPr bwMode="auto">
          <a:xfrm>
            <a:off x="1720850" y="2663825"/>
            <a:ext cx="2009775" cy="1588"/>
          </a:xfrm>
          <a:prstGeom prst="line">
            <a:avLst/>
          </a:prstGeom>
          <a:noFill/>
          <a:ln w="28575">
            <a:solidFill>
              <a:schemeClr val="bg2"/>
            </a:solidFill>
            <a:round/>
            <a:headEnd/>
            <a:tailEnd/>
          </a:ln>
        </p:spPr>
        <p:txBody>
          <a:bodyPr/>
          <a:lstStyle/>
          <a:p>
            <a:endParaRPr lang="en-US"/>
          </a:p>
        </p:txBody>
      </p:sp>
      <p:sp>
        <p:nvSpPr>
          <p:cNvPr id="12293" name="Line 6"/>
          <p:cNvSpPr>
            <a:spLocks noChangeShapeType="1"/>
          </p:cNvSpPr>
          <p:nvPr/>
        </p:nvSpPr>
        <p:spPr bwMode="auto">
          <a:xfrm>
            <a:off x="1720850" y="3290888"/>
            <a:ext cx="1997075" cy="1587"/>
          </a:xfrm>
          <a:prstGeom prst="line">
            <a:avLst/>
          </a:prstGeom>
          <a:noFill/>
          <a:ln w="28575">
            <a:solidFill>
              <a:schemeClr val="bg2"/>
            </a:solidFill>
            <a:round/>
            <a:headEnd/>
            <a:tailEnd/>
          </a:ln>
        </p:spPr>
        <p:txBody>
          <a:bodyPr/>
          <a:lstStyle/>
          <a:p>
            <a:endParaRPr lang="en-US"/>
          </a:p>
        </p:txBody>
      </p:sp>
      <p:sp>
        <p:nvSpPr>
          <p:cNvPr id="12294" name="Line 7"/>
          <p:cNvSpPr>
            <a:spLocks noChangeShapeType="1"/>
          </p:cNvSpPr>
          <p:nvPr/>
        </p:nvSpPr>
        <p:spPr bwMode="auto">
          <a:xfrm>
            <a:off x="1712913" y="3932238"/>
            <a:ext cx="2035175" cy="1587"/>
          </a:xfrm>
          <a:prstGeom prst="line">
            <a:avLst/>
          </a:prstGeom>
          <a:noFill/>
          <a:ln w="28575">
            <a:solidFill>
              <a:schemeClr val="bg2"/>
            </a:solidFill>
            <a:round/>
            <a:headEnd/>
            <a:tailEnd/>
          </a:ln>
        </p:spPr>
        <p:txBody>
          <a:bodyPr/>
          <a:lstStyle/>
          <a:p>
            <a:endParaRPr lang="en-US"/>
          </a:p>
        </p:txBody>
      </p:sp>
      <p:sp>
        <p:nvSpPr>
          <p:cNvPr id="12295" name="Line 8"/>
          <p:cNvSpPr>
            <a:spLocks noChangeShapeType="1"/>
          </p:cNvSpPr>
          <p:nvPr/>
        </p:nvSpPr>
        <p:spPr bwMode="auto">
          <a:xfrm flipV="1">
            <a:off x="1725613" y="4549775"/>
            <a:ext cx="2022475" cy="11113"/>
          </a:xfrm>
          <a:prstGeom prst="line">
            <a:avLst/>
          </a:prstGeom>
          <a:noFill/>
          <a:ln w="28575">
            <a:solidFill>
              <a:schemeClr val="bg2"/>
            </a:solidFill>
            <a:round/>
            <a:headEnd/>
            <a:tailEnd/>
          </a:ln>
        </p:spPr>
        <p:txBody>
          <a:bodyPr/>
          <a:lstStyle/>
          <a:p>
            <a:endParaRPr lang="en-US"/>
          </a:p>
        </p:txBody>
      </p:sp>
      <p:sp>
        <p:nvSpPr>
          <p:cNvPr id="12296" name="Line 9"/>
          <p:cNvSpPr>
            <a:spLocks noChangeShapeType="1"/>
          </p:cNvSpPr>
          <p:nvPr/>
        </p:nvSpPr>
        <p:spPr bwMode="auto">
          <a:xfrm flipV="1">
            <a:off x="1725613" y="1992313"/>
            <a:ext cx="1587" cy="3159125"/>
          </a:xfrm>
          <a:prstGeom prst="line">
            <a:avLst/>
          </a:prstGeom>
          <a:noFill/>
          <a:ln w="28575">
            <a:solidFill>
              <a:schemeClr val="bg2"/>
            </a:solidFill>
            <a:round/>
            <a:headEnd/>
            <a:tailEnd/>
          </a:ln>
        </p:spPr>
        <p:txBody>
          <a:bodyPr/>
          <a:lstStyle/>
          <a:p>
            <a:endParaRPr lang="en-US"/>
          </a:p>
        </p:txBody>
      </p:sp>
      <p:sp>
        <p:nvSpPr>
          <p:cNvPr id="12297" name="Line 10"/>
          <p:cNvSpPr>
            <a:spLocks noChangeShapeType="1"/>
          </p:cNvSpPr>
          <p:nvPr/>
        </p:nvSpPr>
        <p:spPr bwMode="auto">
          <a:xfrm flipV="1">
            <a:off x="2384425" y="2008188"/>
            <a:ext cx="1588" cy="3159125"/>
          </a:xfrm>
          <a:prstGeom prst="line">
            <a:avLst/>
          </a:prstGeom>
          <a:noFill/>
          <a:ln w="28575">
            <a:solidFill>
              <a:schemeClr val="bg2"/>
            </a:solidFill>
            <a:round/>
            <a:headEnd/>
            <a:tailEnd/>
          </a:ln>
        </p:spPr>
        <p:txBody>
          <a:bodyPr/>
          <a:lstStyle/>
          <a:p>
            <a:endParaRPr lang="en-US"/>
          </a:p>
        </p:txBody>
      </p:sp>
      <p:sp>
        <p:nvSpPr>
          <p:cNvPr id="12298" name="Line 11"/>
          <p:cNvSpPr>
            <a:spLocks noChangeShapeType="1"/>
          </p:cNvSpPr>
          <p:nvPr/>
        </p:nvSpPr>
        <p:spPr bwMode="auto">
          <a:xfrm flipH="1" flipV="1">
            <a:off x="3052763" y="2008188"/>
            <a:ext cx="3175" cy="3184525"/>
          </a:xfrm>
          <a:prstGeom prst="line">
            <a:avLst/>
          </a:prstGeom>
          <a:noFill/>
          <a:ln w="28575">
            <a:solidFill>
              <a:schemeClr val="bg2"/>
            </a:solidFill>
            <a:round/>
            <a:headEnd/>
            <a:tailEnd/>
          </a:ln>
        </p:spPr>
        <p:txBody>
          <a:bodyPr/>
          <a:lstStyle/>
          <a:p>
            <a:endParaRPr lang="en-US"/>
          </a:p>
        </p:txBody>
      </p:sp>
      <p:sp>
        <p:nvSpPr>
          <p:cNvPr id="12299" name="Line 12"/>
          <p:cNvSpPr>
            <a:spLocks noChangeShapeType="1"/>
          </p:cNvSpPr>
          <p:nvPr/>
        </p:nvSpPr>
        <p:spPr bwMode="auto">
          <a:xfrm flipV="1">
            <a:off x="3738563" y="2001838"/>
            <a:ext cx="1587" cy="3159125"/>
          </a:xfrm>
          <a:prstGeom prst="line">
            <a:avLst/>
          </a:prstGeom>
          <a:noFill/>
          <a:ln w="28575">
            <a:solidFill>
              <a:schemeClr val="bg2"/>
            </a:solidFill>
            <a:round/>
            <a:headEnd/>
            <a:tailEnd/>
          </a:ln>
        </p:spPr>
        <p:txBody>
          <a:bodyPr/>
          <a:lstStyle/>
          <a:p>
            <a:endParaRPr lang="en-US"/>
          </a:p>
        </p:txBody>
      </p:sp>
      <p:sp>
        <p:nvSpPr>
          <p:cNvPr id="12300" name="Rectangle 13"/>
          <p:cNvSpPr>
            <a:spLocks noChangeArrowheads="1"/>
          </p:cNvSpPr>
          <p:nvPr/>
        </p:nvSpPr>
        <p:spPr bwMode="auto">
          <a:xfrm>
            <a:off x="642938" y="5568950"/>
            <a:ext cx="32702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Dependence function of grid cells y</a:t>
            </a:r>
            <a:endParaRPr lang="en-US" sz="2400">
              <a:solidFill>
                <a:srgbClr val="000000"/>
              </a:solidFill>
            </a:endParaRPr>
          </a:p>
        </p:txBody>
      </p:sp>
      <p:sp>
        <p:nvSpPr>
          <p:cNvPr id="12301" name="Line 14"/>
          <p:cNvSpPr>
            <a:spLocks noChangeShapeType="1"/>
          </p:cNvSpPr>
          <p:nvPr/>
        </p:nvSpPr>
        <p:spPr bwMode="auto">
          <a:xfrm>
            <a:off x="1727200" y="5160963"/>
            <a:ext cx="2022475" cy="1587"/>
          </a:xfrm>
          <a:prstGeom prst="line">
            <a:avLst/>
          </a:prstGeom>
          <a:noFill/>
          <a:ln w="28575">
            <a:solidFill>
              <a:schemeClr val="bg2"/>
            </a:solidFill>
            <a:round/>
            <a:headEnd/>
            <a:tailEnd/>
          </a:ln>
        </p:spPr>
        <p:txBody>
          <a:bodyPr/>
          <a:lstStyle/>
          <a:p>
            <a:endParaRPr lang="en-US"/>
          </a:p>
        </p:txBody>
      </p:sp>
      <p:sp>
        <p:nvSpPr>
          <p:cNvPr id="12302" name="Rectangle 15"/>
          <p:cNvSpPr>
            <a:spLocks noChangeArrowheads="1"/>
          </p:cNvSpPr>
          <p:nvPr/>
        </p:nvSpPr>
        <p:spPr bwMode="auto">
          <a:xfrm>
            <a:off x="1855788" y="4597400"/>
            <a:ext cx="614362" cy="542925"/>
          </a:xfrm>
          <a:prstGeom prst="rect">
            <a:avLst/>
          </a:prstGeom>
          <a:noFill/>
          <a:ln w="9525">
            <a:noFill/>
            <a:miter lim="800000"/>
            <a:headEnd/>
            <a:tailEnd/>
          </a:ln>
        </p:spPr>
        <p:txBody>
          <a:bodyPr/>
          <a:lstStyle/>
          <a:p>
            <a:endParaRPr lang="en-US">
              <a:solidFill>
                <a:srgbClr val="808080"/>
              </a:solidFill>
            </a:endParaRPr>
          </a:p>
        </p:txBody>
      </p:sp>
      <p:sp>
        <p:nvSpPr>
          <p:cNvPr id="12303" name="Rectangle 16"/>
          <p:cNvSpPr>
            <a:spLocks noChangeArrowheads="1"/>
          </p:cNvSpPr>
          <p:nvPr/>
        </p:nvSpPr>
        <p:spPr bwMode="auto">
          <a:xfrm>
            <a:off x="1990725" y="4672013"/>
            <a:ext cx="11430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04" name="Rectangle 17"/>
          <p:cNvSpPr>
            <a:spLocks noChangeArrowheads="1"/>
          </p:cNvSpPr>
          <p:nvPr/>
        </p:nvSpPr>
        <p:spPr bwMode="auto">
          <a:xfrm>
            <a:off x="2105025" y="4672013"/>
            <a:ext cx="5715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05" name="Rectangle 18"/>
          <p:cNvSpPr>
            <a:spLocks noChangeArrowheads="1"/>
          </p:cNvSpPr>
          <p:nvPr/>
        </p:nvSpPr>
        <p:spPr bwMode="auto">
          <a:xfrm>
            <a:off x="2454275" y="4654550"/>
            <a:ext cx="617538" cy="542925"/>
          </a:xfrm>
          <a:prstGeom prst="rect">
            <a:avLst/>
          </a:prstGeom>
          <a:noFill/>
          <a:ln w="9525">
            <a:noFill/>
            <a:miter lim="800000"/>
            <a:headEnd/>
            <a:tailEnd/>
          </a:ln>
        </p:spPr>
        <p:txBody>
          <a:bodyPr/>
          <a:lstStyle/>
          <a:p>
            <a:endParaRPr lang="en-US">
              <a:solidFill>
                <a:srgbClr val="808080"/>
              </a:solidFill>
            </a:endParaRPr>
          </a:p>
        </p:txBody>
      </p:sp>
      <p:sp>
        <p:nvSpPr>
          <p:cNvPr id="12306" name="Rectangle 19"/>
          <p:cNvSpPr>
            <a:spLocks noChangeArrowheads="1"/>
          </p:cNvSpPr>
          <p:nvPr/>
        </p:nvSpPr>
        <p:spPr bwMode="auto">
          <a:xfrm>
            <a:off x="2590800" y="4727575"/>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1</a:t>
            </a:r>
            <a:endParaRPr lang="en-US" sz="2400">
              <a:solidFill>
                <a:srgbClr val="000000"/>
              </a:solidFill>
            </a:endParaRPr>
          </a:p>
        </p:txBody>
      </p:sp>
      <p:sp>
        <p:nvSpPr>
          <p:cNvPr id="12307" name="Rectangle 20"/>
          <p:cNvSpPr>
            <a:spLocks noChangeArrowheads="1"/>
          </p:cNvSpPr>
          <p:nvPr/>
        </p:nvSpPr>
        <p:spPr bwMode="auto">
          <a:xfrm>
            <a:off x="2705100" y="472757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08" name="Rectangle 21"/>
          <p:cNvSpPr>
            <a:spLocks noChangeArrowheads="1"/>
          </p:cNvSpPr>
          <p:nvPr/>
        </p:nvSpPr>
        <p:spPr bwMode="auto">
          <a:xfrm>
            <a:off x="3333750" y="4686300"/>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09" name="Rectangle 22"/>
          <p:cNvSpPr>
            <a:spLocks noChangeArrowheads="1"/>
          </p:cNvSpPr>
          <p:nvPr/>
        </p:nvSpPr>
        <p:spPr bwMode="auto">
          <a:xfrm>
            <a:off x="3448050" y="4686300"/>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10" name="Rectangle 23"/>
          <p:cNvSpPr>
            <a:spLocks noChangeArrowheads="1"/>
          </p:cNvSpPr>
          <p:nvPr/>
        </p:nvSpPr>
        <p:spPr bwMode="auto">
          <a:xfrm>
            <a:off x="1839913" y="3997325"/>
            <a:ext cx="617537" cy="544513"/>
          </a:xfrm>
          <a:prstGeom prst="rect">
            <a:avLst/>
          </a:prstGeom>
          <a:noFill/>
          <a:ln w="9525">
            <a:noFill/>
            <a:miter lim="800000"/>
            <a:headEnd/>
            <a:tailEnd/>
          </a:ln>
        </p:spPr>
        <p:txBody>
          <a:bodyPr/>
          <a:lstStyle/>
          <a:p>
            <a:endParaRPr lang="en-US">
              <a:solidFill>
                <a:srgbClr val="808080"/>
              </a:solidFill>
            </a:endParaRPr>
          </a:p>
        </p:txBody>
      </p:sp>
      <p:sp>
        <p:nvSpPr>
          <p:cNvPr id="12311" name="Rectangle 24"/>
          <p:cNvSpPr>
            <a:spLocks noChangeArrowheads="1"/>
          </p:cNvSpPr>
          <p:nvPr/>
        </p:nvSpPr>
        <p:spPr bwMode="auto">
          <a:xfrm>
            <a:off x="1976438" y="4071938"/>
            <a:ext cx="11430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12" name="Rectangle 25"/>
          <p:cNvSpPr>
            <a:spLocks noChangeArrowheads="1"/>
          </p:cNvSpPr>
          <p:nvPr/>
        </p:nvSpPr>
        <p:spPr bwMode="auto">
          <a:xfrm>
            <a:off x="2090738" y="4071938"/>
            <a:ext cx="5715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13" name="Rectangle 26"/>
          <p:cNvSpPr>
            <a:spLocks noChangeArrowheads="1"/>
          </p:cNvSpPr>
          <p:nvPr/>
        </p:nvSpPr>
        <p:spPr bwMode="auto">
          <a:xfrm>
            <a:off x="2498725" y="4040188"/>
            <a:ext cx="615950" cy="542925"/>
          </a:xfrm>
          <a:prstGeom prst="rect">
            <a:avLst/>
          </a:prstGeom>
          <a:noFill/>
          <a:ln w="9525">
            <a:noFill/>
            <a:miter lim="800000"/>
            <a:headEnd/>
            <a:tailEnd/>
          </a:ln>
        </p:spPr>
        <p:txBody>
          <a:bodyPr/>
          <a:lstStyle/>
          <a:p>
            <a:endParaRPr lang="en-US">
              <a:solidFill>
                <a:srgbClr val="808080"/>
              </a:solidFill>
            </a:endParaRPr>
          </a:p>
        </p:txBody>
      </p:sp>
      <p:sp>
        <p:nvSpPr>
          <p:cNvPr id="12314" name="Rectangle 27"/>
          <p:cNvSpPr>
            <a:spLocks noChangeArrowheads="1"/>
          </p:cNvSpPr>
          <p:nvPr/>
        </p:nvSpPr>
        <p:spPr bwMode="auto">
          <a:xfrm>
            <a:off x="2635250" y="4114800"/>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1</a:t>
            </a:r>
            <a:endParaRPr lang="en-US" sz="2400">
              <a:solidFill>
                <a:srgbClr val="000000"/>
              </a:solidFill>
            </a:endParaRPr>
          </a:p>
        </p:txBody>
      </p:sp>
      <p:sp>
        <p:nvSpPr>
          <p:cNvPr id="12315" name="Rectangle 28"/>
          <p:cNvSpPr>
            <a:spLocks noChangeArrowheads="1"/>
          </p:cNvSpPr>
          <p:nvPr/>
        </p:nvSpPr>
        <p:spPr bwMode="auto">
          <a:xfrm>
            <a:off x="2749550" y="4114800"/>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16" name="Rectangle 29"/>
          <p:cNvSpPr>
            <a:spLocks noChangeArrowheads="1"/>
          </p:cNvSpPr>
          <p:nvPr/>
        </p:nvSpPr>
        <p:spPr bwMode="auto">
          <a:xfrm>
            <a:off x="3209925" y="3997325"/>
            <a:ext cx="617538" cy="544513"/>
          </a:xfrm>
          <a:prstGeom prst="rect">
            <a:avLst/>
          </a:prstGeom>
          <a:noFill/>
          <a:ln w="9525">
            <a:noFill/>
            <a:miter lim="800000"/>
            <a:headEnd/>
            <a:tailEnd/>
          </a:ln>
        </p:spPr>
        <p:txBody>
          <a:bodyPr/>
          <a:lstStyle/>
          <a:p>
            <a:endParaRPr lang="en-US">
              <a:solidFill>
                <a:srgbClr val="808080"/>
              </a:solidFill>
            </a:endParaRPr>
          </a:p>
        </p:txBody>
      </p:sp>
      <p:sp>
        <p:nvSpPr>
          <p:cNvPr id="12317" name="Rectangle 30"/>
          <p:cNvSpPr>
            <a:spLocks noChangeArrowheads="1"/>
          </p:cNvSpPr>
          <p:nvPr/>
        </p:nvSpPr>
        <p:spPr bwMode="auto">
          <a:xfrm>
            <a:off x="3348038" y="4071938"/>
            <a:ext cx="11430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18" name="Rectangle 31"/>
          <p:cNvSpPr>
            <a:spLocks noChangeArrowheads="1"/>
          </p:cNvSpPr>
          <p:nvPr/>
        </p:nvSpPr>
        <p:spPr bwMode="auto">
          <a:xfrm>
            <a:off x="3462338" y="4071938"/>
            <a:ext cx="5715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19" name="Rectangle 32"/>
          <p:cNvSpPr>
            <a:spLocks noChangeArrowheads="1"/>
          </p:cNvSpPr>
          <p:nvPr/>
        </p:nvSpPr>
        <p:spPr bwMode="auto">
          <a:xfrm>
            <a:off x="1839913" y="3441700"/>
            <a:ext cx="617537" cy="542925"/>
          </a:xfrm>
          <a:prstGeom prst="rect">
            <a:avLst/>
          </a:prstGeom>
          <a:noFill/>
          <a:ln w="9525">
            <a:noFill/>
            <a:miter lim="800000"/>
            <a:headEnd/>
            <a:tailEnd/>
          </a:ln>
        </p:spPr>
        <p:txBody>
          <a:bodyPr/>
          <a:lstStyle/>
          <a:p>
            <a:endParaRPr lang="en-US">
              <a:solidFill>
                <a:srgbClr val="808080"/>
              </a:solidFill>
            </a:endParaRPr>
          </a:p>
        </p:txBody>
      </p:sp>
      <p:sp>
        <p:nvSpPr>
          <p:cNvPr id="12320" name="Rectangle 33"/>
          <p:cNvSpPr>
            <a:spLocks noChangeArrowheads="1"/>
          </p:cNvSpPr>
          <p:nvPr/>
        </p:nvSpPr>
        <p:spPr bwMode="auto">
          <a:xfrm>
            <a:off x="1976438" y="3517900"/>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21" name="Rectangle 34"/>
          <p:cNvSpPr>
            <a:spLocks noChangeArrowheads="1"/>
          </p:cNvSpPr>
          <p:nvPr/>
        </p:nvSpPr>
        <p:spPr bwMode="auto">
          <a:xfrm>
            <a:off x="2090738" y="3517900"/>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22" name="Rectangle 35"/>
          <p:cNvSpPr>
            <a:spLocks noChangeArrowheads="1"/>
          </p:cNvSpPr>
          <p:nvPr/>
        </p:nvSpPr>
        <p:spPr bwMode="auto">
          <a:xfrm>
            <a:off x="2384425" y="3440113"/>
            <a:ext cx="615950" cy="544512"/>
          </a:xfrm>
          <a:prstGeom prst="rect">
            <a:avLst/>
          </a:prstGeom>
          <a:noFill/>
          <a:ln w="9525">
            <a:noFill/>
            <a:miter lim="800000"/>
            <a:headEnd/>
            <a:tailEnd/>
          </a:ln>
        </p:spPr>
        <p:txBody>
          <a:bodyPr/>
          <a:lstStyle/>
          <a:p>
            <a:endParaRPr lang="en-US">
              <a:solidFill>
                <a:srgbClr val="808080"/>
              </a:solidFill>
            </a:endParaRPr>
          </a:p>
        </p:txBody>
      </p:sp>
      <p:sp>
        <p:nvSpPr>
          <p:cNvPr id="12323" name="Rectangle 36"/>
          <p:cNvSpPr>
            <a:spLocks noChangeArrowheads="1"/>
          </p:cNvSpPr>
          <p:nvPr/>
        </p:nvSpPr>
        <p:spPr bwMode="auto">
          <a:xfrm>
            <a:off x="2520950" y="3514725"/>
            <a:ext cx="2857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0.6</a:t>
            </a:r>
            <a:endParaRPr lang="en-US" sz="2400">
              <a:solidFill>
                <a:srgbClr val="000000"/>
              </a:solidFill>
            </a:endParaRPr>
          </a:p>
        </p:txBody>
      </p:sp>
      <p:sp>
        <p:nvSpPr>
          <p:cNvPr id="12324" name="Rectangle 37"/>
          <p:cNvSpPr>
            <a:spLocks noChangeArrowheads="1"/>
          </p:cNvSpPr>
          <p:nvPr/>
        </p:nvSpPr>
        <p:spPr bwMode="auto">
          <a:xfrm>
            <a:off x="2806700" y="351472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25" name="Rectangle 38"/>
          <p:cNvSpPr>
            <a:spLocks noChangeArrowheads="1"/>
          </p:cNvSpPr>
          <p:nvPr/>
        </p:nvSpPr>
        <p:spPr bwMode="auto">
          <a:xfrm>
            <a:off x="3168650" y="3425825"/>
            <a:ext cx="614363" cy="546100"/>
          </a:xfrm>
          <a:prstGeom prst="rect">
            <a:avLst/>
          </a:prstGeom>
          <a:noFill/>
          <a:ln w="9525">
            <a:noFill/>
            <a:miter lim="800000"/>
            <a:headEnd/>
            <a:tailEnd/>
          </a:ln>
        </p:spPr>
        <p:txBody>
          <a:bodyPr/>
          <a:lstStyle/>
          <a:p>
            <a:endParaRPr lang="en-US">
              <a:solidFill>
                <a:srgbClr val="808080"/>
              </a:solidFill>
            </a:endParaRPr>
          </a:p>
        </p:txBody>
      </p:sp>
      <p:sp>
        <p:nvSpPr>
          <p:cNvPr id="12326" name="Rectangle 39"/>
          <p:cNvSpPr>
            <a:spLocks noChangeArrowheads="1"/>
          </p:cNvSpPr>
          <p:nvPr/>
        </p:nvSpPr>
        <p:spPr bwMode="auto">
          <a:xfrm>
            <a:off x="3303588" y="3502025"/>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27" name="Rectangle 40"/>
          <p:cNvSpPr>
            <a:spLocks noChangeArrowheads="1"/>
          </p:cNvSpPr>
          <p:nvPr/>
        </p:nvSpPr>
        <p:spPr bwMode="auto">
          <a:xfrm>
            <a:off x="3417888" y="350202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28" name="Rectangle 41"/>
          <p:cNvSpPr>
            <a:spLocks noChangeArrowheads="1"/>
          </p:cNvSpPr>
          <p:nvPr/>
        </p:nvSpPr>
        <p:spPr bwMode="auto">
          <a:xfrm>
            <a:off x="1870075" y="2784475"/>
            <a:ext cx="615950" cy="546100"/>
          </a:xfrm>
          <a:prstGeom prst="rect">
            <a:avLst/>
          </a:prstGeom>
          <a:noFill/>
          <a:ln w="9525">
            <a:noFill/>
            <a:miter lim="800000"/>
            <a:headEnd/>
            <a:tailEnd/>
          </a:ln>
        </p:spPr>
        <p:txBody>
          <a:bodyPr/>
          <a:lstStyle/>
          <a:p>
            <a:endParaRPr lang="en-US">
              <a:solidFill>
                <a:srgbClr val="808080"/>
              </a:solidFill>
            </a:endParaRPr>
          </a:p>
        </p:txBody>
      </p:sp>
      <p:sp>
        <p:nvSpPr>
          <p:cNvPr id="12329" name="Rectangle 42"/>
          <p:cNvSpPr>
            <a:spLocks noChangeArrowheads="1"/>
          </p:cNvSpPr>
          <p:nvPr/>
        </p:nvSpPr>
        <p:spPr bwMode="auto">
          <a:xfrm>
            <a:off x="2006600" y="2860675"/>
            <a:ext cx="2857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0.3</a:t>
            </a:r>
            <a:endParaRPr lang="en-US" sz="2400">
              <a:solidFill>
                <a:srgbClr val="000000"/>
              </a:solidFill>
            </a:endParaRPr>
          </a:p>
        </p:txBody>
      </p:sp>
      <p:sp>
        <p:nvSpPr>
          <p:cNvPr id="12330" name="Rectangle 43"/>
          <p:cNvSpPr>
            <a:spLocks noChangeArrowheads="1"/>
          </p:cNvSpPr>
          <p:nvPr/>
        </p:nvSpPr>
        <p:spPr bwMode="auto">
          <a:xfrm>
            <a:off x="2292350" y="286067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31" name="Rectangle 44"/>
          <p:cNvSpPr>
            <a:spLocks noChangeArrowheads="1"/>
          </p:cNvSpPr>
          <p:nvPr/>
        </p:nvSpPr>
        <p:spPr bwMode="auto">
          <a:xfrm>
            <a:off x="2411413" y="2784475"/>
            <a:ext cx="615950" cy="542925"/>
          </a:xfrm>
          <a:prstGeom prst="rect">
            <a:avLst/>
          </a:prstGeom>
          <a:noFill/>
          <a:ln w="9525">
            <a:noFill/>
            <a:miter lim="800000"/>
            <a:headEnd/>
            <a:tailEnd/>
          </a:ln>
        </p:spPr>
        <p:txBody>
          <a:bodyPr/>
          <a:lstStyle/>
          <a:p>
            <a:endParaRPr lang="en-US">
              <a:solidFill>
                <a:srgbClr val="808080"/>
              </a:solidFill>
            </a:endParaRPr>
          </a:p>
        </p:txBody>
      </p:sp>
      <p:sp>
        <p:nvSpPr>
          <p:cNvPr id="12332" name="Rectangle 45"/>
          <p:cNvSpPr>
            <a:spLocks noChangeArrowheads="1"/>
          </p:cNvSpPr>
          <p:nvPr/>
        </p:nvSpPr>
        <p:spPr bwMode="auto">
          <a:xfrm>
            <a:off x="2547938" y="2860675"/>
            <a:ext cx="2857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0.3</a:t>
            </a:r>
            <a:endParaRPr lang="en-US" sz="2400">
              <a:solidFill>
                <a:srgbClr val="000000"/>
              </a:solidFill>
            </a:endParaRPr>
          </a:p>
        </p:txBody>
      </p:sp>
      <p:sp>
        <p:nvSpPr>
          <p:cNvPr id="12333" name="Rectangle 46"/>
          <p:cNvSpPr>
            <a:spLocks noChangeArrowheads="1"/>
          </p:cNvSpPr>
          <p:nvPr/>
        </p:nvSpPr>
        <p:spPr bwMode="auto">
          <a:xfrm>
            <a:off x="2833688" y="286067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34" name="Rectangle 47"/>
          <p:cNvSpPr>
            <a:spLocks noChangeArrowheads="1"/>
          </p:cNvSpPr>
          <p:nvPr/>
        </p:nvSpPr>
        <p:spPr bwMode="auto">
          <a:xfrm>
            <a:off x="3225800" y="2784475"/>
            <a:ext cx="614363" cy="542925"/>
          </a:xfrm>
          <a:prstGeom prst="rect">
            <a:avLst/>
          </a:prstGeom>
          <a:noFill/>
          <a:ln w="9525">
            <a:noFill/>
            <a:miter lim="800000"/>
            <a:headEnd/>
            <a:tailEnd/>
          </a:ln>
        </p:spPr>
        <p:txBody>
          <a:bodyPr/>
          <a:lstStyle/>
          <a:p>
            <a:endParaRPr lang="en-US">
              <a:solidFill>
                <a:srgbClr val="808080"/>
              </a:solidFill>
            </a:endParaRPr>
          </a:p>
        </p:txBody>
      </p:sp>
      <p:sp>
        <p:nvSpPr>
          <p:cNvPr id="12335" name="Rectangle 48"/>
          <p:cNvSpPr>
            <a:spLocks noChangeArrowheads="1"/>
          </p:cNvSpPr>
          <p:nvPr/>
        </p:nvSpPr>
        <p:spPr bwMode="auto">
          <a:xfrm>
            <a:off x="3360738" y="2860675"/>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36" name="Rectangle 49"/>
          <p:cNvSpPr>
            <a:spLocks noChangeArrowheads="1"/>
          </p:cNvSpPr>
          <p:nvPr/>
        </p:nvSpPr>
        <p:spPr bwMode="auto">
          <a:xfrm>
            <a:off x="3475038" y="286067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37" name="Rectangle 50"/>
          <p:cNvSpPr>
            <a:spLocks noChangeArrowheads="1"/>
          </p:cNvSpPr>
          <p:nvPr/>
        </p:nvSpPr>
        <p:spPr bwMode="auto">
          <a:xfrm>
            <a:off x="1839913" y="2112963"/>
            <a:ext cx="617537" cy="546100"/>
          </a:xfrm>
          <a:prstGeom prst="rect">
            <a:avLst/>
          </a:prstGeom>
          <a:noFill/>
          <a:ln w="9525">
            <a:noFill/>
            <a:miter lim="800000"/>
            <a:headEnd/>
            <a:tailEnd/>
          </a:ln>
        </p:spPr>
        <p:txBody>
          <a:bodyPr/>
          <a:lstStyle/>
          <a:p>
            <a:endParaRPr lang="en-US">
              <a:solidFill>
                <a:srgbClr val="808080"/>
              </a:solidFill>
            </a:endParaRPr>
          </a:p>
        </p:txBody>
      </p:sp>
      <p:sp>
        <p:nvSpPr>
          <p:cNvPr id="12338" name="Rectangle 51"/>
          <p:cNvSpPr>
            <a:spLocks noChangeArrowheads="1"/>
          </p:cNvSpPr>
          <p:nvPr/>
        </p:nvSpPr>
        <p:spPr bwMode="auto">
          <a:xfrm>
            <a:off x="1976438" y="2189163"/>
            <a:ext cx="28575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0.6</a:t>
            </a:r>
            <a:endParaRPr lang="en-US" sz="2400">
              <a:solidFill>
                <a:srgbClr val="000000"/>
              </a:solidFill>
            </a:endParaRPr>
          </a:p>
        </p:txBody>
      </p:sp>
      <p:sp>
        <p:nvSpPr>
          <p:cNvPr id="12339" name="Rectangle 52"/>
          <p:cNvSpPr>
            <a:spLocks noChangeArrowheads="1"/>
          </p:cNvSpPr>
          <p:nvPr/>
        </p:nvSpPr>
        <p:spPr bwMode="auto">
          <a:xfrm>
            <a:off x="2262188" y="2189163"/>
            <a:ext cx="5715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40" name="Rectangle 53"/>
          <p:cNvSpPr>
            <a:spLocks noChangeArrowheads="1"/>
          </p:cNvSpPr>
          <p:nvPr/>
        </p:nvSpPr>
        <p:spPr bwMode="auto">
          <a:xfrm>
            <a:off x="2541588" y="2143125"/>
            <a:ext cx="614362" cy="542925"/>
          </a:xfrm>
          <a:prstGeom prst="rect">
            <a:avLst/>
          </a:prstGeom>
          <a:noFill/>
          <a:ln w="9525">
            <a:noFill/>
            <a:miter lim="800000"/>
            <a:headEnd/>
            <a:tailEnd/>
          </a:ln>
        </p:spPr>
        <p:txBody>
          <a:bodyPr/>
          <a:lstStyle/>
          <a:p>
            <a:endParaRPr lang="en-US">
              <a:solidFill>
                <a:srgbClr val="808080"/>
              </a:solidFill>
            </a:endParaRPr>
          </a:p>
        </p:txBody>
      </p:sp>
      <p:sp>
        <p:nvSpPr>
          <p:cNvPr id="12341" name="Rectangle 54"/>
          <p:cNvSpPr>
            <a:spLocks noChangeArrowheads="1"/>
          </p:cNvSpPr>
          <p:nvPr/>
        </p:nvSpPr>
        <p:spPr bwMode="auto">
          <a:xfrm>
            <a:off x="2676525" y="2216150"/>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42" name="Rectangle 55"/>
          <p:cNvSpPr>
            <a:spLocks noChangeArrowheads="1"/>
          </p:cNvSpPr>
          <p:nvPr/>
        </p:nvSpPr>
        <p:spPr bwMode="auto">
          <a:xfrm>
            <a:off x="2790825" y="2216150"/>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43" name="Rectangle 56"/>
          <p:cNvSpPr>
            <a:spLocks noChangeArrowheads="1"/>
          </p:cNvSpPr>
          <p:nvPr/>
        </p:nvSpPr>
        <p:spPr bwMode="auto">
          <a:xfrm>
            <a:off x="3182938" y="2157413"/>
            <a:ext cx="617537" cy="542925"/>
          </a:xfrm>
          <a:prstGeom prst="rect">
            <a:avLst/>
          </a:prstGeom>
          <a:noFill/>
          <a:ln w="9525">
            <a:noFill/>
            <a:miter lim="800000"/>
            <a:headEnd/>
            <a:tailEnd/>
          </a:ln>
        </p:spPr>
        <p:txBody>
          <a:bodyPr/>
          <a:lstStyle/>
          <a:p>
            <a:endParaRPr lang="en-US">
              <a:solidFill>
                <a:srgbClr val="808080"/>
              </a:solidFill>
            </a:endParaRPr>
          </a:p>
        </p:txBody>
      </p:sp>
      <p:sp>
        <p:nvSpPr>
          <p:cNvPr id="12344" name="Rectangle 57"/>
          <p:cNvSpPr>
            <a:spLocks noChangeArrowheads="1"/>
          </p:cNvSpPr>
          <p:nvPr/>
        </p:nvSpPr>
        <p:spPr bwMode="auto">
          <a:xfrm>
            <a:off x="3319463" y="2232025"/>
            <a:ext cx="11430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0</a:t>
            </a:r>
            <a:endParaRPr lang="en-US" sz="2400">
              <a:solidFill>
                <a:srgbClr val="000000"/>
              </a:solidFill>
            </a:endParaRPr>
          </a:p>
        </p:txBody>
      </p:sp>
      <p:sp>
        <p:nvSpPr>
          <p:cNvPr id="12345" name="Rectangle 58"/>
          <p:cNvSpPr>
            <a:spLocks noChangeArrowheads="1"/>
          </p:cNvSpPr>
          <p:nvPr/>
        </p:nvSpPr>
        <p:spPr bwMode="auto">
          <a:xfrm>
            <a:off x="3433763" y="2232025"/>
            <a:ext cx="57150" cy="274638"/>
          </a:xfrm>
          <a:prstGeom prst="rect">
            <a:avLst/>
          </a:prstGeom>
          <a:noFill/>
          <a:ln w="9525">
            <a:noFill/>
            <a:miter lim="800000"/>
            <a:headEnd/>
            <a:tailEnd/>
          </a:ln>
        </p:spPr>
        <p:txBody>
          <a:bodyPr wrap="none" lIns="0" tIns="0" rIns="0" bIns="0">
            <a:spAutoFit/>
          </a:bodyPr>
          <a:lstStyle/>
          <a:p>
            <a:pPr algn="l"/>
            <a:r>
              <a:rPr lang="en-US">
                <a:solidFill>
                  <a:srgbClr val="000000"/>
                </a:solidFill>
              </a:rPr>
              <a:t> </a:t>
            </a:r>
            <a:endParaRPr lang="en-US" sz="2400">
              <a:solidFill>
                <a:srgbClr val="000000"/>
              </a:solidFill>
            </a:endParaRPr>
          </a:p>
        </p:txBody>
      </p:sp>
      <p:sp>
        <p:nvSpPr>
          <p:cNvPr id="12346" name="Rectangle 59"/>
          <p:cNvSpPr>
            <a:spLocks noChangeArrowheads="1"/>
          </p:cNvSpPr>
          <p:nvPr/>
        </p:nvSpPr>
        <p:spPr bwMode="auto">
          <a:xfrm>
            <a:off x="3405188" y="4764088"/>
            <a:ext cx="1614487" cy="603250"/>
          </a:xfrm>
          <a:prstGeom prst="rect">
            <a:avLst/>
          </a:prstGeom>
          <a:noFill/>
          <a:ln w="9525">
            <a:noFill/>
            <a:miter lim="800000"/>
            <a:headEnd/>
            <a:tailEnd/>
          </a:ln>
        </p:spPr>
        <p:txBody>
          <a:bodyPr/>
          <a:lstStyle/>
          <a:p>
            <a:endParaRPr lang="en-US">
              <a:solidFill>
                <a:srgbClr val="808080"/>
              </a:solidFill>
            </a:endParaRPr>
          </a:p>
        </p:txBody>
      </p:sp>
      <p:sp>
        <p:nvSpPr>
          <p:cNvPr id="12347" name="Rectangle 60"/>
          <p:cNvSpPr>
            <a:spLocks noChangeArrowheads="1"/>
          </p:cNvSpPr>
          <p:nvPr/>
        </p:nvSpPr>
        <p:spPr bwMode="auto">
          <a:xfrm>
            <a:off x="1651000" y="5259388"/>
            <a:ext cx="1066800" cy="274637"/>
          </a:xfrm>
          <a:prstGeom prst="rect">
            <a:avLst/>
          </a:prstGeom>
          <a:noFill/>
          <a:ln w="9525">
            <a:noFill/>
            <a:miter lim="800000"/>
            <a:headEnd/>
            <a:tailEnd/>
          </a:ln>
        </p:spPr>
        <p:txBody>
          <a:bodyPr wrap="none" lIns="0" tIns="0" rIns="0" bIns="0">
            <a:spAutoFit/>
          </a:bodyPr>
          <a:lstStyle/>
          <a:p>
            <a:pPr algn="l"/>
            <a:r>
              <a:rPr lang="en-US">
                <a:solidFill>
                  <a:srgbClr val="000000"/>
                </a:solidFill>
              </a:rPr>
              <a:t>Grid cells y</a:t>
            </a:r>
            <a:endParaRPr lang="en-US" sz="2400">
              <a:solidFill>
                <a:srgbClr val="000000"/>
              </a:solidFill>
            </a:endParaRPr>
          </a:p>
        </p:txBody>
      </p:sp>
      <p:sp>
        <p:nvSpPr>
          <p:cNvPr id="12348" name="Rectangle 62"/>
          <p:cNvSpPr>
            <a:spLocks noChangeArrowheads="1"/>
          </p:cNvSpPr>
          <p:nvPr/>
        </p:nvSpPr>
        <p:spPr bwMode="auto">
          <a:xfrm>
            <a:off x="1741488" y="1979613"/>
            <a:ext cx="658812" cy="673100"/>
          </a:xfrm>
          <a:prstGeom prst="rect">
            <a:avLst/>
          </a:prstGeom>
          <a:noFill/>
          <a:ln w="42863">
            <a:solidFill>
              <a:srgbClr val="FF3300"/>
            </a:solidFill>
            <a:miter lim="800000"/>
            <a:headEnd/>
            <a:tailEnd/>
          </a:ln>
        </p:spPr>
        <p:txBody>
          <a:bodyPr/>
          <a:lstStyle/>
          <a:p>
            <a:endParaRPr lang="en-US">
              <a:solidFill>
                <a:srgbClr val="808080"/>
              </a:solidFill>
            </a:endParaRPr>
          </a:p>
        </p:txBody>
      </p:sp>
      <p:sp>
        <p:nvSpPr>
          <p:cNvPr id="12349" name="Rectangle 63"/>
          <p:cNvSpPr>
            <a:spLocks noChangeArrowheads="1"/>
          </p:cNvSpPr>
          <p:nvPr/>
        </p:nvSpPr>
        <p:spPr bwMode="auto">
          <a:xfrm>
            <a:off x="2397125" y="2649538"/>
            <a:ext cx="660400" cy="644525"/>
          </a:xfrm>
          <a:prstGeom prst="rect">
            <a:avLst/>
          </a:prstGeom>
          <a:noFill/>
          <a:ln w="42863">
            <a:solidFill>
              <a:srgbClr val="FF3300"/>
            </a:solidFill>
            <a:miter lim="800000"/>
            <a:headEnd/>
            <a:tailEnd/>
          </a:ln>
        </p:spPr>
        <p:txBody>
          <a:bodyPr/>
          <a:lstStyle/>
          <a:p>
            <a:endParaRPr lang="en-US">
              <a:solidFill>
                <a:srgbClr val="808080"/>
              </a:solidFill>
            </a:endParaRPr>
          </a:p>
        </p:txBody>
      </p:sp>
      <p:sp>
        <p:nvSpPr>
          <p:cNvPr id="12350" name="Rectangle 64"/>
          <p:cNvSpPr>
            <a:spLocks noChangeArrowheads="1"/>
          </p:cNvSpPr>
          <p:nvPr/>
        </p:nvSpPr>
        <p:spPr bwMode="auto">
          <a:xfrm>
            <a:off x="2397125" y="3290888"/>
            <a:ext cx="660400" cy="644525"/>
          </a:xfrm>
          <a:prstGeom prst="rect">
            <a:avLst/>
          </a:prstGeom>
          <a:noFill/>
          <a:ln w="42863">
            <a:solidFill>
              <a:srgbClr val="FF3300"/>
            </a:solidFill>
            <a:miter lim="800000"/>
            <a:headEnd/>
            <a:tailEnd/>
          </a:ln>
        </p:spPr>
        <p:txBody>
          <a:bodyPr/>
          <a:lstStyle/>
          <a:p>
            <a:endParaRPr lang="en-US">
              <a:solidFill>
                <a:srgbClr val="808080"/>
              </a:solidFill>
            </a:endParaRPr>
          </a:p>
        </p:txBody>
      </p:sp>
      <p:sp>
        <p:nvSpPr>
          <p:cNvPr id="12351" name="Rectangle 65"/>
          <p:cNvSpPr>
            <a:spLocks noChangeArrowheads="1"/>
          </p:cNvSpPr>
          <p:nvPr/>
        </p:nvSpPr>
        <p:spPr bwMode="auto">
          <a:xfrm>
            <a:off x="1741488" y="2649538"/>
            <a:ext cx="658812" cy="644525"/>
          </a:xfrm>
          <a:prstGeom prst="rect">
            <a:avLst/>
          </a:prstGeom>
          <a:noFill/>
          <a:ln w="42863">
            <a:solidFill>
              <a:srgbClr val="FF3300"/>
            </a:solidFill>
            <a:miter lim="800000"/>
            <a:headEnd/>
            <a:tailEnd/>
          </a:ln>
        </p:spPr>
        <p:txBody>
          <a:bodyPr/>
          <a:lstStyle/>
          <a:p>
            <a:endParaRPr lang="en-US">
              <a:solidFill>
                <a:srgbClr val="808080"/>
              </a:solidFill>
            </a:endParaRPr>
          </a:p>
        </p:txBody>
      </p:sp>
      <p:sp>
        <p:nvSpPr>
          <p:cNvPr id="12352" name="Rectangle 66"/>
          <p:cNvSpPr>
            <a:spLocks noChangeArrowheads="1"/>
          </p:cNvSpPr>
          <p:nvPr/>
        </p:nvSpPr>
        <p:spPr bwMode="auto">
          <a:xfrm>
            <a:off x="2397125" y="4546600"/>
            <a:ext cx="660400" cy="615950"/>
          </a:xfrm>
          <a:prstGeom prst="rect">
            <a:avLst/>
          </a:prstGeom>
          <a:noFill/>
          <a:ln w="42863">
            <a:solidFill>
              <a:srgbClr val="000099"/>
            </a:solidFill>
            <a:miter lim="800000"/>
            <a:headEnd/>
            <a:tailEnd/>
          </a:ln>
        </p:spPr>
        <p:txBody>
          <a:bodyPr/>
          <a:lstStyle/>
          <a:p>
            <a:endParaRPr lang="en-US">
              <a:solidFill>
                <a:srgbClr val="808080"/>
              </a:solidFill>
            </a:endParaRPr>
          </a:p>
        </p:txBody>
      </p:sp>
      <p:sp>
        <p:nvSpPr>
          <p:cNvPr id="12353" name="Rectangle 67"/>
          <p:cNvSpPr>
            <a:spLocks noChangeArrowheads="1"/>
          </p:cNvSpPr>
          <p:nvPr/>
        </p:nvSpPr>
        <p:spPr bwMode="auto">
          <a:xfrm>
            <a:off x="2397125" y="3932238"/>
            <a:ext cx="660400" cy="617537"/>
          </a:xfrm>
          <a:prstGeom prst="rect">
            <a:avLst/>
          </a:prstGeom>
          <a:noFill/>
          <a:ln w="42863">
            <a:solidFill>
              <a:srgbClr val="000099"/>
            </a:solidFill>
            <a:miter lim="800000"/>
            <a:headEnd/>
            <a:tailEnd/>
          </a:ln>
        </p:spPr>
        <p:txBody>
          <a:bodyPr/>
          <a:lstStyle/>
          <a:p>
            <a:endParaRPr lang="en-US">
              <a:solidFill>
                <a:srgbClr val="808080"/>
              </a:solidFill>
            </a:endParaRPr>
          </a:p>
        </p:txBody>
      </p:sp>
      <p:grpSp>
        <p:nvGrpSpPr>
          <p:cNvPr id="12354" name="Group 68"/>
          <p:cNvGrpSpPr>
            <a:grpSpLocks/>
          </p:cNvGrpSpPr>
          <p:nvPr/>
        </p:nvGrpSpPr>
        <p:grpSpPr bwMode="auto">
          <a:xfrm>
            <a:off x="2009775" y="2408238"/>
            <a:ext cx="147638" cy="469900"/>
            <a:chOff x="1138" y="864"/>
            <a:chExt cx="93" cy="296"/>
          </a:xfrm>
        </p:grpSpPr>
        <p:sp>
          <p:nvSpPr>
            <p:cNvPr id="12397" name="Line 69"/>
            <p:cNvSpPr>
              <a:spLocks noChangeShapeType="1"/>
            </p:cNvSpPr>
            <p:nvPr/>
          </p:nvSpPr>
          <p:spPr bwMode="auto">
            <a:xfrm>
              <a:off x="1184" y="864"/>
              <a:ext cx="1" cy="206"/>
            </a:xfrm>
            <a:prstGeom prst="line">
              <a:avLst/>
            </a:prstGeom>
            <a:noFill/>
            <a:ln w="14288">
              <a:solidFill>
                <a:srgbClr val="000000"/>
              </a:solidFill>
              <a:round/>
              <a:headEnd/>
              <a:tailEnd/>
            </a:ln>
          </p:spPr>
          <p:txBody>
            <a:bodyPr/>
            <a:lstStyle/>
            <a:p>
              <a:endParaRPr lang="en-US"/>
            </a:p>
          </p:txBody>
        </p:sp>
        <p:sp>
          <p:nvSpPr>
            <p:cNvPr id="12398" name="Freeform 70"/>
            <p:cNvSpPr>
              <a:spLocks/>
            </p:cNvSpPr>
            <p:nvPr/>
          </p:nvSpPr>
          <p:spPr bwMode="auto">
            <a:xfrm>
              <a:off x="1138" y="1067"/>
              <a:ext cx="93" cy="93"/>
            </a:xfrm>
            <a:custGeom>
              <a:avLst/>
              <a:gdLst>
                <a:gd name="T0" fmla="*/ 0 w 93"/>
                <a:gd name="T1" fmla="*/ 0 h 93"/>
                <a:gd name="T2" fmla="*/ 46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6" y="93"/>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55" name="Group 71"/>
          <p:cNvGrpSpPr>
            <a:grpSpLocks/>
          </p:cNvGrpSpPr>
          <p:nvPr/>
        </p:nvGrpSpPr>
        <p:grpSpPr bwMode="auto">
          <a:xfrm>
            <a:off x="2282825" y="2506663"/>
            <a:ext cx="242888" cy="284162"/>
            <a:chOff x="1310" y="926"/>
            <a:chExt cx="153" cy="179"/>
          </a:xfrm>
        </p:grpSpPr>
        <p:sp>
          <p:nvSpPr>
            <p:cNvPr id="12395" name="Line 72"/>
            <p:cNvSpPr>
              <a:spLocks noChangeShapeType="1"/>
            </p:cNvSpPr>
            <p:nvPr/>
          </p:nvSpPr>
          <p:spPr bwMode="auto">
            <a:xfrm>
              <a:off x="1310" y="926"/>
              <a:ext cx="95" cy="110"/>
            </a:xfrm>
            <a:prstGeom prst="line">
              <a:avLst/>
            </a:prstGeom>
            <a:noFill/>
            <a:ln w="14288">
              <a:solidFill>
                <a:srgbClr val="000000"/>
              </a:solidFill>
              <a:round/>
              <a:headEnd/>
              <a:tailEnd/>
            </a:ln>
          </p:spPr>
          <p:txBody>
            <a:bodyPr/>
            <a:lstStyle/>
            <a:p>
              <a:endParaRPr lang="en-US"/>
            </a:p>
          </p:txBody>
        </p:sp>
        <p:sp>
          <p:nvSpPr>
            <p:cNvPr id="12396" name="Freeform 73"/>
            <p:cNvSpPr>
              <a:spLocks/>
            </p:cNvSpPr>
            <p:nvPr/>
          </p:nvSpPr>
          <p:spPr bwMode="auto">
            <a:xfrm>
              <a:off x="1366" y="1003"/>
              <a:ext cx="97" cy="102"/>
            </a:xfrm>
            <a:custGeom>
              <a:avLst/>
              <a:gdLst>
                <a:gd name="T0" fmla="*/ 0 w 97"/>
                <a:gd name="T1" fmla="*/ 61 h 102"/>
                <a:gd name="T2" fmla="*/ 97 w 97"/>
                <a:gd name="T3" fmla="*/ 102 h 102"/>
                <a:gd name="T4" fmla="*/ 72 w 97"/>
                <a:gd name="T5" fmla="*/ 0 h 102"/>
                <a:gd name="T6" fmla="*/ 0 w 97"/>
                <a:gd name="T7" fmla="*/ 61 h 102"/>
                <a:gd name="T8" fmla="*/ 0 60000 65536"/>
                <a:gd name="T9" fmla="*/ 0 60000 65536"/>
                <a:gd name="T10" fmla="*/ 0 60000 65536"/>
                <a:gd name="T11" fmla="*/ 0 60000 65536"/>
                <a:gd name="T12" fmla="*/ 0 w 97"/>
                <a:gd name="T13" fmla="*/ 0 h 102"/>
                <a:gd name="T14" fmla="*/ 97 w 97"/>
                <a:gd name="T15" fmla="*/ 102 h 102"/>
              </a:gdLst>
              <a:ahLst/>
              <a:cxnLst>
                <a:cxn ang="T8">
                  <a:pos x="T0" y="T1"/>
                </a:cxn>
                <a:cxn ang="T9">
                  <a:pos x="T2" y="T3"/>
                </a:cxn>
                <a:cxn ang="T10">
                  <a:pos x="T4" y="T5"/>
                </a:cxn>
                <a:cxn ang="T11">
                  <a:pos x="T6" y="T7"/>
                </a:cxn>
              </a:cxnLst>
              <a:rect l="T12" t="T13" r="T14" b="T15"/>
              <a:pathLst>
                <a:path w="97" h="102">
                  <a:moveTo>
                    <a:pt x="0" y="61"/>
                  </a:moveTo>
                  <a:lnTo>
                    <a:pt x="97" y="102"/>
                  </a:lnTo>
                  <a:lnTo>
                    <a:pt x="72" y="0"/>
                  </a:lnTo>
                  <a:lnTo>
                    <a:pt x="0" y="61"/>
                  </a:lnTo>
                  <a:close/>
                </a:path>
              </a:pathLst>
            </a:custGeom>
            <a:solidFill>
              <a:srgbClr val="000000"/>
            </a:solidFill>
            <a:ln w="9525">
              <a:noFill/>
              <a:round/>
              <a:headEnd/>
              <a:tailEnd/>
            </a:ln>
          </p:spPr>
          <p:txBody>
            <a:bodyPr/>
            <a:lstStyle/>
            <a:p>
              <a:endParaRPr lang="en-US"/>
            </a:p>
          </p:txBody>
        </p:sp>
      </p:grpSp>
      <p:grpSp>
        <p:nvGrpSpPr>
          <p:cNvPr id="12356" name="Group 74"/>
          <p:cNvGrpSpPr>
            <a:grpSpLocks/>
          </p:cNvGrpSpPr>
          <p:nvPr/>
        </p:nvGrpSpPr>
        <p:grpSpPr bwMode="auto">
          <a:xfrm>
            <a:off x="2925763" y="2522538"/>
            <a:ext cx="344487" cy="314325"/>
            <a:chOff x="1715" y="936"/>
            <a:chExt cx="217" cy="198"/>
          </a:xfrm>
        </p:grpSpPr>
        <p:sp>
          <p:nvSpPr>
            <p:cNvPr id="12393" name="Line 75"/>
            <p:cNvSpPr>
              <a:spLocks noChangeShapeType="1"/>
            </p:cNvSpPr>
            <p:nvPr/>
          </p:nvSpPr>
          <p:spPr bwMode="auto">
            <a:xfrm>
              <a:off x="1715" y="936"/>
              <a:ext cx="149" cy="136"/>
            </a:xfrm>
            <a:prstGeom prst="line">
              <a:avLst/>
            </a:prstGeom>
            <a:noFill/>
            <a:ln w="14288">
              <a:solidFill>
                <a:srgbClr val="000000"/>
              </a:solidFill>
              <a:round/>
              <a:headEnd/>
              <a:tailEnd/>
            </a:ln>
          </p:spPr>
          <p:txBody>
            <a:bodyPr/>
            <a:lstStyle/>
            <a:p>
              <a:endParaRPr lang="en-US"/>
            </a:p>
          </p:txBody>
        </p:sp>
        <p:sp>
          <p:nvSpPr>
            <p:cNvPr id="12394" name="Freeform 76"/>
            <p:cNvSpPr>
              <a:spLocks/>
            </p:cNvSpPr>
            <p:nvPr/>
          </p:nvSpPr>
          <p:spPr bwMode="auto">
            <a:xfrm>
              <a:off x="1830" y="1035"/>
              <a:ext cx="102" cy="99"/>
            </a:xfrm>
            <a:custGeom>
              <a:avLst/>
              <a:gdLst>
                <a:gd name="T0" fmla="*/ 0 w 102"/>
                <a:gd name="T1" fmla="*/ 69 h 99"/>
                <a:gd name="T2" fmla="*/ 102 w 102"/>
                <a:gd name="T3" fmla="*/ 99 h 99"/>
                <a:gd name="T4" fmla="*/ 63 w 102"/>
                <a:gd name="T5" fmla="*/ 0 h 99"/>
                <a:gd name="T6" fmla="*/ 0 w 102"/>
                <a:gd name="T7" fmla="*/ 69 h 99"/>
                <a:gd name="T8" fmla="*/ 0 60000 65536"/>
                <a:gd name="T9" fmla="*/ 0 60000 65536"/>
                <a:gd name="T10" fmla="*/ 0 60000 65536"/>
                <a:gd name="T11" fmla="*/ 0 60000 65536"/>
                <a:gd name="T12" fmla="*/ 0 w 102"/>
                <a:gd name="T13" fmla="*/ 0 h 99"/>
                <a:gd name="T14" fmla="*/ 102 w 102"/>
                <a:gd name="T15" fmla="*/ 99 h 99"/>
              </a:gdLst>
              <a:ahLst/>
              <a:cxnLst>
                <a:cxn ang="T8">
                  <a:pos x="T0" y="T1"/>
                </a:cxn>
                <a:cxn ang="T9">
                  <a:pos x="T2" y="T3"/>
                </a:cxn>
                <a:cxn ang="T10">
                  <a:pos x="T4" y="T5"/>
                </a:cxn>
                <a:cxn ang="T11">
                  <a:pos x="T6" y="T7"/>
                </a:cxn>
              </a:cxnLst>
              <a:rect l="T12" t="T13" r="T14" b="T15"/>
              <a:pathLst>
                <a:path w="102" h="99">
                  <a:moveTo>
                    <a:pt x="0" y="69"/>
                  </a:moveTo>
                  <a:lnTo>
                    <a:pt x="102" y="99"/>
                  </a:lnTo>
                  <a:lnTo>
                    <a:pt x="63" y="0"/>
                  </a:lnTo>
                  <a:lnTo>
                    <a:pt x="0" y="69"/>
                  </a:lnTo>
                  <a:close/>
                </a:path>
              </a:pathLst>
            </a:custGeom>
            <a:solidFill>
              <a:srgbClr val="000000"/>
            </a:solidFill>
            <a:ln w="9525">
              <a:noFill/>
              <a:round/>
              <a:headEnd/>
              <a:tailEnd/>
            </a:ln>
          </p:spPr>
          <p:txBody>
            <a:bodyPr/>
            <a:lstStyle/>
            <a:p>
              <a:endParaRPr lang="en-US"/>
            </a:p>
          </p:txBody>
        </p:sp>
      </p:grpSp>
      <p:grpSp>
        <p:nvGrpSpPr>
          <p:cNvPr id="12357" name="Group 77"/>
          <p:cNvGrpSpPr>
            <a:grpSpLocks/>
          </p:cNvGrpSpPr>
          <p:nvPr/>
        </p:nvGrpSpPr>
        <p:grpSpPr bwMode="auto">
          <a:xfrm>
            <a:off x="2197100" y="3121025"/>
            <a:ext cx="374650" cy="314325"/>
            <a:chOff x="1256" y="1313"/>
            <a:chExt cx="236" cy="198"/>
          </a:xfrm>
        </p:grpSpPr>
        <p:sp>
          <p:nvSpPr>
            <p:cNvPr id="12391" name="Line 78"/>
            <p:cNvSpPr>
              <a:spLocks noChangeShapeType="1"/>
            </p:cNvSpPr>
            <p:nvPr/>
          </p:nvSpPr>
          <p:spPr bwMode="auto">
            <a:xfrm>
              <a:off x="1256" y="1313"/>
              <a:ext cx="165" cy="140"/>
            </a:xfrm>
            <a:prstGeom prst="line">
              <a:avLst/>
            </a:prstGeom>
            <a:noFill/>
            <a:ln w="14288">
              <a:solidFill>
                <a:srgbClr val="000000"/>
              </a:solidFill>
              <a:round/>
              <a:headEnd/>
              <a:tailEnd/>
            </a:ln>
          </p:spPr>
          <p:txBody>
            <a:bodyPr/>
            <a:lstStyle/>
            <a:p>
              <a:endParaRPr lang="en-US"/>
            </a:p>
          </p:txBody>
        </p:sp>
        <p:sp>
          <p:nvSpPr>
            <p:cNvPr id="12392" name="Freeform 79"/>
            <p:cNvSpPr>
              <a:spLocks/>
            </p:cNvSpPr>
            <p:nvPr/>
          </p:nvSpPr>
          <p:spPr bwMode="auto">
            <a:xfrm>
              <a:off x="1388" y="1415"/>
              <a:ext cx="104" cy="96"/>
            </a:xfrm>
            <a:custGeom>
              <a:avLst/>
              <a:gdLst>
                <a:gd name="T0" fmla="*/ 0 w 104"/>
                <a:gd name="T1" fmla="*/ 72 h 96"/>
                <a:gd name="T2" fmla="*/ 104 w 104"/>
                <a:gd name="T3" fmla="*/ 96 h 96"/>
                <a:gd name="T4" fmla="*/ 60 w 104"/>
                <a:gd name="T5" fmla="*/ 0 h 96"/>
                <a:gd name="T6" fmla="*/ 0 w 104"/>
                <a:gd name="T7" fmla="*/ 72 h 96"/>
                <a:gd name="T8" fmla="*/ 0 60000 65536"/>
                <a:gd name="T9" fmla="*/ 0 60000 65536"/>
                <a:gd name="T10" fmla="*/ 0 60000 65536"/>
                <a:gd name="T11" fmla="*/ 0 60000 65536"/>
                <a:gd name="T12" fmla="*/ 0 w 104"/>
                <a:gd name="T13" fmla="*/ 0 h 96"/>
                <a:gd name="T14" fmla="*/ 104 w 104"/>
                <a:gd name="T15" fmla="*/ 96 h 96"/>
              </a:gdLst>
              <a:ahLst/>
              <a:cxnLst>
                <a:cxn ang="T8">
                  <a:pos x="T0" y="T1"/>
                </a:cxn>
                <a:cxn ang="T9">
                  <a:pos x="T2" y="T3"/>
                </a:cxn>
                <a:cxn ang="T10">
                  <a:pos x="T4" y="T5"/>
                </a:cxn>
                <a:cxn ang="T11">
                  <a:pos x="T6" y="T7"/>
                </a:cxn>
              </a:cxnLst>
              <a:rect l="T12" t="T13" r="T14" b="T15"/>
              <a:pathLst>
                <a:path w="104" h="96">
                  <a:moveTo>
                    <a:pt x="0" y="72"/>
                  </a:moveTo>
                  <a:lnTo>
                    <a:pt x="104" y="96"/>
                  </a:lnTo>
                  <a:lnTo>
                    <a:pt x="60" y="0"/>
                  </a:lnTo>
                  <a:lnTo>
                    <a:pt x="0" y="72"/>
                  </a:lnTo>
                  <a:close/>
                </a:path>
              </a:pathLst>
            </a:custGeom>
            <a:solidFill>
              <a:srgbClr val="000000"/>
            </a:solidFill>
            <a:ln w="9525">
              <a:noFill/>
              <a:round/>
              <a:headEnd/>
              <a:tailEnd/>
            </a:ln>
          </p:spPr>
          <p:txBody>
            <a:bodyPr/>
            <a:lstStyle/>
            <a:p>
              <a:endParaRPr lang="en-US"/>
            </a:p>
          </p:txBody>
        </p:sp>
      </p:grpSp>
      <p:grpSp>
        <p:nvGrpSpPr>
          <p:cNvPr id="12358" name="Group 80"/>
          <p:cNvGrpSpPr>
            <a:grpSpLocks/>
          </p:cNvGrpSpPr>
          <p:nvPr/>
        </p:nvGrpSpPr>
        <p:grpSpPr bwMode="auto">
          <a:xfrm>
            <a:off x="2667000" y="3121025"/>
            <a:ext cx="147638" cy="387350"/>
            <a:chOff x="1552" y="1313"/>
            <a:chExt cx="93" cy="244"/>
          </a:xfrm>
        </p:grpSpPr>
        <p:sp>
          <p:nvSpPr>
            <p:cNvPr id="12389" name="Line 81"/>
            <p:cNvSpPr>
              <a:spLocks noChangeShapeType="1"/>
            </p:cNvSpPr>
            <p:nvPr/>
          </p:nvSpPr>
          <p:spPr bwMode="auto">
            <a:xfrm>
              <a:off x="1598" y="1313"/>
              <a:ext cx="1" cy="152"/>
            </a:xfrm>
            <a:prstGeom prst="line">
              <a:avLst/>
            </a:prstGeom>
            <a:noFill/>
            <a:ln w="14288">
              <a:solidFill>
                <a:srgbClr val="000000"/>
              </a:solidFill>
              <a:round/>
              <a:headEnd/>
              <a:tailEnd/>
            </a:ln>
          </p:spPr>
          <p:txBody>
            <a:bodyPr/>
            <a:lstStyle/>
            <a:p>
              <a:endParaRPr lang="en-US"/>
            </a:p>
          </p:txBody>
        </p:sp>
        <p:sp>
          <p:nvSpPr>
            <p:cNvPr id="12390" name="Freeform 82"/>
            <p:cNvSpPr>
              <a:spLocks/>
            </p:cNvSpPr>
            <p:nvPr/>
          </p:nvSpPr>
          <p:spPr bwMode="auto">
            <a:xfrm>
              <a:off x="1552" y="1462"/>
              <a:ext cx="93" cy="95"/>
            </a:xfrm>
            <a:custGeom>
              <a:avLst/>
              <a:gdLst>
                <a:gd name="T0" fmla="*/ 0 w 93"/>
                <a:gd name="T1" fmla="*/ 0 h 95"/>
                <a:gd name="T2" fmla="*/ 46 w 93"/>
                <a:gd name="T3" fmla="*/ 95 h 95"/>
                <a:gd name="T4" fmla="*/ 93 w 93"/>
                <a:gd name="T5" fmla="*/ 0 h 95"/>
                <a:gd name="T6" fmla="*/ 0 w 93"/>
                <a:gd name="T7" fmla="*/ 0 h 95"/>
                <a:gd name="T8" fmla="*/ 0 60000 65536"/>
                <a:gd name="T9" fmla="*/ 0 60000 65536"/>
                <a:gd name="T10" fmla="*/ 0 60000 65536"/>
                <a:gd name="T11" fmla="*/ 0 60000 65536"/>
                <a:gd name="T12" fmla="*/ 0 w 93"/>
                <a:gd name="T13" fmla="*/ 0 h 95"/>
                <a:gd name="T14" fmla="*/ 93 w 93"/>
                <a:gd name="T15" fmla="*/ 95 h 95"/>
              </a:gdLst>
              <a:ahLst/>
              <a:cxnLst>
                <a:cxn ang="T8">
                  <a:pos x="T0" y="T1"/>
                </a:cxn>
                <a:cxn ang="T9">
                  <a:pos x="T2" y="T3"/>
                </a:cxn>
                <a:cxn ang="T10">
                  <a:pos x="T4" y="T5"/>
                </a:cxn>
                <a:cxn ang="T11">
                  <a:pos x="T6" y="T7"/>
                </a:cxn>
              </a:cxnLst>
              <a:rect l="T12" t="T13" r="T14" b="T15"/>
              <a:pathLst>
                <a:path w="93" h="95">
                  <a:moveTo>
                    <a:pt x="0" y="0"/>
                  </a:moveTo>
                  <a:lnTo>
                    <a:pt x="46" y="95"/>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59" name="Group 83"/>
          <p:cNvGrpSpPr>
            <a:grpSpLocks/>
          </p:cNvGrpSpPr>
          <p:nvPr/>
        </p:nvGrpSpPr>
        <p:grpSpPr bwMode="auto">
          <a:xfrm>
            <a:off x="2038350" y="3748088"/>
            <a:ext cx="149225" cy="371475"/>
            <a:chOff x="1156" y="1708"/>
            <a:chExt cx="94" cy="234"/>
          </a:xfrm>
        </p:grpSpPr>
        <p:sp>
          <p:nvSpPr>
            <p:cNvPr id="12387" name="Line 84"/>
            <p:cNvSpPr>
              <a:spLocks noChangeShapeType="1"/>
            </p:cNvSpPr>
            <p:nvPr/>
          </p:nvSpPr>
          <p:spPr bwMode="auto">
            <a:xfrm>
              <a:off x="1202" y="1708"/>
              <a:ext cx="1" cy="144"/>
            </a:xfrm>
            <a:prstGeom prst="line">
              <a:avLst/>
            </a:prstGeom>
            <a:noFill/>
            <a:ln w="14288">
              <a:solidFill>
                <a:srgbClr val="000000"/>
              </a:solidFill>
              <a:round/>
              <a:headEnd/>
              <a:tailEnd/>
            </a:ln>
          </p:spPr>
          <p:txBody>
            <a:bodyPr/>
            <a:lstStyle/>
            <a:p>
              <a:endParaRPr lang="en-US"/>
            </a:p>
          </p:txBody>
        </p:sp>
        <p:sp>
          <p:nvSpPr>
            <p:cNvPr id="12388" name="Freeform 85"/>
            <p:cNvSpPr>
              <a:spLocks/>
            </p:cNvSpPr>
            <p:nvPr/>
          </p:nvSpPr>
          <p:spPr bwMode="auto">
            <a:xfrm>
              <a:off x="1156" y="1849"/>
              <a:ext cx="94" cy="93"/>
            </a:xfrm>
            <a:custGeom>
              <a:avLst/>
              <a:gdLst>
                <a:gd name="T0" fmla="*/ 0 w 94"/>
                <a:gd name="T1" fmla="*/ 0 h 93"/>
                <a:gd name="T2" fmla="*/ 48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8" y="93"/>
                  </a:lnTo>
                  <a:lnTo>
                    <a:pt x="94" y="0"/>
                  </a:lnTo>
                  <a:lnTo>
                    <a:pt x="0" y="0"/>
                  </a:lnTo>
                  <a:close/>
                </a:path>
              </a:pathLst>
            </a:custGeom>
            <a:solidFill>
              <a:srgbClr val="000000"/>
            </a:solidFill>
            <a:ln w="9525">
              <a:noFill/>
              <a:round/>
              <a:headEnd/>
              <a:tailEnd/>
            </a:ln>
          </p:spPr>
          <p:txBody>
            <a:bodyPr/>
            <a:lstStyle/>
            <a:p>
              <a:endParaRPr lang="en-US"/>
            </a:p>
          </p:txBody>
        </p:sp>
      </p:grpSp>
      <p:grpSp>
        <p:nvGrpSpPr>
          <p:cNvPr id="12360" name="Group 86"/>
          <p:cNvGrpSpPr>
            <a:grpSpLocks/>
          </p:cNvGrpSpPr>
          <p:nvPr/>
        </p:nvGrpSpPr>
        <p:grpSpPr bwMode="auto">
          <a:xfrm>
            <a:off x="2624138" y="3762375"/>
            <a:ext cx="147637" cy="357188"/>
            <a:chOff x="1525" y="1717"/>
            <a:chExt cx="93" cy="225"/>
          </a:xfrm>
        </p:grpSpPr>
        <p:sp>
          <p:nvSpPr>
            <p:cNvPr id="12385" name="Line 87"/>
            <p:cNvSpPr>
              <a:spLocks noChangeShapeType="1"/>
            </p:cNvSpPr>
            <p:nvPr/>
          </p:nvSpPr>
          <p:spPr bwMode="auto">
            <a:xfrm>
              <a:off x="1571" y="1717"/>
              <a:ext cx="1" cy="135"/>
            </a:xfrm>
            <a:prstGeom prst="line">
              <a:avLst/>
            </a:prstGeom>
            <a:noFill/>
            <a:ln w="14288">
              <a:solidFill>
                <a:srgbClr val="000000"/>
              </a:solidFill>
              <a:round/>
              <a:headEnd/>
              <a:tailEnd/>
            </a:ln>
          </p:spPr>
          <p:txBody>
            <a:bodyPr/>
            <a:lstStyle/>
            <a:p>
              <a:endParaRPr lang="en-US"/>
            </a:p>
          </p:txBody>
        </p:sp>
        <p:sp>
          <p:nvSpPr>
            <p:cNvPr id="12386" name="Freeform 88"/>
            <p:cNvSpPr>
              <a:spLocks/>
            </p:cNvSpPr>
            <p:nvPr/>
          </p:nvSpPr>
          <p:spPr bwMode="auto">
            <a:xfrm>
              <a:off x="1525" y="1849"/>
              <a:ext cx="93" cy="93"/>
            </a:xfrm>
            <a:custGeom>
              <a:avLst/>
              <a:gdLst>
                <a:gd name="T0" fmla="*/ 0 w 93"/>
                <a:gd name="T1" fmla="*/ 0 h 93"/>
                <a:gd name="T2" fmla="*/ 47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7" y="93"/>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61" name="Group 89"/>
          <p:cNvGrpSpPr>
            <a:grpSpLocks/>
          </p:cNvGrpSpPr>
          <p:nvPr/>
        </p:nvGrpSpPr>
        <p:grpSpPr bwMode="auto">
          <a:xfrm>
            <a:off x="2995613" y="3835400"/>
            <a:ext cx="247650" cy="284163"/>
            <a:chOff x="1759" y="1763"/>
            <a:chExt cx="156" cy="179"/>
          </a:xfrm>
        </p:grpSpPr>
        <p:sp>
          <p:nvSpPr>
            <p:cNvPr id="12383" name="Line 90"/>
            <p:cNvSpPr>
              <a:spLocks noChangeShapeType="1"/>
            </p:cNvSpPr>
            <p:nvPr/>
          </p:nvSpPr>
          <p:spPr bwMode="auto">
            <a:xfrm>
              <a:off x="1759" y="1763"/>
              <a:ext cx="97" cy="112"/>
            </a:xfrm>
            <a:prstGeom prst="line">
              <a:avLst/>
            </a:prstGeom>
            <a:noFill/>
            <a:ln w="14288">
              <a:solidFill>
                <a:srgbClr val="000000"/>
              </a:solidFill>
              <a:round/>
              <a:headEnd/>
              <a:tailEnd/>
            </a:ln>
          </p:spPr>
          <p:txBody>
            <a:bodyPr/>
            <a:lstStyle/>
            <a:p>
              <a:endParaRPr lang="en-US"/>
            </a:p>
          </p:txBody>
        </p:sp>
        <p:sp>
          <p:nvSpPr>
            <p:cNvPr id="12384" name="Freeform 91"/>
            <p:cNvSpPr>
              <a:spLocks/>
            </p:cNvSpPr>
            <p:nvPr/>
          </p:nvSpPr>
          <p:spPr bwMode="auto">
            <a:xfrm>
              <a:off x="1817" y="1840"/>
              <a:ext cx="98" cy="102"/>
            </a:xfrm>
            <a:custGeom>
              <a:avLst/>
              <a:gdLst>
                <a:gd name="T0" fmla="*/ 0 w 98"/>
                <a:gd name="T1" fmla="*/ 62 h 102"/>
                <a:gd name="T2" fmla="*/ 98 w 98"/>
                <a:gd name="T3" fmla="*/ 102 h 102"/>
                <a:gd name="T4" fmla="*/ 72 w 98"/>
                <a:gd name="T5" fmla="*/ 0 h 102"/>
                <a:gd name="T6" fmla="*/ 0 w 98"/>
                <a:gd name="T7" fmla="*/ 62 h 102"/>
                <a:gd name="T8" fmla="*/ 0 60000 65536"/>
                <a:gd name="T9" fmla="*/ 0 60000 65536"/>
                <a:gd name="T10" fmla="*/ 0 60000 65536"/>
                <a:gd name="T11" fmla="*/ 0 60000 65536"/>
                <a:gd name="T12" fmla="*/ 0 w 98"/>
                <a:gd name="T13" fmla="*/ 0 h 102"/>
                <a:gd name="T14" fmla="*/ 98 w 98"/>
                <a:gd name="T15" fmla="*/ 102 h 102"/>
              </a:gdLst>
              <a:ahLst/>
              <a:cxnLst>
                <a:cxn ang="T8">
                  <a:pos x="T0" y="T1"/>
                </a:cxn>
                <a:cxn ang="T9">
                  <a:pos x="T2" y="T3"/>
                </a:cxn>
                <a:cxn ang="T10">
                  <a:pos x="T4" y="T5"/>
                </a:cxn>
                <a:cxn ang="T11">
                  <a:pos x="T6" y="T7"/>
                </a:cxn>
              </a:cxnLst>
              <a:rect l="T12" t="T13" r="T14" b="T15"/>
              <a:pathLst>
                <a:path w="98" h="102">
                  <a:moveTo>
                    <a:pt x="0" y="62"/>
                  </a:moveTo>
                  <a:lnTo>
                    <a:pt x="98" y="102"/>
                  </a:lnTo>
                  <a:lnTo>
                    <a:pt x="72" y="0"/>
                  </a:lnTo>
                  <a:lnTo>
                    <a:pt x="0" y="62"/>
                  </a:lnTo>
                  <a:close/>
                </a:path>
              </a:pathLst>
            </a:custGeom>
            <a:solidFill>
              <a:srgbClr val="000000"/>
            </a:solidFill>
            <a:ln w="9525">
              <a:noFill/>
              <a:round/>
              <a:headEnd/>
              <a:tailEnd/>
            </a:ln>
          </p:spPr>
          <p:txBody>
            <a:bodyPr/>
            <a:lstStyle/>
            <a:p>
              <a:endParaRPr lang="en-US"/>
            </a:p>
          </p:txBody>
        </p:sp>
      </p:grpSp>
      <p:grpSp>
        <p:nvGrpSpPr>
          <p:cNvPr id="12362" name="Group 92"/>
          <p:cNvGrpSpPr>
            <a:grpSpLocks/>
          </p:cNvGrpSpPr>
          <p:nvPr/>
        </p:nvGrpSpPr>
        <p:grpSpPr bwMode="auto">
          <a:xfrm>
            <a:off x="3652838" y="3848100"/>
            <a:ext cx="257175" cy="258763"/>
            <a:chOff x="2173" y="1771"/>
            <a:chExt cx="162" cy="163"/>
          </a:xfrm>
        </p:grpSpPr>
        <p:sp>
          <p:nvSpPr>
            <p:cNvPr id="12381" name="Line 93"/>
            <p:cNvSpPr>
              <a:spLocks noChangeShapeType="1"/>
            </p:cNvSpPr>
            <p:nvPr/>
          </p:nvSpPr>
          <p:spPr bwMode="auto">
            <a:xfrm>
              <a:off x="2173" y="1771"/>
              <a:ext cx="98" cy="98"/>
            </a:xfrm>
            <a:prstGeom prst="line">
              <a:avLst/>
            </a:prstGeom>
            <a:noFill/>
            <a:ln w="14288">
              <a:solidFill>
                <a:srgbClr val="000000"/>
              </a:solidFill>
              <a:round/>
              <a:headEnd/>
              <a:tailEnd/>
            </a:ln>
          </p:spPr>
          <p:txBody>
            <a:bodyPr/>
            <a:lstStyle/>
            <a:p>
              <a:endParaRPr lang="en-US"/>
            </a:p>
          </p:txBody>
        </p:sp>
        <p:sp>
          <p:nvSpPr>
            <p:cNvPr id="12382" name="Freeform 94"/>
            <p:cNvSpPr>
              <a:spLocks/>
            </p:cNvSpPr>
            <p:nvPr/>
          </p:nvSpPr>
          <p:spPr bwMode="auto">
            <a:xfrm>
              <a:off x="2235" y="1833"/>
              <a:ext cx="100" cy="101"/>
            </a:xfrm>
            <a:custGeom>
              <a:avLst/>
              <a:gdLst>
                <a:gd name="T0" fmla="*/ 0 w 100"/>
                <a:gd name="T1" fmla="*/ 66 h 101"/>
                <a:gd name="T2" fmla="*/ 100 w 100"/>
                <a:gd name="T3" fmla="*/ 101 h 101"/>
                <a:gd name="T4" fmla="*/ 67 w 100"/>
                <a:gd name="T5" fmla="*/ 0 h 101"/>
                <a:gd name="T6" fmla="*/ 0 w 100"/>
                <a:gd name="T7" fmla="*/ 66 h 101"/>
                <a:gd name="T8" fmla="*/ 0 60000 65536"/>
                <a:gd name="T9" fmla="*/ 0 60000 65536"/>
                <a:gd name="T10" fmla="*/ 0 60000 65536"/>
                <a:gd name="T11" fmla="*/ 0 60000 65536"/>
                <a:gd name="T12" fmla="*/ 0 w 100"/>
                <a:gd name="T13" fmla="*/ 0 h 101"/>
                <a:gd name="T14" fmla="*/ 100 w 100"/>
                <a:gd name="T15" fmla="*/ 101 h 101"/>
              </a:gdLst>
              <a:ahLst/>
              <a:cxnLst>
                <a:cxn ang="T8">
                  <a:pos x="T0" y="T1"/>
                </a:cxn>
                <a:cxn ang="T9">
                  <a:pos x="T2" y="T3"/>
                </a:cxn>
                <a:cxn ang="T10">
                  <a:pos x="T4" y="T5"/>
                </a:cxn>
                <a:cxn ang="T11">
                  <a:pos x="T6" y="T7"/>
                </a:cxn>
              </a:cxnLst>
              <a:rect l="T12" t="T13" r="T14" b="T15"/>
              <a:pathLst>
                <a:path w="100" h="101">
                  <a:moveTo>
                    <a:pt x="0" y="66"/>
                  </a:moveTo>
                  <a:lnTo>
                    <a:pt x="100" y="101"/>
                  </a:lnTo>
                  <a:lnTo>
                    <a:pt x="67" y="0"/>
                  </a:lnTo>
                  <a:lnTo>
                    <a:pt x="0" y="66"/>
                  </a:lnTo>
                  <a:close/>
                </a:path>
              </a:pathLst>
            </a:custGeom>
            <a:solidFill>
              <a:srgbClr val="000000"/>
            </a:solidFill>
            <a:ln w="9525">
              <a:noFill/>
              <a:round/>
              <a:headEnd/>
              <a:tailEnd/>
            </a:ln>
          </p:spPr>
          <p:txBody>
            <a:bodyPr/>
            <a:lstStyle/>
            <a:p>
              <a:endParaRPr lang="en-US"/>
            </a:p>
          </p:txBody>
        </p:sp>
      </p:grpSp>
      <p:grpSp>
        <p:nvGrpSpPr>
          <p:cNvPr id="12363" name="Group 95"/>
          <p:cNvGrpSpPr>
            <a:grpSpLocks/>
          </p:cNvGrpSpPr>
          <p:nvPr/>
        </p:nvGrpSpPr>
        <p:grpSpPr bwMode="auto">
          <a:xfrm>
            <a:off x="3338513" y="3133725"/>
            <a:ext cx="147637" cy="360363"/>
            <a:chOff x="1975" y="1321"/>
            <a:chExt cx="93" cy="227"/>
          </a:xfrm>
        </p:grpSpPr>
        <p:sp>
          <p:nvSpPr>
            <p:cNvPr id="12379" name="Line 96"/>
            <p:cNvSpPr>
              <a:spLocks noChangeShapeType="1"/>
            </p:cNvSpPr>
            <p:nvPr/>
          </p:nvSpPr>
          <p:spPr bwMode="auto">
            <a:xfrm>
              <a:off x="2021" y="1321"/>
              <a:ext cx="1" cy="135"/>
            </a:xfrm>
            <a:prstGeom prst="line">
              <a:avLst/>
            </a:prstGeom>
            <a:noFill/>
            <a:ln w="14288">
              <a:solidFill>
                <a:srgbClr val="000000"/>
              </a:solidFill>
              <a:round/>
              <a:headEnd/>
              <a:tailEnd/>
            </a:ln>
          </p:spPr>
          <p:txBody>
            <a:bodyPr/>
            <a:lstStyle/>
            <a:p>
              <a:endParaRPr lang="en-US"/>
            </a:p>
          </p:txBody>
        </p:sp>
        <p:sp>
          <p:nvSpPr>
            <p:cNvPr id="12380" name="Freeform 97"/>
            <p:cNvSpPr>
              <a:spLocks/>
            </p:cNvSpPr>
            <p:nvPr/>
          </p:nvSpPr>
          <p:spPr bwMode="auto">
            <a:xfrm>
              <a:off x="1975" y="1453"/>
              <a:ext cx="93" cy="95"/>
            </a:xfrm>
            <a:custGeom>
              <a:avLst/>
              <a:gdLst>
                <a:gd name="T0" fmla="*/ 0 w 93"/>
                <a:gd name="T1" fmla="*/ 0 h 95"/>
                <a:gd name="T2" fmla="*/ 46 w 93"/>
                <a:gd name="T3" fmla="*/ 95 h 95"/>
                <a:gd name="T4" fmla="*/ 93 w 93"/>
                <a:gd name="T5" fmla="*/ 0 h 95"/>
                <a:gd name="T6" fmla="*/ 0 w 93"/>
                <a:gd name="T7" fmla="*/ 0 h 95"/>
                <a:gd name="T8" fmla="*/ 0 60000 65536"/>
                <a:gd name="T9" fmla="*/ 0 60000 65536"/>
                <a:gd name="T10" fmla="*/ 0 60000 65536"/>
                <a:gd name="T11" fmla="*/ 0 60000 65536"/>
                <a:gd name="T12" fmla="*/ 0 w 93"/>
                <a:gd name="T13" fmla="*/ 0 h 95"/>
                <a:gd name="T14" fmla="*/ 93 w 93"/>
                <a:gd name="T15" fmla="*/ 95 h 95"/>
              </a:gdLst>
              <a:ahLst/>
              <a:cxnLst>
                <a:cxn ang="T8">
                  <a:pos x="T0" y="T1"/>
                </a:cxn>
                <a:cxn ang="T9">
                  <a:pos x="T2" y="T3"/>
                </a:cxn>
                <a:cxn ang="T10">
                  <a:pos x="T4" y="T5"/>
                </a:cxn>
                <a:cxn ang="T11">
                  <a:pos x="T6" y="T7"/>
                </a:cxn>
              </a:cxnLst>
              <a:rect l="T12" t="T13" r="T14" b="T15"/>
              <a:pathLst>
                <a:path w="93" h="95">
                  <a:moveTo>
                    <a:pt x="0" y="0"/>
                  </a:moveTo>
                  <a:lnTo>
                    <a:pt x="46" y="95"/>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64" name="Group 98"/>
          <p:cNvGrpSpPr>
            <a:grpSpLocks/>
          </p:cNvGrpSpPr>
          <p:nvPr/>
        </p:nvGrpSpPr>
        <p:grpSpPr bwMode="auto">
          <a:xfrm>
            <a:off x="3352800" y="2549525"/>
            <a:ext cx="147638" cy="314325"/>
            <a:chOff x="1984" y="953"/>
            <a:chExt cx="93" cy="198"/>
          </a:xfrm>
        </p:grpSpPr>
        <p:sp>
          <p:nvSpPr>
            <p:cNvPr id="12377" name="Line 99"/>
            <p:cNvSpPr>
              <a:spLocks noChangeShapeType="1"/>
            </p:cNvSpPr>
            <p:nvPr/>
          </p:nvSpPr>
          <p:spPr bwMode="auto">
            <a:xfrm>
              <a:off x="2030" y="953"/>
              <a:ext cx="1" cy="108"/>
            </a:xfrm>
            <a:prstGeom prst="line">
              <a:avLst/>
            </a:prstGeom>
            <a:noFill/>
            <a:ln w="14288">
              <a:solidFill>
                <a:srgbClr val="000000"/>
              </a:solidFill>
              <a:round/>
              <a:headEnd/>
              <a:tailEnd/>
            </a:ln>
          </p:spPr>
          <p:txBody>
            <a:bodyPr/>
            <a:lstStyle/>
            <a:p>
              <a:endParaRPr lang="en-US"/>
            </a:p>
          </p:txBody>
        </p:sp>
        <p:sp>
          <p:nvSpPr>
            <p:cNvPr id="12378" name="Freeform 100"/>
            <p:cNvSpPr>
              <a:spLocks/>
            </p:cNvSpPr>
            <p:nvPr/>
          </p:nvSpPr>
          <p:spPr bwMode="auto">
            <a:xfrm>
              <a:off x="1984" y="1058"/>
              <a:ext cx="93" cy="93"/>
            </a:xfrm>
            <a:custGeom>
              <a:avLst/>
              <a:gdLst>
                <a:gd name="T0" fmla="*/ 0 w 93"/>
                <a:gd name="T1" fmla="*/ 0 h 93"/>
                <a:gd name="T2" fmla="*/ 46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6" y="93"/>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65" name="Group 101"/>
          <p:cNvGrpSpPr>
            <a:grpSpLocks/>
          </p:cNvGrpSpPr>
          <p:nvPr/>
        </p:nvGrpSpPr>
        <p:grpSpPr bwMode="auto">
          <a:xfrm>
            <a:off x="2609850" y="4405313"/>
            <a:ext cx="149225" cy="312737"/>
            <a:chOff x="1516" y="2122"/>
            <a:chExt cx="94" cy="197"/>
          </a:xfrm>
        </p:grpSpPr>
        <p:sp>
          <p:nvSpPr>
            <p:cNvPr id="12375" name="Line 102"/>
            <p:cNvSpPr>
              <a:spLocks noChangeShapeType="1"/>
            </p:cNvSpPr>
            <p:nvPr/>
          </p:nvSpPr>
          <p:spPr bwMode="auto">
            <a:xfrm>
              <a:off x="1562" y="2122"/>
              <a:ext cx="1" cy="106"/>
            </a:xfrm>
            <a:prstGeom prst="line">
              <a:avLst/>
            </a:prstGeom>
            <a:noFill/>
            <a:ln w="14288">
              <a:solidFill>
                <a:srgbClr val="000000"/>
              </a:solidFill>
              <a:round/>
              <a:headEnd/>
              <a:tailEnd/>
            </a:ln>
          </p:spPr>
          <p:txBody>
            <a:bodyPr/>
            <a:lstStyle/>
            <a:p>
              <a:endParaRPr lang="en-US"/>
            </a:p>
          </p:txBody>
        </p:sp>
        <p:sp>
          <p:nvSpPr>
            <p:cNvPr id="12376" name="Freeform 103"/>
            <p:cNvSpPr>
              <a:spLocks/>
            </p:cNvSpPr>
            <p:nvPr/>
          </p:nvSpPr>
          <p:spPr bwMode="auto">
            <a:xfrm>
              <a:off x="1516" y="2226"/>
              <a:ext cx="94" cy="93"/>
            </a:xfrm>
            <a:custGeom>
              <a:avLst/>
              <a:gdLst>
                <a:gd name="T0" fmla="*/ 0 w 94"/>
                <a:gd name="T1" fmla="*/ 0 h 93"/>
                <a:gd name="T2" fmla="*/ 47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7" y="93"/>
                  </a:lnTo>
                  <a:lnTo>
                    <a:pt x="94" y="0"/>
                  </a:lnTo>
                  <a:lnTo>
                    <a:pt x="0" y="0"/>
                  </a:lnTo>
                  <a:close/>
                </a:path>
              </a:pathLst>
            </a:custGeom>
            <a:solidFill>
              <a:srgbClr val="000000"/>
            </a:solidFill>
            <a:ln w="9525">
              <a:noFill/>
              <a:round/>
              <a:headEnd/>
              <a:tailEnd/>
            </a:ln>
          </p:spPr>
          <p:txBody>
            <a:bodyPr/>
            <a:lstStyle/>
            <a:p>
              <a:endParaRPr lang="en-US"/>
            </a:p>
          </p:txBody>
        </p:sp>
      </p:grpSp>
      <p:grpSp>
        <p:nvGrpSpPr>
          <p:cNvPr id="12366" name="Group 104"/>
          <p:cNvGrpSpPr>
            <a:grpSpLocks/>
          </p:cNvGrpSpPr>
          <p:nvPr/>
        </p:nvGrpSpPr>
        <p:grpSpPr bwMode="auto">
          <a:xfrm>
            <a:off x="2009775" y="4419600"/>
            <a:ext cx="147638" cy="271463"/>
            <a:chOff x="1138" y="2131"/>
            <a:chExt cx="93" cy="171"/>
          </a:xfrm>
        </p:grpSpPr>
        <p:sp>
          <p:nvSpPr>
            <p:cNvPr id="12373" name="Line 105"/>
            <p:cNvSpPr>
              <a:spLocks noChangeShapeType="1"/>
            </p:cNvSpPr>
            <p:nvPr/>
          </p:nvSpPr>
          <p:spPr bwMode="auto">
            <a:xfrm>
              <a:off x="1184" y="2131"/>
              <a:ext cx="1" cy="80"/>
            </a:xfrm>
            <a:prstGeom prst="line">
              <a:avLst/>
            </a:prstGeom>
            <a:noFill/>
            <a:ln w="14288">
              <a:solidFill>
                <a:srgbClr val="000000"/>
              </a:solidFill>
              <a:round/>
              <a:headEnd/>
              <a:tailEnd/>
            </a:ln>
          </p:spPr>
          <p:txBody>
            <a:bodyPr/>
            <a:lstStyle/>
            <a:p>
              <a:endParaRPr lang="en-US"/>
            </a:p>
          </p:txBody>
        </p:sp>
        <p:sp>
          <p:nvSpPr>
            <p:cNvPr id="12374" name="Freeform 106"/>
            <p:cNvSpPr>
              <a:spLocks/>
            </p:cNvSpPr>
            <p:nvPr/>
          </p:nvSpPr>
          <p:spPr bwMode="auto">
            <a:xfrm>
              <a:off x="1138" y="2208"/>
              <a:ext cx="93" cy="94"/>
            </a:xfrm>
            <a:custGeom>
              <a:avLst/>
              <a:gdLst>
                <a:gd name="T0" fmla="*/ 0 w 93"/>
                <a:gd name="T1" fmla="*/ 0 h 94"/>
                <a:gd name="T2" fmla="*/ 46 w 93"/>
                <a:gd name="T3" fmla="*/ 94 h 94"/>
                <a:gd name="T4" fmla="*/ 93 w 93"/>
                <a:gd name="T5" fmla="*/ 0 h 94"/>
                <a:gd name="T6" fmla="*/ 0 w 93"/>
                <a:gd name="T7" fmla="*/ 0 h 94"/>
                <a:gd name="T8" fmla="*/ 0 60000 65536"/>
                <a:gd name="T9" fmla="*/ 0 60000 65536"/>
                <a:gd name="T10" fmla="*/ 0 60000 65536"/>
                <a:gd name="T11" fmla="*/ 0 60000 65536"/>
                <a:gd name="T12" fmla="*/ 0 w 93"/>
                <a:gd name="T13" fmla="*/ 0 h 94"/>
                <a:gd name="T14" fmla="*/ 93 w 93"/>
                <a:gd name="T15" fmla="*/ 94 h 94"/>
              </a:gdLst>
              <a:ahLst/>
              <a:cxnLst>
                <a:cxn ang="T8">
                  <a:pos x="T0" y="T1"/>
                </a:cxn>
                <a:cxn ang="T9">
                  <a:pos x="T2" y="T3"/>
                </a:cxn>
                <a:cxn ang="T10">
                  <a:pos x="T4" y="T5"/>
                </a:cxn>
                <a:cxn ang="T11">
                  <a:pos x="T6" y="T7"/>
                </a:cxn>
              </a:cxnLst>
              <a:rect l="T12" t="T13" r="T14" b="T15"/>
              <a:pathLst>
                <a:path w="93" h="94">
                  <a:moveTo>
                    <a:pt x="0" y="0"/>
                  </a:moveTo>
                  <a:lnTo>
                    <a:pt x="46" y="94"/>
                  </a:lnTo>
                  <a:lnTo>
                    <a:pt x="93" y="0"/>
                  </a:lnTo>
                  <a:lnTo>
                    <a:pt x="0" y="0"/>
                  </a:lnTo>
                  <a:close/>
                </a:path>
              </a:pathLst>
            </a:custGeom>
            <a:solidFill>
              <a:srgbClr val="000000"/>
            </a:solidFill>
            <a:ln w="9525">
              <a:noFill/>
              <a:round/>
              <a:headEnd/>
              <a:tailEnd/>
            </a:ln>
          </p:spPr>
          <p:txBody>
            <a:bodyPr/>
            <a:lstStyle/>
            <a:p>
              <a:endParaRPr lang="en-US"/>
            </a:p>
          </p:txBody>
        </p:sp>
      </p:grpSp>
      <p:grpSp>
        <p:nvGrpSpPr>
          <p:cNvPr id="12367" name="Group 107"/>
          <p:cNvGrpSpPr>
            <a:grpSpLocks/>
          </p:cNvGrpSpPr>
          <p:nvPr/>
        </p:nvGrpSpPr>
        <p:grpSpPr bwMode="auto">
          <a:xfrm>
            <a:off x="3365500" y="4446588"/>
            <a:ext cx="149225" cy="271462"/>
            <a:chOff x="1992" y="2148"/>
            <a:chExt cx="94" cy="171"/>
          </a:xfrm>
        </p:grpSpPr>
        <p:sp>
          <p:nvSpPr>
            <p:cNvPr id="12371" name="Line 108"/>
            <p:cNvSpPr>
              <a:spLocks noChangeShapeType="1"/>
            </p:cNvSpPr>
            <p:nvPr/>
          </p:nvSpPr>
          <p:spPr bwMode="auto">
            <a:xfrm>
              <a:off x="2038" y="2148"/>
              <a:ext cx="1" cy="80"/>
            </a:xfrm>
            <a:prstGeom prst="line">
              <a:avLst/>
            </a:prstGeom>
            <a:noFill/>
            <a:ln w="14288">
              <a:solidFill>
                <a:srgbClr val="000000"/>
              </a:solidFill>
              <a:round/>
              <a:headEnd/>
              <a:tailEnd/>
            </a:ln>
          </p:spPr>
          <p:txBody>
            <a:bodyPr/>
            <a:lstStyle/>
            <a:p>
              <a:endParaRPr lang="en-US"/>
            </a:p>
          </p:txBody>
        </p:sp>
        <p:sp>
          <p:nvSpPr>
            <p:cNvPr id="12372" name="Freeform 109"/>
            <p:cNvSpPr>
              <a:spLocks/>
            </p:cNvSpPr>
            <p:nvPr/>
          </p:nvSpPr>
          <p:spPr bwMode="auto">
            <a:xfrm>
              <a:off x="1992" y="2226"/>
              <a:ext cx="94" cy="93"/>
            </a:xfrm>
            <a:custGeom>
              <a:avLst/>
              <a:gdLst>
                <a:gd name="T0" fmla="*/ 0 w 94"/>
                <a:gd name="T1" fmla="*/ 0 h 93"/>
                <a:gd name="T2" fmla="*/ 46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6" y="93"/>
                  </a:lnTo>
                  <a:lnTo>
                    <a:pt x="94" y="0"/>
                  </a:lnTo>
                  <a:lnTo>
                    <a:pt x="0" y="0"/>
                  </a:lnTo>
                  <a:close/>
                </a:path>
              </a:pathLst>
            </a:custGeom>
            <a:solidFill>
              <a:srgbClr val="000000"/>
            </a:solidFill>
            <a:ln w="9525">
              <a:noFill/>
              <a:round/>
              <a:headEnd/>
              <a:tailEnd/>
            </a:ln>
          </p:spPr>
          <p:txBody>
            <a:bodyPr/>
            <a:lstStyle/>
            <a:p>
              <a:endParaRPr lang="en-US"/>
            </a:p>
          </p:txBody>
        </p:sp>
      </p:grpSp>
      <p:sp>
        <p:nvSpPr>
          <p:cNvPr id="12368" name="Line 110"/>
          <p:cNvSpPr>
            <a:spLocks noChangeShapeType="1"/>
          </p:cNvSpPr>
          <p:nvPr/>
        </p:nvSpPr>
        <p:spPr bwMode="auto">
          <a:xfrm flipV="1">
            <a:off x="2781300" y="4986338"/>
            <a:ext cx="152400" cy="457200"/>
          </a:xfrm>
          <a:prstGeom prst="line">
            <a:avLst/>
          </a:prstGeom>
          <a:noFill/>
          <a:ln w="9525">
            <a:solidFill>
              <a:schemeClr val="tx1"/>
            </a:solidFill>
            <a:round/>
            <a:headEnd/>
            <a:tailEnd type="triangle" w="med" len="med"/>
          </a:ln>
        </p:spPr>
        <p:txBody>
          <a:bodyPr/>
          <a:lstStyle/>
          <a:p>
            <a:endParaRPr lang="en-US"/>
          </a:p>
        </p:txBody>
      </p:sp>
      <p:pic>
        <p:nvPicPr>
          <p:cNvPr id="12369" name="Picture 111" descr="updep"/>
          <p:cNvPicPr>
            <a:picLocks noChangeAspect="1" noChangeArrowheads="1"/>
          </p:cNvPicPr>
          <p:nvPr/>
        </p:nvPicPr>
        <p:blipFill>
          <a:blip r:embed="rId3" cstate="print"/>
          <a:srcRect/>
          <a:stretch>
            <a:fillRect/>
          </a:stretch>
        </p:blipFill>
        <p:spPr bwMode="auto">
          <a:xfrm>
            <a:off x="3962400" y="1951038"/>
            <a:ext cx="4052888" cy="3922712"/>
          </a:xfrm>
          <a:prstGeom prst="rect">
            <a:avLst/>
          </a:prstGeom>
          <a:noFill/>
          <a:ln w="9525">
            <a:solidFill>
              <a:schemeClr val="tx1"/>
            </a:solidFill>
            <a:miter lim="800000"/>
            <a:headEnd/>
            <a:tailEnd/>
          </a:ln>
        </p:spPr>
      </p:pic>
      <p:graphicFrame>
        <p:nvGraphicFramePr>
          <p:cNvPr id="12290" name="Object 112"/>
          <p:cNvGraphicFramePr>
            <a:graphicFrameLocks noChangeAspect="1"/>
          </p:cNvGraphicFramePr>
          <p:nvPr>
            <p:extLst>
              <p:ext uri="{D42A27DB-BD31-4B8C-83A1-F6EECF244321}">
                <p14:modId xmlns:p14="http://schemas.microsoft.com/office/powerpoint/2010/main" val="2823642528"/>
              </p:ext>
            </p:extLst>
          </p:nvPr>
        </p:nvGraphicFramePr>
        <p:xfrm>
          <a:off x="731838" y="222250"/>
          <a:ext cx="7824787" cy="2952750"/>
        </p:xfrm>
        <a:graphic>
          <a:graphicData uri="http://schemas.openxmlformats.org/presentationml/2006/ole">
            <mc:AlternateContent xmlns:mc="http://schemas.openxmlformats.org/markup-compatibility/2006">
              <mc:Choice xmlns:v="urn:schemas-microsoft-com:vml" Requires="v">
                <p:oleObj spid="_x0000_s12294" name="Document" r:id="rId4" imgW="3907677" imgH="1475940" progId="Word.Document.8">
                  <p:embed/>
                </p:oleObj>
              </mc:Choice>
              <mc:Fallback>
                <p:oleObj name="Document" r:id="rId4" imgW="3907677" imgH="1475940" progId="Word.Document.8">
                  <p:embed/>
                  <p:pic>
                    <p:nvPicPr>
                      <p:cNvPr id="0" name="Object 112"/>
                      <p:cNvPicPr>
                        <a:picLocks noChangeAspect="1" noChangeArrowheads="1"/>
                      </p:cNvPicPr>
                      <p:nvPr/>
                    </p:nvPicPr>
                    <p:blipFill>
                      <a:blip r:embed="rId5"/>
                      <a:srcRect/>
                      <a:stretch>
                        <a:fillRect/>
                      </a:stretch>
                    </p:blipFill>
                    <p:spPr bwMode="auto">
                      <a:xfrm>
                        <a:off x="731838" y="222250"/>
                        <a:ext cx="7824787" cy="29527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70" name="Text Box 113"/>
          <p:cNvSpPr txBox="1">
            <a:spLocks noChangeArrowheads="1"/>
          </p:cNvSpPr>
          <p:nvPr/>
        </p:nvSpPr>
        <p:spPr bwMode="auto">
          <a:xfrm>
            <a:off x="290513" y="6215063"/>
            <a:ext cx="8350250" cy="457200"/>
          </a:xfrm>
          <a:prstGeom prst="rect">
            <a:avLst/>
          </a:prstGeom>
          <a:noFill/>
          <a:ln w="9525">
            <a:noFill/>
            <a:miter lim="800000"/>
            <a:headEnd/>
            <a:tailEnd/>
          </a:ln>
        </p:spPr>
        <p:txBody>
          <a:bodyPr>
            <a:spAutoFit/>
          </a:bodyPr>
          <a:lstStyle/>
          <a:p>
            <a:pPr>
              <a:spcBef>
                <a:spcPct val="50000"/>
              </a:spcBef>
            </a:pPr>
            <a:r>
              <a:rPr lang="en-US" sz="2400">
                <a:solidFill>
                  <a:srgbClr val="003399"/>
                </a:solidFill>
              </a:rPr>
              <a:t>Useful for example to track where a contaminant may come from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85800" y="609600"/>
            <a:ext cx="7772400" cy="796925"/>
          </a:xfrm>
        </p:spPr>
        <p:txBody>
          <a:bodyPr/>
          <a:lstStyle/>
          <a:p>
            <a:r>
              <a:rPr lang="en-US" smtClean="0"/>
              <a:t>Distance Down and Distance Up</a:t>
            </a:r>
          </a:p>
        </p:txBody>
      </p:sp>
      <p:sp>
        <p:nvSpPr>
          <p:cNvPr id="4" name="Rectangle 3"/>
          <p:cNvSpPr>
            <a:spLocks noChangeArrowheads="1"/>
          </p:cNvSpPr>
          <p:nvPr/>
        </p:nvSpPr>
        <p:spPr bwMode="auto">
          <a:xfrm>
            <a:off x="1560513" y="5718175"/>
            <a:ext cx="5534025" cy="755650"/>
          </a:xfrm>
          <a:prstGeom prst="rect">
            <a:avLst/>
          </a:prstGeom>
          <a:noFill/>
          <a:ln w="9525">
            <a:noFill/>
            <a:miter lim="800000"/>
            <a:headEnd/>
            <a:tailEnd/>
          </a:ln>
          <a:effectLst/>
        </p:spPr>
        <p:txBody>
          <a:bodyPr anchor="ctr">
            <a:spAutoFit/>
          </a:bodyPr>
          <a:lstStyle/>
          <a:p>
            <a:pPr algn="l" eaLnBrk="1" hangingPunct="1">
              <a:lnSpc>
                <a:spcPct val="90000"/>
              </a:lnSpc>
              <a:defRPr/>
            </a:pPr>
            <a:r>
              <a:rPr kumimoji="0" lang="en-US" sz="2400" dirty="0" bmk="_Toc209585487">
                <a:solidFill>
                  <a:schemeClr val="tx1"/>
                </a:solidFill>
                <a:latin typeface="+mn-lt"/>
                <a:ea typeface="Times New Roman" pitchFamily="18" charset="0"/>
              </a:rPr>
              <a:t>Types of distance measurements possible in distance down and distance up functions.</a:t>
            </a:r>
            <a:endParaRPr kumimoji="0" lang="en-US" sz="2400" dirty="0">
              <a:solidFill>
                <a:schemeClr val="tx1"/>
              </a:solidFill>
              <a:latin typeface="+mn-lt"/>
            </a:endParaRPr>
          </a:p>
        </p:txBody>
      </p:sp>
      <p:grpSp>
        <p:nvGrpSpPr>
          <p:cNvPr id="105476" name="Group 6"/>
          <p:cNvGrpSpPr>
            <a:grpSpLocks noChangeAspect="1"/>
          </p:cNvGrpSpPr>
          <p:nvPr/>
        </p:nvGrpSpPr>
        <p:grpSpPr bwMode="auto">
          <a:xfrm>
            <a:off x="1176338" y="1516063"/>
            <a:ext cx="6610350" cy="4149725"/>
            <a:chOff x="768" y="240"/>
            <a:chExt cx="3472" cy="2179"/>
          </a:xfrm>
        </p:grpSpPr>
        <p:sp>
          <p:nvSpPr>
            <p:cNvPr id="105477" name="AutoShape 5"/>
            <p:cNvSpPr>
              <a:spLocks noChangeAspect="1" noChangeArrowheads="1" noTextEdit="1"/>
            </p:cNvSpPr>
            <p:nvPr/>
          </p:nvSpPr>
          <p:spPr bwMode="auto">
            <a:xfrm>
              <a:off x="768" y="240"/>
              <a:ext cx="3461" cy="2174"/>
            </a:xfrm>
            <a:prstGeom prst="rect">
              <a:avLst/>
            </a:prstGeom>
            <a:noFill/>
            <a:ln w="9525">
              <a:noFill/>
              <a:miter lim="800000"/>
              <a:headEnd/>
              <a:tailEnd/>
            </a:ln>
          </p:spPr>
          <p:txBody>
            <a:bodyPr/>
            <a:lstStyle/>
            <a:p>
              <a:endParaRPr lang="en-US"/>
            </a:p>
          </p:txBody>
        </p:sp>
        <p:sp>
          <p:nvSpPr>
            <p:cNvPr id="105478" name="Freeform 7"/>
            <p:cNvSpPr>
              <a:spLocks/>
            </p:cNvSpPr>
            <p:nvPr/>
          </p:nvSpPr>
          <p:spPr bwMode="auto">
            <a:xfrm>
              <a:off x="918" y="602"/>
              <a:ext cx="3208" cy="1618"/>
            </a:xfrm>
            <a:custGeom>
              <a:avLst/>
              <a:gdLst>
                <a:gd name="T0" fmla="*/ 0 w 3208"/>
                <a:gd name="T1" fmla="*/ 1618 h 1618"/>
                <a:gd name="T2" fmla="*/ 88 w 3208"/>
                <a:gd name="T3" fmla="*/ 1589 h 1618"/>
                <a:gd name="T4" fmla="*/ 236 w 3208"/>
                <a:gd name="T5" fmla="*/ 1559 h 1618"/>
                <a:gd name="T6" fmla="*/ 383 w 3208"/>
                <a:gd name="T7" fmla="*/ 1530 h 1618"/>
                <a:gd name="T8" fmla="*/ 559 w 3208"/>
                <a:gd name="T9" fmla="*/ 1471 h 1618"/>
                <a:gd name="T10" fmla="*/ 706 w 3208"/>
                <a:gd name="T11" fmla="*/ 1412 h 1618"/>
                <a:gd name="T12" fmla="*/ 883 w 3208"/>
                <a:gd name="T13" fmla="*/ 1324 h 1618"/>
                <a:gd name="T14" fmla="*/ 1030 w 3208"/>
                <a:gd name="T15" fmla="*/ 1236 h 1618"/>
                <a:gd name="T16" fmla="*/ 1185 w 3208"/>
                <a:gd name="T17" fmla="*/ 1125 h 1618"/>
                <a:gd name="T18" fmla="*/ 1325 w 3208"/>
                <a:gd name="T19" fmla="*/ 1041 h 1618"/>
                <a:gd name="T20" fmla="*/ 1376 w 3208"/>
                <a:gd name="T21" fmla="*/ 997 h 1618"/>
                <a:gd name="T22" fmla="*/ 1510 w 3208"/>
                <a:gd name="T23" fmla="*/ 885 h 1618"/>
                <a:gd name="T24" fmla="*/ 1633 w 3208"/>
                <a:gd name="T25" fmla="*/ 772 h 1618"/>
                <a:gd name="T26" fmla="*/ 1762 w 3208"/>
                <a:gd name="T27" fmla="*/ 655 h 1618"/>
                <a:gd name="T28" fmla="*/ 1897 w 3208"/>
                <a:gd name="T29" fmla="*/ 510 h 1618"/>
                <a:gd name="T30" fmla="*/ 1997 w 3208"/>
                <a:gd name="T31" fmla="*/ 426 h 1618"/>
                <a:gd name="T32" fmla="*/ 2098 w 3208"/>
                <a:gd name="T33" fmla="*/ 353 h 1618"/>
                <a:gd name="T34" fmla="*/ 2211 w 3208"/>
                <a:gd name="T35" fmla="*/ 280 h 1618"/>
                <a:gd name="T36" fmla="*/ 2328 w 3208"/>
                <a:gd name="T37" fmla="*/ 218 h 1618"/>
                <a:gd name="T38" fmla="*/ 2418 w 3208"/>
                <a:gd name="T39" fmla="*/ 174 h 1618"/>
                <a:gd name="T40" fmla="*/ 2558 w 3208"/>
                <a:gd name="T41" fmla="*/ 118 h 1618"/>
                <a:gd name="T42" fmla="*/ 2664 w 3208"/>
                <a:gd name="T43" fmla="*/ 84 h 1618"/>
                <a:gd name="T44" fmla="*/ 2771 w 3208"/>
                <a:gd name="T45" fmla="*/ 56 h 1618"/>
                <a:gd name="T46" fmla="*/ 2883 w 3208"/>
                <a:gd name="T47" fmla="*/ 28 h 1618"/>
                <a:gd name="T48" fmla="*/ 2995 w 3208"/>
                <a:gd name="T49" fmla="*/ 11 h 1618"/>
                <a:gd name="T50" fmla="*/ 3129 w 3208"/>
                <a:gd name="T51" fmla="*/ 6 h 1618"/>
                <a:gd name="T52" fmla="*/ 3208 w 3208"/>
                <a:gd name="T53" fmla="*/ 0 h 1618"/>
                <a:gd name="T54" fmla="*/ 3208 w 3208"/>
                <a:gd name="T55" fmla="*/ 1618 h 1618"/>
                <a:gd name="T56" fmla="*/ 0 w 3208"/>
                <a:gd name="T57" fmla="*/ 1618 h 16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08"/>
                <a:gd name="T88" fmla="*/ 0 h 1618"/>
                <a:gd name="T89" fmla="*/ 3208 w 3208"/>
                <a:gd name="T90" fmla="*/ 1618 h 16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08" h="1618">
                  <a:moveTo>
                    <a:pt x="0" y="1618"/>
                  </a:moveTo>
                  <a:lnTo>
                    <a:pt x="88" y="1589"/>
                  </a:lnTo>
                  <a:lnTo>
                    <a:pt x="236" y="1559"/>
                  </a:lnTo>
                  <a:lnTo>
                    <a:pt x="383" y="1530"/>
                  </a:lnTo>
                  <a:lnTo>
                    <a:pt x="559" y="1471"/>
                  </a:lnTo>
                  <a:lnTo>
                    <a:pt x="706" y="1412"/>
                  </a:lnTo>
                  <a:lnTo>
                    <a:pt x="883" y="1324"/>
                  </a:lnTo>
                  <a:lnTo>
                    <a:pt x="1030" y="1236"/>
                  </a:lnTo>
                  <a:lnTo>
                    <a:pt x="1185" y="1125"/>
                  </a:lnTo>
                  <a:lnTo>
                    <a:pt x="1325" y="1041"/>
                  </a:lnTo>
                  <a:lnTo>
                    <a:pt x="1376" y="997"/>
                  </a:lnTo>
                  <a:lnTo>
                    <a:pt x="1510" y="885"/>
                  </a:lnTo>
                  <a:lnTo>
                    <a:pt x="1633" y="772"/>
                  </a:lnTo>
                  <a:lnTo>
                    <a:pt x="1762" y="655"/>
                  </a:lnTo>
                  <a:lnTo>
                    <a:pt x="1897" y="510"/>
                  </a:lnTo>
                  <a:lnTo>
                    <a:pt x="1997" y="426"/>
                  </a:lnTo>
                  <a:lnTo>
                    <a:pt x="2098" y="353"/>
                  </a:lnTo>
                  <a:lnTo>
                    <a:pt x="2211" y="280"/>
                  </a:lnTo>
                  <a:lnTo>
                    <a:pt x="2328" y="218"/>
                  </a:lnTo>
                  <a:lnTo>
                    <a:pt x="2418" y="174"/>
                  </a:lnTo>
                  <a:lnTo>
                    <a:pt x="2558" y="118"/>
                  </a:lnTo>
                  <a:lnTo>
                    <a:pt x="2664" y="84"/>
                  </a:lnTo>
                  <a:lnTo>
                    <a:pt x="2771" y="56"/>
                  </a:lnTo>
                  <a:lnTo>
                    <a:pt x="2883" y="28"/>
                  </a:lnTo>
                  <a:lnTo>
                    <a:pt x="2995" y="11"/>
                  </a:lnTo>
                  <a:lnTo>
                    <a:pt x="3129" y="6"/>
                  </a:lnTo>
                  <a:lnTo>
                    <a:pt x="3208" y="0"/>
                  </a:lnTo>
                  <a:lnTo>
                    <a:pt x="3208" y="1618"/>
                  </a:lnTo>
                  <a:lnTo>
                    <a:pt x="0" y="1618"/>
                  </a:lnTo>
                  <a:close/>
                </a:path>
              </a:pathLst>
            </a:custGeom>
            <a:solidFill>
              <a:srgbClr val="EAEAEA"/>
            </a:solidFill>
            <a:ln w="9525">
              <a:noFill/>
              <a:round/>
              <a:headEnd/>
              <a:tailEnd/>
            </a:ln>
          </p:spPr>
          <p:txBody>
            <a:bodyPr/>
            <a:lstStyle/>
            <a:p>
              <a:endParaRPr lang="en-US"/>
            </a:p>
          </p:txBody>
        </p:sp>
        <p:sp>
          <p:nvSpPr>
            <p:cNvPr id="105479" name="Freeform 8"/>
            <p:cNvSpPr>
              <a:spLocks/>
            </p:cNvSpPr>
            <p:nvPr/>
          </p:nvSpPr>
          <p:spPr bwMode="auto">
            <a:xfrm>
              <a:off x="859" y="603"/>
              <a:ext cx="3265" cy="1617"/>
            </a:xfrm>
            <a:custGeom>
              <a:avLst/>
              <a:gdLst>
                <a:gd name="T0" fmla="*/ 0 w 3265"/>
                <a:gd name="T1" fmla="*/ 1617 h 1617"/>
                <a:gd name="T2" fmla="*/ 442 w 3265"/>
                <a:gd name="T3" fmla="*/ 1529 h 1617"/>
                <a:gd name="T4" fmla="*/ 824 w 3265"/>
                <a:gd name="T5" fmla="*/ 1382 h 1617"/>
                <a:gd name="T6" fmla="*/ 1353 w 3265"/>
                <a:gd name="T7" fmla="*/ 1059 h 1617"/>
                <a:gd name="T8" fmla="*/ 1706 w 3265"/>
                <a:gd name="T9" fmla="*/ 765 h 1617"/>
                <a:gd name="T10" fmla="*/ 2001 w 3265"/>
                <a:gd name="T11" fmla="*/ 471 h 1617"/>
                <a:gd name="T12" fmla="*/ 2295 w 3265"/>
                <a:gd name="T13" fmla="*/ 265 h 1617"/>
                <a:gd name="T14" fmla="*/ 2618 w 3265"/>
                <a:gd name="T15" fmla="*/ 118 h 1617"/>
                <a:gd name="T16" fmla="*/ 2942 w 3265"/>
                <a:gd name="T17" fmla="*/ 30 h 1617"/>
                <a:gd name="T18" fmla="*/ 3265 w 3265"/>
                <a:gd name="T19" fmla="*/ 0 h 1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5"/>
                <a:gd name="T31" fmla="*/ 0 h 1617"/>
                <a:gd name="T32" fmla="*/ 3265 w 3265"/>
                <a:gd name="T33" fmla="*/ 1617 h 1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5" h="1617">
                  <a:moveTo>
                    <a:pt x="0" y="1617"/>
                  </a:moveTo>
                  <a:cubicBezTo>
                    <a:pt x="152" y="1593"/>
                    <a:pt x="304" y="1568"/>
                    <a:pt x="442" y="1529"/>
                  </a:cubicBezTo>
                  <a:cubicBezTo>
                    <a:pt x="579" y="1490"/>
                    <a:pt x="672" y="1460"/>
                    <a:pt x="824" y="1382"/>
                  </a:cubicBezTo>
                  <a:cubicBezTo>
                    <a:pt x="976" y="1304"/>
                    <a:pt x="1206" y="1161"/>
                    <a:pt x="1353" y="1059"/>
                  </a:cubicBezTo>
                  <a:cubicBezTo>
                    <a:pt x="1501" y="956"/>
                    <a:pt x="1599" y="863"/>
                    <a:pt x="1706" y="765"/>
                  </a:cubicBezTo>
                  <a:cubicBezTo>
                    <a:pt x="1814" y="667"/>
                    <a:pt x="1903" y="554"/>
                    <a:pt x="2001" y="471"/>
                  </a:cubicBezTo>
                  <a:cubicBezTo>
                    <a:pt x="2099" y="388"/>
                    <a:pt x="2192" y="324"/>
                    <a:pt x="2295" y="265"/>
                  </a:cubicBezTo>
                  <a:cubicBezTo>
                    <a:pt x="2398" y="206"/>
                    <a:pt x="2510" y="157"/>
                    <a:pt x="2618" y="118"/>
                  </a:cubicBezTo>
                  <a:cubicBezTo>
                    <a:pt x="2726" y="79"/>
                    <a:pt x="2834" y="50"/>
                    <a:pt x="2942" y="30"/>
                  </a:cubicBezTo>
                  <a:cubicBezTo>
                    <a:pt x="3050" y="10"/>
                    <a:pt x="3158" y="5"/>
                    <a:pt x="3265" y="0"/>
                  </a:cubicBezTo>
                </a:path>
              </a:pathLst>
            </a:custGeom>
            <a:noFill/>
            <a:ln w="15">
              <a:solidFill>
                <a:srgbClr val="000000"/>
              </a:solidFill>
              <a:round/>
              <a:headEnd/>
              <a:tailEnd/>
            </a:ln>
          </p:spPr>
          <p:txBody>
            <a:bodyPr/>
            <a:lstStyle/>
            <a:p>
              <a:endParaRPr lang="en-US"/>
            </a:p>
          </p:txBody>
        </p:sp>
        <p:sp>
          <p:nvSpPr>
            <p:cNvPr id="105480" name="Line 9"/>
            <p:cNvSpPr>
              <a:spLocks noChangeShapeType="1"/>
            </p:cNvSpPr>
            <p:nvPr/>
          </p:nvSpPr>
          <p:spPr bwMode="auto">
            <a:xfrm>
              <a:off x="859" y="2220"/>
              <a:ext cx="3265" cy="1"/>
            </a:xfrm>
            <a:prstGeom prst="line">
              <a:avLst/>
            </a:prstGeom>
            <a:noFill/>
            <a:ln w="11">
              <a:solidFill>
                <a:srgbClr val="000000"/>
              </a:solidFill>
              <a:round/>
              <a:headEnd/>
              <a:tailEnd/>
            </a:ln>
          </p:spPr>
          <p:txBody>
            <a:bodyPr/>
            <a:lstStyle/>
            <a:p>
              <a:endParaRPr lang="en-US"/>
            </a:p>
          </p:txBody>
        </p:sp>
        <p:sp>
          <p:nvSpPr>
            <p:cNvPr id="105481" name="Freeform 10"/>
            <p:cNvSpPr>
              <a:spLocks noEditPoints="1"/>
            </p:cNvSpPr>
            <p:nvPr/>
          </p:nvSpPr>
          <p:spPr bwMode="auto">
            <a:xfrm>
              <a:off x="2330" y="1568"/>
              <a:ext cx="1794" cy="11"/>
            </a:xfrm>
            <a:custGeom>
              <a:avLst/>
              <a:gdLst>
                <a:gd name="T0" fmla="*/ 33 w 1794"/>
                <a:gd name="T1" fmla="*/ 0 h 11"/>
                <a:gd name="T2" fmla="*/ 44 w 1794"/>
                <a:gd name="T3" fmla="*/ 11 h 11"/>
                <a:gd name="T4" fmla="*/ 88 w 1794"/>
                <a:gd name="T5" fmla="*/ 0 h 11"/>
                <a:gd name="T6" fmla="*/ 121 w 1794"/>
                <a:gd name="T7" fmla="*/ 11 h 11"/>
                <a:gd name="T8" fmla="*/ 132 w 1794"/>
                <a:gd name="T9" fmla="*/ 0 h 11"/>
                <a:gd name="T10" fmla="*/ 188 w 1794"/>
                <a:gd name="T11" fmla="*/ 0 h 11"/>
                <a:gd name="T12" fmla="*/ 199 w 1794"/>
                <a:gd name="T13" fmla="*/ 11 h 11"/>
                <a:gd name="T14" fmla="*/ 243 w 1794"/>
                <a:gd name="T15" fmla="*/ 0 h 11"/>
                <a:gd name="T16" fmla="*/ 276 w 1794"/>
                <a:gd name="T17" fmla="*/ 11 h 11"/>
                <a:gd name="T18" fmla="*/ 287 w 1794"/>
                <a:gd name="T19" fmla="*/ 0 h 11"/>
                <a:gd name="T20" fmla="*/ 342 w 1794"/>
                <a:gd name="T21" fmla="*/ 0 h 11"/>
                <a:gd name="T22" fmla="*/ 353 w 1794"/>
                <a:gd name="T23" fmla="*/ 11 h 11"/>
                <a:gd name="T24" fmla="*/ 397 w 1794"/>
                <a:gd name="T25" fmla="*/ 0 h 11"/>
                <a:gd name="T26" fmla="*/ 430 w 1794"/>
                <a:gd name="T27" fmla="*/ 11 h 11"/>
                <a:gd name="T28" fmla="*/ 441 w 1794"/>
                <a:gd name="T29" fmla="*/ 0 h 11"/>
                <a:gd name="T30" fmla="*/ 496 w 1794"/>
                <a:gd name="T31" fmla="*/ 0 h 11"/>
                <a:gd name="T32" fmla="*/ 508 w 1794"/>
                <a:gd name="T33" fmla="*/ 11 h 11"/>
                <a:gd name="T34" fmla="*/ 552 w 1794"/>
                <a:gd name="T35" fmla="*/ 0 h 11"/>
                <a:gd name="T36" fmla="*/ 585 w 1794"/>
                <a:gd name="T37" fmla="*/ 11 h 11"/>
                <a:gd name="T38" fmla="*/ 596 w 1794"/>
                <a:gd name="T39" fmla="*/ 0 h 11"/>
                <a:gd name="T40" fmla="*/ 651 w 1794"/>
                <a:gd name="T41" fmla="*/ 0 h 11"/>
                <a:gd name="T42" fmla="*/ 662 w 1794"/>
                <a:gd name="T43" fmla="*/ 11 h 11"/>
                <a:gd name="T44" fmla="*/ 706 w 1794"/>
                <a:gd name="T45" fmla="*/ 0 h 11"/>
                <a:gd name="T46" fmla="*/ 739 w 1794"/>
                <a:gd name="T47" fmla="*/ 11 h 11"/>
                <a:gd name="T48" fmla="*/ 750 w 1794"/>
                <a:gd name="T49" fmla="*/ 0 h 11"/>
                <a:gd name="T50" fmla="*/ 805 w 1794"/>
                <a:gd name="T51" fmla="*/ 0 h 11"/>
                <a:gd name="T52" fmla="*/ 816 w 1794"/>
                <a:gd name="T53" fmla="*/ 11 h 11"/>
                <a:gd name="T54" fmla="*/ 860 w 1794"/>
                <a:gd name="T55" fmla="*/ 0 h 11"/>
                <a:gd name="T56" fmla="*/ 894 w 1794"/>
                <a:gd name="T57" fmla="*/ 11 h 11"/>
                <a:gd name="T58" fmla="*/ 905 w 1794"/>
                <a:gd name="T59" fmla="*/ 0 h 11"/>
                <a:gd name="T60" fmla="*/ 960 w 1794"/>
                <a:gd name="T61" fmla="*/ 0 h 11"/>
                <a:gd name="T62" fmla="*/ 971 w 1794"/>
                <a:gd name="T63" fmla="*/ 11 h 11"/>
                <a:gd name="T64" fmla="*/ 1015 w 1794"/>
                <a:gd name="T65" fmla="*/ 0 h 11"/>
                <a:gd name="T66" fmla="*/ 1048 w 1794"/>
                <a:gd name="T67" fmla="*/ 11 h 11"/>
                <a:gd name="T68" fmla="*/ 1059 w 1794"/>
                <a:gd name="T69" fmla="*/ 0 h 11"/>
                <a:gd name="T70" fmla="*/ 1114 w 1794"/>
                <a:gd name="T71" fmla="*/ 0 h 11"/>
                <a:gd name="T72" fmla="*/ 1125 w 1794"/>
                <a:gd name="T73" fmla="*/ 11 h 11"/>
                <a:gd name="T74" fmla="*/ 1169 w 1794"/>
                <a:gd name="T75" fmla="*/ 0 h 11"/>
                <a:gd name="T76" fmla="*/ 1202 w 1794"/>
                <a:gd name="T77" fmla="*/ 11 h 11"/>
                <a:gd name="T78" fmla="*/ 1213 w 1794"/>
                <a:gd name="T79" fmla="*/ 0 h 11"/>
                <a:gd name="T80" fmla="*/ 1269 w 1794"/>
                <a:gd name="T81" fmla="*/ 0 h 11"/>
                <a:gd name="T82" fmla="*/ 1280 w 1794"/>
                <a:gd name="T83" fmla="*/ 11 h 11"/>
                <a:gd name="T84" fmla="*/ 1324 w 1794"/>
                <a:gd name="T85" fmla="*/ 0 h 11"/>
                <a:gd name="T86" fmla="*/ 1357 w 1794"/>
                <a:gd name="T87" fmla="*/ 11 h 11"/>
                <a:gd name="T88" fmla="*/ 1368 w 1794"/>
                <a:gd name="T89" fmla="*/ 0 h 11"/>
                <a:gd name="T90" fmla="*/ 1423 w 1794"/>
                <a:gd name="T91" fmla="*/ 0 h 11"/>
                <a:gd name="T92" fmla="*/ 1434 w 1794"/>
                <a:gd name="T93" fmla="*/ 11 h 11"/>
                <a:gd name="T94" fmla="*/ 1478 w 1794"/>
                <a:gd name="T95" fmla="*/ 0 h 11"/>
                <a:gd name="T96" fmla="*/ 1511 w 1794"/>
                <a:gd name="T97" fmla="*/ 11 h 11"/>
                <a:gd name="T98" fmla="*/ 1522 w 1794"/>
                <a:gd name="T99" fmla="*/ 0 h 11"/>
                <a:gd name="T100" fmla="*/ 1577 w 1794"/>
                <a:gd name="T101" fmla="*/ 0 h 11"/>
                <a:gd name="T102" fmla="*/ 1588 w 1794"/>
                <a:gd name="T103" fmla="*/ 11 h 11"/>
                <a:gd name="T104" fmla="*/ 1633 w 1794"/>
                <a:gd name="T105" fmla="*/ 0 h 11"/>
                <a:gd name="T106" fmla="*/ 1666 w 1794"/>
                <a:gd name="T107" fmla="*/ 11 h 11"/>
                <a:gd name="T108" fmla="*/ 1677 w 1794"/>
                <a:gd name="T109" fmla="*/ 0 h 11"/>
                <a:gd name="T110" fmla="*/ 1732 w 1794"/>
                <a:gd name="T111" fmla="*/ 0 h 11"/>
                <a:gd name="T112" fmla="*/ 1743 w 1794"/>
                <a:gd name="T113" fmla="*/ 11 h 11"/>
                <a:gd name="T114" fmla="*/ 1787 w 1794"/>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4"/>
                <a:gd name="T175" fmla="*/ 0 h 11"/>
                <a:gd name="T176" fmla="*/ 1794 w 1794"/>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4" h="11">
                  <a:moveTo>
                    <a:pt x="0" y="0"/>
                  </a:moveTo>
                  <a:lnTo>
                    <a:pt x="11" y="0"/>
                  </a:lnTo>
                  <a:lnTo>
                    <a:pt x="11" y="11"/>
                  </a:lnTo>
                  <a:lnTo>
                    <a:pt x="0" y="11"/>
                  </a:lnTo>
                  <a:lnTo>
                    <a:pt x="0" y="0"/>
                  </a:lnTo>
                  <a:close/>
                  <a:moveTo>
                    <a:pt x="22" y="0"/>
                  </a:moveTo>
                  <a:lnTo>
                    <a:pt x="33" y="0"/>
                  </a:lnTo>
                  <a:lnTo>
                    <a:pt x="33" y="11"/>
                  </a:lnTo>
                  <a:lnTo>
                    <a:pt x="22" y="11"/>
                  </a:lnTo>
                  <a:lnTo>
                    <a:pt x="22" y="0"/>
                  </a:lnTo>
                  <a:close/>
                  <a:moveTo>
                    <a:pt x="44" y="0"/>
                  </a:moveTo>
                  <a:lnTo>
                    <a:pt x="55" y="0"/>
                  </a:lnTo>
                  <a:lnTo>
                    <a:pt x="55" y="11"/>
                  </a:lnTo>
                  <a:lnTo>
                    <a:pt x="44" y="11"/>
                  </a:lnTo>
                  <a:lnTo>
                    <a:pt x="44" y="0"/>
                  </a:lnTo>
                  <a:close/>
                  <a:moveTo>
                    <a:pt x="66" y="0"/>
                  </a:moveTo>
                  <a:lnTo>
                    <a:pt x="77" y="0"/>
                  </a:lnTo>
                  <a:lnTo>
                    <a:pt x="77" y="11"/>
                  </a:lnTo>
                  <a:lnTo>
                    <a:pt x="66" y="11"/>
                  </a:lnTo>
                  <a:lnTo>
                    <a:pt x="66" y="0"/>
                  </a:lnTo>
                  <a:close/>
                  <a:moveTo>
                    <a:pt x="88" y="0"/>
                  </a:moveTo>
                  <a:lnTo>
                    <a:pt x="99" y="0"/>
                  </a:lnTo>
                  <a:lnTo>
                    <a:pt x="99" y="11"/>
                  </a:lnTo>
                  <a:lnTo>
                    <a:pt x="88" y="11"/>
                  </a:lnTo>
                  <a:lnTo>
                    <a:pt x="88" y="0"/>
                  </a:lnTo>
                  <a:close/>
                  <a:moveTo>
                    <a:pt x="110" y="0"/>
                  </a:moveTo>
                  <a:lnTo>
                    <a:pt x="121" y="0"/>
                  </a:lnTo>
                  <a:lnTo>
                    <a:pt x="121" y="11"/>
                  </a:lnTo>
                  <a:lnTo>
                    <a:pt x="110" y="11"/>
                  </a:lnTo>
                  <a:lnTo>
                    <a:pt x="110" y="0"/>
                  </a:lnTo>
                  <a:close/>
                  <a:moveTo>
                    <a:pt x="132" y="0"/>
                  </a:moveTo>
                  <a:lnTo>
                    <a:pt x="144" y="0"/>
                  </a:lnTo>
                  <a:lnTo>
                    <a:pt x="144" y="11"/>
                  </a:lnTo>
                  <a:lnTo>
                    <a:pt x="132" y="11"/>
                  </a:lnTo>
                  <a:lnTo>
                    <a:pt x="132" y="0"/>
                  </a:lnTo>
                  <a:close/>
                  <a:moveTo>
                    <a:pt x="155" y="0"/>
                  </a:moveTo>
                  <a:lnTo>
                    <a:pt x="166" y="0"/>
                  </a:lnTo>
                  <a:lnTo>
                    <a:pt x="166" y="11"/>
                  </a:lnTo>
                  <a:lnTo>
                    <a:pt x="155" y="11"/>
                  </a:lnTo>
                  <a:lnTo>
                    <a:pt x="155" y="0"/>
                  </a:lnTo>
                  <a:close/>
                  <a:moveTo>
                    <a:pt x="177" y="0"/>
                  </a:moveTo>
                  <a:lnTo>
                    <a:pt x="188" y="0"/>
                  </a:lnTo>
                  <a:lnTo>
                    <a:pt x="188" y="11"/>
                  </a:lnTo>
                  <a:lnTo>
                    <a:pt x="177" y="11"/>
                  </a:lnTo>
                  <a:lnTo>
                    <a:pt x="177" y="0"/>
                  </a:lnTo>
                  <a:close/>
                  <a:moveTo>
                    <a:pt x="199" y="0"/>
                  </a:moveTo>
                  <a:lnTo>
                    <a:pt x="210" y="0"/>
                  </a:lnTo>
                  <a:lnTo>
                    <a:pt x="210" y="11"/>
                  </a:lnTo>
                  <a:lnTo>
                    <a:pt x="199" y="11"/>
                  </a:lnTo>
                  <a:lnTo>
                    <a:pt x="199" y="0"/>
                  </a:lnTo>
                  <a:close/>
                  <a:moveTo>
                    <a:pt x="221" y="0"/>
                  </a:moveTo>
                  <a:lnTo>
                    <a:pt x="232" y="0"/>
                  </a:lnTo>
                  <a:lnTo>
                    <a:pt x="232" y="11"/>
                  </a:lnTo>
                  <a:lnTo>
                    <a:pt x="221" y="11"/>
                  </a:lnTo>
                  <a:lnTo>
                    <a:pt x="221" y="0"/>
                  </a:lnTo>
                  <a:close/>
                  <a:moveTo>
                    <a:pt x="243" y="0"/>
                  </a:moveTo>
                  <a:lnTo>
                    <a:pt x="254" y="0"/>
                  </a:lnTo>
                  <a:lnTo>
                    <a:pt x="254" y="11"/>
                  </a:lnTo>
                  <a:lnTo>
                    <a:pt x="243" y="11"/>
                  </a:lnTo>
                  <a:lnTo>
                    <a:pt x="243" y="0"/>
                  </a:lnTo>
                  <a:close/>
                  <a:moveTo>
                    <a:pt x="265" y="0"/>
                  </a:moveTo>
                  <a:lnTo>
                    <a:pt x="276" y="0"/>
                  </a:lnTo>
                  <a:lnTo>
                    <a:pt x="276" y="11"/>
                  </a:lnTo>
                  <a:lnTo>
                    <a:pt x="265" y="11"/>
                  </a:lnTo>
                  <a:lnTo>
                    <a:pt x="265" y="0"/>
                  </a:lnTo>
                  <a:close/>
                  <a:moveTo>
                    <a:pt x="287" y="0"/>
                  </a:moveTo>
                  <a:lnTo>
                    <a:pt x="298" y="0"/>
                  </a:lnTo>
                  <a:lnTo>
                    <a:pt x="298" y="11"/>
                  </a:lnTo>
                  <a:lnTo>
                    <a:pt x="287" y="11"/>
                  </a:lnTo>
                  <a:lnTo>
                    <a:pt x="287" y="0"/>
                  </a:lnTo>
                  <a:close/>
                  <a:moveTo>
                    <a:pt x="309" y="0"/>
                  </a:moveTo>
                  <a:lnTo>
                    <a:pt x="320" y="0"/>
                  </a:lnTo>
                  <a:lnTo>
                    <a:pt x="320" y="11"/>
                  </a:lnTo>
                  <a:lnTo>
                    <a:pt x="309" y="11"/>
                  </a:lnTo>
                  <a:lnTo>
                    <a:pt x="309" y="0"/>
                  </a:lnTo>
                  <a:close/>
                  <a:moveTo>
                    <a:pt x="331" y="0"/>
                  </a:moveTo>
                  <a:lnTo>
                    <a:pt x="342" y="0"/>
                  </a:lnTo>
                  <a:lnTo>
                    <a:pt x="342" y="11"/>
                  </a:lnTo>
                  <a:lnTo>
                    <a:pt x="331" y="11"/>
                  </a:lnTo>
                  <a:lnTo>
                    <a:pt x="331" y="0"/>
                  </a:lnTo>
                  <a:close/>
                  <a:moveTo>
                    <a:pt x="353" y="0"/>
                  </a:moveTo>
                  <a:lnTo>
                    <a:pt x="364" y="0"/>
                  </a:lnTo>
                  <a:lnTo>
                    <a:pt x="364" y="11"/>
                  </a:lnTo>
                  <a:lnTo>
                    <a:pt x="353" y="11"/>
                  </a:lnTo>
                  <a:lnTo>
                    <a:pt x="353" y="0"/>
                  </a:lnTo>
                  <a:close/>
                  <a:moveTo>
                    <a:pt x="375" y="0"/>
                  </a:moveTo>
                  <a:lnTo>
                    <a:pt x="386" y="0"/>
                  </a:lnTo>
                  <a:lnTo>
                    <a:pt x="386" y="11"/>
                  </a:lnTo>
                  <a:lnTo>
                    <a:pt x="375" y="11"/>
                  </a:lnTo>
                  <a:lnTo>
                    <a:pt x="375" y="0"/>
                  </a:lnTo>
                  <a:close/>
                  <a:moveTo>
                    <a:pt x="397" y="0"/>
                  </a:moveTo>
                  <a:lnTo>
                    <a:pt x="408" y="0"/>
                  </a:lnTo>
                  <a:lnTo>
                    <a:pt x="408" y="11"/>
                  </a:lnTo>
                  <a:lnTo>
                    <a:pt x="397" y="11"/>
                  </a:lnTo>
                  <a:lnTo>
                    <a:pt x="397" y="0"/>
                  </a:lnTo>
                  <a:close/>
                  <a:moveTo>
                    <a:pt x="419" y="0"/>
                  </a:moveTo>
                  <a:lnTo>
                    <a:pt x="430" y="0"/>
                  </a:lnTo>
                  <a:lnTo>
                    <a:pt x="430" y="11"/>
                  </a:lnTo>
                  <a:lnTo>
                    <a:pt x="419" y="11"/>
                  </a:lnTo>
                  <a:lnTo>
                    <a:pt x="419" y="0"/>
                  </a:lnTo>
                  <a:close/>
                  <a:moveTo>
                    <a:pt x="441" y="0"/>
                  </a:moveTo>
                  <a:lnTo>
                    <a:pt x="452" y="0"/>
                  </a:lnTo>
                  <a:lnTo>
                    <a:pt x="452" y="11"/>
                  </a:lnTo>
                  <a:lnTo>
                    <a:pt x="441" y="11"/>
                  </a:lnTo>
                  <a:lnTo>
                    <a:pt x="441" y="0"/>
                  </a:lnTo>
                  <a:close/>
                  <a:moveTo>
                    <a:pt x="463" y="0"/>
                  </a:moveTo>
                  <a:lnTo>
                    <a:pt x="474" y="0"/>
                  </a:lnTo>
                  <a:lnTo>
                    <a:pt x="474" y="11"/>
                  </a:lnTo>
                  <a:lnTo>
                    <a:pt x="463" y="11"/>
                  </a:lnTo>
                  <a:lnTo>
                    <a:pt x="463" y="0"/>
                  </a:lnTo>
                  <a:close/>
                  <a:moveTo>
                    <a:pt x="485" y="0"/>
                  </a:moveTo>
                  <a:lnTo>
                    <a:pt x="496" y="0"/>
                  </a:lnTo>
                  <a:lnTo>
                    <a:pt x="496" y="11"/>
                  </a:lnTo>
                  <a:lnTo>
                    <a:pt x="485" y="11"/>
                  </a:lnTo>
                  <a:lnTo>
                    <a:pt x="485" y="0"/>
                  </a:lnTo>
                  <a:close/>
                  <a:moveTo>
                    <a:pt x="508" y="0"/>
                  </a:moveTo>
                  <a:lnTo>
                    <a:pt x="519" y="0"/>
                  </a:lnTo>
                  <a:lnTo>
                    <a:pt x="519" y="11"/>
                  </a:lnTo>
                  <a:lnTo>
                    <a:pt x="508" y="11"/>
                  </a:lnTo>
                  <a:lnTo>
                    <a:pt x="508" y="0"/>
                  </a:lnTo>
                  <a:close/>
                  <a:moveTo>
                    <a:pt x="530" y="0"/>
                  </a:moveTo>
                  <a:lnTo>
                    <a:pt x="541" y="0"/>
                  </a:lnTo>
                  <a:lnTo>
                    <a:pt x="541" y="11"/>
                  </a:lnTo>
                  <a:lnTo>
                    <a:pt x="530" y="11"/>
                  </a:lnTo>
                  <a:lnTo>
                    <a:pt x="530" y="0"/>
                  </a:lnTo>
                  <a:close/>
                  <a:moveTo>
                    <a:pt x="552" y="0"/>
                  </a:moveTo>
                  <a:lnTo>
                    <a:pt x="563" y="0"/>
                  </a:lnTo>
                  <a:lnTo>
                    <a:pt x="563" y="11"/>
                  </a:lnTo>
                  <a:lnTo>
                    <a:pt x="552" y="11"/>
                  </a:lnTo>
                  <a:lnTo>
                    <a:pt x="552" y="0"/>
                  </a:lnTo>
                  <a:close/>
                  <a:moveTo>
                    <a:pt x="574" y="0"/>
                  </a:moveTo>
                  <a:lnTo>
                    <a:pt x="585" y="0"/>
                  </a:lnTo>
                  <a:lnTo>
                    <a:pt x="585" y="11"/>
                  </a:lnTo>
                  <a:lnTo>
                    <a:pt x="574" y="11"/>
                  </a:lnTo>
                  <a:lnTo>
                    <a:pt x="574" y="0"/>
                  </a:lnTo>
                  <a:close/>
                  <a:moveTo>
                    <a:pt x="596" y="0"/>
                  </a:moveTo>
                  <a:lnTo>
                    <a:pt x="607" y="0"/>
                  </a:lnTo>
                  <a:lnTo>
                    <a:pt x="607" y="11"/>
                  </a:lnTo>
                  <a:lnTo>
                    <a:pt x="596" y="11"/>
                  </a:lnTo>
                  <a:lnTo>
                    <a:pt x="596" y="0"/>
                  </a:lnTo>
                  <a:close/>
                  <a:moveTo>
                    <a:pt x="618" y="0"/>
                  </a:moveTo>
                  <a:lnTo>
                    <a:pt x="629" y="0"/>
                  </a:lnTo>
                  <a:lnTo>
                    <a:pt x="629" y="11"/>
                  </a:lnTo>
                  <a:lnTo>
                    <a:pt x="618" y="11"/>
                  </a:lnTo>
                  <a:lnTo>
                    <a:pt x="618" y="0"/>
                  </a:lnTo>
                  <a:close/>
                  <a:moveTo>
                    <a:pt x="640" y="0"/>
                  </a:moveTo>
                  <a:lnTo>
                    <a:pt x="651" y="0"/>
                  </a:lnTo>
                  <a:lnTo>
                    <a:pt x="651" y="11"/>
                  </a:lnTo>
                  <a:lnTo>
                    <a:pt x="640" y="11"/>
                  </a:lnTo>
                  <a:lnTo>
                    <a:pt x="640" y="0"/>
                  </a:lnTo>
                  <a:close/>
                  <a:moveTo>
                    <a:pt x="662" y="0"/>
                  </a:moveTo>
                  <a:lnTo>
                    <a:pt x="673" y="0"/>
                  </a:lnTo>
                  <a:lnTo>
                    <a:pt x="673" y="11"/>
                  </a:lnTo>
                  <a:lnTo>
                    <a:pt x="662" y="11"/>
                  </a:lnTo>
                  <a:lnTo>
                    <a:pt x="662" y="0"/>
                  </a:lnTo>
                  <a:close/>
                  <a:moveTo>
                    <a:pt x="684" y="0"/>
                  </a:moveTo>
                  <a:lnTo>
                    <a:pt x="695" y="0"/>
                  </a:lnTo>
                  <a:lnTo>
                    <a:pt x="695" y="11"/>
                  </a:lnTo>
                  <a:lnTo>
                    <a:pt x="684" y="11"/>
                  </a:lnTo>
                  <a:lnTo>
                    <a:pt x="684" y="0"/>
                  </a:lnTo>
                  <a:close/>
                  <a:moveTo>
                    <a:pt x="706" y="0"/>
                  </a:moveTo>
                  <a:lnTo>
                    <a:pt x="717" y="0"/>
                  </a:lnTo>
                  <a:lnTo>
                    <a:pt x="717" y="11"/>
                  </a:lnTo>
                  <a:lnTo>
                    <a:pt x="706" y="11"/>
                  </a:lnTo>
                  <a:lnTo>
                    <a:pt x="706" y="0"/>
                  </a:lnTo>
                  <a:close/>
                  <a:moveTo>
                    <a:pt x="728" y="0"/>
                  </a:moveTo>
                  <a:lnTo>
                    <a:pt x="739" y="0"/>
                  </a:lnTo>
                  <a:lnTo>
                    <a:pt x="739" y="11"/>
                  </a:lnTo>
                  <a:lnTo>
                    <a:pt x="728" y="11"/>
                  </a:lnTo>
                  <a:lnTo>
                    <a:pt x="728" y="0"/>
                  </a:lnTo>
                  <a:close/>
                  <a:moveTo>
                    <a:pt x="750" y="0"/>
                  </a:moveTo>
                  <a:lnTo>
                    <a:pt x="761" y="0"/>
                  </a:lnTo>
                  <a:lnTo>
                    <a:pt x="761" y="11"/>
                  </a:lnTo>
                  <a:lnTo>
                    <a:pt x="750" y="11"/>
                  </a:lnTo>
                  <a:lnTo>
                    <a:pt x="750" y="0"/>
                  </a:lnTo>
                  <a:close/>
                  <a:moveTo>
                    <a:pt x="772" y="0"/>
                  </a:moveTo>
                  <a:lnTo>
                    <a:pt x="783" y="0"/>
                  </a:lnTo>
                  <a:lnTo>
                    <a:pt x="783" y="11"/>
                  </a:lnTo>
                  <a:lnTo>
                    <a:pt x="772" y="11"/>
                  </a:lnTo>
                  <a:lnTo>
                    <a:pt x="772" y="0"/>
                  </a:lnTo>
                  <a:close/>
                  <a:moveTo>
                    <a:pt x="794" y="0"/>
                  </a:moveTo>
                  <a:lnTo>
                    <a:pt x="805" y="0"/>
                  </a:lnTo>
                  <a:lnTo>
                    <a:pt x="805" y="11"/>
                  </a:lnTo>
                  <a:lnTo>
                    <a:pt x="794" y="11"/>
                  </a:lnTo>
                  <a:lnTo>
                    <a:pt x="794" y="0"/>
                  </a:lnTo>
                  <a:close/>
                  <a:moveTo>
                    <a:pt x="816" y="0"/>
                  </a:moveTo>
                  <a:lnTo>
                    <a:pt x="827" y="0"/>
                  </a:lnTo>
                  <a:lnTo>
                    <a:pt x="827" y="11"/>
                  </a:lnTo>
                  <a:lnTo>
                    <a:pt x="816" y="11"/>
                  </a:lnTo>
                  <a:lnTo>
                    <a:pt x="816" y="0"/>
                  </a:lnTo>
                  <a:close/>
                  <a:moveTo>
                    <a:pt x="838" y="0"/>
                  </a:moveTo>
                  <a:lnTo>
                    <a:pt x="849" y="0"/>
                  </a:lnTo>
                  <a:lnTo>
                    <a:pt x="849" y="11"/>
                  </a:lnTo>
                  <a:lnTo>
                    <a:pt x="838" y="11"/>
                  </a:lnTo>
                  <a:lnTo>
                    <a:pt x="838" y="0"/>
                  </a:lnTo>
                  <a:close/>
                  <a:moveTo>
                    <a:pt x="860" y="0"/>
                  </a:moveTo>
                  <a:lnTo>
                    <a:pt x="872" y="0"/>
                  </a:lnTo>
                  <a:lnTo>
                    <a:pt x="872" y="11"/>
                  </a:lnTo>
                  <a:lnTo>
                    <a:pt x="860" y="11"/>
                  </a:lnTo>
                  <a:lnTo>
                    <a:pt x="860" y="0"/>
                  </a:lnTo>
                  <a:close/>
                  <a:moveTo>
                    <a:pt x="883" y="0"/>
                  </a:moveTo>
                  <a:lnTo>
                    <a:pt x="894" y="0"/>
                  </a:lnTo>
                  <a:lnTo>
                    <a:pt x="894" y="11"/>
                  </a:lnTo>
                  <a:lnTo>
                    <a:pt x="883" y="11"/>
                  </a:lnTo>
                  <a:lnTo>
                    <a:pt x="883" y="0"/>
                  </a:lnTo>
                  <a:close/>
                  <a:moveTo>
                    <a:pt x="905" y="0"/>
                  </a:moveTo>
                  <a:lnTo>
                    <a:pt x="916" y="0"/>
                  </a:lnTo>
                  <a:lnTo>
                    <a:pt x="916" y="11"/>
                  </a:lnTo>
                  <a:lnTo>
                    <a:pt x="905" y="11"/>
                  </a:lnTo>
                  <a:lnTo>
                    <a:pt x="905" y="0"/>
                  </a:lnTo>
                  <a:close/>
                  <a:moveTo>
                    <a:pt x="927" y="0"/>
                  </a:moveTo>
                  <a:lnTo>
                    <a:pt x="938" y="0"/>
                  </a:lnTo>
                  <a:lnTo>
                    <a:pt x="938" y="11"/>
                  </a:lnTo>
                  <a:lnTo>
                    <a:pt x="927" y="11"/>
                  </a:lnTo>
                  <a:lnTo>
                    <a:pt x="927" y="0"/>
                  </a:lnTo>
                  <a:close/>
                  <a:moveTo>
                    <a:pt x="949" y="0"/>
                  </a:moveTo>
                  <a:lnTo>
                    <a:pt x="960" y="0"/>
                  </a:lnTo>
                  <a:lnTo>
                    <a:pt x="960" y="11"/>
                  </a:lnTo>
                  <a:lnTo>
                    <a:pt x="949" y="11"/>
                  </a:lnTo>
                  <a:lnTo>
                    <a:pt x="949" y="0"/>
                  </a:lnTo>
                  <a:close/>
                  <a:moveTo>
                    <a:pt x="971" y="0"/>
                  </a:moveTo>
                  <a:lnTo>
                    <a:pt x="982" y="0"/>
                  </a:lnTo>
                  <a:lnTo>
                    <a:pt x="982" y="11"/>
                  </a:lnTo>
                  <a:lnTo>
                    <a:pt x="971" y="11"/>
                  </a:lnTo>
                  <a:lnTo>
                    <a:pt x="971" y="0"/>
                  </a:lnTo>
                  <a:close/>
                  <a:moveTo>
                    <a:pt x="993" y="0"/>
                  </a:moveTo>
                  <a:lnTo>
                    <a:pt x="1004" y="0"/>
                  </a:lnTo>
                  <a:lnTo>
                    <a:pt x="1004" y="11"/>
                  </a:lnTo>
                  <a:lnTo>
                    <a:pt x="993" y="11"/>
                  </a:lnTo>
                  <a:lnTo>
                    <a:pt x="993" y="0"/>
                  </a:lnTo>
                  <a:close/>
                  <a:moveTo>
                    <a:pt x="1015" y="0"/>
                  </a:moveTo>
                  <a:lnTo>
                    <a:pt x="1026" y="0"/>
                  </a:lnTo>
                  <a:lnTo>
                    <a:pt x="1026" y="11"/>
                  </a:lnTo>
                  <a:lnTo>
                    <a:pt x="1015" y="11"/>
                  </a:lnTo>
                  <a:lnTo>
                    <a:pt x="1015" y="0"/>
                  </a:lnTo>
                  <a:close/>
                  <a:moveTo>
                    <a:pt x="1037" y="0"/>
                  </a:moveTo>
                  <a:lnTo>
                    <a:pt x="1048" y="0"/>
                  </a:lnTo>
                  <a:lnTo>
                    <a:pt x="1048" y="11"/>
                  </a:lnTo>
                  <a:lnTo>
                    <a:pt x="1037" y="11"/>
                  </a:lnTo>
                  <a:lnTo>
                    <a:pt x="1037" y="0"/>
                  </a:lnTo>
                  <a:close/>
                  <a:moveTo>
                    <a:pt x="1059" y="0"/>
                  </a:moveTo>
                  <a:lnTo>
                    <a:pt x="1070" y="0"/>
                  </a:lnTo>
                  <a:lnTo>
                    <a:pt x="1070" y="11"/>
                  </a:lnTo>
                  <a:lnTo>
                    <a:pt x="1059" y="11"/>
                  </a:lnTo>
                  <a:lnTo>
                    <a:pt x="1059" y="0"/>
                  </a:lnTo>
                  <a:close/>
                  <a:moveTo>
                    <a:pt x="1081" y="0"/>
                  </a:moveTo>
                  <a:lnTo>
                    <a:pt x="1092" y="0"/>
                  </a:lnTo>
                  <a:lnTo>
                    <a:pt x="1092" y="11"/>
                  </a:lnTo>
                  <a:lnTo>
                    <a:pt x="1081" y="11"/>
                  </a:lnTo>
                  <a:lnTo>
                    <a:pt x="1081" y="0"/>
                  </a:lnTo>
                  <a:close/>
                  <a:moveTo>
                    <a:pt x="1103" y="0"/>
                  </a:moveTo>
                  <a:lnTo>
                    <a:pt x="1114" y="0"/>
                  </a:lnTo>
                  <a:lnTo>
                    <a:pt x="1114" y="11"/>
                  </a:lnTo>
                  <a:lnTo>
                    <a:pt x="1103" y="11"/>
                  </a:lnTo>
                  <a:lnTo>
                    <a:pt x="1103" y="0"/>
                  </a:lnTo>
                  <a:close/>
                  <a:moveTo>
                    <a:pt x="1125" y="0"/>
                  </a:moveTo>
                  <a:lnTo>
                    <a:pt x="1136" y="0"/>
                  </a:lnTo>
                  <a:lnTo>
                    <a:pt x="1136" y="11"/>
                  </a:lnTo>
                  <a:lnTo>
                    <a:pt x="1125" y="11"/>
                  </a:lnTo>
                  <a:lnTo>
                    <a:pt x="1125" y="0"/>
                  </a:lnTo>
                  <a:close/>
                  <a:moveTo>
                    <a:pt x="1147" y="0"/>
                  </a:moveTo>
                  <a:lnTo>
                    <a:pt x="1158" y="0"/>
                  </a:lnTo>
                  <a:lnTo>
                    <a:pt x="1158" y="11"/>
                  </a:lnTo>
                  <a:lnTo>
                    <a:pt x="1147" y="11"/>
                  </a:lnTo>
                  <a:lnTo>
                    <a:pt x="1147" y="0"/>
                  </a:lnTo>
                  <a:close/>
                  <a:moveTo>
                    <a:pt x="1169" y="0"/>
                  </a:moveTo>
                  <a:lnTo>
                    <a:pt x="1180" y="0"/>
                  </a:lnTo>
                  <a:lnTo>
                    <a:pt x="1180" y="11"/>
                  </a:lnTo>
                  <a:lnTo>
                    <a:pt x="1169" y="11"/>
                  </a:lnTo>
                  <a:lnTo>
                    <a:pt x="1169" y="0"/>
                  </a:lnTo>
                  <a:close/>
                  <a:moveTo>
                    <a:pt x="1191" y="0"/>
                  </a:moveTo>
                  <a:lnTo>
                    <a:pt x="1202" y="0"/>
                  </a:lnTo>
                  <a:lnTo>
                    <a:pt x="1202" y="11"/>
                  </a:lnTo>
                  <a:lnTo>
                    <a:pt x="1191" y="11"/>
                  </a:lnTo>
                  <a:lnTo>
                    <a:pt x="1191" y="0"/>
                  </a:lnTo>
                  <a:close/>
                  <a:moveTo>
                    <a:pt x="1213" y="0"/>
                  </a:moveTo>
                  <a:lnTo>
                    <a:pt x="1224" y="0"/>
                  </a:lnTo>
                  <a:lnTo>
                    <a:pt x="1224" y="11"/>
                  </a:lnTo>
                  <a:lnTo>
                    <a:pt x="1213" y="11"/>
                  </a:lnTo>
                  <a:lnTo>
                    <a:pt x="1213" y="0"/>
                  </a:lnTo>
                  <a:close/>
                  <a:moveTo>
                    <a:pt x="1236" y="0"/>
                  </a:moveTo>
                  <a:lnTo>
                    <a:pt x="1247" y="0"/>
                  </a:lnTo>
                  <a:lnTo>
                    <a:pt x="1247" y="11"/>
                  </a:lnTo>
                  <a:lnTo>
                    <a:pt x="1236" y="11"/>
                  </a:lnTo>
                  <a:lnTo>
                    <a:pt x="1236" y="0"/>
                  </a:lnTo>
                  <a:close/>
                  <a:moveTo>
                    <a:pt x="1258" y="0"/>
                  </a:moveTo>
                  <a:lnTo>
                    <a:pt x="1269" y="0"/>
                  </a:lnTo>
                  <a:lnTo>
                    <a:pt x="1269" y="11"/>
                  </a:lnTo>
                  <a:lnTo>
                    <a:pt x="1258" y="11"/>
                  </a:lnTo>
                  <a:lnTo>
                    <a:pt x="1258" y="0"/>
                  </a:lnTo>
                  <a:close/>
                  <a:moveTo>
                    <a:pt x="1280" y="0"/>
                  </a:moveTo>
                  <a:lnTo>
                    <a:pt x="1291" y="0"/>
                  </a:lnTo>
                  <a:lnTo>
                    <a:pt x="1291" y="11"/>
                  </a:lnTo>
                  <a:lnTo>
                    <a:pt x="1280" y="11"/>
                  </a:lnTo>
                  <a:lnTo>
                    <a:pt x="1280" y="0"/>
                  </a:lnTo>
                  <a:close/>
                  <a:moveTo>
                    <a:pt x="1302" y="0"/>
                  </a:moveTo>
                  <a:lnTo>
                    <a:pt x="1313" y="0"/>
                  </a:lnTo>
                  <a:lnTo>
                    <a:pt x="1313" y="11"/>
                  </a:lnTo>
                  <a:lnTo>
                    <a:pt x="1302" y="11"/>
                  </a:lnTo>
                  <a:lnTo>
                    <a:pt x="1302" y="0"/>
                  </a:lnTo>
                  <a:close/>
                  <a:moveTo>
                    <a:pt x="1324" y="0"/>
                  </a:moveTo>
                  <a:lnTo>
                    <a:pt x="1335" y="0"/>
                  </a:lnTo>
                  <a:lnTo>
                    <a:pt x="1335" y="11"/>
                  </a:lnTo>
                  <a:lnTo>
                    <a:pt x="1324" y="11"/>
                  </a:lnTo>
                  <a:lnTo>
                    <a:pt x="1324" y="0"/>
                  </a:lnTo>
                  <a:close/>
                  <a:moveTo>
                    <a:pt x="1346" y="0"/>
                  </a:moveTo>
                  <a:lnTo>
                    <a:pt x="1357" y="0"/>
                  </a:lnTo>
                  <a:lnTo>
                    <a:pt x="1357" y="11"/>
                  </a:lnTo>
                  <a:lnTo>
                    <a:pt x="1346" y="11"/>
                  </a:lnTo>
                  <a:lnTo>
                    <a:pt x="1346" y="0"/>
                  </a:lnTo>
                  <a:close/>
                  <a:moveTo>
                    <a:pt x="1368" y="0"/>
                  </a:moveTo>
                  <a:lnTo>
                    <a:pt x="1379" y="0"/>
                  </a:lnTo>
                  <a:lnTo>
                    <a:pt x="1379" y="11"/>
                  </a:lnTo>
                  <a:lnTo>
                    <a:pt x="1368" y="11"/>
                  </a:lnTo>
                  <a:lnTo>
                    <a:pt x="1368" y="0"/>
                  </a:lnTo>
                  <a:close/>
                  <a:moveTo>
                    <a:pt x="1390" y="0"/>
                  </a:moveTo>
                  <a:lnTo>
                    <a:pt x="1401" y="0"/>
                  </a:lnTo>
                  <a:lnTo>
                    <a:pt x="1401" y="11"/>
                  </a:lnTo>
                  <a:lnTo>
                    <a:pt x="1390" y="11"/>
                  </a:lnTo>
                  <a:lnTo>
                    <a:pt x="1390" y="0"/>
                  </a:lnTo>
                  <a:close/>
                  <a:moveTo>
                    <a:pt x="1412" y="0"/>
                  </a:moveTo>
                  <a:lnTo>
                    <a:pt x="1423" y="0"/>
                  </a:lnTo>
                  <a:lnTo>
                    <a:pt x="1423" y="11"/>
                  </a:lnTo>
                  <a:lnTo>
                    <a:pt x="1412" y="11"/>
                  </a:lnTo>
                  <a:lnTo>
                    <a:pt x="1412" y="0"/>
                  </a:lnTo>
                  <a:close/>
                  <a:moveTo>
                    <a:pt x="1434" y="0"/>
                  </a:moveTo>
                  <a:lnTo>
                    <a:pt x="1445" y="0"/>
                  </a:lnTo>
                  <a:lnTo>
                    <a:pt x="1445" y="11"/>
                  </a:lnTo>
                  <a:lnTo>
                    <a:pt x="1434" y="11"/>
                  </a:lnTo>
                  <a:lnTo>
                    <a:pt x="1434" y="0"/>
                  </a:lnTo>
                  <a:close/>
                  <a:moveTo>
                    <a:pt x="1456" y="0"/>
                  </a:moveTo>
                  <a:lnTo>
                    <a:pt x="1467" y="0"/>
                  </a:lnTo>
                  <a:lnTo>
                    <a:pt x="1467" y="11"/>
                  </a:lnTo>
                  <a:lnTo>
                    <a:pt x="1456" y="11"/>
                  </a:lnTo>
                  <a:lnTo>
                    <a:pt x="1456" y="0"/>
                  </a:lnTo>
                  <a:close/>
                  <a:moveTo>
                    <a:pt x="1478" y="0"/>
                  </a:moveTo>
                  <a:lnTo>
                    <a:pt x="1489" y="0"/>
                  </a:lnTo>
                  <a:lnTo>
                    <a:pt x="1489" y="11"/>
                  </a:lnTo>
                  <a:lnTo>
                    <a:pt x="1478" y="11"/>
                  </a:lnTo>
                  <a:lnTo>
                    <a:pt x="1478" y="0"/>
                  </a:lnTo>
                  <a:close/>
                  <a:moveTo>
                    <a:pt x="1500" y="0"/>
                  </a:moveTo>
                  <a:lnTo>
                    <a:pt x="1511" y="0"/>
                  </a:lnTo>
                  <a:lnTo>
                    <a:pt x="1511" y="11"/>
                  </a:lnTo>
                  <a:lnTo>
                    <a:pt x="1500" y="11"/>
                  </a:lnTo>
                  <a:lnTo>
                    <a:pt x="1500" y="0"/>
                  </a:lnTo>
                  <a:close/>
                  <a:moveTo>
                    <a:pt x="1522" y="0"/>
                  </a:moveTo>
                  <a:lnTo>
                    <a:pt x="1533" y="0"/>
                  </a:lnTo>
                  <a:lnTo>
                    <a:pt x="1533" y="11"/>
                  </a:lnTo>
                  <a:lnTo>
                    <a:pt x="1522" y="11"/>
                  </a:lnTo>
                  <a:lnTo>
                    <a:pt x="1522" y="0"/>
                  </a:lnTo>
                  <a:close/>
                  <a:moveTo>
                    <a:pt x="1544" y="0"/>
                  </a:moveTo>
                  <a:lnTo>
                    <a:pt x="1555" y="0"/>
                  </a:lnTo>
                  <a:lnTo>
                    <a:pt x="1555" y="11"/>
                  </a:lnTo>
                  <a:lnTo>
                    <a:pt x="1544" y="11"/>
                  </a:lnTo>
                  <a:lnTo>
                    <a:pt x="1544" y="0"/>
                  </a:lnTo>
                  <a:close/>
                  <a:moveTo>
                    <a:pt x="1566" y="0"/>
                  </a:moveTo>
                  <a:lnTo>
                    <a:pt x="1577" y="0"/>
                  </a:lnTo>
                  <a:lnTo>
                    <a:pt x="1577" y="11"/>
                  </a:lnTo>
                  <a:lnTo>
                    <a:pt x="1566" y="11"/>
                  </a:lnTo>
                  <a:lnTo>
                    <a:pt x="1566" y="0"/>
                  </a:lnTo>
                  <a:close/>
                  <a:moveTo>
                    <a:pt x="1588" y="0"/>
                  </a:moveTo>
                  <a:lnTo>
                    <a:pt x="1600" y="0"/>
                  </a:lnTo>
                  <a:lnTo>
                    <a:pt x="1600" y="11"/>
                  </a:lnTo>
                  <a:lnTo>
                    <a:pt x="1588" y="11"/>
                  </a:lnTo>
                  <a:lnTo>
                    <a:pt x="1588" y="0"/>
                  </a:lnTo>
                  <a:close/>
                  <a:moveTo>
                    <a:pt x="1611" y="0"/>
                  </a:moveTo>
                  <a:lnTo>
                    <a:pt x="1622" y="0"/>
                  </a:lnTo>
                  <a:lnTo>
                    <a:pt x="1622" y="11"/>
                  </a:lnTo>
                  <a:lnTo>
                    <a:pt x="1611" y="11"/>
                  </a:lnTo>
                  <a:lnTo>
                    <a:pt x="1611" y="0"/>
                  </a:lnTo>
                  <a:close/>
                  <a:moveTo>
                    <a:pt x="1633" y="0"/>
                  </a:moveTo>
                  <a:lnTo>
                    <a:pt x="1644" y="0"/>
                  </a:lnTo>
                  <a:lnTo>
                    <a:pt x="1644" y="11"/>
                  </a:lnTo>
                  <a:lnTo>
                    <a:pt x="1633" y="11"/>
                  </a:lnTo>
                  <a:lnTo>
                    <a:pt x="1633" y="0"/>
                  </a:lnTo>
                  <a:close/>
                  <a:moveTo>
                    <a:pt x="1655" y="0"/>
                  </a:moveTo>
                  <a:lnTo>
                    <a:pt x="1666" y="0"/>
                  </a:lnTo>
                  <a:lnTo>
                    <a:pt x="1666" y="11"/>
                  </a:lnTo>
                  <a:lnTo>
                    <a:pt x="1655" y="11"/>
                  </a:lnTo>
                  <a:lnTo>
                    <a:pt x="1655" y="0"/>
                  </a:lnTo>
                  <a:close/>
                  <a:moveTo>
                    <a:pt x="1677" y="0"/>
                  </a:moveTo>
                  <a:lnTo>
                    <a:pt x="1688" y="0"/>
                  </a:lnTo>
                  <a:lnTo>
                    <a:pt x="1688" y="11"/>
                  </a:lnTo>
                  <a:lnTo>
                    <a:pt x="1677" y="11"/>
                  </a:lnTo>
                  <a:lnTo>
                    <a:pt x="1677" y="0"/>
                  </a:lnTo>
                  <a:close/>
                  <a:moveTo>
                    <a:pt x="1699" y="0"/>
                  </a:moveTo>
                  <a:lnTo>
                    <a:pt x="1710" y="0"/>
                  </a:lnTo>
                  <a:lnTo>
                    <a:pt x="1710" y="11"/>
                  </a:lnTo>
                  <a:lnTo>
                    <a:pt x="1699" y="11"/>
                  </a:lnTo>
                  <a:lnTo>
                    <a:pt x="1699" y="0"/>
                  </a:lnTo>
                  <a:close/>
                  <a:moveTo>
                    <a:pt x="1721" y="0"/>
                  </a:moveTo>
                  <a:lnTo>
                    <a:pt x="1732" y="0"/>
                  </a:lnTo>
                  <a:lnTo>
                    <a:pt x="1732" y="11"/>
                  </a:lnTo>
                  <a:lnTo>
                    <a:pt x="1721" y="11"/>
                  </a:lnTo>
                  <a:lnTo>
                    <a:pt x="1721" y="0"/>
                  </a:lnTo>
                  <a:close/>
                  <a:moveTo>
                    <a:pt x="1743" y="0"/>
                  </a:moveTo>
                  <a:lnTo>
                    <a:pt x="1754" y="0"/>
                  </a:lnTo>
                  <a:lnTo>
                    <a:pt x="1754" y="11"/>
                  </a:lnTo>
                  <a:lnTo>
                    <a:pt x="1743" y="11"/>
                  </a:lnTo>
                  <a:lnTo>
                    <a:pt x="1743" y="0"/>
                  </a:lnTo>
                  <a:close/>
                  <a:moveTo>
                    <a:pt x="1765" y="0"/>
                  </a:moveTo>
                  <a:lnTo>
                    <a:pt x="1776" y="0"/>
                  </a:lnTo>
                  <a:lnTo>
                    <a:pt x="1776" y="11"/>
                  </a:lnTo>
                  <a:lnTo>
                    <a:pt x="1765" y="11"/>
                  </a:lnTo>
                  <a:lnTo>
                    <a:pt x="1765" y="0"/>
                  </a:lnTo>
                  <a:close/>
                  <a:moveTo>
                    <a:pt x="1787" y="0"/>
                  </a:moveTo>
                  <a:lnTo>
                    <a:pt x="1794" y="0"/>
                  </a:lnTo>
                  <a:lnTo>
                    <a:pt x="1794" y="11"/>
                  </a:lnTo>
                  <a:lnTo>
                    <a:pt x="1787" y="11"/>
                  </a:lnTo>
                  <a:lnTo>
                    <a:pt x="1787" y="0"/>
                  </a:lnTo>
                  <a:close/>
                </a:path>
              </a:pathLst>
            </a:custGeom>
            <a:solidFill>
              <a:srgbClr val="000000"/>
            </a:solidFill>
            <a:ln w="1">
              <a:solidFill>
                <a:srgbClr val="000000"/>
              </a:solidFill>
              <a:bevel/>
              <a:headEnd/>
              <a:tailEnd/>
            </a:ln>
          </p:spPr>
          <p:txBody>
            <a:bodyPr/>
            <a:lstStyle/>
            <a:p>
              <a:endParaRPr lang="en-US"/>
            </a:p>
          </p:txBody>
        </p:sp>
        <p:sp>
          <p:nvSpPr>
            <p:cNvPr id="105482" name="Freeform 11"/>
            <p:cNvSpPr>
              <a:spLocks noEditPoints="1"/>
            </p:cNvSpPr>
            <p:nvPr/>
          </p:nvSpPr>
          <p:spPr bwMode="auto">
            <a:xfrm>
              <a:off x="4102" y="603"/>
              <a:ext cx="44" cy="460"/>
            </a:xfrm>
            <a:custGeom>
              <a:avLst/>
              <a:gdLst>
                <a:gd name="T0" fmla="*/ 30 w 44"/>
                <a:gd name="T1" fmla="*/ 52 h 460"/>
                <a:gd name="T2" fmla="*/ 15 w 44"/>
                <a:gd name="T3" fmla="*/ 37 h 460"/>
                <a:gd name="T4" fmla="*/ 30 w 44"/>
                <a:gd name="T5" fmla="*/ 67 h 460"/>
                <a:gd name="T6" fmla="*/ 15 w 44"/>
                <a:gd name="T7" fmla="*/ 81 h 460"/>
                <a:gd name="T8" fmla="*/ 30 w 44"/>
                <a:gd name="T9" fmla="*/ 67 h 460"/>
                <a:gd name="T10" fmla="*/ 30 w 44"/>
                <a:gd name="T11" fmla="*/ 111 h 460"/>
                <a:gd name="T12" fmla="*/ 15 w 44"/>
                <a:gd name="T13" fmla="*/ 96 h 460"/>
                <a:gd name="T14" fmla="*/ 30 w 44"/>
                <a:gd name="T15" fmla="*/ 125 h 460"/>
                <a:gd name="T16" fmla="*/ 15 w 44"/>
                <a:gd name="T17" fmla="*/ 140 h 460"/>
                <a:gd name="T18" fmla="*/ 30 w 44"/>
                <a:gd name="T19" fmla="*/ 125 h 460"/>
                <a:gd name="T20" fmla="*/ 30 w 44"/>
                <a:gd name="T21" fmla="*/ 169 h 460"/>
                <a:gd name="T22" fmla="*/ 15 w 44"/>
                <a:gd name="T23" fmla="*/ 155 h 460"/>
                <a:gd name="T24" fmla="*/ 30 w 44"/>
                <a:gd name="T25" fmla="*/ 184 h 460"/>
                <a:gd name="T26" fmla="*/ 15 w 44"/>
                <a:gd name="T27" fmla="*/ 199 h 460"/>
                <a:gd name="T28" fmla="*/ 30 w 44"/>
                <a:gd name="T29" fmla="*/ 184 h 460"/>
                <a:gd name="T30" fmla="*/ 30 w 44"/>
                <a:gd name="T31" fmla="*/ 228 h 460"/>
                <a:gd name="T32" fmla="*/ 15 w 44"/>
                <a:gd name="T33" fmla="*/ 214 h 460"/>
                <a:gd name="T34" fmla="*/ 30 w 44"/>
                <a:gd name="T35" fmla="*/ 243 h 460"/>
                <a:gd name="T36" fmla="*/ 15 w 44"/>
                <a:gd name="T37" fmla="*/ 258 h 460"/>
                <a:gd name="T38" fmla="*/ 30 w 44"/>
                <a:gd name="T39" fmla="*/ 243 h 460"/>
                <a:gd name="T40" fmla="*/ 30 w 44"/>
                <a:gd name="T41" fmla="*/ 287 h 460"/>
                <a:gd name="T42" fmla="*/ 15 w 44"/>
                <a:gd name="T43" fmla="*/ 272 h 460"/>
                <a:gd name="T44" fmla="*/ 30 w 44"/>
                <a:gd name="T45" fmla="*/ 302 h 460"/>
                <a:gd name="T46" fmla="*/ 15 w 44"/>
                <a:gd name="T47" fmla="*/ 316 h 460"/>
                <a:gd name="T48" fmla="*/ 30 w 44"/>
                <a:gd name="T49" fmla="*/ 302 h 460"/>
                <a:gd name="T50" fmla="*/ 30 w 44"/>
                <a:gd name="T51" fmla="*/ 346 h 460"/>
                <a:gd name="T52" fmla="*/ 15 w 44"/>
                <a:gd name="T53" fmla="*/ 331 h 460"/>
                <a:gd name="T54" fmla="*/ 30 w 44"/>
                <a:gd name="T55" fmla="*/ 361 h 460"/>
                <a:gd name="T56" fmla="*/ 15 w 44"/>
                <a:gd name="T57" fmla="*/ 375 h 460"/>
                <a:gd name="T58" fmla="*/ 30 w 44"/>
                <a:gd name="T59" fmla="*/ 361 h 460"/>
                <a:gd name="T60" fmla="*/ 30 w 44"/>
                <a:gd name="T61" fmla="*/ 405 h 460"/>
                <a:gd name="T62" fmla="*/ 15 w 44"/>
                <a:gd name="T63" fmla="*/ 390 h 460"/>
                <a:gd name="T64" fmla="*/ 30 w 44"/>
                <a:gd name="T65" fmla="*/ 419 h 460"/>
                <a:gd name="T66" fmla="*/ 15 w 44"/>
                <a:gd name="T67" fmla="*/ 434 h 460"/>
                <a:gd name="T68" fmla="*/ 30 w 44"/>
                <a:gd name="T69" fmla="*/ 419 h 460"/>
                <a:gd name="T70" fmla="*/ 30 w 44"/>
                <a:gd name="T71" fmla="*/ 460 h 460"/>
                <a:gd name="T72" fmla="*/ 15 w 44"/>
                <a:gd name="T73" fmla="*/ 449 h 460"/>
                <a:gd name="T74" fmla="*/ 0 w 44"/>
                <a:gd name="T75" fmla="*/ 45 h 460"/>
                <a:gd name="T76" fmla="*/ 44 w 44"/>
                <a:gd name="T77" fmla="*/ 45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0"/>
                <a:gd name="T119" fmla="*/ 44 w 4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0">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7"/>
                  </a:lnTo>
                  <a:lnTo>
                    <a:pt x="15" y="287"/>
                  </a:lnTo>
                  <a:lnTo>
                    <a:pt x="15" y="272"/>
                  </a:lnTo>
                  <a:lnTo>
                    <a:pt x="30" y="272"/>
                  </a:lnTo>
                  <a:close/>
                  <a:moveTo>
                    <a:pt x="30" y="302"/>
                  </a:moveTo>
                  <a:lnTo>
                    <a:pt x="30" y="316"/>
                  </a:lnTo>
                  <a:lnTo>
                    <a:pt x="15" y="316"/>
                  </a:lnTo>
                  <a:lnTo>
                    <a:pt x="15" y="302"/>
                  </a:lnTo>
                  <a:lnTo>
                    <a:pt x="30" y="302"/>
                  </a:lnTo>
                  <a:close/>
                  <a:moveTo>
                    <a:pt x="30" y="331"/>
                  </a:moveTo>
                  <a:lnTo>
                    <a:pt x="30" y="346"/>
                  </a:lnTo>
                  <a:lnTo>
                    <a:pt x="15" y="346"/>
                  </a:lnTo>
                  <a:lnTo>
                    <a:pt x="15" y="331"/>
                  </a:lnTo>
                  <a:lnTo>
                    <a:pt x="30" y="331"/>
                  </a:lnTo>
                  <a:close/>
                  <a:moveTo>
                    <a:pt x="30" y="361"/>
                  </a:moveTo>
                  <a:lnTo>
                    <a:pt x="30" y="375"/>
                  </a:lnTo>
                  <a:lnTo>
                    <a:pt x="15" y="375"/>
                  </a:lnTo>
                  <a:lnTo>
                    <a:pt x="15" y="361"/>
                  </a:lnTo>
                  <a:lnTo>
                    <a:pt x="30" y="361"/>
                  </a:lnTo>
                  <a:close/>
                  <a:moveTo>
                    <a:pt x="30" y="390"/>
                  </a:moveTo>
                  <a:lnTo>
                    <a:pt x="30" y="405"/>
                  </a:lnTo>
                  <a:lnTo>
                    <a:pt x="15" y="405"/>
                  </a:lnTo>
                  <a:lnTo>
                    <a:pt x="15" y="390"/>
                  </a:lnTo>
                  <a:lnTo>
                    <a:pt x="30" y="390"/>
                  </a:lnTo>
                  <a:close/>
                  <a:moveTo>
                    <a:pt x="30" y="419"/>
                  </a:moveTo>
                  <a:lnTo>
                    <a:pt x="30" y="434"/>
                  </a:lnTo>
                  <a:lnTo>
                    <a:pt x="15" y="434"/>
                  </a:lnTo>
                  <a:lnTo>
                    <a:pt x="15" y="419"/>
                  </a:lnTo>
                  <a:lnTo>
                    <a:pt x="30" y="419"/>
                  </a:lnTo>
                  <a:close/>
                  <a:moveTo>
                    <a:pt x="30" y="449"/>
                  </a:moveTo>
                  <a:lnTo>
                    <a:pt x="30" y="460"/>
                  </a:lnTo>
                  <a:lnTo>
                    <a:pt x="15" y="460"/>
                  </a:lnTo>
                  <a:lnTo>
                    <a:pt x="15" y="449"/>
                  </a:lnTo>
                  <a:lnTo>
                    <a:pt x="30" y="449"/>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endParaRPr lang="en-US"/>
            </a:p>
          </p:txBody>
        </p:sp>
        <p:sp>
          <p:nvSpPr>
            <p:cNvPr id="105483" name="Freeform 12"/>
            <p:cNvSpPr>
              <a:spLocks noEditPoints="1"/>
            </p:cNvSpPr>
            <p:nvPr/>
          </p:nvSpPr>
          <p:spPr bwMode="auto">
            <a:xfrm>
              <a:off x="4102" y="1573"/>
              <a:ext cx="44" cy="284"/>
            </a:xfrm>
            <a:custGeom>
              <a:avLst/>
              <a:gdLst>
                <a:gd name="T0" fmla="*/ 30 w 44"/>
                <a:gd name="T1" fmla="*/ 37 h 284"/>
                <a:gd name="T2" fmla="*/ 30 w 44"/>
                <a:gd name="T3" fmla="*/ 52 h 284"/>
                <a:gd name="T4" fmla="*/ 15 w 44"/>
                <a:gd name="T5" fmla="*/ 52 h 284"/>
                <a:gd name="T6" fmla="*/ 15 w 44"/>
                <a:gd name="T7" fmla="*/ 37 h 284"/>
                <a:gd name="T8" fmla="*/ 30 w 44"/>
                <a:gd name="T9" fmla="*/ 37 h 284"/>
                <a:gd name="T10" fmla="*/ 30 w 44"/>
                <a:gd name="T11" fmla="*/ 67 h 284"/>
                <a:gd name="T12" fmla="*/ 30 w 44"/>
                <a:gd name="T13" fmla="*/ 81 h 284"/>
                <a:gd name="T14" fmla="*/ 15 w 44"/>
                <a:gd name="T15" fmla="*/ 81 h 284"/>
                <a:gd name="T16" fmla="*/ 15 w 44"/>
                <a:gd name="T17" fmla="*/ 67 h 284"/>
                <a:gd name="T18" fmla="*/ 30 w 44"/>
                <a:gd name="T19" fmla="*/ 67 h 284"/>
                <a:gd name="T20" fmla="*/ 30 w 44"/>
                <a:gd name="T21" fmla="*/ 96 h 284"/>
                <a:gd name="T22" fmla="*/ 30 w 44"/>
                <a:gd name="T23" fmla="*/ 111 h 284"/>
                <a:gd name="T24" fmla="*/ 15 w 44"/>
                <a:gd name="T25" fmla="*/ 111 h 284"/>
                <a:gd name="T26" fmla="*/ 15 w 44"/>
                <a:gd name="T27" fmla="*/ 96 h 284"/>
                <a:gd name="T28" fmla="*/ 30 w 44"/>
                <a:gd name="T29" fmla="*/ 96 h 284"/>
                <a:gd name="T30" fmla="*/ 30 w 44"/>
                <a:gd name="T31" fmla="*/ 125 h 284"/>
                <a:gd name="T32" fmla="*/ 30 w 44"/>
                <a:gd name="T33" fmla="*/ 140 h 284"/>
                <a:gd name="T34" fmla="*/ 15 w 44"/>
                <a:gd name="T35" fmla="*/ 140 h 284"/>
                <a:gd name="T36" fmla="*/ 15 w 44"/>
                <a:gd name="T37" fmla="*/ 125 h 284"/>
                <a:gd name="T38" fmla="*/ 30 w 44"/>
                <a:gd name="T39" fmla="*/ 125 h 284"/>
                <a:gd name="T40" fmla="*/ 30 w 44"/>
                <a:gd name="T41" fmla="*/ 155 h 284"/>
                <a:gd name="T42" fmla="*/ 30 w 44"/>
                <a:gd name="T43" fmla="*/ 169 h 284"/>
                <a:gd name="T44" fmla="*/ 15 w 44"/>
                <a:gd name="T45" fmla="*/ 169 h 284"/>
                <a:gd name="T46" fmla="*/ 15 w 44"/>
                <a:gd name="T47" fmla="*/ 155 h 284"/>
                <a:gd name="T48" fmla="*/ 30 w 44"/>
                <a:gd name="T49" fmla="*/ 155 h 284"/>
                <a:gd name="T50" fmla="*/ 30 w 44"/>
                <a:gd name="T51" fmla="*/ 184 h 284"/>
                <a:gd name="T52" fmla="*/ 30 w 44"/>
                <a:gd name="T53" fmla="*/ 199 h 284"/>
                <a:gd name="T54" fmla="*/ 15 w 44"/>
                <a:gd name="T55" fmla="*/ 199 h 284"/>
                <a:gd name="T56" fmla="*/ 15 w 44"/>
                <a:gd name="T57" fmla="*/ 184 h 284"/>
                <a:gd name="T58" fmla="*/ 30 w 44"/>
                <a:gd name="T59" fmla="*/ 184 h 284"/>
                <a:gd name="T60" fmla="*/ 30 w 44"/>
                <a:gd name="T61" fmla="*/ 214 h 284"/>
                <a:gd name="T62" fmla="*/ 30 w 44"/>
                <a:gd name="T63" fmla="*/ 228 h 284"/>
                <a:gd name="T64" fmla="*/ 15 w 44"/>
                <a:gd name="T65" fmla="*/ 228 h 284"/>
                <a:gd name="T66" fmla="*/ 15 w 44"/>
                <a:gd name="T67" fmla="*/ 214 h 284"/>
                <a:gd name="T68" fmla="*/ 30 w 44"/>
                <a:gd name="T69" fmla="*/ 214 h 284"/>
                <a:gd name="T70" fmla="*/ 30 w 44"/>
                <a:gd name="T71" fmla="*/ 243 h 284"/>
                <a:gd name="T72" fmla="*/ 30 w 44"/>
                <a:gd name="T73" fmla="*/ 258 h 284"/>
                <a:gd name="T74" fmla="*/ 15 w 44"/>
                <a:gd name="T75" fmla="*/ 258 h 284"/>
                <a:gd name="T76" fmla="*/ 15 w 44"/>
                <a:gd name="T77" fmla="*/ 243 h 284"/>
                <a:gd name="T78" fmla="*/ 30 w 44"/>
                <a:gd name="T79" fmla="*/ 243 h 284"/>
                <a:gd name="T80" fmla="*/ 30 w 44"/>
                <a:gd name="T81" fmla="*/ 272 h 284"/>
                <a:gd name="T82" fmla="*/ 30 w 44"/>
                <a:gd name="T83" fmla="*/ 284 h 284"/>
                <a:gd name="T84" fmla="*/ 15 w 44"/>
                <a:gd name="T85" fmla="*/ 284 h 284"/>
                <a:gd name="T86" fmla="*/ 15 w 44"/>
                <a:gd name="T87" fmla="*/ 272 h 284"/>
                <a:gd name="T88" fmla="*/ 30 w 44"/>
                <a:gd name="T89" fmla="*/ 272 h 284"/>
                <a:gd name="T90" fmla="*/ 0 w 44"/>
                <a:gd name="T91" fmla="*/ 45 h 284"/>
                <a:gd name="T92" fmla="*/ 22 w 44"/>
                <a:gd name="T93" fmla="*/ 0 h 284"/>
                <a:gd name="T94" fmla="*/ 44 w 44"/>
                <a:gd name="T95" fmla="*/ 45 h 284"/>
                <a:gd name="T96" fmla="*/ 0 w 44"/>
                <a:gd name="T97" fmla="*/ 45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284"/>
                <a:gd name="T149" fmla="*/ 44 w 44"/>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284">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4"/>
                  </a:lnTo>
                  <a:lnTo>
                    <a:pt x="15" y="284"/>
                  </a:lnTo>
                  <a:lnTo>
                    <a:pt x="15" y="272"/>
                  </a:lnTo>
                  <a:lnTo>
                    <a:pt x="30" y="272"/>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endParaRPr lang="en-US"/>
            </a:p>
          </p:txBody>
        </p:sp>
        <p:sp>
          <p:nvSpPr>
            <p:cNvPr id="105484" name="Line 13"/>
            <p:cNvSpPr>
              <a:spLocks noChangeShapeType="1"/>
            </p:cNvSpPr>
            <p:nvPr/>
          </p:nvSpPr>
          <p:spPr bwMode="auto">
            <a:xfrm>
              <a:off x="859" y="2191"/>
              <a:ext cx="1" cy="166"/>
            </a:xfrm>
            <a:prstGeom prst="line">
              <a:avLst/>
            </a:prstGeom>
            <a:noFill/>
            <a:ln w="4" cap="rnd">
              <a:solidFill>
                <a:srgbClr val="000000"/>
              </a:solidFill>
              <a:round/>
              <a:headEnd/>
              <a:tailEnd/>
            </a:ln>
          </p:spPr>
          <p:txBody>
            <a:bodyPr/>
            <a:lstStyle/>
            <a:p>
              <a:endParaRPr lang="en-US"/>
            </a:p>
          </p:txBody>
        </p:sp>
        <p:sp>
          <p:nvSpPr>
            <p:cNvPr id="105485" name="Freeform 14"/>
            <p:cNvSpPr>
              <a:spLocks noEditPoints="1"/>
            </p:cNvSpPr>
            <p:nvPr/>
          </p:nvSpPr>
          <p:spPr bwMode="auto">
            <a:xfrm>
              <a:off x="859" y="2305"/>
              <a:ext cx="695" cy="44"/>
            </a:xfrm>
            <a:custGeom>
              <a:avLst/>
              <a:gdLst>
                <a:gd name="T0" fmla="*/ 52 w 695"/>
                <a:gd name="T1" fmla="*/ 15 h 44"/>
                <a:gd name="T2" fmla="*/ 37 w 695"/>
                <a:gd name="T3" fmla="*/ 30 h 44"/>
                <a:gd name="T4" fmla="*/ 67 w 695"/>
                <a:gd name="T5" fmla="*/ 15 h 44"/>
                <a:gd name="T6" fmla="*/ 81 w 695"/>
                <a:gd name="T7" fmla="*/ 30 h 44"/>
                <a:gd name="T8" fmla="*/ 67 w 695"/>
                <a:gd name="T9" fmla="*/ 15 h 44"/>
                <a:gd name="T10" fmla="*/ 111 w 695"/>
                <a:gd name="T11" fmla="*/ 15 h 44"/>
                <a:gd name="T12" fmla="*/ 96 w 695"/>
                <a:gd name="T13" fmla="*/ 30 h 44"/>
                <a:gd name="T14" fmla="*/ 125 w 695"/>
                <a:gd name="T15" fmla="*/ 15 h 44"/>
                <a:gd name="T16" fmla="*/ 140 w 695"/>
                <a:gd name="T17" fmla="*/ 30 h 44"/>
                <a:gd name="T18" fmla="*/ 125 w 695"/>
                <a:gd name="T19" fmla="*/ 15 h 44"/>
                <a:gd name="T20" fmla="*/ 170 w 695"/>
                <a:gd name="T21" fmla="*/ 15 h 44"/>
                <a:gd name="T22" fmla="*/ 155 w 695"/>
                <a:gd name="T23" fmla="*/ 30 h 44"/>
                <a:gd name="T24" fmla="*/ 184 w 695"/>
                <a:gd name="T25" fmla="*/ 15 h 44"/>
                <a:gd name="T26" fmla="*/ 199 w 695"/>
                <a:gd name="T27" fmla="*/ 30 h 44"/>
                <a:gd name="T28" fmla="*/ 184 w 695"/>
                <a:gd name="T29" fmla="*/ 15 h 44"/>
                <a:gd name="T30" fmla="*/ 228 w 695"/>
                <a:gd name="T31" fmla="*/ 15 h 44"/>
                <a:gd name="T32" fmla="*/ 214 w 695"/>
                <a:gd name="T33" fmla="*/ 30 h 44"/>
                <a:gd name="T34" fmla="*/ 243 w 695"/>
                <a:gd name="T35" fmla="*/ 15 h 44"/>
                <a:gd name="T36" fmla="*/ 258 w 695"/>
                <a:gd name="T37" fmla="*/ 30 h 44"/>
                <a:gd name="T38" fmla="*/ 243 w 695"/>
                <a:gd name="T39" fmla="*/ 15 h 44"/>
                <a:gd name="T40" fmla="*/ 287 w 695"/>
                <a:gd name="T41" fmla="*/ 15 h 44"/>
                <a:gd name="T42" fmla="*/ 272 w 695"/>
                <a:gd name="T43" fmla="*/ 30 h 44"/>
                <a:gd name="T44" fmla="*/ 302 w 695"/>
                <a:gd name="T45" fmla="*/ 15 h 44"/>
                <a:gd name="T46" fmla="*/ 317 w 695"/>
                <a:gd name="T47" fmla="*/ 30 h 44"/>
                <a:gd name="T48" fmla="*/ 302 w 695"/>
                <a:gd name="T49" fmla="*/ 15 h 44"/>
                <a:gd name="T50" fmla="*/ 346 w 695"/>
                <a:gd name="T51" fmla="*/ 15 h 44"/>
                <a:gd name="T52" fmla="*/ 331 w 695"/>
                <a:gd name="T53" fmla="*/ 30 h 44"/>
                <a:gd name="T54" fmla="*/ 361 w 695"/>
                <a:gd name="T55" fmla="*/ 15 h 44"/>
                <a:gd name="T56" fmla="*/ 375 w 695"/>
                <a:gd name="T57" fmla="*/ 30 h 44"/>
                <a:gd name="T58" fmla="*/ 361 w 695"/>
                <a:gd name="T59" fmla="*/ 15 h 44"/>
                <a:gd name="T60" fmla="*/ 405 w 695"/>
                <a:gd name="T61" fmla="*/ 15 h 44"/>
                <a:gd name="T62" fmla="*/ 390 w 695"/>
                <a:gd name="T63" fmla="*/ 30 h 44"/>
                <a:gd name="T64" fmla="*/ 420 w 695"/>
                <a:gd name="T65" fmla="*/ 15 h 44"/>
                <a:gd name="T66" fmla="*/ 434 w 695"/>
                <a:gd name="T67" fmla="*/ 30 h 44"/>
                <a:gd name="T68" fmla="*/ 420 w 695"/>
                <a:gd name="T69" fmla="*/ 15 h 44"/>
                <a:gd name="T70" fmla="*/ 464 w 695"/>
                <a:gd name="T71" fmla="*/ 15 h 44"/>
                <a:gd name="T72" fmla="*/ 449 w 695"/>
                <a:gd name="T73" fmla="*/ 30 h 44"/>
                <a:gd name="T74" fmla="*/ 478 w 695"/>
                <a:gd name="T75" fmla="*/ 15 h 44"/>
                <a:gd name="T76" fmla="*/ 493 w 695"/>
                <a:gd name="T77" fmla="*/ 30 h 44"/>
                <a:gd name="T78" fmla="*/ 478 w 695"/>
                <a:gd name="T79" fmla="*/ 15 h 44"/>
                <a:gd name="T80" fmla="*/ 522 w 695"/>
                <a:gd name="T81" fmla="*/ 15 h 44"/>
                <a:gd name="T82" fmla="*/ 508 w 695"/>
                <a:gd name="T83" fmla="*/ 30 h 44"/>
                <a:gd name="T84" fmla="*/ 537 w 695"/>
                <a:gd name="T85" fmla="*/ 15 h 44"/>
                <a:gd name="T86" fmla="*/ 552 w 695"/>
                <a:gd name="T87" fmla="*/ 30 h 44"/>
                <a:gd name="T88" fmla="*/ 537 w 695"/>
                <a:gd name="T89" fmla="*/ 15 h 44"/>
                <a:gd name="T90" fmla="*/ 581 w 695"/>
                <a:gd name="T91" fmla="*/ 15 h 44"/>
                <a:gd name="T92" fmla="*/ 567 w 695"/>
                <a:gd name="T93" fmla="*/ 30 h 44"/>
                <a:gd name="T94" fmla="*/ 596 w 695"/>
                <a:gd name="T95" fmla="*/ 15 h 44"/>
                <a:gd name="T96" fmla="*/ 611 w 695"/>
                <a:gd name="T97" fmla="*/ 30 h 44"/>
                <a:gd name="T98" fmla="*/ 596 w 695"/>
                <a:gd name="T99" fmla="*/ 15 h 44"/>
                <a:gd name="T100" fmla="*/ 640 w 695"/>
                <a:gd name="T101" fmla="*/ 15 h 44"/>
                <a:gd name="T102" fmla="*/ 625 w 695"/>
                <a:gd name="T103" fmla="*/ 30 h 44"/>
                <a:gd name="T104" fmla="*/ 655 w 695"/>
                <a:gd name="T105" fmla="*/ 15 h 44"/>
                <a:gd name="T106" fmla="*/ 670 w 695"/>
                <a:gd name="T107" fmla="*/ 30 h 44"/>
                <a:gd name="T108" fmla="*/ 655 w 695"/>
                <a:gd name="T109" fmla="*/ 15 h 44"/>
                <a:gd name="T110" fmla="*/ 695 w 695"/>
                <a:gd name="T111" fmla="*/ 15 h 44"/>
                <a:gd name="T112" fmla="*/ 684 w 695"/>
                <a:gd name="T113" fmla="*/ 30 h 44"/>
                <a:gd name="T114" fmla="*/ 45 w 695"/>
                <a:gd name="T115" fmla="*/ 44 h 44"/>
                <a:gd name="T116" fmla="*/ 45 w 695"/>
                <a:gd name="T117" fmla="*/ 0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44"/>
                <a:gd name="T179" fmla="*/ 695 w 695"/>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44">
                  <a:moveTo>
                    <a:pt x="37" y="15"/>
                  </a:moveTo>
                  <a:lnTo>
                    <a:pt x="52" y="15"/>
                  </a:lnTo>
                  <a:lnTo>
                    <a:pt x="52" y="30"/>
                  </a:lnTo>
                  <a:lnTo>
                    <a:pt x="37" y="30"/>
                  </a:lnTo>
                  <a:lnTo>
                    <a:pt x="37" y="15"/>
                  </a:lnTo>
                  <a:close/>
                  <a:moveTo>
                    <a:pt x="67" y="15"/>
                  </a:moveTo>
                  <a:lnTo>
                    <a:pt x="81" y="15"/>
                  </a:lnTo>
                  <a:lnTo>
                    <a:pt x="81" y="30"/>
                  </a:lnTo>
                  <a:lnTo>
                    <a:pt x="67" y="30"/>
                  </a:lnTo>
                  <a:lnTo>
                    <a:pt x="67" y="15"/>
                  </a:lnTo>
                  <a:close/>
                  <a:moveTo>
                    <a:pt x="96" y="15"/>
                  </a:moveTo>
                  <a:lnTo>
                    <a:pt x="111" y="15"/>
                  </a:lnTo>
                  <a:lnTo>
                    <a:pt x="111" y="30"/>
                  </a:lnTo>
                  <a:lnTo>
                    <a:pt x="96" y="30"/>
                  </a:lnTo>
                  <a:lnTo>
                    <a:pt x="96" y="15"/>
                  </a:lnTo>
                  <a:close/>
                  <a:moveTo>
                    <a:pt x="125" y="15"/>
                  </a:moveTo>
                  <a:lnTo>
                    <a:pt x="140" y="15"/>
                  </a:lnTo>
                  <a:lnTo>
                    <a:pt x="140" y="30"/>
                  </a:lnTo>
                  <a:lnTo>
                    <a:pt x="125" y="30"/>
                  </a:lnTo>
                  <a:lnTo>
                    <a:pt x="125" y="15"/>
                  </a:lnTo>
                  <a:close/>
                  <a:moveTo>
                    <a:pt x="155" y="15"/>
                  </a:moveTo>
                  <a:lnTo>
                    <a:pt x="170" y="15"/>
                  </a:lnTo>
                  <a:lnTo>
                    <a:pt x="170" y="30"/>
                  </a:lnTo>
                  <a:lnTo>
                    <a:pt x="155" y="30"/>
                  </a:lnTo>
                  <a:lnTo>
                    <a:pt x="155" y="15"/>
                  </a:lnTo>
                  <a:close/>
                  <a:moveTo>
                    <a:pt x="184" y="15"/>
                  </a:moveTo>
                  <a:lnTo>
                    <a:pt x="199" y="15"/>
                  </a:lnTo>
                  <a:lnTo>
                    <a:pt x="199" y="30"/>
                  </a:lnTo>
                  <a:lnTo>
                    <a:pt x="184" y="30"/>
                  </a:lnTo>
                  <a:lnTo>
                    <a:pt x="184" y="15"/>
                  </a:lnTo>
                  <a:close/>
                  <a:moveTo>
                    <a:pt x="214" y="15"/>
                  </a:moveTo>
                  <a:lnTo>
                    <a:pt x="228" y="15"/>
                  </a:lnTo>
                  <a:lnTo>
                    <a:pt x="228" y="30"/>
                  </a:lnTo>
                  <a:lnTo>
                    <a:pt x="214" y="30"/>
                  </a:lnTo>
                  <a:lnTo>
                    <a:pt x="214" y="15"/>
                  </a:lnTo>
                  <a:close/>
                  <a:moveTo>
                    <a:pt x="243" y="15"/>
                  </a:moveTo>
                  <a:lnTo>
                    <a:pt x="258" y="15"/>
                  </a:lnTo>
                  <a:lnTo>
                    <a:pt x="258" y="30"/>
                  </a:lnTo>
                  <a:lnTo>
                    <a:pt x="243" y="30"/>
                  </a:lnTo>
                  <a:lnTo>
                    <a:pt x="243" y="15"/>
                  </a:lnTo>
                  <a:close/>
                  <a:moveTo>
                    <a:pt x="272" y="15"/>
                  </a:moveTo>
                  <a:lnTo>
                    <a:pt x="287" y="15"/>
                  </a:lnTo>
                  <a:lnTo>
                    <a:pt x="287" y="30"/>
                  </a:lnTo>
                  <a:lnTo>
                    <a:pt x="272" y="30"/>
                  </a:lnTo>
                  <a:lnTo>
                    <a:pt x="272" y="15"/>
                  </a:lnTo>
                  <a:close/>
                  <a:moveTo>
                    <a:pt x="302" y="15"/>
                  </a:moveTo>
                  <a:lnTo>
                    <a:pt x="317" y="15"/>
                  </a:lnTo>
                  <a:lnTo>
                    <a:pt x="317" y="30"/>
                  </a:lnTo>
                  <a:lnTo>
                    <a:pt x="302" y="30"/>
                  </a:lnTo>
                  <a:lnTo>
                    <a:pt x="302" y="15"/>
                  </a:lnTo>
                  <a:close/>
                  <a:moveTo>
                    <a:pt x="331" y="15"/>
                  </a:moveTo>
                  <a:lnTo>
                    <a:pt x="346" y="15"/>
                  </a:lnTo>
                  <a:lnTo>
                    <a:pt x="346" y="30"/>
                  </a:lnTo>
                  <a:lnTo>
                    <a:pt x="331" y="30"/>
                  </a:lnTo>
                  <a:lnTo>
                    <a:pt x="331" y="15"/>
                  </a:lnTo>
                  <a:close/>
                  <a:moveTo>
                    <a:pt x="361" y="15"/>
                  </a:moveTo>
                  <a:lnTo>
                    <a:pt x="375" y="15"/>
                  </a:lnTo>
                  <a:lnTo>
                    <a:pt x="375" y="30"/>
                  </a:lnTo>
                  <a:lnTo>
                    <a:pt x="361" y="30"/>
                  </a:lnTo>
                  <a:lnTo>
                    <a:pt x="361" y="15"/>
                  </a:lnTo>
                  <a:close/>
                  <a:moveTo>
                    <a:pt x="390" y="15"/>
                  </a:moveTo>
                  <a:lnTo>
                    <a:pt x="405" y="15"/>
                  </a:lnTo>
                  <a:lnTo>
                    <a:pt x="405" y="30"/>
                  </a:lnTo>
                  <a:lnTo>
                    <a:pt x="390" y="30"/>
                  </a:lnTo>
                  <a:lnTo>
                    <a:pt x="390" y="15"/>
                  </a:lnTo>
                  <a:close/>
                  <a:moveTo>
                    <a:pt x="420" y="15"/>
                  </a:moveTo>
                  <a:lnTo>
                    <a:pt x="434" y="15"/>
                  </a:lnTo>
                  <a:lnTo>
                    <a:pt x="434" y="30"/>
                  </a:lnTo>
                  <a:lnTo>
                    <a:pt x="420" y="30"/>
                  </a:lnTo>
                  <a:lnTo>
                    <a:pt x="420" y="15"/>
                  </a:lnTo>
                  <a:close/>
                  <a:moveTo>
                    <a:pt x="449" y="15"/>
                  </a:moveTo>
                  <a:lnTo>
                    <a:pt x="464" y="15"/>
                  </a:lnTo>
                  <a:lnTo>
                    <a:pt x="464" y="30"/>
                  </a:lnTo>
                  <a:lnTo>
                    <a:pt x="449" y="30"/>
                  </a:lnTo>
                  <a:lnTo>
                    <a:pt x="449" y="15"/>
                  </a:lnTo>
                  <a:close/>
                  <a:moveTo>
                    <a:pt x="478" y="15"/>
                  </a:moveTo>
                  <a:lnTo>
                    <a:pt x="493" y="15"/>
                  </a:lnTo>
                  <a:lnTo>
                    <a:pt x="493" y="30"/>
                  </a:lnTo>
                  <a:lnTo>
                    <a:pt x="478" y="30"/>
                  </a:lnTo>
                  <a:lnTo>
                    <a:pt x="478" y="15"/>
                  </a:lnTo>
                  <a:close/>
                  <a:moveTo>
                    <a:pt x="508" y="15"/>
                  </a:moveTo>
                  <a:lnTo>
                    <a:pt x="522" y="15"/>
                  </a:lnTo>
                  <a:lnTo>
                    <a:pt x="522" y="30"/>
                  </a:lnTo>
                  <a:lnTo>
                    <a:pt x="508" y="30"/>
                  </a:lnTo>
                  <a:lnTo>
                    <a:pt x="508" y="15"/>
                  </a:lnTo>
                  <a:close/>
                  <a:moveTo>
                    <a:pt x="537" y="15"/>
                  </a:moveTo>
                  <a:lnTo>
                    <a:pt x="552" y="15"/>
                  </a:lnTo>
                  <a:lnTo>
                    <a:pt x="552" y="30"/>
                  </a:lnTo>
                  <a:lnTo>
                    <a:pt x="537" y="30"/>
                  </a:lnTo>
                  <a:lnTo>
                    <a:pt x="537" y="15"/>
                  </a:lnTo>
                  <a:close/>
                  <a:moveTo>
                    <a:pt x="567" y="15"/>
                  </a:moveTo>
                  <a:lnTo>
                    <a:pt x="581" y="15"/>
                  </a:lnTo>
                  <a:lnTo>
                    <a:pt x="581" y="30"/>
                  </a:lnTo>
                  <a:lnTo>
                    <a:pt x="567" y="30"/>
                  </a:lnTo>
                  <a:lnTo>
                    <a:pt x="567" y="15"/>
                  </a:lnTo>
                  <a:close/>
                  <a:moveTo>
                    <a:pt x="596" y="15"/>
                  </a:moveTo>
                  <a:lnTo>
                    <a:pt x="611" y="15"/>
                  </a:lnTo>
                  <a:lnTo>
                    <a:pt x="611" y="30"/>
                  </a:lnTo>
                  <a:lnTo>
                    <a:pt x="596" y="30"/>
                  </a:lnTo>
                  <a:lnTo>
                    <a:pt x="596" y="15"/>
                  </a:lnTo>
                  <a:close/>
                  <a:moveTo>
                    <a:pt x="625" y="15"/>
                  </a:moveTo>
                  <a:lnTo>
                    <a:pt x="640" y="15"/>
                  </a:lnTo>
                  <a:lnTo>
                    <a:pt x="640" y="30"/>
                  </a:lnTo>
                  <a:lnTo>
                    <a:pt x="625" y="30"/>
                  </a:lnTo>
                  <a:lnTo>
                    <a:pt x="625" y="15"/>
                  </a:lnTo>
                  <a:close/>
                  <a:moveTo>
                    <a:pt x="655" y="15"/>
                  </a:moveTo>
                  <a:lnTo>
                    <a:pt x="670" y="15"/>
                  </a:lnTo>
                  <a:lnTo>
                    <a:pt x="670" y="30"/>
                  </a:lnTo>
                  <a:lnTo>
                    <a:pt x="655" y="30"/>
                  </a:lnTo>
                  <a:lnTo>
                    <a:pt x="655" y="15"/>
                  </a:lnTo>
                  <a:close/>
                  <a:moveTo>
                    <a:pt x="684" y="15"/>
                  </a:moveTo>
                  <a:lnTo>
                    <a:pt x="695" y="15"/>
                  </a:lnTo>
                  <a:lnTo>
                    <a:pt x="695" y="30"/>
                  </a:lnTo>
                  <a:lnTo>
                    <a:pt x="684" y="30"/>
                  </a:lnTo>
                  <a:lnTo>
                    <a:pt x="684" y="15"/>
                  </a:lnTo>
                  <a:close/>
                  <a:moveTo>
                    <a:pt x="45" y="44"/>
                  </a:moveTo>
                  <a:lnTo>
                    <a:pt x="0" y="22"/>
                  </a:lnTo>
                  <a:lnTo>
                    <a:pt x="45" y="0"/>
                  </a:lnTo>
                  <a:lnTo>
                    <a:pt x="45" y="44"/>
                  </a:lnTo>
                  <a:close/>
                </a:path>
              </a:pathLst>
            </a:custGeom>
            <a:solidFill>
              <a:srgbClr val="0000FF"/>
            </a:solidFill>
            <a:ln w="1">
              <a:solidFill>
                <a:srgbClr val="0000FF"/>
              </a:solidFill>
              <a:bevel/>
              <a:headEnd/>
              <a:tailEnd/>
            </a:ln>
          </p:spPr>
          <p:txBody>
            <a:bodyPr/>
            <a:lstStyle/>
            <a:p>
              <a:endParaRPr lang="en-US"/>
            </a:p>
          </p:txBody>
        </p:sp>
        <p:sp>
          <p:nvSpPr>
            <p:cNvPr id="105486" name="Line 15"/>
            <p:cNvSpPr>
              <a:spLocks noChangeShapeType="1"/>
            </p:cNvSpPr>
            <p:nvPr/>
          </p:nvSpPr>
          <p:spPr bwMode="auto">
            <a:xfrm>
              <a:off x="4124" y="2220"/>
              <a:ext cx="1" cy="137"/>
            </a:xfrm>
            <a:prstGeom prst="line">
              <a:avLst/>
            </a:prstGeom>
            <a:noFill/>
            <a:ln w="4" cap="rnd">
              <a:solidFill>
                <a:srgbClr val="000000"/>
              </a:solidFill>
              <a:round/>
              <a:headEnd/>
              <a:tailEnd/>
            </a:ln>
          </p:spPr>
          <p:txBody>
            <a:bodyPr/>
            <a:lstStyle/>
            <a:p>
              <a:endParaRPr lang="en-US"/>
            </a:p>
          </p:txBody>
        </p:sp>
        <p:sp>
          <p:nvSpPr>
            <p:cNvPr id="105487" name="Freeform 16"/>
            <p:cNvSpPr>
              <a:spLocks noEditPoints="1"/>
            </p:cNvSpPr>
            <p:nvPr/>
          </p:nvSpPr>
          <p:spPr bwMode="auto">
            <a:xfrm>
              <a:off x="2336" y="2305"/>
              <a:ext cx="812" cy="44"/>
            </a:xfrm>
            <a:custGeom>
              <a:avLst/>
              <a:gdLst>
                <a:gd name="T0" fmla="*/ 51 w 812"/>
                <a:gd name="T1" fmla="*/ 30 h 44"/>
                <a:gd name="T2" fmla="*/ 66 w 812"/>
                <a:gd name="T3" fmla="*/ 15 h 44"/>
                <a:gd name="T4" fmla="*/ 66 w 812"/>
                <a:gd name="T5" fmla="*/ 30 h 44"/>
                <a:gd name="T6" fmla="*/ 110 w 812"/>
                <a:gd name="T7" fmla="*/ 15 h 44"/>
                <a:gd name="T8" fmla="*/ 95 w 812"/>
                <a:gd name="T9" fmla="*/ 15 h 44"/>
                <a:gd name="T10" fmla="*/ 139 w 812"/>
                <a:gd name="T11" fmla="*/ 30 h 44"/>
                <a:gd name="T12" fmla="*/ 154 w 812"/>
                <a:gd name="T13" fmla="*/ 15 h 44"/>
                <a:gd name="T14" fmla="*/ 154 w 812"/>
                <a:gd name="T15" fmla="*/ 30 h 44"/>
                <a:gd name="T16" fmla="*/ 198 w 812"/>
                <a:gd name="T17" fmla="*/ 15 h 44"/>
                <a:gd name="T18" fmla="*/ 184 w 812"/>
                <a:gd name="T19" fmla="*/ 15 h 44"/>
                <a:gd name="T20" fmla="*/ 228 w 812"/>
                <a:gd name="T21" fmla="*/ 30 h 44"/>
                <a:gd name="T22" fmla="*/ 242 w 812"/>
                <a:gd name="T23" fmla="*/ 15 h 44"/>
                <a:gd name="T24" fmla="*/ 242 w 812"/>
                <a:gd name="T25" fmla="*/ 30 h 44"/>
                <a:gd name="T26" fmla="*/ 286 w 812"/>
                <a:gd name="T27" fmla="*/ 15 h 44"/>
                <a:gd name="T28" fmla="*/ 272 w 812"/>
                <a:gd name="T29" fmla="*/ 15 h 44"/>
                <a:gd name="T30" fmla="*/ 316 w 812"/>
                <a:gd name="T31" fmla="*/ 30 h 44"/>
                <a:gd name="T32" fmla="*/ 331 w 812"/>
                <a:gd name="T33" fmla="*/ 15 h 44"/>
                <a:gd name="T34" fmla="*/ 331 w 812"/>
                <a:gd name="T35" fmla="*/ 30 h 44"/>
                <a:gd name="T36" fmla="*/ 375 w 812"/>
                <a:gd name="T37" fmla="*/ 15 h 44"/>
                <a:gd name="T38" fmla="*/ 360 w 812"/>
                <a:gd name="T39" fmla="*/ 15 h 44"/>
                <a:gd name="T40" fmla="*/ 404 w 812"/>
                <a:gd name="T41" fmla="*/ 30 h 44"/>
                <a:gd name="T42" fmla="*/ 419 w 812"/>
                <a:gd name="T43" fmla="*/ 15 h 44"/>
                <a:gd name="T44" fmla="*/ 419 w 812"/>
                <a:gd name="T45" fmla="*/ 30 h 44"/>
                <a:gd name="T46" fmla="*/ 463 w 812"/>
                <a:gd name="T47" fmla="*/ 15 h 44"/>
                <a:gd name="T48" fmla="*/ 448 w 812"/>
                <a:gd name="T49" fmla="*/ 15 h 44"/>
                <a:gd name="T50" fmla="*/ 492 w 812"/>
                <a:gd name="T51" fmla="*/ 30 h 44"/>
                <a:gd name="T52" fmla="*/ 507 w 812"/>
                <a:gd name="T53" fmla="*/ 15 h 44"/>
                <a:gd name="T54" fmla="*/ 507 w 812"/>
                <a:gd name="T55" fmla="*/ 30 h 44"/>
                <a:gd name="T56" fmla="*/ 551 w 812"/>
                <a:gd name="T57" fmla="*/ 15 h 44"/>
                <a:gd name="T58" fmla="*/ 537 w 812"/>
                <a:gd name="T59" fmla="*/ 15 h 44"/>
                <a:gd name="T60" fmla="*/ 581 w 812"/>
                <a:gd name="T61" fmla="*/ 30 h 44"/>
                <a:gd name="T62" fmla="*/ 595 w 812"/>
                <a:gd name="T63" fmla="*/ 15 h 44"/>
                <a:gd name="T64" fmla="*/ 595 w 812"/>
                <a:gd name="T65" fmla="*/ 30 h 44"/>
                <a:gd name="T66" fmla="*/ 639 w 812"/>
                <a:gd name="T67" fmla="*/ 15 h 44"/>
                <a:gd name="T68" fmla="*/ 625 w 812"/>
                <a:gd name="T69" fmla="*/ 15 h 44"/>
                <a:gd name="T70" fmla="*/ 669 w 812"/>
                <a:gd name="T71" fmla="*/ 30 h 44"/>
                <a:gd name="T72" fmla="*/ 684 w 812"/>
                <a:gd name="T73" fmla="*/ 15 h 44"/>
                <a:gd name="T74" fmla="*/ 684 w 812"/>
                <a:gd name="T75" fmla="*/ 30 h 44"/>
                <a:gd name="T76" fmla="*/ 728 w 812"/>
                <a:gd name="T77" fmla="*/ 15 h 44"/>
                <a:gd name="T78" fmla="*/ 713 w 812"/>
                <a:gd name="T79" fmla="*/ 15 h 44"/>
                <a:gd name="T80" fmla="*/ 757 w 812"/>
                <a:gd name="T81" fmla="*/ 30 h 44"/>
                <a:gd name="T82" fmla="*/ 772 w 812"/>
                <a:gd name="T83" fmla="*/ 15 h 44"/>
                <a:gd name="T84" fmla="*/ 772 w 812"/>
                <a:gd name="T85" fmla="*/ 30 h 44"/>
                <a:gd name="T86" fmla="*/ 812 w 812"/>
                <a:gd name="T87" fmla="*/ 15 h 44"/>
                <a:gd name="T88" fmla="*/ 801 w 812"/>
                <a:gd name="T89" fmla="*/ 15 h 44"/>
                <a:gd name="T90" fmla="*/ 44 w 812"/>
                <a:gd name="T91" fmla="*/ 0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2"/>
                <a:gd name="T139" fmla="*/ 0 h 44"/>
                <a:gd name="T140" fmla="*/ 812 w 81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2" h="44">
                  <a:moveTo>
                    <a:pt x="36" y="15"/>
                  </a:moveTo>
                  <a:lnTo>
                    <a:pt x="51" y="15"/>
                  </a:lnTo>
                  <a:lnTo>
                    <a:pt x="51" y="30"/>
                  </a:lnTo>
                  <a:lnTo>
                    <a:pt x="36" y="30"/>
                  </a:lnTo>
                  <a:lnTo>
                    <a:pt x="36" y="15"/>
                  </a:lnTo>
                  <a:close/>
                  <a:moveTo>
                    <a:pt x="66" y="15"/>
                  </a:moveTo>
                  <a:lnTo>
                    <a:pt x="81" y="15"/>
                  </a:lnTo>
                  <a:lnTo>
                    <a:pt x="81" y="30"/>
                  </a:lnTo>
                  <a:lnTo>
                    <a:pt x="66" y="30"/>
                  </a:lnTo>
                  <a:lnTo>
                    <a:pt x="66" y="15"/>
                  </a:lnTo>
                  <a:close/>
                  <a:moveTo>
                    <a:pt x="95" y="15"/>
                  </a:moveTo>
                  <a:lnTo>
                    <a:pt x="110" y="15"/>
                  </a:lnTo>
                  <a:lnTo>
                    <a:pt x="110" y="30"/>
                  </a:lnTo>
                  <a:lnTo>
                    <a:pt x="95" y="30"/>
                  </a:lnTo>
                  <a:lnTo>
                    <a:pt x="95" y="15"/>
                  </a:lnTo>
                  <a:close/>
                  <a:moveTo>
                    <a:pt x="125" y="15"/>
                  </a:moveTo>
                  <a:lnTo>
                    <a:pt x="139" y="15"/>
                  </a:lnTo>
                  <a:lnTo>
                    <a:pt x="139" y="30"/>
                  </a:lnTo>
                  <a:lnTo>
                    <a:pt x="125" y="30"/>
                  </a:lnTo>
                  <a:lnTo>
                    <a:pt x="125" y="15"/>
                  </a:lnTo>
                  <a:close/>
                  <a:moveTo>
                    <a:pt x="154" y="15"/>
                  </a:moveTo>
                  <a:lnTo>
                    <a:pt x="169" y="15"/>
                  </a:lnTo>
                  <a:lnTo>
                    <a:pt x="169" y="30"/>
                  </a:lnTo>
                  <a:lnTo>
                    <a:pt x="154" y="30"/>
                  </a:lnTo>
                  <a:lnTo>
                    <a:pt x="154" y="15"/>
                  </a:lnTo>
                  <a:close/>
                  <a:moveTo>
                    <a:pt x="184" y="15"/>
                  </a:moveTo>
                  <a:lnTo>
                    <a:pt x="198" y="15"/>
                  </a:lnTo>
                  <a:lnTo>
                    <a:pt x="198" y="30"/>
                  </a:lnTo>
                  <a:lnTo>
                    <a:pt x="184" y="30"/>
                  </a:lnTo>
                  <a:lnTo>
                    <a:pt x="184" y="15"/>
                  </a:lnTo>
                  <a:close/>
                  <a:moveTo>
                    <a:pt x="213" y="15"/>
                  </a:moveTo>
                  <a:lnTo>
                    <a:pt x="228" y="15"/>
                  </a:lnTo>
                  <a:lnTo>
                    <a:pt x="228" y="30"/>
                  </a:lnTo>
                  <a:lnTo>
                    <a:pt x="213" y="30"/>
                  </a:lnTo>
                  <a:lnTo>
                    <a:pt x="213" y="15"/>
                  </a:lnTo>
                  <a:close/>
                  <a:moveTo>
                    <a:pt x="242" y="15"/>
                  </a:moveTo>
                  <a:lnTo>
                    <a:pt x="257" y="15"/>
                  </a:lnTo>
                  <a:lnTo>
                    <a:pt x="257" y="30"/>
                  </a:lnTo>
                  <a:lnTo>
                    <a:pt x="242" y="30"/>
                  </a:lnTo>
                  <a:lnTo>
                    <a:pt x="242" y="15"/>
                  </a:lnTo>
                  <a:close/>
                  <a:moveTo>
                    <a:pt x="272" y="15"/>
                  </a:moveTo>
                  <a:lnTo>
                    <a:pt x="286" y="15"/>
                  </a:lnTo>
                  <a:lnTo>
                    <a:pt x="286" y="30"/>
                  </a:lnTo>
                  <a:lnTo>
                    <a:pt x="272" y="30"/>
                  </a:lnTo>
                  <a:lnTo>
                    <a:pt x="272" y="15"/>
                  </a:lnTo>
                  <a:close/>
                  <a:moveTo>
                    <a:pt x="301" y="15"/>
                  </a:moveTo>
                  <a:lnTo>
                    <a:pt x="316" y="15"/>
                  </a:lnTo>
                  <a:lnTo>
                    <a:pt x="316" y="30"/>
                  </a:lnTo>
                  <a:lnTo>
                    <a:pt x="301" y="30"/>
                  </a:lnTo>
                  <a:lnTo>
                    <a:pt x="301" y="15"/>
                  </a:lnTo>
                  <a:close/>
                  <a:moveTo>
                    <a:pt x="331" y="15"/>
                  </a:moveTo>
                  <a:lnTo>
                    <a:pt x="345" y="15"/>
                  </a:lnTo>
                  <a:lnTo>
                    <a:pt x="345" y="30"/>
                  </a:lnTo>
                  <a:lnTo>
                    <a:pt x="331" y="30"/>
                  </a:lnTo>
                  <a:lnTo>
                    <a:pt x="331" y="15"/>
                  </a:lnTo>
                  <a:close/>
                  <a:moveTo>
                    <a:pt x="360" y="15"/>
                  </a:moveTo>
                  <a:lnTo>
                    <a:pt x="375" y="15"/>
                  </a:lnTo>
                  <a:lnTo>
                    <a:pt x="375" y="30"/>
                  </a:lnTo>
                  <a:lnTo>
                    <a:pt x="360" y="30"/>
                  </a:lnTo>
                  <a:lnTo>
                    <a:pt x="360" y="15"/>
                  </a:lnTo>
                  <a:close/>
                  <a:moveTo>
                    <a:pt x="389" y="15"/>
                  </a:moveTo>
                  <a:lnTo>
                    <a:pt x="404" y="15"/>
                  </a:lnTo>
                  <a:lnTo>
                    <a:pt x="404" y="30"/>
                  </a:lnTo>
                  <a:lnTo>
                    <a:pt x="389" y="30"/>
                  </a:lnTo>
                  <a:lnTo>
                    <a:pt x="389" y="15"/>
                  </a:lnTo>
                  <a:close/>
                  <a:moveTo>
                    <a:pt x="419" y="15"/>
                  </a:moveTo>
                  <a:lnTo>
                    <a:pt x="434" y="15"/>
                  </a:lnTo>
                  <a:lnTo>
                    <a:pt x="434" y="30"/>
                  </a:lnTo>
                  <a:lnTo>
                    <a:pt x="419" y="30"/>
                  </a:lnTo>
                  <a:lnTo>
                    <a:pt x="419" y="15"/>
                  </a:lnTo>
                  <a:close/>
                  <a:moveTo>
                    <a:pt x="448" y="15"/>
                  </a:moveTo>
                  <a:lnTo>
                    <a:pt x="463" y="15"/>
                  </a:lnTo>
                  <a:lnTo>
                    <a:pt x="463" y="30"/>
                  </a:lnTo>
                  <a:lnTo>
                    <a:pt x="448" y="30"/>
                  </a:lnTo>
                  <a:lnTo>
                    <a:pt x="448" y="15"/>
                  </a:lnTo>
                  <a:close/>
                  <a:moveTo>
                    <a:pt x="478" y="15"/>
                  </a:moveTo>
                  <a:lnTo>
                    <a:pt x="492" y="15"/>
                  </a:lnTo>
                  <a:lnTo>
                    <a:pt x="492" y="30"/>
                  </a:lnTo>
                  <a:lnTo>
                    <a:pt x="478" y="30"/>
                  </a:lnTo>
                  <a:lnTo>
                    <a:pt x="478" y="15"/>
                  </a:lnTo>
                  <a:close/>
                  <a:moveTo>
                    <a:pt x="507" y="15"/>
                  </a:moveTo>
                  <a:lnTo>
                    <a:pt x="522" y="15"/>
                  </a:lnTo>
                  <a:lnTo>
                    <a:pt x="522" y="30"/>
                  </a:lnTo>
                  <a:lnTo>
                    <a:pt x="507" y="30"/>
                  </a:lnTo>
                  <a:lnTo>
                    <a:pt x="507" y="15"/>
                  </a:lnTo>
                  <a:close/>
                  <a:moveTo>
                    <a:pt x="537" y="15"/>
                  </a:moveTo>
                  <a:lnTo>
                    <a:pt x="551" y="15"/>
                  </a:lnTo>
                  <a:lnTo>
                    <a:pt x="551" y="30"/>
                  </a:lnTo>
                  <a:lnTo>
                    <a:pt x="537" y="30"/>
                  </a:lnTo>
                  <a:lnTo>
                    <a:pt x="537" y="15"/>
                  </a:lnTo>
                  <a:close/>
                  <a:moveTo>
                    <a:pt x="566" y="15"/>
                  </a:moveTo>
                  <a:lnTo>
                    <a:pt x="581" y="15"/>
                  </a:lnTo>
                  <a:lnTo>
                    <a:pt x="581" y="30"/>
                  </a:lnTo>
                  <a:lnTo>
                    <a:pt x="566" y="30"/>
                  </a:lnTo>
                  <a:lnTo>
                    <a:pt x="566" y="15"/>
                  </a:lnTo>
                  <a:close/>
                  <a:moveTo>
                    <a:pt x="595" y="15"/>
                  </a:moveTo>
                  <a:lnTo>
                    <a:pt x="610" y="15"/>
                  </a:lnTo>
                  <a:lnTo>
                    <a:pt x="610" y="30"/>
                  </a:lnTo>
                  <a:lnTo>
                    <a:pt x="595" y="30"/>
                  </a:lnTo>
                  <a:lnTo>
                    <a:pt x="595" y="15"/>
                  </a:lnTo>
                  <a:close/>
                  <a:moveTo>
                    <a:pt x="625" y="15"/>
                  </a:moveTo>
                  <a:lnTo>
                    <a:pt x="639" y="15"/>
                  </a:lnTo>
                  <a:lnTo>
                    <a:pt x="639" y="30"/>
                  </a:lnTo>
                  <a:lnTo>
                    <a:pt x="625" y="30"/>
                  </a:lnTo>
                  <a:lnTo>
                    <a:pt x="625" y="15"/>
                  </a:lnTo>
                  <a:close/>
                  <a:moveTo>
                    <a:pt x="654" y="15"/>
                  </a:moveTo>
                  <a:lnTo>
                    <a:pt x="669" y="15"/>
                  </a:lnTo>
                  <a:lnTo>
                    <a:pt x="669" y="30"/>
                  </a:lnTo>
                  <a:lnTo>
                    <a:pt x="654" y="30"/>
                  </a:lnTo>
                  <a:lnTo>
                    <a:pt x="654" y="15"/>
                  </a:lnTo>
                  <a:close/>
                  <a:moveTo>
                    <a:pt x="684" y="15"/>
                  </a:moveTo>
                  <a:lnTo>
                    <a:pt x="698" y="15"/>
                  </a:lnTo>
                  <a:lnTo>
                    <a:pt x="698" y="30"/>
                  </a:lnTo>
                  <a:lnTo>
                    <a:pt x="684" y="30"/>
                  </a:lnTo>
                  <a:lnTo>
                    <a:pt x="684" y="15"/>
                  </a:lnTo>
                  <a:close/>
                  <a:moveTo>
                    <a:pt x="713" y="15"/>
                  </a:moveTo>
                  <a:lnTo>
                    <a:pt x="728" y="15"/>
                  </a:lnTo>
                  <a:lnTo>
                    <a:pt x="728" y="30"/>
                  </a:lnTo>
                  <a:lnTo>
                    <a:pt x="713" y="30"/>
                  </a:lnTo>
                  <a:lnTo>
                    <a:pt x="713" y="15"/>
                  </a:lnTo>
                  <a:close/>
                  <a:moveTo>
                    <a:pt x="742" y="15"/>
                  </a:moveTo>
                  <a:lnTo>
                    <a:pt x="757" y="15"/>
                  </a:lnTo>
                  <a:lnTo>
                    <a:pt x="757" y="30"/>
                  </a:lnTo>
                  <a:lnTo>
                    <a:pt x="742" y="30"/>
                  </a:lnTo>
                  <a:lnTo>
                    <a:pt x="742" y="15"/>
                  </a:lnTo>
                  <a:close/>
                  <a:moveTo>
                    <a:pt x="772" y="15"/>
                  </a:moveTo>
                  <a:lnTo>
                    <a:pt x="787" y="15"/>
                  </a:lnTo>
                  <a:lnTo>
                    <a:pt x="787" y="30"/>
                  </a:lnTo>
                  <a:lnTo>
                    <a:pt x="772" y="30"/>
                  </a:lnTo>
                  <a:lnTo>
                    <a:pt x="772" y="15"/>
                  </a:lnTo>
                  <a:close/>
                  <a:moveTo>
                    <a:pt x="801" y="15"/>
                  </a:moveTo>
                  <a:lnTo>
                    <a:pt x="812" y="15"/>
                  </a:lnTo>
                  <a:lnTo>
                    <a:pt x="812" y="30"/>
                  </a:lnTo>
                  <a:lnTo>
                    <a:pt x="801" y="30"/>
                  </a:lnTo>
                  <a:lnTo>
                    <a:pt x="801" y="15"/>
                  </a:lnTo>
                  <a:close/>
                  <a:moveTo>
                    <a:pt x="44" y="44"/>
                  </a:moveTo>
                  <a:lnTo>
                    <a:pt x="0" y="22"/>
                  </a:lnTo>
                  <a:lnTo>
                    <a:pt x="44" y="0"/>
                  </a:lnTo>
                  <a:lnTo>
                    <a:pt x="44" y="44"/>
                  </a:lnTo>
                  <a:close/>
                </a:path>
              </a:pathLst>
            </a:custGeom>
            <a:solidFill>
              <a:srgbClr val="0000FF"/>
            </a:solidFill>
            <a:ln w="1">
              <a:solidFill>
                <a:srgbClr val="0000FF"/>
              </a:solidFill>
              <a:bevel/>
              <a:headEnd/>
              <a:tailEnd/>
            </a:ln>
          </p:spPr>
          <p:txBody>
            <a:bodyPr/>
            <a:lstStyle/>
            <a:p>
              <a:endParaRPr lang="en-US"/>
            </a:p>
          </p:txBody>
        </p:sp>
        <p:sp>
          <p:nvSpPr>
            <p:cNvPr id="105488" name="Rectangle 17"/>
            <p:cNvSpPr>
              <a:spLocks noChangeArrowheads="1"/>
            </p:cNvSpPr>
            <p:nvPr/>
          </p:nvSpPr>
          <p:spPr bwMode="auto">
            <a:xfrm>
              <a:off x="1585" y="2281"/>
              <a:ext cx="156"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hs</a:t>
              </a:r>
              <a:endParaRPr kumimoji="0" lang="en-US" sz="1800">
                <a:solidFill>
                  <a:schemeClr val="tx1"/>
                </a:solidFill>
                <a:latin typeface="Arial" pitchFamily="34" charset="0"/>
              </a:endParaRPr>
            </a:p>
          </p:txBody>
        </p:sp>
        <p:sp>
          <p:nvSpPr>
            <p:cNvPr id="105489" name="Rectangle 18"/>
            <p:cNvSpPr>
              <a:spLocks noChangeArrowheads="1"/>
            </p:cNvSpPr>
            <p:nvPr/>
          </p:nvSpPr>
          <p:spPr bwMode="auto">
            <a:xfrm>
              <a:off x="3189" y="2264"/>
              <a:ext cx="139"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hr</a:t>
              </a:r>
              <a:endParaRPr kumimoji="0" lang="en-US" sz="1800">
                <a:solidFill>
                  <a:schemeClr val="tx1"/>
                </a:solidFill>
                <a:latin typeface="Arial" pitchFamily="34" charset="0"/>
              </a:endParaRPr>
            </a:p>
          </p:txBody>
        </p:sp>
        <p:sp>
          <p:nvSpPr>
            <p:cNvPr id="105490" name="Rectangle 19"/>
            <p:cNvSpPr>
              <a:spLocks noChangeArrowheads="1"/>
            </p:cNvSpPr>
            <p:nvPr/>
          </p:nvSpPr>
          <p:spPr bwMode="auto">
            <a:xfrm>
              <a:off x="4088" y="1060"/>
              <a:ext cx="133"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vr</a:t>
              </a:r>
              <a:endParaRPr kumimoji="0" lang="en-US" sz="1800">
                <a:solidFill>
                  <a:schemeClr val="tx1"/>
                </a:solidFill>
                <a:latin typeface="Arial" pitchFamily="34" charset="0"/>
              </a:endParaRPr>
            </a:p>
          </p:txBody>
        </p:sp>
        <p:sp>
          <p:nvSpPr>
            <p:cNvPr id="105491" name="Rectangle 20"/>
            <p:cNvSpPr>
              <a:spLocks noChangeArrowheads="1"/>
            </p:cNvSpPr>
            <p:nvPr/>
          </p:nvSpPr>
          <p:spPr bwMode="auto">
            <a:xfrm>
              <a:off x="4090" y="1847"/>
              <a:ext cx="150"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vs</a:t>
              </a:r>
              <a:endParaRPr kumimoji="0" lang="en-US" sz="1800">
                <a:solidFill>
                  <a:schemeClr val="tx1"/>
                </a:solidFill>
                <a:latin typeface="Arial" pitchFamily="34" charset="0"/>
              </a:endParaRPr>
            </a:p>
          </p:txBody>
        </p:sp>
        <p:sp>
          <p:nvSpPr>
            <p:cNvPr id="105492" name="Rectangle 21"/>
            <p:cNvSpPr>
              <a:spLocks noChangeArrowheads="1"/>
            </p:cNvSpPr>
            <p:nvPr/>
          </p:nvSpPr>
          <p:spPr bwMode="auto">
            <a:xfrm>
              <a:off x="1587" y="1093"/>
              <a:ext cx="673" cy="133"/>
            </a:xfrm>
            <a:prstGeom prst="rect">
              <a:avLst/>
            </a:prstGeom>
            <a:noFill/>
            <a:ln w="4" cap="rnd">
              <a:solidFill>
                <a:srgbClr val="000000"/>
              </a:solidFill>
              <a:miter lim="800000"/>
              <a:headEnd/>
              <a:tailEnd/>
            </a:ln>
          </p:spPr>
          <p:txBody>
            <a:bodyPr/>
            <a:lstStyle/>
            <a:p>
              <a:endParaRPr lang="en-US"/>
            </a:p>
          </p:txBody>
        </p:sp>
        <p:sp>
          <p:nvSpPr>
            <p:cNvPr id="105493" name="Rectangle 22"/>
            <p:cNvSpPr>
              <a:spLocks noChangeArrowheads="1"/>
            </p:cNvSpPr>
            <p:nvPr/>
          </p:nvSpPr>
          <p:spPr bwMode="auto">
            <a:xfrm>
              <a:off x="1625" y="1116"/>
              <a:ext cx="647" cy="110"/>
            </a:xfrm>
            <a:prstGeom prst="rect">
              <a:avLst/>
            </a:prstGeom>
            <a:noFill/>
            <a:ln w="9525">
              <a:noFill/>
              <a:miter lim="800000"/>
              <a:headEnd/>
              <a:tailEnd/>
            </a:ln>
          </p:spPr>
          <p:txBody>
            <a:bodyPr wrap="none" lIns="0" tIns="0" rIns="0" bIns="0">
              <a:spAutoFit/>
            </a:bodyPr>
            <a:lstStyle/>
            <a:p>
              <a:pPr algn="l" eaLnBrk="1" hangingPunct="1"/>
              <a:r>
                <a:rPr kumimoji="0" lang="en-US" sz="1000" b="1">
                  <a:solidFill>
                    <a:srgbClr val="000000"/>
                  </a:solidFill>
                  <a:latin typeface="Arial" pitchFamily="34" charset="0"/>
                </a:rPr>
                <a:t>Point of interest</a:t>
              </a:r>
              <a:endParaRPr kumimoji="0" lang="en-US" sz="1800">
                <a:solidFill>
                  <a:schemeClr val="tx1"/>
                </a:solidFill>
                <a:latin typeface="Arial" pitchFamily="34" charset="0"/>
              </a:endParaRPr>
            </a:p>
          </p:txBody>
        </p:sp>
        <p:sp>
          <p:nvSpPr>
            <p:cNvPr id="105494" name="Freeform 23"/>
            <p:cNvSpPr>
              <a:spLocks noEditPoints="1"/>
            </p:cNvSpPr>
            <p:nvPr/>
          </p:nvSpPr>
          <p:spPr bwMode="auto">
            <a:xfrm>
              <a:off x="2165" y="1237"/>
              <a:ext cx="98" cy="208"/>
            </a:xfrm>
            <a:custGeom>
              <a:avLst/>
              <a:gdLst>
                <a:gd name="T0" fmla="*/ 14 w 98"/>
                <a:gd name="T1" fmla="*/ 0 h 208"/>
                <a:gd name="T2" fmla="*/ 88 w 98"/>
                <a:gd name="T3" fmla="*/ 172 h 208"/>
                <a:gd name="T4" fmla="*/ 74 w 98"/>
                <a:gd name="T5" fmla="*/ 178 h 208"/>
                <a:gd name="T6" fmla="*/ 0 w 98"/>
                <a:gd name="T7" fmla="*/ 6 h 208"/>
                <a:gd name="T8" fmla="*/ 14 w 98"/>
                <a:gd name="T9" fmla="*/ 0 h 208"/>
                <a:gd name="T10" fmla="*/ 98 w 98"/>
                <a:gd name="T11" fmla="*/ 159 h 208"/>
                <a:gd name="T12" fmla="*/ 95 w 98"/>
                <a:gd name="T13" fmla="*/ 208 h 208"/>
                <a:gd name="T14" fmla="*/ 58 w 98"/>
                <a:gd name="T15" fmla="*/ 177 h 208"/>
                <a:gd name="T16" fmla="*/ 98 w 98"/>
                <a:gd name="T17" fmla="*/ 159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8"/>
                <a:gd name="T29" fmla="*/ 98 w 9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8">
                  <a:moveTo>
                    <a:pt x="14" y="0"/>
                  </a:moveTo>
                  <a:lnTo>
                    <a:pt x="88" y="172"/>
                  </a:lnTo>
                  <a:lnTo>
                    <a:pt x="74" y="178"/>
                  </a:lnTo>
                  <a:lnTo>
                    <a:pt x="0" y="6"/>
                  </a:lnTo>
                  <a:lnTo>
                    <a:pt x="14" y="0"/>
                  </a:lnTo>
                  <a:close/>
                  <a:moveTo>
                    <a:pt x="98" y="159"/>
                  </a:moveTo>
                  <a:lnTo>
                    <a:pt x="95" y="208"/>
                  </a:lnTo>
                  <a:lnTo>
                    <a:pt x="58" y="177"/>
                  </a:lnTo>
                  <a:lnTo>
                    <a:pt x="98" y="159"/>
                  </a:lnTo>
                  <a:close/>
                </a:path>
              </a:pathLst>
            </a:custGeom>
            <a:solidFill>
              <a:srgbClr val="0000FF"/>
            </a:solidFill>
            <a:ln w="1">
              <a:solidFill>
                <a:srgbClr val="0000FF"/>
              </a:solidFill>
              <a:bevel/>
              <a:headEnd/>
              <a:tailEnd/>
            </a:ln>
          </p:spPr>
          <p:txBody>
            <a:bodyPr/>
            <a:lstStyle/>
            <a:p>
              <a:endParaRPr lang="en-US"/>
            </a:p>
          </p:txBody>
        </p:sp>
        <p:grpSp>
          <p:nvGrpSpPr>
            <p:cNvPr id="105495" name="Group 26"/>
            <p:cNvGrpSpPr>
              <a:grpSpLocks/>
            </p:cNvGrpSpPr>
            <p:nvPr/>
          </p:nvGrpSpPr>
          <p:grpSpPr bwMode="auto">
            <a:xfrm>
              <a:off x="2286" y="1529"/>
              <a:ext cx="88" cy="88"/>
              <a:chOff x="2286" y="1529"/>
              <a:chExt cx="88" cy="88"/>
            </a:xfrm>
          </p:grpSpPr>
          <p:sp>
            <p:nvSpPr>
              <p:cNvPr id="105566" name="Oval 24"/>
              <p:cNvSpPr>
                <a:spLocks noChangeArrowheads="1"/>
              </p:cNvSpPr>
              <p:nvPr/>
            </p:nvSpPr>
            <p:spPr bwMode="auto">
              <a:xfrm>
                <a:off x="2286" y="1529"/>
                <a:ext cx="88" cy="88"/>
              </a:xfrm>
              <a:prstGeom prst="ellipse">
                <a:avLst/>
              </a:prstGeom>
              <a:solidFill>
                <a:srgbClr val="0000FF"/>
              </a:solidFill>
              <a:ln w="0">
                <a:solidFill>
                  <a:srgbClr val="000000"/>
                </a:solidFill>
                <a:round/>
                <a:headEnd/>
                <a:tailEnd/>
              </a:ln>
            </p:spPr>
            <p:txBody>
              <a:bodyPr/>
              <a:lstStyle/>
              <a:p>
                <a:endParaRPr lang="en-US"/>
              </a:p>
            </p:txBody>
          </p:sp>
          <p:sp>
            <p:nvSpPr>
              <p:cNvPr id="105567" name="Oval 25"/>
              <p:cNvSpPr>
                <a:spLocks noChangeArrowheads="1"/>
              </p:cNvSpPr>
              <p:nvPr/>
            </p:nvSpPr>
            <p:spPr bwMode="auto">
              <a:xfrm>
                <a:off x="2286" y="1529"/>
                <a:ext cx="88" cy="88"/>
              </a:xfrm>
              <a:prstGeom prst="ellipse">
                <a:avLst/>
              </a:prstGeom>
              <a:noFill/>
              <a:ln w="4" cap="rnd">
                <a:solidFill>
                  <a:srgbClr val="000000"/>
                </a:solidFill>
                <a:round/>
                <a:headEnd/>
                <a:tailEnd/>
              </a:ln>
            </p:spPr>
            <p:txBody>
              <a:bodyPr/>
              <a:lstStyle/>
              <a:p>
                <a:endParaRPr lang="en-US"/>
              </a:p>
            </p:txBody>
          </p:sp>
        </p:grpSp>
        <p:sp>
          <p:nvSpPr>
            <p:cNvPr id="105496" name="Rectangle 27"/>
            <p:cNvSpPr>
              <a:spLocks noChangeArrowheads="1"/>
            </p:cNvSpPr>
            <p:nvPr/>
          </p:nvSpPr>
          <p:spPr bwMode="auto">
            <a:xfrm>
              <a:off x="769" y="1651"/>
              <a:ext cx="374" cy="145"/>
            </a:xfrm>
            <a:prstGeom prst="rect">
              <a:avLst/>
            </a:prstGeom>
            <a:noFill/>
            <a:ln w="4" cap="rnd">
              <a:solidFill>
                <a:srgbClr val="000000"/>
              </a:solidFill>
              <a:miter lim="800000"/>
              <a:headEnd/>
              <a:tailEnd/>
            </a:ln>
          </p:spPr>
          <p:txBody>
            <a:bodyPr/>
            <a:lstStyle/>
            <a:p>
              <a:endParaRPr lang="en-US"/>
            </a:p>
          </p:txBody>
        </p:sp>
        <p:sp>
          <p:nvSpPr>
            <p:cNvPr id="105497" name="Rectangle 28"/>
            <p:cNvSpPr>
              <a:spLocks noChangeArrowheads="1"/>
            </p:cNvSpPr>
            <p:nvPr/>
          </p:nvSpPr>
          <p:spPr bwMode="auto">
            <a:xfrm>
              <a:off x="807" y="1676"/>
              <a:ext cx="341" cy="122"/>
            </a:xfrm>
            <a:prstGeom prst="rect">
              <a:avLst/>
            </a:prstGeom>
            <a:noFill/>
            <a:ln w="9525">
              <a:noFill/>
              <a:miter lim="800000"/>
              <a:headEnd/>
              <a:tailEnd/>
            </a:ln>
          </p:spPr>
          <p:txBody>
            <a:bodyPr wrap="none" lIns="0" tIns="0" rIns="0" bIns="0">
              <a:spAutoFit/>
            </a:bodyPr>
            <a:lstStyle/>
            <a:p>
              <a:pPr algn="l" eaLnBrk="1" hangingPunct="1"/>
              <a:r>
                <a:rPr kumimoji="0" lang="en-US" sz="1100" b="1">
                  <a:solidFill>
                    <a:srgbClr val="000000"/>
                  </a:solidFill>
                  <a:latin typeface="Arial" pitchFamily="34" charset="0"/>
                </a:rPr>
                <a:t>Stream</a:t>
              </a:r>
              <a:endParaRPr kumimoji="0" lang="en-US" sz="1800">
                <a:solidFill>
                  <a:schemeClr val="tx1"/>
                </a:solidFill>
                <a:latin typeface="Arial" pitchFamily="34" charset="0"/>
              </a:endParaRPr>
            </a:p>
          </p:txBody>
        </p:sp>
        <p:sp>
          <p:nvSpPr>
            <p:cNvPr id="105498" name="Freeform 29"/>
            <p:cNvSpPr>
              <a:spLocks noEditPoints="1"/>
            </p:cNvSpPr>
            <p:nvPr/>
          </p:nvSpPr>
          <p:spPr bwMode="auto">
            <a:xfrm>
              <a:off x="837" y="1809"/>
              <a:ext cx="44" cy="382"/>
            </a:xfrm>
            <a:custGeom>
              <a:avLst/>
              <a:gdLst>
                <a:gd name="T0" fmla="*/ 30 w 44"/>
                <a:gd name="T1" fmla="*/ 0 h 382"/>
                <a:gd name="T2" fmla="*/ 30 w 44"/>
                <a:gd name="T3" fmla="*/ 345 h 382"/>
                <a:gd name="T4" fmla="*/ 15 w 44"/>
                <a:gd name="T5" fmla="*/ 345 h 382"/>
                <a:gd name="T6" fmla="*/ 15 w 44"/>
                <a:gd name="T7" fmla="*/ 0 h 382"/>
                <a:gd name="T8" fmla="*/ 30 w 44"/>
                <a:gd name="T9" fmla="*/ 0 h 382"/>
                <a:gd name="T10" fmla="*/ 44 w 44"/>
                <a:gd name="T11" fmla="*/ 338 h 382"/>
                <a:gd name="T12" fmla="*/ 22 w 44"/>
                <a:gd name="T13" fmla="*/ 382 h 382"/>
                <a:gd name="T14" fmla="*/ 0 w 44"/>
                <a:gd name="T15" fmla="*/ 338 h 382"/>
                <a:gd name="T16" fmla="*/ 44 w 44"/>
                <a:gd name="T17" fmla="*/ 33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82"/>
                <a:gd name="T29" fmla="*/ 44 w 44"/>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82">
                  <a:moveTo>
                    <a:pt x="30" y="0"/>
                  </a:moveTo>
                  <a:lnTo>
                    <a:pt x="30" y="345"/>
                  </a:lnTo>
                  <a:lnTo>
                    <a:pt x="15" y="345"/>
                  </a:lnTo>
                  <a:lnTo>
                    <a:pt x="15" y="0"/>
                  </a:lnTo>
                  <a:lnTo>
                    <a:pt x="30" y="0"/>
                  </a:lnTo>
                  <a:close/>
                  <a:moveTo>
                    <a:pt x="44" y="338"/>
                  </a:moveTo>
                  <a:lnTo>
                    <a:pt x="22" y="382"/>
                  </a:lnTo>
                  <a:lnTo>
                    <a:pt x="0" y="338"/>
                  </a:lnTo>
                  <a:lnTo>
                    <a:pt x="44" y="338"/>
                  </a:lnTo>
                  <a:close/>
                </a:path>
              </a:pathLst>
            </a:custGeom>
            <a:solidFill>
              <a:srgbClr val="0000FF"/>
            </a:solidFill>
            <a:ln w="1">
              <a:solidFill>
                <a:srgbClr val="0000FF"/>
              </a:solidFill>
              <a:bevel/>
              <a:headEnd/>
              <a:tailEnd/>
            </a:ln>
          </p:spPr>
          <p:txBody>
            <a:bodyPr/>
            <a:lstStyle/>
            <a:p>
              <a:endParaRPr lang="en-US"/>
            </a:p>
          </p:txBody>
        </p:sp>
        <p:sp>
          <p:nvSpPr>
            <p:cNvPr id="105499" name="Freeform 30"/>
            <p:cNvSpPr>
              <a:spLocks noEditPoints="1"/>
            </p:cNvSpPr>
            <p:nvPr/>
          </p:nvSpPr>
          <p:spPr bwMode="auto">
            <a:xfrm>
              <a:off x="2325" y="957"/>
              <a:ext cx="11" cy="1400"/>
            </a:xfrm>
            <a:custGeom>
              <a:avLst/>
              <a:gdLst>
                <a:gd name="T0" fmla="*/ 0 w 11"/>
                <a:gd name="T1" fmla="*/ 1378 h 1400"/>
                <a:gd name="T2" fmla="*/ 0 w 11"/>
                <a:gd name="T3" fmla="*/ 1345 h 1400"/>
                <a:gd name="T4" fmla="*/ 11 w 11"/>
                <a:gd name="T5" fmla="*/ 1322 h 1400"/>
                <a:gd name="T6" fmla="*/ 11 w 11"/>
                <a:gd name="T7" fmla="*/ 1311 h 1400"/>
                <a:gd name="T8" fmla="*/ 0 w 11"/>
                <a:gd name="T9" fmla="*/ 1289 h 1400"/>
                <a:gd name="T10" fmla="*/ 0 w 11"/>
                <a:gd name="T11" fmla="*/ 1245 h 1400"/>
                <a:gd name="T12" fmla="*/ 0 w 11"/>
                <a:gd name="T13" fmla="*/ 1212 h 1400"/>
                <a:gd name="T14" fmla="*/ 11 w 11"/>
                <a:gd name="T15" fmla="*/ 1190 h 1400"/>
                <a:gd name="T16" fmla="*/ 11 w 11"/>
                <a:gd name="T17" fmla="*/ 1179 h 1400"/>
                <a:gd name="T18" fmla="*/ 0 w 11"/>
                <a:gd name="T19" fmla="*/ 1157 h 1400"/>
                <a:gd name="T20" fmla="*/ 0 w 11"/>
                <a:gd name="T21" fmla="*/ 1113 h 1400"/>
                <a:gd name="T22" fmla="*/ 0 w 11"/>
                <a:gd name="T23" fmla="*/ 1080 h 1400"/>
                <a:gd name="T24" fmla="*/ 11 w 11"/>
                <a:gd name="T25" fmla="*/ 1058 h 1400"/>
                <a:gd name="T26" fmla="*/ 11 w 11"/>
                <a:gd name="T27" fmla="*/ 1047 h 1400"/>
                <a:gd name="T28" fmla="*/ 0 w 11"/>
                <a:gd name="T29" fmla="*/ 1025 h 1400"/>
                <a:gd name="T30" fmla="*/ 0 w 11"/>
                <a:gd name="T31" fmla="*/ 981 h 1400"/>
                <a:gd name="T32" fmla="*/ 0 w 11"/>
                <a:gd name="T33" fmla="*/ 948 h 1400"/>
                <a:gd name="T34" fmla="*/ 11 w 11"/>
                <a:gd name="T35" fmla="*/ 926 h 1400"/>
                <a:gd name="T36" fmla="*/ 11 w 11"/>
                <a:gd name="T37" fmla="*/ 915 h 1400"/>
                <a:gd name="T38" fmla="*/ 0 w 11"/>
                <a:gd name="T39" fmla="*/ 893 h 1400"/>
                <a:gd name="T40" fmla="*/ 0 w 11"/>
                <a:gd name="T41" fmla="*/ 848 h 1400"/>
                <a:gd name="T42" fmla="*/ 0 w 11"/>
                <a:gd name="T43" fmla="*/ 815 h 1400"/>
                <a:gd name="T44" fmla="*/ 11 w 11"/>
                <a:gd name="T45" fmla="*/ 793 h 1400"/>
                <a:gd name="T46" fmla="*/ 11 w 11"/>
                <a:gd name="T47" fmla="*/ 782 h 1400"/>
                <a:gd name="T48" fmla="*/ 0 w 11"/>
                <a:gd name="T49" fmla="*/ 760 h 1400"/>
                <a:gd name="T50" fmla="*/ 0 w 11"/>
                <a:gd name="T51" fmla="*/ 716 h 1400"/>
                <a:gd name="T52" fmla="*/ 0 w 11"/>
                <a:gd name="T53" fmla="*/ 683 h 1400"/>
                <a:gd name="T54" fmla="*/ 11 w 11"/>
                <a:gd name="T55" fmla="*/ 661 h 1400"/>
                <a:gd name="T56" fmla="*/ 11 w 11"/>
                <a:gd name="T57" fmla="*/ 650 h 1400"/>
                <a:gd name="T58" fmla="*/ 0 w 11"/>
                <a:gd name="T59" fmla="*/ 628 h 1400"/>
                <a:gd name="T60" fmla="*/ 0 w 11"/>
                <a:gd name="T61" fmla="*/ 584 h 1400"/>
                <a:gd name="T62" fmla="*/ 0 w 11"/>
                <a:gd name="T63" fmla="*/ 551 h 1400"/>
                <a:gd name="T64" fmla="*/ 11 w 11"/>
                <a:gd name="T65" fmla="*/ 529 h 1400"/>
                <a:gd name="T66" fmla="*/ 11 w 11"/>
                <a:gd name="T67" fmla="*/ 518 h 1400"/>
                <a:gd name="T68" fmla="*/ 0 w 11"/>
                <a:gd name="T69" fmla="*/ 496 h 1400"/>
                <a:gd name="T70" fmla="*/ 0 w 11"/>
                <a:gd name="T71" fmla="*/ 452 h 1400"/>
                <a:gd name="T72" fmla="*/ 0 w 11"/>
                <a:gd name="T73" fmla="*/ 419 h 1400"/>
                <a:gd name="T74" fmla="*/ 11 w 11"/>
                <a:gd name="T75" fmla="*/ 397 h 1400"/>
                <a:gd name="T76" fmla="*/ 11 w 11"/>
                <a:gd name="T77" fmla="*/ 386 h 1400"/>
                <a:gd name="T78" fmla="*/ 0 w 11"/>
                <a:gd name="T79" fmla="*/ 363 h 1400"/>
                <a:gd name="T80" fmla="*/ 0 w 11"/>
                <a:gd name="T81" fmla="*/ 319 h 1400"/>
                <a:gd name="T82" fmla="*/ 0 w 11"/>
                <a:gd name="T83" fmla="*/ 286 h 1400"/>
                <a:gd name="T84" fmla="*/ 11 w 11"/>
                <a:gd name="T85" fmla="*/ 264 h 1400"/>
                <a:gd name="T86" fmla="*/ 11 w 11"/>
                <a:gd name="T87" fmla="*/ 253 h 1400"/>
                <a:gd name="T88" fmla="*/ 0 w 11"/>
                <a:gd name="T89" fmla="*/ 231 h 1400"/>
                <a:gd name="T90" fmla="*/ 0 w 11"/>
                <a:gd name="T91" fmla="*/ 187 h 1400"/>
                <a:gd name="T92" fmla="*/ 0 w 11"/>
                <a:gd name="T93" fmla="*/ 154 h 1400"/>
                <a:gd name="T94" fmla="*/ 11 w 11"/>
                <a:gd name="T95" fmla="*/ 132 h 1400"/>
                <a:gd name="T96" fmla="*/ 11 w 11"/>
                <a:gd name="T97" fmla="*/ 121 h 1400"/>
                <a:gd name="T98" fmla="*/ 0 w 11"/>
                <a:gd name="T99" fmla="*/ 99 h 1400"/>
                <a:gd name="T100" fmla="*/ 0 w 11"/>
                <a:gd name="T101" fmla="*/ 55 h 1400"/>
                <a:gd name="T102" fmla="*/ 0 w 11"/>
                <a:gd name="T103" fmla="*/ 22 h 1400"/>
                <a:gd name="T104" fmla="*/ 11 w 11"/>
                <a:gd name="T105" fmla="*/ 0 h 1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400"/>
                <a:gd name="T161" fmla="*/ 11 w 11"/>
                <a:gd name="T162" fmla="*/ 1400 h 1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400">
                  <a:moveTo>
                    <a:pt x="0" y="1400"/>
                  </a:moveTo>
                  <a:lnTo>
                    <a:pt x="0" y="1389"/>
                  </a:lnTo>
                  <a:lnTo>
                    <a:pt x="11" y="1389"/>
                  </a:lnTo>
                  <a:lnTo>
                    <a:pt x="11" y="1400"/>
                  </a:lnTo>
                  <a:lnTo>
                    <a:pt x="0" y="1400"/>
                  </a:lnTo>
                  <a:close/>
                  <a:moveTo>
                    <a:pt x="0" y="1378"/>
                  </a:moveTo>
                  <a:lnTo>
                    <a:pt x="0" y="1367"/>
                  </a:lnTo>
                  <a:lnTo>
                    <a:pt x="11" y="1367"/>
                  </a:lnTo>
                  <a:lnTo>
                    <a:pt x="11" y="1378"/>
                  </a:lnTo>
                  <a:lnTo>
                    <a:pt x="0" y="1378"/>
                  </a:lnTo>
                  <a:close/>
                  <a:moveTo>
                    <a:pt x="0" y="1356"/>
                  </a:moveTo>
                  <a:lnTo>
                    <a:pt x="0" y="1345"/>
                  </a:lnTo>
                  <a:lnTo>
                    <a:pt x="11" y="1345"/>
                  </a:lnTo>
                  <a:lnTo>
                    <a:pt x="11" y="1356"/>
                  </a:lnTo>
                  <a:lnTo>
                    <a:pt x="0" y="1356"/>
                  </a:lnTo>
                  <a:close/>
                  <a:moveTo>
                    <a:pt x="0" y="1333"/>
                  </a:moveTo>
                  <a:lnTo>
                    <a:pt x="0" y="1322"/>
                  </a:lnTo>
                  <a:lnTo>
                    <a:pt x="11" y="1322"/>
                  </a:lnTo>
                  <a:lnTo>
                    <a:pt x="11" y="1333"/>
                  </a:lnTo>
                  <a:lnTo>
                    <a:pt x="0" y="1333"/>
                  </a:lnTo>
                  <a:close/>
                  <a:moveTo>
                    <a:pt x="0" y="1311"/>
                  </a:moveTo>
                  <a:lnTo>
                    <a:pt x="0" y="1300"/>
                  </a:lnTo>
                  <a:lnTo>
                    <a:pt x="11" y="1300"/>
                  </a:lnTo>
                  <a:lnTo>
                    <a:pt x="11" y="1311"/>
                  </a:lnTo>
                  <a:lnTo>
                    <a:pt x="0" y="1311"/>
                  </a:lnTo>
                  <a:close/>
                  <a:moveTo>
                    <a:pt x="0" y="1289"/>
                  </a:moveTo>
                  <a:lnTo>
                    <a:pt x="0" y="1278"/>
                  </a:lnTo>
                  <a:lnTo>
                    <a:pt x="11" y="1278"/>
                  </a:lnTo>
                  <a:lnTo>
                    <a:pt x="11" y="1289"/>
                  </a:lnTo>
                  <a:lnTo>
                    <a:pt x="0" y="1289"/>
                  </a:lnTo>
                  <a:close/>
                  <a:moveTo>
                    <a:pt x="0" y="1267"/>
                  </a:moveTo>
                  <a:lnTo>
                    <a:pt x="0" y="1256"/>
                  </a:lnTo>
                  <a:lnTo>
                    <a:pt x="11" y="1256"/>
                  </a:lnTo>
                  <a:lnTo>
                    <a:pt x="11" y="1267"/>
                  </a:lnTo>
                  <a:lnTo>
                    <a:pt x="0" y="1267"/>
                  </a:lnTo>
                  <a:close/>
                  <a:moveTo>
                    <a:pt x="0" y="1245"/>
                  </a:moveTo>
                  <a:lnTo>
                    <a:pt x="0" y="1234"/>
                  </a:lnTo>
                  <a:lnTo>
                    <a:pt x="11" y="1234"/>
                  </a:lnTo>
                  <a:lnTo>
                    <a:pt x="11" y="1245"/>
                  </a:lnTo>
                  <a:lnTo>
                    <a:pt x="0" y="1245"/>
                  </a:lnTo>
                  <a:close/>
                  <a:moveTo>
                    <a:pt x="0" y="1223"/>
                  </a:moveTo>
                  <a:lnTo>
                    <a:pt x="0" y="1212"/>
                  </a:lnTo>
                  <a:lnTo>
                    <a:pt x="11" y="1212"/>
                  </a:lnTo>
                  <a:lnTo>
                    <a:pt x="11" y="1223"/>
                  </a:lnTo>
                  <a:lnTo>
                    <a:pt x="0" y="1223"/>
                  </a:lnTo>
                  <a:close/>
                  <a:moveTo>
                    <a:pt x="0" y="1201"/>
                  </a:moveTo>
                  <a:lnTo>
                    <a:pt x="0" y="1190"/>
                  </a:lnTo>
                  <a:lnTo>
                    <a:pt x="11" y="1190"/>
                  </a:lnTo>
                  <a:lnTo>
                    <a:pt x="11" y="1201"/>
                  </a:lnTo>
                  <a:lnTo>
                    <a:pt x="0" y="1201"/>
                  </a:lnTo>
                  <a:close/>
                  <a:moveTo>
                    <a:pt x="0" y="1179"/>
                  </a:moveTo>
                  <a:lnTo>
                    <a:pt x="0" y="1168"/>
                  </a:lnTo>
                  <a:lnTo>
                    <a:pt x="11" y="1168"/>
                  </a:lnTo>
                  <a:lnTo>
                    <a:pt x="11" y="1179"/>
                  </a:lnTo>
                  <a:lnTo>
                    <a:pt x="0" y="1179"/>
                  </a:lnTo>
                  <a:close/>
                  <a:moveTo>
                    <a:pt x="0" y="1157"/>
                  </a:moveTo>
                  <a:lnTo>
                    <a:pt x="0" y="1146"/>
                  </a:lnTo>
                  <a:lnTo>
                    <a:pt x="11" y="1146"/>
                  </a:lnTo>
                  <a:lnTo>
                    <a:pt x="11" y="1157"/>
                  </a:lnTo>
                  <a:lnTo>
                    <a:pt x="0" y="1157"/>
                  </a:lnTo>
                  <a:close/>
                  <a:moveTo>
                    <a:pt x="0" y="1135"/>
                  </a:moveTo>
                  <a:lnTo>
                    <a:pt x="0" y="1124"/>
                  </a:lnTo>
                  <a:lnTo>
                    <a:pt x="11" y="1124"/>
                  </a:lnTo>
                  <a:lnTo>
                    <a:pt x="11" y="1135"/>
                  </a:lnTo>
                  <a:lnTo>
                    <a:pt x="0" y="1135"/>
                  </a:lnTo>
                  <a:close/>
                  <a:moveTo>
                    <a:pt x="0" y="1113"/>
                  </a:moveTo>
                  <a:lnTo>
                    <a:pt x="0" y="1102"/>
                  </a:lnTo>
                  <a:lnTo>
                    <a:pt x="11" y="1102"/>
                  </a:lnTo>
                  <a:lnTo>
                    <a:pt x="11" y="1113"/>
                  </a:lnTo>
                  <a:lnTo>
                    <a:pt x="0" y="1113"/>
                  </a:lnTo>
                  <a:close/>
                  <a:moveTo>
                    <a:pt x="0" y="1091"/>
                  </a:moveTo>
                  <a:lnTo>
                    <a:pt x="0" y="1080"/>
                  </a:lnTo>
                  <a:lnTo>
                    <a:pt x="11" y="1080"/>
                  </a:lnTo>
                  <a:lnTo>
                    <a:pt x="11" y="1091"/>
                  </a:lnTo>
                  <a:lnTo>
                    <a:pt x="0" y="1091"/>
                  </a:lnTo>
                  <a:close/>
                  <a:moveTo>
                    <a:pt x="0" y="1069"/>
                  </a:moveTo>
                  <a:lnTo>
                    <a:pt x="0" y="1058"/>
                  </a:lnTo>
                  <a:lnTo>
                    <a:pt x="11" y="1058"/>
                  </a:lnTo>
                  <a:lnTo>
                    <a:pt x="11" y="1069"/>
                  </a:lnTo>
                  <a:lnTo>
                    <a:pt x="0" y="1069"/>
                  </a:lnTo>
                  <a:close/>
                  <a:moveTo>
                    <a:pt x="0" y="1047"/>
                  </a:moveTo>
                  <a:lnTo>
                    <a:pt x="0" y="1036"/>
                  </a:lnTo>
                  <a:lnTo>
                    <a:pt x="11" y="1036"/>
                  </a:lnTo>
                  <a:lnTo>
                    <a:pt x="11" y="1047"/>
                  </a:lnTo>
                  <a:lnTo>
                    <a:pt x="0" y="1047"/>
                  </a:lnTo>
                  <a:close/>
                  <a:moveTo>
                    <a:pt x="0" y="1025"/>
                  </a:moveTo>
                  <a:lnTo>
                    <a:pt x="0" y="1014"/>
                  </a:lnTo>
                  <a:lnTo>
                    <a:pt x="11" y="1014"/>
                  </a:lnTo>
                  <a:lnTo>
                    <a:pt x="11" y="1025"/>
                  </a:lnTo>
                  <a:lnTo>
                    <a:pt x="0" y="1025"/>
                  </a:lnTo>
                  <a:close/>
                  <a:moveTo>
                    <a:pt x="0" y="1003"/>
                  </a:moveTo>
                  <a:lnTo>
                    <a:pt x="0" y="992"/>
                  </a:lnTo>
                  <a:lnTo>
                    <a:pt x="11" y="992"/>
                  </a:lnTo>
                  <a:lnTo>
                    <a:pt x="11" y="1003"/>
                  </a:lnTo>
                  <a:lnTo>
                    <a:pt x="0" y="1003"/>
                  </a:lnTo>
                  <a:close/>
                  <a:moveTo>
                    <a:pt x="0" y="981"/>
                  </a:moveTo>
                  <a:lnTo>
                    <a:pt x="0" y="970"/>
                  </a:lnTo>
                  <a:lnTo>
                    <a:pt x="11" y="970"/>
                  </a:lnTo>
                  <a:lnTo>
                    <a:pt x="11" y="981"/>
                  </a:lnTo>
                  <a:lnTo>
                    <a:pt x="0" y="981"/>
                  </a:lnTo>
                  <a:close/>
                  <a:moveTo>
                    <a:pt x="0" y="959"/>
                  </a:moveTo>
                  <a:lnTo>
                    <a:pt x="0" y="948"/>
                  </a:lnTo>
                  <a:lnTo>
                    <a:pt x="11" y="948"/>
                  </a:lnTo>
                  <a:lnTo>
                    <a:pt x="11" y="959"/>
                  </a:lnTo>
                  <a:lnTo>
                    <a:pt x="0" y="959"/>
                  </a:lnTo>
                  <a:close/>
                  <a:moveTo>
                    <a:pt x="0" y="937"/>
                  </a:moveTo>
                  <a:lnTo>
                    <a:pt x="0" y="926"/>
                  </a:lnTo>
                  <a:lnTo>
                    <a:pt x="11" y="926"/>
                  </a:lnTo>
                  <a:lnTo>
                    <a:pt x="11" y="937"/>
                  </a:lnTo>
                  <a:lnTo>
                    <a:pt x="0" y="937"/>
                  </a:lnTo>
                  <a:close/>
                  <a:moveTo>
                    <a:pt x="0" y="915"/>
                  </a:moveTo>
                  <a:lnTo>
                    <a:pt x="0" y="904"/>
                  </a:lnTo>
                  <a:lnTo>
                    <a:pt x="11" y="904"/>
                  </a:lnTo>
                  <a:lnTo>
                    <a:pt x="11" y="915"/>
                  </a:lnTo>
                  <a:lnTo>
                    <a:pt x="0" y="915"/>
                  </a:lnTo>
                  <a:close/>
                  <a:moveTo>
                    <a:pt x="0" y="893"/>
                  </a:moveTo>
                  <a:lnTo>
                    <a:pt x="0" y="882"/>
                  </a:lnTo>
                  <a:lnTo>
                    <a:pt x="11" y="882"/>
                  </a:lnTo>
                  <a:lnTo>
                    <a:pt x="11" y="893"/>
                  </a:lnTo>
                  <a:lnTo>
                    <a:pt x="0" y="893"/>
                  </a:lnTo>
                  <a:close/>
                  <a:moveTo>
                    <a:pt x="0" y="871"/>
                  </a:moveTo>
                  <a:lnTo>
                    <a:pt x="0" y="860"/>
                  </a:lnTo>
                  <a:lnTo>
                    <a:pt x="11" y="860"/>
                  </a:lnTo>
                  <a:lnTo>
                    <a:pt x="11" y="871"/>
                  </a:lnTo>
                  <a:lnTo>
                    <a:pt x="0" y="871"/>
                  </a:lnTo>
                  <a:close/>
                  <a:moveTo>
                    <a:pt x="0" y="848"/>
                  </a:moveTo>
                  <a:lnTo>
                    <a:pt x="0" y="837"/>
                  </a:lnTo>
                  <a:lnTo>
                    <a:pt x="11" y="837"/>
                  </a:lnTo>
                  <a:lnTo>
                    <a:pt x="11" y="848"/>
                  </a:lnTo>
                  <a:lnTo>
                    <a:pt x="0" y="848"/>
                  </a:lnTo>
                  <a:close/>
                  <a:moveTo>
                    <a:pt x="0" y="826"/>
                  </a:moveTo>
                  <a:lnTo>
                    <a:pt x="0" y="815"/>
                  </a:lnTo>
                  <a:lnTo>
                    <a:pt x="11" y="815"/>
                  </a:lnTo>
                  <a:lnTo>
                    <a:pt x="11" y="826"/>
                  </a:lnTo>
                  <a:lnTo>
                    <a:pt x="0" y="826"/>
                  </a:lnTo>
                  <a:close/>
                  <a:moveTo>
                    <a:pt x="0" y="804"/>
                  </a:moveTo>
                  <a:lnTo>
                    <a:pt x="0" y="793"/>
                  </a:lnTo>
                  <a:lnTo>
                    <a:pt x="11" y="793"/>
                  </a:lnTo>
                  <a:lnTo>
                    <a:pt x="11" y="804"/>
                  </a:lnTo>
                  <a:lnTo>
                    <a:pt x="0" y="804"/>
                  </a:lnTo>
                  <a:close/>
                  <a:moveTo>
                    <a:pt x="0" y="782"/>
                  </a:moveTo>
                  <a:lnTo>
                    <a:pt x="0" y="771"/>
                  </a:lnTo>
                  <a:lnTo>
                    <a:pt x="11" y="771"/>
                  </a:lnTo>
                  <a:lnTo>
                    <a:pt x="11" y="782"/>
                  </a:lnTo>
                  <a:lnTo>
                    <a:pt x="0" y="782"/>
                  </a:lnTo>
                  <a:close/>
                  <a:moveTo>
                    <a:pt x="0" y="760"/>
                  </a:moveTo>
                  <a:lnTo>
                    <a:pt x="0" y="749"/>
                  </a:lnTo>
                  <a:lnTo>
                    <a:pt x="11" y="749"/>
                  </a:lnTo>
                  <a:lnTo>
                    <a:pt x="11" y="760"/>
                  </a:lnTo>
                  <a:lnTo>
                    <a:pt x="0" y="760"/>
                  </a:lnTo>
                  <a:close/>
                  <a:moveTo>
                    <a:pt x="0" y="738"/>
                  </a:moveTo>
                  <a:lnTo>
                    <a:pt x="0" y="727"/>
                  </a:lnTo>
                  <a:lnTo>
                    <a:pt x="11" y="727"/>
                  </a:lnTo>
                  <a:lnTo>
                    <a:pt x="11" y="738"/>
                  </a:lnTo>
                  <a:lnTo>
                    <a:pt x="0" y="738"/>
                  </a:lnTo>
                  <a:close/>
                  <a:moveTo>
                    <a:pt x="0" y="716"/>
                  </a:moveTo>
                  <a:lnTo>
                    <a:pt x="0" y="705"/>
                  </a:lnTo>
                  <a:lnTo>
                    <a:pt x="11" y="705"/>
                  </a:lnTo>
                  <a:lnTo>
                    <a:pt x="11" y="716"/>
                  </a:lnTo>
                  <a:lnTo>
                    <a:pt x="0" y="716"/>
                  </a:lnTo>
                  <a:close/>
                  <a:moveTo>
                    <a:pt x="0" y="694"/>
                  </a:moveTo>
                  <a:lnTo>
                    <a:pt x="0" y="683"/>
                  </a:lnTo>
                  <a:lnTo>
                    <a:pt x="11" y="683"/>
                  </a:lnTo>
                  <a:lnTo>
                    <a:pt x="11" y="694"/>
                  </a:lnTo>
                  <a:lnTo>
                    <a:pt x="0" y="694"/>
                  </a:lnTo>
                  <a:close/>
                  <a:moveTo>
                    <a:pt x="0" y="672"/>
                  </a:moveTo>
                  <a:lnTo>
                    <a:pt x="0" y="661"/>
                  </a:lnTo>
                  <a:lnTo>
                    <a:pt x="11" y="661"/>
                  </a:lnTo>
                  <a:lnTo>
                    <a:pt x="11" y="672"/>
                  </a:lnTo>
                  <a:lnTo>
                    <a:pt x="0" y="672"/>
                  </a:lnTo>
                  <a:close/>
                  <a:moveTo>
                    <a:pt x="0" y="650"/>
                  </a:moveTo>
                  <a:lnTo>
                    <a:pt x="0" y="639"/>
                  </a:lnTo>
                  <a:lnTo>
                    <a:pt x="11" y="639"/>
                  </a:lnTo>
                  <a:lnTo>
                    <a:pt x="11" y="650"/>
                  </a:lnTo>
                  <a:lnTo>
                    <a:pt x="0" y="650"/>
                  </a:lnTo>
                  <a:close/>
                  <a:moveTo>
                    <a:pt x="0" y="628"/>
                  </a:moveTo>
                  <a:lnTo>
                    <a:pt x="0" y="617"/>
                  </a:lnTo>
                  <a:lnTo>
                    <a:pt x="11" y="617"/>
                  </a:lnTo>
                  <a:lnTo>
                    <a:pt x="11" y="628"/>
                  </a:lnTo>
                  <a:lnTo>
                    <a:pt x="0" y="628"/>
                  </a:lnTo>
                  <a:close/>
                  <a:moveTo>
                    <a:pt x="0" y="606"/>
                  </a:moveTo>
                  <a:lnTo>
                    <a:pt x="0" y="595"/>
                  </a:lnTo>
                  <a:lnTo>
                    <a:pt x="11" y="595"/>
                  </a:lnTo>
                  <a:lnTo>
                    <a:pt x="11" y="606"/>
                  </a:lnTo>
                  <a:lnTo>
                    <a:pt x="0" y="606"/>
                  </a:lnTo>
                  <a:close/>
                  <a:moveTo>
                    <a:pt x="0" y="584"/>
                  </a:moveTo>
                  <a:lnTo>
                    <a:pt x="0" y="573"/>
                  </a:lnTo>
                  <a:lnTo>
                    <a:pt x="11" y="573"/>
                  </a:lnTo>
                  <a:lnTo>
                    <a:pt x="11" y="584"/>
                  </a:lnTo>
                  <a:lnTo>
                    <a:pt x="0" y="584"/>
                  </a:lnTo>
                  <a:close/>
                  <a:moveTo>
                    <a:pt x="0" y="562"/>
                  </a:moveTo>
                  <a:lnTo>
                    <a:pt x="0" y="551"/>
                  </a:lnTo>
                  <a:lnTo>
                    <a:pt x="11" y="551"/>
                  </a:lnTo>
                  <a:lnTo>
                    <a:pt x="11" y="562"/>
                  </a:lnTo>
                  <a:lnTo>
                    <a:pt x="0" y="562"/>
                  </a:lnTo>
                  <a:close/>
                  <a:moveTo>
                    <a:pt x="0" y="540"/>
                  </a:moveTo>
                  <a:lnTo>
                    <a:pt x="0" y="529"/>
                  </a:lnTo>
                  <a:lnTo>
                    <a:pt x="11" y="529"/>
                  </a:lnTo>
                  <a:lnTo>
                    <a:pt x="11" y="540"/>
                  </a:lnTo>
                  <a:lnTo>
                    <a:pt x="0" y="540"/>
                  </a:lnTo>
                  <a:close/>
                  <a:moveTo>
                    <a:pt x="0" y="518"/>
                  </a:moveTo>
                  <a:lnTo>
                    <a:pt x="0" y="507"/>
                  </a:lnTo>
                  <a:lnTo>
                    <a:pt x="11" y="507"/>
                  </a:lnTo>
                  <a:lnTo>
                    <a:pt x="11" y="518"/>
                  </a:lnTo>
                  <a:lnTo>
                    <a:pt x="0" y="518"/>
                  </a:lnTo>
                  <a:close/>
                  <a:moveTo>
                    <a:pt x="0" y="496"/>
                  </a:moveTo>
                  <a:lnTo>
                    <a:pt x="0" y="485"/>
                  </a:lnTo>
                  <a:lnTo>
                    <a:pt x="11" y="485"/>
                  </a:lnTo>
                  <a:lnTo>
                    <a:pt x="11" y="496"/>
                  </a:lnTo>
                  <a:lnTo>
                    <a:pt x="0" y="496"/>
                  </a:lnTo>
                  <a:close/>
                  <a:moveTo>
                    <a:pt x="0" y="474"/>
                  </a:moveTo>
                  <a:lnTo>
                    <a:pt x="0" y="463"/>
                  </a:lnTo>
                  <a:lnTo>
                    <a:pt x="11" y="463"/>
                  </a:lnTo>
                  <a:lnTo>
                    <a:pt x="11" y="474"/>
                  </a:lnTo>
                  <a:lnTo>
                    <a:pt x="0" y="474"/>
                  </a:lnTo>
                  <a:close/>
                  <a:moveTo>
                    <a:pt x="0" y="452"/>
                  </a:moveTo>
                  <a:lnTo>
                    <a:pt x="0" y="441"/>
                  </a:lnTo>
                  <a:lnTo>
                    <a:pt x="11" y="441"/>
                  </a:lnTo>
                  <a:lnTo>
                    <a:pt x="11" y="452"/>
                  </a:lnTo>
                  <a:lnTo>
                    <a:pt x="0" y="452"/>
                  </a:lnTo>
                  <a:close/>
                  <a:moveTo>
                    <a:pt x="0" y="430"/>
                  </a:moveTo>
                  <a:lnTo>
                    <a:pt x="0" y="419"/>
                  </a:lnTo>
                  <a:lnTo>
                    <a:pt x="11" y="419"/>
                  </a:lnTo>
                  <a:lnTo>
                    <a:pt x="11" y="430"/>
                  </a:lnTo>
                  <a:lnTo>
                    <a:pt x="0" y="430"/>
                  </a:lnTo>
                  <a:close/>
                  <a:moveTo>
                    <a:pt x="0" y="408"/>
                  </a:moveTo>
                  <a:lnTo>
                    <a:pt x="0" y="397"/>
                  </a:lnTo>
                  <a:lnTo>
                    <a:pt x="11" y="397"/>
                  </a:lnTo>
                  <a:lnTo>
                    <a:pt x="11" y="408"/>
                  </a:lnTo>
                  <a:lnTo>
                    <a:pt x="0" y="408"/>
                  </a:lnTo>
                  <a:close/>
                  <a:moveTo>
                    <a:pt x="0" y="386"/>
                  </a:moveTo>
                  <a:lnTo>
                    <a:pt x="0" y="375"/>
                  </a:lnTo>
                  <a:lnTo>
                    <a:pt x="11" y="375"/>
                  </a:lnTo>
                  <a:lnTo>
                    <a:pt x="11" y="386"/>
                  </a:lnTo>
                  <a:lnTo>
                    <a:pt x="0" y="386"/>
                  </a:lnTo>
                  <a:close/>
                  <a:moveTo>
                    <a:pt x="0" y="363"/>
                  </a:moveTo>
                  <a:lnTo>
                    <a:pt x="0" y="352"/>
                  </a:lnTo>
                  <a:lnTo>
                    <a:pt x="11" y="352"/>
                  </a:lnTo>
                  <a:lnTo>
                    <a:pt x="11" y="363"/>
                  </a:lnTo>
                  <a:lnTo>
                    <a:pt x="0" y="363"/>
                  </a:lnTo>
                  <a:close/>
                  <a:moveTo>
                    <a:pt x="0" y="341"/>
                  </a:moveTo>
                  <a:lnTo>
                    <a:pt x="0" y="330"/>
                  </a:lnTo>
                  <a:lnTo>
                    <a:pt x="11" y="330"/>
                  </a:lnTo>
                  <a:lnTo>
                    <a:pt x="11" y="341"/>
                  </a:lnTo>
                  <a:lnTo>
                    <a:pt x="0" y="341"/>
                  </a:lnTo>
                  <a:close/>
                  <a:moveTo>
                    <a:pt x="0" y="319"/>
                  </a:moveTo>
                  <a:lnTo>
                    <a:pt x="0" y="308"/>
                  </a:lnTo>
                  <a:lnTo>
                    <a:pt x="11" y="308"/>
                  </a:lnTo>
                  <a:lnTo>
                    <a:pt x="11" y="319"/>
                  </a:lnTo>
                  <a:lnTo>
                    <a:pt x="0" y="319"/>
                  </a:lnTo>
                  <a:close/>
                  <a:moveTo>
                    <a:pt x="0" y="297"/>
                  </a:moveTo>
                  <a:lnTo>
                    <a:pt x="0" y="286"/>
                  </a:lnTo>
                  <a:lnTo>
                    <a:pt x="11" y="286"/>
                  </a:lnTo>
                  <a:lnTo>
                    <a:pt x="11" y="297"/>
                  </a:lnTo>
                  <a:lnTo>
                    <a:pt x="0" y="297"/>
                  </a:lnTo>
                  <a:close/>
                  <a:moveTo>
                    <a:pt x="0" y="275"/>
                  </a:moveTo>
                  <a:lnTo>
                    <a:pt x="0" y="264"/>
                  </a:lnTo>
                  <a:lnTo>
                    <a:pt x="11" y="264"/>
                  </a:lnTo>
                  <a:lnTo>
                    <a:pt x="11" y="275"/>
                  </a:lnTo>
                  <a:lnTo>
                    <a:pt x="0" y="275"/>
                  </a:lnTo>
                  <a:close/>
                  <a:moveTo>
                    <a:pt x="0" y="253"/>
                  </a:moveTo>
                  <a:lnTo>
                    <a:pt x="0" y="242"/>
                  </a:lnTo>
                  <a:lnTo>
                    <a:pt x="11" y="242"/>
                  </a:lnTo>
                  <a:lnTo>
                    <a:pt x="11" y="253"/>
                  </a:lnTo>
                  <a:lnTo>
                    <a:pt x="0" y="253"/>
                  </a:lnTo>
                  <a:close/>
                  <a:moveTo>
                    <a:pt x="0" y="231"/>
                  </a:moveTo>
                  <a:lnTo>
                    <a:pt x="0" y="220"/>
                  </a:lnTo>
                  <a:lnTo>
                    <a:pt x="11" y="220"/>
                  </a:lnTo>
                  <a:lnTo>
                    <a:pt x="11" y="231"/>
                  </a:lnTo>
                  <a:lnTo>
                    <a:pt x="0" y="231"/>
                  </a:lnTo>
                  <a:close/>
                  <a:moveTo>
                    <a:pt x="0" y="209"/>
                  </a:moveTo>
                  <a:lnTo>
                    <a:pt x="0" y="198"/>
                  </a:lnTo>
                  <a:lnTo>
                    <a:pt x="11" y="198"/>
                  </a:lnTo>
                  <a:lnTo>
                    <a:pt x="11" y="209"/>
                  </a:lnTo>
                  <a:lnTo>
                    <a:pt x="0" y="209"/>
                  </a:lnTo>
                  <a:close/>
                  <a:moveTo>
                    <a:pt x="0" y="187"/>
                  </a:moveTo>
                  <a:lnTo>
                    <a:pt x="0" y="176"/>
                  </a:lnTo>
                  <a:lnTo>
                    <a:pt x="11" y="176"/>
                  </a:lnTo>
                  <a:lnTo>
                    <a:pt x="11" y="187"/>
                  </a:lnTo>
                  <a:lnTo>
                    <a:pt x="0" y="187"/>
                  </a:lnTo>
                  <a:close/>
                  <a:moveTo>
                    <a:pt x="0" y="165"/>
                  </a:moveTo>
                  <a:lnTo>
                    <a:pt x="0" y="154"/>
                  </a:lnTo>
                  <a:lnTo>
                    <a:pt x="11" y="154"/>
                  </a:lnTo>
                  <a:lnTo>
                    <a:pt x="11" y="165"/>
                  </a:lnTo>
                  <a:lnTo>
                    <a:pt x="0" y="165"/>
                  </a:lnTo>
                  <a:close/>
                  <a:moveTo>
                    <a:pt x="0" y="143"/>
                  </a:moveTo>
                  <a:lnTo>
                    <a:pt x="0" y="132"/>
                  </a:lnTo>
                  <a:lnTo>
                    <a:pt x="11" y="132"/>
                  </a:lnTo>
                  <a:lnTo>
                    <a:pt x="11" y="143"/>
                  </a:lnTo>
                  <a:lnTo>
                    <a:pt x="0" y="143"/>
                  </a:lnTo>
                  <a:close/>
                  <a:moveTo>
                    <a:pt x="0" y="121"/>
                  </a:moveTo>
                  <a:lnTo>
                    <a:pt x="0" y="110"/>
                  </a:lnTo>
                  <a:lnTo>
                    <a:pt x="11" y="110"/>
                  </a:lnTo>
                  <a:lnTo>
                    <a:pt x="11" y="121"/>
                  </a:lnTo>
                  <a:lnTo>
                    <a:pt x="0" y="121"/>
                  </a:lnTo>
                  <a:close/>
                  <a:moveTo>
                    <a:pt x="0" y="99"/>
                  </a:moveTo>
                  <a:lnTo>
                    <a:pt x="0" y="88"/>
                  </a:lnTo>
                  <a:lnTo>
                    <a:pt x="11" y="88"/>
                  </a:lnTo>
                  <a:lnTo>
                    <a:pt x="11" y="99"/>
                  </a:lnTo>
                  <a:lnTo>
                    <a:pt x="0" y="99"/>
                  </a:lnTo>
                  <a:close/>
                  <a:moveTo>
                    <a:pt x="0" y="77"/>
                  </a:moveTo>
                  <a:lnTo>
                    <a:pt x="0" y="66"/>
                  </a:lnTo>
                  <a:lnTo>
                    <a:pt x="11" y="66"/>
                  </a:lnTo>
                  <a:lnTo>
                    <a:pt x="11" y="77"/>
                  </a:lnTo>
                  <a:lnTo>
                    <a:pt x="0" y="77"/>
                  </a:lnTo>
                  <a:close/>
                  <a:moveTo>
                    <a:pt x="0" y="55"/>
                  </a:moveTo>
                  <a:lnTo>
                    <a:pt x="0" y="44"/>
                  </a:lnTo>
                  <a:lnTo>
                    <a:pt x="11" y="44"/>
                  </a:lnTo>
                  <a:lnTo>
                    <a:pt x="11" y="55"/>
                  </a:lnTo>
                  <a:lnTo>
                    <a:pt x="0" y="55"/>
                  </a:lnTo>
                  <a:close/>
                  <a:moveTo>
                    <a:pt x="0" y="33"/>
                  </a:moveTo>
                  <a:lnTo>
                    <a:pt x="0" y="22"/>
                  </a:lnTo>
                  <a:lnTo>
                    <a:pt x="11" y="22"/>
                  </a:lnTo>
                  <a:lnTo>
                    <a:pt x="11" y="33"/>
                  </a:lnTo>
                  <a:lnTo>
                    <a:pt x="0" y="33"/>
                  </a:lnTo>
                  <a:close/>
                  <a:moveTo>
                    <a:pt x="0" y="11"/>
                  </a:moveTo>
                  <a:lnTo>
                    <a:pt x="0" y="0"/>
                  </a:lnTo>
                  <a:lnTo>
                    <a:pt x="11" y="0"/>
                  </a:lnTo>
                  <a:lnTo>
                    <a:pt x="11" y="11"/>
                  </a:lnTo>
                  <a:lnTo>
                    <a:pt x="0" y="11"/>
                  </a:lnTo>
                  <a:close/>
                </a:path>
              </a:pathLst>
            </a:custGeom>
            <a:solidFill>
              <a:srgbClr val="000000"/>
            </a:solidFill>
            <a:ln w="1">
              <a:solidFill>
                <a:srgbClr val="000000"/>
              </a:solidFill>
              <a:bevel/>
              <a:headEnd/>
              <a:tailEnd/>
            </a:ln>
          </p:spPr>
          <p:txBody>
            <a:bodyPr/>
            <a:lstStyle/>
            <a:p>
              <a:endParaRPr lang="en-US"/>
            </a:p>
          </p:txBody>
        </p:sp>
        <p:sp>
          <p:nvSpPr>
            <p:cNvPr id="105500" name="Line 31"/>
            <p:cNvSpPr>
              <a:spLocks noChangeShapeType="1"/>
            </p:cNvSpPr>
            <p:nvPr/>
          </p:nvSpPr>
          <p:spPr bwMode="auto">
            <a:xfrm>
              <a:off x="4124" y="545"/>
              <a:ext cx="1" cy="88"/>
            </a:xfrm>
            <a:prstGeom prst="line">
              <a:avLst/>
            </a:prstGeom>
            <a:noFill/>
            <a:ln w="4" cap="rnd">
              <a:solidFill>
                <a:srgbClr val="000000"/>
              </a:solidFill>
              <a:round/>
              <a:headEnd/>
              <a:tailEnd/>
            </a:ln>
          </p:spPr>
          <p:txBody>
            <a:bodyPr/>
            <a:lstStyle/>
            <a:p>
              <a:endParaRPr lang="en-US"/>
            </a:p>
          </p:txBody>
        </p:sp>
        <p:sp>
          <p:nvSpPr>
            <p:cNvPr id="105501" name="Rectangle 32"/>
            <p:cNvSpPr>
              <a:spLocks noChangeArrowheads="1"/>
            </p:cNvSpPr>
            <p:nvPr/>
          </p:nvSpPr>
          <p:spPr bwMode="auto">
            <a:xfrm>
              <a:off x="3889" y="242"/>
              <a:ext cx="320" cy="145"/>
            </a:xfrm>
            <a:prstGeom prst="rect">
              <a:avLst/>
            </a:prstGeom>
            <a:noFill/>
            <a:ln w="4" cap="rnd">
              <a:solidFill>
                <a:srgbClr val="000000"/>
              </a:solidFill>
              <a:miter lim="800000"/>
              <a:headEnd/>
              <a:tailEnd/>
            </a:ln>
          </p:spPr>
          <p:txBody>
            <a:bodyPr/>
            <a:lstStyle/>
            <a:p>
              <a:endParaRPr lang="en-US"/>
            </a:p>
          </p:txBody>
        </p:sp>
        <p:sp>
          <p:nvSpPr>
            <p:cNvPr id="105502" name="Rectangle 33"/>
            <p:cNvSpPr>
              <a:spLocks noChangeArrowheads="1"/>
            </p:cNvSpPr>
            <p:nvPr/>
          </p:nvSpPr>
          <p:spPr bwMode="auto">
            <a:xfrm>
              <a:off x="3927" y="267"/>
              <a:ext cx="287" cy="122"/>
            </a:xfrm>
            <a:prstGeom prst="rect">
              <a:avLst/>
            </a:prstGeom>
            <a:noFill/>
            <a:ln w="9525">
              <a:noFill/>
              <a:miter lim="800000"/>
              <a:headEnd/>
              <a:tailEnd/>
            </a:ln>
          </p:spPr>
          <p:txBody>
            <a:bodyPr wrap="none" lIns="0" tIns="0" rIns="0" bIns="0">
              <a:spAutoFit/>
            </a:bodyPr>
            <a:lstStyle/>
            <a:p>
              <a:pPr algn="l" eaLnBrk="1" hangingPunct="1"/>
              <a:r>
                <a:rPr kumimoji="0" lang="en-US" sz="1100" b="1">
                  <a:solidFill>
                    <a:srgbClr val="000000"/>
                  </a:solidFill>
                  <a:latin typeface="Arial" pitchFamily="34" charset="0"/>
                </a:rPr>
                <a:t>Ridge</a:t>
              </a:r>
              <a:endParaRPr kumimoji="0" lang="en-US" sz="1800">
                <a:solidFill>
                  <a:schemeClr val="tx1"/>
                </a:solidFill>
                <a:latin typeface="Arial" pitchFamily="34" charset="0"/>
              </a:endParaRPr>
            </a:p>
          </p:txBody>
        </p:sp>
        <p:sp>
          <p:nvSpPr>
            <p:cNvPr id="105503" name="Freeform 34"/>
            <p:cNvSpPr>
              <a:spLocks noEditPoints="1"/>
            </p:cNvSpPr>
            <p:nvPr/>
          </p:nvSpPr>
          <p:spPr bwMode="auto">
            <a:xfrm>
              <a:off x="4102" y="398"/>
              <a:ext cx="44" cy="147"/>
            </a:xfrm>
            <a:custGeom>
              <a:avLst/>
              <a:gdLst>
                <a:gd name="T0" fmla="*/ 30 w 44"/>
                <a:gd name="T1" fmla="*/ 0 h 147"/>
                <a:gd name="T2" fmla="*/ 30 w 44"/>
                <a:gd name="T3" fmla="*/ 110 h 147"/>
                <a:gd name="T4" fmla="*/ 15 w 44"/>
                <a:gd name="T5" fmla="*/ 110 h 147"/>
                <a:gd name="T6" fmla="*/ 15 w 44"/>
                <a:gd name="T7" fmla="*/ 0 h 147"/>
                <a:gd name="T8" fmla="*/ 30 w 44"/>
                <a:gd name="T9" fmla="*/ 0 h 147"/>
                <a:gd name="T10" fmla="*/ 44 w 44"/>
                <a:gd name="T11" fmla="*/ 103 h 147"/>
                <a:gd name="T12" fmla="*/ 22 w 44"/>
                <a:gd name="T13" fmla="*/ 147 h 147"/>
                <a:gd name="T14" fmla="*/ 0 w 44"/>
                <a:gd name="T15" fmla="*/ 103 h 147"/>
                <a:gd name="T16" fmla="*/ 44 w 44"/>
                <a:gd name="T17" fmla="*/ 103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47"/>
                <a:gd name="T29" fmla="*/ 44 w 44"/>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47">
                  <a:moveTo>
                    <a:pt x="30" y="0"/>
                  </a:moveTo>
                  <a:lnTo>
                    <a:pt x="30" y="110"/>
                  </a:lnTo>
                  <a:lnTo>
                    <a:pt x="15" y="110"/>
                  </a:lnTo>
                  <a:lnTo>
                    <a:pt x="15" y="0"/>
                  </a:lnTo>
                  <a:lnTo>
                    <a:pt x="30" y="0"/>
                  </a:lnTo>
                  <a:close/>
                  <a:moveTo>
                    <a:pt x="44" y="103"/>
                  </a:moveTo>
                  <a:lnTo>
                    <a:pt x="22" y="147"/>
                  </a:lnTo>
                  <a:lnTo>
                    <a:pt x="0" y="103"/>
                  </a:lnTo>
                  <a:lnTo>
                    <a:pt x="44" y="103"/>
                  </a:lnTo>
                  <a:close/>
                </a:path>
              </a:pathLst>
            </a:custGeom>
            <a:solidFill>
              <a:srgbClr val="0000FF"/>
            </a:solidFill>
            <a:ln w="1">
              <a:solidFill>
                <a:srgbClr val="0000FF"/>
              </a:solidFill>
              <a:bevel/>
              <a:headEnd/>
              <a:tailEnd/>
            </a:ln>
          </p:spPr>
          <p:txBody>
            <a:bodyPr/>
            <a:lstStyle/>
            <a:p>
              <a:endParaRPr lang="en-US"/>
            </a:p>
          </p:txBody>
        </p:sp>
        <p:sp>
          <p:nvSpPr>
            <p:cNvPr id="105504" name="Freeform 35"/>
            <p:cNvSpPr>
              <a:spLocks noEditPoints="1"/>
            </p:cNvSpPr>
            <p:nvPr/>
          </p:nvSpPr>
          <p:spPr bwMode="auto">
            <a:xfrm>
              <a:off x="2152" y="1408"/>
              <a:ext cx="357" cy="328"/>
            </a:xfrm>
            <a:custGeom>
              <a:avLst/>
              <a:gdLst>
                <a:gd name="T0" fmla="*/ 352 w 357"/>
                <a:gd name="T1" fmla="*/ 318 h 328"/>
                <a:gd name="T2" fmla="*/ 341 w 357"/>
                <a:gd name="T3" fmla="*/ 318 h 328"/>
                <a:gd name="T4" fmla="*/ 346 w 357"/>
                <a:gd name="T5" fmla="*/ 313 h 328"/>
                <a:gd name="T6" fmla="*/ 325 w 357"/>
                <a:gd name="T7" fmla="*/ 303 h 328"/>
                <a:gd name="T8" fmla="*/ 330 w 357"/>
                <a:gd name="T9" fmla="*/ 308 h 328"/>
                <a:gd name="T10" fmla="*/ 319 w 357"/>
                <a:gd name="T11" fmla="*/ 288 h 328"/>
                <a:gd name="T12" fmla="*/ 309 w 357"/>
                <a:gd name="T13" fmla="*/ 288 h 328"/>
                <a:gd name="T14" fmla="*/ 314 w 357"/>
                <a:gd name="T15" fmla="*/ 283 h 328"/>
                <a:gd name="T16" fmla="*/ 293 w 357"/>
                <a:gd name="T17" fmla="*/ 273 h 328"/>
                <a:gd name="T18" fmla="*/ 298 w 357"/>
                <a:gd name="T19" fmla="*/ 278 h 328"/>
                <a:gd name="T20" fmla="*/ 287 w 357"/>
                <a:gd name="T21" fmla="*/ 258 h 328"/>
                <a:gd name="T22" fmla="*/ 276 w 357"/>
                <a:gd name="T23" fmla="*/ 258 h 328"/>
                <a:gd name="T24" fmla="*/ 281 w 357"/>
                <a:gd name="T25" fmla="*/ 253 h 328"/>
                <a:gd name="T26" fmla="*/ 260 w 357"/>
                <a:gd name="T27" fmla="*/ 244 h 328"/>
                <a:gd name="T28" fmla="*/ 265 w 357"/>
                <a:gd name="T29" fmla="*/ 249 h 328"/>
                <a:gd name="T30" fmla="*/ 254 w 357"/>
                <a:gd name="T31" fmla="*/ 228 h 328"/>
                <a:gd name="T32" fmla="*/ 244 w 357"/>
                <a:gd name="T33" fmla="*/ 229 h 328"/>
                <a:gd name="T34" fmla="*/ 249 w 357"/>
                <a:gd name="T35" fmla="*/ 223 h 328"/>
                <a:gd name="T36" fmla="*/ 227 w 357"/>
                <a:gd name="T37" fmla="*/ 214 h 328"/>
                <a:gd name="T38" fmla="*/ 233 w 357"/>
                <a:gd name="T39" fmla="*/ 219 h 328"/>
                <a:gd name="T40" fmla="*/ 222 w 357"/>
                <a:gd name="T41" fmla="*/ 198 h 328"/>
                <a:gd name="T42" fmla="*/ 211 w 357"/>
                <a:gd name="T43" fmla="*/ 199 h 328"/>
                <a:gd name="T44" fmla="*/ 216 w 357"/>
                <a:gd name="T45" fmla="*/ 193 h 328"/>
                <a:gd name="T46" fmla="*/ 195 w 357"/>
                <a:gd name="T47" fmla="*/ 184 h 328"/>
                <a:gd name="T48" fmla="*/ 200 w 357"/>
                <a:gd name="T49" fmla="*/ 189 h 328"/>
                <a:gd name="T50" fmla="*/ 189 w 357"/>
                <a:gd name="T51" fmla="*/ 169 h 328"/>
                <a:gd name="T52" fmla="*/ 179 w 357"/>
                <a:gd name="T53" fmla="*/ 169 h 328"/>
                <a:gd name="T54" fmla="*/ 184 w 357"/>
                <a:gd name="T55" fmla="*/ 164 h 328"/>
                <a:gd name="T56" fmla="*/ 162 w 357"/>
                <a:gd name="T57" fmla="*/ 154 h 328"/>
                <a:gd name="T58" fmla="*/ 168 w 357"/>
                <a:gd name="T59" fmla="*/ 159 h 328"/>
                <a:gd name="T60" fmla="*/ 157 w 357"/>
                <a:gd name="T61" fmla="*/ 139 h 328"/>
                <a:gd name="T62" fmla="*/ 146 w 357"/>
                <a:gd name="T63" fmla="*/ 139 h 328"/>
                <a:gd name="T64" fmla="*/ 151 w 357"/>
                <a:gd name="T65" fmla="*/ 134 h 328"/>
                <a:gd name="T66" fmla="*/ 130 w 357"/>
                <a:gd name="T67" fmla="*/ 124 h 328"/>
                <a:gd name="T68" fmla="*/ 135 w 357"/>
                <a:gd name="T69" fmla="*/ 129 h 328"/>
                <a:gd name="T70" fmla="*/ 124 w 357"/>
                <a:gd name="T71" fmla="*/ 109 h 328"/>
                <a:gd name="T72" fmla="*/ 114 w 357"/>
                <a:gd name="T73" fmla="*/ 109 h 328"/>
                <a:gd name="T74" fmla="*/ 119 w 357"/>
                <a:gd name="T75" fmla="*/ 104 h 328"/>
                <a:gd name="T76" fmla="*/ 97 w 357"/>
                <a:gd name="T77" fmla="*/ 95 h 328"/>
                <a:gd name="T78" fmla="*/ 103 w 357"/>
                <a:gd name="T79" fmla="*/ 100 h 328"/>
                <a:gd name="T80" fmla="*/ 91 w 357"/>
                <a:gd name="T81" fmla="*/ 79 h 328"/>
                <a:gd name="T82" fmla="*/ 81 w 357"/>
                <a:gd name="T83" fmla="*/ 80 h 328"/>
                <a:gd name="T84" fmla="*/ 86 w 357"/>
                <a:gd name="T85" fmla="*/ 74 h 328"/>
                <a:gd name="T86" fmla="*/ 65 w 357"/>
                <a:gd name="T87" fmla="*/ 65 h 328"/>
                <a:gd name="T88" fmla="*/ 70 w 357"/>
                <a:gd name="T89" fmla="*/ 70 h 328"/>
                <a:gd name="T90" fmla="*/ 59 w 357"/>
                <a:gd name="T91" fmla="*/ 49 h 328"/>
                <a:gd name="T92" fmla="*/ 49 w 357"/>
                <a:gd name="T93" fmla="*/ 50 h 328"/>
                <a:gd name="T94" fmla="*/ 54 w 357"/>
                <a:gd name="T95" fmla="*/ 44 h 328"/>
                <a:gd name="T96" fmla="*/ 32 w 357"/>
                <a:gd name="T97" fmla="*/ 35 h 328"/>
                <a:gd name="T98" fmla="*/ 38 w 357"/>
                <a:gd name="T99" fmla="*/ 40 h 328"/>
                <a:gd name="T100" fmla="*/ 26 w 357"/>
                <a:gd name="T101" fmla="*/ 20 h 328"/>
                <a:gd name="T102" fmla="*/ 16 w 357"/>
                <a:gd name="T103" fmla="*/ 20 h 328"/>
                <a:gd name="T104" fmla="*/ 21 w 357"/>
                <a:gd name="T105" fmla="*/ 15 h 328"/>
                <a:gd name="T106" fmla="*/ 0 w 357"/>
                <a:gd name="T107" fmla="*/ 5 h 328"/>
                <a:gd name="T108" fmla="*/ 5 w 357"/>
                <a:gd name="T109" fmla="*/ 10 h 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28"/>
                <a:gd name="T167" fmla="*/ 357 w 357"/>
                <a:gd name="T168" fmla="*/ 328 h 3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28">
                  <a:moveTo>
                    <a:pt x="352" y="328"/>
                  </a:moveTo>
                  <a:lnTo>
                    <a:pt x="347" y="323"/>
                  </a:lnTo>
                  <a:lnTo>
                    <a:pt x="352" y="318"/>
                  </a:lnTo>
                  <a:lnTo>
                    <a:pt x="357" y="323"/>
                  </a:lnTo>
                  <a:lnTo>
                    <a:pt x="352" y="328"/>
                  </a:lnTo>
                  <a:close/>
                  <a:moveTo>
                    <a:pt x="341" y="318"/>
                  </a:moveTo>
                  <a:lnTo>
                    <a:pt x="336" y="313"/>
                  </a:lnTo>
                  <a:lnTo>
                    <a:pt x="341" y="308"/>
                  </a:lnTo>
                  <a:lnTo>
                    <a:pt x="346" y="313"/>
                  </a:lnTo>
                  <a:lnTo>
                    <a:pt x="341" y="318"/>
                  </a:lnTo>
                  <a:close/>
                  <a:moveTo>
                    <a:pt x="330" y="308"/>
                  </a:moveTo>
                  <a:lnTo>
                    <a:pt x="325" y="303"/>
                  </a:lnTo>
                  <a:lnTo>
                    <a:pt x="330" y="298"/>
                  </a:lnTo>
                  <a:lnTo>
                    <a:pt x="335" y="303"/>
                  </a:lnTo>
                  <a:lnTo>
                    <a:pt x="330" y="308"/>
                  </a:lnTo>
                  <a:close/>
                  <a:moveTo>
                    <a:pt x="320" y="298"/>
                  </a:moveTo>
                  <a:lnTo>
                    <a:pt x="314" y="293"/>
                  </a:lnTo>
                  <a:lnTo>
                    <a:pt x="319" y="288"/>
                  </a:lnTo>
                  <a:lnTo>
                    <a:pt x="325" y="293"/>
                  </a:lnTo>
                  <a:lnTo>
                    <a:pt x="320" y="298"/>
                  </a:lnTo>
                  <a:close/>
                  <a:moveTo>
                    <a:pt x="309" y="288"/>
                  </a:moveTo>
                  <a:lnTo>
                    <a:pt x="303" y="283"/>
                  </a:lnTo>
                  <a:lnTo>
                    <a:pt x="308" y="278"/>
                  </a:lnTo>
                  <a:lnTo>
                    <a:pt x="314" y="283"/>
                  </a:lnTo>
                  <a:lnTo>
                    <a:pt x="309" y="288"/>
                  </a:lnTo>
                  <a:close/>
                  <a:moveTo>
                    <a:pt x="298" y="278"/>
                  </a:moveTo>
                  <a:lnTo>
                    <a:pt x="293" y="273"/>
                  </a:lnTo>
                  <a:lnTo>
                    <a:pt x="297" y="268"/>
                  </a:lnTo>
                  <a:lnTo>
                    <a:pt x="303" y="273"/>
                  </a:lnTo>
                  <a:lnTo>
                    <a:pt x="298" y="278"/>
                  </a:lnTo>
                  <a:close/>
                  <a:moveTo>
                    <a:pt x="287" y="268"/>
                  </a:moveTo>
                  <a:lnTo>
                    <a:pt x="282" y="263"/>
                  </a:lnTo>
                  <a:lnTo>
                    <a:pt x="287" y="258"/>
                  </a:lnTo>
                  <a:lnTo>
                    <a:pt x="292" y="263"/>
                  </a:lnTo>
                  <a:lnTo>
                    <a:pt x="287" y="268"/>
                  </a:lnTo>
                  <a:close/>
                  <a:moveTo>
                    <a:pt x="276" y="258"/>
                  </a:moveTo>
                  <a:lnTo>
                    <a:pt x="271" y="253"/>
                  </a:lnTo>
                  <a:lnTo>
                    <a:pt x="276" y="248"/>
                  </a:lnTo>
                  <a:lnTo>
                    <a:pt x="281" y="253"/>
                  </a:lnTo>
                  <a:lnTo>
                    <a:pt x="276" y="258"/>
                  </a:lnTo>
                  <a:close/>
                  <a:moveTo>
                    <a:pt x="265" y="249"/>
                  </a:moveTo>
                  <a:lnTo>
                    <a:pt x="260" y="244"/>
                  </a:lnTo>
                  <a:lnTo>
                    <a:pt x="265" y="238"/>
                  </a:lnTo>
                  <a:lnTo>
                    <a:pt x="270" y="243"/>
                  </a:lnTo>
                  <a:lnTo>
                    <a:pt x="265" y="249"/>
                  </a:lnTo>
                  <a:close/>
                  <a:moveTo>
                    <a:pt x="255" y="239"/>
                  </a:moveTo>
                  <a:lnTo>
                    <a:pt x="249" y="234"/>
                  </a:lnTo>
                  <a:lnTo>
                    <a:pt x="254" y="228"/>
                  </a:lnTo>
                  <a:lnTo>
                    <a:pt x="260" y="233"/>
                  </a:lnTo>
                  <a:lnTo>
                    <a:pt x="255" y="239"/>
                  </a:lnTo>
                  <a:close/>
                  <a:moveTo>
                    <a:pt x="244" y="229"/>
                  </a:moveTo>
                  <a:lnTo>
                    <a:pt x="238" y="224"/>
                  </a:lnTo>
                  <a:lnTo>
                    <a:pt x="243" y="218"/>
                  </a:lnTo>
                  <a:lnTo>
                    <a:pt x="249" y="223"/>
                  </a:lnTo>
                  <a:lnTo>
                    <a:pt x="244" y="229"/>
                  </a:lnTo>
                  <a:close/>
                  <a:moveTo>
                    <a:pt x="233" y="219"/>
                  </a:moveTo>
                  <a:lnTo>
                    <a:pt x="227" y="214"/>
                  </a:lnTo>
                  <a:lnTo>
                    <a:pt x="232" y="208"/>
                  </a:lnTo>
                  <a:lnTo>
                    <a:pt x="238" y="213"/>
                  </a:lnTo>
                  <a:lnTo>
                    <a:pt x="233" y="219"/>
                  </a:lnTo>
                  <a:close/>
                  <a:moveTo>
                    <a:pt x="222" y="209"/>
                  </a:moveTo>
                  <a:lnTo>
                    <a:pt x="217" y="204"/>
                  </a:lnTo>
                  <a:lnTo>
                    <a:pt x="222" y="198"/>
                  </a:lnTo>
                  <a:lnTo>
                    <a:pt x="227" y="203"/>
                  </a:lnTo>
                  <a:lnTo>
                    <a:pt x="222" y="209"/>
                  </a:lnTo>
                  <a:close/>
                  <a:moveTo>
                    <a:pt x="211" y="199"/>
                  </a:moveTo>
                  <a:lnTo>
                    <a:pt x="206" y="194"/>
                  </a:lnTo>
                  <a:lnTo>
                    <a:pt x="211" y="188"/>
                  </a:lnTo>
                  <a:lnTo>
                    <a:pt x="216" y="193"/>
                  </a:lnTo>
                  <a:lnTo>
                    <a:pt x="211" y="199"/>
                  </a:lnTo>
                  <a:close/>
                  <a:moveTo>
                    <a:pt x="200" y="189"/>
                  </a:moveTo>
                  <a:lnTo>
                    <a:pt x="195" y="184"/>
                  </a:lnTo>
                  <a:lnTo>
                    <a:pt x="200" y="179"/>
                  </a:lnTo>
                  <a:lnTo>
                    <a:pt x="205" y="183"/>
                  </a:lnTo>
                  <a:lnTo>
                    <a:pt x="200" y="189"/>
                  </a:lnTo>
                  <a:close/>
                  <a:moveTo>
                    <a:pt x="190" y="179"/>
                  </a:moveTo>
                  <a:lnTo>
                    <a:pt x="184" y="174"/>
                  </a:lnTo>
                  <a:lnTo>
                    <a:pt x="189" y="169"/>
                  </a:lnTo>
                  <a:lnTo>
                    <a:pt x="195" y="174"/>
                  </a:lnTo>
                  <a:lnTo>
                    <a:pt x="190" y="179"/>
                  </a:lnTo>
                  <a:close/>
                  <a:moveTo>
                    <a:pt x="179" y="169"/>
                  </a:moveTo>
                  <a:lnTo>
                    <a:pt x="173" y="164"/>
                  </a:lnTo>
                  <a:lnTo>
                    <a:pt x="178" y="159"/>
                  </a:lnTo>
                  <a:lnTo>
                    <a:pt x="184" y="164"/>
                  </a:lnTo>
                  <a:lnTo>
                    <a:pt x="179" y="169"/>
                  </a:lnTo>
                  <a:close/>
                  <a:moveTo>
                    <a:pt x="168" y="159"/>
                  </a:moveTo>
                  <a:lnTo>
                    <a:pt x="162" y="154"/>
                  </a:lnTo>
                  <a:lnTo>
                    <a:pt x="167" y="149"/>
                  </a:lnTo>
                  <a:lnTo>
                    <a:pt x="173" y="154"/>
                  </a:lnTo>
                  <a:lnTo>
                    <a:pt x="168" y="159"/>
                  </a:lnTo>
                  <a:close/>
                  <a:moveTo>
                    <a:pt x="157" y="149"/>
                  </a:moveTo>
                  <a:lnTo>
                    <a:pt x="152" y="144"/>
                  </a:lnTo>
                  <a:lnTo>
                    <a:pt x="157" y="139"/>
                  </a:lnTo>
                  <a:lnTo>
                    <a:pt x="162" y="144"/>
                  </a:lnTo>
                  <a:lnTo>
                    <a:pt x="157" y="149"/>
                  </a:lnTo>
                  <a:close/>
                  <a:moveTo>
                    <a:pt x="146" y="139"/>
                  </a:moveTo>
                  <a:lnTo>
                    <a:pt x="141" y="134"/>
                  </a:lnTo>
                  <a:lnTo>
                    <a:pt x="146" y="129"/>
                  </a:lnTo>
                  <a:lnTo>
                    <a:pt x="151" y="134"/>
                  </a:lnTo>
                  <a:lnTo>
                    <a:pt x="146" y="139"/>
                  </a:lnTo>
                  <a:close/>
                  <a:moveTo>
                    <a:pt x="135" y="129"/>
                  </a:moveTo>
                  <a:lnTo>
                    <a:pt x="130" y="124"/>
                  </a:lnTo>
                  <a:lnTo>
                    <a:pt x="135" y="119"/>
                  </a:lnTo>
                  <a:lnTo>
                    <a:pt x="140" y="124"/>
                  </a:lnTo>
                  <a:lnTo>
                    <a:pt x="135" y="129"/>
                  </a:lnTo>
                  <a:close/>
                  <a:moveTo>
                    <a:pt x="125" y="119"/>
                  </a:moveTo>
                  <a:lnTo>
                    <a:pt x="119" y="114"/>
                  </a:lnTo>
                  <a:lnTo>
                    <a:pt x="124" y="109"/>
                  </a:lnTo>
                  <a:lnTo>
                    <a:pt x="129" y="114"/>
                  </a:lnTo>
                  <a:lnTo>
                    <a:pt x="125" y="119"/>
                  </a:lnTo>
                  <a:close/>
                  <a:moveTo>
                    <a:pt x="114" y="109"/>
                  </a:moveTo>
                  <a:lnTo>
                    <a:pt x="108" y="105"/>
                  </a:lnTo>
                  <a:lnTo>
                    <a:pt x="113" y="99"/>
                  </a:lnTo>
                  <a:lnTo>
                    <a:pt x="119" y="104"/>
                  </a:lnTo>
                  <a:lnTo>
                    <a:pt x="114" y="109"/>
                  </a:lnTo>
                  <a:close/>
                  <a:moveTo>
                    <a:pt x="103" y="100"/>
                  </a:moveTo>
                  <a:lnTo>
                    <a:pt x="97" y="95"/>
                  </a:lnTo>
                  <a:lnTo>
                    <a:pt x="102" y="89"/>
                  </a:lnTo>
                  <a:lnTo>
                    <a:pt x="108" y="94"/>
                  </a:lnTo>
                  <a:lnTo>
                    <a:pt x="103" y="100"/>
                  </a:lnTo>
                  <a:close/>
                  <a:moveTo>
                    <a:pt x="92" y="90"/>
                  </a:moveTo>
                  <a:lnTo>
                    <a:pt x="87" y="85"/>
                  </a:lnTo>
                  <a:lnTo>
                    <a:pt x="91" y="79"/>
                  </a:lnTo>
                  <a:lnTo>
                    <a:pt x="97" y="84"/>
                  </a:lnTo>
                  <a:lnTo>
                    <a:pt x="92" y="90"/>
                  </a:lnTo>
                  <a:close/>
                  <a:moveTo>
                    <a:pt x="81" y="80"/>
                  </a:moveTo>
                  <a:lnTo>
                    <a:pt x="76" y="75"/>
                  </a:lnTo>
                  <a:lnTo>
                    <a:pt x="81" y="69"/>
                  </a:lnTo>
                  <a:lnTo>
                    <a:pt x="86" y="74"/>
                  </a:lnTo>
                  <a:lnTo>
                    <a:pt x="81" y="80"/>
                  </a:lnTo>
                  <a:close/>
                  <a:moveTo>
                    <a:pt x="70" y="70"/>
                  </a:moveTo>
                  <a:lnTo>
                    <a:pt x="65" y="65"/>
                  </a:lnTo>
                  <a:lnTo>
                    <a:pt x="70" y="59"/>
                  </a:lnTo>
                  <a:lnTo>
                    <a:pt x="75" y="64"/>
                  </a:lnTo>
                  <a:lnTo>
                    <a:pt x="70" y="70"/>
                  </a:lnTo>
                  <a:close/>
                  <a:moveTo>
                    <a:pt x="59" y="60"/>
                  </a:moveTo>
                  <a:lnTo>
                    <a:pt x="54" y="55"/>
                  </a:lnTo>
                  <a:lnTo>
                    <a:pt x="59" y="49"/>
                  </a:lnTo>
                  <a:lnTo>
                    <a:pt x="64" y="54"/>
                  </a:lnTo>
                  <a:lnTo>
                    <a:pt x="59" y="60"/>
                  </a:lnTo>
                  <a:close/>
                  <a:moveTo>
                    <a:pt x="49" y="50"/>
                  </a:moveTo>
                  <a:lnTo>
                    <a:pt x="43" y="45"/>
                  </a:lnTo>
                  <a:lnTo>
                    <a:pt x="48" y="40"/>
                  </a:lnTo>
                  <a:lnTo>
                    <a:pt x="54" y="44"/>
                  </a:lnTo>
                  <a:lnTo>
                    <a:pt x="49" y="50"/>
                  </a:lnTo>
                  <a:close/>
                  <a:moveTo>
                    <a:pt x="38" y="40"/>
                  </a:moveTo>
                  <a:lnTo>
                    <a:pt x="32" y="35"/>
                  </a:lnTo>
                  <a:lnTo>
                    <a:pt x="37" y="30"/>
                  </a:lnTo>
                  <a:lnTo>
                    <a:pt x="43" y="35"/>
                  </a:lnTo>
                  <a:lnTo>
                    <a:pt x="38" y="40"/>
                  </a:lnTo>
                  <a:close/>
                  <a:moveTo>
                    <a:pt x="27" y="30"/>
                  </a:moveTo>
                  <a:lnTo>
                    <a:pt x="21" y="25"/>
                  </a:lnTo>
                  <a:lnTo>
                    <a:pt x="26" y="20"/>
                  </a:lnTo>
                  <a:lnTo>
                    <a:pt x="32" y="25"/>
                  </a:lnTo>
                  <a:lnTo>
                    <a:pt x="27" y="30"/>
                  </a:lnTo>
                  <a:close/>
                  <a:moveTo>
                    <a:pt x="16" y="20"/>
                  </a:moveTo>
                  <a:lnTo>
                    <a:pt x="11" y="15"/>
                  </a:lnTo>
                  <a:lnTo>
                    <a:pt x="16" y="10"/>
                  </a:lnTo>
                  <a:lnTo>
                    <a:pt x="21" y="15"/>
                  </a:lnTo>
                  <a:lnTo>
                    <a:pt x="16" y="20"/>
                  </a:lnTo>
                  <a:close/>
                  <a:moveTo>
                    <a:pt x="5" y="10"/>
                  </a:moveTo>
                  <a:lnTo>
                    <a:pt x="0" y="5"/>
                  </a:lnTo>
                  <a:lnTo>
                    <a:pt x="5" y="0"/>
                  </a:lnTo>
                  <a:lnTo>
                    <a:pt x="10" y="5"/>
                  </a:lnTo>
                  <a:lnTo>
                    <a:pt x="5" y="10"/>
                  </a:lnTo>
                  <a:close/>
                </a:path>
              </a:pathLst>
            </a:custGeom>
            <a:solidFill>
              <a:srgbClr val="000000"/>
            </a:solidFill>
            <a:ln w="1">
              <a:solidFill>
                <a:srgbClr val="000000"/>
              </a:solidFill>
              <a:bevel/>
              <a:headEnd/>
              <a:tailEnd/>
            </a:ln>
          </p:spPr>
          <p:txBody>
            <a:bodyPr/>
            <a:lstStyle/>
            <a:p>
              <a:endParaRPr lang="en-US"/>
            </a:p>
          </p:txBody>
        </p:sp>
        <p:sp>
          <p:nvSpPr>
            <p:cNvPr id="105505" name="Freeform 36"/>
            <p:cNvSpPr>
              <a:spLocks noEditPoints="1"/>
            </p:cNvSpPr>
            <p:nvPr/>
          </p:nvSpPr>
          <p:spPr bwMode="auto">
            <a:xfrm>
              <a:off x="2360" y="1145"/>
              <a:ext cx="757" cy="425"/>
            </a:xfrm>
            <a:custGeom>
              <a:avLst/>
              <a:gdLst>
                <a:gd name="T0" fmla="*/ 48 w 757"/>
                <a:gd name="T1" fmla="*/ 407 h 425"/>
                <a:gd name="T2" fmla="*/ 54 w 757"/>
                <a:gd name="T3" fmla="*/ 387 h 425"/>
                <a:gd name="T4" fmla="*/ 61 w 757"/>
                <a:gd name="T5" fmla="*/ 400 h 425"/>
                <a:gd name="T6" fmla="*/ 92 w 757"/>
                <a:gd name="T7" fmla="*/ 365 h 425"/>
                <a:gd name="T8" fmla="*/ 80 w 757"/>
                <a:gd name="T9" fmla="*/ 373 h 425"/>
                <a:gd name="T10" fmla="*/ 125 w 757"/>
                <a:gd name="T11" fmla="*/ 364 h 425"/>
                <a:gd name="T12" fmla="*/ 131 w 757"/>
                <a:gd name="T13" fmla="*/ 344 h 425"/>
                <a:gd name="T14" fmla="*/ 138 w 757"/>
                <a:gd name="T15" fmla="*/ 357 h 425"/>
                <a:gd name="T16" fmla="*/ 170 w 757"/>
                <a:gd name="T17" fmla="*/ 323 h 425"/>
                <a:gd name="T18" fmla="*/ 157 w 757"/>
                <a:gd name="T19" fmla="*/ 330 h 425"/>
                <a:gd name="T20" fmla="*/ 202 w 757"/>
                <a:gd name="T21" fmla="*/ 321 h 425"/>
                <a:gd name="T22" fmla="*/ 208 w 757"/>
                <a:gd name="T23" fmla="*/ 301 h 425"/>
                <a:gd name="T24" fmla="*/ 215 w 757"/>
                <a:gd name="T25" fmla="*/ 314 h 425"/>
                <a:gd name="T26" fmla="*/ 247 w 757"/>
                <a:gd name="T27" fmla="*/ 280 h 425"/>
                <a:gd name="T28" fmla="*/ 234 w 757"/>
                <a:gd name="T29" fmla="*/ 287 h 425"/>
                <a:gd name="T30" fmla="*/ 280 w 757"/>
                <a:gd name="T31" fmla="*/ 278 h 425"/>
                <a:gd name="T32" fmla="*/ 285 w 757"/>
                <a:gd name="T33" fmla="*/ 258 h 425"/>
                <a:gd name="T34" fmla="*/ 292 w 757"/>
                <a:gd name="T35" fmla="*/ 271 h 425"/>
                <a:gd name="T36" fmla="*/ 324 w 757"/>
                <a:gd name="T37" fmla="*/ 237 h 425"/>
                <a:gd name="T38" fmla="*/ 311 w 757"/>
                <a:gd name="T39" fmla="*/ 244 h 425"/>
                <a:gd name="T40" fmla="*/ 357 w 757"/>
                <a:gd name="T41" fmla="*/ 235 h 425"/>
                <a:gd name="T42" fmla="*/ 362 w 757"/>
                <a:gd name="T43" fmla="*/ 215 h 425"/>
                <a:gd name="T44" fmla="*/ 370 w 757"/>
                <a:gd name="T45" fmla="*/ 228 h 425"/>
                <a:gd name="T46" fmla="*/ 401 w 757"/>
                <a:gd name="T47" fmla="*/ 194 h 425"/>
                <a:gd name="T48" fmla="*/ 388 w 757"/>
                <a:gd name="T49" fmla="*/ 201 h 425"/>
                <a:gd name="T50" fmla="*/ 434 w 757"/>
                <a:gd name="T51" fmla="*/ 193 h 425"/>
                <a:gd name="T52" fmla="*/ 439 w 757"/>
                <a:gd name="T53" fmla="*/ 173 h 425"/>
                <a:gd name="T54" fmla="*/ 447 w 757"/>
                <a:gd name="T55" fmla="*/ 185 h 425"/>
                <a:gd name="T56" fmla="*/ 478 w 757"/>
                <a:gd name="T57" fmla="*/ 151 h 425"/>
                <a:gd name="T58" fmla="*/ 465 w 757"/>
                <a:gd name="T59" fmla="*/ 158 h 425"/>
                <a:gd name="T60" fmla="*/ 511 w 757"/>
                <a:gd name="T61" fmla="*/ 150 h 425"/>
                <a:gd name="T62" fmla="*/ 517 w 757"/>
                <a:gd name="T63" fmla="*/ 130 h 425"/>
                <a:gd name="T64" fmla="*/ 524 w 757"/>
                <a:gd name="T65" fmla="*/ 143 h 425"/>
                <a:gd name="T66" fmla="*/ 555 w 757"/>
                <a:gd name="T67" fmla="*/ 108 h 425"/>
                <a:gd name="T68" fmla="*/ 542 w 757"/>
                <a:gd name="T69" fmla="*/ 115 h 425"/>
                <a:gd name="T70" fmla="*/ 588 w 757"/>
                <a:gd name="T71" fmla="*/ 107 h 425"/>
                <a:gd name="T72" fmla="*/ 594 w 757"/>
                <a:gd name="T73" fmla="*/ 87 h 425"/>
                <a:gd name="T74" fmla="*/ 601 w 757"/>
                <a:gd name="T75" fmla="*/ 100 h 425"/>
                <a:gd name="T76" fmla="*/ 632 w 757"/>
                <a:gd name="T77" fmla="*/ 65 h 425"/>
                <a:gd name="T78" fmla="*/ 619 w 757"/>
                <a:gd name="T79" fmla="*/ 73 h 425"/>
                <a:gd name="T80" fmla="*/ 665 w 757"/>
                <a:gd name="T81" fmla="*/ 64 h 425"/>
                <a:gd name="T82" fmla="*/ 671 w 757"/>
                <a:gd name="T83" fmla="*/ 44 h 425"/>
                <a:gd name="T84" fmla="*/ 678 w 757"/>
                <a:gd name="T85" fmla="*/ 57 h 425"/>
                <a:gd name="T86" fmla="*/ 709 w 757"/>
                <a:gd name="T87" fmla="*/ 22 h 425"/>
                <a:gd name="T88" fmla="*/ 696 w 757"/>
                <a:gd name="T89" fmla="*/ 30 h 425"/>
                <a:gd name="T90" fmla="*/ 742 w 757"/>
                <a:gd name="T91" fmla="*/ 21 h 425"/>
                <a:gd name="T92" fmla="*/ 748 w 757"/>
                <a:gd name="T93" fmla="*/ 1 h 425"/>
                <a:gd name="T94" fmla="*/ 755 w 757"/>
                <a:gd name="T95" fmla="*/ 14 h 425"/>
                <a:gd name="T96" fmla="*/ 0 w 757"/>
                <a:gd name="T97" fmla="*/ 425 h 4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7"/>
                <a:gd name="T148" fmla="*/ 0 h 425"/>
                <a:gd name="T149" fmla="*/ 757 w 757"/>
                <a:gd name="T150" fmla="*/ 425 h 4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7" h="425">
                  <a:moveTo>
                    <a:pt x="28" y="401"/>
                  </a:moveTo>
                  <a:lnTo>
                    <a:pt x="41" y="394"/>
                  </a:lnTo>
                  <a:lnTo>
                    <a:pt x="48" y="407"/>
                  </a:lnTo>
                  <a:lnTo>
                    <a:pt x="35" y="414"/>
                  </a:lnTo>
                  <a:lnTo>
                    <a:pt x="28" y="401"/>
                  </a:lnTo>
                  <a:close/>
                  <a:moveTo>
                    <a:pt x="54" y="387"/>
                  </a:moveTo>
                  <a:lnTo>
                    <a:pt x="67" y="380"/>
                  </a:lnTo>
                  <a:lnTo>
                    <a:pt x="74" y="393"/>
                  </a:lnTo>
                  <a:lnTo>
                    <a:pt x="61" y="400"/>
                  </a:lnTo>
                  <a:lnTo>
                    <a:pt x="54" y="387"/>
                  </a:lnTo>
                  <a:close/>
                  <a:moveTo>
                    <a:pt x="80" y="373"/>
                  </a:moveTo>
                  <a:lnTo>
                    <a:pt x="92" y="365"/>
                  </a:lnTo>
                  <a:lnTo>
                    <a:pt x="100" y="378"/>
                  </a:lnTo>
                  <a:lnTo>
                    <a:pt x="87" y="385"/>
                  </a:lnTo>
                  <a:lnTo>
                    <a:pt x="80" y="373"/>
                  </a:lnTo>
                  <a:close/>
                  <a:moveTo>
                    <a:pt x="105" y="358"/>
                  </a:moveTo>
                  <a:lnTo>
                    <a:pt x="118" y="351"/>
                  </a:lnTo>
                  <a:lnTo>
                    <a:pt x="125" y="364"/>
                  </a:lnTo>
                  <a:lnTo>
                    <a:pt x="112" y="371"/>
                  </a:lnTo>
                  <a:lnTo>
                    <a:pt x="105" y="358"/>
                  </a:lnTo>
                  <a:close/>
                  <a:moveTo>
                    <a:pt x="131" y="344"/>
                  </a:moveTo>
                  <a:lnTo>
                    <a:pt x="144" y="337"/>
                  </a:lnTo>
                  <a:lnTo>
                    <a:pt x="151" y="350"/>
                  </a:lnTo>
                  <a:lnTo>
                    <a:pt x="138" y="357"/>
                  </a:lnTo>
                  <a:lnTo>
                    <a:pt x="131" y="344"/>
                  </a:lnTo>
                  <a:close/>
                  <a:moveTo>
                    <a:pt x="157" y="330"/>
                  </a:moveTo>
                  <a:lnTo>
                    <a:pt x="170" y="323"/>
                  </a:lnTo>
                  <a:lnTo>
                    <a:pt x="177" y="335"/>
                  </a:lnTo>
                  <a:lnTo>
                    <a:pt x="164" y="343"/>
                  </a:lnTo>
                  <a:lnTo>
                    <a:pt x="157" y="330"/>
                  </a:lnTo>
                  <a:close/>
                  <a:moveTo>
                    <a:pt x="182" y="315"/>
                  </a:moveTo>
                  <a:lnTo>
                    <a:pt x="195" y="308"/>
                  </a:lnTo>
                  <a:lnTo>
                    <a:pt x="202" y="321"/>
                  </a:lnTo>
                  <a:lnTo>
                    <a:pt x="190" y="328"/>
                  </a:lnTo>
                  <a:lnTo>
                    <a:pt x="182" y="315"/>
                  </a:lnTo>
                  <a:close/>
                  <a:moveTo>
                    <a:pt x="208" y="301"/>
                  </a:moveTo>
                  <a:lnTo>
                    <a:pt x="221" y="294"/>
                  </a:lnTo>
                  <a:lnTo>
                    <a:pt x="228" y="307"/>
                  </a:lnTo>
                  <a:lnTo>
                    <a:pt x="215" y="314"/>
                  </a:lnTo>
                  <a:lnTo>
                    <a:pt x="208" y="301"/>
                  </a:lnTo>
                  <a:close/>
                  <a:moveTo>
                    <a:pt x="234" y="287"/>
                  </a:moveTo>
                  <a:lnTo>
                    <a:pt x="247" y="280"/>
                  </a:lnTo>
                  <a:lnTo>
                    <a:pt x="254" y="292"/>
                  </a:lnTo>
                  <a:lnTo>
                    <a:pt x="241" y="300"/>
                  </a:lnTo>
                  <a:lnTo>
                    <a:pt x="234" y="287"/>
                  </a:lnTo>
                  <a:close/>
                  <a:moveTo>
                    <a:pt x="260" y="272"/>
                  </a:moveTo>
                  <a:lnTo>
                    <a:pt x="272" y="265"/>
                  </a:lnTo>
                  <a:lnTo>
                    <a:pt x="280" y="278"/>
                  </a:lnTo>
                  <a:lnTo>
                    <a:pt x="267" y="285"/>
                  </a:lnTo>
                  <a:lnTo>
                    <a:pt x="260" y="272"/>
                  </a:lnTo>
                  <a:close/>
                  <a:moveTo>
                    <a:pt x="285" y="258"/>
                  </a:moveTo>
                  <a:lnTo>
                    <a:pt x="298" y="251"/>
                  </a:lnTo>
                  <a:lnTo>
                    <a:pt x="305" y="264"/>
                  </a:lnTo>
                  <a:lnTo>
                    <a:pt x="292" y="271"/>
                  </a:lnTo>
                  <a:lnTo>
                    <a:pt x="285" y="258"/>
                  </a:lnTo>
                  <a:close/>
                  <a:moveTo>
                    <a:pt x="311" y="244"/>
                  </a:moveTo>
                  <a:lnTo>
                    <a:pt x="324" y="237"/>
                  </a:lnTo>
                  <a:lnTo>
                    <a:pt x="331" y="250"/>
                  </a:lnTo>
                  <a:lnTo>
                    <a:pt x="318" y="257"/>
                  </a:lnTo>
                  <a:lnTo>
                    <a:pt x="311" y="244"/>
                  </a:lnTo>
                  <a:close/>
                  <a:moveTo>
                    <a:pt x="337" y="230"/>
                  </a:moveTo>
                  <a:lnTo>
                    <a:pt x="350" y="223"/>
                  </a:lnTo>
                  <a:lnTo>
                    <a:pt x="357" y="235"/>
                  </a:lnTo>
                  <a:lnTo>
                    <a:pt x="344" y="243"/>
                  </a:lnTo>
                  <a:lnTo>
                    <a:pt x="337" y="230"/>
                  </a:lnTo>
                  <a:close/>
                  <a:moveTo>
                    <a:pt x="362" y="215"/>
                  </a:moveTo>
                  <a:lnTo>
                    <a:pt x="375" y="208"/>
                  </a:lnTo>
                  <a:lnTo>
                    <a:pt x="382" y="221"/>
                  </a:lnTo>
                  <a:lnTo>
                    <a:pt x="370" y="228"/>
                  </a:lnTo>
                  <a:lnTo>
                    <a:pt x="362" y="215"/>
                  </a:lnTo>
                  <a:close/>
                  <a:moveTo>
                    <a:pt x="388" y="201"/>
                  </a:moveTo>
                  <a:lnTo>
                    <a:pt x="401" y="194"/>
                  </a:lnTo>
                  <a:lnTo>
                    <a:pt x="408" y="207"/>
                  </a:lnTo>
                  <a:lnTo>
                    <a:pt x="395" y="214"/>
                  </a:lnTo>
                  <a:lnTo>
                    <a:pt x="388" y="201"/>
                  </a:lnTo>
                  <a:close/>
                  <a:moveTo>
                    <a:pt x="414" y="187"/>
                  </a:moveTo>
                  <a:lnTo>
                    <a:pt x="427" y="180"/>
                  </a:lnTo>
                  <a:lnTo>
                    <a:pt x="434" y="193"/>
                  </a:lnTo>
                  <a:lnTo>
                    <a:pt x="421" y="200"/>
                  </a:lnTo>
                  <a:lnTo>
                    <a:pt x="414" y="187"/>
                  </a:lnTo>
                  <a:close/>
                  <a:moveTo>
                    <a:pt x="439" y="173"/>
                  </a:moveTo>
                  <a:lnTo>
                    <a:pt x="452" y="165"/>
                  </a:lnTo>
                  <a:lnTo>
                    <a:pt x="459" y="178"/>
                  </a:lnTo>
                  <a:lnTo>
                    <a:pt x="447" y="185"/>
                  </a:lnTo>
                  <a:lnTo>
                    <a:pt x="439" y="173"/>
                  </a:lnTo>
                  <a:close/>
                  <a:moveTo>
                    <a:pt x="465" y="158"/>
                  </a:moveTo>
                  <a:lnTo>
                    <a:pt x="478" y="151"/>
                  </a:lnTo>
                  <a:lnTo>
                    <a:pt x="485" y="164"/>
                  </a:lnTo>
                  <a:lnTo>
                    <a:pt x="472" y="171"/>
                  </a:lnTo>
                  <a:lnTo>
                    <a:pt x="465" y="158"/>
                  </a:lnTo>
                  <a:close/>
                  <a:moveTo>
                    <a:pt x="491" y="144"/>
                  </a:moveTo>
                  <a:lnTo>
                    <a:pt x="504" y="137"/>
                  </a:lnTo>
                  <a:lnTo>
                    <a:pt x="511" y="150"/>
                  </a:lnTo>
                  <a:lnTo>
                    <a:pt x="498" y="157"/>
                  </a:lnTo>
                  <a:lnTo>
                    <a:pt x="491" y="144"/>
                  </a:lnTo>
                  <a:close/>
                  <a:moveTo>
                    <a:pt x="517" y="130"/>
                  </a:moveTo>
                  <a:lnTo>
                    <a:pt x="529" y="123"/>
                  </a:lnTo>
                  <a:lnTo>
                    <a:pt x="537" y="135"/>
                  </a:lnTo>
                  <a:lnTo>
                    <a:pt x="524" y="143"/>
                  </a:lnTo>
                  <a:lnTo>
                    <a:pt x="517" y="130"/>
                  </a:lnTo>
                  <a:close/>
                  <a:moveTo>
                    <a:pt x="542" y="115"/>
                  </a:moveTo>
                  <a:lnTo>
                    <a:pt x="555" y="108"/>
                  </a:lnTo>
                  <a:lnTo>
                    <a:pt x="562" y="121"/>
                  </a:lnTo>
                  <a:lnTo>
                    <a:pt x="549" y="128"/>
                  </a:lnTo>
                  <a:lnTo>
                    <a:pt x="542" y="115"/>
                  </a:lnTo>
                  <a:close/>
                  <a:moveTo>
                    <a:pt x="568" y="101"/>
                  </a:moveTo>
                  <a:lnTo>
                    <a:pt x="581" y="94"/>
                  </a:lnTo>
                  <a:lnTo>
                    <a:pt x="588" y="107"/>
                  </a:lnTo>
                  <a:lnTo>
                    <a:pt x="575" y="114"/>
                  </a:lnTo>
                  <a:lnTo>
                    <a:pt x="568" y="101"/>
                  </a:lnTo>
                  <a:close/>
                  <a:moveTo>
                    <a:pt x="594" y="87"/>
                  </a:moveTo>
                  <a:lnTo>
                    <a:pt x="606" y="80"/>
                  </a:lnTo>
                  <a:lnTo>
                    <a:pt x="614" y="93"/>
                  </a:lnTo>
                  <a:lnTo>
                    <a:pt x="601" y="100"/>
                  </a:lnTo>
                  <a:lnTo>
                    <a:pt x="594" y="87"/>
                  </a:lnTo>
                  <a:close/>
                  <a:moveTo>
                    <a:pt x="619" y="73"/>
                  </a:moveTo>
                  <a:lnTo>
                    <a:pt x="632" y="65"/>
                  </a:lnTo>
                  <a:lnTo>
                    <a:pt x="639" y="78"/>
                  </a:lnTo>
                  <a:lnTo>
                    <a:pt x="626" y="85"/>
                  </a:lnTo>
                  <a:lnTo>
                    <a:pt x="619" y="73"/>
                  </a:lnTo>
                  <a:close/>
                  <a:moveTo>
                    <a:pt x="645" y="58"/>
                  </a:moveTo>
                  <a:lnTo>
                    <a:pt x="658" y="51"/>
                  </a:lnTo>
                  <a:lnTo>
                    <a:pt x="665" y="64"/>
                  </a:lnTo>
                  <a:lnTo>
                    <a:pt x="652" y="71"/>
                  </a:lnTo>
                  <a:lnTo>
                    <a:pt x="645" y="58"/>
                  </a:lnTo>
                  <a:close/>
                  <a:moveTo>
                    <a:pt x="671" y="44"/>
                  </a:moveTo>
                  <a:lnTo>
                    <a:pt x="684" y="37"/>
                  </a:lnTo>
                  <a:lnTo>
                    <a:pt x="691" y="50"/>
                  </a:lnTo>
                  <a:lnTo>
                    <a:pt x="678" y="57"/>
                  </a:lnTo>
                  <a:lnTo>
                    <a:pt x="671" y="44"/>
                  </a:lnTo>
                  <a:close/>
                  <a:moveTo>
                    <a:pt x="696" y="30"/>
                  </a:moveTo>
                  <a:lnTo>
                    <a:pt x="709" y="22"/>
                  </a:lnTo>
                  <a:lnTo>
                    <a:pt x="716" y="35"/>
                  </a:lnTo>
                  <a:lnTo>
                    <a:pt x="704" y="42"/>
                  </a:lnTo>
                  <a:lnTo>
                    <a:pt x="696" y="30"/>
                  </a:lnTo>
                  <a:close/>
                  <a:moveTo>
                    <a:pt x="722" y="15"/>
                  </a:moveTo>
                  <a:lnTo>
                    <a:pt x="735" y="8"/>
                  </a:lnTo>
                  <a:lnTo>
                    <a:pt x="742" y="21"/>
                  </a:lnTo>
                  <a:lnTo>
                    <a:pt x="729" y="28"/>
                  </a:lnTo>
                  <a:lnTo>
                    <a:pt x="722" y="15"/>
                  </a:lnTo>
                  <a:close/>
                  <a:moveTo>
                    <a:pt x="748" y="1"/>
                  </a:moveTo>
                  <a:lnTo>
                    <a:pt x="750" y="0"/>
                  </a:lnTo>
                  <a:lnTo>
                    <a:pt x="757" y="13"/>
                  </a:lnTo>
                  <a:lnTo>
                    <a:pt x="755" y="14"/>
                  </a:lnTo>
                  <a:lnTo>
                    <a:pt x="748" y="1"/>
                  </a:lnTo>
                  <a:close/>
                  <a:moveTo>
                    <a:pt x="49" y="423"/>
                  </a:moveTo>
                  <a:lnTo>
                    <a:pt x="0" y="425"/>
                  </a:lnTo>
                  <a:lnTo>
                    <a:pt x="27" y="385"/>
                  </a:lnTo>
                  <a:lnTo>
                    <a:pt x="49" y="423"/>
                  </a:lnTo>
                  <a:close/>
                </a:path>
              </a:pathLst>
            </a:custGeom>
            <a:solidFill>
              <a:srgbClr val="0000CC"/>
            </a:solidFill>
            <a:ln w="1">
              <a:solidFill>
                <a:srgbClr val="0000CC"/>
              </a:solidFill>
              <a:bevel/>
              <a:headEnd/>
              <a:tailEnd/>
            </a:ln>
          </p:spPr>
          <p:txBody>
            <a:bodyPr/>
            <a:lstStyle/>
            <a:p>
              <a:endParaRPr lang="en-US"/>
            </a:p>
          </p:txBody>
        </p:sp>
        <p:sp>
          <p:nvSpPr>
            <p:cNvPr id="105506" name="Freeform 37"/>
            <p:cNvSpPr>
              <a:spLocks noEditPoints="1"/>
            </p:cNvSpPr>
            <p:nvPr/>
          </p:nvSpPr>
          <p:spPr bwMode="auto">
            <a:xfrm>
              <a:off x="889" y="1918"/>
              <a:ext cx="610" cy="282"/>
            </a:xfrm>
            <a:custGeom>
              <a:avLst/>
              <a:gdLst>
                <a:gd name="T0" fmla="*/ 44 w 610"/>
                <a:gd name="T1" fmla="*/ 252 h 282"/>
                <a:gd name="T2" fmla="*/ 36 w 610"/>
                <a:gd name="T3" fmla="*/ 272 h 282"/>
                <a:gd name="T4" fmla="*/ 57 w 610"/>
                <a:gd name="T5" fmla="*/ 246 h 282"/>
                <a:gd name="T6" fmla="*/ 77 w 610"/>
                <a:gd name="T7" fmla="*/ 254 h 282"/>
                <a:gd name="T8" fmla="*/ 57 w 610"/>
                <a:gd name="T9" fmla="*/ 246 h 282"/>
                <a:gd name="T10" fmla="*/ 97 w 610"/>
                <a:gd name="T11" fmla="*/ 228 h 282"/>
                <a:gd name="T12" fmla="*/ 90 w 610"/>
                <a:gd name="T13" fmla="*/ 247 h 282"/>
                <a:gd name="T14" fmla="*/ 111 w 610"/>
                <a:gd name="T15" fmla="*/ 222 h 282"/>
                <a:gd name="T16" fmla="*/ 130 w 610"/>
                <a:gd name="T17" fmla="*/ 229 h 282"/>
                <a:gd name="T18" fmla="*/ 111 w 610"/>
                <a:gd name="T19" fmla="*/ 222 h 282"/>
                <a:gd name="T20" fmla="*/ 151 w 610"/>
                <a:gd name="T21" fmla="*/ 204 h 282"/>
                <a:gd name="T22" fmla="*/ 144 w 610"/>
                <a:gd name="T23" fmla="*/ 223 h 282"/>
                <a:gd name="T24" fmla="*/ 164 w 610"/>
                <a:gd name="T25" fmla="*/ 198 h 282"/>
                <a:gd name="T26" fmla="*/ 184 w 610"/>
                <a:gd name="T27" fmla="*/ 205 h 282"/>
                <a:gd name="T28" fmla="*/ 164 w 610"/>
                <a:gd name="T29" fmla="*/ 198 h 282"/>
                <a:gd name="T30" fmla="*/ 205 w 610"/>
                <a:gd name="T31" fmla="*/ 180 h 282"/>
                <a:gd name="T32" fmla="*/ 197 w 610"/>
                <a:gd name="T33" fmla="*/ 199 h 282"/>
                <a:gd name="T34" fmla="*/ 218 w 610"/>
                <a:gd name="T35" fmla="*/ 174 h 282"/>
                <a:gd name="T36" fmla="*/ 237 w 610"/>
                <a:gd name="T37" fmla="*/ 181 h 282"/>
                <a:gd name="T38" fmla="*/ 218 w 610"/>
                <a:gd name="T39" fmla="*/ 174 h 282"/>
                <a:gd name="T40" fmla="*/ 258 w 610"/>
                <a:gd name="T41" fmla="*/ 155 h 282"/>
                <a:gd name="T42" fmla="*/ 251 w 610"/>
                <a:gd name="T43" fmla="*/ 175 h 282"/>
                <a:gd name="T44" fmla="*/ 272 w 610"/>
                <a:gd name="T45" fmla="*/ 149 h 282"/>
                <a:gd name="T46" fmla="*/ 291 w 610"/>
                <a:gd name="T47" fmla="*/ 157 h 282"/>
                <a:gd name="T48" fmla="*/ 272 w 610"/>
                <a:gd name="T49" fmla="*/ 149 h 282"/>
                <a:gd name="T50" fmla="*/ 312 w 610"/>
                <a:gd name="T51" fmla="*/ 131 h 282"/>
                <a:gd name="T52" fmla="*/ 304 w 610"/>
                <a:gd name="T53" fmla="*/ 151 h 282"/>
                <a:gd name="T54" fmla="*/ 325 w 610"/>
                <a:gd name="T55" fmla="*/ 125 h 282"/>
                <a:gd name="T56" fmla="*/ 345 w 610"/>
                <a:gd name="T57" fmla="*/ 133 h 282"/>
                <a:gd name="T58" fmla="*/ 325 w 610"/>
                <a:gd name="T59" fmla="*/ 125 h 282"/>
                <a:gd name="T60" fmla="*/ 365 w 610"/>
                <a:gd name="T61" fmla="*/ 107 h 282"/>
                <a:gd name="T62" fmla="*/ 358 w 610"/>
                <a:gd name="T63" fmla="*/ 126 h 282"/>
                <a:gd name="T64" fmla="*/ 379 w 610"/>
                <a:gd name="T65" fmla="*/ 101 h 282"/>
                <a:gd name="T66" fmla="*/ 398 w 610"/>
                <a:gd name="T67" fmla="*/ 108 h 282"/>
                <a:gd name="T68" fmla="*/ 379 w 610"/>
                <a:gd name="T69" fmla="*/ 101 h 282"/>
                <a:gd name="T70" fmla="*/ 419 w 610"/>
                <a:gd name="T71" fmla="*/ 83 h 282"/>
                <a:gd name="T72" fmla="*/ 412 w 610"/>
                <a:gd name="T73" fmla="*/ 102 h 282"/>
                <a:gd name="T74" fmla="*/ 432 w 610"/>
                <a:gd name="T75" fmla="*/ 77 h 282"/>
                <a:gd name="T76" fmla="*/ 452 w 610"/>
                <a:gd name="T77" fmla="*/ 84 h 282"/>
                <a:gd name="T78" fmla="*/ 432 w 610"/>
                <a:gd name="T79" fmla="*/ 77 h 282"/>
                <a:gd name="T80" fmla="*/ 473 w 610"/>
                <a:gd name="T81" fmla="*/ 59 h 282"/>
                <a:gd name="T82" fmla="*/ 465 w 610"/>
                <a:gd name="T83" fmla="*/ 78 h 282"/>
                <a:gd name="T84" fmla="*/ 486 w 610"/>
                <a:gd name="T85" fmla="*/ 53 h 282"/>
                <a:gd name="T86" fmla="*/ 506 w 610"/>
                <a:gd name="T87" fmla="*/ 60 h 282"/>
                <a:gd name="T88" fmla="*/ 486 w 610"/>
                <a:gd name="T89" fmla="*/ 53 h 282"/>
                <a:gd name="T90" fmla="*/ 526 w 610"/>
                <a:gd name="T91" fmla="*/ 34 h 282"/>
                <a:gd name="T92" fmla="*/ 519 w 610"/>
                <a:gd name="T93" fmla="*/ 54 h 282"/>
                <a:gd name="T94" fmla="*/ 540 w 610"/>
                <a:gd name="T95" fmla="*/ 28 h 282"/>
                <a:gd name="T96" fmla="*/ 559 w 610"/>
                <a:gd name="T97" fmla="*/ 36 h 282"/>
                <a:gd name="T98" fmla="*/ 540 w 610"/>
                <a:gd name="T99" fmla="*/ 28 h 282"/>
                <a:gd name="T100" fmla="*/ 580 w 610"/>
                <a:gd name="T101" fmla="*/ 10 h 282"/>
                <a:gd name="T102" fmla="*/ 573 w 610"/>
                <a:gd name="T103" fmla="*/ 30 h 282"/>
                <a:gd name="T104" fmla="*/ 593 w 610"/>
                <a:gd name="T105" fmla="*/ 4 h 282"/>
                <a:gd name="T106" fmla="*/ 610 w 610"/>
                <a:gd name="T107" fmla="*/ 13 h 282"/>
                <a:gd name="T108" fmla="*/ 593 w 610"/>
                <a:gd name="T109" fmla="*/ 4 h 282"/>
                <a:gd name="T110" fmla="*/ 0 w 610"/>
                <a:gd name="T111" fmla="*/ 280 h 282"/>
                <a:gd name="T112" fmla="*/ 49 w 610"/>
                <a:gd name="T113" fmla="*/ 282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30" y="258"/>
                  </a:moveTo>
                  <a:lnTo>
                    <a:pt x="44" y="252"/>
                  </a:lnTo>
                  <a:lnTo>
                    <a:pt x="50" y="266"/>
                  </a:lnTo>
                  <a:lnTo>
                    <a:pt x="36" y="272"/>
                  </a:lnTo>
                  <a:lnTo>
                    <a:pt x="30" y="258"/>
                  </a:lnTo>
                  <a:close/>
                  <a:moveTo>
                    <a:pt x="57" y="246"/>
                  </a:moveTo>
                  <a:lnTo>
                    <a:pt x="71" y="240"/>
                  </a:lnTo>
                  <a:lnTo>
                    <a:pt x="77" y="254"/>
                  </a:lnTo>
                  <a:lnTo>
                    <a:pt x="63" y="260"/>
                  </a:lnTo>
                  <a:lnTo>
                    <a:pt x="57" y="246"/>
                  </a:lnTo>
                  <a:close/>
                  <a:moveTo>
                    <a:pt x="84" y="234"/>
                  </a:moveTo>
                  <a:lnTo>
                    <a:pt x="97" y="228"/>
                  </a:lnTo>
                  <a:lnTo>
                    <a:pt x="103" y="241"/>
                  </a:lnTo>
                  <a:lnTo>
                    <a:pt x="90" y="247"/>
                  </a:lnTo>
                  <a:lnTo>
                    <a:pt x="84" y="234"/>
                  </a:lnTo>
                  <a:close/>
                  <a:moveTo>
                    <a:pt x="111" y="222"/>
                  </a:moveTo>
                  <a:lnTo>
                    <a:pt x="124" y="216"/>
                  </a:lnTo>
                  <a:lnTo>
                    <a:pt x="130" y="229"/>
                  </a:lnTo>
                  <a:lnTo>
                    <a:pt x="117" y="235"/>
                  </a:lnTo>
                  <a:lnTo>
                    <a:pt x="111" y="222"/>
                  </a:lnTo>
                  <a:close/>
                  <a:moveTo>
                    <a:pt x="138" y="210"/>
                  </a:moveTo>
                  <a:lnTo>
                    <a:pt x="151" y="204"/>
                  </a:lnTo>
                  <a:lnTo>
                    <a:pt x="157" y="217"/>
                  </a:lnTo>
                  <a:lnTo>
                    <a:pt x="144" y="223"/>
                  </a:lnTo>
                  <a:lnTo>
                    <a:pt x="138" y="210"/>
                  </a:lnTo>
                  <a:close/>
                  <a:moveTo>
                    <a:pt x="164" y="198"/>
                  </a:moveTo>
                  <a:lnTo>
                    <a:pt x="178" y="192"/>
                  </a:lnTo>
                  <a:lnTo>
                    <a:pt x="184" y="205"/>
                  </a:lnTo>
                  <a:lnTo>
                    <a:pt x="170" y="211"/>
                  </a:lnTo>
                  <a:lnTo>
                    <a:pt x="164" y="198"/>
                  </a:lnTo>
                  <a:close/>
                  <a:moveTo>
                    <a:pt x="191" y="186"/>
                  </a:moveTo>
                  <a:lnTo>
                    <a:pt x="205" y="180"/>
                  </a:lnTo>
                  <a:lnTo>
                    <a:pt x="211" y="193"/>
                  </a:lnTo>
                  <a:lnTo>
                    <a:pt x="197" y="199"/>
                  </a:lnTo>
                  <a:lnTo>
                    <a:pt x="191" y="186"/>
                  </a:lnTo>
                  <a:close/>
                  <a:moveTo>
                    <a:pt x="218" y="174"/>
                  </a:moveTo>
                  <a:lnTo>
                    <a:pt x="231" y="168"/>
                  </a:lnTo>
                  <a:lnTo>
                    <a:pt x="237" y="181"/>
                  </a:lnTo>
                  <a:lnTo>
                    <a:pt x="224" y="187"/>
                  </a:lnTo>
                  <a:lnTo>
                    <a:pt x="218" y="174"/>
                  </a:lnTo>
                  <a:close/>
                  <a:moveTo>
                    <a:pt x="245" y="161"/>
                  </a:moveTo>
                  <a:lnTo>
                    <a:pt x="258" y="155"/>
                  </a:lnTo>
                  <a:lnTo>
                    <a:pt x="264" y="169"/>
                  </a:lnTo>
                  <a:lnTo>
                    <a:pt x="251" y="175"/>
                  </a:lnTo>
                  <a:lnTo>
                    <a:pt x="245" y="161"/>
                  </a:lnTo>
                  <a:close/>
                  <a:moveTo>
                    <a:pt x="272" y="149"/>
                  </a:moveTo>
                  <a:lnTo>
                    <a:pt x="285" y="143"/>
                  </a:lnTo>
                  <a:lnTo>
                    <a:pt x="291" y="157"/>
                  </a:lnTo>
                  <a:lnTo>
                    <a:pt x="278" y="163"/>
                  </a:lnTo>
                  <a:lnTo>
                    <a:pt x="272" y="149"/>
                  </a:lnTo>
                  <a:close/>
                  <a:moveTo>
                    <a:pt x="298" y="137"/>
                  </a:moveTo>
                  <a:lnTo>
                    <a:pt x="312" y="131"/>
                  </a:lnTo>
                  <a:lnTo>
                    <a:pt x="318" y="145"/>
                  </a:lnTo>
                  <a:lnTo>
                    <a:pt x="304" y="151"/>
                  </a:lnTo>
                  <a:lnTo>
                    <a:pt x="298" y="137"/>
                  </a:lnTo>
                  <a:close/>
                  <a:moveTo>
                    <a:pt x="325" y="125"/>
                  </a:moveTo>
                  <a:lnTo>
                    <a:pt x="339" y="119"/>
                  </a:lnTo>
                  <a:lnTo>
                    <a:pt x="345" y="133"/>
                  </a:lnTo>
                  <a:lnTo>
                    <a:pt x="331" y="139"/>
                  </a:lnTo>
                  <a:lnTo>
                    <a:pt x="325" y="125"/>
                  </a:lnTo>
                  <a:close/>
                  <a:moveTo>
                    <a:pt x="352" y="113"/>
                  </a:moveTo>
                  <a:lnTo>
                    <a:pt x="365" y="107"/>
                  </a:lnTo>
                  <a:lnTo>
                    <a:pt x="371" y="120"/>
                  </a:lnTo>
                  <a:lnTo>
                    <a:pt x="358" y="126"/>
                  </a:lnTo>
                  <a:lnTo>
                    <a:pt x="352" y="113"/>
                  </a:lnTo>
                  <a:close/>
                  <a:moveTo>
                    <a:pt x="379" y="101"/>
                  </a:moveTo>
                  <a:lnTo>
                    <a:pt x="392" y="95"/>
                  </a:lnTo>
                  <a:lnTo>
                    <a:pt x="398" y="108"/>
                  </a:lnTo>
                  <a:lnTo>
                    <a:pt x="385" y="114"/>
                  </a:lnTo>
                  <a:lnTo>
                    <a:pt x="379" y="101"/>
                  </a:lnTo>
                  <a:close/>
                  <a:moveTo>
                    <a:pt x="406" y="89"/>
                  </a:moveTo>
                  <a:lnTo>
                    <a:pt x="419" y="83"/>
                  </a:lnTo>
                  <a:lnTo>
                    <a:pt x="425" y="96"/>
                  </a:lnTo>
                  <a:lnTo>
                    <a:pt x="412" y="102"/>
                  </a:lnTo>
                  <a:lnTo>
                    <a:pt x="406" y="89"/>
                  </a:lnTo>
                  <a:close/>
                  <a:moveTo>
                    <a:pt x="432" y="77"/>
                  </a:moveTo>
                  <a:lnTo>
                    <a:pt x="446" y="71"/>
                  </a:lnTo>
                  <a:lnTo>
                    <a:pt x="452" y="84"/>
                  </a:lnTo>
                  <a:lnTo>
                    <a:pt x="439" y="90"/>
                  </a:lnTo>
                  <a:lnTo>
                    <a:pt x="432" y="77"/>
                  </a:lnTo>
                  <a:close/>
                  <a:moveTo>
                    <a:pt x="459" y="65"/>
                  </a:moveTo>
                  <a:lnTo>
                    <a:pt x="473" y="59"/>
                  </a:lnTo>
                  <a:lnTo>
                    <a:pt x="479" y="72"/>
                  </a:lnTo>
                  <a:lnTo>
                    <a:pt x="465" y="78"/>
                  </a:lnTo>
                  <a:lnTo>
                    <a:pt x="459" y="65"/>
                  </a:lnTo>
                  <a:close/>
                  <a:moveTo>
                    <a:pt x="486" y="53"/>
                  </a:moveTo>
                  <a:lnTo>
                    <a:pt x="499" y="47"/>
                  </a:lnTo>
                  <a:lnTo>
                    <a:pt x="506" y="60"/>
                  </a:lnTo>
                  <a:lnTo>
                    <a:pt x="492" y="66"/>
                  </a:lnTo>
                  <a:lnTo>
                    <a:pt x="486" y="53"/>
                  </a:lnTo>
                  <a:close/>
                  <a:moveTo>
                    <a:pt x="513" y="40"/>
                  </a:moveTo>
                  <a:lnTo>
                    <a:pt x="526" y="34"/>
                  </a:lnTo>
                  <a:lnTo>
                    <a:pt x="532" y="48"/>
                  </a:lnTo>
                  <a:lnTo>
                    <a:pt x="519" y="54"/>
                  </a:lnTo>
                  <a:lnTo>
                    <a:pt x="513" y="40"/>
                  </a:lnTo>
                  <a:close/>
                  <a:moveTo>
                    <a:pt x="540" y="28"/>
                  </a:moveTo>
                  <a:lnTo>
                    <a:pt x="553" y="22"/>
                  </a:lnTo>
                  <a:lnTo>
                    <a:pt x="559" y="36"/>
                  </a:lnTo>
                  <a:lnTo>
                    <a:pt x="546" y="42"/>
                  </a:lnTo>
                  <a:lnTo>
                    <a:pt x="540" y="28"/>
                  </a:lnTo>
                  <a:close/>
                  <a:moveTo>
                    <a:pt x="566" y="16"/>
                  </a:moveTo>
                  <a:lnTo>
                    <a:pt x="580" y="10"/>
                  </a:lnTo>
                  <a:lnTo>
                    <a:pt x="586" y="24"/>
                  </a:lnTo>
                  <a:lnTo>
                    <a:pt x="573" y="30"/>
                  </a:lnTo>
                  <a:lnTo>
                    <a:pt x="566" y="16"/>
                  </a:lnTo>
                  <a:close/>
                  <a:moveTo>
                    <a:pt x="593" y="4"/>
                  </a:moveTo>
                  <a:lnTo>
                    <a:pt x="603" y="0"/>
                  </a:lnTo>
                  <a:lnTo>
                    <a:pt x="610" y="13"/>
                  </a:lnTo>
                  <a:lnTo>
                    <a:pt x="599" y="18"/>
                  </a:lnTo>
                  <a:lnTo>
                    <a:pt x="593" y="4"/>
                  </a:lnTo>
                  <a:close/>
                  <a:moveTo>
                    <a:pt x="49" y="282"/>
                  </a:moveTo>
                  <a:lnTo>
                    <a:pt x="0" y="280"/>
                  </a:lnTo>
                  <a:lnTo>
                    <a:pt x="31" y="242"/>
                  </a:lnTo>
                  <a:lnTo>
                    <a:pt x="49" y="282"/>
                  </a:lnTo>
                  <a:close/>
                </a:path>
              </a:pathLst>
            </a:custGeom>
            <a:solidFill>
              <a:srgbClr val="0000CC"/>
            </a:solidFill>
            <a:ln w="1">
              <a:solidFill>
                <a:srgbClr val="0000CC"/>
              </a:solidFill>
              <a:bevel/>
              <a:headEnd/>
              <a:tailEnd/>
            </a:ln>
          </p:spPr>
          <p:txBody>
            <a:bodyPr/>
            <a:lstStyle/>
            <a:p>
              <a:endParaRPr lang="en-US"/>
            </a:p>
          </p:txBody>
        </p:sp>
        <p:sp>
          <p:nvSpPr>
            <p:cNvPr id="105507" name="Rectangle 38"/>
            <p:cNvSpPr>
              <a:spLocks noChangeArrowheads="1"/>
            </p:cNvSpPr>
            <p:nvPr/>
          </p:nvSpPr>
          <p:spPr bwMode="auto">
            <a:xfrm rot="-1740000">
              <a:off x="3150" y="1021"/>
              <a:ext cx="139"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pr</a:t>
              </a:r>
              <a:endParaRPr kumimoji="0" lang="en-US" sz="1800">
                <a:solidFill>
                  <a:schemeClr val="tx1"/>
                </a:solidFill>
                <a:latin typeface="Arial" pitchFamily="34" charset="0"/>
              </a:endParaRPr>
            </a:p>
          </p:txBody>
        </p:sp>
        <p:sp>
          <p:nvSpPr>
            <p:cNvPr id="105508" name="Rectangle 39"/>
            <p:cNvSpPr>
              <a:spLocks noChangeArrowheads="1"/>
            </p:cNvSpPr>
            <p:nvPr/>
          </p:nvSpPr>
          <p:spPr bwMode="auto">
            <a:xfrm rot="-1440000">
              <a:off x="1533" y="1797"/>
              <a:ext cx="156"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ps</a:t>
              </a:r>
              <a:endParaRPr kumimoji="0" lang="en-US" sz="1800">
                <a:solidFill>
                  <a:schemeClr val="tx1"/>
                </a:solidFill>
                <a:latin typeface="Arial" pitchFamily="34" charset="0"/>
              </a:endParaRPr>
            </a:p>
          </p:txBody>
        </p:sp>
        <p:sp>
          <p:nvSpPr>
            <p:cNvPr id="105509" name="Freeform 40"/>
            <p:cNvSpPr>
              <a:spLocks noEditPoints="1"/>
            </p:cNvSpPr>
            <p:nvPr/>
          </p:nvSpPr>
          <p:spPr bwMode="auto">
            <a:xfrm>
              <a:off x="1669" y="1576"/>
              <a:ext cx="610" cy="282"/>
            </a:xfrm>
            <a:custGeom>
              <a:avLst/>
              <a:gdLst>
                <a:gd name="T0" fmla="*/ 13 w 610"/>
                <a:gd name="T1" fmla="*/ 263 h 282"/>
                <a:gd name="T2" fmla="*/ 6 w 610"/>
                <a:gd name="T3" fmla="*/ 282 h 282"/>
                <a:gd name="T4" fmla="*/ 27 w 610"/>
                <a:gd name="T5" fmla="*/ 257 h 282"/>
                <a:gd name="T6" fmla="*/ 46 w 610"/>
                <a:gd name="T7" fmla="*/ 264 h 282"/>
                <a:gd name="T8" fmla="*/ 27 w 610"/>
                <a:gd name="T9" fmla="*/ 257 h 282"/>
                <a:gd name="T10" fmla="*/ 67 w 610"/>
                <a:gd name="T11" fmla="*/ 239 h 282"/>
                <a:gd name="T12" fmla="*/ 60 w 610"/>
                <a:gd name="T13" fmla="*/ 258 h 282"/>
                <a:gd name="T14" fmla="*/ 80 w 610"/>
                <a:gd name="T15" fmla="*/ 232 h 282"/>
                <a:gd name="T16" fmla="*/ 100 w 610"/>
                <a:gd name="T17" fmla="*/ 240 h 282"/>
                <a:gd name="T18" fmla="*/ 80 w 610"/>
                <a:gd name="T19" fmla="*/ 232 h 282"/>
                <a:gd name="T20" fmla="*/ 121 w 610"/>
                <a:gd name="T21" fmla="*/ 214 h 282"/>
                <a:gd name="T22" fmla="*/ 113 w 610"/>
                <a:gd name="T23" fmla="*/ 234 h 282"/>
                <a:gd name="T24" fmla="*/ 134 w 610"/>
                <a:gd name="T25" fmla="*/ 208 h 282"/>
                <a:gd name="T26" fmla="*/ 153 w 610"/>
                <a:gd name="T27" fmla="*/ 216 h 282"/>
                <a:gd name="T28" fmla="*/ 134 w 610"/>
                <a:gd name="T29" fmla="*/ 208 h 282"/>
                <a:gd name="T30" fmla="*/ 174 w 610"/>
                <a:gd name="T31" fmla="*/ 190 h 282"/>
                <a:gd name="T32" fmla="*/ 167 w 610"/>
                <a:gd name="T33" fmla="*/ 210 h 282"/>
                <a:gd name="T34" fmla="*/ 188 w 610"/>
                <a:gd name="T35" fmla="*/ 184 h 282"/>
                <a:gd name="T36" fmla="*/ 207 w 610"/>
                <a:gd name="T37" fmla="*/ 191 h 282"/>
                <a:gd name="T38" fmla="*/ 188 w 610"/>
                <a:gd name="T39" fmla="*/ 184 h 282"/>
                <a:gd name="T40" fmla="*/ 228 w 610"/>
                <a:gd name="T41" fmla="*/ 166 h 282"/>
                <a:gd name="T42" fmla="*/ 220 w 610"/>
                <a:gd name="T43" fmla="*/ 185 h 282"/>
                <a:gd name="T44" fmla="*/ 241 w 610"/>
                <a:gd name="T45" fmla="*/ 160 h 282"/>
                <a:gd name="T46" fmla="*/ 261 w 610"/>
                <a:gd name="T47" fmla="*/ 167 h 282"/>
                <a:gd name="T48" fmla="*/ 241 w 610"/>
                <a:gd name="T49" fmla="*/ 160 h 282"/>
                <a:gd name="T50" fmla="*/ 281 w 610"/>
                <a:gd name="T51" fmla="*/ 142 h 282"/>
                <a:gd name="T52" fmla="*/ 274 w 610"/>
                <a:gd name="T53" fmla="*/ 161 h 282"/>
                <a:gd name="T54" fmla="*/ 295 w 610"/>
                <a:gd name="T55" fmla="*/ 136 h 282"/>
                <a:gd name="T56" fmla="*/ 314 w 610"/>
                <a:gd name="T57" fmla="*/ 143 h 282"/>
                <a:gd name="T58" fmla="*/ 295 w 610"/>
                <a:gd name="T59" fmla="*/ 136 h 282"/>
                <a:gd name="T60" fmla="*/ 335 w 610"/>
                <a:gd name="T61" fmla="*/ 118 h 282"/>
                <a:gd name="T62" fmla="*/ 328 w 610"/>
                <a:gd name="T63" fmla="*/ 137 h 282"/>
                <a:gd name="T64" fmla="*/ 349 w 610"/>
                <a:gd name="T65" fmla="*/ 111 h 282"/>
                <a:gd name="T66" fmla="*/ 368 w 610"/>
                <a:gd name="T67" fmla="*/ 119 h 282"/>
                <a:gd name="T68" fmla="*/ 349 w 610"/>
                <a:gd name="T69" fmla="*/ 111 h 282"/>
                <a:gd name="T70" fmla="*/ 389 w 610"/>
                <a:gd name="T71" fmla="*/ 93 h 282"/>
                <a:gd name="T72" fmla="*/ 381 w 610"/>
                <a:gd name="T73" fmla="*/ 113 h 282"/>
                <a:gd name="T74" fmla="*/ 402 w 610"/>
                <a:gd name="T75" fmla="*/ 87 h 282"/>
                <a:gd name="T76" fmla="*/ 422 w 610"/>
                <a:gd name="T77" fmla="*/ 95 h 282"/>
                <a:gd name="T78" fmla="*/ 402 w 610"/>
                <a:gd name="T79" fmla="*/ 87 h 282"/>
                <a:gd name="T80" fmla="*/ 442 w 610"/>
                <a:gd name="T81" fmla="*/ 69 h 282"/>
                <a:gd name="T82" fmla="*/ 435 w 610"/>
                <a:gd name="T83" fmla="*/ 89 h 282"/>
                <a:gd name="T84" fmla="*/ 456 w 610"/>
                <a:gd name="T85" fmla="*/ 63 h 282"/>
                <a:gd name="T86" fmla="*/ 475 w 610"/>
                <a:gd name="T87" fmla="*/ 70 h 282"/>
                <a:gd name="T88" fmla="*/ 456 w 610"/>
                <a:gd name="T89" fmla="*/ 63 h 282"/>
                <a:gd name="T90" fmla="*/ 496 w 610"/>
                <a:gd name="T91" fmla="*/ 45 h 282"/>
                <a:gd name="T92" fmla="*/ 489 w 610"/>
                <a:gd name="T93" fmla="*/ 64 h 282"/>
                <a:gd name="T94" fmla="*/ 509 w 610"/>
                <a:gd name="T95" fmla="*/ 39 h 282"/>
                <a:gd name="T96" fmla="*/ 529 w 610"/>
                <a:gd name="T97" fmla="*/ 46 h 282"/>
                <a:gd name="T98" fmla="*/ 509 w 610"/>
                <a:gd name="T99" fmla="*/ 39 h 282"/>
                <a:gd name="T100" fmla="*/ 550 w 610"/>
                <a:gd name="T101" fmla="*/ 21 h 282"/>
                <a:gd name="T102" fmla="*/ 542 w 610"/>
                <a:gd name="T103" fmla="*/ 40 h 282"/>
                <a:gd name="T104" fmla="*/ 563 w 610"/>
                <a:gd name="T105" fmla="*/ 15 h 282"/>
                <a:gd name="T106" fmla="*/ 579 w 610"/>
                <a:gd name="T107" fmla="*/ 24 h 282"/>
                <a:gd name="T108" fmla="*/ 563 w 610"/>
                <a:gd name="T109" fmla="*/ 15 h 282"/>
                <a:gd name="T110" fmla="*/ 610 w 610"/>
                <a:gd name="T111" fmla="*/ 2 h 282"/>
                <a:gd name="T112" fmla="*/ 560 w 610"/>
                <a:gd name="T113" fmla="*/ 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0" y="269"/>
                  </a:moveTo>
                  <a:lnTo>
                    <a:pt x="13" y="263"/>
                  </a:lnTo>
                  <a:lnTo>
                    <a:pt x="19" y="276"/>
                  </a:lnTo>
                  <a:lnTo>
                    <a:pt x="6" y="282"/>
                  </a:lnTo>
                  <a:lnTo>
                    <a:pt x="0" y="269"/>
                  </a:lnTo>
                  <a:close/>
                  <a:moveTo>
                    <a:pt x="27" y="257"/>
                  </a:moveTo>
                  <a:lnTo>
                    <a:pt x="40" y="251"/>
                  </a:lnTo>
                  <a:lnTo>
                    <a:pt x="46" y="264"/>
                  </a:lnTo>
                  <a:lnTo>
                    <a:pt x="33" y="270"/>
                  </a:lnTo>
                  <a:lnTo>
                    <a:pt x="27" y="257"/>
                  </a:lnTo>
                  <a:close/>
                  <a:moveTo>
                    <a:pt x="54" y="245"/>
                  </a:moveTo>
                  <a:lnTo>
                    <a:pt x="67" y="239"/>
                  </a:lnTo>
                  <a:lnTo>
                    <a:pt x="73" y="252"/>
                  </a:lnTo>
                  <a:lnTo>
                    <a:pt x="60" y="258"/>
                  </a:lnTo>
                  <a:lnTo>
                    <a:pt x="54" y="245"/>
                  </a:lnTo>
                  <a:close/>
                  <a:moveTo>
                    <a:pt x="80" y="232"/>
                  </a:moveTo>
                  <a:lnTo>
                    <a:pt x="94" y="226"/>
                  </a:lnTo>
                  <a:lnTo>
                    <a:pt x="100" y="240"/>
                  </a:lnTo>
                  <a:lnTo>
                    <a:pt x="86" y="246"/>
                  </a:lnTo>
                  <a:lnTo>
                    <a:pt x="80" y="232"/>
                  </a:lnTo>
                  <a:close/>
                  <a:moveTo>
                    <a:pt x="107" y="220"/>
                  </a:moveTo>
                  <a:lnTo>
                    <a:pt x="121" y="214"/>
                  </a:lnTo>
                  <a:lnTo>
                    <a:pt x="127" y="228"/>
                  </a:lnTo>
                  <a:lnTo>
                    <a:pt x="113" y="234"/>
                  </a:lnTo>
                  <a:lnTo>
                    <a:pt x="107" y="220"/>
                  </a:lnTo>
                  <a:close/>
                  <a:moveTo>
                    <a:pt x="134" y="208"/>
                  </a:moveTo>
                  <a:lnTo>
                    <a:pt x="147" y="202"/>
                  </a:lnTo>
                  <a:lnTo>
                    <a:pt x="153" y="216"/>
                  </a:lnTo>
                  <a:lnTo>
                    <a:pt x="140" y="222"/>
                  </a:lnTo>
                  <a:lnTo>
                    <a:pt x="134" y="208"/>
                  </a:lnTo>
                  <a:close/>
                  <a:moveTo>
                    <a:pt x="161" y="196"/>
                  </a:moveTo>
                  <a:lnTo>
                    <a:pt x="174" y="190"/>
                  </a:lnTo>
                  <a:lnTo>
                    <a:pt x="180" y="204"/>
                  </a:lnTo>
                  <a:lnTo>
                    <a:pt x="167" y="210"/>
                  </a:lnTo>
                  <a:lnTo>
                    <a:pt x="161" y="196"/>
                  </a:lnTo>
                  <a:close/>
                  <a:moveTo>
                    <a:pt x="188" y="184"/>
                  </a:moveTo>
                  <a:lnTo>
                    <a:pt x="201" y="178"/>
                  </a:lnTo>
                  <a:lnTo>
                    <a:pt x="207" y="191"/>
                  </a:lnTo>
                  <a:lnTo>
                    <a:pt x="194" y="197"/>
                  </a:lnTo>
                  <a:lnTo>
                    <a:pt x="188" y="184"/>
                  </a:lnTo>
                  <a:close/>
                  <a:moveTo>
                    <a:pt x="214" y="172"/>
                  </a:moveTo>
                  <a:lnTo>
                    <a:pt x="228" y="166"/>
                  </a:lnTo>
                  <a:lnTo>
                    <a:pt x="234" y="179"/>
                  </a:lnTo>
                  <a:lnTo>
                    <a:pt x="220" y="185"/>
                  </a:lnTo>
                  <a:lnTo>
                    <a:pt x="214" y="172"/>
                  </a:lnTo>
                  <a:close/>
                  <a:moveTo>
                    <a:pt x="241" y="160"/>
                  </a:moveTo>
                  <a:lnTo>
                    <a:pt x="255" y="154"/>
                  </a:lnTo>
                  <a:lnTo>
                    <a:pt x="261" y="167"/>
                  </a:lnTo>
                  <a:lnTo>
                    <a:pt x="247" y="173"/>
                  </a:lnTo>
                  <a:lnTo>
                    <a:pt x="241" y="160"/>
                  </a:lnTo>
                  <a:close/>
                  <a:moveTo>
                    <a:pt x="268" y="148"/>
                  </a:moveTo>
                  <a:lnTo>
                    <a:pt x="281" y="142"/>
                  </a:lnTo>
                  <a:lnTo>
                    <a:pt x="288" y="155"/>
                  </a:lnTo>
                  <a:lnTo>
                    <a:pt x="274" y="161"/>
                  </a:lnTo>
                  <a:lnTo>
                    <a:pt x="268" y="148"/>
                  </a:lnTo>
                  <a:close/>
                  <a:moveTo>
                    <a:pt x="295" y="136"/>
                  </a:moveTo>
                  <a:lnTo>
                    <a:pt x="308" y="130"/>
                  </a:lnTo>
                  <a:lnTo>
                    <a:pt x="314" y="143"/>
                  </a:lnTo>
                  <a:lnTo>
                    <a:pt x="301" y="149"/>
                  </a:lnTo>
                  <a:lnTo>
                    <a:pt x="295" y="136"/>
                  </a:lnTo>
                  <a:close/>
                  <a:moveTo>
                    <a:pt x="322" y="124"/>
                  </a:moveTo>
                  <a:lnTo>
                    <a:pt x="335" y="118"/>
                  </a:lnTo>
                  <a:lnTo>
                    <a:pt x="341" y="131"/>
                  </a:lnTo>
                  <a:lnTo>
                    <a:pt x="328" y="137"/>
                  </a:lnTo>
                  <a:lnTo>
                    <a:pt x="322" y="124"/>
                  </a:lnTo>
                  <a:close/>
                  <a:moveTo>
                    <a:pt x="349" y="111"/>
                  </a:moveTo>
                  <a:lnTo>
                    <a:pt x="362" y="105"/>
                  </a:lnTo>
                  <a:lnTo>
                    <a:pt x="368" y="119"/>
                  </a:lnTo>
                  <a:lnTo>
                    <a:pt x="355" y="125"/>
                  </a:lnTo>
                  <a:lnTo>
                    <a:pt x="349" y="111"/>
                  </a:lnTo>
                  <a:close/>
                  <a:moveTo>
                    <a:pt x="375" y="99"/>
                  </a:moveTo>
                  <a:lnTo>
                    <a:pt x="389" y="93"/>
                  </a:lnTo>
                  <a:lnTo>
                    <a:pt x="395" y="107"/>
                  </a:lnTo>
                  <a:lnTo>
                    <a:pt x="381" y="113"/>
                  </a:lnTo>
                  <a:lnTo>
                    <a:pt x="375" y="99"/>
                  </a:lnTo>
                  <a:close/>
                  <a:moveTo>
                    <a:pt x="402" y="87"/>
                  </a:moveTo>
                  <a:lnTo>
                    <a:pt x="415" y="81"/>
                  </a:lnTo>
                  <a:lnTo>
                    <a:pt x="422" y="95"/>
                  </a:lnTo>
                  <a:lnTo>
                    <a:pt x="408" y="101"/>
                  </a:lnTo>
                  <a:lnTo>
                    <a:pt x="402" y="87"/>
                  </a:lnTo>
                  <a:close/>
                  <a:moveTo>
                    <a:pt x="429" y="75"/>
                  </a:moveTo>
                  <a:lnTo>
                    <a:pt x="442" y="69"/>
                  </a:lnTo>
                  <a:lnTo>
                    <a:pt x="448" y="83"/>
                  </a:lnTo>
                  <a:lnTo>
                    <a:pt x="435" y="89"/>
                  </a:lnTo>
                  <a:lnTo>
                    <a:pt x="429" y="75"/>
                  </a:lnTo>
                  <a:close/>
                  <a:moveTo>
                    <a:pt x="456" y="63"/>
                  </a:moveTo>
                  <a:lnTo>
                    <a:pt x="469" y="57"/>
                  </a:lnTo>
                  <a:lnTo>
                    <a:pt x="475" y="70"/>
                  </a:lnTo>
                  <a:lnTo>
                    <a:pt x="462" y="76"/>
                  </a:lnTo>
                  <a:lnTo>
                    <a:pt x="456" y="63"/>
                  </a:lnTo>
                  <a:close/>
                  <a:moveTo>
                    <a:pt x="482" y="51"/>
                  </a:moveTo>
                  <a:lnTo>
                    <a:pt x="496" y="45"/>
                  </a:lnTo>
                  <a:lnTo>
                    <a:pt x="502" y="58"/>
                  </a:lnTo>
                  <a:lnTo>
                    <a:pt x="489" y="64"/>
                  </a:lnTo>
                  <a:lnTo>
                    <a:pt x="482" y="51"/>
                  </a:lnTo>
                  <a:close/>
                  <a:moveTo>
                    <a:pt x="509" y="39"/>
                  </a:moveTo>
                  <a:lnTo>
                    <a:pt x="523" y="33"/>
                  </a:lnTo>
                  <a:lnTo>
                    <a:pt x="529" y="46"/>
                  </a:lnTo>
                  <a:lnTo>
                    <a:pt x="515" y="52"/>
                  </a:lnTo>
                  <a:lnTo>
                    <a:pt x="509" y="39"/>
                  </a:lnTo>
                  <a:close/>
                  <a:moveTo>
                    <a:pt x="536" y="27"/>
                  </a:moveTo>
                  <a:lnTo>
                    <a:pt x="550" y="21"/>
                  </a:lnTo>
                  <a:lnTo>
                    <a:pt x="556" y="34"/>
                  </a:lnTo>
                  <a:lnTo>
                    <a:pt x="542" y="40"/>
                  </a:lnTo>
                  <a:lnTo>
                    <a:pt x="536" y="27"/>
                  </a:lnTo>
                  <a:close/>
                  <a:moveTo>
                    <a:pt x="563" y="15"/>
                  </a:moveTo>
                  <a:lnTo>
                    <a:pt x="573" y="10"/>
                  </a:lnTo>
                  <a:lnTo>
                    <a:pt x="579" y="24"/>
                  </a:lnTo>
                  <a:lnTo>
                    <a:pt x="569" y="28"/>
                  </a:lnTo>
                  <a:lnTo>
                    <a:pt x="563" y="15"/>
                  </a:lnTo>
                  <a:close/>
                  <a:moveTo>
                    <a:pt x="560" y="0"/>
                  </a:moveTo>
                  <a:lnTo>
                    <a:pt x="610" y="2"/>
                  </a:lnTo>
                  <a:lnTo>
                    <a:pt x="579" y="40"/>
                  </a:lnTo>
                  <a:lnTo>
                    <a:pt x="560" y="0"/>
                  </a:lnTo>
                  <a:close/>
                </a:path>
              </a:pathLst>
            </a:custGeom>
            <a:solidFill>
              <a:srgbClr val="0000CC"/>
            </a:solidFill>
            <a:ln w="1">
              <a:solidFill>
                <a:srgbClr val="0000CC"/>
              </a:solidFill>
              <a:bevel/>
              <a:headEnd/>
              <a:tailEnd/>
            </a:ln>
          </p:spPr>
          <p:txBody>
            <a:bodyPr/>
            <a:lstStyle/>
            <a:p>
              <a:endParaRPr lang="en-US"/>
            </a:p>
          </p:txBody>
        </p:sp>
        <p:sp>
          <p:nvSpPr>
            <p:cNvPr id="105510" name="Freeform 41"/>
            <p:cNvSpPr>
              <a:spLocks noEditPoints="1"/>
            </p:cNvSpPr>
            <p:nvPr/>
          </p:nvSpPr>
          <p:spPr bwMode="auto">
            <a:xfrm>
              <a:off x="3286" y="617"/>
              <a:ext cx="827" cy="453"/>
            </a:xfrm>
            <a:custGeom>
              <a:avLst/>
              <a:gdLst>
                <a:gd name="T0" fmla="*/ 20 w 827"/>
                <a:gd name="T1" fmla="*/ 446 h 453"/>
                <a:gd name="T2" fmla="*/ 26 w 827"/>
                <a:gd name="T3" fmla="*/ 426 h 453"/>
                <a:gd name="T4" fmla="*/ 33 w 827"/>
                <a:gd name="T5" fmla="*/ 439 h 453"/>
                <a:gd name="T6" fmla="*/ 65 w 827"/>
                <a:gd name="T7" fmla="*/ 405 h 453"/>
                <a:gd name="T8" fmla="*/ 52 w 827"/>
                <a:gd name="T9" fmla="*/ 412 h 453"/>
                <a:gd name="T10" fmla="*/ 98 w 827"/>
                <a:gd name="T11" fmla="*/ 404 h 453"/>
                <a:gd name="T12" fmla="*/ 104 w 827"/>
                <a:gd name="T13" fmla="*/ 384 h 453"/>
                <a:gd name="T14" fmla="*/ 111 w 827"/>
                <a:gd name="T15" fmla="*/ 397 h 453"/>
                <a:gd name="T16" fmla="*/ 143 w 827"/>
                <a:gd name="T17" fmla="*/ 363 h 453"/>
                <a:gd name="T18" fmla="*/ 130 w 827"/>
                <a:gd name="T19" fmla="*/ 370 h 453"/>
                <a:gd name="T20" fmla="*/ 175 w 827"/>
                <a:gd name="T21" fmla="*/ 362 h 453"/>
                <a:gd name="T22" fmla="*/ 181 w 827"/>
                <a:gd name="T23" fmla="*/ 342 h 453"/>
                <a:gd name="T24" fmla="*/ 188 w 827"/>
                <a:gd name="T25" fmla="*/ 355 h 453"/>
                <a:gd name="T26" fmla="*/ 220 w 827"/>
                <a:gd name="T27" fmla="*/ 321 h 453"/>
                <a:gd name="T28" fmla="*/ 207 w 827"/>
                <a:gd name="T29" fmla="*/ 328 h 453"/>
                <a:gd name="T30" fmla="*/ 253 w 827"/>
                <a:gd name="T31" fmla="*/ 320 h 453"/>
                <a:gd name="T32" fmla="*/ 259 w 827"/>
                <a:gd name="T33" fmla="*/ 300 h 453"/>
                <a:gd name="T34" fmla="*/ 266 w 827"/>
                <a:gd name="T35" fmla="*/ 313 h 453"/>
                <a:gd name="T36" fmla="*/ 298 w 827"/>
                <a:gd name="T37" fmla="*/ 279 h 453"/>
                <a:gd name="T38" fmla="*/ 285 w 827"/>
                <a:gd name="T39" fmla="*/ 286 h 453"/>
                <a:gd name="T40" fmla="*/ 331 w 827"/>
                <a:gd name="T41" fmla="*/ 278 h 453"/>
                <a:gd name="T42" fmla="*/ 336 w 827"/>
                <a:gd name="T43" fmla="*/ 258 h 453"/>
                <a:gd name="T44" fmla="*/ 343 w 827"/>
                <a:gd name="T45" fmla="*/ 271 h 453"/>
                <a:gd name="T46" fmla="*/ 375 w 827"/>
                <a:gd name="T47" fmla="*/ 237 h 453"/>
                <a:gd name="T48" fmla="*/ 362 w 827"/>
                <a:gd name="T49" fmla="*/ 244 h 453"/>
                <a:gd name="T50" fmla="*/ 408 w 827"/>
                <a:gd name="T51" fmla="*/ 236 h 453"/>
                <a:gd name="T52" fmla="*/ 414 w 827"/>
                <a:gd name="T53" fmla="*/ 216 h 453"/>
                <a:gd name="T54" fmla="*/ 421 w 827"/>
                <a:gd name="T55" fmla="*/ 229 h 453"/>
                <a:gd name="T56" fmla="*/ 453 w 827"/>
                <a:gd name="T57" fmla="*/ 195 h 453"/>
                <a:gd name="T58" fmla="*/ 440 w 827"/>
                <a:gd name="T59" fmla="*/ 202 h 453"/>
                <a:gd name="T60" fmla="*/ 486 w 827"/>
                <a:gd name="T61" fmla="*/ 194 h 453"/>
                <a:gd name="T62" fmla="*/ 492 w 827"/>
                <a:gd name="T63" fmla="*/ 174 h 453"/>
                <a:gd name="T64" fmla="*/ 499 w 827"/>
                <a:gd name="T65" fmla="*/ 187 h 453"/>
                <a:gd name="T66" fmla="*/ 530 w 827"/>
                <a:gd name="T67" fmla="*/ 153 h 453"/>
                <a:gd name="T68" fmla="*/ 517 w 827"/>
                <a:gd name="T69" fmla="*/ 160 h 453"/>
                <a:gd name="T70" fmla="*/ 563 w 827"/>
                <a:gd name="T71" fmla="*/ 151 h 453"/>
                <a:gd name="T72" fmla="*/ 569 w 827"/>
                <a:gd name="T73" fmla="*/ 132 h 453"/>
                <a:gd name="T74" fmla="*/ 576 w 827"/>
                <a:gd name="T75" fmla="*/ 145 h 453"/>
                <a:gd name="T76" fmla="*/ 608 w 827"/>
                <a:gd name="T77" fmla="*/ 111 h 453"/>
                <a:gd name="T78" fmla="*/ 595 w 827"/>
                <a:gd name="T79" fmla="*/ 118 h 453"/>
                <a:gd name="T80" fmla="*/ 641 w 827"/>
                <a:gd name="T81" fmla="*/ 109 h 453"/>
                <a:gd name="T82" fmla="*/ 647 w 827"/>
                <a:gd name="T83" fmla="*/ 90 h 453"/>
                <a:gd name="T84" fmla="*/ 654 w 827"/>
                <a:gd name="T85" fmla="*/ 102 h 453"/>
                <a:gd name="T86" fmla="*/ 685 w 827"/>
                <a:gd name="T87" fmla="*/ 69 h 453"/>
                <a:gd name="T88" fmla="*/ 673 w 827"/>
                <a:gd name="T89" fmla="*/ 75 h 453"/>
                <a:gd name="T90" fmla="*/ 718 w 827"/>
                <a:gd name="T91" fmla="*/ 67 h 453"/>
                <a:gd name="T92" fmla="*/ 724 w 827"/>
                <a:gd name="T93" fmla="*/ 47 h 453"/>
                <a:gd name="T94" fmla="*/ 731 w 827"/>
                <a:gd name="T95" fmla="*/ 60 h 453"/>
                <a:gd name="T96" fmla="*/ 763 w 827"/>
                <a:gd name="T97" fmla="*/ 26 h 453"/>
                <a:gd name="T98" fmla="*/ 750 w 827"/>
                <a:gd name="T99" fmla="*/ 33 h 453"/>
                <a:gd name="T100" fmla="*/ 796 w 827"/>
                <a:gd name="T101" fmla="*/ 25 h 453"/>
                <a:gd name="T102" fmla="*/ 778 w 827"/>
                <a:gd name="T103" fmla="*/ 2 h 453"/>
                <a:gd name="T104" fmla="*/ 778 w 827"/>
                <a:gd name="T105" fmla="*/ 2 h 4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7"/>
                <a:gd name="T160" fmla="*/ 0 h 453"/>
                <a:gd name="T161" fmla="*/ 827 w 827"/>
                <a:gd name="T162" fmla="*/ 453 h 4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7" h="453">
                  <a:moveTo>
                    <a:pt x="0" y="440"/>
                  </a:moveTo>
                  <a:lnTo>
                    <a:pt x="13" y="433"/>
                  </a:lnTo>
                  <a:lnTo>
                    <a:pt x="20" y="446"/>
                  </a:lnTo>
                  <a:lnTo>
                    <a:pt x="7" y="453"/>
                  </a:lnTo>
                  <a:lnTo>
                    <a:pt x="0" y="440"/>
                  </a:lnTo>
                  <a:close/>
                  <a:moveTo>
                    <a:pt x="26" y="426"/>
                  </a:moveTo>
                  <a:lnTo>
                    <a:pt x="39" y="419"/>
                  </a:lnTo>
                  <a:lnTo>
                    <a:pt x="46" y="432"/>
                  </a:lnTo>
                  <a:lnTo>
                    <a:pt x="33" y="439"/>
                  </a:lnTo>
                  <a:lnTo>
                    <a:pt x="26" y="426"/>
                  </a:lnTo>
                  <a:close/>
                  <a:moveTo>
                    <a:pt x="52" y="412"/>
                  </a:moveTo>
                  <a:lnTo>
                    <a:pt x="65" y="405"/>
                  </a:lnTo>
                  <a:lnTo>
                    <a:pt x="72" y="418"/>
                  </a:lnTo>
                  <a:lnTo>
                    <a:pt x="59" y="425"/>
                  </a:lnTo>
                  <a:lnTo>
                    <a:pt x="52" y="412"/>
                  </a:lnTo>
                  <a:close/>
                  <a:moveTo>
                    <a:pt x="78" y="398"/>
                  </a:moveTo>
                  <a:lnTo>
                    <a:pt x="91" y="391"/>
                  </a:lnTo>
                  <a:lnTo>
                    <a:pt x="98" y="404"/>
                  </a:lnTo>
                  <a:lnTo>
                    <a:pt x="85" y="411"/>
                  </a:lnTo>
                  <a:lnTo>
                    <a:pt x="78" y="398"/>
                  </a:lnTo>
                  <a:close/>
                  <a:moveTo>
                    <a:pt x="104" y="384"/>
                  </a:moveTo>
                  <a:lnTo>
                    <a:pt x="117" y="377"/>
                  </a:lnTo>
                  <a:lnTo>
                    <a:pt x="124" y="390"/>
                  </a:lnTo>
                  <a:lnTo>
                    <a:pt x="111" y="397"/>
                  </a:lnTo>
                  <a:lnTo>
                    <a:pt x="104" y="384"/>
                  </a:lnTo>
                  <a:close/>
                  <a:moveTo>
                    <a:pt x="130" y="370"/>
                  </a:moveTo>
                  <a:lnTo>
                    <a:pt x="143" y="363"/>
                  </a:lnTo>
                  <a:lnTo>
                    <a:pt x="149" y="376"/>
                  </a:lnTo>
                  <a:lnTo>
                    <a:pt x="137" y="383"/>
                  </a:lnTo>
                  <a:lnTo>
                    <a:pt x="130" y="370"/>
                  </a:lnTo>
                  <a:close/>
                  <a:moveTo>
                    <a:pt x="155" y="356"/>
                  </a:moveTo>
                  <a:lnTo>
                    <a:pt x="168" y="349"/>
                  </a:lnTo>
                  <a:lnTo>
                    <a:pt x="175" y="362"/>
                  </a:lnTo>
                  <a:lnTo>
                    <a:pt x="162" y="369"/>
                  </a:lnTo>
                  <a:lnTo>
                    <a:pt x="155" y="356"/>
                  </a:lnTo>
                  <a:close/>
                  <a:moveTo>
                    <a:pt x="181" y="342"/>
                  </a:moveTo>
                  <a:lnTo>
                    <a:pt x="194" y="335"/>
                  </a:lnTo>
                  <a:lnTo>
                    <a:pt x="201" y="348"/>
                  </a:lnTo>
                  <a:lnTo>
                    <a:pt x="188" y="355"/>
                  </a:lnTo>
                  <a:lnTo>
                    <a:pt x="181" y="342"/>
                  </a:lnTo>
                  <a:close/>
                  <a:moveTo>
                    <a:pt x="207" y="328"/>
                  </a:moveTo>
                  <a:lnTo>
                    <a:pt x="220" y="321"/>
                  </a:lnTo>
                  <a:lnTo>
                    <a:pt x="227" y="334"/>
                  </a:lnTo>
                  <a:lnTo>
                    <a:pt x="214" y="341"/>
                  </a:lnTo>
                  <a:lnTo>
                    <a:pt x="207" y="328"/>
                  </a:lnTo>
                  <a:close/>
                  <a:moveTo>
                    <a:pt x="233" y="314"/>
                  </a:moveTo>
                  <a:lnTo>
                    <a:pt x="246" y="307"/>
                  </a:lnTo>
                  <a:lnTo>
                    <a:pt x="253" y="320"/>
                  </a:lnTo>
                  <a:lnTo>
                    <a:pt x="240" y="327"/>
                  </a:lnTo>
                  <a:lnTo>
                    <a:pt x="233" y="314"/>
                  </a:lnTo>
                  <a:close/>
                  <a:moveTo>
                    <a:pt x="259" y="300"/>
                  </a:moveTo>
                  <a:lnTo>
                    <a:pt x="272" y="293"/>
                  </a:lnTo>
                  <a:lnTo>
                    <a:pt x="279" y="306"/>
                  </a:lnTo>
                  <a:lnTo>
                    <a:pt x="266" y="313"/>
                  </a:lnTo>
                  <a:lnTo>
                    <a:pt x="259" y="300"/>
                  </a:lnTo>
                  <a:close/>
                  <a:moveTo>
                    <a:pt x="285" y="286"/>
                  </a:moveTo>
                  <a:lnTo>
                    <a:pt x="298" y="279"/>
                  </a:lnTo>
                  <a:lnTo>
                    <a:pt x="305" y="292"/>
                  </a:lnTo>
                  <a:lnTo>
                    <a:pt x="292" y="299"/>
                  </a:lnTo>
                  <a:lnTo>
                    <a:pt x="285" y="286"/>
                  </a:lnTo>
                  <a:close/>
                  <a:moveTo>
                    <a:pt x="311" y="272"/>
                  </a:moveTo>
                  <a:lnTo>
                    <a:pt x="323" y="265"/>
                  </a:lnTo>
                  <a:lnTo>
                    <a:pt x="331" y="278"/>
                  </a:lnTo>
                  <a:lnTo>
                    <a:pt x="318" y="285"/>
                  </a:lnTo>
                  <a:lnTo>
                    <a:pt x="311" y="272"/>
                  </a:lnTo>
                  <a:close/>
                  <a:moveTo>
                    <a:pt x="336" y="258"/>
                  </a:moveTo>
                  <a:lnTo>
                    <a:pt x="349" y="251"/>
                  </a:lnTo>
                  <a:lnTo>
                    <a:pt x="356" y="264"/>
                  </a:lnTo>
                  <a:lnTo>
                    <a:pt x="343" y="271"/>
                  </a:lnTo>
                  <a:lnTo>
                    <a:pt x="336" y="258"/>
                  </a:lnTo>
                  <a:close/>
                  <a:moveTo>
                    <a:pt x="362" y="244"/>
                  </a:moveTo>
                  <a:lnTo>
                    <a:pt x="375" y="237"/>
                  </a:lnTo>
                  <a:lnTo>
                    <a:pt x="382" y="250"/>
                  </a:lnTo>
                  <a:lnTo>
                    <a:pt x="369" y="257"/>
                  </a:lnTo>
                  <a:lnTo>
                    <a:pt x="362" y="244"/>
                  </a:lnTo>
                  <a:close/>
                  <a:moveTo>
                    <a:pt x="388" y="230"/>
                  </a:moveTo>
                  <a:lnTo>
                    <a:pt x="401" y="223"/>
                  </a:lnTo>
                  <a:lnTo>
                    <a:pt x="408" y="236"/>
                  </a:lnTo>
                  <a:lnTo>
                    <a:pt x="395" y="243"/>
                  </a:lnTo>
                  <a:lnTo>
                    <a:pt x="388" y="230"/>
                  </a:lnTo>
                  <a:close/>
                  <a:moveTo>
                    <a:pt x="414" y="216"/>
                  </a:moveTo>
                  <a:lnTo>
                    <a:pt x="427" y="209"/>
                  </a:lnTo>
                  <a:lnTo>
                    <a:pt x="434" y="222"/>
                  </a:lnTo>
                  <a:lnTo>
                    <a:pt x="421" y="229"/>
                  </a:lnTo>
                  <a:lnTo>
                    <a:pt x="414" y="216"/>
                  </a:lnTo>
                  <a:close/>
                  <a:moveTo>
                    <a:pt x="440" y="202"/>
                  </a:moveTo>
                  <a:lnTo>
                    <a:pt x="453" y="195"/>
                  </a:lnTo>
                  <a:lnTo>
                    <a:pt x="460" y="208"/>
                  </a:lnTo>
                  <a:lnTo>
                    <a:pt x="447" y="215"/>
                  </a:lnTo>
                  <a:lnTo>
                    <a:pt x="440" y="202"/>
                  </a:lnTo>
                  <a:close/>
                  <a:moveTo>
                    <a:pt x="466" y="188"/>
                  </a:moveTo>
                  <a:lnTo>
                    <a:pt x="479" y="181"/>
                  </a:lnTo>
                  <a:lnTo>
                    <a:pt x="486" y="194"/>
                  </a:lnTo>
                  <a:lnTo>
                    <a:pt x="473" y="201"/>
                  </a:lnTo>
                  <a:lnTo>
                    <a:pt x="466" y="188"/>
                  </a:lnTo>
                  <a:close/>
                  <a:moveTo>
                    <a:pt x="492" y="174"/>
                  </a:moveTo>
                  <a:lnTo>
                    <a:pt x="505" y="167"/>
                  </a:lnTo>
                  <a:lnTo>
                    <a:pt x="511" y="180"/>
                  </a:lnTo>
                  <a:lnTo>
                    <a:pt x="499" y="187"/>
                  </a:lnTo>
                  <a:lnTo>
                    <a:pt x="492" y="174"/>
                  </a:lnTo>
                  <a:close/>
                  <a:moveTo>
                    <a:pt x="517" y="160"/>
                  </a:moveTo>
                  <a:lnTo>
                    <a:pt x="530" y="153"/>
                  </a:lnTo>
                  <a:lnTo>
                    <a:pt x="537" y="166"/>
                  </a:lnTo>
                  <a:lnTo>
                    <a:pt x="524" y="172"/>
                  </a:lnTo>
                  <a:lnTo>
                    <a:pt x="517" y="160"/>
                  </a:lnTo>
                  <a:close/>
                  <a:moveTo>
                    <a:pt x="543" y="146"/>
                  </a:moveTo>
                  <a:lnTo>
                    <a:pt x="556" y="139"/>
                  </a:lnTo>
                  <a:lnTo>
                    <a:pt x="563" y="151"/>
                  </a:lnTo>
                  <a:lnTo>
                    <a:pt x="550" y="159"/>
                  </a:lnTo>
                  <a:lnTo>
                    <a:pt x="543" y="146"/>
                  </a:lnTo>
                  <a:close/>
                  <a:moveTo>
                    <a:pt x="569" y="132"/>
                  </a:moveTo>
                  <a:lnTo>
                    <a:pt x="582" y="125"/>
                  </a:lnTo>
                  <a:lnTo>
                    <a:pt x="589" y="138"/>
                  </a:lnTo>
                  <a:lnTo>
                    <a:pt x="576" y="145"/>
                  </a:lnTo>
                  <a:lnTo>
                    <a:pt x="569" y="132"/>
                  </a:lnTo>
                  <a:close/>
                  <a:moveTo>
                    <a:pt x="595" y="118"/>
                  </a:moveTo>
                  <a:lnTo>
                    <a:pt x="608" y="111"/>
                  </a:lnTo>
                  <a:lnTo>
                    <a:pt x="615" y="124"/>
                  </a:lnTo>
                  <a:lnTo>
                    <a:pt x="602" y="130"/>
                  </a:lnTo>
                  <a:lnTo>
                    <a:pt x="595" y="118"/>
                  </a:lnTo>
                  <a:close/>
                  <a:moveTo>
                    <a:pt x="621" y="104"/>
                  </a:moveTo>
                  <a:lnTo>
                    <a:pt x="634" y="97"/>
                  </a:lnTo>
                  <a:lnTo>
                    <a:pt x="641" y="109"/>
                  </a:lnTo>
                  <a:lnTo>
                    <a:pt x="628" y="116"/>
                  </a:lnTo>
                  <a:lnTo>
                    <a:pt x="621" y="104"/>
                  </a:lnTo>
                  <a:close/>
                  <a:moveTo>
                    <a:pt x="647" y="90"/>
                  </a:moveTo>
                  <a:lnTo>
                    <a:pt x="660" y="83"/>
                  </a:lnTo>
                  <a:lnTo>
                    <a:pt x="667" y="95"/>
                  </a:lnTo>
                  <a:lnTo>
                    <a:pt x="654" y="102"/>
                  </a:lnTo>
                  <a:lnTo>
                    <a:pt x="647" y="90"/>
                  </a:lnTo>
                  <a:close/>
                  <a:moveTo>
                    <a:pt x="673" y="75"/>
                  </a:moveTo>
                  <a:lnTo>
                    <a:pt x="685" y="69"/>
                  </a:lnTo>
                  <a:lnTo>
                    <a:pt x="692" y="81"/>
                  </a:lnTo>
                  <a:lnTo>
                    <a:pt x="680" y="88"/>
                  </a:lnTo>
                  <a:lnTo>
                    <a:pt x="673" y="75"/>
                  </a:lnTo>
                  <a:close/>
                  <a:moveTo>
                    <a:pt x="698" y="62"/>
                  </a:moveTo>
                  <a:lnTo>
                    <a:pt x="711" y="54"/>
                  </a:lnTo>
                  <a:lnTo>
                    <a:pt x="718" y="67"/>
                  </a:lnTo>
                  <a:lnTo>
                    <a:pt x="705" y="74"/>
                  </a:lnTo>
                  <a:lnTo>
                    <a:pt x="698" y="62"/>
                  </a:lnTo>
                  <a:close/>
                  <a:moveTo>
                    <a:pt x="724" y="47"/>
                  </a:moveTo>
                  <a:lnTo>
                    <a:pt x="737" y="41"/>
                  </a:lnTo>
                  <a:lnTo>
                    <a:pt x="744" y="53"/>
                  </a:lnTo>
                  <a:lnTo>
                    <a:pt x="731" y="60"/>
                  </a:lnTo>
                  <a:lnTo>
                    <a:pt x="724" y="47"/>
                  </a:lnTo>
                  <a:close/>
                  <a:moveTo>
                    <a:pt x="750" y="33"/>
                  </a:moveTo>
                  <a:lnTo>
                    <a:pt x="763" y="26"/>
                  </a:lnTo>
                  <a:lnTo>
                    <a:pt x="770" y="39"/>
                  </a:lnTo>
                  <a:lnTo>
                    <a:pt x="757" y="46"/>
                  </a:lnTo>
                  <a:lnTo>
                    <a:pt x="750" y="33"/>
                  </a:lnTo>
                  <a:close/>
                  <a:moveTo>
                    <a:pt x="776" y="19"/>
                  </a:moveTo>
                  <a:lnTo>
                    <a:pt x="789" y="12"/>
                  </a:lnTo>
                  <a:lnTo>
                    <a:pt x="796" y="25"/>
                  </a:lnTo>
                  <a:lnTo>
                    <a:pt x="783" y="32"/>
                  </a:lnTo>
                  <a:lnTo>
                    <a:pt x="776" y="19"/>
                  </a:lnTo>
                  <a:close/>
                  <a:moveTo>
                    <a:pt x="778" y="2"/>
                  </a:moveTo>
                  <a:lnTo>
                    <a:pt x="827" y="0"/>
                  </a:lnTo>
                  <a:lnTo>
                    <a:pt x="799" y="40"/>
                  </a:lnTo>
                  <a:lnTo>
                    <a:pt x="778" y="2"/>
                  </a:lnTo>
                  <a:close/>
                </a:path>
              </a:pathLst>
            </a:custGeom>
            <a:solidFill>
              <a:srgbClr val="0000CC"/>
            </a:solidFill>
            <a:ln w="1">
              <a:solidFill>
                <a:srgbClr val="0000CC"/>
              </a:solidFill>
              <a:bevel/>
              <a:headEnd/>
              <a:tailEnd/>
            </a:ln>
          </p:spPr>
          <p:txBody>
            <a:bodyPr/>
            <a:lstStyle/>
            <a:p>
              <a:endParaRPr lang="en-US"/>
            </a:p>
          </p:txBody>
        </p:sp>
        <p:sp>
          <p:nvSpPr>
            <p:cNvPr id="105511" name="Freeform 42"/>
            <p:cNvSpPr>
              <a:spLocks noEditPoints="1"/>
            </p:cNvSpPr>
            <p:nvPr/>
          </p:nvSpPr>
          <p:spPr bwMode="auto">
            <a:xfrm>
              <a:off x="3319" y="2305"/>
              <a:ext cx="813" cy="44"/>
            </a:xfrm>
            <a:custGeom>
              <a:avLst/>
              <a:gdLst>
                <a:gd name="T0" fmla="*/ 15 w 813"/>
                <a:gd name="T1" fmla="*/ 30 h 44"/>
                <a:gd name="T2" fmla="*/ 30 w 813"/>
                <a:gd name="T3" fmla="*/ 15 h 44"/>
                <a:gd name="T4" fmla="*/ 30 w 813"/>
                <a:gd name="T5" fmla="*/ 30 h 44"/>
                <a:gd name="T6" fmla="*/ 74 w 813"/>
                <a:gd name="T7" fmla="*/ 15 h 44"/>
                <a:gd name="T8" fmla="*/ 59 w 813"/>
                <a:gd name="T9" fmla="*/ 15 h 44"/>
                <a:gd name="T10" fmla="*/ 103 w 813"/>
                <a:gd name="T11" fmla="*/ 30 h 44"/>
                <a:gd name="T12" fmla="*/ 118 w 813"/>
                <a:gd name="T13" fmla="*/ 15 h 44"/>
                <a:gd name="T14" fmla="*/ 118 w 813"/>
                <a:gd name="T15" fmla="*/ 30 h 44"/>
                <a:gd name="T16" fmla="*/ 162 w 813"/>
                <a:gd name="T17" fmla="*/ 15 h 44"/>
                <a:gd name="T18" fmla="*/ 147 w 813"/>
                <a:gd name="T19" fmla="*/ 15 h 44"/>
                <a:gd name="T20" fmla="*/ 191 w 813"/>
                <a:gd name="T21" fmla="*/ 30 h 44"/>
                <a:gd name="T22" fmla="*/ 206 w 813"/>
                <a:gd name="T23" fmla="*/ 15 h 44"/>
                <a:gd name="T24" fmla="*/ 206 w 813"/>
                <a:gd name="T25" fmla="*/ 30 h 44"/>
                <a:gd name="T26" fmla="*/ 250 w 813"/>
                <a:gd name="T27" fmla="*/ 15 h 44"/>
                <a:gd name="T28" fmla="*/ 235 w 813"/>
                <a:gd name="T29" fmla="*/ 15 h 44"/>
                <a:gd name="T30" fmla="*/ 280 w 813"/>
                <a:gd name="T31" fmla="*/ 30 h 44"/>
                <a:gd name="T32" fmla="*/ 294 w 813"/>
                <a:gd name="T33" fmla="*/ 15 h 44"/>
                <a:gd name="T34" fmla="*/ 294 w 813"/>
                <a:gd name="T35" fmla="*/ 30 h 44"/>
                <a:gd name="T36" fmla="*/ 338 w 813"/>
                <a:gd name="T37" fmla="*/ 15 h 44"/>
                <a:gd name="T38" fmla="*/ 324 w 813"/>
                <a:gd name="T39" fmla="*/ 15 h 44"/>
                <a:gd name="T40" fmla="*/ 368 w 813"/>
                <a:gd name="T41" fmla="*/ 30 h 44"/>
                <a:gd name="T42" fmla="*/ 383 w 813"/>
                <a:gd name="T43" fmla="*/ 15 h 44"/>
                <a:gd name="T44" fmla="*/ 383 w 813"/>
                <a:gd name="T45" fmla="*/ 30 h 44"/>
                <a:gd name="T46" fmla="*/ 427 w 813"/>
                <a:gd name="T47" fmla="*/ 15 h 44"/>
                <a:gd name="T48" fmla="*/ 412 w 813"/>
                <a:gd name="T49" fmla="*/ 15 h 44"/>
                <a:gd name="T50" fmla="*/ 456 w 813"/>
                <a:gd name="T51" fmla="*/ 30 h 44"/>
                <a:gd name="T52" fmla="*/ 471 w 813"/>
                <a:gd name="T53" fmla="*/ 15 h 44"/>
                <a:gd name="T54" fmla="*/ 471 w 813"/>
                <a:gd name="T55" fmla="*/ 30 h 44"/>
                <a:gd name="T56" fmla="*/ 515 w 813"/>
                <a:gd name="T57" fmla="*/ 15 h 44"/>
                <a:gd name="T58" fmla="*/ 500 w 813"/>
                <a:gd name="T59" fmla="*/ 15 h 44"/>
                <a:gd name="T60" fmla="*/ 544 w 813"/>
                <a:gd name="T61" fmla="*/ 30 h 44"/>
                <a:gd name="T62" fmla="*/ 559 w 813"/>
                <a:gd name="T63" fmla="*/ 15 h 44"/>
                <a:gd name="T64" fmla="*/ 559 w 813"/>
                <a:gd name="T65" fmla="*/ 30 h 44"/>
                <a:gd name="T66" fmla="*/ 603 w 813"/>
                <a:gd name="T67" fmla="*/ 15 h 44"/>
                <a:gd name="T68" fmla="*/ 588 w 813"/>
                <a:gd name="T69" fmla="*/ 15 h 44"/>
                <a:gd name="T70" fmla="*/ 633 w 813"/>
                <a:gd name="T71" fmla="*/ 30 h 44"/>
                <a:gd name="T72" fmla="*/ 647 w 813"/>
                <a:gd name="T73" fmla="*/ 15 h 44"/>
                <a:gd name="T74" fmla="*/ 647 w 813"/>
                <a:gd name="T75" fmla="*/ 30 h 44"/>
                <a:gd name="T76" fmla="*/ 691 w 813"/>
                <a:gd name="T77" fmla="*/ 15 h 44"/>
                <a:gd name="T78" fmla="*/ 677 w 813"/>
                <a:gd name="T79" fmla="*/ 15 h 44"/>
                <a:gd name="T80" fmla="*/ 721 w 813"/>
                <a:gd name="T81" fmla="*/ 30 h 44"/>
                <a:gd name="T82" fmla="*/ 736 w 813"/>
                <a:gd name="T83" fmla="*/ 15 h 44"/>
                <a:gd name="T84" fmla="*/ 736 w 813"/>
                <a:gd name="T85" fmla="*/ 30 h 44"/>
                <a:gd name="T86" fmla="*/ 776 w 813"/>
                <a:gd name="T87" fmla="*/ 15 h 44"/>
                <a:gd name="T88" fmla="*/ 765 w 813"/>
                <a:gd name="T89" fmla="*/ 15 h 44"/>
                <a:gd name="T90" fmla="*/ 769 w 813"/>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3"/>
                <a:gd name="T139" fmla="*/ 0 h 44"/>
                <a:gd name="T140" fmla="*/ 813 w 813"/>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3"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8" y="15"/>
                  </a:moveTo>
                  <a:lnTo>
                    <a:pt x="103" y="15"/>
                  </a:lnTo>
                  <a:lnTo>
                    <a:pt x="103" y="30"/>
                  </a:lnTo>
                  <a:lnTo>
                    <a:pt x="88" y="30"/>
                  </a:lnTo>
                  <a:lnTo>
                    <a:pt x="88"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1" y="15"/>
                  </a:lnTo>
                  <a:lnTo>
                    <a:pt x="191" y="30"/>
                  </a:lnTo>
                  <a:lnTo>
                    <a:pt x="177" y="30"/>
                  </a:lnTo>
                  <a:lnTo>
                    <a:pt x="177" y="15"/>
                  </a:lnTo>
                  <a:close/>
                  <a:moveTo>
                    <a:pt x="206" y="15"/>
                  </a:moveTo>
                  <a:lnTo>
                    <a:pt x="221" y="15"/>
                  </a:lnTo>
                  <a:lnTo>
                    <a:pt x="221" y="30"/>
                  </a:lnTo>
                  <a:lnTo>
                    <a:pt x="206" y="30"/>
                  </a:lnTo>
                  <a:lnTo>
                    <a:pt x="206" y="15"/>
                  </a:lnTo>
                  <a:close/>
                  <a:moveTo>
                    <a:pt x="235" y="15"/>
                  </a:moveTo>
                  <a:lnTo>
                    <a:pt x="250" y="15"/>
                  </a:lnTo>
                  <a:lnTo>
                    <a:pt x="250" y="30"/>
                  </a:lnTo>
                  <a:lnTo>
                    <a:pt x="235" y="30"/>
                  </a:lnTo>
                  <a:lnTo>
                    <a:pt x="235" y="15"/>
                  </a:lnTo>
                  <a:close/>
                  <a:moveTo>
                    <a:pt x="265" y="15"/>
                  </a:moveTo>
                  <a:lnTo>
                    <a:pt x="280" y="15"/>
                  </a:lnTo>
                  <a:lnTo>
                    <a:pt x="280" y="30"/>
                  </a:lnTo>
                  <a:lnTo>
                    <a:pt x="265" y="30"/>
                  </a:lnTo>
                  <a:lnTo>
                    <a:pt x="265" y="15"/>
                  </a:lnTo>
                  <a:close/>
                  <a:moveTo>
                    <a:pt x="294" y="15"/>
                  </a:moveTo>
                  <a:lnTo>
                    <a:pt x="309" y="15"/>
                  </a:lnTo>
                  <a:lnTo>
                    <a:pt x="309" y="30"/>
                  </a:lnTo>
                  <a:lnTo>
                    <a:pt x="294" y="30"/>
                  </a:lnTo>
                  <a:lnTo>
                    <a:pt x="294" y="15"/>
                  </a:lnTo>
                  <a:close/>
                  <a:moveTo>
                    <a:pt x="324" y="15"/>
                  </a:moveTo>
                  <a:lnTo>
                    <a:pt x="338" y="15"/>
                  </a:lnTo>
                  <a:lnTo>
                    <a:pt x="338"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1" y="15"/>
                  </a:moveTo>
                  <a:lnTo>
                    <a:pt x="456" y="15"/>
                  </a:lnTo>
                  <a:lnTo>
                    <a:pt x="456" y="30"/>
                  </a:lnTo>
                  <a:lnTo>
                    <a:pt x="441" y="30"/>
                  </a:lnTo>
                  <a:lnTo>
                    <a:pt x="441"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4" y="15"/>
                  </a:lnTo>
                  <a:lnTo>
                    <a:pt x="544" y="30"/>
                  </a:lnTo>
                  <a:lnTo>
                    <a:pt x="530" y="30"/>
                  </a:lnTo>
                  <a:lnTo>
                    <a:pt x="530" y="15"/>
                  </a:lnTo>
                  <a:close/>
                  <a:moveTo>
                    <a:pt x="559" y="15"/>
                  </a:moveTo>
                  <a:lnTo>
                    <a:pt x="574" y="15"/>
                  </a:lnTo>
                  <a:lnTo>
                    <a:pt x="574" y="30"/>
                  </a:lnTo>
                  <a:lnTo>
                    <a:pt x="559" y="30"/>
                  </a:lnTo>
                  <a:lnTo>
                    <a:pt x="559" y="15"/>
                  </a:lnTo>
                  <a:close/>
                  <a:moveTo>
                    <a:pt x="588" y="15"/>
                  </a:moveTo>
                  <a:lnTo>
                    <a:pt x="603" y="15"/>
                  </a:lnTo>
                  <a:lnTo>
                    <a:pt x="603" y="30"/>
                  </a:lnTo>
                  <a:lnTo>
                    <a:pt x="588" y="30"/>
                  </a:lnTo>
                  <a:lnTo>
                    <a:pt x="588" y="15"/>
                  </a:lnTo>
                  <a:close/>
                  <a:moveTo>
                    <a:pt x="618" y="15"/>
                  </a:moveTo>
                  <a:lnTo>
                    <a:pt x="633" y="15"/>
                  </a:lnTo>
                  <a:lnTo>
                    <a:pt x="633" y="30"/>
                  </a:lnTo>
                  <a:lnTo>
                    <a:pt x="618" y="30"/>
                  </a:lnTo>
                  <a:lnTo>
                    <a:pt x="618" y="15"/>
                  </a:lnTo>
                  <a:close/>
                  <a:moveTo>
                    <a:pt x="647" y="15"/>
                  </a:moveTo>
                  <a:lnTo>
                    <a:pt x="662" y="15"/>
                  </a:lnTo>
                  <a:lnTo>
                    <a:pt x="662" y="30"/>
                  </a:lnTo>
                  <a:lnTo>
                    <a:pt x="647" y="30"/>
                  </a:lnTo>
                  <a:lnTo>
                    <a:pt x="647" y="15"/>
                  </a:lnTo>
                  <a:close/>
                  <a:moveTo>
                    <a:pt x="677" y="15"/>
                  </a:moveTo>
                  <a:lnTo>
                    <a:pt x="691" y="15"/>
                  </a:lnTo>
                  <a:lnTo>
                    <a:pt x="691" y="30"/>
                  </a:lnTo>
                  <a:lnTo>
                    <a:pt x="677" y="30"/>
                  </a:lnTo>
                  <a:lnTo>
                    <a:pt x="677" y="15"/>
                  </a:lnTo>
                  <a:close/>
                  <a:moveTo>
                    <a:pt x="706" y="15"/>
                  </a:moveTo>
                  <a:lnTo>
                    <a:pt x="721" y="15"/>
                  </a:lnTo>
                  <a:lnTo>
                    <a:pt x="721" y="30"/>
                  </a:lnTo>
                  <a:lnTo>
                    <a:pt x="706" y="30"/>
                  </a:lnTo>
                  <a:lnTo>
                    <a:pt x="706" y="15"/>
                  </a:lnTo>
                  <a:close/>
                  <a:moveTo>
                    <a:pt x="736" y="15"/>
                  </a:moveTo>
                  <a:lnTo>
                    <a:pt x="750" y="15"/>
                  </a:lnTo>
                  <a:lnTo>
                    <a:pt x="750" y="30"/>
                  </a:lnTo>
                  <a:lnTo>
                    <a:pt x="736" y="30"/>
                  </a:lnTo>
                  <a:lnTo>
                    <a:pt x="736" y="15"/>
                  </a:lnTo>
                  <a:close/>
                  <a:moveTo>
                    <a:pt x="765" y="15"/>
                  </a:moveTo>
                  <a:lnTo>
                    <a:pt x="776" y="15"/>
                  </a:lnTo>
                  <a:lnTo>
                    <a:pt x="776" y="30"/>
                  </a:lnTo>
                  <a:lnTo>
                    <a:pt x="765" y="30"/>
                  </a:lnTo>
                  <a:lnTo>
                    <a:pt x="765" y="15"/>
                  </a:lnTo>
                  <a:close/>
                  <a:moveTo>
                    <a:pt x="769" y="0"/>
                  </a:moveTo>
                  <a:lnTo>
                    <a:pt x="813" y="22"/>
                  </a:lnTo>
                  <a:lnTo>
                    <a:pt x="769" y="44"/>
                  </a:lnTo>
                  <a:lnTo>
                    <a:pt x="769" y="0"/>
                  </a:lnTo>
                  <a:close/>
                </a:path>
              </a:pathLst>
            </a:custGeom>
            <a:solidFill>
              <a:srgbClr val="0000FF"/>
            </a:solidFill>
            <a:ln w="1">
              <a:solidFill>
                <a:srgbClr val="0000FF"/>
              </a:solidFill>
              <a:bevel/>
              <a:headEnd/>
              <a:tailEnd/>
            </a:ln>
          </p:spPr>
          <p:txBody>
            <a:bodyPr/>
            <a:lstStyle/>
            <a:p>
              <a:endParaRPr lang="en-US"/>
            </a:p>
          </p:txBody>
        </p:sp>
        <p:sp>
          <p:nvSpPr>
            <p:cNvPr id="105512" name="Freeform 43"/>
            <p:cNvSpPr>
              <a:spLocks noEditPoints="1"/>
            </p:cNvSpPr>
            <p:nvPr/>
          </p:nvSpPr>
          <p:spPr bwMode="auto">
            <a:xfrm>
              <a:off x="1701" y="2305"/>
              <a:ext cx="624" cy="44"/>
            </a:xfrm>
            <a:custGeom>
              <a:avLst/>
              <a:gdLst>
                <a:gd name="T0" fmla="*/ 15 w 624"/>
                <a:gd name="T1" fmla="*/ 15 h 44"/>
                <a:gd name="T2" fmla="*/ 0 w 624"/>
                <a:gd name="T3" fmla="*/ 30 h 44"/>
                <a:gd name="T4" fmla="*/ 30 w 624"/>
                <a:gd name="T5" fmla="*/ 15 h 44"/>
                <a:gd name="T6" fmla="*/ 44 w 624"/>
                <a:gd name="T7" fmla="*/ 30 h 44"/>
                <a:gd name="T8" fmla="*/ 30 w 624"/>
                <a:gd name="T9" fmla="*/ 15 h 44"/>
                <a:gd name="T10" fmla="*/ 74 w 624"/>
                <a:gd name="T11" fmla="*/ 15 h 44"/>
                <a:gd name="T12" fmla="*/ 59 w 624"/>
                <a:gd name="T13" fmla="*/ 30 h 44"/>
                <a:gd name="T14" fmla="*/ 89 w 624"/>
                <a:gd name="T15" fmla="*/ 15 h 44"/>
                <a:gd name="T16" fmla="*/ 103 w 624"/>
                <a:gd name="T17" fmla="*/ 30 h 44"/>
                <a:gd name="T18" fmla="*/ 89 w 624"/>
                <a:gd name="T19" fmla="*/ 15 h 44"/>
                <a:gd name="T20" fmla="*/ 133 w 624"/>
                <a:gd name="T21" fmla="*/ 15 h 44"/>
                <a:gd name="T22" fmla="*/ 118 w 624"/>
                <a:gd name="T23" fmla="*/ 30 h 44"/>
                <a:gd name="T24" fmla="*/ 147 w 624"/>
                <a:gd name="T25" fmla="*/ 15 h 44"/>
                <a:gd name="T26" fmla="*/ 162 w 624"/>
                <a:gd name="T27" fmla="*/ 30 h 44"/>
                <a:gd name="T28" fmla="*/ 147 w 624"/>
                <a:gd name="T29" fmla="*/ 15 h 44"/>
                <a:gd name="T30" fmla="*/ 192 w 624"/>
                <a:gd name="T31" fmla="*/ 15 h 44"/>
                <a:gd name="T32" fmla="*/ 177 w 624"/>
                <a:gd name="T33" fmla="*/ 30 h 44"/>
                <a:gd name="T34" fmla="*/ 206 w 624"/>
                <a:gd name="T35" fmla="*/ 15 h 44"/>
                <a:gd name="T36" fmla="*/ 221 w 624"/>
                <a:gd name="T37" fmla="*/ 30 h 44"/>
                <a:gd name="T38" fmla="*/ 206 w 624"/>
                <a:gd name="T39" fmla="*/ 15 h 44"/>
                <a:gd name="T40" fmla="*/ 250 w 624"/>
                <a:gd name="T41" fmla="*/ 15 h 44"/>
                <a:gd name="T42" fmla="*/ 236 w 624"/>
                <a:gd name="T43" fmla="*/ 30 h 44"/>
                <a:gd name="T44" fmla="*/ 265 w 624"/>
                <a:gd name="T45" fmla="*/ 15 h 44"/>
                <a:gd name="T46" fmla="*/ 280 w 624"/>
                <a:gd name="T47" fmla="*/ 30 h 44"/>
                <a:gd name="T48" fmla="*/ 265 w 624"/>
                <a:gd name="T49" fmla="*/ 15 h 44"/>
                <a:gd name="T50" fmla="*/ 309 w 624"/>
                <a:gd name="T51" fmla="*/ 15 h 44"/>
                <a:gd name="T52" fmla="*/ 295 w 624"/>
                <a:gd name="T53" fmla="*/ 30 h 44"/>
                <a:gd name="T54" fmla="*/ 324 w 624"/>
                <a:gd name="T55" fmla="*/ 15 h 44"/>
                <a:gd name="T56" fmla="*/ 339 w 624"/>
                <a:gd name="T57" fmla="*/ 30 h 44"/>
                <a:gd name="T58" fmla="*/ 324 w 624"/>
                <a:gd name="T59" fmla="*/ 15 h 44"/>
                <a:gd name="T60" fmla="*/ 368 w 624"/>
                <a:gd name="T61" fmla="*/ 15 h 44"/>
                <a:gd name="T62" fmla="*/ 353 w 624"/>
                <a:gd name="T63" fmla="*/ 30 h 44"/>
                <a:gd name="T64" fmla="*/ 383 w 624"/>
                <a:gd name="T65" fmla="*/ 15 h 44"/>
                <a:gd name="T66" fmla="*/ 397 w 624"/>
                <a:gd name="T67" fmla="*/ 30 h 44"/>
                <a:gd name="T68" fmla="*/ 383 w 624"/>
                <a:gd name="T69" fmla="*/ 15 h 44"/>
                <a:gd name="T70" fmla="*/ 427 w 624"/>
                <a:gd name="T71" fmla="*/ 15 h 44"/>
                <a:gd name="T72" fmla="*/ 412 w 624"/>
                <a:gd name="T73" fmla="*/ 30 h 44"/>
                <a:gd name="T74" fmla="*/ 442 w 624"/>
                <a:gd name="T75" fmla="*/ 15 h 44"/>
                <a:gd name="T76" fmla="*/ 456 w 624"/>
                <a:gd name="T77" fmla="*/ 30 h 44"/>
                <a:gd name="T78" fmla="*/ 442 w 624"/>
                <a:gd name="T79" fmla="*/ 15 h 44"/>
                <a:gd name="T80" fmla="*/ 486 w 624"/>
                <a:gd name="T81" fmla="*/ 15 h 44"/>
                <a:gd name="T82" fmla="*/ 471 w 624"/>
                <a:gd name="T83" fmla="*/ 30 h 44"/>
                <a:gd name="T84" fmla="*/ 500 w 624"/>
                <a:gd name="T85" fmla="*/ 15 h 44"/>
                <a:gd name="T86" fmla="*/ 515 w 624"/>
                <a:gd name="T87" fmla="*/ 30 h 44"/>
                <a:gd name="T88" fmla="*/ 500 w 624"/>
                <a:gd name="T89" fmla="*/ 15 h 44"/>
                <a:gd name="T90" fmla="*/ 545 w 624"/>
                <a:gd name="T91" fmla="*/ 15 h 44"/>
                <a:gd name="T92" fmla="*/ 530 w 624"/>
                <a:gd name="T93" fmla="*/ 30 h 44"/>
                <a:gd name="T94" fmla="*/ 559 w 624"/>
                <a:gd name="T95" fmla="*/ 15 h 44"/>
                <a:gd name="T96" fmla="*/ 574 w 624"/>
                <a:gd name="T97" fmla="*/ 30 h 44"/>
                <a:gd name="T98" fmla="*/ 559 w 624"/>
                <a:gd name="T99" fmla="*/ 15 h 44"/>
                <a:gd name="T100" fmla="*/ 624 w 624"/>
                <a:gd name="T101" fmla="*/ 22 h 44"/>
                <a:gd name="T102" fmla="*/ 580 w 624"/>
                <a:gd name="T103" fmla="*/ 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44"/>
                <a:gd name="T158" fmla="*/ 624 w 624"/>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9" y="15"/>
                  </a:moveTo>
                  <a:lnTo>
                    <a:pt x="103" y="15"/>
                  </a:lnTo>
                  <a:lnTo>
                    <a:pt x="103" y="30"/>
                  </a:lnTo>
                  <a:lnTo>
                    <a:pt x="89" y="30"/>
                  </a:lnTo>
                  <a:lnTo>
                    <a:pt x="89"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2" y="15"/>
                  </a:lnTo>
                  <a:lnTo>
                    <a:pt x="192" y="30"/>
                  </a:lnTo>
                  <a:lnTo>
                    <a:pt x="177" y="30"/>
                  </a:lnTo>
                  <a:lnTo>
                    <a:pt x="177" y="15"/>
                  </a:lnTo>
                  <a:close/>
                  <a:moveTo>
                    <a:pt x="206" y="15"/>
                  </a:moveTo>
                  <a:lnTo>
                    <a:pt x="221" y="15"/>
                  </a:lnTo>
                  <a:lnTo>
                    <a:pt x="221" y="30"/>
                  </a:lnTo>
                  <a:lnTo>
                    <a:pt x="206" y="30"/>
                  </a:lnTo>
                  <a:lnTo>
                    <a:pt x="206" y="15"/>
                  </a:lnTo>
                  <a:close/>
                  <a:moveTo>
                    <a:pt x="236" y="15"/>
                  </a:moveTo>
                  <a:lnTo>
                    <a:pt x="250" y="15"/>
                  </a:lnTo>
                  <a:lnTo>
                    <a:pt x="250" y="30"/>
                  </a:lnTo>
                  <a:lnTo>
                    <a:pt x="236" y="30"/>
                  </a:lnTo>
                  <a:lnTo>
                    <a:pt x="236" y="15"/>
                  </a:lnTo>
                  <a:close/>
                  <a:moveTo>
                    <a:pt x="265" y="15"/>
                  </a:moveTo>
                  <a:lnTo>
                    <a:pt x="280" y="15"/>
                  </a:lnTo>
                  <a:lnTo>
                    <a:pt x="280" y="30"/>
                  </a:lnTo>
                  <a:lnTo>
                    <a:pt x="265" y="30"/>
                  </a:lnTo>
                  <a:lnTo>
                    <a:pt x="265" y="15"/>
                  </a:lnTo>
                  <a:close/>
                  <a:moveTo>
                    <a:pt x="295" y="15"/>
                  </a:moveTo>
                  <a:lnTo>
                    <a:pt x="309" y="15"/>
                  </a:lnTo>
                  <a:lnTo>
                    <a:pt x="309" y="30"/>
                  </a:lnTo>
                  <a:lnTo>
                    <a:pt x="295" y="30"/>
                  </a:lnTo>
                  <a:lnTo>
                    <a:pt x="295" y="15"/>
                  </a:lnTo>
                  <a:close/>
                  <a:moveTo>
                    <a:pt x="324" y="15"/>
                  </a:moveTo>
                  <a:lnTo>
                    <a:pt x="339" y="15"/>
                  </a:lnTo>
                  <a:lnTo>
                    <a:pt x="339"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2" y="15"/>
                  </a:moveTo>
                  <a:lnTo>
                    <a:pt x="456" y="15"/>
                  </a:lnTo>
                  <a:lnTo>
                    <a:pt x="456" y="30"/>
                  </a:lnTo>
                  <a:lnTo>
                    <a:pt x="442" y="30"/>
                  </a:lnTo>
                  <a:lnTo>
                    <a:pt x="442"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5" y="15"/>
                  </a:lnTo>
                  <a:lnTo>
                    <a:pt x="545" y="30"/>
                  </a:lnTo>
                  <a:lnTo>
                    <a:pt x="530" y="30"/>
                  </a:lnTo>
                  <a:lnTo>
                    <a:pt x="530" y="15"/>
                  </a:lnTo>
                  <a:close/>
                  <a:moveTo>
                    <a:pt x="559" y="15"/>
                  </a:moveTo>
                  <a:lnTo>
                    <a:pt x="574" y="15"/>
                  </a:lnTo>
                  <a:lnTo>
                    <a:pt x="574" y="30"/>
                  </a:lnTo>
                  <a:lnTo>
                    <a:pt x="559" y="30"/>
                  </a:lnTo>
                  <a:lnTo>
                    <a:pt x="559" y="15"/>
                  </a:lnTo>
                  <a:close/>
                  <a:moveTo>
                    <a:pt x="580" y="0"/>
                  </a:moveTo>
                  <a:lnTo>
                    <a:pt x="624" y="22"/>
                  </a:lnTo>
                  <a:lnTo>
                    <a:pt x="580" y="44"/>
                  </a:lnTo>
                  <a:lnTo>
                    <a:pt x="580" y="0"/>
                  </a:lnTo>
                  <a:close/>
                </a:path>
              </a:pathLst>
            </a:custGeom>
            <a:solidFill>
              <a:srgbClr val="0000FF"/>
            </a:solidFill>
            <a:ln w="1">
              <a:solidFill>
                <a:srgbClr val="0000FF"/>
              </a:solidFill>
              <a:bevel/>
              <a:headEnd/>
              <a:tailEnd/>
            </a:ln>
          </p:spPr>
          <p:txBody>
            <a:bodyPr/>
            <a:lstStyle/>
            <a:p>
              <a:endParaRPr lang="en-US"/>
            </a:p>
          </p:txBody>
        </p:sp>
        <p:sp>
          <p:nvSpPr>
            <p:cNvPr id="105513" name="Freeform 44"/>
            <p:cNvSpPr>
              <a:spLocks noEditPoints="1"/>
            </p:cNvSpPr>
            <p:nvPr/>
          </p:nvSpPr>
          <p:spPr bwMode="auto">
            <a:xfrm>
              <a:off x="859" y="2031"/>
              <a:ext cx="871" cy="257"/>
            </a:xfrm>
            <a:custGeom>
              <a:avLst/>
              <a:gdLst>
                <a:gd name="T0" fmla="*/ 52 w 871"/>
                <a:gd name="T1" fmla="*/ 242 h 257"/>
                <a:gd name="T2" fmla="*/ 66 w 871"/>
                <a:gd name="T3" fmla="*/ 226 h 257"/>
                <a:gd name="T4" fmla="*/ 77 w 871"/>
                <a:gd name="T5" fmla="*/ 240 h 257"/>
                <a:gd name="T6" fmla="*/ 104 w 871"/>
                <a:gd name="T7" fmla="*/ 222 h 257"/>
                <a:gd name="T8" fmla="*/ 97 w 871"/>
                <a:gd name="T9" fmla="*/ 238 h 257"/>
                <a:gd name="T10" fmla="*/ 138 w 871"/>
                <a:gd name="T11" fmla="*/ 217 h 257"/>
                <a:gd name="T12" fmla="*/ 124 w 871"/>
                <a:gd name="T13" fmla="*/ 220 h 257"/>
                <a:gd name="T14" fmla="*/ 155 w 871"/>
                <a:gd name="T15" fmla="*/ 229 h 257"/>
                <a:gd name="T16" fmla="*/ 196 w 871"/>
                <a:gd name="T17" fmla="*/ 207 h 257"/>
                <a:gd name="T18" fmla="*/ 182 w 871"/>
                <a:gd name="T19" fmla="*/ 210 h 257"/>
                <a:gd name="T20" fmla="*/ 228 w 871"/>
                <a:gd name="T21" fmla="*/ 216 h 257"/>
                <a:gd name="T22" fmla="*/ 240 w 871"/>
                <a:gd name="T23" fmla="*/ 199 h 257"/>
                <a:gd name="T24" fmla="*/ 253 w 871"/>
                <a:gd name="T25" fmla="*/ 212 h 257"/>
                <a:gd name="T26" fmla="*/ 284 w 871"/>
                <a:gd name="T27" fmla="*/ 193 h 257"/>
                <a:gd name="T28" fmla="*/ 298 w 871"/>
                <a:gd name="T29" fmla="*/ 191 h 257"/>
                <a:gd name="T30" fmla="*/ 303 w 871"/>
                <a:gd name="T31" fmla="*/ 205 h 257"/>
                <a:gd name="T32" fmla="*/ 335 w 871"/>
                <a:gd name="T33" fmla="*/ 186 h 257"/>
                <a:gd name="T34" fmla="*/ 329 w 871"/>
                <a:gd name="T35" fmla="*/ 202 h 257"/>
                <a:gd name="T36" fmla="*/ 373 w 871"/>
                <a:gd name="T37" fmla="*/ 193 h 257"/>
                <a:gd name="T38" fmla="*/ 389 w 871"/>
                <a:gd name="T39" fmla="*/ 174 h 257"/>
                <a:gd name="T40" fmla="*/ 388 w 871"/>
                <a:gd name="T41" fmla="*/ 190 h 257"/>
                <a:gd name="T42" fmla="*/ 431 w 871"/>
                <a:gd name="T43" fmla="*/ 179 h 257"/>
                <a:gd name="T44" fmla="*/ 448 w 871"/>
                <a:gd name="T45" fmla="*/ 159 h 257"/>
                <a:gd name="T46" fmla="*/ 445 w 871"/>
                <a:gd name="T47" fmla="*/ 175 h 257"/>
                <a:gd name="T48" fmla="*/ 487 w 871"/>
                <a:gd name="T49" fmla="*/ 163 h 257"/>
                <a:gd name="T50" fmla="*/ 508 w 871"/>
                <a:gd name="T51" fmla="*/ 141 h 257"/>
                <a:gd name="T52" fmla="*/ 501 w 871"/>
                <a:gd name="T53" fmla="*/ 159 h 257"/>
                <a:gd name="T54" fmla="*/ 539 w 871"/>
                <a:gd name="T55" fmla="*/ 132 h 257"/>
                <a:gd name="T56" fmla="*/ 525 w 871"/>
                <a:gd name="T57" fmla="*/ 136 h 257"/>
                <a:gd name="T58" fmla="*/ 572 w 871"/>
                <a:gd name="T59" fmla="*/ 138 h 257"/>
                <a:gd name="T60" fmla="*/ 582 w 871"/>
                <a:gd name="T61" fmla="*/ 120 h 257"/>
                <a:gd name="T62" fmla="*/ 582 w 871"/>
                <a:gd name="T63" fmla="*/ 120 h 257"/>
                <a:gd name="T64" fmla="*/ 628 w 871"/>
                <a:gd name="T65" fmla="*/ 121 h 257"/>
                <a:gd name="T66" fmla="*/ 638 w 871"/>
                <a:gd name="T67" fmla="*/ 103 h 257"/>
                <a:gd name="T68" fmla="*/ 655 w 871"/>
                <a:gd name="T69" fmla="*/ 112 h 257"/>
                <a:gd name="T70" fmla="*/ 668 w 871"/>
                <a:gd name="T71" fmla="*/ 92 h 257"/>
                <a:gd name="T72" fmla="*/ 671 w 871"/>
                <a:gd name="T73" fmla="*/ 107 h 257"/>
                <a:gd name="T74" fmla="*/ 706 w 871"/>
                <a:gd name="T75" fmla="*/ 77 h 257"/>
                <a:gd name="T76" fmla="*/ 693 w 871"/>
                <a:gd name="T77" fmla="*/ 82 h 257"/>
                <a:gd name="T78" fmla="*/ 739 w 871"/>
                <a:gd name="T79" fmla="*/ 79 h 257"/>
                <a:gd name="T80" fmla="*/ 746 w 871"/>
                <a:gd name="T81" fmla="*/ 59 h 257"/>
                <a:gd name="T82" fmla="*/ 766 w 871"/>
                <a:gd name="T83" fmla="*/ 67 h 257"/>
                <a:gd name="T84" fmla="*/ 746 w 871"/>
                <a:gd name="T85" fmla="*/ 59 h 257"/>
                <a:gd name="T86" fmla="*/ 786 w 871"/>
                <a:gd name="T87" fmla="*/ 41 h 257"/>
                <a:gd name="T88" fmla="*/ 779 w 871"/>
                <a:gd name="T89" fmla="*/ 60 h 257"/>
                <a:gd name="T90" fmla="*/ 809 w 871"/>
                <a:gd name="T91" fmla="*/ 30 h 257"/>
                <a:gd name="T92" fmla="*/ 809 w 871"/>
                <a:gd name="T93" fmla="*/ 46 h 257"/>
                <a:gd name="T94" fmla="*/ 826 w 871"/>
                <a:gd name="T95" fmla="*/ 21 h 257"/>
                <a:gd name="T96" fmla="*/ 845 w 871"/>
                <a:gd name="T97" fmla="*/ 27 h 257"/>
                <a:gd name="T98" fmla="*/ 832 w 871"/>
                <a:gd name="T99" fmla="*/ 34 h 257"/>
                <a:gd name="T100" fmla="*/ 858 w 871"/>
                <a:gd name="T101" fmla="*/ 4 h 257"/>
                <a:gd name="T102" fmla="*/ 869 w 871"/>
                <a:gd name="T103" fmla="*/ 14 h 257"/>
                <a:gd name="T104" fmla="*/ 851 w 871"/>
                <a:gd name="T105" fmla="*/ 7 h 257"/>
                <a:gd name="T106" fmla="*/ 46 w 871"/>
                <a:gd name="T107" fmla="*/ 25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1"/>
                <a:gd name="T163" fmla="*/ 0 h 257"/>
                <a:gd name="T164" fmla="*/ 871 w 871"/>
                <a:gd name="T165" fmla="*/ 257 h 2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1" h="257">
                  <a:moveTo>
                    <a:pt x="37" y="228"/>
                  </a:moveTo>
                  <a:lnTo>
                    <a:pt x="50" y="227"/>
                  </a:lnTo>
                  <a:lnTo>
                    <a:pt x="51" y="227"/>
                  </a:lnTo>
                  <a:lnTo>
                    <a:pt x="52" y="242"/>
                  </a:lnTo>
                  <a:lnTo>
                    <a:pt x="51" y="242"/>
                  </a:lnTo>
                  <a:lnTo>
                    <a:pt x="38" y="243"/>
                  </a:lnTo>
                  <a:lnTo>
                    <a:pt x="37" y="228"/>
                  </a:lnTo>
                  <a:close/>
                  <a:moveTo>
                    <a:pt x="66" y="226"/>
                  </a:moveTo>
                  <a:lnTo>
                    <a:pt x="76" y="225"/>
                  </a:lnTo>
                  <a:lnTo>
                    <a:pt x="80" y="225"/>
                  </a:lnTo>
                  <a:lnTo>
                    <a:pt x="82" y="239"/>
                  </a:lnTo>
                  <a:lnTo>
                    <a:pt x="77" y="240"/>
                  </a:lnTo>
                  <a:lnTo>
                    <a:pt x="67" y="241"/>
                  </a:lnTo>
                  <a:lnTo>
                    <a:pt x="66" y="226"/>
                  </a:lnTo>
                  <a:close/>
                  <a:moveTo>
                    <a:pt x="95" y="223"/>
                  </a:moveTo>
                  <a:lnTo>
                    <a:pt x="104" y="222"/>
                  </a:lnTo>
                  <a:lnTo>
                    <a:pt x="109" y="222"/>
                  </a:lnTo>
                  <a:lnTo>
                    <a:pt x="111" y="236"/>
                  </a:lnTo>
                  <a:lnTo>
                    <a:pt x="106" y="237"/>
                  </a:lnTo>
                  <a:lnTo>
                    <a:pt x="97" y="238"/>
                  </a:lnTo>
                  <a:lnTo>
                    <a:pt x="95" y="223"/>
                  </a:lnTo>
                  <a:close/>
                  <a:moveTo>
                    <a:pt x="124" y="220"/>
                  </a:moveTo>
                  <a:lnTo>
                    <a:pt x="135" y="218"/>
                  </a:lnTo>
                  <a:lnTo>
                    <a:pt x="138" y="217"/>
                  </a:lnTo>
                  <a:lnTo>
                    <a:pt x="141" y="232"/>
                  </a:lnTo>
                  <a:lnTo>
                    <a:pt x="137" y="232"/>
                  </a:lnTo>
                  <a:lnTo>
                    <a:pt x="126" y="234"/>
                  </a:lnTo>
                  <a:lnTo>
                    <a:pt x="124" y="220"/>
                  </a:lnTo>
                  <a:close/>
                  <a:moveTo>
                    <a:pt x="153" y="215"/>
                  </a:moveTo>
                  <a:lnTo>
                    <a:pt x="167" y="212"/>
                  </a:lnTo>
                  <a:lnTo>
                    <a:pt x="170" y="227"/>
                  </a:lnTo>
                  <a:lnTo>
                    <a:pt x="155" y="229"/>
                  </a:lnTo>
                  <a:lnTo>
                    <a:pt x="153" y="215"/>
                  </a:lnTo>
                  <a:close/>
                  <a:moveTo>
                    <a:pt x="182" y="210"/>
                  </a:moveTo>
                  <a:lnTo>
                    <a:pt x="184" y="209"/>
                  </a:lnTo>
                  <a:lnTo>
                    <a:pt x="196" y="207"/>
                  </a:lnTo>
                  <a:lnTo>
                    <a:pt x="199" y="221"/>
                  </a:lnTo>
                  <a:lnTo>
                    <a:pt x="187" y="224"/>
                  </a:lnTo>
                  <a:lnTo>
                    <a:pt x="184" y="224"/>
                  </a:lnTo>
                  <a:lnTo>
                    <a:pt x="182" y="210"/>
                  </a:lnTo>
                  <a:close/>
                  <a:moveTo>
                    <a:pt x="211" y="204"/>
                  </a:moveTo>
                  <a:lnTo>
                    <a:pt x="218" y="203"/>
                  </a:lnTo>
                  <a:lnTo>
                    <a:pt x="225" y="202"/>
                  </a:lnTo>
                  <a:lnTo>
                    <a:pt x="228" y="216"/>
                  </a:lnTo>
                  <a:lnTo>
                    <a:pt x="220" y="218"/>
                  </a:lnTo>
                  <a:lnTo>
                    <a:pt x="213" y="219"/>
                  </a:lnTo>
                  <a:lnTo>
                    <a:pt x="211" y="204"/>
                  </a:lnTo>
                  <a:close/>
                  <a:moveTo>
                    <a:pt x="240" y="199"/>
                  </a:moveTo>
                  <a:lnTo>
                    <a:pt x="251" y="198"/>
                  </a:lnTo>
                  <a:lnTo>
                    <a:pt x="254" y="197"/>
                  </a:lnTo>
                  <a:lnTo>
                    <a:pt x="256" y="212"/>
                  </a:lnTo>
                  <a:lnTo>
                    <a:pt x="253" y="212"/>
                  </a:lnTo>
                  <a:lnTo>
                    <a:pt x="242" y="214"/>
                  </a:lnTo>
                  <a:lnTo>
                    <a:pt x="240" y="199"/>
                  </a:lnTo>
                  <a:close/>
                  <a:moveTo>
                    <a:pt x="269" y="195"/>
                  </a:moveTo>
                  <a:lnTo>
                    <a:pt x="284" y="193"/>
                  </a:lnTo>
                  <a:lnTo>
                    <a:pt x="285" y="208"/>
                  </a:lnTo>
                  <a:lnTo>
                    <a:pt x="271" y="210"/>
                  </a:lnTo>
                  <a:lnTo>
                    <a:pt x="269" y="195"/>
                  </a:lnTo>
                  <a:close/>
                  <a:moveTo>
                    <a:pt x="298" y="191"/>
                  </a:moveTo>
                  <a:lnTo>
                    <a:pt x="301" y="191"/>
                  </a:lnTo>
                  <a:lnTo>
                    <a:pt x="313" y="189"/>
                  </a:lnTo>
                  <a:lnTo>
                    <a:pt x="315" y="204"/>
                  </a:lnTo>
                  <a:lnTo>
                    <a:pt x="303" y="205"/>
                  </a:lnTo>
                  <a:lnTo>
                    <a:pt x="300" y="206"/>
                  </a:lnTo>
                  <a:lnTo>
                    <a:pt x="298" y="191"/>
                  </a:lnTo>
                  <a:close/>
                  <a:moveTo>
                    <a:pt x="327" y="187"/>
                  </a:moveTo>
                  <a:lnTo>
                    <a:pt x="335" y="186"/>
                  </a:lnTo>
                  <a:lnTo>
                    <a:pt x="341" y="185"/>
                  </a:lnTo>
                  <a:lnTo>
                    <a:pt x="344" y="199"/>
                  </a:lnTo>
                  <a:lnTo>
                    <a:pt x="337" y="200"/>
                  </a:lnTo>
                  <a:lnTo>
                    <a:pt x="329" y="202"/>
                  </a:lnTo>
                  <a:lnTo>
                    <a:pt x="327" y="187"/>
                  </a:lnTo>
                  <a:close/>
                  <a:moveTo>
                    <a:pt x="356" y="182"/>
                  </a:moveTo>
                  <a:lnTo>
                    <a:pt x="370" y="179"/>
                  </a:lnTo>
                  <a:lnTo>
                    <a:pt x="373" y="193"/>
                  </a:lnTo>
                  <a:lnTo>
                    <a:pt x="359" y="196"/>
                  </a:lnTo>
                  <a:lnTo>
                    <a:pt x="356" y="182"/>
                  </a:lnTo>
                  <a:close/>
                  <a:moveTo>
                    <a:pt x="384" y="176"/>
                  </a:moveTo>
                  <a:lnTo>
                    <a:pt x="389" y="174"/>
                  </a:lnTo>
                  <a:lnTo>
                    <a:pt x="398" y="172"/>
                  </a:lnTo>
                  <a:lnTo>
                    <a:pt x="402" y="186"/>
                  </a:lnTo>
                  <a:lnTo>
                    <a:pt x="392" y="189"/>
                  </a:lnTo>
                  <a:lnTo>
                    <a:pt x="388" y="190"/>
                  </a:lnTo>
                  <a:lnTo>
                    <a:pt x="384" y="176"/>
                  </a:lnTo>
                  <a:close/>
                  <a:moveTo>
                    <a:pt x="412" y="168"/>
                  </a:moveTo>
                  <a:lnTo>
                    <a:pt x="427" y="165"/>
                  </a:lnTo>
                  <a:lnTo>
                    <a:pt x="431" y="179"/>
                  </a:lnTo>
                  <a:lnTo>
                    <a:pt x="416" y="183"/>
                  </a:lnTo>
                  <a:lnTo>
                    <a:pt x="412" y="168"/>
                  </a:lnTo>
                  <a:close/>
                  <a:moveTo>
                    <a:pt x="441" y="161"/>
                  </a:moveTo>
                  <a:lnTo>
                    <a:pt x="448" y="159"/>
                  </a:lnTo>
                  <a:lnTo>
                    <a:pt x="455" y="157"/>
                  </a:lnTo>
                  <a:lnTo>
                    <a:pt x="459" y="171"/>
                  </a:lnTo>
                  <a:lnTo>
                    <a:pt x="452" y="173"/>
                  </a:lnTo>
                  <a:lnTo>
                    <a:pt x="445" y="175"/>
                  </a:lnTo>
                  <a:lnTo>
                    <a:pt x="441" y="161"/>
                  </a:lnTo>
                  <a:close/>
                  <a:moveTo>
                    <a:pt x="469" y="153"/>
                  </a:moveTo>
                  <a:lnTo>
                    <a:pt x="483" y="149"/>
                  </a:lnTo>
                  <a:lnTo>
                    <a:pt x="487" y="163"/>
                  </a:lnTo>
                  <a:lnTo>
                    <a:pt x="473" y="167"/>
                  </a:lnTo>
                  <a:lnTo>
                    <a:pt x="469" y="153"/>
                  </a:lnTo>
                  <a:close/>
                  <a:moveTo>
                    <a:pt x="497" y="144"/>
                  </a:moveTo>
                  <a:lnTo>
                    <a:pt x="508" y="141"/>
                  </a:lnTo>
                  <a:lnTo>
                    <a:pt x="511" y="140"/>
                  </a:lnTo>
                  <a:lnTo>
                    <a:pt x="515" y="154"/>
                  </a:lnTo>
                  <a:lnTo>
                    <a:pt x="512" y="155"/>
                  </a:lnTo>
                  <a:lnTo>
                    <a:pt x="501" y="159"/>
                  </a:lnTo>
                  <a:lnTo>
                    <a:pt x="497" y="144"/>
                  </a:lnTo>
                  <a:close/>
                  <a:moveTo>
                    <a:pt x="525" y="136"/>
                  </a:moveTo>
                  <a:lnTo>
                    <a:pt x="527" y="136"/>
                  </a:lnTo>
                  <a:lnTo>
                    <a:pt x="539" y="132"/>
                  </a:lnTo>
                  <a:lnTo>
                    <a:pt x="544" y="146"/>
                  </a:lnTo>
                  <a:lnTo>
                    <a:pt x="531" y="150"/>
                  </a:lnTo>
                  <a:lnTo>
                    <a:pt x="530" y="150"/>
                  </a:lnTo>
                  <a:lnTo>
                    <a:pt x="525" y="136"/>
                  </a:lnTo>
                  <a:close/>
                  <a:moveTo>
                    <a:pt x="554" y="128"/>
                  </a:moveTo>
                  <a:lnTo>
                    <a:pt x="564" y="125"/>
                  </a:lnTo>
                  <a:lnTo>
                    <a:pt x="568" y="124"/>
                  </a:lnTo>
                  <a:lnTo>
                    <a:pt x="572" y="138"/>
                  </a:lnTo>
                  <a:lnTo>
                    <a:pt x="568" y="139"/>
                  </a:lnTo>
                  <a:lnTo>
                    <a:pt x="558" y="142"/>
                  </a:lnTo>
                  <a:lnTo>
                    <a:pt x="554" y="128"/>
                  </a:lnTo>
                  <a:close/>
                  <a:moveTo>
                    <a:pt x="582" y="120"/>
                  </a:moveTo>
                  <a:lnTo>
                    <a:pt x="596" y="116"/>
                  </a:lnTo>
                  <a:lnTo>
                    <a:pt x="600" y="130"/>
                  </a:lnTo>
                  <a:lnTo>
                    <a:pt x="586" y="134"/>
                  </a:lnTo>
                  <a:lnTo>
                    <a:pt x="582" y="120"/>
                  </a:lnTo>
                  <a:close/>
                  <a:moveTo>
                    <a:pt x="610" y="111"/>
                  </a:moveTo>
                  <a:lnTo>
                    <a:pt x="616" y="110"/>
                  </a:lnTo>
                  <a:lnTo>
                    <a:pt x="624" y="107"/>
                  </a:lnTo>
                  <a:lnTo>
                    <a:pt x="628" y="121"/>
                  </a:lnTo>
                  <a:lnTo>
                    <a:pt x="621" y="124"/>
                  </a:lnTo>
                  <a:lnTo>
                    <a:pt x="614" y="125"/>
                  </a:lnTo>
                  <a:lnTo>
                    <a:pt x="610" y="111"/>
                  </a:lnTo>
                  <a:close/>
                  <a:moveTo>
                    <a:pt x="638" y="103"/>
                  </a:moveTo>
                  <a:lnTo>
                    <a:pt x="651" y="98"/>
                  </a:lnTo>
                  <a:lnTo>
                    <a:pt x="652" y="98"/>
                  </a:lnTo>
                  <a:lnTo>
                    <a:pt x="657" y="112"/>
                  </a:lnTo>
                  <a:lnTo>
                    <a:pt x="655" y="112"/>
                  </a:lnTo>
                  <a:lnTo>
                    <a:pt x="643" y="117"/>
                  </a:lnTo>
                  <a:lnTo>
                    <a:pt x="638" y="103"/>
                  </a:lnTo>
                  <a:close/>
                  <a:moveTo>
                    <a:pt x="666" y="93"/>
                  </a:moveTo>
                  <a:lnTo>
                    <a:pt x="668" y="92"/>
                  </a:lnTo>
                  <a:lnTo>
                    <a:pt x="679" y="88"/>
                  </a:lnTo>
                  <a:lnTo>
                    <a:pt x="684" y="101"/>
                  </a:lnTo>
                  <a:lnTo>
                    <a:pt x="673" y="106"/>
                  </a:lnTo>
                  <a:lnTo>
                    <a:pt x="671" y="107"/>
                  </a:lnTo>
                  <a:lnTo>
                    <a:pt x="666" y="93"/>
                  </a:lnTo>
                  <a:close/>
                  <a:moveTo>
                    <a:pt x="693" y="82"/>
                  </a:moveTo>
                  <a:lnTo>
                    <a:pt x="703" y="78"/>
                  </a:lnTo>
                  <a:lnTo>
                    <a:pt x="706" y="77"/>
                  </a:lnTo>
                  <a:lnTo>
                    <a:pt x="712" y="90"/>
                  </a:lnTo>
                  <a:lnTo>
                    <a:pt x="709" y="92"/>
                  </a:lnTo>
                  <a:lnTo>
                    <a:pt x="698" y="96"/>
                  </a:lnTo>
                  <a:lnTo>
                    <a:pt x="693" y="82"/>
                  </a:lnTo>
                  <a:close/>
                  <a:moveTo>
                    <a:pt x="720" y="71"/>
                  </a:moveTo>
                  <a:lnTo>
                    <a:pt x="721" y="70"/>
                  </a:lnTo>
                  <a:lnTo>
                    <a:pt x="733" y="65"/>
                  </a:lnTo>
                  <a:lnTo>
                    <a:pt x="739" y="79"/>
                  </a:lnTo>
                  <a:lnTo>
                    <a:pt x="727" y="84"/>
                  </a:lnTo>
                  <a:lnTo>
                    <a:pt x="725" y="85"/>
                  </a:lnTo>
                  <a:lnTo>
                    <a:pt x="720" y="71"/>
                  </a:lnTo>
                  <a:close/>
                  <a:moveTo>
                    <a:pt x="746" y="59"/>
                  </a:moveTo>
                  <a:lnTo>
                    <a:pt x="748" y="59"/>
                  </a:lnTo>
                  <a:lnTo>
                    <a:pt x="757" y="55"/>
                  </a:lnTo>
                  <a:lnTo>
                    <a:pt x="760" y="53"/>
                  </a:lnTo>
                  <a:lnTo>
                    <a:pt x="766" y="67"/>
                  </a:lnTo>
                  <a:lnTo>
                    <a:pt x="763" y="68"/>
                  </a:lnTo>
                  <a:lnTo>
                    <a:pt x="754" y="72"/>
                  </a:lnTo>
                  <a:lnTo>
                    <a:pt x="752" y="73"/>
                  </a:lnTo>
                  <a:lnTo>
                    <a:pt x="746" y="59"/>
                  </a:lnTo>
                  <a:close/>
                  <a:moveTo>
                    <a:pt x="773" y="47"/>
                  </a:moveTo>
                  <a:lnTo>
                    <a:pt x="773" y="47"/>
                  </a:lnTo>
                  <a:lnTo>
                    <a:pt x="781" y="43"/>
                  </a:lnTo>
                  <a:lnTo>
                    <a:pt x="786" y="41"/>
                  </a:lnTo>
                  <a:lnTo>
                    <a:pt x="793" y="54"/>
                  </a:lnTo>
                  <a:lnTo>
                    <a:pt x="788" y="56"/>
                  </a:lnTo>
                  <a:lnTo>
                    <a:pt x="780" y="60"/>
                  </a:lnTo>
                  <a:lnTo>
                    <a:pt x="779" y="60"/>
                  </a:lnTo>
                  <a:lnTo>
                    <a:pt x="773" y="47"/>
                  </a:lnTo>
                  <a:close/>
                  <a:moveTo>
                    <a:pt x="800" y="34"/>
                  </a:moveTo>
                  <a:lnTo>
                    <a:pt x="802" y="33"/>
                  </a:lnTo>
                  <a:lnTo>
                    <a:pt x="809" y="30"/>
                  </a:lnTo>
                  <a:lnTo>
                    <a:pt x="813" y="28"/>
                  </a:lnTo>
                  <a:lnTo>
                    <a:pt x="819" y="41"/>
                  </a:lnTo>
                  <a:lnTo>
                    <a:pt x="815" y="43"/>
                  </a:lnTo>
                  <a:lnTo>
                    <a:pt x="809" y="46"/>
                  </a:lnTo>
                  <a:lnTo>
                    <a:pt x="806" y="48"/>
                  </a:lnTo>
                  <a:lnTo>
                    <a:pt x="800" y="34"/>
                  </a:lnTo>
                  <a:close/>
                  <a:moveTo>
                    <a:pt x="826" y="21"/>
                  </a:moveTo>
                  <a:lnTo>
                    <a:pt x="826" y="21"/>
                  </a:lnTo>
                  <a:lnTo>
                    <a:pt x="831" y="18"/>
                  </a:lnTo>
                  <a:lnTo>
                    <a:pt x="836" y="16"/>
                  </a:lnTo>
                  <a:lnTo>
                    <a:pt x="838" y="14"/>
                  </a:lnTo>
                  <a:lnTo>
                    <a:pt x="845" y="27"/>
                  </a:lnTo>
                  <a:lnTo>
                    <a:pt x="843" y="28"/>
                  </a:lnTo>
                  <a:lnTo>
                    <a:pt x="838" y="31"/>
                  </a:lnTo>
                  <a:lnTo>
                    <a:pt x="833" y="34"/>
                  </a:lnTo>
                  <a:lnTo>
                    <a:pt x="832" y="34"/>
                  </a:lnTo>
                  <a:lnTo>
                    <a:pt x="826" y="21"/>
                  </a:lnTo>
                  <a:close/>
                  <a:moveTo>
                    <a:pt x="851" y="7"/>
                  </a:moveTo>
                  <a:lnTo>
                    <a:pt x="854" y="6"/>
                  </a:lnTo>
                  <a:lnTo>
                    <a:pt x="858" y="4"/>
                  </a:lnTo>
                  <a:lnTo>
                    <a:pt x="861" y="1"/>
                  </a:lnTo>
                  <a:lnTo>
                    <a:pt x="864" y="0"/>
                  </a:lnTo>
                  <a:lnTo>
                    <a:pt x="871" y="13"/>
                  </a:lnTo>
                  <a:lnTo>
                    <a:pt x="869" y="14"/>
                  </a:lnTo>
                  <a:lnTo>
                    <a:pt x="865" y="16"/>
                  </a:lnTo>
                  <a:lnTo>
                    <a:pt x="861" y="18"/>
                  </a:lnTo>
                  <a:lnTo>
                    <a:pt x="858" y="20"/>
                  </a:lnTo>
                  <a:lnTo>
                    <a:pt x="851" y="7"/>
                  </a:lnTo>
                  <a:close/>
                  <a:moveTo>
                    <a:pt x="46" y="257"/>
                  </a:moveTo>
                  <a:lnTo>
                    <a:pt x="0" y="237"/>
                  </a:lnTo>
                  <a:lnTo>
                    <a:pt x="43" y="213"/>
                  </a:lnTo>
                  <a:lnTo>
                    <a:pt x="46" y="257"/>
                  </a:lnTo>
                  <a:close/>
                </a:path>
              </a:pathLst>
            </a:custGeom>
            <a:solidFill>
              <a:srgbClr val="0000CC"/>
            </a:solidFill>
            <a:ln w="1">
              <a:solidFill>
                <a:srgbClr val="0000CC"/>
              </a:solidFill>
              <a:bevel/>
              <a:headEnd/>
              <a:tailEnd/>
            </a:ln>
          </p:spPr>
          <p:txBody>
            <a:bodyPr/>
            <a:lstStyle/>
            <a:p>
              <a:endParaRPr lang="en-US"/>
            </a:p>
          </p:txBody>
        </p:sp>
        <p:sp>
          <p:nvSpPr>
            <p:cNvPr id="105514" name="Freeform 45"/>
            <p:cNvSpPr>
              <a:spLocks noEditPoints="1"/>
            </p:cNvSpPr>
            <p:nvPr/>
          </p:nvSpPr>
          <p:spPr bwMode="auto">
            <a:xfrm>
              <a:off x="1874" y="1614"/>
              <a:ext cx="491" cy="343"/>
            </a:xfrm>
            <a:custGeom>
              <a:avLst/>
              <a:gdLst>
                <a:gd name="T0" fmla="*/ 20 w 491"/>
                <a:gd name="T1" fmla="*/ 336 h 343"/>
                <a:gd name="T2" fmla="*/ 26 w 491"/>
                <a:gd name="T3" fmla="*/ 316 h 343"/>
                <a:gd name="T4" fmla="*/ 46 w 491"/>
                <a:gd name="T5" fmla="*/ 322 h 343"/>
                <a:gd name="T6" fmla="*/ 26 w 491"/>
                <a:gd name="T7" fmla="*/ 316 h 343"/>
                <a:gd name="T8" fmla="*/ 64 w 491"/>
                <a:gd name="T9" fmla="*/ 294 h 343"/>
                <a:gd name="T10" fmla="*/ 59 w 491"/>
                <a:gd name="T11" fmla="*/ 314 h 343"/>
                <a:gd name="T12" fmla="*/ 83 w 491"/>
                <a:gd name="T13" fmla="*/ 283 h 343"/>
                <a:gd name="T14" fmla="*/ 91 w 491"/>
                <a:gd name="T15" fmla="*/ 296 h 343"/>
                <a:gd name="T16" fmla="*/ 102 w 491"/>
                <a:gd name="T17" fmla="*/ 272 h 343"/>
                <a:gd name="T18" fmla="*/ 122 w 491"/>
                <a:gd name="T19" fmla="*/ 277 h 343"/>
                <a:gd name="T20" fmla="*/ 102 w 491"/>
                <a:gd name="T21" fmla="*/ 272 h 343"/>
                <a:gd name="T22" fmla="*/ 139 w 491"/>
                <a:gd name="T23" fmla="*/ 249 h 343"/>
                <a:gd name="T24" fmla="*/ 135 w 491"/>
                <a:gd name="T25" fmla="*/ 269 h 343"/>
                <a:gd name="T26" fmla="*/ 161 w 491"/>
                <a:gd name="T27" fmla="*/ 234 h 343"/>
                <a:gd name="T28" fmla="*/ 169 w 491"/>
                <a:gd name="T29" fmla="*/ 247 h 343"/>
                <a:gd name="T30" fmla="*/ 176 w 491"/>
                <a:gd name="T31" fmla="*/ 224 h 343"/>
                <a:gd name="T32" fmla="*/ 197 w 491"/>
                <a:gd name="T33" fmla="*/ 228 h 343"/>
                <a:gd name="T34" fmla="*/ 176 w 491"/>
                <a:gd name="T35" fmla="*/ 224 h 343"/>
                <a:gd name="T36" fmla="*/ 213 w 491"/>
                <a:gd name="T37" fmla="*/ 200 h 343"/>
                <a:gd name="T38" fmla="*/ 209 w 491"/>
                <a:gd name="T39" fmla="*/ 220 h 343"/>
                <a:gd name="T40" fmla="*/ 228 w 491"/>
                <a:gd name="T41" fmla="*/ 190 h 343"/>
                <a:gd name="T42" fmla="*/ 245 w 491"/>
                <a:gd name="T43" fmla="*/ 196 h 343"/>
                <a:gd name="T44" fmla="*/ 233 w 491"/>
                <a:gd name="T45" fmla="*/ 204 h 343"/>
                <a:gd name="T46" fmla="*/ 258 w 491"/>
                <a:gd name="T47" fmla="*/ 169 h 343"/>
                <a:gd name="T48" fmla="*/ 266 w 491"/>
                <a:gd name="T49" fmla="*/ 181 h 343"/>
                <a:gd name="T50" fmla="*/ 273 w 491"/>
                <a:gd name="T51" fmla="*/ 159 h 343"/>
                <a:gd name="T52" fmla="*/ 282 w 491"/>
                <a:gd name="T53" fmla="*/ 171 h 343"/>
                <a:gd name="T54" fmla="*/ 300 w 491"/>
                <a:gd name="T55" fmla="*/ 140 h 343"/>
                <a:gd name="T56" fmla="*/ 309 w 491"/>
                <a:gd name="T57" fmla="*/ 152 h 343"/>
                <a:gd name="T58" fmla="*/ 321 w 491"/>
                <a:gd name="T59" fmla="*/ 125 h 343"/>
                <a:gd name="T60" fmla="*/ 342 w 491"/>
                <a:gd name="T61" fmla="*/ 128 h 343"/>
                <a:gd name="T62" fmla="*/ 321 w 491"/>
                <a:gd name="T63" fmla="*/ 125 h 343"/>
                <a:gd name="T64" fmla="*/ 357 w 491"/>
                <a:gd name="T65" fmla="*/ 99 h 343"/>
                <a:gd name="T66" fmla="*/ 354 w 491"/>
                <a:gd name="T67" fmla="*/ 120 h 343"/>
                <a:gd name="T68" fmla="*/ 374 w 491"/>
                <a:gd name="T69" fmla="*/ 87 h 343"/>
                <a:gd name="T70" fmla="*/ 383 w 491"/>
                <a:gd name="T71" fmla="*/ 99 h 343"/>
                <a:gd name="T72" fmla="*/ 393 w 491"/>
                <a:gd name="T73" fmla="*/ 74 h 343"/>
                <a:gd name="T74" fmla="*/ 414 w 491"/>
                <a:gd name="T75" fmla="*/ 77 h 343"/>
                <a:gd name="T76" fmla="*/ 393 w 491"/>
                <a:gd name="T77" fmla="*/ 74 h 343"/>
                <a:gd name="T78" fmla="*/ 428 w 491"/>
                <a:gd name="T79" fmla="*/ 47 h 343"/>
                <a:gd name="T80" fmla="*/ 426 w 491"/>
                <a:gd name="T81" fmla="*/ 68 h 343"/>
                <a:gd name="T82" fmla="*/ 440 w 491"/>
                <a:gd name="T83" fmla="*/ 37 h 343"/>
                <a:gd name="T84" fmla="*/ 449 w 491"/>
                <a:gd name="T85" fmla="*/ 28 h 343"/>
                <a:gd name="T86" fmla="*/ 453 w 491"/>
                <a:gd name="T87" fmla="*/ 45 h 343"/>
                <a:gd name="T88" fmla="*/ 439 w 491"/>
                <a:gd name="T89" fmla="*/ 38 h 343"/>
                <a:gd name="T90" fmla="*/ 472 w 491"/>
                <a:gd name="T91" fmla="*/ 46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343"/>
                <a:gd name="T140" fmla="*/ 491 w 491"/>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343">
                  <a:moveTo>
                    <a:pt x="0" y="330"/>
                  </a:moveTo>
                  <a:lnTo>
                    <a:pt x="13" y="323"/>
                  </a:lnTo>
                  <a:lnTo>
                    <a:pt x="20" y="336"/>
                  </a:lnTo>
                  <a:lnTo>
                    <a:pt x="7" y="343"/>
                  </a:lnTo>
                  <a:lnTo>
                    <a:pt x="0" y="330"/>
                  </a:lnTo>
                  <a:close/>
                  <a:moveTo>
                    <a:pt x="26" y="316"/>
                  </a:moveTo>
                  <a:lnTo>
                    <a:pt x="28" y="315"/>
                  </a:lnTo>
                  <a:lnTo>
                    <a:pt x="39" y="309"/>
                  </a:lnTo>
                  <a:lnTo>
                    <a:pt x="46" y="322"/>
                  </a:lnTo>
                  <a:lnTo>
                    <a:pt x="35" y="328"/>
                  </a:lnTo>
                  <a:lnTo>
                    <a:pt x="33" y="329"/>
                  </a:lnTo>
                  <a:lnTo>
                    <a:pt x="26" y="316"/>
                  </a:lnTo>
                  <a:close/>
                  <a:moveTo>
                    <a:pt x="52" y="302"/>
                  </a:moveTo>
                  <a:lnTo>
                    <a:pt x="55" y="300"/>
                  </a:lnTo>
                  <a:lnTo>
                    <a:pt x="64" y="294"/>
                  </a:lnTo>
                  <a:lnTo>
                    <a:pt x="72" y="307"/>
                  </a:lnTo>
                  <a:lnTo>
                    <a:pt x="62" y="312"/>
                  </a:lnTo>
                  <a:lnTo>
                    <a:pt x="59" y="314"/>
                  </a:lnTo>
                  <a:lnTo>
                    <a:pt x="52" y="302"/>
                  </a:lnTo>
                  <a:close/>
                  <a:moveTo>
                    <a:pt x="77" y="287"/>
                  </a:moveTo>
                  <a:lnTo>
                    <a:pt x="83" y="283"/>
                  </a:lnTo>
                  <a:lnTo>
                    <a:pt x="90" y="280"/>
                  </a:lnTo>
                  <a:lnTo>
                    <a:pt x="97" y="292"/>
                  </a:lnTo>
                  <a:lnTo>
                    <a:pt x="91" y="296"/>
                  </a:lnTo>
                  <a:lnTo>
                    <a:pt x="84" y="300"/>
                  </a:lnTo>
                  <a:lnTo>
                    <a:pt x="77" y="287"/>
                  </a:lnTo>
                  <a:close/>
                  <a:moveTo>
                    <a:pt x="102" y="272"/>
                  </a:moveTo>
                  <a:lnTo>
                    <a:pt x="113" y="265"/>
                  </a:lnTo>
                  <a:lnTo>
                    <a:pt x="115" y="264"/>
                  </a:lnTo>
                  <a:lnTo>
                    <a:pt x="122" y="277"/>
                  </a:lnTo>
                  <a:lnTo>
                    <a:pt x="120" y="278"/>
                  </a:lnTo>
                  <a:lnTo>
                    <a:pt x="110" y="285"/>
                  </a:lnTo>
                  <a:lnTo>
                    <a:pt x="102" y="272"/>
                  </a:lnTo>
                  <a:close/>
                  <a:moveTo>
                    <a:pt x="127" y="257"/>
                  </a:moveTo>
                  <a:lnTo>
                    <a:pt x="128" y="256"/>
                  </a:lnTo>
                  <a:lnTo>
                    <a:pt x="139" y="249"/>
                  </a:lnTo>
                  <a:lnTo>
                    <a:pt x="147" y="261"/>
                  </a:lnTo>
                  <a:lnTo>
                    <a:pt x="136" y="268"/>
                  </a:lnTo>
                  <a:lnTo>
                    <a:pt x="135" y="269"/>
                  </a:lnTo>
                  <a:lnTo>
                    <a:pt x="127" y="257"/>
                  </a:lnTo>
                  <a:close/>
                  <a:moveTo>
                    <a:pt x="152" y="241"/>
                  </a:moveTo>
                  <a:lnTo>
                    <a:pt x="161" y="234"/>
                  </a:lnTo>
                  <a:lnTo>
                    <a:pt x="164" y="233"/>
                  </a:lnTo>
                  <a:lnTo>
                    <a:pt x="172" y="245"/>
                  </a:lnTo>
                  <a:lnTo>
                    <a:pt x="169" y="247"/>
                  </a:lnTo>
                  <a:lnTo>
                    <a:pt x="160" y="253"/>
                  </a:lnTo>
                  <a:lnTo>
                    <a:pt x="152" y="241"/>
                  </a:lnTo>
                  <a:close/>
                  <a:moveTo>
                    <a:pt x="176" y="224"/>
                  </a:moveTo>
                  <a:lnTo>
                    <a:pt x="178" y="223"/>
                  </a:lnTo>
                  <a:lnTo>
                    <a:pt x="188" y="216"/>
                  </a:lnTo>
                  <a:lnTo>
                    <a:pt x="197" y="228"/>
                  </a:lnTo>
                  <a:lnTo>
                    <a:pt x="186" y="235"/>
                  </a:lnTo>
                  <a:lnTo>
                    <a:pt x="184" y="237"/>
                  </a:lnTo>
                  <a:lnTo>
                    <a:pt x="176" y="224"/>
                  </a:lnTo>
                  <a:close/>
                  <a:moveTo>
                    <a:pt x="200" y="208"/>
                  </a:moveTo>
                  <a:lnTo>
                    <a:pt x="212" y="201"/>
                  </a:lnTo>
                  <a:lnTo>
                    <a:pt x="213" y="200"/>
                  </a:lnTo>
                  <a:lnTo>
                    <a:pt x="221" y="212"/>
                  </a:lnTo>
                  <a:lnTo>
                    <a:pt x="220" y="213"/>
                  </a:lnTo>
                  <a:lnTo>
                    <a:pt x="209" y="220"/>
                  </a:lnTo>
                  <a:lnTo>
                    <a:pt x="200" y="208"/>
                  </a:lnTo>
                  <a:close/>
                  <a:moveTo>
                    <a:pt x="225" y="192"/>
                  </a:moveTo>
                  <a:lnTo>
                    <a:pt x="228" y="190"/>
                  </a:lnTo>
                  <a:lnTo>
                    <a:pt x="236" y="185"/>
                  </a:lnTo>
                  <a:lnTo>
                    <a:pt x="237" y="183"/>
                  </a:lnTo>
                  <a:lnTo>
                    <a:pt x="245" y="196"/>
                  </a:lnTo>
                  <a:lnTo>
                    <a:pt x="244" y="197"/>
                  </a:lnTo>
                  <a:lnTo>
                    <a:pt x="236" y="202"/>
                  </a:lnTo>
                  <a:lnTo>
                    <a:pt x="233" y="204"/>
                  </a:lnTo>
                  <a:lnTo>
                    <a:pt x="225" y="192"/>
                  </a:lnTo>
                  <a:close/>
                  <a:moveTo>
                    <a:pt x="249" y="175"/>
                  </a:moveTo>
                  <a:lnTo>
                    <a:pt x="258" y="169"/>
                  </a:lnTo>
                  <a:lnTo>
                    <a:pt x="261" y="167"/>
                  </a:lnTo>
                  <a:lnTo>
                    <a:pt x="270" y="179"/>
                  </a:lnTo>
                  <a:lnTo>
                    <a:pt x="266" y="181"/>
                  </a:lnTo>
                  <a:lnTo>
                    <a:pt x="257" y="187"/>
                  </a:lnTo>
                  <a:lnTo>
                    <a:pt x="249" y="175"/>
                  </a:lnTo>
                  <a:close/>
                  <a:moveTo>
                    <a:pt x="273" y="159"/>
                  </a:moveTo>
                  <a:lnTo>
                    <a:pt x="285" y="150"/>
                  </a:lnTo>
                  <a:lnTo>
                    <a:pt x="294" y="162"/>
                  </a:lnTo>
                  <a:lnTo>
                    <a:pt x="282" y="171"/>
                  </a:lnTo>
                  <a:lnTo>
                    <a:pt x="273" y="159"/>
                  </a:lnTo>
                  <a:close/>
                  <a:moveTo>
                    <a:pt x="297" y="142"/>
                  </a:moveTo>
                  <a:lnTo>
                    <a:pt x="300" y="140"/>
                  </a:lnTo>
                  <a:lnTo>
                    <a:pt x="309" y="133"/>
                  </a:lnTo>
                  <a:lnTo>
                    <a:pt x="318" y="145"/>
                  </a:lnTo>
                  <a:lnTo>
                    <a:pt x="309" y="152"/>
                  </a:lnTo>
                  <a:lnTo>
                    <a:pt x="306" y="154"/>
                  </a:lnTo>
                  <a:lnTo>
                    <a:pt x="297" y="142"/>
                  </a:lnTo>
                  <a:close/>
                  <a:moveTo>
                    <a:pt x="321" y="125"/>
                  </a:moveTo>
                  <a:lnTo>
                    <a:pt x="327" y="121"/>
                  </a:lnTo>
                  <a:lnTo>
                    <a:pt x="333" y="116"/>
                  </a:lnTo>
                  <a:lnTo>
                    <a:pt x="342" y="128"/>
                  </a:lnTo>
                  <a:lnTo>
                    <a:pt x="335" y="133"/>
                  </a:lnTo>
                  <a:lnTo>
                    <a:pt x="330" y="137"/>
                  </a:lnTo>
                  <a:lnTo>
                    <a:pt x="321" y="125"/>
                  </a:lnTo>
                  <a:close/>
                  <a:moveTo>
                    <a:pt x="345" y="108"/>
                  </a:moveTo>
                  <a:lnTo>
                    <a:pt x="351" y="104"/>
                  </a:lnTo>
                  <a:lnTo>
                    <a:pt x="357" y="99"/>
                  </a:lnTo>
                  <a:lnTo>
                    <a:pt x="366" y="111"/>
                  </a:lnTo>
                  <a:lnTo>
                    <a:pt x="360" y="115"/>
                  </a:lnTo>
                  <a:lnTo>
                    <a:pt x="354" y="120"/>
                  </a:lnTo>
                  <a:lnTo>
                    <a:pt x="345" y="108"/>
                  </a:lnTo>
                  <a:close/>
                  <a:moveTo>
                    <a:pt x="369" y="91"/>
                  </a:moveTo>
                  <a:lnTo>
                    <a:pt x="374" y="87"/>
                  </a:lnTo>
                  <a:lnTo>
                    <a:pt x="381" y="82"/>
                  </a:lnTo>
                  <a:lnTo>
                    <a:pt x="390" y="94"/>
                  </a:lnTo>
                  <a:lnTo>
                    <a:pt x="383" y="99"/>
                  </a:lnTo>
                  <a:lnTo>
                    <a:pt x="378" y="103"/>
                  </a:lnTo>
                  <a:lnTo>
                    <a:pt x="369" y="91"/>
                  </a:lnTo>
                  <a:close/>
                  <a:moveTo>
                    <a:pt x="393" y="74"/>
                  </a:moveTo>
                  <a:lnTo>
                    <a:pt x="396" y="72"/>
                  </a:lnTo>
                  <a:lnTo>
                    <a:pt x="405" y="65"/>
                  </a:lnTo>
                  <a:lnTo>
                    <a:pt x="414" y="77"/>
                  </a:lnTo>
                  <a:lnTo>
                    <a:pt x="404" y="84"/>
                  </a:lnTo>
                  <a:lnTo>
                    <a:pt x="402" y="86"/>
                  </a:lnTo>
                  <a:lnTo>
                    <a:pt x="393" y="74"/>
                  </a:lnTo>
                  <a:close/>
                  <a:moveTo>
                    <a:pt x="417" y="56"/>
                  </a:moveTo>
                  <a:lnTo>
                    <a:pt x="424" y="51"/>
                  </a:lnTo>
                  <a:lnTo>
                    <a:pt x="428" y="47"/>
                  </a:lnTo>
                  <a:lnTo>
                    <a:pt x="437" y="59"/>
                  </a:lnTo>
                  <a:lnTo>
                    <a:pt x="433" y="62"/>
                  </a:lnTo>
                  <a:lnTo>
                    <a:pt x="426" y="68"/>
                  </a:lnTo>
                  <a:lnTo>
                    <a:pt x="417" y="56"/>
                  </a:lnTo>
                  <a:close/>
                  <a:moveTo>
                    <a:pt x="439" y="38"/>
                  </a:moveTo>
                  <a:lnTo>
                    <a:pt x="440" y="37"/>
                  </a:lnTo>
                  <a:lnTo>
                    <a:pt x="443" y="34"/>
                  </a:lnTo>
                  <a:lnTo>
                    <a:pt x="446" y="31"/>
                  </a:lnTo>
                  <a:lnTo>
                    <a:pt x="449" y="28"/>
                  </a:lnTo>
                  <a:lnTo>
                    <a:pt x="460" y="38"/>
                  </a:lnTo>
                  <a:lnTo>
                    <a:pt x="457" y="42"/>
                  </a:lnTo>
                  <a:lnTo>
                    <a:pt x="453" y="45"/>
                  </a:lnTo>
                  <a:lnTo>
                    <a:pt x="450" y="48"/>
                  </a:lnTo>
                  <a:lnTo>
                    <a:pt x="449" y="49"/>
                  </a:lnTo>
                  <a:lnTo>
                    <a:pt x="439" y="38"/>
                  </a:lnTo>
                  <a:close/>
                  <a:moveTo>
                    <a:pt x="443" y="13"/>
                  </a:moveTo>
                  <a:lnTo>
                    <a:pt x="491" y="0"/>
                  </a:lnTo>
                  <a:lnTo>
                    <a:pt x="472" y="46"/>
                  </a:lnTo>
                  <a:lnTo>
                    <a:pt x="443" y="13"/>
                  </a:lnTo>
                  <a:close/>
                </a:path>
              </a:pathLst>
            </a:custGeom>
            <a:solidFill>
              <a:srgbClr val="0000CC"/>
            </a:solidFill>
            <a:ln w="1">
              <a:solidFill>
                <a:srgbClr val="0000CC"/>
              </a:solidFill>
              <a:bevel/>
              <a:headEnd/>
              <a:tailEnd/>
            </a:ln>
          </p:spPr>
          <p:txBody>
            <a:bodyPr/>
            <a:lstStyle/>
            <a:p>
              <a:endParaRPr lang="en-US"/>
            </a:p>
          </p:txBody>
        </p:sp>
        <p:sp>
          <p:nvSpPr>
            <p:cNvPr id="105515" name="Freeform 46"/>
            <p:cNvSpPr>
              <a:spLocks noEditPoints="1"/>
            </p:cNvSpPr>
            <p:nvPr/>
          </p:nvSpPr>
          <p:spPr bwMode="auto">
            <a:xfrm>
              <a:off x="3138" y="511"/>
              <a:ext cx="975" cy="273"/>
            </a:xfrm>
            <a:custGeom>
              <a:avLst/>
              <a:gdLst>
                <a:gd name="T0" fmla="*/ 939 w 975"/>
                <a:gd name="T1" fmla="*/ 15 h 273"/>
                <a:gd name="T2" fmla="*/ 895 w 975"/>
                <a:gd name="T3" fmla="*/ 29 h 273"/>
                <a:gd name="T4" fmla="*/ 909 w 975"/>
                <a:gd name="T5" fmla="*/ 29 h 273"/>
                <a:gd name="T6" fmla="*/ 865 w 975"/>
                <a:gd name="T7" fmla="*/ 15 h 273"/>
                <a:gd name="T8" fmla="*/ 851 w 975"/>
                <a:gd name="T9" fmla="*/ 30 h 273"/>
                <a:gd name="T10" fmla="*/ 851 w 975"/>
                <a:gd name="T11" fmla="*/ 30 h 273"/>
                <a:gd name="T12" fmla="*/ 806 w 975"/>
                <a:gd name="T13" fmla="*/ 17 h 273"/>
                <a:gd name="T14" fmla="*/ 792 w 975"/>
                <a:gd name="T15" fmla="*/ 33 h 273"/>
                <a:gd name="T16" fmla="*/ 776 w 975"/>
                <a:gd name="T17" fmla="*/ 19 h 273"/>
                <a:gd name="T18" fmla="*/ 792 w 975"/>
                <a:gd name="T19" fmla="*/ 33 h 273"/>
                <a:gd name="T20" fmla="*/ 762 w 975"/>
                <a:gd name="T21" fmla="*/ 20 h 273"/>
                <a:gd name="T22" fmla="*/ 718 w 975"/>
                <a:gd name="T23" fmla="*/ 25 h 273"/>
                <a:gd name="T24" fmla="*/ 690 w 975"/>
                <a:gd name="T25" fmla="*/ 42 h 273"/>
                <a:gd name="T26" fmla="*/ 675 w 975"/>
                <a:gd name="T27" fmla="*/ 44 h 273"/>
                <a:gd name="T28" fmla="*/ 661 w 975"/>
                <a:gd name="T29" fmla="*/ 31 h 273"/>
                <a:gd name="T30" fmla="*/ 638 w 975"/>
                <a:gd name="T31" fmla="*/ 49 h 273"/>
                <a:gd name="T32" fmla="*/ 644 w 975"/>
                <a:gd name="T33" fmla="*/ 33 h 273"/>
                <a:gd name="T34" fmla="*/ 603 w 975"/>
                <a:gd name="T35" fmla="*/ 54 h 273"/>
                <a:gd name="T36" fmla="*/ 617 w 975"/>
                <a:gd name="T37" fmla="*/ 52 h 273"/>
                <a:gd name="T38" fmla="*/ 586 w 975"/>
                <a:gd name="T39" fmla="*/ 42 h 273"/>
                <a:gd name="T40" fmla="*/ 543 w 975"/>
                <a:gd name="T41" fmla="*/ 50 h 273"/>
                <a:gd name="T42" fmla="*/ 520 w 975"/>
                <a:gd name="T43" fmla="*/ 69 h 273"/>
                <a:gd name="T44" fmla="*/ 528 w 975"/>
                <a:gd name="T45" fmla="*/ 52 h 273"/>
                <a:gd name="T46" fmla="*/ 488 w 975"/>
                <a:gd name="T47" fmla="*/ 76 h 273"/>
                <a:gd name="T48" fmla="*/ 502 w 975"/>
                <a:gd name="T49" fmla="*/ 73 h 273"/>
                <a:gd name="T50" fmla="*/ 470 w 975"/>
                <a:gd name="T51" fmla="*/ 65 h 273"/>
                <a:gd name="T52" fmla="*/ 427 w 975"/>
                <a:gd name="T53" fmla="*/ 76 h 273"/>
                <a:gd name="T54" fmla="*/ 406 w 975"/>
                <a:gd name="T55" fmla="*/ 97 h 273"/>
                <a:gd name="T56" fmla="*/ 413 w 975"/>
                <a:gd name="T57" fmla="*/ 80 h 273"/>
                <a:gd name="T58" fmla="*/ 375 w 975"/>
                <a:gd name="T59" fmla="*/ 107 h 273"/>
                <a:gd name="T60" fmla="*/ 389 w 975"/>
                <a:gd name="T61" fmla="*/ 103 h 273"/>
                <a:gd name="T62" fmla="*/ 343 w 975"/>
                <a:gd name="T63" fmla="*/ 103 h 273"/>
                <a:gd name="T64" fmla="*/ 334 w 975"/>
                <a:gd name="T65" fmla="*/ 122 h 273"/>
                <a:gd name="T66" fmla="*/ 334 w 975"/>
                <a:gd name="T67" fmla="*/ 122 h 273"/>
                <a:gd name="T68" fmla="*/ 301 w 975"/>
                <a:gd name="T69" fmla="*/ 118 h 273"/>
                <a:gd name="T70" fmla="*/ 265 w 975"/>
                <a:gd name="T71" fmla="*/ 148 h 273"/>
                <a:gd name="T72" fmla="*/ 279 w 975"/>
                <a:gd name="T73" fmla="*/ 142 h 273"/>
                <a:gd name="T74" fmla="*/ 232 w 975"/>
                <a:gd name="T75" fmla="*/ 145 h 273"/>
                <a:gd name="T76" fmla="*/ 224 w 975"/>
                <a:gd name="T77" fmla="*/ 164 h 273"/>
                <a:gd name="T78" fmla="*/ 218 w 975"/>
                <a:gd name="T79" fmla="*/ 151 h 273"/>
                <a:gd name="T80" fmla="*/ 184 w 975"/>
                <a:gd name="T81" fmla="*/ 181 h 273"/>
                <a:gd name="T82" fmla="*/ 171 w 975"/>
                <a:gd name="T83" fmla="*/ 188 h 273"/>
                <a:gd name="T84" fmla="*/ 154 w 975"/>
                <a:gd name="T85" fmla="*/ 179 h 273"/>
                <a:gd name="T86" fmla="*/ 140 w 975"/>
                <a:gd name="T87" fmla="*/ 201 h 273"/>
                <a:gd name="T88" fmla="*/ 125 w 975"/>
                <a:gd name="T89" fmla="*/ 192 h 273"/>
                <a:gd name="T90" fmla="*/ 117 w 975"/>
                <a:gd name="T91" fmla="*/ 212 h 273"/>
                <a:gd name="T92" fmla="*/ 106 w 975"/>
                <a:gd name="T93" fmla="*/ 201 h 273"/>
                <a:gd name="T94" fmla="*/ 88 w 975"/>
                <a:gd name="T95" fmla="*/ 226 h 273"/>
                <a:gd name="T96" fmla="*/ 74 w 975"/>
                <a:gd name="T97" fmla="*/ 216 h 273"/>
                <a:gd name="T98" fmla="*/ 67 w 975"/>
                <a:gd name="T99" fmla="*/ 239 h 273"/>
                <a:gd name="T100" fmla="*/ 46 w 975"/>
                <a:gd name="T101" fmla="*/ 236 h 273"/>
                <a:gd name="T102" fmla="*/ 67 w 975"/>
                <a:gd name="T103" fmla="*/ 239 h 273"/>
                <a:gd name="T104" fmla="*/ 32 w 975"/>
                <a:gd name="T105" fmla="*/ 266 h 273"/>
                <a:gd name="T106" fmla="*/ 27 w 975"/>
                <a:gd name="T107" fmla="*/ 251 h 273"/>
                <a:gd name="T108" fmla="*/ 15 w 975"/>
                <a:gd name="T109" fmla="*/ 273 h 273"/>
                <a:gd name="T110" fmla="*/ 6 w 975"/>
                <a:gd name="T111" fmla="*/ 272 h 273"/>
                <a:gd name="T112" fmla="*/ 9 w 975"/>
                <a:gd name="T113" fmla="*/ 257 h 273"/>
                <a:gd name="T114" fmla="*/ 12 w 975"/>
                <a:gd name="T115" fmla="*/ 258 h 273"/>
                <a:gd name="T116" fmla="*/ 975 w 975"/>
                <a:gd name="T117" fmla="*/ 23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273"/>
                <a:gd name="T179" fmla="*/ 975 w 975"/>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273">
                  <a:moveTo>
                    <a:pt x="938" y="30"/>
                  </a:moveTo>
                  <a:lnTo>
                    <a:pt x="924" y="29"/>
                  </a:lnTo>
                  <a:lnTo>
                    <a:pt x="924" y="15"/>
                  </a:lnTo>
                  <a:lnTo>
                    <a:pt x="939" y="15"/>
                  </a:lnTo>
                  <a:lnTo>
                    <a:pt x="938" y="30"/>
                  </a:lnTo>
                  <a:close/>
                  <a:moveTo>
                    <a:pt x="909" y="29"/>
                  </a:moveTo>
                  <a:lnTo>
                    <a:pt x="898" y="29"/>
                  </a:lnTo>
                  <a:lnTo>
                    <a:pt x="895" y="29"/>
                  </a:lnTo>
                  <a:lnTo>
                    <a:pt x="894" y="14"/>
                  </a:lnTo>
                  <a:lnTo>
                    <a:pt x="898" y="14"/>
                  </a:lnTo>
                  <a:lnTo>
                    <a:pt x="909" y="14"/>
                  </a:lnTo>
                  <a:lnTo>
                    <a:pt x="909" y="29"/>
                  </a:lnTo>
                  <a:close/>
                  <a:moveTo>
                    <a:pt x="880" y="29"/>
                  </a:moveTo>
                  <a:lnTo>
                    <a:pt x="878" y="29"/>
                  </a:lnTo>
                  <a:lnTo>
                    <a:pt x="865" y="29"/>
                  </a:lnTo>
                  <a:lnTo>
                    <a:pt x="865" y="15"/>
                  </a:lnTo>
                  <a:lnTo>
                    <a:pt x="878" y="14"/>
                  </a:lnTo>
                  <a:lnTo>
                    <a:pt x="880" y="14"/>
                  </a:lnTo>
                  <a:lnTo>
                    <a:pt x="880" y="29"/>
                  </a:lnTo>
                  <a:close/>
                  <a:moveTo>
                    <a:pt x="851" y="30"/>
                  </a:moveTo>
                  <a:lnTo>
                    <a:pt x="836" y="30"/>
                  </a:lnTo>
                  <a:lnTo>
                    <a:pt x="835" y="15"/>
                  </a:lnTo>
                  <a:lnTo>
                    <a:pt x="850" y="15"/>
                  </a:lnTo>
                  <a:lnTo>
                    <a:pt x="851" y="30"/>
                  </a:lnTo>
                  <a:close/>
                  <a:moveTo>
                    <a:pt x="822" y="31"/>
                  </a:moveTo>
                  <a:lnTo>
                    <a:pt x="813" y="31"/>
                  </a:lnTo>
                  <a:lnTo>
                    <a:pt x="807" y="32"/>
                  </a:lnTo>
                  <a:lnTo>
                    <a:pt x="806" y="17"/>
                  </a:lnTo>
                  <a:lnTo>
                    <a:pt x="813" y="17"/>
                  </a:lnTo>
                  <a:lnTo>
                    <a:pt x="821" y="16"/>
                  </a:lnTo>
                  <a:lnTo>
                    <a:pt x="822" y="31"/>
                  </a:lnTo>
                  <a:close/>
                  <a:moveTo>
                    <a:pt x="792" y="33"/>
                  </a:moveTo>
                  <a:lnTo>
                    <a:pt x="790" y="33"/>
                  </a:lnTo>
                  <a:lnTo>
                    <a:pt x="778" y="34"/>
                  </a:lnTo>
                  <a:lnTo>
                    <a:pt x="776" y="19"/>
                  </a:lnTo>
                  <a:lnTo>
                    <a:pt x="777" y="19"/>
                  </a:lnTo>
                  <a:lnTo>
                    <a:pt x="789" y="18"/>
                  </a:lnTo>
                  <a:lnTo>
                    <a:pt x="791" y="18"/>
                  </a:lnTo>
                  <a:lnTo>
                    <a:pt x="792" y="33"/>
                  </a:lnTo>
                  <a:close/>
                  <a:moveTo>
                    <a:pt x="763" y="35"/>
                  </a:moveTo>
                  <a:lnTo>
                    <a:pt x="748" y="36"/>
                  </a:lnTo>
                  <a:lnTo>
                    <a:pt x="747" y="22"/>
                  </a:lnTo>
                  <a:lnTo>
                    <a:pt x="762" y="20"/>
                  </a:lnTo>
                  <a:lnTo>
                    <a:pt x="763" y="35"/>
                  </a:lnTo>
                  <a:close/>
                  <a:moveTo>
                    <a:pt x="734" y="38"/>
                  </a:moveTo>
                  <a:lnTo>
                    <a:pt x="719" y="39"/>
                  </a:lnTo>
                  <a:lnTo>
                    <a:pt x="718" y="25"/>
                  </a:lnTo>
                  <a:lnTo>
                    <a:pt x="732" y="23"/>
                  </a:lnTo>
                  <a:lnTo>
                    <a:pt x="734" y="38"/>
                  </a:lnTo>
                  <a:close/>
                  <a:moveTo>
                    <a:pt x="705" y="41"/>
                  </a:moveTo>
                  <a:lnTo>
                    <a:pt x="690" y="42"/>
                  </a:lnTo>
                  <a:lnTo>
                    <a:pt x="688" y="28"/>
                  </a:lnTo>
                  <a:lnTo>
                    <a:pt x="703" y="26"/>
                  </a:lnTo>
                  <a:lnTo>
                    <a:pt x="705" y="41"/>
                  </a:lnTo>
                  <a:close/>
                  <a:moveTo>
                    <a:pt x="675" y="44"/>
                  </a:moveTo>
                  <a:lnTo>
                    <a:pt x="663" y="46"/>
                  </a:lnTo>
                  <a:lnTo>
                    <a:pt x="661" y="46"/>
                  </a:lnTo>
                  <a:lnTo>
                    <a:pt x="659" y="31"/>
                  </a:lnTo>
                  <a:lnTo>
                    <a:pt x="661" y="31"/>
                  </a:lnTo>
                  <a:lnTo>
                    <a:pt x="674" y="30"/>
                  </a:lnTo>
                  <a:lnTo>
                    <a:pt x="675" y="44"/>
                  </a:lnTo>
                  <a:close/>
                  <a:moveTo>
                    <a:pt x="646" y="48"/>
                  </a:moveTo>
                  <a:lnTo>
                    <a:pt x="638" y="49"/>
                  </a:lnTo>
                  <a:lnTo>
                    <a:pt x="632" y="50"/>
                  </a:lnTo>
                  <a:lnTo>
                    <a:pt x="630" y="35"/>
                  </a:lnTo>
                  <a:lnTo>
                    <a:pt x="636" y="35"/>
                  </a:lnTo>
                  <a:lnTo>
                    <a:pt x="644" y="33"/>
                  </a:lnTo>
                  <a:lnTo>
                    <a:pt x="646" y="48"/>
                  </a:lnTo>
                  <a:close/>
                  <a:moveTo>
                    <a:pt x="617" y="52"/>
                  </a:moveTo>
                  <a:lnTo>
                    <a:pt x="613" y="53"/>
                  </a:lnTo>
                  <a:lnTo>
                    <a:pt x="603" y="54"/>
                  </a:lnTo>
                  <a:lnTo>
                    <a:pt x="601" y="40"/>
                  </a:lnTo>
                  <a:lnTo>
                    <a:pt x="611" y="38"/>
                  </a:lnTo>
                  <a:lnTo>
                    <a:pt x="615" y="37"/>
                  </a:lnTo>
                  <a:lnTo>
                    <a:pt x="617" y="52"/>
                  </a:lnTo>
                  <a:close/>
                  <a:moveTo>
                    <a:pt x="588" y="56"/>
                  </a:moveTo>
                  <a:lnTo>
                    <a:pt x="574" y="59"/>
                  </a:lnTo>
                  <a:lnTo>
                    <a:pt x="571" y="44"/>
                  </a:lnTo>
                  <a:lnTo>
                    <a:pt x="586" y="42"/>
                  </a:lnTo>
                  <a:lnTo>
                    <a:pt x="588" y="56"/>
                  </a:lnTo>
                  <a:close/>
                  <a:moveTo>
                    <a:pt x="560" y="61"/>
                  </a:moveTo>
                  <a:lnTo>
                    <a:pt x="545" y="64"/>
                  </a:lnTo>
                  <a:lnTo>
                    <a:pt x="543" y="50"/>
                  </a:lnTo>
                  <a:lnTo>
                    <a:pt x="557" y="47"/>
                  </a:lnTo>
                  <a:lnTo>
                    <a:pt x="560" y="61"/>
                  </a:lnTo>
                  <a:close/>
                  <a:moveTo>
                    <a:pt x="531" y="67"/>
                  </a:moveTo>
                  <a:lnTo>
                    <a:pt x="520" y="69"/>
                  </a:lnTo>
                  <a:lnTo>
                    <a:pt x="516" y="70"/>
                  </a:lnTo>
                  <a:lnTo>
                    <a:pt x="513" y="55"/>
                  </a:lnTo>
                  <a:lnTo>
                    <a:pt x="518" y="54"/>
                  </a:lnTo>
                  <a:lnTo>
                    <a:pt x="528" y="52"/>
                  </a:lnTo>
                  <a:lnTo>
                    <a:pt x="531" y="67"/>
                  </a:lnTo>
                  <a:close/>
                  <a:moveTo>
                    <a:pt x="502" y="73"/>
                  </a:moveTo>
                  <a:lnTo>
                    <a:pt x="498" y="73"/>
                  </a:lnTo>
                  <a:lnTo>
                    <a:pt x="488" y="76"/>
                  </a:lnTo>
                  <a:lnTo>
                    <a:pt x="485" y="61"/>
                  </a:lnTo>
                  <a:lnTo>
                    <a:pt x="495" y="59"/>
                  </a:lnTo>
                  <a:lnTo>
                    <a:pt x="499" y="58"/>
                  </a:lnTo>
                  <a:lnTo>
                    <a:pt x="502" y="73"/>
                  </a:lnTo>
                  <a:close/>
                  <a:moveTo>
                    <a:pt x="474" y="79"/>
                  </a:moveTo>
                  <a:lnTo>
                    <a:pt x="459" y="83"/>
                  </a:lnTo>
                  <a:lnTo>
                    <a:pt x="456" y="68"/>
                  </a:lnTo>
                  <a:lnTo>
                    <a:pt x="470" y="65"/>
                  </a:lnTo>
                  <a:lnTo>
                    <a:pt x="474" y="79"/>
                  </a:lnTo>
                  <a:close/>
                  <a:moveTo>
                    <a:pt x="445" y="86"/>
                  </a:moveTo>
                  <a:lnTo>
                    <a:pt x="431" y="90"/>
                  </a:lnTo>
                  <a:lnTo>
                    <a:pt x="427" y="76"/>
                  </a:lnTo>
                  <a:lnTo>
                    <a:pt x="441" y="72"/>
                  </a:lnTo>
                  <a:lnTo>
                    <a:pt x="445" y="86"/>
                  </a:lnTo>
                  <a:close/>
                  <a:moveTo>
                    <a:pt x="417" y="94"/>
                  </a:moveTo>
                  <a:lnTo>
                    <a:pt x="406" y="97"/>
                  </a:lnTo>
                  <a:lnTo>
                    <a:pt x="403" y="98"/>
                  </a:lnTo>
                  <a:lnTo>
                    <a:pt x="399" y="84"/>
                  </a:lnTo>
                  <a:lnTo>
                    <a:pt x="402" y="83"/>
                  </a:lnTo>
                  <a:lnTo>
                    <a:pt x="413" y="80"/>
                  </a:lnTo>
                  <a:lnTo>
                    <a:pt x="417" y="94"/>
                  </a:lnTo>
                  <a:close/>
                  <a:moveTo>
                    <a:pt x="389" y="103"/>
                  </a:moveTo>
                  <a:lnTo>
                    <a:pt x="383" y="105"/>
                  </a:lnTo>
                  <a:lnTo>
                    <a:pt x="375" y="107"/>
                  </a:lnTo>
                  <a:lnTo>
                    <a:pt x="371" y="93"/>
                  </a:lnTo>
                  <a:lnTo>
                    <a:pt x="378" y="91"/>
                  </a:lnTo>
                  <a:lnTo>
                    <a:pt x="385" y="89"/>
                  </a:lnTo>
                  <a:lnTo>
                    <a:pt x="389" y="103"/>
                  </a:lnTo>
                  <a:close/>
                  <a:moveTo>
                    <a:pt x="361" y="112"/>
                  </a:moveTo>
                  <a:lnTo>
                    <a:pt x="359" y="113"/>
                  </a:lnTo>
                  <a:lnTo>
                    <a:pt x="348" y="117"/>
                  </a:lnTo>
                  <a:lnTo>
                    <a:pt x="343" y="103"/>
                  </a:lnTo>
                  <a:lnTo>
                    <a:pt x="355" y="99"/>
                  </a:lnTo>
                  <a:lnTo>
                    <a:pt x="357" y="98"/>
                  </a:lnTo>
                  <a:lnTo>
                    <a:pt x="361" y="112"/>
                  </a:lnTo>
                  <a:close/>
                  <a:moveTo>
                    <a:pt x="334" y="122"/>
                  </a:moveTo>
                  <a:lnTo>
                    <a:pt x="320" y="127"/>
                  </a:lnTo>
                  <a:lnTo>
                    <a:pt x="315" y="113"/>
                  </a:lnTo>
                  <a:lnTo>
                    <a:pt x="329" y="108"/>
                  </a:lnTo>
                  <a:lnTo>
                    <a:pt x="334" y="122"/>
                  </a:lnTo>
                  <a:close/>
                  <a:moveTo>
                    <a:pt x="306" y="132"/>
                  </a:moveTo>
                  <a:lnTo>
                    <a:pt x="292" y="137"/>
                  </a:lnTo>
                  <a:lnTo>
                    <a:pt x="287" y="123"/>
                  </a:lnTo>
                  <a:lnTo>
                    <a:pt x="301" y="118"/>
                  </a:lnTo>
                  <a:lnTo>
                    <a:pt x="306" y="132"/>
                  </a:lnTo>
                  <a:close/>
                  <a:moveTo>
                    <a:pt x="279" y="142"/>
                  </a:moveTo>
                  <a:lnTo>
                    <a:pt x="267" y="147"/>
                  </a:lnTo>
                  <a:lnTo>
                    <a:pt x="265" y="148"/>
                  </a:lnTo>
                  <a:lnTo>
                    <a:pt x="260" y="134"/>
                  </a:lnTo>
                  <a:lnTo>
                    <a:pt x="262" y="133"/>
                  </a:lnTo>
                  <a:lnTo>
                    <a:pt x="274" y="129"/>
                  </a:lnTo>
                  <a:lnTo>
                    <a:pt x="279" y="142"/>
                  </a:lnTo>
                  <a:close/>
                  <a:moveTo>
                    <a:pt x="252" y="153"/>
                  </a:moveTo>
                  <a:lnTo>
                    <a:pt x="245" y="156"/>
                  </a:lnTo>
                  <a:lnTo>
                    <a:pt x="238" y="159"/>
                  </a:lnTo>
                  <a:lnTo>
                    <a:pt x="232" y="145"/>
                  </a:lnTo>
                  <a:lnTo>
                    <a:pt x="240" y="142"/>
                  </a:lnTo>
                  <a:lnTo>
                    <a:pt x="246" y="139"/>
                  </a:lnTo>
                  <a:lnTo>
                    <a:pt x="252" y="153"/>
                  </a:lnTo>
                  <a:close/>
                  <a:moveTo>
                    <a:pt x="224" y="164"/>
                  </a:moveTo>
                  <a:lnTo>
                    <a:pt x="224" y="164"/>
                  </a:lnTo>
                  <a:lnTo>
                    <a:pt x="211" y="170"/>
                  </a:lnTo>
                  <a:lnTo>
                    <a:pt x="205" y="156"/>
                  </a:lnTo>
                  <a:lnTo>
                    <a:pt x="218" y="151"/>
                  </a:lnTo>
                  <a:lnTo>
                    <a:pt x="219" y="150"/>
                  </a:lnTo>
                  <a:lnTo>
                    <a:pt x="224" y="164"/>
                  </a:lnTo>
                  <a:close/>
                  <a:moveTo>
                    <a:pt x="197" y="176"/>
                  </a:moveTo>
                  <a:lnTo>
                    <a:pt x="184" y="181"/>
                  </a:lnTo>
                  <a:lnTo>
                    <a:pt x="178" y="168"/>
                  </a:lnTo>
                  <a:lnTo>
                    <a:pt x="192" y="162"/>
                  </a:lnTo>
                  <a:lnTo>
                    <a:pt x="197" y="176"/>
                  </a:lnTo>
                  <a:close/>
                  <a:moveTo>
                    <a:pt x="171" y="188"/>
                  </a:moveTo>
                  <a:lnTo>
                    <a:pt x="160" y="192"/>
                  </a:lnTo>
                  <a:lnTo>
                    <a:pt x="157" y="194"/>
                  </a:lnTo>
                  <a:lnTo>
                    <a:pt x="151" y="180"/>
                  </a:lnTo>
                  <a:lnTo>
                    <a:pt x="154" y="179"/>
                  </a:lnTo>
                  <a:lnTo>
                    <a:pt x="165" y="174"/>
                  </a:lnTo>
                  <a:lnTo>
                    <a:pt x="171" y="188"/>
                  </a:lnTo>
                  <a:close/>
                  <a:moveTo>
                    <a:pt x="144" y="200"/>
                  </a:moveTo>
                  <a:lnTo>
                    <a:pt x="140" y="201"/>
                  </a:lnTo>
                  <a:lnTo>
                    <a:pt x="131" y="206"/>
                  </a:lnTo>
                  <a:lnTo>
                    <a:pt x="124" y="193"/>
                  </a:lnTo>
                  <a:lnTo>
                    <a:pt x="125" y="192"/>
                  </a:lnTo>
                  <a:lnTo>
                    <a:pt x="134" y="188"/>
                  </a:lnTo>
                  <a:lnTo>
                    <a:pt x="138" y="186"/>
                  </a:lnTo>
                  <a:lnTo>
                    <a:pt x="144" y="200"/>
                  </a:lnTo>
                  <a:close/>
                  <a:moveTo>
                    <a:pt x="117" y="212"/>
                  </a:moveTo>
                  <a:lnTo>
                    <a:pt x="113" y="214"/>
                  </a:lnTo>
                  <a:lnTo>
                    <a:pt x="104" y="218"/>
                  </a:lnTo>
                  <a:lnTo>
                    <a:pt x="98" y="205"/>
                  </a:lnTo>
                  <a:lnTo>
                    <a:pt x="106" y="201"/>
                  </a:lnTo>
                  <a:lnTo>
                    <a:pt x="111" y="199"/>
                  </a:lnTo>
                  <a:lnTo>
                    <a:pt x="117" y="212"/>
                  </a:lnTo>
                  <a:close/>
                  <a:moveTo>
                    <a:pt x="91" y="225"/>
                  </a:moveTo>
                  <a:lnTo>
                    <a:pt x="88" y="226"/>
                  </a:lnTo>
                  <a:lnTo>
                    <a:pt x="81" y="230"/>
                  </a:lnTo>
                  <a:lnTo>
                    <a:pt x="78" y="231"/>
                  </a:lnTo>
                  <a:lnTo>
                    <a:pt x="71" y="219"/>
                  </a:lnTo>
                  <a:lnTo>
                    <a:pt x="74" y="216"/>
                  </a:lnTo>
                  <a:lnTo>
                    <a:pt x="82" y="213"/>
                  </a:lnTo>
                  <a:lnTo>
                    <a:pt x="85" y="211"/>
                  </a:lnTo>
                  <a:lnTo>
                    <a:pt x="91" y="225"/>
                  </a:lnTo>
                  <a:close/>
                  <a:moveTo>
                    <a:pt x="67" y="239"/>
                  </a:moveTo>
                  <a:lnTo>
                    <a:pt x="62" y="242"/>
                  </a:lnTo>
                  <a:lnTo>
                    <a:pt x="57" y="246"/>
                  </a:lnTo>
                  <a:lnTo>
                    <a:pt x="55" y="247"/>
                  </a:lnTo>
                  <a:lnTo>
                    <a:pt x="46" y="236"/>
                  </a:lnTo>
                  <a:lnTo>
                    <a:pt x="48" y="235"/>
                  </a:lnTo>
                  <a:lnTo>
                    <a:pt x="54" y="230"/>
                  </a:lnTo>
                  <a:lnTo>
                    <a:pt x="58" y="227"/>
                  </a:lnTo>
                  <a:lnTo>
                    <a:pt x="67" y="239"/>
                  </a:lnTo>
                  <a:close/>
                  <a:moveTo>
                    <a:pt x="44" y="257"/>
                  </a:moveTo>
                  <a:lnTo>
                    <a:pt x="41" y="259"/>
                  </a:lnTo>
                  <a:lnTo>
                    <a:pt x="36" y="262"/>
                  </a:lnTo>
                  <a:lnTo>
                    <a:pt x="32" y="266"/>
                  </a:lnTo>
                  <a:lnTo>
                    <a:pt x="31" y="266"/>
                  </a:lnTo>
                  <a:lnTo>
                    <a:pt x="23" y="254"/>
                  </a:lnTo>
                  <a:lnTo>
                    <a:pt x="27" y="251"/>
                  </a:lnTo>
                  <a:lnTo>
                    <a:pt x="32" y="247"/>
                  </a:lnTo>
                  <a:lnTo>
                    <a:pt x="35" y="245"/>
                  </a:lnTo>
                  <a:lnTo>
                    <a:pt x="44" y="257"/>
                  </a:lnTo>
                  <a:close/>
                  <a:moveTo>
                    <a:pt x="15" y="273"/>
                  </a:moveTo>
                  <a:lnTo>
                    <a:pt x="14" y="273"/>
                  </a:lnTo>
                  <a:lnTo>
                    <a:pt x="11" y="273"/>
                  </a:lnTo>
                  <a:lnTo>
                    <a:pt x="9" y="272"/>
                  </a:lnTo>
                  <a:lnTo>
                    <a:pt x="6" y="272"/>
                  </a:lnTo>
                  <a:lnTo>
                    <a:pt x="3" y="271"/>
                  </a:lnTo>
                  <a:lnTo>
                    <a:pt x="0" y="269"/>
                  </a:lnTo>
                  <a:lnTo>
                    <a:pt x="8" y="256"/>
                  </a:lnTo>
                  <a:lnTo>
                    <a:pt x="9" y="257"/>
                  </a:lnTo>
                  <a:lnTo>
                    <a:pt x="10" y="257"/>
                  </a:lnTo>
                  <a:lnTo>
                    <a:pt x="10" y="258"/>
                  </a:lnTo>
                  <a:lnTo>
                    <a:pt x="11" y="258"/>
                  </a:lnTo>
                  <a:lnTo>
                    <a:pt x="12" y="258"/>
                  </a:lnTo>
                  <a:lnTo>
                    <a:pt x="13" y="258"/>
                  </a:lnTo>
                  <a:lnTo>
                    <a:pt x="15" y="273"/>
                  </a:lnTo>
                  <a:close/>
                  <a:moveTo>
                    <a:pt x="932" y="0"/>
                  </a:moveTo>
                  <a:lnTo>
                    <a:pt x="975" y="23"/>
                  </a:lnTo>
                  <a:lnTo>
                    <a:pt x="931" y="44"/>
                  </a:lnTo>
                  <a:lnTo>
                    <a:pt x="932" y="0"/>
                  </a:lnTo>
                  <a:close/>
                </a:path>
              </a:pathLst>
            </a:custGeom>
            <a:solidFill>
              <a:srgbClr val="0000CC"/>
            </a:solidFill>
            <a:ln w="1">
              <a:solidFill>
                <a:srgbClr val="0000CC"/>
              </a:solidFill>
              <a:bevel/>
              <a:headEnd/>
              <a:tailEnd/>
            </a:ln>
          </p:spPr>
          <p:txBody>
            <a:bodyPr/>
            <a:lstStyle/>
            <a:p>
              <a:endParaRPr lang="en-US"/>
            </a:p>
          </p:txBody>
        </p:sp>
        <p:sp>
          <p:nvSpPr>
            <p:cNvPr id="105516" name="Freeform 47"/>
            <p:cNvSpPr>
              <a:spLocks noEditPoints="1"/>
            </p:cNvSpPr>
            <p:nvPr/>
          </p:nvSpPr>
          <p:spPr bwMode="auto">
            <a:xfrm>
              <a:off x="2290" y="858"/>
              <a:ext cx="681" cy="646"/>
            </a:xfrm>
            <a:custGeom>
              <a:avLst/>
              <a:gdLst>
                <a:gd name="T0" fmla="*/ 31 w 681"/>
                <a:gd name="T1" fmla="*/ 626 h 646"/>
                <a:gd name="T2" fmla="*/ 63 w 681"/>
                <a:gd name="T3" fmla="*/ 596 h 646"/>
                <a:gd name="T4" fmla="*/ 73 w 681"/>
                <a:gd name="T5" fmla="*/ 567 h 646"/>
                <a:gd name="T6" fmla="*/ 74 w 681"/>
                <a:gd name="T7" fmla="*/ 586 h 646"/>
                <a:gd name="T8" fmla="*/ 106 w 681"/>
                <a:gd name="T9" fmla="*/ 555 h 646"/>
                <a:gd name="T10" fmla="*/ 112 w 681"/>
                <a:gd name="T11" fmla="*/ 529 h 646"/>
                <a:gd name="T12" fmla="*/ 117 w 681"/>
                <a:gd name="T13" fmla="*/ 545 h 646"/>
                <a:gd name="T14" fmla="*/ 138 w 681"/>
                <a:gd name="T15" fmla="*/ 504 h 646"/>
                <a:gd name="T16" fmla="*/ 128 w 681"/>
                <a:gd name="T17" fmla="*/ 514 h 646"/>
                <a:gd name="T18" fmla="*/ 169 w 681"/>
                <a:gd name="T19" fmla="*/ 494 h 646"/>
                <a:gd name="T20" fmla="*/ 170 w 681"/>
                <a:gd name="T21" fmla="*/ 473 h 646"/>
                <a:gd name="T22" fmla="*/ 182 w 681"/>
                <a:gd name="T23" fmla="*/ 482 h 646"/>
                <a:gd name="T24" fmla="*/ 192 w 681"/>
                <a:gd name="T25" fmla="*/ 451 h 646"/>
                <a:gd name="T26" fmla="*/ 201 w 681"/>
                <a:gd name="T27" fmla="*/ 463 h 646"/>
                <a:gd name="T28" fmla="*/ 222 w 681"/>
                <a:gd name="T29" fmla="*/ 421 h 646"/>
                <a:gd name="T30" fmla="*/ 211 w 681"/>
                <a:gd name="T31" fmla="*/ 432 h 646"/>
                <a:gd name="T32" fmla="*/ 253 w 681"/>
                <a:gd name="T33" fmla="*/ 411 h 646"/>
                <a:gd name="T34" fmla="*/ 253 w 681"/>
                <a:gd name="T35" fmla="*/ 390 h 646"/>
                <a:gd name="T36" fmla="*/ 266 w 681"/>
                <a:gd name="T37" fmla="*/ 399 h 646"/>
                <a:gd name="T38" fmla="*/ 275 w 681"/>
                <a:gd name="T39" fmla="*/ 369 h 646"/>
                <a:gd name="T40" fmla="*/ 294 w 681"/>
                <a:gd name="T41" fmla="*/ 370 h 646"/>
                <a:gd name="T42" fmla="*/ 294 w 681"/>
                <a:gd name="T43" fmla="*/ 349 h 646"/>
                <a:gd name="T44" fmla="*/ 312 w 681"/>
                <a:gd name="T45" fmla="*/ 352 h 646"/>
                <a:gd name="T46" fmla="*/ 316 w 681"/>
                <a:gd name="T47" fmla="*/ 326 h 646"/>
                <a:gd name="T48" fmla="*/ 333 w 681"/>
                <a:gd name="T49" fmla="*/ 329 h 646"/>
                <a:gd name="T50" fmla="*/ 334 w 681"/>
                <a:gd name="T51" fmla="*/ 306 h 646"/>
                <a:gd name="T52" fmla="*/ 355 w 681"/>
                <a:gd name="T53" fmla="*/ 304 h 646"/>
                <a:gd name="T54" fmla="*/ 334 w 681"/>
                <a:gd name="T55" fmla="*/ 306 h 646"/>
                <a:gd name="T56" fmla="*/ 374 w 681"/>
                <a:gd name="T57" fmla="*/ 282 h 646"/>
                <a:gd name="T58" fmla="*/ 372 w 681"/>
                <a:gd name="T59" fmla="*/ 261 h 646"/>
                <a:gd name="T60" fmla="*/ 393 w 681"/>
                <a:gd name="T61" fmla="*/ 260 h 646"/>
                <a:gd name="T62" fmla="*/ 372 w 681"/>
                <a:gd name="T63" fmla="*/ 261 h 646"/>
                <a:gd name="T64" fmla="*/ 403 w 681"/>
                <a:gd name="T65" fmla="*/ 249 h 646"/>
                <a:gd name="T66" fmla="*/ 423 w 681"/>
                <a:gd name="T67" fmla="*/ 207 h 646"/>
                <a:gd name="T68" fmla="*/ 412 w 681"/>
                <a:gd name="T69" fmla="*/ 218 h 646"/>
                <a:gd name="T70" fmla="*/ 443 w 681"/>
                <a:gd name="T71" fmla="*/ 207 h 646"/>
                <a:gd name="T72" fmla="*/ 464 w 681"/>
                <a:gd name="T73" fmla="*/ 165 h 646"/>
                <a:gd name="T74" fmla="*/ 453 w 681"/>
                <a:gd name="T75" fmla="*/ 175 h 646"/>
                <a:gd name="T76" fmla="*/ 485 w 681"/>
                <a:gd name="T77" fmla="*/ 165 h 646"/>
                <a:gd name="T78" fmla="*/ 508 w 681"/>
                <a:gd name="T79" fmla="*/ 125 h 646"/>
                <a:gd name="T80" fmla="*/ 496 w 681"/>
                <a:gd name="T81" fmla="*/ 134 h 646"/>
                <a:gd name="T82" fmla="*/ 540 w 681"/>
                <a:gd name="T83" fmla="*/ 117 h 646"/>
                <a:gd name="T84" fmla="*/ 542 w 681"/>
                <a:gd name="T85" fmla="*/ 97 h 646"/>
                <a:gd name="T86" fmla="*/ 542 w 681"/>
                <a:gd name="T87" fmla="*/ 97 h 646"/>
                <a:gd name="T88" fmla="*/ 575 w 681"/>
                <a:gd name="T89" fmla="*/ 91 h 646"/>
                <a:gd name="T90" fmla="*/ 602 w 681"/>
                <a:gd name="T91" fmla="*/ 53 h 646"/>
                <a:gd name="T92" fmla="*/ 590 w 681"/>
                <a:gd name="T93" fmla="*/ 62 h 646"/>
                <a:gd name="T94" fmla="*/ 625 w 681"/>
                <a:gd name="T95" fmla="*/ 36 h 646"/>
                <a:gd name="T96" fmla="*/ 622 w 681"/>
                <a:gd name="T97" fmla="*/ 56 h 646"/>
                <a:gd name="T98" fmla="*/ 646 w 681"/>
                <a:gd name="T99" fmla="*/ 20 h 646"/>
                <a:gd name="T100" fmla="*/ 650 w 681"/>
                <a:gd name="T101" fmla="*/ 35 h 646"/>
                <a:gd name="T102" fmla="*/ 662 w 681"/>
                <a:gd name="T103" fmla="*/ 7 h 646"/>
                <a:gd name="T104" fmla="*/ 671 w 681"/>
                <a:gd name="T105" fmla="*/ 0 h 646"/>
                <a:gd name="T106" fmla="*/ 678 w 681"/>
                <a:gd name="T107" fmla="*/ 12 h 646"/>
                <a:gd name="T108" fmla="*/ 669 w 681"/>
                <a:gd name="T109" fmla="*/ 20 h 646"/>
                <a:gd name="T110" fmla="*/ 17 w 681"/>
                <a:gd name="T111" fmla="*/ 600 h 6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1"/>
                <a:gd name="T169" fmla="*/ 0 h 646"/>
                <a:gd name="T170" fmla="*/ 681 w 681"/>
                <a:gd name="T171" fmla="*/ 646 h 6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1" h="646">
                  <a:moveTo>
                    <a:pt x="21" y="616"/>
                  </a:moveTo>
                  <a:lnTo>
                    <a:pt x="32" y="605"/>
                  </a:lnTo>
                  <a:lnTo>
                    <a:pt x="42" y="616"/>
                  </a:lnTo>
                  <a:lnTo>
                    <a:pt x="31" y="626"/>
                  </a:lnTo>
                  <a:lnTo>
                    <a:pt x="21" y="616"/>
                  </a:lnTo>
                  <a:close/>
                  <a:moveTo>
                    <a:pt x="43" y="595"/>
                  </a:moveTo>
                  <a:lnTo>
                    <a:pt x="53" y="585"/>
                  </a:lnTo>
                  <a:lnTo>
                    <a:pt x="63" y="596"/>
                  </a:lnTo>
                  <a:lnTo>
                    <a:pt x="53" y="606"/>
                  </a:lnTo>
                  <a:lnTo>
                    <a:pt x="43" y="595"/>
                  </a:lnTo>
                  <a:close/>
                  <a:moveTo>
                    <a:pt x="64" y="575"/>
                  </a:moveTo>
                  <a:lnTo>
                    <a:pt x="73" y="567"/>
                  </a:lnTo>
                  <a:lnTo>
                    <a:pt x="75" y="565"/>
                  </a:lnTo>
                  <a:lnTo>
                    <a:pt x="85" y="576"/>
                  </a:lnTo>
                  <a:lnTo>
                    <a:pt x="83" y="577"/>
                  </a:lnTo>
                  <a:lnTo>
                    <a:pt x="74" y="586"/>
                  </a:lnTo>
                  <a:lnTo>
                    <a:pt x="64" y="575"/>
                  </a:lnTo>
                  <a:close/>
                  <a:moveTo>
                    <a:pt x="85" y="555"/>
                  </a:moveTo>
                  <a:lnTo>
                    <a:pt x="96" y="545"/>
                  </a:lnTo>
                  <a:lnTo>
                    <a:pt x="106" y="555"/>
                  </a:lnTo>
                  <a:lnTo>
                    <a:pt x="95" y="566"/>
                  </a:lnTo>
                  <a:lnTo>
                    <a:pt x="85" y="555"/>
                  </a:lnTo>
                  <a:close/>
                  <a:moveTo>
                    <a:pt x="107" y="535"/>
                  </a:moveTo>
                  <a:lnTo>
                    <a:pt x="112" y="529"/>
                  </a:lnTo>
                  <a:lnTo>
                    <a:pt x="117" y="524"/>
                  </a:lnTo>
                  <a:lnTo>
                    <a:pt x="127" y="535"/>
                  </a:lnTo>
                  <a:lnTo>
                    <a:pt x="123" y="540"/>
                  </a:lnTo>
                  <a:lnTo>
                    <a:pt x="117" y="545"/>
                  </a:lnTo>
                  <a:lnTo>
                    <a:pt x="107" y="535"/>
                  </a:lnTo>
                  <a:close/>
                  <a:moveTo>
                    <a:pt x="128" y="514"/>
                  </a:moveTo>
                  <a:lnTo>
                    <a:pt x="132" y="510"/>
                  </a:lnTo>
                  <a:lnTo>
                    <a:pt x="138" y="504"/>
                  </a:lnTo>
                  <a:lnTo>
                    <a:pt x="148" y="514"/>
                  </a:lnTo>
                  <a:lnTo>
                    <a:pt x="142" y="521"/>
                  </a:lnTo>
                  <a:lnTo>
                    <a:pt x="138" y="525"/>
                  </a:lnTo>
                  <a:lnTo>
                    <a:pt x="128" y="514"/>
                  </a:lnTo>
                  <a:close/>
                  <a:moveTo>
                    <a:pt x="149" y="494"/>
                  </a:moveTo>
                  <a:lnTo>
                    <a:pt x="151" y="491"/>
                  </a:lnTo>
                  <a:lnTo>
                    <a:pt x="159" y="483"/>
                  </a:lnTo>
                  <a:lnTo>
                    <a:pt x="169" y="494"/>
                  </a:lnTo>
                  <a:lnTo>
                    <a:pt x="162" y="501"/>
                  </a:lnTo>
                  <a:lnTo>
                    <a:pt x="159" y="504"/>
                  </a:lnTo>
                  <a:lnTo>
                    <a:pt x="149" y="494"/>
                  </a:lnTo>
                  <a:close/>
                  <a:moveTo>
                    <a:pt x="170" y="473"/>
                  </a:moveTo>
                  <a:lnTo>
                    <a:pt x="172" y="471"/>
                  </a:lnTo>
                  <a:lnTo>
                    <a:pt x="180" y="463"/>
                  </a:lnTo>
                  <a:lnTo>
                    <a:pt x="190" y="473"/>
                  </a:lnTo>
                  <a:lnTo>
                    <a:pt x="182" y="482"/>
                  </a:lnTo>
                  <a:lnTo>
                    <a:pt x="180" y="484"/>
                  </a:lnTo>
                  <a:lnTo>
                    <a:pt x="170" y="473"/>
                  </a:lnTo>
                  <a:close/>
                  <a:moveTo>
                    <a:pt x="190" y="452"/>
                  </a:moveTo>
                  <a:lnTo>
                    <a:pt x="192" y="451"/>
                  </a:lnTo>
                  <a:lnTo>
                    <a:pt x="201" y="442"/>
                  </a:lnTo>
                  <a:lnTo>
                    <a:pt x="211" y="452"/>
                  </a:lnTo>
                  <a:lnTo>
                    <a:pt x="203" y="461"/>
                  </a:lnTo>
                  <a:lnTo>
                    <a:pt x="201" y="463"/>
                  </a:lnTo>
                  <a:lnTo>
                    <a:pt x="190" y="452"/>
                  </a:lnTo>
                  <a:close/>
                  <a:moveTo>
                    <a:pt x="211" y="432"/>
                  </a:moveTo>
                  <a:lnTo>
                    <a:pt x="214" y="430"/>
                  </a:lnTo>
                  <a:lnTo>
                    <a:pt x="222" y="421"/>
                  </a:lnTo>
                  <a:lnTo>
                    <a:pt x="232" y="432"/>
                  </a:lnTo>
                  <a:lnTo>
                    <a:pt x="224" y="440"/>
                  </a:lnTo>
                  <a:lnTo>
                    <a:pt x="222" y="442"/>
                  </a:lnTo>
                  <a:lnTo>
                    <a:pt x="211" y="432"/>
                  </a:lnTo>
                  <a:close/>
                  <a:moveTo>
                    <a:pt x="232" y="411"/>
                  </a:moveTo>
                  <a:lnTo>
                    <a:pt x="235" y="409"/>
                  </a:lnTo>
                  <a:lnTo>
                    <a:pt x="243" y="401"/>
                  </a:lnTo>
                  <a:lnTo>
                    <a:pt x="253" y="411"/>
                  </a:lnTo>
                  <a:lnTo>
                    <a:pt x="245" y="419"/>
                  </a:lnTo>
                  <a:lnTo>
                    <a:pt x="243" y="421"/>
                  </a:lnTo>
                  <a:lnTo>
                    <a:pt x="232" y="411"/>
                  </a:lnTo>
                  <a:close/>
                  <a:moveTo>
                    <a:pt x="253" y="390"/>
                  </a:moveTo>
                  <a:lnTo>
                    <a:pt x="255" y="388"/>
                  </a:lnTo>
                  <a:lnTo>
                    <a:pt x="264" y="380"/>
                  </a:lnTo>
                  <a:lnTo>
                    <a:pt x="274" y="390"/>
                  </a:lnTo>
                  <a:lnTo>
                    <a:pt x="266" y="399"/>
                  </a:lnTo>
                  <a:lnTo>
                    <a:pt x="264" y="401"/>
                  </a:lnTo>
                  <a:lnTo>
                    <a:pt x="253" y="390"/>
                  </a:lnTo>
                  <a:close/>
                  <a:moveTo>
                    <a:pt x="274" y="370"/>
                  </a:moveTo>
                  <a:lnTo>
                    <a:pt x="275" y="369"/>
                  </a:lnTo>
                  <a:lnTo>
                    <a:pt x="284" y="359"/>
                  </a:lnTo>
                  <a:lnTo>
                    <a:pt x="295" y="369"/>
                  </a:lnTo>
                  <a:lnTo>
                    <a:pt x="294" y="370"/>
                  </a:lnTo>
                  <a:lnTo>
                    <a:pt x="285" y="379"/>
                  </a:lnTo>
                  <a:lnTo>
                    <a:pt x="284" y="380"/>
                  </a:lnTo>
                  <a:lnTo>
                    <a:pt x="274" y="370"/>
                  </a:lnTo>
                  <a:close/>
                  <a:moveTo>
                    <a:pt x="294" y="349"/>
                  </a:moveTo>
                  <a:lnTo>
                    <a:pt x="301" y="342"/>
                  </a:lnTo>
                  <a:lnTo>
                    <a:pt x="305" y="338"/>
                  </a:lnTo>
                  <a:lnTo>
                    <a:pt x="315" y="348"/>
                  </a:lnTo>
                  <a:lnTo>
                    <a:pt x="312" y="352"/>
                  </a:lnTo>
                  <a:lnTo>
                    <a:pt x="305" y="359"/>
                  </a:lnTo>
                  <a:lnTo>
                    <a:pt x="294" y="349"/>
                  </a:lnTo>
                  <a:close/>
                  <a:moveTo>
                    <a:pt x="315" y="327"/>
                  </a:moveTo>
                  <a:lnTo>
                    <a:pt x="316" y="326"/>
                  </a:lnTo>
                  <a:lnTo>
                    <a:pt x="322" y="319"/>
                  </a:lnTo>
                  <a:lnTo>
                    <a:pt x="325" y="317"/>
                  </a:lnTo>
                  <a:lnTo>
                    <a:pt x="336" y="327"/>
                  </a:lnTo>
                  <a:lnTo>
                    <a:pt x="333" y="329"/>
                  </a:lnTo>
                  <a:lnTo>
                    <a:pt x="327" y="336"/>
                  </a:lnTo>
                  <a:lnTo>
                    <a:pt x="325" y="338"/>
                  </a:lnTo>
                  <a:lnTo>
                    <a:pt x="315" y="327"/>
                  </a:lnTo>
                  <a:close/>
                  <a:moveTo>
                    <a:pt x="334" y="306"/>
                  </a:moveTo>
                  <a:lnTo>
                    <a:pt x="339" y="301"/>
                  </a:lnTo>
                  <a:lnTo>
                    <a:pt x="343" y="296"/>
                  </a:lnTo>
                  <a:lnTo>
                    <a:pt x="344" y="295"/>
                  </a:lnTo>
                  <a:lnTo>
                    <a:pt x="355" y="304"/>
                  </a:lnTo>
                  <a:lnTo>
                    <a:pt x="354" y="305"/>
                  </a:lnTo>
                  <a:lnTo>
                    <a:pt x="350" y="311"/>
                  </a:lnTo>
                  <a:lnTo>
                    <a:pt x="345" y="316"/>
                  </a:lnTo>
                  <a:lnTo>
                    <a:pt x="334" y="306"/>
                  </a:lnTo>
                  <a:close/>
                  <a:moveTo>
                    <a:pt x="353" y="284"/>
                  </a:moveTo>
                  <a:lnTo>
                    <a:pt x="360" y="275"/>
                  </a:lnTo>
                  <a:lnTo>
                    <a:pt x="363" y="272"/>
                  </a:lnTo>
                  <a:lnTo>
                    <a:pt x="374" y="282"/>
                  </a:lnTo>
                  <a:lnTo>
                    <a:pt x="372" y="284"/>
                  </a:lnTo>
                  <a:lnTo>
                    <a:pt x="364" y="293"/>
                  </a:lnTo>
                  <a:lnTo>
                    <a:pt x="353" y="284"/>
                  </a:lnTo>
                  <a:close/>
                  <a:moveTo>
                    <a:pt x="372" y="261"/>
                  </a:moveTo>
                  <a:lnTo>
                    <a:pt x="374" y="259"/>
                  </a:lnTo>
                  <a:lnTo>
                    <a:pt x="379" y="254"/>
                  </a:lnTo>
                  <a:lnTo>
                    <a:pt x="382" y="250"/>
                  </a:lnTo>
                  <a:lnTo>
                    <a:pt x="393" y="260"/>
                  </a:lnTo>
                  <a:lnTo>
                    <a:pt x="390" y="263"/>
                  </a:lnTo>
                  <a:lnTo>
                    <a:pt x="385" y="269"/>
                  </a:lnTo>
                  <a:lnTo>
                    <a:pt x="383" y="271"/>
                  </a:lnTo>
                  <a:lnTo>
                    <a:pt x="372" y="261"/>
                  </a:lnTo>
                  <a:close/>
                  <a:moveTo>
                    <a:pt x="392" y="239"/>
                  </a:moveTo>
                  <a:lnTo>
                    <a:pt x="402" y="228"/>
                  </a:lnTo>
                  <a:lnTo>
                    <a:pt x="413" y="239"/>
                  </a:lnTo>
                  <a:lnTo>
                    <a:pt x="403" y="249"/>
                  </a:lnTo>
                  <a:lnTo>
                    <a:pt x="392" y="239"/>
                  </a:lnTo>
                  <a:close/>
                  <a:moveTo>
                    <a:pt x="412" y="218"/>
                  </a:moveTo>
                  <a:lnTo>
                    <a:pt x="416" y="214"/>
                  </a:lnTo>
                  <a:lnTo>
                    <a:pt x="423" y="207"/>
                  </a:lnTo>
                  <a:lnTo>
                    <a:pt x="433" y="217"/>
                  </a:lnTo>
                  <a:lnTo>
                    <a:pt x="427" y="224"/>
                  </a:lnTo>
                  <a:lnTo>
                    <a:pt x="423" y="228"/>
                  </a:lnTo>
                  <a:lnTo>
                    <a:pt x="412" y="218"/>
                  </a:lnTo>
                  <a:close/>
                  <a:moveTo>
                    <a:pt x="433" y="196"/>
                  </a:moveTo>
                  <a:lnTo>
                    <a:pt x="443" y="186"/>
                  </a:lnTo>
                  <a:lnTo>
                    <a:pt x="454" y="196"/>
                  </a:lnTo>
                  <a:lnTo>
                    <a:pt x="443" y="207"/>
                  </a:lnTo>
                  <a:lnTo>
                    <a:pt x="433" y="196"/>
                  </a:lnTo>
                  <a:close/>
                  <a:moveTo>
                    <a:pt x="453" y="175"/>
                  </a:moveTo>
                  <a:lnTo>
                    <a:pt x="459" y="170"/>
                  </a:lnTo>
                  <a:lnTo>
                    <a:pt x="464" y="165"/>
                  </a:lnTo>
                  <a:lnTo>
                    <a:pt x="474" y="175"/>
                  </a:lnTo>
                  <a:lnTo>
                    <a:pt x="469" y="181"/>
                  </a:lnTo>
                  <a:lnTo>
                    <a:pt x="464" y="186"/>
                  </a:lnTo>
                  <a:lnTo>
                    <a:pt x="453" y="175"/>
                  </a:lnTo>
                  <a:close/>
                  <a:moveTo>
                    <a:pt x="475" y="155"/>
                  </a:moveTo>
                  <a:lnTo>
                    <a:pt x="485" y="144"/>
                  </a:lnTo>
                  <a:lnTo>
                    <a:pt x="495" y="155"/>
                  </a:lnTo>
                  <a:lnTo>
                    <a:pt x="485" y="165"/>
                  </a:lnTo>
                  <a:lnTo>
                    <a:pt x="475" y="155"/>
                  </a:lnTo>
                  <a:close/>
                  <a:moveTo>
                    <a:pt x="496" y="134"/>
                  </a:moveTo>
                  <a:lnTo>
                    <a:pt x="505" y="127"/>
                  </a:lnTo>
                  <a:lnTo>
                    <a:pt x="508" y="125"/>
                  </a:lnTo>
                  <a:lnTo>
                    <a:pt x="517" y="136"/>
                  </a:lnTo>
                  <a:lnTo>
                    <a:pt x="514" y="138"/>
                  </a:lnTo>
                  <a:lnTo>
                    <a:pt x="506" y="145"/>
                  </a:lnTo>
                  <a:lnTo>
                    <a:pt x="496" y="134"/>
                  </a:lnTo>
                  <a:close/>
                  <a:moveTo>
                    <a:pt x="519" y="115"/>
                  </a:moveTo>
                  <a:lnTo>
                    <a:pt x="522" y="113"/>
                  </a:lnTo>
                  <a:lnTo>
                    <a:pt x="530" y="106"/>
                  </a:lnTo>
                  <a:lnTo>
                    <a:pt x="540" y="117"/>
                  </a:lnTo>
                  <a:lnTo>
                    <a:pt x="531" y="124"/>
                  </a:lnTo>
                  <a:lnTo>
                    <a:pt x="528" y="126"/>
                  </a:lnTo>
                  <a:lnTo>
                    <a:pt x="519" y="115"/>
                  </a:lnTo>
                  <a:close/>
                  <a:moveTo>
                    <a:pt x="542" y="97"/>
                  </a:moveTo>
                  <a:lnTo>
                    <a:pt x="554" y="88"/>
                  </a:lnTo>
                  <a:lnTo>
                    <a:pt x="563" y="100"/>
                  </a:lnTo>
                  <a:lnTo>
                    <a:pt x="551" y="108"/>
                  </a:lnTo>
                  <a:lnTo>
                    <a:pt x="542" y="97"/>
                  </a:lnTo>
                  <a:close/>
                  <a:moveTo>
                    <a:pt x="566" y="79"/>
                  </a:moveTo>
                  <a:lnTo>
                    <a:pt x="578" y="70"/>
                  </a:lnTo>
                  <a:lnTo>
                    <a:pt x="586" y="82"/>
                  </a:lnTo>
                  <a:lnTo>
                    <a:pt x="575" y="91"/>
                  </a:lnTo>
                  <a:lnTo>
                    <a:pt x="566" y="79"/>
                  </a:lnTo>
                  <a:close/>
                  <a:moveTo>
                    <a:pt x="590" y="62"/>
                  </a:moveTo>
                  <a:lnTo>
                    <a:pt x="597" y="57"/>
                  </a:lnTo>
                  <a:lnTo>
                    <a:pt x="602" y="53"/>
                  </a:lnTo>
                  <a:lnTo>
                    <a:pt x="610" y="65"/>
                  </a:lnTo>
                  <a:lnTo>
                    <a:pt x="605" y="69"/>
                  </a:lnTo>
                  <a:lnTo>
                    <a:pt x="598" y="74"/>
                  </a:lnTo>
                  <a:lnTo>
                    <a:pt x="590" y="62"/>
                  </a:lnTo>
                  <a:close/>
                  <a:moveTo>
                    <a:pt x="613" y="44"/>
                  </a:moveTo>
                  <a:lnTo>
                    <a:pt x="614" y="44"/>
                  </a:lnTo>
                  <a:lnTo>
                    <a:pt x="622" y="38"/>
                  </a:lnTo>
                  <a:lnTo>
                    <a:pt x="625" y="36"/>
                  </a:lnTo>
                  <a:lnTo>
                    <a:pt x="634" y="48"/>
                  </a:lnTo>
                  <a:lnTo>
                    <a:pt x="630" y="50"/>
                  </a:lnTo>
                  <a:lnTo>
                    <a:pt x="622" y="56"/>
                  </a:lnTo>
                  <a:lnTo>
                    <a:pt x="613" y="44"/>
                  </a:lnTo>
                  <a:close/>
                  <a:moveTo>
                    <a:pt x="637" y="27"/>
                  </a:moveTo>
                  <a:lnTo>
                    <a:pt x="641" y="24"/>
                  </a:lnTo>
                  <a:lnTo>
                    <a:pt x="646" y="20"/>
                  </a:lnTo>
                  <a:lnTo>
                    <a:pt x="648" y="18"/>
                  </a:lnTo>
                  <a:lnTo>
                    <a:pt x="658" y="30"/>
                  </a:lnTo>
                  <a:lnTo>
                    <a:pt x="655" y="31"/>
                  </a:lnTo>
                  <a:lnTo>
                    <a:pt x="650" y="35"/>
                  </a:lnTo>
                  <a:lnTo>
                    <a:pt x="646" y="39"/>
                  </a:lnTo>
                  <a:lnTo>
                    <a:pt x="637" y="27"/>
                  </a:lnTo>
                  <a:close/>
                  <a:moveTo>
                    <a:pt x="660" y="9"/>
                  </a:moveTo>
                  <a:lnTo>
                    <a:pt x="662" y="7"/>
                  </a:lnTo>
                  <a:lnTo>
                    <a:pt x="664" y="5"/>
                  </a:lnTo>
                  <a:lnTo>
                    <a:pt x="667" y="3"/>
                  </a:lnTo>
                  <a:lnTo>
                    <a:pt x="669" y="1"/>
                  </a:lnTo>
                  <a:lnTo>
                    <a:pt x="671" y="0"/>
                  </a:lnTo>
                  <a:lnTo>
                    <a:pt x="681" y="10"/>
                  </a:lnTo>
                  <a:lnTo>
                    <a:pt x="680" y="11"/>
                  </a:lnTo>
                  <a:lnTo>
                    <a:pt x="678" y="12"/>
                  </a:lnTo>
                  <a:lnTo>
                    <a:pt x="676" y="14"/>
                  </a:lnTo>
                  <a:lnTo>
                    <a:pt x="674" y="16"/>
                  </a:lnTo>
                  <a:lnTo>
                    <a:pt x="671" y="19"/>
                  </a:lnTo>
                  <a:lnTo>
                    <a:pt x="669" y="20"/>
                  </a:lnTo>
                  <a:lnTo>
                    <a:pt x="660" y="9"/>
                  </a:lnTo>
                  <a:close/>
                  <a:moveTo>
                    <a:pt x="47" y="632"/>
                  </a:moveTo>
                  <a:lnTo>
                    <a:pt x="0" y="646"/>
                  </a:lnTo>
                  <a:lnTo>
                    <a:pt x="17" y="600"/>
                  </a:lnTo>
                  <a:lnTo>
                    <a:pt x="47" y="632"/>
                  </a:lnTo>
                  <a:close/>
                </a:path>
              </a:pathLst>
            </a:custGeom>
            <a:solidFill>
              <a:srgbClr val="0000CC"/>
            </a:solidFill>
            <a:ln w="1">
              <a:solidFill>
                <a:srgbClr val="0000CC"/>
              </a:solidFill>
              <a:bevel/>
              <a:headEnd/>
              <a:tailEnd/>
            </a:ln>
          </p:spPr>
          <p:txBody>
            <a:bodyPr/>
            <a:lstStyle/>
            <a:p>
              <a:endParaRPr lang="en-US"/>
            </a:p>
          </p:txBody>
        </p:sp>
        <p:sp>
          <p:nvSpPr>
            <p:cNvPr id="105517" name="Rectangle 48"/>
            <p:cNvSpPr>
              <a:spLocks noChangeArrowheads="1"/>
            </p:cNvSpPr>
            <p:nvPr/>
          </p:nvSpPr>
          <p:spPr bwMode="auto">
            <a:xfrm rot="-1800000">
              <a:off x="1775" y="1902"/>
              <a:ext cx="150"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ss</a:t>
              </a:r>
              <a:endParaRPr kumimoji="0" lang="en-US" sz="1800">
                <a:solidFill>
                  <a:schemeClr val="tx1"/>
                </a:solidFill>
                <a:latin typeface="Arial" pitchFamily="34" charset="0"/>
              </a:endParaRPr>
            </a:p>
          </p:txBody>
        </p:sp>
        <p:sp>
          <p:nvSpPr>
            <p:cNvPr id="105518" name="Rectangle 49"/>
            <p:cNvSpPr>
              <a:spLocks noChangeArrowheads="1"/>
            </p:cNvSpPr>
            <p:nvPr/>
          </p:nvSpPr>
          <p:spPr bwMode="auto">
            <a:xfrm rot="-2100000">
              <a:off x="3004" y="725"/>
              <a:ext cx="133"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sr</a:t>
              </a:r>
              <a:endParaRPr kumimoji="0" lang="en-US" sz="1800">
                <a:solidFill>
                  <a:schemeClr val="tx1"/>
                </a:solidFill>
                <a:latin typeface="Arial" pitchFamily="34" charset="0"/>
              </a:endParaRPr>
            </a:p>
          </p:txBody>
        </p:sp>
        <p:sp>
          <p:nvSpPr>
            <p:cNvPr id="105519" name="Freeform 50"/>
            <p:cNvSpPr>
              <a:spLocks noEditPoints="1"/>
            </p:cNvSpPr>
            <p:nvPr/>
          </p:nvSpPr>
          <p:spPr bwMode="auto">
            <a:xfrm>
              <a:off x="4102" y="1181"/>
              <a:ext cx="44" cy="394"/>
            </a:xfrm>
            <a:custGeom>
              <a:avLst/>
              <a:gdLst>
                <a:gd name="T0" fmla="*/ 30 w 44"/>
                <a:gd name="T1" fmla="*/ 15 h 394"/>
                <a:gd name="T2" fmla="*/ 15 w 44"/>
                <a:gd name="T3" fmla="*/ 0 h 394"/>
                <a:gd name="T4" fmla="*/ 30 w 44"/>
                <a:gd name="T5" fmla="*/ 29 h 394"/>
                <a:gd name="T6" fmla="*/ 15 w 44"/>
                <a:gd name="T7" fmla="*/ 44 h 394"/>
                <a:gd name="T8" fmla="*/ 30 w 44"/>
                <a:gd name="T9" fmla="*/ 29 h 394"/>
                <a:gd name="T10" fmla="*/ 30 w 44"/>
                <a:gd name="T11" fmla="*/ 73 h 394"/>
                <a:gd name="T12" fmla="*/ 15 w 44"/>
                <a:gd name="T13" fmla="*/ 59 h 394"/>
                <a:gd name="T14" fmla="*/ 30 w 44"/>
                <a:gd name="T15" fmla="*/ 88 h 394"/>
                <a:gd name="T16" fmla="*/ 15 w 44"/>
                <a:gd name="T17" fmla="*/ 103 h 394"/>
                <a:gd name="T18" fmla="*/ 30 w 44"/>
                <a:gd name="T19" fmla="*/ 88 h 394"/>
                <a:gd name="T20" fmla="*/ 30 w 44"/>
                <a:gd name="T21" fmla="*/ 132 h 394"/>
                <a:gd name="T22" fmla="*/ 15 w 44"/>
                <a:gd name="T23" fmla="*/ 117 h 394"/>
                <a:gd name="T24" fmla="*/ 30 w 44"/>
                <a:gd name="T25" fmla="*/ 147 h 394"/>
                <a:gd name="T26" fmla="*/ 15 w 44"/>
                <a:gd name="T27" fmla="*/ 162 h 394"/>
                <a:gd name="T28" fmla="*/ 30 w 44"/>
                <a:gd name="T29" fmla="*/ 147 h 394"/>
                <a:gd name="T30" fmla="*/ 30 w 44"/>
                <a:gd name="T31" fmla="*/ 191 h 394"/>
                <a:gd name="T32" fmla="*/ 15 w 44"/>
                <a:gd name="T33" fmla="*/ 176 h 394"/>
                <a:gd name="T34" fmla="*/ 30 w 44"/>
                <a:gd name="T35" fmla="*/ 206 h 394"/>
                <a:gd name="T36" fmla="*/ 15 w 44"/>
                <a:gd name="T37" fmla="*/ 220 h 394"/>
                <a:gd name="T38" fmla="*/ 30 w 44"/>
                <a:gd name="T39" fmla="*/ 206 h 394"/>
                <a:gd name="T40" fmla="*/ 30 w 44"/>
                <a:gd name="T41" fmla="*/ 250 h 394"/>
                <a:gd name="T42" fmla="*/ 15 w 44"/>
                <a:gd name="T43" fmla="*/ 235 h 394"/>
                <a:gd name="T44" fmla="*/ 30 w 44"/>
                <a:gd name="T45" fmla="*/ 264 h 394"/>
                <a:gd name="T46" fmla="*/ 15 w 44"/>
                <a:gd name="T47" fmla="*/ 279 h 394"/>
                <a:gd name="T48" fmla="*/ 30 w 44"/>
                <a:gd name="T49" fmla="*/ 264 h 394"/>
                <a:gd name="T50" fmla="*/ 30 w 44"/>
                <a:gd name="T51" fmla="*/ 309 h 394"/>
                <a:gd name="T52" fmla="*/ 15 w 44"/>
                <a:gd name="T53" fmla="*/ 294 h 394"/>
                <a:gd name="T54" fmla="*/ 30 w 44"/>
                <a:gd name="T55" fmla="*/ 323 h 394"/>
                <a:gd name="T56" fmla="*/ 15 w 44"/>
                <a:gd name="T57" fmla="*/ 338 h 394"/>
                <a:gd name="T58" fmla="*/ 30 w 44"/>
                <a:gd name="T59" fmla="*/ 323 h 394"/>
                <a:gd name="T60" fmla="*/ 30 w 44"/>
                <a:gd name="T61" fmla="*/ 357 h 394"/>
                <a:gd name="T62" fmla="*/ 15 w 44"/>
                <a:gd name="T63" fmla="*/ 353 h 394"/>
                <a:gd name="T64" fmla="*/ 44 w 44"/>
                <a:gd name="T65" fmla="*/ 350 h 394"/>
                <a:gd name="T66" fmla="*/ 0 w 44"/>
                <a:gd name="T67" fmla="*/ 35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394"/>
                <a:gd name="T104" fmla="*/ 44 w 44"/>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39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3"/>
                  </a:lnTo>
                  <a:lnTo>
                    <a:pt x="15" y="73"/>
                  </a:lnTo>
                  <a:lnTo>
                    <a:pt x="15" y="59"/>
                  </a:lnTo>
                  <a:lnTo>
                    <a:pt x="30" y="59"/>
                  </a:lnTo>
                  <a:close/>
                  <a:moveTo>
                    <a:pt x="30" y="88"/>
                  </a:moveTo>
                  <a:lnTo>
                    <a:pt x="30" y="103"/>
                  </a:lnTo>
                  <a:lnTo>
                    <a:pt x="15" y="103"/>
                  </a:lnTo>
                  <a:lnTo>
                    <a:pt x="15" y="88"/>
                  </a:lnTo>
                  <a:lnTo>
                    <a:pt x="30" y="88"/>
                  </a:lnTo>
                  <a:close/>
                  <a:moveTo>
                    <a:pt x="30" y="117"/>
                  </a:moveTo>
                  <a:lnTo>
                    <a:pt x="30" y="132"/>
                  </a:lnTo>
                  <a:lnTo>
                    <a:pt x="15" y="132"/>
                  </a:lnTo>
                  <a:lnTo>
                    <a:pt x="15" y="117"/>
                  </a:lnTo>
                  <a:lnTo>
                    <a:pt x="30" y="117"/>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20"/>
                  </a:lnTo>
                  <a:lnTo>
                    <a:pt x="15" y="220"/>
                  </a:lnTo>
                  <a:lnTo>
                    <a:pt x="15" y="206"/>
                  </a:lnTo>
                  <a:lnTo>
                    <a:pt x="30" y="206"/>
                  </a:lnTo>
                  <a:close/>
                  <a:moveTo>
                    <a:pt x="30" y="235"/>
                  </a:moveTo>
                  <a:lnTo>
                    <a:pt x="30" y="250"/>
                  </a:lnTo>
                  <a:lnTo>
                    <a:pt x="15" y="250"/>
                  </a:lnTo>
                  <a:lnTo>
                    <a:pt x="15" y="235"/>
                  </a:lnTo>
                  <a:lnTo>
                    <a:pt x="30" y="235"/>
                  </a:lnTo>
                  <a:close/>
                  <a:moveTo>
                    <a:pt x="30" y="264"/>
                  </a:moveTo>
                  <a:lnTo>
                    <a:pt x="30" y="279"/>
                  </a:lnTo>
                  <a:lnTo>
                    <a:pt x="15" y="279"/>
                  </a:lnTo>
                  <a:lnTo>
                    <a:pt x="15" y="264"/>
                  </a:lnTo>
                  <a:lnTo>
                    <a:pt x="30" y="264"/>
                  </a:lnTo>
                  <a:close/>
                  <a:moveTo>
                    <a:pt x="30" y="294"/>
                  </a:moveTo>
                  <a:lnTo>
                    <a:pt x="30" y="309"/>
                  </a:lnTo>
                  <a:lnTo>
                    <a:pt x="15" y="309"/>
                  </a:lnTo>
                  <a:lnTo>
                    <a:pt x="15" y="294"/>
                  </a:lnTo>
                  <a:lnTo>
                    <a:pt x="30" y="294"/>
                  </a:lnTo>
                  <a:close/>
                  <a:moveTo>
                    <a:pt x="30" y="323"/>
                  </a:moveTo>
                  <a:lnTo>
                    <a:pt x="30" y="338"/>
                  </a:lnTo>
                  <a:lnTo>
                    <a:pt x="15" y="338"/>
                  </a:lnTo>
                  <a:lnTo>
                    <a:pt x="15" y="323"/>
                  </a:lnTo>
                  <a:lnTo>
                    <a:pt x="30" y="323"/>
                  </a:lnTo>
                  <a:close/>
                  <a:moveTo>
                    <a:pt x="30" y="353"/>
                  </a:moveTo>
                  <a:lnTo>
                    <a:pt x="30" y="357"/>
                  </a:lnTo>
                  <a:lnTo>
                    <a:pt x="15" y="357"/>
                  </a:lnTo>
                  <a:lnTo>
                    <a:pt x="15" y="353"/>
                  </a:lnTo>
                  <a:lnTo>
                    <a:pt x="30" y="353"/>
                  </a:lnTo>
                  <a:close/>
                  <a:moveTo>
                    <a:pt x="44" y="350"/>
                  </a:moveTo>
                  <a:lnTo>
                    <a:pt x="22" y="394"/>
                  </a:lnTo>
                  <a:lnTo>
                    <a:pt x="0" y="350"/>
                  </a:lnTo>
                  <a:lnTo>
                    <a:pt x="44" y="350"/>
                  </a:lnTo>
                  <a:close/>
                </a:path>
              </a:pathLst>
            </a:custGeom>
            <a:solidFill>
              <a:srgbClr val="0000FF"/>
            </a:solidFill>
            <a:ln w="1">
              <a:solidFill>
                <a:srgbClr val="0000FF"/>
              </a:solidFill>
              <a:bevel/>
              <a:headEnd/>
              <a:tailEnd/>
            </a:ln>
          </p:spPr>
          <p:txBody>
            <a:bodyPr/>
            <a:lstStyle/>
            <a:p>
              <a:endParaRPr lang="en-US"/>
            </a:p>
          </p:txBody>
        </p:sp>
        <p:sp>
          <p:nvSpPr>
            <p:cNvPr id="105520" name="Freeform 51"/>
            <p:cNvSpPr>
              <a:spLocks noEditPoints="1"/>
            </p:cNvSpPr>
            <p:nvPr/>
          </p:nvSpPr>
          <p:spPr bwMode="auto">
            <a:xfrm>
              <a:off x="4102" y="1969"/>
              <a:ext cx="44" cy="254"/>
            </a:xfrm>
            <a:custGeom>
              <a:avLst/>
              <a:gdLst>
                <a:gd name="T0" fmla="*/ 30 w 44"/>
                <a:gd name="T1" fmla="*/ 0 h 254"/>
                <a:gd name="T2" fmla="*/ 30 w 44"/>
                <a:gd name="T3" fmla="*/ 15 h 254"/>
                <a:gd name="T4" fmla="*/ 15 w 44"/>
                <a:gd name="T5" fmla="*/ 15 h 254"/>
                <a:gd name="T6" fmla="*/ 15 w 44"/>
                <a:gd name="T7" fmla="*/ 0 h 254"/>
                <a:gd name="T8" fmla="*/ 30 w 44"/>
                <a:gd name="T9" fmla="*/ 0 h 254"/>
                <a:gd name="T10" fmla="*/ 30 w 44"/>
                <a:gd name="T11" fmla="*/ 29 h 254"/>
                <a:gd name="T12" fmla="*/ 30 w 44"/>
                <a:gd name="T13" fmla="*/ 44 h 254"/>
                <a:gd name="T14" fmla="*/ 15 w 44"/>
                <a:gd name="T15" fmla="*/ 44 h 254"/>
                <a:gd name="T16" fmla="*/ 15 w 44"/>
                <a:gd name="T17" fmla="*/ 29 h 254"/>
                <a:gd name="T18" fmla="*/ 30 w 44"/>
                <a:gd name="T19" fmla="*/ 29 h 254"/>
                <a:gd name="T20" fmla="*/ 30 w 44"/>
                <a:gd name="T21" fmla="*/ 59 h 254"/>
                <a:gd name="T22" fmla="*/ 30 w 44"/>
                <a:gd name="T23" fmla="*/ 74 h 254"/>
                <a:gd name="T24" fmla="*/ 15 w 44"/>
                <a:gd name="T25" fmla="*/ 74 h 254"/>
                <a:gd name="T26" fmla="*/ 15 w 44"/>
                <a:gd name="T27" fmla="*/ 59 h 254"/>
                <a:gd name="T28" fmla="*/ 30 w 44"/>
                <a:gd name="T29" fmla="*/ 59 h 254"/>
                <a:gd name="T30" fmla="*/ 30 w 44"/>
                <a:gd name="T31" fmla="*/ 88 h 254"/>
                <a:gd name="T32" fmla="*/ 30 w 44"/>
                <a:gd name="T33" fmla="*/ 103 h 254"/>
                <a:gd name="T34" fmla="*/ 15 w 44"/>
                <a:gd name="T35" fmla="*/ 103 h 254"/>
                <a:gd name="T36" fmla="*/ 15 w 44"/>
                <a:gd name="T37" fmla="*/ 88 h 254"/>
                <a:gd name="T38" fmla="*/ 30 w 44"/>
                <a:gd name="T39" fmla="*/ 88 h 254"/>
                <a:gd name="T40" fmla="*/ 30 w 44"/>
                <a:gd name="T41" fmla="*/ 118 h 254"/>
                <a:gd name="T42" fmla="*/ 30 w 44"/>
                <a:gd name="T43" fmla="*/ 132 h 254"/>
                <a:gd name="T44" fmla="*/ 15 w 44"/>
                <a:gd name="T45" fmla="*/ 132 h 254"/>
                <a:gd name="T46" fmla="*/ 15 w 44"/>
                <a:gd name="T47" fmla="*/ 118 h 254"/>
                <a:gd name="T48" fmla="*/ 30 w 44"/>
                <a:gd name="T49" fmla="*/ 118 h 254"/>
                <a:gd name="T50" fmla="*/ 30 w 44"/>
                <a:gd name="T51" fmla="*/ 147 h 254"/>
                <a:gd name="T52" fmla="*/ 30 w 44"/>
                <a:gd name="T53" fmla="*/ 162 h 254"/>
                <a:gd name="T54" fmla="*/ 15 w 44"/>
                <a:gd name="T55" fmla="*/ 162 h 254"/>
                <a:gd name="T56" fmla="*/ 15 w 44"/>
                <a:gd name="T57" fmla="*/ 147 h 254"/>
                <a:gd name="T58" fmla="*/ 30 w 44"/>
                <a:gd name="T59" fmla="*/ 147 h 254"/>
                <a:gd name="T60" fmla="*/ 30 w 44"/>
                <a:gd name="T61" fmla="*/ 176 h 254"/>
                <a:gd name="T62" fmla="*/ 30 w 44"/>
                <a:gd name="T63" fmla="*/ 191 h 254"/>
                <a:gd name="T64" fmla="*/ 15 w 44"/>
                <a:gd name="T65" fmla="*/ 191 h 254"/>
                <a:gd name="T66" fmla="*/ 15 w 44"/>
                <a:gd name="T67" fmla="*/ 176 h 254"/>
                <a:gd name="T68" fmla="*/ 30 w 44"/>
                <a:gd name="T69" fmla="*/ 176 h 254"/>
                <a:gd name="T70" fmla="*/ 30 w 44"/>
                <a:gd name="T71" fmla="*/ 206 h 254"/>
                <a:gd name="T72" fmla="*/ 30 w 44"/>
                <a:gd name="T73" fmla="*/ 217 h 254"/>
                <a:gd name="T74" fmla="*/ 15 w 44"/>
                <a:gd name="T75" fmla="*/ 217 h 254"/>
                <a:gd name="T76" fmla="*/ 15 w 44"/>
                <a:gd name="T77" fmla="*/ 206 h 254"/>
                <a:gd name="T78" fmla="*/ 30 w 44"/>
                <a:gd name="T79" fmla="*/ 206 h 254"/>
                <a:gd name="T80" fmla="*/ 44 w 44"/>
                <a:gd name="T81" fmla="*/ 210 h 254"/>
                <a:gd name="T82" fmla="*/ 22 w 44"/>
                <a:gd name="T83" fmla="*/ 254 h 254"/>
                <a:gd name="T84" fmla="*/ 0 w 44"/>
                <a:gd name="T85" fmla="*/ 210 h 254"/>
                <a:gd name="T86" fmla="*/ 44 w 44"/>
                <a:gd name="T87" fmla="*/ 210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54"/>
                <a:gd name="T134" fmla="*/ 44 w 44"/>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5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4"/>
                  </a:lnTo>
                  <a:lnTo>
                    <a:pt x="15" y="74"/>
                  </a:lnTo>
                  <a:lnTo>
                    <a:pt x="15" y="59"/>
                  </a:lnTo>
                  <a:lnTo>
                    <a:pt x="30" y="59"/>
                  </a:lnTo>
                  <a:close/>
                  <a:moveTo>
                    <a:pt x="30" y="88"/>
                  </a:moveTo>
                  <a:lnTo>
                    <a:pt x="30" y="103"/>
                  </a:lnTo>
                  <a:lnTo>
                    <a:pt x="15" y="103"/>
                  </a:lnTo>
                  <a:lnTo>
                    <a:pt x="15" y="88"/>
                  </a:lnTo>
                  <a:lnTo>
                    <a:pt x="30" y="88"/>
                  </a:lnTo>
                  <a:close/>
                  <a:moveTo>
                    <a:pt x="30" y="118"/>
                  </a:moveTo>
                  <a:lnTo>
                    <a:pt x="30" y="132"/>
                  </a:lnTo>
                  <a:lnTo>
                    <a:pt x="15" y="132"/>
                  </a:lnTo>
                  <a:lnTo>
                    <a:pt x="15" y="118"/>
                  </a:lnTo>
                  <a:lnTo>
                    <a:pt x="30" y="118"/>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17"/>
                  </a:lnTo>
                  <a:lnTo>
                    <a:pt x="15" y="217"/>
                  </a:lnTo>
                  <a:lnTo>
                    <a:pt x="15" y="206"/>
                  </a:lnTo>
                  <a:lnTo>
                    <a:pt x="30" y="206"/>
                  </a:lnTo>
                  <a:close/>
                  <a:moveTo>
                    <a:pt x="44" y="210"/>
                  </a:moveTo>
                  <a:lnTo>
                    <a:pt x="22" y="254"/>
                  </a:lnTo>
                  <a:lnTo>
                    <a:pt x="0" y="210"/>
                  </a:lnTo>
                  <a:lnTo>
                    <a:pt x="44" y="210"/>
                  </a:lnTo>
                  <a:close/>
                </a:path>
              </a:pathLst>
            </a:custGeom>
            <a:solidFill>
              <a:srgbClr val="0000FF"/>
            </a:solidFill>
            <a:ln w="1">
              <a:solidFill>
                <a:srgbClr val="0000FF"/>
              </a:solidFill>
              <a:bevel/>
              <a:headEnd/>
              <a:tailEnd/>
            </a:ln>
          </p:spPr>
          <p:txBody>
            <a:bodyPr/>
            <a:lstStyle/>
            <a:p>
              <a:endParaRPr lang="en-US"/>
            </a:p>
          </p:txBody>
        </p:sp>
        <p:sp>
          <p:nvSpPr>
            <p:cNvPr id="105521" name="Freeform 52"/>
            <p:cNvSpPr>
              <a:spLocks/>
            </p:cNvSpPr>
            <p:nvPr/>
          </p:nvSpPr>
          <p:spPr bwMode="auto">
            <a:xfrm>
              <a:off x="918" y="602"/>
              <a:ext cx="3208" cy="1618"/>
            </a:xfrm>
            <a:custGeom>
              <a:avLst/>
              <a:gdLst>
                <a:gd name="T0" fmla="*/ 0 w 3208"/>
                <a:gd name="T1" fmla="*/ 1618 h 1618"/>
                <a:gd name="T2" fmla="*/ 88 w 3208"/>
                <a:gd name="T3" fmla="*/ 1589 h 1618"/>
                <a:gd name="T4" fmla="*/ 236 w 3208"/>
                <a:gd name="T5" fmla="*/ 1559 h 1618"/>
                <a:gd name="T6" fmla="*/ 383 w 3208"/>
                <a:gd name="T7" fmla="*/ 1530 h 1618"/>
                <a:gd name="T8" fmla="*/ 559 w 3208"/>
                <a:gd name="T9" fmla="*/ 1471 h 1618"/>
                <a:gd name="T10" fmla="*/ 706 w 3208"/>
                <a:gd name="T11" fmla="*/ 1412 h 1618"/>
                <a:gd name="T12" fmla="*/ 883 w 3208"/>
                <a:gd name="T13" fmla="*/ 1324 h 1618"/>
                <a:gd name="T14" fmla="*/ 1030 w 3208"/>
                <a:gd name="T15" fmla="*/ 1236 h 1618"/>
                <a:gd name="T16" fmla="*/ 1185 w 3208"/>
                <a:gd name="T17" fmla="*/ 1125 h 1618"/>
                <a:gd name="T18" fmla="*/ 1325 w 3208"/>
                <a:gd name="T19" fmla="*/ 1041 h 1618"/>
                <a:gd name="T20" fmla="*/ 1376 w 3208"/>
                <a:gd name="T21" fmla="*/ 997 h 1618"/>
                <a:gd name="T22" fmla="*/ 1510 w 3208"/>
                <a:gd name="T23" fmla="*/ 885 h 1618"/>
                <a:gd name="T24" fmla="*/ 1633 w 3208"/>
                <a:gd name="T25" fmla="*/ 772 h 1618"/>
                <a:gd name="T26" fmla="*/ 1762 w 3208"/>
                <a:gd name="T27" fmla="*/ 655 h 1618"/>
                <a:gd name="T28" fmla="*/ 1897 w 3208"/>
                <a:gd name="T29" fmla="*/ 510 h 1618"/>
                <a:gd name="T30" fmla="*/ 1997 w 3208"/>
                <a:gd name="T31" fmla="*/ 426 h 1618"/>
                <a:gd name="T32" fmla="*/ 2098 w 3208"/>
                <a:gd name="T33" fmla="*/ 353 h 1618"/>
                <a:gd name="T34" fmla="*/ 2211 w 3208"/>
                <a:gd name="T35" fmla="*/ 280 h 1618"/>
                <a:gd name="T36" fmla="*/ 2328 w 3208"/>
                <a:gd name="T37" fmla="*/ 218 h 1618"/>
                <a:gd name="T38" fmla="*/ 2418 w 3208"/>
                <a:gd name="T39" fmla="*/ 174 h 1618"/>
                <a:gd name="T40" fmla="*/ 2558 w 3208"/>
                <a:gd name="T41" fmla="*/ 118 h 1618"/>
                <a:gd name="T42" fmla="*/ 2664 w 3208"/>
                <a:gd name="T43" fmla="*/ 84 h 1618"/>
                <a:gd name="T44" fmla="*/ 2771 w 3208"/>
                <a:gd name="T45" fmla="*/ 56 h 1618"/>
                <a:gd name="T46" fmla="*/ 2883 w 3208"/>
                <a:gd name="T47" fmla="*/ 28 h 1618"/>
                <a:gd name="T48" fmla="*/ 2995 w 3208"/>
                <a:gd name="T49" fmla="*/ 11 h 1618"/>
                <a:gd name="T50" fmla="*/ 3129 w 3208"/>
                <a:gd name="T51" fmla="*/ 6 h 1618"/>
                <a:gd name="T52" fmla="*/ 3208 w 3208"/>
                <a:gd name="T53" fmla="*/ 0 h 1618"/>
                <a:gd name="T54" fmla="*/ 3208 w 3208"/>
                <a:gd name="T55" fmla="*/ 1618 h 1618"/>
                <a:gd name="T56" fmla="*/ 0 w 3208"/>
                <a:gd name="T57" fmla="*/ 1618 h 16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08"/>
                <a:gd name="T88" fmla="*/ 0 h 1618"/>
                <a:gd name="T89" fmla="*/ 3208 w 3208"/>
                <a:gd name="T90" fmla="*/ 1618 h 16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08" h="1618">
                  <a:moveTo>
                    <a:pt x="0" y="1618"/>
                  </a:moveTo>
                  <a:lnTo>
                    <a:pt x="88" y="1589"/>
                  </a:lnTo>
                  <a:lnTo>
                    <a:pt x="236" y="1559"/>
                  </a:lnTo>
                  <a:lnTo>
                    <a:pt x="383" y="1530"/>
                  </a:lnTo>
                  <a:lnTo>
                    <a:pt x="559" y="1471"/>
                  </a:lnTo>
                  <a:lnTo>
                    <a:pt x="706" y="1412"/>
                  </a:lnTo>
                  <a:lnTo>
                    <a:pt x="883" y="1324"/>
                  </a:lnTo>
                  <a:lnTo>
                    <a:pt x="1030" y="1236"/>
                  </a:lnTo>
                  <a:lnTo>
                    <a:pt x="1185" y="1125"/>
                  </a:lnTo>
                  <a:lnTo>
                    <a:pt x="1325" y="1041"/>
                  </a:lnTo>
                  <a:lnTo>
                    <a:pt x="1376" y="997"/>
                  </a:lnTo>
                  <a:lnTo>
                    <a:pt x="1510" y="885"/>
                  </a:lnTo>
                  <a:lnTo>
                    <a:pt x="1633" y="772"/>
                  </a:lnTo>
                  <a:lnTo>
                    <a:pt x="1762" y="655"/>
                  </a:lnTo>
                  <a:lnTo>
                    <a:pt x="1897" y="510"/>
                  </a:lnTo>
                  <a:lnTo>
                    <a:pt x="1997" y="426"/>
                  </a:lnTo>
                  <a:lnTo>
                    <a:pt x="2098" y="353"/>
                  </a:lnTo>
                  <a:lnTo>
                    <a:pt x="2211" y="280"/>
                  </a:lnTo>
                  <a:lnTo>
                    <a:pt x="2328" y="218"/>
                  </a:lnTo>
                  <a:lnTo>
                    <a:pt x="2418" y="174"/>
                  </a:lnTo>
                  <a:lnTo>
                    <a:pt x="2558" y="118"/>
                  </a:lnTo>
                  <a:lnTo>
                    <a:pt x="2664" y="84"/>
                  </a:lnTo>
                  <a:lnTo>
                    <a:pt x="2771" y="56"/>
                  </a:lnTo>
                  <a:lnTo>
                    <a:pt x="2883" y="28"/>
                  </a:lnTo>
                  <a:lnTo>
                    <a:pt x="2995" y="11"/>
                  </a:lnTo>
                  <a:lnTo>
                    <a:pt x="3129" y="6"/>
                  </a:lnTo>
                  <a:lnTo>
                    <a:pt x="3208" y="0"/>
                  </a:lnTo>
                  <a:lnTo>
                    <a:pt x="3208" y="1618"/>
                  </a:lnTo>
                  <a:lnTo>
                    <a:pt x="0" y="1618"/>
                  </a:lnTo>
                  <a:close/>
                </a:path>
              </a:pathLst>
            </a:custGeom>
            <a:solidFill>
              <a:srgbClr val="EAEAEA"/>
            </a:solidFill>
            <a:ln w="9525">
              <a:noFill/>
              <a:round/>
              <a:headEnd/>
              <a:tailEnd/>
            </a:ln>
          </p:spPr>
          <p:txBody>
            <a:bodyPr/>
            <a:lstStyle/>
            <a:p>
              <a:endParaRPr lang="en-US"/>
            </a:p>
          </p:txBody>
        </p:sp>
        <p:sp>
          <p:nvSpPr>
            <p:cNvPr id="105522" name="Freeform 53"/>
            <p:cNvSpPr>
              <a:spLocks/>
            </p:cNvSpPr>
            <p:nvPr/>
          </p:nvSpPr>
          <p:spPr bwMode="auto">
            <a:xfrm>
              <a:off x="859" y="603"/>
              <a:ext cx="3265" cy="1617"/>
            </a:xfrm>
            <a:custGeom>
              <a:avLst/>
              <a:gdLst>
                <a:gd name="T0" fmla="*/ 0 w 3265"/>
                <a:gd name="T1" fmla="*/ 1617 h 1617"/>
                <a:gd name="T2" fmla="*/ 442 w 3265"/>
                <a:gd name="T3" fmla="*/ 1529 h 1617"/>
                <a:gd name="T4" fmla="*/ 824 w 3265"/>
                <a:gd name="T5" fmla="*/ 1382 h 1617"/>
                <a:gd name="T6" fmla="*/ 1353 w 3265"/>
                <a:gd name="T7" fmla="*/ 1059 h 1617"/>
                <a:gd name="T8" fmla="*/ 1706 w 3265"/>
                <a:gd name="T9" fmla="*/ 765 h 1617"/>
                <a:gd name="T10" fmla="*/ 2001 w 3265"/>
                <a:gd name="T11" fmla="*/ 471 h 1617"/>
                <a:gd name="T12" fmla="*/ 2295 w 3265"/>
                <a:gd name="T13" fmla="*/ 265 h 1617"/>
                <a:gd name="T14" fmla="*/ 2618 w 3265"/>
                <a:gd name="T15" fmla="*/ 118 h 1617"/>
                <a:gd name="T16" fmla="*/ 2942 w 3265"/>
                <a:gd name="T17" fmla="*/ 30 h 1617"/>
                <a:gd name="T18" fmla="*/ 3265 w 3265"/>
                <a:gd name="T19" fmla="*/ 0 h 1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5"/>
                <a:gd name="T31" fmla="*/ 0 h 1617"/>
                <a:gd name="T32" fmla="*/ 3265 w 3265"/>
                <a:gd name="T33" fmla="*/ 1617 h 1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5" h="1617">
                  <a:moveTo>
                    <a:pt x="0" y="1617"/>
                  </a:moveTo>
                  <a:cubicBezTo>
                    <a:pt x="152" y="1593"/>
                    <a:pt x="304" y="1568"/>
                    <a:pt x="442" y="1529"/>
                  </a:cubicBezTo>
                  <a:cubicBezTo>
                    <a:pt x="579" y="1490"/>
                    <a:pt x="672" y="1460"/>
                    <a:pt x="824" y="1382"/>
                  </a:cubicBezTo>
                  <a:cubicBezTo>
                    <a:pt x="976" y="1304"/>
                    <a:pt x="1206" y="1161"/>
                    <a:pt x="1353" y="1059"/>
                  </a:cubicBezTo>
                  <a:cubicBezTo>
                    <a:pt x="1501" y="956"/>
                    <a:pt x="1599" y="863"/>
                    <a:pt x="1706" y="765"/>
                  </a:cubicBezTo>
                  <a:cubicBezTo>
                    <a:pt x="1814" y="667"/>
                    <a:pt x="1903" y="554"/>
                    <a:pt x="2001" y="471"/>
                  </a:cubicBezTo>
                  <a:cubicBezTo>
                    <a:pt x="2099" y="388"/>
                    <a:pt x="2192" y="324"/>
                    <a:pt x="2295" y="265"/>
                  </a:cubicBezTo>
                  <a:cubicBezTo>
                    <a:pt x="2398" y="206"/>
                    <a:pt x="2510" y="157"/>
                    <a:pt x="2618" y="118"/>
                  </a:cubicBezTo>
                  <a:cubicBezTo>
                    <a:pt x="2726" y="79"/>
                    <a:pt x="2834" y="50"/>
                    <a:pt x="2942" y="30"/>
                  </a:cubicBezTo>
                  <a:cubicBezTo>
                    <a:pt x="3050" y="10"/>
                    <a:pt x="3158" y="5"/>
                    <a:pt x="3265" y="0"/>
                  </a:cubicBezTo>
                </a:path>
              </a:pathLst>
            </a:custGeom>
            <a:noFill/>
            <a:ln w="15">
              <a:solidFill>
                <a:srgbClr val="000000"/>
              </a:solidFill>
              <a:round/>
              <a:headEnd/>
              <a:tailEnd/>
            </a:ln>
          </p:spPr>
          <p:txBody>
            <a:bodyPr/>
            <a:lstStyle/>
            <a:p>
              <a:endParaRPr lang="en-US"/>
            </a:p>
          </p:txBody>
        </p:sp>
        <p:sp>
          <p:nvSpPr>
            <p:cNvPr id="105523" name="Line 54"/>
            <p:cNvSpPr>
              <a:spLocks noChangeShapeType="1"/>
            </p:cNvSpPr>
            <p:nvPr/>
          </p:nvSpPr>
          <p:spPr bwMode="auto">
            <a:xfrm>
              <a:off x="859" y="2220"/>
              <a:ext cx="3265" cy="1"/>
            </a:xfrm>
            <a:prstGeom prst="line">
              <a:avLst/>
            </a:prstGeom>
            <a:noFill/>
            <a:ln w="11">
              <a:solidFill>
                <a:srgbClr val="000000"/>
              </a:solidFill>
              <a:round/>
              <a:headEnd/>
              <a:tailEnd/>
            </a:ln>
          </p:spPr>
          <p:txBody>
            <a:bodyPr/>
            <a:lstStyle/>
            <a:p>
              <a:endParaRPr lang="en-US"/>
            </a:p>
          </p:txBody>
        </p:sp>
        <p:sp>
          <p:nvSpPr>
            <p:cNvPr id="105524" name="Freeform 55"/>
            <p:cNvSpPr>
              <a:spLocks noEditPoints="1"/>
            </p:cNvSpPr>
            <p:nvPr/>
          </p:nvSpPr>
          <p:spPr bwMode="auto">
            <a:xfrm>
              <a:off x="2330" y="1568"/>
              <a:ext cx="1794" cy="11"/>
            </a:xfrm>
            <a:custGeom>
              <a:avLst/>
              <a:gdLst>
                <a:gd name="T0" fmla="*/ 33 w 1794"/>
                <a:gd name="T1" fmla="*/ 0 h 11"/>
                <a:gd name="T2" fmla="*/ 44 w 1794"/>
                <a:gd name="T3" fmla="*/ 11 h 11"/>
                <a:gd name="T4" fmla="*/ 88 w 1794"/>
                <a:gd name="T5" fmla="*/ 0 h 11"/>
                <a:gd name="T6" fmla="*/ 121 w 1794"/>
                <a:gd name="T7" fmla="*/ 11 h 11"/>
                <a:gd name="T8" fmla="*/ 132 w 1794"/>
                <a:gd name="T9" fmla="*/ 0 h 11"/>
                <a:gd name="T10" fmla="*/ 188 w 1794"/>
                <a:gd name="T11" fmla="*/ 0 h 11"/>
                <a:gd name="T12" fmla="*/ 199 w 1794"/>
                <a:gd name="T13" fmla="*/ 11 h 11"/>
                <a:gd name="T14" fmla="*/ 243 w 1794"/>
                <a:gd name="T15" fmla="*/ 0 h 11"/>
                <a:gd name="T16" fmla="*/ 276 w 1794"/>
                <a:gd name="T17" fmla="*/ 11 h 11"/>
                <a:gd name="T18" fmla="*/ 287 w 1794"/>
                <a:gd name="T19" fmla="*/ 0 h 11"/>
                <a:gd name="T20" fmla="*/ 342 w 1794"/>
                <a:gd name="T21" fmla="*/ 0 h 11"/>
                <a:gd name="T22" fmla="*/ 353 w 1794"/>
                <a:gd name="T23" fmla="*/ 11 h 11"/>
                <a:gd name="T24" fmla="*/ 397 w 1794"/>
                <a:gd name="T25" fmla="*/ 0 h 11"/>
                <a:gd name="T26" fmla="*/ 430 w 1794"/>
                <a:gd name="T27" fmla="*/ 11 h 11"/>
                <a:gd name="T28" fmla="*/ 441 w 1794"/>
                <a:gd name="T29" fmla="*/ 0 h 11"/>
                <a:gd name="T30" fmla="*/ 496 w 1794"/>
                <a:gd name="T31" fmla="*/ 0 h 11"/>
                <a:gd name="T32" fmla="*/ 508 w 1794"/>
                <a:gd name="T33" fmla="*/ 11 h 11"/>
                <a:gd name="T34" fmla="*/ 552 w 1794"/>
                <a:gd name="T35" fmla="*/ 0 h 11"/>
                <a:gd name="T36" fmla="*/ 585 w 1794"/>
                <a:gd name="T37" fmla="*/ 11 h 11"/>
                <a:gd name="T38" fmla="*/ 596 w 1794"/>
                <a:gd name="T39" fmla="*/ 0 h 11"/>
                <a:gd name="T40" fmla="*/ 651 w 1794"/>
                <a:gd name="T41" fmla="*/ 0 h 11"/>
                <a:gd name="T42" fmla="*/ 662 w 1794"/>
                <a:gd name="T43" fmla="*/ 11 h 11"/>
                <a:gd name="T44" fmla="*/ 706 w 1794"/>
                <a:gd name="T45" fmla="*/ 0 h 11"/>
                <a:gd name="T46" fmla="*/ 739 w 1794"/>
                <a:gd name="T47" fmla="*/ 11 h 11"/>
                <a:gd name="T48" fmla="*/ 750 w 1794"/>
                <a:gd name="T49" fmla="*/ 0 h 11"/>
                <a:gd name="T50" fmla="*/ 805 w 1794"/>
                <a:gd name="T51" fmla="*/ 0 h 11"/>
                <a:gd name="T52" fmla="*/ 816 w 1794"/>
                <a:gd name="T53" fmla="*/ 11 h 11"/>
                <a:gd name="T54" fmla="*/ 860 w 1794"/>
                <a:gd name="T55" fmla="*/ 0 h 11"/>
                <a:gd name="T56" fmla="*/ 894 w 1794"/>
                <a:gd name="T57" fmla="*/ 11 h 11"/>
                <a:gd name="T58" fmla="*/ 905 w 1794"/>
                <a:gd name="T59" fmla="*/ 0 h 11"/>
                <a:gd name="T60" fmla="*/ 960 w 1794"/>
                <a:gd name="T61" fmla="*/ 0 h 11"/>
                <a:gd name="T62" fmla="*/ 971 w 1794"/>
                <a:gd name="T63" fmla="*/ 11 h 11"/>
                <a:gd name="T64" fmla="*/ 1015 w 1794"/>
                <a:gd name="T65" fmla="*/ 0 h 11"/>
                <a:gd name="T66" fmla="*/ 1048 w 1794"/>
                <a:gd name="T67" fmla="*/ 11 h 11"/>
                <a:gd name="T68" fmla="*/ 1059 w 1794"/>
                <a:gd name="T69" fmla="*/ 0 h 11"/>
                <a:gd name="T70" fmla="*/ 1114 w 1794"/>
                <a:gd name="T71" fmla="*/ 0 h 11"/>
                <a:gd name="T72" fmla="*/ 1125 w 1794"/>
                <a:gd name="T73" fmla="*/ 11 h 11"/>
                <a:gd name="T74" fmla="*/ 1169 w 1794"/>
                <a:gd name="T75" fmla="*/ 0 h 11"/>
                <a:gd name="T76" fmla="*/ 1202 w 1794"/>
                <a:gd name="T77" fmla="*/ 11 h 11"/>
                <a:gd name="T78" fmla="*/ 1213 w 1794"/>
                <a:gd name="T79" fmla="*/ 0 h 11"/>
                <a:gd name="T80" fmla="*/ 1269 w 1794"/>
                <a:gd name="T81" fmla="*/ 0 h 11"/>
                <a:gd name="T82" fmla="*/ 1280 w 1794"/>
                <a:gd name="T83" fmla="*/ 11 h 11"/>
                <a:gd name="T84" fmla="*/ 1324 w 1794"/>
                <a:gd name="T85" fmla="*/ 0 h 11"/>
                <a:gd name="T86" fmla="*/ 1357 w 1794"/>
                <a:gd name="T87" fmla="*/ 11 h 11"/>
                <a:gd name="T88" fmla="*/ 1368 w 1794"/>
                <a:gd name="T89" fmla="*/ 0 h 11"/>
                <a:gd name="T90" fmla="*/ 1423 w 1794"/>
                <a:gd name="T91" fmla="*/ 0 h 11"/>
                <a:gd name="T92" fmla="*/ 1434 w 1794"/>
                <a:gd name="T93" fmla="*/ 11 h 11"/>
                <a:gd name="T94" fmla="*/ 1478 w 1794"/>
                <a:gd name="T95" fmla="*/ 0 h 11"/>
                <a:gd name="T96" fmla="*/ 1511 w 1794"/>
                <a:gd name="T97" fmla="*/ 11 h 11"/>
                <a:gd name="T98" fmla="*/ 1522 w 1794"/>
                <a:gd name="T99" fmla="*/ 0 h 11"/>
                <a:gd name="T100" fmla="*/ 1577 w 1794"/>
                <a:gd name="T101" fmla="*/ 0 h 11"/>
                <a:gd name="T102" fmla="*/ 1588 w 1794"/>
                <a:gd name="T103" fmla="*/ 11 h 11"/>
                <a:gd name="T104" fmla="*/ 1633 w 1794"/>
                <a:gd name="T105" fmla="*/ 0 h 11"/>
                <a:gd name="T106" fmla="*/ 1666 w 1794"/>
                <a:gd name="T107" fmla="*/ 11 h 11"/>
                <a:gd name="T108" fmla="*/ 1677 w 1794"/>
                <a:gd name="T109" fmla="*/ 0 h 11"/>
                <a:gd name="T110" fmla="*/ 1732 w 1794"/>
                <a:gd name="T111" fmla="*/ 0 h 11"/>
                <a:gd name="T112" fmla="*/ 1743 w 1794"/>
                <a:gd name="T113" fmla="*/ 11 h 11"/>
                <a:gd name="T114" fmla="*/ 1787 w 1794"/>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4"/>
                <a:gd name="T175" fmla="*/ 0 h 11"/>
                <a:gd name="T176" fmla="*/ 1794 w 1794"/>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4" h="11">
                  <a:moveTo>
                    <a:pt x="0" y="0"/>
                  </a:moveTo>
                  <a:lnTo>
                    <a:pt x="11" y="0"/>
                  </a:lnTo>
                  <a:lnTo>
                    <a:pt x="11" y="11"/>
                  </a:lnTo>
                  <a:lnTo>
                    <a:pt x="0" y="11"/>
                  </a:lnTo>
                  <a:lnTo>
                    <a:pt x="0" y="0"/>
                  </a:lnTo>
                  <a:close/>
                  <a:moveTo>
                    <a:pt x="22" y="0"/>
                  </a:moveTo>
                  <a:lnTo>
                    <a:pt x="33" y="0"/>
                  </a:lnTo>
                  <a:lnTo>
                    <a:pt x="33" y="11"/>
                  </a:lnTo>
                  <a:lnTo>
                    <a:pt x="22" y="11"/>
                  </a:lnTo>
                  <a:lnTo>
                    <a:pt x="22" y="0"/>
                  </a:lnTo>
                  <a:close/>
                  <a:moveTo>
                    <a:pt x="44" y="0"/>
                  </a:moveTo>
                  <a:lnTo>
                    <a:pt x="55" y="0"/>
                  </a:lnTo>
                  <a:lnTo>
                    <a:pt x="55" y="11"/>
                  </a:lnTo>
                  <a:lnTo>
                    <a:pt x="44" y="11"/>
                  </a:lnTo>
                  <a:lnTo>
                    <a:pt x="44" y="0"/>
                  </a:lnTo>
                  <a:close/>
                  <a:moveTo>
                    <a:pt x="66" y="0"/>
                  </a:moveTo>
                  <a:lnTo>
                    <a:pt x="77" y="0"/>
                  </a:lnTo>
                  <a:lnTo>
                    <a:pt x="77" y="11"/>
                  </a:lnTo>
                  <a:lnTo>
                    <a:pt x="66" y="11"/>
                  </a:lnTo>
                  <a:lnTo>
                    <a:pt x="66" y="0"/>
                  </a:lnTo>
                  <a:close/>
                  <a:moveTo>
                    <a:pt x="88" y="0"/>
                  </a:moveTo>
                  <a:lnTo>
                    <a:pt x="99" y="0"/>
                  </a:lnTo>
                  <a:lnTo>
                    <a:pt x="99" y="11"/>
                  </a:lnTo>
                  <a:lnTo>
                    <a:pt x="88" y="11"/>
                  </a:lnTo>
                  <a:lnTo>
                    <a:pt x="88" y="0"/>
                  </a:lnTo>
                  <a:close/>
                  <a:moveTo>
                    <a:pt x="110" y="0"/>
                  </a:moveTo>
                  <a:lnTo>
                    <a:pt x="121" y="0"/>
                  </a:lnTo>
                  <a:lnTo>
                    <a:pt x="121" y="11"/>
                  </a:lnTo>
                  <a:lnTo>
                    <a:pt x="110" y="11"/>
                  </a:lnTo>
                  <a:lnTo>
                    <a:pt x="110" y="0"/>
                  </a:lnTo>
                  <a:close/>
                  <a:moveTo>
                    <a:pt x="132" y="0"/>
                  </a:moveTo>
                  <a:lnTo>
                    <a:pt x="144" y="0"/>
                  </a:lnTo>
                  <a:lnTo>
                    <a:pt x="144" y="11"/>
                  </a:lnTo>
                  <a:lnTo>
                    <a:pt x="132" y="11"/>
                  </a:lnTo>
                  <a:lnTo>
                    <a:pt x="132" y="0"/>
                  </a:lnTo>
                  <a:close/>
                  <a:moveTo>
                    <a:pt x="155" y="0"/>
                  </a:moveTo>
                  <a:lnTo>
                    <a:pt x="166" y="0"/>
                  </a:lnTo>
                  <a:lnTo>
                    <a:pt x="166" y="11"/>
                  </a:lnTo>
                  <a:lnTo>
                    <a:pt x="155" y="11"/>
                  </a:lnTo>
                  <a:lnTo>
                    <a:pt x="155" y="0"/>
                  </a:lnTo>
                  <a:close/>
                  <a:moveTo>
                    <a:pt x="177" y="0"/>
                  </a:moveTo>
                  <a:lnTo>
                    <a:pt x="188" y="0"/>
                  </a:lnTo>
                  <a:lnTo>
                    <a:pt x="188" y="11"/>
                  </a:lnTo>
                  <a:lnTo>
                    <a:pt x="177" y="11"/>
                  </a:lnTo>
                  <a:lnTo>
                    <a:pt x="177" y="0"/>
                  </a:lnTo>
                  <a:close/>
                  <a:moveTo>
                    <a:pt x="199" y="0"/>
                  </a:moveTo>
                  <a:lnTo>
                    <a:pt x="210" y="0"/>
                  </a:lnTo>
                  <a:lnTo>
                    <a:pt x="210" y="11"/>
                  </a:lnTo>
                  <a:lnTo>
                    <a:pt x="199" y="11"/>
                  </a:lnTo>
                  <a:lnTo>
                    <a:pt x="199" y="0"/>
                  </a:lnTo>
                  <a:close/>
                  <a:moveTo>
                    <a:pt x="221" y="0"/>
                  </a:moveTo>
                  <a:lnTo>
                    <a:pt x="232" y="0"/>
                  </a:lnTo>
                  <a:lnTo>
                    <a:pt x="232" y="11"/>
                  </a:lnTo>
                  <a:lnTo>
                    <a:pt x="221" y="11"/>
                  </a:lnTo>
                  <a:lnTo>
                    <a:pt x="221" y="0"/>
                  </a:lnTo>
                  <a:close/>
                  <a:moveTo>
                    <a:pt x="243" y="0"/>
                  </a:moveTo>
                  <a:lnTo>
                    <a:pt x="254" y="0"/>
                  </a:lnTo>
                  <a:lnTo>
                    <a:pt x="254" y="11"/>
                  </a:lnTo>
                  <a:lnTo>
                    <a:pt x="243" y="11"/>
                  </a:lnTo>
                  <a:lnTo>
                    <a:pt x="243" y="0"/>
                  </a:lnTo>
                  <a:close/>
                  <a:moveTo>
                    <a:pt x="265" y="0"/>
                  </a:moveTo>
                  <a:lnTo>
                    <a:pt x="276" y="0"/>
                  </a:lnTo>
                  <a:lnTo>
                    <a:pt x="276" y="11"/>
                  </a:lnTo>
                  <a:lnTo>
                    <a:pt x="265" y="11"/>
                  </a:lnTo>
                  <a:lnTo>
                    <a:pt x="265" y="0"/>
                  </a:lnTo>
                  <a:close/>
                  <a:moveTo>
                    <a:pt x="287" y="0"/>
                  </a:moveTo>
                  <a:lnTo>
                    <a:pt x="298" y="0"/>
                  </a:lnTo>
                  <a:lnTo>
                    <a:pt x="298" y="11"/>
                  </a:lnTo>
                  <a:lnTo>
                    <a:pt x="287" y="11"/>
                  </a:lnTo>
                  <a:lnTo>
                    <a:pt x="287" y="0"/>
                  </a:lnTo>
                  <a:close/>
                  <a:moveTo>
                    <a:pt x="309" y="0"/>
                  </a:moveTo>
                  <a:lnTo>
                    <a:pt x="320" y="0"/>
                  </a:lnTo>
                  <a:lnTo>
                    <a:pt x="320" y="11"/>
                  </a:lnTo>
                  <a:lnTo>
                    <a:pt x="309" y="11"/>
                  </a:lnTo>
                  <a:lnTo>
                    <a:pt x="309" y="0"/>
                  </a:lnTo>
                  <a:close/>
                  <a:moveTo>
                    <a:pt x="331" y="0"/>
                  </a:moveTo>
                  <a:lnTo>
                    <a:pt x="342" y="0"/>
                  </a:lnTo>
                  <a:lnTo>
                    <a:pt x="342" y="11"/>
                  </a:lnTo>
                  <a:lnTo>
                    <a:pt x="331" y="11"/>
                  </a:lnTo>
                  <a:lnTo>
                    <a:pt x="331" y="0"/>
                  </a:lnTo>
                  <a:close/>
                  <a:moveTo>
                    <a:pt x="353" y="0"/>
                  </a:moveTo>
                  <a:lnTo>
                    <a:pt x="364" y="0"/>
                  </a:lnTo>
                  <a:lnTo>
                    <a:pt x="364" y="11"/>
                  </a:lnTo>
                  <a:lnTo>
                    <a:pt x="353" y="11"/>
                  </a:lnTo>
                  <a:lnTo>
                    <a:pt x="353" y="0"/>
                  </a:lnTo>
                  <a:close/>
                  <a:moveTo>
                    <a:pt x="375" y="0"/>
                  </a:moveTo>
                  <a:lnTo>
                    <a:pt x="386" y="0"/>
                  </a:lnTo>
                  <a:lnTo>
                    <a:pt x="386" y="11"/>
                  </a:lnTo>
                  <a:lnTo>
                    <a:pt x="375" y="11"/>
                  </a:lnTo>
                  <a:lnTo>
                    <a:pt x="375" y="0"/>
                  </a:lnTo>
                  <a:close/>
                  <a:moveTo>
                    <a:pt x="397" y="0"/>
                  </a:moveTo>
                  <a:lnTo>
                    <a:pt x="408" y="0"/>
                  </a:lnTo>
                  <a:lnTo>
                    <a:pt x="408" y="11"/>
                  </a:lnTo>
                  <a:lnTo>
                    <a:pt x="397" y="11"/>
                  </a:lnTo>
                  <a:lnTo>
                    <a:pt x="397" y="0"/>
                  </a:lnTo>
                  <a:close/>
                  <a:moveTo>
                    <a:pt x="419" y="0"/>
                  </a:moveTo>
                  <a:lnTo>
                    <a:pt x="430" y="0"/>
                  </a:lnTo>
                  <a:lnTo>
                    <a:pt x="430" y="11"/>
                  </a:lnTo>
                  <a:lnTo>
                    <a:pt x="419" y="11"/>
                  </a:lnTo>
                  <a:lnTo>
                    <a:pt x="419" y="0"/>
                  </a:lnTo>
                  <a:close/>
                  <a:moveTo>
                    <a:pt x="441" y="0"/>
                  </a:moveTo>
                  <a:lnTo>
                    <a:pt x="452" y="0"/>
                  </a:lnTo>
                  <a:lnTo>
                    <a:pt x="452" y="11"/>
                  </a:lnTo>
                  <a:lnTo>
                    <a:pt x="441" y="11"/>
                  </a:lnTo>
                  <a:lnTo>
                    <a:pt x="441" y="0"/>
                  </a:lnTo>
                  <a:close/>
                  <a:moveTo>
                    <a:pt x="463" y="0"/>
                  </a:moveTo>
                  <a:lnTo>
                    <a:pt x="474" y="0"/>
                  </a:lnTo>
                  <a:lnTo>
                    <a:pt x="474" y="11"/>
                  </a:lnTo>
                  <a:lnTo>
                    <a:pt x="463" y="11"/>
                  </a:lnTo>
                  <a:lnTo>
                    <a:pt x="463" y="0"/>
                  </a:lnTo>
                  <a:close/>
                  <a:moveTo>
                    <a:pt x="485" y="0"/>
                  </a:moveTo>
                  <a:lnTo>
                    <a:pt x="496" y="0"/>
                  </a:lnTo>
                  <a:lnTo>
                    <a:pt x="496" y="11"/>
                  </a:lnTo>
                  <a:lnTo>
                    <a:pt x="485" y="11"/>
                  </a:lnTo>
                  <a:lnTo>
                    <a:pt x="485" y="0"/>
                  </a:lnTo>
                  <a:close/>
                  <a:moveTo>
                    <a:pt x="508" y="0"/>
                  </a:moveTo>
                  <a:lnTo>
                    <a:pt x="519" y="0"/>
                  </a:lnTo>
                  <a:lnTo>
                    <a:pt x="519" y="11"/>
                  </a:lnTo>
                  <a:lnTo>
                    <a:pt x="508" y="11"/>
                  </a:lnTo>
                  <a:lnTo>
                    <a:pt x="508" y="0"/>
                  </a:lnTo>
                  <a:close/>
                  <a:moveTo>
                    <a:pt x="530" y="0"/>
                  </a:moveTo>
                  <a:lnTo>
                    <a:pt x="541" y="0"/>
                  </a:lnTo>
                  <a:lnTo>
                    <a:pt x="541" y="11"/>
                  </a:lnTo>
                  <a:lnTo>
                    <a:pt x="530" y="11"/>
                  </a:lnTo>
                  <a:lnTo>
                    <a:pt x="530" y="0"/>
                  </a:lnTo>
                  <a:close/>
                  <a:moveTo>
                    <a:pt x="552" y="0"/>
                  </a:moveTo>
                  <a:lnTo>
                    <a:pt x="563" y="0"/>
                  </a:lnTo>
                  <a:lnTo>
                    <a:pt x="563" y="11"/>
                  </a:lnTo>
                  <a:lnTo>
                    <a:pt x="552" y="11"/>
                  </a:lnTo>
                  <a:lnTo>
                    <a:pt x="552" y="0"/>
                  </a:lnTo>
                  <a:close/>
                  <a:moveTo>
                    <a:pt x="574" y="0"/>
                  </a:moveTo>
                  <a:lnTo>
                    <a:pt x="585" y="0"/>
                  </a:lnTo>
                  <a:lnTo>
                    <a:pt x="585" y="11"/>
                  </a:lnTo>
                  <a:lnTo>
                    <a:pt x="574" y="11"/>
                  </a:lnTo>
                  <a:lnTo>
                    <a:pt x="574" y="0"/>
                  </a:lnTo>
                  <a:close/>
                  <a:moveTo>
                    <a:pt x="596" y="0"/>
                  </a:moveTo>
                  <a:lnTo>
                    <a:pt x="607" y="0"/>
                  </a:lnTo>
                  <a:lnTo>
                    <a:pt x="607" y="11"/>
                  </a:lnTo>
                  <a:lnTo>
                    <a:pt x="596" y="11"/>
                  </a:lnTo>
                  <a:lnTo>
                    <a:pt x="596" y="0"/>
                  </a:lnTo>
                  <a:close/>
                  <a:moveTo>
                    <a:pt x="618" y="0"/>
                  </a:moveTo>
                  <a:lnTo>
                    <a:pt x="629" y="0"/>
                  </a:lnTo>
                  <a:lnTo>
                    <a:pt x="629" y="11"/>
                  </a:lnTo>
                  <a:lnTo>
                    <a:pt x="618" y="11"/>
                  </a:lnTo>
                  <a:lnTo>
                    <a:pt x="618" y="0"/>
                  </a:lnTo>
                  <a:close/>
                  <a:moveTo>
                    <a:pt x="640" y="0"/>
                  </a:moveTo>
                  <a:lnTo>
                    <a:pt x="651" y="0"/>
                  </a:lnTo>
                  <a:lnTo>
                    <a:pt x="651" y="11"/>
                  </a:lnTo>
                  <a:lnTo>
                    <a:pt x="640" y="11"/>
                  </a:lnTo>
                  <a:lnTo>
                    <a:pt x="640" y="0"/>
                  </a:lnTo>
                  <a:close/>
                  <a:moveTo>
                    <a:pt x="662" y="0"/>
                  </a:moveTo>
                  <a:lnTo>
                    <a:pt x="673" y="0"/>
                  </a:lnTo>
                  <a:lnTo>
                    <a:pt x="673" y="11"/>
                  </a:lnTo>
                  <a:lnTo>
                    <a:pt x="662" y="11"/>
                  </a:lnTo>
                  <a:lnTo>
                    <a:pt x="662" y="0"/>
                  </a:lnTo>
                  <a:close/>
                  <a:moveTo>
                    <a:pt x="684" y="0"/>
                  </a:moveTo>
                  <a:lnTo>
                    <a:pt x="695" y="0"/>
                  </a:lnTo>
                  <a:lnTo>
                    <a:pt x="695" y="11"/>
                  </a:lnTo>
                  <a:lnTo>
                    <a:pt x="684" y="11"/>
                  </a:lnTo>
                  <a:lnTo>
                    <a:pt x="684" y="0"/>
                  </a:lnTo>
                  <a:close/>
                  <a:moveTo>
                    <a:pt x="706" y="0"/>
                  </a:moveTo>
                  <a:lnTo>
                    <a:pt x="717" y="0"/>
                  </a:lnTo>
                  <a:lnTo>
                    <a:pt x="717" y="11"/>
                  </a:lnTo>
                  <a:lnTo>
                    <a:pt x="706" y="11"/>
                  </a:lnTo>
                  <a:lnTo>
                    <a:pt x="706" y="0"/>
                  </a:lnTo>
                  <a:close/>
                  <a:moveTo>
                    <a:pt x="728" y="0"/>
                  </a:moveTo>
                  <a:lnTo>
                    <a:pt x="739" y="0"/>
                  </a:lnTo>
                  <a:lnTo>
                    <a:pt x="739" y="11"/>
                  </a:lnTo>
                  <a:lnTo>
                    <a:pt x="728" y="11"/>
                  </a:lnTo>
                  <a:lnTo>
                    <a:pt x="728" y="0"/>
                  </a:lnTo>
                  <a:close/>
                  <a:moveTo>
                    <a:pt x="750" y="0"/>
                  </a:moveTo>
                  <a:lnTo>
                    <a:pt x="761" y="0"/>
                  </a:lnTo>
                  <a:lnTo>
                    <a:pt x="761" y="11"/>
                  </a:lnTo>
                  <a:lnTo>
                    <a:pt x="750" y="11"/>
                  </a:lnTo>
                  <a:lnTo>
                    <a:pt x="750" y="0"/>
                  </a:lnTo>
                  <a:close/>
                  <a:moveTo>
                    <a:pt x="772" y="0"/>
                  </a:moveTo>
                  <a:lnTo>
                    <a:pt x="783" y="0"/>
                  </a:lnTo>
                  <a:lnTo>
                    <a:pt x="783" y="11"/>
                  </a:lnTo>
                  <a:lnTo>
                    <a:pt x="772" y="11"/>
                  </a:lnTo>
                  <a:lnTo>
                    <a:pt x="772" y="0"/>
                  </a:lnTo>
                  <a:close/>
                  <a:moveTo>
                    <a:pt x="794" y="0"/>
                  </a:moveTo>
                  <a:lnTo>
                    <a:pt x="805" y="0"/>
                  </a:lnTo>
                  <a:lnTo>
                    <a:pt x="805" y="11"/>
                  </a:lnTo>
                  <a:lnTo>
                    <a:pt x="794" y="11"/>
                  </a:lnTo>
                  <a:lnTo>
                    <a:pt x="794" y="0"/>
                  </a:lnTo>
                  <a:close/>
                  <a:moveTo>
                    <a:pt x="816" y="0"/>
                  </a:moveTo>
                  <a:lnTo>
                    <a:pt x="827" y="0"/>
                  </a:lnTo>
                  <a:lnTo>
                    <a:pt x="827" y="11"/>
                  </a:lnTo>
                  <a:lnTo>
                    <a:pt x="816" y="11"/>
                  </a:lnTo>
                  <a:lnTo>
                    <a:pt x="816" y="0"/>
                  </a:lnTo>
                  <a:close/>
                  <a:moveTo>
                    <a:pt x="838" y="0"/>
                  </a:moveTo>
                  <a:lnTo>
                    <a:pt x="849" y="0"/>
                  </a:lnTo>
                  <a:lnTo>
                    <a:pt x="849" y="11"/>
                  </a:lnTo>
                  <a:lnTo>
                    <a:pt x="838" y="11"/>
                  </a:lnTo>
                  <a:lnTo>
                    <a:pt x="838" y="0"/>
                  </a:lnTo>
                  <a:close/>
                  <a:moveTo>
                    <a:pt x="860" y="0"/>
                  </a:moveTo>
                  <a:lnTo>
                    <a:pt x="872" y="0"/>
                  </a:lnTo>
                  <a:lnTo>
                    <a:pt x="872" y="11"/>
                  </a:lnTo>
                  <a:lnTo>
                    <a:pt x="860" y="11"/>
                  </a:lnTo>
                  <a:lnTo>
                    <a:pt x="860" y="0"/>
                  </a:lnTo>
                  <a:close/>
                  <a:moveTo>
                    <a:pt x="883" y="0"/>
                  </a:moveTo>
                  <a:lnTo>
                    <a:pt x="894" y="0"/>
                  </a:lnTo>
                  <a:lnTo>
                    <a:pt x="894" y="11"/>
                  </a:lnTo>
                  <a:lnTo>
                    <a:pt x="883" y="11"/>
                  </a:lnTo>
                  <a:lnTo>
                    <a:pt x="883" y="0"/>
                  </a:lnTo>
                  <a:close/>
                  <a:moveTo>
                    <a:pt x="905" y="0"/>
                  </a:moveTo>
                  <a:lnTo>
                    <a:pt x="916" y="0"/>
                  </a:lnTo>
                  <a:lnTo>
                    <a:pt x="916" y="11"/>
                  </a:lnTo>
                  <a:lnTo>
                    <a:pt x="905" y="11"/>
                  </a:lnTo>
                  <a:lnTo>
                    <a:pt x="905" y="0"/>
                  </a:lnTo>
                  <a:close/>
                  <a:moveTo>
                    <a:pt x="927" y="0"/>
                  </a:moveTo>
                  <a:lnTo>
                    <a:pt x="938" y="0"/>
                  </a:lnTo>
                  <a:lnTo>
                    <a:pt x="938" y="11"/>
                  </a:lnTo>
                  <a:lnTo>
                    <a:pt x="927" y="11"/>
                  </a:lnTo>
                  <a:lnTo>
                    <a:pt x="927" y="0"/>
                  </a:lnTo>
                  <a:close/>
                  <a:moveTo>
                    <a:pt x="949" y="0"/>
                  </a:moveTo>
                  <a:lnTo>
                    <a:pt x="960" y="0"/>
                  </a:lnTo>
                  <a:lnTo>
                    <a:pt x="960" y="11"/>
                  </a:lnTo>
                  <a:lnTo>
                    <a:pt x="949" y="11"/>
                  </a:lnTo>
                  <a:lnTo>
                    <a:pt x="949" y="0"/>
                  </a:lnTo>
                  <a:close/>
                  <a:moveTo>
                    <a:pt x="971" y="0"/>
                  </a:moveTo>
                  <a:lnTo>
                    <a:pt x="982" y="0"/>
                  </a:lnTo>
                  <a:lnTo>
                    <a:pt x="982" y="11"/>
                  </a:lnTo>
                  <a:lnTo>
                    <a:pt x="971" y="11"/>
                  </a:lnTo>
                  <a:lnTo>
                    <a:pt x="971" y="0"/>
                  </a:lnTo>
                  <a:close/>
                  <a:moveTo>
                    <a:pt x="993" y="0"/>
                  </a:moveTo>
                  <a:lnTo>
                    <a:pt x="1004" y="0"/>
                  </a:lnTo>
                  <a:lnTo>
                    <a:pt x="1004" y="11"/>
                  </a:lnTo>
                  <a:lnTo>
                    <a:pt x="993" y="11"/>
                  </a:lnTo>
                  <a:lnTo>
                    <a:pt x="993" y="0"/>
                  </a:lnTo>
                  <a:close/>
                  <a:moveTo>
                    <a:pt x="1015" y="0"/>
                  </a:moveTo>
                  <a:lnTo>
                    <a:pt x="1026" y="0"/>
                  </a:lnTo>
                  <a:lnTo>
                    <a:pt x="1026" y="11"/>
                  </a:lnTo>
                  <a:lnTo>
                    <a:pt x="1015" y="11"/>
                  </a:lnTo>
                  <a:lnTo>
                    <a:pt x="1015" y="0"/>
                  </a:lnTo>
                  <a:close/>
                  <a:moveTo>
                    <a:pt x="1037" y="0"/>
                  </a:moveTo>
                  <a:lnTo>
                    <a:pt x="1048" y="0"/>
                  </a:lnTo>
                  <a:lnTo>
                    <a:pt x="1048" y="11"/>
                  </a:lnTo>
                  <a:lnTo>
                    <a:pt x="1037" y="11"/>
                  </a:lnTo>
                  <a:lnTo>
                    <a:pt x="1037" y="0"/>
                  </a:lnTo>
                  <a:close/>
                  <a:moveTo>
                    <a:pt x="1059" y="0"/>
                  </a:moveTo>
                  <a:lnTo>
                    <a:pt x="1070" y="0"/>
                  </a:lnTo>
                  <a:lnTo>
                    <a:pt x="1070" y="11"/>
                  </a:lnTo>
                  <a:lnTo>
                    <a:pt x="1059" y="11"/>
                  </a:lnTo>
                  <a:lnTo>
                    <a:pt x="1059" y="0"/>
                  </a:lnTo>
                  <a:close/>
                  <a:moveTo>
                    <a:pt x="1081" y="0"/>
                  </a:moveTo>
                  <a:lnTo>
                    <a:pt x="1092" y="0"/>
                  </a:lnTo>
                  <a:lnTo>
                    <a:pt x="1092" y="11"/>
                  </a:lnTo>
                  <a:lnTo>
                    <a:pt x="1081" y="11"/>
                  </a:lnTo>
                  <a:lnTo>
                    <a:pt x="1081" y="0"/>
                  </a:lnTo>
                  <a:close/>
                  <a:moveTo>
                    <a:pt x="1103" y="0"/>
                  </a:moveTo>
                  <a:lnTo>
                    <a:pt x="1114" y="0"/>
                  </a:lnTo>
                  <a:lnTo>
                    <a:pt x="1114" y="11"/>
                  </a:lnTo>
                  <a:lnTo>
                    <a:pt x="1103" y="11"/>
                  </a:lnTo>
                  <a:lnTo>
                    <a:pt x="1103" y="0"/>
                  </a:lnTo>
                  <a:close/>
                  <a:moveTo>
                    <a:pt x="1125" y="0"/>
                  </a:moveTo>
                  <a:lnTo>
                    <a:pt x="1136" y="0"/>
                  </a:lnTo>
                  <a:lnTo>
                    <a:pt x="1136" y="11"/>
                  </a:lnTo>
                  <a:lnTo>
                    <a:pt x="1125" y="11"/>
                  </a:lnTo>
                  <a:lnTo>
                    <a:pt x="1125" y="0"/>
                  </a:lnTo>
                  <a:close/>
                  <a:moveTo>
                    <a:pt x="1147" y="0"/>
                  </a:moveTo>
                  <a:lnTo>
                    <a:pt x="1158" y="0"/>
                  </a:lnTo>
                  <a:lnTo>
                    <a:pt x="1158" y="11"/>
                  </a:lnTo>
                  <a:lnTo>
                    <a:pt x="1147" y="11"/>
                  </a:lnTo>
                  <a:lnTo>
                    <a:pt x="1147" y="0"/>
                  </a:lnTo>
                  <a:close/>
                  <a:moveTo>
                    <a:pt x="1169" y="0"/>
                  </a:moveTo>
                  <a:lnTo>
                    <a:pt x="1180" y="0"/>
                  </a:lnTo>
                  <a:lnTo>
                    <a:pt x="1180" y="11"/>
                  </a:lnTo>
                  <a:lnTo>
                    <a:pt x="1169" y="11"/>
                  </a:lnTo>
                  <a:lnTo>
                    <a:pt x="1169" y="0"/>
                  </a:lnTo>
                  <a:close/>
                  <a:moveTo>
                    <a:pt x="1191" y="0"/>
                  </a:moveTo>
                  <a:lnTo>
                    <a:pt x="1202" y="0"/>
                  </a:lnTo>
                  <a:lnTo>
                    <a:pt x="1202" y="11"/>
                  </a:lnTo>
                  <a:lnTo>
                    <a:pt x="1191" y="11"/>
                  </a:lnTo>
                  <a:lnTo>
                    <a:pt x="1191" y="0"/>
                  </a:lnTo>
                  <a:close/>
                  <a:moveTo>
                    <a:pt x="1213" y="0"/>
                  </a:moveTo>
                  <a:lnTo>
                    <a:pt x="1224" y="0"/>
                  </a:lnTo>
                  <a:lnTo>
                    <a:pt x="1224" y="11"/>
                  </a:lnTo>
                  <a:lnTo>
                    <a:pt x="1213" y="11"/>
                  </a:lnTo>
                  <a:lnTo>
                    <a:pt x="1213" y="0"/>
                  </a:lnTo>
                  <a:close/>
                  <a:moveTo>
                    <a:pt x="1236" y="0"/>
                  </a:moveTo>
                  <a:lnTo>
                    <a:pt x="1247" y="0"/>
                  </a:lnTo>
                  <a:lnTo>
                    <a:pt x="1247" y="11"/>
                  </a:lnTo>
                  <a:lnTo>
                    <a:pt x="1236" y="11"/>
                  </a:lnTo>
                  <a:lnTo>
                    <a:pt x="1236" y="0"/>
                  </a:lnTo>
                  <a:close/>
                  <a:moveTo>
                    <a:pt x="1258" y="0"/>
                  </a:moveTo>
                  <a:lnTo>
                    <a:pt x="1269" y="0"/>
                  </a:lnTo>
                  <a:lnTo>
                    <a:pt x="1269" y="11"/>
                  </a:lnTo>
                  <a:lnTo>
                    <a:pt x="1258" y="11"/>
                  </a:lnTo>
                  <a:lnTo>
                    <a:pt x="1258" y="0"/>
                  </a:lnTo>
                  <a:close/>
                  <a:moveTo>
                    <a:pt x="1280" y="0"/>
                  </a:moveTo>
                  <a:lnTo>
                    <a:pt x="1291" y="0"/>
                  </a:lnTo>
                  <a:lnTo>
                    <a:pt x="1291" y="11"/>
                  </a:lnTo>
                  <a:lnTo>
                    <a:pt x="1280" y="11"/>
                  </a:lnTo>
                  <a:lnTo>
                    <a:pt x="1280" y="0"/>
                  </a:lnTo>
                  <a:close/>
                  <a:moveTo>
                    <a:pt x="1302" y="0"/>
                  </a:moveTo>
                  <a:lnTo>
                    <a:pt x="1313" y="0"/>
                  </a:lnTo>
                  <a:lnTo>
                    <a:pt x="1313" y="11"/>
                  </a:lnTo>
                  <a:lnTo>
                    <a:pt x="1302" y="11"/>
                  </a:lnTo>
                  <a:lnTo>
                    <a:pt x="1302" y="0"/>
                  </a:lnTo>
                  <a:close/>
                  <a:moveTo>
                    <a:pt x="1324" y="0"/>
                  </a:moveTo>
                  <a:lnTo>
                    <a:pt x="1335" y="0"/>
                  </a:lnTo>
                  <a:lnTo>
                    <a:pt x="1335" y="11"/>
                  </a:lnTo>
                  <a:lnTo>
                    <a:pt x="1324" y="11"/>
                  </a:lnTo>
                  <a:lnTo>
                    <a:pt x="1324" y="0"/>
                  </a:lnTo>
                  <a:close/>
                  <a:moveTo>
                    <a:pt x="1346" y="0"/>
                  </a:moveTo>
                  <a:lnTo>
                    <a:pt x="1357" y="0"/>
                  </a:lnTo>
                  <a:lnTo>
                    <a:pt x="1357" y="11"/>
                  </a:lnTo>
                  <a:lnTo>
                    <a:pt x="1346" y="11"/>
                  </a:lnTo>
                  <a:lnTo>
                    <a:pt x="1346" y="0"/>
                  </a:lnTo>
                  <a:close/>
                  <a:moveTo>
                    <a:pt x="1368" y="0"/>
                  </a:moveTo>
                  <a:lnTo>
                    <a:pt x="1379" y="0"/>
                  </a:lnTo>
                  <a:lnTo>
                    <a:pt x="1379" y="11"/>
                  </a:lnTo>
                  <a:lnTo>
                    <a:pt x="1368" y="11"/>
                  </a:lnTo>
                  <a:lnTo>
                    <a:pt x="1368" y="0"/>
                  </a:lnTo>
                  <a:close/>
                  <a:moveTo>
                    <a:pt x="1390" y="0"/>
                  </a:moveTo>
                  <a:lnTo>
                    <a:pt x="1401" y="0"/>
                  </a:lnTo>
                  <a:lnTo>
                    <a:pt x="1401" y="11"/>
                  </a:lnTo>
                  <a:lnTo>
                    <a:pt x="1390" y="11"/>
                  </a:lnTo>
                  <a:lnTo>
                    <a:pt x="1390" y="0"/>
                  </a:lnTo>
                  <a:close/>
                  <a:moveTo>
                    <a:pt x="1412" y="0"/>
                  </a:moveTo>
                  <a:lnTo>
                    <a:pt x="1423" y="0"/>
                  </a:lnTo>
                  <a:lnTo>
                    <a:pt x="1423" y="11"/>
                  </a:lnTo>
                  <a:lnTo>
                    <a:pt x="1412" y="11"/>
                  </a:lnTo>
                  <a:lnTo>
                    <a:pt x="1412" y="0"/>
                  </a:lnTo>
                  <a:close/>
                  <a:moveTo>
                    <a:pt x="1434" y="0"/>
                  </a:moveTo>
                  <a:lnTo>
                    <a:pt x="1445" y="0"/>
                  </a:lnTo>
                  <a:lnTo>
                    <a:pt x="1445" y="11"/>
                  </a:lnTo>
                  <a:lnTo>
                    <a:pt x="1434" y="11"/>
                  </a:lnTo>
                  <a:lnTo>
                    <a:pt x="1434" y="0"/>
                  </a:lnTo>
                  <a:close/>
                  <a:moveTo>
                    <a:pt x="1456" y="0"/>
                  </a:moveTo>
                  <a:lnTo>
                    <a:pt x="1467" y="0"/>
                  </a:lnTo>
                  <a:lnTo>
                    <a:pt x="1467" y="11"/>
                  </a:lnTo>
                  <a:lnTo>
                    <a:pt x="1456" y="11"/>
                  </a:lnTo>
                  <a:lnTo>
                    <a:pt x="1456" y="0"/>
                  </a:lnTo>
                  <a:close/>
                  <a:moveTo>
                    <a:pt x="1478" y="0"/>
                  </a:moveTo>
                  <a:lnTo>
                    <a:pt x="1489" y="0"/>
                  </a:lnTo>
                  <a:lnTo>
                    <a:pt x="1489" y="11"/>
                  </a:lnTo>
                  <a:lnTo>
                    <a:pt x="1478" y="11"/>
                  </a:lnTo>
                  <a:lnTo>
                    <a:pt x="1478" y="0"/>
                  </a:lnTo>
                  <a:close/>
                  <a:moveTo>
                    <a:pt x="1500" y="0"/>
                  </a:moveTo>
                  <a:lnTo>
                    <a:pt x="1511" y="0"/>
                  </a:lnTo>
                  <a:lnTo>
                    <a:pt x="1511" y="11"/>
                  </a:lnTo>
                  <a:lnTo>
                    <a:pt x="1500" y="11"/>
                  </a:lnTo>
                  <a:lnTo>
                    <a:pt x="1500" y="0"/>
                  </a:lnTo>
                  <a:close/>
                  <a:moveTo>
                    <a:pt x="1522" y="0"/>
                  </a:moveTo>
                  <a:lnTo>
                    <a:pt x="1533" y="0"/>
                  </a:lnTo>
                  <a:lnTo>
                    <a:pt x="1533" y="11"/>
                  </a:lnTo>
                  <a:lnTo>
                    <a:pt x="1522" y="11"/>
                  </a:lnTo>
                  <a:lnTo>
                    <a:pt x="1522" y="0"/>
                  </a:lnTo>
                  <a:close/>
                  <a:moveTo>
                    <a:pt x="1544" y="0"/>
                  </a:moveTo>
                  <a:lnTo>
                    <a:pt x="1555" y="0"/>
                  </a:lnTo>
                  <a:lnTo>
                    <a:pt x="1555" y="11"/>
                  </a:lnTo>
                  <a:lnTo>
                    <a:pt x="1544" y="11"/>
                  </a:lnTo>
                  <a:lnTo>
                    <a:pt x="1544" y="0"/>
                  </a:lnTo>
                  <a:close/>
                  <a:moveTo>
                    <a:pt x="1566" y="0"/>
                  </a:moveTo>
                  <a:lnTo>
                    <a:pt x="1577" y="0"/>
                  </a:lnTo>
                  <a:lnTo>
                    <a:pt x="1577" y="11"/>
                  </a:lnTo>
                  <a:lnTo>
                    <a:pt x="1566" y="11"/>
                  </a:lnTo>
                  <a:lnTo>
                    <a:pt x="1566" y="0"/>
                  </a:lnTo>
                  <a:close/>
                  <a:moveTo>
                    <a:pt x="1588" y="0"/>
                  </a:moveTo>
                  <a:lnTo>
                    <a:pt x="1600" y="0"/>
                  </a:lnTo>
                  <a:lnTo>
                    <a:pt x="1600" y="11"/>
                  </a:lnTo>
                  <a:lnTo>
                    <a:pt x="1588" y="11"/>
                  </a:lnTo>
                  <a:lnTo>
                    <a:pt x="1588" y="0"/>
                  </a:lnTo>
                  <a:close/>
                  <a:moveTo>
                    <a:pt x="1611" y="0"/>
                  </a:moveTo>
                  <a:lnTo>
                    <a:pt x="1622" y="0"/>
                  </a:lnTo>
                  <a:lnTo>
                    <a:pt x="1622" y="11"/>
                  </a:lnTo>
                  <a:lnTo>
                    <a:pt x="1611" y="11"/>
                  </a:lnTo>
                  <a:lnTo>
                    <a:pt x="1611" y="0"/>
                  </a:lnTo>
                  <a:close/>
                  <a:moveTo>
                    <a:pt x="1633" y="0"/>
                  </a:moveTo>
                  <a:lnTo>
                    <a:pt x="1644" y="0"/>
                  </a:lnTo>
                  <a:lnTo>
                    <a:pt x="1644" y="11"/>
                  </a:lnTo>
                  <a:lnTo>
                    <a:pt x="1633" y="11"/>
                  </a:lnTo>
                  <a:lnTo>
                    <a:pt x="1633" y="0"/>
                  </a:lnTo>
                  <a:close/>
                  <a:moveTo>
                    <a:pt x="1655" y="0"/>
                  </a:moveTo>
                  <a:lnTo>
                    <a:pt x="1666" y="0"/>
                  </a:lnTo>
                  <a:lnTo>
                    <a:pt x="1666" y="11"/>
                  </a:lnTo>
                  <a:lnTo>
                    <a:pt x="1655" y="11"/>
                  </a:lnTo>
                  <a:lnTo>
                    <a:pt x="1655" y="0"/>
                  </a:lnTo>
                  <a:close/>
                  <a:moveTo>
                    <a:pt x="1677" y="0"/>
                  </a:moveTo>
                  <a:lnTo>
                    <a:pt x="1688" y="0"/>
                  </a:lnTo>
                  <a:lnTo>
                    <a:pt x="1688" y="11"/>
                  </a:lnTo>
                  <a:lnTo>
                    <a:pt x="1677" y="11"/>
                  </a:lnTo>
                  <a:lnTo>
                    <a:pt x="1677" y="0"/>
                  </a:lnTo>
                  <a:close/>
                  <a:moveTo>
                    <a:pt x="1699" y="0"/>
                  </a:moveTo>
                  <a:lnTo>
                    <a:pt x="1710" y="0"/>
                  </a:lnTo>
                  <a:lnTo>
                    <a:pt x="1710" y="11"/>
                  </a:lnTo>
                  <a:lnTo>
                    <a:pt x="1699" y="11"/>
                  </a:lnTo>
                  <a:lnTo>
                    <a:pt x="1699" y="0"/>
                  </a:lnTo>
                  <a:close/>
                  <a:moveTo>
                    <a:pt x="1721" y="0"/>
                  </a:moveTo>
                  <a:lnTo>
                    <a:pt x="1732" y="0"/>
                  </a:lnTo>
                  <a:lnTo>
                    <a:pt x="1732" y="11"/>
                  </a:lnTo>
                  <a:lnTo>
                    <a:pt x="1721" y="11"/>
                  </a:lnTo>
                  <a:lnTo>
                    <a:pt x="1721" y="0"/>
                  </a:lnTo>
                  <a:close/>
                  <a:moveTo>
                    <a:pt x="1743" y="0"/>
                  </a:moveTo>
                  <a:lnTo>
                    <a:pt x="1754" y="0"/>
                  </a:lnTo>
                  <a:lnTo>
                    <a:pt x="1754" y="11"/>
                  </a:lnTo>
                  <a:lnTo>
                    <a:pt x="1743" y="11"/>
                  </a:lnTo>
                  <a:lnTo>
                    <a:pt x="1743" y="0"/>
                  </a:lnTo>
                  <a:close/>
                  <a:moveTo>
                    <a:pt x="1765" y="0"/>
                  </a:moveTo>
                  <a:lnTo>
                    <a:pt x="1776" y="0"/>
                  </a:lnTo>
                  <a:lnTo>
                    <a:pt x="1776" y="11"/>
                  </a:lnTo>
                  <a:lnTo>
                    <a:pt x="1765" y="11"/>
                  </a:lnTo>
                  <a:lnTo>
                    <a:pt x="1765" y="0"/>
                  </a:lnTo>
                  <a:close/>
                  <a:moveTo>
                    <a:pt x="1787" y="0"/>
                  </a:moveTo>
                  <a:lnTo>
                    <a:pt x="1794" y="0"/>
                  </a:lnTo>
                  <a:lnTo>
                    <a:pt x="1794" y="11"/>
                  </a:lnTo>
                  <a:lnTo>
                    <a:pt x="1787" y="11"/>
                  </a:lnTo>
                  <a:lnTo>
                    <a:pt x="1787" y="0"/>
                  </a:lnTo>
                  <a:close/>
                </a:path>
              </a:pathLst>
            </a:custGeom>
            <a:solidFill>
              <a:srgbClr val="000000"/>
            </a:solidFill>
            <a:ln w="1">
              <a:solidFill>
                <a:srgbClr val="000000"/>
              </a:solidFill>
              <a:bevel/>
              <a:headEnd/>
              <a:tailEnd/>
            </a:ln>
          </p:spPr>
          <p:txBody>
            <a:bodyPr/>
            <a:lstStyle/>
            <a:p>
              <a:endParaRPr lang="en-US"/>
            </a:p>
          </p:txBody>
        </p:sp>
        <p:sp>
          <p:nvSpPr>
            <p:cNvPr id="105525" name="Freeform 56"/>
            <p:cNvSpPr>
              <a:spLocks noEditPoints="1"/>
            </p:cNvSpPr>
            <p:nvPr/>
          </p:nvSpPr>
          <p:spPr bwMode="auto">
            <a:xfrm>
              <a:off x="4102" y="603"/>
              <a:ext cx="44" cy="460"/>
            </a:xfrm>
            <a:custGeom>
              <a:avLst/>
              <a:gdLst>
                <a:gd name="T0" fmla="*/ 30 w 44"/>
                <a:gd name="T1" fmla="*/ 52 h 460"/>
                <a:gd name="T2" fmla="*/ 15 w 44"/>
                <a:gd name="T3" fmla="*/ 37 h 460"/>
                <a:gd name="T4" fmla="*/ 30 w 44"/>
                <a:gd name="T5" fmla="*/ 67 h 460"/>
                <a:gd name="T6" fmla="*/ 15 w 44"/>
                <a:gd name="T7" fmla="*/ 81 h 460"/>
                <a:gd name="T8" fmla="*/ 30 w 44"/>
                <a:gd name="T9" fmla="*/ 67 h 460"/>
                <a:gd name="T10" fmla="*/ 30 w 44"/>
                <a:gd name="T11" fmla="*/ 111 h 460"/>
                <a:gd name="T12" fmla="*/ 15 w 44"/>
                <a:gd name="T13" fmla="*/ 96 h 460"/>
                <a:gd name="T14" fmla="*/ 30 w 44"/>
                <a:gd name="T15" fmla="*/ 125 h 460"/>
                <a:gd name="T16" fmla="*/ 15 w 44"/>
                <a:gd name="T17" fmla="*/ 140 h 460"/>
                <a:gd name="T18" fmla="*/ 30 w 44"/>
                <a:gd name="T19" fmla="*/ 125 h 460"/>
                <a:gd name="T20" fmla="*/ 30 w 44"/>
                <a:gd name="T21" fmla="*/ 169 h 460"/>
                <a:gd name="T22" fmla="*/ 15 w 44"/>
                <a:gd name="T23" fmla="*/ 155 h 460"/>
                <a:gd name="T24" fmla="*/ 30 w 44"/>
                <a:gd name="T25" fmla="*/ 184 h 460"/>
                <a:gd name="T26" fmla="*/ 15 w 44"/>
                <a:gd name="T27" fmla="*/ 199 h 460"/>
                <a:gd name="T28" fmla="*/ 30 w 44"/>
                <a:gd name="T29" fmla="*/ 184 h 460"/>
                <a:gd name="T30" fmla="*/ 30 w 44"/>
                <a:gd name="T31" fmla="*/ 228 h 460"/>
                <a:gd name="T32" fmla="*/ 15 w 44"/>
                <a:gd name="T33" fmla="*/ 214 h 460"/>
                <a:gd name="T34" fmla="*/ 30 w 44"/>
                <a:gd name="T35" fmla="*/ 243 h 460"/>
                <a:gd name="T36" fmla="*/ 15 w 44"/>
                <a:gd name="T37" fmla="*/ 258 h 460"/>
                <a:gd name="T38" fmla="*/ 30 w 44"/>
                <a:gd name="T39" fmla="*/ 243 h 460"/>
                <a:gd name="T40" fmla="*/ 30 w 44"/>
                <a:gd name="T41" fmla="*/ 287 h 460"/>
                <a:gd name="T42" fmla="*/ 15 w 44"/>
                <a:gd name="T43" fmla="*/ 272 h 460"/>
                <a:gd name="T44" fmla="*/ 30 w 44"/>
                <a:gd name="T45" fmla="*/ 302 h 460"/>
                <a:gd name="T46" fmla="*/ 15 w 44"/>
                <a:gd name="T47" fmla="*/ 316 h 460"/>
                <a:gd name="T48" fmla="*/ 30 w 44"/>
                <a:gd name="T49" fmla="*/ 302 h 460"/>
                <a:gd name="T50" fmla="*/ 30 w 44"/>
                <a:gd name="T51" fmla="*/ 346 h 460"/>
                <a:gd name="T52" fmla="*/ 15 w 44"/>
                <a:gd name="T53" fmla="*/ 331 h 460"/>
                <a:gd name="T54" fmla="*/ 30 w 44"/>
                <a:gd name="T55" fmla="*/ 361 h 460"/>
                <a:gd name="T56" fmla="*/ 15 w 44"/>
                <a:gd name="T57" fmla="*/ 375 h 460"/>
                <a:gd name="T58" fmla="*/ 30 w 44"/>
                <a:gd name="T59" fmla="*/ 361 h 460"/>
                <a:gd name="T60" fmla="*/ 30 w 44"/>
                <a:gd name="T61" fmla="*/ 405 h 460"/>
                <a:gd name="T62" fmla="*/ 15 w 44"/>
                <a:gd name="T63" fmla="*/ 390 h 460"/>
                <a:gd name="T64" fmla="*/ 30 w 44"/>
                <a:gd name="T65" fmla="*/ 419 h 460"/>
                <a:gd name="T66" fmla="*/ 15 w 44"/>
                <a:gd name="T67" fmla="*/ 434 h 460"/>
                <a:gd name="T68" fmla="*/ 30 w 44"/>
                <a:gd name="T69" fmla="*/ 419 h 460"/>
                <a:gd name="T70" fmla="*/ 30 w 44"/>
                <a:gd name="T71" fmla="*/ 460 h 460"/>
                <a:gd name="T72" fmla="*/ 15 w 44"/>
                <a:gd name="T73" fmla="*/ 449 h 460"/>
                <a:gd name="T74" fmla="*/ 0 w 44"/>
                <a:gd name="T75" fmla="*/ 45 h 460"/>
                <a:gd name="T76" fmla="*/ 44 w 44"/>
                <a:gd name="T77" fmla="*/ 45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0"/>
                <a:gd name="T119" fmla="*/ 44 w 4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0">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7"/>
                  </a:lnTo>
                  <a:lnTo>
                    <a:pt x="15" y="287"/>
                  </a:lnTo>
                  <a:lnTo>
                    <a:pt x="15" y="272"/>
                  </a:lnTo>
                  <a:lnTo>
                    <a:pt x="30" y="272"/>
                  </a:lnTo>
                  <a:close/>
                  <a:moveTo>
                    <a:pt x="30" y="302"/>
                  </a:moveTo>
                  <a:lnTo>
                    <a:pt x="30" y="316"/>
                  </a:lnTo>
                  <a:lnTo>
                    <a:pt x="15" y="316"/>
                  </a:lnTo>
                  <a:lnTo>
                    <a:pt x="15" y="302"/>
                  </a:lnTo>
                  <a:lnTo>
                    <a:pt x="30" y="302"/>
                  </a:lnTo>
                  <a:close/>
                  <a:moveTo>
                    <a:pt x="30" y="331"/>
                  </a:moveTo>
                  <a:lnTo>
                    <a:pt x="30" y="346"/>
                  </a:lnTo>
                  <a:lnTo>
                    <a:pt x="15" y="346"/>
                  </a:lnTo>
                  <a:lnTo>
                    <a:pt x="15" y="331"/>
                  </a:lnTo>
                  <a:lnTo>
                    <a:pt x="30" y="331"/>
                  </a:lnTo>
                  <a:close/>
                  <a:moveTo>
                    <a:pt x="30" y="361"/>
                  </a:moveTo>
                  <a:lnTo>
                    <a:pt x="30" y="375"/>
                  </a:lnTo>
                  <a:lnTo>
                    <a:pt x="15" y="375"/>
                  </a:lnTo>
                  <a:lnTo>
                    <a:pt x="15" y="361"/>
                  </a:lnTo>
                  <a:lnTo>
                    <a:pt x="30" y="361"/>
                  </a:lnTo>
                  <a:close/>
                  <a:moveTo>
                    <a:pt x="30" y="390"/>
                  </a:moveTo>
                  <a:lnTo>
                    <a:pt x="30" y="405"/>
                  </a:lnTo>
                  <a:lnTo>
                    <a:pt x="15" y="405"/>
                  </a:lnTo>
                  <a:lnTo>
                    <a:pt x="15" y="390"/>
                  </a:lnTo>
                  <a:lnTo>
                    <a:pt x="30" y="390"/>
                  </a:lnTo>
                  <a:close/>
                  <a:moveTo>
                    <a:pt x="30" y="419"/>
                  </a:moveTo>
                  <a:lnTo>
                    <a:pt x="30" y="434"/>
                  </a:lnTo>
                  <a:lnTo>
                    <a:pt x="15" y="434"/>
                  </a:lnTo>
                  <a:lnTo>
                    <a:pt x="15" y="419"/>
                  </a:lnTo>
                  <a:lnTo>
                    <a:pt x="30" y="419"/>
                  </a:lnTo>
                  <a:close/>
                  <a:moveTo>
                    <a:pt x="30" y="449"/>
                  </a:moveTo>
                  <a:lnTo>
                    <a:pt x="30" y="460"/>
                  </a:lnTo>
                  <a:lnTo>
                    <a:pt x="15" y="460"/>
                  </a:lnTo>
                  <a:lnTo>
                    <a:pt x="15" y="449"/>
                  </a:lnTo>
                  <a:lnTo>
                    <a:pt x="30" y="449"/>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endParaRPr lang="en-US"/>
            </a:p>
          </p:txBody>
        </p:sp>
        <p:sp>
          <p:nvSpPr>
            <p:cNvPr id="105526" name="Freeform 57"/>
            <p:cNvSpPr>
              <a:spLocks noEditPoints="1"/>
            </p:cNvSpPr>
            <p:nvPr/>
          </p:nvSpPr>
          <p:spPr bwMode="auto">
            <a:xfrm>
              <a:off x="4102" y="1573"/>
              <a:ext cx="44" cy="284"/>
            </a:xfrm>
            <a:custGeom>
              <a:avLst/>
              <a:gdLst>
                <a:gd name="T0" fmla="*/ 30 w 44"/>
                <a:gd name="T1" fmla="*/ 37 h 284"/>
                <a:gd name="T2" fmla="*/ 30 w 44"/>
                <a:gd name="T3" fmla="*/ 52 h 284"/>
                <a:gd name="T4" fmla="*/ 15 w 44"/>
                <a:gd name="T5" fmla="*/ 52 h 284"/>
                <a:gd name="T6" fmla="*/ 15 w 44"/>
                <a:gd name="T7" fmla="*/ 37 h 284"/>
                <a:gd name="T8" fmla="*/ 30 w 44"/>
                <a:gd name="T9" fmla="*/ 37 h 284"/>
                <a:gd name="T10" fmla="*/ 30 w 44"/>
                <a:gd name="T11" fmla="*/ 67 h 284"/>
                <a:gd name="T12" fmla="*/ 30 w 44"/>
                <a:gd name="T13" fmla="*/ 81 h 284"/>
                <a:gd name="T14" fmla="*/ 15 w 44"/>
                <a:gd name="T15" fmla="*/ 81 h 284"/>
                <a:gd name="T16" fmla="*/ 15 w 44"/>
                <a:gd name="T17" fmla="*/ 67 h 284"/>
                <a:gd name="T18" fmla="*/ 30 w 44"/>
                <a:gd name="T19" fmla="*/ 67 h 284"/>
                <a:gd name="T20" fmla="*/ 30 w 44"/>
                <a:gd name="T21" fmla="*/ 96 h 284"/>
                <a:gd name="T22" fmla="*/ 30 w 44"/>
                <a:gd name="T23" fmla="*/ 111 h 284"/>
                <a:gd name="T24" fmla="*/ 15 w 44"/>
                <a:gd name="T25" fmla="*/ 111 h 284"/>
                <a:gd name="T26" fmla="*/ 15 w 44"/>
                <a:gd name="T27" fmla="*/ 96 h 284"/>
                <a:gd name="T28" fmla="*/ 30 w 44"/>
                <a:gd name="T29" fmla="*/ 96 h 284"/>
                <a:gd name="T30" fmla="*/ 30 w 44"/>
                <a:gd name="T31" fmla="*/ 125 h 284"/>
                <a:gd name="T32" fmla="*/ 30 w 44"/>
                <a:gd name="T33" fmla="*/ 140 h 284"/>
                <a:gd name="T34" fmla="*/ 15 w 44"/>
                <a:gd name="T35" fmla="*/ 140 h 284"/>
                <a:gd name="T36" fmla="*/ 15 w 44"/>
                <a:gd name="T37" fmla="*/ 125 h 284"/>
                <a:gd name="T38" fmla="*/ 30 w 44"/>
                <a:gd name="T39" fmla="*/ 125 h 284"/>
                <a:gd name="T40" fmla="*/ 30 w 44"/>
                <a:gd name="T41" fmla="*/ 155 h 284"/>
                <a:gd name="T42" fmla="*/ 30 w 44"/>
                <a:gd name="T43" fmla="*/ 169 h 284"/>
                <a:gd name="T44" fmla="*/ 15 w 44"/>
                <a:gd name="T45" fmla="*/ 169 h 284"/>
                <a:gd name="T46" fmla="*/ 15 w 44"/>
                <a:gd name="T47" fmla="*/ 155 h 284"/>
                <a:gd name="T48" fmla="*/ 30 w 44"/>
                <a:gd name="T49" fmla="*/ 155 h 284"/>
                <a:gd name="T50" fmla="*/ 30 w 44"/>
                <a:gd name="T51" fmla="*/ 184 h 284"/>
                <a:gd name="T52" fmla="*/ 30 w 44"/>
                <a:gd name="T53" fmla="*/ 199 h 284"/>
                <a:gd name="T54" fmla="*/ 15 w 44"/>
                <a:gd name="T55" fmla="*/ 199 h 284"/>
                <a:gd name="T56" fmla="*/ 15 w 44"/>
                <a:gd name="T57" fmla="*/ 184 h 284"/>
                <a:gd name="T58" fmla="*/ 30 w 44"/>
                <a:gd name="T59" fmla="*/ 184 h 284"/>
                <a:gd name="T60" fmla="*/ 30 w 44"/>
                <a:gd name="T61" fmla="*/ 214 h 284"/>
                <a:gd name="T62" fmla="*/ 30 w 44"/>
                <a:gd name="T63" fmla="*/ 228 h 284"/>
                <a:gd name="T64" fmla="*/ 15 w 44"/>
                <a:gd name="T65" fmla="*/ 228 h 284"/>
                <a:gd name="T66" fmla="*/ 15 w 44"/>
                <a:gd name="T67" fmla="*/ 214 h 284"/>
                <a:gd name="T68" fmla="*/ 30 w 44"/>
                <a:gd name="T69" fmla="*/ 214 h 284"/>
                <a:gd name="T70" fmla="*/ 30 w 44"/>
                <a:gd name="T71" fmla="*/ 243 h 284"/>
                <a:gd name="T72" fmla="*/ 30 w 44"/>
                <a:gd name="T73" fmla="*/ 258 h 284"/>
                <a:gd name="T74" fmla="*/ 15 w 44"/>
                <a:gd name="T75" fmla="*/ 258 h 284"/>
                <a:gd name="T76" fmla="*/ 15 w 44"/>
                <a:gd name="T77" fmla="*/ 243 h 284"/>
                <a:gd name="T78" fmla="*/ 30 w 44"/>
                <a:gd name="T79" fmla="*/ 243 h 284"/>
                <a:gd name="T80" fmla="*/ 30 w 44"/>
                <a:gd name="T81" fmla="*/ 272 h 284"/>
                <a:gd name="T82" fmla="*/ 30 w 44"/>
                <a:gd name="T83" fmla="*/ 284 h 284"/>
                <a:gd name="T84" fmla="*/ 15 w 44"/>
                <a:gd name="T85" fmla="*/ 284 h 284"/>
                <a:gd name="T86" fmla="*/ 15 w 44"/>
                <a:gd name="T87" fmla="*/ 272 h 284"/>
                <a:gd name="T88" fmla="*/ 30 w 44"/>
                <a:gd name="T89" fmla="*/ 272 h 284"/>
                <a:gd name="T90" fmla="*/ 0 w 44"/>
                <a:gd name="T91" fmla="*/ 45 h 284"/>
                <a:gd name="T92" fmla="*/ 22 w 44"/>
                <a:gd name="T93" fmla="*/ 0 h 284"/>
                <a:gd name="T94" fmla="*/ 44 w 44"/>
                <a:gd name="T95" fmla="*/ 45 h 284"/>
                <a:gd name="T96" fmla="*/ 0 w 44"/>
                <a:gd name="T97" fmla="*/ 45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284"/>
                <a:gd name="T149" fmla="*/ 44 w 44"/>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284">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4"/>
                  </a:lnTo>
                  <a:lnTo>
                    <a:pt x="15" y="284"/>
                  </a:lnTo>
                  <a:lnTo>
                    <a:pt x="15" y="272"/>
                  </a:lnTo>
                  <a:lnTo>
                    <a:pt x="30" y="272"/>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endParaRPr lang="en-US"/>
            </a:p>
          </p:txBody>
        </p:sp>
        <p:sp>
          <p:nvSpPr>
            <p:cNvPr id="105527" name="Line 58"/>
            <p:cNvSpPr>
              <a:spLocks noChangeShapeType="1"/>
            </p:cNvSpPr>
            <p:nvPr/>
          </p:nvSpPr>
          <p:spPr bwMode="auto">
            <a:xfrm>
              <a:off x="859" y="2191"/>
              <a:ext cx="1" cy="166"/>
            </a:xfrm>
            <a:prstGeom prst="line">
              <a:avLst/>
            </a:prstGeom>
            <a:noFill/>
            <a:ln w="4" cap="rnd">
              <a:solidFill>
                <a:srgbClr val="000000"/>
              </a:solidFill>
              <a:round/>
              <a:headEnd/>
              <a:tailEnd/>
            </a:ln>
          </p:spPr>
          <p:txBody>
            <a:bodyPr/>
            <a:lstStyle/>
            <a:p>
              <a:endParaRPr lang="en-US"/>
            </a:p>
          </p:txBody>
        </p:sp>
        <p:sp>
          <p:nvSpPr>
            <p:cNvPr id="105528" name="Freeform 59"/>
            <p:cNvSpPr>
              <a:spLocks noEditPoints="1"/>
            </p:cNvSpPr>
            <p:nvPr/>
          </p:nvSpPr>
          <p:spPr bwMode="auto">
            <a:xfrm>
              <a:off x="859" y="2305"/>
              <a:ext cx="695" cy="44"/>
            </a:xfrm>
            <a:custGeom>
              <a:avLst/>
              <a:gdLst>
                <a:gd name="T0" fmla="*/ 52 w 695"/>
                <a:gd name="T1" fmla="*/ 15 h 44"/>
                <a:gd name="T2" fmla="*/ 37 w 695"/>
                <a:gd name="T3" fmla="*/ 30 h 44"/>
                <a:gd name="T4" fmla="*/ 67 w 695"/>
                <a:gd name="T5" fmla="*/ 15 h 44"/>
                <a:gd name="T6" fmla="*/ 81 w 695"/>
                <a:gd name="T7" fmla="*/ 30 h 44"/>
                <a:gd name="T8" fmla="*/ 67 w 695"/>
                <a:gd name="T9" fmla="*/ 15 h 44"/>
                <a:gd name="T10" fmla="*/ 111 w 695"/>
                <a:gd name="T11" fmla="*/ 15 h 44"/>
                <a:gd name="T12" fmla="*/ 96 w 695"/>
                <a:gd name="T13" fmla="*/ 30 h 44"/>
                <a:gd name="T14" fmla="*/ 125 w 695"/>
                <a:gd name="T15" fmla="*/ 15 h 44"/>
                <a:gd name="T16" fmla="*/ 140 w 695"/>
                <a:gd name="T17" fmla="*/ 30 h 44"/>
                <a:gd name="T18" fmla="*/ 125 w 695"/>
                <a:gd name="T19" fmla="*/ 15 h 44"/>
                <a:gd name="T20" fmla="*/ 170 w 695"/>
                <a:gd name="T21" fmla="*/ 15 h 44"/>
                <a:gd name="T22" fmla="*/ 155 w 695"/>
                <a:gd name="T23" fmla="*/ 30 h 44"/>
                <a:gd name="T24" fmla="*/ 184 w 695"/>
                <a:gd name="T25" fmla="*/ 15 h 44"/>
                <a:gd name="T26" fmla="*/ 199 w 695"/>
                <a:gd name="T27" fmla="*/ 30 h 44"/>
                <a:gd name="T28" fmla="*/ 184 w 695"/>
                <a:gd name="T29" fmla="*/ 15 h 44"/>
                <a:gd name="T30" fmla="*/ 228 w 695"/>
                <a:gd name="T31" fmla="*/ 15 h 44"/>
                <a:gd name="T32" fmla="*/ 214 w 695"/>
                <a:gd name="T33" fmla="*/ 30 h 44"/>
                <a:gd name="T34" fmla="*/ 243 w 695"/>
                <a:gd name="T35" fmla="*/ 15 h 44"/>
                <a:gd name="T36" fmla="*/ 258 w 695"/>
                <a:gd name="T37" fmla="*/ 30 h 44"/>
                <a:gd name="T38" fmla="*/ 243 w 695"/>
                <a:gd name="T39" fmla="*/ 15 h 44"/>
                <a:gd name="T40" fmla="*/ 287 w 695"/>
                <a:gd name="T41" fmla="*/ 15 h 44"/>
                <a:gd name="T42" fmla="*/ 272 w 695"/>
                <a:gd name="T43" fmla="*/ 30 h 44"/>
                <a:gd name="T44" fmla="*/ 302 w 695"/>
                <a:gd name="T45" fmla="*/ 15 h 44"/>
                <a:gd name="T46" fmla="*/ 317 w 695"/>
                <a:gd name="T47" fmla="*/ 30 h 44"/>
                <a:gd name="T48" fmla="*/ 302 w 695"/>
                <a:gd name="T49" fmla="*/ 15 h 44"/>
                <a:gd name="T50" fmla="*/ 346 w 695"/>
                <a:gd name="T51" fmla="*/ 15 h 44"/>
                <a:gd name="T52" fmla="*/ 331 w 695"/>
                <a:gd name="T53" fmla="*/ 30 h 44"/>
                <a:gd name="T54" fmla="*/ 361 w 695"/>
                <a:gd name="T55" fmla="*/ 15 h 44"/>
                <a:gd name="T56" fmla="*/ 375 w 695"/>
                <a:gd name="T57" fmla="*/ 30 h 44"/>
                <a:gd name="T58" fmla="*/ 361 w 695"/>
                <a:gd name="T59" fmla="*/ 15 h 44"/>
                <a:gd name="T60" fmla="*/ 405 w 695"/>
                <a:gd name="T61" fmla="*/ 15 h 44"/>
                <a:gd name="T62" fmla="*/ 390 w 695"/>
                <a:gd name="T63" fmla="*/ 30 h 44"/>
                <a:gd name="T64" fmla="*/ 420 w 695"/>
                <a:gd name="T65" fmla="*/ 15 h 44"/>
                <a:gd name="T66" fmla="*/ 434 w 695"/>
                <a:gd name="T67" fmla="*/ 30 h 44"/>
                <a:gd name="T68" fmla="*/ 420 w 695"/>
                <a:gd name="T69" fmla="*/ 15 h 44"/>
                <a:gd name="T70" fmla="*/ 464 w 695"/>
                <a:gd name="T71" fmla="*/ 15 h 44"/>
                <a:gd name="T72" fmla="*/ 449 w 695"/>
                <a:gd name="T73" fmla="*/ 30 h 44"/>
                <a:gd name="T74" fmla="*/ 478 w 695"/>
                <a:gd name="T75" fmla="*/ 15 h 44"/>
                <a:gd name="T76" fmla="*/ 493 w 695"/>
                <a:gd name="T77" fmla="*/ 30 h 44"/>
                <a:gd name="T78" fmla="*/ 478 w 695"/>
                <a:gd name="T79" fmla="*/ 15 h 44"/>
                <a:gd name="T80" fmla="*/ 522 w 695"/>
                <a:gd name="T81" fmla="*/ 15 h 44"/>
                <a:gd name="T82" fmla="*/ 508 w 695"/>
                <a:gd name="T83" fmla="*/ 30 h 44"/>
                <a:gd name="T84" fmla="*/ 537 w 695"/>
                <a:gd name="T85" fmla="*/ 15 h 44"/>
                <a:gd name="T86" fmla="*/ 552 w 695"/>
                <a:gd name="T87" fmla="*/ 30 h 44"/>
                <a:gd name="T88" fmla="*/ 537 w 695"/>
                <a:gd name="T89" fmla="*/ 15 h 44"/>
                <a:gd name="T90" fmla="*/ 581 w 695"/>
                <a:gd name="T91" fmla="*/ 15 h 44"/>
                <a:gd name="T92" fmla="*/ 567 w 695"/>
                <a:gd name="T93" fmla="*/ 30 h 44"/>
                <a:gd name="T94" fmla="*/ 596 w 695"/>
                <a:gd name="T95" fmla="*/ 15 h 44"/>
                <a:gd name="T96" fmla="*/ 611 w 695"/>
                <a:gd name="T97" fmla="*/ 30 h 44"/>
                <a:gd name="T98" fmla="*/ 596 w 695"/>
                <a:gd name="T99" fmla="*/ 15 h 44"/>
                <a:gd name="T100" fmla="*/ 640 w 695"/>
                <a:gd name="T101" fmla="*/ 15 h 44"/>
                <a:gd name="T102" fmla="*/ 625 w 695"/>
                <a:gd name="T103" fmla="*/ 30 h 44"/>
                <a:gd name="T104" fmla="*/ 655 w 695"/>
                <a:gd name="T105" fmla="*/ 15 h 44"/>
                <a:gd name="T106" fmla="*/ 670 w 695"/>
                <a:gd name="T107" fmla="*/ 30 h 44"/>
                <a:gd name="T108" fmla="*/ 655 w 695"/>
                <a:gd name="T109" fmla="*/ 15 h 44"/>
                <a:gd name="T110" fmla="*/ 695 w 695"/>
                <a:gd name="T111" fmla="*/ 15 h 44"/>
                <a:gd name="T112" fmla="*/ 684 w 695"/>
                <a:gd name="T113" fmla="*/ 30 h 44"/>
                <a:gd name="T114" fmla="*/ 45 w 695"/>
                <a:gd name="T115" fmla="*/ 44 h 44"/>
                <a:gd name="T116" fmla="*/ 45 w 695"/>
                <a:gd name="T117" fmla="*/ 0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44"/>
                <a:gd name="T179" fmla="*/ 695 w 695"/>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44">
                  <a:moveTo>
                    <a:pt x="37" y="15"/>
                  </a:moveTo>
                  <a:lnTo>
                    <a:pt x="52" y="15"/>
                  </a:lnTo>
                  <a:lnTo>
                    <a:pt x="52" y="30"/>
                  </a:lnTo>
                  <a:lnTo>
                    <a:pt x="37" y="30"/>
                  </a:lnTo>
                  <a:lnTo>
                    <a:pt x="37" y="15"/>
                  </a:lnTo>
                  <a:close/>
                  <a:moveTo>
                    <a:pt x="67" y="15"/>
                  </a:moveTo>
                  <a:lnTo>
                    <a:pt x="81" y="15"/>
                  </a:lnTo>
                  <a:lnTo>
                    <a:pt x="81" y="30"/>
                  </a:lnTo>
                  <a:lnTo>
                    <a:pt x="67" y="30"/>
                  </a:lnTo>
                  <a:lnTo>
                    <a:pt x="67" y="15"/>
                  </a:lnTo>
                  <a:close/>
                  <a:moveTo>
                    <a:pt x="96" y="15"/>
                  </a:moveTo>
                  <a:lnTo>
                    <a:pt x="111" y="15"/>
                  </a:lnTo>
                  <a:lnTo>
                    <a:pt x="111" y="30"/>
                  </a:lnTo>
                  <a:lnTo>
                    <a:pt x="96" y="30"/>
                  </a:lnTo>
                  <a:lnTo>
                    <a:pt x="96" y="15"/>
                  </a:lnTo>
                  <a:close/>
                  <a:moveTo>
                    <a:pt x="125" y="15"/>
                  </a:moveTo>
                  <a:lnTo>
                    <a:pt x="140" y="15"/>
                  </a:lnTo>
                  <a:lnTo>
                    <a:pt x="140" y="30"/>
                  </a:lnTo>
                  <a:lnTo>
                    <a:pt x="125" y="30"/>
                  </a:lnTo>
                  <a:lnTo>
                    <a:pt x="125" y="15"/>
                  </a:lnTo>
                  <a:close/>
                  <a:moveTo>
                    <a:pt x="155" y="15"/>
                  </a:moveTo>
                  <a:lnTo>
                    <a:pt x="170" y="15"/>
                  </a:lnTo>
                  <a:lnTo>
                    <a:pt x="170" y="30"/>
                  </a:lnTo>
                  <a:lnTo>
                    <a:pt x="155" y="30"/>
                  </a:lnTo>
                  <a:lnTo>
                    <a:pt x="155" y="15"/>
                  </a:lnTo>
                  <a:close/>
                  <a:moveTo>
                    <a:pt x="184" y="15"/>
                  </a:moveTo>
                  <a:lnTo>
                    <a:pt x="199" y="15"/>
                  </a:lnTo>
                  <a:lnTo>
                    <a:pt x="199" y="30"/>
                  </a:lnTo>
                  <a:lnTo>
                    <a:pt x="184" y="30"/>
                  </a:lnTo>
                  <a:lnTo>
                    <a:pt x="184" y="15"/>
                  </a:lnTo>
                  <a:close/>
                  <a:moveTo>
                    <a:pt x="214" y="15"/>
                  </a:moveTo>
                  <a:lnTo>
                    <a:pt x="228" y="15"/>
                  </a:lnTo>
                  <a:lnTo>
                    <a:pt x="228" y="30"/>
                  </a:lnTo>
                  <a:lnTo>
                    <a:pt x="214" y="30"/>
                  </a:lnTo>
                  <a:lnTo>
                    <a:pt x="214" y="15"/>
                  </a:lnTo>
                  <a:close/>
                  <a:moveTo>
                    <a:pt x="243" y="15"/>
                  </a:moveTo>
                  <a:lnTo>
                    <a:pt x="258" y="15"/>
                  </a:lnTo>
                  <a:lnTo>
                    <a:pt x="258" y="30"/>
                  </a:lnTo>
                  <a:lnTo>
                    <a:pt x="243" y="30"/>
                  </a:lnTo>
                  <a:lnTo>
                    <a:pt x="243" y="15"/>
                  </a:lnTo>
                  <a:close/>
                  <a:moveTo>
                    <a:pt x="272" y="15"/>
                  </a:moveTo>
                  <a:lnTo>
                    <a:pt x="287" y="15"/>
                  </a:lnTo>
                  <a:lnTo>
                    <a:pt x="287" y="30"/>
                  </a:lnTo>
                  <a:lnTo>
                    <a:pt x="272" y="30"/>
                  </a:lnTo>
                  <a:lnTo>
                    <a:pt x="272" y="15"/>
                  </a:lnTo>
                  <a:close/>
                  <a:moveTo>
                    <a:pt x="302" y="15"/>
                  </a:moveTo>
                  <a:lnTo>
                    <a:pt x="317" y="15"/>
                  </a:lnTo>
                  <a:lnTo>
                    <a:pt x="317" y="30"/>
                  </a:lnTo>
                  <a:lnTo>
                    <a:pt x="302" y="30"/>
                  </a:lnTo>
                  <a:lnTo>
                    <a:pt x="302" y="15"/>
                  </a:lnTo>
                  <a:close/>
                  <a:moveTo>
                    <a:pt x="331" y="15"/>
                  </a:moveTo>
                  <a:lnTo>
                    <a:pt x="346" y="15"/>
                  </a:lnTo>
                  <a:lnTo>
                    <a:pt x="346" y="30"/>
                  </a:lnTo>
                  <a:lnTo>
                    <a:pt x="331" y="30"/>
                  </a:lnTo>
                  <a:lnTo>
                    <a:pt x="331" y="15"/>
                  </a:lnTo>
                  <a:close/>
                  <a:moveTo>
                    <a:pt x="361" y="15"/>
                  </a:moveTo>
                  <a:lnTo>
                    <a:pt x="375" y="15"/>
                  </a:lnTo>
                  <a:lnTo>
                    <a:pt x="375" y="30"/>
                  </a:lnTo>
                  <a:lnTo>
                    <a:pt x="361" y="30"/>
                  </a:lnTo>
                  <a:lnTo>
                    <a:pt x="361" y="15"/>
                  </a:lnTo>
                  <a:close/>
                  <a:moveTo>
                    <a:pt x="390" y="15"/>
                  </a:moveTo>
                  <a:lnTo>
                    <a:pt x="405" y="15"/>
                  </a:lnTo>
                  <a:lnTo>
                    <a:pt x="405" y="30"/>
                  </a:lnTo>
                  <a:lnTo>
                    <a:pt x="390" y="30"/>
                  </a:lnTo>
                  <a:lnTo>
                    <a:pt x="390" y="15"/>
                  </a:lnTo>
                  <a:close/>
                  <a:moveTo>
                    <a:pt x="420" y="15"/>
                  </a:moveTo>
                  <a:lnTo>
                    <a:pt x="434" y="15"/>
                  </a:lnTo>
                  <a:lnTo>
                    <a:pt x="434" y="30"/>
                  </a:lnTo>
                  <a:lnTo>
                    <a:pt x="420" y="30"/>
                  </a:lnTo>
                  <a:lnTo>
                    <a:pt x="420" y="15"/>
                  </a:lnTo>
                  <a:close/>
                  <a:moveTo>
                    <a:pt x="449" y="15"/>
                  </a:moveTo>
                  <a:lnTo>
                    <a:pt x="464" y="15"/>
                  </a:lnTo>
                  <a:lnTo>
                    <a:pt x="464" y="30"/>
                  </a:lnTo>
                  <a:lnTo>
                    <a:pt x="449" y="30"/>
                  </a:lnTo>
                  <a:lnTo>
                    <a:pt x="449" y="15"/>
                  </a:lnTo>
                  <a:close/>
                  <a:moveTo>
                    <a:pt x="478" y="15"/>
                  </a:moveTo>
                  <a:lnTo>
                    <a:pt x="493" y="15"/>
                  </a:lnTo>
                  <a:lnTo>
                    <a:pt x="493" y="30"/>
                  </a:lnTo>
                  <a:lnTo>
                    <a:pt x="478" y="30"/>
                  </a:lnTo>
                  <a:lnTo>
                    <a:pt x="478" y="15"/>
                  </a:lnTo>
                  <a:close/>
                  <a:moveTo>
                    <a:pt x="508" y="15"/>
                  </a:moveTo>
                  <a:lnTo>
                    <a:pt x="522" y="15"/>
                  </a:lnTo>
                  <a:lnTo>
                    <a:pt x="522" y="30"/>
                  </a:lnTo>
                  <a:lnTo>
                    <a:pt x="508" y="30"/>
                  </a:lnTo>
                  <a:lnTo>
                    <a:pt x="508" y="15"/>
                  </a:lnTo>
                  <a:close/>
                  <a:moveTo>
                    <a:pt x="537" y="15"/>
                  </a:moveTo>
                  <a:lnTo>
                    <a:pt x="552" y="15"/>
                  </a:lnTo>
                  <a:lnTo>
                    <a:pt x="552" y="30"/>
                  </a:lnTo>
                  <a:lnTo>
                    <a:pt x="537" y="30"/>
                  </a:lnTo>
                  <a:lnTo>
                    <a:pt x="537" y="15"/>
                  </a:lnTo>
                  <a:close/>
                  <a:moveTo>
                    <a:pt x="567" y="15"/>
                  </a:moveTo>
                  <a:lnTo>
                    <a:pt x="581" y="15"/>
                  </a:lnTo>
                  <a:lnTo>
                    <a:pt x="581" y="30"/>
                  </a:lnTo>
                  <a:lnTo>
                    <a:pt x="567" y="30"/>
                  </a:lnTo>
                  <a:lnTo>
                    <a:pt x="567" y="15"/>
                  </a:lnTo>
                  <a:close/>
                  <a:moveTo>
                    <a:pt x="596" y="15"/>
                  </a:moveTo>
                  <a:lnTo>
                    <a:pt x="611" y="15"/>
                  </a:lnTo>
                  <a:lnTo>
                    <a:pt x="611" y="30"/>
                  </a:lnTo>
                  <a:lnTo>
                    <a:pt x="596" y="30"/>
                  </a:lnTo>
                  <a:lnTo>
                    <a:pt x="596" y="15"/>
                  </a:lnTo>
                  <a:close/>
                  <a:moveTo>
                    <a:pt x="625" y="15"/>
                  </a:moveTo>
                  <a:lnTo>
                    <a:pt x="640" y="15"/>
                  </a:lnTo>
                  <a:lnTo>
                    <a:pt x="640" y="30"/>
                  </a:lnTo>
                  <a:lnTo>
                    <a:pt x="625" y="30"/>
                  </a:lnTo>
                  <a:lnTo>
                    <a:pt x="625" y="15"/>
                  </a:lnTo>
                  <a:close/>
                  <a:moveTo>
                    <a:pt x="655" y="15"/>
                  </a:moveTo>
                  <a:lnTo>
                    <a:pt x="670" y="15"/>
                  </a:lnTo>
                  <a:lnTo>
                    <a:pt x="670" y="30"/>
                  </a:lnTo>
                  <a:lnTo>
                    <a:pt x="655" y="30"/>
                  </a:lnTo>
                  <a:lnTo>
                    <a:pt x="655" y="15"/>
                  </a:lnTo>
                  <a:close/>
                  <a:moveTo>
                    <a:pt x="684" y="15"/>
                  </a:moveTo>
                  <a:lnTo>
                    <a:pt x="695" y="15"/>
                  </a:lnTo>
                  <a:lnTo>
                    <a:pt x="695" y="30"/>
                  </a:lnTo>
                  <a:lnTo>
                    <a:pt x="684" y="30"/>
                  </a:lnTo>
                  <a:lnTo>
                    <a:pt x="684" y="15"/>
                  </a:lnTo>
                  <a:close/>
                  <a:moveTo>
                    <a:pt x="45" y="44"/>
                  </a:moveTo>
                  <a:lnTo>
                    <a:pt x="0" y="22"/>
                  </a:lnTo>
                  <a:lnTo>
                    <a:pt x="45" y="0"/>
                  </a:lnTo>
                  <a:lnTo>
                    <a:pt x="45" y="44"/>
                  </a:lnTo>
                  <a:close/>
                </a:path>
              </a:pathLst>
            </a:custGeom>
            <a:solidFill>
              <a:srgbClr val="0000FF"/>
            </a:solidFill>
            <a:ln w="1">
              <a:solidFill>
                <a:srgbClr val="0000FF"/>
              </a:solidFill>
              <a:bevel/>
              <a:headEnd/>
              <a:tailEnd/>
            </a:ln>
          </p:spPr>
          <p:txBody>
            <a:bodyPr/>
            <a:lstStyle/>
            <a:p>
              <a:endParaRPr lang="en-US"/>
            </a:p>
          </p:txBody>
        </p:sp>
        <p:sp>
          <p:nvSpPr>
            <p:cNvPr id="105529" name="Line 60"/>
            <p:cNvSpPr>
              <a:spLocks noChangeShapeType="1"/>
            </p:cNvSpPr>
            <p:nvPr/>
          </p:nvSpPr>
          <p:spPr bwMode="auto">
            <a:xfrm>
              <a:off x="4124" y="2220"/>
              <a:ext cx="1" cy="137"/>
            </a:xfrm>
            <a:prstGeom prst="line">
              <a:avLst/>
            </a:prstGeom>
            <a:noFill/>
            <a:ln w="4" cap="rnd">
              <a:solidFill>
                <a:srgbClr val="000000"/>
              </a:solidFill>
              <a:round/>
              <a:headEnd/>
              <a:tailEnd/>
            </a:ln>
          </p:spPr>
          <p:txBody>
            <a:bodyPr/>
            <a:lstStyle/>
            <a:p>
              <a:endParaRPr lang="en-US"/>
            </a:p>
          </p:txBody>
        </p:sp>
        <p:sp>
          <p:nvSpPr>
            <p:cNvPr id="105530" name="Freeform 61"/>
            <p:cNvSpPr>
              <a:spLocks noEditPoints="1"/>
            </p:cNvSpPr>
            <p:nvPr/>
          </p:nvSpPr>
          <p:spPr bwMode="auto">
            <a:xfrm>
              <a:off x="2336" y="2305"/>
              <a:ext cx="812" cy="44"/>
            </a:xfrm>
            <a:custGeom>
              <a:avLst/>
              <a:gdLst>
                <a:gd name="T0" fmla="*/ 51 w 812"/>
                <a:gd name="T1" fmla="*/ 30 h 44"/>
                <a:gd name="T2" fmla="*/ 66 w 812"/>
                <a:gd name="T3" fmla="*/ 15 h 44"/>
                <a:gd name="T4" fmla="*/ 66 w 812"/>
                <a:gd name="T5" fmla="*/ 30 h 44"/>
                <a:gd name="T6" fmla="*/ 110 w 812"/>
                <a:gd name="T7" fmla="*/ 15 h 44"/>
                <a:gd name="T8" fmla="*/ 95 w 812"/>
                <a:gd name="T9" fmla="*/ 15 h 44"/>
                <a:gd name="T10" fmla="*/ 139 w 812"/>
                <a:gd name="T11" fmla="*/ 30 h 44"/>
                <a:gd name="T12" fmla="*/ 154 w 812"/>
                <a:gd name="T13" fmla="*/ 15 h 44"/>
                <a:gd name="T14" fmla="*/ 154 w 812"/>
                <a:gd name="T15" fmla="*/ 30 h 44"/>
                <a:gd name="T16" fmla="*/ 198 w 812"/>
                <a:gd name="T17" fmla="*/ 15 h 44"/>
                <a:gd name="T18" fmla="*/ 184 w 812"/>
                <a:gd name="T19" fmla="*/ 15 h 44"/>
                <a:gd name="T20" fmla="*/ 228 w 812"/>
                <a:gd name="T21" fmla="*/ 30 h 44"/>
                <a:gd name="T22" fmla="*/ 242 w 812"/>
                <a:gd name="T23" fmla="*/ 15 h 44"/>
                <a:gd name="T24" fmla="*/ 242 w 812"/>
                <a:gd name="T25" fmla="*/ 30 h 44"/>
                <a:gd name="T26" fmla="*/ 286 w 812"/>
                <a:gd name="T27" fmla="*/ 15 h 44"/>
                <a:gd name="T28" fmla="*/ 272 w 812"/>
                <a:gd name="T29" fmla="*/ 15 h 44"/>
                <a:gd name="T30" fmla="*/ 316 w 812"/>
                <a:gd name="T31" fmla="*/ 30 h 44"/>
                <a:gd name="T32" fmla="*/ 331 w 812"/>
                <a:gd name="T33" fmla="*/ 15 h 44"/>
                <a:gd name="T34" fmla="*/ 331 w 812"/>
                <a:gd name="T35" fmla="*/ 30 h 44"/>
                <a:gd name="T36" fmla="*/ 375 w 812"/>
                <a:gd name="T37" fmla="*/ 15 h 44"/>
                <a:gd name="T38" fmla="*/ 360 w 812"/>
                <a:gd name="T39" fmla="*/ 15 h 44"/>
                <a:gd name="T40" fmla="*/ 404 w 812"/>
                <a:gd name="T41" fmla="*/ 30 h 44"/>
                <a:gd name="T42" fmla="*/ 419 w 812"/>
                <a:gd name="T43" fmla="*/ 15 h 44"/>
                <a:gd name="T44" fmla="*/ 419 w 812"/>
                <a:gd name="T45" fmla="*/ 30 h 44"/>
                <a:gd name="T46" fmla="*/ 463 w 812"/>
                <a:gd name="T47" fmla="*/ 15 h 44"/>
                <a:gd name="T48" fmla="*/ 448 w 812"/>
                <a:gd name="T49" fmla="*/ 15 h 44"/>
                <a:gd name="T50" fmla="*/ 492 w 812"/>
                <a:gd name="T51" fmla="*/ 30 h 44"/>
                <a:gd name="T52" fmla="*/ 507 w 812"/>
                <a:gd name="T53" fmla="*/ 15 h 44"/>
                <a:gd name="T54" fmla="*/ 507 w 812"/>
                <a:gd name="T55" fmla="*/ 30 h 44"/>
                <a:gd name="T56" fmla="*/ 551 w 812"/>
                <a:gd name="T57" fmla="*/ 15 h 44"/>
                <a:gd name="T58" fmla="*/ 537 w 812"/>
                <a:gd name="T59" fmla="*/ 15 h 44"/>
                <a:gd name="T60" fmla="*/ 581 w 812"/>
                <a:gd name="T61" fmla="*/ 30 h 44"/>
                <a:gd name="T62" fmla="*/ 595 w 812"/>
                <a:gd name="T63" fmla="*/ 15 h 44"/>
                <a:gd name="T64" fmla="*/ 595 w 812"/>
                <a:gd name="T65" fmla="*/ 30 h 44"/>
                <a:gd name="T66" fmla="*/ 639 w 812"/>
                <a:gd name="T67" fmla="*/ 15 h 44"/>
                <a:gd name="T68" fmla="*/ 625 w 812"/>
                <a:gd name="T69" fmla="*/ 15 h 44"/>
                <a:gd name="T70" fmla="*/ 669 w 812"/>
                <a:gd name="T71" fmla="*/ 30 h 44"/>
                <a:gd name="T72" fmla="*/ 684 w 812"/>
                <a:gd name="T73" fmla="*/ 15 h 44"/>
                <a:gd name="T74" fmla="*/ 684 w 812"/>
                <a:gd name="T75" fmla="*/ 30 h 44"/>
                <a:gd name="T76" fmla="*/ 728 w 812"/>
                <a:gd name="T77" fmla="*/ 15 h 44"/>
                <a:gd name="T78" fmla="*/ 713 w 812"/>
                <a:gd name="T79" fmla="*/ 15 h 44"/>
                <a:gd name="T80" fmla="*/ 757 w 812"/>
                <a:gd name="T81" fmla="*/ 30 h 44"/>
                <a:gd name="T82" fmla="*/ 772 w 812"/>
                <a:gd name="T83" fmla="*/ 15 h 44"/>
                <a:gd name="T84" fmla="*/ 772 w 812"/>
                <a:gd name="T85" fmla="*/ 30 h 44"/>
                <a:gd name="T86" fmla="*/ 812 w 812"/>
                <a:gd name="T87" fmla="*/ 15 h 44"/>
                <a:gd name="T88" fmla="*/ 801 w 812"/>
                <a:gd name="T89" fmla="*/ 15 h 44"/>
                <a:gd name="T90" fmla="*/ 44 w 812"/>
                <a:gd name="T91" fmla="*/ 0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2"/>
                <a:gd name="T139" fmla="*/ 0 h 44"/>
                <a:gd name="T140" fmla="*/ 812 w 81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2" h="44">
                  <a:moveTo>
                    <a:pt x="36" y="15"/>
                  </a:moveTo>
                  <a:lnTo>
                    <a:pt x="51" y="15"/>
                  </a:lnTo>
                  <a:lnTo>
                    <a:pt x="51" y="30"/>
                  </a:lnTo>
                  <a:lnTo>
                    <a:pt x="36" y="30"/>
                  </a:lnTo>
                  <a:lnTo>
                    <a:pt x="36" y="15"/>
                  </a:lnTo>
                  <a:close/>
                  <a:moveTo>
                    <a:pt x="66" y="15"/>
                  </a:moveTo>
                  <a:lnTo>
                    <a:pt x="81" y="15"/>
                  </a:lnTo>
                  <a:lnTo>
                    <a:pt x="81" y="30"/>
                  </a:lnTo>
                  <a:lnTo>
                    <a:pt x="66" y="30"/>
                  </a:lnTo>
                  <a:lnTo>
                    <a:pt x="66" y="15"/>
                  </a:lnTo>
                  <a:close/>
                  <a:moveTo>
                    <a:pt x="95" y="15"/>
                  </a:moveTo>
                  <a:lnTo>
                    <a:pt x="110" y="15"/>
                  </a:lnTo>
                  <a:lnTo>
                    <a:pt x="110" y="30"/>
                  </a:lnTo>
                  <a:lnTo>
                    <a:pt x="95" y="30"/>
                  </a:lnTo>
                  <a:lnTo>
                    <a:pt x="95" y="15"/>
                  </a:lnTo>
                  <a:close/>
                  <a:moveTo>
                    <a:pt x="125" y="15"/>
                  </a:moveTo>
                  <a:lnTo>
                    <a:pt x="139" y="15"/>
                  </a:lnTo>
                  <a:lnTo>
                    <a:pt x="139" y="30"/>
                  </a:lnTo>
                  <a:lnTo>
                    <a:pt x="125" y="30"/>
                  </a:lnTo>
                  <a:lnTo>
                    <a:pt x="125" y="15"/>
                  </a:lnTo>
                  <a:close/>
                  <a:moveTo>
                    <a:pt x="154" y="15"/>
                  </a:moveTo>
                  <a:lnTo>
                    <a:pt x="169" y="15"/>
                  </a:lnTo>
                  <a:lnTo>
                    <a:pt x="169" y="30"/>
                  </a:lnTo>
                  <a:lnTo>
                    <a:pt x="154" y="30"/>
                  </a:lnTo>
                  <a:lnTo>
                    <a:pt x="154" y="15"/>
                  </a:lnTo>
                  <a:close/>
                  <a:moveTo>
                    <a:pt x="184" y="15"/>
                  </a:moveTo>
                  <a:lnTo>
                    <a:pt x="198" y="15"/>
                  </a:lnTo>
                  <a:lnTo>
                    <a:pt x="198" y="30"/>
                  </a:lnTo>
                  <a:lnTo>
                    <a:pt x="184" y="30"/>
                  </a:lnTo>
                  <a:lnTo>
                    <a:pt x="184" y="15"/>
                  </a:lnTo>
                  <a:close/>
                  <a:moveTo>
                    <a:pt x="213" y="15"/>
                  </a:moveTo>
                  <a:lnTo>
                    <a:pt x="228" y="15"/>
                  </a:lnTo>
                  <a:lnTo>
                    <a:pt x="228" y="30"/>
                  </a:lnTo>
                  <a:lnTo>
                    <a:pt x="213" y="30"/>
                  </a:lnTo>
                  <a:lnTo>
                    <a:pt x="213" y="15"/>
                  </a:lnTo>
                  <a:close/>
                  <a:moveTo>
                    <a:pt x="242" y="15"/>
                  </a:moveTo>
                  <a:lnTo>
                    <a:pt x="257" y="15"/>
                  </a:lnTo>
                  <a:lnTo>
                    <a:pt x="257" y="30"/>
                  </a:lnTo>
                  <a:lnTo>
                    <a:pt x="242" y="30"/>
                  </a:lnTo>
                  <a:lnTo>
                    <a:pt x="242" y="15"/>
                  </a:lnTo>
                  <a:close/>
                  <a:moveTo>
                    <a:pt x="272" y="15"/>
                  </a:moveTo>
                  <a:lnTo>
                    <a:pt x="286" y="15"/>
                  </a:lnTo>
                  <a:lnTo>
                    <a:pt x="286" y="30"/>
                  </a:lnTo>
                  <a:lnTo>
                    <a:pt x="272" y="30"/>
                  </a:lnTo>
                  <a:lnTo>
                    <a:pt x="272" y="15"/>
                  </a:lnTo>
                  <a:close/>
                  <a:moveTo>
                    <a:pt x="301" y="15"/>
                  </a:moveTo>
                  <a:lnTo>
                    <a:pt x="316" y="15"/>
                  </a:lnTo>
                  <a:lnTo>
                    <a:pt x="316" y="30"/>
                  </a:lnTo>
                  <a:lnTo>
                    <a:pt x="301" y="30"/>
                  </a:lnTo>
                  <a:lnTo>
                    <a:pt x="301" y="15"/>
                  </a:lnTo>
                  <a:close/>
                  <a:moveTo>
                    <a:pt x="331" y="15"/>
                  </a:moveTo>
                  <a:lnTo>
                    <a:pt x="345" y="15"/>
                  </a:lnTo>
                  <a:lnTo>
                    <a:pt x="345" y="30"/>
                  </a:lnTo>
                  <a:lnTo>
                    <a:pt x="331" y="30"/>
                  </a:lnTo>
                  <a:lnTo>
                    <a:pt x="331" y="15"/>
                  </a:lnTo>
                  <a:close/>
                  <a:moveTo>
                    <a:pt x="360" y="15"/>
                  </a:moveTo>
                  <a:lnTo>
                    <a:pt x="375" y="15"/>
                  </a:lnTo>
                  <a:lnTo>
                    <a:pt x="375" y="30"/>
                  </a:lnTo>
                  <a:lnTo>
                    <a:pt x="360" y="30"/>
                  </a:lnTo>
                  <a:lnTo>
                    <a:pt x="360" y="15"/>
                  </a:lnTo>
                  <a:close/>
                  <a:moveTo>
                    <a:pt x="389" y="15"/>
                  </a:moveTo>
                  <a:lnTo>
                    <a:pt x="404" y="15"/>
                  </a:lnTo>
                  <a:lnTo>
                    <a:pt x="404" y="30"/>
                  </a:lnTo>
                  <a:lnTo>
                    <a:pt x="389" y="30"/>
                  </a:lnTo>
                  <a:lnTo>
                    <a:pt x="389" y="15"/>
                  </a:lnTo>
                  <a:close/>
                  <a:moveTo>
                    <a:pt x="419" y="15"/>
                  </a:moveTo>
                  <a:lnTo>
                    <a:pt x="434" y="15"/>
                  </a:lnTo>
                  <a:lnTo>
                    <a:pt x="434" y="30"/>
                  </a:lnTo>
                  <a:lnTo>
                    <a:pt x="419" y="30"/>
                  </a:lnTo>
                  <a:lnTo>
                    <a:pt x="419" y="15"/>
                  </a:lnTo>
                  <a:close/>
                  <a:moveTo>
                    <a:pt x="448" y="15"/>
                  </a:moveTo>
                  <a:lnTo>
                    <a:pt x="463" y="15"/>
                  </a:lnTo>
                  <a:lnTo>
                    <a:pt x="463" y="30"/>
                  </a:lnTo>
                  <a:lnTo>
                    <a:pt x="448" y="30"/>
                  </a:lnTo>
                  <a:lnTo>
                    <a:pt x="448" y="15"/>
                  </a:lnTo>
                  <a:close/>
                  <a:moveTo>
                    <a:pt x="478" y="15"/>
                  </a:moveTo>
                  <a:lnTo>
                    <a:pt x="492" y="15"/>
                  </a:lnTo>
                  <a:lnTo>
                    <a:pt x="492" y="30"/>
                  </a:lnTo>
                  <a:lnTo>
                    <a:pt x="478" y="30"/>
                  </a:lnTo>
                  <a:lnTo>
                    <a:pt x="478" y="15"/>
                  </a:lnTo>
                  <a:close/>
                  <a:moveTo>
                    <a:pt x="507" y="15"/>
                  </a:moveTo>
                  <a:lnTo>
                    <a:pt x="522" y="15"/>
                  </a:lnTo>
                  <a:lnTo>
                    <a:pt x="522" y="30"/>
                  </a:lnTo>
                  <a:lnTo>
                    <a:pt x="507" y="30"/>
                  </a:lnTo>
                  <a:lnTo>
                    <a:pt x="507" y="15"/>
                  </a:lnTo>
                  <a:close/>
                  <a:moveTo>
                    <a:pt x="537" y="15"/>
                  </a:moveTo>
                  <a:lnTo>
                    <a:pt x="551" y="15"/>
                  </a:lnTo>
                  <a:lnTo>
                    <a:pt x="551" y="30"/>
                  </a:lnTo>
                  <a:lnTo>
                    <a:pt x="537" y="30"/>
                  </a:lnTo>
                  <a:lnTo>
                    <a:pt x="537" y="15"/>
                  </a:lnTo>
                  <a:close/>
                  <a:moveTo>
                    <a:pt x="566" y="15"/>
                  </a:moveTo>
                  <a:lnTo>
                    <a:pt x="581" y="15"/>
                  </a:lnTo>
                  <a:lnTo>
                    <a:pt x="581" y="30"/>
                  </a:lnTo>
                  <a:lnTo>
                    <a:pt x="566" y="30"/>
                  </a:lnTo>
                  <a:lnTo>
                    <a:pt x="566" y="15"/>
                  </a:lnTo>
                  <a:close/>
                  <a:moveTo>
                    <a:pt x="595" y="15"/>
                  </a:moveTo>
                  <a:lnTo>
                    <a:pt x="610" y="15"/>
                  </a:lnTo>
                  <a:lnTo>
                    <a:pt x="610" y="30"/>
                  </a:lnTo>
                  <a:lnTo>
                    <a:pt x="595" y="30"/>
                  </a:lnTo>
                  <a:lnTo>
                    <a:pt x="595" y="15"/>
                  </a:lnTo>
                  <a:close/>
                  <a:moveTo>
                    <a:pt x="625" y="15"/>
                  </a:moveTo>
                  <a:lnTo>
                    <a:pt x="639" y="15"/>
                  </a:lnTo>
                  <a:lnTo>
                    <a:pt x="639" y="30"/>
                  </a:lnTo>
                  <a:lnTo>
                    <a:pt x="625" y="30"/>
                  </a:lnTo>
                  <a:lnTo>
                    <a:pt x="625" y="15"/>
                  </a:lnTo>
                  <a:close/>
                  <a:moveTo>
                    <a:pt x="654" y="15"/>
                  </a:moveTo>
                  <a:lnTo>
                    <a:pt x="669" y="15"/>
                  </a:lnTo>
                  <a:lnTo>
                    <a:pt x="669" y="30"/>
                  </a:lnTo>
                  <a:lnTo>
                    <a:pt x="654" y="30"/>
                  </a:lnTo>
                  <a:lnTo>
                    <a:pt x="654" y="15"/>
                  </a:lnTo>
                  <a:close/>
                  <a:moveTo>
                    <a:pt x="684" y="15"/>
                  </a:moveTo>
                  <a:lnTo>
                    <a:pt x="698" y="15"/>
                  </a:lnTo>
                  <a:lnTo>
                    <a:pt x="698" y="30"/>
                  </a:lnTo>
                  <a:lnTo>
                    <a:pt x="684" y="30"/>
                  </a:lnTo>
                  <a:lnTo>
                    <a:pt x="684" y="15"/>
                  </a:lnTo>
                  <a:close/>
                  <a:moveTo>
                    <a:pt x="713" y="15"/>
                  </a:moveTo>
                  <a:lnTo>
                    <a:pt x="728" y="15"/>
                  </a:lnTo>
                  <a:lnTo>
                    <a:pt x="728" y="30"/>
                  </a:lnTo>
                  <a:lnTo>
                    <a:pt x="713" y="30"/>
                  </a:lnTo>
                  <a:lnTo>
                    <a:pt x="713" y="15"/>
                  </a:lnTo>
                  <a:close/>
                  <a:moveTo>
                    <a:pt x="742" y="15"/>
                  </a:moveTo>
                  <a:lnTo>
                    <a:pt x="757" y="15"/>
                  </a:lnTo>
                  <a:lnTo>
                    <a:pt x="757" y="30"/>
                  </a:lnTo>
                  <a:lnTo>
                    <a:pt x="742" y="30"/>
                  </a:lnTo>
                  <a:lnTo>
                    <a:pt x="742" y="15"/>
                  </a:lnTo>
                  <a:close/>
                  <a:moveTo>
                    <a:pt x="772" y="15"/>
                  </a:moveTo>
                  <a:lnTo>
                    <a:pt x="787" y="15"/>
                  </a:lnTo>
                  <a:lnTo>
                    <a:pt x="787" y="30"/>
                  </a:lnTo>
                  <a:lnTo>
                    <a:pt x="772" y="30"/>
                  </a:lnTo>
                  <a:lnTo>
                    <a:pt x="772" y="15"/>
                  </a:lnTo>
                  <a:close/>
                  <a:moveTo>
                    <a:pt x="801" y="15"/>
                  </a:moveTo>
                  <a:lnTo>
                    <a:pt x="812" y="15"/>
                  </a:lnTo>
                  <a:lnTo>
                    <a:pt x="812" y="30"/>
                  </a:lnTo>
                  <a:lnTo>
                    <a:pt x="801" y="30"/>
                  </a:lnTo>
                  <a:lnTo>
                    <a:pt x="801" y="15"/>
                  </a:lnTo>
                  <a:close/>
                  <a:moveTo>
                    <a:pt x="44" y="44"/>
                  </a:moveTo>
                  <a:lnTo>
                    <a:pt x="0" y="22"/>
                  </a:lnTo>
                  <a:lnTo>
                    <a:pt x="44" y="0"/>
                  </a:lnTo>
                  <a:lnTo>
                    <a:pt x="44" y="44"/>
                  </a:lnTo>
                  <a:close/>
                </a:path>
              </a:pathLst>
            </a:custGeom>
            <a:solidFill>
              <a:srgbClr val="0000FF"/>
            </a:solidFill>
            <a:ln w="1">
              <a:solidFill>
                <a:srgbClr val="0000FF"/>
              </a:solidFill>
              <a:bevel/>
              <a:headEnd/>
              <a:tailEnd/>
            </a:ln>
          </p:spPr>
          <p:txBody>
            <a:bodyPr/>
            <a:lstStyle/>
            <a:p>
              <a:endParaRPr lang="en-US"/>
            </a:p>
          </p:txBody>
        </p:sp>
        <p:sp>
          <p:nvSpPr>
            <p:cNvPr id="105531" name="Rectangle 62"/>
            <p:cNvSpPr>
              <a:spLocks noChangeArrowheads="1"/>
            </p:cNvSpPr>
            <p:nvPr/>
          </p:nvSpPr>
          <p:spPr bwMode="auto">
            <a:xfrm>
              <a:off x="1585" y="2281"/>
              <a:ext cx="156"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hs</a:t>
              </a:r>
              <a:endParaRPr kumimoji="0" lang="en-US" sz="1800">
                <a:solidFill>
                  <a:schemeClr val="tx1"/>
                </a:solidFill>
                <a:latin typeface="Arial" pitchFamily="34" charset="0"/>
              </a:endParaRPr>
            </a:p>
          </p:txBody>
        </p:sp>
        <p:sp>
          <p:nvSpPr>
            <p:cNvPr id="105532" name="Rectangle 63"/>
            <p:cNvSpPr>
              <a:spLocks noChangeArrowheads="1"/>
            </p:cNvSpPr>
            <p:nvPr/>
          </p:nvSpPr>
          <p:spPr bwMode="auto">
            <a:xfrm>
              <a:off x="3189" y="2264"/>
              <a:ext cx="139"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hr</a:t>
              </a:r>
              <a:endParaRPr kumimoji="0" lang="en-US" sz="1800">
                <a:solidFill>
                  <a:schemeClr val="tx1"/>
                </a:solidFill>
                <a:latin typeface="Arial" pitchFamily="34" charset="0"/>
              </a:endParaRPr>
            </a:p>
          </p:txBody>
        </p:sp>
        <p:sp>
          <p:nvSpPr>
            <p:cNvPr id="105533" name="Rectangle 64"/>
            <p:cNvSpPr>
              <a:spLocks noChangeArrowheads="1"/>
            </p:cNvSpPr>
            <p:nvPr/>
          </p:nvSpPr>
          <p:spPr bwMode="auto">
            <a:xfrm>
              <a:off x="4088" y="1060"/>
              <a:ext cx="133"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vr</a:t>
              </a:r>
              <a:endParaRPr kumimoji="0" lang="en-US" sz="1800">
                <a:solidFill>
                  <a:schemeClr val="tx1"/>
                </a:solidFill>
                <a:latin typeface="Arial" pitchFamily="34" charset="0"/>
              </a:endParaRPr>
            </a:p>
          </p:txBody>
        </p:sp>
        <p:sp>
          <p:nvSpPr>
            <p:cNvPr id="105534" name="Rectangle 65"/>
            <p:cNvSpPr>
              <a:spLocks noChangeArrowheads="1"/>
            </p:cNvSpPr>
            <p:nvPr/>
          </p:nvSpPr>
          <p:spPr bwMode="auto">
            <a:xfrm>
              <a:off x="4090" y="1847"/>
              <a:ext cx="150"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vs</a:t>
              </a:r>
              <a:endParaRPr kumimoji="0" lang="en-US" sz="1800">
                <a:solidFill>
                  <a:schemeClr val="tx1"/>
                </a:solidFill>
                <a:latin typeface="Arial" pitchFamily="34" charset="0"/>
              </a:endParaRPr>
            </a:p>
          </p:txBody>
        </p:sp>
        <p:sp>
          <p:nvSpPr>
            <p:cNvPr id="105535" name="Rectangle 66"/>
            <p:cNvSpPr>
              <a:spLocks noChangeArrowheads="1"/>
            </p:cNvSpPr>
            <p:nvPr/>
          </p:nvSpPr>
          <p:spPr bwMode="auto">
            <a:xfrm>
              <a:off x="1587" y="1093"/>
              <a:ext cx="673" cy="133"/>
            </a:xfrm>
            <a:prstGeom prst="rect">
              <a:avLst/>
            </a:prstGeom>
            <a:noFill/>
            <a:ln w="4" cap="rnd">
              <a:solidFill>
                <a:srgbClr val="000000"/>
              </a:solidFill>
              <a:miter lim="800000"/>
              <a:headEnd/>
              <a:tailEnd/>
            </a:ln>
          </p:spPr>
          <p:txBody>
            <a:bodyPr/>
            <a:lstStyle/>
            <a:p>
              <a:endParaRPr lang="en-US"/>
            </a:p>
          </p:txBody>
        </p:sp>
        <p:sp>
          <p:nvSpPr>
            <p:cNvPr id="105536" name="Rectangle 67"/>
            <p:cNvSpPr>
              <a:spLocks noChangeArrowheads="1"/>
            </p:cNvSpPr>
            <p:nvPr/>
          </p:nvSpPr>
          <p:spPr bwMode="auto">
            <a:xfrm>
              <a:off x="1625" y="1116"/>
              <a:ext cx="647" cy="110"/>
            </a:xfrm>
            <a:prstGeom prst="rect">
              <a:avLst/>
            </a:prstGeom>
            <a:noFill/>
            <a:ln w="9525">
              <a:noFill/>
              <a:miter lim="800000"/>
              <a:headEnd/>
              <a:tailEnd/>
            </a:ln>
          </p:spPr>
          <p:txBody>
            <a:bodyPr wrap="none" lIns="0" tIns="0" rIns="0" bIns="0">
              <a:spAutoFit/>
            </a:bodyPr>
            <a:lstStyle/>
            <a:p>
              <a:pPr algn="l" eaLnBrk="1" hangingPunct="1"/>
              <a:r>
                <a:rPr kumimoji="0" lang="en-US" sz="1000" b="1">
                  <a:solidFill>
                    <a:srgbClr val="000000"/>
                  </a:solidFill>
                  <a:latin typeface="Arial" pitchFamily="34" charset="0"/>
                </a:rPr>
                <a:t>Point of interest</a:t>
              </a:r>
              <a:endParaRPr kumimoji="0" lang="en-US" sz="1800">
                <a:solidFill>
                  <a:schemeClr val="tx1"/>
                </a:solidFill>
                <a:latin typeface="Arial" pitchFamily="34" charset="0"/>
              </a:endParaRPr>
            </a:p>
          </p:txBody>
        </p:sp>
        <p:sp>
          <p:nvSpPr>
            <p:cNvPr id="105537" name="Freeform 68"/>
            <p:cNvSpPr>
              <a:spLocks noEditPoints="1"/>
            </p:cNvSpPr>
            <p:nvPr/>
          </p:nvSpPr>
          <p:spPr bwMode="auto">
            <a:xfrm>
              <a:off x="2165" y="1237"/>
              <a:ext cx="98" cy="208"/>
            </a:xfrm>
            <a:custGeom>
              <a:avLst/>
              <a:gdLst>
                <a:gd name="T0" fmla="*/ 14 w 98"/>
                <a:gd name="T1" fmla="*/ 0 h 208"/>
                <a:gd name="T2" fmla="*/ 88 w 98"/>
                <a:gd name="T3" fmla="*/ 172 h 208"/>
                <a:gd name="T4" fmla="*/ 74 w 98"/>
                <a:gd name="T5" fmla="*/ 178 h 208"/>
                <a:gd name="T6" fmla="*/ 0 w 98"/>
                <a:gd name="T7" fmla="*/ 6 h 208"/>
                <a:gd name="T8" fmla="*/ 14 w 98"/>
                <a:gd name="T9" fmla="*/ 0 h 208"/>
                <a:gd name="T10" fmla="*/ 98 w 98"/>
                <a:gd name="T11" fmla="*/ 159 h 208"/>
                <a:gd name="T12" fmla="*/ 95 w 98"/>
                <a:gd name="T13" fmla="*/ 208 h 208"/>
                <a:gd name="T14" fmla="*/ 58 w 98"/>
                <a:gd name="T15" fmla="*/ 177 h 208"/>
                <a:gd name="T16" fmla="*/ 98 w 98"/>
                <a:gd name="T17" fmla="*/ 159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8"/>
                <a:gd name="T29" fmla="*/ 98 w 9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8">
                  <a:moveTo>
                    <a:pt x="14" y="0"/>
                  </a:moveTo>
                  <a:lnTo>
                    <a:pt x="88" y="172"/>
                  </a:lnTo>
                  <a:lnTo>
                    <a:pt x="74" y="178"/>
                  </a:lnTo>
                  <a:lnTo>
                    <a:pt x="0" y="6"/>
                  </a:lnTo>
                  <a:lnTo>
                    <a:pt x="14" y="0"/>
                  </a:lnTo>
                  <a:close/>
                  <a:moveTo>
                    <a:pt x="98" y="159"/>
                  </a:moveTo>
                  <a:lnTo>
                    <a:pt x="95" y="208"/>
                  </a:lnTo>
                  <a:lnTo>
                    <a:pt x="58" y="177"/>
                  </a:lnTo>
                  <a:lnTo>
                    <a:pt x="98" y="159"/>
                  </a:lnTo>
                  <a:close/>
                </a:path>
              </a:pathLst>
            </a:custGeom>
            <a:solidFill>
              <a:srgbClr val="0000FF"/>
            </a:solidFill>
            <a:ln w="1">
              <a:solidFill>
                <a:srgbClr val="0000FF"/>
              </a:solidFill>
              <a:bevel/>
              <a:headEnd/>
              <a:tailEnd/>
            </a:ln>
          </p:spPr>
          <p:txBody>
            <a:bodyPr/>
            <a:lstStyle/>
            <a:p>
              <a:endParaRPr lang="en-US"/>
            </a:p>
          </p:txBody>
        </p:sp>
        <p:grpSp>
          <p:nvGrpSpPr>
            <p:cNvPr id="105538" name="Group 71"/>
            <p:cNvGrpSpPr>
              <a:grpSpLocks/>
            </p:cNvGrpSpPr>
            <p:nvPr/>
          </p:nvGrpSpPr>
          <p:grpSpPr bwMode="auto">
            <a:xfrm>
              <a:off x="2286" y="1529"/>
              <a:ext cx="88" cy="88"/>
              <a:chOff x="2286" y="1529"/>
              <a:chExt cx="88" cy="88"/>
            </a:xfrm>
          </p:grpSpPr>
          <p:sp>
            <p:nvSpPr>
              <p:cNvPr id="105564" name="Oval 69"/>
              <p:cNvSpPr>
                <a:spLocks noChangeArrowheads="1"/>
              </p:cNvSpPr>
              <p:nvPr/>
            </p:nvSpPr>
            <p:spPr bwMode="auto">
              <a:xfrm>
                <a:off x="2286" y="1529"/>
                <a:ext cx="88" cy="88"/>
              </a:xfrm>
              <a:prstGeom prst="ellipse">
                <a:avLst/>
              </a:prstGeom>
              <a:solidFill>
                <a:srgbClr val="0000FF"/>
              </a:solidFill>
              <a:ln w="0">
                <a:solidFill>
                  <a:srgbClr val="000000"/>
                </a:solidFill>
                <a:round/>
                <a:headEnd/>
                <a:tailEnd/>
              </a:ln>
            </p:spPr>
            <p:txBody>
              <a:bodyPr/>
              <a:lstStyle/>
              <a:p>
                <a:endParaRPr lang="en-US"/>
              </a:p>
            </p:txBody>
          </p:sp>
          <p:sp>
            <p:nvSpPr>
              <p:cNvPr id="105565" name="Oval 70"/>
              <p:cNvSpPr>
                <a:spLocks noChangeArrowheads="1"/>
              </p:cNvSpPr>
              <p:nvPr/>
            </p:nvSpPr>
            <p:spPr bwMode="auto">
              <a:xfrm>
                <a:off x="2286" y="1529"/>
                <a:ext cx="88" cy="88"/>
              </a:xfrm>
              <a:prstGeom prst="ellipse">
                <a:avLst/>
              </a:prstGeom>
              <a:noFill/>
              <a:ln w="4" cap="rnd">
                <a:solidFill>
                  <a:srgbClr val="000000"/>
                </a:solidFill>
                <a:round/>
                <a:headEnd/>
                <a:tailEnd/>
              </a:ln>
            </p:spPr>
            <p:txBody>
              <a:bodyPr/>
              <a:lstStyle/>
              <a:p>
                <a:endParaRPr lang="en-US"/>
              </a:p>
            </p:txBody>
          </p:sp>
        </p:grpSp>
        <p:sp>
          <p:nvSpPr>
            <p:cNvPr id="105539" name="Rectangle 72"/>
            <p:cNvSpPr>
              <a:spLocks noChangeArrowheads="1"/>
            </p:cNvSpPr>
            <p:nvPr/>
          </p:nvSpPr>
          <p:spPr bwMode="auto">
            <a:xfrm>
              <a:off x="769" y="1651"/>
              <a:ext cx="374" cy="145"/>
            </a:xfrm>
            <a:prstGeom prst="rect">
              <a:avLst/>
            </a:prstGeom>
            <a:noFill/>
            <a:ln w="4" cap="rnd">
              <a:solidFill>
                <a:srgbClr val="000000"/>
              </a:solidFill>
              <a:miter lim="800000"/>
              <a:headEnd/>
              <a:tailEnd/>
            </a:ln>
          </p:spPr>
          <p:txBody>
            <a:bodyPr/>
            <a:lstStyle/>
            <a:p>
              <a:endParaRPr lang="en-US"/>
            </a:p>
          </p:txBody>
        </p:sp>
        <p:sp>
          <p:nvSpPr>
            <p:cNvPr id="105540" name="Rectangle 73"/>
            <p:cNvSpPr>
              <a:spLocks noChangeArrowheads="1"/>
            </p:cNvSpPr>
            <p:nvPr/>
          </p:nvSpPr>
          <p:spPr bwMode="auto">
            <a:xfrm>
              <a:off x="807" y="1676"/>
              <a:ext cx="341" cy="122"/>
            </a:xfrm>
            <a:prstGeom prst="rect">
              <a:avLst/>
            </a:prstGeom>
            <a:noFill/>
            <a:ln w="9525">
              <a:noFill/>
              <a:miter lim="800000"/>
              <a:headEnd/>
              <a:tailEnd/>
            </a:ln>
          </p:spPr>
          <p:txBody>
            <a:bodyPr wrap="none" lIns="0" tIns="0" rIns="0" bIns="0">
              <a:spAutoFit/>
            </a:bodyPr>
            <a:lstStyle/>
            <a:p>
              <a:pPr algn="l" eaLnBrk="1" hangingPunct="1"/>
              <a:r>
                <a:rPr kumimoji="0" lang="en-US" sz="1100" b="1">
                  <a:solidFill>
                    <a:srgbClr val="000000"/>
                  </a:solidFill>
                  <a:latin typeface="Arial" pitchFamily="34" charset="0"/>
                </a:rPr>
                <a:t>Stream</a:t>
              </a:r>
              <a:endParaRPr kumimoji="0" lang="en-US" sz="1800">
                <a:solidFill>
                  <a:schemeClr val="tx1"/>
                </a:solidFill>
                <a:latin typeface="Arial" pitchFamily="34" charset="0"/>
              </a:endParaRPr>
            </a:p>
          </p:txBody>
        </p:sp>
        <p:sp>
          <p:nvSpPr>
            <p:cNvPr id="105541" name="Freeform 74"/>
            <p:cNvSpPr>
              <a:spLocks noEditPoints="1"/>
            </p:cNvSpPr>
            <p:nvPr/>
          </p:nvSpPr>
          <p:spPr bwMode="auto">
            <a:xfrm>
              <a:off x="837" y="1809"/>
              <a:ext cx="44" cy="382"/>
            </a:xfrm>
            <a:custGeom>
              <a:avLst/>
              <a:gdLst>
                <a:gd name="T0" fmla="*/ 30 w 44"/>
                <a:gd name="T1" fmla="*/ 0 h 382"/>
                <a:gd name="T2" fmla="*/ 30 w 44"/>
                <a:gd name="T3" fmla="*/ 345 h 382"/>
                <a:gd name="T4" fmla="*/ 15 w 44"/>
                <a:gd name="T5" fmla="*/ 345 h 382"/>
                <a:gd name="T6" fmla="*/ 15 w 44"/>
                <a:gd name="T7" fmla="*/ 0 h 382"/>
                <a:gd name="T8" fmla="*/ 30 w 44"/>
                <a:gd name="T9" fmla="*/ 0 h 382"/>
                <a:gd name="T10" fmla="*/ 44 w 44"/>
                <a:gd name="T11" fmla="*/ 338 h 382"/>
                <a:gd name="T12" fmla="*/ 22 w 44"/>
                <a:gd name="T13" fmla="*/ 382 h 382"/>
                <a:gd name="T14" fmla="*/ 0 w 44"/>
                <a:gd name="T15" fmla="*/ 338 h 382"/>
                <a:gd name="T16" fmla="*/ 44 w 44"/>
                <a:gd name="T17" fmla="*/ 33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82"/>
                <a:gd name="T29" fmla="*/ 44 w 44"/>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82">
                  <a:moveTo>
                    <a:pt x="30" y="0"/>
                  </a:moveTo>
                  <a:lnTo>
                    <a:pt x="30" y="345"/>
                  </a:lnTo>
                  <a:lnTo>
                    <a:pt x="15" y="345"/>
                  </a:lnTo>
                  <a:lnTo>
                    <a:pt x="15" y="0"/>
                  </a:lnTo>
                  <a:lnTo>
                    <a:pt x="30" y="0"/>
                  </a:lnTo>
                  <a:close/>
                  <a:moveTo>
                    <a:pt x="44" y="338"/>
                  </a:moveTo>
                  <a:lnTo>
                    <a:pt x="22" y="382"/>
                  </a:lnTo>
                  <a:lnTo>
                    <a:pt x="0" y="338"/>
                  </a:lnTo>
                  <a:lnTo>
                    <a:pt x="44" y="338"/>
                  </a:lnTo>
                  <a:close/>
                </a:path>
              </a:pathLst>
            </a:custGeom>
            <a:solidFill>
              <a:srgbClr val="0000FF"/>
            </a:solidFill>
            <a:ln w="1">
              <a:solidFill>
                <a:srgbClr val="0000FF"/>
              </a:solidFill>
              <a:bevel/>
              <a:headEnd/>
              <a:tailEnd/>
            </a:ln>
          </p:spPr>
          <p:txBody>
            <a:bodyPr/>
            <a:lstStyle/>
            <a:p>
              <a:endParaRPr lang="en-US"/>
            </a:p>
          </p:txBody>
        </p:sp>
        <p:sp>
          <p:nvSpPr>
            <p:cNvPr id="105542" name="Freeform 75"/>
            <p:cNvSpPr>
              <a:spLocks noEditPoints="1"/>
            </p:cNvSpPr>
            <p:nvPr/>
          </p:nvSpPr>
          <p:spPr bwMode="auto">
            <a:xfrm>
              <a:off x="2325" y="957"/>
              <a:ext cx="11" cy="1400"/>
            </a:xfrm>
            <a:custGeom>
              <a:avLst/>
              <a:gdLst>
                <a:gd name="T0" fmla="*/ 0 w 11"/>
                <a:gd name="T1" fmla="*/ 1378 h 1400"/>
                <a:gd name="T2" fmla="*/ 0 w 11"/>
                <a:gd name="T3" fmla="*/ 1345 h 1400"/>
                <a:gd name="T4" fmla="*/ 11 w 11"/>
                <a:gd name="T5" fmla="*/ 1322 h 1400"/>
                <a:gd name="T6" fmla="*/ 11 w 11"/>
                <a:gd name="T7" fmla="*/ 1311 h 1400"/>
                <a:gd name="T8" fmla="*/ 0 w 11"/>
                <a:gd name="T9" fmla="*/ 1289 h 1400"/>
                <a:gd name="T10" fmla="*/ 0 w 11"/>
                <a:gd name="T11" fmla="*/ 1245 h 1400"/>
                <a:gd name="T12" fmla="*/ 0 w 11"/>
                <a:gd name="T13" fmla="*/ 1212 h 1400"/>
                <a:gd name="T14" fmla="*/ 11 w 11"/>
                <a:gd name="T15" fmla="*/ 1190 h 1400"/>
                <a:gd name="T16" fmla="*/ 11 w 11"/>
                <a:gd name="T17" fmla="*/ 1179 h 1400"/>
                <a:gd name="T18" fmla="*/ 0 w 11"/>
                <a:gd name="T19" fmla="*/ 1157 h 1400"/>
                <a:gd name="T20" fmla="*/ 0 w 11"/>
                <a:gd name="T21" fmla="*/ 1113 h 1400"/>
                <a:gd name="T22" fmla="*/ 0 w 11"/>
                <a:gd name="T23" fmla="*/ 1080 h 1400"/>
                <a:gd name="T24" fmla="*/ 11 w 11"/>
                <a:gd name="T25" fmla="*/ 1058 h 1400"/>
                <a:gd name="T26" fmla="*/ 11 w 11"/>
                <a:gd name="T27" fmla="*/ 1047 h 1400"/>
                <a:gd name="T28" fmla="*/ 0 w 11"/>
                <a:gd name="T29" fmla="*/ 1025 h 1400"/>
                <a:gd name="T30" fmla="*/ 0 w 11"/>
                <a:gd name="T31" fmla="*/ 981 h 1400"/>
                <a:gd name="T32" fmla="*/ 0 w 11"/>
                <a:gd name="T33" fmla="*/ 948 h 1400"/>
                <a:gd name="T34" fmla="*/ 11 w 11"/>
                <a:gd name="T35" fmla="*/ 926 h 1400"/>
                <a:gd name="T36" fmla="*/ 11 w 11"/>
                <a:gd name="T37" fmla="*/ 915 h 1400"/>
                <a:gd name="T38" fmla="*/ 0 w 11"/>
                <a:gd name="T39" fmla="*/ 893 h 1400"/>
                <a:gd name="T40" fmla="*/ 0 w 11"/>
                <a:gd name="T41" fmla="*/ 848 h 1400"/>
                <a:gd name="T42" fmla="*/ 0 w 11"/>
                <a:gd name="T43" fmla="*/ 815 h 1400"/>
                <a:gd name="T44" fmla="*/ 11 w 11"/>
                <a:gd name="T45" fmla="*/ 793 h 1400"/>
                <a:gd name="T46" fmla="*/ 11 w 11"/>
                <a:gd name="T47" fmla="*/ 782 h 1400"/>
                <a:gd name="T48" fmla="*/ 0 w 11"/>
                <a:gd name="T49" fmla="*/ 760 h 1400"/>
                <a:gd name="T50" fmla="*/ 0 w 11"/>
                <a:gd name="T51" fmla="*/ 716 h 1400"/>
                <a:gd name="T52" fmla="*/ 0 w 11"/>
                <a:gd name="T53" fmla="*/ 683 h 1400"/>
                <a:gd name="T54" fmla="*/ 11 w 11"/>
                <a:gd name="T55" fmla="*/ 661 h 1400"/>
                <a:gd name="T56" fmla="*/ 11 w 11"/>
                <a:gd name="T57" fmla="*/ 650 h 1400"/>
                <a:gd name="T58" fmla="*/ 0 w 11"/>
                <a:gd name="T59" fmla="*/ 628 h 1400"/>
                <a:gd name="T60" fmla="*/ 0 w 11"/>
                <a:gd name="T61" fmla="*/ 584 h 1400"/>
                <a:gd name="T62" fmla="*/ 0 w 11"/>
                <a:gd name="T63" fmla="*/ 551 h 1400"/>
                <a:gd name="T64" fmla="*/ 11 w 11"/>
                <a:gd name="T65" fmla="*/ 529 h 1400"/>
                <a:gd name="T66" fmla="*/ 11 w 11"/>
                <a:gd name="T67" fmla="*/ 518 h 1400"/>
                <a:gd name="T68" fmla="*/ 0 w 11"/>
                <a:gd name="T69" fmla="*/ 496 h 1400"/>
                <a:gd name="T70" fmla="*/ 0 w 11"/>
                <a:gd name="T71" fmla="*/ 452 h 1400"/>
                <a:gd name="T72" fmla="*/ 0 w 11"/>
                <a:gd name="T73" fmla="*/ 419 h 1400"/>
                <a:gd name="T74" fmla="*/ 11 w 11"/>
                <a:gd name="T75" fmla="*/ 397 h 1400"/>
                <a:gd name="T76" fmla="*/ 11 w 11"/>
                <a:gd name="T77" fmla="*/ 386 h 1400"/>
                <a:gd name="T78" fmla="*/ 0 w 11"/>
                <a:gd name="T79" fmla="*/ 363 h 1400"/>
                <a:gd name="T80" fmla="*/ 0 w 11"/>
                <a:gd name="T81" fmla="*/ 319 h 1400"/>
                <a:gd name="T82" fmla="*/ 0 w 11"/>
                <a:gd name="T83" fmla="*/ 286 h 1400"/>
                <a:gd name="T84" fmla="*/ 11 w 11"/>
                <a:gd name="T85" fmla="*/ 264 h 1400"/>
                <a:gd name="T86" fmla="*/ 11 w 11"/>
                <a:gd name="T87" fmla="*/ 253 h 1400"/>
                <a:gd name="T88" fmla="*/ 0 w 11"/>
                <a:gd name="T89" fmla="*/ 231 h 1400"/>
                <a:gd name="T90" fmla="*/ 0 w 11"/>
                <a:gd name="T91" fmla="*/ 187 h 1400"/>
                <a:gd name="T92" fmla="*/ 0 w 11"/>
                <a:gd name="T93" fmla="*/ 154 h 1400"/>
                <a:gd name="T94" fmla="*/ 11 w 11"/>
                <a:gd name="T95" fmla="*/ 132 h 1400"/>
                <a:gd name="T96" fmla="*/ 11 w 11"/>
                <a:gd name="T97" fmla="*/ 121 h 1400"/>
                <a:gd name="T98" fmla="*/ 0 w 11"/>
                <a:gd name="T99" fmla="*/ 99 h 1400"/>
                <a:gd name="T100" fmla="*/ 0 w 11"/>
                <a:gd name="T101" fmla="*/ 55 h 1400"/>
                <a:gd name="T102" fmla="*/ 0 w 11"/>
                <a:gd name="T103" fmla="*/ 22 h 1400"/>
                <a:gd name="T104" fmla="*/ 11 w 11"/>
                <a:gd name="T105" fmla="*/ 0 h 1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400"/>
                <a:gd name="T161" fmla="*/ 11 w 11"/>
                <a:gd name="T162" fmla="*/ 1400 h 1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400">
                  <a:moveTo>
                    <a:pt x="0" y="1400"/>
                  </a:moveTo>
                  <a:lnTo>
                    <a:pt x="0" y="1389"/>
                  </a:lnTo>
                  <a:lnTo>
                    <a:pt x="11" y="1389"/>
                  </a:lnTo>
                  <a:lnTo>
                    <a:pt x="11" y="1400"/>
                  </a:lnTo>
                  <a:lnTo>
                    <a:pt x="0" y="1400"/>
                  </a:lnTo>
                  <a:close/>
                  <a:moveTo>
                    <a:pt x="0" y="1378"/>
                  </a:moveTo>
                  <a:lnTo>
                    <a:pt x="0" y="1367"/>
                  </a:lnTo>
                  <a:lnTo>
                    <a:pt x="11" y="1367"/>
                  </a:lnTo>
                  <a:lnTo>
                    <a:pt x="11" y="1378"/>
                  </a:lnTo>
                  <a:lnTo>
                    <a:pt x="0" y="1378"/>
                  </a:lnTo>
                  <a:close/>
                  <a:moveTo>
                    <a:pt x="0" y="1356"/>
                  </a:moveTo>
                  <a:lnTo>
                    <a:pt x="0" y="1345"/>
                  </a:lnTo>
                  <a:lnTo>
                    <a:pt x="11" y="1345"/>
                  </a:lnTo>
                  <a:lnTo>
                    <a:pt x="11" y="1356"/>
                  </a:lnTo>
                  <a:lnTo>
                    <a:pt x="0" y="1356"/>
                  </a:lnTo>
                  <a:close/>
                  <a:moveTo>
                    <a:pt x="0" y="1333"/>
                  </a:moveTo>
                  <a:lnTo>
                    <a:pt x="0" y="1322"/>
                  </a:lnTo>
                  <a:lnTo>
                    <a:pt x="11" y="1322"/>
                  </a:lnTo>
                  <a:lnTo>
                    <a:pt x="11" y="1333"/>
                  </a:lnTo>
                  <a:lnTo>
                    <a:pt x="0" y="1333"/>
                  </a:lnTo>
                  <a:close/>
                  <a:moveTo>
                    <a:pt x="0" y="1311"/>
                  </a:moveTo>
                  <a:lnTo>
                    <a:pt x="0" y="1300"/>
                  </a:lnTo>
                  <a:lnTo>
                    <a:pt x="11" y="1300"/>
                  </a:lnTo>
                  <a:lnTo>
                    <a:pt x="11" y="1311"/>
                  </a:lnTo>
                  <a:lnTo>
                    <a:pt x="0" y="1311"/>
                  </a:lnTo>
                  <a:close/>
                  <a:moveTo>
                    <a:pt x="0" y="1289"/>
                  </a:moveTo>
                  <a:lnTo>
                    <a:pt x="0" y="1278"/>
                  </a:lnTo>
                  <a:lnTo>
                    <a:pt x="11" y="1278"/>
                  </a:lnTo>
                  <a:lnTo>
                    <a:pt x="11" y="1289"/>
                  </a:lnTo>
                  <a:lnTo>
                    <a:pt x="0" y="1289"/>
                  </a:lnTo>
                  <a:close/>
                  <a:moveTo>
                    <a:pt x="0" y="1267"/>
                  </a:moveTo>
                  <a:lnTo>
                    <a:pt x="0" y="1256"/>
                  </a:lnTo>
                  <a:lnTo>
                    <a:pt x="11" y="1256"/>
                  </a:lnTo>
                  <a:lnTo>
                    <a:pt x="11" y="1267"/>
                  </a:lnTo>
                  <a:lnTo>
                    <a:pt x="0" y="1267"/>
                  </a:lnTo>
                  <a:close/>
                  <a:moveTo>
                    <a:pt x="0" y="1245"/>
                  </a:moveTo>
                  <a:lnTo>
                    <a:pt x="0" y="1234"/>
                  </a:lnTo>
                  <a:lnTo>
                    <a:pt x="11" y="1234"/>
                  </a:lnTo>
                  <a:lnTo>
                    <a:pt x="11" y="1245"/>
                  </a:lnTo>
                  <a:lnTo>
                    <a:pt x="0" y="1245"/>
                  </a:lnTo>
                  <a:close/>
                  <a:moveTo>
                    <a:pt x="0" y="1223"/>
                  </a:moveTo>
                  <a:lnTo>
                    <a:pt x="0" y="1212"/>
                  </a:lnTo>
                  <a:lnTo>
                    <a:pt x="11" y="1212"/>
                  </a:lnTo>
                  <a:lnTo>
                    <a:pt x="11" y="1223"/>
                  </a:lnTo>
                  <a:lnTo>
                    <a:pt x="0" y="1223"/>
                  </a:lnTo>
                  <a:close/>
                  <a:moveTo>
                    <a:pt x="0" y="1201"/>
                  </a:moveTo>
                  <a:lnTo>
                    <a:pt x="0" y="1190"/>
                  </a:lnTo>
                  <a:lnTo>
                    <a:pt x="11" y="1190"/>
                  </a:lnTo>
                  <a:lnTo>
                    <a:pt x="11" y="1201"/>
                  </a:lnTo>
                  <a:lnTo>
                    <a:pt x="0" y="1201"/>
                  </a:lnTo>
                  <a:close/>
                  <a:moveTo>
                    <a:pt x="0" y="1179"/>
                  </a:moveTo>
                  <a:lnTo>
                    <a:pt x="0" y="1168"/>
                  </a:lnTo>
                  <a:lnTo>
                    <a:pt x="11" y="1168"/>
                  </a:lnTo>
                  <a:lnTo>
                    <a:pt x="11" y="1179"/>
                  </a:lnTo>
                  <a:lnTo>
                    <a:pt x="0" y="1179"/>
                  </a:lnTo>
                  <a:close/>
                  <a:moveTo>
                    <a:pt x="0" y="1157"/>
                  </a:moveTo>
                  <a:lnTo>
                    <a:pt x="0" y="1146"/>
                  </a:lnTo>
                  <a:lnTo>
                    <a:pt x="11" y="1146"/>
                  </a:lnTo>
                  <a:lnTo>
                    <a:pt x="11" y="1157"/>
                  </a:lnTo>
                  <a:lnTo>
                    <a:pt x="0" y="1157"/>
                  </a:lnTo>
                  <a:close/>
                  <a:moveTo>
                    <a:pt x="0" y="1135"/>
                  </a:moveTo>
                  <a:lnTo>
                    <a:pt x="0" y="1124"/>
                  </a:lnTo>
                  <a:lnTo>
                    <a:pt x="11" y="1124"/>
                  </a:lnTo>
                  <a:lnTo>
                    <a:pt x="11" y="1135"/>
                  </a:lnTo>
                  <a:lnTo>
                    <a:pt x="0" y="1135"/>
                  </a:lnTo>
                  <a:close/>
                  <a:moveTo>
                    <a:pt x="0" y="1113"/>
                  </a:moveTo>
                  <a:lnTo>
                    <a:pt x="0" y="1102"/>
                  </a:lnTo>
                  <a:lnTo>
                    <a:pt x="11" y="1102"/>
                  </a:lnTo>
                  <a:lnTo>
                    <a:pt x="11" y="1113"/>
                  </a:lnTo>
                  <a:lnTo>
                    <a:pt x="0" y="1113"/>
                  </a:lnTo>
                  <a:close/>
                  <a:moveTo>
                    <a:pt x="0" y="1091"/>
                  </a:moveTo>
                  <a:lnTo>
                    <a:pt x="0" y="1080"/>
                  </a:lnTo>
                  <a:lnTo>
                    <a:pt x="11" y="1080"/>
                  </a:lnTo>
                  <a:lnTo>
                    <a:pt x="11" y="1091"/>
                  </a:lnTo>
                  <a:lnTo>
                    <a:pt x="0" y="1091"/>
                  </a:lnTo>
                  <a:close/>
                  <a:moveTo>
                    <a:pt x="0" y="1069"/>
                  </a:moveTo>
                  <a:lnTo>
                    <a:pt x="0" y="1058"/>
                  </a:lnTo>
                  <a:lnTo>
                    <a:pt x="11" y="1058"/>
                  </a:lnTo>
                  <a:lnTo>
                    <a:pt x="11" y="1069"/>
                  </a:lnTo>
                  <a:lnTo>
                    <a:pt x="0" y="1069"/>
                  </a:lnTo>
                  <a:close/>
                  <a:moveTo>
                    <a:pt x="0" y="1047"/>
                  </a:moveTo>
                  <a:lnTo>
                    <a:pt x="0" y="1036"/>
                  </a:lnTo>
                  <a:lnTo>
                    <a:pt x="11" y="1036"/>
                  </a:lnTo>
                  <a:lnTo>
                    <a:pt x="11" y="1047"/>
                  </a:lnTo>
                  <a:lnTo>
                    <a:pt x="0" y="1047"/>
                  </a:lnTo>
                  <a:close/>
                  <a:moveTo>
                    <a:pt x="0" y="1025"/>
                  </a:moveTo>
                  <a:lnTo>
                    <a:pt x="0" y="1014"/>
                  </a:lnTo>
                  <a:lnTo>
                    <a:pt x="11" y="1014"/>
                  </a:lnTo>
                  <a:lnTo>
                    <a:pt x="11" y="1025"/>
                  </a:lnTo>
                  <a:lnTo>
                    <a:pt x="0" y="1025"/>
                  </a:lnTo>
                  <a:close/>
                  <a:moveTo>
                    <a:pt x="0" y="1003"/>
                  </a:moveTo>
                  <a:lnTo>
                    <a:pt x="0" y="992"/>
                  </a:lnTo>
                  <a:lnTo>
                    <a:pt x="11" y="992"/>
                  </a:lnTo>
                  <a:lnTo>
                    <a:pt x="11" y="1003"/>
                  </a:lnTo>
                  <a:lnTo>
                    <a:pt x="0" y="1003"/>
                  </a:lnTo>
                  <a:close/>
                  <a:moveTo>
                    <a:pt x="0" y="981"/>
                  </a:moveTo>
                  <a:lnTo>
                    <a:pt x="0" y="970"/>
                  </a:lnTo>
                  <a:lnTo>
                    <a:pt x="11" y="970"/>
                  </a:lnTo>
                  <a:lnTo>
                    <a:pt x="11" y="981"/>
                  </a:lnTo>
                  <a:lnTo>
                    <a:pt x="0" y="981"/>
                  </a:lnTo>
                  <a:close/>
                  <a:moveTo>
                    <a:pt x="0" y="959"/>
                  </a:moveTo>
                  <a:lnTo>
                    <a:pt x="0" y="948"/>
                  </a:lnTo>
                  <a:lnTo>
                    <a:pt x="11" y="948"/>
                  </a:lnTo>
                  <a:lnTo>
                    <a:pt x="11" y="959"/>
                  </a:lnTo>
                  <a:lnTo>
                    <a:pt x="0" y="959"/>
                  </a:lnTo>
                  <a:close/>
                  <a:moveTo>
                    <a:pt x="0" y="937"/>
                  </a:moveTo>
                  <a:lnTo>
                    <a:pt x="0" y="926"/>
                  </a:lnTo>
                  <a:lnTo>
                    <a:pt x="11" y="926"/>
                  </a:lnTo>
                  <a:lnTo>
                    <a:pt x="11" y="937"/>
                  </a:lnTo>
                  <a:lnTo>
                    <a:pt x="0" y="937"/>
                  </a:lnTo>
                  <a:close/>
                  <a:moveTo>
                    <a:pt x="0" y="915"/>
                  </a:moveTo>
                  <a:lnTo>
                    <a:pt x="0" y="904"/>
                  </a:lnTo>
                  <a:lnTo>
                    <a:pt x="11" y="904"/>
                  </a:lnTo>
                  <a:lnTo>
                    <a:pt x="11" y="915"/>
                  </a:lnTo>
                  <a:lnTo>
                    <a:pt x="0" y="915"/>
                  </a:lnTo>
                  <a:close/>
                  <a:moveTo>
                    <a:pt x="0" y="893"/>
                  </a:moveTo>
                  <a:lnTo>
                    <a:pt x="0" y="882"/>
                  </a:lnTo>
                  <a:lnTo>
                    <a:pt x="11" y="882"/>
                  </a:lnTo>
                  <a:lnTo>
                    <a:pt x="11" y="893"/>
                  </a:lnTo>
                  <a:lnTo>
                    <a:pt x="0" y="893"/>
                  </a:lnTo>
                  <a:close/>
                  <a:moveTo>
                    <a:pt x="0" y="871"/>
                  </a:moveTo>
                  <a:lnTo>
                    <a:pt x="0" y="860"/>
                  </a:lnTo>
                  <a:lnTo>
                    <a:pt x="11" y="860"/>
                  </a:lnTo>
                  <a:lnTo>
                    <a:pt x="11" y="871"/>
                  </a:lnTo>
                  <a:lnTo>
                    <a:pt x="0" y="871"/>
                  </a:lnTo>
                  <a:close/>
                  <a:moveTo>
                    <a:pt x="0" y="848"/>
                  </a:moveTo>
                  <a:lnTo>
                    <a:pt x="0" y="837"/>
                  </a:lnTo>
                  <a:lnTo>
                    <a:pt x="11" y="837"/>
                  </a:lnTo>
                  <a:lnTo>
                    <a:pt x="11" y="848"/>
                  </a:lnTo>
                  <a:lnTo>
                    <a:pt x="0" y="848"/>
                  </a:lnTo>
                  <a:close/>
                  <a:moveTo>
                    <a:pt x="0" y="826"/>
                  </a:moveTo>
                  <a:lnTo>
                    <a:pt x="0" y="815"/>
                  </a:lnTo>
                  <a:lnTo>
                    <a:pt x="11" y="815"/>
                  </a:lnTo>
                  <a:lnTo>
                    <a:pt x="11" y="826"/>
                  </a:lnTo>
                  <a:lnTo>
                    <a:pt x="0" y="826"/>
                  </a:lnTo>
                  <a:close/>
                  <a:moveTo>
                    <a:pt x="0" y="804"/>
                  </a:moveTo>
                  <a:lnTo>
                    <a:pt x="0" y="793"/>
                  </a:lnTo>
                  <a:lnTo>
                    <a:pt x="11" y="793"/>
                  </a:lnTo>
                  <a:lnTo>
                    <a:pt x="11" y="804"/>
                  </a:lnTo>
                  <a:lnTo>
                    <a:pt x="0" y="804"/>
                  </a:lnTo>
                  <a:close/>
                  <a:moveTo>
                    <a:pt x="0" y="782"/>
                  </a:moveTo>
                  <a:lnTo>
                    <a:pt x="0" y="771"/>
                  </a:lnTo>
                  <a:lnTo>
                    <a:pt x="11" y="771"/>
                  </a:lnTo>
                  <a:lnTo>
                    <a:pt x="11" y="782"/>
                  </a:lnTo>
                  <a:lnTo>
                    <a:pt x="0" y="782"/>
                  </a:lnTo>
                  <a:close/>
                  <a:moveTo>
                    <a:pt x="0" y="760"/>
                  </a:moveTo>
                  <a:lnTo>
                    <a:pt x="0" y="749"/>
                  </a:lnTo>
                  <a:lnTo>
                    <a:pt x="11" y="749"/>
                  </a:lnTo>
                  <a:lnTo>
                    <a:pt x="11" y="760"/>
                  </a:lnTo>
                  <a:lnTo>
                    <a:pt x="0" y="760"/>
                  </a:lnTo>
                  <a:close/>
                  <a:moveTo>
                    <a:pt x="0" y="738"/>
                  </a:moveTo>
                  <a:lnTo>
                    <a:pt x="0" y="727"/>
                  </a:lnTo>
                  <a:lnTo>
                    <a:pt x="11" y="727"/>
                  </a:lnTo>
                  <a:lnTo>
                    <a:pt x="11" y="738"/>
                  </a:lnTo>
                  <a:lnTo>
                    <a:pt x="0" y="738"/>
                  </a:lnTo>
                  <a:close/>
                  <a:moveTo>
                    <a:pt x="0" y="716"/>
                  </a:moveTo>
                  <a:lnTo>
                    <a:pt x="0" y="705"/>
                  </a:lnTo>
                  <a:lnTo>
                    <a:pt x="11" y="705"/>
                  </a:lnTo>
                  <a:lnTo>
                    <a:pt x="11" y="716"/>
                  </a:lnTo>
                  <a:lnTo>
                    <a:pt x="0" y="716"/>
                  </a:lnTo>
                  <a:close/>
                  <a:moveTo>
                    <a:pt x="0" y="694"/>
                  </a:moveTo>
                  <a:lnTo>
                    <a:pt x="0" y="683"/>
                  </a:lnTo>
                  <a:lnTo>
                    <a:pt x="11" y="683"/>
                  </a:lnTo>
                  <a:lnTo>
                    <a:pt x="11" y="694"/>
                  </a:lnTo>
                  <a:lnTo>
                    <a:pt x="0" y="694"/>
                  </a:lnTo>
                  <a:close/>
                  <a:moveTo>
                    <a:pt x="0" y="672"/>
                  </a:moveTo>
                  <a:lnTo>
                    <a:pt x="0" y="661"/>
                  </a:lnTo>
                  <a:lnTo>
                    <a:pt x="11" y="661"/>
                  </a:lnTo>
                  <a:lnTo>
                    <a:pt x="11" y="672"/>
                  </a:lnTo>
                  <a:lnTo>
                    <a:pt x="0" y="672"/>
                  </a:lnTo>
                  <a:close/>
                  <a:moveTo>
                    <a:pt x="0" y="650"/>
                  </a:moveTo>
                  <a:lnTo>
                    <a:pt x="0" y="639"/>
                  </a:lnTo>
                  <a:lnTo>
                    <a:pt x="11" y="639"/>
                  </a:lnTo>
                  <a:lnTo>
                    <a:pt x="11" y="650"/>
                  </a:lnTo>
                  <a:lnTo>
                    <a:pt x="0" y="650"/>
                  </a:lnTo>
                  <a:close/>
                  <a:moveTo>
                    <a:pt x="0" y="628"/>
                  </a:moveTo>
                  <a:lnTo>
                    <a:pt x="0" y="617"/>
                  </a:lnTo>
                  <a:lnTo>
                    <a:pt x="11" y="617"/>
                  </a:lnTo>
                  <a:lnTo>
                    <a:pt x="11" y="628"/>
                  </a:lnTo>
                  <a:lnTo>
                    <a:pt x="0" y="628"/>
                  </a:lnTo>
                  <a:close/>
                  <a:moveTo>
                    <a:pt x="0" y="606"/>
                  </a:moveTo>
                  <a:lnTo>
                    <a:pt x="0" y="595"/>
                  </a:lnTo>
                  <a:lnTo>
                    <a:pt x="11" y="595"/>
                  </a:lnTo>
                  <a:lnTo>
                    <a:pt x="11" y="606"/>
                  </a:lnTo>
                  <a:lnTo>
                    <a:pt x="0" y="606"/>
                  </a:lnTo>
                  <a:close/>
                  <a:moveTo>
                    <a:pt x="0" y="584"/>
                  </a:moveTo>
                  <a:lnTo>
                    <a:pt x="0" y="573"/>
                  </a:lnTo>
                  <a:lnTo>
                    <a:pt x="11" y="573"/>
                  </a:lnTo>
                  <a:lnTo>
                    <a:pt x="11" y="584"/>
                  </a:lnTo>
                  <a:lnTo>
                    <a:pt x="0" y="584"/>
                  </a:lnTo>
                  <a:close/>
                  <a:moveTo>
                    <a:pt x="0" y="562"/>
                  </a:moveTo>
                  <a:lnTo>
                    <a:pt x="0" y="551"/>
                  </a:lnTo>
                  <a:lnTo>
                    <a:pt x="11" y="551"/>
                  </a:lnTo>
                  <a:lnTo>
                    <a:pt x="11" y="562"/>
                  </a:lnTo>
                  <a:lnTo>
                    <a:pt x="0" y="562"/>
                  </a:lnTo>
                  <a:close/>
                  <a:moveTo>
                    <a:pt x="0" y="540"/>
                  </a:moveTo>
                  <a:lnTo>
                    <a:pt x="0" y="529"/>
                  </a:lnTo>
                  <a:lnTo>
                    <a:pt x="11" y="529"/>
                  </a:lnTo>
                  <a:lnTo>
                    <a:pt x="11" y="540"/>
                  </a:lnTo>
                  <a:lnTo>
                    <a:pt x="0" y="540"/>
                  </a:lnTo>
                  <a:close/>
                  <a:moveTo>
                    <a:pt x="0" y="518"/>
                  </a:moveTo>
                  <a:lnTo>
                    <a:pt x="0" y="507"/>
                  </a:lnTo>
                  <a:lnTo>
                    <a:pt x="11" y="507"/>
                  </a:lnTo>
                  <a:lnTo>
                    <a:pt x="11" y="518"/>
                  </a:lnTo>
                  <a:lnTo>
                    <a:pt x="0" y="518"/>
                  </a:lnTo>
                  <a:close/>
                  <a:moveTo>
                    <a:pt x="0" y="496"/>
                  </a:moveTo>
                  <a:lnTo>
                    <a:pt x="0" y="485"/>
                  </a:lnTo>
                  <a:lnTo>
                    <a:pt x="11" y="485"/>
                  </a:lnTo>
                  <a:lnTo>
                    <a:pt x="11" y="496"/>
                  </a:lnTo>
                  <a:lnTo>
                    <a:pt x="0" y="496"/>
                  </a:lnTo>
                  <a:close/>
                  <a:moveTo>
                    <a:pt x="0" y="474"/>
                  </a:moveTo>
                  <a:lnTo>
                    <a:pt x="0" y="463"/>
                  </a:lnTo>
                  <a:lnTo>
                    <a:pt x="11" y="463"/>
                  </a:lnTo>
                  <a:lnTo>
                    <a:pt x="11" y="474"/>
                  </a:lnTo>
                  <a:lnTo>
                    <a:pt x="0" y="474"/>
                  </a:lnTo>
                  <a:close/>
                  <a:moveTo>
                    <a:pt x="0" y="452"/>
                  </a:moveTo>
                  <a:lnTo>
                    <a:pt x="0" y="441"/>
                  </a:lnTo>
                  <a:lnTo>
                    <a:pt x="11" y="441"/>
                  </a:lnTo>
                  <a:lnTo>
                    <a:pt x="11" y="452"/>
                  </a:lnTo>
                  <a:lnTo>
                    <a:pt x="0" y="452"/>
                  </a:lnTo>
                  <a:close/>
                  <a:moveTo>
                    <a:pt x="0" y="430"/>
                  </a:moveTo>
                  <a:lnTo>
                    <a:pt x="0" y="419"/>
                  </a:lnTo>
                  <a:lnTo>
                    <a:pt x="11" y="419"/>
                  </a:lnTo>
                  <a:lnTo>
                    <a:pt x="11" y="430"/>
                  </a:lnTo>
                  <a:lnTo>
                    <a:pt x="0" y="430"/>
                  </a:lnTo>
                  <a:close/>
                  <a:moveTo>
                    <a:pt x="0" y="408"/>
                  </a:moveTo>
                  <a:lnTo>
                    <a:pt x="0" y="397"/>
                  </a:lnTo>
                  <a:lnTo>
                    <a:pt x="11" y="397"/>
                  </a:lnTo>
                  <a:lnTo>
                    <a:pt x="11" y="408"/>
                  </a:lnTo>
                  <a:lnTo>
                    <a:pt x="0" y="408"/>
                  </a:lnTo>
                  <a:close/>
                  <a:moveTo>
                    <a:pt x="0" y="386"/>
                  </a:moveTo>
                  <a:lnTo>
                    <a:pt x="0" y="375"/>
                  </a:lnTo>
                  <a:lnTo>
                    <a:pt x="11" y="375"/>
                  </a:lnTo>
                  <a:lnTo>
                    <a:pt x="11" y="386"/>
                  </a:lnTo>
                  <a:lnTo>
                    <a:pt x="0" y="386"/>
                  </a:lnTo>
                  <a:close/>
                  <a:moveTo>
                    <a:pt x="0" y="363"/>
                  </a:moveTo>
                  <a:lnTo>
                    <a:pt x="0" y="352"/>
                  </a:lnTo>
                  <a:lnTo>
                    <a:pt x="11" y="352"/>
                  </a:lnTo>
                  <a:lnTo>
                    <a:pt x="11" y="363"/>
                  </a:lnTo>
                  <a:lnTo>
                    <a:pt x="0" y="363"/>
                  </a:lnTo>
                  <a:close/>
                  <a:moveTo>
                    <a:pt x="0" y="341"/>
                  </a:moveTo>
                  <a:lnTo>
                    <a:pt x="0" y="330"/>
                  </a:lnTo>
                  <a:lnTo>
                    <a:pt x="11" y="330"/>
                  </a:lnTo>
                  <a:lnTo>
                    <a:pt x="11" y="341"/>
                  </a:lnTo>
                  <a:lnTo>
                    <a:pt x="0" y="341"/>
                  </a:lnTo>
                  <a:close/>
                  <a:moveTo>
                    <a:pt x="0" y="319"/>
                  </a:moveTo>
                  <a:lnTo>
                    <a:pt x="0" y="308"/>
                  </a:lnTo>
                  <a:lnTo>
                    <a:pt x="11" y="308"/>
                  </a:lnTo>
                  <a:lnTo>
                    <a:pt x="11" y="319"/>
                  </a:lnTo>
                  <a:lnTo>
                    <a:pt x="0" y="319"/>
                  </a:lnTo>
                  <a:close/>
                  <a:moveTo>
                    <a:pt x="0" y="297"/>
                  </a:moveTo>
                  <a:lnTo>
                    <a:pt x="0" y="286"/>
                  </a:lnTo>
                  <a:lnTo>
                    <a:pt x="11" y="286"/>
                  </a:lnTo>
                  <a:lnTo>
                    <a:pt x="11" y="297"/>
                  </a:lnTo>
                  <a:lnTo>
                    <a:pt x="0" y="297"/>
                  </a:lnTo>
                  <a:close/>
                  <a:moveTo>
                    <a:pt x="0" y="275"/>
                  </a:moveTo>
                  <a:lnTo>
                    <a:pt x="0" y="264"/>
                  </a:lnTo>
                  <a:lnTo>
                    <a:pt x="11" y="264"/>
                  </a:lnTo>
                  <a:lnTo>
                    <a:pt x="11" y="275"/>
                  </a:lnTo>
                  <a:lnTo>
                    <a:pt x="0" y="275"/>
                  </a:lnTo>
                  <a:close/>
                  <a:moveTo>
                    <a:pt x="0" y="253"/>
                  </a:moveTo>
                  <a:lnTo>
                    <a:pt x="0" y="242"/>
                  </a:lnTo>
                  <a:lnTo>
                    <a:pt x="11" y="242"/>
                  </a:lnTo>
                  <a:lnTo>
                    <a:pt x="11" y="253"/>
                  </a:lnTo>
                  <a:lnTo>
                    <a:pt x="0" y="253"/>
                  </a:lnTo>
                  <a:close/>
                  <a:moveTo>
                    <a:pt x="0" y="231"/>
                  </a:moveTo>
                  <a:lnTo>
                    <a:pt x="0" y="220"/>
                  </a:lnTo>
                  <a:lnTo>
                    <a:pt x="11" y="220"/>
                  </a:lnTo>
                  <a:lnTo>
                    <a:pt x="11" y="231"/>
                  </a:lnTo>
                  <a:lnTo>
                    <a:pt x="0" y="231"/>
                  </a:lnTo>
                  <a:close/>
                  <a:moveTo>
                    <a:pt x="0" y="209"/>
                  </a:moveTo>
                  <a:lnTo>
                    <a:pt x="0" y="198"/>
                  </a:lnTo>
                  <a:lnTo>
                    <a:pt x="11" y="198"/>
                  </a:lnTo>
                  <a:lnTo>
                    <a:pt x="11" y="209"/>
                  </a:lnTo>
                  <a:lnTo>
                    <a:pt x="0" y="209"/>
                  </a:lnTo>
                  <a:close/>
                  <a:moveTo>
                    <a:pt x="0" y="187"/>
                  </a:moveTo>
                  <a:lnTo>
                    <a:pt x="0" y="176"/>
                  </a:lnTo>
                  <a:lnTo>
                    <a:pt x="11" y="176"/>
                  </a:lnTo>
                  <a:lnTo>
                    <a:pt x="11" y="187"/>
                  </a:lnTo>
                  <a:lnTo>
                    <a:pt x="0" y="187"/>
                  </a:lnTo>
                  <a:close/>
                  <a:moveTo>
                    <a:pt x="0" y="165"/>
                  </a:moveTo>
                  <a:lnTo>
                    <a:pt x="0" y="154"/>
                  </a:lnTo>
                  <a:lnTo>
                    <a:pt x="11" y="154"/>
                  </a:lnTo>
                  <a:lnTo>
                    <a:pt x="11" y="165"/>
                  </a:lnTo>
                  <a:lnTo>
                    <a:pt x="0" y="165"/>
                  </a:lnTo>
                  <a:close/>
                  <a:moveTo>
                    <a:pt x="0" y="143"/>
                  </a:moveTo>
                  <a:lnTo>
                    <a:pt x="0" y="132"/>
                  </a:lnTo>
                  <a:lnTo>
                    <a:pt x="11" y="132"/>
                  </a:lnTo>
                  <a:lnTo>
                    <a:pt x="11" y="143"/>
                  </a:lnTo>
                  <a:lnTo>
                    <a:pt x="0" y="143"/>
                  </a:lnTo>
                  <a:close/>
                  <a:moveTo>
                    <a:pt x="0" y="121"/>
                  </a:moveTo>
                  <a:lnTo>
                    <a:pt x="0" y="110"/>
                  </a:lnTo>
                  <a:lnTo>
                    <a:pt x="11" y="110"/>
                  </a:lnTo>
                  <a:lnTo>
                    <a:pt x="11" y="121"/>
                  </a:lnTo>
                  <a:lnTo>
                    <a:pt x="0" y="121"/>
                  </a:lnTo>
                  <a:close/>
                  <a:moveTo>
                    <a:pt x="0" y="99"/>
                  </a:moveTo>
                  <a:lnTo>
                    <a:pt x="0" y="88"/>
                  </a:lnTo>
                  <a:lnTo>
                    <a:pt x="11" y="88"/>
                  </a:lnTo>
                  <a:lnTo>
                    <a:pt x="11" y="99"/>
                  </a:lnTo>
                  <a:lnTo>
                    <a:pt x="0" y="99"/>
                  </a:lnTo>
                  <a:close/>
                  <a:moveTo>
                    <a:pt x="0" y="77"/>
                  </a:moveTo>
                  <a:lnTo>
                    <a:pt x="0" y="66"/>
                  </a:lnTo>
                  <a:lnTo>
                    <a:pt x="11" y="66"/>
                  </a:lnTo>
                  <a:lnTo>
                    <a:pt x="11" y="77"/>
                  </a:lnTo>
                  <a:lnTo>
                    <a:pt x="0" y="77"/>
                  </a:lnTo>
                  <a:close/>
                  <a:moveTo>
                    <a:pt x="0" y="55"/>
                  </a:moveTo>
                  <a:lnTo>
                    <a:pt x="0" y="44"/>
                  </a:lnTo>
                  <a:lnTo>
                    <a:pt x="11" y="44"/>
                  </a:lnTo>
                  <a:lnTo>
                    <a:pt x="11" y="55"/>
                  </a:lnTo>
                  <a:lnTo>
                    <a:pt x="0" y="55"/>
                  </a:lnTo>
                  <a:close/>
                  <a:moveTo>
                    <a:pt x="0" y="33"/>
                  </a:moveTo>
                  <a:lnTo>
                    <a:pt x="0" y="22"/>
                  </a:lnTo>
                  <a:lnTo>
                    <a:pt x="11" y="22"/>
                  </a:lnTo>
                  <a:lnTo>
                    <a:pt x="11" y="33"/>
                  </a:lnTo>
                  <a:lnTo>
                    <a:pt x="0" y="33"/>
                  </a:lnTo>
                  <a:close/>
                  <a:moveTo>
                    <a:pt x="0" y="11"/>
                  </a:moveTo>
                  <a:lnTo>
                    <a:pt x="0" y="0"/>
                  </a:lnTo>
                  <a:lnTo>
                    <a:pt x="11" y="0"/>
                  </a:lnTo>
                  <a:lnTo>
                    <a:pt x="11" y="11"/>
                  </a:lnTo>
                  <a:lnTo>
                    <a:pt x="0" y="11"/>
                  </a:lnTo>
                  <a:close/>
                </a:path>
              </a:pathLst>
            </a:custGeom>
            <a:solidFill>
              <a:srgbClr val="000000"/>
            </a:solidFill>
            <a:ln w="1">
              <a:solidFill>
                <a:srgbClr val="000000"/>
              </a:solidFill>
              <a:bevel/>
              <a:headEnd/>
              <a:tailEnd/>
            </a:ln>
          </p:spPr>
          <p:txBody>
            <a:bodyPr/>
            <a:lstStyle/>
            <a:p>
              <a:endParaRPr lang="en-US"/>
            </a:p>
          </p:txBody>
        </p:sp>
        <p:sp>
          <p:nvSpPr>
            <p:cNvPr id="105543" name="Line 76"/>
            <p:cNvSpPr>
              <a:spLocks noChangeShapeType="1"/>
            </p:cNvSpPr>
            <p:nvPr/>
          </p:nvSpPr>
          <p:spPr bwMode="auto">
            <a:xfrm>
              <a:off x="4124" y="545"/>
              <a:ext cx="1" cy="88"/>
            </a:xfrm>
            <a:prstGeom prst="line">
              <a:avLst/>
            </a:prstGeom>
            <a:noFill/>
            <a:ln w="4" cap="rnd">
              <a:solidFill>
                <a:srgbClr val="000000"/>
              </a:solidFill>
              <a:round/>
              <a:headEnd/>
              <a:tailEnd/>
            </a:ln>
          </p:spPr>
          <p:txBody>
            <a:bodyPr/>
            <a:lstStyle/>
            <a:p>
              <a:endParaRPr lang="en-US"/>
            </a:p>
          </p:txBody>
        </p:sp>
        <p:sp>
          <p:nvSpPr>
            <p:cNvPr id="105544" name="Rectangle 77"/>
            <p:cNvSpPr>
              <a:spLocks noChangeArrowheads="1"/>
            </p:cNvSpPr>
            <p:nvPr/>
          </p:nvSpPr>
          <p:spPr bwMode="auto">
            <a:xfrm>
              <a:off x="3889" y="242"/>
              <a:ext cx="320" cy="145"/>
            </a:xfrm>
            <a:prstGeom prst="rect">
              <a:avLst/>
            </a:prstGeom>
            <a:noFill/>
            <a:ln w="4" cap="rnd">
              <a:solidFill>
                <a:srgbClr val="000000"/>
              </a:solidFill>
              <a:miter lim="800000"/>
              <a:headEnd/>
              <a:tailEnd/>
            </a:ln>
          </p:spPr>
          <p:txBody>
            <a:bodyPr/>
            <a:lstStyle/>
            <a:p>
              <a:endParaRPr lang="en-US"/>
            </a:p>
          </p:txBody>
        </p:sp>
        <p:sp>
          <p:nvSpPr>
            <p:cNvPr id="105545" name="Rectangle 78"/>
            <p:cNvSpPr>
              <a:spLocks noChangeArrowheads="1"/>
            </p:cNvSpPr>
            <p:nvPr/>
          </p:nvSpPr>
          <p:spPr bwMode="auto">
            <a:xfrm>
              <a:off x="3927" y="267"/>
              <a:ext cx="287" cy="122"/>
            </a:xfrm>
            <a:prstGeom prst="rect">
              <a:avLst/>
            </a:prstGeom>
            <a:noFill/>
            <a:ln w="9525">
              <a:noFill/>
              <a:miter lim="800000"/>
              <a:headEnd/>
              <a:tailEnd/>
            </a:ln>
          </p:spPr>
          <p:txBody>
            <a:bodyPr wrap="none" lIns="0" tIns="0" rIns="0" bIns="0">
              <a:spAutoFit/>
            </a:bodyPr>
            <a:lstStyle/>
            <a:p>
              <a:pPr algn="l" eaLnBrk="1" hangingPunct="1"/>
              <a:r>
                <a:rPr kumimoji="0" lang="en-US" sz="1100" b="1">
                  <a:solidFill>
                    <a:srgbClr val="000000"/>
                  </a:solidFill>
                  <a:latin typeface="Arial" pitchFamily="34" charset="0"/>
                </a:rPr>
                <a:t>Ridge</a:t>
              </a:r>
              <a:endParaRPr kumimoji="0" lang="en-US" sz="1800">
                <a:solidFill>
                  <a:schemeClr val="tx1"/>
                </a:solidFill>
                <a:latin typeface="Arial" pitchFamily="34" charset="0"/>
              </a:endParaRPr>
            </a:p>
          </p:txBody>
        </p:sp>
        <p:sp>
          <p:nvSpPr>
            <p:cNvPr id="105546" name="Freeform 79"/>
            <p:cNvSpPr>
              <a:spLocks noEditPoints="1"/>
            </p:cNvSpPr>
            <p:nvPr/>
          </p:nvSpPr>
          <p:spPr bwMode="auto">
            <a:xfrm>
              <a:off x="4102" y="398"/>
              <a:ext cx="44" cy="147"/>
            </a:xfrm>
            <a:custGeom>
              <a:avLst/>
              <a:gdLst>
                <a:gd name="T0" fmla="*/ 30 w 44"/>
                <a:gd name="T1" fmla="*/ 0 h 147"/>
                <a:gd name="T2" fmla="*/ 30 w 44"/>
                <a:gd name="T3" fmla="*/ 110 h 147"/>
                <a:gd name="T4" fmla="*/ 15 w 44"/>
                <a:gd name="T5" fmla="*/ 110 h 147"/>
                <a:gd name="T6" fmla="*/ 15 w 44"/>
                <a:gd name="T7" fmla="*/ 0 h 147"/>
                <a:gd name="T8" fmla="*/ 30 w 44"/>
                <a:gd name="T9" fmla="*/ 0 h 147"/>
                <a:gd name="T10" fmla="*/ 44 w 44"/>
                <a:gd name="T11" fmla="*/ 103 h 147"/>
                <a:gd name="T12" fmla="*/ 22 w 44"/>
                <a:gd name="T13" fmla="*/ 147 h 147"/>
                <a:gd name="T14" fmla="*/ 0 w 44"/>
                <a:gd name="T15" fmla="*/ 103 h 147"/>
                <a:gd name="T16" fmla="*/ 44 w 44"/>
                <a:gd name="T17" fmla="*/ 103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47"/>
                <a:gd name="T29" fmla="*/ 44 w 44"/>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47">
                  <a:moveTo>
                    <a:pt x="30" y="0"/>
                  </a:moveTo>
                  <a:lnTo>
                    <a:pt x="30" y="110"/>
                  </a:lnTo>
                  <a:lnTo>
                    <a:pt x="15" y="110"/>
                  </a:lnTo>
                  <a:lnTo>
                    <a:pt x="15" y="0"/>
                  </a:lnTo>
                  <a:lnTo>
                    <a:pt x="30" y="0"/>
                  </a:lnTo>
                  <a:close/>
                  <a:moveTo>
                    <a:pt x="44" y="103"/>
                  </a:moveTo>
                  <a:lnTo>
                    <a:pt x="22" y="147"/>
                  </a:lnTo>
                  <a:lnTo>
                    <a:pt x="0" y="103"/>
                  </a:lnTo>
                  <a:lnTo>
                    <a:pt x="44" y="103"/>
                  </a:lnTo>
                  <a:close/>
                </a:path>
              </a:pathLst>
            </a:custGeom>
            <a:solidFill>
              <a:srgbClr val="0000FF"/>
            </a:solidFill>
            <a:ln w="1">
              <a:solidFill>
                <a:srgbClr val="0000FF"/>
              </a:solidFill>
              <a:bevel/>
              <a:headEnd/>
              <a:tailEnd/>
            </a:ln>
          </p:spPr>
          <p:txBody>
            <a:bodyPr/>
            <a:lstStyle/>
            <a:p>
              <a:endParaRPr lang="en-US"/>
            </a:p>
          </p:txBody>
        </p:sp>
        <p:sp>
          <p:nvSpPr>
            <p:cNvPr id="105547" name="Freeform 80"/>
            <p:cNvSpPr>
              <a:spLocks noEditPoints="1"/>
            </p:cNvSpPr>
            <p:nvPr/>
          </p:nvSpPr>
          <p:spPr bwMode="auto">
            <a:xfrm>
              <a:off x="2152" y="1408"/>
              <a:ext cx="357" cy="328"/>
            </a:xfrm>
            <a:custGeom>
              <a:avLst/>
              <a:gdLst>
                <a:gd name="T0" fmla="*/ 352 w 357"/>
                <a:gd name="T1" fmla="*/ 318 h 328"/>
                <a:gd name="T2" fmla="*/ 341 w 357"/>
                <a:gd name="T3" fmla="*/ 318 h 328"/>
                <a:gd name="T4" fmla="*/ 346 w 357"/>
                <a:gd name="T5" fmla="*/ 313 h 328"/>
                <a:gd name="T6" fmla="*/ 325 w 357"/>
                <a:gd name="T7" fmla="*/ 303 h 328"/>
                <a:gd name="T8" fmla="*/ 330 w 357"/>
                <a:gd name="T9" fmla="*/ 308 h 328"/>
                <a:gd name="T10" fmla="*/ 319 w 357"/>
                <a:gd name="T11" fmla="*/ 288 h 328"/>
                <a:gd name="T12" fmla="*/ 309 w 357"/>
                <a:gd name="T13" fmla="*/ 288 h 328"/>
                <a:gd name="T14" fmla="*/ 314 w 357"/>
                <a:gd name="T15" fmla="*/ 283 h 328"/>
                <a:gd name="T16" fmla="*/ 293 w 357"/>
                <a:gd name="T17" fmla="*/ 273 h 328"/>
                <a:gd name="T18" fmla="*/ 298 w 357"/>
                <a:gd name="T19" fmla="*/ 278 h 328"/>
                <a:gd name="T20" fmla="*/ 287 w 357"/>
                <a:gd name="T21" fmla="*/ 258 h 328"/>
                <a:gd name="T22" fmla="*/ 276 w 357"/>
                <a:gd name="T23" fmla="*/ 258 h 328"/>
                <a:gd name="T24" fmla="*/ 281 w 357"/>
                <a:gd name="T25" fmla="*/ 253 h 328"/>
                <a:gd name="T26" fmla="*/ 260 w 357"/>
                <a:gd name="T27" fmla="*/ 244 h 328"/>
                <a:gd name="T28" fmla="*/ 265 w 357"/>
                <a:gd name="T29" fmla="*/ 249 h 328"/>
                <a:gd name="T30" fmla="*/ 254 w 357"/>
                <a:gd name="T31" fmla="*/ 228 h 328"/>
                <a:gd name="T32" fmla="*/ 244 w 357"/>
                <a:gd name="T33" fmla="*/ 229 h 328"/>
                <a:gd name="T34" fmla="*/ 249 w 357"/>
                <a:gd name="T35" fmla="*/ 223 h 328"/>
                <a:gd name="T36" fmla="*/ 227 w 357"/>
                <a:gd name="T37" fmla="*/ 214 h 328"/>
                <a:gd name="T38" fmla="*/ 233 w 357"/>
                <a:gd name="T39" fmla="*/ 219 h 328"/>
                <a:gd name="T40" fmla="*/ 222 w 357"/>
                <a:gd name="T41" fmla="*/ 198 h 328"/>
                <a:gd name="T42" fmla="*/ 211 w 357"/>
                <a:gd name="T43" fmla="*/ 199 h 328"/>
                <a:gd name="T44" fmla="*/ 216 w 357"/>
                <a:gd name="T45" fmla="*/ 193 h 328"/>
                <a:gd name="T46" fmla="*/ 195 w 357"/>
                <a:gd name="T47" fmla="*/ 184 h 328"/>
                <a:gd name="T48" fmla="*/ 200 w 357"/>
                <a:gd name="T49" fmla="*/ 189 h 328"/>
                <a:gd name="T50" fmla="*/ 189 w 357"/>
                <a:gd name="T51" fmla="*/ 169 h 328"/>
                <a:gd name="T52" fmla="*/ 179 w 357"/>
                <a:gd name="T53" fmla="*/ 169 h 328"/>
                <a:gd name="T54" fmla="*/ 184 w 357"/>
                <a:gd name="T55" fmla="*/ 164 h 328"/>
                <a:gd name="T56" fmla="*/ 162 w 357"/>
                <a:gd name="T57" fmla="*/ 154 h 328"/>
                <a:gd name="T58" fmla="*/ 168 w 357"/>
                <a:gd name="T59" fmla="*/ 159 h 328"/>
                <a:gd name="T60" fmla="*/ 157 w 357"/>
                <a:gd name="T61" fmla="*/ 139 h 328"/>
                <a:gd name="T62" fmla="*/ 146 w 357"/>
                <a:gd name="T63" fmla="*/ 139 h 328"/>
                <a:gd name="T64" fmla="*/ 151 w 357"/>
                <a:gd name="T65" fmla="*/ 134 h 328"/>
                <a:gd name="T66" fmla="*/ 130 w 357"/>
                <a:gd name="T67" fmla="*/ 124 h 328"/>
                <a:gd name="T68" fmla="*/ 135 w 357"/>
                <a:gd name="T69" fmla="*/ 129 h 328"/>
                <a:gd name="T70" fmla="*/ 124 w 357"/>
                <a:gd name="T71" fmla="*/ 109 h 328"/>
                <a:gd name="T72" fmla="*/ 114 w 357"/>
                <a:gd name="T73" fmla="*/ 109 h 328"/>
                <a:gd name="T74" fmla="*/ 119 w 357"/>
                <a:gd name="T75" fmla="*/ 104 h 328"/>
                <a:gd name="T76" fmla="*/ 97 w 357"/>
                <a:gd name="T77" fmla="*/ 95 h 328"/>
                <a:gd name="T78" fmla="*/ 103 w 357"/>
                <a:gd name="T79" fmla="*/ 100 h 328"/>
                <a:gd name="T80" fmla="*/ 91 w 357"/>
                <a:gd name="T81" fmla="*/ 79 h 328"/>
                <a:gd name="T82" fmla="*/ 81 w 357"/>
                <a:gd name="T83" fmla="*/ 80 h 328"/>
                <a:gd name="T84" fmla="*/ 86 w 357"/>
                <a:gd name="T85" fmla="*/ 74 h 328"/>
                <a:gd name="T86" fmla="*/ 65 w 357"/>
                <a:gd name="T87" fmla="*/ 65 h 328"/>
                <a:gd name="T88" fmla="*/ 70 w 357"/>
                <a:gd name="T89" fmla="*/ 70 h 328"/>
                <a:gd name="T90" fmla="*/ 59 w 357"/>
                <a:gd name="T91" fmla="*/ 49 h 328"/>
                <a:gd name="T92" fmla="*/ 49 w 357"/>
                <a:gd name="T93" fmla="*/ 50 h 328"/>
                <a:gd name="T94" fmla="*/ 54 w 357"/>
                <a:gd name="T95" fmla="*/ 44 h 328"/>
                <a:gd name="T96" fmla="*/ 32 w 357"/>
                <a:gd name="T97" fmla="*/ 35 h 328"/>
                <a:gd name="T98" fmla="*/ 38 w 357"/>
                <a:gd name="T99" fmla="*/ 40 h 328"/>
                <a:gd name="T100" fmla="*/ 26 w 357"/>
                <a:gd name="T101" fmla="*/ 20 h 328"/>
                <a:gd name="T102" fmla="*/ 16 w 357"/>
                <a:gd name="T103" fmla="*/ 20 h 328"/>
                <a:gd name="T104" fmla="*/ 21 w 357"/>
                <a:gd name="T105" fmla="*/ 15 h 328"/>
                <a:gd name="T106" fmla="*/ 0 w 357"/>
                <a:gd name="T107" fmla="*/ 5 h 328"/>
                <a:gd name="T108" fmla="*/ 5 w 357"/>
                <a:gd name="T109" fmla="*/ 10 h 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28"/>
                <a:gd name="T167" fmla="*/ 357 w 357"/>
                <a:gd name="T168" fmla="*/ 328 h 3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28">
                  <a:moveTo>
                    <a:pt x="352" y="328"/>
                  </a:moveTo>
                  <a:lnTo>
                    <a:pt x="347" y="323"/>
                  </a:lnTo>
                  <a:lnTo>
                    <a:pt x="352" y="318"/>
                  </a:lnTo>
                  <a:lnTo>
                    <a:pt x="357" y="323"/>
                  </a:lnTo>
                  <a:lnTo>
                    <a:pt x="352" y="328"/>
                  </a:lnTo>
                  <a:close/>
                  <a:moveTo>
                    <a:pt x="341" y="318"/>
                  </a:moveTo>
                  <a:lnTo>
                    <a:pt x="336" y="313"/>
                  </a:lnTo>
                  <a:lnTo>
                    <a:pt x="341" y="308"/>
                  </a:lnTo>
                  <a:lnTo>
                    <a:pt x="346" y="313"/>
                  </a:lnTo>
                  <a:lnTo>
                    <a:pt x="341" y="318"/>
                  </a:lnTo>
                  <a:close/>
                  <a:moveTo>
                    <a:pt x="330" y="308"/>
                  </a:moveTo>
                  <a:lnTo>
                    <a:pt x="325" y="303"/>
                  </a:lnTo>
                  <a:lnTo>
                    <a:pt x="330" y="298"/>
                  </a:lnTo>
                  <a:lnTo>
                    <a:pt x="335" y="303"/>
                  </a:lnTo>
                  <a:lnTo>
                    <a:pt x="330" y="308"/>
                  </a:lnTo>
                  <a:close/>
                  <a:moveTo>
                    <a:pt x="320" y="298"/>
                  </a:moveTo>
                  <a:lnTo>
                    <a:pt x="314" y="293"/>
                  </a:lnTo>
                  <a:lnTo>
                    <a:pt x="319" y="288"/>
                  </a:lnTo>
                  <a:lnTo>
                    <a:pt x="325" y="293"/>
                  </a:lnTo>
                  <a:lnTo>
                    <a:pt x="320" y="298"/>
                  </a:lnTo>
                  <a:close/>
                  <a:moveTo>
                    <a:pt x="309" y="288"/>
                  </a:moveTo>
                  <a:lnTo>
                    <a:pt x="303" y="283"/>
                  </a:lnTo>
                  <a:lnTo>
                    <a:pt x="308" y="278"/>
                  </a:lnTo>
                  <a:lnTo>
                    <a:pt x="314" y="283"/>
                  </a:lnTo>
                  <a:lnTo>
                    <a:pt x="309" y="288"/>
                  </a:lnTo>
                  <a:close/>
                  <a:moveTo>
                    <a:pt x="298" y="278"/>
                  </a:moveTo>
                  <a:lnTo>
                    <a:pt x="293" y="273"/>
                  </a:lnTo>
                  <a:lnTo>
                    <a:pt x="297" y="268"/>
                  </a:lnTo>
                  <a:lnTo>
                    <a:pt x="303" y="273"/>
                  </a:lnTo>
                  <a:lnTo>
                    <a:pt x="298" y="278"/>
                  </a:lnTo>
                  <a:close/>
                  <a:moveTo>
                    <a:pt x="287" y="268"/>
                  </a:moveTo>
                  <a:lnTo>
                    <a:pt x="282" y="263"/>
                  </a:lnTo>
                  <a:lnTo>
                    <a:pt x="287" y="258"/>
                  </a:lnTo>
                  <a:lnTo>
                    <a:pt x="292" y="263"/>
                  </a:lnTo>
                  <a:lnTo>
                    <a:pt x="287" y="268"/>
                  </a:lnTo>
                  <a:close/>
                  <a:moveTo>
                    <a:pt x="276" y="258"/>
                  </a:moveTo>
                  <a:lnTo>
                    <a:pt x="271" y="253"/>
                  </a:lnTo>
                  <a:lnTo>
                    <a:pt x="276" y="248"/>
                  </a:lnTo>
                  <a:lnTo>
                    <a:pt x="281" y="253"/>
                  </a:lnTo>
                  <a:lnTo>
                    <a:pt x="276" y="258"/>
                  </a:lnTo>
                  <a:close/>
                  <a:moveTo>
                    <a:pt x="265" y="249"/>
                  </a:moveTo>
                  <a:lnTo>
                    <a:pt x="260" y="244"/>
                  </a:lnTo>
                  <a:lnTo>
                    <a:pt x="265" y="238"/>
                  </a:lnTo>
                  <a:lnTo>
                    <a:pt x="270" y="243"/>
                  </a:lnTo>
                  <a:lnTo>
                    <a:pt x="265" y="249"/>
                  </a:lnTo>
                  <a:close/>
                  <a:moveTo>
                    <a:pt x="255" y="239"/>
                  </a:moveTo>
                  <a:lnTo>
                    <a:pt x="249" y="234"/>
                  </a:lnTo>
                  <a:lnTo>
                    <a:pt x="254" y="228"/>
                  </a:lnTo>
                  <a:lnTo>
                    <a:pt x="260" y="233"/>
                  </a:lnTo>
                  <a:lnTo>
                    <a:pt x="255" y="239"/>
                  </a:lnTo>
                  <a:close/>
                  <a:moveTo>
                    <a:pt x="244" y="229"/>
                  </a:moveTo>
                  <a:lnTo>
                    <a:pt x="238" y="224"/>
                  </a:lnTo>
                  <a:lnTo>
                    <a:pt x="243" y="218"/>
                  </a:lnTo>
                  <a:lnTo>
                    <a:pt x="249" y="223"/>
                  </a:lnTo>
                  <a:lnTo>
                    <a:pt x="244" y="229"/>
                  </a:lnTo>
                  <a:close/>
                  <a:moveTo>
                    <a:pt x="233" y="219"/>
                  </a:moveTo>
                  <a:lnTo>
                    <a:pt x="227" y="214"/>
                  </a:lnTo>
                  <a:lnTo>
                    <a:pt x="232" y="208"/>
                  </a:lnTo>
                  <a:lnTo>
                    <a:pt x="238" y="213"/>
                  </a:lnTo>
                  <a:lnTo>
                    <a:pt x="233" y="219"/>
                  </a:lnTo>
                  <a:close/>
                  <a:moveTo>
                    <a:pt x="222" y="209"/>
                  </a:moveTo>
                  <a:lnTo>
                    <a:pt x="217" y="204"/>
                  </a:lnTo>
                  <a:lnTo>
                    <a:pt x="222" y="198"/>
                  </a:lnTo>
                  <a:lnTo>
                    <a:pt x="227" y="203"/>
                  </a:lnTo>
                  <a:lnTo>
                    <a:pt x="222" y="209"/>
                  </a:lnTo>
                  <a:close/>
                  <a:moveTo>
                    <a:pt x="211" y="199"/>
                  </a:moveTo>
                  <a:lnTo>
                    <a:pt x="206" y="194"/>
                  </a:lnTo>
                  <a:lnTo>
                    <a:pt x="211" y="188"/>
                  </a:lnTo>
                  <a:lnTo>
                    <a:pt x="216" y="193"/>
                  </a:lnTo>
                  <a:lnTo>
                    <a:pt x="211" y="199"/>
                  </a:lnTo>
                  <a:close/>
                  <a:moveTo>
                    <a:pt x="200" y="189"/>
                  </a:moveTo>
                  <a:lnTo>
                    <a:pt x="195" y="184"/>
                  </a:lnTo>
                  <a:lnTo>
                    <a:pt x="200" y="179"/>
                  </a:lnTo>
                  <a:lnTo>
                    <a:pt x="205" y="183"/>
                  </a:lnTo>
                  <a:lnTo>
                    <a:pt x="200" y="189"/>
                  </a:lnTo>
                  <a:close/>
                  <a:moveTo>
                    <a:pt x="190" y="179"/>
                  </a:moveTo>
                  <a:lnTo>
                    <a:pt x="184" y="174"/>
                  </a:lnTo>
                  <a:lnTo>
                    <a:pt x="189" y="169"/>
                  </a:lnTo>
                  <a:lnTo>
                    <a:pt x="195" y="174"/>
                  </a:lnTo>
                  <a:lnTo>
                    <a:pt x="190" y="179"/>
                  </a:lnTo>
                  <a:close/>
                  <a:moveTo>
                    <a:pt x="179" y="169"/>
                  </a:moveTo>
                  <a:lnTo>
                    <a:pt x="173" y="164"/>
                  </a:lnTo>
                  <a:lnTo>
                    <a:pt x="178" y="159"/>
                  </a:lnTo>
                  <a:lnTo>
                    <a:pt x="184" y="164"/>
                  </a:lnTo>
                  <a:lnTo>
                    <a:pt x="179" y="169"/>
                  </a:lnTo>
                  <a:close/>
                  <a:moveTo>
                    <a:pt x="168" y="159"/>
                  </a:moveTo>
                  <a:lnTo>
                    <a:pt x="162" y="154"/>
                  </a:lnTo>
                  <a:lnTo>
                    <a:pt x="167" y="149"/>
                  </a:lnTo>
                  <a:lnTo>
                    <a:pt x="173" y="154"/>
                  </a:lnTo>
                  <a:lnTo>
                    <a:pt x="168" y="159"/>
                  </a:lnTo>
                  <a:close/>
                  <a:moveTo>
                    <a:pt x="157" y="149"/>
                  </a:moveTo>
                  <a:lnTo>
                    <a:pt x="152" y="144"/>
                  </a:lnTo>
                  <a:lnTo>
                    <a:pt x="157" y="139"/>
                  </a:lnTo>
                  <a:lnTo>
                    <a:pt x="162" y="144"/>
                  </a:lnTo>
                  <a:lnTo>
                    <a:pt x="157" y="149"/>
                  </a:lnTo>
                  <a:close/>
                  <a:moveTo>
                    <a:pt x="146" y="139"/>
                  </a:moveTo>
                  <a:lnTo>
                    <a:pt x="141" y="134"/>
                  </a:lnTo>
                  <a:lnTo>
                    <a:pt x="146" y="129"/>
                  </a:lnTo>
                  <a:lnTo>
                    <a:pt x="151" y="134"/>
                  </a:lnTo>
                  <a:lnTo>
                    <a:pt x="146" y="139"/>
                  </a:lnTo>
                  <a:close/>
                  <a:moveTo>
                    <a:pt x="135" y="129"/>
                  </a:moveTo>
                  <a:lnTo>
                    <a:pt x="130" y="124"/>
                  </a:lnTo>
                  <a:lnTo>
                    <a:pt x="135" y="119"/>
                  </a:lnTo>
                  <a:lnTo>
                    <a:pt x="140" y="124"/>
                  </a:lnTo>
                  <a:lnTo>
                    <a:pt x="135" y="129"/>
                  </a:lnTo>
                  <a:close/>
                  <a:moveTo>
                    <a:pt x="125" y="119"/>
                  </a:moveTo>
                  <a:lnTo>
                    <a:pt x="119" y="114"/>
                  </a:lnTo>
                  <a:lnTo>
                    <a:pt x="124" y="109"/>
                  </a:lnTo>
                  <a:lnTo>
                    <a:pt x="129" y="114"/>
                  </a:lnTo>
                  <a:lnTo>
                    <a:pt x="125" y="119"/>
                  </a:lnTo>
                  <a:close/>
                  <a:moveTo>
                    <a:pt x="114" y="109"/>
                  </a:moveTo>
                  <a:lnTo>
                    <a:pt x="108" y="105"/>
                  </a:lnTo>
                  <a:lnTo>
                    <a:pt x="113" y="99"/>
                  </a:lnTo>
                  <a:lnTo>
                    <a:pt x="119" y="104"/>
                  </a:lnTo>
                  <a:lnTo>
                    <a:pt x="114" y="109"/>
                  </a:lnTo>
                  <a:close/>
                  <a:moveTo>
                    <a:pt x="103" y="100"/>
                  </a:moveTo>
                  <a:lnTo>
                    <a:pt x="97" y="95"/>
                  </a:lnTo>
                  <a:lnTo>
                    <a:pt x="102" y="89"/>
                  </a:lnTo>
                  <a:lnTo>
                    <a:pt x="108" y="94"/>
                  </a:lnTo>
                  <a:lnTo>
                    <a:pt x="103" y="100"/>
                  </a:lnTo>
                  <a:close/>
                  <a:moveTo>
                    <a:pt x="92" y="90"/>
                  </a:moveTo>
                  <a:lnTo>
                    <a:pt x="87" y="85"/>
                  </a:lnTo>
                  <a:lnTo>
                    <a:pt x="91" y="79"/>
                  </a:lnTo>
                  <a:lnTo>
                    <a:pt x="97" y="84"/>
                  </a:lnTo>
                  <a:lnTo>
                    <a:pt x="92" y="90"/>
                  </a:lnTo>
                  <a:close/>
                  <a:moveTo>
                    <a:pt x="81" y="80"/>
                  </a:moveTo>
                  <a:lnTo>
                    <a:pt x="76" y="75"/>
                  </a:lnTo>
                  <a:lnTo>
                    <a:pt x="81" y="69"/>
                  </a:lnTo>
                  <a:lnTo>
                    <a:pt x="86" y="74"/>
                  </a:lnTo>
                  <a:lnTo>
                    <a:pt x="81" y="80"/>
                  </a:lnTo>
                  <a:close/>
                  <a:moveTo>
                    <a:pt x="70" y="70"/>
                  </a:moveTo>
                  <a:lnTo>
                    <a:pt x="65" y="65"/>
                  </a:lnTo>
                  <a:lnTo>
                    <a:pt x="70" y="59"/>
                  </a:lnTo>
                  <a:lnTo>
                    <a:pt x="75" y="64"/>
                  </a:lnTo>
                  <a:lnTo>
                    <a:pt x="70" y="70"/>
                  </a:lnTo>
                  <a:close/>
                  <a:moveTo>
                    <a:pt x="59" y="60"/>
                  </a:moveTo>
                  <a:lnTo>
                    <a:pt x="54" y="55"/>
                  </a:lnTo>
                  <a:lnTo>
                    <a:pt x="59" y="49"/>
                  </a:lnTo>
                  <a:lnTo>
                    <a:pt x="64" y="54"/>
                  </a:lnTo>
                  <a:lnTo>
                    <a:pt x="59" y="60"/>
                  </a:lnTo>
                  <a:close/>
                  <a:moveTo>
                    <a:pt x="49" y="50"/>
                  </a:moveTo>
                  <a:lnTo>
                    <a:pt x="43" y="45"/>
                  </a:lnTo>
                  <a:lnTo>
                    <a:pt x="48" y="40"/>
                  </a:lnTo>
                  <a:lnTo>
                    <a:pt x="54" y="44"/>
                  </a:lnTo>
                  <a:lnTo>
                    <a:pt x="49" y="50"/>
                  </a:lnTo>
                  <a:close/>
                  <a:moveTo>
                    <a:pt x="38" y="40"/>
                  </a:moveTo>
                  <a:lnTo>
                    <a:pt x="32" y="35"/>
                  </a:lnTo>
                  <a:lnTo>
                    <a:pt x="37" y="30"/>
                  </a:lnTo>
                  <a:lnTo>
                    <a:pt x="43" y="35"/>
                  </a:lnTo>
                  <a:lnTo>
                    <a:pt x="38" y="40"/>
                  </a:lnTo>
                  <a:close/>
                  <a:moveTo>
                    <a:pt x="27" y="30"/>
                  </a:moveTo>
                  <a:lnTo>
                    <a:pt x="21" y="25"/>
                  </a:lnTo>
                  <a:lnTo>
                    <a:pt x="26" y="20"/>
                  </a:lnTo>
                  <a:lnTo>
                    <a:pt x="32" y="25"/>
                  </a:lnTo>
                  <a:lnTo>
                    <a:pt x="27" y="30"/>
                  </a:lnTo>
                  <a:close/>
                  <a:moveTo>
                    <a:pt x="16" y="20"/>
                  </a:moveTo>
                  <a:lnTo>
                    <a:pt x="11" y="15"/>
                  </a:lnTo>
                  <a:lnTo>
                    <a:pt x="16" y="10"/>
                  </a:lnTo>
                  <a:lnTo>
                    <a:pt x="21" y="15"/>
                  </a:lnTo>
                  <a:lnTo>
                    <a:pt x="16" y="20"/>
                  </a:lnTo>
                  <a:close/>
                  <a:moveTo>
                    <a:pt x="5" y="10"/>
                  </a:moveTo>
                  <a:lnTo>
                    <a:pt x="0" y="5"/>
                  </a:lnTo>
                  <a:lnTo>
                    <a:pt x="5" y="0"/>
                  </a:lnTo>
                  <a:lnTo>
                    <a:pt x="10" y="5"/>
                  </a:lnTo>
                  <a:lnTo>
                    <a:pt x="5" y="10"/>
                  </a:lnTo>
                  <a:close/>
                </a:path>
              </a:pathLst>
            </a:custGeom>
            <a:solidFill>
              <a:srgbClr val="000000"/>
            </a:solidFill>
            <a:ln w="1">
              <a:solidFill>
                <a:srgbClr val="000000"/>
              </a:solidFill>
              <a:bevel/>
              <a:headEnd/>
              <a:tailEnd/>
            </a:ln>
          </p:spPr>
          <p:txBody>
            <a:bodyPr/>
            <a:lstStyle/>
            <a:p>
              <a:endParaRPr lang="en-US"/>
            </a:p>
          </p:txBody>
        </p:sp>
        <p:sp>
          <p:nvSpPr>
            <p:cNvPr id="105548" name="Freeform 81"/>
            <p:cNvSpPr>
              <a:spLocks noEditPoints="1"/>
            </p:cNvSpPr>
            <p:nvPr/>
          </p:nvSpPr>
          <p:spPr bwMode="auto">
            <a:xfrm>
              <a:off x="2360" y="1145"/>
              <a:ext cx="757" cy="425"/>
            </a:xfrm>
            <a:custGeom>
              <a:avLst/>
              <a:gdLst>
                <a:gd name="T0" fmla="*/ 48 w 757"/>
                <a:gd name="T1" fmla="*/ 407 h 425"/>
                <a:gd name="T2" fmla="*/ 54 w 757"/>
                <a:gd name="T3" fmla="*/ 387 h 425"/>
                <a:gd name="T4" fmla="*/ 61 w 757"/>
                <a:gd name="T5" fmla="*/ 400 h 425"/>
                <a:gd name="T6" fmla="*/ 92 w 757"/>
                <a:gd name="T7" fmla="*/ 365 h 425"/>
                <a:gd name="T8" fmla="*/ 80 w 757"/>
                <a:gd name="T9" fmla="*/ 373 h 425"/>
                <a:gd name="T10" fmla="*/ 125 w 757"/>
                <a:gd name="T11" fmla="*/ 364 h 425"/>
                <a:gd name="T12" fmla="*/ 131 w 757"/>
                <a:gd name="T13" fmla="*/ 344 h 425"/>
                <a:gd name="T14" fmla="*/ 138 w 757"/>
                <a:gd name="T15" fmla="*/ 357 h 425"/>
                <a:gd name="T16" fmla="*/ 170 w 757"/>
                <a:gd name="T17" fmla="*/ 323 h 425"/>
                <a:gd name="T18" fmla="*/ 157 w 757"/>
                <a:gd name="T19" fmla="*/ 330 h 425"/>
                <a:gd name="T20" fmla="*/ 202 w 757"/>
                <a:gd name="T21" fmla="*/ 321 h 425"/>
                <a:gd name="T22" fmla="*/ 208 w 757"/>
                <a:gd name="T23" fmla="*/ 301 h 425"/>
                <a:gd name="T24" fmla="*/ 215 w 757"/>
                <a:gd name="T25" fmla="*/ 314 h 425"/>
                <a:gd name="T26" fmla="*/ 247 w 757"/>
                <a:gd name="T27" fmla="*/ 280 h 425"/>
                <a:gd name="T28" fmla="*/ 234 w 757"/>
                <a:gd name="T29" fmla="*/ 287 h 425"/>
                <a:gd name="T30" fmla="*/ 280 w 757"/>
                <a:gd name="T31" fmla="*/ 278 h 425"/>
                <a:gd name="T32" fmla="*/ 285 w 757"/>
                <a:gd name="T33" fmla="*/ 258 h 425"/>
                <a:gd name="T34" fmla="*/ 292 w 757"/>
                <a:gd name="T35" fmla="*/ 271 h 425"/>
                <a:gd name="T36" fmla="*/ 324 w 757"/>
                <a:gd name="T37" fmla="*/ 237 h 425"/>
                <a:gd name="T38" fmla="*/ 311 w 757"/>
                <a:gd name="T39" fmla="*/ 244 h 425"/>
                <a:gd name="T40" fmla="*/ 357 w 757"/>
                <a:gd name="T41" fmla="*/ 235 h 425"/>
                <a:gd name="T42" fmla="*/ 362 w 757"/>
                <a:gd name="T43" fmla="*/ 215 h 425"/>
                <a:gd name="T44" fmla="*/ 370 w 757"/>
                <a:gd name="T45" fmla="*/ 228 h 425"/>
                <a:gd name="T46" fmla="*/ 401 w 757"/>
                <a:gd name="T47" fmla="*/ 194 h 425"/>
                <a:gd name="T48" fmla="*/ 388 w 757"/>
                <a:gd name="T49" fmla="*/ 201 h 425"/>
                <a:gd name="T50" fmla="*/ 434 w 757"/>
                <a:gd name="T51" fmla="*/ 193 h 425"/>
                <a:gd name="T52" fmla="*/ 439 w 757"/>
                <a:gd name="T53" fmla="*/ 173 h 425"/>
                <a:gd name="T54" fmla="*/ 447 w 757"/>
                <a:gd name="T55" fmla="*/ 185 h 425"/>
                <a:gd name="T56" fmla="*/ 478 w 757"/>
                <a:gd name="T57" fmla="*/ 151 h 425"/>
                <a:gd name="T58" fmla="*/ 465 w 757"/>
                <a:gd name="T59" fmla="*/ 158 h 425"/>
                <a:gd name="T60" fmla="*/ 511 w 757"/>
                <a:gd name="T61" fmla="*/ 150 h 425"/>
                <a:gd name="T62" fmla="*/ 517 w 757"/>
                <a:gd name="T63" fmla="*/ 130 h 425"/>
                <a:gd name="T64" fmla="*/ 524 w 757"/>
                <a:gd name="T65" fmla="*/ 143 h 425"/>
                <a:gd name="T66" fmla="*/ 555 w 757"/>
                <a:gd name="T67" fmla="*/ 108 h 425"/>
                <a:gd name="T68" fmla="*/ 542 w 757"/>
                <a:gd name="T69" fmla="*/ 115 h 425"/>
                <a:gd name="T70" fmla="*/ 588 w 757"/>
                <a:gd name="T71" fmla="*/ 107 h 425"/>
                <a:gd name="T72" fmla="*/ 594 w 757"/>
                <a:gd name="T73" fmla="*/ 87 h 425"/>
                <a:gd name="T74" fmla="*/ 601 w 757"/>
                <a:gd name="T75" fmla="*/ 100 h 425"/>
                <a:gd name="T76" fmla="*/ 632 w 757"/>
                <a:gd name="T77" fmla="*/ 65 h 425"/>
                <a:gd name="T78" fmla="*/ 619 w 757"/>
                <a:gd name="T79" fmla="*/ 73 h 425"/>
                <a:gd name="T80" fmla="*/ 665 w 757"/>
                <a:gd name="T81" fmla="*/ 64 h 425"/>
                <a:gd name="T82" fmla="*/ 671 w 757"/>
                <a:gd name="T83" fmla="*/ 44 h 425"/>
                <a:gd name="T84" fmla="*/ 678 w 757"/>
                <a:gd name="T85" fmla="*/ 57 h 425"/>
                <a:gd name="T86" fmla="*/ 709 w 757"/>
                <a:gd name="T87" fmla="*/ 22 h 425"/>
                <a:gd name="T88" fmla="*/ 696 w 757"/>
                <a:gd name="T89" fmla="*/ 30 h 425"/>
                <a:gd name="T90" fmla="*/ 742 w 757"/>
                <a:gd name="T91" fmla="*/ 21 h 425"/>
                <a:gd name="T92" fmla="*/ 748 w 757"/>
                <a:gd name="T93" fmla="*/ 1 h 425"/>
                <a:gd name="T94" fmla="*/ 755 w 757"/>
                <a:gd name="T95" fmla="*/ 14 h 425"/>
                <a:gd name="T96" fmla="*/ 0 w 757"/>
                <a:gd name="T97" fmla="*/ 425 h 4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7"/>
                <a:gd name="T148" fmla="*/ 0 h 425"/>
                <a:gd name="T149" fmla="*/ 757 w 757"/>
                <a:gd name="T150" fmla="*/ 425 h 4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7" h="425">
                  <a:moveTo>
                    <a:pt x="28" y="401"/>
                  </a:moveTo>
                  <a:lnTo>
                    <a:pt x="41" y="394"/>
                  </a:lnTo>
                  <a:lnTo>
                    <a:pt x="48" y="407"/>
                  </a:lnTo>
                  <a:lnTo>
                    <a:pt x="35" y="414"/>
                  </a:lnTo>
                  <a:lnTo>
                    <a:pt x="28" y="401"/>
                  </a:lnTo>
                  <a:close/>
                  <a:moveTo>
                    <a:pt x="54" y="387"/>
                  </a:moveTo>
                  <a:lnTo>
                    <a:pt x="67" y="380"/>
                  </a:lnTo>
                  <a:lnTo>
                    <a:pt x="74" y="393"/>
                  </a:lnTo>
                  <a:lnTo>
                    <a:pt x="61" y="400"/>
                  </a:lnTo>
                  <a:lnTo>
                    <a:pt x="54" y="387"/>
                  </a:lnTo>
                  <a:close/>
                  <a:moveTo>
                    <a:pt x="80" y="373"/>
                  </a:moveTo>
                  <a:lnTo>
                    <a:pt x="92" y="365"/>
                  </a:lnTo>
                  <a:lnTo>
                    <a:pt x="100" y="378"/>
                  </a:lnTo>
                  <a:lnTo>
                    <a:pt x="87" y="385"/>
                  </a:lnTo>
                  <a:lnTo>
                    <a:pt x="80" y="373"/>
                  </a:lnTo>
                  <a:close/>
                  <a:moveTo>
                    <a:pt x="105" y="358"/>
                  </a:moveTo>
                  <a:lnTo>
                    <a:pt x="118" y="351"/>
                  </a:lnTo>
                  <a:lnTo>
                    <a:pt x="125" y="364"/>
                  </a:lnTo>
                  <a:lnTo>
                    <a:pt x="112" y="371"/>
                  </a:lnTo>
                  <a:lnTo>
                    <a:pt x="105" y="358"/>
                  </a:lnTo>
                  <a:close/>
                  <a:moveTo>
                    <a:pt x="131" y="344"/>
                  </a:moveTo>
                  <a:lnTo>
                    <a:pt x="144" y="337"/>
                  </a:lnTo>
                  <a:lnTo>
                    <a:pt x="151" y="350"/>
                  </a:lnTo>
                  <a:lnTo>
                    <a:pt x="138" y="357"/>
                  </a:lnTo>
                  <a:lnTo>
                    <a:pt x="131" y="344"/>
                  </a:lnTo>
                  <a:close/>
                  <a:moveTo>
                    <a:pt x="157" y="330"/>
                  </a:moveTo>
                  <a:lnTo>
                    <a:pt x="170" y="323"/>
                  </a:lnTo>
                  <a:lnTo>
                    <a:pt x="177" y="335"/>
                  </a:lnTo>
                  <a:lnTo>
                    <a:pt x="164" y="343"/>
                  </a:lnTo>
                  <a:lnTo>
                    <a:pt x="157" y="330"/>
                  </a:lnTo>
                  <a:close/>
                  <a:moveTo>
                    <a:pt x="182" y="315"/>
                  </a:moveTo>
                  <a:lnTo>
                    <a:pt x="195" y="308"/>
                  </a:lnTo>
                  <a:lnTo>
                    <a:pt x="202" y="321"/>
                  </a:lnTo>
                  <a:lnTo>
                    <a:pt x="190" y="328"/>
                  </a:lnTo>
                  <a:lnTo>
                    <a:pt x="182" y="315"/>
                  </a:lnTo>
                  <a:close/>
                  <a:moveTo>
                    <a:pt x="208" y="301"/>
                  </a:moveTo>
                  <a:lnTo>
                    <a:pt x="221" y="294"/>
                  </a:lnTo>
                  <a:lnTo>
                    <a:pt x="228" y="307"/>
                  </a:lnTo>
                  <a:lnTo>
                    <a:pt x="215" y="314"/>
                  </a:lnTo>
                  <a:lnTo>
                    <a:pt x="208" y="301"/>
                  </a:lnTo>
                  <a:close/>
                  <a:moveTo>
                    <a:pt x="234" y="287"/>
                  </a:moveTo>
                  <a:lnTo>
                    <a:pt x="247" y="280"/>
                  </a:lnTo>
                  <a:lnTo>
                    <a:pt x="254" y="292"/>
                  </a:lnTo>
                  <a:lnTo>
                    <a:pt x="241" y="300"/>
                  </a:lnTo>
                  <a:lnTo>
                    <a:pt x="234" y="287"/>
                  </a:lnTo>
                  <a:close/>
                  <a:moveTo>
                    <a:pt x="260" y="272"/>
                  </a:moveTo>
                  <a:lnTo>
                    <a:pt x="272" y="265"/>
                  </a:lnTo>
                  <a:lnTo>
                    <a:pt x="280" y="278"/>
                  </a:lnTo>
                  <a:lnTo>
                    <a:pt x="267" y="285"/>
                  </a:lnTo>
                  <a:lnTo>
                    <a:pt x="260" y="272"/>
                  </a:lnTo>
                  <a:close/>
                  <a:moveTo>
                    <a:pt x="285" y="258"/>
                  </a:moveTo>
                  <a:lnTo>
                    <a:pt x="298" y="251"/>
                  </a:lnTo>
                  <a:lnTo>
                    <a:pt x="305" y="264"/>
                  </a:lnTo>
                  <a:lnTo>
                    <a:pt x="292" y="271"/>
                  </a:lnTo>
                  <a:lnTo>
                    <a:pt x="285" y="258"/>
                  </a:lnTo>
                  <a:close/>
                  <a:moveTo>
                    <a:pt x="311" y="244"/>
                  </a:moveTo>
                  <a:lnTo>
                    <a:pt x="324" y="237"/>
                  </a:lnTo>
                  <a:lnTo>
                    <a:pt x="331" y="250"/>
                  </a:lnTo>
                  <a:lnTo>
                    <a:pt x="318" y="257"/>
                  </a:lnTo>
                  <a:lnTo>
                    <a:pt x="311" y="244"/>
                  </a:lnTo>
                  <a:close/>
                  <a:moveTo>
                    <a:pt x="337" y="230"/>
                  </a:moveTo>
                  <a:lnTo>
                    <a:pt x="350" y="223"/>
                  </a:lnTo>
                  <a:lnTo>
                    <a:pt x="357" y="235"/>
                  </a:lnTo>
                  <a:lnTo>
                    <a:pt x="344" y="243"/>
                  </a:lnTo>
                  <a:lnTo>
                    <a:pt x="337" y="230"/>
                  </a:lnTo>
                  <a:close/>
                  <a:moveTo>
                    <a:pt x="362" y="215"/>
                  </a:moveTo>
                  <a:lnTo>
                    <a:pt x="375" y="208"/>
                  </a:lnTo>
                  <a:lnTo>
                    <a:pt x="382" y="221"/>
                  </a:lnTo>
                  <a:lnTo>
                    <a:pt x="370" y="228"/>
                  </a:lnTo>
                  <a:lnTo>
                    <a:pt x="362" y="215"/>
                  </a:lnTo>
                  <a:close/>
                  <a:moveTo>
                    <a:pt x="388" y="201"/>
                  </a:moveTo>
                  <a:lnTo>
                    <a:pt x="401" y="194"/>
                  </a:lnTo>
                  <a:lnTo>
                    <a:pt x="408" y="207"/>
                  </a:lnTo>
                  <a:lnTo>
                    <a:pt x="395" y="214"/>
                  </a:lnTo>
                  <a:lnTo>
                    <a:pt x="388" y="201"/>
                  </a:lnTo>
                  <a:close/>
                  <a:moveTo>
                    <a:pt x="414" y="187"/>
                  </a:moveTo>
                  <a:lnTo>
                    <a:pt x="427" y="180"/>
                  </a:lnTo>
                  <a:lnTo>
                    <a:pt x="434" y="193"/>
                  </a:lnTo>
                  <a:lnTo>
                    <a:pt x="421" y="200"/>
                  </a:lnTo>
                  <a:lnTo>
                    <a:pt x="414" y="187"/>
                  </a:lnTo>
                  <a:close/>
                  <a:moveTo>
                    <a:pt x="439" y="173"/>
                  </a:moveTo>
                  <a:lnTo>
                    <a:pt x="452" y="165"/>
                  </a:lnTo>
                  <a:lnTo>
                    <a:pt x="459" y="178"/>
                  </a:lnTo>
                  <a:lnTo>
                    <a:pt x="447" y="185"/>
                  </a:lnTo>
                  <a:lnTo>
                    <a:pt x="439" y="173"/>
                  </a:lnTo>
                  <a:close/>
                  <a:moveTo>
                    <a:pt x="465" y="158"/>
                  </a:moveTo>
                  <a:lnTo>
                    <a:pt x="478" y="151"/>
                  </a:lnTo>
                  <a:lnTo>
                    <a:pt x="485" y="164"/>
                  </a:lnTo>
                  <a:lnTo>
                    <a:pt x="472" y="171"/>
                  </a:lnTo>
                  <a:lnTo>
                    <a:pt x="465" y="158"/>
                  </a:lnTo>
                  <a:close/>
                  <a:moveTo>
                    <a:pt x="491" y="144"/>
                  </a:moveTo>
                  <a:lnTo>
                    <a:pt x="504" y="137"/>
                  </a:lnTo>
                  <a:lnTo>
                    <a:pt x="511" y="150"/>
                  </a:lnTo>
                  <a:lnTo>
                    <a:pt x="498" y="157"/>
                  </a:lnTo>
                  <a:lnTo>
                    <a:pt x="491" y="144"/>
                  </a:lnTo>
                  <a:close/>
                  <a:moveTo>
                    <a:pt x="517" y="130"/>
                  </a:moveTo>
                  <a:lnTo>
                    <a:pt x="529" y="123"/>
                  </a:lnTo>
                  <a:lnTo>
                    <a:pt x="537" y="135"/>
                  </a:lnTo>
                  <a:lnTo>
                    <a:pt x="524" y="143"/>
                  </a:lnTo>
                  <a:lnTo>
                    <a:pt x="517" y="130"/>
                  </a:lnTo>
                  <a:close/>
                  <a:moveTo>
                    <a:pt x="542" y="115"/>
                  </a:moveTo>
                  <a:lnTo>
                    <a:pt x="555" y="108"/>
                  </a:lnTo>
                  <a:lnTo>
                    <a:pt x="562" y="121"/>
                  </a:lnTo>
                  <a:lnTo>
                    <a:pt x="549" y="128"/>
                  </a:lnTo>
                  <a:lnTo>
                    <a:pt x="542" y="115"/>
                  </a:lnTo>
                  <a:close/>
                  <a:moveTo>
                    <a:pt x="568" y="101"/>
                  </a:moveTo>
                  <a:lnTo>
                    <a:pt x="581" y="94"/>
                  </a:lnTo>
                  <a:lnTo>
                    <a:pt x="588" y="107"/>
                  </a:lnTo>
                  <a:lnTo>
                    <a:pt x="575" y="114"/>
                  </a:lnTo>
                  <a:lnTo>
                    <a:pt x="568" y="101"/>
                  </a:lnTo>
                  <a:close/>
                  <a:moveTo>
                    <a:pt x="594" y="87"/>
                  </a:moveTo>
                  <a:lnTo>
                    <a:pt x="606" y="80"/>
                  </a:lnTo>
                  <a:lnTo>
                    <a:pt x="614" y="93"/>
                  </a:lnTo>
                  <a:lnTo>
                    <a:pt x="601" y="100"/>
                  </a:lnTo>
                  <a:lnTo>
                    <a:pt x="594" y="87"/>
                  </a:lnTo>
                  <a:close/>
                  <a:moveTo>
                    <a:pt x="619" y="73"/>
                  </a:moveTo>
                  <a:lnTo>
                    <a:pt x="632" y="65"/>
                  </a:lnTo>
                  <a:lnTo>
                    <a:pt x="639" y="78"/>
                  </a:lnTo>
                  <a:lnTo>
                    <a:pt x="626" y="85"/>
                  </a:lnTo>
                  <a:lnTo>
                    <a:pt x="619" y="73"/>
                  </a:lnTo>
                  <a:close/>
                  <a:moveTo>
                    <a:pt x="645" y="58"/>
                  </a:moveTo>
                  <a:lnTo>
                    <a:pt x="658" y="51"/>
                  </a:lnTo>
                  <a:lnTo>
                    <a:pt x="665" y="64"/>
                  </a:lnTo>
                  <a:lnTo>
                    <a:pt x="652" y="71"/>
                  </a:lnTo>
                  <a:lnTo>
                    <a:pt x="645" y="58"/>
                  </a:lnTo>
                  <a:close/>
                  <a:moveTo>
                    <a:pt x="671" y="44"/>
                  </a:moveTo>
                  <a:lnTo>
                    <a:pt x="684" y="37"/>
                  </a:lnTo>
                  <a:lnTo>
                    <a:pt x="691" y="50"/>
                  </a:lnTo>
                  <a:lnTo>
                    <a:pt x="678" y="57"/>
                  </a:lnTo>
                  <a:lnTo>
                    <a:pt x="671" y="44"/>
                  </a:lnTo>
                  <a:close/>
                  <a:moveTo>
                    <a:pt x="696" y="30"/>
                  </a:moveTo>
                  <a:lnTo>
                    <a:pt x="709" y="22"/>
                  </a:lnTo>
                  <a:lnTo>
                    <a:pt x="716" y="35"/>
                  </a:lnTo>
                  <a:lnTo>
                    <a:pt x="704" y="42"/>
                  </a:lnTo>
                  <a:lnTo>
                    <a:pt x="696" y="30"/>
                  </a:lnTo>
                  <a:close/>
                  <a:moveTo>
                    <a:pt x="722" y="15"/>
                  </a:moveTo>
                  <a:lnTo>
                    <a:pt x="735" y="8"/>
                  </a:lnTo>
                  <a:lnTo>
                    <a:pt x="742" y="21"/>
                  </a:lnTo>
                  <a:lnTo>
                    <a:pt x="729" y="28"/>
                  </a:lnTo>
                  <a:lnTo>
                    <a:pt x="722" y="15"/>
                  </a:lnTo>
                  <a:close/>
                  <a:moveTo>
                    <a:pt x="748" y="1"/>
                  </a:moveTo>
                  <a:lnTo>
                    <a:pt x="750" y="0"/>
                  </a:lnTo>
                  <a:lnTo>
                    <a:pt x="757" y="13"/>
                  </a:lnTo>
                  <a:lnTo>
                    <a:pt x="755" y="14"/>
                  </a:lnTo>
                  <a:lnTo>
                    <a:pt x="748" y="1"/>
                  </a:lnTo>
                  <a:close/>
                  <a:moveTo>
                    <a:pt x="49" y="423"/>
                  </a:moveTo>
                  <a:lnTo>
                    <a:pt x="0" y="425"/>
                  </a:lnTo>
                  <a:lnTo>
                    <a:pt x="27" y="385"/>
                  </a:lnTo>
                  <a:lnTo>
                    <a:pt x="49" y="423"/>
                  </a:lnTo>
                  <a:close/>
                </a:path>
              </a:pathLst>
            </a:custGeom>
            <a:solidFill>
              <a:srgbClr val="0000CC"/>
            </a:solidFill>
            <a:ln w="1">
              <a:solidFill>
                <a:srgbClr val="0000CC"/>
              </a:solidFill>
              <a:bevel/>
              <a:headEnd/>
              <a:tailEnd/>
            </a:ln>
          </p:spPr>
          <p:txBody>
            <a:bodyPr/>
            <a:lstStyle/>
            <a:p>
              <a:endParaRPr lang="en-US"/>
            </a:p>
          </p:txBody>
        </p:sp>
        <p:sp>
          <p:nvSpPr>
            <p:cNvPr id="105549" name="Freeform 82"/>
            <p:cNvSpPr>
              <a:spLocks noEditPoints="1"/>
            </p:cNvSpPr>
            <p:nvPr/>
          </p:nvSpPr>
          <p:spPr bwMode="auto">
            <a:xfrm>
              <a:off x="889" y="1918"/>
              <a:ext cx="610" cy="282"/>
            </a:xfrm>
            <a:custGeom>
              <a:avLst/>
              <a:gdLst>
                <a:gd name="T0" fmla="*/ 44 w 610"/>
                <a:gd name="T1" fmla="*/ 252 h 282"/>
                <a:gd name="T2" fmla="*/ 36 w 610"/>
                <a:gd name="T3" fmla="*/ 272 h 282"/>
                <a:gd name="T4" fmla="*/ 57 w 610"/>
                <a:gd name="T5" fmla="*/ 246 h 282"/>
                <a:gd name="T6" fmla="*/ 77 w 610"/>
                <a:gd name="T7" fmla="*/ 254 h 282"/>
                <a:gd name="T8" fmla="*/ 57 w 610"/>
                <a:gd name="T9" fmla="*/ 246 h 282"/>
                <a:gd name="T10" fmla="*/ 97 w 610"/>
                <a:gd name="T11" fmla="*/ 228 h 282"/>
                <a:gd name="T12" fmla="*/ 90 w 610"/>
                <a:gd name="T13" fmla="*/ 247 h 282"/>
                <a:gd name="T14" fmla="*/ 111 w 610"/>
                <a:gd name="T15" fmla="*/ 222 h 282"/>
                <a:gd name="T16" fmla="*/ 130 w 610"/>
                <a:gd name="T17" fmla="*/ 229 h 282"/>
                <a:gd name="T18" fmla="*/ 111 w 610"/>
                <a:gd name="T19" fmla="*/ 222 h 282"/>
                <a:gd name="T20" fmla="*/ 151 w 610"/>
                <a:gd name="T21" fmla="*/ 204 h 282"/>
                <a:gd name="T22" fmla="*/ 144 w 610"/>
                <a:gd name="T23" fmla="*/ 223 h 282"/>
                <a:gd name="T24" fmla="*/ 164 w 610"/>
                <a:gd name="T25" fmla="*/ 198 h 282"/>
                <a:gd name="T26" fmla="*/ 184 w 610"/>
                <a:gd name="T27" fmla="*/ 205 h 282"/>
                <a:gd name="T28" fmla="*/ 164 w 610"/>
                <a:gd name="T29" fmla="*/ 198 h 282"/>
                <a:gd name="T30" fmla="*/ 205 w 610"/>
                <a:gd name="T31" fmla="*/ 180 h 282"/>
                <a:gd name="T32" fmla="*/ 197 w 610"/>
                <a:gd name="T33" fmla="*/ 199 h 282"/>
                <a:gd name="T34" fmla="*/ 218 w 610"/>
                <a:gd name="T35" fmla="*/ 174 h 282"/>
                <a:gd name="T36" fmla="*/ 237 w 610"/>
                <a:gd name="T37" fmla="*/ 181 h 282"/>
                <a:gd name="T38" fmla="*/ 218 w 610"/>
                <a:gd name="T39" fmla="*/ 174 h 282"/>
                <a:gd name="T40" fmla="*/ 258 w 610"/>
                <a:gd name="T41" fmla="*/ 155 h 282"/>
                <a:gd name="T42" fmla="*/ 251 w 610"/>
                <a:gd name="T43" fmla="*/ 175 h 282"/>
                <a:gd name="T44" fmla="*/ 272 w 610"/>
                <a:gd name="T45" fmla="*/ 149 h 282"/>
                <a:gd name="T46" fmla="*/ 291 w 610"/>
                <a:gd name="T47" fmla="*/ 157 h 282"/>
                <a:gd name="T48" fmla="*/ 272 w 610"/>
                <a:gd name="T49" fmla="*/ 149 h 282"/>
                <a:gd name="T50" fmla="*/ 312 w 610"/>
                <a:gd name="T51" fmla="*/ 131 h 282"/>
                <a:gd name="T52" fmla="*/ 304 w 610"/>
                <a:gd name="T53" fmla="*/ 151 h 282"/>
                <a:gd name="T54" fmla="*/ 325 w 610"/>
                <a:gd name="T55" fmla="*/ 125 h 282"/>
                <a:gd name="T56" fmla="*/ 345 w 610"/>
                <a:gd name="T57" fmla="*/ 133 h 282"/>
                <a:gd name="T58" fmla="*/ 325 w 610"/>
                <a:gd name="T59" fmla="*/ 125 h 282"/>
                <a:gd name="T60" fmla="*/ 365 w 610"/>
                <a:gd name="T61" fmla="*/ 107 h 282"/>
                <a:gd name="T62" fmla="*/ 358 w 610"/>
                <a:gd name="T63" fmla="*/ 126 h 282"/>
                <a:gd name="T64" fmla="*/ 379 w 610"/>
                <a:gd name="T65" fmla="*/ 101 h 282"/>
                <a:gd name="T66" fmla="*/ 398 w 610"/>
                <a:gd name="T67" fmla="*/ 108 h 282"/>
                <a:gd name="T68" fmla="*/ 379 w 610"/>
                <a:gd name="T69" fmla="*/ 101 h 282"/>
                <a:gd name="T70" fmla="*/ 419 w 610"/>
                <a:gd name="T71" fmla="*/ 83 h 282"/>
                <a:gd name="T72" fmla="*/ 412 w 610"/>
                <a:gd name="T73" fmla="*/ 102 h 282"/>
                <a:gd name="T74" fmla="*/ 432 w 610"/>
                <a:gd name="T75" fmla="*/ 77 h 282"/>
                <a:gd name="T76" fmla="*/ 452 w 610"/>
                <a:gd name="T77" fmla="*/ 84 h 282"/>
                <a:gd name="T78" fmla="*/ 432 w 610"/>
                <a:gd name="T79" fmla="*/ 77 h 282"/>
                <a:gd name="T80" fmla="*/ 473 w 610"/>
                <a:gd name="T81" fmla="*/ 59 h 282"/>
                <a:gd name="T82" fmla="*/ 465 w 610"/>
                <a:gd name="T83" fmla="*/ 78 h 282"/>
                <a:gd name="T84" fmla="*/ 486 w 610"/>
                <a:gd name="T85" fmla="*/ 53 h 282"/>
                <a:gd name="T86" fmla="*/ 506 w 610"/>
                <a:gd name="T87" fmla="*/ 60 h 282"/>
                <a:gd name="T88" fmla="*/ 486 w 610"/>
                <a:gd name="T89" fmla="*/ 53 h 282"/>
                <a:gd name="T90" fmla="*/ 526 w 610"/>
                <a:gd name="T91" fmla="*/ 34 h 282"/>
                <a:gd name="T92" fmla="*/ 519 w 610"/>
                <a:gd name="T93" fmla="*/ 54 h 282"/>
                <a:gd name="T94" fmla="*/ 540 w 610"/>
                <a:gd name="T95" fmla="*/ 28 h 282"/>
                <a:gd name="T96" fmla="*/ 559 w 610"/>
                <a:gd name="T97" fmla="*/ 36 h 282"/>
                <a:gd name="T98" fmla="*/ 540 w 610"/>
                <a:gd name="T99" fmla="*/ 28 h 282"/>
                <a:gd name="T100" fmla="*/ 580 w 610"/>
                <a:gd name="T101" fmla="*/ 10 h 282"/>
                <a:gd name="T102" fmla="*/ 573 w 610"/>
                <a:gd name="T103" fmla="*/ 30 h 282"/>
                <a:gd name="T104" fmla="*/ 593 w 610"/>
                <a:gd name="T105" fmla="*/ 4 h 282"/>
                <a:gd name="T106" fmla="*/ 610 w 610"/>
                <a:gd name="T107" fmla="*/ 13 h 282"/>
                <a:gd name="T108" fmla="*/ 593 w 610"/>
                <a:gd name="T109" fmla="*/ 4 h 282"/>
                <a:gd name="T110" fmla="*/ 0 w 610"/>
                <a:gd name="T111" fmla="*/ 280 h 282"/>
                <a:gd name="T112" fmla="*/ 49 w 610"/>
                <a:gd name="T113" fmla="*/ 282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30" y="258"/>
                  </a:moveTo>
                  <a:lnTo>
                    <a:pt x="44" y="252"/>
                  </a:lnTo>
                  <a:lnTo>
                    <a:pt x="50" y="266"/>
                  </a:lnTo>
                  <a:lnTo>
                    <a:pt x="36" y="272"/>
                  </a:lnTo>
                  <a:lnTo>
                    <a:pt x="30" y="258"/>
                  </a:lnTo>
                  <a:close/>
                  <a:moveTo>
                    <a:pt x="57" y="246"/>
                  </a:moveTo>
                  <a:lnTo>
                    <a:pt x="71" y="240"/>
                  </a:lnTo>
                  <a:lnTo>
                    <a:pt x="77" y="254"/>
                  </a:lnTo>
                  <a:lnTo>
                    <a:pt x="63" y="260"/>
                  </a:lnTo>
                  <a:lnTo>
                    <a:pt x="57" y="246"/>
                  </a:lnTo>
                  <a:close/>
                  <a:moveTo>
                    <a:pt x="84" y="234"/>
                  </a:moveTo>
                  <a:lnTo>
                    <a:pt x="97" y="228"/>
                  </a:lnTo>
                  <a:lnTo>
                    <a:pt x="103" y="241"/>
                  </a:lnTo>
                  <a:lnTo>
                    <a:pt x="90" y="247"/>
                  </a:lnTo>
                  <a:lnTo>
                    <a:pt x="84" y="234"/>
                  </a:lnTo>
                  <a:close/>
                  <a:moveTo>
                    <a:pt x="111" y="222"/>
                  </a:moveTo>
                  <a:lnTo>
                    <a:pt x="124" y="216"/>
                  </a:lnTo>
                  <a:lnTo>
                    <a:pt x="130" y="229"/>
                  </a:lnTo>
                  <a:lnTo>
                    <a:pt x="117" y="235"/>
                  </a:lnTo>
                  <a:lnTo>
                    <a:pt x="111" y="222"/>
                  </a:lnTo>
                  <a:close/>
                  <a:moveTo>
                    <a:pt x="138" y="210"/>
                  </a:moveTo>
                  <a:lnTo>
                    <a:pt x="151" y="204"/>
                  </a:lnTo>
                  <a:lnTo>
                    <a:pt x="157" y="217"/>
                  </a:lnTo>
                  <a:lnTo>
                    <a:pt x="144" y="223"/>
                  </a:lnTo>
                  <a:lnTo>
                    <a:pt x="138" y="210"/>
                  </a:lnTo>
                  <a:close/>
                  <a:moveTo>
                    <a:pt x="164" y="198"/>
                  </a:moveTo>
                  <a:lnTo>
                    <a:pt x="178" y="192"/>
                  </a:lnTo>
                  <a:lnTo>
                    <a:pt x="184" y="205"/>
                  </a:lnTo>
                  <a:lnTo>
                    <a:pt x="170" y="211"/>
                  </a:lnTo>
                  <a:lnTo>
                    <a:pt x="164" y="198"/>
                  </a:lnTo>
                  <a:close/>
                  <a:moveTo>
                    <a:pt x="191" y="186"/>
                  </a:moveTo>
                  <a:lnTo>
                    <a:pt x="205" y="180"/>
                  </a:lnTo>
                  <a:lnTo>
                    <a:pt x="211" y="193"/>
                  </a:lnTo>
                  <a:lnTo>
                    <a:pt x="197" y="199"/>
                  </a:lnTo>
                  <a:lnTo>
                    <a:pt x="191" y="186"/>
                  </a:lnTo>
                  <a:close/>
                  <a:moveTo>
                    <a:pt x="218" y="174"/>
                  </a:moveTo>
                  <a:lnTo>
                    <a:pt x="231" y="168"/>
                  </a:lnTo>
                  <a:lnTo>
                    <a:pt x="237" y="181"/>
                  </a:lnTo>
                  <a:lnTo>
                    <a:pt x="224" y="187"/>
                  </a:lnTo>
                  <a:lnTo>
                    <a:pt x="218" y="174"/>
                  </a:lnTo>
                  <a:close/>
                  <a:moveTo>
                    <a:pt x="245" y="161"/>
                  </a:moveTo>
                  <a:lnTo>
                    <a:pt x="258" y="155"/>
                  </a:lnTo>
                  <a:lnTo>
                    <a:pt x="264" y="169"/>
                  </a:lnTo>
                  <a:lnTo>
                    <a:pt x="251" y="175"/>
                  </a:lnTo>
                  <a:lnTo>
                    <a:pt x="245" y="161"/>
                  </a:lnTo>
                  <a:close/>
                  <a:moveTo>
                    <a:pt x="272" y="149"/>
                  </a:moveTo>
                  <a:lnTo>
                    <a:pt x="285" y="143"/>
                  </a:lnTo>
                  <a:lnTo>
                    <a:pt x="291" y="157"/>
                  </a:lnTo>
                  <a:lnTo>
                    <a:pt x="278" y="163"/>
                  </a:lnTo>
                  <a:lnTo>
                    <a:pt x="272" y="149"/>
                  </a:lnTo>
                  <a:close/>
                  <a:moveTo>
                    <a:pt x="298" y="137"/>
                  </a:moveTo>
                  <a:lnTo>
                    <a:pt x="312" y="131"/>
                  </a:lnTo>
                  <a:lnTo>
                    <a:pt x="318" y="145"/>
                  </a:lnTo>
                  <a:lnTo>
                    <a:pt x="304" y="151"/>
                  </a:lnTo>
                  <a:lnTo>
                    <a:pt x="298" y="137"/>
                  </a:lnTo>
                  <a:close/>
                  <a:moveTo>
                    <a:pt x="325" y="125"/>
                  </a:moveTo>
                  <a:lnTo>
                    <a:pt x="339" y="119"/>
                  </a:lnTo>
                  <a:lnTo>
                    <a:pt x="345" y="133"/>
                  </a:lnTo>
                  <a:lnTo>
                    <a:pt x="331" y="139"/>
                  </a:lnTo>
                  <a:lnTo>
                    <a:pt x="325" y="125"/>
                  </a:lnTo>
                  <a:close/>
                  <a:moveTo>
                    <a:pt x="352" y="113"/>
                  </a:moveTo>
                  <a:lnTo>
                    <a:pt x="365" y="107"/>
                  </a:lnTo>
                  <a:lnTo>
                    <a:pt x="371" y="120"/>
                  </a:lnTo>
                  <a:lnTo>
                    <a:pt x="358" y="126"/>
                  </a:lnTo>
                  <a:lnTo>
                    <a:pt x="352" y="113"/>
                  </a:lnTo>
                  <a:close/>
                  <a:moveTo>
                    <a:pt x="379" y="101"/>
                  </a:moveTo>
                  <a:lnTo>
                    <a:pt x="392" y="95"/>
                  </a:lnTo>
                  <a:lnTo>
                    <a:pt x="398" y="108"/>
                  </a:lnTo>
                  <a:lnTo>
                    <a:pt x="385" y="114"/>
                  </a:lnTo>
                  <a:lnTo>
                    <a:pt x="379" y="101"/>
                  </a:lnTo>
                  <a:close/>
                  <a:moveTo>
                    <a:pt x="406" y="89"/>
                  </a:moveTo>
                  <a:lnTo>
                    <a:pt x="419" y="83"/>
                  </a:lnTo>
                  <a:lnTo>
                    <a:pt x="425" y="96"/>
                  </a:lnTo>
                  <a:lnTo>
                    <a:pt x="412" y="102"/>
                  </a:lnTo>
                  <a:lnTo>
                    <a:pt x="406" y="89"/>
                  </a:lnTo>
                  <a:close/>
                  <a:moveTo>
                    <a:pt x="432" y="77"/>
                  </a:moveTo>
                  <a:lnTo>
                    <a:pt x="446" y="71"/>
                  </a:lnTo>
                  <a:lnTo>
                    <a:pt x="452" y="84"/>
                  </a:lnTo>
                  <a:lnTo>
                    <a:pt x="439" y="90"/>
                  </a:lnTo>
                  <a:lnTo>
                    <a:pt x="432" y="77"/>
                  </a:lnTo>
                  <a:close/>
                  <a:moveTo>
                    <a:pt x="459" y="65"/>
                  </a:moveTo>
                  <a:lnTo>
                    <a:pt x="473" y="59"/>
                  </a:lnTo>
                  <a:lnTo>
                    <a:pt x="479" y="72"/>
                  </a:lnTo>
                  <a:lnTo>
                    <a:pt x="465" y="78"/>
                  </a:lnTo>
                  <a:lnTo>
                    <a:pt x="459" y="65"/>
                  </a:lnTo>
                  <a:close/>
                  <a:moveTo>
                    <a:pt x="486" y="53"/>
                  </a:moveTo>
                  <a:lnTo>
                    <a:pt x="499" y="47"/>
                  </a:lnTo>
                  <a:lnTo>
                    <a:pt x="506" y="60"/>
                  </a:lnTo>
                  <a:lnTo>
                    <a:pt x="492" y="66"/>
                  </a:lnTo>
                  <a:lnTo>
                    <a:pt x="486" y="53"/>
                  </a:lnTo>
                  <a:close/>
                  <a:moveTo>
                    <a:pt x="513" y="40"/>
                  </a:moveTo>
                  <a:lnTo>
                    <a:pt x="526" y="34"/>
                  </a:lnTo>
                  <a:lnTo>
                    <a:pt x="532" y="48"/>
                  </a:lnTo>
                  <a:lnTo>
                    <a:pt x="519" y="54"/>
                  </a:lnTo>
                  <a:lnTo>
                    <a:pt x="513" y="40"/>
                  </a:lnTo>
                  <a:close/>
                  <a:moveTo>
                    <a:pt x="540" y="28"/>
                  </a:moveTo>
                  <a:lnTo>
                    <a:pt x="553" y="22"/>
                  </a:lnTo>
                  <a:lnTo>
                    <a:pt x="559" y="36"/>
                  </a:lnTo>
                  <a:lnTo>
                    <a:pt x="546" y="42"/>
                  </a:lnTo>
                  <a:lnTo>
                    <a:pt x="540" y="28"/>
                  </a:lnTo>
                  <a:close/>
                  <a:moveTo>
                    <a:pt x="566" y="16"/>
                  </a:moveTo>
                  <a:lnTo>
                    <a:pt x="580" y="10"/>
                  </a:lnTo>
                  <a:lnTo>
                    <a:pt x="586" y="24"/>
                  </a:lnTo>
                  <a:lnTo>
                    <a:pt x="573" y="30"/>
                  </a:lnTo>
                  <a:lnTo>
                    <a:pt x="566" y="16"/>
                  </a:lnTo>
                  <a:close/>
                  <a:moveTo>
                    <a:pt x="593" y="4"/>
                  </a:moveTo>
                  <a:lnTo>
                    <a:pt x="603" y="0"/>
                  </a:lnTo>
                  <a:lnTo>
                    <a:pt x="610" y="13"/>
                  </a:lnTo>
                  <a:lnTo>
                    <a:pt x="599" y="18"/>
                  </a:lnTo>
                  <a:lnTo>
                    <a:pt x="593" y="4"/>
                  </a:lnTo>
                  <a:close/>
                  <a:moveTo>
                    <a:pt x="49" y="282"/>
                  </a:moveTo>
                  <a:lnTo>
                    <a:pt x="0" y="280"/>
                  </a:lnTo>
                  <a:lnTo>
                    <a:pt x="31" y="242"/>
                  </a:lnTo>
                  <a:lnTo>
                    <a:pt x="49" y="282"/>
                  </a:lnTo>
                  <a:close/>
                </a:path>
              </a:pathLst>
            </a:custGeom>
            <a:solidFill>
              <a:srgbClr val="0000CC"/>
            </a:solidFill>
            <a:ln w="1">
              <a:solidFill>
                <a:srgbClr val="0000CC"/>
              </a:solidFill>
              <a:bevel/>
              <a:headEnd/>
              <a:tailEnd/>
            </a:ln>
          </p:spPr>
          <p:txBody>
            <a:bodyPr/>
            <a:lstStyle/>
            <a:p>
              <a:endParaRPr lang="en-US"/>
            </a:p>
          </p:txBody>
        </p:sp>
        <p:sp>
          <p:nvSpPr>
            <p:cNvPr id="105550" name="Rectangle 83"/>
            <p:cNvSpPr>
              <a:spLocks noChangeArrowheads="1"/>
            </p:cNvSpPr>
            <p:nvPr/>
          </p:nvSpPr>
          <p:spPr bwMode="auto">
            <a:xfrm rot="-1740000">
              <a:off x="3150" y="1021"/>
              <a:ext cx="139"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pr</a:t>
              </a:r>
              <a:endParaRPr kumimoji="0" lang="en-US" sz="1800">
                <a:solidFill>
                  <a:schemeClr val="tx1"/>
                </a:solidFill>
                <a:latin typeface="Arial" pitchFamily="34" charset="0"/>
              </a:endParaRPr>
            </a:p>
          </p:txBody>
        </p:sp>
        <p:sp>
          <p:nvSpPr>
            <p:cNvPr id="105551" name="Rectangle 84"/>
            <p:cNvSpPr>
              <a:spLocks noChangeArrowheads="1"/>
            </p:cNvSpPr>
            <p:nvPr/>
          </p:nvSpPr>
          <p:spPr bwMode="auto">
            <a:xfrm rot="-1440000">
              <a:off x="1533" y="1797"/>
              <a:ext cx="156"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ps</a:t>
              </a:r>
              <a:endParaRPr kumimoji="0" lang="en-US" sz="1800">
                <a:solidFill>
                  <a:schemeClr val="tx1"/>
                </a:solidFill>
                <a:latin typeface="Arial" pitchFamily="34" charset="0"/>
              </a:endParaRPr>
            </a:p>
          </p:txBody>
        </p:sp>
        <p:sp>
          <p:nvSpPr>
            <p:cNvPr id="105552" name="Freeform 85"/>
            <p:cNvSpPr>
              <a:spLocks noEditPoints="1"/>
            </p:cNvSpPr>
            <p:nvPr/>
          </p:nvSpPr>
          <p:spPr bwMode="auto">
            <a:xfrm>
              <a:off x="1669" y="1576"/>
              <a:ext cx="610" cy="282"/>
            </a:xfrm>
            <a:custGeom>
              <a:avLst/>
              <a:gdLst>
                <a:gd name="T0" fmla="*/ 13 w 610"/>
                <a:gd name="T1" fmla="*/ 263 h 282"/>
                <a:gd name="T2" fmla="*/ 6 w 610"/>
                <a:gd name="T3" fmla="*/ 282 h 282"/>
                <a:gd name="T4" fmla="*/ 27 w 610"/>
                <a:gd name="T5" fmla="*/ 257 h 282"/>
                <a:gd name="T6" fmla="*/ 46 w 610"/>
                <a:gd name="T7" fmla="*/ 264 h 282"/>
                <a:gd name="T8" fmla="*/ 27 w 610"/>
                <a:gd name="T9" fmla="*/ 257 h 282"/>
                <a:gd name="T10" fmla="*/ 67 w 610"/>
                <a:gd name="T11" fmla="*/ 239 h 282"/>
                <a:gd name="T12" fmla="*/ 60 w 610"/>
                <a:gd name="T13" fmla="*/ 258 h 282"/>
                <a:gd name="T14" fmla="*/ 80 w 610"/>
                <a:gd name="T15" fmla="*/ 232 h 282"/>
                <a:gd name="T16" fmla="*/ 100 w 610"/>
                <a:gd name="T17" fmla="*/ 240 h 282"/>
                <a:gd name="T18" fmla="*/ 80 w 610"/>
                <a:gd name="T19" fmla="*/ 232 h 282"/>
                <a:gd name="T20" fmla="*/ 121 w 610"/>
                <a:gd name="T21" fmla="*/ 214 h 282"/>
                <a:gd name="T22" fmla="*/ 113 w 610"/>
                <a:gd name="T23" fmla="*/ 234 h 282"/>
                <a:gd name="T24" fmla="*/ 134 w 610"/>
                <a:gd name="T25" fmla="*/ 208 h 282"/>
                <a:gd name="T26" fmla="*/ 153 w 610"/>
                <a:gd name="T27" fmla="*/ 216 h 282"/>
                <a:gd name="T28" fmla="*/ 134 w 610"/>
                <a:gd name="T29" fmla="*/ 208 h 282"/>
                <a:gd name="T30" fmla="*/ 174 w 610"/>
                <a:gd name="T31" fmla="*/ 190 h 282"/>
                <a:gd name="T32" fmla="*/ 167 w 610"/>
                <a:gd name="T33" fmla="*/ 210 h 282"/>
                <a:gd name="T34" fmla="*/ 188 w 610"/>
                <a:gd name="T35" fmla="*/ 184 h 282"/>
                <a:gd name="T36" fmla="*/ 207 w 610"/>
                <a:gd name="T37" fmla="*/ 191 h 282"/>
                <a:gd name="T38" fmla="*/ 188 w 610"/>
                <a:gd name="T39" fmla="*/ 184 h 282"/>
                <a:gd name="T40" fmla="*/ 228 w 610"/>
                <a:gd name="T41" fmla="*/ 166 h 282"/>
                <a:gd name="T42" fmla="*/ 220 w 610"/>
                <a:gd name="T43" fmla="*/ 185 h 282"/>
                <a:gd name="T44" fmla="*/ 241 w 610"/>
                <a:gd name="T45" fmla="*/ 160 h 282"/>
                <a:gd name="T46" fmla="*/ 261 w 610"/>
                <a:gd name="T47" fmla="*/ 167 h 282"/>
                <a:gd name="T48" fmla="*/ 241 w 610"/>
                <a:gd name="T49" fmla="*/ 160 h 282"/>
                <a:gd name="T50" fmla="*/ 281 w 610"/>
                <a:gd name="T51" fmla="*/ 142 h 282"/>
                <a:gd name="T52" fmla="*/ 274 w 610"/>
                <a:gd name="T53" fmla="*/ 161 h 282"/>
                <a:gd name="T54" fmla="*/ 295 w 610"/>
                <a:gd name="T55" fmla="*/ 136 h 282"/>
                <a:gd name="T56" fmla="*/ 314 w 610"/>
                <a:gd name="T57" fmla="*/ 143 h 282"/>
                <a:gd name="T58" fmla="*/ 295 w 610"/>
                <a:gd name="T59" fmla="*/ 136 h 282"/>
                <a:gd name="T60" fmla="*/ 335 w 610"/>
                <a:gd name="T61" fmla="*/ 118 h 282"/>
                <a:gd name="T62" fmla="*/ 328 w 610"/>
                <a:gd name="T63" fmla="*/ 137 h 282"/>
                <a:gd name="T64" fmla="*/ 349 w 610"/>
                <a:gd name="T65" fmla="*/ 111 h 282"/>
                <a:gd name="T66" fmla="*/ 368 w 610"/>
                <a:gd name="T67" fmla="*/ 119 h 282"/>
                <a:gd name="T68" fmla="*/ 349 w 610"/>
                <a:gd name="T69" fmla="*/ 111 h 282"/>
                <a:gd name="T70" fmla="*/ 389 w 610"/>
                <a:gd name="T71" fmla="*/ 93 h 282"/>
                <a:gd name="T72" fmla="*/ 381 w 610"/>
                <a:gd name="T73" fmla="*/ 113 h 282"/>
                <a:gd name="T74" fmla="*/ 402 w 610"/>
                <a:gd name="T75" fmla="*/ 87 h 282"/>
                <a:gd name="T76" fmla="*/ 422 w 610"/>
                <a:gd name="T77" fmla="*/ 95 h 282"/>
                <a:gd name="T78" fmla="*/ 402 w 610"/>
                <a:gd name="T79" fmla="*/ 87 h 282"/>
                <a:gd name="T80" fmla="*/ 442 w 610"/>
                <a:gd name="T81" fmla="*/ 69 h 282"/>
                <a:gd name="T82" fmla="*/ 435 w 610"/>
                <a:gd name="T83" fmla="*/ 89 h 282"/>
                <a:gd name="T84" fmla="*/ 456 w 610"/>
                <a:gd name="T85" fmla="*/ 63 h 282"/>
                <a:gd name="T86" fmla="*/ 475 w 610"/>
                <a:gd name="T87" fmla="*/ 70 h 282"/>
                <a:gd name="T88" fmla="*/ 456 w 610"/>
                <a:gd name="T89" fmla="*/ 63 h 282"/>
                <a:gd name="T90" fmla="*/ 496 w 610"/>
                <a:gd name="T91" fmla="*/ 45 h 282"/>
                <a:gd name="T92" fmla="*/ 489 w 610"/>
                <a:gd name="T93" fmla="*/ 64 h 282"/>
                <a:gd name="T94" fmla="*/ 509 w 610"/>
                <a:gd name="T95" fmla="*/ 39 h 282"/>
                <a:gd name="T96" fmla="*/ 529 w 610"/>
                <a:gd name="T97" fmla="*/ 46 h 282"/>
                <a:gd name="T98" fmla="*/ 509 w 610"/>
                <a:gd name="T99" fmla="*/ 39 h 282"/>
                <a:gd name="T100" fmla="*/ 550 w 610"/>
                <a:gd name="T101" fmla="*/ 21 h 282"/>
                <a:gd name="T102" fmla="*/ 542 w 610"/>
                <a:gd name="T103" fmla="*/ 40 h 282"/>
                <a:gd name="T104" fmla="*/ 563 w 610"/>
                <a:gd name="T105" fmla="*/ 15 h 282"/>
                <a:gd name="T106" fmla="*/ 579 w 610"/>
                <a:gd name="T107" fmla="*/ 24 h 282"/>
                <a:gd name="T108" fmla="*/ 563 w 610"/>
                <a:gd name="T109" fmla="*/ 15 h 282"/>
                <a:gd name="T110" fmla="*/ 610 w 610"/>
                <a:gd name="T111" fmla="*/ 2 h 282"/>
                <a:gd name="T112" fmla="*/ 560 w 610"/>
                <a:gd name="T113" fmla="*/ 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0" y="269"/>
                  </a:moveTo>
                  <a:lnTo>
                    <a:pt x="13" y="263"/>
                  </a:lnTo>
                  <a:lnTo>
                    <a:pt x="19" y="276"/>
                  </a:lnTo>
                  <a:lnTo>
                    <a:pt x="6" y="282"/>
                  </a:lnTo>
                  <a:lnTo>
                    <a:pt x="0" y="269"/>
                  </a:lnTo>
                  <a:close/>
                  <a:moveTo>
                    <a:pt x="27" y="257"/>
                  </a:moveTo>
                  <a:lnTo>
                    <a:pt x="40" y="251"/>
                  </a:lnTo>
                  <a:lnTo>
                    <a:pt x="46" y="264"/>
                  </a:lnTo>
                  <a:lnTo>
                    <a:pt x="33" y="270"/>
                  </a:lnTo>
                  <a:lnTo>
                    <a:pt x="27" y="257"/>
                  </a:lnTo>
                  <a:close/>
                  <a:moveTo>
                    <a:pt x="54" y="245"/>
                  </a:moveTo>
                  <a:lnTo>
                    <a:pt x="67" y="239"/>
                  </a:lnTo>
                  <a:lnTo>
                    <a:pt x="73" y="252"/>
                  </a:lnTo>
                  <a:lnTo>
                    <a:pt x="60" y="258"/>
                  </a:lnTo>
                  <a:lnTo>
                    <a:pt x="54" y="245"/>
                  </a:lnTo>
                  <a:close/>
                  <a:moveTo>
                    <a:pt x="80" y="232"/>
                  </a:moveTo>
                  <a:lnTo>
                    <a:pt x="94" y="226"/>
                  </a:lnTo>
                  <a:lnTo>
                    <a:pt x="100" y="240"/>
                  </a:lnTo>
                  <a:lnTo>
                    <a:pt x="86" y="246"/>
                  </a:lnTo>
                  <a:lnTo>
                    <a:pt x="80" y="232"/>
                  </a:lnTo>
                  <a:close/>
                  <a:moveTo>
                    <a:pt x="107" y="220"/>
                  </a:moveTo>
                  <a:lnTo>
                    <a:pt x="121" y="214"/>
                  </a:lnTo>
                  <a:lnTo>
                    <a:pt x="127" y="228"/>
                  </a:lnTo>
                  <a:lnTo>
                    <a:pt x="113" y="234"/>
                  </a:lnTo>
                  <a:lnTo>
                    <a:pt x="107" y="220"/>
                  </a:lnTo>
                  <a:close/>
                  <a:moveTo>
                    <a:pt x="134" y="208"/>
                  </a:moveTo>
                  <a:lnTo>
                    <a:pt x="147" y="202"/>
                  </a:lnTo>
                  <a:lnTo>
                    <a:pt x="153" y="216"/>
                  </a:lnTo>
                  <a:lnTo>
                    <a:pt x="140" y="222"/>
                  </a:lnTo>
                  <a:lnTo>
                    <a:pt x="134" y="208"/>
                  </a:lnTo>
                  <a:close/>
                  <a:moveTo>
                    <a:pt x="161" y="196"/>
                  </a:moveTo>
                  <a:lnTo>
                    <a:pt x="174" y="190"/>
                  </a:lnTo>
                  <a:lnTo>
                    <a:pt x="180" y="204"/>
                  </a:lnTo>
                  <a:lnTo>
                    <a:pt x="167" y="210"/>
                  </a:lnTo>
                  <a:lnTo>
                    <a:pt x="161" y="196"/>
                  </a:lnTo>
                  <a:close/>
                  <a:moveTo>
                    <a:pt x="188" y="184"/>
                  </a:moveTo>
                  <a:lnTo>
                    <a:pt x="201" y="178"/>
                  </a:lnTo>
                  <a:lnTo>
                    <a:pt x="207" y="191"/>
                  </a:lnTo>
                  <a:lnTo>
                    <a:pt x="194" y="197"/>
                  </a:lnTo>
                  <a:lnTo>
                    <a:pt x="188" y="184"/>
                  </a:lnTo>
                  <a:close/>
                  <a:moveTo>
                    <a:pt x="214" y="172"/>
                  </a:moveTo>
                  <a:lnTo>
                    <a:pt x="228" y="166"/>
                  </a:lnTo>
                  <a:lnTo>
                    <a:pt x="234" y="179"/>
                  </a:lnTo>
                  <a:lnTo>
                    <a:pt x="220" y="185"/>
                  </a:lnTo>
                  <a:lnTo>
                    <a:pt x="214" y="172"/>
                  </a:lnTo>
                  <a:close/>
                  <a:moveTo>
                    <a:pt x="241" y="160"/>
                  </a:moveTo>
                  <a:lnTo>
                    <a:pt x="255" y="154"/>
                  </a:lnTo>
                  <a:lnTo>
                    <a:pt x="261" y="167"/>
                  </a:lnTo>
                  <a:lnTo>
                    <a:pt x="247" y="173"/>
                  </a:lnTo>
                  <a:lnTo>
                    <a:pt x="241" y="160"/>
                  </a:lnTo>
                  <a:close/>
                  <a:moveTo>
                    <a:pt x="268" y="148"/>
                  </a:moveTo>
                  <a:lnTo>
                    <a:pt x="281" y="142"/>
                  </a:lnTo>
                  <a:lnTo>
                    <a:pt x="288" y="155"/>
                  </a:lnTo>
                  <a:lnTo>
                    <a:pt x="274" y="161"/>
                  </a:lnTo>
                  <a:lnTo>
                    <a:pt x="268" y="148"/>
                  </a:lnTo>
                  <a:close/>
                  <a:moveTo>
                    <a:pt x="295" y="136"/>
                  </a:moveTo>
                  <a:lnTo>
                    <a:pt x="308" y="130"/>
                  </a:lnTo>
                  <a:lnTo>
                    <a:pt x="314" y="143"/>
                  </a:lnTo>
                  <a:lnTo>
                    <a:pt x="301" y="149"/>
                  </a:lnTo>
                  <a:lnTo>
                    <a:pt x="295" y="136"/>
                  </a:lnTo>
                  <a:close/>
                  <a:moveTo>
                    <a:pt x="322" y="124"/>
                  </a:moveTo>
                  <a:lnTo>
                    <a:pt x="335" y="118"/>
                  </a:lnTo>
                  <a:lnTo>
                    <a:pt x="341" y="131"/>
                  </a:lnTo>
                  <a:lnTo>
                    <a:pt x="328" y="137"/>
                  </a:lnTo>
                  <a:lnTo>
                    <a:pt x="322" y="124"/>
                  </a:lnTo>
                  <a:close/>
                  <a:moveTo>
                    <a:pt x="349" y="111"/>
                  </a:moveTo>
                  <a:lnTo>
                    <a:pt x="362" y="105"/>
                  </a:lnTo>
                  <a:lnTo>
                    <a:pt x="368" y="119"/>
                  </a:lnTo>
                  <a:lnTo>
                    <a:pt x="355" y="125"/>
                  </a:lnTo>
                  <a:lnTo>
                    <a:pt x="349" y="111"/>
                  </a:lnTo>
                  <a:close/>
                  <a:moveTo>
                    <a:pt x="375" y="99"/>
                  </a:moveTo>
                  <a:lnTo>
                    <a:pt x="389" y="93"/>
                  </a:lnTo>
                  <a:lnTo>
                    <a:pt x="395" y="107"/>
                  </a:lnTo>
                  <a:lnTo>
                    <a:pt x="381" y="113"/>
                  </a:lnTo>
                  <a:lnTo>
                    <a:pt x="375" y="99"/>
                  </a:lnTo>
                  <a:close/>
                  <a:moveTo>
                    <a:pt x="402" y="87"/>
                  </a:moveTo>
                  <a:lnTo>
                    <a:pt x="415" y="81"/>
                  </a:lnTo>
                  <a:lnTo>
                    <a:pt x="422" y="95"/>
                  </a:lnTo>
                  <a:lnTo>
                    <a:pt x="408" y="101"/>
                  </a:lnTo>
                  <a:lnTo>
                    <a:pt x="402" y="87"/>
                  </a:lnTo>
                  <a:close/>
                  <a:moveTo>
                    <a:pt x="429" y="75"/>
                  </a:moveTo>
                  <a:lnTo>
                    <a:pt x="442" y="69"/>
                  </a:lnTo>
                  <a:lnTo>
                    <a:pt x="448" y="83"/>
                  </a:lnTo>
                  <a:lnTo>
                    <a:pt x="435" y="89"/>
                  </a:lnTo>
                  <a:lnTo>
                    <a:pt x="429" y="75"/>
                  </a:lnTo>
                  <a:close/>
                  <a:moveTo>
                    <a:pt x="456" y="63"/>
                  </a:moveTo>
                  <a:lnTo>
                    <a:pt x="469" y="57"/>
                  </a:lnTo>
                  <a:lnTo>
                    <a:pt x="475" y="70"/>
                  </a:lnTo>
                  <a:lnTo>
                    <a:pt x="462" y="76"/>
                  </a:lnTo>
                  <a:lnTo>
                    <a:pt x="456" y="63"/>
                  </a:lnTo>
                  <a:close/>
                  <a:moveTo>
                    <a:pt x="482" y="51"/>
                  </a:moveTo>
                  <a:lnTo>
                    <a:pt x="496" y="45"/>
                  </a:lnTo>
                  <a:lnTo>
                    <a:pt x="502" y="58"/>
                  </a:lnTo>
                  <a:lnTo>
                    <a:pt x="489" y="64"/>
                  </a:lnTo>
                  <a:lnTo>
                    <a:pt x="482" y="51"/>
                  </a:lnTo>
                  <a:close/>
                  <a:moveTo>
                    <a:pt x="509" y="39"/>
                  </a:moveTo>
                  <a:lnTo>
                    <a:pt x="523" y="33"/>
                  </a:lnTo>
                  <a:lnTo>
                    <a:pt x="529" y="46"/>
                  </a:lnTo>
                  <a:lnTo>
                    <a:pt x="515" y="52"/>
                  </a:lnTo>
                  <a:lnTo>
                    <a:pt x="509" y="39"/>
                  </a:lnTo>
                  <a:close/>
                  <a:moveTo>
                    <a:pt x="536" y="27"/>
                  </a:moveTo>
                  <a:lnTo>
                    <a:pt x="550" y="21"/>
                  </a:lnTo>
                  <a:lnTo>
                    <a:pt x="556" y="34"/>
                  </a:lnTo>
                  <a:lnTo>
                    <a:pt x="542" y="40"/>
                  </a:lnTo>
                  <a:lnTo>
                    <a:pt x="536" y="27"/>
                  </a:lnTo>
                  <a:close/>
                  <a:moveTo>
                    <a:pt x="563" y="15"/>
                  </a:moveTo>
                  <a:lnTo>
                    <a:pt x="573" y="10"/>
                  </a:lnTo>
                  <a:lnTo>
                    <a:pt x="579" y="24"/>
                  </a:lnTo>
                  <a:lnTo>
                    <a:pt x="569" y="28"/>
                  </a:lnTo>
                  <a:lnTo>
                    <a:pt x="563" y="15"/>
                  </a:lnTo>
                  <a:close/>
                  <a:moveTo>
                    <a:pt x="560" y="0"/>
                  </a:moveTo>
                  <a:lnTo>
                    <a:pt x="610" y="2"/>
                  </a:lnTo>
                  <a:lnTo>
                    <a:pt x="579" y="40"/>
                  </a:lnTo>
                  <a:lnTo>
                    <a:pt x="560" y="0"/>
                  </a:lnTo>
                  <a:close/>
                </a:path>
              </a:pathLst>
            </a:custGeom>
            <a:solidFill>
              <a:srgbClr val="0000CC"/>
            </a:solidFill>
            <a:ln w="1">
              <a:solidFill>
                <a:srgbClr val="0000CC"/>
              </a:solidFill>
              <a:bevel/>
              <a:headEnd/>
              <a:tailEnd/>
            </a:ln>
          </p:spPr>
          <p:txBody>
            <a:bodyPr/>
            <a:lstStyle/>
            <a:p>
              <a:endParaRPr lang="en-US"/>
            </a:p>
          </p:txBody>
        </p:sp>
        <p:sp>
          <p:nvSpPr>
            <p:cNvPr id="105553" name="Freeform 86"/>
            <p:cNvSpPr>
              <a:spLocks noEditPoints="1"/>
            </p:cNvSpPr>
            <p:nvPr/>
          </p:nvSpPr>
          <p:spPr bwMode="auto">
            <a:xfrm>
              <a:off x="3286" y="617"/>
              <a:ext cx="827" cy="453"/>
            </a:xfrm>
            <a:custGeom>
              <a:avLst/>
              <a:gdLst>
                <a:gd name="T0" fmla="*/ 20 w 827"/>
                <a:gd name="T1" fmla="*/ 446 h 453"/>
                <a:gd name="T2" fmla="*/ 26 w 827"/>
                <a:gd name="T3" fmla="*/ 426 h 453"/>
                <a:gd name="T4" fmla="*/ 33 w 827"/>
                <a:gd name="T5" fmla="*/ 439 h 453"/>
                <a:gd name="T6" fmla="*/ 65 w 827"/>
                <a:gd name="T7" fmla="*/ 405 h 453"/>
                <a:gd name="T8" fmla="*/ 52 w 827"/>
                <a:gd name="T9" fmla="*/ 412 h 453"/>
                <a:gd name="T10" fmla="*/ 98 w 827"/>
                <a:gd name="T11" fmla="*/ 404 h 453"/>
                <a:gd name="T12" fmla="*/ 104 w 827"/>
                <a:gd name="T13" fmla="*/ 384 h 453"/>
                <a:gd name="T14" fmla="*/ 111 w 827"/>
                <a:gd name="T15" fmla="*/ 397 h 453"/>
                <a:gd name="T16" fmla="*/ 143 w 827"/>
                <a:gd name="T17" fmla="*/ 363 h 453"/>
                <a:gd name="T18" fmla="*/ 130 w 827"/>
                <a:gd name="T19" fmla="*/ 370 h 453"/>
                <a:gd name="T20" fmla="*/ 175 w 827"/>
                <a:gd name="T21" fmla="*/ 362 h 453"/>
                <a:gd name="T22" fmla="*/ 181 w 827"/>
                <a:gd name="T23" fmla="*/ 342 h 453"/>
                <a:gd name="T24" fmla="*/ 188 w 827"/>
                <a:gd name="T25" fmla="*/ 355 h 453"/>
                <a:gd name="T26" fmla="*/ 220 w 827"/>
                <a:gd name="T27" fmla="*/ 321 h 453"/>
                <a:gd name="T28" fmla="*/ 207 w 827"/>
                <a:gd name="T29" fmla="*/ 328 h 453"/>
                <a:gd name="T30" fmla="*/ 253 w 827"/>
                <a:gd name="T31" fmla="*/ 320 h 453"/>
                <a:gd name="T32" fmla="*/ 259 w 827"/>
                <a:gd name="T33" fmla="*/ 300 h 453"/>
                <a:gd name="T34" fmla="*/ 266 w 827"/>
                <a:gd name="T35" fmla="*/ 313 h 453"/>
                <a:gd name="T36" fmla="*/ 298 w 827"/>
                <a:gd name="T37" fmla="*/ 279 h 453"/>
                <a:gd name="T38" fmla="*/ 285 w 827"/>
                <a:gd name="T39" fmla="*/ 286 h 453"/>
                <a:gd name="T40" fmla="*/ 331 w 827"/>
                <a:gd name="T41" fmla="*/ 278 h 453"/>
                <a:gd name="T42" fmla="*/ 336 w 827"/>
                <a:gd name="T43" fmla="*/ 258 h 453"/>
                <a:gd name="T44" fmla="*/ 343 w 827"/>
                <a:gd name="T45" fmla="*/ 271 h 453"/>
                <a:gd name="T46" fmla="*/ 375 w 827"/>
                <a:gd name="T47" fmla="*/ 237 h 453"/>
                <a:gd name="T48" fmla="*/ 362 w 827"/>
                <a:gd name="T49" fmla="*/ 244 h 453"/>
                <a:gd name="T50" fmla="*/ 408 w 827"/>
                <a:gd name="T51" fmla="*/ 236 h 453"/>
                <a:gd name="T52" fmla="*/ 414 w 827"/>
                <a:gd name="T53" fmla="*/ 216 h 453"/>
                <a:gd name="T54" fmla="*/ 421 w 827"/>
                <a:gd name="T55" fmla="*/ 229 h 453"/>
                <a:gd name="T56" fmla="*/ 453 w 827"/>
                <a:gd name="T57" fmla="*/ 195 h 453"/>
                <a:gd name="T58" fmla="*/ 440 w 827"/>
                <a:gd name="T59" fmla="*/ 202 h 453"/>
                <a:gd name="T60" fmla="*/ 486 w 827"/>
                <a:gd name="T61" fmla="*/ 194 h 453"/>
                <a:gd name="T62" fmla="*/ 492 w 827"/>
                <a:gd name="T63" fmla="*/ 174 h 453"/>
                <a:gd name="T64" fmla="*/ 499 w 827"/>
                <a:gd name="T65" fmla="*/ 187 h 453"/>
                <a:gd name="T66" fmla="*/ 530 w 827"/>
                <a:gd name="T67" fmla="*/ 153 h 453"/>
                <a:gd name="T68" fmla="*/ 517 w 827"/>
                <a:gd name="T69" fmla="*/ 160 h 453"/>
                <a:gd name="T70" fmla="*/ 563 w 827"/>
                <a:gd name="T71" fmla="*/ 151 h 453"/>
                <a:gd name="T72" fmla="*/ 569 w 827"/>
                <a:gd name="T73" fmla="*/ 132 h 453"/>
                <a:gd name="T74" fmla="*/ 576 w 827"/>
                <a:gd name="T75" fmla="*/ 145 h 453"/>
                <a:gd name="T76" fmla="*/ 608 w 827"/>
                <a:gd name="T77" fmla="*/ 111 h 453"/>
                <a:gd name="T78" fmla="*/ 595 w 827"/>
                <a:gd name="T79" fmla="*/ 118 h 453"/>
                <a:gd name="T80" fmla="*/ 641 w 827"/>
                <a:gd name="T81" fmla="*/ 109 h 453"/>
                <a:gd name="T82" fmla="*/ 647 w 827"/>
                <a:gd name="T83" fmla="*/ 90 h 453"/>
                <a:gd name="T84" fmla="*/ 654 w 827"/>
                <a:gd name="T85" fmla="*/ 102 h 453"/>
                <a:gd name="T86" fmla="*/ 685 w 827"/>
                <a:gd name="T87" fmla="*/ 69 h 453"/>
                <a:gd name="T88" fmla="*/ 673 w 827"/>
                <a:gd name="T89" fmla="*/ 75 h 453"/>
                <a:gd name="T90" fmla="*/ 718 w 827"/>
                <a:gd name="T91" fmla="*/ 67 h 453"/>
                <a:gd name="T92" fmla="*/ 724 w 827"/>
                <a:gd name="T93" fmla="*/ 47 h 453"/>
                <a:gd name="T94" fmla="*/ 731 w 827"/>
                <a:gd name="T95" fmla="*/ 60 h 453"/>
                <a:gd name="T96" fmla="*/ 763 w 827"/>
                <a:gd name="T97" fmla="*/ 26 h 453"/>
                <a:gd name="T98" fmla="*/ 750 w 827"/>
                <a:gd name="T99" fmla="*/ 33 h 453"/>
                <a:gd name="T100" fmla="*/ 796 w 827"/>
                <a:gd name="T101" fmla="*/ 25 h 453"/>
                <a:gd name="T102" fmla="*/ 778 w 827"/>
                <a:gd name="T103" fmla="*/ 2 h 453"/>
                <a:gd name="T104" fmla="*/ 778 w 827"/>
                <a:gd name="T105" fmla="*/ 2 h 4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7"/>
                <a:gd name="T160" fmla="*/ 0 h 453"/>
                <a:gd name="T161" fmla="*/ 827 w 827"/>
                <a:gd name="T162" fmla="*/ 453 h 4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7" h="453">
                  <a:moveTo>
                    <a:pt x="0" y="440"/>
                  </a:moveTo>
                  <a:lnTo>
                    <a:pt x="13" y="433"/>
                  </a:lnTo>
                  <a:lnTo>
                    <a:pt x="20" y="446"/>
                  </a:lnTo>
                  <a:lnTo>
                    <a:pt x="7" y="453"/>
                  </a:lnTo>
                  <a:lnTo>
                    <a:pt x="0" y="440"/>
                  </a:lnTo>
                  <a:close/>
                  <a:moveTo>
                    <a:pt x="26" y="426"/>
                  </a:moveTo>
                  <a:lnTo>
                    <a:pt x="39" y="419"/>
                  </a:lnTo>
                  <a:lnTo>
                    <a:pt x="46" y="432"/>
                  </a:lnTo>
                  <a:lnTo>
                    <a:pt x="33" y="439"/>
                  </a:lnTo>
                  <a:lnTo>
                    <a:pt x="26" y="426"/>
                  </a:lnTo>
                  <a:close/>
                  <a:moveTo>
                    <a:pt x="52" y="412"/>
                  </a:moveTo>
                  <a:lnTo>
                    <a:pt x="65" y="405"/>
                  </a:lnTo>
                  <a:lnTo>
                    <a:pt x="72" y="418"/>
                  </a:lnTo>
                  <a:lnTo>
                    <a:pt x="59" y="425"/>
                  </a:lnTo>
                  <a:lnTo>
                    <a:pt x="52" y="412"/>
                  </a:lnTo>
                  <a:close/>
                  <a:moveTo>
                    <a:pt x="78" y="398"/>
                  </a:moveTo>
                  <a:lnTo>
                    <a:pt x="91" y="391"/>
                  </a:lnTo>
                  <a:lnTo>
                    <a:pt x="98" y="404"/>
                  </a:lnTo>
                  <a:lnTo>
                    <a:pt x="85" y="411"/>
                  </a:lnTo>
                  <a:lnTo>
                    <a:pt x="78" y="398"/>
                  </a:lnTo>
                  <a:close/>
                  <a:moveTo>
                    <a:pt x="104" y="384"/>
                  </a:moveTo>
                  <a:lnTo>
                    <a:pt x="117" y="377"/>
                  </a:lnTo>
                  <a:lnTo>
                    <a:pt x="124" y="390"/>
                  </a:lnTo>
                  <a:lnTo>
                    <a:pt x="111" y="397"/>
                  </a:lnTo>
                  <a:lnTo>
                    <a:pt x="104" y="384"/>
                  </a:lnTo>
                  <a:close/>
                  <a:moveTo>
                    <a:pt x="130" y="370"/>
                  </a:moveTo>
                  <a:lnTo>
                    <a:pt x="143" y="363"/>
                  </a:lnTo>
                  <a:lnTo>
                    <a:pt x="149" y="376"/>
                  </a:lnTo>
                  <a:lnTo>
                    <a:pt x="137" y="383"/>
                  </a:lnTo>
                  <a:lnTo>
                    <a:pt x="130" y="370"/>
                  </a:lnTo>
                  <a:close/>
                  <a:moveTo>
                    <a:pt x="155" y="356"/>
                  </a:moveTo>
                  <a:lnTo>
                    <a:pt x="168" y="349"/>
                  </a:lnTo>
                  <a:lnTo>
                    <a:pt x="175" y="362"/>
                  </a:lnTo>
                  <a:lnTo>
                    <a:pt x="162" y="369"/>
                  </a:lnTo>
                  <a:lnTo>
                    <a:pt x="155" y="356"/>
                  </a:lnTo>
                  <a:close/>
                  <a:moveTo>
                    <a:pt x="181" y="342"/>
                  </a:moveTo>
                  <a:lnTo>
                    <a:pt x="194" y="335"/>
                  </a:lnTo>
                  <a:lnTo>
                    <a:pt x="201" y="348"/>
                  </a:lnTo>
                  <a:lnTo>
                    <a:pt x="188" y="355"/>
                  </a:lnTo>
                  <a:lnTo>
                    <a:pt x="181" y="342"/>
                  </a:lnTo>
                  <a:close/>
                  <a:moveTo>
                    <a:pt x="207" y="328"/>
                  </a:moveTo>
                  <a:lnTo>
                    <a:pt x="220" y="321"/>
                  </a:lnTo>
                  <a:lnTo>
                    <a:pt x="227" y="334"/>
                  </a:lnTo>
                  <a:lnTo>
                    <a:pt x="214" y="341"/>
                  </a:lnTo>
                  <a:lnTo>
                    <a:pt x="207" y="328"/>
                  </a:lnTo>
                  <a:close/>
                  <a:moveTo>
                    <a:pt x="233" y="314"/>
                  </a:moveTo>
                  <a:lnTo>
                    <a:pt x="246" y="307"/>
                  </a:lnTo>
                  <a:lnTo>
                    <a:pt x="253" y="320"/>
                  </a:lnTo>
                  <a:lnTo>
                    <a:pt x="240" y="327"/>
                  </a:lnTo>
                  <a:lnTo>
                    <a:pt x="233" y="314"/>
                  </a:lnTo>
                  <a:close/>
                  <a:moveTo>
                    <a:pt x="259" y="300"/>
                  </a:moveTo>
                  <a:lnTo>
                    <a:pt x="272" y="293"/>
                  </a:lnTo>
                  <a:lnTo>
                    <a:pt x="279" y="306"/>
                  </a:lnTo>
                  <a:lnTo>
                    <a:pt x="266" y="313"/>
                  </a:lnTo>
                  <a:lnTo>
                    <a:pt x="259" y="300"/>
                  </a:lnTo>
                  <a:close/>
                  <a:moveTo>
                    <a:pt x="285" y="286"/>
                  </a:moveTo>
                  <a:lnTo>
                    <a:pt x="298" y="279"/>
                  </a:lnTo>
                  <a:lnTo>
                    <a:pt x="305" y="292"/>
                  </a:lnTo>
                  <a:lnTo>
                    <a:pt x="292" y="299"/>
                  </a:lnTo>
                  <a:lnTo>
                    <a:pt x="285" y="286"/>
                  </a:lnTo>
                  <a:close/>
                  <a:moveTo>
                    <a:pt x="311" y="272"/>
                  </a:moveTo>
                  <a:lnTo>
                    <a:pt x="323" y="265"/>
                  </a:lnTo>
                  <a:lnTo>
                    <a:pt x="331" y="278"/>
                  </a:lnTo>
                  <a:lnTo>
                    <a:pt x="318" y="285"/>
                  </a:lnTo>
                  <a:lnTo>
                    <a:pt x="311" y="272"/>
                  </a:lnTo>
                  <a:close/>
                  <a:moveTo>
                    <a:pt x="336" y="258"/>
                  </a:moveTo>
                  <a:lnTo>
                    <a:pt x="349" y="251"/>
                  </a:lnTo>
                  <a:lnTo>
                    <a:pt x="356" y="264"/>
                  </a:lnTo>
                  <a:lnTo>
                    <a:pt x="343" y="271"/>
                  </a:lnTo>
                  <a:lnTo>
                    <a:pt x="336" y="258"/>
                  </a:lnTo>
                  <a:close/>
                  <a:moveTo>
                    <a:pt x="362" y="244"/>
                  </a:moveTo>
                  <a:lnTo>
                    <a:pt x="375" y="237"/>
                  </a:lnTo>
                  <a:lnTo>
                    <a:pt x="382" y="250"/>
                  </a:lnTo>
                  <a:lnTo>
                    <a:pt x="369" y="257"/>
                  </a:lnTo>
                  <a:lnTo>
                    <a:pt x="362" y="244"/>
                  </a:lnTo>
                  <a:close/>
                  <a:moveTo>
                    <a:pt x="388" y="230"/>
                  </a:moveTo>
                  <a:lnTo>
                    <a:pt x="401" y="223"/>
                  </a:lnTo>
                  <a:lnTo>
                    <a:pt x="408" y="236"/>
                  </a:lnTo>
                  <a:lnTo>
                    <a:pt x="395" y="243"/>
                  </a:lnTo>
                  <a:lnTo>
                    <a:pt x="388" y="230"/>
                  </a:lnTo>
                  <a:close/>
                  <a:moveTo>
                    <a:pt x="414" y="216"/>
                  </a:moveTo>
                  <a:lnTo>
                    <a:pt x="427" y="209"/>
                  </a:lnTo>
                  <a:lnTo>
                    <a:pt x="434" y="222"/>
                  </a:lnTo>
                  <a:lnTo>
                    <a:pt x="421" y="229"/>
                  </a:lnTo>
                  <a:lnTo>
                    <a:pt x="414" y="216"/>
                  </a:lnTo>
                  <a:close/>
                  <a:moveTo>
                    <a:pt x="440" y="202"/>
                  </a:moveTo>
                  <a:lnTo>
                    <a:pt x="453" y="195"/>
                  </a:lnTo>
                  <a:lnTo>
                    <a:pt x="460" y="208"/>
                  </a:lnTo>
                  <a:lnTo>
                    <a:pt x="447" y="215"/>
                  </a:lnTo>
                  <a:lnTo>
                    <a:pt x="440" y="202"/>
                  </a:lnTo>
                  <a:close/>
                  <a:moveTo>
                    <a:pt x="466" y="188"/>
                  </a:moveTo>
                  <a:lnTo>
                    <a:pt x="479" y="181"/>
                  </a:lnTo>
                  <a:lnTo>
                    <a:pt x="486" y="194"/>
                  </a:lnTo>
                  <a:lnTo>
                    <a:pt x="473" y="201"/>
                  </a:lnTo>
                  <a:lnTo>
                    <a:pt x="466" y="188"/>
                  </a:lnTo>
                  <a:close/>
                  <a:moveTo>
                    <a:pt x="492" y="174"/>
                  </a:moveTo>
                  <a:lnTo>
                    <a:pt x="505" y="167"/>
                  </a:lnTo>
                  <a:lnTo>
                    <a:pt x="511" y="180"/>
                  </a:lnTo>
                  <a:lnTo>
                    <a:pt x="499" y="187"/>
                  </a:lnTo>
                  <a:lnTo>
                    <a:pt x="492" y="174"/>
                  </a:lnTo>
                  <a:close/>
                  <a:moveTo>
                    <a:pt x="517" y="160"/>
                  </a:moveTo>
                  <a:lnTo>
                    <a:pt x="530" y="153"/>
                  </a:lnTo>
                  <a:lnTo>
                    <a:pt x="537" y="166"/>
                  </a:lnTo>
                  <a:lnTo>
                    <a:pt x="524" y="172"/>
                  </a:lnTo>
                  <a:lnTo>
                    <a:pt x="517" y="160"/>
                  </a:lnTo>
                  <a:close/>
                  <a:moveTo>
                    <a:pt x="543" y="146"/>
                  </a:moveTo>
                  <a:lnTo>
                    <a:pt x="556" y="139"/>
                  </a:lnTo>
                  <a:lnTo>
                    <a:pt x="563" y="151"/>
                  </a:lnTo>
                  <a:lnTo>
                    <a:pt x="550" y="159"/>
                  </a:lnTo>
                  <a:lnTo>
                    <a:pt x="543" y="146"/>
                  </a:lnTo>
                  <a:close/>
                  <a:moveTo>
                    <a:pt x="569" y="132"/>
                  </a:moveTo>
                  <a:lnTo>
                    <a:pt x="582" y="125"/>
                  </a:lnTo>
                  <a:lnTo>
                    <a:pt x="589" y="138"/>
                  </a:lnTo>
                  <a:lnTo>
                    <a:pt x="576" y="145"/>
                  </a:lnTo>
                  <a:lnTo>
                    <a:pt x="569" y="132"/>
                  </a:lnTo>
                  <a:close/>
                  <a:moveTo>
                    <a:pt x="595" y="118"/>
                  </a:moveTo>
                  <a:lnTo>
                    <a:pt x="608" y="111"/>
                  </a:lnTo>
                  <a:lnTo>
                    <a:pt x="615" y="124"/>
                  </a:lnTo>
                  <a:lnTo>
                    <a:pt x="602" y="130"/>
                  </a:lnTo>
                  <a:lnTo>
                    <a:pt x="595" y="118"/>
                  </a:lnTo>
                  <a:close/>
                  <a:moveTo>
                    <a:pt x="621" y="104"/>
                  </a:moveTo>
                  <a:lnTo>
                    <a:pt x="634" y="97"/>
                  </a:lnTo>
                  <a:lnTo>
                    <a:pt x="641" y="109"/>
                  </a:lnTo>
                  <a:lnTo>
                    <a:pt x="628" y="116"/>
                  </a:lnTo>
                  <a:lnTo>
                    <a:pt x="621" y="104"/>
                  </a:lnTo>
                  <a:close/>
                  <a:moveTo>
                    <a:pt x="647" y="90"/>
                  </a:moveTo>
                  <a:lnTo>
                    <a:pt x="660" y="83"/>
                  </a:lnTo>
                  <a:lnTo>
                    <a:pt x="667" y="95"/>
                  </a:lnTo>
                  <a:lnTo>
                    <a:pt x="654" y="102"/>
                  </a:lnTo>
                  <a:lnTo>
                    <a:pt x="647" y="90"/>
                  </a:lnTo>
                  <a:close/>
                  <a:moveTo>
                    <a:pt x="673" y="75"/>
                  </a:moveTo>
                  <a:lnTo>
                    <a:pt x="685" y="69"/>
                  </a:lnTo>
                  <a:lnTo>
                    <a:pt x="692" y="81"/>
                  </a:lnTo>
                  <a:lnTo>
                    <a:pt x="680" y="88"/>
                  </a:lnTo>
                  <a:lnTo>
                    <a:pt x="673" y="75"/>
                  </a:lnTo>
                  <a:close/>
                  <a:moveTo>
                    <a:pt x="698" y="62"/>
                  </a:moveTo>
                  <a:lnTo>
                    <a:pt x="711" y="54"/>
                  </a:lnTo>
                  <a:lnTo>
                    <a:pt x="718" y="67"/>
                  </a:lnTo>
                  <a:lnTo>
                    <a:pt x="705" y="74"/>
                  </a:lnTo>
                  <a:lnTo>
                    <a:pt x="698" y="62"/>
                  </a:lnTo>
                  <a:close/>
                  <a:moveTo>
                    <a:pt x="724" y="47"/>
                  </a:moveTo>
                  <a:lnTo>
                    <a:pt x="737" y="41"/>
                  </a:lnTo>
                  <a:lnTo>
                    <a:pt x="744" y="53"/>
                  </a:lnTo>
                  <a:lnTo>
                    <a:pt x="731" y="60"/>
                  </a:lnTo>
                  <a:lnTo>
                    <a:pt x="724" y="47"/>
                  </a:lnTo>
                  <a:close/>
                  <a:moveTo>
                    <a:pt x="750" y="33"/>
                  </a:moveTo>
                  <a:lnTo>
                    <a:pt x="763" y="26"/>
                  </a:lnTo>
                  <a:lnTo>
                    <a:pt x="770" y="39"/>
                  </a:lnTo>
                  <a:lnTo>
                    <a:pt x="757" y="46"/>
                  </a:lnTo>
                  <a:lnTo>
                    <a:pt x="750" y="33"/>
                  </a:lnTo>
                  <a:close/>
                  <a:moveTo>
                    <a:pt x="776" y="19"/>
                  </a:moveTo>
                  <a:lnTo>
                    <a:pt x="789" y="12"/>
                  </a:lnTo>
                  <a:lnTo>
                    <a:pt x="796" y="25"/>
                  </a:lnTo>
                  <a:lnTo>
                    <a:pt x="783" y="32"/>
                  </a:lnTo>
                  <a:lnTo>
                    <a:pt x="776" y="19"/>
                  </a:lnTo>
                  <a:close/>
                  <a:moveTo>
                    <a:pt x="778" y="2"/>
                  </a:moveTo>
                  <a:lnTo>
                    <a:pt x="827" y="0"/>
                  </a:lnTo>
                  <a:lnTo>
                    <a:pt x="799" y="40"/>
                  </a:lnTo>
                  <a:lnTo>
                    <a:pt x="778" y="2"/>
                  </a:lnTo>
                  <a:close/>
                </a:path>
              </a:pathLst>
            </a:custGeom>
            <a:solidFill>
              <a:srgbClr val="0000CC"/>
            </a:solidFill>
            <a:ln w="1">
              <a:solidFill>
                <a:srgbClr val="0000CC"/>
              </a:solidFill>
              <a:bevel/>
              <a:headEnd/>
              <a:tailEnd/>
            </a:ln>
          </p:spPr>
          <p:txBody>
            <a:bodyPr/>
            <a:lstStyle/>
            <a:p>
              <a:endParaRPr lang="en-US"/>
            </a:p>
          </p:txBody>
        </p:sp>
        <p:sp>
          <p:nvSpPr>
            <p:cNvPr id="105554" name="Freeform 87"/>
            <p:cNvSpPr>
              <a:spLocks noEditPoints="1"/>
            </p:cNvSpPr>
            <p:nvPr/>
          </p:nvSpPr>
          <p:spPr bwMode="auto">
            <a:xfrm>
              <a:off x="3319" y="2305"/>
              <a:ext cx="813" cy="44"/>
            </a:xfrm>
            <a:custGeom>
              <a:avLst/>
              <a:gdLst>
                <a:gd name="T0" fmla="*/ 15 w 813"/>
                <a:gd name="T1" fmla="*/ 30 h 44"/>
                <a:gd name="T2" fmla="*/ 30 w 813"/>
                <a:gd name="T3" fmla="*/ 15 h 44"/>
                <a:gd name="T4" fmla="*/ 30 w 813"/>
                <a:gd name="T5" fmla="*/ 30 h 44"/>
                <a:gd name="T6" fmla="*/ 74 w 813"/>
                <a:gd name="T7" fmla="*/ 15 h 44"/>
                <a:gd name="T8" fmla="*/ 59 w 813"/>
                <a:gd name="T9" fmla="*/ 15 h 44"/>
                <a:gd name="T10" fmla="*/ 103 w 813"/>
                <a:gd name="T11" fmla="*/ 30 h 44"/>
                <a:gd name="T12" fmla="*/ 118 w 813"/>
                <a:gd name="T13" fmla="*/ 15 h 44"/>
                <a:gd name="T14" fmla="*/ 118 w 813"/>
                <a:gd name="T15" fmla="*/ 30 h 44"/>
                <a:gd name="T16" fmla="*/ 162 w 813"/>
                <a:gd name="T17" fmla="*/ 15 h 44"/>
                <a:gd name="T18" fmla="*/ 147 w 813"/>
                <a:gd name="T19" fmla="*/ 15 h 44"/>
                <a:gd name="T20" fmla="*/ 191 w 813"/>
                <a:gd name="T21" fmla="*/ 30 h 44"/>
                <a:gd name="T22" fmla="*/ 206 w 813"/>
                <a:gd name="T23" fmla="*/ 15 h 44"/>
                <a:gd name="T24" fmla="*/ 206 w 813"/>
                <a:gd name="T25" fmla="*/ 30 h 44"/>
                <a:gd name="T26" fmla="*/ 250 w 813"/>
                <a:gd name="T27" fmla="*/ 15 h 44"/>
                <a:gd name="T28" fmla="*/ 235 w 813"/>
                <a:gd name="T29" fmla="*/ 15 h 44"/>
                <a:gd name="T30" fmla="*/ 280 w 813"/>
                <a:gd name="T31" fmla="*/ 30 h 44"/>
                <a:gd name="T32" fmla="*/ 294 w 813"/>
                <a:gd name="T33" fmla="*/ 15 h 44"/>
                <a:gd name="T34" fmla="*/ 294 w 813"/>
                <a:gd name="T35" fmla="*/ 30 h 44"/>
                <a:gd name="T36" fmla="*/ 338 w 813"/>
                <a:gd name="T37" fmla="*/ 15 h 44"/>
                <a:gd name="T38" fmla="*/ 324 w 813"/>
                <a:gd name="T39" fmla="*/ 15 h 44"/>
                <a:gd name="T40" fmla="*/ 368 w 813"/>
                <a:gd name="T41" fmla="*/ 30 h 44"/>
                <a:gd name="T42" fmla="*/ 383 w 813"/>
                <a:gd name="T43" fmla="*/ 15 h 44"/>
                <a:gd name="T44" fmla="*/ 383 w 813"/>
                <a:gd name="T45" fmla="*/ 30 h 44"/>
                <a:gd name="T46" fmla="*/ 427 w 813"/>
                <a:gd name="T47" fmla="*/ 15 h 44"/>
                <a:gd name="T48" fmla="*/ 412 w 813"/>
                <a:gd name="T49" fmla="*/ 15 h 44"/>
                <a:gd name="T50" fmla="*/ 456 w 813"/>
                <a:gd name="T51" fmla="*/ 30 h 44"/>
                <a:gd name="T52" fmla="*/ 471 w 813"/>
                <a:gd name="T53" fmla="*/ 15 h 44"/>
                <a:gd name="T54" fmla="*/ 471 w 813"/>
                <a:gd name="T55" fmla="*/ 30 h 44"/>
                <a:gd name="T56" fmla="*/ 515 w 813"/>
                <a:gd name="T57" fmla="*/ 15 h 44"/>
                <a:gd name="T58" fmla="*/ 500 w 813"/>
                <a:gd name="T59" fmla="*/ 15 h 44"/>
                <a:gd name="T60" fmla="*/ 544 w 813"/>
                <a:gd name="T61" fmla="*/ 30 h 44"/>
                <a:gd name="T62" fmla="*/ 559 w 813"/>
                <a:gd name="T63" fmla="*/ 15 h 44"/>
                <a:gd name="T64" fmla="*/ 559 w 813"/>
                <a:gd name="T65" fmla="*/ 30 h 44"/>
                <a:gd name="T66" fmla="*/ 603 w 813"/>
                <a:gd name="T67" fmla="*/ 15 h 44"/>
                <a:gd name="T68" fmla="*/ 588 w 813"/>
                <a:gd name="T69" fmla="*/ 15 h 44"/>
                <a:gd name="T70" fmla="*/ 633 w 813"/>
                <a:gd name="T71" fmla="*/ 30 h 44"/>
                <a:gd name="T72" fmla="*/ 647 w 813"/>
                <a:gd name="T73" fmla="*/ 15 h 44"/>
                <a:gd name="T74" fmla="*/ 647 w 813"/>
                <a:gd name="T75" fmla="*/ 30 h 44"/>
                <a:gd name="T76" fmla="*/ 691 w 813"/>
                <a:gd name="T77" fmla="*/ 15 h 44"/>
                <a:gd name="T78" fmla="*/ 677 w 813"/>
                <a:gd name="T79" fmla="*/ 15 h 44"/>
                <a:gd name="T80" fmla="*/ 721 w 813"/>
                <a:gd name="T81" fmla="*/ 30 h 44"/>
                <a:gd name="T82" fmla="*/ 736 w 813"/>
                <a:gd name="T83" fmla="*/ 15 h 44"/>
                <a:gd name="T84" fmla="*/ 736 w 813"/>
                <a:gd name="T85" fmla="*/ 30 h 44"/>
                <a:gd name="T86" fmla="*/ 776 w 813"/>
                <a:gd name="T87" fmla="*/ 15 h 44"/>
                <a:gd name="T88" fmla="*/ 765 w 813"/>
                <a:gd name="T89" fmla="*/ 15 h 44"/>
                <a:gd name="T90" fmla="*/ 769 w 813"/>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3"/>
                <a:gd name="T139" fmla="*/ 0 h 44"/>
                <a:gd name="T140" fmla="*/ 813 w 813"/>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3"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8" y="15"/>
                  </a:moveTo>
                  <a:lnTo>
                    <a:pt x="103" y="15"/>
                  </a:lnTo>
                  <a:lnTo>
                    <a:pt x="103" y="30"/>
                  </a:lnTo>
                  <a:lnTo>
                    <a:pt x="88" y="30"/>
                  </a:lnTo>
                  <a:lnTo>
                    <a:pt x="88"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1" y="15"/>
                  </a:lnTo>
                  <a:lnTo>
                    <a:pt x="191" y="30"/>
                  </a:lnTo>
                  <a:lnTo>
                    <a:pt x="177" y="30"/>
                  </a:lnTo>
                  <a:lnTo>
                    <a:pt x="177" y="15"/>
                  </a:lnTo>
                  <a:close/>
                  <a:moveTo>
                    <a:pt x="206" y="15"/>
                  </a:moveTo>
                  <a:lnTo>
                    <a:pt x="221" y="15"/>
                  </a:lnTo>
                  <a:lnTo>
                    <a:pt x="221" y="30"/>
                  </a:lnTo>
                  <a:lnTo>
                    <a:pt x="206" y="30"/>
                  </a:lnTo>
                  <a:lnTo>
                    <a:pt x="206" y="15"/>
                  </a:lnTo>
                  <a:close/>
                  <a:moveTo>
                    <a:pt x="235" y="15"/>
                  </a:moveTo>
                  <a:lnTo>
                    <a:pt x="250" y="15"/>
                  </a:lnTo>
                  <a:lnTo>
                    <a:pt x="250" y="30"/>
                  </a:lnTo>
                  <a:lnTo>
                    <a:pt x="235" y="30"/>
                  </a:lnTo>
                  <a:lnTo>
                    <a:pt x="235" y="15"/>
                  </a:lnTo>
                  <a:close/>
                  <a:moveTo>
                    <a:pt x="265" y="15"/>
                  </a:moveTo>
                  <a:lnTo>
                    <a:pt x="280" y="15"/>
                  </a:lnTo>
                  <a:lnTo>
                    <a:pt x="280" y="30"/>
                  </a:lnTo>
                  <a:lnTo>
                    <a:pt x="265" y="30"/>
                  </a:lnTo>
                  <a:lnTo>
                    <a:pt x="265" y="15"/>
                  </a:lnTo>
                  <a:close/>
                  <a:moveTo>
                    <a:pt x="294" y="15"/>
                  </a:moveTo>
                  <a:lnTo>
                    <a:pt x="309" y="15"/>
                  </a:lnTo>
                  <a:lnTo>
                    <a:pt x="309" y="30"/>
                  </a:lnTo>
                  <a:lnTo>
                    <a:pt x="294" y="30"/>
                  </a:lnTo>
                  <a:lnTo>
                    <a:pt x="294" y="15"/>
                  </a:lnTo>
                  <a:close/>
                  <a:moveTo>
                    <a:pt x="324" y="15"/>
                  </a:moveTo>
                  <a:lnTo>
                    <a:pt x="338" y="15"/>
                  </a:lnTo>
                  <a:lnTo>
                    <a:pt x="338"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1" y="15"/>
                  </a:moveTo>
                  <a:lnTo>
                    <a:pt x="456" y="15"/>
                  </a:lnTo>
                  <a:lnTo>
                    <a:pt x="456" y="30"/>
                  </a:lnTo>
                  <a:lnTo>
                    <a:pt x="441" y="30"/>
                  </a:lnTo>
                  <a:lnTo>
                    <a:pt x="441"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4" y="15"/>
                  </a:lnTo>
                  <a:lnTo>
                    <a:pt x="544" y="30"/>
                  </a:lnTo>
                  <a:lnTo>
                    <a:pt x="530" y="30"/>
                  </a:lnTo>
                  <a:lnTo>
                    <a:pt x="530" y="15"/>
                  </a:lnTo>
                  <a:close/>
                  <a:moveTo>
                    <a:pt x="559" y="15"/>
                  </a:moveTo>
                  <a:lnTo>
                    <a:pt x="574" y="15"/>
                  </a:lnTo>
                  <a:lnTo>
                    <a:pt x="574" y="30"/>
                  </a:lnTo>
                  <a:lnTo>
                    <a:pt x="559" y="30"/>
                  </a:lnTo>
                  <a:lnTo>
                    <a:pt x="559" y="15"/>
                  </a:lnTo>
                  <a:close/>
                  <a:moveTo>
                    <a:pt x="588" y="15"/>
                  </a:moveTo>
                  <a:lnTo>
                    <a:pt x="603" y="15"/>
                  </a:lnTo>
                  <a:lnTo>
                    <a:pt x="603" y="30"/>
                  </a:lnTo>
                  <a:lnTo>
                    <a:pt x="588" y="30"/>
                  </a:lnTo>
                  <a:lnTo>
                    <a:pt x="588" y="15"/>
                  </a:lnTo>
                  <a:close/>
                  <a:moveTo>
                    <a:pt x="618" y="15"/>
                  </a:moveTo>
                  <a:lnTo>
                    <a:pt x="633" y="15"/>
                  </a:lnTo>
                  <a:lnTo>
                    <a:pt x="633" y="30"/>
                  </a:lnTo>
                  <a:lnTo>
                    <a:pt x="618" y="30"/>
                  </a:lnTo>
                  <a:lnTo>
                    <a:pt x="618" y="15"/>
                  </a:lnTo>
                  <a:close/>
                  <a:moveTo>
                    <a:pt x="647" y="15"/>
                  </a:moveTo>
                  <a:lnTo>
                    <a:pt x="662" y="15"/>
                  </a:lnTo>
                  <a:lnTo>
                    <a:pt x="662" y="30"/>
                  </a:lnTo>
                  <a:lnTo>
                    <a:pt x="647" y="30"/>
                  </a:lnTo>
                  <a:lnTo>
                    <a:pt x="647" y="15"/>
                  </a:lnTo>
                  <a:close/>
                  <a:moveTo>
                    <a:pt x="677" y="15"/>
                  </a:moveTo>
                  <a:lnTo>
                    <a:pt x="691" y="15"/>
                  </a:lnTo>
                  <a:lnTo>
                    <a:pt x="691" y="30"/>
                  </a:lnTo>
                  <a:lnTo>
                    <a:pt x="677" y="30"/>
                  </a:lnTo>
                  <a:lnTo>
                    <a:pt x="677" y="15"/>
                  </a:lnTo>
                  <a:close/>
                  <a:moveTo>
                    <a:pt x="706" y="15"/>
                  </a:moveTo>
                  <a:lnTo>
                    <a:pt x="721" y="15"/>
                  </a:lnTo>
                  <a:lnTo>
                    <a:pt x="721" y="30"/>
                  </a:lnTo>
                  <a:lnTo>
                    <a:pt x="706" y="30"/>
                  </a:lnTo>
                  <a:lnTo>
                    <a:pt x="706" y="15"/>
                  </a:lnTo>
                  <a:close/>
                  <a:moveTo>
                    <a:pt x="736" y="15"/>
                  </a:moveTo>
                  <a:lnTo>
                    <a:pt x="750" y="15"/>
                  </a:lnTo>
                  <a:lnTo>
                    <a:pt x="750" y="30"/>
                  </a:lnTo>
                  <a:lnTo>
                    <a:pt x="736" y="30"/>
                  </a:lnTo>
                  <a:lnTo>
                    <a:pt x="736" y="15"/>
                  </a:lnTo>
                  <a:close/>
                  <a:moveTo>
                    <a:pt x="765" y="15"/>
                  </a:moveTo>
                  <a:lnTo>
                    <a:pt x="776" y="15"/>
                  </a:lnTo>
                  <a:lnTo>
                    <a:pt x="776" y="30"/>
                  </a:lnTo>
                  <a:lnTo>
                    <a:pt x="765" y="30"/>
                  </a:lnTo>
                  <a:lnTo>
                    <a:pt x="765" y="15"/>
                  </a:lnTo>
                  <a:close/>
                  <a:moveTo>
                    <a:pt x="769" y="0"/>
                  </a:moveTo>
                  <a:lnTo>
                    <a:pt x="813" y="22"/>
                  </a:lnTo>
                  <a:lnTo>
                    <a:pt x="769" y="44"/>
                  </a:lnTo>
                  <a:lnTo>
                    <a:pt x="769" y="0"/>
                  </a:lnTo>
                  <a:close/>
                </a:path>
              </a:pathLst>
            </a:custGeom>
            <a:solidFill>
              <a:srgbClr val="0000FF"/>
            </a:solidFill>
            <a:ln w="1">
              <a:solidFill>
                <a:srgbClr val="0000FF"/>
              </a:solidFill>
              <a:bevel/>
              <a:headEnd/>
              <a:tailEnd/>
            </a:ln>
          </p:spPr>
          <p:txBody>
            <a:bodyPr/>
            <a:lstStyle/>
            <a:p>
              <a:endParaRPr lang="en-US"/>
            </a:p>
          </p:txBody>
        </p:sp>
        <p:sp>
          <p:nvSpPr>
            <p:cNvPr id="105555" name="Freeform 88"/>
            <p:cNvSpPr>
              <a:spLocks noEditPoints="1"/>
            </p:cNvSpPr>
            <p:nvPr/>
          </p:nvSpPr>
          <p:spPr bwMode="auto">
            <a:xfrm>
              <a:off x="1701" y="2305"/>
              <a:ext cx="624" cy="44"/>
            </a:xfrm>
            <a:custGeom>
              <a:avLst/>
              <a:gdLst>
                <a:gd name="T0" fmla="*/ 15 w 624"/>
                <a:gd name="T1" fmla="*/ 15 h 44"/>
                <a:gd name="T2" fmla="*/ 0 w 624"/>
                <a:gd name="T3" fmla="*/ 30 h 44"/>
                <a:gd name="T4" fmla="*/ 30 w 624"/>
                <a:gd name="T5" fmla="*/ 15 h 44"/>
                <a:gd name="T6" fmla="*/ 44 w 624"/>
                <a:gd name="T7" fmla="*/ 30 h 44"/>
                <a:gd name="T8" fmla="*/ 30 w 624"/>
                <a:gd name="T9" fmla="*/ 15 h 44"/>
                <a:gd name="T10" fmla="*/ 74 w 624"/>
                <a:gd name="T11" fmla="*/ 15 h 44"/>
                <a:gd name="T12" fmla="*/ 59 w 624"/>
                <a:gd name="T13" fmla="*/ 30 h 44"/>
                <a:gd name="T14" fmla="*/ 89 w 624"/>
                <a:gd name="T15" fmla="*/ 15 h 44"/>
                <a:gd name="T16" fmla="*/ 103 w 624"/>
                <a:gd name="T17" fmla="*/ 30 h 44"/>
                <a:gd name="T18" fmla="*/ 89 w 624"/>
                <a:gd name="T19" fmla="*/ 15 h 44"/>
                <a:gd name="T20" fmla="*/ 133 w 624"/>
                <a:gd name="T21" fmla="*/ 15 h 44"/>
                <a:gd name="T22" fmla="*/ 118 w 624"/>
                <a:gd name="T23" fmla="*/ 30 h 44"/>
                <a:gd name="T24" fmla="*/ 147 w 624"/>
                <a:gd name="T25" fmla="*/ 15 h 44"/>
                <a:gd name="T26" fmla="*/ 162 w 624"/>
                <a:gd name="T27" fmla="*/ 30 h 44"/>
                <a:gd name="T28" fmla="*/ 147 w 624"/>
                <a:gd name="T29" fmla="*/ 15 h 44"/>
                <a:gd name="T30" fmla="*/ 192 w 624"/>
                <a:gd name="T31" fmla="*/ 15 h 44"/>
                <a:gd name="T32" fmla="*/ 177 w 624"/>
                <a:gd name="T33" fmla="*/ 30 h 44"/>
                <a:gd name="T34" fmla="*/ 206 w 624"/>
                <a:gd name="T35" fmla="*/ 15 h 44"/>
                <a:gd name="T36" fmla="*/ 221 w 624"/>
                <a:gd name="T37" fmla="*/ 30 h 44"/>
                <a:gd name="T38" fmla="*/ 206 w 624"/>
                <a:gd name="T39" fmla="*/ 15 h 44"/>
                <a:gd name="T40" fmla="*/ 250 w 624"/>
                <a:gd name="T41" fmla="*/ 15 h 44"/>
                <a:gd name="T42" fmla="*/ 236 w 624"/>
                <a:gd name="T43" fmla="*/ 30 h 44"/>
                <a:gd name="T44" fmla="*/ 265 w 624"/>
                <a:gd name="T45" fmla="*/ 15 h 44"/>
                <a:gd name="T46" fmla="*/ 280 w 624"/>
                <a:gd name="T47" fmla="*/ 30 h 44"/>
                <a:gd name="T48" fmla="*/ 265 w 624"/>
                <a:gd name="T49" fmla="*/ 15 h 44"/>
                <a:gd name="T50" fmla="*/ 309 w 624"/>
                <a:gd name="T51" fmla="*/ 15 h 44"/>
                <a:gd name="T52" fmla="*/ 295 w 624"/>
                <a:gd name="T53" fmla="*/ 30 h 44"/>
                <a:gd name="T54" fmla="*/ 324 w 624"/>
                <a:gd name="T55" fmla="*/ 15 h 44"/>
                <a:gd name="T56" fmla="*/ 339 w 624"/>
                <a:gd name="T57" fmla="*/ 30 h 44"/>
                <a:gd name="T58" fmla="*/ 324 w 624"/>
                <a:gd name="T59" fmla="*/ 15 h 44"/>
                <a:gd name="T60" fmla="*/ 368 w 624"/>
                <a:gd name="T61" fmla="*/ 15 h 44"/>
                <a:gd name="T62" fmla="*/ 353 w 624"/>
                <a:gd name="T63" fmla="*/ 30 h 44"/>
                <a:gd name="T64" fmla="*/ 383 w 624"/>
                <a:gd name="T65" fmla="*/ 15 h 44"/>
                <a:gd name="T66" fmla="*/ 397 w 624"/>
                <a:gd name="T67" fmla="*/ 30 h 44"/>
                <a:gd name="T68" fmla="*/ 383 w 624"/>
                <a:gd name="T69" fmla="*/ 15 h 44"/>
                <a:gd name="T70" fmla="*/ 427 w 624"/>
                <a:gd name="T71" fmla="*/ 15 h 44"/>
                <a:gd name="T72" fmla="*/ 412 w 624"/>
                <a:gd name="T73" fmla="*/ 30 h 44"/>
                <a:gd name="T74" fmla="*/ 442 w 624"/>
                <a:gd name="T75" fmla="*/ 15 h 44"/>
                <a:gd name="T76" fmla="*/ 456 w 624"/>
                <a:gd name="T77" fmla="*/ 30 h 44"/>
                <a:gd name="T78" fmla="*/ 442 w 624"/>
                <a:gd name="T79" fmla="*/ 15 h 44"/>
                <a:gd name="T80" fmla="*/ 486 w 624"/>
                <a:gd name="T81" fmla="*/ 15 h 44"/>
                <a:gd name="T82" fmla="*/ 471 w 624"/>
                <a:gd name="T83" fmla="*/ 30 h 44"/>
                <a:gd name="T84" fmla="*/ 500 w 624"/>
                <a:gd name="T85" fmla="*/ 15 h 44"/>
                <a:gd name="T86" fmla="*/ 515 w 624"/>
                <a:gd name="T87" fmla="*/ 30 h 44"/>
                <a:gd name="T88" fmla="*/ 500 w 624"/>
                <a:gd name="T89" fmla="*/ 15 h 44"/>
                <a:gd name="T90" fmla="*/ 545 w 624"/>
                <a:gd name="T91" fmla="*/ 15 h 44"/>
                <a:gd name="T92" fmla="*/ 530 w 624"/>
                <a:gd name="T93" fmla="*/ 30 h 44"/>
                <a:gd name="T94" fmla="*/ 559 w 624"/>
                <a:gd name="T95" fmla="*/ 15 h 44"/>
                <a:gd name="T96" fmla="*/ 574 w 624"/>
                <a:gd name="T97" fmla="*/ 30 h 44"/>
                <a:gd name="T98" fmla="*/ 559 w 624"/>
                <a:gd name="T99" fmla="*/ 15 h 44"/>
                <a:gd name="T100" fmla="*/ 624 w 624"/>
                <a:gd name="T101" fmla="*/ 22 h 44"/>
                <a:gd name="T102" fmla="*/ 580 w 624"/>
                <a:gd name="T103" fmla="*/ 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44"/>
                <a:gd name="T158" fmla="*/ 624 w 624"/>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9" y="15"/>
                  </a:moveTo>
                  <a:lnTo>
                    <a:pt x="103" y="15"/>
                  </a:lnTo>
                  <a:lnTo>
                    <a:pt x="103" y="30"/>
                  </a:lnTo>
                  <a:lnTo>
                    <a:pt x="89" y="30"/>
                  </a:lnTo>
                  <a:lnTo>
                    <a:pt x="89"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2" y="15"/>
                  </a:lnTo>
                  <a:lnTo>
                    <a:pt x="192" y="30"/>
                  </a:lnTo>
                  <a:lnTo>
                    <a:pt x="177" y="30"/>
                  </a:lnTo>
                  <a:lnTo>
                    <a:pt x="177" y="15"/>
                  </a:lnTo>
                  <a:close/>
                  <a:moveTo>
                    <a:pt x="206" y="15"/>
                  </a:moveTo>
                  <a:lnTo>
                    <a:pt x="221" y="15"/>
                  </a:lnTo>
                  <a:lnTo>
                    <a:pt x="221" y="30"/>
                  </a:lnTo>
                  <a:lnTo>
                    <a:pt x="206" y="30"/>
                  </a:lnTo>
                  <a:lnTo>
                    <a:pt x="206" y="15"/>
                  </a:lnTo>
                  <a:close/>
                  <a:moveTo>
                    <a:pt x="236" y="15"/>
                  </a:moveTo>
                  <a:lnTo>
                    <a:pt x="250" y="15"/>
                  </a:lnTo>
                  <a:lnTo>
                    <a:pt x="250" y="30"/>
                  </a:lnTo>
                  <a:lnTo>
                    <a:pt x="236" y="30"/>
                  </a:lnTo>
                  <a:lnTo>
                    <a:pt x="236" y="15"/>
                  </a:lnTo>
                  <a:close/>
                  <a:moveTo>
                    <a:pt x="265" y="15"/>
                  </a:moveTo>
                  <a:lnTo>
                    <a:pt x="280" y="15"/>
                  </a:lnTo>
                  <a:lnTo>
                    <a:pt x="280" y="30"/>
                  </a:lnTo>
                  <a:lnTo>
                    <a:pt x="265" y="30"/>
                  </a:lnTo>
                  <a:lnTo>
                    <a:pt x="265" y="15"/>
                  </a:lnTo>
                  <a:close/>
                  <a:moveTo>
                    <a:pt x="295" y="15"/>
                  </a:moveTo>
                  <a:lnTo>
                    <a:pt x="309" y="15"/>
                  </a:lnTo>
                  <a:lnTo>
                    <a:pt x="309" y="30"/>
                  </a:lnTo>
                  <a:lnTo>
                    <a:pt x="295" y="30"/>
                  </a:lnTo>
                  <a:lnTo>
                    <a:pt x="295" y="15"/>
                  </a:lnTo>
                  <a:close/>
                  <a:moveTo>
                    <a:pt x="324" y="15"/>
                  </a:moveTo>
                  <a:lnTo>
                    <a:pt x="339" y="15"/>
                  </a:lnTo>
                  <a:lnTo>
                    <a:pt x="339"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2" y="15"/>
                  </a:moveTo>
                  <a:lnTo>
                    <a:pt x="456" y="15"/>
                  </a:lnTo>
                  <a:lnTo>
                    <a:pt x="456" y="30"/>
                  </a:lnTo>
                  <a:lnTo>
                    <a:pt x="442" y="30"/>
                  </a:lnTo>
                  <a:lnTo>
                    <a:pt x="442"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5" y="15"/>
                  </a:lnTo>
                  <a:lnTo>
                    <a:pt x="545" y="30"/>
                  </a:lnTo>
                  <a:lnTo>
                    <a:pt x="530" y="30"/>
                  </a:lnTo>
                  <a:lnTo>
                    <a:pt x="530" y="15"/>
                  </a:lnTo>
                  <a:close/>
                  <a:moveTo>
                    <a:pt x="559" y="15"/>
                  </a:moveTo>
                  <a:lnTo>
                    <a:pt x="574" y="15"/>
                  </a:lnTo>
                  <a:lnTo>
                    <a:pt x="574" y="30"/>
                  </a:lnTo>
                  <a:lnTo>
                    <a:pt x="559" y="30"/>
                  </a:lnTo>
                  <a:lnTo>
                    <a:pt x="559" y="15"/>
                  </a:lnTo>
                  <a:close/>
                  <a:moveTo>
                    <a:pt x="580" y="0"/>
                  </a:moveTo>
                  <a:lnTo>
                    <a:pt x="624" y="22"/>
                  </a:lnTo>
                  <a:lnTo>
                    <a:pt x="580" y="44"/>
                  </a:lnTo>
                  <a:lnTo>
                    <a:pt x="580" y="0"/>
                  </a:lnTo>
                  <a:close/>
                </a:path>
              </a:pathLst>
            </a:custGeom>
            <a:solidFill>
              <a:srgbClr val="0000FF"/>
            </a:solidFill>
            <a:ln w="1">
              <a:solidFill>
                <a:srgbClr val="0000FF"/>
              </a:solidFill>
              <a:bevel/>
              <a:headEnd/>
              <a:tailEnd/>
            </a:ln>
          </p:spPr>
          <p:txBody>
            <a:bodyPr/>
            <a:lstStyle/>
            <a:p>
              <a:endParaRPr lang="en-US"/>
            </a:p>
          </p:txBody>
        </p:sp>
        <p:sp>
          <p:nvSpPr>
            <p:cNvPr id="105556" name="Freeform 89"/>
            <p:cNvSpPr>
              <a:spLocks noEditPoints="1"/>
            </p:cNvSpPr>
            <p:nvPr/>
          </p:nvSpPr>
          <p:spPr bwMode="auto">
            <a:xfrm>
              <a:off x="859" y="2031"/>
              <a:ext cx="871" cy="257"/>
            </a:xfrm>
            <a:custGeom>
              <a:avLst/>
              <a:gdLst>
                <a:gd name="T0" fmla="*/ 52 w 871"/>
                <a:gd name="T1" fmla="*/ 242 h 257"/>
                <a:gd name="T2" fmla="*/ 66 w 871"/>
                <a:gd name="T3" fmla="*/ 226 h 257"/>
                <a:gd name="T4" fmla="*/ 77 w 871"/>
                <a:gd name="T5" fmla="*/ 240 h 257"/>
                <a:gd name="T6" fmla="*/ 104 w 871"/>
                <a:gd name="T7" fmla="*/ 222 h 257"/>
                <a:gd name="T8" fmla="*/ 97 w 871"/>
                <a:gd name="T9" fmla="*/ 238 h 257"/>
                <a:gd name="T10" fmla="*/ 138 w 871"/>
                <a:gd name="T11" fmla="*/ 217 h 257"/>
                <a:gd name="T12" fmla="*/ 124 w 871"/>
                <a:gd name="T13" fmla="*/ 220 h 257"/>
                <a:gd name="T14" fmla="*/ 155 w 871"/>
                <a:gd name="T15" fmla="*/ 229 h 257"/>
                <a:gd name="T16" fmla="*/ 196 w 871"/>
                <a:gd name="T17" fmla="*/ 207 h 257"/>
                <a:gd name="T18" fmla="*/ 182 w 871"/>
                <a:gd name="T19" fmla="*/ 210 h 257"/>
                <a:gd name="T20" fmla="*/ 228 w 871"/>
                <a:gd name="T21" fmla="*/ 216 h 257"/>
                <a:gd name="T22" fmla="*/ 240 w 871"/>
                <a:gd name="T23" fmla="*/ 199 h 257"/>
                <a:gd name="T24" fmla="*/ 253 w 871"/>
                <a:gd name="T25" fmla="*/ 212 h 257"/>
                <a:gd name="T26" fmla="*/ 284 w 871"/>
                <a:gd name="T27" fmla="*/ 193 h 257"/>
                <a:gd name="T28" fmla="*/ 298 w 871"/>
                <a:gd name="T29" fmla="*/ 191 h 257"/>
                <a:gd name="T30" fmla="*/ 303 w 871"/>
                <a:gd name="T31" fmla="*/ 205 h 257"/>
                <a:gd name="T32" fmla="*/ 335 w 871"/>
                <a:gd name="T33" fmla="*/ 186 h 257"/>
                <a:gd name="T34" fmla="*/ 329 w 871"/>
                <a:gd name="T35" fmla="*/ 202 h 257"/>
                <a:gd name="T36" fmla="*/ 373 w 871"/>
                <a:gd name="T37" fmla="*/ 193 h 257"/>
                <a:gd name="T38" fmla="*/ 389 w 871"/>
                <a:gd name="T39" fmla="*/ 174 h 257"/>
                <a:gd name="T40" fmla="*/ 388 w 871"/>
                <a:gd name="T41" fmla="*/ 190 h 257"/>
                <a:gd name="T42" fmla="*/ 431 w 871"/>
                <a:gd name="T43" fmla="*/ 179 h 257"/>
                <a:gd name="T44" fmla="*/ 448 w 871"/>
                <a:gd name="T45" fmla="*/ 159 h 257"/>
                <a:gd name="T46" fmla="*/ 445 w 871"/>
                <a:gd name="T47" fmla="*/ 175 h 257"/>
                <a:gd name="T48" fmla="*/ 487 w 871"/>
                <a:gd name="T49" fmla="*/ 163 h 257"/>
                <a:gd name="T50" fmla="*/ 508 w 871"/>
                <a:gd name="T51" fmla="*/ 141 h 257"/>
                <a:gd name="T52" fmla="*/ 501 w 871"/>
                <a:gd name="T53" fmla="*/ 159 h 257"/>
                <a:gd name="T54" fmla="*/ 539 w 871"/>
                <a:gd name="T55" fmla="*/ 132 h 257"/>
                <a:gd name="T56" fmla="*/ 525 w 871"/>
                <a:gd name="T57" fmla="*/ 136 h 257"/>
                <a:gd name="T58" fmla="*/ 572 w 871"/>
                <a:gd name="T59" fmla="*/ 138 h 257"/>
                <a:gd name="T60" fmla="*/ 582 w 871"/>
                <a:gd name="T61" fmla="*/ 120 h 257"/>
                <a:gd name="T62" fmla="*/ 582 w 871"/>
                <a:gd name="T63" fmla="*/ 120 h 257"/>
                <a:gd name="T64" fmla="*/ 628 w 871"/>
                <a:gd name="T65" fmla="*/ 121 h 257"/>
                <a:gd name="T66" fmla="*/ 638 w 871"/>
                <a:gd name="T67" fmla="*/ 103 h 257"/>
                <a:gd name="T68" fmla="*/ 655 w 871"/>
                <a:gd name="T69" fmla="*/ 112 h 257"/>
                <a:gd name="T70" fmla="*/ 668 w 871"/>
                <a:gd name="T71" fmla="*/ 92 h 257"/>
                <a:gd name="T72" fmla="*/ 671 w 871"/>
                <a:gd name="T73" fmla="*/ 107 h 257"/>
                <a:gd name="T74" fmla="*/ 706 w 871"/>
                <a:gd name="T75" fmla="*/ 77 h 257"/>
                <a:gd name="T76" fmla="*/ 693 w 871"/>
                <a:gd name="T77" fmla="*/ 82 h 257"/>
                <a:gd name="T78" fmla="*/ 739 w 871"/>
                <a:gd name="T79" fmla="*/ 79 h 257"/>
                <a:gd name="T80" fmla="*/ 746 w 871"/>
                <a:gd name="T81" fmla="*/ 59 h 257"/>
                <a:gd name="T82" fmla="*/ 766 w 871"/>
                <a:gd name="T83" fmla="*/ 67 h 257"/>
                <a:gd name="T84" fmla="*/ 746 w 871"/>
                <a:gd name="T85" fmla="*/ 59 h 257"/>
                <a:gd name="T86" fmla="*/ 786 w 871"/>
                <a:gd name="T87" fmla="*/ 41 h 257"/>
                <a:gd name="T88" fmla="*/ 779 w 871"/>
                <a:gd name="T89" fmla="*/ 60 h 257"/>
                <a:gd name="T90" fmla="*/ 809 w 871"/>
                <a:gd name="T91" fmla="*/ 30 h 257"/>
                <a:gd name="T92" fmla="*/ 809 w 871"/>
                <a:gd name="T93" fmla="*/ 46 h 257"/>
                <a:gd name="T94" fmla="*/ 826 w 871"/>
                <a:gd name="T95" fmla="*/ 21 h 257"/>
                <a:gd name="T96" fmla="*/ 845 w 871"/>
                <a:gd name="T97" fmla="*/ 27 h 257"/>
                <a:gd name="T98" fmla="*/ 832 w 871"/>
                <a:gd name="T99" fmla="*/ 34 h 257"/>
                <a:gd name="T100" fmla="*/ 858 w 871"/>
                <a:gd name="T101" fmla="*/ 4 h 257"/>
                <a:gd name="T102" fmla="*/ 869 w 871"/>
                <a:gd name="T103" fmla="*/ 14 h 257"/>
                <a:gd name="T104" fmla="*/ 851 w 871"/>
                <a:gd name="T105" fmla="*/ 7 h 257"/>
                <a:gd name="T106" fmla="*/ 46 w 871"/>
                <a:gd name="T107" fmla="*/ 25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1"/>
                <a:gd name="T163" fmla="*/ 0 h 257"/>
                <a:gd name="T164" fmla="*/ 871 w 871"/>
                <a:gd name="T165" fmla="*/ 257 h 2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1" h="257">
                  <a:moveTo>
                    <a:pt x="37" y="228"/>
                  </a:moveTo>
                  <a:lnTo>
                    <a:pt x="50" y="227"/>
                  </a:lnTo>
                  <a:lnTo>
                    <a:pt x="51" y="227"/>
                  </a:lnTo>
                  <a:lnTo>
                    <a:pt x="52" y="242"/>
                  </a:lnTo>
                  <a:lnTo>
                    <a:pt x="51" y="242"/>
                  </a:lnTo>
                  <a:lnTo>
                    <a:pt x="38" y="243"/>
                  </a:lnTo>
                  <a:lnTo>
                    <a:pt x="37" y="228"/>
                  </a:lnTo>
                  <a:close/>
                  <a:moveTo>
                    <a:pt x="66" y="226"/>
                  </a:moveTo>
                  <a:lnTo>
                    <a:pt x="76" y="225"/>
                  </a:lnTo>
                  <a:lnTo>
                    <a:pt x="80" y="225"/>
                  </a:lnTo>
                  <a:lnTo>
                    <a:pt x="82" y="239"/>
                  </a:lnTo>
                  <a:lnTo>
                    <a:pt x="77" y="240"/>
                  </a:lnTo>
                  <a:lnTo>
                    <a:pt x="67" y="241"/>
                  </a:lnTo>
                  <a:lnTo>
                    <a:pt x="66" y="226"/>
                  </a:lnTo>
                  <a:close/>
                  <a:moveTo>
                    <a:pt x="95" y="223"/>
                  </a:moveTo>
                  <a:lnTo>
                    <a:pt x="104" y="222"/>
                  </a:lnTo>
                  <a:lnTo>
                    <a:pt x="109" y="222"/>
                  </a:lnTo>
                  <a:lnTo>
                    <a:pt x="111" y="236"/>
                  </a:lnTo>
                  <a:lnTo>
                    <a:pt x="106" y="237"/>
                  </a:lnTo>
                  <a:lnTo>
                    <a:pt x="97" y="238"/>
                  </a:lnTo>
                  <a:lnTo>
                    <a:pt x="95" y="223"/>
                  </a:lnTo>
                  <a:close/>
                  <a:moveTo>
                    <a:pt x="124" y="220"/>
                  </a:moveTo>
                  <a:lnTo>
                    <a:pt x="135" y="218"/>
                  </a:lnTo>
                  <a:lnTo>
                    <a:pt x="138" y="217"/>
                  </a:lnTo>
                  <a:lnTo>
                    <a:pt x="141" y="232"/>
                  </a:lnTo>
                  <a:lnTo>
                    <a:pt x="137" y="232"/>
                  </a:lnTo>
                  <a:lnTo>
                    <a:pt x="126" y="234"/>
                  </a:lnTo>
                  <a:lnTo>
                    <a:pt x="124" y="220"/>
                  </a:lnTo>
                  <a:close/>
                  <a:moveTo>
                    <a:pt x="153" y="215"/>
                  </a:moveTo>
                  <a:lnTo>
                    <a:pt x="167" y="212"/>
                  </a:lnTo>
                  <a:lnTo>
                    <a:pt x="170" y="227"/>
                  </a:lnTo>
                  <a:lnTo>
                    <a:pt x="155" y="229"/>
                  </a:lnTo>
                  <a:lnTo>
                    <a:pt x="153" y="215"/>
                  </a:lnTo>
                  <a:close/>
                  <a:moveTo>
                    <a:pt x="182" y="210"/>
                  </a:moveTo>
                  <a:lnTo>
                    <a:pt x="184" y="209"/>
                  </a:lnTo>
                  <a:lnTo>
                    <a:pt x="196" y="207"/>
                  </a:lnTo>
                  <a:lnTo>
                    <a:pt x="199" y="221"/>
                  </a:lnTo>
                  <a:lnTo>
                    <a:pt x="187" y="224"/>
                  </a:lnTo>
                  <a:lnTo>
                    <a:pt x="184" y="224"/>
                  </a:lnTo>
                  <a:lnTo>
                    <a:pt x="182" y="210"/>
                  </a:lnTo>
                  <a:close/>
                  <a:moveTo>
                    <a:pt x="211" y="204"/>
                  </a:moveTo>
                  <a:lnTo>
                    <a:pt x="218" y="203"/>
                  </a:lnTo>
                  <a:lnTo>
                    <a:pt x="225" y="202"/>
                  </a:lnTo>
                  <a:lnTo>
                    <a:pt x="228" y="216"/>
                  </a:lnTo>
                  <a:lnTo>
                    <a:pt x="220" y="218"/>
                  </a:lnTo>
                  <a:lnTo>
                    <a:pt x="213" y="219"/>
                  </a:lnTo>
                  <a:lnTo>
                    <a:pt x="211" y="204"/>
                  </a:lnTo>
                  <a:close/>
                  <a:moveTo>
                    <a:pt x="240" y="199"/>
                  </a:moveTo>
                  <a:lnTo>
                    <a:pt x="251" y="198"/>
                  </a:lnTo>
                  <a:lnTo>
                    <a:pt x="254" y="197"/>
                  </a:lnTo>
                  <a:lnTo>
                    <a:pt x="256" y="212"/>
                  </a:lnTo>
                  <a:lnTo>
                    <a:pt x="253" y="212"/>
                  </a:lnTo>
                  <a:lnTo>
                    <a:pt x="242" y="214"/>
                  </a:lnTo>
                  <a:lnTo>
                    <a:pt x="240" y="199"/>
                  </a:lnTo>
                  <a:close/>
                  <a:moveTo>
                    <a:pt x="269" y="195"/>
                  </a:moveTo>
                  <a:lnTo>
                    <a:pt x="284" y="193"/>
                  </a:lnTo>
                  <a:lnTo>
                    <a:pt x="285" y="208"/>
                  </a:lnTo>
                  <a:lnTo>
                    <a:pt x="271" y="210"/>
                  </a:lnTo>
                  <a:lnTo>
                    <a:pt x="269" y="195"/>
                  </a:lnTo>
                  <a:close/>
                  <a:moveTo>
                    <a:pt x="298" y="191"/>
                  </a:moveTo>
                  <a:lnTo>
                    <a:pt x="301" y="191"/>
                  </a:lnTo>
                  <a:lnTo>
                    <a:pt x="313" y="189"/>
                  </a:lnTo>
                  <a:lnTo>
                    <a:pt x="315" y="204"/>
                  </a:lnTo>
                  <a:lnTo>
                    <a:pt x="303" y="205"/>
                  </a:lnTo>
                  <a:lnTo>
                    <a:pt x="300" y="206"/>
                  </a:lnTo>
                  <a:lnTo>
                    <a:pt x="298" y="191"/>
                  </a:lnTo>
                  <a:close/>
                  <a:moveTo>
                    <a:pt x="327" y="187"/>
                  </a:moveTo>
                  <a:lnTo>
                    <a:pt x="335" y="186"/>
                  </a:lnTo>
                  <a:lnTo>
                    <a:pt x="341" y="185"/>
                  </a:lnTo>
                  <a:lnTo>
                    <a:pt x="344" y="199"/>
                  </a:lnTo>
                  <a:lnTo>
                    <a:pt x="337" y="200"/>
                  </a:lnTo>
                  <a:lnTo>
                    <a:pt x="329" y="202"/>
                  </a:lnTo>
                  <a:lnTo>
                    <a:pt x="327" y="187"/>
                  </a:lnTo>
                  <a:close/>
                  <a:moveTo>
                    <a:pt x="356" y="182"/>
                  </a:moveTo>
                  <a:lnTo>
                    <a:pt x="370" y="179"/>
                  </a:lnTo>
                  <a:lnTo>
                    <a:pt x="373" y="193"/>
                  </a:lnTo>
                  <a:lnTo>
                    <a:pt x="359" y="196"/>
                  </a:lnTo>
                  <a:lnTo>
                    <a:pt x="356" y="182"/>
                  </a:lnTo>
                  <a:close/>
                  <a:moveTo>
                    <a:pt x="384" y="176"/>
                  </a:moveTo>
                  <a:lnTo>
                    <a:pt x="389" y="174"/>
                  </a:lnTo>
                  <a:lnTo>
                    <a:pt x="398" y="172"/>
                  </a:lnTo>
                  <a:lnTo>
                    <a:pt x="402" y="186"/>
                  </a:lnTo>
                  <a:lnTo>
                    <a:pt x="392" y="189"/>
                  </a:lnTo>
                  <a:lnTo>
                    <a:pt x="388" y="190"/>
                  </a:lnTo>
                  <a:lnTo>
                    <a:pt x="384" y="176"/>
                  </a:lnTo>
                  <a:close/>
                  <a:moveTo>
                    <a:pt x="412" y="168"/>
                  </a:moveTo>
                  <a:lnTo>
                    <a:pt x="427" y="165"/>
                  </a:lnTo>
                  <a:lnTo>
                    <a:pt x="431" y="179"/>
                  </a:lnTo>
                  <a:lnTo>
                    <a:pt x="416" y="183"/>
                  </a:lnTo>
                  <a:lnTo>
                    <a:pt x="412" y="168"/>
                  </a:lnTo>
                  <a:close/>
                  <a:moveTo>
                    <a:pt x="441" y="161"/>
                  </a:moveTo>
                  <a:lnTo>
                    <a:pt x="448" y="159"/>
                  </a:lnTo>
                  <a:lnTo>
                    <a:pt x="455" y="157"/>
                  </a:lnTo>
                  <a:lnTo>
                    <a:pt x="459" y="171"/>
                  </a:lnTo>
                  <a:lnTo>
                    <a:pt x="452" y="173"/>
                  </a:lnTo>
                  <a:lnTo>
                    <a:pt x="445" y="175"/>
                  </a:lnTo>
                  <a:lnTo>
                    <a:pt x="441" y="161"/>
                  </a:lnTo>
                  <a:close/>
                  <a:moveTo>
                    <a:pt x="469" y="153"/>
                  </a:moveTo>
                  <a:lnTo>
                    <a:pt x="483" y="149"/>
                  </a:lnTo>
                  <a:lnTo>
                    <a:pt x="487" y="163"/>
                  </a:lnTo>
                  <a:lnTo>
                    <a:pt x="473" y="167"/>
                  </a:lnTo>
                  <a:lnTo>
                    <a:pt x="469" y="153"/>
                  </a:lnTo>
                  <a:close/>
                  <a:moveTo>
                    <a:pt x="497" y="144"/>
                  </a:moveTo>
                  <a:lnTo>
                    <a:pt x="508" y="141"/>
                  </a:lnTo>
                  <a:lnTo>
                    <a:pt x="511" y="140"/>
                  </a:lnTo>
                  <a:lnTo>
                    <a:pt x="515" y="154"/>
                  </a:lnTo>
                  <a:lnTo>
                    <a:pt x="512" y="155"/>
                  </a:lnTo>
                  <a:lnTo>
                    <a:pt x="501" y="159"/>
                  </a:lnTo>
                  <a:lnTo>
                    <a:pt x="497" y="144"/>
                  </a:lnTo>
                  <a:close/>
                  <a:moveTo>
                    <a:pt x="525" y="136"/>
                  </a:moveTo>
                  <a:lnTo>
                    <a:pt x="527" y="136"/>
                  </a:lnTo>
                  <a:lnTo>
                    <a:pt x="539" y="132"/>
                  </a:lnTo>
                  <a:lnTo>
                    <a:pt x="544" y="146"/>
                  </a:lnTo>
                  <a:lnTo>
                    <a:pt x="531" y="150"/>
                  </a:lnTo>
                  <a:lnTo>
                    <a:pt x="530" y="150"/>
                  </a:lnTo>
                  <a:lnTo>
                    <a:pt x="525" y="136"/>
                  </a:lnTo>
                  <a:close/>
                  <a:moveTo>
                    <a:pt x="554" y="128"/>
                  </a:moveTo>
                  <a:lnTo>
                    <a:pt x="564" y="125"/>
                  </a:lnTo>
                  <a:lnTo>
                    <a:pt x="568" y="124"/>
                  </a:lnTo>
                  <a:lnTo>
                    <a:pt x="572" y="138"/>
                  </a:lnTo>
                  <a:lnTo>
                    <a:pt x="568" y="139"/>
                  </a:lnTo>
                  <a:lnTo>
                    <a:pt x="558" y="142"/>
                  </a:lnTo>
                  <a:lnTo>
                    <a:pt x="554" y="128"/>
                  </a:lnTo>
                  <a:close/>
                  <a:moveTo>
                    <a:pt x="582" y="120"/>
                  </a:moveTo>
                  <a:lnTo>
                    <a:pt x="596" y="116"/>
                  </a:lnTo>
                  <a:lnTo>
                    <a:pt x="600" y="130"/>
                  </a:lnTo>
                  <a:lnTo>
                    <a:pt x="586" y="134"/>
                  </a:lnTo>
                  <a:lnTo>
                    <a:pt x="582" y="120"/>
                  </a:lnTo>
                  <a:close/>
                  <a:moveTo>
                    <a:pt x="610" y="111"/>
                  </a:moveTo>
                  <a:lnTo>
                    <a:pt x="616" y="110"/>
                  </a:lnTo>
                  <a:lnTo>
                    <a:pt x="624" y="107"/>
                  </a:lnTo>
                  <a:lnTo>
                    <a:pt x="628" y="121"/>
                  </a:lnTo>
                  <a:lnTo>
                    <a:pt x="621" y="124"/>
                  </a:lnTo>
                  <a:lnTo>
                    <a:pt x="614" y="125"/>
                  </a:lnTo>
                  <a:lnTo>
                    <a:pt x="610" y="111"/>
                  </a:lnTo>
                  <a:close/>
                  <a:moveTo>
                    <a:pt x="638" y="103"/>
                  </a:moveTo>
                  <a:lnTo>
                    <a:pt x="651" y="98"/>
                  </a:lnTo>
                  <a:lnTo>
                    <a:pt x="652" y="98"/>
                  </a:lnTo>
                  <a:lnTo>
                    <a:pt x="657" y="112"/>
                  </a:lnTo>
                  <a:lnTo>
                    <a:pt x="655" y="112"/>
                  </a:lnTo>
                  <a:lnTo>
                    <a:pt x="643" y="117"/>
                  </a:lnTo>
                  <a:lnTo>
                    <a:pt x="638" y="103"/>
                  </a:lnTo>
                  <a:close/>
                  <a:moveTo>
                    <a:pt x="666" y="93"/>
                  </a:moveTo>
                  <a:lnTo>
                    <a:pt x="668" y="92"/>
                  </a:lnTo>
                  <a:lnTo>
                    <a:pt x="679" y="88"/>
                  </a:lnTo>
                  <a:lnTo>
                    <a:pt x="684" y="101"/>
                  </a:lnTo>
                  <a:lnTo>
                    <a:pt x="673" y="106"/>
                  </a:lnTo>
                  <a:lnTo>
                    <a:pt x="671" y="107"/>
                  </a:lnTo>
                  <a:lnTo>
                    <a:pt x="666" y="93"/>
                  </a:lnTo>
                  <a:close/>
                  <a:moveTo>
                    <a:pt x="693" y="82"/>
                  </a:moveTo>
                  <a:lnTo>
                    <a:pt x="703" y="78"/>
                  </a:lnTo>
                  <a:lnTo>
                    <a:pt x="706" y="77"/>
                  </a:lnTo>
                  <a:lnTo>
                    <a:pt x="712" y="90"/>
                  </a:lnTo>
                  <a:lnTo>
                    <a:pt x="709" y="92"/>
                  </a:lnTo>
                  <a:lnTo>
                    <a:pt x="698" y="96"/>
                  </a:lnTo>
                  <a:lnTo>
                    <a:pt x="693" y="82"/>
                  </a:lnTo>
                  <a:close/>
                  <a:moveTo>
                    <a:pt x="720" y="71"/>
                  </a:moveTo>
                  <a:lnTo>
                    <a:pt x="721" y="70"/>
                  </a:lnTo>
                  <a:lnTo>
                    <a:pt x="733" y="65"/>
                  </a:lnTo>
                  <a:lnTo>
                    <a:pt x="739" y="79"/>
                  </a:lnTo>
                  <a:lnTo>
                    <a:pt x="727" y="84"/>
                  </a:lnTo>
                  <a:lnTo>
                    <a:pt x="725" y="85"/>
                  </a:lnTo>
                  <a:lnTo>
                    <a:pt x="720" y="71"/>
                  </a:lnTo>
                  <a:close/>
                  <a:moveTo>
                    <a:pt x="746" y="59"/>
                  </a:moveTo>
                  <a:lnTo>
                    <a:pt x="748" y="59"/>
                  </a:lnTo>
                  <a:lnTo>
                    <a:pt x="757" y="55"/>
                  </a:lnTo>
                  <a:lnTo>
                    <a:pt x="760" y="53"/>
                  </a:lnTo>
                  <a:lnTo>
                    <a:pt x="766" y="67"/>
                  </a:lnTo>
                  <a:lnTo>
                    <a:pt x="763" y="68"/>
                  </a:lnTo>
                  <a:lnTo>
                    <a:pt x="754" y="72"/>
                  </a:lnTo>
                  <a:lnTo>
                    <a:pt x="752" y="73"/>
                  </a:lnTo>
                  <a:lnTo>
                    <a:pt x="746" y="59"/>
                  </a:lnTo>
                  <a:close/>
                  <a:moveTo>
                    <a:pt x="773" y="47"/>
                  </a:moveTo>
                  <a:lnTo>
                    <a:pt x="773" y="47"/>
                  </a:lnTo>
                  <a:lnTo>
                    <a:pt x="781" y="43"/>
                  </a:lnTo>
                  <a:lnTo>
                    <a:pt x="786" y="41"/>
                  </a:lnTo>
                  <a:lnTo>
                    <a:pt x="793" y="54"/>
                  </a:lnTo>
                  <a:lnTo>
                    <a:pt x="788" y="56"/>
                  </a:lnTo>
                  <a:lnTo>
                    <a:pt x="780" y="60"/>
                  </a:lnTo>
                  <a:lnTo>
                    <a:pt x="779" y="60"/>
                  </a:lnTo>
                  <a:lnTo>
                    <a:pt x="773" y="47"/>
                  </a:lnTo>
                  <a:close/>
                  <a:moveTo>
                    <a:pt x="800" y="34"/>
                  </a:moveTo>
                  <a:lnTo>
                    <a:pt x="802" y="33"/>
                  </a:lnTo>
                  <a:lnTo>
                    <a:pt x="809" y="30"/>
                  </a:lnTo>
                  <a:lnTo>
                    <a:pt x="813" y="28"/>
                  </a:lnTo>
                  <a:lnTo>
                    <a:pt x="819" y="41"/>
                  </a:lnTo>
                  <a:lnTo>
                    <a:pt x="815" y="43"/>
                  </a:lnTo>
                  <a:lnTo>
                    <a:pt x="809" y="46"/>
                  </a:lnTo>
                  <a:lnTo>
                    <a:pt x="806" y="48"/>
                  </a:lnTo>
                  <a:lnTo>
                    <a:pt x="800" y="34"/>
                  </a:lnTo>
                  <a:close/>
                  <a:moveTo>
                    <a:pt x="826" y="21"/>
                  </a:moveTo>
                  <a:lnTo>
                    <a:pt x="826" y="21"/>
                  </a:lnTo>
                  <a:lnTo>
                    <a:pt x="831" y="18"/>
                  </a:lnTo>
                  <a:lnTo>
                    <a:pt x="836" y="16"/>
                  </a:lnTo>
                  <a:lnTo>
                    <a:pt x="838" y="14"/>
                  </a:lnTo>
                  <a:lnTo>
                    <a:pt x="845" y="27"/>
                  </a:lnTo>
                  <a:lnTo>
                    <a:pt x="843" y="28"/>
                  </a:lnTo>
                  <a:lnTo>
                    <a:pt x="838" y="31"/>
                  </a:lnTo>
                  <a:lnTo>
                    <a:pt x="833" y="34"/>
                  </a:lnTo>
                  <a:lnTo>
                    <a:pt x="832" y="34"/>
                  </a:lnTo>
                  <a:lnTo>
                    <a:pt x="826" y="21"/>
                  </a:lnTo>
                  <a:close/>
                  <a:moveTo>
                    <a:pt x="851" y="7"/>
                  </a:moveTo>
                  <a:lnTo>
                    <a:pt x="854" y="6"/>
                  </a:lnTo>
                  <a:lnTo>
                    <a:pt x="858" y="4"/>
                  </a:lnTo>
                  <a:lnTo>
                    <a:pt x="861" y="1"/>
                  </a:lnTo>
                  <a:lnTo>
                    <a:pt x="864" y="0"/>
                  </a:lnTo>
                  <a:lnTo>
                    <a:pt x="871" y="13"/>
                  </a:lnTo>
                  <a:lnTo>
                    <a:pt x="869" y="14"/>
                  </a:lnTo>
                  <a:lnTo>
                    <a:pt x="865" y="16"/>
                  </a:lnTo>
                  <a:lnTo>
                    <a:pt x="861" y="18"/>
                  </a:lnTo>
                  <a:lnTo>
                    <a:pt x="858" y="20"/>
                  </a:lnTo>
                  <a:lnTo>
                    <a:pt x="851" y="7"/>
                  </a:lnTo>
                  <a:close/>
                  <a:moveTo>
                    <a:pt x="46" y="257"/>
                  </a:moveTo>
                  <a:lnTo>
                    <a:pt x="0" y="237"/>
                  </a:lnTo>
                  <a:lnTo>
                    <a:pt x="43" y="213"/>
                  </a:lnTo>
                  <a:lnTo>
                    <a:pt x="46" y="257"/>
                  </a:lnTo>
                  <a:close/>
                </a:path>
              </a:pathLst>
            </a:custGeom>
            <a:solidFill>
              <a:srgbClr val="0000CC"/>
            </a:solidFill>
            <a:ln w="1">
              <a:solidFill>
                <a:srgbClr val="0000CC"/>
              </a:solidFill>
              <a:bevel/>
              <a:headEnd/>
              <a:tailEnd/>
            </a:ln>
          </p:spPr>
          <p:txBody>
            <a:bodyPr/>
            <a:lstStyle/>
            <a:p>
              <a:endParaRPr lang="en-US"/>
            </a:p>
          </p:txBody>
        </p:sp>
        <p:sp>
          <p:nvSpPr>
            <p:cNvPr id="105557" name="Freeform 90"/>
            <p:cNvSpPr>
              <a:spLocks noEditPoints="1"/>
            </p:cNvSpPr>
            <p:nvPr/>
          </p:nvSpPr>
          <p:spPr bwMode="auto">
            <a:xfrm>
              <a:off x="1874" y="1614"/>
              <a:ext cx="491" cy="343"/>
            </a:xfrm>
            <a:custGeom>
              <a:avLst/>
              <a:gdLst>
                <a:gd name="T0" fmla="*/ 20 w 491"/>
                <a:gd name="T1" fmla="*/ 336 h 343"/>
                <a:gd name="T2" fmla="*/ 26 w 491"/>
                <a:gd name="T3" fmla="*/ 316 h 343"/>
                <a:gd name="T4" fmla="*/ 46 w 491"/>
                <a:gd name="T5" fmla="*/ 322 h 343"/>
                <a:gd name="T6" fmla="*/ 26 w 491"/>
                <a:gd name="T7" fmla="*/ 316 h 343"/>
                <a:gd name="T8" fmla="*/ 64 w 491"/>
                <a:gd name="T9" fmla="*/ 294 h 343"/>
                <a:gd name="T10" fmla="*/ 59 w 491"/>
                <a:gd name="T11" fmla="*/ 314 h 343"/>
                <a:gd name="T12" fmla="*/ 83 w 491"/>
                <a:gd name="T13" fmla="*/ 283 h 343"/>
                <a:gd name="T14" fmla="*/ 91 w 491"/>
                <a:gd name="T15" fmla="*/ 296 h 343"/>
                <a:gd name="T16" fmla="*/ 102 w 491"/>
                <a:gd name="T17" fmla="*/ 272 h 343"/>
                <a:gd name="T18" fmla="*/ 122 w 491"/>
                <a:gd name="T19" fmla="*/ 277 h 343"/>
                <a:gd name="T20" fmla="*/ 102 w 491"/>
                <a:gd name="T21" fmla="*/ 272 h 343"/>
                <a:gd name="T22" fmla="*/ 139 w 491"/>
                <a:gd name="T23" fmla="*/ 249 h 343"/>
                <a:gd name="T24" fmla="*/ 135 w 491"/>
                <a:gd name="T25" fmla="*/ 269 h 343"/>
                <a:gd name="T26" fmla="*/ 161 w 491"/>
                <a:gd name="T27" fmla="*/ 234 h 343"/>
                <a:gd name="T28" fmla="*/ 169 w 491"/>
                <a:gd name="T29" fmla="*/ 247 h 343"/>
                <a:gd name="T30" fmla="*/ 176 w 491"/>
                <a:gd name="T31" fmla="*/ 224 h 343"/>
                <a:gd name="T32" fmla="*/ 197 w 491"/>
                <a:gd name="T33" fmla="*/ 228 h 343"/>
                <a:gd name="T34" fmla="*/ 176 w 491"/>
                <a:gd name="T35" fmla="*/ 224 h 343"/>
                <a:gd name="T36" fmla="*/ 213 w 491"/>
                <a:gd name="T37" fmla="*/ 200 h 343"/>
                <a:gd name="T38" fmla="*/ 209 w 491"/>
                <a:gd name="T39" fmla="*/ 220 h 343"/>
                <a:gd name="T40" fmla="*/ 228 w 491"/>
                <a:gd name="T41" fmla="*/ 190 h 343"/>
                <a:gd name="T42" fmla="*/ 245 w 491"/>
                <a:gd name="T43" fmla="*/ 196 h 343"/>
                <a:gd name="T44" fmla="*/ 233 w 491"/>
                <a:gd name="T45" fmla="*/ 204 h 343"/>
                <a:gd name="T46" fmla="*/ 258 w 491"/>
                <a:gd name="T47" fmla="*/ 169 h 343"/>
                <a:gd name="T48" fmla="*/ 266 w 491"/>
                <a:gd name="T49" fmla="*/ 181 h 343"/>
                <a:gd name="T50" fmla="*/ 273 w 491"/>
                <a:gd name="T51" fmla="*/ 159 h 343"/>
                <a:gd name="T52" fmla="*/ 282 w 491"/>
                <a:gd name="T53" fmla="*/ 171 h 343"/>
                <a:gd name="T54" fmla="*/ 300 w 491"/>
                <a:gd name="T55" fmla="*/ 140 h 343"/>
                <a:gd name="T56" fmla="*/ 309 w 491"/>
                <a:gd name="T57" fmla="*/ 152 h 343"/>
                <a:gd name="T58" fmla="*/ 321 w 491"/>
                <a:gd name="T59" fmla="*/ 125 h 343"/>
                <a:gd name="T60" fmla="*/ 342 w 491"/>
                <a:gd name="T61" fmla="*/ 128 h 343"/>
                <a:gd name="T62" fmla="*/ 321 w 491"/>
                <a:gd name="T63" fmla="*/ 125 h 343"/>
                <a:gd name="T64" fmla="*/ 357 w 491"/>
                <a:gd name="T65" fmla="*/ 99 h 343"/>
                <a:gd name="T66" fmla="*/ 354 w 491"/>
                <a:gd name="T67" fmla="*/ 120 h 343"/>
                <a:gd name="T68" fmla="*/ 374 w 491"/>
                <a:gd name="T69" fmla="*/ 87 h 343"/>
                <a:gd name="T70" fmla="*/ 383 w 491"/>
                <a:gd name="T71" fmla="*/ 99 h 343"/>
                <a:gd name="T72" fmla="*/ 393 w 491"/>
                <a:gd name="T73" fmla="*/ 74 h 343"/>
                <a:gd name="T74" fmla="*/ 414 w 491"/>
                <a:gd name="T75" fmla="*/ 77 h 343"/>
                <a:gd name="T76" fmla="*/ 393 w 491"/>
                <a:gd name="T77" fmla="*/ 74 h 343"/>
                <a:gd name="T78" fmla="*/ 428 w 491"/>
                <a:gd name="T79" fmla="*/ 47 h 343"/>
                <a:gd name="T80" fmla="*/ 426 w 491"/>
                <a:gd name="T81" fmla="*/ 68 h 343"/>
                <a:gd name="T82" fmla="*/ 440 w 491"/>
                <a:gd name="T83" fmla="*/ 37 h 343"/>
                <a:gd name="T84" fmla="*/ 449 w 491"/>
                <a:gd name="T85" fmla="*/ 28 h 343"/>
                <a:gd name="T86" fmla="*/ 453 w 491"/>
                <a:gd name="T87" fmla="*/ 45 h 343"/>
                <a:gd name="T88" fmla="*/ 439 w 491"/>
                <a:gd name="T89" fmla="*/ 38 h 343"/>
                <a:gd name="T90" fmla="*/ 472 w 491"/>
                <a:gd name="T91" fmla="*/ 46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343"/>
                <a:gd name="T140" fmla="*/ 491 w 491"/>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343">
                  <a:moveTo>
                    <a:pt x="0" y="330"/>
                  </a:moveTo>
                  <a:lnTo>
                    <a:pt x="13" y="323"/>
                  </a:lnTo>
                  <a:lnTo>
                    <a:pt x="20" y="336"/>
                  </a:lnTo>
                  <a:lnTo>
                    <a:pt x="7" y="343"/>
                  </a:lnTo>
                  <a:lnTo>
                    <a:pt x="0" y="330"/>
                  </a:lnTo>
                  <a:close/>
                  <a:moveTo>
                    <a:pt x="26" y="316"/>
                  </a:moveTo>
                  <a:lnTo>
                    <a:pt x="28" y="315"/>
                  </a:lnTo>
                  <a:lnTo>
                    <a:pt x="39" y="309"/>
                  </a:lnTo>
                  <a:lnTo>
                    <a:pt x="46" y="322"/>
                  </a:lnTo>
                  <a:lnTo>
                    <a:pt x="35" y="328"/>
                  </a:lnTo>
                  <a:lnTo>
                    <a:pt x="33" y="329"/>
                  </a:lnTo>
                  <a:lnTo>
                    <a:pt x="26" y="316"/>
                  </a:lnTo>
                  <a:close/>
                  <a:moveTo>
                    <a:pt x="52" y="302"/>
                  </a:moveTo>
                  <a:lnTo>
                    <a:pt x="55" y="300"/>
                  </a:lnTo>
                  <a:lnTo>
                    <a:pt x="64" y="294"/>
                  </a:lnTo>
                  <a:lnTo>
                    <a:pt x="72" y="307"/>
                  </a:lnTo>
                  <a:lnTo>
                    <a:pt x="62" y="312"/>
                  </a:lnTo>
                  <a:lnTo>
                    <a:pt x="59" y="314"/>
                  </a:lnTo>
                  <a:lnTo>
                    <a:pt x="52" y="302"/>
                  </a:lnTo>
                  <a:close/>
                  <a:moveTo>
                    <a:pt x="77" y="287"/>
                  </a:moveTo>
                  <a:lnTo>
                    <a:pt x="83" y="283"/>
                  </a:lnTo>
                  <a:lnTo>
                    <a:pt x="90" y="280"/>
                  </a:lnTo>
                  <a:lnTo>
                    <a:pt x="97" y="292"/>
                  </a:lnTo>
                  <a:lnTo>
                    <a:pt x="91" y="296"/>
                  </a:lnTo>
                  <a:lnTo>
                    <a:pt x="84" y="300"/>
                  </a:lnTo>
                  <a:lnTo>
                    <a:pt x="77" y="287"/>
                  </a:lnTo>
                  <a:close/>
                  <a:moveTo>
                    <a:pt x="102" y="272"/>
                  </a:moveTo>
                  <a:lnTo>
                    <a:pt x="113" y="265"/>
                  </a:lnTo>
                  <a:lnTo>
                    <a:pt x="115" y="264"/>
                  </a:lnTo>
                  <a:lnTo>
                    <a:pt x="122" y="277"/>
                  </a:lnTo>
                  <a:lnTo>
                    <a:pt x="120" y="278"/>
                  </a:lnTo>
                  <a:lnTo>
                    <a:pt x="110" y="285"/>
                  </a:lnTo>
                  <a:lnTo>
                    <a:pt x="102" y="272"/>
                  </a:lnTo>
                  <a:close/>
                  <a:moveTo>
                    <a:pt x="127" y="257"/>
                  </a:moveTo>
                  <a:lnTo>
                    <a:pt x="128" y="256"/>
                  </a:lnTo>
                  <a:lnTo>
                    <a:pt x="139" y="249"/>
                  </a:lnTo>
                  <a:lnTo>
                    <a:pt x="147" y="261"/>
                  </a:lnTo>
                  <a:lnTo>
                    <a:pt x="136" y="268"/>
                  </a:lnTo>
                  <a:lnTo>
                    <a:pt x="135" y="269"/>
                  </a:lnTo>
                  <a:lnTo>
                    <a:pt x="127" y="257"/>
                  </a:lnTo>
                  <a:close/>
                  <a:moveTo>
                    <a:pt x="152" y="241"/>
                  </a:moveTo>
                  <a:lnTo>
                    <a:pt x="161" y="234"/>
                  </a:lnTo>
                  <a:lnTo>
                    <a:pt x="164" y="233"/>
                  </a:lnTo>
                  <a:lnTo>
                    <a:pt x="172" y="245"/>
                  </a:lnTo>
                  <a:lnTo>
                    <a:pt x="169" y="247"/>
                  </a:lnTo>
                  <a:lnTo>
                    <a:pt x="160" y="253"/>
                  </a:lnTo>
                  <a:lnTo>
                    <a:pt x="152" y="241"/>
                  </a:lnTo>
                  <a:close/>
                  <a:moveTo>
                    <a:pt x="176" y="224"/>
                  </a:moveTo>
                  <a:lnTo>
                    <a:pt x="178" y="223"/>
                  </a:lnTo>
                  <a:lnTo>
                    <a:pt x="188" y="216"/>
                  </a:lnTo>
                  <a:lnTo>
                    <a:pt x="197" y="228"/>
                  </a:lnTo>
                  <a:lnTo>
                    <a:pt x="186" y="235"/>
                  </a:lnTo>
                  <a:lnTo>
                    <a:pt x="184" y="237"/>
                  </a:lnTo>
                  <a:lnTo>
                    <a:pt x="176" y="224"/>
                  </a:lnTo>
                  <a:close/>
                  <a:moveTo>
                    <a:pt x="200" y="208"/>
                  </a:moveTo>
                  <a:lnTo>
                    <a:pt x="212" y="201"/>
                  </a:lnTo>
                  <a:lnTo>
                    <a:pt x="213" y="200"/>
                  </a:lnTo>
                  <a:lnTo>
                    <a:pt x="221" y="212"/>
                  </a:lnTo>
                  <a:lnTo>
                    <a:pt x="220" y="213"/>
                  </a:lnTo>
                  <a:lnTo>
                    <a:pt x="209" y="220"/>
                  </a:lnTo>
                  <a:lnTo>
                    <a:pt x="200" y="208"/>
                  </a:lnTo>
                  <a:close/>
                  <a:moveTo>
                    <a:pt x="225" y="192"/>
                  </a:moveTo>
                  <a:lnTo>
                    <a:pt x="228" y="190"/>
                  </a:lnTo>
                  <a:lnTo>
                    <a:pt x="236" y="185"/>
                  </a:lnTo>
                  <a:lnTo>
                    <a:pt x="237" y="183"/>
                  </a:lnTo>
                  <a:lnTo>
                    <a:pt x="245" y="196"/>
                  </a:lnTo>
                  <a:lnTo>
                    <a:pt x="244" y="197"/>
                  </a:lnTo>
                  <a:lnTo>
                    <a:pt x="236" y="202"/>
                  </a:lnTo>
                  <a:lnTo>
                    <a:pt x="233" y="204"/>
                  </a:lnTo>
                  <a:lnTo>
                    <a:pt x="225" y="192"/>
                  </a:lnTo>
                  <a:close/>
                  <a:moveTo>
                    <a:pt x="249" y="175"/>
                  </a:moveTo>
                  <a:lnTo>
                    <a:pt x="258" y="169"/>
                  </a:lnTo>
                  <a:lnTo>
                    <a:pt x="261" y="167"/>
                  </a:lnTo>
                  <a:lnTo>
                    <a:pt x="270" y="179"/>
                  </a:lnTo>
                  <a:lnTo>
                    <a:pt x="266" y="181"/>
                  </a:lnTo>
                  <a:lnTo>
                    <a:pt x="257" y="187"/>
                  </a:lnTo>
                  <a:lnTo>
                    <a:pt x="249" y="175"/>
                  </a:lnTo>
                  <a:close/>
                  <a:moveTo>
                    <a:pt x="273" y="159"/>
                  </a:moveTo>
                  <a:lnTo>
                    <a:pt x="285" y="150"/>
                  </a:lnTo>
                  <a:lnTo>
                    <a:pt x="294" y="162"/>
                  </a:lnTo>
                  <a:lnTo>
                    <a:pt x="282" y="171"/>
                  </a:lnTo>
                  <a:lnTo>
                    <a:pt x="273" y="159"/>
                  </a:lnTo>
                  <a:close/>
                  <a:moveTo>
                    <a:pt x="297" y="142"/>
                  </a:moveTo>
                  <a:lnTo>
                    <a:pt x="300" y="140"/>
                  </a:lnTo>
                  <a:lnTo>
                    <a:pt x="309" y="133"/>
                  </a:lnTo>
                  <a:lnTo>
                    <a:pt x="318" y="145"/>
                  </a:lnTo>
                  <a:lnTo>
                    <a:pt x="309" y="152"/>
                  </a:lnTo>
                  <a:lnTo>
                    <a:pt x="306" y="154"/>
                  </a:lnTo>
                  <a:lnTo>
                    <a:pt x="297" y="142"/>
                  </a:lnTo>
                  <a:close/>
                  <a:moveTo>
                    <a:pt x="321" y="125"/>
                  </a:moveTo>
                  <a:lnTo>
                    <a:pt x="327" y="121"/>
                  </a:lnTo>
                  <a:lnTo>
                    <a:pt x="333" y="116"/>
                  </a:lnTo>
                  <a:lnTo>
                    <a:pt x="342" y="128"/>
                  </a:lnTo>
                  <a:lnTo>
                    <a:pt x="335" y="133"/>
                  </a:lnTo>
                  <a:lnTo>
                    <a:pt x="330" y="137"/>
                  </a:lnTo>
                  <a:lnTo>
                    <a:pt x="321" y="125"/>
                  </a:lnTo>
                  <a:close/>
                  <a:moveTo>
                    <a:pt x="345" y="108"/>
                  </a:moveTo>
                  <a:lnTo>
                    <a:pt x="351" y="104"/>
                  </a:lnTo>
                  <a:lnTo>
                    <a:pt x="357" y="99"/>
                  </a:lnTo>
                  <a:lnTo>
                    <a:pt x="366" y="111"/>
                  </a:lnTo>
                  <a:lnTo>
                    <a:pt x="360" y="115"/>
                  </a:lnTo>
                  <a:lnTo>
                    <a:pt x="354" y="120"/>
                  </a:lnTo>
                  <a:lnTo>
                    <a:pt x="345" y="108"/>
                  </a:lnTo>
                  <a:close/>
                  <a:moveTo>
                    <a:pt x="369" y="91"/>
                  </a:moveTo>
                  <a:lnTo>
                    <a:pt x="374" y="87"/>
                  </a:lnTo>
                  <a:lnTo>
                    <a:pt x="381" y="82"/>
                  </a:lnTo>
                  <a:lnTo>
                    <a:pt x="390" y="94"/>
                  </a:lnTo>
                  <a:lnTo>
                    <a:pt x="383" y="99"/>
                  </a:lnTo>
                  <a:lnTo>
                    <a:pt x="378" y="103"/>
                  </a:lnTo>
                  <a:lnTo>
                    <a:pt x="369" y="91"/>
                  </a:lnTo>
                  <a:close/>
                  <a:moveTo>
                    <a:pt x="393" y="74"/>
                  </a:moveTo>
                  <a:lnTo>
                    <a:pt x="396" y="72"/>
                  </a:lnTo>
                  <a:lnTo>
                    <a:pt x="405" y="65"/>
                  </a:lnTo>
                  <a:lnTo>
                    <a:pt x="414" y="77"/>
                  </a:lnTo>
                  <a:lnTo>
                    <a:pt x="404" y="84"/>
                  </a:lnTo>
                  <a:lnTo>
                    <a:pt x="402" y="86"/>
                  </a:lnTo>
                  <a:lnTo>
                    <a:pt x="393" y="74"/>
                  </a:lnTo>
                  <a:close/>
                  <a:moveTo>
                    <a:pt x="417" y="56"/>
                  </a:moveTo>
                  <a:lnTo>
                    <a:pt x="424" y="51"/>
                  </a:lnTo>
                  <a:lnTo>
                    <a:pt x="428" y="47"/>
                  </a:lnTo>
                  <a:lnTo>
                    <a:pt x="437" y="59"/>
                  </a:lnTo>
                  <a:lnTo>
                    <a:pt x="433" y="62"/>
                  </a:lnTo>
                  <a:lnTo>
                    <a:pt x="426" y="68"/>
                  </a:lnTo>
                  <a:lnTo>
                    <a:pt x="417" y="56"/>
                  </a:lnTo>
                  <a:close/>
                  <a:moveTo>
                    <a:pt x="439" y="38"/>
                  </a:moveTo>
                  <a:lnTo>
                    <a:pt x="440" y="37"/>
                  </a:lnTo>
                  <a:lnTo>
                    <a:pt x="443" y="34"/>
                  </a:lnTo>
                  <a:lnTo>
                    <a:pt x="446" y="31"/>
                  </a:lnTo>
                  <a:lnTo>
                    <a:pt x="449" y="28"/>
                  </a:lnTo>
                  <a:lnTo>
                    <a:pt x="460" y="38"/>
                  </a:lnTo>
                  <a:lnTo>
                    <a:pt x="457" y="42"/>
                  </a:lnTo>
                  <a:lnTo>
                    <a:pt x="453" y="45"/>
                  </a:lnTo>
                  <a:lnTo>
                    <a:pt x="450" y="48"/>
                  </a:lnTo>
                  <a:lnTo>
                    <a:pt x="449" y="49"/>
                  </a:lnTo>
                  <a:lnTo>
                    <a:pt x="439" y="38"/>
                  </a:lnTo>
                  <a:close/>
                  <a:moveTo>
                    <a:pt x="443" y="13"/>
                  </a:moveTo>
                  <a:lnTo>
                    <a:pt x="491" y="0"/>
                  </a:lnTo>
                  <a:lnTo>
                    <a:pt x="472" y="46"/>
                  </a:lnTo>
                  <a:lnTo>
                    <a:pt x="443" y="13"/>
                  </a:lnTo>
                  <a:close/>
                </a:path>
              </a:pathLst>
            </a:custGeom>
            <a:solidFill>
              <a:srgbClr val="0000CC"/>
            </a:solidFill>
            <a:ln w="1">
              <a:solidFill>
                <a:srgbClr val="0000CC"/>
              </a:solidFill>
              <a:bevel/>
              <a:headEnd/>
              <a:tailEnd/>
            </a:ln>
          </p:spPr>
          <p:txBody>
            <a:bodyPr/>
            <a:lstStyle/>
            <a:p>
              <a:endParaRPr lang="en-US"/>
            </a:p>
          </p:txBody>
        </p:sp>
        <p:sp>
          <p:nvSpPr>
            <p:cNvPr id="105558" name="Freeform 91"/>
            <p:cNvSpPr>
              <a:spLocks noEditPoints="1"/>
            </p:cNvSpPr>
            <p:nvPr/>
          </p:nvSpPr>
          <p:spPr bwMode="auto">
            <a:xfrm>
              <a:off x="3138" y="511"/>
              <a:ext cx="975" cy="273"/>
            </a:xfrm>
            <a:custGeom>
              <a:avLst/>
              <a:gdLst>
                <a:gd name="T0" fmla="*/ 939 w 975"/>
                <a:gd name="T1" fmla="*/ 15 h 273"/>
                <a:gd name="T2" fmla="*/ 895 w 975"/>
                <a:gd name="T3" fmla="*/ 29 h 273"/>
                <a:gd name="T4" fmla="*/ 909 w 975"/>
                <a:gd name="T5" fmla="*/ 29 h 273"/>
                <a:gd name="T6" fmla="*/ 865 w 975"/>
                <a:gd name="T7" fmla="*/ 15 h 273"/>
                <a:gd name="T8" fmla="*/ 851 w 975"/>
                <a:gd name="T9" fmla="*/ 30 h 273"/>
                <a:gd name="T10" fmla="*/ 851 w 975"/>
                <a:gd name="T11" fmla="*/ 30 h 273"/>
                <a:gd name="T12" fmla="*/ 806 w 975"/>
                <a:gd name="T13" fmla="*/ 17 h 273"/>
                <a:gd name="T14" fmla="*/ 792 w 975"/>
                <a:gd name="T15" fmla="*/ 33 h 273"/>
                <a:gd name="T16" fmla="*/ 776 w 975"/>
                <a:gd name="T17" fmla="*/ 19 h 273"/>
                <a:gd name="T18" fmla="*/ 792 w 975"/>
                <a:gd name="T19" fmla="*/ 33 h 273"/>
                <a:gd name="T20" fmla="*/ 762 w 975"/>
                <a:gd name="T21" fmla="*/ 20 h 273"/>
                <a:gd name="T22" fmla="*/ 718 w 975"/>
                <a:gd name="T23" fmla="*/ 25 h 273"/>
                <a:gd name="T24" fmla="*/ 690 w 975"/>
                <a:gd name="T25" fmla="*/ 42 h 273"/>
                <a:gd name="T26" fmla="*/ 675 w 975"/>
                <a:gd name="T27" fmla="*/ 44 h 273"/>
                <a:gd name="T28" fmla="*/ 661 w 975"/>
                <a:gd name="T29" fmla="*/ 31 h 273"/>
                <a:gd name="T30" fmla="*/ 638 w 975"/>
                <a:gd name="T31" fmla="*/ 49 h 273"/>
                <a:gd name="T32" fmla="*/ 644 w 975"/>
                <a:gd name="T33" fmla="*/ 33 h 273"/>
                <a:gd name="T34" fmla="*/ 603 w 975"/>
                <a:gd name="T35" fmla="*/ 54 h 273"/>
                <a:gd name="T36" fmla="*/ 617 w 975"/>
                <a:gd name="T37" fmla="*/ 52 h 273"/>
                <a:gd name="T38" fmla="*/ 586 w 975"/>
                <a:gd name="T39" fmla="*/ 42 h 273"/>
                <a:gd name="T40" fmla="*/ 543 w 975"/>
                <a:gd name="T41" fmla="*/ 50 h 273"/>
                <a:gd name="T42" fmla="*/ 520 w 975"/>
                <a:gd name="T43" fmla="*/ 69 h 273"/>
                <a:gd name="T44" fmla="*/ 528 w 975"/>
                <a:gd name="T45" fmla="*/ 52 h 273"/>
                <a:gd name="T46" fmla="*/ 488 w 975"/>
                <a:gd name="T47" fmla="*/ 76 h 273"/>
                <a:gd name="T48" fmla="*/ 502 w 975"/>
                <a:gd name="T49" fmla="*/ 73 h 273"/>
                <a:gd name="T50" fmla="*/ 470 w 975"/>
                <a:gd name="T51" fmla="*/ 65 h 273"/>
                <a:gd name="T52" fmla="*/ 427 w 975"/>
                <a:gd name="T53" fmla="*/ 76 h 273"/>
                <a:gd name="T54" fmla="*/ 406 w 975"/>
                <a:gd name="T55" fmla="*/ 97 h 273"/>
                <a:gd name="T56" fmla="*/ 413 w 975"/>
                <a:gd name="T57" fmla="*/ 80 h 273"/>
                <a:gd name="T58" fmla="*/ 375 w 975"/>
                <a:gd name="T59" fmla="*/ 107 h 273"/>
                <a:gd name="T60" fmla="*/ 389 w 975"/>
                <a:gd name="T61" fmla="*/ 103 h 273"/>
                <a:gd name="T62" fmla="*/ 343 w 975"/>
                <a:gd name="T63" fmla="*/ 103 h 273"/>
                <a:gd name="T64" fmla="*/ 334 w 975"/>
                <a:gd name="T65" fmla="*/ 122 h 273"/>
                <a:gd name="T66" fmla="*/ 334 w 975"/>
                <a:gd name="T67" fmla="*/ 122 h 273"/>
                <a:gd name="T68" fmla="*/ 301 w 975"/>
                <a:gd name="T69" fmla="*/ 118 h 273"/>
                <a:gd name="T70" fmla="*/ 265 w 975"/>
                <a:gd name="T71" fmla="*/ 148 h 273"/>
                <a:gd name="T72" fmla="*/ 279 w 975"/>
                <a:gd name="T73" fmla="*/ 142 h 273"/>
                <a:gd name="T74" fmla="*/ 232 w 975"/>
                <a:gd name="T75" fmla="*/ 145 h 273"/>
                <a:gd name="T76" fmla="*/ 224 w 975"/>
                <a:gd name="T77" fmla="*/ 164 h 273"/>
                <a:gd name="T78" fmla="*/ 218 w 975"/>
                <a:gd name="T79" fmla="*/ 151 h 273"/>
                <a:gd name="T80" fmla="*/ 184 w 975"/>
                <a:gd name="T81" fmla="*/ 181 h 273"/>
                <a:gd name="T82" fmla="*/ 171 w 975"/>
                <a:gd name="T83" fmla="*/ 188 h 273"/>
                <a:gd name="T84" fmla="*/ 154 w 975"/>
                <a:gd name="T85" fmla="*/ 179 h 273"/>
                <a:gd name="T86" fmla="*/ 140 w 975"/>
                <a:gd name="T87" fmla="*/ 201 h 273"/>
                <a:gd name="T88" fmla="*/ 125 w 975"/>
                <a:gd name="T89" fmla="*/ 192 h 273"/>
                <a:gd name="T90" fmla="*/ 117 w 975"/>
                <a:gd name="T91" fmla="*/ 212 h 273"/>
                <a:gd name="T92" fmla="*/ 106 w 975"/>
                <a:gd name="T93" fmla="*/ 201 h 273"/>
                <a:gd name="T94" fmla="*/ 88 w 975"/>
                <a:gd name="T95" fmla="*/ 226 h 273"/>
                <a:gd name="T96" fmla="*/ 74 w 975"/>
                <a:gd name="T97" fmla="*/ 216 h 273"/>
                <a:gd name="T98" fmla="*/ 67 w 975"/>
                <a:gd name="T99" fmla="*/ 239 h 273"/>
                <a:gd name="T100" fmla="*/ 46 w 975"/>
                <a:gd name="T101" fmla="*/ 236 h 273"/>
                <a:gd name="T102" fmla="*/ 67 w 975"/>
                <a:gd name="T103" fmla="*/ 239 h 273"/>
                <a:gd name="T104" fmla="*/ 32 w 975"/>
                <a:gd name="T105" fmla="*/ 266 h 273"/>
                <a:gd name="T106" fmla="*/ 27 w 975"/>
                <a:gd name="T107" fmla="*/ 251 h 273"/>
                <a:gd name="T108" fmla="*/ 15 w 975"/>
                <a:gd name="T109" fmla="*/ 273 h 273"/>
                <a:gd name="T110" fmla="*/ 6 w 975"/>
                <a:gd name="T111" fmla="*/ 272 h 273"/>
                <a:gd name="T112" fmla="*/ 9 w 975"/>
                <a:gd name="T113" fmla="*/ 257 h 273"/>
                <a:gd name="T114" fmla="*/ 12 w 975"/>
                <a:gd name="T115" fmla="*/ 258 h 273"/>
                <a:gd name="T116" fmla="*/ 975 w 975"/>
                <a:gd name="T117" fmla="*/ 23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273"/>
                <a:gd name="T179" fmla="*/ 975 w 975"/>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273">
                  <a:moveTo>
                    <a:pt x="938" y="30"/>
                  </a:moveTo>
                  <a:lnTo>
                    <a:pt x="924" y="29"/>
                  </a:lnTo>
                  <a:lnTo>
                    <a:pt x="924" y="15"/>
                  </a:lnTo>
                  <a:lnTo>
                    <a:pt x="939" y="15"/>
                  </a:lnTo>
                  <a:lnTo>
                    <a:pt x="938" y="30"/>
                  </a:lnTo>
                  <a:close/>
                  <a:moveTo>
                    <a:pt x="909" y="29"/>
                  </a:moveTo>
                  <a:lnTo>
                    <a:pt x="898" y="29"/>
                  </a:lnTo>
                  <a:lnTo>
                    <a:pt x="895" y="29"/>
                  </a:lnTo>
                  <a:lnTo>
                    <a:pt x="894" y="14"/>
                  </a:lnTo>
                  <a:lnTo>
                    <a:pt x="898" y="14"/>
                  </a:lnTo>
                  <a:lnTo>
                    <a:pt x="909" y="14"/>
                  </a:lnTo>
                  <a:lnTo>
                    <a:pt x="909" y="29"/>
                  </a:lnTo>
                  <a:close/>
                  <a:moveTo>
                    <a:pt x="880" y="29"/>
                  </a:moveTo>
                  <a:lnTo>
                    <a:pt x="878" y="29"/>
                  </a:lnTo>
                  <a:lnTo>
                    <a:pt x="865" y="29"/>
                  </a:lnTo>
                  <a:lnTo>
                    <a:pt x="865" y="15"/>
                  </a:lnTo>
                  <a:lnTo>
                    <a:pt x="878" y="14"/>
                  </a:lnTo>
                  <a:lnTo>
                    <a:pt x="880" y="14"/>
                  </a:lnTo>
                  <a:lnTo>
                    <a:pt x="880" y="29"/>
                  </a:lnTo>
                  <a:close/>
                  <a:moveTo>
                    <a:pt x="851" y="30"/>
                  </a:moveTo>
                  <a:lnTo>
                    <a:pt x="836" y="30"/>
                  </a:lnTo>
                  <a:lnTo>
                    <a:pt x="835" y="15"/>
                  </a:lnTo>
                  <a:lnTo>
                    <a:pt x="850" y="15"/>
                  </a:lnTo>
                  <a:lnTo>
                    <a:pt x="851" y="30"/>
                  </a:lnTo>
                  <a:close/>
                  <a:moveTo>
                    <a:pt x="822" y="31"/>
                  </a:moveTo>
                  <a:lnTo>
                    <a:pt x="813" y="31"/>
                  </a:lnTo>
                  <a:lnTo>
                    <a:pt x="807" y="32"/>
                  </a:lnTo>
                  <a:lnTo>
                    <a:pt x="806" y="17"/>
                  </a:lnTo>
                  <a:lnTo>
                    <a:pt x="813" y="17"/>
                  </a:lnTo>
                  <a:lnTo>
                    <a:pt x="821" y="16"/>
                  </a:lnTo>
                  <a:lnTo>
                    <a:pt x="822" y="31"/>
                  </a:lnTo>
                  <a:close/>
                  <a:moveTo>
                    <a:pt x="792" y="33"/>
                  </a:moveTo>
                  <a:lnTo>
                    <a:pt x="790" y="33"/>
                  </a:lnTo>
                  <a:lnTo>
                    <a:pt x="778" y="34"/>
                  </a:lnTo>
                  <a:lnTo>
                    <a:pt x="776" y="19"/>
                  </a:lnTo>
                  <a:lnTo>
                    <a:pt x="777" y="19"/>
                  </a:lnTo>
                  <a:lnTo>
                    <a:pt x="789" y="18"/>
                  </a:lnTo>
                  <a:lnTo>
                    <a:pt x="791" y="18"/>
                  </a:lnTo>
                  <a:lnTo>
                    <a:pt x="792" y="33"/>
                  </a:lnTo>
                  <a:close/>
                  <a:moveTo>
                    <a:pt x="763" y="35"/>
                  </a:moveTo>
                  <a:lnTo>
                    <a:pt x="748" y="36"/>
                  </a:lnTo>
                  <a:lnTo>
                    <a:pt x="747" y="22"/>
                  </a:lnTo>
                  <a:lnTo>
                    <a:pt x="762" y="20"/>
                  </a:lnTo>
                  <a:lnTo>
                    <a:pt x="763" y="35"/>
                  </a:lnTo>
                  <a:close/>
                  <a:moveTo>
                    <a:pt x="734" y="38"/>
                  </a:moveTo>
                  <a:lnTo>
                    <a:pt x="719" y="39"/>
                  </a:lnTo>
                  <a:lnTo>
                    <a:pt x="718" y="25"/>
                  </a:lnTo>
                  <a:lnTo>
                    <a:pt x="732" y="23"/>
                  </a:lnTo>
                  <a:lnTo>
                    <a:pt x="734" y="38"/>
                  </a:lnTo>
                  <a:close/>
                  <a:moveTo>
                    <a:pt x="705" y="41"/>
                  </a:moveTo>
                  <a:lnTo>
                    <a:pt x="690" y="42"/>
                  </a:lnTo>
                  <a:lnTo>
                    <a:pt x="688" y="28"/>
                  </a:lnTo>
                  <a:lnTo>
                    <a:pt x="703" y="26"/>
                  </a:lnTo>
                  <a:lnTo>
                    <a:pt x="705" y="41"/>
                  </a:lnTo>
                  <a:close/>
                  <a:moveTo>
                    <a:pt x="675" y="44"/>
                  </a:moveTo>
                  <a:lnTo>
                    <a:pt x="663" y="46"/>
                  </a:lnTo>
                  <a:lnTo>
                    <a:pt x="661" y="46"/>
                  </a:lnTo>
                  <a:lnTo>
                    <a:pt x="659" y="31"/>
                  </a:lnTo>
                  <a:lnTo>
                    <a:pt x="661" y="31"/>
                  </a:lnTo>
                  <a:lnTo>
                    <a:pt x="674" y="30"/>
                  </a:lnTo>
                  <a:lnTo>
                    <a:pt x="675" y="44"/>
                  </a:lnTo>
                  <a:close/>
                  <a:moveTo>
                    <a:pt x="646" y="48"/>
                  </a:moveTo>
                  <a:lnTo>
                    <a:pt x="638" y="49"/>
                  </a:lnTo>
                  <a:lnTo>
                    <a:pt x="632" y="50"/>
                  </a:lnTo>
                  <a:lnTo>
                    <a:pt x="630" y="35"/>
                  </a:lnTo>
                  <a:lnTo>
                    <a:pt x="636" y="35"/>
                  </a:lnTo>
                  <a:lnTo>
                    <a:pt x="644" y="33"/>
                  </a:lnTo>
                  <a:lnTo>
                    <a:pt x="646" y="48"/>
                  </a:lnTo>
                  <a:close/>
                  <a:moveTo>
                    <a:pt x="617" y="52"/>
                  </a:moveTo>
                  <a:lnTo>
                    <a:pt x="613" y="53"/>
                  </a:lnTo>
                  <a:lnTo>
                    <a:pt x="603" y="54"/>
                  </a:lnTo>
                  <a:lnTo>
                    <a:pt x="601" y="40"/>
                  </a:lnTo>
                  <a:lnTo>
                    <a:pt x="611" y="38"/>
                  </a:lnTo>
                  <a:lnTo>
                    <a:pt x="615" y="37"/>
                  </a:lnTo>
                  <a:lnTo>
                    <a:pt x="617" y="52"/>
                  </a:lnTo>
                  <a:close/>
                  <a:moveTo>
                    <a:pt x="588" y="56"/>
                  </a:moveTo>
                  <a:lnTo>
                    <a:pt x="574" y="59"/>
                  </a:lnTo>
                  <a:lnTo>
                    <a:pt x="571" y="44"/>
                  </a:lnTo>
                  <a:lnTo>
                    <a:pt x="586" y="42"/>
                  </a:lnTo>
                  <a:lnTo>
                    <a:pt x="588" y="56"/>
                  </a:lnTo>
                  <a:close/>
                  <a:moveTo>
                    <a:pt x="560" y="61"/>
                  </a:moveTo>
                  <a:lnTo>
                    <a:pt x="545" y="64"/>
                  </a:lnTo>
                  <a:lnTo>
                    <a:pt x="543" y="50"/>
                  </a:lnTo>
                  <a:lnTo>
                    <a:pt x="557" y="47"/>
                  </a:lnTo>
                  <a:lnTo>
                    <a:pt x="560" y="61"/>
                  </a:lnTo>
                  <a:close/>
                  <a:moveTo>
                    <a:pt x="531" y="67"/>
                  </a:moveTo>
                  <a:lnTo>
                    <a:pt x="520" y="69"/>
                  </a:lnTo>
                  <a:lnTo>
                    <a:pt x="516" y="70"/>
                  </a:lnTo>
                  <a:lnTo>
                    <a:pt x="513" y="55"/>
                  </a:lnTo>
                  <a:lnTo>
                    <a:pt x="518" y="54"/>
                  </a:lnTo>
                  <a:lnTo>
                    <a:pt x="528" y="52"/>
                  </a:lnTo>
                  <a:lnTo>
                    <a:pt x="531" y="67"/>
                  </a:lnTo>
                  <a:close/>
                  <a:moveTo>
                    <a:pt x="502" y="73"/>
                  </a:moveTo>
                  <a:lnTo>
                    <a:pt x="498" y="73"/>
                  </a:lnTo>
                  <a:lnTo>
                    <a:pt x="488" y="76"/>
                  </a:lnTo>
                  <a:lnTo>
                    <a:pt x="485" y="61"/>
                  </a:lnTo>
                  <a:lnTo>
                    <a:pt x="495" y="59"/>
                  </a:lnTo>
                  <a:lnTo>
                    <a:pt x="499" y="58"/>
                  </a:lnTo>
                  <a:lnTo>
                    <a:pt x="502" y="73"/>
                  </a:lnTo>
                  <a:close/>
                  <a:moveTo>
                    <a:pt x="474" y="79"/>
                  </a:moveTo>
                  <a:lnTo>
                    <a:pt x="459" y="83"/>
                  </a:lnTo>
                  <a:lnTo>
                    <a:pt x="456" y="68"/>
                  </a:lnTo>
                  <a:lnTo>
                    <a:pt x="470" y="65"/>
                  </a:lnTo>
                  <a:lnTo>
                    <a:pt x="474" y="79"/>
                  </a:lnTo>
                  <a:close/>
                  <a:moveTo>
                    <a:pt x="445" y="86"/>
                  </a:moveTo>
                  <a:lnTo>
                    <a:pt x="431" y="90"/>
                  </a:lnTo>
                  <a:lnTo>
                    <a:pt x="427" y="76"/>
                  </a:lnTo>
                  <a:lnTo>
                    <a:pt x="441" y="72"/>
                  </a:lnTo>
                  <a:lnTo>
                    <a:pt x="445" y="86"/>
                  </a:lnTo>
                  <a:close/>
                  <a:moveTo>
                    <a:pt x="417" y="94"/>
                  </a:moveTo>
                  <a:lnTo>
                    <a:pt x="406" y="97"/>
                  </a:lnTo>
                  <a:lnTo>
                    <a:pt x="403" y="98"/>
                  </a:lnTo>
                  <a:lnTo>
                    <a:pt x="399" y="84"/>
                  </a:lnTo>
                  <a:lnTo>
                    <a:pt x="402" y="83"/>
                  </a:lnTo>
                  <a:lnTo>
                    <a:pt x="413" y="80"/>
                  </a:lnTo>
                  <a:lnTo>
                    <a:pt x="417" y="94"/>
                  </a:lnTo>
                  <a:close/>
                  <a:moveTo>
                    <a:pt x="389" y="103"/>
                  </a:moveTo>
                  <a:lnTo>
                    <a:pt x="383" y="105"/>
                  </a:lnTo>
                  <a:lnTo>
                    <a:pt x="375" y="107"/>
                  </a:lnTo>
                  <a:lnTo>
                    <a:pt x="371" y="93"/>
                  </a:lnTo>
                  <a:lnTo>
                    <a:pt x="378" y="91"/>
                  </a:lnTo>
                  <a:lnTo>
                    <a:pt x="385" y="89"/>
                  </a:lnTo>
                  <a:lnTo>
                    <a:pt x="389" y="103"/>
                  </a:lnTo>
                  <a:close/>
                  <a:moveTo>
                    <a:pt x="361" y="112"/>
                  </a:moveTo>
                  <a:lnTo>
                    <a:pt x="359" y="113"/>
                  </a:lnTo>
                  <a:lnTo>
                    <a:pt x="348" y="117"/>
                  </a:lnTo>
                  <a:lnTo>
                    <a:pt x="343" y="103"/>
                  </a:lnTo>
                  <a:lnTo>
                    <a:pt x="355" y="99"/>
                  </a:lnTo>
                  <a:lnTo>
                    <a:pt x="357" y="98"/>
                  </a:lnTo>
                  <a:lnTo>
                    <a:pt x="361" y="112"/>
                  </a:lnTo>
                  <a:close/>
                  <a:moveTo>
                    <a:pt x="334" y="122"/>
                  </a:moveTo>
                  <a:lnTo>
                    <a:pt x="320" y="127"/>
                  </a:lnTo>
                  <a:lnTo>
                    <a:pt x="315" y="113"/>
                  </a:lnTo>
                  <a:lnTo>
                    <a:pt x="329" y="108"/>
                  </a:lnTo>
                  <a:lnTo>
                    <a:pt x="334" y="122"/>
                  </a:lnTo>
                  <a:close/>
                  <a:moveTo>
                    <a:pt x="306" y="132"/>
                  </a:moveTo>
                  <a:lnTo>
                    <a:pt x="292" y="137"/>
                  </a:lnTo>
                  <a:lnTo>
                    <a:pt x="287" y="123"/>
                  </a:lnTo>
                  <a:lnTo>
                    <a:pt x="301" y="118"/>
                  </a:lnTo>
                  <a:lnTo>
                    <a:pt x="306" y="132"/>
                  </a:lnTo>
                  <a:close/>
                  <a:moveTo>
                    <a:pt x="279" y="142"/>
                  </a:moveTo>
                  <a:lnTo>
                    <a:pt x="267" y="147"/>
                  </a:lnTo>
                  <a:lnTo>
                    <a:pt x="265" y="148"/>
                  </a:lnTo>
                  <a:lnTo>
                    <a:pt x="260" y="134"/>
                  </a:lnTo>
                  <a:lnTo>
                    <a:pt x="262" y="133"/>
                  </a:lnTo>
                  <a:lnTo>
                    <a:pt x="274" y="129"/>
                  </a:lnTo>
                  <a:lnTo>
                    <a:pt x="279" y="142"/>
                  </a:lnTo>
                  <a:close/>
                  <a:moveTo>
                    <a:pt x="252" y="153"/>
                  </a:moveTo>
                  <a:lnTo>
                    <a:pt x="245" y="156"/>
                  </a:lnTo>
                  <a:lnTo>
                    <a:pt x="238" y="159"/>
                  </a:lnTo>
                  <a:lnTo>
                    <a:pt x="232" y="145"/>
                  </a:lnTo>
                  <a:lnTo>
                    <a:pt x="240" y="142"/>
                  </a:lnTo>
                  <a:lnTo>
                    <a:pt x="246" y="139"/>
                  </a:lnTo>
                  <a:lnTo>
                    <a:pt x="252" y="153"/>
                  </a:lnTo>
                  <a:close/>
                  <a:moveTo>
                    <a:pt x="224" y="164"/>
                  </a:moveTo>
                  <a:lnTo>
                    <a:pt x="224" y="164"/>
                  </a:lnTo>
                  <a:lnTo>
                    <a:pt x="211" y="170"/>
                  </a:lnTo>
                  <a:lnTo>
                    <a:pt x="205" y="156"/>
                  </a:lnTo>
                  <a:lnTo>
                    <a:pt x="218" y="151"/>
                  </a:lnTo>
                  <a:lnTo>
                    <a:pt x="219" y="150"/>
                  </a:lnTo>
                  <a:lnTo>
                    <a:pt x="224" y="164"/>
                  </a:lnTo>
                  <a:close/>
                  <a:moveTo>
                    <a:pt x="197" y="176"/>
                  </a:moveTo>
                  <a:lnTo>
                    <a:pt x="184" y="181"/>
                  </a:lnTo>
                  <a:lnTo>
                    <a:pt x="178" y="168"/>
                  </a:lnTo>
                  <a:lnTo>
                    <a:pt x="192" y="162"/>
                  </a:lnTo>
                  <a:lnTo>
                    <a:pt x="197" y="176"/>
                  </a:lnTo>
                  <a:close/>
                  <a:moveTo>
                    <a:pt x="171" y="188"/>
                  </a:moveTo>
                  <a:lnTo>
                    <a:pt x="160" y="192"/>
                  </a:lnTo>
                  <a:lnTo>
                    <a:pt x="157" y="194"/>
                  </a:lnTo>
                  <a:lnTo>
                    <a:pt x="151" y="180"/>
                  </a:lnTo>
                  <a:lnTo>
                    <a:pt x="154" y="179"/>
                  </a:lnTo>
                  <a:lnTo>
                    <a:pt x="165" y="174"/>
                  </a:lnTo>
                  <a:lnTo>
                    <a:pt x="171" y="188"/>
                  </a:lnTo>
                  <a:close/>
                  <a:moveTo>
                    <a:pt x="144" y="200"/>
                  </a:moveTo>
                  <a:lnTo>
                    <a:pt x="140" y="201"/>
                  </a:lnTo>
                  <a:lnTo>
                    <a:pt x="131" y="206"/>
                  </a:lnTo>
                  <a:lnTo>
                    <a:pt x="124" y="193"/>
                  </a:lnTo>
                  <a:lnTo>
                    <a:pt x="125" y="192"/>
                  </a:lnTo>
                  <a:lnTo>
                    <a:pt x="134" y="188"/>
                  </a:lnTo>
                  <a:lnTo>
                    <a:pt x="138" y="186"/>
                  </a:lnTo>
                  <a:lnTo>
                    <a:pt x="144" y="200"/>
                  </a:lnTo>
                  <a:close/>
                  <a:moveTo>
                    <a:pt x="117" y="212"/>
                  </a:moveTo>
                  <a:lnTo>
                    <a:pt x="113" y="214"/>
                  </a:lnTo>
                  <a:lnTo>
                    <a:pt x="104" y="218"/>
                  </a:lnTo>
                  <a:lnTo>
                    <a:pt x="98" y="205"/>
                  </a:lnTo>
                  <a:lnTo>
                    <a:pt x="106" y="201"/>
                  </a:lnTo>
                  <a:lnTo>
                    <a:pt x="111" y="199"/>
                  </a:lnTo>
                  <a:lnTo>
                    <a:pt x="117" y="212"/>
                  </a:lnTo>
                  <a:close/>
                  <a:moveTo>
                    <a:pt x="91" y="225"/>
                  </a:moveTo>
                  <a:lnTo>
                    <a:pt x="88" y="226"/>
                  </a:lnTo>
                  <a:lnTo>
                    <a:pt x="81" y="230"/>
                  </a:lnTo>
                  <a:lnTo>
                    <a:pt x="78" y="231"/>
                  </a:lnTo>
                  <a:lnTo>
                    <a:pt x="71" y="219"/>
                  </a:lnTo>
                  <a:lnTo>
                    <a:pt x="74" y="216"/>
                  </a:lnTo>
                  <a:lnTo>
                    <a:pt x="82" y="213"/>
                  </a:lnTo>
                  <a:lnTo>
                    <a:pt x="85" y="211"/>
                  </a:lnTo>
                  <a:lnTo>
                    <a:pt x="91" y="225"/>
                  </a:lnTo>
                  <a:close/>
                  <a:moveTo>
                    <a:pt x="67" y="239"/>
                  </a:moveTo>
                  <a:lnTo>
                    <a:pt x="62" y="242"/>
                  </a:lnTo>
                  <a:lnTo>
                    <a:pt x="57" y="246"/>
                  </a:lnTo>
                  <a:lnTo>
                    <a:pt x="55" y="247"/>
                  </a:lnTo>
                  <a:lnTo>
                    <a:pt x="46" y="236"/>
                  </a:lnTo>
                  <a:lnTo>
                    <a:pt x="48" y="235"/>
                  </a:lnTo>
                  <a:lnTo>
                    <a:pt x="54" y="230"/>
                  </a:lnTo>
                  <a:lnTo>
                    <a:pt x="58" y="227"/>
                  </a:lnTo>
                  <a:lnTo>
                    <a:pt x="67" y="239"/>
                  </a:lnTo>
                  <a:close/>
                  <a:moveTo>
                    <a:pt x="44" y="257"/>
                  </a:moveTo>
                  <a:lnTo>
                    <a:pt x="41" y="259"/>
                  </a:lnTo>
                  <a:lnTo>
                    <a:pt x="36" y="262"/>
                  </a:lnTo>
                  <a:lnTo>
                    <a:pt x="32" y="266"/>
                  </a:lnTo>
                  <a:lnTo>
                    <a:pt x="31" y="266"/>
                  </a:lnTo>
                  <a:lnTo>
                    <a:pt x="23" y="254"/>
                  </a:lnTo>
                  <a:lnTo>
                    <a:pt x="27" y="251"/>
                  </a:lnTo>
                  <a:lnTo>
                    <a:pt x="32" y="247"/>
                  </a:lnTo>
                  <a:lnTo>
                    <a:pt x="35" y="245"/>
                  </a:lnTo>
                  <a:lnTo>
                    <a:pt x="44" y="257"/>
                  </a:lnTo>
                  <a:close/>
                  <a:moveTo>
                    <a:pt x="15" y="273"/>
                  </a:moveTo>
                  <a:lnTo>
                    <a:pt x="14" y="273"/>
                  </a:lnTo>
                  <a:lnTo>
                    <a:pt x="11" y="273"/>
                  </a:lnTo>
                  <a:lnTo>
                    <a:pt x="9" y="272"/>
                  </a:lnTo>
                  <a:lnTo>
                    <a:pt x="6" y="272"/>
                  </a:lnTo>
                  <a:lnTo>
                    <a:pt x="3" y="271"/>
                  </a:lnTo>
                  <a:lnTo>
                    <a:pt x="0" y="269"/>
                  </a:lnTo>
                  <a:lnTo>
                    <a:pt x="8" y="256"/>
                  </a:lnTo>
                  <a:lnTo>
                    <a:pt x="9" y="257"/>
                  </a:lnTo>
                  <a:lnTo>
                    <a:pt x="10" y="257"/>
                  </a:lnTo>
                  <a:lnTo>
                    <a:pt x="10" y="258"/>
                  </a:lnTo>
                  <a:lnTo>
                    <a:pt x="11" y="258"/>
                  </a:lnTo>
                  <a:lnTo>
                    <a:pt x="12" y="258"/>
                  </a:lnTo>
                  <a:lnTo>
                    <a:pt x="13" y="258"/>
                  </a:lnTo>
                  <a:lnTo>
                    <a:pt x="15" y="273"/>
                  </a:lnTo>
                  <a:close/>
                  <a:moveTo>
                    <a:pt x="932" y="0"/>
                  </a:moveTo>
                  <a:lnTo>
                    <a:pt x="975" y="23"/>
                  </a:lnTo>
                  <a:lnTo>
                    <a:pt x="931" y="44"/>
                  </a:lnTo>
                  <a:lnTo>
                    <a:pt x="932" y="0"/>
                  </a:lnTo>
                  <a:close/>
                </a:path>
              </a:pathLst>
            </a:custGeom>
            <a:solidFill>
              <a:srgbClr val="0000CC"/>
            </a:solidFill>
            <a:ln w="1">
              <a:solidFill>
                <a:srgbClr val="0000CC"/>
              </a:solidFill>
              <a:bevel/>
              <a:headEnd/>
              <a:tailEnd/>
            </a:ln>
          </p:spPr>
          <p:txBody>
            <a:bodyPr/>
            <a:lstStyle/>
            <a:p>
              <a:endParaRPr lang="en-US"/>
            </a:p>
          </p:txBody>
        </p:sp>
        <p:sp>
          <p:nvSpPr>
            <p:cNvPr id="105559" name="Freeform 92"/>
            <p:cNvSpPr>
              <a:spLocks noEditPoints="1"/>
            </p:cNvSpPr>
            <p:nvPr/>
          </p:nvSpPr>
          <p:spPr bwMode="auto">
            <a:xfrm>
              <a:off x="2290" y="858"/>
              <a:ext cx="681" cy="646"/>
            </a:xfrm>
            <a:custGeom>
              <a:avLst/>
              <a:gdLst>
                <a:gd name="T0" fmla="*/ 31 w 681"/>
                <a:gd name="T1" fmla="*/ 626 h 646"/>
                <a:gd name="T2" fmla="*/ 63 w 681"/>
                <a:gd name="T3" fmla="*/ 596 h 646"/>
                <a:gd name="T4" fmla="*/ 73 w 681"/>
                <a:gd name="T5" fmla="*/ 567 h 646"/>
                <a:gd name="T6" fmla="*/ 74 w 681"/>
                <a:gd name="T7" fmla="*/ 586 h 646"/>
                <a:gd name="T8" fmla="*/ 106 w 681"/>
                <a:gd name="T9" fmla="*/ 555 h 646"/>
                <a:gd name="T10" fmla="*/ 112 w 681"/>
                <a:gd name="T11" fmla="*/ 529 h 646"/>
                <a:gd name="T12" fmla="*/ 117 w 681"/>
                <a:gd name="T13" fmla="*/ 545 h 646"/>
                <a:gd name="T14" fmla="*/ 138 w 681"/>
                <a:gd name="T15" fmla="*/ 504 h 646"/>
                <a:gd name="T16" fmla="*/ 128 w 681"/>
                <a:gd name="T17" fmla="*/ 514 h 646"/>
                <a:gd name="T18" fmla="*/ 169 w 681"/>
                <a:gd name="T19" fmla="*/ 494 h 646"/>
                <a:gd name="T20" fmla="*/ 170 w 681"/>
                <a:gd name="T21" fmla="*/ 473 h 646"/>
                <a:gd name="T22" fmla="*/ 182 w 681"/>
                <a:gd name="T23" fmla="*/ 482 h 646"/>
                <a:gd name="T24" fmla="*/ 192 w 681"/>
                <a:gd name="T25" fmla="*/ 451 h 646"/>
                <a:gd name="T26" fmla="*/ 201 w 681"/>
                <a:gd name="T27" fmla="*/ 463 h 646"/>
                <a:gd name="T28" fmla="*/ 222 w 681"/>
                <a:gd name="T29" fmla="*/ 421 h 646"/>
                <a:gd name="T30" fmla="*/ 211 w 681"/>
                <a:gd name="T31" fmla="*/ 432 h 646"/>
                <a:gd name="T32" fmla="*/ 253 w 681"/>
                <a:gd name="T33" fmla="*/ 411 h 646"/>
                <a:gd name="T34" fmla="*/ 253 w 681"/>
                <a:gd name="T35" fmla="*/ 390 h 646"/>
                <a:gd name="T36" fmla="*/ 266 w 681"/>
                <a:gd name="T37" fmla="*/ 399 h 646"/>
                <a:gd name="T38" fmla="*/ 275 w 681"/>
                <a:gd name="T39" fmla="*/ 369 h 646"/>
                <a:gd name="T40" fmla="*/ 294 w 681"/>
                <a:gd name="T41" fmla="*/ 370 h 646"/>
                <a:gd name="T42" fmla="*/ 294 w 681"/>
                <a:gd name="T43" fmla="*/ 349 h 646"/>
                <a:gd name="T44" fmla="*/ 312 w 681"/>
                <a:gd name="T45" fmla="*/ 352 h 646"/>
                <a:gd name="T46" fmla="*/ 316 w 681"/>
                <a:gd name="T47" fmla="*/ 326 h 646"/>
                <a:gd name="T48" fmla="*/ 333 w 681"/>
                <a:gd name="T49" fmla="*/ 329 h 646"/>
                <a:gd name="T50" fmla="*/ 334 w 681"/>
                <a:gd name="T51" fmla="*/ 306 h 646"/>
                <a:gd name="T52" fmla="*/ 355 w 681"/>
                <a:gd name="T53" fmla="*/ 304 h 646"/>
                <a:gd name="T54" fmla="*/ 334 w 681"/>
                <a:gd name="T55" fmla="*/ 306 h 646"/>
                <a:gd name="T56" fmla="*/ 374 w 681"/>
                <a:gd name="T57" fmla="*/ 282 h 646"/>
                <a:gd name="T58" fmla="*/ 372 w 681"/>
                <a:gd name="T59" fmla="*/ 261 h 646"/>
                <a:gd name="T60" fmla="*/ 393 w 681"/>
                <a:gd name="T61" fmla="*/ 260 h 646"/>
                <a:gd name="T62" fmla="*/ 372 w 681"/>
                <a:gd name="T63" fmla="*/ 261 h 646"/>
                <a:gd name="T64" fmla="*/ 403 w 681"/>
                <a:gd name="T65" fmla="*/ 249 h 646"/>
                <a:gd name="T66" fmla="*/ 423 w 681"/>
                <a:gd name="T67" fmla="*/ 207 h 646"/>
                <a:gd name="T68" fmla="*/ 412 w 681"/>
                <a:gd name="T69" fmla="*/ 218 h 646"/>
                <a:gd name="T70" fmla="*/ 443 w 681"/>
                <a:gd name="T71" fmla="*/ 207 h 646"/>
                <a:gd name="T72" fmla="*/ 464 w 681"/>
                <a:gd name="T73" fmla="*/ 165 h 646"/>
                <a:gd name="T74" fmla="*/ 453 w 681"/>
                <a:gd name="T75" fmla="*/ 175 h 646"/>
                <a:gd name="T76" fmla="*/ 485 w 681"/>
                <a:gd name="T77" fmla="*/ 165 h 646"/>
                <a:gd name="T78" fmla="*/ 508 w 681"/>
                <a:gd name="T79" fmla="*/ 125 h 646"/>
                <a:gd name="T80" fmla="*/ 496 w 681"/>
                <a:gd name="T81" fmla="*/ 134 h 646"/>
                <a:gd name="T82" fmla="*/ 540 w 681"/>
                <a:gd name="T83" fmla="*/ 117 h 646"/>
                <a:gd name="T84" fmla="*/ 542 w 681"/>
                <a:gd name="T85" fmla="*/ 97 h 646"/>
                <a:gd name="T86" fmla="*/ 542 w 681"/>
                <a:gd name="T87" fmla="*/ 97 h 646"/>
                <a:gd name="T88" fmla="*/ 575 w 681"/>
                <a:gd name="T89" fmla="*/ 91 h 646"/>
                <a:gd name="T90" fmla="*/ 602 w 681"/>
                <a:gd name="T91" fmla="*/ 53 h 646"/>
                <a:gd name="T92" fmla="*/ 590 w 681"/>
                <a:gd name="T93" fmla="*/ 62 h 646"/>
                <a:gd name="T94" fmla="*/ 625 w 681"/>
                <a:gd name="T95" fmla="*/ 36 h 646"/>
                <a:gd name="T96" fmla="*/ 622 w 681"/>
                <a:gd name="T97" fmla="*/ 56 h 646"/>
                <a:gd name="T98" fmla="*/ 646 w 681"/>
                <a:gd name="T99" fmla="*/ 20 h 646"/>
                <a:gd name="T100" fmla="*/ 650 w 681"/>
                <a:gd name="T101" fmla="*/ 35 h 646"/>
                <a:gd name="T102" fmla="*/ 662 w 681"/>
                <a:gd name="T103" fmla="*/ 7 h 646"/>
                <a:gd name="T104" fmla="*/ 671 w 681"/>
                <a:gd name="T105" fmla="*/ 0 h 646"/>
                <a:gd name="T106" fmla="*/ 678 w 681"/>
                <a:gd name="T107" fmla="*/ 12 h 646"/>
                <a:gd name="T108" fmla="*/ 669 w 681"/>
                <a:gd name="T109" fmla="*/ 20 h 646"/>
                <a:gd name="T110" fmla="*/ 17 w 681"/>
                <a:gd name="T111" fmla="*/ 600 h 6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1"/>
                <a:gd name="T169" fmla="*/ 0 h 646"/>
                <a:gd name="T170" fmla="*/ 681 w 681"/>
                <a:gd name="T171" fmla="*/ 646 h 6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1" h="646">
                  <a:moveTo>
                    <a:pt x="21" y="616"/>
                  </a:moveTo>
                  <a:lnTo>
                    <a:pt x="32" y="605"/>
                  </a:lnTo>
                  <a:lnTo>
                    <a:pt x="42" y="616"/>
                  </a:lnTo>
                  <a:lnTo>
                    <a:pt x="31" y="626"/>
                  </a:lnTo>
                  <a:lnTo>
                    <a:pt x="21" y="616"/>
                  </a:lnTo>
                  <a:close/>
                  <a:moveTo>
                    <a:pt x="43" y="595"/>
                  </a:moveTo>
                  <a:lnTo>
                    <a:pt x="53" y="585"/>
                  </a:lnTo>
                  <a:lnTo>
                    <a:pt x="63" y="596"/>
                  </a:lnTo>
                  <a:lnTo>
                    <a:pt x="53" y="606"/>
                  </a:lnTo>
                  <a:lnTo>
                    <a:pt x="43" y="595"/>
                  </a:lnTo>
                  <a:close/>
                  <a:moveTo>
                    <a:pt x="64" y="575"/>
                  </a:moveTo>
                  <a:lnTo>
                    <a:pt x="73" y="567"/>
                  </a:lnTo>
                  <a:lnTo>
                    <a:pt x="75" y="565"/>
                  </a:lnTo>
                  <a:lnTo>
                    <a:pt x="85" y="576"/>
                  </a:lnTo>
                  <a:lnTo>
                    <a:pt x="83" y="577"/>
                  </a:lnTo>
                  <a:lnTo>
                    <a:pt x="74" y="586"/>
                  </a:lnTo>
                  <a:lnTo>
                    <a:pt x="64" y="575"/>
                  </a:lnTo>
                  <a:close/>
                  <a:moveTo>
                    <a:pt x="85" y="555"/>
                  </a:moveTo>
                  <a:lnTo>
                    <a:pt x="96" y="545"/>
                  </a:lnTo>
                  <a:lnTo>
                    <a:pt x="106" y="555"/>
                  </a:lnTo>
                  <a:lnTo>
                    <a:pt x="95" y="566"/>
                  </a:lnTo>
                  <a:lnTo>
                    <a:pt x="85" y="555"/>
                  </a:lnTo>
                  <a:close/>
                  <a:moveTo>
                    <a:pt x="107" y="535"/>
                  </a:moveTo>
                  <a:lnTo>
                    <a:pt x="112" y="529"/>
                  </a:lnTo>
                  <a:lnTo>
                    <a:pt x="117" y="524"/>
                  </a:lnTo>
                  <a:lnTo>
                    <a:pt x="127" y="535"/>
                  </a:lnTo>
                  <a:lnTo>
                    <a:pt x="123" y="540"/>
                  </a:lnTo>
                  <a:lnTo>
                    <a:pt x="117" y="545"/>
                  </a:lnTo>
                  <a:lnTo>
                    <a:pt x="107" y="535"/>
                  </a:lnTo>
                  <a:close/>
                  <a:moveTo>
                    <a:pt x="128" y="514"/>
                  </a:moveTo>
                  <a:lnTo>
                    <a:pt x="132" y="510"/>
                  </a:lnTo>
                  <a:lnTo>
                    <a:pt x="138" y="504"/>
                  </a:lnTo>
                  <a:lnTo>
                    <a:pt x="148" y="514"/>
                  </a:lnTo>
                  <a:lnTo>
                    <a:pt x="142" y="521"/>
                  </a:lnTo>
                  <a:lnTo>
                    <a:pt x="138" y="525"/>
                  </a:lnTo>
                  <a:lnTo>
                    <a:pt x="128" y="514"/>
                  </a:lnTo>
                  <a:close/>
                  <a:moveTo>
                    <a:pt x="149" y="494"/>
                  </a:moveTo>
                  <a:lnTo>
                    <a:pt x="151" y="491"/>
                  </a:lnTo>
                  <a:lnTo>
                    <a:pt x="159" y="483"/>
                  </a:lnTo>
                  <a:lnTo>
                    <a:pt x="169" y="494"/>
                  </a:lnTo>
                  <a:lnTo>
                    <a:pt x="162" y="501"/>
                  </a:lnTo>
                  <a:lnTo>
                    <a:pt x="159" y="504"/>
                  </a:lnTo>
                  <a:lnTo>
                    <a:pt x="149" y="494"/>
                  </a:lnTo>
                  <a:close/>
                  <a:moveTo>
                    <a:pt x="170" y="473"/>
                  </a:moveTo>
                  <a:lnTo>
                    <a:pt x="172" y="471"/>
                  </a:lnTo>
                  <a:lnTo>
                    <a:pt x="180" y="463"/>
                  </a:lnTo>
                  <a:lnTo>
                    <a:pt x="190" y="473"/>
                  </a:lnTo>
                  <a:lnTo>
                    <a:pt x="182" y="482"/>
                  </a:lnTo>
                  <a:lnTo>
                    <a:pt x="180" y="484"/>
                  </a:lnTo>
                  <a:lnTo>
                    <a:pt x="170" y="473"/>
                  </a:lnTo>
                  <a:close/>
                  <a:moveTo>
                    <a:pt x="190" y="452"/>
                  </a:moveTo>
                  <a:lnTo>
                    <a:pt x="192" y="451"/>
                  </a:lnTo>
                  <a:lnTo>
                    <a:pt x="201" y="442"/>
                  </a:lnTo>
                  <a:lnTo>
                    <a:pt x="211" y="452"/>
                  </a:lnTo>
                  <a:lnTo>
                    <a:pt x="203" y="461"/>
                  </a:lnTo>
                  <a:lnTo>
                    <a:pt x="201" y="463"/>
                  </a:lnTo>
                  <a:lnTo>
                    <a:pt x="190" y="452"/>
                  </a:lnTo>
                  <a:close/>
                  <a:moveTo>
                    <a:pt x="211" y="432"/>
                  </a:moveTo>
                  <a:lnTo>
                    <a:pt x="214" y="430"/>
                  </a:lnTo>
                  <a:lnTo>
                    <a:pt x="222" y="421"/>
                  </a:lnTo>
                  <a:lnTo>
                    <a:pt x="232" y="432"/>
                  </a:lnTo>
                  <a:lnTo>
                    <a:pt x="224" y="440"/>
                  </a:lnTo>
                  <a:lnTo>
                    <a:pt x="222" y="442"/>
                  </a:lnTo>
                  <a:lnTo>
                    <a:pt x="211" y="432"/>
                  </a:lnTo>
                  <a:close/>
                  <a:moveTo>
                    <a:pt x="232" y="411"/>
                  </a:moveTo>
                  <a:lnTo>
                    <a:pt x="235" y="409"/>
                  </a:lnTo>
                  <a:lnTo>
                    <a:pt x="243" y="401"/>
                  </a:lnTo>
                  <a:lnTo>
                    <a:pt x="253" y="411"/>
                  </a:lnTo>
                  <a:lnTo>
                    <a:pt x="245" y="419"/>
                  </a:lnTo>
                  <a:lnTo>
                    <a:pt x="243" y="421"/>
                  </a:lnTo>
                  <a:lnTo>
                    <a:pt x="232" y="411"/>
                  </a:lnTo>
                  <a:close/>
                  <a:moveTo>
                    <a:pt x="253" y="390"/>
                  </a:moveTo>
                  <a:lnTo>
                    <a:pt x="255" y="388"/>
                  </a:lnTo>
                  <a:lnTo>
                    <a:pt x="264" y="380"/>
                  </a:lnTo>
                  <a:lnTo>
                    <a:pt x="274" y="390"/>
                  </a:lnTo>
                  <a:lnTo>
                    <a:pt x="266" y="399"/>
                  </a:lnTo>
                  <a:lnTo>
                    <a:pt x="264" y="401"/>
                  </a:lnTo>
                  <a:lnTo>
                    <a:pt x="253" y="390"/>
                  </a:lnTo>
                  <a:close/>
                  <a:moveTo>
                    <a:pt x="274" y="370"/>
                  </a:moveTo>
                  <a:lnTo>
                    <a:pt x="275" y="369"/>
                  </a:lnTo>
                  <a:lnTo>
                    <a:pt x="284" y="359"/>
                  </a:lnTo>
                  <a:lnTo>
                    <a:pt x="295" y="369"/>
                  </a:lnTo>
                  <a:lnTo>
                    <a:pt x="294" y="370"/>
                  </a:lnTo>
                  <a:lnTo>
                    <a:pt x="285" y="379"/>
                  </a:lnTo>
                  <a:lnTo>
                    <a:pt x="284" y="380"/>
                  </a:lnTo>
                  <a:lnTo>
                    <a:pt x="274" y="370"/>
                  </a:lnTo>
                  <a:close/>
                  <a:moveTo>
                    <a:pt x="294" y="349"/>
                  </a:moveTo>
                  <a:lnTo>
                    <a:pt x="301" y="342"/>
                  </a:lnTo>
                  <a:lnTo>
                    <a:pt x="305" y="338"/>
                  </a:lnTo>
                  <a:lnTo>
                    <a:pt x="315" y="348"/>
                  </a:lnTo>
                  <a:lnTo>
                    <a:pt x="312" y="352"/>
                  </a:lnTo>
                  <a:lnTo>
                    <a:pt x="305" y="359"/>
                  </a:lnTo>
                  <a:lnTo>
                    <a:pt x="294" y="349"/>
                  </a:lnTo>
                  <a:close/>
                  <a:moveTo>
                    <a:pt x="315" y="327"/>
                  </a:moveTo>
                  <a:lnTo>
                    <a:pt x="316" y="326"/>
                  </a:lnTo>
                  <a:lnTo>
                    <a:pt x="322" y="319"/>
                  </a:lnTo>
                  <a:lnTo>
                    <a:pt x="325" y="317"/>
                  </a:lnTo>
                  <a:lnTo>
                    <a:pt x="336" y="327"/>
                  </a:lnTo>
                  <a:lnTo>
                    <a:pt x="333" y="329"/>
                  </a:lnTo>
                  <a:lnTo>
                    <a:pt x="327" y="336"/>
                  </a:lnTo>
                  <a:lnTo>
                    <a:pt x="325" y="338"/>
                  </a:lnTo>
                  <a:lnTo>
                    <a:pt x="315" y="327"/>
                  </a:lnTo>
                  <a:close/>
                  <a:moveTo>
                    <a:pt x="334" y="306"/>
                  </a:moveTo>
                  <a:lnTo>
                    <a:pt x="339" y="301"/>
                  </a:lnTo>
                  <a:lnTo>
                    <a:pt x="343" y="296"/>
                  </a:lnTo>
                  <a:lnTo>
                    <a:pt x="344" y="295"/>
                  </a:lnTo>
                  <a:lnTo>
                    <a:pt x="355" y="304"/>
                  </a:lnTo>
                  <a:lnTo>
                    <a:pt x="354" y="305"/>
                  </a:lnTo>
                  <a:lnTo>
                    <a:pt x="350" y="311"/>
                  </a:lnTo>
                  <a:lnTo>
                    <a:pt x="345" y="316"/>
                  </a:lnTo>
                  <a:lnTo>
                    <a:pt x="334" y="306"/>
                  </a:lnTo>
                  <a:close/>
                  <a:moveTo>
                    <a:pt x="353" y="284"/>
                  </a:moveTo>
                  <a:lnTo>
                    <a:pt x="360" y="275"/>
                  </a:lnTo>
                  <a:lnTo>
                    <a:pt x="363" y="272"/>
                  </a:lnTo>
                  <a:lnTo>
                    <a:pt x="374" y="282"/>
                  </a:lnTo>
                  <a:lnTo>
                    <a:pt x="372" y="284"/>
                  </a:lnTo>
                  <a:lnTo>
                    <a:pt x="364" y="293"/>
                  </a:lnTo>
                  <a:lnTo>
                    <a:pt x="353" y="284"/>
                  </a:lnTo>
                  <a:close/>
                  <a:moveTo>
                    <a:pt x="372" y="261"/>
                  </a:moveTo>
                  <a:lnTo>
                    <a:pt x="374" y="259"/>
                  </a:lnTo>
                  <a:lnTo>
                    <a:pt x="379" y="254"/>
                  </a:lnTo>
                  <a:lnTo>
                    <a:pt x="382" y="250"/>
                  </a:lnTo>
                  <a:lnTo>
                    <a:pt x="393" y="260"/>
                  </a:lnTo>
                  <a:lnTo>
                    <a:pt x="390" y="263"/>
                  </a:lnTo>
                  <a:lnTo>
                    <a:pt x="385" y="269"/>
                  </a:lnTo>
                  <a:lnTo>
                    <a:pt x="383" y="271"/>
                  </a:lnTo>
                  <a:lnTo>
                    <a:pt x="372" y="261"/>
                  </a:lnTo>
                  <a:close/>
                  <a:moveTo>
                    <a:pt x="392" y="239"/>
                  </a:moveTo>
                  <a:lnTo>
                    <a:pt x="402" y="228"/>
                  </a:lnTo>
                  <a:lnTo>
                    <a:pt x="413" y="239"/>
                  </a:lnTo>
                  <a:lnTo>
                    <a:pt x="403" y="249"/>
                  </a:lnTo>
                  <a:lnTo>
                    <a:pt x="392" y="239"/>
                  </a:lnTo>
                  <a:close/>
                  <a:moveTo>
                    <a:pt x="412" y="218"/>
                  </a:moveTo>
                  <a:lnTo>
                    <a:pt x="416" y="214"/>
                  </a:lnTo>
                  <a:lnTo>
                    <a:pt x="423" y="207"/>
                  </a:lnTo>
                  <a:lnTo>
                    <a:pt x="433" y="217"/>
                  </a:lnTo>
                  <a:lnTo>
                    <a:pt x="427" y="224"/>
                  </a:lnTo>
                  <a:lnTo>
                    <a:pt x="423" y="228"/>
                  </a:lnTo>
                  <a:lnTo>
                    <a:pt x="412" y="218"/>
                  </a:lnTo>
                  <a:close/>
                  <a:moveTo>
                    <a:pt x="433" y="196"/>
                  </a:moveTo>
                  <a:lnTo>
                    <a:pt x="443" y="186"/>
                  </a:lnTo>
                  <a:lnTo>
                    <a:pt x="454" y="196"/>
                  </a:lnTo>
                  <a:lnTo>
                    <a:pt x="443" y="207"/>
                  </a:lnTo>
                  <a:lnTo>
                    <a:pt x="433" y="196"/>
                  </a:lnTo>
                  <a:close/>
                  <a:moveTo>
                    <a:pt x="453" y="175"/>
                  </a:moveTo>
                  <a:lnTo>
                    <a:pt x="459" y="170"/>
                  </a:lnTo>
                  <a:lnTo>
                    <a:pt x="464" y="165"/>
                  </a:lnTo>
                  <a:lnTo>
                    <a:pt x="474" y="175"/>
                  </a:lnTo>
                  <a:lnTo>
                    <a:pt x="469" y="181"/>
                  </a:lnTo>
                  <a:lnTo>
                    <a:pt x="464" y="186"/>
                  </a:lnTo>
                  <a:lnTo>
                    <a:pt x="453" y="175"/>
                  </a:lnTo>
                  <a:close/>
                  <a:moveTo>
                    <a:pt x="475" y="155"/>
                  </a:moveTo>
                  <a:lnTo>
                    <a:pt x="485" y="144"/>
                  </a:lnTo>
                  <a:lnTo>
                    <a:pt x="495" y="155"/>
                  </a:lnTo>
                  <a:lnTo>
                    <a:pt x="485" y="165"/>
                  </a:lnTo>
                  <a:lnTo>
                    <a:pt x="475" y="155"/>
                  </a:lnTo>
                  <a:close/>
                  <a:moveTo>
                    <a:pt x="496" y="134"/>
                  </a:moveTo>
                  <a:lnTo>
                    <a:pt x="505" y="127"/>
                  </a:lnTo>
                  <a:lnTo>
                    <a:pt x="508" y="125"/>
                  </a:lnTo>
                  <a:lnTo>
                    <a:pt x="517" y="136"/>
                  </a:lnTo>
                  <a:lnTo>
                    <a:pt x="514" y="138"/>
                  </a:lnTo>
                  <a:lnTo>
                    <a:pt x="506" y="145"/>
                  </a:lnTo>
                  <a:lnTo>
                    <a:pt x="496" y="134"/>
                  </a:lnTo>
                  <a:close/>
                  <a:moveTo>
                    <a:pt x="519" y="115"/>
                  </a:moveTo>
                  <a:lnTo>
                    <a:pt x="522" y="113"/>
                  </a:lnTo>
                  <a:lnTo>
                    <a:pt x="530" y="106"/>
                  </a:lnTo>
                  <a:lnTo>
                    <a:pt x="540" y="117"/>
                  </a:lnTo>
                  <a:lnTo>
                    <a:pt x="531" y="124"/>
                  </a:lnTo>
                  <a:lnTo>
                    <a:pt x="528" y="126"/>
                  </a:lnTo>
                  <a:lnTo>
                    <a:pt x="519" y="115"/>
                  </a:lnTo>
                  <a:close/>
                  <a:moveTo>
                    <a:pt x="542" y="97"/>
                  </a:moveTo>
                  <a:lnTo>
                    <a:pt x="554" y="88"/>
                  </a:lnTo>
                  <a:lnTo>
                    <a:pt x="563" y="100"/>
                  </a:lnTo>
                  <a:lnTo>
                    <a:pt x="551" y="108"/>
                  </a:lnTo>
                  <a:lnTo>
                    <a:pt x="542" y="97"/>
                  </a:lnTo>
                  <a:close/>
                  <a:moveTo>
                    <a:pt x="566" y="79"/>
                  </a:moveTo>
                  <a:lnTo>
                    <a:pt x="578" y="70"/>
                  </a:lnTo>
                  <a:lnTo>
                    <a:pt x="586" y="82"/>
                  </a:lnTo>
                  <a:lnTo>
                    <a:pt x="575" y="91"/>
                  </a:lnTo>
                  <a:lnTo>
                    <a:pt x="566" y="79"/>
                  </a:lnTo>
                  <a:close/>
                  <a:moveTo>
                    <a:pt x="590" y="62"/>
                  </a:moveTo>
                  <a:lnTo>
                    <a:pt x="597" y="57"/>
                  </a:lnTo>
                  <a:lnTo>
                    <a:pt x="602" y="53"/>
                  </a:lnTo>
                  <a:lnTo>
                    <a:pt x="610" y="65"/>
                  </a:lnTo>
                  <a:lnTo>
                    <a:pt x="605" y="69"/>
                  </a:lnTo>
                  <a:lnTo>
                    <a:pt x="598" y="74"/>
                  </a:lnTo>
                  <a:lnTo>
                    <a:pt x="590" y="62"/>
                  </a:lnTo>
                  <a:close/>
                  <a:moveTo>
                    <a:pt x="613" y="44"/>
                  </a:moveTo>
                  <a:lnTo>
                    <a:pt x="614" y="44"/>
                  </a:lnTo>
                  <a:lnTo>
                    <a:pt x="622" y="38"/>
                  </a:lnTo>
                  <a:lnTo>
                    <a:pt x="625" y="36"/>
                  </a:lnTo>
                  <a:lnTo>
                    <a:pt x="634" y="48"/>
                  </a:lnTo>
                  <a:lnTo>
                    <a:pt x="630" y="50"/>
                  </a:lnTo>
                  <a:lnTo>
                    <a:pt x="622" y="56"/>
                  </a:lnTo>
                  <a:lnTo>
                    <a:pt x="613" y="44"/>
                  </a:lnTo>
                  <a:close/>
                  <a:moveTo>
                    <a:pt x="637" y="27"/>
                  </a:moveTo>
                  <a:lnTo>
                    <a:pt x="641" y="24"/>
                  </a:lnTo>
                  <a:lnTo>
                    <a:pt x="646" y="20"/>
                  </a:lnTo>
                  <a:lnTo>
                    <a:pt x="648" y="18"/>
                  </a:lnTo>
                  <a:lnTo>
                    <a:pt x="658" y="30"/>
                  </a:lnTo>
                  <a:lnTo>
                    <a:pt x="655" y="31"/>
                  </a:lnTo>
                  <a:lnTo>
                    <a:pt x="650" y="35"/>
                  </a:lnTo>
                  <a:lnTo>
                    <a:pt x="646" y="39"/>
                  </a:lnTo>
                  <a:lnTo>
                    <a:pt x="637" y="27"/>
                  </a:lnTo>
                  <a:close/>
                  <a:moveTo>
                    <a:pt x="660" y="9"/>
                  </a:moveTo>
                  <a:lnTo>
                    <a:pt x="662" y="7"/>
                  </a:lnTo>
                  <a:lnTo>
                    <a:pt x="664" y="5"/>
                  </a:lnTo>
                  <a:lnTo>
                    <a:pt x="667" y="3"/>
                  </a:lnTo>
                  <a:lnTo>
                    <a:pt x="669" y="1"/>
                  </a:lnTo>
                  <a:lnTo>
                    <a:pt x="671" y="0"/>
                  </a:lnTo>
                  <a:lnTo>
                    <a:pt x="681" y="10"/>
                  </a:lnTo>
                  <a:lnTo>
                    <a:pt x="680" y="11"/>
                  </a:lnTo>
                  <a:lnTo>
                    <a:pt x="678" y="12"/>
                  </a:lnTo>
                  <a:lnTo>
                    <a:pt x="676" y="14"/>
                  </a:lnTo>
                  <a:lnTo>
                    <a:pt x="674" y="16"/>
                  </a:lnTo>
                  <a:lnTo>
                    <a:pt x="671" y="19"/>
                  </a:lnTo>
                  <a:lnTo>
                    <a:pt x="669" y="20"/>
                  </a:lnTo>
                  <a:lnTo>
                    <a:pt x="660" y="9"/>
                  </a:lnTo>
                  <a:close/>
                  <a:moveTo>
                    <a:pt x="47" y="632"/>
                  </a:moveTo>
                  <a:lnTo>
                    <a:pt x="0" y="646"/>
                  </a:lnTo>
                  <a:lnTo>
                    <a:pt x="17" y="600"/>
                  </a:lnTo>
                  <a:lnTo>
                    <a:pt x="47" y="632"/>
                  </a:lnTo>
                  <a:close/>
                </a:path>
              </a:pathLst>
            </a:custGeom>
            <a:solidFill>
              <a:srgbClr val="0000CC"/>
            </a:solidFill>
            <a:ln w="1">
              <a:solidFill>
                <a:srgbClr val="0000CC"/>
              </a:solidFill>
              <a:bevel/>
              <a:headEnd/>
              <a:tailEnd/>
            </a:ln>
          </p:spPr>
          <p:txBody>
            <a:bodyPr/>
            <a:lstStyle/>
            <a:p>
              <a:endParaRPr lang="en-US"/>
            </a:p>
          </p:txBody>
        </p:sp>
        <p:sp>
          <p:nvSpPr>
            <p:cNvPr id="105560" name="Rectangle 93"/>
            <p:cNvSpPr>
              <a:spLocks noChangeArrowheads="1"/>
            </p:cNvSpPr>
            <p:nvPr/>
          </p:nvSpPr>
          <p:spPr bwMode="auto">
            <a:xfrm rot="-1800000">
              <a:off x="1775" y="1902"/>
              <a:ext cx="150"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ss</a:t>
              </a:r>
              <a:endParaRPr kumimoji="0" lang="en-US" sz="1800">
                <a:solidFill>
                  <a:schemeClr val="tx1"/>
                </a:solidFill>
                <a:latin typeface="Arial" pitchFamily="34" charset="0"/>
              </a:endParaRPr>
            </a:p>
          </p:txBody>
        </p:sp>
        <p:sp>
          <p:nvSpPr>
            <p:cNvPr id="105561" name="Rectangle 94"/>
            <p:cNvSpPr>
              <a:spLocks noChangeArrowheads="1"/>
            </p:cNvSpPr>
            <p:nvPr/>
          </p:nvSpPr>
          <p:spPr bwMode="auto">
            <a:xfrm rot="-2100000">
              <a:off x="3004" y="725"/>
              <a:ext cx="133" cy="138"/>
            </a:xfrm>
            <a:prstGeom prst="rect">
              <a:avLst/>
            </a:prstGeom>
            <a:noFill/>
            <a:ln w="9525">
              <a:noFill/>
              <a:miter lim="800000"/>
              <a:headEnd/>
              <a:tailEnd/>
            </a:ln>
          </p:spPr>
          <p:txBody>
            <a:bodyPr wrap="none" lIns="0" tIns="0" rIns="0" bIns="0">
              <a:spAutoFit/>
            </a:bodyPr>
            <a:lstStyle/>
            <a:p>
              <a:pPr algn="l" eaLnBrk="1" hangingPunct="1"/>
              <a:r>
                <a:rPr kumimoji="0" lang="en-US" sz="1200" i="1">
                  <a:solidFill>
                    <a:srgbClr val="000000"/>
                  </a:solidFill>
                  <a:latin typeface="Arial" pitchFamily="34" charset="0"/>
                </a:rPr>
                <a:t>sr</a:t>
              </a:r>
              <a:endParaRPr kumimoji="0" lang="en-US" sz="1800">
                <a:solidFill>
                  <a:schemeClr val="tx1"/>
                </a:solidFill>
                <a:latin typeface="Arial" pitchFamily="34" charset="0"/>
              </a:endParaRPr>
            </a:p>
          </p:txBody>
        </p:sp>
        <p:sp>
          <p:nvSpPr>
            <p:cNvPr id="105562" name="Freeform 95"/>
            <p:cNvSpPr>
              <a:spLocks noEditPoints="1"/>
            </p:cNvSpPr>
            <p:nvPr/>
          </p:nvSpPr>
          <p:spPr bwMode="auto">
            <a:xfrm>
              <a:off x="4102" y="1181"/>
              <a:ext cx="44" cy="394"/>
            </a:xfrm>
            <a:custGeom>
              <a:avLst/>
              <a:gdLst>
                <a:gd name="T0" fmla="*/ 30 w 44"/>
                <a:gd name="T1" fmla="*/ 15 h 394"/>
                <a:gd name="T2" fmla="*/ 15 w 44"/>
                <a:gd name="T3" fmla="*/ 0 h 394"/>
                <a:gd name="T4" fmla="*/ 30 w 44"/>
                <a:gd name="T5" fmla="*/ 29 h 394"/>
                <a:gd name="T6" fmla="*/ 15 w 44"/>
                <a:gd name="T7" fmla="*/ 44 h 394"/>
                <a:gd name="T8" fmla="*/ 30 w 44"/>
                <a:gd name="T9" fmla="*/ 29 h 394"/>
                <a:gd name="T10" fmla="*/ 30 w 44"/>
                <a:gd name="T11" fmla="*/ 73 h 394"/>
                <a:gd name="T12" fmla="*/ 15 w 44"/>
                <a:gd name="T13" fmla="*/ 59 h 394"/>
                <a:gd name="T14" fmla="*/ 30 w 44"/>
                <a:gd name="T15" fmla="*/ 88 h 394"/>
                <a:gd name="T16" fmla="*/ 15 w 44"/>
                <a:gd name="T17" fmla="*/ 103 h 394"/>
                <a:gd name="T18" fmla="*/ 30 w 44"/>
                <a:gd name="T19" fmla="*/ 88 h 394"/>
                <a:gd name="T20" fmla="*/ 30 w 44"/>
                <a:gd name="T21" fmla="*/ 132 h 394"/>
                <a:gd name="T22" fmla="*/ 15 w 44"/>
                <a:gd name="T23" fmla="*/ 117 h 394"/>
                <a:gd name="T24" fmla="*/ 30 w 44"/>
                <a:gd name="T25" fmla="*/ 147 h 394"/>
                <a:gd name="T26" fmla="*/ 15 w 44"/>
                <a:gd name="T27" fmla="*/ 162 h 394"/>
                <a:gd name="T28" fmla="*/ 30 w 44"/>
                <a:gd name="T29" fmla="*/ 147 h 394"/>
                <a:gd name="T30" fmla="*/ 30 w 44"/>
                <a:gd name="T31" fmla="*/ 191 h 394"/>
                <a:gd name="T32" fmla="*/ 15 w 44"/>
                <a:gd name="T33" fmla="*/ 176 h 394"/>
                <a:gd name="T34" fmla="*/ 30 w 44"/>
                <a:gd name="T35" fmla="*/ 206 h 394"/>
                <a:gd name="T36" fmla="*/ 15 w 44"/>
                <a:gd name="T37" fmla="*/ 220 h 394"/>
                <a:gd name="T38" fmla="*/ 30 w 44"/>
                <a:gd name="T39" fmla="*/ 206 h 394"/>
                <a:gd name="T40" fmla="*/ 30 w 44"/>
                <a:gd name="T41" fmla="*/ 250 h 394"/>
                <a:gd name="T42" fmla="*/ 15 w 44"/>
                <a:gd name="T43" fmla="*/ 235 h 394"/>
                <a:gd name="T44" fmla="*/ 30 w 44"/>
                <a:gd name="T45" fmla="*/ 264 h 394"/>
                <a:gd name="T46" fmla="*/ 15 w 44"/>
                <a:gd name="T47" fmla="*/ 279 h 394"/>
                <a:gd name="T48" fmla="*/ 30 w 44"/>
                <a:gd name="T49" fmla="*/ 264 h 394"/>
                <a:gd name="T50" fmla="*/ 30 w 44"/>
                <a:gd name="T51" fmla="*/ 309 h 394"/>
                <a:gd name="T52" fmla="*/ 15 w 44"/>
                <a:gd name="T53" fmla="*/ 294 h 394"/>
                <a:gd name="T54" fmla="*/ 30 w 44"/>
                <a:gd name="T55" fmla="*/ 323 h 394"/>
                <a:gd name="T56" fmla="*/ 15 w 44"/>
                <a:gd name="T57" fmla="*/ 338 h 394"/>
                <a:gd name="T58" fmla="*/ 30 w 44"/>
                <a:gd name="T59" fmla="*/ 323 h 394"/>
                <a:gd name="T60" fmla="*/ 30 w 44"/>
                <a:gd name="T61" fmla="*/ 357 h 394"/>
                <a:gd name="T62" fmla="*/ 15 w 44"/>
                <a:gd name="T63" fmla="*/ 353 h 394"/>
                <a:gd name="T64" fmla="*/ 44 w 44"/>
                <a:gd name="T65" fmla="*/ 350 h 394"/>
                <a:gd name="T66" fmla="*/ 0 w 44"/>
                <a:gd name="T67" fmla="*/ 35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394"/>
                <a:gd name="T104" fmla="*/ 44 w 44"/>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39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3"/>
                  </a:lnTo>
                  <a:lnTo>
                    <a:pt x="15" y="73"/>
                  </a:lnTo>
                  <a:lnTo>
                    <a:pt x="15" y="59"/>
                  </a:lnTo>
                  <a:lnTo>
                    <a:pt x="30" y="59"/>
                  </a:lnTo>
                  <a:close/>
                  <a:moveTo>
                    <a:pt x="30" y="88"/>
                  </a:moveTo>
                  <a:lnTo>
                    <a:pt x="30" y="103"/>
                  </a:lnTo>
                  <a:lnTo>
                    <a:pt x="15" y="103"/>
                  </a:lnTo>
                  <a:lnTo>
                    <a:pt x="15" y="88"/>
                  </a:lnTo>
                  <a:lnTo>
                    <a:pt x="30" y="88"/>
                  </a:lnTo>
                  <a:close/>
                  <a:moveTo>
                    <a:pt x="30" y="117"/>
                  </a:moveTo>
                  <a:lnTo>
                    <a:pt x="30" y="132"/>
                  </a:lnTo>
                  <a:lnTo>
                    <a:pt x="15" y="132"/>
                  </a:lnTo>
                  <a:lnTo>
                    <a:pt x="15" y="117"/>
                  </a:lnTo>
                  <a:lnTo>
                    <a:pt x="30" y="117"/>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20"/>
                  </a:lnTo>
                  <a:lnTo>
                    <a:pt x="15" y="220"/>
                  </a:lnTo>
                  <a:lnTo>
                    <a:pt x="15" y="206"/>
                  </a:lnTo>
                  <a:lnTo>
                    <a:pt x="30" y="206"/>
                  </a:lnTo>
                  <a:close/>
                  <a:moveTo>
                    <a:pt x="30" y="235"/>
                  </a:moveTo>
                  <a:lnTo>
                    <a:pt x="30" y="250"/>
                  </a:lnTo>
                  <a:lnTo>
                    <a:pt x="15" y="250"/>
                  </a:lnTo>
                  <a:lnTo>
                    <a:pt x="15" y="235"/>
                  </a:lnTo>
                  <a:lnTo>
                    <a:pt x="30" y="235"/>
                  </a:lnTo>
                  <a:close/>
                  <a:moveTo>
                    <a:pt x="30" y="264"/>
                  </a:moveTo>
                  <a:lnTo>
                    <a:pt x="30" y="279"/>
                  </a:lnTo>
                  <a:lnTo>
                    <a:pt x="15" y="279"/>
                  </a:lnTo>
                  <a:lnTo>
                    <a:pt x="15" y="264"/>
                  </a:lnTo>
                  <a:lnTo>
                    <a:pt x="30" y="264"/>
                  </a:lnTo>
                  <a:close/>
                  <a:moveTo>
                    <a:pt x="30" y="294"/>
                  </a:moveTo>
                  <a:lnTo>
                    <a:pt x="30" y="309"/>
                  </a:lnTo>
                  <a:lnTo>
                    <a:pt x="15" y="309"/>
                  </a:lnTo>
                  <a:lnTo>
                    <a:pt x="15" y="294"/>
                  </a:lnTo>
                  <a:lnTo>
                    <a:pt x="30" y="294"/>
                  </a:lnTo>
                  <a:close/>
                  <a:moveTo>
                    <a:pt x="30" y="323"/>
                  </a:moveTo>
                  <a:lnTo>
                    <a:pt x="30" y="338"/>
                  </a:lnTo>
                  <a:lnTo>
                    <a:pt x="15" y="338"/>
                  </a:lnTo>
                  <a:lnTo>
                    <a:pt x="15" y="323"/>
                  </a:lnTo>
                  <a:lnTo>
                    <a:pt x="30" y="323"/>
                  </a:lnTo>
                  <a:close/>
                  <a:moveTo>
                    <a:pt x="30" y="353"/>
                  </a:moveTo>
                  <a:lnTo>
                    <a:pt x="30" y="357"/>
                  </a:lnTo>
                  <a:lnTo>
                    <a:pt x="15" y="357"/>
                  </a:lnTo>
                  <a:lnTo>
                    <a:pt x="15" y="353"/>
                  </a:lnTo>
                  <a:lnTo>
                    <a:pt x="30" y="353"/>
                  </a:lnTo>
                  <a:close/>
                  <a:moveTo>
                    <a:pt x="44" y="350"/>
                  </a:moveTo>
                  <a:lnTo>
                    <a:pt x="22" y="394"/>
                  </a:lnTo>
                  <a:lnTo>
                    <a:pt x="0" y="350"/>
                  </a:lnTo>
                  <a:lnTo>
                    <a:pt x="44" y="350"/>
                  </a:lnTo>
                  <a:close/>
                </a:path>
              </a:pathLst>
            </a:custGeom>
            <a:solidFill>
              <a:srgbClr val="0000FF"/>
            </a:solidFill>
            <a:ln w="1">
              <a:solidFill>
                <a:srgbClr val="0000FF"/>
              </a:solidFill>
              <a:bevel/>
              <a:headEnd/>
              <a:tailEnd/>
            </a:ln>
          </p:spPr>
          <p:txBody>
            <a:bodyPr/>
            <a:lstStyle/>
            <a:p>
              <a:endParaRPr lang="en-US"/>
            </a:p>
          </p:txBody>
        </p:sp>
        <p:sp>
          <p:nvSpPr>
            <p:cNvPr id="105563" name="Freeform 96"/>
            <p:cNvSpPr>
              <a:spLocks noEditPoints="1"/>
            </p:cNvSpPr>
            <p:nvPr/>
          </p:nvSpPr>
          <p:spPr bwMode="auto">
            <a:xfrm>
              <a:off x="4102" y="1969"/>
              <a:ext cx="44" cy="254"/>
            </a:xfrm>
            <a:custGeom>
              <a:avLst/>
              <a:gdLst>
                <a:gd name="T0" fmla="*/ 30 w 44"/>
                <a:gd name="T1" fmla="*/ 0 h 254"/>
                <a:gd name="T2" fmla="*/ 30 w 44"/>
                <a:gd name="T3" fmla="*/ 15 h 254"/>
                <a:gd name="T4" fmla="*/ 15 w 44"/>
                <a:gd name="T5" fmla="*/ 15 h 254"/>
                <a:gd name="T6" fmla="*/ 15 w 44"/>
                <a:gd name="T7" fmla="*/ 0 h 254"/>
                <a:gd name="T8" fmla="*/ 30 w 44"/>
                <a:gd name="T9" fmla="*/ 0 h 254"/>
                <a:gd name="T10" fmla="*/ 30 w 44"/>
                <a:gd name="T11" fmla="*/ 29 h 254"/>
                <a:gd name="T12" fmla="*/ 30 w 44"/>
                <a:gd name="T13" fmla="*/ 44 h 254"/>
                <a:gd name="T14" fmla="*/ 15 w 44"/>
                <a:gd name="T15" fmla="*/ 44 h 254"/>
                <a:gd name="T16" fmla="*/ 15 w 44"/>
                <a:gd name="T17" fmla="*/ 29 h 254"/>
                <a:gd name="T18" fmla="*/ 30 w 44"/>
                <a:gd name="T19" fmla="*/ 29 h 254"/>
                <a:gd name="T20" fmla="*/ 30 w 44"/>
                <a:gd name="T21" fmla="*/ 59 h 254"/>
                <a:gd name="T22" fmla="*/ 30 w 44"/>
                <a:gd name="T23" fmla="*/ 74 h 254"/>
                <a:gd name="T24" fmla="*/ 15 w 44"/>
                <a:gd name="T25" fmla="*/ 74 h 254"/>
                <a:gd name="T26" fmla="*/ 15 w 44"/>
                <a:gd name="T27" fmla="*/ 59 h 254"/>
                <a:gd name="T28" fmla="*/ 30 w 44"/>
                <a:gd name="T29" fmla="*/ 59 h 254"/>
                <a:gd name="T30" fmla="*/ 30 w 44"/>
                <a:gd name="T31" fmla="*/ 88 h 254"/>
                <a:gd name="T32" fmla="*/ 30 w 44"/>
                <a:gd name="T33" fmla="*/ 103 h 254"/>
                <a:gd name="T34" fmla="*/ 15 w 44"/>
                <a:gd name="T35" fmla="*/ 103 h 254"/>
                <a:gd name="T36" fmla="*/ 15 w 44"/>
                <a:gd name="T37" fmla="*/ 88 h 254"/>
                <a:gd name="T38" fmla="*/ 30 w 44"/>
                <a:gd name="T39" fmla="*/ 88 h 254"/>
                <a:gd name="T40" fmla="*/ 30 w 44"/>
                <a:gd name="T41" fmla="*/ 118 h 254"/>
                <a:gd name="T42" fmla="*/ 30 w 44"/>
                <a:gd name="T43" fmla="*/ 132 h 254"/>
                <a:gd name="T44" fmla="*/ 15 w 44"/>
                <a:gd name="T45" fmla="*/ 132 h 254"/>
                <a:gd name="T46" fmla="*/ 15 w 44"/>
                <a:gd name="T47" fmla="*/ 118 h 254"/>
                <a:gd name="T48" fmla="*/ 30 w 44"/>
                <a:gd name="T49" fmla="*/ 118 h 254"/>
                <a:gd name="T50" fmla="*/ 30 w 44"/>
                <a:gd name="T51" fmla="*/ 147 h 254"/>
                <a:gd name="T52" fmla="*/ 30 w 44"/>
                <a:gd name="T53" fmla="*/ 162 h 254"/>
                <a:gd name="T54" fmla="*/ 15 w 44"/>
                <a:gd name="T55" fmla="*/ 162 h 254"/>
                <a:gd name="T56" fmla="*/ 15 w 44"/>
                <a:gd name="T57" fmla="*/ 147 h 254"/>
                <a:gd name="T58" fmla="*/ 30 w 44"/>
                <a:gd name="T59" fmla="*/ 147 h 254"/>
                <a:gd name="T60" fmla="*/ 30 w 44"/>
                <a:gd name="T61" fmla="*/ 176 h 254"/>
                <a:gd name="T62" fmla="*/ 30 w 44"/>
                <a:gd name="T63" fmla="*/ 191 h 254"/>
                <a:gd name="T64" fmla="*/ 15 w 44"/>
                <a:gd name="T65" fmla="*/ 191 h 254"/>
                <a:gd name="T66" fmla="*/ 15 w 44"/>
                <a:gd name="T67" fmla="*/ 176 h 254"/>
                <a:gd name="T68" fmla="*/ 30 w 44"/>
                <a:gd name="T69" fmla="*/ 176 h 254"/>
                <a:gd name="T70" fmla="*/ 30 w 44"/>
                <a:gd name="T71" fmla="*/ 206 h 254"/>
                <a:gd name="T72" fmla="*/ 30 w 44"/>
                <a:gd name="T73" fmla="*/ 217 h 254"/>
                <a:gd name="T74" fmla="*/ 15 w 44"/>
                <a:gd name="T75" fmla="*/ 217 h 254"/>
                <a:gd name="T76" fmla="*/ 15 w 44"/>
                <a:gd name="T77" fmla="*/ 206 h 254"/>
                <a:gd name="T78" fmla="*/ 30 w 44"/>
                <a:gd name="T79" fmla="*/ 206 h 254"/>
                <a:gd name="T80" fmla="*/ 44 w 44"/>
                <a:gd name="T81" fmla="*/ 210 h 254"/>
                <a:gd name="T82" fmla="*/ 22 w 44"/>
                <a:gd name="T83" fmla="*/ 254 h 254"/>
                <a:gd name="T84" fmla="*/ 0 w 44"/>
                <a:gd name="T85" fmla="*/ 210 h 254"/>
                <a:gd name="T86" fmla="*/ 44 w 44"/>
                <a:gd name="T87" fmla="*/ 210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54"/>
                <a:gd name="T134" fmla="*/ 44 w 44"/>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5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4"/>
                  </a:lnTo>
                  <a:lnTo>
                    <a:pt x="15" y="74"/>
                  </a:lnTo>
                  <a:lnTo>
                    <a:pt x="15" y="59"/>
                  </a:lnTo>
                  <a:lnTo>
                    <a:pt x="30" y="59"/>
                  </a:lnTo>
                  <a:close/>
                  <a:moveTo>
                    <a:pt x="30" y="88"/>
                  </a:moveTo>
                  <a:lnTo>
                    <a:pt x="30" y="103"/>
                  </a:lnTo>
                  <a:lnTo>
                    <a:pt x="15" y="103"/>
                  </a:lnTo>
                  <a:lnTo>
                    <a:pt x="15" y="88"/>
                  </a:lnTo>
                  <a:lnTo>
                    <a:pt x="30" y="88"/>
                  </a:lnTo>
                  <a:close/>
                  <a:moveTo>
                    <a:pt x="30" y="118"/>
                  </a:moveTo>
                  <a:lnTo>
                    <a:pt x="30" y="132"/>
                  </a:lnTo>
                  <a:lnTo>
                    <a:pt x="15" y="132"/>
                  </a:lnTo>
                  <a:lnTo>
                    <a:pt x="15" y="118"/>
                  </a:lnTo>
                  <a:lnTo>
                    <a:pt x="30" y="118"/>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17"/>
                  </a:lnTo>
                  <a:lnTo>
                    <a:pt x="15" y="217"/>
                  </a:lnTo>
                  <a:lnTo>
                    <a:pt x="15" y="206"/>
                  </a:lnTo>
                  <a:lnTo>
                    <a:pt x="30" y="206"/>
                  </a:lnTo>
                  <a:close/>
                  <a:moveTo>
                    <a:pt x="44" y="210"/>
                  </a:moveTo>
                  <a:lnTo>
                    <a:pt x="22" y="254"/>
                  </a:lnTo>
                  <a:lnTo>
                    <a:pt x="0" y="210"/>
                  </a:lnTo>
                  <a:lnTo>
                    <a:pt x="44" y="210"/>
                  </a:lnTo>
                  <a:close/>
                </a:path>
              </a:pathLst>
            </a:custGeom>
            <a:solidFill>
              <a:srgbClr val="0000FF"/>
            </a:solidFill>
            <a:ln w="1">
              <a:solidFill>
                <a:srgbClr val="0000FF"/>
              </a:solidFill>
              <a:bevel/>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1" descr="WoodCampAvalanche1"/>
          <p:cNvPicPr>
            <a:picLocks noChangeAspect="1" noChangeArrowheads="1"/>
          </p:cNvPicPr>
          <p:nvPr/>
        </p:nvPicPr>
        <p:blipFill>
          <a:blip r:embed="rId2" cstate="print"/>
          <a:srcRect r="5502" b="3824"/>
          <a:stretch>
            <a:fillRect/>
          </a:stretch>
        </p:blipFill>
        <p:spPr bwMode="auto">
          <a:xfrm>
            <a:off x="2173288" y="1135063"/>
            <a:ext cx="6813550" cy="5357812"/>
          </a:xfrm>
          <a:prstGeom prst="rect">
            <a:avLst/>
          </a:prstGeom>
          <a:noFill/>
          <a:ln w="9525">
            <a:noFill/>
            <a:miter lim="800000"/>
            <a:headEnd/>
            <a:tailEnd/>
          </a:ln>
        </p:spPr>
      </p:pic>
      <p:sp>
        <p:nvSpPr>
          <p:cNvPr id="106499" name="Rectangle 2"/>
          <p:cNvSpPr>
            <a:spLocks noGrp="1" noChangeArrowheads="1"/>
          </p:cNvSpPr>
          <p:nvPr>
            <p:ph type="title"/>
          </p:nvPr>
        </p:nvSpPr>
        <p:spPr>
          <a:xfrm>
            <a:off x="457200" y="274638"/>
            <a:ext cx="8229600" cy="796925"/>
          </a:xfrm>
        </p:spPr>
        <p:txBody>
          <a:bodyPr/>
          <a:lstStyle/>
          <a:p>
            <a:pPr eaLnBrk="1" hangingPunct="1"/>
            <a:r>
              <a:rPr lang="en-US" smtClean="0"/>
              <a:t>Avalanche Runout</a:t>
            </a:r>
          </a:p>
        </p:txBody>
      </p:sp>
      <p:sp>
        <p:nvSpPr>
          <p:cNvPr id="106500" name="Freeform 5"/>
          <p:cNvSpPr>
            <a:spLocks/>
          </p:cNvSpPr>
          <p:nvPr/>
        </p:nvSpPr>
        <p:spPr bwMode="auto">
          <a:xfrm>
            <a:off x="290513" y="1025525"/>
            <a:ext cx="1954212" cy="1606550"/>
          </a:xfrm>
          <a:custGeom>
            <a:avLst/>
            <a:gdLst>
              <a:gd name="T0" fmla="*/ 0 w 1231"/>
              <a:gd name="T1" fmla="*/ 0 h 1012"/>
              <a:gd name="T2" fmla="*/ 2147483647 w 1231"/>
              <a:gd name="T3" fmla="*/ 2147483647 h 1012"/>
              <a:gd name="T4" fmla="*/ 2147483647 w 1231"/>
              <a:gd name="T5" fmla="*/ 2147483647 h 1012"/>
              <a:gd name="T6" fmla="*/ 2147483647 w 1231"/>
              <a:gd name="T7" fmla="*/ 2147483647 h 1012"/>
              <a:gd name="T8" fmla="*/ 2147483647 w 1231"/>
              <a:gd name="T9" fmla="*/ 2147483647 h 1012"/>
              <a:gd name="T10" fmla="*/ 0 60000 65536"/>
              <a:gd name="T11" fmla="*/ 0 60000 65536"/>
              <a:gd name="T12" fmla="*/ 0 60000 65536"/>
              <a:gd name="T13" fmla="*/ 0 60000 65536"/>
              <a:gd name="T14" fmla="*/ 0 60000 65536"/>
              <a:gd name="T15" fmla="*/ 0 w 1231"/>
              <a:gd name="T16" fmla="*/ 0 h 1012"/>
              <a:gd name="T17" fmla="*/ 1231 w 1231"/>
              <a:gd name="T18" fmla="*/ 1012 h 1012"/>
            </a:gdLst>
            <a:ahLst/>
            <a:cxnLst>
              <a:cxn ang="T10">
                <a:pos x="T0" y="T1"/>
              </a:cxn>
              <a:cxn ang="T11">
                <a:pos x="T2" y="T3"/>
              </a:cxn>
              <a:cxn ang="T12">
                <a:pos x="T4" y="T5"/>
              </a:cxn>
              <a:cxn ang="T13">
                <a:pos x="T6" y="T7"/>
              </a:cxn>
              <a:cxn ang="T14">
                <a:pos x="T8" y="T9"/>
              </a:cxn>
            </a:cxnLst>
            <a:rect l="T15" t="T16" r="T17" b="T18"/>
            <a:pathLst>
              <a:path w="1231" h="1012">
                <a:moveTo>
                  <a:pt x="0" y="0"/>
                </a:moveTo>
                <a:cubicBezTo>
                  <a:pt x="53" y="169"/>
                  <a:pt x="106" y="338"/>
                  <a:pt x="192" y="462"/>
                </a:cubicBezTo>
                <a:cubicBezTo>
                  <a:pt x="278" y="586"/>
                  <a:pt x="404" y="672"/>
                  <a:pt x="515" y="742"/>
                </a:cubicBezTo>
                <a:cubicBezTo>
                  <a:pt x="626" y="812"/>
                  <a:pt x="737" y="836"/>
                  <a:pt x="856" y="881"/>
                </a:cubicBezTo>
                <a:cubicBezTo>
                  <a:pt x="975" y="926"/>
                  <a:pt x="1103" y="969"/>
                  <a:pt x="1231" y="1012"/>
                </a:cubicBezTo>
              </a:path>
            </a:pathLst>
          </a:custGeom>
          <a:noFill/>
          <a:ln w="38100">
            <a:solidFill>
              <a:schemeClr val="tx1"/>
            </a:solidFill>
            <a:round/>
            <a:headEnd/>
            <a:tailEnd/>
          </a:ln>
        </p:spPr>
        <p:txBody>
          <a:bodyPr wrap="none" anchor="ctr"/>
          <a:lstStyle/>
          <a:p>
            <a:endParaRPr lang="en-US"/>
          </a:p>
        </p:txBody>
      </p:sp>
      <p:sp>
        <p:nvSpPr>
          <p:cNvPr id="106501" name="Line 6"/>
          <p:cNvSpPr>
            <a:spLocks noChangeShapeType="1"/>
          </p:cNvSpPr>
          <p:nvPr/>
        </p:nvSpPr>
        <p:spPr bwMode="auto">
          <a:xfrm>
            <a:off x="290513" y="1081088"/>
            <a:ext cx="1760537" cy="1482725"/>
          </a:xfrm>
          <a:prstGeom prst="line">
            <a:avLst/>
          </a:prstGeom>
          <a:noFill/>
          <a:ln w="9525">
            <a:solidFill>
              <a:schemeClr val="bg2"/>
            </a:solidFill>
            <a:round/>
            <a:headEnd/>
            <a:tailEnd/>
          </a:ln>
        </p:spPr>
        <p:txBody>
          <a:bodyPr wrap="none" anchor="ctr"/>
          <a:lstStyle/>
          <a:p>
            <a:endParaRPr lang="en-US"/>
          </a:p>
        </p:txBody>
      </p:sp>
      <p:sp>
        <p:nvSpPr>
          <p:cNvPr id="106502" name="Line 7"/>
          <p:cNvSpPr>
            <a:spLocks noChangeShapeType="1"/>
          </p:cNvSpPr>
          <p:nvPr/>
        </p:nvSpPr>
        <p:spPr bwMode="auto">
          <a:xfrm flipH="1">
            <a:off x="430213" y="2549525"/>
            <a:ext cx="1577975" cy="0"/>
          </a:xfrm>
          <a:prstGeom prst="line">
            <a:avLst/>
          </a:prstGeom>
          <a:noFill/>
          <a:ln w="9525">
            <a:solidFill>
              <a:schemeClr val="bg2"/>
            </a:solidFill>
            <a:round/>
            <a:headEnd/>
            <a:tailEnd/>
          </a:ln>
        </p:spPr>
        <p:txBody>
          <a:bodyPr wrap="none" anchor="ctr"/>
          <a:lstStyle/>
          <a:p>
            <a:endParaRPr lang="en-US"/>
          </a:p>
        </p:txBody>
      </p:sp>
      <p:sp>
        <p:nvSpPr>
          <p:cNvPr id="106503" name="Text Box 8"/>
          <p:cNvSpPr txBox="1">
            <a:spLocks noChangeArrowheads="1"/>
          </p:cNvSpPr>
          <p:nvPr/>
        </p:nvSpPr>
        <p:spPr bwMode="auto">
          <a:xfrm>
            <a:off x="1555750" y="1693863"/>
            <a:ext cx="407988" cy="519112"/>
          </a:xfrm>
          <a:prstGeom prst="rect">
            <a:avLst/>
          </a:prstGeom>
          <a:noFill/>
          <a:ln w="9525">
            <a:noFill/>
            <a:miter lim="800000"/>
            <a:headEnd/>
            <a:tailEnd/>
          </a:ln>
        </p:spPr>
        <p:txBody>
          <a:bodyPr wrap="none">
            <a:spAutoFit/>
          </a:bodyPr>
          <a:lstStyle/>
          <a:p>
            <a:r>
              <a:rPr lang="en-US" sz="2800">
                <a:solidFill>
                  <a:schemeClr val="tx1"/>
                </a:solidFill>
                <a:sym typeface="Symbol" pitchFamily="18" charset="2"/>
              </a:rPr>
              <a:t></a:t>
            </a:r>
          </a:p>
        </p:txBody>
      </p:sp>
      <p:sp>
        <p:nvSpPr>
          <p:cNvPr id="106504" name="Freeform 9"/>
          <p:cNvSpPr>
            <a:spLocks/>
          </p:cNvSpPr>
          <p:nvPr/>
        </p:nvSpPr>
        <p:spPr bwMode="auto">
          <a:xfrm>
            <a:off x="1289050" y="2078038"/>
            <a:ext cx="165100" cy="457200"/>
          </a:xfrm>
          <a:custGeom>
            <a:avLst/>
            <a:gdLst>
              <a:gd name="T0" fmla="*/ 2147483647 w 104"/>
              <a:gd name="T1" fmla="*/ 0 h 288"/>
              <a:gd name="T2" fmla="*/ 2147483647 w 104"/>
              <a:gd name="T3" fmla="*/ 2147483647 h 288"/>
              <a:gd name="T4" fmla="*/ 0 w 104"/>
              <a:gd name="T5" fmla="*/ 2147483647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104" y="0"/>
                </a:moveTo>
                <a:cubicBezTo>
                  <a:pt x="73" y="37"/>
                  <a:pt x="43" y="74"/>
                  <a:pt x="26" y="122"/>
                </a:cubicBezTo>
                <a:cubicBezTo>
                  <a:pt x="9" y="170"/>
                  <a:pt x="4" y="229"/>
                  <a:pt x="0" y="288"/>
                </a:cubicBezTo>
              </a:path>
            </a:pathLst>
          </a:custGeom>
          <a:noFill/>
          <a:ln w="9525">
            <a:solidFill>
              <a:schemeClr val="bg2"/>
            </a:solidFill>
            <a:round/>
            <a:headEnd/>
            <a:tailEnd/>
          </a:ln>
        </p:spPr>
        <p:txBody>
          <a:bodyPr wrap="none" anchor="ctr"/>
          <a:lstStyle/>
          <a:p>
            <a:endParaRPr lang="en-US"/>
          </a:p>
        </p:txBody>
      </p:sp>
      <p:sp>
        <p:nvSpPr>
          <p:cNvPr id="106505" name="Text Box 10"/>
          <p:cNvSpPr txBox="1">
            <a:spLocks noChangeArrowheads="1"/>
          </p:cNvSpPr>
          <p:nvPr/>
        </p:nvSpPr>
        <p:spPr bwMode="auto">
          <a:xfrm>
            <a:off x="304800" y="2951163"/>
            <a:ext cx="2160588" cy="3378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Upslope recursion to determine elevation and distance to point in trigger zone that has the highest alpha angle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876555" y="117566"/>
            <a:ext cx="7495391" cy="653143"/>
          </a:xfrm>
        </p:spPr>
        <p:txBody>
          <a:bodyPr/>
          <a:lstStyle/>
          <a:p>
            <a:r>
              <a:rPr lang="en-US" dirty="0" smtClean="0"/>
              <a:t>Website and Demo</a:t>
            </a:r>
            <a:endParaRPr lang="en-US" dirty="0" smtClean="0"/>
          </a:p>
        </p:txBody>
      </p:sp>
      <p:sp>
        <p:nvSpPr>
          <p:cNvPr id="3076" name="Content Placeholder 2"/>
          <p:cNvSpPr>
            <a:spLocks noGrp="1"/>
          </p:cNvSpPr>
          <p:nvPr>
            <p:ph idx="1"/>
          </p:nvPr>
        </p:nvSpPr>
        <p:spPr>
          <a:xfrm>
            <a:off x="1332220" y="786674"/>
            <a:ext cx="6505687" cy="4114800"/>
          </a:xfrm>
        </p:spPr>
        <p:txBody>
          <a:bodyPr/>
          <a:lstStyle/>
          <a:p>
            <a:r>
              <a:rPr lang="en-US" dirty="0" smtClean="0">
                <a:hlinkClick r:id="rId2"/>
              </a:rPr>
              <a:t>http://hydrology.usu.edu/taudem</a:t>
            </a:r>
            <a:endParaRPr lang="en-US" dirty="0" smtClean="0"/>
          </a:p>
          <a:p>
            <a:endParaRPr lang="en-US" dirty="0" smtClean="0"/>
          </a:p>
        </p:txBody>
      </p:sp>
      <p:pic>
        <p:nvPicPr>
          <p:cNvPr id="420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74" y="1514063"/>
            <a:ext cx="6557554" cy="534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0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itle 4"/>
          <p:cNvSpPr>
            <a:spLocks noGrp="1"/>
          </p:cNvSpPr>
          <p:nvPr>
            <p:ph type="title"/>
          </p:nvPr>
        </p:nvSpPr>
        <p:spPr>
          <a:xfrm>
            <a:off x="1021977" y="136264"/>
            <a:ext cx="7957970" cy="1143000"/>
          </a:xfrm>
        </p:spPr>
        <p:txBody>
          <a:bodyPr/>
          <a:lstStyle/>
          <a:p>
            <a:pPr algn="ctr"/>
            <a:r>
              <a:rPr lang="en-US" dirty="0" smtClean="0">
                <a:ea typeface="ＭＳ Ｐゴシック" pitchFamily="34" charset="-128"/>
              </a:rPr>
              <a:t>Grid Data Format Assumptions</a:t>
            </a:r>
          </a:p>
        </p:txBody>
      </p:sp>
      <p:sp>
        <p:nvSpPr>
          <p:cNvPr id="96259" name="Content Placeholder 5"/>
          <p:cNvSpPr>
            <a:spLocks noGrp="1"/>
          </p:cNvSpPr>
          <p:nvPr>
            <p:ph sz="half" idx="1"/>
          </p:nvPr>
        </p:nvSpPr>
        <p:spPr>
          <a:xfrm>
            <a:off x="2796988" y="1611891"/>
            <a:ext cx="6078071" cy="3411538"/>
          </a:xfrm>
        </p:spPr>
        <p:txBody>
          <a:bodyPr/>
          <a:lstStyle/>
          <a:p>
            <a:r>
              <a:rPr lang="en-US" sz="2800" dirty="0" smtClean="0">
                <a:ea typeface="ＭＳ Ｐゴシック" pitchFamily="34" charset="-128"/>
              </a:rPr>
              <a:t>Input and output grids are uncompressed </a:t>
            </a:r>
            <a:r>
              <a:rPr lang="en-US" sz="2800" dirty="0" err="1" smtClean="0">
                <a:ea typeface="ＭＳ Ｐゴシック" pitchFamily="34" charset="-128"/>
              </a:rPr>
              <a:t>GeoTIFF</a:t>
            </a:r>
            <a:endParaRPr lang="en-US" sz="2800" dirty="0" smtClean="0">
              <a:ea typeface="ＭＳ Ｐゴシック" pitchFamily="34" charset="-128"/>
            </a:endParaRPr>
          </a:p>
          <a:p>
            <a:r>
              <a:rPr lang="en-US" sz="2800" dirty="0" smtClean="0">
                <a:ea typeface="ＭＳ Ｐゴシック" pitchFamily="34" charset="-128"/>
              </a:rPr>
              <a:t>Maximum size 4 GB</a:t>
            </a:r>
          </a:p>
          <a:p>
            <a:r>
              <a:rPr lang="en-US" sz="2800" dirty="0" smtClean="0">
                <a:ea typeface="ＭＳ Ｐゴシック" pitchFamily="34" charset="-128"/>
              </a:rPr>
              <a:t>GDAL </a:t>
            </a:r>
            <a:r>
              <a:rPr lang="en-US" sz="2800" dirty="0" err="1" smtClean="0">
                <a:ea typeface="ＭＳ Ｐゴシック" pitchFamily="34" charset="-128"/>
              </a:rPr>
              <a:t>Nodata</a:t>
            </a:r>
            <a:r>
              <a:rPr lang="en-US" sz="2800" dirty="0" smtClean="0">
                <a:ea typeface="ＭＳ Ｐゴシック" pitchFamily="34" charset="-128"/>
              </a:rPr>
              <a:t> tag preferred (if not present, a missing value is assumed)</a:t>
            </a:r>
          </a:p>
          <a:p>
            <a:r>
              <a:rPr lang="en-US" sz="2800" dirty="0" smtClean="0">
                <a:ea typeface="ＭＳ Ｐゴシック" pitchFamily="34" charset="-128"/>
              </a:rPr>
              <a:t>Grids are square (</a:t>
            </a:r>
            <a:r>
              <a:rPr lang="en-US" sz="2800" dirty="0" smtClean="0">
                <a:ea typeface="ＭＳ Ｐゴシック" pitchFamily="34" charset="-128"/>
                <a:sym typeface="Symbol"/>
              </a:rPr>
              <a:t>x= y)</a:t>
            </a:r>
          </a:p>
          <a:p>
            <a:r>
              <a:rPr lang="en-US" sz="2800" dirty="0" smtClean="0">
                <a:ea typeface="ＭＳ Ｐゴシック" pitchFamily="34" charset="-128"/>
                <a:sym typeface="Symbol"/>
              </a:rPr>
              <a:t>Grids have identical in extent, cell size and spatial reference</a:t>
            </a:r>
          </a:p>
          <a:p>
            <a:r>
              <a:rPr lang="en-US" sz="2800" dirty="0" smtClean="0">
                <a:ea typeface="ＭＳ Ｐゴシック" pitchFamily="34" charset="-128"/>
                <a:sym typeface="Symbol"/>
              </a:rPr>
              <a:t>Spatial reference information is not used (no projection on the fly) </a:t>
            </a:r>
            <a:endParaRPr lang="en-US" sz="2400" dirty="0" smtClean="0">
              <a:ea typeface="ＭＳ Ｐゴシック" pitchFamily="34" charset="-128"/>
            </a:endParaRPr>
          </a:p>
        </p:txBody>
      </p:sp>
      <p:pic>
        <p:nvPicPr>
          <p:cNvPr id="4" name="Picture 6" descr="elevpts"/>
          <p:cNvPicPr>
            <a:picLocks noChangeAspect="1" noChangeArrowheads="1"/>
          </p:cNvPicPr>
          <p:nvPr/>
        </p:nvPicPr>
        <p:blipFill>
          <a:blip r:embed="rId3" cstate="print"/>
          <a:srcRect l="39018" t="6279" r="13723" b="28536"/>
          <a:stretch>
            <a:fillRect/>
          </a:stretch>
        </p:blipFill>
        <p:spPr bwMode="auto">
          <a:xfrm>
            <a:off x="0" y="2474258"/>
            <a:ext cx="2753958" cy="266251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5" name="Picture 3"/>
          <p:cNvPicPr>
            <a:picLocks noChangeAspect="1" noChangeArrowheads="1"/>
          </p:cNvPicPr>
          <p:nvPr/>
        </p:nvPicPr>
        <p:blipFill>
          <a:blip r:embed="rId5" cstate="print"/>
          <a:srcRect l="22585" t="12445" r="15028" b="27960"/>
          <a:stretch>
            <a:fillRect/>
          </a:stretch>
        </p:blipFill>
        <p:spPr bwMode="auto">
          <a:xfrm>
            <a:off x="1800225" y="862013"/>
            <a:ext cx="4705350" cy="2987675"/>
          </a:xfrm>
          <a:prstGeom prst="rect">
            <a:avLst/>
          </a:prstGeom>
          <a:noFill/>
          <a:ln w="9525">
            <a:noFill/>
            <a:miter lim="800000"/>
            <a:headEnd/>
            <a:tailEnd/>
          </a:ln>
        </p:spPr>
      </p:pic>
      <p:grpSp>
        <p:nvGrpSpPr>
          <p:cNvPr id="5126" name="Group 56"/>
          <p:cNvGrpSpPr>
            <a:grpSpLocks/>
          </p:cNvGrpSpPr>
          <p:nvPr/>
        </p:nvGrpSpPr>
        <p:grpSpPr bwMode="auto">
          <a:xfrm flipV="1">
            <a:off x="1817688" y="847725"/>
            <a:ext cx="4686300" cy="3041650"/>
            <a:chOff x="1586" y="636"/>
            <a:chExt cx="2952" cy="3201"/>
          </a:xfrm>
        </p:grpSpPr>
        <p:sp>
          <p:nvSpPr>
            <p:cNvPr id="5167" name="Line 4"/>
            <p:cNvSpPr>
              <a:spLocks noChangeAspect="1" noChangeShapeType="1"/>
            </p:cNvSpPr>
            <p:nvPr/>
          </p:nvSpPr>
          <p:spPr bwMode="auto">
            <a:xfrm>
              <a:off x="2657" y="646"/>
              <a:ext cx="0" cy="3170"/>
            </a:xfrm>
            <a:prstGeom prst="line">
              <a:avLst/>
            </a:prstGeom>
            <a:noFill/>
            <a:ln w="9525">
              <a:solidFill>
                <a:schemeClr val="bg2"/>
              </a:solidFill>
              <a:round/>
              <a:headEnd/>
              <a:tailEnd/>
            </a:ln>
          </p:spPr>
          <p:txBody>
            <a:bodyPr wrap="none" anchor="ctr"/>
            <a:lstStyle/>
            <a:p>
              <a:endParaRPr lang="en-US"/>
            </a:p>
          </p:txBody>
        </p:sp>
        <p:sp>
          <p:nvSpPr>
            <p:cNvPr id="5168" name="Line 5"/>
            <p:cNvSpPr>
              <a:spLocks noChangeAspect="1" noChangeShapeType="1"/>
            </p:cNvSpPr>
            <p:nvPr/>
          </p:nvSpPr>
          <p:spPr bwMode="auto">
            <a:xfrm>
              <a:off x="2927" y="646"/>
              <a:ext cx="0" cy="3170"/>
            </a:xfrm>
            <a:prstGeom prst="line">
              <a:avLst/>
            </a:prstGeom>
            <a:noFill/>
            <a:ln w="9525">
              <a:solidFill>
                <a:schemeClr val="bg2"/>
              </a:solidFill>
              <a:round/>
              <a:headEnd/>
              <a:tailEnd/>
            </a:ln>
          </p:spPr>
          <p:txBody>
            <a:bodyPr wrap="none" anchor="ctr"/>
            <a:lstStyle/>
            <a:p>
              <a:endParaRPr lang="en-US"/>
            </a:p>
          </p:txBody>
        </p:sp>
        <p:sp>
          <p:nvSpPr>
            <p:cNvPr id="5169" name="Line 6"/>
            <p:cNvSpPr>
              <a:spLocks noChangeAspect="1" noChangeShapeType="1"/>
            </p:cNvSpPr>
            <p:nvPr/>
          </p:nvSpPr>
          <p:spPr bwMode="auto">
            <a:xfrm>
              <a:off x="3187" y="657"/>
              <a:ext cx="0" cy="3170"/>
            </a:xfrm>
            <a:prstGeom prst="line">
              <a:avLst/>
            </a:prstGeom>
            <a:noFill/>
            <a:ln w="9525">
              <a:solidFill>
                <a:schemeClr val="bg2"/>
              </a:solidFill>
              <a:round/>
              <a:headEnd/>
              <a:tailEnd/>
            </a:ln>
          </p:spPr>
          <p:txBody>
            <a:bodyPr wrap="none" anchor="ctr"/>
            <a:lstStyle/>
            <a:p>
              <a:endParaRPr lang="en-US"/>
            </a:p>
          </p:txBody>
        </p:sp>
        <p:sp>
          <p:nvSpPr>
            <p:cNvPr id="5170" name="Line 7"/>
            <p:cNvSpPr>
              <a:spLocks noChangeAspect="1" noChangeShapeType="1"/>
            </p:cNvSpPr>
            <p:nvPr/>
          </p:nvSpPr>
          <p:spPr bwMode="auto">
            <a:xfrm>
              <a:off x="3457" y="657"/>
              <a:ext cx="0" cy="3170"/>
            </a:xfrm>
            <a:prstGeom prst="line">
              <a:avLst/>
            </a:prstGeom>
            <a:noFill/>
            <a:ln w="9525">
              <a:solidFill>
                <a:schemeClr val="bg2"/>
              </a:solidFill>
              <a:round/>
              <a:headEnd/>
              <a:tailEnd/>
            </a:ln>
          </p:spPr>
          <p:txBody>
            <a:bodyPr wrap="none" anchor="ctr"/>
            <a:lstStyle/>
            <a:p>
              <a:endParaRPr lang="en-US"/>
            </a:p>
          </p:txBody>
        </p:sp>
        <p:sp>
          <p:nvSpPr>
            <p:cNvPr id="5171" name="Line 8"/>
            <p:cNvSpPr>
              <a:spLocks noChangeAspect="1" noChangeShapeType="1"/>
            </p:cNvSpPr>
            <p:nvPr/>
          </p:nvSpPr>
          <p:spPr bwMode="auto">
            <a:xfrm>
              <a:off x="3738" y="657"/>
              <a:ext cx="0" cy="3170"/>
            </a:xfrm>
            <a:prstGeom prst="line">
              <a:avLst/>
            </a:prstGeom>
            <a:noFill/>
            <a:ln w="9525">
              <a:solidFill>
                <a:schemeClr val="bg2"/>
              </a:solidFill>
              <a:round/>
              <a:headEnd/>
              <a:tailEnd/>
            </a:ln>
          </p:spPr>
          <p:txBody>
            <a:bodyPr wrap="none" anchor="ctr"/>
            <a:lstStyle/>
            <a:p>
              <a:endParaRPr lang="en-US"/>
            </a:p>
          </p:txBody>
        </p:sp>
        <p:sp>
          <p:nvSpPr>
            <p:cNvPr id="5172" name="Line 9"/>
            <p:cNvSpPr>
              <a:spLocks noChangeAspect="1" noChangeShapeType="1"/>
            </p:cNvSpPr>
            <p:nvPr/>
          </p:nvSpPr>
          <p:spPr bwMode="auto">
            <a:xfrm>
              <a:off x="4008" y="657"/>
              <a:ext cx="0" cy="3170"/>
            </a:xfrm>
            <a:prstGeom prst="line">
              <a:avLst/>
            </a:prstGeom>
            <a:noFill/>
            <a:ln w="9525">
              <a:solidFill>
                <a:schemeClr val="bg2"/>
              </a:solidFill>
              <a:round/>
              <a:headEnd/>
              <a:tailEnd/>
            </a:ln>
          </p:spPr>
          <p:txBody>
            <a:bodyPr wrap="none" anchor="ctr"/>
            <a:lstStyle/>
            <a:p>
              <a:endParaRPr lang="en-US"/>
            </a:p>
          </p:txBody>
        </p:sp>
        <p:sp>
          <p:nvSpPr>
            <p:cNvPr id="5173" name="Line 10"/>
            <p:cNvSpPr>
              <a:spLocks noChangeAspect="1" noChangeShapeType="1"/>
            </p:cNvSpPr>
            <p:nvPr/>
          </p:nvSpPr>
          <p:spPr bwMode="auto">
            <a:xfrm>
              <a:off x="4268" y="667"/>
              <a:ext cx="0" cy="3170"/>
            </a:xfrm>
            <a:prstGeom prst="line">
              <a:avLst/>
            </a:prstGeom>
            <a:noFill/>
            <a:ln w="9525">
              <a:solidFill>
                <a:schemeClr val="bg2"/>
              </a:solidFill>
              <a:round/>
              <a:headEnd/>
              <a:tailEnd/>
            </a:ln>
          </p:spPr>
          <p:txBody>
            <a:bodyPr wrap="none" anchor="ctr"/>
            <a:lstStyle/>
            <a:p>
              <a:endParaRPr lang="en-US"/>
            </a:p>
          </p:txBody>
        </p:sp>
        <p:sp>
          <p:nvSpPr>
            <p:cNvPr id="5174" name="Line 11"/>
            <p:cNvSpPr>
              <a:spLocks noChangeAspect="1" noChangeShapeType="1"/>
            </p:cNvSpPr>
            <p:nvPr/>
          </p:nvSpPr>
          <p:spPr bwMode="auto">
            <a:xfrm>
              <a:off x="4538" y="667"/>
              <a:ext cx="0" cy="3170"/>
            </a:xfrm>
            <a:prstGeom prst="line">
              <a:avLst/>
            </a:prstGeom>
            <a:noFill/>
            <a:ln w="9525">
              <a:solidFill>
                <a:schemeClr val="bg2"/>
              </a:solidFill>
              <a:round/>
              <a:headEnd/>
              <a:tailEnd/>
            </a:ln>
          </p:spPr>
          <p:txBody>
            <a:bodyPr wrap="none" anchor="ctr"/>
            <a:lstStyle/>
            <a:p>
              <a:endParaRPr lang="en-US"/>
            </a:p>
          </p:txBody>
        </p:sp>
        <p:sp>
          <p:nvSpPr>
            <p:cNvPr id="5175" name="Line 12"/>
            <p:cNvSpPr>
              <a:spLocks noChangeAspect="1" noChangeShapeType="1"/>
            </p:cNvSpPr>
            <p:nvPr/>
          </p:nvSpPr>
          <p:spPr bwMode="auto">
            <a:xfrm>
              <a:off x="1586" y="636"/>
              <a:ext cx="0" cy="3170"/>
            </a:xfrm>
            <a:prstGeom prst="line">
              <a:avLst/>
            </a:prstGeom>
            <a:noFill/>
            <a:ln w="9525">
              <a:solidFill>
                <a:schemeClr val="bg2"/>
              </a:solidFill>
              <a:round/>
              <a:headEnd/>
              <a:tailEnd/>
            </a:ln>
          </p:spPr>
          <p:txBody>
            <a:bodyPr wrap="none" anchor="ctr"/>
            <a:lstStyle/>
            <a:p>
              <a:endParaRPr lang="en-US"/>
            </a:p>
          </p:txBody>
        </p:sp>
        <p:sp>
          <p:nvSpPr>
            <p:cNvPr id="5176" name="Line 13"/>
            <p:cNvSpPr>
              <a:spLocks noChangeAspect="1" noChangeShapeType="1"/>
            </p:cNvSpPr>
            <p:nvPr/>
          </p:nvSpPr>
          <p:spPr bwMode="auto">
            <a:xfrm>
              <a:off x="1856" y="636"/>
              <a:ext cx="0" cy="3170"/>
            </a:xfrm>
            <a:prstGeom prst="line">
              <a:avLst/>
            </a:prstGeom>
            <a:noFill/>
            <a:ln w="9525">
              <a:solidFill>
                <a:schemeClr val="bg2"/>
              </a:solidFill>
              <a:round/>
              <a:headEnd/>
              <a:tailEnd/>
            </a:ln>
          </p:spPr>
          <p:txBody>
            <a:bodyPr wrap="none" anchor="ctr"/>
            <a:lstStyle/>
            <a:p>
              <a:endParaRPr lang="en-US"/>
            </a:p>
          </p:txBody>
        </p:sp>
        <p:sp>
          <p:nvSpPr>
            <p:cNvPr id="5177" name="Line 14"/>
            <p:cNvSpPr>
              <a:spLocks noChangeAspect="1" noChangeShapeType="1"/>
            </p:cNvSpPr>
            <p:nvPr/>
          </p:nvSpPr>
          <p:spPr bwMode="auto">
            <a:xfrm>
              <a:off x="2116" y="646"/>
              <a:ext cx="0" cy="3170"/>
            </a:xfrm>
            <a:prstGeom prst="line">
              <a:avLst/>
            </a:prstGeom>
            <a:noFill/>
            <a:ln w="9525">
              <a:solidFill>
                <a:schemeClr val="bg2"/>
              </a:solidFill>
              <a:round/>
              <a:headEnd/>
              <a:tailEnd/>
            </a:ln>
          </p:spPr>
          <p:txBody>
            <a:bodyPr wrap="none" anchor="ctr"/>
            <a:lstStyle/>
            <a:p>
              <a:endParaRPr lang="en-US"/>
            </a:p>
          </p:txBody>
        </p:sp>
        <p:sp>
          <p:nvSpPr>
            <p:cNvPr id="5178" name="Line 15"/>
            <p:cNvSpPr>
              <a:spLocks noChangeAspect="1" noChangeShapeType="1"/>
            </p:cNvSpPr>
            <p:nvPr/>
          </p:nvSpPr>
          <p:spPr bwMode="auto">
            <a:xfrm>
              <a:off x="2386" y="646"/>
              <a:ext cx="0" cy="3170"/>
            </a:xfrm>
            <a:prstGeom prst="line">
              <a:avLst/>
            </a:prstGeom>
            <a:noFill/>
            <a:ln w="9525">
              <a:solidFill>
                <a:schemeClr val="bg2"/>
              </a:solidFill>
              <a:round/>
              <a:headEnd/>
              <a:tailEnd/>
            </a:ln>
          </p:spPr>
          <p:txBody>
            <a:bodyPr wrap="none" anchor="ctr"/>
            <a:lstStyle/>
            <a:p>
              <a:endParaRPr lang="en-US"/>
            </a:p>
          </p:txBody>
        </p:sp>
      </p:grpSp>
      <p:grpSp>
        <p:nvGrpSpPr>
          <p:cNvPr id="5127" name="Group 63"/>
          <p:cNvGrpSpPr>
            <a:grpSpLocks/>
          </p:cNvGrpSpPr>
          <p:nvPr/>
        </p:nvGrpSpPr>
        <p:grpSpPr bwMode="auto">
          <a:xfrm flipV="1">
            <a:off x="1824038" y="866775"/>
            <a:ext cx="4700587" cy="2986088"/>
            <a:chOff x="708" y="938"/>
            <a:chExt cx="2961" cy="1881"/>
          </a:xfrm>
        </p:grpSpPr>
        <p:sp>
          <p:nvSpPr>
            <p:cNvPr id="5159" name="Line 22"/>
            <p:cNvSpPr>
              <a:spLocks noChangeAspect="1" noChangeShapeType="1"/>
            </p:cNvSpPr>
            <p:nvPr/>
          </p:nvSpPr>
          <p:spPr bwMode="auto">
            <a:xfrm>
              <a:off x="708" y="2819"/>
              <a:ext cx="2955" cy="0"/>
            </a:xfrm>
            <a:prstGeom prst="line">
              <a:avLst/>
            </a:prstGeom>
            <a:noFill/>
            <a:ln w="9525">
              <a:solidFill>
                <a:schemeClr val="bg2"/>
              </a:solidFill>
              <a:round/>
              <a:headEnd/>
              <a:tailEnd/>
            </a:ln>
          </p:spPr>
          <p:txBody>
            <a:bodyPr wrap="none" anchor="ctr"/>
            <a:lstStyle/>
            <a:p>
              <a:endParaRPr lang="en-US"/>
            </a:p>
          </p:txBody>
        </p:sp>
        <p:sp>
          <p:nvSpPr>
            <p:cNvPr id="5160" name="Line 23"/>
            <p:cNvSpPr>
              <a:spLocks noChangeAspect="1" noChangeShapeType="1"/>
            </p:cNvSpPr>
            <p:nvPr/>
          </p:nvSpPr>
          <p:spPr bwMode="auto">
            <a:xfrm>
              <a:off x="708" y="2549"/>
              <a:ext cx="2955" cy="0"/>
            </a:xfrm>
            <a:prstGeom prst="line">
              <a:avLst/>
            </a:prstGeom>
            <a:noFill/>
            <a:ln w="9525">
              <a:solidFill>
                <a:schemeClr val="bg2"/>
              </a:solidFill>
              <a:round/>
              <a:headEnd/>
              <a:tailEnd/>
            </a:ln>
          </p:spPr>
          <p:txBody>
            <a:bodyPr wrap="none" anchor="ctr"/>
            <a:lstStyle/>
            <a:p>
              <a:endParaRPr lang="en-US"/>
            </a:p>
          </p:txBody>
        </p:sp>
        <p:sp>
          <p:nvSpPr>
            <p:cNvPr id="5161" name="Line 24"/>
            <p:cNvSpPr>
              <a:spLocks noChangeAspect="1" noChangeShapeType="1"/>
            </p:cNvSpPr>
            <p:nvPr/>
          </p:nvSpPr>
          <p:spPr bwMode="auto">
            <a:xfrm>
              <a:off x="708" y="2279"/>
              <a:ext cx="2955" cy="0"/>
            </a:xfrm>
            <a:prstGeom prst="line">
              <a:avLst/>
            </a:prstGeom>
            <a:noFill/>
            <a:ln w="9525">
              <a:solidFill>
                <a:schemeClr val="bg2"/>
              </a:solidFill>
              <a:round/>
              <a:headEnd/>
              <a:tailEnd/>
            </a:ln>
          </p:spPr>
          <p:txBody>
            <a:bodyPr wrap="none" anchor="ctr"/>
            <a:lstStyle/>
            <a:p>
              <a:endParaRPr lang="en-US"/>
            </a:p>
          </p:txBody>
        </p:sp>
        <p:sp>
          <p:nvSpPr>
            <p:cNvPr id="5162" name="Line 25"/>
            <p:cNvSpPr>
              <a:spLocks noChangeAspect="1" noChangeShapeType="1"/>
            </p:cNvSpPr>
            <p:nvPr/>
          </p:nvSpPr>
          <p:spPr bwMode="auto">
            <a:xfrm>
              <a:off x="714" y="2009"/>
              <a:ext cx="2955" cy="0"/>
            </a:xfrm>
            <a:prstGeom prst="line">
              <a:avLst/>
            </a:prstGeom>
            <a:noFill/>
            <a:ln w="9525">
              <a:solidFill>
                <a:schemeClr val="bg2"/>
              </a:solidFill>
              <a:round/>
              <a:headEnd/>
              <a:tailEnd/>
            </a:ln>
          </p:spPr>
          <p:txBody>
            <a:bodyPr wrap="none" anchor="ctr"/>
            <a:lstStyle/>
            <a:p>
              <a:endParaRPr lang="en-US"/>
            </a:p>
          </p:txBody>
        </p:sp>
        <p:sp>
          <p:nvSpPr>
            <p:cNvPr id="5163" name="Line 27"/>
            <p:cNvSpPr>
              <a:spLocks noChangeAspect="1" noChangeShapeType="1"/>
            </p:cNvSpPr>
            <p:nvPr/>
          </p:nvSpPr>
          <p:spPr bwMode="auto">
            <a:xfrm>
              <a:off x="714" y="1479"/>
              <a:ext cx="2955" cy="0"/>
            </a:xfrm>
            <a:prstGeom prst="line">
              <a:avLst/>
            </a:prstGeom>
            <a:noFill/>
            <a:ln w="9525">
              <a:solidFill>
                <a:schemeClr val="bg2"/>
              </a:solidFill>
              <a:round/>
              <a:headEnd/>
              <a:tailEnd/>
            </a:ln>
          </p:spPr>
          <p:txBody>
            <a:bodyPr wrap="none" anchor="ctr"/>
            <a:lstStyle/>
            <a:p>
              <a:endParaRPr lang="en-US"/>
            </a:p>
          </p:txBody>
        </p:sp>
        <p:sp>
          <p:nvSpPr>
            <p:cNvPr id="5164" name="Line 28"/>
            <p:cNvSpPr>
              <a:spLocks noChangeAspect="1" noChangeShapeType="1"/>
            </p:cNvSpPr>
            <p:nvPr/>
          </p:nvSpPr>
          <p:spPr bwMode="auto">
            <a:xfrm>
              <a:off x="714" y="1208"/>
              <a:ext cx="2955" cy="0"/>
            </a:xfrm>
            <a:prstGeom prst="line">
              <a:avLst/>
            </a:prstGeom>
            <a:noFill/>
            <a:ln w="9525">
              <a:solidFill>
                <a:schemeClr val="bg2"/>
              </a:solidFill>
              <a:round/>
              <a:headEnd/>
              <a:tailEnd/>
            </a:ln>
          </p:spPr>
          <p:txBody>
            <a:bodyPr wrap="none" anchor="ctr"/>
            <a:lstStyle/>
            <a:p>
              <a:endParaRPr lang="en-US"/>
            </a:p>
          </p:txBody>
        </p:sp>
        <p:sp>
          <p:nvSpPr>
            <p:cNvPr id="5165" name="Line 29"/>
            <p:cNvSpPr>
              <a:spLocks noChangeAspect="1" noChangeShapeType="1"/>
            </p:cNvSpPr>
            <p:nvPr/>
          </p:nvSpPr>
          <p:spPr bwMode="auto">
            <a:xfrm>
              <a:off x="714" y="938"/>
              <a:ext cx="2955" cy="0"/>
            </a:xfrm>
            <a:prstGeom prst="line">
              <a:avLst/>
            </a:prstGeom>
            <a:noFill/>
            <a:ln w="9525">
              <a:solidFill>
                <a:schemeClr val="bg2"/>
              </a:solidFill>
              <a:round/>
              <a:headEnd/>
              <a:tailEnd/>
            </a:ln>
          </p:spPr>
          <p:txBody>
            <a:bodyPr wrap="none" anchor="ctr"/>
            <a:lstStyle/>
            <a:p>
              <a:endParaRPr lang="en-US"/>
            </a:p>
          </p:txBody>
        </p:sp>
        <p:sp>
          <p:nvSpPr>
            <p:cNvPr id="5166" name="Line 31"/>
            <p:cNvSpPr>
              <a:spLocks noChangeAspect="1" noChangeShapeType="1"/>
            </p:cNvSpPr>
            <p:nvPr/>
          </p:nvSpPr>
          <p:spPr bwMode="auto">
            <a:xfrm>
              <a:off x="714" y="1738"/>
              <a:ext cx="2955" cy="0"/>
            </a:xfrm>
            <a:prstGeom prst="line">
              <a:avLst/>
            </a:prstGeom>
            <a:noFill/>
            <a:ln w="9525">
              <a:solidFill>
                <a:schemeClr val="bg2"/>
              </a:solidFill>
              <a:round/>
              <a:headEnd/>
              <a:tailEnd/>
            </a:ln>
          </p:spPr>
          <p:txBody>
            <a:bodyPr wrap="none" anchor="ctr"/>
            <a:lstStyle/>
            <a:p>
              <a:endParaRPr lang="en-US"/>
            </a:p>
          </p:txBody>
        </p:sp>
      </p:grpSp>
      <p:sp>
        <p:nvSpPr>
          <p:cNvPr id="5128" name="Line 35"/>
          <p:cNvSpPr>
            <a:spLocks noChangeAspect="1" noChangeShapeType="1"/>
          </p:cNvSpPr>
          <p:nvPr/>
        </p:nvSpPr>
        <p:spPr bwMode="auto">
          <a:xfrm flipV="1">
            <a:off x="4573588" y="186531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29" name="Freeform 36"/>
          <p:cNvSpPr>
            <a:spLocks noChangeAspect="1"/>
          </p:cNvSpPr>
          <p:nvPr/>
        </p:nvSpPr>
        <p:spPr bwMode="auto">
          <a:xfrm flipV="1">
            <a:off x="3219450" y="201771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p:spPr>
        <p:txBody>
          <a:bodyPr wrap="none" anchor="ctr"/>
          <a:lstStyle/>
          <a:p>
            <a:endParaRPr lang="en-US"/>
          </a:p>
        </p:txBody>
      </p:sp>
      <p:sp>
        <p:nvSpPr>
          <p:cNvPr id="5130" name="Text Box 37"/>
          <p:cNvSpPr txBox="1">
            <a:spLocks noChangeAspect="1" noChangeArrowheads="1"/>
          </p:cNvSpPr>
          <p:nvPr/>
        </p:nvSpPr>
        <p:spPr bwMode="auto">
          <a:xfrm>
            <a:off x="4489450" y="3133725"/>
            <a:ext cx="973138" cy="641350"/>
          </a:xfrm>
          <a:prstGeom prst="rect">
            <a:avLst/>
          </a:prstGeom>
          <a:noFill/>
          <a:ln w="9525">
            <a:noFill/>
            <a:miter lim="800000"/>
            <a:headEnd/>
            <a:tailEnd/>
          </a:ln>
        </p:spPr>
        <p:txBody>
          <a:bodyPr>
            <a:spAutoFit/>
          </a:bodyPr>
          <a:lstStyle/>
          <a:p>
            <a:pPr algn="l">
              <a:spcBef>
                <a:spcPct val="50000"/>
              </a:spcBef>
            </a:pPr>
            <a:r>
              <a:rPr kumimoji="0" lang="en-US" sz="3600" b="1">
                <a:solidFill>
                  <a:srgbClr val="003399"/>
                </a:solidFill>
              </a:rPr>
              <a:t>D</a:t>
            </a:r>
            <a:r>
              <a:rPr kumimoji="0" lang="en-US" sz="3600" b="1">
                <a:solidFill>
                  <a:srgbClr val="003399"/>
                </a:solidFill>
                <a:sym typeface="Symbol" pitchFamily="18" charset="2"/>
              </a:rPr>
              <a:t></a:t>
            </a:r>
          </a:p>
        </p:txBody>
      </p:sp>
      <p:sp>
        <p:nvSpPr>
          <p:cNvPr id="3082" name="Rectangle 38"/>
          <p:cNvSpPr>
            <a:spLocks noGrp="1" noChangeArrowheads="1"/>
          </p:cNvSpPr>
          <p:nvPr>
            <p:ph type="title"/>
          </p:nvPr>
        </p:nvSpPr>
        <p:spPr>
          <a:xfrm>
            <a:off x="644525" y="0"/>
            <a:ext cx="7772400" cy="752475"/>
          </a:xfrm>
        </p:spPr>
        <p:txBody>
          <a:bodyPr/>
          <a:lstStyle/>
          <a:p>
            <a:pPr eaLnBrk="1" hangingPunct="1">
              <a:defRPr/>
            </a:pPr>
            <a:r>
              <a:rPr lang="en-CA" sz="4000" b="1" kern="1200" dirty="0" smtClean="0">
                <a:solidFill>
                  <a:schemeClr val="tx1"/>
                </a:solidFill>
                <a:latin typeface="Calibri" pitchFamily="34" charset="0"/>
              </a:rPr>
              <a:t>Representation</a:t>
            </a:r>
            <a:r>
              <a:rPr lang="en-CA" sz="4000" b="1" dirty="0" smtClean="0">
                <a:solidFill>
                  <a:srgbClr val="003399"/>
                </a:solidFill>
                <a:latin typeface="Arial" pitchFamily="34" charset="0"/>
              </a:rPr>
              <a:t> </a:t>
            </a:r>
            <a:r>
              <a:rPr lang="en-CA" sz="4000" b="1" kern="1200" dirty="0" smtClean="0">
                <a:solidFill>
                  <a:schemeClr val="tx1"/>
                </a:solidFill>
                <a:latin typeface="Calibri" pitchFamily="34" charset="0"/>
              </a:rPr>
              <a:t>of Flow Field</a:t>
            </a:r>
            <a:endParaRPr lang="en-US" sz="4000" b="1" kern="1200" dirty="0" smtClean="0">
              <a:solidFill>
                <a:schemeClr val="tx1"/>
              </a:solidFill>
              <a:latin typeface="Calibri" pitchFamily="34" charset="0"/>
            </a:endParaRPr>
          </a:p>
        </p:txBody>
      </p:sp>
      <p:sp>
        <p:nvSpPr>
          <p:cNvPr id="5132" name="Line 42"/>
          <p:cNvSpPr>
            <a:spLocks noChangeAspect="1" noChangeShapeType="1"/>
          </p:cNvSpPr>
          <p:nvPr/>
        </p:nvSpPr>
        <p:spPr bwMode="auto">
          <a:xfrm flipH="1" flipV="1">
            <a:off x="4237038" y="1924050"/>
            <a:ext cx="328612" cy="355600"/>
          </a:xfrm>
          <a:prstGeom prst="line">
            <a:avLst/>
          </a:prstGeom>
          <a:noFill/>
          <a:ln w="28575">
            <a:solidFill>
              <a:srgbClr val="003399"/>
            </a:solidFill>
            <a:round/>
            <a:headEnd/>
            <a:tailEnd type="triangle" w="med" len="med"/>
          </a:ln>
        </p:spPr>
        <p:txBody>
          <a:bodyPr wrap="none" anchor="ctr"/>
          <a:lstStyle/>
          <a:p>
            <a:endParaRPr lang="en-US"/>
          </a:p>
        </p:txBody>
      </p:sp>
      <p:sp>
        <p:nvSpPr>
          <p:cNvPr id="5133" name="Line 44"/>
          <p:cNvSpPr>
            <a:spLocks noChangeAspect="1" noChangeShapeType="1"/>
          </p:cNvSpPr>
          <p:nvPr/>
        </p:nvSpPr>
        <p:spPr bwMode="auto">
          <a:xfrm flipH="1" flipV="1">
            <a:off x="4675188" y="2371725"/>
            <a:ext cx="328612" cy="355600"/>
          </a:xfrm>
          <a:prstGeom prst="line">
            <a:avLst/>
          </a:prstGeom>
          <a:noFill/>
          <a:ln w="28575">
            <a:solidFill>
              <a:srgbClr val="003399"/>
            </a:solidFill>
            <a:round/>
            <a:headEnd/>
            <a:tailEnd type="triangle" w="med" len="med"/>
          </a:ln>
        </p:spPr>
        <p:txBody>
          <a:bodyPr wrap="none" anchor="ctr"/>
          <a:lstStyle/>
          <a:p>
            <a:endParaRPr lang="en-US"/>
          </a:p>
        </p:txBody>
      </p:sp>
      <p:sp>
        <p:nvSpPr>
          <p:cNvPr id="5134" name="Line 45"/>
          <p:cNvSpPr>
            <a:spLocks noChangeAspect="1" noChangeShapeType="1"/>
          </p:cNvSpPr>
          <p:nvPr/>
        </p:nvSpPr>
        <p:spPr bwMode="auto">
          <a:xfrm flipV="1">
            <a:off x="5011738" y="230346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35" name="Line 46"/>
          <p:cNvSpPr>
            <a:spLocks noChangeAspect="1" noChangeShapeType="1"/>
          </p:cNvSpPr>
          <p:nvPr/>
        </p:nvSpPr>
        <p:spPr bwMode="auto">
          <a:xfrm flipH="1" flipV="1">
            <a:off x="4665663" y="2809875"/>
            <a:ext cx="328612" cy="355600"/>
          </a:xfrm>
          <a:prstGeom prst="line">
            <a:avLst/>
          </a:prstGeom>
          <a:noFill/>
          <a:ln w="28575">
            <a:solidFill>
              <a:srgbClr val="003399"/>
            </a:solidFill>
            <a:round/>
            <a:headEnd/>
            <a:tailEnd type="triangle" w="med" len="med"/>
          </a:ln>
        </p:spPr>
        <p:txBody>
          <a:bodyPr wrap="none" anchor="ctr"/>
          <a:lstStyle/>
          <a:p>
            <a:endParaRPr lang="en-US"/>
          </a:p>
        </p:txBody>
      </p:sp>
      <p:sp>
        <p:nvSpPr>
          <p:cNvPr id="5136" name="Line 47"/>
          <p:cNvSpPr>
            <a:spLocks noChangeAspect="1" noChangeShapeType="1"/>
          </p:cNvSpPr>
          <p:nvPr/>
        </p:nvSpPr>
        <p:spPr bwMode="auto">
          <a:xfrm flipV="1">
            <a:off x="5002213" y="2751138"/>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37" name="Line 48"/>
          <p:cNvSpPr>
            <a:spLocks noChangeAspect="1" noChangeShapeType="1"/>
          </p:cNvSpPr>
          <p:nvPr/>
        </p:nvSpPr>
        <p:spPr bwMode="auto">
          <a:xfrm flipH="1" flipV="1">
            <a:off x="4675188" y="1924050"/>
            <a:ext cx="328612" cy="355600"/>
          </a:xfrm>
          <a:prstGeom prst="line">
            <a:avLst/>
          </a:prstGeom>
          <a:noFill/>
          <a:ln w="28575">
            <a:solidFill>
              <a:srgbClr val="003399"/>
            </a:solidFill>
            <a:round/>
            <a:headEnd/>
            <a:tailEnd type="triangle" w="med" len="med"/>
          </a:ln>
        </p:spPr>
        <p:txBody>
          <a:bodyPr wrap="none" anchor="ctr"/>
          <a:lstStyle/>
          <a:p>
            <a:endParaRPr lang="en-US"/>
          </a:p>
        </p:txBody>
      </p:sp>
      <p:sp>
        <p:nvSpPr>
          <p:cNvPr id="5138" name="Line 49"/>
          <p:cNvSpPr>
            <a:spLocks noChangeAspect="1" noChangeShapeType="1"/>
          </p:cNvSpPr>
          <p:nvPr/>
        </p:nvSpPr>
        <p:spPr bwMode="auto">
          <a:xfrm flipV="1">
            <a:off x="5011738" y="186531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39" name="Line 52"/>
          <p:cNvSpPr>
            <a:spLocks noChangeAspect="1" noChangeShapeType="1"/>
          </p:cNvSpPr>
          <p:nvPr/>
        </p:nvSpPr>
        <p:spPr bwMode="auto">
          <a:xfrm flipH="1" flipV="1">
            <a:off x="4217988" y="2371725"/>
            <a:ext cx="328612" cy="355600"/>
          </a:xfrm>
          <a:prstGeom prst="line">
            <a:avLst/>
          </a:prstGeom>
          <a:noFill/>
          <a:ln w="28575">
            <a:solidFill>
              <a:srgbClr val="003399"/>
            </a:solidFill>
            <a:round/>
            <a:headEnd/>
            <a:tailEnd type="triangle" w="med" len="med"/>
          </a:ln>
        </p:spPr>
        <p:txBody>
          <a:bodyPr wrap="none" anchor="ctr"/>
          <a:lstStyle/>
          <a:p>
            <a:endParaRPr lang="en-US"/>
          </a:p>
        </p:txBody>
      </p:sp>
      <p:sp>
        <p:nvSpPr>
          <p:cNvPr id="5140" name="Line 53"/>
          <p:cNvSpPr>
            <a:spLocks noChangeAspect="1" noChangeShapeType="1"/>
          </p:cNvSpPr>
          <p:nvPr/>
        </p:nvSpPr>
        <p:spPr bwMode="auto">
          <a:xfrm flipV="1">
            <a:off x="4573588" y="232251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41" name="Freeform 41"/>
          <p:cNvSpPr>
            <a:spLocks noChangeAspect="1"/>
          </p:cNvSpPr>
          <p:nvPr/>
        </p:nvSpPr>
        <p:spPr bwMode="auto">
          <a:xfrm flipV="1">
            <a:off x="4505325" y="199866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p:spPr>
        <p:txBody>
          <a:bodyPr wrap="none" anchor="ctr"/>
          <a:lstStyle/>
          <a:p>
            <a:endParaRPr lang="en-US"/>
          </a:p>
        </p:txBody>
      </p:sp>
      <p:sp>
        <p:nvSpPr>
          <p:cNvPr id="5142" name="Text Box 54"/>
          <p:cNvSpPr txBox="1">
            <a:spLocks noChangeAspect="1" noChangeArrowheads="1"/>
          </p:cNvSpPr>
          <p:nvPr/>
        </p:nvSpPr>
        <p:spPr bwMode="auto">
          <a:xfrm>
            <a:off x="3082925" y="3135313"/>
            <a:ext cx="973138" cy="641350"/>
          </a:xfrm>
          <a:prstGeom prst="rect">
            <a:avLst/>
          </a:prstGeom>
          <a:noFill/>
          <a:ln w="9525">
            <a:noFill/>
            <a:miter lim="800000"/>
            <a:headEnd/>
            <a:tailEnd/>
          </a:ln>
        </p:spPr>
        <p:txBody>
          <a:bodyPr>
            <a:spAutoFit/>
          </a:bodyPr>
          <a:lstStyle/>
          <a:p>
            <a:pPr algn="l">
              <a:spcBef>
                <a:spcPct val="50000"/>
              </a:spcBef>
            </a:pPr>
            <a:r>
              <a:rPr kumimoji="0" lang="en-US" sz="3600" b="1">
                <a:solidFill>
                  <a:srgbClr val="003399"/>
                </a:solidFill>
              </a:rPr>
              <a:t>D</a:t>
            </a:r>
            <a:r>
              <a:rPr kumimoji="0" lang="en-US" sz="3600" b="1">
                <a:solidFill>
                  <a:srgbClr val="003399"/>
                </a:solidFill>
                <a:sym typeface="Symbol" pitchFamily="18" charset="2"/>
              </a:rPr>
              <a:t>8</a:t>
            </a:r>
          </a:p>
        </p:txBody>
      </p:sp>
      <p:grpSp>
        <p:nvGrpSpPr>
          <p:cNvPr id="5143" name="Group 55"/>
          <p:cNvGrpSpPr>
            <a:grpSpLocks/>
          </p:cNvGrpSpPr>
          <p:nvPr/>
        </p:nvGrpSpPr>
        <p:grpSpPr bwMode="auto">
          <a:xfrm>
            <a:off x="954088" y="4057650"/>
            <a:ext cx="2808287" cy="2195513"/>
            <a:chOff x="855663" y="4057650"/>
            <a:chExt cx="3270250" cy="2555875"/>
          </a:xfrm>
        </p:grpSpPr>
        <p:pic>
          <p:nvPicPr>
            <p:cNvPr id="5157" name="Picture 58" descr="d8"/>
            <p:cNvPicPr>
              <a:picLocks noChangeAspect="1" noChangeArrowheads="1"/>
            </p:cNvPicPr>
            <p:nvPr/>
          </p:nvPicPr>
          <p:blipFill>
            <a:blip r:embed="rId6" cstate="print"/>
            <a:srcRect t="19861"/>
            <a:stretch>
              <a:fillRect/>
            </a:stretch>
          </p:blipFill>
          <p:spPr bwMode="auto">
            <a:xfrm>
              <a:off x="855663" y="4057650"/>
              <a:ext cx="3270250" cy="2555875"/>
            </a:xfrm>
            <a:prstGeom prst="rect">
              <a:avLst/>
            </a:prstGeom>
            <a:noFill/>
            <a:ln w="9525">
              <a:solidFill>
                <a:schemeClr val="tx1"/>
              </a:solidFill>
              <a:miter lim="800000"/>
              <a:headEnd/>
              <a:tailEnd/>
            </a:ln>
          </p:spPr>
        </p:pic>
        <p:sp>
          <p:nvSpPr>
            <p:cNvPr id="5158" name="Line 59"/>
            <p:cNvSpPr>
              <a:spLocks noChangeShapeType="1"/>
            </p:cNvSpPr>
            <p:nvPr/>
          </p:nvSpPr>
          <p:spPr bwMode="auto">
            <a:xfrm rot="5400000" flipV="1">
              <a:off x="1550988" y="4948238"/>
              <a:ext cx="1719262" cy="754062"/>
            </a:xfrm>
            <a:prstGeom prst="line">
              <a:avLst/>
            </a:prstGeom>
            <a:noFill/>
            <a:ln w="19050">
              <a:solidFill>
                <a:srgbClr val="FF3300"/>
              </a:solidFill>
              <a:round/>
              <a:headEnd type="triangle" w="med" len="med"/>
              <a:tailEnd/>
            </a:ln>
          </p:spPr>
          <p:txBody>
            <a:bodyPr/>
            <a:lstStyle/>
            <a:p>
              <a:endParaRPr lang="en-US"/>
            </a:p>
          </p:txBody>
        </p:sp>
      </p:grpSp>
      <p:sp>
        <p:nvSpPr>
          <p:cNvPr id="5144" name="Line 60"/>
          <p:cNvSpPr>
            <a:spLocks noChangeAspect="1" noChangeShapeType="1"/>
          </p:cNvSpPr>
          <p:nvPr/>
        </p:nvSpPr>
        <p:spPr bwMode="auto">
          <a:xfrm flipV="1">
            <a:off x="3735388" y="188436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45" name="Line 61"/>
          <p:cNvSpPr>
            <a:spLocks noChangeAspect="1" noChangeShapeType="1"/>
          </p:cNvSpPr>
          <p:nvPr/>
        </p:nvSpPr>
        <p:spPr bwMode="auto">
          <a:xfrm flipV="1">
            <a:off x="3735388" y="2322513"/>
            <a:ext cx="0" cy="412750"/>
          </a:xfrm>
          <a:prstGeom prst="line">
            <a:avLst/>
          </a:prstGeom>
          <a:noFill/>
          <a:ln w="28575">
            <a:solidFill>
              <a:srgbClr val="003399"/>
            </a:solidFill>
            <a:round/>
            <a:headEnd/>
            <a:tailEnd type="triangle" w="med" len="med"/>
          </a:ln>
        </p:spPr>
        <p:txBody>
          <a:bodyPr wrap="none" anchor="ctr"/>
          <a:lstStyle/>
          <a:p>
            <a:endParaRPr lang="en-US"/>
          </a:p>
        </p:txBody>
      </p:sp>
      <p:sp>
        <p:nvSpPr>
          <p:cNvPr id="5146" name="Line 62"/>
          <p:cNvSpPr>
            <a:spLocks noChangeAspect="1" noChangeShapeType="1"/>
          </p:cNvSpPr>
          <p:nvPr/>
        </p:nvSpPr>
        <p:spPr bwMode="auto">
          <a:xfrm flipV="1">
            <a:off x="3725863" y="2770188"/>
            <a:ext cx="0" cy="412750"/>
          </a:xfrm>
          <a:prstGeom prst="line">
            <a:avLst/>
          </a:prstGeom>
          <a:noFill/>
          <a:ln w="28575">
            <a:solidFill>
              <a:srgbClr val="003399"/>
            </a:solidFill>
            <a:round/>
            <a:headEnd/>
            <a:tailEnd type="triangle" w="med" len="med"/>
          </a:ln>
        </p:spPr>
        <p:txBody>
          <a:bodyPr wrap="none" anchor="ctr"/>
          <a:lstStyle/>
          <a:p>
            <a:endParaRPr lang="en-US"/>
          </a:p>
        </p:txBody>
      </p:sp>
      <p:grpSp>
        <p:nvGrpSpPr>
          <p:cNvPr id="5147" name="Group 56"/>
          <p:cNvGrpSpPr>
            <a:grpSpLocks/>
          </p:cNvGrpSpPr>
          <p:nvPr/>
        </p:nvGrpSpPr>
        <p:grpSpPr bwMode="auto">
          <a:xfrm>
            <a:off x="4568825" y="4083050"/>
            <a:ext cx="2814638" cy="2176463"/>
            <a:chOff x="4470400" y="4083050"/>
            <a:chExt cx="3278188" cy="2533650"/>
          </a:xfrm>
        </p:grpSpPr>
        <p:pic>
          <p:nvPicPr>
            <p:cNvPr id="5155" name="Picture 65" descr="dinf"/>
            <p:cNvPicPr>
              <a:picLocks noChangeAspect="1" noChangeArrowheads="1"/>
            </p:cNvPicPr>
            <p:nvPr/>
          </p:nvPicPr>
          <p:blipFill>
            <a:blip r:embed="rId7" cstate="print"/>
            <a:srcRect t="20795"/>
            <a:stretch>
              <a:fillRect/>
            </a:stretch>
          </p:blipFill>
          <p:spPr bwMode="auto">
            <a:xfrm>
              <a:off x="4470400" y="4083050"/>
              <a:ext cx="3278188" cy="2533650"/>
            </a:xfrm>
            <a:prstGeom prst="rect">
              <a:avLst/>
            </a:prstGeom>
            <a:noFill/>
            <a:ln w="9525">
              <a:solidFill>
                <a:schemeClr val="tx1"/>
              </a:solidFill>
              <a:miter lim="800000"/>
              <a:headEnd/>
              <a:tailEnd/>
            </a:ln>
          </p:spPr>
        </p:pic>
        <p:sp>
          <p:nvSpPr>
            <p:cNvPr id="5156" name="Line 66"/>
            <p:cNvSpPr>
              <a:spLocks noChangeShapeType="1"/>
            </p:cNvSpPr>
            <p:nvPr/>
          </p:nvSpPr>
          <p:spPr bwMode="auto">
            <a:xfrm rot="5400000" flipV="1">
              <a:off x="5223669" y="4999832"/>
              <a:ext cx="1647825" cy="731837"/>
            </a:xfrm>
            <a:prstGeom prst="line">
              <a:avLst/>
            </a:prstGeom>
            <a:noFill/>
            <a:ln w="19050">
              <a:solidFill>
                <a:srgbClr val="FF3300"/>
              </a:solidFill>
              <a:round/>
              <a:headEnd type="triangle" w="med" len="med"/>
              <a:tailEnd/>
            </a:ln>
          </p:spPr>
          <p:txBody>
            <a:bodyPr/>
            <a:lstStyle/>
            <a:p>
              <a:endParaRPr lang="en-US"/>
            </a:p>
          </p:txBody>
        </p:sp>
      </p:grpSp>
      <p:sp>
        <p:nvSpPr>
          <p:cNvPr id="5148" name="Rectangle 77"/>
          <p:cNvSpPr>
            <a:spLocks noChangeArrowheads="1"/>
          </p:cNvSpPr>
          <p:nvPr/>
        </p:nvSpPr>
        <p:spPr bwMode="auto">
          <a:xfrm>
            <a:off x="908050" y="2520950"/>
            <a:ext cx="555625" cy="615950"/>
          </a:xfrm>
          <a:prstGeom prst="rect">
            <a:avLst/>
          </a:prstGeom>
          <a:noFill/>
          <a:ln w="38100">
            <a:solidFill>
              <a:srgbClr val="009900"/>
            </a:solidFill>
            <a:miter lim="800000"/>
            <a:headEnd/>
            <a:tailEnd/>
          </a:ln>
        </p:spPr>
        <p:txBody>
          <a:bodyPr wrap="none" anchor="ctr"/>
          <a:lstStyle/>
          <a:p>
            <a:r>
              <a:rPr kumimoji="0" lang="en-US" sz="2800" b="1">
                <a:solidFill>
                  <a:srgbClr val="000000"/>
                </a:solidFill>
              </a:rPr>
              <a:t>67</a:t>
            </a:r>
          </a:p>
        </p:txBody>
      </p:sp>
      <p:sp>
        <p:nvSpPr>
          <p:cNvPr id="5149" name="Rectangle 78"/>
          <p:cNvSpPr>
            <a:spLocks noChangeArrowheads="1"/>
          </p:cNvSpPr>
          <p:nvPr/>
        </p:nvSpPr>
        <p:spPr bwMode="auto">
          <a:xfrm>
            <a:off x="349250" y="2520950"/>
            <a:ext cx="555625" cy="615950"/>
          </a:xfrm>
          <a:prstGeom prst="rect">
            <a:avLst/>
          </a:prstGeom>
          <a:noFill/>
          <a:ln w="38100">
            <a:solidFill>
              <a:srgbClr val="009900"/>
            </a:solidFill>
            <a:miter lim="800000"/>
            <a:headEnd/>
            <a:tailEnd/>
          </a:ln>
        </p:spPr>
        <p:txBody>
          <a:bodyPr wrap="none" anchor="ctr"/>
          <a:lstStyle/>
          <a:p>
            <a:r>
              <a:rPr kumimoji="0" lang="en-US" sz="2800" b="1">
                <a:solidFill>
                  <a:srgbClr val="000000"/>
                </a:solidFill>
              </a:rPr>
              <a:t>56</a:t>
            </a:r>
          </a:p>
        </p:txBody>
      </p:sp>
      <p:sp>
        <p:nvSpPr>
          <p:cNvPr id="5150" name="Rectangle 79"/>
          <p:cNvSpPr>
            <a:spLocks noChangeArrowheads="1"/>
          </p:cNvSpPr>
          <p:nvPr/>
        </p:nvSpPr>
        <p:spPr bwMode="auto">
          <a:xfrm>
            <a:off x="908050" y="1912938"/>
            <a:ext cx="555625" cy="614362"/>
          </a:xfrm>
          <a:prstGeom prst="rect">
            <a:avLst/>
          </a:prstGeom>
          <a:noFill/>
          <a:ln w="38100">
            <a:solidFill>
              <a:srgbClr val="009900"/>
            </a:solidFill>
            <a:miter lim="800000"/>
            <a:headEnd/>
            <a:tailEnd/>
          </a:ln>
        </p:spPr>
        <p:txBody>
          <a:bodyPr wrap="none" anchor="ctr"/>
          <a:lstStyle/>
          <a:p>
            <a:r>
              <a:rPr kumimoji="0" lang="en-US" sz="2800" b="1">
                <a:solidFill>
                  <a:srgbClr val="000000"/>
                </a:solidFill>
              </a:rPr>
              <a:t>52</a:t>
            </a:r>
          </a:p>
        </p:txBody>
      </p:sp>
      <p:sp>
        <p:nvSpPr>
          <p:cNvPr id="5151" name="Rectangle 80"/>
          <p:cNvSpPr>
            <a:spLocks noChangeArrowheads="1"/>
          </p:cNvSpPr>
          <p:nvPr/>
        </p:nvSpPr>
        <p:spPr bwMode="auto">
          <a:xfrm>
            <a:off x="349250" y="1912938"/>
            <a:ext cx="555625" cy="614362"/>
          </a:xfrm>
          <a:prstGeom prst="rect">
            <a:avLst/>
          </a:prstGeom>
          <a:noFill/>
          <a:ln w="38100">
            <a:solidFill>
              <a:srgbClr val="009900"/>
            </a:solidFill>
            <a:miter lim="800000"/>
            <a:headEnd/>
            <a:tailEnd/>
          </a:ln>
        </p:spPr>
        <p:txBody>
          <a:bodyPr wrap="none" anchor="ctr"/>
          <a:lstStyle/>
          <a:p>
            <a:r>
              <a:rPr kumimoji="0" lang="en-US" sz="2800" b="1">
                <a:solidFill>
                  <a:srgbClr val="000000"/>
                </a:solidFill>
              </a:rPr>
              <a:t>48</a:t>
            </a:r>
          </a:p>
        </p:txBody>
      </p:sp>
      <p:sp>
        <p:nvSpPr>
          <p:cNvPr id="5152" name="Line 81"/>
          <p:cNvSpPr>
            <a:spLocks noChangeShapeType="1"/>
          </p:cNvSpPr>
          <p:nvPr/>
        </p:nvSpPr>
        <p:spPr bwMode="auto">
          <a:xfrm flipV="1">
            <a:off x="1179513" y="2305050"/>
            <a:ext cx="0" cy="395288"/>
          </a:xfrm>
          <a:prstGeom prst="line">
            <a:avLst/>
          </a:prstGeom>
          <a:noFill/>
          <a:ln w="57150">
            <a:solidFill>
              <a:schemeClr val="accent2"/>
            </a:solidFill>
            <a:round/>
            <a:headEnd/>
            <a:tailEnd type="triangle" w="sm" len="med"/>
          </a:ln>
        </p:spPr>
        <p:txBody>
          <a:bodyPr wrap="none" anchor="ctr"/>
          <a:lstStyle/>
          <a:p>
            <a:endParaRPr lang="en-US"/>
          </a:p>
        </p:txBody>
      </p:sp>
      <p:graphicFrame>
        <p:nvGraphicFramePr>
          <p:cNvPr id="5122" name="Object 3"/>
          <p:cNvGraphicFramePr>
            <a:graphicFrameLocks noChangeAspect="1"/>
          </p:cNvGraphicFramePr>
          <p:nvPr/>
        </p:nvGraphicFramePr>
        <p:xfrm>
          <a:off x="214313" y="3300413"/>
          <a:ext cx="1492250" cy="631825"/>
        </p:xfrm>
        <a:graphic>
          <a:graphicData uri="http://schemas.openxmlformats.org/presentationml/2006/ole">
            <mc:AlternateContent xmlns:mc="http://schemas.openxmlformats.org/markup-compatibility/2006">
              <mc:Choice xmlns:v="urn:schemas-microsoft-com:vml" Requires="v">
                <p:oleObj spid="_x0000_s5130" name="Equation" r:id="rId8" imgW="927000" imgH="393480" progId="Equation.3">
                  <p:embed/>
                </p:oleObj>
              </mc:Choice>
              <mc:Fallback>
                <p:oleObj name="Equation" r:id="rId8" imgW="927000" imgH="393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3300413"/>
                        <a:ext cx="14922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3" name="Text Box 83"/>
          <p:cNvSpPr txBox="1">
            <a:spLocks noChangeArrowheads="1"/>
          </p:cNvSpPr>
          <p:nvPr/>
        </p:nvSpPr>
        <p:spPr bwMode="auto">
          <a:xfrm>
            <a:off x="292100" y="862013"/>
            <a:ext cx="1260475" cy="1006475"/>
          </a:xfrm>
          <a:prstGeom prst="rect">
            <a:avLst/>
          </a:prstGeom>
          <a:noFill/>
          <a:ln w="9525">
            <a:noFill/>
            <a:miter lim="800000"/>
            <a:headEnd/>
            <a:tailEnd/>
          </a:ln>
        </p:spPr>
        <p:txBody>
          <a:bodyPr>
            <a:spAutoFit/>
          </a:bodyPr>
          <a:lstStyle/>
          <a:p>
            <a:pPr>
              <a:spcBef>
                <a:spcPct val="50000"/>
              </a:spcBef>
            </a:pPr>
            <a:r>
              <a:rPr lang="en-US">
                <a:solidFill>
                  <a:srgbClr val="000000"/>
                </a:solidFill>
              </a:rPr>
              <a:t>Steepest single direction</a:t>
            </a:r>
          </a:p>
        </p:txBody>
      </p:sp>
      <p:sp>
        <p:nvSpPr>
          <p:cNvPr id="5154" name="Rectangle 3"/>
          <p:cNvSpPr>
            <a:spLocks noChangeArrowheads="1"/>
          </p:cNvSpPr>
          <p:nvPr/>
        </p:nvSpPr>
        <p:spPr bwMode="auto">
          <a:xfrm>
            <a:off x="65088" y="6335713"/>
            <a:ext cx="8953500" cy="522287"/>
          </a:xfrm>
          <a:prstGeom prst="rect">
            <a:avLst/>
          </a:prstGeom>
          <a:noFill/>
          <a:ln w="9525">
            <a:noFill/>
            <a:miter lim="800000"/>
            <a:headEnd/>
            <a:tailEnd/>
          </a:ln>
        </p:spPr>
        <p:txBody>
          <a:bodyPr>
            <a:spAutoFit/>
          </a:bodyPr>
          <a:lstStyle/>
          <a:p>
            <a:pPr algn="l" eaLnBrk="1" hangingPunct="1"/>
            <a:r>
              <a:rPr kumimoji="0" lang="en-US" sz="1400">
                <a:solidFill>
                  <a:srgbClr val="7F7F7F"/>
                </a:solidFill>
                <a:latin typeface="MS Sans Serif"/>
              </a:rPr>
              <a:t>Tarboton, D. G., (1997), "A New Method for the Determination of Flow Directions and Contributing Areas in Grid Digital Elevation Models," Water Resources Research, 33(2): 309-319.)</a:t>
            </a:r>
          </a:p>
        </p:txBody>
      </p:sp>
      <p:graphicFrame>
        <p:nvGraphicFramePr>
          <p:cNvPr id="5123" name="Object 68"/>
          <p:cNvGraphicFramePr>
            <a:graphicFrameLocks noChangeAspect="1"/>
          </p:cNvGraphicFramePr>
          <p:nvPr/>
        </p:nvGraphicFramePr>
        <p:xfrm>
          <a:off x="6518275" y="714375"/>
          <a:ext cx="2974975" cy="3298825"/>
        </p:xfrm>
        <a:graphic>
          <a:graphicData uri="http://schemas.openxmlformats.org/presentationml/2006/ole">
            <mc:AlternateContent xmlns:mc="http://schemas.openxmlformats.org/markup-compatibility/2006">
              <mc:Choice xmlns:v="urn:schemas-microsoft-com:vml" Requires="v">
                <p:oleObj spid="_x0000_s5131" name="Picture" r:id="rId10" imgW="2790720" imgH="3095640" progId="Word.Picture.8">
                  <p:embed/>
                </p:oleObj>
              </mc:Choice>
              <mc:Fallback>
                <p:oleObj name="Picture" r:id="rId10" imgW="2790720" imgH="3095640" progId="Word.Picture.8">
                  <p:embed/>
                  <p:pic>
                    <p:nvPicPr>
                      <p:cNvPr id="0" name="Object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8275" y="714375"/>
                        <a:ext cx="29749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4"/>
          <p:cNvSpPr>
            <a:spLocks noChangeArrowheads="1"/>
          </p:cNvSpPr>
          <p:nvPr/>
        </p:nvSpPr>
        <p:spPr bwMode="auto">
          <a:xfrm>
            <a:off x="457200" y="1447800"/>
            <a:ext cx="3962400" cy="4572000"/>
          </a:xfrm>
          <a:prstGeom prst="rect">
            <a:avLst/>
          </a:prstGeom>
          <a:solidFill>
            <a:schemeClr val="bg1">
              <a:alpha val="89803"/>
            </a:schemeClr>
          </a:solidFill>
          <a:ln w="9525">
            <a:noFill/>
            <a:miter lim="800000"/>
            <a:headEnd/>
            <a:tailEnd/>
          </a:ln>
        </p:spPr>
        <p:txBody>
          <a:bodyPr wrap="none" anchor="ctr"/>
          <a:lstStyle/>
          <a:p>
            <a:endParaRPr lang="en-US"/>
          </a:p>
        </p:txBody>
      </p:sp>
      <p:sp>
        <p:nvSpPr>
          <p:cNvPr id="109571" name="Rectangle 2"/>
          <p:cNvSpPr>
            <a:spLocks noGrp="1" noChangeArrowheads="1"/>
          </p:cNvSpPr>
          <p:nvPr>
            <p:ph type="title"/>
          </p:nvPr>
        </p:nvSpPr>
        <p:spPr/>
        <p:txBody>
          <a:bodyPr/>
          <a:lstStyle/>
          <a:p>
            <a:pPr eaLnBrk="1" hangingPunct="1"/>
            <a:r>
              <a:rPr lang="en-US" smtClean="0"/>
              <a:t>Parallel Approach</a:t>
            </a:r>
          </a:p>
        </p:txBody>
      </p:sp>
      <p:sp>
        <p:nvSpPr>
          <p:cNvPr id="109572" name="Rectangle 3"/>
          <p:cNvSpPr>
            <a:spLocks noGrp="1" noChangeArrowheads="1"/>
          </p:cNvSpPr>
          <p:nvPr>
            <p:ph type="body" idx="1"/>
          </p:nvPr>
        </p:nvSpPr>
        <p:spPr>
          <a:xfrm>
            <a:off x="457200" y="1600200"/>
            <a:ext cx="4038600" cy="4525963"/>
          </a:xfrm>
        </p:spPr>
        <p:txBody>
          <a:bodyPr/>
          <a:lstStyle/>
          <a:p>
            <a:pPr eaLnBrk="1" hangingPunct="1"/>
            <a:r>
              <a:rPr lang="en-US" sz="2800" smtClean="0"/>
              <a:t>MPI, distributed memory paradigm</a:t>
            </a:r>
          </a:p>
          <a:p>
            <a:pPr eaLnBrk="1" hangingPunct="1"/>
            <a:r>
              <a:rPr lang="en-US" sz="2800" smtClean="0"/>
              <a:t>Row oriented slices</a:t>
            </a:r>
          </a:p>
          <a:p>
            <a:pPr eaLnBrk="1" hangingPunct="1"/>
            <a:r>
              <a:rPr lang="en-US" sz="2800" smtClean="0"/>
              <a:t>Each process includes one buffer row on either side</a:t>
            </a:r>
          </a:p>
          <a:p>
            <a:pPr eaLnBrk="1" hangingPunct="1"/>
            <a:r>
              <a:rPr lang="en-US" sz="2800" smtClean="0"/>
              <a:t>Each process does not change buffer row</a:t>
            </a:r>
          </a:p>
        </p:txBody>
      </p:sp>
      <p:pic>
        <p:nvPicPr>
          <p:cNvPr id="109573" name="Picture 5"/>
          <p:cNvPicPr>
            <a:picLocks noChangeAspect="1" noChangeArrowheads="1"/>
          </p:cNvPicPr>
          <p:nvPr/>
        </p:nvPicPr>
        <p:blipFill>
          <a:blip r:embed="rId2" cstate="print"/>
          <a:srcRect/>
          <a:stretch>
            <a:fillRect/>
          </a:stretch>
        </p:blipFill>
        <p:spPr bwMode="auto">
          <a:xfrm>
            <a:off x="4648200" y="1752600"/>
            <a:ext cx="4191000" cy="4052888"/>
          </a:xfrm>
          <a:prstGeom prst="rect">
            <a:avLst/>
          </a:prstGeom>
          <a:noFill/>
          <a:ln w="9525">
            <a:noFill/>
            <a:miter lim="800000"/>
            <a:headEnd/>
            <a:tailEnd/>
          </a:ln>
        </p:spPr>
      </p:pic>
      <p:sp>
        <p:nvSpPr>
          <p:cNvPr id="109574" name="Rectangle 11"/>
          <p:cNvSpPr>
            <a:spLocks noChangeArrowheads="1"/>
          </p:cNvSpPr>
          <p:nvPr/>
        </p:nvSpPr>
        <p:spPr bwMode="auto">
          <a:xfrm>
            <a:off x="4572000" y="1676400"/>
            <a:ext cx="4343400" cy="1676400"/>
          </a:xfrm>
          <a:prstGeom prst="rect">
            <a:avLst/>
          </a:prstGeom>
          <a:noFill/>
          <a:ln w="9525">
            <a:solidFill>
              <a:srgbClr val="0000FF"/>
            </a:solidFill>
            <a:prstDash val="dash"/>
            <a:miter lim="800000"/>
            <a:headEnd/>
            <a:tailEnd/>
          </a:ln>
        </p:spPr>
        <p:txBody>
          <a:bodyPr wrap="none" anchor="ctr"/>
          <a:lstStyle/>
          <a:p>
            <a:endParaRPr lang="en-US"/>
          </a:p>
        </p:txBody>
      </p:sp>
      <p:sp>
        <p:nvSpPr>
          <p:cNvPr id="109575" name="Rectangle 12"/>
          <p:cNvSpPr>
            <a:spLocks noChangeArrowheads="1"/>
          </p:cNvSpPr>
          <p:nvPr/>
        </p:nvSpPr>
        <p:spPr bwMode="auto">
          <a:xfrm>
            <a:off x="4572000" y="3276600"/>
            <a:ext cx="4343400" cy="1371600"/>
          </a:xfrm>
          <a:prstGeom prst="rect">
            <a:avLst/>
          </a:prstGeom>
          <a:noFill/>
          <a:ln w="9525">
            <a:solidFill>
              <a:srgbClr val="FF0000"/>
            </a:solidFill>
            <a:prstDash val="dashDot"/>
            <a:miter lim="800000"/>
            <a:headEnd/>
            <a:tailEnd/>
          </a:ln>
        </p:spPr>
        <p:txBody>
          <a:bodyPr wrap="none" anchor="ctr"/>
          <a:lstStyle/>
          <a:p>
            <a:endParaRPr lang="en-US"/>
          </a:p>
        </p:txBody>
      </p:sp>
      <p:sp>
        <p:nvSpPr>
          <p:cNvPr id="109576" name="Rectangle 13"/>
          <p:cNvSpPr>
            <a:spLocks noChangeArrowheads="1"/>
          </p:cNvSpPr>
          <p:nvPr/>
        </p:nvSpPr>
        <p:spPr bwMode="auto">
          <a:xfrm>
            <a:off x="4572000" y="4572000"/>
            <a:ext cx="4343400" cy="1371600"/>
          </a:xfrm>
          <a:prstGeom prst="rect">
            <a:avLst/>
          </a:prstGeom>
          <a:noFill/>
          <a:ln w="9525">
            <a:solidFill>
              <a:srgbClr val="008080"/>
            </a:solidFill>
            <a:prstDash val="lgDash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92" y="3334871"/>
            <a:ext cx="9153392" cy="3523129"/>
          </a:xfrm>
          <a:prstGeom prst="rect">
            <a:avLst/>
          </a:prstGeom>
          <a:noFill/>
          <a:ln w="9525" cap="flat" cmpd="sng">
            <a:noFill/>
            <a:prstDash val="solid"/>
            <a:miter lim="800000"/>
            <a:headEnd/>
            <a:tailEnd/>
          </a:ln>
        </p:spPr>
      </p:pic>
      <p:sp>
        <p:nvSpPr>
          <p:cNvPr id="2" name="Title 1"/>
          <p:cNvSpPr>
            <a:spLocks noGrp="1"/>
          </p:cNvSpPr>
          <p:nvPr>
            <p:ph type="title"/>
          </p:nvPr>
        </p:nvSpPr>
        <p:spPr>
          <a:xfrm>
            <a:off x="785308" y="193644"/>
            <a:ext cx="8173122" cy="1143000"/>
          </a:xfrm>
        </p:spPr>
        <p:txBody>
          <a:bodyPr/>
          <a:lstStyle/>
          <a:p>
            <a:r>
              <a:rPr lang="en-US" sz="4000" dirty="0" smtClean="0"/>
              <a:t>Illustrative Use Case: Delineation </a:t>
            </a:r>
            <a:r>
              <a:rPr lang="en-US" sz="4000" dirty="0" smtClean="0"/>
              <a:t>of channels and watersheds using a constant support area threshold</a:t>
            </a:r>
          </a:p>
        </p:txBody>
      </p:sp>
      <p:sp>
        <p:nvSpPr>
          <p:cNvPr id="3" name="Content Placeholder 2"/>
          <p:cNvSpPr>
            <a:spLocks noGrp="1"/>
          </p:cNvSpPr>
          <p:nvPr>
            <p:ph sz="half" idx="1"/>
          </p:nvPr>
        </p:nvSpPr>
        <p:spPr>
          <a:xfrm>
            <a:off x="1465724" y="1375223"/>
            <a:ext cx="4746812" cy="2820260"/>
          </a:xfrm>
        </p:spPr>
        <p:txBody>
          <a:bodyPr/>
          <a:lstStyle/>
          <a:p>
            <a:pPr>
              <a:spcAft>
                <a:spcPts val="1200"/>
              </a:spcAft>
              <a:buNone/>
            </a:pPr>
            <a:r>
              <a:rPr lang="en-US" sz="2800" dirty="0" smtClean="0"/>
              <a:t>Steps</a:t>
            </a:r>
          </a:p>
          <a:p>
            <a:r>
              <a:rPr lang="en-US" sz="2000" dirty="0" smtClean="0"/>
              <a:t>Pit Remove </a:t>
            </a:r>
          </a:p>
          <a:p>
            <a:r>
              <a:rPr lang="en-US" sz="2000" dirty="0" smtClean="0"/>
              <a:t>D8 Flow Directions</a:t>
            </a:r>
          </a:p>
          <a:p>
            <a:r>
              <a:rPr lang="en-US" sz="2000" dirty="0" smtClean="0"/>
              <a:t>D8 Contributing Area</a:t>
            </a:r>
          </a:p>
          <a:p>
            <a:r>
              <a:rPr lang="en-US" sz="2000" dirty="0" smtClean="0"/>
              <a:t>Stream Definition by Threshold</a:t>
            </a:r>
          </a:p>
          <a:p>
            <a:r>
              <a:rPr lang="en-US" sz="2000" dirty="0" smtClean="0"/>
              <a:t>Stream Reach and Watershed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4.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6.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7.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8.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9.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docProps/app.xml><?xml version="1.0" encoding="utf-8"?>
<Properties xmlns="http://schemas.openxmlformats.org/officeDocument/2006/extended-properties" xmlns:vt="http://schemas.openxmlformats.org/officeDocument/2006/docPropsVTypes">
  <Template/>
  <TotalTime>4160</TotalTime>
  <Words>2293</Words>
  <Application>Microsoft Office PowerPoint</Application>
  <PresentationFormat>On-screen Show (4:3)</PresentationFormat>
  <Paragraphs>601</Paragraphs>
  <Slides>48</Slides>
  <Notes>8</Notes>
  <HiddenSlides>0</HiddenSlides>
  <MMClips>0</MMClips>
  <ScaleCrop>false</ScaleCrop>
  <HeadingPairs>
    <vt:vector size="6" baseType="variant">
      <vt:variant>
        <vt:lpstr>Theme</vt:lpstr>
      </vt:variant>
      <vt:variant>
        <vt:i4>9</vt:i4>
      </vt:variant>
      <vt:variant>
        <vt:lpstr>Embedded OLE Servers</vt:lpstr>
      </vt:variant>
      <vt:variant>
        <vt:i4>8</vt:i4>
      </vt:variant>
      <vt:variant>
        <vt:lpstr>Slide Titles</vt:lpstr>
      </vt:variant>
      <vt:variant>
        <vt:i4>48</vt:i4>
      </vt:variant>
    </vt:vector>
  </HeadingPairs>
  <TitlesOfParts>
    <vt:vector size="65" baseType="lpstr">
      <vt:lpstr>1_Default Design</vt:lpstr>
      <vt:lpstr>2_Blank Presentation</vt:lpstr>
      <vt:lpstr>Office Theme</vt:lpstr>
      <vt:lpstr>3_Blank Presentation</vt:lpstr>
      <vt:lpstr>5_Blank Presentation</vt:lpstr>
      <vt:lpstr>Blank Presentation</vt:lpstr>
      <vt:lpstr>4_Generic (Online)</vt:lpstr>
      <vt:lpstr>6_Generic (Online)</vt:lpstr>
      <vt:lpstr>2_Default Design</vt:lpstr>
      <vt:lpstr>Graph Sheet</vt:lpstr>
      <vt:lpstr>Equation</vt:lpstr>
      <vt:lpstr>Picture</vt:lpstr>
      <vt:lpstr>Clip</vt:lpstr>
      <vt:lpstr>Chart</vt:lpstr>
      <vt:lpstr>Worksheet</vt:lpstr>
      <vt:lpstr>Document</vt:lpstr>
      <vt:lpstr>Microsoft Word 97 - 2003 Document</vt:lpstr>
      <vt:lpstr>Terrain Analysis Using Digital Elevation Models (TauDEM)</vt:lpstr>
      <vt:lpstr>Deriving hydrologically useful information from Digital Elevation Models </vt:lpstr>
      <vt:lpstr>A parallel version of the TauDEM Software Tools</vt:lpstr>
      <vt:lpstr>The challenge of increasing Digital Elevation Model (DEM) resolution</vt:lpstr>
      <vt:lpstr>Website and Demo</vt:lpstr>
      <vt:lpstr>Grid Data Format Assumptions</vt:lpstr>
      <vt:lpstr>Representation of Flow Field</vt:lpstr>
      <vt:lpstr>Parallel Approach</vt:lpstr>
      <vt:lpstr>Illustrative Use Case: Delineation of channels and watersheds using a constant support area threshold</vt:lpstr>
      <vt:lpstr>Pit Remove</vt:lpstr>
      <vt:lpstr>D8 Flow Direction (and Slope)</vt:lpstr>
      <vt:lpstr>D8 Contributing Area</vt:lpstr>
      <vt:lpstr>Stream Definition by Threshold</vt:lpstr>
      <vt:lpstr>Stream Reach and Watershed</vt:lpstr>
      <vt:lpstr>Some Algorithm Details Pit Removal: Planchon Fill Algorithm</vt:lpstr>
      <vt:lpstr>Parallel Scheme</vt:lpstr>
      <vt:lpstr>Parallelization of Contributing Area/Flow Algebra</vt:lpstr>
      <vt:lpstr>Capabilities Summary</vt:lpstr>
      <vt:lpstr>Improved runtime efficiency </vt:lpstr>
      <vt:lpstr>Improved runtime efficiency</vt:lpstr>
      <vt:lpstr>Scaling of run times to large grids</vt:lpstr>
      <vt:lpstr>Scaling of run times to large grids</vt:lpstr>
      <vt:lpstr>Summary and Conclusions</vt:lpstr>
      <vt:lpstr>Limitations and Dependencies</vt:lpstr>
      <vt:lpstr>Additional Illustrative Use Cases</vt:lpstr>
      <vt:lpstr>Topographic wetness index from the Dinfinity method</vt:lpstr>
      <vt:lpstr>D-Infinity Flow Direction (and slope)</vt:lpstr>
      <vt:lpstr>D-Infinity Contributing Area</vt:lpstr>
      <vt:lpstr>Wetness Index</vt:lpstr>
      <vt:lpstr>Channels and watersheds with spatially variable drainage density using Peuker Douglas threshold objectively chosen by drop analysis</vt:lpstr>
      <vt:lpstr>Peuker Douglas</vt:lpstr>
      <vt:lpstr>Weighted D8 Contributing Area</vt:lpstr>
      <vt:lpstr>Stream Drop Analysis</vt:lpstr>
      <vt:lpstr>How to decide on stream delineation threshold ?</vt:lpstr>
      <vt:lpstr>PowerPoint Presentation</vt:lpstr>
      <vt:lpstr>Hortons Laws: Strahler system for stream ordering</vt:lpstr>
      <vt:lpstr>Constant Stream Drops Law</vt:lpstr>
      <vt:lpstr>Stream Drop Elevation difference between ends of stream</vt:lpstr>
      <vt:lpstr>Suggestion:  Map channel networks from the DEM at the finest resolution consistent with observed channel network geomorphology ‘laws’.  </vt:lpstr>
      <vt:lpstr>Statistical Analysis of Stream Drops</vt:lpstr>
      <vt:lpstr>T-Test for Difference in Mean Values</vt:lpstr>
      <vt:lpstr>Stream Definition by Threshold</vt:lpstr>
      <vt:lpstr>Stream Reach and Watershed</vt:lpstr>
      <vt:lpstr>Illustration of some other functions</vt:lpstr>
      <vt:lpstr>PowerPoint Presentation</vt:lpstr>
      <vt:lpstr>PowerPoint Presentation</vt:lpstr>
      <vt:lpstr>Distance Down and Distance Up</vt:lpstr>
      <vt:lpstr>Avalanche Runout</vt:lpstr>
    </vt:vector>
  </TitlesOfParts>
  <Company>USU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Terrain Analysis and Hydrologic Modeling using Digital Elevation Models and GIS</dc:title>
  <dc:creator>David Tarboton</dc:creator>
  <cp:lastModifiedBy>David Tarboton</cp:lastModifiedBy>
  <cp:revision>260</cp:revision>
  <cp:lastPrinted>1999-10-21T15:24:25Z</cp:lastPrinted>
  <dcterms:created xsi:type="dcterms:W3CDTF">1999-10-21T04:51:37Z</dcterms:created>
  <dcterms:modified xsi:type="dcterms:W3CDTF">2011-04-07T05:31:31Z</dcterms:modified>
</cp:coreProperties>
</file>