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2.xml" ContentType="application/vnd.openxmlformats-officedocument.drawingml.chart+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60" r:id="rId1"/>
    <p:sldMasterId id="2147483793" r:id="rId2"/>
  </p:sldMasterIdLst>
  <p:notesMasterIdLst>
    <p:notesMasterId r:id="rId63"/>
  </p:notesMasterIdLst>
  <p:sldIdLst>
    <p:sldId id="1749" r:id="rId3"/>
    <p:sldId id="1718" r:id="rId4"/>
    <p:sldId id="1750" r:id="rId5"/>
    <p:sldId id="843" r:id="rId6"/>
    <p:sldId id="1751" r:id="rId7"/>
    <p:sldId id="1505" r:id="rId8"/>
    <p:sldId id="839" r:id="rId9"/>
    <p:sldId id="1753" r:id="rId10"/>
    <p:sldId id="844" r:id="rId11"/>
    <p:sldId id="845" r:id="rId12"/>
    <p:sldId id="690" r:id="rId13"/>
    <p:sldId id="1759" r:id="rId14"/>
    <p:sldId id="445" r:id="rId15"/>
    <p:sldId id="758" r:id="rId16"/>
    <p:sldId id="757" r:id="rId17"/>
    <p:sldId id="1127" r:id="rId18"/>
    <p:sldId id="759" r:id="rId19"/>
    <p:sldId id="760" r:id="rId20"/>
    <p:sldId id="1764" r:id="rId21"/>
    <p:sldId id="1765" r:id="rId22"/>
    <p:sldId id="761" r:id="rId23"/>
    <p:sldId id="762" r:id="rId24"/>
    <p:sldId id="1755" r:id="rId25"/>
    <p:sldId id="1757" r:id="rId26"/>
    <p:sldId id="1758" r:id="rId27"/>
    <p:sldId id="785" r:id="rId28"/>
    <p:sldId id="1761" r:id="rId29"/>
    <p:sldId id="659" r:id="rId30"/>
    <p:sldId id="660" r:id="rId31"/>
    <p:sldId id="1518" r:id="rId32"/>
    <p:sldId id="1520" r:id="rId33"/>
    <p:sldId id="812" r:id="rId34"/>
    <p:sldId id="813" r:id="rId35"/>
    <p:sldId id="1763" r:id="rId36"/>
    <p:sldId id="697" r:id="rId37"/>
    <p:sldId id="854" r:id="rId38"/>
    <p:sldId id="829" r:id="rId39"/>
    <p:sldId id="855" r:id="rId40"/>
    <p:sldId id="1532" r:id="rId41"/>
    <p:sldId id="1533" r:id="rId42"/>
    <p:sldId id="792" r:id="rId43"/>
    <p:sldId id="793" r:id="rId44"/>
    <p:sldId id="856" r:id="rId45"/>
    <p:sldId id="371" r:id="rId46"/>
    <p:sldId id="1386" r:id="rId47"/>
    <p:sldId id="857" r:id="rId48"/>
    <p:sldId id="859" r:id="rId49"/>
    <p:sldId id="461" r:id="rId50"/>
    <p:sldId id="416" r:id="rId51"/>
    <p:sldId id="1740" r:id="rId52"/>
    <p:sldId id="434" r:id="rId53"/>
    <p:sldId id="436" r:id="rId54"/>
    <p:sldId id="1734" r:id="rId55"/>
    <p:sldId id="1541" r:id="rId56"/>
    <p:sldId id="1542" r:id="rId57"/>
    <p:sldId id="1588" r:id="rId58"/>
    <p:sldId id="453" r:id="rId59"/>
    <p:sldId id="455" r:id="rId60"/>
    <p:sldId id="721" r:id="rId61"/>
    <p:sldId id="1472" r:id="rId62"/>
  </p:sldIdLst>
  <p:sldSz cx="12192000" cy="6858000"/>
  <p:notesSz cx="6858000" cy="9144000"/>
  <p:embeddedFontLst>
    <p:embeddedFont>
      <p:font typeface="Arial Narrow" panose="020B0606020202030204" pitchFamily="34" charset="0"/>
      <p:regular r:id="rId64"/>
      <p:bold r:id="rId65"/>
      <p:italic r:id="rId66"/>
      <p:boldItalic r:id="rId67"/>
    </p:embeddedFont>
    <p:embeddedFont>
      <p:font typeface="Cambria Math" panose="02040503050406030204" pitchFamily="18" charset="0"/>
      <p:regular r:id="rId68"/>
    </p:embeddedFont>
    <p:embeddedFont>
      <p:font typeface="MS PGothic" panose="020B0600070205080204" pitchFamily="34" charset="-128"/>
      <p:regular r:id="rId69"/>
    </p:embeddedFont>
    <p:embeddedFont>
      <p:font typeface="Open Sans" panose="020B0606030504020204" pitchFamily="34" charset="0"/>
      <p:regular r:id="rId70"/>
      <p:bold r:id="rId71"/>
      <p:italic r:id="rId72"/>
      <p:boldItalic r:id="rId73"/>
    </p:embeddedFont>
    <p:embeddedFont>
      <p:font typeface="Segoe UI" panose="020B0502040204020203"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EA"/>
    <a:srgbClr val="4F927D"/>
    <a:srgbClr val="52B9EB"/>
    <a:srgbClr val="A2AAAD"/>
    <a:srgbClr val="FFFFFF"/>
    <a:srgbClr val="30659B"/>
    <a:srgbClr val="000000"/>
    <a:srgbClr val="FF8300"/>
    <a:srgbClr val="3D7060"/>
    <a:srgbClr val="0026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54" autoAdjust="0"/>
    <p:restoredTop sz="82631" autoAdjust="0"/>
  </p:normalViewPr>
  <p:slideViewPr>
    <p:cSldViewPr snapToGrid="0">
      <p:cViewPr varScale="1">
        <p:scale>
          <a:sx n="89" d="100"/>
          <a:sy n="89" d="100"/>
        </p:scale>
        <p:origin x="96" y="562"/>
      </p:cViewPr>
      <p:guideLst/>
    </p:cSldViewPr>
  </p:slideViewPr>
  <p:notesTextViewPr>
    <p:cViewPr>
      <p:scale>
        <a:sx n="3" d="2"/>
        <a:sy n="3" d="2"/>
      </p:scale>
      <p:origin x="0" y="0"/>
    </p:cViewPr>
  </p:notesTextViewPr>
  <p:sorterViewPr>
    <p:cViewPr>
      <p:scale>
        <a:sx n="70" d="100"/>
        <a:sy n="70" d="100"/>
      </p:scale>
      <p:origin x="0" y="-683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11.fntdata"/><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font" Target="fonts/font14.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9.fntdata"/><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3.fntdata"/><Relationship Id="rId7" Type="http://schemas.openxmlformats.org/officeDocument/2006/relationships/slide" Target="slides/slide5.xml"/><Relationship Id="rId71" Type="http://schemas.openxmlformats.org/officeDocument/2006/relationships/font" Target="fonts/font8.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3.fntdata"/></Relationships>
</file>

<file path=ppt/charts/_rels/chart1.xml.rels><?xml version="1.0" encoding="UTF-8" standalone="yes"?>
<Relationships xmlns="http://schemas.openxmlformats.org/package/2006/relationships"><Relationship Id="rId3" Type="http://schemas.openxmlformats.org/officeDocument/2006/relationships/oleObject" Target="file:///C:\CE365KSpr16\EanesCk\5781289\EanesRatingCurv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CE365KSpr16\EanesCk\5781289\EanesRatingCurve.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Rating</a:t>
            </a:r>
            <a:r>
              <a:rPr lang="en-US" sz="1800" baseline="0"/>
              <a:t> Curve for Eanes Creek, ComID = 5781289 </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001876903566109E-2"/>
          <c:y val="0.10052598903344047"/>
          <c:w val="0.82577284827365338"/>
          <c:h val="0.75693610224534302"/>
        </c:manualLayout>
      </c:layout>
      <c:scatterChart>
        <c:scatterStyle val="smoothMarker"/>
        <c:varyColors val="0"/>
        <c:ser>
          <c:idx val="0"/>
          <c:order val="0"/>
          <c:tx>
            <c:strRef>
              <c:f>'5781289_Hydraulicradius'!$I$1</c:f>
              <c:strCache>
                <c:ptCount val="1"/>
                <c:pt idx="0">
                  <c:v>Stage Height, h (ft)</c:v>
                </c:pt>
              </c:strCache>
            </c:strRef>
          </c:tx>
          <c:spPr>
            <a:ln w="38100" cap="rnd">
              <a:solidFill>
                <a:srgbClr val="080808"/>
              </a:solidFill>
              <a:round/>
            </a:ln>
            <a:effectLst/>
          </c:spPr>
          <c:marker>
            <c:symbol val="circle"/>
            <c:size val="5"/>
            <c:spPr>
              <a:solidFill>
                <a:schemeClr val="accent1"/>
              </a:solidFill>
              <a:ln w="38100">
                <a:solidFill>
                  <a:srgbClr val="080808"/>
                </a:solidFill>
              </a:ln>
              <a:effectLst/>
            </c:spPr>
          </c:marker>
          <c:xVal>
            <c:numRef>
              <c:f>'5781289_Hydraulicradius'!$H$2:$H$8</c:f>
              <c:numCache>
                <c:formatCode>0.00</c:formatCode>
                <c:ptCount val="7"/>
                <c:pt idx="0">
                  <c:v>0</c:v>
                </c:pt>
                <c:pt idx="1">
                  <c:v>607.56406134719509</c:v>
                </c:pt>
                <c:pt idx="2">
                  <c:v>2490.8796015163871</c:v>
                </c:pt>
                <c:pt idx="3">
                  <c:v>5785.1592347077531</c:v>
                </c:pt>
                <c:pt idx="4">
                  <c:v>10565.65567829302</c:v>
                </c:pt>
                <c:pt idx="5">
                  <c:v>16808.943658196447</c:v>
                </c:pt>
                <c:pt idx="6">
                  <c:v>24277.138771673799</c:v>
                </c:pt>
              </c:numCache>
            </c:numRef>
          </c:xVal>
          <c:yVal>
            <c:numRef>
              <c:f>'5781289_Hydraulicradius'!$I$2:$I$8</c:f>
              <c:numCache>
                <c:formatCode>0.00</c:formatCode>
                <c:ptCount val="7"/>
                <c:pt idx="0">
                  <c:v>0</c:v>
                </c:pt>
                <c:pt idx="1">
                  <c:v>2.0669040000000001</c:v>
                </c:pt>
                <c:pt idx="2">
                  <c:v>3.93696</c:v>
                </c:pt>
                <c:pt idx="3">
                  <c:v>5.807016</c:v>
                </c:pt>
                <c:pt idx="4">
                  <c:v>7.6442640000000006</c:v>
                </c:pt>
                <c:pt idx="5">
                  <c:v>9.415896</c:v>
                </c:pt>
                <c:pt idx="6">
                  <c:v>10.990680000000001</c:v>
                </c:pt>
              </c:numCache>
            </c:numRef>
          </c:yVal>
          <c:smooth val="1"/>
          <c:extLst>
            <c:ext xmlns:c16="http://schemas.microsoft.com/office/drawing/2014/chart" uri="{C3380CC4-5D6E-409C-BE32-E72D297353CC}">
              <c16:uniqueId val="{00000000-4FDA-4D06-B191-EAEC6491C662}"/>
            </c:ext>
          </c:extLst>
        </c:ser>
        <c:dLbls>
          <c:showLegendKey val="0"/>
          <c:showVal val="0"/>
          <c:showCatName val="0"/>
          <c:showSerName val="0"/>
          <c:showPercent val="0"/>
          <c:showBubbleSize val="0"/>
        </c:dLbls>
        <c:axId val="272947136"/>
        <c:axId val="272942432"/>
      </c:scatterChart>
      <c:valAx>
        <c:axId val="272947136"/>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Discharge</a:t>
                </a:r>
                <a:r>
                  <a:rPr lang="en-US" sz="1800" baseline="0"/>
                  <a:t> (cfs)</a:t>
                </a:r>
                <a:endParaRPr lang="en-US" sz="1800"/>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2432"/>
        <c:crosses val="autoZero"/>
        <c:crossBetween val="midCat"/>
      </c:valAx>
      <c:valAx>
        <c:axId val="272942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Stage</a:t>
                </a:r>
                <a:r>
                  <a:rPr lang="en-US" sz="1800" baseline="0"/>
                  <a:t> Height (ft)</a:t>
                </a:r>
                <a:endParaRPr lang="en-US"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7136"/>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Rating</a:t>
            </a:r>
            <a:r>
              <a:rPr lang="en-US" sz="1800" baseline="0"/>
              <a:t> Curve for Eanes Creek, ComID = 5781289 </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001876903566109E-2"/>
          <c:y val="0.10052598903344047"/>
          <c:w val="0.82577284827365338"/>
          <c:h val="0.75693610224534302"/>
        </c:manualLayout>
      </c:layout>
      <c:scatterChart>
        <c:scatterStyle val="smoothMarker"/>
        <c:varyColors val="0"/>
        <c:ser>
          <c:idx val="0"/>
          <c:order val="0"/>
          <c:tx>
            <c:strRef>
              <c:f>'5781289_Hydraulicradius'!$I$1</c:f>
              <c:strCache>
                <c:ptCount val="1"/>
                <c:pt idx="0">
                  <c:v>Stage Height, h (ft)</c:v>
                </c:pt>
              </c:strCache>
            </c:strRef>
          </c:tx>
          <c:spPr>
            <a:ln w="38100" cap="rnd">
              <a:solidFill>
                <a:srgbClr val="080808"/>
              </a:solidFill>
              <a:round/>
            </a:ln>
            <a:effectLst/>
          </c:spPr>
          <c:marker>
            <c:symbol val="circle"/>
            <c:size val="5"/>
            <c:spPr>
              <a:solidFill>
                <a:schemeClr val="accent1"/>
              </a:solidFill>
              <a:ln w="38100">
                <a:solidFill>
                  <a:srgbClr val="080808"/>
                </a:solidFill>
              </a:ln>
              <a:effectLst/>
            </c:spPr>
          </c:marker>
          <c:xVal>
            <c:numRef>
              <c:f>'5781289_Hydraulicradius'!$H$2:$H$8</c:f>
              <c:numCache>
                <c:formatCode>0.00</c:formatCode>
                <c:ptCount val="7"/>
                <c:pt idx="0">
                  <c:v>0</c:v>
                </c:pt>
                <c:pt idx="1">
                  <c:v>607.56406134719509</c:v>
                </c:pt>
                <c:pt idx="2">
                  <c:v>2490.8796015163871</c:v>
                </c:pt>
                <c:pt idx="3">
                  <c:v>5785.1592347077531</c:v>
                </c:pt>
                <c:pt idx="4">
                  <c:v>10565.65567829302</c:v>
                </c:pt>
                <c:pt idx="5">
                  <c:v>16808.943658196447</c:v>
                </c:pt>
                <c:pt idx="6">
                  <c:v>24277.138771673799</c:v>
                </c:pt>
              </c:numCache>
            </c:numRef>
          </c:xVal>
          <c:yVal>
            <c:numRef>
              <c:f>'5781289_Hydraulicradius'!$I$2:$I$8</c:f>
              <c:numCache>
                <c:formatCode>0.00</c:formatCode>
                <c:ptCount val="7"/>
                <c:pt idx="0">
                  <c:v>0</c:v>
                </c:pt>
                <c:pt idx="1">
                  <c:v>2.0669040000000001</c:v>
                </c:pt>
                <c:pt idx="2">
                  <c:v>3.93696</c:v>
                </c:pt>
                <c:pt idx="3">
                  <c:v>5.807016</c:v>
                </c:pt>
                <c:pt idx="4">
                  <c:v>7.6442640000000006</c:v>
                </c:pt>
                <c:pt idx="5">
                  <c:v>9.415896</c:v>
                </c:pt>
                <c:pt idx="6">
                  <c:v>10.990680000000001</c:v>
                </c:pt>
              </c:numCache>
            </c:numRef>
          </c:yVal>
          <c:smooth val="1"/>
          <c:extLst>
            <c:ext xmlns:c16="http://schemas.microsoft.com/office/drawing/2014/chart" uri="{C3380CC4-5D6E-409C-BE32-E72D297353CC}">
              <c16:uniqueId val="{00000000-4FDA-4D06-B191-EAEC6491C662}"/>
            </c:ext>
          </c:extLst>
        </c:ser>
        <c:dLbls>
          <c:showLegendKey val="0"/>
          <c:showVal val="0"/>
          <c:showCatName val="0"/>
          <c:showSerName val="0"/>
          <c:showPercent val="0"/>
          <c:showBubbleSize val="0"/>
        </c:dLbls>
        <c:axId val="272947136"/>
        <c:axId val="272942432"/>
      </c:scatterChart>
      <c:valAx>
        <c:axId val="272947136"/>
        <c:scaling>
          <c:orientation val="minMax"/>
          <c:max val="25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Discharge</a:t>
                </a:r>
                <a:r>
                  <a:rPr lang="en-US" sz="1800" baseline="0"/>
                  <a:t> (cfs)</a:t>
                </a:r>
                <a:endParaRPr lang="en-US" sz="1800"/>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2432"/>
        <c:crosses val="autoZero"/>
        <c:crossBetween val="midCat"/>
      </c:valAx>
      <c:valAx>
        <c:axId val="2729424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Stage</a:t>
                </a:r>
                <a:r>
                  <a:rPr lang="en-US" sz="1800" baseline="0"/>
                  <a:t> Height (ft)</a:t>
                </a:r>
                <a:endParaRPr lang="en-US" sz="180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72947136"/>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58788"/>
          </a:xfrm>
          <a:prstGeom prst="rect">
            <a:avLst/>
          </a:prstGeom>
        </p:spPr>
        <p:txBody>
          <a:bodyPr vert="horz" lIns="91438" tIns="45719" rIns="91438" bIns="45719" rtlCol="0"/>
          <a:lstStyle>
            <a:lvl1pPr algn="l">
              <a:defRPr sz="1200"/>
            </a:lvl1pPr>
          </a:lstStyle>
          <a:p>
            <a:endParaRPr lang="en-US"/>
          </a:p>
        </p:txBody>
      </p:sp>
      <p:sp>
        <p:nvSpPr>
          <p:cNvPr id="3" name="Date Placeholder 2"/>
          <p:cNvSpPr>
            <a:spLocks noGrp="1"/>
          </p:cNvSpPr>
          <p:nvPr>
            <p:ph type="dt" idx="1"/>
          </p:nvPr>
        </p:nvSpPr>
        <p:spPr>
          <a:xfrm>
            <a:off x="3884614" y="0"/>
            <a:ext cx="2971800" cy="458788"/>
          </a:xfrm>
          <a:prstGeom prst="rect">
            <a:avLst/>
          </a:prstGeom>
        </p:spPr>
        <p:txBody>
          <a:bodyPr vert="horz" lIns="91438" tIns="45719" rIns="91438" bIns="45719" rtlCol="0"/>
          <a:lstStyle>
            <a:lvl1pPr algn="r">
              <a:defRPr sz="1200"/>
            </a:lvl1pPr>
          </a:lstStyle>
          <a:p>
            <a:fld id="{380EB095-2F5D-2849-9543-20AFA44E1B52}"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7988" cy="3086100"/>
          </a:xfrm>
          <a:prstGeom prst="rect">
            <a:avLst/>
          </a:prstGeom>
          <a:noFill/>
          <a:ln w="12700">
            <a:solidFill>
              <a:prstClr val="black"/>
            </a:solidFill>
          </a:ln>
        </p:spPr>
        <p:txBody>
          <a:bodyPr vert="horz" lIns="91438" tIns="45719" rIns="91438" bIns="45719"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8" tIns="45719" rIns="91438" bIns="457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85214"/>
            <a:ext cx="2971800" cy="458787"/>
          </a:xfrm>
          <a:prstGeom prst="rect">
            <a:avLst/>
          </a:prstGeom>
        </p:spPr>
        <p:txBody>
          <a:bodyPr vert="horz" lIns="91438" tIns="45719" rIns="91438" bIns="45719"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8" tIns="45719" rIns="91438" bIns="45719" rtlCol="0" anchor="b"/>
          <a:lstStyle>
            <a:lvl1pPr algn="r">
              <a:defRPr sz="1200"/>
            </a:lvl1pPr>
          </a:lstStyle>
          <a:p>
            <a:fld id="{EB9EAF76-F9C8-D043-9AC8-47D13373FE9F}" type="slidenum">
              <a:rPr lang="en-US" smtClean="0"/>
              <a:t>‹#›</a:t>
            </a:fld>
            <a:endParaRPr lang="en-US"/>
          </a:p>
        </p:txBody>
      </p:sp>
    </p:spTree>
    <p:extLst>
      <p:ext uri="{BB962C8B-B14F-4D97-AF65-F5344CB8AC3E}">
        <p14:creationId xmlns:p14="http://schemas.microsoft.com/office/powerpoint/2010/main" val="4161379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doi.org/10.1111/1752-1688.12661"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dirty="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2</a:t>
            </a:fld>
            <a:endParaRPr lang="en-US">
              <a:solidFill>
                <a:srgbClr val="000000"/>
              </a:solidFill>
            </a:endParaRPr>
          </a:p>
        </p:txBody>
      </p:sp>
    </p:spTree>
    <p:extLst>
      <p:ext uri="{BB962C8B-B14F-4D97-AF65-F5344CB8AC3E}">
        <p14:creationId xmlns:p14="http://schemas.microsoft.com/office/powerpoint/2010/main" val="2645853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EAF76-F9C8-D043-9AC8-47D13373FE9F}" type="slidenum">
              <a:rPr lang="en-US" smtClean="0"/>
              <a:t>51</a:t>
            </a:fld>
            <a:endParaRPr lang="en-US"/>
          </a:p>
        </p:txBody>
      </p:sp>
    </p:spTree>
    <p:extLst>
      <p:ext uri="{BB962C8B-B14F-4D97-AF65-F5344CB8AC3E}">
        <p14:creationId xmlns:p14="http://schemas.microsoft.com/office/powerpoint/2010/main" val="2442359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a:latin typeface="Arial" pitchFamily="34" charset="0"/>
            </a:endParaRPr>
          </a:p>
        </p:txBody>
      </p:sp>
      <p:sp>
        <p:nvSpPr>
          <p:cNvPr id="4198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EFD80-0EE2-4385-BECA-D723EEA8759D}" type="slidenum">
              <a:rPr kumimoji="0" lang="en-US" sz="12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16175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2BD6595-6DF6-4956-A6CC-ACCE821A987A}" type="datetime1">
              <a:rPr kumimoji="1" lang="en-US" sz="1000" b="0" i="0" u="none" strike="noStrike" kern="1200" cap="none" spc="0" normalizeH="0" baseline="0" noProof="0">
                <a:ln>
                  <a:noFill/>
                </a:ln>
                <a:solidFill>
                  <a:srgbClr val="EEECE1"/>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6/11/2025</a:t>
            </a:fld>
            <a:endParaRPr kumimoji="1" lang="en-US" sz="1000" b="0"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
        <p:nvSpPr>
          <p:cNvPr id="146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10447C9-EB66-4932-BE6E-723C8C027004}" type="slidenum">
              <a:rPr kumimoji="1" lang="en-US" sz="1000" b="0" i="0" u="none" strike="noStrike" kern="1200" cap="none" spc="0" normalizeH="0" baseline="0" noProof="0">
                <a:ln>
                  <a:noFill/>
                </a:ln>
                <a:solidFill>
                  <a:srgbClr val="EEECE1"/>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en-US" sz="1000" b="0" i="0" u="none" strike="noStrike" kern="1200" cap="none" spc="0" normalizeH="0" baseline="0" noProof="0">
              <a:ln>
                <a:noFill/>
              </a:ln>
              <a:solidFill>
                <a:srgbClr val="EEECE1"/>
              </a:solidFill>
              <a:effectLst/>
              <a:uLnTx/>
              <a:uFillTx/>
              <a:latin typeface="Times New Roman" pitchFamily="18" charset="0"/>
              <a:ea typeface="+mn-ea"/>
              <a:cs typeface="+mn-cs"/>
            </a:endParaRPr>
          </a:p>
        </p:txBody>
      </p:sp>
      <p:sp>
        <p:nvSpPr>
          <p:cNvPr id="146436" name="Rectangle 2"/>
          <p:cNvSpPr>
            <a:spLocks noGrp="1" noRot="1" noChangeAspect="1" noChangeArrowheads="1" noTextEdit="1"/>
          </p:cNvSpPr>
          <p:nvPr>
            <p:ph type="sldImg"/>
          </p:nvPr>
        </p:nvSpPr>
        <p:spPr>
          <a:xfrm>
            <a:off x="520700" y="666750"/>
            <a:ext cx="6062663" cy="3411538"/>
          </a:xfrm>
          <a:ln/>
        </p:spPr>
      </p:sp>
      <p:sp>
        <p:nvSpPr>
          <p:cNvPr id="146437" name="Rectangle 3"/>
          <p:cNvSpPr>
            <a:spLocks noGrp="1" noChangeArrowheads="1"/>
          </p:cNvSpPr>
          <p:nvPr>
            <p:ph type="body" idx="1"/>
          </p:nvPr>
        </p:nvSpPr>
        <p:spPr>
          <a:xfrm>
            <a:off x="963266" y="4316398"/>
            <a:ext cx="5140625" cy="4028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8" tIns="46279" rIns="92558" bIns="46279"/>
          <a:lstStyle/>
          <a:p>
            <a:endParaRPr lang="en-US" dirty="0">
              <a:latin typeface="Arial" pitchFamily="34" charset="0"/>
            </a:endParaRPr>
          </a:p>
        </p:txBody>
      </p:sp>
    </p:spTree>
    <p:extLst>
      <p:ext uri="{BB962C8B-B14F-4D97-AF65-F5344CB8AC3E}">
        <p14:creationId xmlns:p14="http://schemas.microsoft.com/office/powerpoint/2010/main" val="3108842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B9EAF76-F9C8-D043-9AC8-47D13373FE9F}" type="slidenum">
              <a:rPr lang="en-US" smtClean="0"/>
              <a:t>58</a:t>
            </a:fld>
            <a:endParaRPr lang="en-US"/>
          </a:p>
        </p:txBody>
      </p:sp>
    </p:spTree>
    <p:extLst>
      <p:ext uri="{BB962C8B-B14F-4D97-AF65-F5344CB8AC3E}">
        <p14:creationId xmlns:p14="http://schemas.microsoft.com/office/powerpoint/2010/main" val="290665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r>
              <a:rPr lang="en-US" sz="1200" kern="1200" dirty="0">
                <a:solidFill>
                  <a:schemeClr val="tx1"/>
                </a:solidFill>
                <a:effectLst/>
                <a:latin typeface="+mn-lt"/>
                <a:ea typeface="+mn-ea"/>
                <a:cs typeface="+mn-cs"/>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process is actually quite amazing.  One starts with a very simple set of data, elevation values on a grid.  At the end of it you have a rich set of information useful in hydrology for understanding the movement of water at and near the earth surface and multiple other related processes.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a:t>
            </a:r>
          </a:p>
        </p:txBody>
      </p:sp>
      <p:sp>
        <p:nvSpPr>
          <p:cNvPr id="144388"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7286C-9410-4FEC-8317-0DE37D6ED69E}"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60645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10</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73090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A9C70F4B-C21C-4555-A668-40C79F926BF0}" type="datetime1">
              <a:rPr lang="en-US">
                <a:solidFill>
                  <a:srgbClr val="EEECE1"/>
                </a:solidFill>
              </a:rPr>
              <a:pPr/>
              <a:t>6/11/2025</a:t>
            </a:fld>
            <a:endParaRPr lang="en-US">
              <a:solidFill>
                <a:srgbClr val="EEECE1"/>
              </a:solidFill>
            </a:endParaRPr>
          </a:p>
        </p:txBody>
      </p:sp>
      <p:sp>
        <p:nvSpPr>
          <p:cNvPr id="7" name="Rectangle 13"/>
          <p:cNvSpPr>
            <a:spLocks noGrp="1" noChangeArrowheads="1"/>
          </p:cNvSpPr>
          <p:nvPr>
            <p:ph type="sldNum" sz="quarter" idx="5"/>
          </p:nvPr>
        </p:nvSpPr>
        <p:spPr>
          <a:ln/>
        </p:spPr>
        <p:txBody>
          <a:bodyPr/>
          <a:lstStyle/>
          <a:p>
            <a:fld id="{18E9FEB6-C25A-4DE2-9158-0D3C1995627C}" type="slidenum">
              <a:rPr lang="en-US">
                <a:solidFill>
                  <a:srgbClr val="EEECE1"/>
                </a:solidFill>
              </a:rPr>
              <a:pPr/>
              <a:t>11</a:t>
            </a:fld>
            <a:endParaRPr lang="en-US">
              <a:solidFill>
                <a:srgbClr val="EEECE1"/>
              </a:solidFill>
            </a:endParaRPr>
          </a:p>
        </p:txBody>
      </p:sp>
      <p:sp>
        <p:nvSpPr>
          <p:cNvPr id="788482" name="Rectangle 2"/>
          <p:cNvSpPr>
            <a:spLocks noGrp="1" noRot="1" noChangeAspect="1" noChangeArrowheads="1" noTextEdit="1"/>
          </p:cNvSpPr>
          <p:nvPr>
            <p:ph type="sldImg"/>
          </p:nvPr>
        </p:nvSpPr>
        <p:spPr>
          <a:xfrm>
            <a:off x="374650" y="690563"/>
            <a:ext cx="6273800" cy="3530600"/>
          </a:xfrm>
          <a:ln/>
        </p:spPr>
      </p:sp>
      <p:sp>
        <p:nvSpPr>
          <p:cNvPr id="788483" name="Rectangle 3"/>
          <p:cNvSpPr>
            <a:spLocks noGrp="1" noChangeArrowheads="1"/>
          </p:cNvSpPr>
          <p:nvPr>
            <p:ph type="body" idx="1"/>
          </p:nvPr>
        </p:nvSpPr>
        <p:spPr>
          <a:xfrm>
            <a:off x="935991" y="4453036"/>
            <a:ext cx="5147945" cy="4146316"/>
          </a:xfrm>
        </p:spPr>
        <p:txBody>
          <a:bodyPr/>
          <a:lstStyle/>
          <a:p>
            <a:endParaRPr lang="en-US"/>
          </a:p>
        </p:txBody>
      </p:sp>
    </p:spTree>
    <p:extLst>
      <p:ext uri="{BB962C8B-B14F-4D97-AF65-F5344CB8AC3E}">
        <p14:creationId xmlns:p14="http://schemas.microsoft.com/office/powerpoint/2010/main" val="2178207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4F8D8-8D68-07A6-EB26-F4D8C2CE9F19}"/>
            </a:ext>
          </a:extLst>
        </p:cNvPr>
        <p:cNvGrpSpPr/>
        <p:nvPr/>
      </p:nvGrpSpPr>
      <p:grpSpPr>
        <a:xfrm>
          <a:off x="0" y="0"/>
          <a:ext cx="0" cy="0"/>
          <a:chOff x="0" y="0"/>
          <a:chExt cx="0" cy="0"/>
        </a:xfrm>
      </p:grpSpPr>
      <p:sp>
        <p:nvSpPr>
          <p:cNvPr id="103426" name="Rectangle 7">
            <a:extLst>
              <a:ext uri="{FF2B5EF4-FFF2-40B4-BE49-F238E27FC236}">
                <a16:creationId xmlns:a16="http://schemas.microsoft.com/office/drawing/2014/main" id="{C4626FCF-A02B-E45F-0D93-177C5BFCF3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125">
              <a:defRPr sz="2400">
                <a:solidFill>
                  <a:schemeClr val="tx1"/>
                </a:solidFill>
                <a:latin typeface="Times New Roman" pitchFamily="18" charset="0"/>
              </a:defRPr>
            </a:lvl1pPr>
            <a:lvl2pPr marL="750715" indent="-288736" defTabSz="911125">
              <a:defRPr sz="2400">
                <a:solidFill>
                  <a:schemeClr val="tx1"/>
                </a:solidFill>
                <a:latin typeface="Times New Roman" pitchFamily="18" charset="0"/>
              </a:defRPr>
            </a:lvl2pPr>
            <a:lvl3pPr marL="1154947" indent="-230990" defTabSz="911125">
              <a:defRPr sz="2400">
                <a:solidFill>
                  <a:schemeClr val="tx1"/>
                </a:solidFill>
                <a:latin typeface="Times New Roman" pitchFamily="18" charset="0"/>
              </a:defRPr>
            </a:lvl3pPr>
            <a:lvl4pPr marL="1616925" indent="-230990" defTabSz="911125">
              <a:defRPr sz="2400">
                <a:solidFill>
                  <a:schemeClr val="tx1"/>
                </a:solidFill>
                <a:latin typeface="Times New Roman" pitchFamily="18" charset="0"/>
              </a:defRPr>
            </a:lvl4pPr>
            <a:lvl5pPr marL="2078903" indent="-230990" defTabSz="911125">
              <a:defRPr sz="2400">
                <a:solidFill>
                  <a:schemeClr val="tx1"/>
                </a:solidFill>
                <a:latin typeface="Times New Roman" pitchFamily="18" charset="0"/>
              </a:defRPr>
            </a:lvl5pPr>
            <a:lvl6pPr marL="2540884" indent="-230990" defTabSz="911125" eaLnBrk="0" fontAlgn="base" hangingPunct="0">
              <a:spcBef>
                <a:spcPct val="0"/>
              </a:spcBef>
              <a:spcAft>
                <a:spcPct val="0"/>
              </a:spcAft>
              <a:defRPr sz="2400">
                <a:solidFill>
                  <a:schemeClr val="tx1"/>
                </a:solidFill>
                <a:latin typeface="Times New Roman" pitchFamily="18" charset="0"/>
              </a:defRPr>
            </a:lvl6pPr>
            <a:lvl7pPr marL="3002861" indent="-230990" defTabSz="911125" eaLnBrk="0" fontAlgn="base" hangingPunct="0">
              <a:spcBef>
                <a:spcPct val="0"/>
              </a:spcBef>
              <a:spcAft>
                <a:spcPct val="0"/>
              </a:spcAft>
              <a:defRPr sz="2400">
                <a:solidFill>
                  <a:schemeClr val="tx1"/>
                </a:solidFill>
                <a:latin typeface="Times New Roman" pitchFamily="18" charset="0"/>
              </a:defRPr>
            </a:lvl7pPr>
            <a:lvl8pPr marL="3464840" indent="-230990" defTabSz="911125" eaLnBrk="0" fontAlgn="base" hangingPunct="0">
              <a:spcBef>
                <a:spcPct val="0"/>
              </a:spcBef>
              <a:spcAft>
                <a:spcPct val="0"/>
              </a:spcAft>
              <a:defRPr sz="2400">
                <a:solidFill>
                  <a:schemeClr val="tx1"/>
                </a:solidFill>
                <a:latin typeface="Times New Roman" pitchFamily="18" charset="0"/>
              </a:defRPr>
            </a:lvl8pPr>
            <a:lvl9pPr marL="3926818" indent="-230990" defTabSz="911125" eaLnBrk="0" fontAlgn="base" hangingPunct="0">
              <a:spcBef>
                <a:spcPct val="0"/>
              </a:spcBef>
              <a:spcAft>
                <a:spcPct val="0"/>
              </a:spcAft>
              <a:defRPr sz="2400">
                <a:solidFill>
                  <a:schemeClr val="tx1"/>
                </a:solidFill>
                <a:latin typeface="Times New Roman" pitchFamily="18" charset="0"/>
              </a:defRPr>
            </a:lvl9pPr>
          </a:lstStyle>
          <a:p>
            <a:fld id="{D7871A23-011B-43F4-A1A7-9850A6DE4C40}" type="slidenum">
              <a:rPr lang="en-US" sz="1100">
                <a:solidFill>
                  <a:prstClr val="black"/>
                </a:solidFill>
              </a:rPr>
              <a:pPr/>
              <a:t>12</a:t>
            </a:fld>
            <a:endParaRPr lang="en-US" sz="1100">
              <a:solidFill>
                <a:prstClr val="black"/>
              </a:solidFill>
            </a:endParaRPr>
          </a:p>
        </p:txBody>
      </p:sp>
      <p:sp>
        <p:nvSpPr>
          <p:cNvPr id="103427" name="Rectangle 2">
            <a:extLst>
              <a:ext uri="{FF2B5EF4-FFF2-40B4-BE49-F238E27FC236}">
                <a16:creationId xmlns:a16="http://schemas.microsoft.com/office/drawing/2014/main" id="{5FDC9CEF-76DB-60C0-0719-CA7C230BF697}"/>
              </a:ext>
            </a:extLst>
          </p:cNvPr>
          <p:cNvSpPr>
            <a:spLocks noGrp="1" noRot="1" noChangeAspect="1" noChangeArrowheads="1" noTextEdit="1"/>
          </p:cNvSpPr>
          <p:nvPr>
            <p:ph type="sldImg"/>
          </p:nvPr>
        </p:nvSpPr>
        <p:spPr>
          <a:xfrm>
            <a:off x="374650" y="692150"/>
            <a:ext cx="6273800" cy="3530600"/>
          </a:xfrm>
          <a:ln/>
        </p:spPr>
      </p:sp>
      <p:sp>
        <p:nvSpPr>
          <p:cNvPr id="103428" name="Rectangle 3">
            <a:extLst>
              <a:ext uri="{FF2B5EF4-FFF2-40B4-BE49-F238E27FC236}">
                <a16:creationId xmlns:a16="http://schemas.microsoft.com/office/drawing/2014/main" id="{7114C069-473C-2981-52EA-FD22DA16E936}"/>
              </a:ext>
            </a:extLst>
          </p:cNvPr>
          <p:cNvSpPr>
            <a:spLocks noGrp="1" noChangeArrowheads="1"/>
          </p:cNvSpPr>
          <p:nvPr>
            <p:ph type="body" idx="1"/>
          </p:nvPr>
        </p:nvSpPr>
        <p:spPr>
          <a:xfrm>
            <a:off x="935991" y="4452732"/>
            <a:ext cx="5147945" cy="414603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4257315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21.6348, 46.7631</a:t>
            </a:r>
          </a:p>
          <a:p>
            <a:r>
              <a:rPr lang="en-US" dirty="0"/>
              <a:t>Bot right 21.6658  46.7529</a:t>
            </a:r>
          </a:p>
        </p:txBody>
      </p:sp>
      <p:sp>
        <p:nvSpPr>
          <p:cNvPr id="4" name="Slide Number Placeholder 3"/>
          <p:cNvSpPr>
            <a:spLocks noGrp="1"/>
          </p:cNvSpPr>
          <p:nvPr>
            <p:ph type="sldNum" sz="quarter" idx="5"/>
          </p:nvPr>
        </p:nvSpPr>
        <p:spPr/>
        <p:txBody>
          <a:bodyPr/>
          <a:lstStyle/>
          <a:p>
            <a:fld id="{EB9EAF76-F9C8-D043-9AC8-47D13373FE9F}" type="slidenum">
              <a:rPr lang="en-US" smtClean="0"/>
              <a:t>24</a:t>
            </a:fld>
            <a:endParaRPr lang="en-US"/>
          </a:p>
        </p:txBody>
      </p:sp>
    </p:spTree>
    <p:extLst>
      <p:ext uri="{BB962C8B-B14F-4D97-AF65-F5344CB8AC3E}">
        <p14:creationId xmlns:p14="http://schemas.microsoft.com/office/powerpoint/2010/main" val="367906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rPr>
              <a:t>This slide shows how the terrain flow field is represented.  Early DEM work used a single flow direction model, D8.  In 1997 I published the </a:t>
            </a:r>
            <a:r>
              <a:rPr lang="en-US" dirty="0" err="1">
                <a:latin typeface="Arial" pitchFamily="34" charset="0"/>
              </a:rPr>
              <a:t>Dinfinity</a:t>
            </a:r>
            <a:r>
              <a:rPr lang="en-US" dirty="0">
                <a:latin typeface="Arial" pitchFamily="34" charset="0"/>
              </a:rPr>
              <a:t> method that proportions flow from each grid cell among downslope neighbors.  This, at the expense of some dispersion, allows a better approximation of flow across surfaces.</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100">
                <a:solidFill>
                  <a:schemeClr val="bg2"/>
                </a:solidFill>
                <a:latin typeface="Times New Roman" pitchFamily="18" charset="0"/>
              </a:defRPr>
            </a:lvl1pPr>
            <a:lvl2pPr marL="769770" indent="-296066">
              <a:defRPr kumimoji="1" sz="2100">
                <a:solidFill>
                  <a:schemeClr val="bg2"/>
                </a:solidFill>
                <a:latin typeface="Times New Roman" pitchFamily="18" charset="0"/>
              </a:defRPr>
            </a:lvl2pPr>
            <a:lvl3pPr marL="1184262" indent="-236852">
              <a:defRPr kumimoji="1" sz="2100">
                <a:solidFill>
                  <a:schemeClr val="bg2"/>
                </a:solidFill>
                <a:latin typeface="Times New Roman" pitchFamily="18" charset="0"/>
              </a:defRPr>
            </a:lvl3pPr>
            <a:lvl4pPr marL="1657967" indent="-236852">
              <a:defRPr kumimoji="1" sz="2100">
                <a:solidFill>
                  <a:schemeClr val="bg2"/>
                </a:solidFill>
                <a:latin typeface="Times New Roman" pitchFamily="18" charset="0"/>
              </a:defRPr>
            </a:lvl4pPr>
            <a:lvl5pPr marL="2131672" indent="-236852">
              <a:defRPr kumimoji="1" sz="2100">
                <a:solidFill>
                  <a:schemeClr val="bg2"/>
                </a:solidFill>
                <a:latin typeface="Times New Roman" pitchFamily="18" charset="0"/>
              </a:defRPr>
            </a:lvl5pPr>
            <a:lvl6pPr marL="2605377" indent="-236852" algn="ctr" eaLnBrk="0" fontAlgn="base" hangingPunct="0">
              <a:spcBef>
                <a:spcPct val="0"/>
              </a:spcBef>
              <a:spcAft>
                <a:spcPct val="0"/>
              </a:spcAft>
              <a:defRPr kumimoji="1" sz="2100">
                <a:solidFill>
                  <a:schemeClr val="bg2"/>
                </a:solidFill>
                <a:latin typeface="Times New Roman" pitchFamily="18" charset="0"/>
              </a:defRPr>
            </a:lvl6pPr>
            <a:lvl7pPr marL="3079082" indent="-236852" algn="ctr" eaLnBrk="0" fontAlgn="base" hangingPunct="0">
              <a:spcBef>
                <a:spcPct val="0"/>
              </a:spcBef>
              <a:spcAft>
                <a:spcPct val="0"/>
              </a:spcAft>
              <a:defRPr kumimoji="1" sz="2100">
                <a:solidFill>
                  <a:schemeClr val="bg2"/>
                </a:solidFill>
                <a:latin typeface="Times New Roman" pitchFamily="18" charset="0"/>
              </a:defRPr>
            </a:lvl7pPr>
            <a:lvl8pPr marL="3552787" indent="-236852" algn="ctr" eaLnBrk="0" fontAlgn="base" hangingPunct="0">
              <a:spcBef>
                <a:spcPct val="0"/>
              </a:spcBef>
              <a:spcAft>
                <a:spcPct val="0"/>
              </a:spcAft>
              <a:defRPr kumimoji="1" sz="2100">
                <a:solidFill>
                  <a:schemeClr val="bg2"/>
                </a:solidFill>
                <a:latin typeface="Times New Roman" pitchFamily="18" charset="0"/>
              </a:defRPr>
            </a:lvl8pPr>
            <a:lvl9pPr marL="4026492" indent="-236852" algn="ctr" eaLnBrk="0" fontAlgn="base" hangingPunct="0">
              <a:spcBef>
                <a:spcPct val="0"/>
              </a:spcBef>
              <a:spcAft>
                <a:spcPct val="0"/>
              </a:spcAft>
              <a:defRPr kumimoji="1" sz="2100">
                <a:solidFill>
                  <a:schemeClr val="bg2"/>
                </a:solidFill>
                <a:latin typeface="Times New Roman" pitchFamily="18" charset="0"/>
              </a:defRPr>
            </a:lvl9pPr>
          </a:lstStyle>
          <a:p>
            <a:fld id="{7FE828F1-856A-4DDF-A943-F6DDB22A3DED}" type="slidenum">
              <a:rPr kumimoji="0" lang="en-US" sz="1200">
                <a:solidFill>
                  <a:srgbClr val="000000"/>
                </a:solidFill>
              </a:rPr>
              <a:pPr/>
              <a:t>28</a:t>
            </a:fld>
            <a:endParaRPr kumimoji="0" lang="en-US" sz="120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detail in the representation of flow paths at features such as roads</a:t>
            </a:r>
          </a:p>
        </p:txBody>
      </p:sp>
      <p:sp>
        <p:nvSpPr>
          <p:cNvPr id="4" name="Date Placeholder 3"/>
          <p:cNvSpPr>
            <a:spLocks noGrp="1"/>
          </p:cNvSpPr>
          <p:nvPr>
            <p:ph type="dt"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4595F620-A5BD-41A4-815F-C62396854C95}" type="datetime1">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6/11/2025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6146399-26AF-456A-A84B-3E9344C83A2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53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HAND based derivation of “reach scale” hydraulic properties. Note  that DEM topography should represent riverbed elevations. Zheng et al., 2018</a:t>
            </a:r>
          </a:p>
          <a:p>
            <a:endParaRPr lang="en-US" sz="1200" dirty="0"/>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rPr>
              <a:t>Zheng, X., D. G. Tarboton, D. R. Maidment, Y. Y. Liu and P. Passalacqua, (2018), "River Channel Geometry and Rating Curve Estimation Using Height above the Nearest Drainage," JAWRA Journal of the American Water Resources Association, 54(4): 785-806, </a:t>
            </a:r>
            <a:r>
              <a:rPr lang="en-US" sz="1200" dirty="0">
                <a:solidFill>
                  <a:schemeClr val="bg2">
                    <a:lumMod val="25000"/>
                  </a:schemeClr>
                </a:solidFill>
                <a:hlinkClick r:id="rId3"/>
              </a:rPr>
              <a:t>http://doi.org/10.1111/1752-1688.12661</a:t>
            </a:r>
            <a:r>
              <a:rPr lang="en-US" sz="1200" dirty="0">
                <a:solidFill>
                  <a:schemeClr val="bg2">
                    <a:lumMod val="25000"/>
                  </a:schemeClr>
                </a:solidFill>
              </a:rPr>
              <a:t>. </a:t>
            </a:r>
          </a:p>
          <a:p>
            <a:endParaRPr lang="en-US" sz="1200" dirty="0"/>
          </a:p>
          <a:p>
            <a:endParaRPr lang="en-US" dirty="0"/>
          </a:p>
        </p:txBody>
      </p:sp>
      <p:sp>
        <p:nvSpPr>
          <p:cNvPr id="4" name="Slide Number Placeholder 3"/>
          <p:cNvSpPr>
            <a:spLocks noGrp="1"/>
          </p:cNvSpPr>
          <p:nvPr>
            <p:ph type="sldNum" sz="quarter" idx="5"/>
          </p:nvPr>
        </p:nvSpPr>
        <p:spPr/>
        <p:txBody>
          <a:bodyPr/>
          <a:lstStyle/>
          <a:p>
            <a:fld id="{0396E79A-87AA-4B9C-8CA3-60BB7F8FB89E}" type="slidenum">
              <a:rPr lang="en-US" smtClean="0"/>
              <a:pPr/>
              <a:t>50</a:t>
            </a:fld>
            <a:endParaRPr lang="en-US"/>
          </a:p>
        </p:txBody>
      </p:sp>
    </p:spTree>
    <p:extLst>
      <p:ext uri="{BB962C8B-B14F-4D97-AF65-F5344CB8AC3E}">
        <p14:creationId xmlns:p14="http://schemas.microsoft.com/office/powerpoint/2010/main" val="1737639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Sim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CC90-5086-D436-BE0E-98BD81C71EB8}"/>
              </a:ext>
            </a:extLst>
          </p:cNvPr>
          <p:cNvSpPr>
            <a:spLocks noGrp="1"/>
          </p:cNvSpPr>
          <p:nvPr>
            <p:ph type="ctrTitle" hasCustomPrompt="1"/>
          </p:nvPr>
        </p:nvSpPr>
        <p:spPr>
          <a:xfrm>
            <a:off x="1524000" y="811467"/>
            <a:ext cx="9144000" cy="2387600"/>
          </a:xfrm>
          <a:prstGeom prst="rect">
            <a:avLst/>
          </a:prstGeom>
        </p:spPr>
        <p:txBody>
          <a:bodyPr anchor="b"/>
          <a:lstStyle>
            <a:lvl1pPr algn="ctr">
              <a:defRPr sz="6000"/>
            </a:lvl1pPr>
          </a:lstStyle>
          <a:p>
            <a:r>
              <a:rPr lang="en-US" dirty="0"/>
              <a:t>Title Slide - Simple</a:t>
            </a:r>
          </a:p>
        </p:txBody>
      </p:sp>
      <p:sp>
        <p:nvSpPr>
          <p:cNvPr id="3" name="Subtitle 2">
            <a:extLst>
              <a:ext uri="{FF2B5EF4-FFF2-40B4-BE49-F238E27FC236}">
                <a16:creationId xmlns:a16="http://schemas.microsoft.com/office/drawing/2014/main" id="{0D0E1350-73D0-1F8D-5506-D70C46600F1A}"/>
              </a:ext>
            </a:extLst>
          </p:cNvPr>
          <p:cNvSpPr>
            <a:spLocks noGrp="1"/>
          </p:cNvSpPr>
          <p:nvPr>
            <p:ph type="subTitle" idx="1" hasCustomPrompt="1"/>
          </p:nvPr>
        </p:nvSpPr>
        <p:spPr>
          <a:xfrm>
            <a:off x="1524000" y="3291142"/>
            <a:ext cx="9144000" cy="1655762"/>
          </a:xfrm>
        </p:spPr>
        <p:txBody>
          <a:bodyPr/>
          <a:lstStyle>
            <a:lvl1pPr marL="0" indent="0" algn="ctr">
              <a:buNone/>
              <a:defRPr sz="24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7" name="Rectangle 6">
            <a:extLst>
              <a:ext uri="{FF2B5EF4-FFF2-40B4-BE49-F238E27FC236}">
                <a16:creationId xmlns:a16="http://schemas.microsoft.com/office/drawing/2014/main" id="{70460CF5-51CD-8038-4A00-1CDFC6DC41B9}"/>
              </a:ext>
            </a:extLst>
          </p:cNvPr>
          <p:cNvSpPr/>
          <p:nvPr userDrawn="1"/>
        </p:nvSpPr>
        <p:spPr>
          <a:xfrm>
            <a:off x="0" y="5559552"/>
            <a:ext cx="12192000" cy="1298448"/>
          </a:xfrm>
          <a:prstGeom prst="rect">
            <a:avLst/>
          </a:prstGeom>
          <a:gradFill>
            <a:gsLst>
              <a:gs pos="0">
                <a:srgbClr val="165A7D"/>
              </a:gs>
              <a:gs pos="30000">
                <a:srgbClr val="00263A"/>
              </a:gs>
              <a:gs pos="100000">
                <a:srgbClr val="165A7D"/>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descr="Text&#10;&#10;Description automatically generated with medium confidence">
            <a:extLst>
              <a:ext uri="{FF2B5EF4-FFF2-40B4-BE49-F238E27FC236}">
                <a16:creationId xmlns:a16="http://schemas.microsoft.com/office/drawing/2014/main" id="{9A7AA04D-8C5C-EAA5-F945-F42D3F7FA5C9}"/>
              </a:ext>
            </a:extLst>
          </p:cNvPr>
          <p:cNvPicPr>
            <a:picLocks noChangeAspect="1"/>
          </p:cNvPicPr>
          <p:nvPr userDrawn="1"/>
        </p:nvPicPr>
        <p:blipFill>
          <a:blip r:embed="rId2"/>
          <a:stretch>
            <a:fillRect/>
          </a:stretch>
        </p:blipFill>
        <p:spPr>
          <a:xfrm>
            <a:off x="315976" y="5865877"/>
            <a:ext cx="4362450" cy="685800"/>
          </a:xfrm>
          <a:prstGeom prst="rect">
            <a:avLst/>
          </a:prstGeom>
        </p:spPr>
      </p:pic>
      <p:sp>
        <p:nvSpPr>
          <p:cNvPr id="8" name="TextBox 7">
            <a:extLst>
              <a:ext uri="{FF2B5EF4-FFF2-40B4-BE49-F238E27FC236}">
                <a16:creationId xmlns:a16="http://schemas.microsoft.com/office/drawing/2014/main" id="{ADDC257F-EBD8-4F20-906B-8F32A536E963}"/>
              </a:ext>
            </a:extLst>
          </p:cNvPr>
          <p:cNvSpPr txBox="1"/>
          <p:nvPr userDrawn="1"/>
        </p:nvSpPr>
        <p:spPr>
          <a:xfrm>
            <a:off x="7465101" y="6028457"/>
            <a:ext cx="4560824" cy="523220"/>
          </a:xfrm>
          <a:prstGeom prst="rect">
            <a:avLst/>
          </a:prstGeom>
          <a:noFill/>
        </p:spPr>
        <p:txBody>
          <a:bodyPr wrap="square" rtlCol="0">
            <a:spAutoFit/>
          </a:bodyPr>
          <a:lstStyle/>
          <a:p>
            <a:pPr algn="ctr"/>
            <a:r>
              <a:rPr lang="en-US" sz="2800" b="1" dirty="0">
                <a:solidFill>
                  <a:schemeClr val="accent4"/>
                </a:solidFill>
              </a:rPr>
              <a:t>http://hydrology.usu.edu</a:t>
            </a:r>
          </a:p>
        </p:txBody>
      </p:sp>
    </p:spTree>
    <p:extLst>
      <p:ext uri="{BB962C8B-B14F-4D97-AF65-F5344CB8AC3E}">
        <p14:creationId xmlns:p14="http://schemas.microsoft.com/office/powerpoint/2010/main" val="2389307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6238-4D43-461E-B028-D2DBAA2D6FC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97034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6238-4D43-461E-B028-D2DBAA2D6FC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5730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6238-4D43-461E-B028-D2DBAA2D6FC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7711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6"/>
            <a:ext cx="11360800" cy="7635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2"/>
            <a:ext cx="731600" cy="5247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575312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7F5D0E-3937-49DE-9DD4-304FF0F12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647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1973F9-422E-457B-9F92-077D34CBCE65}"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extLst>
      <p:ext uri="{BB962C8B-B14F-4D97-AF65-F5344CB8AC3E}">
        <p14:creationId xmlns:p14="http://schemas.microsoft.com/office/powerpoint/2010/main" val="1535415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1973F9-422E-457B-9F92-077D34CBCE65}"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extLst>
      <p:ext uri="{BB962C8B-B14F-4D97-AF65-F5344CB8AC3E}">
        <p14:creationId xmlns:p14="http://schemas.microsoft.com/office/powerpoint/2010/main" val="2908779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extLst>
      <p:ext uri="{BB962C8B-B14F-4D97-AF65-F5344CB8AC3E}">
        <p14:creationId xmlns:p14="http://schemas.microsoft.com/office/powerpoint/2010/main" val="3261363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1973F9-422E-457B-9F92-077D34CBCE65}"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extLst>
      <p:ext uri="{BB962C8B-B14F-4D97-AF65-F5344CB8AC3E}">
        <p14:creationId xmlns:p14="http://schemas.microsoft.com/office/powerpoint/2010/main" val="1220565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1973F9-422E-457B-9F92-077D34CBCE65}" type="datetimeFigureOut">
              <a:rPr lang="en-US" smtClean="0"/>
              <a:pPr/>
              <a:t>6/11/2025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extLst>
      <p:ext uri="{BB962C8B-B14F-4D97-AF65-F5344CB8AC3E}">
        <p14:creationId xmlns:p14="http://schemas.microsoft.com/office/powerpoint/2010/main" val="413041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3CC90-5086-D436-BE0E-98BD81C71EB8}"/>
              </a:ext>
            </a:extLst>
          </p:cNvPr>
          <p:cNvSpPr>
            <a:spLocks noGrp="1"/>
          </p:cNvSpPr>
          <p:nvPr>
            <p:ph type="ctrTitle" hasCustomPrompt="1"/>
          </p:nvPr>
        </p:nvSpPr>
        <p:spPr>
          <a:xfrm>
            <a:off x="4678426" y="811467"/>
            <a:ext cx="6864390" cy="2387600"/>
          </a:xfrm>
          <a:prstGeom prst="rect">
            <a:avLst/>
          </a:prstGeom>
        </p:spPr>
        <p:txBody>
          <a:bodyPr anchor="b">
            <a:normAutofit/>
          </a:bodyPr>
          <a:lstStyle>
            <a:lvl1pPr algn="l">
              <a:defRPr sz="6000"/>
            </a:lvl1pPr>
          </a:lstStyle>
          <a:p>
            <a:r>
              <a:rPr lang="en-US" dirty="0"/>
              <a:t>Title Slide - Photo</a:t>
            </a:r>
          </a:p>
        </p:txBody>
      </p:sp>
      <p:sp>
        <p:nvSpPr>
          <p:cNvPr id="3" name="Subtitle 2">
            <a:extLst>
              <a:ext uri="{FF2B5EF4-FFF2-40B4-BE49-F238E27FC236}">
                <a16:creationId xmlns:a16="http://schemas.microsoft.com/office/drawing/2014/main" id="{0D0E1350-73D0-1F8D-5506-D70C46600F1A}"/>
              </a:ext>
            </a:extLst>
          </p:cNvPr>
          <p:cNvSpPr>
            <a:spLocks noGrp="1"/>
          </p:cNvSpPr>
          <p:nvPr>
            <p:ph type="subTitle" idx="1" hasCustomPrompt="1"/>
          </p:nvPr>
        </p:nvSpPr>
        <p:spPr>
          <a:xfrm>
            <a:off x="4678424" y="3291142"/>
            <a:ext cx="6864389" cy="1655762"/>
          </a:xfrm>
        </p:spPr>
        <p:txBody>
          <a:bodyPr/>
          <a:lstStyle>
            <a:lvl1pPr marL="0" indent="0" algn="l">
              <a:buNone/>
              <a:defRPr sz="24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7" name="Rectangle 6">
            <a:extLst>
              <a:ext uri="{FF2B5EF4-FFF2-40B4-BE49-F238E27FC236}">
                <a16:creationId xmlns:a16="http://schemas.microsoft.com/office/drawing/2014/main" id="{70460CF5-51CD-8038-4A00-1CDFC6DC41B9}"/>
              </a:ext>
            </a:extLst>
          </p:cNvPr>
          <p:cNvSpPr/>
          <p:nvPr userDrawn="1"/>
        </p:nvSpPr>
        <p:spPr>
          <a:xfrm>
            <a:off x="0" y="5559552"/>
            <a:ext cx="12192000" cy="1298448"/>
          </a:xfrm>
          <a:prstGeom prst="rect">
            <a:avLst/>
          </a:prstGeom>
          <a:gradFill>
            <a:gsLst>
              <a:gs pos="0">
                <a:srgbClr val="165A7D"/>
              </a:gs>
              <a:gs pos="30000">
                <a:srgbClr val="00263A"/>
              </a:gs>
              <a:gs pos="100000">
                <a:srgbClr val="165A7D"/>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descr="Text&#10;&#10;Description automatically generated with medium confidence">
            <a:extLst>
              <a:ext uri="{FF2B5EF4-FFF2-40B4-BE49-F238E27FC236}">
                <a16:creationId xmlns:a16="http://schemas.microsoft.com/office/drawing/2014/main" id="{9A7AA04D-8C5C-EAA5-F945-F42D3F7FA5C9}"/>
              </a:ext>
            </a:extLst>
          </p:cNvPr>
          <p:cNvPicPr>
            <a:picLocks noChangeAspect="1"/>
          </p:cNvPicPr>
          <p:nvPr userDrawn="1"/>
        </p:nvPicPr>
        <p:blipFill>
          <a:blip r:embed="rId2"/>
          <a:stretch>
            <a:fillRect/>
          </a:stretch>
        </p:blipFill>
        <p:spPr>
          <a:xfrm>
            <a:off x="315976" y="5865877"/>
            <a:ext cx="4362450" cy="685800"/>
          </a:xfrm>
          <a:prstGeom prst="rect">
            <a:avLst/>
          </a:prstGeom>
        </p:spPr>
      </p:pic>
      <p:sp>
        <p:nvSpPr>
          <p:cNvPr id="5" name="Picture Placeholder 4">
            <a:extLst>
              <a:ext uri="{FF2B5EF4-FFF2-40B4-BE49-F238E27FC236}">
                <a16:creationId xmlns:a16="http://schemas.microsoft.com/office/drawing/2014/main" id="{ECF2784C-DC23-5E9B-DFCF-CBA3D5E2C292}"/>
              </a:ext>
            </a:extLst>
          </p:cNvPr>
          <p:cNvSpPr>
            <a:spLocks noGrp="1"/>
          </p:cNvSpPr>
          <p:nvPr>
            <p:ph type="pic" sz="quarter" idx="10"/>
          </p:nvPr>
        </p:nvSpPr>
        <p:spPr>
          <a:xfrm>
            <a:off x="0" y="0"/>
            <a:ext cx="4453247" cy="5559552"/>
          </a:xfrm>
        </p:spPr>
        <p:txBody>
          <a:bodyPr/>
          <a:lstStyle/>
          <a:p>
            <a:r>
              <a:rPr lang="en-US"/>
              <a:t>Click icon to add picture</a:t>
            </a:r>
            <a:endParaRPr lang="en-US" dirty="0"/>
          </a:p>
        </p:txBody>
      </p:sp>
      <p:sp>
        <p:nvSpPr>
          <p:cNvPr id="8" name="TextBox 7">
            <a:extLst>
              <a:ext uri="{FF2B5EF4-FFF2-40B4-BE49-F238E27FC236}">
                <a16:creationId xmlns:a16="http://schemas.microsoft.com/office/drawing/2014/main" id="{40FF365F-8A14-4D33-B73F-7D6C7ACEC8C9}"/>
              </a:ext>
            </a:extLst>
          </p:cNvPr>
          <p:cNvSpPr txBox="1"/>
          <p:nvPr userDrawn="1"/>
        </p:nvSpPr>
        <p:spPr>
          <a:xfrm>
            <a:off x="7465101" y="6028457"/>
            <a:ext cx="4560824" cy="523220"/>
          </a:xfrm>
          <a:prstGeom prst="rect">
            <a:avLst/>
          </a:prstGeom>
          <a:noFill/>
        </p:spPr>
        <p:txBody>
          <a:bodyPr wrap="square" rtlCol="0">
            <a:spAutoFit/>
          </a:bodyPr>
          <a:lstStyle/>
          <a:p>
            <a:pPr algn="ctr"/>
            <a:r>
              <a:rPr lang="en-US" sz="2800" b="1" dirty="0">
                <a:solidFill>
                  <a:schemeClr val="accent4"/>
                </a:solidFill>
              </a:rPr>
              <a:t>http://hydrology.usu.edu</a:t>
            </a:r>
          </a:p>
        </p:txBody>
      </p:sp>
    </p:spTree>
    <p:extLst>
      <p:ext uri="{BB962C8B-B14F-4D97-AF65-F5344CB8AC3E}">
        <p14:creationId xmlns:p14="http://schemas.microsoft.com/office/powerpoint/2010/main" val="41398375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71973F9-422E-457B-9F92-077D34CBCE65}" type="datetimeFigureOut">
              <a:rPr lang="en-US" smtClean="0"/>
              <a:pPr/>
              <a:t>6/11/2025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extLst>
      <p:ext uri="{BB962C8B-B14F-4D97-AF65-F5344CB8AC3E}">
        <p14:creationId xmlns:p14="http://schemas.microsoft.com/office/powerpoint/2010/main" val="166336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6/11/2025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extLst>
      <p:ext uri="{BB962C8B-B14F-4D97-AF65-F5344CB8AC3E}">
        <p14:creationId xmlns:p14="http://schemas.microsoft.com/office/powerpoint/2010/main" val="2396647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extLst>
      <p:ext uri="{BB962C8B-B14F-4D97-AF65-F5344CB8AC3E}">
        <p14:creationId xmlns:p14="http://schemas.microsoft.com/office/powerpoint/2010/main" val="39041594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6/11/2025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extLst>
      <p:ext uri="{BB962C8B-B14F-4D97-AF65-F5344CB8AC3E}">
        <p14:creationId xmlns:p14="http://schemas.microsoft.com/office/powerpoint/2010/main" val="2129870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1973F9-422E-457B-9F92-077D34CBCE65}"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extLst>
      <p:ext uri="{BB962C8B-B14F-4D97-AF65-F5344CB8AC3E}">
        <p14:creationId xmlns:p14="http://schemas.microsoft.com/office/powerpoint/2010/main" val="2532306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1973F9-422E-457B-9F92-077D34CBCE65}" type="datetimeFigureOut">
              <a:rPr lang="en-US" smtClean="0"/>
              <a:pPr/>
              <a:t>6/11/2025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extLst>
      <p:ext uri="{BB962C8B-B14F-4D97-AF65-F5344CB8AC3E}">
        <p14:creationId xmlns:p14="http://schemas.microsoft.com/office/powerpoint/2010/main" val="2357453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Full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3F96D46-CE6D-E726-6DB1-B51FEF2E8D2E}"/>
              </a:ext>
            </a:extLst>
          </p:cNvPr>
          <p:cNvSpPr>
            <a:spLocks noGrp="1"/>
          </p:cNvSpPr>
          <p:nvPr>
            <p:ph type="pic" sz="quarter" idx="10"/>
          </p:nvPr>
        </p:nvSpPr>
        <p:spPr>
          <a:xfrm>
            <a:off x="0" y="0"/>
            <a:ext cx="12192000" cy="5559425"/>
          </a:xfrm>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CE83CC90-5086-D436-BE0E-98BD81C71EB8}"/>
              </a:ext>
            </a:extLst>
          </p:cNvPr>
          <p:cNvSpPr>
            <a:spLocks noGrp="1"/>
          </p:cNvSpPr>
          <p:nvPr>
            <p:ph type="ctrTitle" hasCustomPrompt="1"/>
          </p:nvPr>
        </p:nvSpPr>
        <p:spPr>
          <a:xfrm>
            <a:off x="0" y="608843"/>
            <a:ext cx="12192000" cy="1288874"/>
          </a:xfrm>
          <a:prstGeom prst="rect">
            <a:avLst/>
          </a:prstGeom>
          <a:solidFill>
            <a:schemeClr val="bg2">
              <a:alpha val="80000"/>
            </a:schemeClr>
          </a:solidFill>
        </p:spPr>
        <p:txBody>
          <a:bodyPr anchor="b"/>
          <a:lstStyle>
            <a:lvl1pPr algn="ctr">
              <a:defRPr sz="6000">
                <a:solidFill>
                  <a:schemeClr val="tx1"/>
                </a:solidFill>
              </a:defRPr>
            </a:lvl1pPr>
          </a:lstStyle>
          <a:p>
            <a:r>
              <a:rPr lang="en-US" dirty="0"/>
              <a:t>Title Slide – Full Photo</a:t>
            </a:r>
          </a:p>
        </p:txBody>
      </p:sp>
      <p:sp>
        <p:nvSpPr>
          <p:cNvPr id="3" name="Subtitle 2">
            <a:extLst>
              <a:ext uri="{FF2B5EF4-FFF2-40B4-BE49-F238E27FC236}">
                <a16:creationId xmlns:a16="http://schemas.microsoft.com/office/drawing/2014/main" id="{0D0E1350-73D0-1F8D-5506-D70C46600F1A}"/>
              </a:ext>
            </a:extLst>
          </p:cNvPr>
          <p:cNvSpPr>
            <a:spLocks noGrp="1"/>
          </p:cNvSpPr>
          <p:nvPr>
            <p:ph type="subTitle" idx="1" hasCustomPrompt="1"/>
          </p:nvPr>
        </p:nvSpPr>
        <p:spPr>
          <a:xfrm>
            <a:off x="0" y="1897844"/>
            <a:ext cx="12192000" cy="468778"/>
          </a:xfrm>
          <a:solidFill>
            <a:schemeClr val="bg2">
              <a:alpha val="79708"/>
            </a:schemeClr>
          </a:solidFill>
        </p:spPr>
        <p:txBody>
          <a:bodyPr/>
          <a:lstStyle>
            <a:lvl1pPr marL="0" indent="0" algn="ctr">
              <a:buNone/>
              <a:defRPr sz="2400" i="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sp>
        <p:nvSpPr>
          <p:cNvPr id="7" name="Rectangle 6">
            <a:extLst>
              <a:ext uri="{FF2B5EF4-FFF2-40B4-BE49-F238E27FC236}">
                <a16:creationId xmlns:a16="http://schemas.microsoft.com/office/drawing/2014/main" id="{70460CF5-51CD-8038-4A00-1CDFC6DC41B9}"/>
              </a:ext>
            </a:extLst>
          </p:cNvPr>
          <p:cNvSpPr/>
          <p:nvPr userDrawn="1"/>
        </p:nvSpPr>
        <p:spPr>
          <a:xfrm>
            <a:off x="0" y="5559552"/>
            <a:ext cx="12192000" cy="1298448"/>
          </a:xfrm>
          <a:prstGeom prst="rect">
            <a:avLst/>
          </a:prstGeom>
          <a:gradFill>
            <a:gsLst>
              <a:gs pos="0">
                <a:srgbClr val="165A7D"/>
              </a:gs>
              <a:gs pos="30000">
                <a:srgbClr val="00263A"/>
              </a:gs>
              <a:gs pos="100000">
                <a:srgbClr val="165A7D"/>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9" name="Picture 8" descr="Text&#10;&#10;Description automatically generated with medium confidence">
            <a:extLst>
              <a:ext uri="{FF2B5EF4-FFF2-40B4-BE49-F238E27FC236}">
                <a16:creationId xmlns:a16="http://schemas.microsoft.com/office/drawing/2014/main" id="{9A7AA04D-8C5C-EAA5-F945-F42D3F7FA5C9}"/>
              </a:ext>
            </a:extLst>
          </p:cNvPr>
          <p:cNvPicPr>
            <a:picLocks noChangeAspect="1"/>
          </p:cNvPicPr>
          <p:nvPr userDrawn="1"/>
        </p:nvPicPr>
        <p:blipFill>
          <a:blip r:embed="rId2"/>
          <a:stretch>
            <a:fillRect/>
          </a:stretch>
        </p:blipFill>
        <p:spPr>
          <a:xfrm>
            <a:off x="315976" y="5865877"/>
            <a:ext cx="4362450" cy="685800"/>
          </a:xfrm>
          <a:prstGeom prst="rect">
            <a:avLst/>
          </a:prstGeom>
        </p:spPr>
      </p:pic>
      <p:sp>
        <p:nvSpPr>
          <p:cNvPr id="8" name="TextBox 7">
            <a:extLst>
              <a:ext uri="{FF2B5EF4-FFF2-40B4-BE49-F238E27FC236}">
                <a16:creationId xmlns:a16="http://schemas.microsoft.com/office/drawing/2014/main" id="{8A74D62A-59A6-44B0-A3B0-99C837B4A9B9}"/>
              </a:ext>
            </a:extLst>
          </p:cNvPr>
          <p:cNvSpPr txBox="1"/>
          <p:nvPr userDrawn="1"/>
        </p:nvSpPr>
        <p:spPr>
          <a:xfrm>
            <a:off x="7465101" y="6028457"/>
            <a:ext cx="4560824" cy="523220"/>
          </a:xfrm>
          <a:prstGeom prst="rect">
            <a:avLst/>
          </a:prstGeom>
          <a:noFill/>
        </p:spPr>
        <p:txBody>
          <a:bodyPr wrap="square" rtlCol="0">
            <a:spAutoFit/>
          </a:bodyPr>
          <a:lstStyle/>
          <a:p>
            <a:pPr algn="ctr"/>
            <a:r>
              <a:rPr lang="en-US" sz="2800" b="1" dirty="0">
                <a:solidFill>
                  <a:schemeClr val="accent4"/>
                </a:solidFill>
              </a:rPr>
              <a:t>http://hydrology.usu.edu</a:t>
            </a:r>
          </a:p>
        </p:txBody>
      </p:sp>
    </p:spTree>
    <p:extLst>
      <p:ext uri="{BB962C8B-B14F-4D97-AF65-F5344CB8AC3E}">
        <p14:creationId xmlns:p14="http://schemas.microsoft.com/office/powerpoint/2010/main" val="3954972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olor The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ED53A-1D97-C7F4-3EF7-90FD90B16F75}"/>
              </a:ext>
            </a:extLst>
          </p:cNvPr>
          <p:cNvSpPr>
            <a:spLocks noGrp="1"/>
          </p:cNvSpPr>
          <p:nvPr>
            <p:ph type="title" hasCustomPrompt="1"/>
          </p:nvPr>
        </p:nvSpPr>
        <p:spPr>
          <a:xfrm>
            <a:off x="831850" y="1343979"/>
            <a:ext cx="10515600" cy="1399222"/>
          </a:xfrm>
          <a:prstGeom prst="rect">
            <a:avLst/>
          </a:prstGeom>
        </p:spPr>
        <p:txBody>
          <a:bodyPr anchor="b"/>
          <a:lstStyle>
            <a:lvl1pPr>
              <a:defRPr sz="6000"/>
            </a:lvl1pPr>
          </a:lstStyle>
          <a:p>
            <a:r>
              <a:rPr lang="en-US" dirty="0"/>
              <a:t>Color Theme</a:t>
            </a:r>
          </a:p>
        </p:txBody>
      </p:sp>
      <p:sp>
        <p:nvSpPr>
          <p:cNvPr id="3" name="Text Placeholder 2">
            <a:extLst>
              <a:ext uri="{FF2B5EF4-FFF2-40B4-BE49-F238E27FC236}">
                <a16:creationId xmlns:a16="http://schemas.microsoft.com/office/drawing/2014/main" id="{38A5B04C-B237-021F-104E-F4003F8709E7}"/>
              </a:ext>
            </a:extLst>
          </p:cNvPr>
          <p:cNvSpPr>
            <a:spLocks noGrp="1"/>
          </p:cNvSpPr>
          <p:nvPr>
            <p:ph type="body" idx="1" hasCustomPrompt="1"/>
          </p:nvPr>
        </p:nvSpPr>
        <p:spPr>
          <a:xfrm>
            <a:off x="831850" y="2976795"/>
            <a:ext cx="10515600" cy="538302"/>
          </a:xfrm>
        </p:spPr>
        <p:txBody>
          <a:bodyPr/>
          <a:lstStyle>
            <a:lvl1pPr marL="0" indent="0">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These colors are from the USU color library</a:t>
            </a:r>
          </a:p>
          <a:p>
            <a:pPr lvl="0"/>
            <a:endParaRPr lang="en-US" dirty="0"/>
          </a:p>
        </p:txBody>
      </p:sp>
      <p:sp>
        <p:nvSpPr>
          <p:cNvPr id="7" name="Rectangle 6">
            <a:extLst>
              <a:ext uri="{FF2B5EF4-FFF2-40B4-BE49-F238E27FC236}">
                <a16:creationId xmlns:a16="http://schemas.microsoft.com/office/drawing/2014/main" id="{C6A29B69-2F08-2F96-050B-61B9038AE994}"/>
              </a:ext>
            </a:extLst>
          </p:cNvPr>
          <p:cNvSpPr/>
          <p:nvPr userDrawn="1"/>
        </p:nvSpPr>
        <p:spPr>
          <a:xfrm>
            <a:off x="831850" y="3958112"/>
            <a:ext cx="1626342" cy="16263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39D3FB-69A5-EF1B-E24C-52382DEA3E71}"/>
              </a:ext>
            </a:extLst>
          </p:cNvPr>
          <p:cNvSpPr/>
          <p:nvPr userDrawn="1"/>
        </p:nvSpPr>
        <p:spPr>
          <a:xfrm>
            <a:off x="2679617" y="3958112"/>
            <a:ext cx="1626342" cy="16263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5CDD5C8-767A-B7AC-160C-3D49930B34A8}"/>
              </a:ext>
            </a:extLst>
          </p:cNvPr>
          <p:cNvSpPr/>
          <p:nvPr userDrawn="1"/>
        </p:nvSpPr>
        <p:spPr>
          <a:xfrm>
            <a:off x="4527384" y="3958112"/>
            <a:ext cx="1626342" cy="16263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1594E05-24DB-0371-5262-A6208924827A}"/>
              </a:ext>
            </a:extLst>
          </p:cNvPr>
          <p:cNvSpPr/>
          <p:nvPr userDrawn="1"/>
        </p:nvSpPr>
        <p:spPr>
          <a:xfrm>
            <a:off x="6375151" y="3958112"/>
            <a:ext cx="1626342" cy="16263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DBB690-08DD-AC26-E721-2D15C8B620DB}"/>
              </a:ext>
            </a:extLst>
          </p:cNvPr>
          <p:cNvSpPr/>
          <p:nvPr userDrawn="1"/>
        </p:nvSpPr>
        <p:spPr>
          <a:xfrm>
            <a:off x="8222918" y="3958112"/>
            <a:ext cx="1626342" cy="16263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236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6238-4D43-461E-B028-D2DBAA2D6FC1}"/>
              </a:ext>
            </a:extLst>
          </p:cNvPr>
          <p:cNvSpPr>
            <a:spLocks noGrp="1"/>
          </p:cNvSpPr>
          <p:nvPr>
            <p:ph type="title"/>
          </p:nvPr>
        </p:nvSpPr>
        <p:spPr>
          <a:xfrm>
            <a:off x="838200" y="1871"/>
            <a:ext cx="10515600" cy="1000211"/>
          </a:xfrm>
        </p:spPr>
        <p:txBody>
          <a:bodyPr/>
          <a:lstStyle/>
          <a:p>
            <a:r>
              <a:rPr lang="en-US"/>
              <a:t>Click to edit Master title style</a:t>
            </a:r>
          </a:p>
        </p:txBody>
      </p:sp>
    </p:spTree>
    <p:extLst>
      <p:ext uri="{BB962C8B-B14F-4D97-AF65-F5344CB8AC3E}">
        <p14:creationId xmlns:p14="http://schemas.microsoft.com/office/powerpoint/2010/main" val="230162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w footers">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30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B636-3B2D-0E1E-A1B0-1DADEF66E123}"/>
              </a:ext>
            </a:extLst>
          </p:cNvPr>
          <p:cNvSpPr>
            <a:spLocks noGrp="1"/>
          </p:cNvSpPr>
          <p:nvPr>
            <p:ph type="title"/>
          </p:nvPr>
        </p:nvSpPr>
        <p:spPr>
          <a:xfrm>
            <a:off x="838200" y="138769"/>
            <a:ext cx="10515600" cy="78727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31F9D9-34B9-0DF9-CF5B-5943CB2E01D0}"/>
              </a:ext>
            </a:extLst>
          </p:cNvPr>
          <p:cNvSpPr>
            <a:spLocks noGrp="1"/>
          </p:cNvSpPr>
          <p:nvPr>
            <p:ph idx="1"/>
          </p:nvPr>
        </p:nvSpPr>
        <p:spPr>
          <a:xfrm>
            <a:off x="838200" y="959161"/>
            <a:ext cx="10515600" cy="506585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Text&#10;&#10;Description automatically generated with medium confidence">
            <a:extLst>
              <a:ext uri="{FF2B5EF4-FFF2-40B4-BE49-F238E27FC236}">
                <a16:creationId xmlns:a16="http://schemas.microsoft.com/office/drawing/2014/main" id="{27F7BCCB-91BA-4531-BD21-894EDA1267B8}"/>
              </a:ext>
            </a:extLst>
          </p:cNvPr>
          <p:cNvPicPr>
            <a:picLocks noChangeAspect="1"/>
          </p:cNvPicPr>
          <p:nvPr userDrawn="1"/>
        </p:nvPicPr>
        <p:blipFill>
          <a:blip r:embed="rId2"/>
          <a:stretch>
            <a:fillRect/>
          </a:stretch>
        </p:blipFill>
        <p:spPr>
          <a:xfrm>
            <a:off x="237149" y="6317831"/>
            <a:ext cx="2553348" cy="401400"/>
          </a:xfrm>
          <a:prstGeom prst="rect">
            <a:avLst/>
          </a:prstGeom>
        </p:spPr>
      </p:pic>
    </p:spTree>
    <p:extLst>
      <p:ext uri="{BB962C8B-B14F-4D97-AF65-F5344CB8AC3E}">
        <p14:creationId xmlns:p14="http://schemas.microsoft.com/office/powerpoint/2010/main" val="1728457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dirty="0"/>
          </a:p>
        </p:txBody>
      </p:sp>
    </p:spTree>
    <p:extLst>
      <p:ext uri="{BB962C8B-B14F-4D97-AF65-F5344CB8AC3E}">
        <p14:creationId xmlns:p14="http://schemas.microsoft.com/office/powerpoint/2010/main" val="3845371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6238-4D43-461E-B028-D2DBAA2D6FC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0725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4">
                <a:alpha val="0"/>
                <a:lumMod val="84000"/>
                <a:lumOff val="16000"/>
              </a:schemeClr>
            </a:gs>
            <a:gs pos="80000">
              <a:schemeClr val="accent4">
                <a:lumMod val="20000"/>
                <a:lumOff val="80000"/>
              </a:schemeClr>
            </a:gs>
            <a:gs pos="100000">
              <a:schemeClr val="accent4">
                <a:lumMod val="20000"/>
                <a:lumOff val="80000"/>
                <a:alpha val="40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8C8766-A143-BB13-40E9-E4BFDD0DFD11}"/>
              </a:ext>
            </a:extLst>
          </p:cNvPr>
          <p:cNvSpPr/>
          <p:nvPr userDrawn="1"/>
        </p:nvSpPr>
        <p:spPr>
          <a:xfrm>
            <a:off x="0" y="6176963"/>
            <a:ext cx="12192000" cy="681037"/>
          </a:xfrm>
          <a:prstGeom prst="rect">
            <a:avLst/>
          </a:prstGeom>
          <a:gradFill>
            <a:gsLst>
              <a:gs pos="0">
                <a:srgbClr val="165A7D"/>
              </a:gs>
              <a:gs pos="30000">
                <a:srgbClr val="00263A"/>
              </a:gs>
              <a:gs pos="100000">
                <a:srgbClr val="165A7D"/>
              </a:gs>
            </a:gsLst>
            <a:lin ang="252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a:extLst>
              <a:ext uri="{FF2B5EF4-FFF2-40B4-BE49-F238E27FC236}">
                <a16:creationId xmlns:a16="http://schemas.microsoft.com/office/drawing/2014/main" id="{33E1DDB1-60AD-F9DD-955E-1ABBE7C773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Placeholder 6">
            <a:extLst>
              <a:ext uri="{FF2B5EF4-FFF2-40B4-BE49-F238E27FC236}">
                <a16:creationId xmlns:a16="http://schemas.microsoft.com/office/drawing/2014/main" id="{873518E1-ACFE-C2BF-B8EE-A3A0FBAD9C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pic>
        <p:nvPicPr>
          <p:cNvPr id="12" name="Picture 11" descr="Text&#10;&#10;Description automatically generated with medium confidence">
            <a:extLst>
              <a:ext uri="{FF2B5EF4-FFF2-40B4-BE49-F238E27FC236}">
                <a16:creationId xmlns:a16="http://schemas.microsoft.com/office/drawing/2014/main" id="{5DE1197C-9E0A-4D19-AF8C-6E59FB5B178B}"/>
              </a:ext>
            </a:extLst>
          </p:cNvPr>
          <p:cNvPicPr>
            <a:picLocks noChangeAspect="1"/>
          </p:cNvPicPr>
          <p:nvPr userDrawn="1"/>
        </p:nvPicPr>
        <p:blipFill>
          <a:blip r:embed="rId16"/>
          <a:stretch>
            <a:fillRect/>
          </a:stretch>
        </p:blipFill>
        <p:spPr>
          <a:xfrm>
            <a:off x="237149" y="6317831"/>
            <a:ext cx="2553348" cy="401400"/>
          </a:xfrm>
          <a:prstGeom prst="rect">
            <a:avLst/>
          </a:prstGeom>
        </p:spPr>
      </p:pic>
      <p:sp>
        <p:nvSpPr>
          <p:cNvPr id="10" name="TextBox 9">
            <a:extLst>
              <a:ext uri="{FF2B5EF4-FFF2-40B4-BE49-F238E27FC236}">
                <a16:creationId xmlns:a16="http://schemas.microsoft.com/office/drawing/2014/main" id="{B8524B28-7334-49D0-B42A-AFC96BC07ED7}"/>
              </a:ext>
            </a:extLst>
          </p:cNvPr>
          <p:cNvSpPr txBox="1"/>
          <p:nvPr userDrawn="1"/>
        </p:nvSpPr>
        <p:spPr>
          <a:xfrm>
            <a:off x="7465101" y="6208337"/>
            <a:ext cx="4560824" cy="523220"/>
          </a:xfrm>
          <a:prstGeom prst="rect">
            <a:avLst/>
          </a:prstGeom>
          <a:noFill/>
        </p:spPr>
        <p:txBody>
          <a:bodyPr wrap="square" rtlCol="0">
            <a:spAutoFit/>
          </a:bodyPr>
          <a:lstStyle/>
          <a:p>
            <a:pPr algn="ctr"/>
            <a:r>
              <a:rPr lang="en-US" sz="2800" b="1" dirty="0">
                <a:solidFill>
                  <a:schemeClr val="accent4"/>
                </a:solidFill>
              </a:rPr>
              <a:t>http://hydrology.usu.edu</a:t>
            </a:r>
          </a:p>
        </p:txBody>
      </p:sp>
    </p:spTree>
    <p:extLst>
      <p:ext uri="{BB962C8B-B14F-4D97-AF65-F5344CB8AC3E}">
        <p14:creationId xmlns:p14="http://schemas.microsoft.com/office/powerpoint/2010/main" val="4170144035"/>
      </p:ext>
    </p:extLst>
  </p:cSld>
  <p:clrMap bg1="lt1" tx1="dk1" bg2="lt2" tx2="dk2" accent1="accent1" accent2="accent2" accent3="accent3" accent4="accent4" accent5="accent5" accent6="accent6" hlink="hlink" folHlink="folHlink"/>
  <p:sldLayoutIdLst>
    <p:sldLayoutId id="2147483661" r:id="rId1"/>
    <p:sldLayoutId id="2147483695" r:id="rId2"/>
    <p:sldLayoutId id="2147483694" r:id="rId3"/>
    <p:sldLayoutId id="2147483689" r:id="rId4"/>
    <p:sldLayoutId id="2147483696" r:id="rId5"/>
    <p:sldLayoutId id="2147483667" r:id="rId6"/>
    <p:sldLayoutId id="2147483662" r:id="rId7"/>
    <p:sldLayoutId id="2147483697" r:id="rId8"/>
    <p:sldLayoutId id="2147483712" r:id="rId9"/>
    <p:sldLayoutId id="2147483754" r:id="rId10"/>
    <p:sldLayoutId id="2147483768" r:id="rId11"/>
    <p:sldLayoutId id="2147483782" r:id="rId12"/>
    <p:sldLayoutId id="2147483783" r:id="rId13"/>
    <p:sldLayoutId id="2147483805" r:id="rId14"/>
  </p:sldLayoutIdLst>
  <p:hf hd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6/11/2025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extLst>
      <p:ext uri="{BB962C8B-B14F-4D97-AF65-F5344CB8AC3E}">
        <p14:creationId xmlns:p14="http://schemas.microsoft.com/office/powerpoint/2010/main" val="157913690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hydrology.usu.edu/dtarb/taude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4.emf"/><Relationship Id="rId5" Type="http://schemas.openxmlformats.org/officeDocument/2006/relationships/oleObject" Target="../embeddings/oleObject5.bin"/><Relationship Id="rId4" Type="http://schemas.openxmlformats.org/officeDocument/2006/relationships/image" Target="../media/image28.emf"/></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oleObject" Target="../embeddings/oleObject6.bin"/><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6.wmf"/><Relationship Id="rId11" Type="http://schemas.openxmlformats.org/officeDocument/2006/relationships/hyperlink" Target="https://doi.org/10.1016/S0734-189X(84)80011-0" TargetMode="External"/><Relationship Id="rId5" Type="http://schemas.openxmlformats.org/officeDocument/2006/relationships/oleObject" Target="../embeddings/oleObject7.bin"/><Relationship Id="rId10" Type="http://schemas.openxmlformats.org/officeDocument/2006/relationships/image" Target="../media/image40.png"/><Relationship Id="rId4" Type="http://schemas.openxmlformats.org/officeDocument/2006/relationships/image" Target="../media/image35.wmf"/><Relationship Id="rId9"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oleObject" Target="../embeddings/oleObject8.bin"/><Relationship Id="rId1" Type="http://schemas.openxmlformats.org/officeDocument/2006/relationships/slideLayout" Target="../slideLayouts/slideLayout7.xml"/><Relationship Id="rId5" Type="http://schemas.openxmlformats.org/officeDocument/2006/relationships/image" Target="../media/image45.emf"/><Relationship Id="rId4" Type="http://schemas.openxmlformats.org/officeDocument/2006/relationships/oleObject" Target="../embeddings/oleObject9.bin"/></Relationships>
</file>

<file path=ppt/slides/_rels/slide1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oleObject" Target="../embeddings/oleObject10.bin"/><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11.bin"/><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g"/><Relationship Id="rId17" Type="http://schemas.openxmlformats.org/officeDocument/2006/relationships/image" Target="../media/image17.jpeg"/><Relationship Id="rId2" Type="http://schemas.openxmlformats.org/officeDocument/2006/relationships/notesSlide" Target="../notesSlides/notesSlide1.xml"/><Relationship Id="rId16"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pn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oleObject" Target="../embeddings/oleObject13.bin"/><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oleObject" Target="../embeddings/oleObject14.bin"/><Relationship Id="rId1" Type="http://schemas.openxmlformats.org/officeDocument/2006/relationships/slideLayout" Target="../slideLayouts/slideLayout7.xml"/><Relationship Id="rId5" Type="http://schemas.openxmlformats.org/officeDocument/2006/relationships/image" Target="../media/image61.emf"/><Relationship Id="rId4" Type="http://schemas.openxmlformats.org/officeDocument/2006/relationships/oleObject" Target="../embeddings/oleObject15.bin"/></Relationships>
</file>

<file path=ppt/slides/_rels/slide26.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image" Target="../media/image64.png"/><Relationship Id="rId7" Type="http://schemas.openxmlformats.org/officeDocument/2006/relationships/image" Target="../media/image36.wm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oleObject" Target="../embeddings/oleObject16.bin"/><Relationship Id="rId5" Type="http://schemas.openxmlformats.org/officeDocument/2006/relationships/image" Target="../media/image66.png"/><Relationship Id="rId10" Type="http://schemas.openxmlformats.org/officeDocument/2006/relationships/hyperlink" Target="http://doi.org/10.1029/96WR03137" TargetMode="External"/><Relationship Id="rId4" Type="http://schemas.openxmlformats.org/officeDocument/2006/relationships/image" Target="../media/image65.png"/><Relationship Id="rId9" Type="http://schemas.openxmlformats.org/officeDocument/2006/relationships/image" Target="../media/image67.emf"/></Relationships>
</file>

<file path=ppt/slides/_rels/slide29.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png"/><Relationship Id="rId1" Type="http://schemas.openxmlformats.org/officeDocument/2006/relationships/slideLayout" Target="../slideLayouts/slideLayout6.xml"/><Relationship Id="rId4" Type="http://schemas.openxmlformats.org/officeDocument/2006/relationships/image" Target="../media/image70.wmf"/></Relationships>
</file>

<file path=ppt/slides/_rels/slide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8" Type="http://schemas.openxmlformats.org/officeDocument/2006/relationships/hyperlink" Target="https://hydrology.usu.edu/sinmap2/" TargetMode="External"/><Relationship Id="rId3" Type="http://schemas.openxmlformats.org/officeDocument/2006/relationships/image" Target="../media/image79.png"/><Relationship Id="rId7" Type="http://schemas.openxmlformats.org/officeDocument/2006/relationships/image" Target="../media/image81.wmf"/><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oleObject" Target="../embeddings/oleObject19.bin"/><Relationship Id="rId5" Type="http://schemas.openxmlformats.org/officeDocument/2006/relationships/image" Target="../media/image80.wmf"/><Relationship Id="rId4" Type="http://schemas.openxmlformats.org/officeDocument/2006/relationships/oleObject" Target="../embeddings/oleObject18.bin"/></Relationships>
</file>

<file path=ppt/slides/_rels/slide3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hyperlink" Target="https://doi.org/10.5194/hess-10-663-2006"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doi.org/10.1029/2009wr008540" TargetMode="External"/><Relationship Id="rId2" Type="http://schemas.openxmlformats.org/officeDocument/2006/relationships/hyperlink" Target="http://dx.doi.org/10.1029/2006WR005128" TargetMode="External"/><Relationship Id="rId1" Type="http://schemas.openxmlformats.org/officeDocument/2006/relationships/slideLayout" Target="../slideLayouts/slideLayout7.xml"/><Relationship Id="rId4" Type="http://schemas.openxmlformats.org/officeDocument/2006/relationships/hyperlink" Target="https://doi.org/10.1016/S0166-2481(08)00007-X" TargetMode="Externa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85.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hyperlink" Target="http://dx.doi.org/10.1201/9781420055504.ch12" TargetMode="External"/><Relationship Id="rId1" Type="http://schemas.openxmlformats.org/officeDocument/2006/relationships/slideLayout" Target="../slideLayouts/slideLayout8.xml"/><Relationship Id="rId4" Type="http://schemas.openxmlformats.org/officeDocument/2006/relationships/image" Target="../media/image86.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xml"/><Relationship Id="rId5" Type="http://schemas.openxmlformats.org/officeDocument/2006/relationships/image" Target="../media/image89.wmf"/><Relationship Id="rId4" Type="http://schemas.openxmlformats.org/officeDocument/2006/relationships/oleObject" Target="../embeddings/oleObject22.bin"/></Relationships>
</file>

<file path=ppt/slides/_rels/slide3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oleObject" Target="../embeddings/oleObject23.bin"/><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8.xml"/><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dx.doi.org/10.1016/j.envsoft.2011.07.018" TargetMode="Externa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dx.doi.org/10.1007/s11069-004-4549-4" TargetMode="External"/><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hyperlink" Target="http://dx.doi.org/10.1002/hyp.10581" TargetMode="External"/><Relationship Id="rId5" Type="http://schemas.openxmlformats.org/officeDocument/2006/relationships/hyperlink" Target="http://dx.doi.org/10.1016/j.jhydrol.2011.03.051" TargetMode="External"/><Relationship Id="rId4" Type="http://schemas.openxmlformats.org/officeDocument/2006/relationships/hyperlink" Target="http://doi.org/10.1016/j.rse.2008.03.018" TargetMode="Externa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image" Target="../media/image96.png"/><Relationship Id="rId1" Type="http://schemas.openxmlformats.org/officeDocument/2006/relationships/slideLayout" Target="../slideLayouts/slideLayout9.xml"/><Relationship Id="rId4" Type="http://schemas.openxmlformats.org/officeDocument/2006/relationships/image" Target="../media/image97.wmf"/></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8.xml"/><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 Id="rId5" Type="http://schemas.openxmlformats.org/officeDocument/2006/relationships/image" Target="../media/image106.png"/><Relationship Id="rId4" Type="http://schemas.openxmlformats.org/officeDocument/2006/relationships/image" Target="../media/image105.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www.geomorphometry.org/"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hyperlink" Target="http://doi.org/10.1111/1752-1688.12661" TargetMode="External"/><Relationship Id="rId3" Type="http://schemas.openxmlformats.org/officeDocument/2006/relationships/image" Target="../media/image107.png"/><Relationship Id="rId7" Type="http://schemas.openxmlformats.org/officeDocument/2006/relationships/image" Target="../media/image990.png"/><Relationship Id="rId12" Type="http://schemas.openxmlformats.org/officeDocument/2006/relationships/image" Target="NUL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980.png"/><Relationship Id="rId11" Type="http://schemas.openxmlformats.org/officeDocument/2006/relationships/image" Target="../media/image108.jpeg"/><Relationship Id="rId5" Type="http://schemas.openxmlformats.org/officeDocument/2006/relationships/image" Target="../media/image970.png"/><Relationship Id="rId10" Type="http://schemas.openxmlformats.org/officeDocument/2006/relationships/image" Target="NULL"/><Relationship Id="rId4" Type="http://schemas.openxmlformats.org/officeDocument/2006/relationships/image" Target="../media/image960.png"/><Relationship Id="rId9" Type="http://schemas.openxmlformats.org/officeDocument/2006/relationships/image" Target="NULL"/></Relationships>
</file>

<file path=ppt/slides/_rels/slide51.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emf"/></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 Id="rId4" Type="http://schemas.openxmlformats.org/officeDocument/2006/relationships/image" Target="../media/image890.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hyperlink" Target="http://dx.doi.org/10.1016/S0341-8162(01)00164-3" TargetMode="External"/><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image" Target="../media/image118.jpeg"/><Relationship Id="rId1" Type="http://schemas.openxmlformats.org/officeDocument/2006/relationships/slideLayout" Target="../slideLayouts/slideLayout8.xml"/><Relationship Id="rId5" Type="http://schemas.openxmlformats.org/officeDocument/2006/relationships/image" Target="../media/image121.png"/><Relationship Id="rId4" Type="http://schemas.openxmlformats.org/officeDocument/2006/relationships/image" Target="../media/image120.png"/></Relationships>
</file>

<file path=ppt/slides/_rels/slide57.xml.rels><?xml version="1.0" encoding="UTF-8" standalone="yes"?>
<Relationships xmlns="http://schemas.openxmlformats.org/package/2006/relationships"><Relationship Id="rId3" Type="http://schemas.openxmlformats.org/officeDocument/2006/relationships/hyperlink" Target="http://hydrology.usu.edu/taudem/"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2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24.emf"/><Relationship Id="rId3" Type="http://schemas.openxmlformats.org/officeDocument/2006/relationships/hyperlink" Target="http://dx.doi.org/10.1061/40569(2001)166" TargetMode="External"/><Relationship Id="rId7" Type="http://schemas.openxmlformats.org/officeDocument/2006/relationships/oleObject" Target="../embeddings/oleObject25.bin"/><Relationship Id="rId2" Type="http://schemas.openxmlformats.org/officeDocument/2006/relationships/hyperlink" Target="http://doi.org/10.1029/96WR03137" TargetMode="External"/><Relationship Id="rId1" Type="http://schemas.openxmlformats.org/officeDocument/2006/relationships/slideLayout" Target="../slideLayouts/slideLayout13.xml"/><Relationship Id="rId6" Type="http://schemas.openxmlformats.org/officeDocument/2006/relationships/hyperlink" Target="https://hydrology.usu.edu/dtarb/tarpubs.htm" TargetMode="External"/><Relationship Id="rId5" Type="http://schemas.openxmlformats.org/officeDocument/2006/relationships/hyperlink" Target="http://doi.org/10.1111/1752-1688.12661" TargetMode="External"/><Relationship Id="rId4" Type="http://schemas.openxmlformats.org/officeDocument/2006/relationships/hyperlink" Target="http://dx.doi.org/10.1016/j.envsoft.2011.07.018" TargetMode="Externa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oleObject" Target="../embeddings/oleObject3.bin"/><Relationship Id="rId4" Type="http://schemas.openxmlformats.org/officeDocument/2006/relationships/image" Target="../media/image28.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oleObject" Target="../embeddings/oleObject2.bin"/><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hyperlink" Target="http://doi.org/10.1029/2004WR00306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760E0-16D2-F004-BEA9-3C862264A9E0}"/>
            </a:ext>
          </a:extLst>
        </p:cNvPr>
        <p:cNvGrpSpPr/>
        <p:nvPr/>
      </p:nvGrpSpPr>
      <p:grpSpPr>
        <a:xfrm>
          <a:off x="0" y="0"/>
          <a:ext cx="0" cy="0"/>
          <a:chOff x="0" y="0"/>
          <a:chExt cx="0" cy="0"/>
        </a:xfrm>
      </p:grpSpPr>
      <p:sp>
        <p:nvSpPr>
          <p:cNvPr id="32770" name="Rectangle 2">
            <a:extLst>
              <a:ext uri="{FF2B5EF4-FFF2-40B4-BE49-F238E27FC236}">
                <a16:creationId xmlns:a16="http://schemas.microsoft.com/office/drawing/2014/main" id="{5DF83C34-75D0-AA0B-0D8D-D573916BE007}"/>
              </a:ext>
            </a:extLst>
          </p:cNvPr>
          <p:cNvSpPr>
            <a:spLocks noGrp="1" noChangeArrowheads="1"/>
          </p:cNvSpPr>
          <p:nvPr>
            <p:ph type="ctrTitle"/>
          </p:nvPr>
        </p:nvSpPr>
        <p:spPr>
          <a:xfrm>
            <a:off x="434667" y="156409"/>
            <a:ext cx="11510683" cy="1599491"/>
          </a:xfrm>
        </p:spPr>
        <p:txBody>
          <a:bodyPr>
            <a:normAutofit/>
          </a:bodyPr>
          <a:lstStyle/>
          <a:p>
            <a:pPr algn="ctr"/>
            <a:r>
              <a:rPr lang="en-US" sz="4900" dirty="0">
                <a:solidFill>
                  <a:schemeClr val="tx2">
                    <a:lumMod val="75000"/>
                    <a:lumOff val="25000"/>
                  </a:schemeClr>
                </a:solidFill>
              </a:rPr>
              <a:t>Reflections on Geomorphometry and Hydrology</a:t>
            </a:r>
            <a:endParaRPr lang="en-US" dirty="0">
              <a:solidFill>
                <a:schemeClr val="tx2">
                  <a:lumMod val="75000"/>
                  <a:lumOff val="25000"/>
                </a:schemeClr>
              </a:solidFill>
            </a:endParaRPr>
          </a:p>
        </p:txBody>
      </p:sp>
      <p:sp>
        <p:nvSpPr>
          <p:cNvPr id="3" name="Rectangle 2">
            <a:extLst>
              <a:ext uri="{FF2B5EF4-FFF2-40B4-BE49-F238E27FC236}">
                <a16:creationId xmlns:a16="http://schemas.microsoft.com/office/drawing/2014/main" id="{61089332-23EE-A57D-0776-B6A8606300DB}"/>
              </a:ext>
            </a:extLst>
          </p:cNvPr>
          <p:cNvSpPr/>
          <p:nvPr/>
        </p:nvSpPr>
        <p:spPr>
          <a:xfrm>
            <a:off x="1732670" y="1993633"/>
            <a:ext cx="8726658" cy="19082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ＭＳ Ｐゴシック"/>
              </a:rPr>
              <a:t>David Tarboton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a:ea typeface="ＭＳ Ｐゴシック"/>
              </a:rPr>
              <a:t>Utah State University</a:t>
            </a: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ＭＳ Ｐゴシック"/>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ＭＳ Ｐゴシック"/>
                <a:hlinkClick r:id="rId2"/>
              </a:rPr>
              <a:t>http://hydrology.usu.edu/taudem</a:t>
            </a:r>
            <a:r>
              <a:rPr kumimoji="0" lang="en-US" sz="2000" b="0" i="0" u="none" strike="noStrike" kern="1200" cap="none" spc="0" normalizeH="0" baseline="0" noProof="0" dirty="0">
                <a:ln>
                  <a:noFill/>
                </a:ln>
                <a:solidFill>
                  <a:prstClr val="black"/>
                </a:solidFill>
                <a:effectLst/>
                <a:uLnTx/>
                <a:uFillTx/>
                <a:latin typeface="Arial"/>
                <a:ea typeface="ＭＳ Ｐゴシック"/>
              </a:rPr>
              <a:t> </a:t>
            </a:r>
          </a:p>
        </p:txBody>
      </p:sp>
      <p:pic>
        <p:nvPicPr>
          <p:cNvPr id="2" name="Picture 1">
            <a:extLst>
              <a:ext uri="{FF2B5EF4-FFF2-40B4-BE49-F238E27FC236}">
                <a16:creationId xmlns:a16="http://schemas.microsoft.com/office/drawing/2014/main" id="{63FD723E-6EA5-9882-C0BE-0E1744D6D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684" y="4271933"/>
            <a:ext cx="5726633" cy="961803"/>
          </a:xfrm>
          <a:prstGeom prst="rect">
            <a:avLst/>
          </a:prstGeom>
        </p:spPr>
      </p:pic>
    </p:spTree>
    <p:extLst>
      <p:ext uri="{BB962C8B-B14F-4D97-AF65-F5344CB8AC3E}">
        <p14:creationId xmlns:p14="http://schemas.microsoft.com/office/powerpoint/2010/main" val="264283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txBox="1">
            <a:spLocks noChangeArrowheads="1"/>
          </p:cNvSpPr>
          <p:nvPr/>
        </p:nvSpPr>
        <p:spPr bwMode="auto">
          <a:xfrm>
            <a:off x="9848399" y="2326912"/>
            <a:ext cx="260324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a:t>Optimally adjusted</a:t>
            </a:r>
          </a:p>
        </p:txBody>
      </p:sp>
      <p:sp>
        <p:nvSpPr>
          <p:cNvPr id="23558" name="Rectangle 6"/>
          <p:cNvSpPr>
            <a:spLocks noGrp="1" noChangeArrowheads="1"/>
          </p:cNvSpPr>
          <p:nvPr>
            <p:ph type="title" idx="4294967295"/>
          </p:nvPr>
        </p:nvSpPr>
        <p:spPr>
          <a:xfrm>
            <a:off x="1174044" y="44171"/>
            <a:ext cx="9180058" cy="873252"/>
          </a:xfrm>
          <a:noFill/>
          <a:ln/>
        </p:spPr>
        <p:txBody>
          <a:bodyPr/>
          <a:lstStyle/>
          <a:p>
            <a:r>
              <a:rPr lang="en-US" sz="3600" dirty="0"/>
              <a:t>Conditioning the DEM – Optimally adjusted</a:t>
            </a:r>
          </a:p>
        </p:txBody>
      </p:sp>
      <p:graphicFrame>
        <p:nvGraphicFramePr>
          <p:cNvPr id="6" name="Object 78"/>
          <p:cNvGraphicFramePr>
            <a:graphicFrameLocks noChangeAspect="1"/>
          </p:cNvGraphicFramePr>
          <p:nvPr>
            <p:extLst>
              <p:ext uri="{D42A27DB-BD31-4B8C-83A1-F6EECF244321}">
                <p14:modId xmlns:p14="http://schemas.microsoft.com/office/powerpoint/2010/main" val="64636237"/>
              </p:ext>
            </p:extLst>
          </p:nvPr>
        </p:nvGraphicFramePr>
        <p:xfrm>
          <a:off x="1844670" y="1753771"/>
          <a:ext cx="4069787" cy="3290887"/>
        </p:xfrm>
        <a:graphic>
          <a:graphicData uri="http://schemas.openxmlformats.org/presentationml/2006/ole">
            <mc:AlternateContent xmlns:mc="http://schemas.openxmlformats.org/markup-compatibility/2006">
              <mc:Choice xmlns:v="urn:schemas-microsoft-com:vml" Requires="v">
                <p:oleObj name="Worksheet" r:id="rId3" imgW="2486112" imgH="2009711" progId="Excel.Sheet.8">
                  <p:embed/>
                </p:oleObj>
              </mc:Choice>
              <mc:Fallback>
                <p:oleObj name="Worksheet" r:id="rId3" imgW="2486112" imgH="2009711" progId="Excel.Sheet.8">
                  <p:embed/>
                  <p:pic>
                    <p:nvPicPr>
                      <p:cNvPr id="6" name="Object 78"/>
                      <p:cNvPicPr>
                        <a:picLocks noChangeAspect="1" noChangeArrowheads="1"/>
                      </p:cNvPicPr>
                      <p:nvPr/>
                    </p:nvPicPr>
                    <p:blipFill>
                      <a:blip r:embed="rId4"/>
                      <a:srcRect/>
                      <a:stretch>
                        <a:fillRect/>
                      </a:stretch>
                    </p:blipFill>
                    <p:spPr bwMode="auto">
                      <a:xfrm>
                        <a:off x="1844670" y="1753771"/>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3223968" y="4363283"/>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3818223" y="4698932"/>
            <a:ext cx="919582" cy="65792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3373271" y="5356855"/>
            <a:ext cx="612668" cy="400110"/>
          </a:xfrm>
          <a:prstGeom prst="rect">
            <a:avLst/>
          </a:prstGeom>
          <a:noFill/>
          <a:ln w="9525">
            <a:noFill/>
            <a:miter lim="800000"/>
            <a:headEnd/>
            <a:tailEnd/>
          </a:ln>
          <a:effectLst/>
        </p:spPr>
        <p:txBody>
          <a:bodyPr wrap="none">
            <a:spAutoFit/>
          </a:bodyPr>
          <a:lstStyle/>
          <a:p>
            <a:r>
              <a:rPr lang="en-US" sz="2000" dirty="0"/>
              <a:t>Pits</a:t>
            </a:r>
          </a:p>
        </p:txBody>
      </p:sp>
      <p:sp>
        <p:nvSpPr>
          <p:cNvPr id="18" name="Rectangle 6"/>
          <p:cNvSpPr txBox="1">
            <a:spLocks noChangeArrowheads="1"/>
          </p:cNvSpPr>
          <p:nvPr/>
        </p:nvSpPr>
        <p:spPr bwMode="auto">
          <a:xfrm>
            <a:off x="-157224" y="2342553"/>
            <a:ext cx="213910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a:t>Original DEM</a:t>
            </a:r>
          </a:p>
        </p:txBody>
      </p:sp>
      <p:sp>
        <p:nvSpPr>
          <p:cNvPr id="4" name="Freeform 3"/>
          <p:cNvSpPr/>
          <p:nvPr/>
        </p:nvSpPr>
        <p:spPr bwMode="auto">
          <a:xfrm>
            <a:off x="2244531" y="2726470"/>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21" name="Rectangle 20"/>
          <p:cNvSpPr/>
          <p:nvPr/>
        </p:nvSpPr>
        <p:spPr bwMode="auto">
          <a:xfrm>
            <a:off x="4681589" y="4375240"/>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graphicFrame>
        <p:nvGraphicFramePr>
          <p:cNvPr id="19" name="Object 5"/>
          <p:cNvGraphicFramePr>
            <a:graphicFrameLocks noChangeAspect="1"/>
          </p:cNvGraphicFramePr>
          <p:nvPr>
            <p:extLst>
              <p:ext uri="{D42A27DB-BD31-4B8C-83A1-F6EECF244321}">
                <p14:modId xmlns:p14="http://schemas.microsoft.com/office/powerpoint/2010/main" val="2614819881"/>
              </p:ext>
            </p:extLst>
          </p:nvPr>
        </p:nvGraphicFramePr>
        <p:xfrm>
          <a:off x="6165842" y="1785133"/>
          <a:ext cx="4077224" cy="3295926"/>
        </p:xfrm>
        <a:graphic>
          <a:graphicData uri="http://schemas.openxmlformats.org/presentationml/2006/ole">
            <mc:AlternateContent xmlns:mc="http://schemas.openxmlformats.org/markup-compatibility/2006">
              <mc:Choice xmlns:v="urn:schemas-microsoft-com:vml" Requires="v">
                <p:oleObj name="Worksheet" r:id="rId5" imgW="2486112" imgH="2009711" progId="Excel.Sheet.8">
                  <p:embed/>
                </p:oleObj>
              </mc:Choice>
              <mc:Fallback>
                <p:oleObj name="Worksheet" r:id="rId5" imgW="2486112" imgH="2009711" progId="Excel.Sheet.8">
                  <p:embed/>
                  <p:pic>
                    <p:nvPicPr>
                      <p:cNvPr id="19" name="Object 5"/>
                      <p:cNvPicPr>
                        <a:picLocks noChangeAspect="1" noChangeArrowheads="1"/>
                      </p:cNvPicPr>
                      <p:nvPr/>
                    </p:nvPicPr>
                    <p:blipFill>
                      <a:blip r:embed="rId6"/>
                      <a:srcRect/>
                      <a:stretch>
                        <a:fillRect/>
                      </a:stretch>
                    </p:blipFill>
                    <p:spPr bwMode="auto">
                      <a:xfrm>
                        <a:off x="6165842" y="1785133"/>
                        <a:ext cx="4077224" cy="3295926"/>
                      </a:xfrm>
                      <a:prstGeom prst="rect">
                        <a:avLst/>
                      </a:prstGeom>
                      <a:noFill/>
                      <a:ln>
                        <a:noFill/>
                      </a:ln>
                      <a:effectLst/>
                    </p:spPr>
                  </p:pic>
                </p:oleObj>
              </mc:Fallback>
            </mc:AlternateContent>
          </a:graphicData>
        </a:graphic>
      </p:graphicFrame>
      <p:grpSp>
        <p:nvGrpSpPr>
          <p:cNvPr id="20" name="Group 53"/>
          <p:cNvGrpSpPr>
            <a:grpSpLocks noChangeAspect="1"/>
          </p:cNvGrpSpPr>
          <p:nvPr/>
        </p:nvGrpSpPr>
        <p:grpSpPr bwMode="auto">
          <a:xfrm>
            <a:off x="6760129" y="2264543"/>
            <a:ext cx="2431557" cy="2229517"/>
            <a:chOff x="1852" y="1980"/>
            <a:chExt cx="1721" cy="1578"/>
          </a:xfrm>
        </p:grpSpPr>
        <p:sp>
          <p:nvSpPr>
            <p:cNvPr id="22" name="Line 28"/>
            <p:cNvSpPr>
              <a:spLocks noChangeShapeType="1"/>
            </p:cNvSpPr>
            <p:nvPr/>
          </p:nvSpPr>
          <p:spPr bwMode="auto">
            <a:xfrm flipV="1">
              <a:off x="2152" y="267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flipV="1">
              <a:off x="2152" y="243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0"/>
            <p:cNvSpPr>
              <a:spLocks noChangeShapeType="1"/>
            </p:cNvSpPr>
            <p:nvPr/>
          </p:nvSpPr>
          <p:spPr bwMode="auto">
            <a:xfrm flipV="1">
              <a:off x="2152" y="2202"/>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1"/>
            <p:cNvSpPr>
              <a:spLocks noChangeShapeType="1"/>
            </p:cNvSpPr>
            <p:nvPr/>
          </p:nvSpPr>
          <p:spPr bwMode="auto">
            <a:xfrm flipV="1">
              <a:off x="2152" y="198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4"/>
            <p:cNvSpPr>
              <a:spLocks noChangeShapeType="1"/>
            </p:cNvSpPr>
            <p:nvPr/>
          </p:nvSpPr>
          <p:spPr bwMode="auto">
            <a:xfrm flipV="1">
              <a:off x="2152" y="291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5"/>
            <p:cNvSpPr>
              <a:spLocks noChangeShapeType="1"/>
            </p:cNvSpPr>
            <p:nvPr/>
          </p:nvSpPr>
          <p:spPr bwMode="auto">
            <a:xfrm flipV="1">
              <a:off x="21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6"/>
            <p:cNvSpPr>
              <a:spLocks noChangeShapeType="1"/>
            </p:cNvSpPr>
            <p:nvPr/>
          </p:nvSpPr>
          <p:spPr bwMode="auto">
            <a:xfrm flipV="1">
              <a:off x="2428"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7"/>
            <p:cNvSpPr>
              <a:spLocks noChangeShapeType="1"/>
            </p:cNvSpPr>
            <p:nvPr/>
          </p:nvSpPr>
          <p:spPr bwMode="auto">
            <a:xfrm flipV="1">
              <a:off x="18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8"/>
            <p:cNvSpPr>
              <a:spLocks noChangeShapeType="1"/>
            </p:cNvSpPr>
            <p:nvPr/>
          </p:nvSpPr>
          <p:spPr bwMode="auto">
            <a:xfrm flipV="1">
              <a:off x="3573" y="336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6"/>
            <p:cNvSpPr>
              <a:spLocks noChangeShapeType="1"/>
            </p:cNvSpPr>
            <p:nvPr/>
          </p:nvSpPr>
          <p:spPr bwMode="auto">
            <a:xfrm flipH="1">
              <a:off x="2458" y="3126"/>
              <a:ext cx="19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7"/>
            <p:cNvSpPr>
              <a:spLocks noChangeShapeType="1"/>
            </p:cNvSpPr>
            <p:nvPr/>
          </p:nvSpPr>
          <p:spPr bwMode="auto">
            <a:xfrm flipV="1">
              <a:off x="1936"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49"/>
            <p:cNvSpPr>
              <a:spLocks noChangeShapeType="1"/>
            </p:cNvSpPr>
            <p:nvPr/>
          </p:nvSpPr>
          <p:spPr bwMode="auto">
            <a:xfrm flipH="1">
              <a:off x="1908" y="2886"/>
              <a:ext cx="190" cy="0"/>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50"/>
            <p:cNvSpPr>
              <a:spLocks noChangeShapeType="1"/>
            </p:cNvSpPr>
            <p:nvPr/>
          </p:nvSpPr>
          <p:spPr bwMode="auto">
            <a:xfrm flipH="1" flipV="1">
              <a:off x="2476" y="3156"/>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51"/>
            <p:cNvSpPr>
              <a:spLocks noChangeShapeType="1"/>
            </p:cNvSpPr>
            <p:nvPr/>
          </p:nvSpPr>
          <p:spPr bwMode="auto">
            <a:xfrm flipH="1" flipV="1">
              <a:off x="2194"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Text Box 87"/>
          <p:cNvSpPr txBox="1">
            <a:spLocks noChangeArrowheads="1"/>
          </p:cNvSpPr>
          <p:nvPr/>
        </p:nvSpPr>
        <p:spPr bwMode="auto">
          <a:xfrm>
            <a:off x="7845217" y="1172270"/>
            <a:ext cx="1011815" cy="400110"/>
          </a:xfrm>
          <a:prstGeom prst="rect">
            <a:avLst/>
          </a:prstGeom>
          <a:noFill/>
          <a:ln w="9525">
            <a:noFill/>
            <a:miter lim="800000"/>
            <a:headEnd/>
            <a:tailEnd/>
          </a:ln>
          <a:effectLst/>
        </p:spPr>
        <p:txBody>
          <a:bodyPr wrap="none">
            <a:spAutoFit/>
          </a:bodyPr>
          <a:lstStyle/>
          <a:p>
            <a:r>
              <a:rPr lang="en-US" sz="2000" dirty="0"/>
              <a:t>Carved</a:t>
            </a:r>
          </a:p>
        </p:txBody>
      </p:sp>
      <p:sp>
        <p:nvSpPr>
          <p:cNvPr id="38" name="Text Box 87"/>
          <p:cNvSpPr txBox="1">
            <a:spLocks noChangeArrowheads="1"/>
          </p:cNvSpPr>
          <p:nvPr/>
        </p:nvSpPr>
        <p:spPr bwMode="auto">
          <a:xfrm>
            <a:off x="8559718" y="5375497"/>
            <a:ext cx="800219" cy="400110"/>
          </a:xfrm>
          <a:prstGeom prst="rect">
            <a:avLst/>
          </a:prstGeom>
          <a:noFill/>
          <a:ln w="9525">
            <a:noFill/>
            <a:miter lim="800000"/>
            <a:headEnd/>
            <a:tailEnd/>
          </a:ln>
          <a:effectLst/>
        </p:spPr>
        <p:txBody>
          <a:bodyPr wrap="none">
            <a:spAutoFit/>
          </a:bodyPr>
          <a:lstStyle/>
          <a:p>
            <a:r>
              <a:rPr lang="en-US" sz="2000" dirty="0"/>
              <a:t>Filled</a:t>
            </a:r>
          </a:p>
        </p:txBody>
      </p:sp>
      <p:sp>
        <p:nvSpPr>
          <p:cNvPr id="39" name="Line 86"/>
          <p:cNvSpPr>
            <a:spLocks noChangeShapeType="1"/>
          </p:cNvSpPr>
          <p:nvPr/>
        </p:nvSpPr>
        <p:spPr bwMode="auto">
          <a:xfrm flipV="1">
            <a:off x="9004800" y="4698931"/>
            <a:ext cx="93442" cy="6765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6"/>
          <p:cNvSpPr>
            <a:spLocks noChangeShapeType="1"/>
          </p:cNvSpPr>
          <p:nvPr/>
        </p:nvSpPr>
        <p:spPr bwMode="auto">
          <a:xfrm flipH="1" flipV="1">
            <a:off x="7641763" y="4027809"/>
            <a:ext cx="1168289" cy="13476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86"/>
          <p:cNvSpPr>
            <a:spLocks noChangeShapeType="1"/>
          </p:cNvSpPr>
          <p:nvPr/>
        </p:nvSpPr>
        <p:spPr bwMode="auto">
          <a:xfrm flipH="1">
            <a:off x="7345058" y="1588299"/>
            <a:ext cx="500157" cy="57225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82159423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77" name="Text Box 21"/>
          <p:cNvSpPr txBox="1">
            <a:spLocks noChangeArrowheads="1"/>
          </p:cNvSpPr>
          <p:nvPr/>
        </p:nvSpPr>
        <p:spPr bwMode="auto">
          <a:xfrm>
            <a:off x="2899933" y="11689"/>
            <a:ext cx="639213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4800" dirty="0">
                <a:solidFill>
                  <a:srgbClr val="000000"/>
                </a:solidFill>
                <a:latin typeface="Calibri" pitchFamily="34" charset="0"/>
                <a:cs typeface="Calibri" pitchFamily="34" charset="0"/>
              </a:rPr>
              <a:t>D8 Flow Direction Model</a:t>
            </a:r>
          </a:p>
          <a:p>
            <a:pPr eaLnBrk="0" fontAlgn="base" hangingPunct="0">
              <a:spcBef>
                <a:spcPct val="0"/>
              </a:spcBef>
              <a:spcAft>
                <a:spcPct val="0"/>
              </a:spcAft>
            </a:pPr>
            <a:r>
              <a:rPr lang="en-US" sz="3600" dirty="0">
                <a:solidFill>
                  <a:srgbClr val="000000"/>
                </a:solidFill>
                <a:latin typeface="Calibri" pitchFamily="34" charset="0"/>
                <a:cs typeface="Calibri" pitchFamily="34" charset="0"/>
              </a:rPr>
              <a:t>   Direction of steepest descent</a:t>
            </a:r>
            <a:endParaRPr lang="en-US" sz="2000" dirty="0">
              <a:solidFill>
                <a:srgbClr val="000000"/>
              </a:solidFill>
              <a:latin typeface="Calibri" pitchFamily="34" charset="0"/>
              <a:cs typeface="Calibri" pitchFamily="34" charset="0"/>
            </a:endParaRPr>
          </a:p>
        </p:txBody>
      </p:sp>
      <p:grpSp>
        <p:nvGrpSpPr>
          <p:cNvPr id="22" name="Group 21">
            <a:extLst>
              <a:ext uri="{FF2B5EF4-FFF2-40B4-BE49-F238E27FC236}">
                <a16:creationId xmlns:a16="http://schemas.microsoft.com/office/drawing/2014/main" id="{B8987E26-9F88-B686-B74A-B8322AF8A524}"/>
              </a:ext>
            </a:extLst>
          </p:cNvPr>
          <p:cNvGrpSpPr/>
          <p:nvPr/>
        </p:nvGrpSpPr>
        <p:grpSpPr>
          <a:xfrm>
            <a:off x="644865" y="1137983"/>
            <a:ext cx="6580883" cy="4577822"/>
            <a:chOff x="644865" y="1363337"/>
            <a:chExt cx="7528695" cy="5237147"/>
          </a:xfrm>
        </p:grpSpPr>
        <p:grpSp>
          <p:nvGrpSpPr>
            <p:cNvPr id="45" name="Group 44"/>
            <p:cNvGrpSpPr/>
            <p:nvPr/>
          </p:nvGrpSpPr>
          <p:grpSpPr>
            <a:xfrm>
              <a:off x="644865" y="1363337"/>
              <a:ext cx="2432001" cy="3018955"/>
              <a:chOff x="2286000" y="1443048"/>
              <a:chExt cx="2589213" cy="3524240"/>
            </a:xfrm>
          </p:grpSpPr>
          <p:grpSp>
            <p:nvGrpSpPr>
              <p:cNvPr id="46" name="Group 12"/>
              <p:cNvGrpSpPr>
                <a:grpSpLocks/>
              </p:cNvGrpSpPr>
              <p:nvPr/>
            </p:nvGrpSpPr>
            <p:grpSpPr bwMode="auto">
              <a:xfrm>
                <a:off x="2286000" y="2139950"/>
                <a:ext cx="2589213" cy="2827338"/>
                <a:chOff x="1877" y="1152"/>
                <a:chExt cx="775" cy="749"/>
              </a:xfrm>
            </p:grpSpPr>
            <p:sp>
              <p:nvSpPr>
                <p:cNvPr id="53" name="Rectangle 1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80</a:t>
                  </a:r>
                </a:p>
              </p:txBody>
            </p:sp>
            <p:sp>
              <p:nvSpPr>
                <p:cNvPr id="54" name="Rectangle 1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74</a:t>
                  </a:r>
                </a:p>
              </p:txBody>
            </p:sp>
            <p:sp>
              <p:nvSpPr>
                <p:cNvPr id="55" name="Rectangle 1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63</a:t>
                  </a:r>
                </a:p>
              </p:txBody>
            </p:sp>
            <p:sp>
              <p:nvSpPr>
                <p:cNvPr id="56" name="Rectangle 1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69</a:t>
                  </a:r>
                </a:p>
              </p:txBody>
            </p:sp>
            <p:sp>
              <p:nvSpPr>
                <p:cNvPr id="57" name="Rectangle 1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67</a:t>
                  </a:r>
                </a:p>
              </p:txBody>
            </p:sp>
            <p:sp>
              <p:nvSpPr>
                <p:cNvPr id="58" name="Rectangle 1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56</a:t>
                  </a:r>
                </a:p>
              </p:txBody>
            </p:sp>
            <p:sp>
              <p:nvSpPr>
                <p:cNvPr id="59" name="Rectangle 1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60</a:t>
                  </a:r>
                </a:p>
              </p:txBody>
            </p:sp>
            <p:sp>
              <p:nvSpPr>
                <p:cNvPr id="60" name="Rectangle 2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52</a:t>
                  </a:r>
                </a:p>
              </p:txBody>
            </p:sp>
            <p:sp>
              <p:nvSpPr>
                <p:cNvPr id="61" name="Rectangle 2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48</a:t>
                  </a:r>
                </a:p>
              </p:txBody>
            </p:sp>
          </p:grpSp>
          <p:sp>
            <p:nvSpPr>
              <p:cNvPr id="47" name="Line 22"/>
              <p:cNvSpPr>
                <a:spLocks noChangeShapeType="1"/>
              </p:cNvSpPr>
              <p:nvPr/>
            </p:nvSpPr>
            <p:spPr bwMode="auto">
              <a:xfrm>
                <a:off x="2287588" y="1866900"/>
                <a:ext cx="0" cy="1889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endParaRPr>
              </a:p>
            </p:txBody>
          </p:sp>
          <p:sp>
            <p:nvSpPr>
              <p:cNvPr id="48" name="Line 23"/>
              <p:cNvSpPr>
                <a:spLocks noChangeShapeType="1"/>
              </p:cNvSpPr>
              <p:nvPr/>
            </p:nvSpPr>
            <p:spPr bwMode="auto">
              <a:xfrm>
                <a:off x="3135313" y="1863725"/>
                <a:ext cx="4762" cy="195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endParaRPr>
              </a:p>
            </p:txBody>
          </p:sp>
          <p:sp>
            <p:nvSpPr>
              <p:cNvPr id="49" name="Line 24"/>
              <p:cNvSpPr>
                <a:spLocks noChangeShapeType="1"/>
              </p:cNvSpPr>
              <p:nvPr/>
            </p:nvSpPr>
            <p:spPr bwMode="auto">
              <a:xfrm>
                <a:off x="2949575" y="1957388"/>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endParaRPr>
              </a:p>
            </p:txBody>
          </p:sp>
          <p:sp>
            <p:nvSpPr>
              <p:cNvPr id="50" name="Text Box 25"/>
              <p:cNvSpPr txBox="1">
                <a:spLocks noChangeArrowheads="1"/>
              </p:cNvSpPr>
              <p:nvPr/>
            </p:nvSpPr>
            <p:spPr bwMode="auto">
              <a:xfrm>
                <a:off x="2419427" y="1443048"/>
                <a:ext cx="578888" cy="61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2800" dirty="0">
                    <a:solidFill>
                      <a:srgbClr val="000000"/>
                    </a:solidFill>
                  </a:rPr>
                  <a:t>30</a:t>
                </a:r>
              </a:p>
            </p:txBody>
          </p:sp>
          <p:sp>
            <p:nvSpPr>
              <p:cNvPr id="51" name="Line 26"/>
              <p:cNvSpPr>
                <a:spLocks noChangeShapeType="1"/>
              </p:cNvSpPr>
              <p:nvPr/>
            </p:nvSpPr>
            <p:spPr bwMode="auto">
              <a:xfrm flipH="1">
                <a:off x="2286000" y="1957388"/>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endParaRPr>
              </a:p>
            </p:txBody>
          </p:sp>
        </p:grpSp>
        <p:graphicFrame>
          <p:nvGraphicFramePr>
            <p:cNvPr id="787478" name="Object 22"/>
            <p:cNvGraphicFramePr>
              <a:graphicFrameLocks noChangeAspect="1"/>
            </p:cNvGraphicFramePr>
            <p:nvPr>
              <p:extLst>
                <p:ext uri="{D42A27DB-BD31-4B8C-83A1-F6EECF244321}">
                  <p14:modId xmlns:p14="http://schemas.microsoft.com/office/powerpoint/2010/main" val="2251379503"/>
                </p:ext>
              </p:extLst>
            </p:nvPr>
          </p:nvGraphicFramePr>
          <p:xfrm>
            <a:off x="738049" y="5709481"/>
            <a:ext cx="1865312" cy="842962"/>
          </p:xfrm>
          <a:graphic>
            <a:graphicData uri="http://schemas.openxmlformats.org/presentationml/2006/ole">
              <mc:AlternateContent xmlns:mc="http://schemas.openxmlformats.org/markup-compatibility/2006">
                <mc:Choice xmlns:v="urn:schemas-microsoft-com:vml" Requires="v">
                  <p:oleObj name="Equation" r:id="rId3" imgW="927000" imgH="419040" progId="Equation.3">
                    <p:embed/>
                  </p:oleObj>
                </mc:Choice>
                <mc:Fallback>
                  <p:oleObj name="Equation" r:id="rId3" imgW="927000" imgH="419040" progId="Equation.3">
                    <p:embed/>
                    <p:pic>
                      <p:nvPicPr>
                        <p:cNvPr id="787478" name="Object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49" y="5709481"/>
                          <a:ext cx="1865312"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7479" name="Object 23"/>
            <p:cNvGraphicFramePr>
              <a:graphicFrameLocks noChangeAspect="1"/>
            </p:cNvGraphicFramePr>
            <p:nvPr>
              <p:extLst>
                <p:ext uri="{D42A27DB-BD31-4B8C-83A1-F6EECF244321}">
                  <p14:modId xmlns:p14="http://schemas.microsoft.com/office/powerpoint/2010/main" val="3474723482"/>
                </p:ext>
              </p:extLst>
            </p:nvPr>
          </p:nvGraphicFramePr>
          <p:xfrm>
            <a:off x="731700" y="4693482"/>
            <a:ext cx="1855787" cy="784225"/>
          </p:xfrm>
          <a:graphic>
            <a:graphicData uri="http://schemas.openxmlformats.org/presentationml/2006/ole">
              <mc:AlternateContent xmlns:mc="http://schemas.openxmlformats.org/markup-compatibility/2006">
                <mc:Choice xmlns:v="urn:schemas-microsoft-com:vml" Requires="v">
                  <p:oleObj name="Equation" r:id="rId5" imgW="927000" imgH="393480" progId="Equation.3">
                    <p:embed/>
                  </p:oleObj>
                </mc:Choice>
                <mc:Fallback>
                  <p:oleObj name="Equation" r:id="rId5" imgW="927000" imgH="393480" progId="Equation.3">
                    <p:embed/>
                    <p:pic>
                      <p:nvPicPr>
                        <p:cNvPr id="787479"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700" y="4693482"/>
                          <a:ext cx="1855787"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7480" name="Text Box 24"/>
            <p:cNvSpPr txBox="1">
              <a:spLocks noChangeArrowheads="1"/>
            </p:cNvSpPr>
            <p:nvPr/>
          </p:nvSpPr>
          <p:spPr bwMode="auto">
            <a:xfrm>
              <a:off x="3224719" y="4649032"/>
              <a:ext cx="4619626" cy="950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dirty="0">
                  <a:solidFill>
                    <a:srgbClr val="000000"/>
                  </a:solidFill>
                  <a:latin typeface="Calibri" pitchFamily="34" charset="0"/>
                  <a:cs typeface="Calibri" pitchFamily="34" charset="0"/>
                </a:rPr>
                <a:t>Slope = Drop/Distance</a:t>
              </a:r>
            </a:p>
            <a:p>
              <a:pPr eaLnBrk="0" fontAlgn="base" hangingPunct="0">
                <a:spcBef>
                  <a:spcPct val="0"/>
                </a:spcBef>
                <a:spcAft>
                  <a:spcPct val="0"/>
                </a:spcAft>
              </a:pPr>
              <a:r>
                <a:rPr lang="en-US" sz="2400" dirty="0">
                  <a:solidFill>
                    <a:srgbClr val="000000"/>
                  </a:solidFill>
                  <a:latin typeface="Calibri" pitchFamily="34" charset="0"/>
                  <a:cs typeface="Calibri" pitchFamily="34" charset="0"/>
                </a:rPr>
                <a:t>Steepest down slope direction</a:t>
              </a:r>
            </a:p>
          </p:txBody>
        </p:sp>
        <p:sp>
          <p:nvSpPr>
            <p:cNvPr id="787481" name="Rectangle 25"/>
            <p:cNvSpPr>
              <a:spLocks noChangeArrowheads="1"/>
            </p:cNvSpPr>
            <p:nvPr/>
          </p:nvSpPr>
          <p:spPr bwMode="auto">
            <a:xfrm>
              <a:off x="682486" y="4649032"/>
              <a:ext cx="1951038" cy="866775"/>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43" name="Line 41"/>
            <p:cNvSpPr>
              <a:spLocks noChangeShapeType="1"/>
            </p:cNvSpPr>
            <p:nvPr/>
          </p:nvSpPr>
          <p:spPr bwMode="auto">
            <a:xfrm>
              <a:off x="2111427" y="3393594"/>
              <a:ext cx="414634" cy="464847"/>
            </a:xfrm>
            <a:prstGeom prst="line">
              <a:avLst/>
            </a:prstGeom>
            <a:noFill/>
            <a:ln w="57150">
              <a:solidFill>
                <a:schemeClr val="accent2"/>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44" name="Line 42"/>
            <p:cNvSpPr>
              <a:spLocks noChangeShapeType="1"/>
            </p:cNvSpPr>
            <p:nvPr/>
          </p:nvSpPr>
          <p:spPr bwMode="auto">
            <a:xfrm>
              <a:off x="1897854" y="3383905"/>
              <a:ext cx="0" cy="520738"/>
            </a:xfrm>
            <a:prstGeom prst="line">
              <a:avLst/>
            </a:prstGeom>
            <a:noFill/>
            <a:ln w="57150">
              <a:solidFill>
                <a:schemeClr val="accent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80" name="TextBox 79">
              <a:extLst>
                <a:ext uri="{FF2B5EF4-FFF2-40B4-BE49-F238E27FC236}">
                  <a16:creationId xmlns:a16="http://schemas.microsoft.com/office/drawing/2014/main" id="{B497E948-7F1B-41FB-9D22-5B58DD33C66C}"/>
                </a:ext>
              </a:extLst>
            </p:cNvPr>
            <p:cNvSpPr txBox="1"/>
            <p:nvPr/>
          </p:nvSpPr>
          <p:spPr>
            <a:xfrm>
              <a:off x="3281572" y="5649802"/>
              <a:ext cx="4891988" cy="95068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Note that this is different from the 3x3 or 5x5 slope that Peter Guth discussed Monday. It only looks down to where water may flow.</a:t>
              </a:r>
            </a:p>
          </p:txBody>
        </p:sp>
        <p:grpSp>
          <p:nvGrpSpPr>
            <p:cNvPr id="2" name="Group 2">
              <a:extLst>
                <a:ext uri="{FF2B5EF4-FFF2-40B4-BE49-F238E27FC236}">
                  <a16:creationId xmlns:a16="http://schemas.microsoft.com/office/drawing/2014/main" id="{BA389BF7-5593-49A4-C670-3CF5A5EB8EC8}"/>
                </a:ext>
              </a:extLst>
            </p:cNvPr>
            <p:cNvGrpSpPr>
              <a:grpSpLocks/>
            </p:cNvGrpSpPr>
            <p:nvPr/>
          </p:nvGrpSpPr>
          <p:grpSpPr bwMode="auto">
            <a:xfrm>
              <a:off x="4012193" y="2031885"/>
              <a:ext cx="2424112" cy="2420937"/>
              <a:chOff x="2261" y="1517"/>
              <a:chExt cx="1149" cy="1094"/>
            </a:xfrm>
          </p:grpSpPr>
          <p:sp>
            <p:nvSpPr>
              <p:cNvPr id="3" name="Rectangle 3">
                <a:extLst>
                  <a:ext uri="{FF2B5EF4-FFF2-40B4-BE49-F238E27FC236}">
                    <a16:creationId xmlns:a16="http://schemas.microsoft.com/office/drawing/2014/main" id="{FB56953E-7A7E-48EB-7EA5-4006D593312A}"/>
                  </a:ext>
                </a:extLst>
              </p:cNvPr>
              <p:cNvSpPr>
                <a:spLocks noChangeArrowheads="1"/>
              </p:cNvSpPr>
              <p:nvPr/>
            </p:nvSpPr>
            <p:spPr bwMode="auto">
              <a:xfrm>
                <a:off x="2261" y="151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a:solidFill>
                      <a:srgbClr val="000000"/>
                    </a:solidFill>
                  </a:rPr>
                  <a:t>4</a:t>
                </a:r>
              </a:p>
            </p:txBody>
          </p:sp>
          <p:sp>
            <p:nvSpPr>
              <p:cNvPr id="4" name="Rectangle 4">
                <a:extLst>
                  <a:ext uri="{FF2B5EF4-FFF2-40B4-BE49-F238E27FC236}">
                    <a16:creationId xmlns:a16="http://schemas.microsoft.com/office/drawing/2014/main" id="{1118099E-FAF3-B04B-CA94-DDAA31BBFD4E}"/>
                  </a:ext>
                </a:extLst>
              </p:cNvPr>
              <p:cNvSpPr>
                <a:spLocks noChangeArrowheads="1"/>
              </p:cNvSpPr>
              <p:nvPr/>
            </p:nvSpPr>
            <p:spPr bwMode="auto">
              <a:xfrm>
                <a:off x="2261" y="1881"/>
                <a:ext cx="383" cy="366"/>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a:solidFill>
                      <a:srgbClr val="000000"/>
                    </a:solidFill>
                  </a:rPr>
                  <a:t>5</a:t>
                </a:r>
              </a:p>
            </p:txBody>
          </p:sp>
          <p:sp>
            <p:nvSpPr>
              <p:cNvPr id="5" name="Rectangle 5">
                <a:extLst>
                  <a:ext uri="{FF2B5EF4-FFF2-40B4-BE49-F238E27FC236}">
                    <a16:creationId xmlns:a16="http://schemas.microsoft.com/office/drawing/2014/main" id="{8A733224-3622-122A-694A-C81E287223EA}"/>
                  </a:ext>
                </a:extLst>
              </p:cNvPr>
              <p:cNvSpPr>
                <a:spLocks noChangeArrowheads="1"/>
              </p:cNvSpPr>
              <p:nvPr/>
            </p:nvSpPr>
            <p:spPr bwMode="auto">
              <a:xfrm>
                <a:off x="2261" y="224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a:solidFill>
                      <a:srgbClr val="000000"/>
                    </a:solidFill>
                  </a:rPr>
                  <a:t>6</a:t>
                </a:r>
              </a:p>
            </p:txBody>
          </p:sp>
          <p:sp>
            <p:nvSpPr>
              <p:cNvPr id="6" name="Rectangle 6">
                <a:extLst>
                  <a:ext uri="{FF2B5EF4-FFF2-40B4-BE49-F238E27FC236}">
                    <a16:creationId xmlns:a16="http://schemas.microsoft.com/office/drawing/2014/main" id="{2FCFCCA9-BCD4-66E4-7DB5-1AEE43197F37}"/>
                  </a:ext>
                </a:extLst>
              </p:cNvPr>
              <p:cNvSpPr>
                <a:spLocks noChangeArrowheads="1"/>
              </p:cNvSpPr>
              <p:nvPr/>
            </p:nvSpPr>
            <p:spPr bwMode="auto">
              <a:xfrm>
                <a:off x="2644" y="151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a:solidFill>
                      <a:srgbClr val="000000"/>
                    </a:solidFill>
                  </a:rPr>
                  <a:t> 3</a:t>
                </a:r>
              </a:p>
            </p:txBody>
          </p:sp>
          <p:sp>
            <p:nvSpPr>
              <p:cNvPr id="7" name="Rectangle 7">
                <a:extLst>
                  <a:ext uri="{FF2B5EF4-FFF2-40B4-BE49-F238E27FC236}">
                    <a16:creationId xmlns:a16="http://schemas.microsoft.com/office/drawing/2014/main" id="{8B7A1841-B2BD-632C-9F82-CBAFAE69954D}"/>
                  </a:ext>
                </a:extLst>
              </p:cNvPr>
              <p:cNvSpPr>
                <a:spLocks noChangeArrowheads="1"/>
              </p:cNvSpPr>
              <p:nvPr/>
            </p:nvSpPr>
            <p:spPr bwMode="auto">
              <a:xfrm>
                <a:off x="2644" y="1881"/>
                <a:ext cx="383" cy="366"/>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8" name="Rectangle 8">
                <a:extLst>
                  <a:ext uri="{FF2B5EF4-FFF2-40B4-BE49-F238E27FC236}">
                    <a16:creationId xmlns:a16="http://schemas.microsoft.com/office/drawing/2014/main" id="{7C59FB15-352F-B20D-0A06-2857D4992236}"/>
                  </a:ext>
                </a:extLst>
              </p:cNvPr>
              <p:cNvSpPr>
                <a:spLocks noChangeArrowheads="1"/>
              </p:cNvSpPr>
              <p:nvPr/>
            </p:nvSpPr>
            <p:spPr bwMode="auto">
              <a:xfrm>
                <a:off x="2644" y="224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a:solidFill>
                      <a:srgbClr val="000000"/>
                    </a:solidFill>
                  </a:rPr>
                  <a:t>7</a:t>
                </a:r>
              </a:p>
            </p:txBody>
          </p:sp>
          <p:grpSp>
            <p:nvGrpSpPr>
              <p:cNvPr id="9" name="Group 9">
                <a:extLst>
                  <a:ext uri="{FF2B5EF4-FFF2-40B4-BE49-F238E27FC236}">
                    <a16:creationId xmlns:a16="http://schemas.microsoft.com/office/drawing/2014/main" id="{C5A63665-1632-6673-D9CB-0601195ED11A}"/>
                  </a:ext>
                </a:extLst>
              </p:cNvPr>
              <p:cNvGrpSpPr>
                <a:grpSpLocks/>
              </p:cNvGrpSpPr>
              <p:nvPr/>
            </p:nvGrpSpPr>
            <p:grpSpPr bwMode="auto">
              <a:xfrm>
                <a:off x="3027" y="1517"/>
                <a:ext cx="383" cy="1094"/>
                <a:chOff x="3027" y="1517"/>
                <a:chExt cx="383" cy="1094"/>
              </a:xfrm>
            </p:grpSpPr>
            <p:sp>
              <p:nvSpPr>
                <p:cNvPr id="18" name="Rectangle 10">
                  <a:extLst>
                    <a:ext uri="{FF2B5EF4-FFF2-40B4-BE49-F238E27FC236}">
                      <a16:creationId xmlns:a16="http://schemas.microsoft.com/office/drawing/2014/main" id="{81F59452-3114-33F4-9723-089644882DDA}"/>
                    </a:ext>
                  </a:extLst>
                </p:cNvPr>
                <p:cNvSpPr>
                  <a:spLocks noChangeArrowheads="1"/>
                </p:cNvSpPr>
                <p:nvPr/>
              </p:nvSpPr>
              <p:spPr bwMode="auto">
                <a:xfrm>
                  <a:off x="3027" y="151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a:solidFill>
                        <a:srgbClr val="000000"/>
                      </a:solidFill>
                    </a:rPr>
                    <a:t> 2</a:t>
                  </a:r>
                </a:p>
              </p:txBody>
            </p:sp>
            <p:sp>
              <p:nvSpPr>
                <p:cNvPr id="19" name="Rectangle 11">
                  <a:extLst>
                    <a:ext uri="{FF2B5EF4-FFF2-40B4-BE49-F238E27FC236}">
                      <a16:creationId xmlns:a16="http://schemas.microsoft.com/office/drawing/2014/main" id="{930E3ACA-314B-99F5-7742-A3535D70E6A4}"/>
                    </a:ext>
                  </a:extLst>
                </p:cNvPr>
                <p:cNvSpPr>
                  <a:spLocks noChangeArrowheads="1"/>
                </p:cNvSpPr>
                <p:nvPr/>
              </p:nvSpPr>
              <p:spPr bwMode="auto">
                <a:xfrm>
                  <a:off x="3027" y="1881"/>
                  <a:ext cx="383" cy="366"/>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a:solidFill>
                        <a:srgbClr val="000000"/>
                      </a:solidFill>
                    </a:rPr>
                    <a:t>1</a:t>
                  </a:r>
                </a:p>
              </p:txBody>
            </p:sp>
            <p:sp>
              <p:nvSpPr>
                <p:cNvPr id="20" name="Rectangle 12">
                  <a:extLst>
                    <a:ext uri="{FF2B5EF4-FFF2-40B4-BE49-F238E27FC236}">
                      <a16:creationId xmlns:a16="http://schemas.microsoft.com/office/drawing/2014/main" id="{22AAA8AC-F166-D28E-8CC3-618A2DFA7F56}"/>
                    </a:ext>
                  </a:extLst>
                </p:cNvPr>
                <p:cNvSpPr>
                  <a:spLocks noChangeArrowheads="1"/>
                </p:cNvSpPr>
                <p:nvPr/>
              </p:nvSpPr>
              <p:spPr bwMode="auto">
                <a:xfrm>
                  <a:off x="3027" y="224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a:solidFill>
                        <a:srgbClr val="000000"/>
                      </a:solidFill>
                    </a:rPr>
                    <a:t>8</a:t>
                  </a:r>
                </a:p>
              </p:txBody>
            </p:sp>
          </p:grpSp>
          <p:sp>
            <p:nvSpPr>
              <p:cNvPr id="10" name="Line 13">
                <a:extLst>
                  <a:ext uri="{FF2B5EF4-FFF2-40B4-BE49-F238E27FC236}">
                    <a16:creationId xmlns:a16="http://schemas.microsoft.com/office/drawing/2014/main" id="{6C1EC0C7-8FEE-5BC0-7101-03808E18F29B}"/>
                  </a:ext>
                </a:extLst>
              </p:cNvPr>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11" name="Line 14">
                <a:extLst>
                  <a:ext uri="{FF2B5EF4-FFF2-40B4-BE49-F238E27FC236}">
                    <a16:creationId xmlns:a16="http://schemas.microsoft.com/office/drawing/2014/main" id="{606F150B-6304-A175-39A2-D341DECF56AD}"/>
                  </a:ext>
                </a:extLst>
              </p:cNvPr>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12" name="Line 15">
                <a:extLst>
                  <a:ext uri="{FF2B5EF4-FFF2-40B4-BE49-F238E27FC236}">
                    <a16:creationId xmlns:a16="http://schemas.microsoft.com/office/drawing/2014/main" id="{363D76CA-0698-93AB-B8AD-11388682EA59}"/>
                  </a:ext>
                </a:extLst>
              </p:cNvPr>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13" name="Line 16">
                <a:extLst>
                  <a:ext uri="{FF2B5EF4-FFF2-40B4-BE49-F238E27FC236}">
                    <a16:creationId xmlns:a16="http://schemas.microsoft.com/office/drawing/2014/main" id="{D25D29EE-1EEB-09CB-8F79-1EC120F4BDBE}"/>
                  </a:ext>
                </a:extLst>
              </p:cNvPr>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14" name="Line 17">
                <a:extLst>
                  <a:ext uri="{FF2B5EF4-FFF2-40B4-BE49-F238E27FC236}">
                    <a16:creationId xmlns:a16="http://schemas.microsoft.com/office/drawing/2014/main" id="{A9DF9C56-622C-2EF5-FD64-5C3BEDCA0055}"/>
                  </a:ext>
                </a:extLst>
              </p:cNvPr>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15" name="Line 18">
                <a:extLst>
                  <a:ext uri="{FF2B5EF4-FFF2-40B4-BE49-F238E27FC236}">
                    <a16:creationId xmlns:a16="http://schemas.microsoft.com/office/drawing/2014/main" id="{24895452-885C-BFDB-EE02-CB7845A23C6B}"/>
                  </a:ext>
                </a:extLst>
              </p:cNvPr>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16" name="Line 19">
                <a:extLst>
                  <a:ext uri="{FF2B5EF4-FFF2-40B4-BE49-F238E27FC236}">
                    <a16:creationId xmlns:a16="http://schemas.microsoft.com/office/drawing/2014/main" id="{950EA39E-E0D3-1D49-2820-877725A85113}"/>
                  </a:ext>
                </a:extLst>
              </p:cNvPr>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17" name="Line 20">
                <a:extLst>
                  <a:ext uri="{FF2B5EF4-FFF2-40B4-BE49-F238E27FC236}">
                    <a16:creationId xmlns:a16="http://schemas.microsoft.com/office/drawing/2014/main" id="{A3536A14-9CA7-4776-5E19-3BF9E6CA2DEA}"/>
                  </a:ext>
                </a:extLst>
              </p:cNvPr>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grpSp>
      </p:grpSp>
      <p:pic>
        <p:nvPicPr>
          <p:cNvPr id="24" name="Picture 23">
            <a:extLst>
              <a:ext uri="{FF2B5EF4-FFF2-40B4-BE49-F238E27FC236}">
                <a16:creationId xmlns:a16="http://schemas.microsoft.com/office/drawing/2014/main" id="{8D53631F-69FB-F012-460F-D3F6EF36E5CA}"/>
              </a:ext>
            </a:extLst>
          </p:cNvPr>
          <p:cNvPicPr>
            <a:picLocks noChangeAspect="1"/>
          </p:cNvPicPr>
          <p:nvPr/>
        </p:nvPicPr>
        <p:blipFill>
          <a:blip r:embed="rId7"/>
          <a:srcRect l="14578"/>
          <a:stretch>
            <a:fillRect/>
          </a:stretch>
        </p:blipFill>
        <p:spPr>
          <a:xfrm>
            <a:off x="7754373" y="1500701"/>
            <a:ext cx="838163" cy="933580"/>
          </a:xfrm>
          <a:prstGeom prst="rect">
            <a:avLst/>
          </a:prstGeom>
        </p:spPr>
      </p:pic>
      <p:pic>
        <p:nvPicPr>
          <p:cNvPr id="26" name="Picture 25">
            <a:extLst>
              <a:ext uri="{FF2B5EF4-FFF2-40B4-BE49-F238E27FC236}">
                <a16:creationId xmlns:a16="http://schemas.microsoft.com/office/drawing/2014/main" id="{0A09AF1E-12EE-A6B3-F296-6FB7DFAC474C}"/>
              </a:ext>
            </a:extLst>
          </p:cNvPr>
          <p:cNvPicPr>
            <a:picLocks noChangeAspect="1"/>
          </p:cNvPicPr>
          <p:nvPr/>
        </p:nvPicPr>
        <p:blipFill>
          <a:blip r:embed="rId8"/>
          <a:stretch>
            <a:fillRect/>
          </a:stretch>
        </p:blipFill>
        <p:spPr>
          <a:xfrm>
            <a:off x="9193766" y="1217059"/>
            <a:ext cx="1818157" cy="1892719"/>
          </a:xfrm>
          <a:prstGeom prst="rect">
            <a:avLst/>
          </a:prstGeom>
        </p:spPr>
      </p:pic>
      <p:pic>
        <p:nvPicPr>
          <p:cNvPr id="28" name="Picture 27">
            <a:extLst>
              <a:ext uri="{FF2B5EF4-FFF2-40B4-BE49-F238E27FC236}">
                <a16:creationId xmlns:a16="http://schemas.microsoft.com/office/drawing/2014/main" id="{EEBF73E2-F179-BFA6-79C6-43352DACA623}"/>
              </a:ext>
            </a:extLst>
          </p:cNvPr>
          <p:cNvPicPr>
            <a:picLocks noChangeAspect="1"/>
          </p:cNvPicPr>
          <p:nvPr/>
        </p:nvPicPr>
        <p:blipFill>
          <a:blip r:embed="rId9"/>
          <a:stretch>
            <a:fillRect/>
          </a:stretch>
        </p:blipFill>
        <p:spPr>
          <a:xfrm>
            <a:off x="7754898" y="3224453"/>
            <a:ext cx="990738" cy="1876687"/>
          </a:xfrm>
          <a:prstGeom prst="rect">
            <a:avLst/>
          </a:prstGeom>
        </p:spPr>
      </p:pic>
      <p:pic>
        <p:nvPicPr>
          <p:cNvPr id="30" name="Picture 29">
            <a:extLst>
              <a:ext uri="{FF2B5EF4-FFF2-40B4-BE49-F238E27FC236}">
                <a16:creationId xmlns:a16="http://schemas.microsoft.com/office/drawing/2014/main" id="{CDC8A300-5977-5B65-884F-6560E9DC5089}"/>
              </a:ext>
            </a:extLst>
          </p:cNvPr>
          <p:cNvPicPr>
            <a:picLocks noChangeAspect="1"/>
          </p:cNvPicPr>
          <p:nvPr/>
        </p:nvPicPr>
        <p:blipFill>
          <a:blip r:embed="rId10"/>
          <a:stretch>
            <a:fillRect/>
          </a:stretch>
        </p:blipFill>
        <p:spPr>
          <a:xfrm>
            <a:off x="9193766" y="3224453"/>
            <a:ext cx="2353369" cy="2524340"/>
          </a:xfrm>
          <a:prstGeom prst="rect">
            <a:avLst/>
          </a:prstGeom>
        </p:spPr>
      </p:pic>
      <p:sp>
        <p:nvSpPr>
          <p:cNvPr id="23" name="TextBox 22">
            <a:extLst>
              <a:ext uri="{FF2B5EF4-FFF2-40B4-BE49-F238E27FC236}">
                <a16:creationId xmlns:a16="http://schemas.microsoft.com/office/drawing/2014/main" id="{3D9C9CD7-6711-86FF-0EBE-CDD698C33EED}"/>
              </a:ext>
            </a:extLst>
          </p:cNvPr>
          <p:cNvSpPr txBox="1"/>
          <p:nvPr/>
        </p:nvSpPr>
        <p:spPr>
          <a:xfrm>
            <a:off x="710869" y="5810656"/>
            <a:ext cx="9303987" cy="338554"/>
          </a:xfrm>
          <a:prstGeom prst="rect">
            <a:avLst/>
          </a:prstGeom>
          <a:noFill/>
        </p:spPr>
        <p:txBody>
          <a:bodyPr wrap="square">
            <a:spAutoFit/>
          </a:bodyPr>
          <a:lstStyle/>
          <a:p>
            <a:r>
              <a:rPr lang="en-US" sz="1600" dirty="0">
                <a:latin typeface="Segoe UI" panose="020B0502040204020203" pitchFamily="34" charset="0"/>
              </a:rPr>
              <a:t>O'Callaghan, J. F. and D. M. Mark, (1984),</a:t>
            </a:r>
            <a:r>
              <a:rPr lang="en-US" sz="1600" u="sng" dirty="0">
                <a:latin typeface="Segoe UI" panose="020B0502040204020203" pitchFamily="34" charset="0"/>
              </a:rPr>
              <a:t> </a:t>
            </a:r>
            <a:r>
              <a:rPr lang="en-US" sz="1600" u="sng" dirty="0">
                <a:latin typeface="Segoe UI" panose="020B0502040204020203" pitchFamily="34" charset="0"/>
                <a:hlinkClick r:id="rId11"/>
              </a:rPr>
              <a:t>https://doi.org/10.1016/S0734-189X(84)80011-0.</a:t>
            </a:r>
            <a:endParaRPr lang="en-US" sz="1600" dirty="0"/>
          </a:p>
        </p:txBody>
      </p:sp>
    </p:spTree>
    <p:extLst>
      <p:ext uri="{BB962C8B-B14F-4D97-AF65-F5344CB8AC3E}">
        <p14:creationId xmlns:p14="http://schemas.microsoft.com/office/powerpoint/2010/main" val="1850575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C22FF-E180-554E-3D15-CA3E7C076212}"/>
            </a:ext>
          </a:extLst>
        </p:cNvPr>
        <p:cNvGrpSpPr/>
        <p:nvPr/>
      </p:nvGrpSpPr>
      <p:grpSpPr>
        <a:xfrm>
          <a:off x="0" y="0"/>
          <a:ext cx="0" cy="0"/>
          <a:chOff x="0" y="0"/>
          <a:chExt cx="0" cy="0"/>
        </a:xfrm>
      </p:grpSpPr>
      <p:sp>
        <p:nvSpPr>
          <p:cNvPr id="54275" name="Text Box 52">
            <a:extLst>
              <a:ext uri="{FF2B5EF4-FFF2-40B4-BE49-F238E27FC236}">
                <a16:creationId xmlns:a16="http://schemas.microsoft.com/office/drawing/2014/main" id="{52E7325F-88C7-5990-61FF-431E44C2832A}"/>
              </a:ext>
            </a:extLst>
          </p:cNvPr>
          <p:cNvSpPr txBox="1">
            <a:spLocks noChangeArrowheads="1"/>
          </p:cNvSpPr>
          <p:nvPr/>
        </p:nvSpPr>
        <p:spPr bwMode="auto">
          <a:xfrm>
            <a:off x="231422" y="174977"/>
            <a:ext cx="117291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3600" dirty="0">
                <a:solidFill>
                  <a:srgbClr val="000000"/>
                </a:solidFill>
                <a:latin typeface="Calibri" pitchFamily="34" charset="0"/>
                <a:cs typeface="Calibri" pitchFamily="34" charset="0"/>
              </a:rPr>
              <a:t>Grid Network, Flow Accumulation, Streams and Watersheds</a:t>
            </a:r>
            <a:endParaRPr lang="en-US" sz="2000" dirty="0">
              <a:solidFill>
                <a:srgbClr val="000000"/>
              </a:solidFill>
              <a:latin typeface="Calibri" pitchFamily="34" charset="0"/>
              <a:cs typeface="Calibri" pitchFamily="34" charset="0"/>
            </a:endParaRPr>
          </a:p>
        </p:txBody>
      </p:sp>
      <p:grpSp>
        <p:nvGrpSpPr>
          <p:cNvPr id="54277" name="Group 111">
            <a:extLst>
              <a:ext uri="{FF2B5EF4-FFF2-40B4-BE49-F238E27FC236}">
                <a16:creationId xmlns:a16="http://schemas.microsoft.com/office/drawing/2014/main" id="{AEF7ADE7-476F-AB1B-20C6-94F3F9570A8F}"/>
              </a:ext>
            </a:extLst>
          </p:cNvPr>
          <p:cNvGrpSpPr>
            <a:grpSpLocks/>
          </p:cNvGrpSpPr>
          <p:nvPr/>
        </p:nvGrpSpPr>
        <p:grpSpPr bwMode="auto">
          <a:xfrm>
            <a:off x="422164" y="1020182"/>
            <a:ext cx="2195338" cy="2095550"/>
            <a:chOff x="838200" y="2133600"/>
            <a:chExt cx="3352800" cy="3200400"/>
          </a:xfrm>
        </p:grpSpPr>
        <p:grpSp>
          <p:nvGrpSpPr>
            <p:cNvPr id="54278" name="Group 54">
              <a:extLst>
                <a:ext uri="{FF2B5EF4-FFF2-40B4-BE49-F238E27FC236}">
                  <a16:creationId xmlns:a16="http://schemas.microsoft.com/office/drawing/2014/main" id="{84E7F2A6-6424-9893-22C8-D1320D2FCCF3}"/>
                </a:ext>
              </a:extLst>
            </p:cNvPr>
            <p:cNvGrpSpPr>
              <a:grpSpLocks/>
            </p:cNvGrpSpPr>
            <p:nvPr/>
          </p:nvGrpSpPr>
          <p:grpSpPr bwMode="auto">
            <a:xfrm>
              <a:off x="838200" y="2133600"/>
              <a:ext cx="3352800" cy="3200400"/>
              <a:chOff x="1877" y="1152"/>
              <a:chExt cx="1971" cy="1776"/>
            </a:xfrm>
          </p:grpSpPr>
          <p:sp>
            <p:nvSpPr>
              <p:cNvPr id="54304" name="Rectangle 55">
                <a:extLst>
                  <a:ext uri="{FF2B5EF4-FFF2-40B4-BE49-F238E27FC236}">
                    <a16:creationId xmlns:a16="http://schemas.microsoft.com/office/drawing/2014/main" id="{25D17628-79D7-A387-142A-52793E154C54}"/>
                  </a:ext>
                </a:extLst>
              </p:cNvPr>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05" name="Rectangle 56">
                <a:extLst>
                  <a:ext uri="{FF2B5EF4-FFF2-40B4-BE49-F238E27FC236}">
                    <a16:creationId xmlns:a16="http://schemas.microsoft.com/office/drawing/2014/main" id="{020D90A4-8879-7CE3-9162-BAE2DF041B76}"/>
                  </a:ext>
                </a:extLst>
              </p:cNvPr>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06" name="Rectangle 57">
                <a:extLst>
                  <a:ext uri="{FF2B5EF4-FFF2-40B4-BE49-F238E27FC236}">
                    <a16:creationId xmlns:a16="http://schemas.microsoft.com/office/drawing/2014/main" id="{E96A2F36-C3C9-1407-84B8-7CA2831FF92B}"/>
                  </a:ext>
                </a:extLst>
              </p:cNvPr>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07" name="Rectangle 58">
                <a:extLst>
                  <a:ext uri="{FF2B5EF4-FFF2-40B4-BE49-F238E27FC236}">
                    <a16:creationId xmlns:a16="http://schemas.microsoft.com/office/drawing/2014/main" id="{7A55F49F-5B99-8967-610B-9A19FB931C4D}"/>
                  </a:ext>
                </a:extLst>
              </p:cNvPr>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08" name="Rectangle 59">
                <a:extLst>
                  <a:ext uri="{FF2B5EF4-FFF2-40B4-BE49-F238E27FC236}">
                    <a16:creationId xmlns:a16="http://schemas.microsoft.com/office/drawing/2014/main" id="{D1AA8441-4920-974B-271F-B7974355E373}"/>
                  </a:ext>
                </a:extLst>
              </p:cNvPr>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09" name="Rectangle 60">
                <a:extLst>
                  <a:ext uri="{FF2B5EF4-FFF2-40B4-BE49-F238E27FC236}">
                    <a16:creationId xmlns:a16="http://schemas.microsoft.com/office/drawing/2014/main" id="{5596E0D9-BFA9-D493-8804-3E53C568B0A0}"/>
                  </a:ext>
                </a:extLst>
              </p:cNvPr>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10" name="Rectangle 61">
                <a:extLst>
                  <a:ext uri="{FF2B5EF4-FFF2-40B4-BE49-F238E27FC236}">
                    <a16:creationId xmlns:a16="http://schemas.microsoft.com/office/drawing/2014/main" id="{AB7385E7-EAD4-78B5-85B5-B02F1A5420A8}"/>
                  </a:ext>
                </a:extLst>
              </p:cNvPr>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11" name="Rectangle 62">
                <a:extLst>
                  <a:ext uri="{FF2B5EF4-FFF2-40B4-BE49-F238E27FC236}">
                    <a16:creationId xmlns:a16="http://schemas.microsoft.com/office/drawing/2014/main" id="{C17429CD-930D-D7C5-27BF-5B223664C2D3}"/>
                  </a:ext>
                </a:extLst>
              </p:cNvPr>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12" name="Rectangle 63">
                <a:extLst>
                  <a:ext uri="{FF2B5EF4-FFF2-40B4-BE49-F238E27FC236}">
                    <a16:creationId xmlns:a16="http://schemas.microsoft.com/office/drawing/2014/main" id="{5652A321-D303-B06C-399A-F30B0E1FAC9C}"/>
                  </a:ext>
                </a:extLst>
              </p:cNvPr>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13" name="Rectangle 64">
                <a:extLst>
                  <a:ext uri="{FF2B5EF4-FFF2-40B4-BE49-F238E27FC236}">
                    <a16:creationId xmlns:a16="http://schemas.microsoft.com/office/drawing/2014/main" id="{ECED2427-391F-D686-32F1-95ED0A2210E8}"/>
                  </a:ext>
                </a:extLst>
              </p:cNvPr>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14" name="Rectangle 65">
                <a:extLst>
                  <a:ext uri="{FF2B5EF4-FFF2-40B4-BE49-F238E27FC236}">
                    <a16:creationId xmlns:a16="http://schemas.microsoft.com/office/drawing/2014/main" id="{6A8DC7F9-DFFD-A628-9EF6-6DEE519ECF44}"/>
                  </a:ext>
                </a:extLst>
              </p:cNvPr>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15" name="Rectangle 66">
                <a:extLst>
                  <a:ext uri="{FF2B5EF4-FFF2-40B4-BE49-F238E27FC236}">
                    <a16:creationId xmlns:a16="http://schemas.microsoft.com/office/drawing/2014/main" id="{078F4843-7238-5ED7-1F44-17D6994940DC}"/>
                  </a:ext>
                </a:extLst>
              </p:cNvPr>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16" name="Rectangle 67">
                <a:extLst>
                  <a:ext uri="{FF2B5EF4-FFF2-40B4-BE49-F238E27FC236}">
                    <a16:creationId xmlns:a16="http://schemas.microsoft.com/office/drawing/2014/main" id="{701B5ABD-2BFA-4484-F61F-6B620DC584BA}"/>
                  </a:ext>
                </a:extLst>
              </p:cNvPr>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17" name="Rectangle 68">
                <a:extLst>
                  <a:ext uri="{FF2B5EF4-FFF2-40B4-BE49-F238E27FC236}">
                    <a16:creationId xmlns:a16="http://schemas.microsoft.com/office/drawing/2014/main" id="{11A13032-8D6E-042A-788E-4A009340592F}"/>
                  </a:ext>
                </a:extLst>
              </p:cNvPr>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18" name="Rectangle 69">
                <a:extLst>
                  <a:ext uri="{FF2B5EF4-FFF2-40B4-BE49-F238E27FC236}">
                    <a16:creationId xmlns:a16="http://schemas.microsoft.com/office/drawing/2014/main" id="{45F99331-15E5-1A4A-309F-D00727775BA4}"/>
                  </a:ext>
                </a:extLst>
              </p:cNvPr>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19" name="Rectangle 70">
                <a:extLst>
                  <a:ext uri="{FF2B5EF4-FFF2-40B4-BE49-F238E27FC236}">
                    <a16:creationId xmlns:a16="http://schemas.microsoft.com/office/drawing/2014/main" id="{F9CC1A18-50B5-735A-B18C-00A0FF0372EA}"/>
                  </a:ext>
                </a:extLst>
              </p:cNvPr>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20" name="Rectangle 71">
                <a:extLst>
                  <a:ext uri="{FF2B5EF4-FFF2-40B4-BE49-F238E27FC236}">
                    <a16:creationId xmlns:a16="http://schemas.microsoft.com/office/drawing/2014/main" id="{C7F537C8-6CC0-73E1-C29E-6DC16FAED7D6}"/>
                  </a:ext>
                </a:extLst>
              </p:cNvPr>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21" name="Rectangle 72">
                <a:extLst>
                  <a:ext uri="{FF2B5EF4-FFF2-40B4-BE49-F238E27FC236}">
                    <a16:creationId xmlns:a16="http://schemas.microsoft.com/office/drawing/2014/main" id="{BBAE68F1-06C0-66D6-3F99-BE17FC657E2A}"/>
                  </a:ext>
                </a:extLst>
              </p:cNvPr>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22" name="Rectangle 73">
                <a:extLst>
                  <a:ext uri="{FF2B5EF4-FFF2-40B4-BE49-F238E27FC236}">
                    <a16:creationId xmlns:a16="http://schemas.microsoft.com/office/drawing/2014/main" id="{3176C5BA-625C-E134-A36D-37244C03DFCE}"/>
                  </a:ext>
                </a:extLst>
              </p:cNvPr>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23" name="Rectangle 74">
                <a:extLst>
                  <a:ext uri="{FF2B5EF4-FFF2-40B4-BE49-F238E27FC236}">
                    <a16:creationId xmlns:a16="http://schemas.microsoft.com/office/drawing/2014/main" id="{E048D10B-6210-AB1B-E75E-8FF3A9FA379C}"/>
                  </a:ext>
                </a:extLst>
              </p:cNvPr>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24" name="Rectangle 75">
                <a:extLst>
                  <a:ext uri="{FF2B5EF4-FFF2-40B4-BE49-F238E27FC236}">
                    <a16:creationId xmlns:a16="http://schemas.microsoft.com/office/drawing/2014/main" id="{77173E30-C9AF-0D5D-7139-E573E2E21B5B}"/>
                  </a:ext>
                </a:extLst>
              </p:cNvPr>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25" name="Rectangle 76">
                <a:extLst>
                  <a:ext uri="{FF2B5EF4-FFF2-40B4-BE49-F238E27FC236}">
                    <a16:creationId xmlns:a16="http://schemas.microsoft.com/office/drawing/2014/main" id="{E03E3F4B-6456-3D71-E6E7-C49B56304F50}"/>
                  </a:ext>
                </a:extLst>
              </p:cNvPr>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26" name="Rectangle 77">
                <a:extLst>
                  <a:ext uri="{FF2B5EF4-FFF2-40B4-BE49-F238E27FC236}">
                    <a16:creationId xmlns:a16="http://schemas.microsoft.com/office/drawing/2014/main" id="{68E4395A-FDCC-A61D-02C2-CF231CC8C940}"/>
                  </a:ext>
                </a:extLst>
              </p:cNvPr>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27" name="Rectangle 78">
                <a:extLst>
                  <a:ext uri="{FF2B5EF4-FFF2-40B4-BE49-F238E27FC236}">
                    <a16:creationId xmlns:a16="http://schemas.microsoft.com/office/drawing/2014/main" id="{65F7AF8C-AFB7-F560-E756-D12B7DDCAFBB}"/>
                  </a:ext>
                </a:extLst>
              </p:cNvPr>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sp>
            <p:nvSpPr>
              <p:cNvPr id="54328" name="Rectangle 79">
                <a:extLst>
                  <a:ext uri="{FF2B5EF4-FFF2-40B4-BE49-F238E27FC236}">
                    <a16:creationId xmlns:a16="http://schemas.microsoft.com/office/drawing/2014/main" id="{CFA6B38F-C40C-30AD-2DD7-89BD8F005C6A}"/>
                  </a:ext>
                </a:extLst>
              </p:cNvPr>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a:solidFill>
                    <a:srgbClr val="000000"/>
                  </a:solidFill>
                </a:endParaRPr>
              </a:p>
            </p:txBody>
          </p:sp>
        </p:grpSp>
        <p:sp>
          <p:nvSpPr>
            <p:cNvPr id="54279" name="Line 80">
              <a:extLst>
                <a:ext uri="{FF2B5EF4-FFF2-40B4-BE49-F238E27FC236}">
                  <a16:creationId xmlns:a16="http://schemas.microsoft.com/office/drawing/2014/main" id="{04709C7F-CFE3-4F29-CF92-5D750A3372D7}"/>
                </a:ext>
              </a:extLst>
            </p:cNvPr>
            <p:cNvSpPr>
              <a:spLocks noChangeShapeType="1"/>
            </p:cNvSpPr>
            <p:nvPr/>
          </p:nvSpPr>
          <p:spPr bwMode="auto">
            <a:xfrm>
              <a:off x="1012203" y="2277208"/>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80" name="Line 81">
              <a:extLst>
                <a:ext uri="{FF2B5EF4-FFF2-40B4-BE49-F238E27FC236}">
                  <a16:creationId xmlns:a16="http://schemas.microsoft.com/office/drawing/2014/main" id="{7B605C57-D5EF-4D97-8CB1-136E8E24A8D0}"/>
                </a:ext>
              </a:extLst>
            </p:cNvPr>
            <p:cNvSpPr>
              <a:spLocks noChangeShapeType="1"/>
            </p:cNvSpPr>
            <p:nvPr/>
          </p:nvSpPr>
          <p:spPr bwMode="auto">
            <a:xfrm>
              <a:off x="1677049" y="225669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81" name="Line 84">
              <a:extLst>
                <a:ext uri="{FF2B5EF4-FFF2-40B4-BE49-F238E27FC236}">
                  <a16:creationId xmlns:a16="http://schemas.microsoft.com/office/drawing/2014/main" id="{1EDBDED4-2263-8BE7-64C1-A6A9398FDE9B}"/>
                </a:ext>
              </a:extLst>
            </p:cNvPr>
            <p:cNvSpPr>
              <a:spLocks noChangeShapeType="1"/>
            </p:cNvSpPr>
            <p:nvPr/>
          </p:nvSpPr>
          <p:spPr bwMode="auto">
            <a:xfrm>
              <a:off x="2341896"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82" name="Line 85">
              <a:extLst>
                <a:ext uri="{FF2B5EF4-FFF2-40B4-BE49-F238E27FC236}">
                  <a16:creationId xmlns:a16="http://schemas.microsoft.com/office/drawing/2014/main" id="{C971D639-340A-4606-7C2D-DCF4A0631603}"/>
                </a:ext>
              </a:extLst>
            </p:cNvPr>
            <p:cNvSpPr>
              <a:spLocks noChangeShapeType="1"/>
            </p:cNvSpPr>
            <p:nvPr/>
          </p:nvSpPr>
          <p:spPr bwMode="auto">
            <a:xfrm>
              <a:off x="991426" y="42056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83" name="Line 86">
              <a:extLst>
                <a:ext uri="{FF2B5EF4-FFF2-40B4-BE49-F238E27FC236}">
                  <a16:creationId xmlns:a16="http://schemas.microsoft.com/office/drawing/2014/main" id="{31F94905-E8B5-B9D3-ECA5-24BC75D8C237}"/>
                </a:ext>
              </a:extLst>
            </p:cNvPr>
            <p:cNvSpPr>
              <a:spLocks noChangeShapeType="1"/>
            </p:cNvSpPr>
            <p:nvPr/>
          </p:nvSpPr>
          <p:spPr bwMode="auto">
            <a:xfrm>
              <a:off x="1697826"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84" name="Line 87">
              <a:extLst>
                <a:ext uri="{FF2B5EF4-FFF2-40B4-BE49-F238E27FC236}">
                  <a16:creationId xmlns:a16="http://schemas.microsoft.com/office/drawing/2014/main" id="{F64C2993-A0BB-CD2D-DA51-E60A1CCCCE43}"/>
                </a:ext>
              </a:extLst>
            </p:cNvPr>
            <p:cNvSpPr>
              <a:spLocks noChangeShapeType="1"/>
            </p:cNvSpPr>
            <p:nvPr/>
          </p:nvSpPr>
          <p:spPr bwMode="auto">
            <a:xfrm rot="2592605" flipV="1">
              <a:off x="1022591" y="4854453"/>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85" name="Line 88">
              <a:extLst>
                <a:ext uri="{FF2B5EF4-FFF2-40B4-BE49-F238E27FC236}">
                  <a16:creationId xmlns:a16="http://schemas.microsoft.com/office/drawing/2014/main" id="{99E7080B-65C7-6651-993F-8124D4DC23CC}"/>
                </a:ext>
              </a:extLst>
            </p:cNvPr>
            <p:cNvSpPr>
              <a:spLocks noChangeShapeType="1"/>
            </p:cNvSpPr>
            <p:nvPr/>
          </p:nvSpPr>
          <p:spPr bwMode="auto">
            <a:xfrm rot="2592605" flipV="1">
              <a:off x="2373060" y="4833938"/>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86" name="Line 91">
              <a:extLst>
                <a:ext uri="{FF2B5EF4-FFF2-40B4-BE49-F238E27FC236}">
                  <a16:creationId xmlns:a16="http://schemas.microsoft.com/office/drawing/2014/main" id="{A1BB08F1-2610-AB4D-93FE-5A81D4B9840C}"/>
                </a:ext>
              </a:extLst>
            </p:cNvPr>
            <p:cNvSpPr>
              <a:spLocks noChangeShapeType="1"/>
            </p:cNvSpPr>
            <p:nvPr/>
          </p:nvSpPr>
          <p:spPr bwMode="auto">
            <a:xfrm rot="2592605" flipV="1">
              <a:off x="1708214" y="3582499"/>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87" name="Line 92">
              <a:extLst>
                <a:ext uri="{FF2B5EF4-FFF2-40B4-BE49-F238E27FC236}">
                  <a16:creationId xmlns:a16="http://schemas.microsoft.com/office/drawing/2014/main" id="{0B58E510-A5EE-C9BB-C61D-FB5FB467D878}"/>
                </a:ext>
              </a:extLst>
            </p:cNvPr>
            <p:cNvSpPr>
              <a:spLocks noChangeShapeType="1"/>
            </p:cNvSpPr>
            <p:nvPr/>
          </p:nvSpPr>
          <p:spPr bwMode="auto">
            <a:xfrm rot="2592605" flipV="1">
              <a:off x="1022591" y="2926007"/>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88" name="Line 93">
              <a:extLst>
                <a:ext uri="{FF2B5EF4-FFF2-40B4-BE49-F238E27FC236}">
                  <a16:creationId xmlns:a16="http://schemas.microsoft.com/office/drawing/2014/main" id="{2A69EA9D-C143-52EA-1103-E1785D56262F}"/>
                </a:ext>
              </a:extLst>
            </p:cNvPr>
            <p:cNvSpPr>
              <a:spLocks noChangeShapeType="1"/>
            </p:cNvSpPr>
            <p:nvPr/>
          </p:nvSpPr>
          <p:spPr bwMode="auto">
            <a:xfrm rot="2807395">
              <a:off x="2367129" y="2321507"/>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89" name="Line 94">
              <a:extLst>
                <a:ext uri="{FF2B5EF4-FFF2-40B4-BE49-F238E27FC236}">
                  <a16:creationId xmlns:a16="http://schemas.microsoft.com/office/drawing/2014/main" id="{C8A2C789-5350-26C2-5732-5647CD655EB6}"/>
                </a:ext>
              </a:extLst>
            </p:cNvPr>
            <p:cNvSpPr>
              <a:spLocks noChangeShapeType="1"/>
            </p:cNvSpPr>
            <p:nvPr/>
          </p:nvSpPr>
          <p:spPr bwMode="auto">
            <a:xfrm rot="2807395">
              <a:off x="2367129" y="2978000"/>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90" name="Line 95">
              <a:extLst>
                <a:ext uri="{FF2B5EF4-FFF2-40B4-BE49-F238E27FC236}">
                  <a16:creationId xmlns:a16="http://schemas.microsoft.com/office/drawing/2014/main" id="{034F1C1D-5F1A-E773-6A5D-6904EE0BA128}"/>
                </a:ext>
              </a:extLst>
            </p:cNvPr>
            <p:cNvSpPr>
              <a:spLocks noChangeShapeType="1"/>
            </p:cNvSpPr>
            <p:nvPr/>
          </p:nvSpPr>
          <p:spPr bwMode="auto">
            <a:xfrm rot="2807395">
              <a:off x="3696822" y="4229438"/>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91" name="Line 96">
              <a:extLst>
                <a:ext uri="{FF2B5EF4-FFF2-40B4-BE49-F238E27FC236}">
                  <a16:creationId xmlns:a16="http://schemas.microsoft.com/office/drawing/2014/main" id="{E885FE13-45FD-DE0F-92E1-6D81A8D50523}"/>
                </a:ext>
              </a:extLst>
            </p:cNvPr>
            <p:cNvSpPr>
              <a:spLocks noChangeShapeType="1"/>
            </p:cNvSpPr>
            <p:nvPr/>
          </p:nvSpPr>
          <p:spPr bwMode="auto">
            <a:xfrm rot="2807395">
              <a:off x="3073529"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92" name="Line 97">
              <a:extLst>
                <a:ext uri="{FF2B5EF4-FFF2-40B4-BE49-F238E27FC236}">
                  <a16:creationId xmlns:a16="http://schemas.microsoft.com/office/drawing/2014/main" id="{8362B39A-1BCC-ADAF-F9E3-A97DE3758A29}"/>
                </a:ext>
              </a:extLst>
            </p:cNvPr>
            <p:cNvSpPr>
              <a:spLocks noChangeShapeType="1"/>
            </p:cNvSpPr>
            <p:nvPr/>
          </p:nvSpPr>
          <p:spPr bwMode="auto">
            <a:xfrm rot="2807395">
              <a:off x="2346353"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93" name="Line 98">
              <a:extLst>
                <a:ext uri="{FF2B5EF4-FFF2-40B4-BE49-F238E27FC236}">
                  <a16:creationId xmlns:a16="http://schemas.microsoft.com/office/drawing/2014/main" id="{482E8E5A-B855-D0B2-D68C-2F93E9FAA595}"/>
                </a:ext>
              </a:extLst>
            </p:cNvPr>
            <p:cNvSpPr>
              <a:spLocks noChangeShapeType="1"/>
            </p:cNvSpPr>
            <p:nvPr/>
          </p:nvSpPr>
          <p:spPr bwMode="auto">
            <a:xfrm rot="2807395">
              <a:off x="3052752" y="2300992"/>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94" name="Line 99">
              <a:extLst>
                <a:ext uri="{FF2B5EF4-FFF2-40B4-BE49-F238E27FC236}">
                  <a16:creationId xmlns:a16="http://schemas.microsoft.com/office/drawing/2014/main" id="{EF77E697-F9FA-8040-02BA-618B3923C3AA}"/>
                </a:ext>
              </a:extLst>
            </p:cNvPr>
            <p:cNvSpPr>
              <a:spLocks noChangeShapeType="1"/>
            </p:cNvSpPr>
            <p:nvPr/>
          </p:nvSpPr>
          <p:spPr bwMode="auto">
            <a:xfrm rot="2807395">
              <a:off x="3052752" y="3572946"/>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95" name="Line 100">
              <a:extLst>
                <a:ext uri="{FF2B5EF4-FFF2-40B4-BE49-F238E27FC236}">
                  <a16:creationId xmlns:a16="http://schemas.microsoft.com/office/drawing/2014/main" id="{D049EA32-8762-CEEA-E413-8C7A5AF06130}"/>
                </a:ext>
              </a:extLst>
            </p:cNvPr>
            <p:cNvSpPr>
              <a:spLocks noChangeShapeType="1"/>
            </p:cNvSpPr>
            <p:nvPr/>
          </p:nvSpPr>
          <p:spPr bwMode="auto">
            <a:xfrm rot="8207395">
              <a:off x="3715739" y="4887790"/>
              <a:ext cx="296064" cy="29234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96" name="Line 101">
              <a:extLst>
                <a:ext uri="{FF2B5EF4-FFF2-40B4-BE49-F238E27FC236}">
                  <a16:creationId xmlns:a16="http://schemas.microsoft.com/office/drawing/2014/main" id="{E02FB7C6-F6C6-FE81-E592-110DEDE6750F}"/>
                </a:ext>
              </a:extLst>
            </p:cNvPr>
            <p:cNvSpPr>
              <a:spLocks noChangeShapeType="1"/>
            </p:cNvSpPr>
            <p:nvPr/>
          </p:nvSpPr>
          <p:spPr bwMode="auto">
            <a:xfrm rot="2807395">
              <a:off x="3717599" y="2957484"/>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97" name="Line 102">
              <a:extLst>
                <a:ext uri="{FF2B5EF4-FFF2-40B4-BE49-F238E27FC236}">
                  <a16:creationId xmlns:a16="http://schemas.microsoft.com/office/drawing/2014/main" id="{827B90D5-3897-4479-7E39-CFE5F0BA1072}"/>
                </a:ext>
              </a:extLst>
            </p:cNvPr>
            <p:cNvSpPr>
              <a:spLocks noChangeShapeType="1"/>
            </p:cNvSpPr>
            <p:nvPr/>
          </p:nvSpPr>
          <p:spPr bwMode="auto">
            <a:xfrm flipH="1">
              <a:off x="3027519"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98" name="Line 103">
              <a:extLst>
                <a:ext uri="{FF2B5EF4-FFF2-40B4-BE49-F238E27FC236}">
                  <a16:creationId xmlns:a16="http://schemas.microsoft.com/office/drawing/2014/main" id="{21874ABC-D087-2ED0-71D6-53440ED66907}"/>
                </a:ext>
              </a:extLst>
            </p:cNvPr>
            <p:cNvSpPr>
              <a:spLocks noChangeShapeType="1"/>
            </p:cNvSpPr>
            <p:nvPr/>
          </p:nvSpPr>
          <p:spPr bwMode="auto">
            <a:xfrm flipH="1">
              <a:off x="3671589" y="2297723"/>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299" name="Line 104">
              <a:extLst>
                <a:ext uri="{FF2B5EF4-FFF2-40B4-BE49-F238E27FC236}">
                  <a16:creationId xmlns:a16="http://schemas.microsoft.com/office/drawing/2014/main" id="{48E8E10F-2CC3-A1F3-7F56-769413B0ED3F}"/>
                </a:ext>
              </a:extLst>
            </p:cNvPr>
            <p:cNvSpPr>
              <a:spLocks noChangeShapeType="1"/>
            </p:cNvSpPr>
            <p:nvPr/>
          </p:nvSpPr>
          <p:spPr bwMode="auto">
            <a:xfrm flipH="1">
              <a:off x="3713142"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300" name="Line 85">
              <a:extLst>
                <a:ext uri="{FF2B5EF4-FFF2-40B4-BE49-F238E27FC236}">
                  <a16:creationId xmlns:a16="http://schemas.microsoft.com/office/drawing/2014/main" id="{FD3B90E1-C2C3-627F-18D7-8F509D97EF00}"/>
                </a:ext>
              </a:extLst>
            </p:cNvPr>
            <p:cNvSpPr>
              <a:spLocks noChangeShapeType="1"/>
            </p:cNvSpPr>
            <p:nvPr/>
          </p:nvSpPr>
          <p:spPr bwMode="auto">
            <a:xfrm>
              <a:off x="1677226" y="48533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301" name="Line 99">
              <a:extLst>
                <a:ext uri="{FF2B5EF4-FFF2-40B4-BE49-F238E27FC236}">
                  <a16:creationId xmlns:a16="http://schemas.microsoft.com/office/drawing/2014/main" id="{C47D1CEF-6C77-4E02-6E86-F0E7A3693F52}"/>
                </a:ext>
              </a:extLst>
            </p:cNvPr>
            <p:cNvSpPr>
              <a:spLocks noChangeShapeType="1"/>
            </p:cNvSpPr>
            <p:nvPr/>
          </p:nvSpPr>
          <p:spPr bwMode="auto">
            <a:xfrm rot="2807395">
              <a:off x="1013183" y="36310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302" name="Line 99">
              <a:extLst>
                <a:ext uri="{FF2B5EF4-FFF2-40B4-BE49-F238E27FC236}">
                  <a16:creationId xmlns:a16="http://schemas.microsoft.com/office/drawing/2014/main" id="{A73E748E-2EA5-7E91-64C9-B74D7E660FF3}"/>
                </a:ext>
              </a:extLst>
            </p:cNvPr>
            <p:cNvSpPr>
              <a:spLocks noChangeShapeType="1"/>
            </p:cNvSpPr>
            <p:nvPr/>
          </p:nvSpPr>
          <p:spPr bwMode="auto">
            <a:xfrm rot="2807395">
              <a:off x="1711684" y="42279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303" name="Line 96">
              <a:extLst>
                <a:ext uri="{FF2B5EF4-FFF2-40B4-BE49-F238E27FC236}">
                  <a16:creationId xmlns:a16="http://schemas.microsoft.com/office/drawing/2014/main" id="{1D2F18EE-7F0B-9FA1-D731-61D470202077}"/>
                </a:ext>
              </a:extLst>
            </p:cNvPr>
            <p:cNvSpPr>
              <a:spLocks noChangeShapeType="1"/>
            </p:cNvSpPr>
            <p:nvPr/>
          </p:nvSpPr>
          <p:spPr bwMode="auto">
            <a:xfrm rot="2807395">
              <a:off x="3048129" y="48820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grpSp>
      <p:grpSp>
        <p:nvGrpSpPr>
          <p:cNvPr id="2" name="Group 139">
            <a:extLst>
              <a:ext uri="{FF2B5EF4-FFF2-40B4-BE49-F238E27FC236}">
                <a16:creationId xmlns:a16="http://schemas.microsoft.com/office/drawing/2014/main" id="{68081E5D-6419-8E41-D6A2-A00156501EB0}"/>
              </a:ext>
            </a:extLst>
          </p:cNvPr>
          <p:cNvGrpSpPr>
            <a:grpSpLocks/>
          </p:cNvGrpSpPr>
          <p:nvPr/>
        </p:nvGrpSpPr>
        <p:grpSpPr bwMode="auto">
          <a:xfrm>
            <a:off x="399937" y="3460044"/>
            <a:ext cx="2247936" cy="2319867"/>
            <a:chOff x="5219700" y="2235200"/>
            <a:chExt cx="3175004" cy="3276600"/>
          </a:xfrm>
        </p:grpSpPr>
        <p:grpSp>
          <p:nvGrpSpPr>
            <p:cNvPr id="3" name="Group 3">
              <a:extLst>
                <a:ext uri="{FF2B5EF4-FFF2-40B4-BE49-F238E27FC236}">
                  <a16:creationId xmlns:a16="http://schemas.microsoft.com/office/drawing/2014/main" id="{F95B3C94-A0B3-A33F-0A69-D45FBA1B85EF}"/>
                </a:ext>
              </a:extLst>
            </p:cNvPr>
            <p:cNvGrpSpPr>
              <a:grpSpLocks/>
            </p:cNvGrpSpPr>
            <p:nvPr/>
          </p:nvGrpSpPr>
          <p:grpSpPr bwMode="auto">
            <a:xfrm>
              <a:off x="5224463" y="2235200"/>
              <a:ext cx="3114675" cy="3057115"/>
              <a:chOff x="1877" y="1152"/>
              <a:chExt cx="1971" cy="1776"/>
            </a:xfrm>
          </p:grpSpPr>
          <p:sp>
            <p:nvSpPr>
              <p:cNvPr id="55" name="Rectangle 4">
                <a:extLst>
                  <a:ext uri="{FF2B5EF4-FFF2-40B4-BE49-F238E27FC236}">
                    <a16:creationId xmlns:a16="http://schemas.microsoft.com/office/drawing/2014/main" id="{D074BD90-6F90-F2B9-0BEA-240ECF6E5DD2}"/>
                  </a:ext>
                </a:extLst>
              </p:cNvPr>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6" name="Rectangle 5">
                <a:extLst>
                  <a:ext uri="{FF2B5EF4-FFF2-40B4-BE49-F238E27FC236}">
                    <a16:creationId xmlns:a16="http://schemas.microsoft.com/office/drawing/2014/main" id="{6D89BDE5-9447-D9BF-7C3A-71D35D99F0B7}"/>
                  </a:ext>
                </a:extLst>
              </p:cNvPr>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7" name="Rectangle 6">
                <a:extLst>
                  <a:ext uri="{FF2B5EF4-FFF2-40B4-BE49-F238E27FC236}">
                    <a16:creationId xmlns:a16="http://schemas.microsoft.com/office/drawing/2014/main" id="{815C2A96-8633-7793-39D8-C8CBBE22859D}"/>
                  </a:ext>
                </a:extLst>
              </p:cNvPr>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8" name="Rectangle 7">
                <a:extLst>
                  <a:ext uri="{FF2B5EF4-FFF2-40B4-BE49-F238E27FC236}">
                    <a16:creationId xmlns:a16="http://schemas.microsoft.com/office/drawing/2014/main" id="{B07C54F8-D38D-FD60-776E-F7C801BD5EB2}"/>
                  </a:ext>
                </a:extLst>
              </p:cNvPr>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9" name="Rectangle 8">
                <a:extLst>
                  <a:ext uri="{FF2B5EF4-FFF2-40B4-BE49-F238E27FC236}">
                    <a16:creationId xmlns:a16="http://schemas.microsoft.com/office/drawing/2014/main" id="{1AF4FC45-0B83-19C5-1407-435B33B00F91}"/>
                  </a:ext>
                </a:extLst>
              </p:cNvPr>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60" name="Rectangle 9">
                <a:extLst>
                  <a:ext uri="{FF2B5EF4-FFF2-40B4-BE49-F238E27FC236}">
                    <a16:creationId xmlns:a16="http://schemas.microsoft.com/office/drawing/2014/main" id="{2EA678B1-BA02-4360-739D-87F61B96376F}"/>
                  </a:ext>
                </a:extLst>
              </p:cNvPr>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61" name="Rectangle 10">
                <a:extLst>
                  <a:ext uri="{FF2B5EF4-FFF2-40B4-BE49-F238E27FC236}">
                    <a16:creationId xmlns:a16="http://schemas.microsoft.com/office/drawing/2014/main" id="{48A97365-256D-EE13-A7CF-A40789FB1B6F}"/>
                  </a:ext>
                </a:extLst>
              </p:cNvPr>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62" name="Rectangle 11">
                <a:extLst>
                  <a:ext uri="{FF2B5EF4-FFF2-40B4-BE49-F238E27FC236}">
                    <a16:creationId xmlns:a16="http://schemas.microsoft.com/office/drawing/2014/main" id="{24570BFE-BB13-C5A3-404F-54836A763A8A}"/>
                  </a:ext>
                </a:extLst>
              </p:cNvPr>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63" name="Rectangle 12">
                <a:extLst>
                  <a:ext uri="{FF2B5EF4-FFF2-40B4-BE49-F238E27FC236}">
                    <a16:creationId xmlns:a16="http://schemas.microsoft.com/office/drawing/2014/main" id="{6D52B7BF-ED58-884F-7A74-9863F16EAD12}"/>
                  </a:ext>
                </a:extLst>
              </p:cNvPr>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272" name="Rectangle 13">
                <a:extLst>
                  <a:ext uri="{FF2B5EF4-FFF2-40B4-BE49-F238E27FC236}">
                    <a16:creationId xmlns:a16="http://schemas.microsoft.com/office/drawing/2014/main" id="{D9834138-2D34-39FB-9A8F-183E7E14FFBD}"/>
                  </a:ext>
                </a:extLst>
              </p:cNvPr>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273" name="Rectangle 14">
                <a:extLst>
                  <a:ext uri="{FF2B5EF4-FFF2-40B4-BE49-F238E27FC236}">
                    <a16:creationId xmlns:a16="http://schemas.microsoft.com/office/drawing/2014/main" id="{198590C7-25B1-CD28-E342-5740A93963CB}"/>
                  </a:ext>
                </a:extLst>
              </p:cNvPr>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276" name="Rectangle 15">
                <a:extLst>
                  <a:ext uri="{FF2B5EF4-FFF2-40B4-BE49-F238E27FC236}">
                    <a16:creationId xmlns:a16="http://schemas.microsoft.com/office/drawing/2014/main" id="{9380C681-08B3-19CD-AB95-993BFFBEDF7B}"/>
                  </a:ext>
                </a:extLst>
              </p:cNvPr>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78" name="Rectangle 16">
                <a:extLst>
                  <a:ext uri="{FF2B5EF4-FFF2-40B4-BE49-F238E27FC236}">
                    <a16:creationId xmlns:a16="http://schemas.microsoft.com/office/drawing/2014/main" id="{5C1381AD-6BE9-083C-1F39-3911BC82CDB2}"/>
                  </a:ext>
                </a:extLst>
              </p:cNvPr>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79" name="Rectangle 17">
                <a:extLst>
                  <a:ext uri="{FF2B5EF4-FFF2-40B4-BE49-F238E27FC236}">
                    <a16:creationId xmlns:a16="http://schemas.microsoft.com/office/drawing/2014/main" id="{D859A29A-A1DA-CCB6-8B6C-879BF875664E}"/>
                  </a:ext>
                </a:extLst>
              </p:cNvPr>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80" name="Rectangle 18">
                <a:extLst>
                  <a:ext uri="{FF2B5EF4-FFF2-40B4-BE49-F238E27FC236}">
                    <a16:creationId xmlns:a16="http://schemas.microsoft.com/office/drawing/2014/main" id="{ABF32454-2212-30FC-0E9B-DE02D93CE6C1}"/>
                  </a:ext>
                </a:extLst>
              </p:cNvPr>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81" name="Rectangle 19">
                <a:extLst>
                  <a:ext uri="{FF2B5EF4-FFF2-40B4-BE49-F238E27FC236}">
                    <a16:creationId xmlns:a16="http://schemas.microsoft.com/office/drawing/2014/main" id="{63A3F132-D332-F00D-A7D8-E4389E4189E1}"/>
                  </a:ext>
                </a:extLst>
              </p:cNvPr>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82" name="Rectangle 20">
                <a:extLst>
                  <a:ext uri="{FF2B5EF4-FFF2-40B4-BE49-F238E27FC236}">
                    <a16:creationId xmlns:a16="http://schemas.microsoft.com/office/drawing/2014/main" id="{DCA2782B-337A-3A30-7EAE-AA2107E2220B}"/>
                  </a:ext>
                </a:extLst>
              </p:cNvPr>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83" name="Rectangle 21">
                <a:extLst>
                  <a:ext uri="{FF2B5EF4-FFF2-40B4-BE49-F238E27FC236}">
                    <a16:creationId xmlns:a16="http://schemas.microsoft.com/office/drawing/2014/main" id="{CE5B642A-AD9D-1FEA-1063-809C0812A984}"/>
                  </a:ext>
                </a:extLst>
              </p:cNvPr>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84" name="Rectangle 22">
                <a:extLst>
                  <a:ext uri="{FF2B5EF4-FFF2-40B4-BE49-F238E27FC236}">
                    <a16:creationId xmlns:a16="http://schemas.microsoft.com/office/drawing/2014/main" id="{5DBA20CF-9760-8455-9A92-C80A2F0DAA02}"/>
                  </a:ext>
                </a:extLst>
              </p:cNvPr>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85" name="Rectangle 23">
                <a:extLst>
                  <a:ext uri="{FF2B5EF4-FFF2-40B4-BE49-F238E27FC236}">
                    <a16:creationId xmlns:a16="http://schemas.microsoft.com/office/drawing/2014/main" id="{A83FFC9C-0B84-8367-8676-F31B72E4F34D}"/>
                  </a:ext>
                </a:extLst>
              </p:cNvPr>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86" name="Rectangle 24">
                <a:extLst>
                  <a:ext uri="{FF2B5EF4-FFF2-40B4-BE49-F238E27FC236}">
                    <a16:creationId xmlns:a16="http://schemas.microsoft.com/office/drawing/2014/main" id="{CEB28F2A-E2A1-2F5E-58FC-A4BE64966B08}"/>
                  </a:ext>
                </a:extLst>
              </p:cNvPr>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87" name="Rectangle 25">
                <a:extLst>
                  <a:ext uri="{FF2B5EF4-FFF2-40B4-BE49-F238E27FC236}">
                    <a16:creationId xmlns:a16="http://schemas.microsoft.com/office/drawing/2014/main" id="{0D6FE194-EACA-F387-F2CC-19C5405EA330}"/>
                  </a:ext>
                </a:extLst>
              </p:cNvPr>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88" name="Rectangle 26">
                <a:extLst>
                  <a:ext uri="{FF2B5EF4-FFF2-40B4-BE49-F238E27FC236}">
                    <a16:creationId xmlns:a16="http://schemas.microsoft.com/office/drawing/2014/main" id="{06C495D3-4A3E-5C9F-D81E-78D106084705}"/>
                  </a:ext>
                </a:extLst>
              </p:cNvPr>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89" name="Rectangle 27">
                <a:extLst>
                  <a:ext uri="{FF2B5EF4-FFF2-40B4-BE49-F238E27FC236}">
                    <a16:creationId xmlns:a16="http://schemas.microsoft.com/office/drawing/2014/main" id="{AF50631A-4183-9BF2-BA59-ACAA2A666CE0}"/>
                  </a:ext>
                </a:extLst>
              </p:cNvPr>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sp>
            <p:nvSpPr>
              <p:cNvPr id="54390" name="Rectangle 28">
                <a:extLst>
                  <a:ext uri="{FF2B5EF4-FFF2-40B4-BE49-F238E27FC236}">
                    <a16:creationId xmlns:a16="http://schemas.microsoft.com/office/drawing/2014/main" id="{A1C1D5BE-C186-F1A1-1CCA-C95E1EE432F7}"/>
                  </a:ext>
                </a:extLst>
              </p:cNvPr>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600" b="1">
                  <a:solidFill>
                    <a:srgbClr val="000000"/>
                  </a:solidFill>
                  <a:latin typeface="Calibri" pitchFamily="34" charset="0"/>
                  <a:cs typeface="Calibri" pitchFamily="34" charset="0"/>
                </a:endParaRPr>
              </a:p>
            </p:txBody>
          </p:sp>
        </p:grpSp>
        <p:sp>
          <p:nvSpPr>
            <p:cNvPr id="4" name="Line 29">
              <a:extLst>
                <a:ext uri="{FF2B5EF4-FFF2-40B4-BE49-F238E27FC236}">
                  <a16:creationId xmlns:a16="http://schemas.microsoft.com/office/drawing/2014/main" id="{C35793EF-A9D8-401C-A3E6-023CCE8AEF24}"/>
                </a:ext>
              </a:extLst>
            </p:cNvPr>
            <p:cNvSpPr>
              <a:spLocks noChangeShapeType="1"/>
            </p:cNvSpPr>
            <p:nvPr/>
          </p:nvSpPr>
          <p:spPr bwMode="auto">
            <a:xfrm rot="-177988">
              <a:off x="5615305" y="2453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5" name="Line 30">
              <a:extLst>
                <a:ext uri="{FF2B5EF4-FFF2-40B4-BE49-F238E27FC236}">
                  <a16:creationId xmlns:a16="http://schemas.microsoft.com/office/drawing/2014/main" id="{D9FC890D-B782-68F5-7C10-8FC71839DEB6}"/>
                </a:ext>
              </a:extLst>
            </p:cNvPr>
            <p:cNvSpPr>
              <a:spLocks noChangeShapeType="1"/>
            </p:cNvSpPr>
            <p:nvPr/>
          </p:nvSpPr>
          <p:spPr bwMode="auto">
            <a:xfrm>
              <a:off x="6177443" y="2551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6" name="Line 31">
              <a:extLst>
                <a:ext uri="{FF2B5EF4-FFF2-40B4-BE49-F238E27FC236}">
                  <a16:creationId xmlns:a16="http://schemas.microsoft.com/office/drawing/2014/main" id="{6AA9D117-45BF-4C5E-AACE-3ABA79D53DD0}"/>
                </a:ext>
              </a:extLst>
            </p:cNvPr>
            <p:cNvSpPr>
              <a:spLocks noChangeShapeType="1"/>
            </p:cNvSpPr>
            <p:nvPr/>
          </p:nvSpPr>
          <p:spPr bwMode="auto">
            <a:xfrm flipH="1">
              <a:off x="5537201" y="3768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7" name="Line 32">
              <a:extLst>
                <a:ext uri="{FF2B5EF4-FFF2-40B4-BE49-F238E27FC236}">
                  <a16:creationId xmlns:a16="http://schemas.microsoft.com/office/drawing/2014/main" id="{8D30DAC5-37E6-CFCB-C86E-4E93FD055C9F}"/>
                </a:ext>
              </a:extLst>
            </p:cNvPr>
            <p:cNvSpPr>
              <a:spLocks noChangeShapeType="1"/>
            </p:cNvSpPr>
            <p:nvPr/>
          </p:nvSpPr>
          <p:spPr bwMode="auto">
            <a:xfrm>
              <a:off x="7376508" y="4973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8" name="Line 33">
              <a:extLst>
                <a:ext uri="{FF2B5EF4-FFF2-40B4-BE49-F238E27FC236}">
                  <a16:creationId xmlns:a16="http://schemas.microsoft.com/office/drawing/2014/main" id="{A05C34F3-D73C-4259-C137-A5160E4F85E2}"/>
                </a:ext>
              </a:extLst>
            </p:cNvPr>
            <p:cNvSpPr>
              <a:spLocks noChangeShapeType="1"/>
            </p:cNvSpPr>
            <p:nvPr/>
          </p:nvSpPr>
          <p:spPr bwMode="auto">
            <a:xfrm>
              <a:off x="5533277" y="4361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9" name="Line 34">
              <a:extLst>
                <a:ext uri="{FF2B5EF4-FFF2-40B4-BE49-F238E27FC236}">
                  <a16:creationId xmlns:a16="http://schemas.microsoft.com/office/drawing/2014/main" id="{1B38FC9B-08A7-3821-D298-4E426A790016}"/>
                </a:ext>
              </a:extLst>
            </p:cNvPr>
            <p:cNvSpPr>
              <a:spLocks noChangeShapeType="1"/>
            </p:cNvSpPr>
            <p:nvPr/>
          </p:nvSpPr>
          <p:spPr bwMode="auto">
            <a:xfrm rot="2592605" flipV="1">
              <a:off x="5624956" y="4770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10" name="Line 35">
              <a:extLst>
                <a:ext uri="{FF2B5EF4-FFF2-40B4-BE49-F238E27FC236}">
                  <a16:creationId xmlns:a16="http://schemas.microsoft.com/office/drawing/2014/main" id="{1ABB4131-7B31-C193-8CFA-9E51F1D02019}"/>
                </a:ext>
              </a:extLst>
            </p:cNvPr>
            <p:cNvSpPr>
              <a:spLocks noChangeShapeType="1"/>
            </p:cNvSpPr>
            <p:nvPr/>
          </p:nvSpPr>
          <p:spPr bwMode="auto">
            <a:xfrm rot="2592605" flipV="1">
              <a:off x="6857798" y="4760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11" name="Line 36">
              <a:extLst>
                <a:ext uri="{FF2B5EF4-FFF2-40B4-BE49-F238E27FC236}">
                  <a16:creationId xmlns:a16="http://schemas.microsoft.com/office/drawing/2014/main" id="{CA7789D5-C6BF-0CB8-3322-A57AD4E8C235}"/>
                </a:ext>
              </a:extLst>
            </p:cNvPr>
            <p:cNvSpPr>
              <a:spLocks noChangeShapeType="1"/>
            </p:cNvSpPr>
            <p:nvPr/>
          </p:nvSpPr>
          <p:spPr bwMode="auto">
            <a:xfrm rot="2592605">
              <a:off x="6039748" y="5251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12" name="Line 37">
              <a:extLst>
                <a:ext uri="{FF2B5EF4-FFF2-40B4-BE49-F238E27FC236}">
                  <a16:creationId xmlns:a16="http://schemas.microsoft.com/office/drawing/2014/main" id="{2CE94F4F-F449-A99F-FFCB-BFA9AA436982}"/>
                </a:ext>
              </a:extLst>
            </p:cNvPr>
            <p:cNvSpPr>
              <a:spLocks noChangeShapeType="1"/>
            </p:cNvSpPr>
            <p:nvPr/>
          </p:nvSpPr>
          <p:spPr bwMode="auto">
            <a:xfrm rot="2592605">
              <a:off x="5942582" y="4462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13" name="Line 38">
              <a:extLst>
                <a:ext uri="{FF2B5EF4-FFF2-40B4-BE49-F238E27FC236}">
                  <a16:creationId xmlns:a16="http://schemas.microsoft.com/office/drawing/2014/main" id="{F4178CA1-3086-D84C-7368-59E60872E367}"/>
                </a:ext>
              </a:extLst>
            </p:cNvPr>
            <p:cNvSpPr>
              <a:spLocks noChangeShapeType="1"/>
            </p:cNvSpPr>
            <p:nvPr/>
          </p:nvSpPr>
          <p:spPr bwMode="auto">
            <a:xfrm rot="2592605" flipV="1">
              <a:off x="6223282" y="3528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14" name="Line 39">
              <a:extLst>
                <a:ext uri="{FF2B5EF4-FFF2-40B4-BE49-F238E27FC236}">
                  <a16:creationId xmlns:a16="http://schemas.microsoft.com/office/drawing/2014/main" id="{DBB4DBAF-4862-2EA1-B47B-848C0014E0CA}"/>
                </a:ext>
              </a:extLst>
            </p:cNvPr>
            <p:cNvSpPr>
              <a:spLocks noChangeShapeType="1"/>
            </p:cNvSpPr>
            <p:nvPr/>
          </p:nvSpPr>
          <p:spPr bwMode="auto">
            <a:xfrm rot="2592605" flipV="1">
              <a:off x="5639431" y="2940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15" name="Line 40">
              <a:extLst>
                <a:ext uri="{FF2B5EF4-FFF2-40B4-BE49-F238E27FC236}">
                  <a16:creationId xmlns:a16="http://schemas.microsoft.com/office/drawing/2014/main" id="{B92BF89D-2A46-10E4-743F-EC4F6F478C6C}"/>
                </a:ext>
              </a:extLst>
            </p:cNvPr>
            <p:cNvSpPr>
              <a:spLocks noChangeShapeType="1"/>
            </p:cNvSpPr>
            <p:nvPr/>
          </p:nvSpPr>
          <p:spPr bwMode="auto">
            <a:xfrm rot="2807395">
              <a:off x="6552799" y="2662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16" name="Line 41">
              <a:extLst>
                <a:ext uri="{FF2B5EF4-FFF2-40B4-BE49-F238E27FC236}">
                  <a16:creationId xmlns:a16="http://schemas.microsoft.com/office/drawing/2014/main" id="{91C56053-4647-FABC-45C9-6A627A3BFB61}"/>
                </a:ext>
              </a:extLst>
            </p:cNvPr>
            <p:cNvSpPr>
              <a:spLocks noChangeShapeType="1"/>
            </p:cNvSpPr>
            <p:nvPr/>
          </p:nvSpPr>
          <p:spPr bwMode="auto">
            <a:xfrm rot="2807395">
              <a:off x="6569891" y="3262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17" name="Line 42">
              <a:extLst>
                <a:ext uri="{FF2B5EF4-FFF2-40B4-BE49-F238E27FC236}">
                  <a16:creationId xmlns:a16="http://schemas.microsoft.com/office/drawing/2014/main" id="{40489FD1-8022-91BF-3E8C-4554AC43C0E9}"/>
                </a:ext>
              </a:extLst>
            </p:cNvPr>
            <p:cNvSpPr>
              <a:spLocks noChangeShapeType="1"/>
            </p:cNvSpPr>
            <p:nvPr/>
          </p:nvSpPr>
          <p:spPr bwMode="auto">
            <a:xfrm rot="2807395">
              <a:off x="7783302" y="4450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18" name="Line 43">
              <a:extLst>
                <a:ext uri="{FF2B5EF4-FFF2-40B4-BE49-F238E27FC236}">
                  <a16:creationId xmlns:a16="http://schemas.microsoft.com/office/drawing/2014/main" id="{760BEF57-15F9-A2F9-F914-61F38E4EBFE3}"/>
                </a:ext>
              </a:extLst>
            </p:cNvPr>
            <p:cNvSpPr>
              <a:spLocks noChangeShapeType="1"/>
            </p:cNvSpPr>
            <p:nvPr/>
          </p:nvSpPr>
          <p:spPr bwMode="auto">
            <a:xfrm rot="2807395">
              <a:off x="6550386" y="4469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19" name="Line 44">
              <a:extLst>
                <a:ext uri="{FF2B5EF4-FFF2-40B4-BE49-F238E27FC236}">
                  <a16:creationId xmlns:a16="http://schemas.microsoft.com/office/drawing/2014/main" id="{5FD1E107-17D9-38BA-21A3-9C496F9756E2}"/>
                </a:ext>
              </a:extLst>
            </p:cNvPr>
            <p:cNvSpPr>
              <a:spLocks noChangeShapeType="1"/>
            </p:cNvSpPr>
            <p:nvPr/>
          </p:nvSpPr>
          <p:spPr bwMode="auto">
            <a:xfrm rot="2807395">
              <a:off x="7192473" y="2656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20" name="Line 45">
              <a:extLst>
                <a:ext uri="{FF2B5EF4-FFF2-40B4-BE49-F238E27FC236}">
                  <a16:creationId xmlns:a16="http://schemas.microsoft.com/office/drawing/2014/main" id="{88DE3073-6C8D-D65E-E517-0F2FD51486CD}"/>
                </a:ext>
              </a:extLst>
            </p:cNvPr>
            <p:cNvSpPr>
              <a:spLocks noChangeShapeType="1"/>
            </p:cNvSpPr>
            <p:nvPr/>
          </p:nvSpPr>
          <p:spPr bwMode="auto">
            <a:xfrm rot="2807395">
              <a:off x="7180206" y="3857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21" name="Line 46">
              <a:extLst>
                <a:ext uri="{FF2B5EF4-FFF2-40B4-BE49-F238E27FC236}">
                  <a16:creationId xmlns:a16="http://schemas.microsoft.com/office/drawing/2014/main" id="{9B604268-C2BB-6F30-DBAC-482E65374B69}"/>
                </a:ext>
              </a:extLst>
            </p:cNvPr>
            <p:cNvSpPr>
              <a:spLocks noChangeShapeType="1"/>
            </p:cNvSpPr>
            <p:nvPr/>
          </p:nvSpPr>
          <p:spPr bwMode="auto">
            <a:xfrm rot="8207395">
              <a:off x="7477837" y="4763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22" name="Line 47">
              <a:extLst>
                <a:ext uri="{FF2B5EF4-FFF2-40B4-BE49-F238E27FC236}">
                  <a16:creationId xmlns:a16="http://schemas.microsoft.com/office/drawing/2014/main" id="{C8643F5D-998B-5AA6-D71F-750D4DD129CE}"/>
                </a:ext>
              </a:extLst>
            </p:cNvPr>
            <p:cNvSpPr>
              <a:spLocks noChangeShapeType="1"/>
            </p:cNvSpPr>
            <p:nvPr/>
          </p:nvSpPr>
          <p:spPr bwMode="auto">
            <a:xfrm rot="2807395">
              <a:off x="7807336" y="3245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23" name="Line 48">
              <a:extLst>
                <a:ext uri="{FF2B5EF4-FFF2-40B4-BE49-F238E27FC236}">
                  <a16:creationId xmlns:a16="http://schemas.microsoft.com/office/drawing/2014/main" id="{7DFE63D1-60BC-F0F7-302D-CDF611869FCA}"/>
                </a:ext>
              </a:extLst>
            </p:cNvPr>
            <p:cNvSpPr>
              <a:spLocks noChangeShapeType="1"/>
            </p:cNvSpPr>
            <p:nvPr/>
          </p:nvSpPr>
          <p:spPr bwMode="auto">
            <a:xfrm flipH="1">
              <a:off x="6773356" y="3112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24" name="Line 49">
              <a:extLst>
                <a:ext uri="{FF2B5EF4-FFF2-40B4-BE49-F238E27FC236}">
                  <a16:creationId xmlns:a16="http://schemas.microsoft.com/office/drawing/2014/main" id="{8202D20A-E379-F5D1-CD7A-03B822CAAC30}"/>
                </a:ext>
              </a:extLst>
            </p:cNvPr>
            <p:cNvSpPr>
              <a:spLocks noChangeShapeType="1"/>
            </p:cNvSpPr>
            <p:nvPr/>
          </p:nvSpPr>
          <p:spPr bwMode="auto">
            <a:xfrm flipH="1">
              <a:off x="7400634" y="2516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25" name="Line 50">
              <a:extLst>
                <a:ext uri="{FF2B5EF4-FFF2-40B4-BE49-F238E27FC236}">
                  <a16:creationId xmlns:a16="http://schemas.microsoft.com/office/drawing/2014/main" id="{212D1C16-57F6-3B87-4F23-B913CC8979BA}"/>
                </a:ext>
              </a:extLst>
            </p:cNvPr>
            <p:cNvSpPr>
              <a:spLocks noChangeShapeType="1"/>
            </p:cNvSpPr>
            <p:nvPr/>
          </p:nvSpPr>
          <p:spPr bwMode="auto">
            <a:xfrm flipH="1">
              <a:off x="7417522" y="3749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26" name="Line 51">
              <a:extLst>
                <a:ext uri="{FF2B5EF4-FFF2-40B4-BE49-F238E27FC236}">
                  <a16:creationId xmlns:a16="http://schemas.microsoft.com/office/drawing/2014/main" id="{E2BE96AE-96F7-0268-B5C8-2EFF563596E9}"/>
                </a:ext>
              </a:extLst>
            </p:cNvPr>
            <p:cNvSpPr>
              <a:spLocks noChangeShapeType="1"/>
            </p:cNvSpPr>
            <p:nvPr/>
          </p:nvSpPr>
          <p:spPr bwMode="auto">
            <a:xfrm rot="2807395">
              <a:off x="7180206" y="4460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27" name="Text Box 52">
              <a:extLst>
                <a:ext uri="{FF2B5EF4-FFF2-40B4-BE49-F238E27FC236}">
                  <a16:creationId xmlns:a16="http://schemas.microsoft.com/office/drawing/2014/main" id="{F4E2058A-EE34-ABC2-4F7F-930B534F40D9}"/>
                </a:ext>
              </a:extLst>
            </p:cNvPr>
            <p:cNvSpPr txBox="1">
              <a:spLocks noChangeArrowheads="1"/>
            </p:cNvSpPr>
            <p:nvPr/>
          </p:nvSpPr>
          <p:spPr bwMode="auto">
            <a:xfrm>
              <a:off x="5824537" y="2260599"/>
              <a:ext cx="336550"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28" name="Text Box 53">
              <a:extLst>
                <a:ext uri="{FF2B5EF4-FFF2-40B4-BE49-F238E27FC236}">
                  <a16:creationId xmlns:a16="http://schemas.microsoft.com/office/drawing/2014/main" id="{5429408E-412B-D504-5C41-9D4BAA650523}"/>
                </a:ext>
              </a:extLst>
            </p:cNvPr>
            <p:cNvSpPr txBox="1">
              <a:spLocks noChangeArrowheads="1"/>
            </p:cNvSpPr>
            <p:nvPr/>
          </p:nvSpPr>
          <p:spPr bwMode="auto">
            <a:xfrm>
              <a:off x="7353301" y="2260599"/>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29" name="Text Box 54">
              <a:extLst>
                <a:ext uri="{FF2B5EF4-FFF2-40B4-BE49-F238E27FC236}">
                  <a16:creationId xmlns:a16="http://schemas.microsoft.com/office/drawing/2014/main" id="{DEA67C24-3035-151B-CCB3-844D975530B3}"/>
                </a:ext>
              </a:extLst>
            </p:cNvPr>
            <p:cNvSpPr txBox="1">
              <a:spLocks noChangeArrowheads="1"/>
            </p:cNvSpPr>
            <p:nvPr/>
          </p:nvSpPr>
          <p:spPr bwMode="auto">
            <a:xfrm>
              <a:off x="7962899" y="2260599"/>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30" name="Text Box 55">
              <a:extLst>
                <a:ext uri="{FF2B5EF4-FFF2-40B4-BE49-F238E27FC236}">
                  <a16:creationId xmlns:a16="http://schemas.microsoft.com/office/drawing/2014/main" id="{08DFBE23-5AE3-696F-86A1-D5E0B0F82F9E}"/>
                </a:ext>
              </a:extLst>
            </p:cNvPr>
            <p:cNvSpPr txBox="1">
              <a:spLocks noChangeArrowheads="1"/>
            </p:cNvSpPr>
            <p:nvPr/>
          </p:nvSpPr>
          <p:spPr bwMode="auto">
            <a:xfrm>
              <a:off x="6438899" y="2260599"/>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31" name="Text Box 56">
              <a:extLst>
                <a:ext uri="{FF2B5EF4-FFF2-40B4-BE49-F238E27FC236}">
                  <a16:creationId xmlns:a16="http://schemas.microsoft.com/office/drawing/2014/main" id="{C5FFF594-D8C0-2879-B09F-C4F07A5B29C6}"/>
                </a:ext>
              </a:extLst>
            </p:cNvPr>
            <p:cNvSpPr txBox="1">
              <a:spLocks noChangeArrowheads="1"/>
            </p:cNvSpPr>
            <p:nvPr/>
          </p:nvSpPr>
          <p:spPr bwMode="auto">
            <a:xfrm>
              <a:off x="5219700" y="2260599"/>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32" name="Text Box 57">
              <a:extLst>
                <a:ext uri="{FF2B5EF4-FFF2-40B4-BE49-F238E27FC236}">
                  <a16:creationId xmlns:a16="http://schemas.microsoft.com/office/drawing/2014/main" id="{0C0AB7D1-81E2-8D5B-E0EB-0BEFA5FA1CB5}"/>
                </a:ext>
              </a:extLst>
            </p:cNvPr>
            <p:cNvSpPr txBox="1">
              <a:spLocks noChangeArrowheads="1"/>
            </p:cNvSpPr>
            <p:nvPr/>
          </p:nvSpPr>
          <p:spPr bwMode="auto">
            <a:xfrm>
              <a:off x="7962899" y="4013201"/>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33" name="Text Box 58">
              <a:extLst>
                <a:ext uri="{FF2B5EF4-FFF2-40B4-BE49-F238E27FC236}">
                  <a16:creationId xmlns:a16="http://schemas.microsoft.com/office/drawing/2014/main" id="{D7653B03-A2E1-BC84-80A0-CF6675116E8E}"/>
                </a:ext>
              </a:extLst>
            </p:cNvPr>
            <p:cNvSpPr txBox="1">
              <a:spLocks noChangeArrowheads="1"/>
            </p:cNvSpPr>
            <p:nvPr/>
          </p:nvSpPr>
          <p:spPr bwMode="auto">
            <a:xfrm>
              <a:off x="5219700" y="4699000"/>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34" name="Text Box 59">
              <a:extLst>
                <a:ext uri="{FF2B5EF4-FFF2-40B4-BE49-F238E27FC236}">
                  <a16:creationId xmlns:a16="http://schemas.microsoft.com/office/drawing/2014/main" id="{827043D6-7D78-9675-9A87-865E94CB79FB}"/>
                </a:ext>
              </a:extLst>
            </p:cNvPr>
            <p:cNvSpPr txBox="1">
              <a:spLocks noChangeArrowheads="1"/>
            </p:cNvSpPr>
            <p:nvPr/>
          </p:nvSpPr>
          <p:spPr bwMode="auto">
            <a:xfrm>
              <a:off x="5219700" y="4089400"/>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2</a:t>
              </a:r>
            </a:p>
          </p:txBody>
        </p:sp>
        <p:sp>
          <p:nvSpPr>
            <p:cNvPr id="35" name="Text Box 60">
              <a:extLst>
                <a:ext uri="{FF2B5EF4-FFF2-40B4-BE49-F238E27FC236}">
                  <a16:creationId xmlns:a16="http://schemas.microsoft.com/office/drawing/2014/main" id="{D1FBACA6-29CC-4CF8-6150-7746EC9363C5}"/>
                </a:ext>
              </a:extLst>
            </p:cNvPr>
            <p:cNvSpPr txBox="1">
              <a:spLocks noChangeArrowheads="1"/>
            </p:cNvSpPr>
            <p:nvPr/>
          </p:nvSpPr>
          <p:spPr bwMode="auto">
            <a:xfrm>
              <a:off x="5219700" y="3556000"/>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36" name="Text Box 61">
              <a:extLst>
                <a:ext uri="{FF2B5EF4-FFF2-40B4-BE49-F238E27FC236}">
                  <a16:creationId xmlns:a16="http://schemas.microsoft.com/office/drawing/2014/main" id="{9EAE838D-9DD7-56DD-7682-31D7440F6EE9}"/>
                </a:ext>
              </a:extLst>
            </p:cNvPr>
            <p:cNvSpPr txBox="1">
              <a:spLocks noChangeArrowheads="1"/>
            </p:cNvSpPr>
            <p:nvPr/>
          </p:nvSpPr>
          <p:spPr bwMode="auto">
            <a:xfrm>
              <a:off x="5219700" y="2870201"/>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37" name="Text Box 62">
              <a:extLst>
                <a:ext uri="{FF2B5EF4-FFF2-40B4-BE49-F238E27FC236}">
                  <a16:creationId xmlns:a16="http://schemas.microsoft.com/office/drawing/2014/main" id="{F7EA0408-193C-5F22-638B-CC9B5258EF39}"/>
                </a:ext>
              </a:extLst>
            </p:cNvPr>
            <p:cNvSpPr txBox="1">
              <a:spLocks noChangeArrowheads="1"/>
            </p:cNvSpPr>
            <p:nvPr/>
          </p:nvSpPr>
          <p:spPr bwMode="auto">
            <a:xfrm>
              <a:off x="5829300" y="3479800"/>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38" name="Text Box 63">
              <a:extLst>
                <a:ext uri="{FF2B5EF4-FFF2-40B4-BE49-F238E27FC236}">
                  <a16:creationId xmlns:a16="http://schemas.microsoft.com/office/drawing/2014/main" id="{82E0920C-04F4-0339-ED65-59119911A93E}"/>
                </a:ext>
              </a:extLst>
            </p:cNvPr>
            <p:cNvSpPr txBox="1">
              <a:spLocks noChangeArrowheads="1"/>
            </p:cNvSpPr>
            <p:nvPr/>
          </p:nvSpPr>
          <p:spPr bwMode="auto">
            <a:xfrm>
              <a:off x="5829300" y="4165599"/>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39" name="Text Box 64">
              <a:extLst>
                <a:ext uri="{FF2B5EF4-FFF2-40B4-BE49-F238E27FC236}">
                  <a16:creationId xmlns:a16="http://schemas.microsoft.com/office/drawing/2014/main" id="{C23E2888-801A-3711-5EB4-0E5D60281934}"/>
                </a:ext>
              </a:extLst>
            </p:cNvPr>
            <p:cNvSpPr txBox="1">
              <a:spLocks noChangeArrowheads="1"/>
            </p:cNvSpPr>
            <p:nvPr/>
          </p:nvSpPr>
          <p:spPr bwMode="auto">
            <a:xfrm>
              <a:off x="7318374" y="3422650"/>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40" name="Text Box 65">
              <a:extLst>
                <a:ext uri="{FF2B5EF4-FFF2-40B4-BE49-F238E27FC236}">
                  <a16:creationId xmlns:a16="http://schemas.microsoft.com/office/drawing/2014/main" id="{F0B9D8C4-9372-457E-E8C4-86F733D61FE7}"/>
                </a:ext>
              </a:extLst>
            </p:cNvPr>
            <p:cNvSpPr txBox="1">
              <a:spLocks noChangeArrowheads="1"/>
            </p:cNvSpPr>
            <p:nvPr/>
          </p:nvSpPr>
          <p:spPr bwMode="auto">
            <a:xfrm>
              <a:off x="7962899" y="2794000"/>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41" name="Text Box 66">
              <a:extLst>
                <a:ext uri="{FF2B5EF4-FFF2-40B4-BE49-F238E27FC236}">
                  <a16:creationId xmlns:a16="http://schemas.microsoft.com/office/drawing/2014/main" id="{8A6B3C2F-FE05-CA7E-47C6-ABC8F48B6E3F}"/>
                </a:ext>
              </a:extLst>
            </p:cNvPr>
            <p:cNvSpPr txBox="1">
              <a:spLocks noChangeArrowheads="1"/>
            </p:cNvSpPr>
            <p:nvPr/>
          </p:nvSpPr>
          <p:spPr bwMode="auto">
            <a:xfrm>
              <a:off x="6057899" y="2794000"/>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3</a:t>
              </a:r>
            </a:p>
          </p:txBody>
        </p:sp>
        <p:sp>
          <p:nvSpPr>
            <p:cNvPr id="42" name="Text Box 67">
              <a:extLst>
                <a:ext uri="{FF2B5EF4-FFF2-40B4-BE49-F238E27FC236}">
                  <a16:creationId xmlns:a16="http://schemas.microsoft.com/office/drawing/2014/main" id="{BF25F592-5CC0-69B1-BC92-C68DFD5068FE}"/>
                </a:ext>
              </a:extLst>
            </p:cNvPr>
            <p:cNvSpPr txBox="1">
              <a:spLocks noChangeArrowheads="1"/>
            </p:cNvSpPr>
            <p:nvPr/>
          </p:nvSpPr>
          <p:spPr bwMode="auto">
            <a:xfrm>
              <a:off x="6743700" y="2794000"/>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3</a:t>
              </a:r>
            </a:p>
          </p:txBody>
        </p:sp>
        <p:sp>
          <p:nvSpPr>
            <p:cNvPr id="43" name="Text Box 68">
              <a:extLst>
                <a:ext uri="{FF2B5EF4-FFF2-40B4-BE49-F238E27FC236}">
                  <a16:creationId xmlns:a16="http://schemas.microsoft.com/office/drawing/2014/main" id="{637C277B-ED8A-81D5-93F2-8C6E3F130251}"/>
                </a:ext>
              </a:extLst>
            </p:cNvPr>
            <p:cNvSpPr txBox="1">
              <a:spLocks noChangeArrowheads="1"/>
            </p:cNvSpPr>
            <p:nvPr/>
          </p:nvSpPr>
          <p:spPr bwMode="auto">
            <a:xfrm>
              <a:off x="7350125" y="2887664"/>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3</a:t>
              </a:r>
            </a:p>
          </p:txBody>
        </p:sp>
        <p:sp>
          <p:nvSpPr>
            <p:cNvPr id="44" name="Text Box 70">
              <a:extLst>
                <a:ext uri="{FF2B5EF4-FFF2-40B4-BE49-F238E27FC236}">
                  <a16:creationId xmlns:a16="http://schemas.microsoft.com/office/drawing/2014/main" id="{5F2A97C6-8757-B9A1-7FEB-FA31E6A18F22}"/>
                </a:ext>
              </a:extLst>
            </p:cNvPr>
            <p:cNvSpPr txBox="1">
              <a:spLocks noChangeArrowheads="1"/>
            </p:cNvSpPr>
            <p:nvPr/>
          </p:nvSpPr>
          <p:spPr bwMode="auto">
            <a:xfrm>
              <a:off x="7986713" y="3516312"/>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2</a:t>
              </a:r>
            </a:p>
          </p:txBody>
        </p:sp>
        <p:sp>
          <p:nvSpPr>
            <p:cNvPr id="45" name="Text Box 71">
              <a:extLst>
                <a:ext uri="{FF2B5EF4-FFF2-40B4-BE49-F238E27FC236}">
                  <a16:creationId xmlns:a16="http://schemas.microsoft.com/office/drawing/2014/main" id="{36DBEF72-0A1A-7242-DE6B-A8D42C028017}"/>
                </a:ext>
              </a:extLst>
            </p:cNvPr>
            <p:cNvSpPr txBox="1">
              <a:spLocks noChangeArrowheads="1"/>
            </p:cNvSpPr>
            <p:nvPr/>
          </p:nvSpPr>
          <p:spPr bwMode="auto">
            <a:xfrm>
              <a:off x="6743700" y="4089400"/>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a:t>
              </a:r>
            </a:p>
          </p:txBody>
        </p:sp>
        <p:sp>
          <p:nvSpPr>
            <p:cNvPr id="46" name="Text Box 73">
              <a:extLst>
                <a:ext uri="{FF2B5EF4-FFF2-40B4-BE49-F238E27FC236}">
                  <a16:creationId xmlns:a16="http://schemas.microsoft.com/office/drawing/2014/main" id="{AFB26F69-D0AE-8C85-E318-21E33C1E67EA}"/>
                </a:ext>
              </a:extLst>
            </p:cNvPr>
            <p:cNvSpPr txBox="1">
              <a:spLocks noChangeArrowheads="1"/>
            </p:cNvSpPr>
            <p:nvPr/>
          </p:nvSpPr>
          <p:spPr bwMode="auto">
            <a:xfrm>
              <a:off x="6134100" y="4622800"/>
              <a:ext cx="336550"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5</a:t>
              </a:r>
            </a:p>
          </p:txBody>
        </p:sp>
        <p:sp>
          <p:nvSpPr>
            <p:cNvPr id="47" name="Text Box 74">
              <a:extLst>
                <a:ext uri="{FF2B5EF4-FFF2-40B4-BE49-F238E27FC236}">
                  <a16:creationId xmlns:a16="http://schemas.microsoft.com/office/drawing/2014/main" id="{530F6BCA-60E1-0910-AF43-0166CFA99380}"/>
                </a:ext>
              </a:extLst>
            </p:cNvPr>
            <p:cNvSpPr txBox="1">
              <a:spLocks noChangeArrowheads="1"/>
            </p:cNvSpPr>
            <p:nvPr/>
          </p:nvSpPr>
          <p:spPr bwMode="auto">
            <a:xfrm>
              <a:off x="6819900" y="4622800"/>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2</a:t>
              </a:r>
            </a:p>
          </p:txBody>
        </p:sp>
        <p:sp>
          <p:nvSpPr>
            <p:cNvPr id="48" name="Text Box 76">
              <a:extLst>
                <a:ext uri="{FF2B5EF4-FFF2-40B4-BE49-F238E27FC236}">
                  <a16:creationId xmlns:a16="http://schemas.microsoft.com/office/drawing/2014/main" id="{11571049-5500-F524-8BA3-D15B0DF1D80F}"/>
                </a:ext>
              </a:extLst>
            </p:cNvPr>
            <p:cNvSpPr txBox="1">
              <a:spLocks noChangeArrowheads="1"/>
            </p:cNvSpPr>
            <p:nvPr/>
          </p:nvSpPr>
          <p:spPr bwMode="auto">
            <a:xfrm>
              <a:off x="7967664" y="4751387"/>
              <a:ext cx="407991"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2</a:t>
              </a:r>
            </a:p>
          </p:txBody>
        </p:sp>
        <p:sp>
          <p:nvSpPr>
            <p:cNvPr id="49" name="Line 77">
              <a:extLst>
                <a:ext uri="{FF2B5EF4-FFF2-40B4-BE49-F238E27FC236}">
                  <a16:creationId xmlns:a16="http://schemas.microsoft.com/office/drawing/2014/main" id="{89526DCF-7A55-3820-A09C-E0AA83243E6C}"/>
                </a:ext>
              </a:extLst>
            </p:cNvPr>
            <p:cNvSpPr>
              <a:spLocks noChangeShapeType="1"/>
            </p:cNvSpPr>
            <p:nvPr/>
          </p:nvSpPr>
          <p:spPr bwMode="auto">
            <a:xfrm>
              <a:off x="7377290" y="4957851"/>
              <a:ext cx="4022" cy="515849"/>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50" name="Line 79">
              <a:extLst>
                <a:ext uri="{FF2B5EF4-FFF2-40B4-BE49-F238E27FC236}">
                  <a16:creationId xmlns:a16="http://schemas.microsoft.com/office/drawing/2014/main" id="{57A5E95C-1DA2-9939-8F20-9A44F30EA4C4}"/>
                </a:ext>
              </a:extLst>
            </p:cNvPr>
            <p:cNvSpPr>
              <a:spLocks noChangeShapeType="1"/>
            </p:cNvSpPr>
            <p:nvPr/>
          </p:nvSpPr>
          <p:spPr bwMode="auto">
            <a:xfrm rot="2807395">
              <a:off x="7191175" y="4459644"/>
              <a:ext cx="410714" cy="395974"/>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51" name="Line 79">
              <a:extLst>
                <a:ext uri="{FF2B5EF4-FFF2-40B4-BE49-F238E27FC236}">
                  <a16:creationId xmlns:a16="http://schemas.microsoft.com/office/drawing/2014/main" id="{84902E35-4EF6-302C-1BCB-5E29D0D799C0}"/>
                </a:ext>
              </a:extLst>
            </p:cNvPr>
            <p:cNvSpPr>
              <a:spLocks noChangeShapeType="1"/>
            </p:cNvSpPr>
            <p:nvPr/>
          </p:nvSpPr>
          <p:spPr bwMode="auto">
            <a:xfrm rot="2807395" flipV="1">
              <a:off x="6672044" y="4048009"/>
              <a:ext cx="837351" cy="1079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600">
                <a:solidFill>
                  <a:srgbClr val="000000"/>
                </a:solidFill>
                <a:latin typeface="Calibri" pitchFamily="34" charset="0"/>
                <a:cs typeface="Calibri" pitchFamily="34" charset="0"/>
              </a:endParaRPr>
            </a:p>
          </p:txBody>
        </p:sp>
        <p:sp>
          <p:nvSpPr>
            <p:cNvPr id="52" name="Text Box 69">
              <a:extLst>
                <a:ext uri="{FF2B5EF4-FFF2-40B4-BE49-F238E27FC236}">
                  <a16:creationId xmlns:a16="http://schemas.microsoft.com/office/drawing/2014/main" id="{655CF753-9318-A812-5907-6FD2D510357A}"/>
                </a:ext>
              </a:extLst>
            </p:cNvPr>
            <p:cNvSpPr txBox="1">
              <a:spLocks noChangeArrowheads="1"/>
            </p:cNvSpPr>
            <p:nvPr/>
          </p:nvSpPr>
          <p:spPr bwMode="auto">
            <a:xfrm>
              <a:off x="6438900" y="3632201"/>
              <a:ext cx="555156"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11</a:t>
              </a:r>
            </a:p>
          </p:txBody>
        </p:sp>
        <p:sp>
          <p:nvSpPr>
            <p:cNvPr id="53" name="Text Box 72">
              <a:extLst>
                <a:ext uri="{FF2B5EF4-FFF2-40B4-BE49-F238E27FC236}">
                  <a16:creationId xmlns:a16="http://schemas.microsoft.com/office/drawing/2014/main" id="{83378FD2-31D6-B4E7-0AF5-22471CD115E4}"/>
                </a:ext>
              </a:extLst>
            </p:cNvPr>
            <p:cNvSpPr txBox="1">
              <a:spLocks noChangeArrowheads="1"/>
            </p:cNvSpPr>
            <p:nvPr/>
          </p:nvSpPr>
          <p:spPr bwMode="auto">
            <a:xfrm>
              <a:off x="7302500" y="4254499"/>
              <a:ext cx="555156"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15</a:t>
              </a:r>
            </a:p>
          </p:txBody>
        </p:sp>
        <p:sp>
          <p:nvSpPr>
            <p:cNvPr id="54" name="Text Box 75">
              <a:extLst>
                <a:ext uri="{FF2B5EF4-FFF2-40B4-BE49-F238E27FC236}">
                  <a16:creationId xmlns:a16="http://schemas.microsoft.com/office/drawing/2014/main" id="{F7221F5C-72EF-1EDD-6C2B-02EA2DABFA1F}"/>
                </a:ext>
              </a:extLst>
            </p:cNvPr>
            <p:cNvSpPr txBox="1">
              <a:spLocks noChangeArrowheads="1"/>
            </p:cNvSpPr>
            <p:nvPr/>
          </p:nvSpPr>
          <p:spPr bwMode="auto">
            <a:xfrm>
              <a:off x="6989763" y="4918076"/>
              <a:ext cx="662633" cy="47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1600" dirty="0">
                  <a:solidFill>
                    <a:srgbClr val="3333CC"/>
                  </a:solidFill>
                  <a:latin typeface="Calibri" pitchFamily="34" charset="0"/>
                  <a:cs typeface="Calibri" pitchFamily="34" charset="0"/>
                </a:rPr>
                <a:t>20</a:t>
              </a:r>
            </a:p>
          </p:txBody>
        </p:sp>
      </p:grpSp>
      <p:grpSp>
        <p:nvGrpSpPr>
          <p:cNvPr id="54391" name="Group 54390">
            <a:extLst>
              <a:ext uri="{FF2B5EF4-FFF2-40B4-BE49-F238E27FC236}">
                <a16:creationId xmlns:a16="http://schemas.microsoft.com/office/drawing/2014/main" id="{D4118E4A-BA93-2AB5-506C-C4F0CE540745}"/>
              </a:ext>
            </a:extLst>
          </p:cNvPr>
          <p:cNvGrpSpPr/>
          <p:nvPr/>
        </p:nvGrpSpPr>
        <p:grpSpPr>
          <a:xfrm>
            <a:off x="3055682" y="3429000"/>
            <a:ext cx="2287405" cy="2373300"/>
            <a:chOff x="4125914" y="1719264"/>
            <a:chExt cx="3889375" cy="4035425"/>
          </a:xfrm>
        </p:grpSpPr>
        <p:sp>
          <p:nvSpPr>
            <p:cNvPr id="54392" name="Rectangle 4">
              <a:extLst>
                <a:ext uri="{FF2B5EF4-FFF2-40B4-BE49-F238E27FC236}">
                  <a16:creationId xmlns:a16="http://schemas.microsoft.com/office/drawing/2014/main" id="{C72B29A7-CCF4-3F5A-C8B5-4C8394262F28}"/>
                </a:ext>
              </a:extLst>
            </p:cNvPr>
            <p:cNvSpPr>
              <a:spLocks noChangeArrowheads="1"/>
            </p:cNvSpPr>
            <p:nvPr/>
          </p:nvSpPr>
          <p:spPr bwMode="auto">
            <a:xfrm>
              <a:off x="4159251" y="1739900"/>
              <a:ext cx="765175"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393" name="Rectangle 5">
              <a:extLst>
                <a:ext uri="{FF2B5EF4-FFF2-40B4-BE49-F238E27FC236}">
                  <a16:creationId xmlns:a16="http://schemas.microsoft.com/office/drawing/2014/main" id="{2D942346-85D9-1676-4E3F-0728DE2C3BB9}"/>
                </a:ext>
              </a:extLst>
            </p:cNvPr>
            <p:cNvSpPr>
              <a:spLocks noChangeArrowheads="1"/>
            </p:cNvSpPr>
            <p:nvPr/>
          </p:nvSpPr>
          <p:spPr bwMode="auto">
            <a:xfrm>
              <a:off x="4924425" y="1739900"/>
              <a:ext cx="762000"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394" name="Rectangle 6">
              <a:extLst>
                <a:ext uri="{FF2B5EF4-FFF2-40B4-BE49-F238E27FC236}">
                  <a16:creationId xmlns:a16="http://schemas.microsoft.com/office/drawing/2014/main" id="{C4A2B182-2A2A-C3FE-C356-AA870379B0AF}"/>
                </a:ext>
              </a:extLst>
            </p:cNvPr>
            <p:cNvSpPr>
              <a:spLocks noChangeArrowheads="1"/>
            </p:cNvSpPr>
            <p:nvPr/>
          </p:nvSpPr>
          <p:spPr bwMode="auto">
            <a:xfrm>
              <a:off x="5686425" y="1739900"/>
              <a:ext cx="763588"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395" name="Rectangle 7">
              <a:extLst>
                <a:ext uri="{FF2B5EF4-FFF2-40B4-BE49-F238E27FC236}">
                  <a16:creationId xmlns:a16="http://schemas.microsoft.com/office/drawing/2014/main" id="{4B323F66-3569-0D51-12B8-042B6B49CCC5}"/>
                </a:ext>
              </a:extLst>
            </p:cNvPr>
            <p:cNvSpPr>
              <a:spLocks noChangeArrowheads="1"/>
            </p:cNvSpPr>
            <p:nvPr/>
          </p:nvSpPr>
          <p:spPr bwMode="auto">
            <a:xfrm>
              <a:off x="6450013" y="1739900"/>
              <a:ext cx="762000"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396" name="Rectangle 8">
              <a:extLst>
                <a:ext uri="{FF2B5EF4-FFF2-40B4-BE49-F238E27FC236}">
                  <a16:creationId xmlns:a16="http://schemas.microsoft.com/office/drawing/2014/main" id="{296ECC23-BC12-34A0-47DE-13EFF9AE50ED}"/>
                </a:ext>
              </a:extLst>
            </p:cNvPr>
            <p:cNvSpPr>
              <a:spLocks noChangeArrowheads="1"/>
            </p:cNvSpPr>
            <p:nvPr/>
          </p:nvSpPr>
          <p:spPr bwMode="auto">
            <a:xfrm>
              <a:off x="7212014" y="1739900"/>
              <a:ext cx="763587"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397" name="Rectangle 9">
              <a:extLst>
                <a:ext uri="{FF2B5EF4-FFF2-40B4-BE49-F238E27FC236}">
                  <a16:creationId xmlns:a16="http://schemas.microsoft.com/office/drawing/2014/main" id="{400E94D8-88E8-B85D-D54E-FD60B2D63ED4}"/>
                </a:ext>
              </a:extLst>
            </p:cNvPr>
            <p:cNvSpPr>
              <a:spLocks noChangeArrowheads="1"/>
            </p:cNvSpPr>
            <p:nvPr/>
          </p:nvSpPr>
          <p:spPr bwMode="auto">
            <a:xfrm>
              <a:off x="5686425" y="4737100"/>
              <a:ext cx="763588"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398" name="Rectangle 10">
              <a:extLst>
                <a:ext uri="{FF2B5EF4-FFF2-40B4-BE49-F238E27FC236}">
                  <a16:creationId xmlns:a16="http://schemas.microsoft.com/office/drawing/2014/main" id="{E9E2EC2E-5A9F-5EBE-819E-BA31F74B93BD}"/>
                </a:ext>
              </a:extLst>
            </p:cNvPr>
            <p:cNvSpPr>
              <a:spLocks noChangeArrowheads="1"/>
            </p:cNvSpPr>
            <p:nvPr/>
          </p:nvSpPr>
          <p:spPr bwMode="auto">
            <a:xfrm>
              <a:off x="6450013" y="4737100"/>
              <a:ext cx="762000" cy="749300"/>
            </a:xfrm>
            <a:prstGeom prst="rect">
              <a:avLst/>
            </a:prstGeom>
            <a:solidFill>
              <a:srgbClr val="FF5050"/>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399" name="Rectangle 11">
              <a:extLst>
                <a:ext uri="{FF2B5EF4-FFF2-40B4-BE49-F238E27FC236}">
                  <a16:creationId xmlns:a16="http://schemas.microsoft.com/office/drawing/2014/main" id="{D1C1E228-552B-EA2F-B489-40B63A6C7C55}"/>
                </a:ext>
              </a:extLst>
            </p:cNvPr>
            <p:cNvSpPr>
              <a:spLocks noChangeArrowheads="1"/>
            </p:cNvSpPr>
            <p:nvPr/>
          </p:nvSpPr>
          <p:spPr bwMode="auto">
            <a:xfrm>
              <a:off x="7212014" y="4737100"/>
              <a:ext cx="763587"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00" name="Rectangle 12">
              <a:extLst>
                <a:ext uri="{FF2B5EF4-FFF2-40B4-BE49-F238E27FC236}">
                  <a16:creationId xmlns:a16="http://schemas.microsoft.com/office/drawing/2014/main" id="{C3F7FAB2-75FA-1E08-1511-08388FE4EEB1}"/>
                </a:ext>
              </a:extLst>
            </p:cNvPr>
            <p:cNvSpPr>
              <a:spLocks noChangeArrowheads="1"/>
            </p:cNvSpPr>
            <p:nvPr/>
          </p:nvSpPr>
          <p:spPr bwMode="auto">
            <a:xfrm>
              <a:off x="4159251" y="2489201"/>
              <a:ext cx="765175" cy="747713"/>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01" name="Rectangle 13">
              <a:extLst>
                <a:ext uri="{FF2B5EF4-FFF2-40B4-BE49-F238E27FC236}">
                  <a16:creationId xmlns:a16="http://schemas.microsoft.com/office/drawing/2014/main" id="{0019C4D9-4CFE-F23E-E2B4-E316DA756F24}"/>
                </a:ext>
              </a:extLst>
            </p:cNvPr>
            <p:cNvSpPr>
              <a:spLocks noChangeArrowheads="1"/>
            </p:cNvSpPr>
            <p:nvPr/>
          </p:nvSpPr>
          <p:spPr bwMode="auto">
            <a:xfrm>
              <a:off x="4924425" y="2489201"/>
              <a:ext cx="762000" cy="747713"/>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02" name="Rectangle 14">
              <a:extLst>
                <a:ext uri="{FF2B5EF4-FFF2-40B4-BE49-F238E27FC236}">
                  <a16:creationId xmlns:a16="http://schemas.microsoft.com/office/drawing/2014/main" id="{6669D62B-3BD0-B6BC-8420-A68108AEB06B}"/>
                </a:ext>
              </a:extLst>
            </p:cNvPr>
            <p:cNvSpPr>
              <a:spLocks noChangeArrowheads="1"/>
            </p:cNvSpPr>
            <p:nvPr/>
          </p:nvSpPr>
          <p:spPr bwMode="auto">
            <a:xfrm>
              <a:off x="5686425" y="2489201"/>
              <a:ext cx="763588" cy="747713"/>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03" name="Rectangle 15">
              <a:extLst>
                <a:ext uri="{FF2B5EF4-FFF2-40B4-BE49-F238E27FC236}">
                  <a16:creationId xmlns:a16="http://schemas.microsoft.com/office/drawing/2014/main" id="{3DE93C00-F305-0E78-B33F-68A667608B6E}"/>
                </a:ext>
              </a:extLst>
            </p:cNvPr>
            <p:cNvSpPr>
              <a:spLocks noChangeArrowheads="1"/>
            </p:cNvSpPr>
            <p:nvPr/>
          </p:nvSpPr>
          <p:spPr bwMode="auto">
            <a:xfrm>
              <a:off x="6450013" y="2489201"/>
              <a:ext cx="762000" cy="747713"/>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04" name="Rectangle 16">
              <a:extLst>
                <a:ext uri="{FF2B5EF4-FFF2-40B4-BE49-F238E27FC236}">
                  <a16:creationId xmlns:a16="http://schemas.microsoft.com/office/drawing/2014/main" id="{80B2E91D-ADCB-AFE2-291B-A377708403B5}"/>
                </a:ext>
              </a:extLst>
            </p:cNvPr>
            <p:cNvSpPr>
              <a:spLocks noChangeArrowheads="1"/>
            </p:cNvSpPr>
            <p:nvPr/>
          </p:nvSpPr>
          <p:spPr bwMode="auto">
            <a:xfrm>
              <a:off x="7212014" y="2489201"/>
              <a:ext cx="763587" cy="747713"/>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05" name="Rectangle 17">
              <a:extLst>
                <a:ext uri="{FF2B5EF4-FFF2-40B4-BE49-F238E27FC236}">
                  <a16:creationId xmlns:a16="http://schemas.microsoft.com/office/drawing/2014/main" id="{C944F87F-9015-951F-A210-65D07151AC95}"/>
                </a:ext>
              </a:extLst>
            </p:cNvPr>
            <p:cNvSpPr>
              <a:spLocks noChangeArrowheads="1"/>
            </p:cNvSpPr>
            <p:nvPr/>
          </p:nvSpPr>
          <p:spPr bwMode="auto">
            <a:xfrm>
              <a:off x="4159251" y="3236914"/>
              <a:ext cx="765175" cy="75088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06" name="Rectangle 18">
              <a:extLst>
                <a:ext uri="{FF2B5EF4-FFF2-40B4-BE49-F238E27FC236}">
                  <a16:creationId xmlns:a16="http://schemas.microsoft.com/office/drawing/2014/main" id="{93401E83-AC2B-34E7-8972-9D3006020340}"/>
                </a:ext>
              </a:extLst>
            </p:cNvPr>
            <p:cNvSpPr>
              <a:spLocks noChangeArrowheads="1"/>
            </p:cNvSpPr>
            <p:nvPr/>
          </p:nvSpPr>
          <p:spPr bwMode="auto">
            <a:xfrm>
              <a:off x="4924425" y="3236914"/>
              <a:ext cx="762000" cy="750887"/>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07" name="Rectangle 19">
              <a:extLst>
                <a:ext uri="{FF2B5EF4-FFF2-40B4-BE49-F238E27FC236}">
                  <a16:creationId xmlns:a16="http://schemas.microsoft.com/office/drawing/2014/main" id="{4BED14A9-AA05-8DC4-7133-174A369DE97B}"/>
                </a:ext>
              </a:extLst>
            </p:cNvPr>
            <p:cNvSpPr>
              <a:spLocks noChangeArrowheads="1"/>
            </p:cNvSpPr>
            <p:nvPr/>
          </p:nvSpPr>
          <p:spPr bwMode="auto">
            <a:xfrm>
              <a:off x="5686425" y="3236914"/>
              <a:ext cx="763588" cy="750887"/>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08" name="Rectangle 20">
              <a:extLst>
                <a:ext uri="{FF2B5EF4-FFF2-40B4-BE49-F238E27FC236}">
                  <a16:creationId xmlns:a16="http://schemas.microsoft.com/office/drawing/2014/main" id="{FC867740-47D0-25A9-0B33-9354A596185A}"/>
                </a:ext>
              </a:extLst>
            </p:cNvPr>
            <p:cNvSpPr>
              <a:spLocks noChangeArrowheads="1"/>
            </p:cNvSpPr>
            <p:nvPr/>
          </p:nvSpPr>
          <p:spPr bwMode="auto">
            <a:xfrm>
              <a:off x="6450013" y="3236914"/>
              <a:ext cx="762000" cy="750887"/>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09" name="Rectangle 21">
              <a:extLst>
                <a:ext uri="{FF2B5EF4-FFF2-40B4-BE49-F238E27FC236}">
                  <a16:creationId xmlns:a16="http://schemas.microsoft.com/office/drawing/2014/main" id="{65AB369B-F96D-9283-F3C0-790E3A526339}"/>
                </a:ext>
              </a:extLst>
            </p:cNvPr>
            <p:cNvSpPr>
              <a:spLocks noChangeArrowheads="1"/>
            </p:cNvSpPr>
            <p:nvPr/>
          </p:nvSpPr>
          <p:spPr bwMode="auto">
            <a:xfrm>
              <a:off x="7212014" y="3236914"/>
              <a:ext cx="763587" cy="750887"/>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10" name="Rectangle 22">
              <a:extLst>
                <a:ext uri="{FF2B5EF4-FFF2-40B4-BE49-F238E27FC236}">
                  <a16:creationId xmlns:a16="http://schemas.microsoft.com/office/drawing/2014/main" id="{4C614442-CD63-6C7F-9CB4-304DC5C6CFCC}"/>
                </a:ext>
              </a:extLst>
            </p:cNvPr>
            <p:cNvSpPr>
              <a:spLocks noChangeArrowheads="1"/>
            </p:cNvSpPr>
            <p:nvPr/>
          </p:nvSpPr>
          <p:spPr bwMode="auto">
            <a:xfrm>
              <a:off x="4159251" y="3987800"/>
              <a:ext cx="765175"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11" name="Rectangle 23">
              <a:extLst>
                <a:ext uri="{FF2B5EF4-FFF2-40B4-BE49-F238E27FC236}">
                  <a16:creationId xmlns:a16="http://schemas.microsoft.com/office/drawing/2014/main" id="{9F0260EC-CF42-CFA0-B14A-1643C2450C17}"/>
                </a:ext>
              </a:extLst>
            </p:cNvPr>
            <p:cNvSpPr>
              <a:spLocks noChangeArrowheads="1"/>
            </p:cNvSpPr>
            <p:nvPr/>
          </p:nvSpPr>
          <p:spPr bwMode="auto">
            <a:xfrm>
              <a:off x="4924425" y="39878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12" name="Rectangle 24">
              <a:extLst>
                <a:ext uri="{FF2B5EF4-FFF2-40B4-BE49-F238E27FC236}">
                  <a16:creationId xmlns:a16="http://schemas.microsoft.com/office/drawing/2014/main" id="{5BD9BDBB-AD21-DCA5-75EA-91E0D3A9173F}"/>
                </a:ext>
              </a:extLst>
            </p:cNvPr>
            <p:cNvSpPr>
              <a:spLocks noChangeArrowheads="1"/>
            </p:cNvSpPr>
            <p:nvPr/>
          </p:nvSpPr>
          <p:spPr bwMode="auto">
            <a:xfrm>
              <a:off x="5686425" y="3987800"/>
              <a:ext cx="763588"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13" name="Rectangle 25">
              <a:extLst>
                <a:ext uri="{FF2B5EF4-FFF2-40B4-BE49-F238E27FC236}">
                  <a16:creationId xmlns:a16="http://schemas.microsoft.com/office/drawing/2014/main" id="{153C0B78-F660-453A-C839-84AE779EFD08}"/>
                </a:ext>
              </a:extLst>
            </p:cNvPr>
            <p:cNvSpPr>
              <a:spLocks noChangeArrowheads="1"/>
            </p:cNvSpPr>
            <p:nvPr/>
          </p:nvSpPr>
          <p:spPr bwMode="auto">
            <a:xfrm>
              <a:off x="6450013" y="3987800"/>
              <a:ext cx="762000"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14" name="Rectangle 26">
              <a:extLst>
                <a:ext uri="{FF2B5EF4-FFF2-40B4-BE49-F238E27FC236}">
                  <a16:creationId xmlns:a16="http://schemas.microsoft.com/office/drawing/2014/main" id="{4F75EC8D-1B63-EC02-AAE7-2852510B75CE}"/>
                </a:ext>
              </a:extLst>
            </p:cNvPr>
            <p:cNvSpPr>
              <a:spLocks noChangeArrowheads="1"/>
            </p:cNvSpPr>
            <p:nvPr/>
          </p:nvSpPr>
          <p:spPr bwMode="auto">
            <a:xfrm>
              <a:off x="7212014" y="3987800"/>
              <a:ext cx="763587"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15" name="Rectangle 27">
              <a:extLst>
                <a:ext uri="{FF2B5EF4-FFF2-40B4-BE49-F238E27FC236}">
                  <a16:creationId xmlns:a16="http://schemas.microsoft.com/office/drawing/2014/main" id="{5175460D-DB1F-13AD-8C0D-40E3EA37596F}"/>
                </a:ext>
              </a:extLst>
            </p:cNvPr>
            <p:cNvSpPr>
              <a:spLocks noChangeArrowheads="1"/>
            </p:cNvSpPr>
            <p:nvPr/>
          </p:nvSpPr>
          <p:spPr bwMode="auto">
            <a:xfrm>
              <a:off x="4924425" y="47371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16" name="Rectangle 28">
              <a:extLst>
                <a:ext uri="{FF2B5EF4-FFF2-40B4-BE49-F238E27FC236}">
                  <a16:creationId xmlns:a16="http://schemas.microsoft.com/office/drawing/2014/main" id="{F368D161-3BA6-F00F-EBBD-B15FB48E686C}"/>
                </a:ext>
              </a:extLst>
            </p:cNvPr>
            <p:cNvSpPr>
              <a:spLocks noChangeArrowheads="1"/>
            </p:cNvSpPr>
            <p:nvPr/>
          </p:nvSpPr>
          <p:spPr bwMode="auto">
            <a:xfrm>
              <a:off x="4160839" y="4737100"/>
              <a:ext cx="763587"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endParaRPr>
            </a:p>
          </p:txBody>
        </p:sp>
        <p:sp>
          <p:nvSpPr>
            <p:cNvPr id="54417" name="Line 29">
              <a:extLst>
                <a:ext uri="{FF2B5EF4-FFF2-40B4-BE49-F238E27FC236}">
                  <a16:creationId xmlns:a16="http://schemas.microsoft.com/office/drawing/2014/main" id="{51249A0E-629B-0260-A17C-072CE035F4D8}"/>
                </a:ext>
              </a:extLst>
            </p:cNvPr>
            <p:cNvSpPr>
              <a:spLocks noChangeShapeType="1"/>
            </p:cNvSpPr>
            <p:nvPr/>
          </p:nvSpPr>
          <p:spPr bwMode="auto">
            <a:xfrm rot="-177988">
              <a:off x="4637088" y="2006600"/>
              <a:ext cx="2132012" cy="24018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18" name="Line 30">
              <a:extLst>
                <a:ext uri="{FF2B5EF4-FFF2-40B4-BE49-F238E27FC236}">
                  <a16:creationId xmlns:a16="http://schemas.microsoft.com/office/drawing/2014/main" id="{BF06BD3B-2086-2114-3272-D7EC5ADA147D}"/>
                </a:ext>
              </a:extLst>
            </p:cNvPr>
            <p:cNvSpPr>
              <a:spLocks noChangeShapeType="1"/>
            </p:cNvSpPr>
            <p:nvPr/>
          </p:nvSpPr>
          <p:spPr bwMode="auto">
            <a:xfrm>
              <a:off x="5326063" y="2127250"/>
              <a:ext cx="747712" cy="768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19" name="Line 31">
              <a:extLst>
                <a:ext uri="{FF2B5EF4-FFF2-40B4-BE49-F238E27FC236}">
                  <a16:creationId xmlns:a16="http://schemas.microsoft.com/office/drawing/2014/main" id="{FEE4DD8E-11FD-5FC6-BD6E-AA35728918A7}"/>
                </a:ext>
              </a:extLst>
            </p:cNvPr>
            <p:cNvSpPr>
              <a:spLocks noChangeShapeType="1"/>
            </p:cNvSpPr>
            <p:nvPr/>
          </p:nvSpPr>
          <p:spPr bwMode="auto">
            <a:xfrm flipH="1">
              <a:off x="4541839" y="3619501"/>
              <a:ext cx="1587" cy="7032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20" name="Line 32">
              <a:extLst>
                <a:ext uri="{FF2B5EF4-FFF2-40B4-BE49-F238E27FC236}">
                  <a16:creationId xmlns:a16="http://schemas.microsoft.com/office/drawing/2014/main" id="{B70A71AC-BA77-0E87-E4FB-014CBD0CA7E1}"/>
                </a:ext>
              </a:extLst>
            </p:cNvPr>
            <p:cNvSpPr>
              <a:spLocks noChangeShapeType="1"/>
            </p:cNvSpPr>
            <p:nvPr/>
          </p:nvSpPr>
          <p:spPr bwMode="auto">
            <a:xfrm>
              <a:off x="6796088" y="5095876"/>
              <a:ext cx="17462" cy="6588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21" name="Line 33">
              <a:extLst>
                <a:ext uri="{FF2B5EF4-FFF2-40B4-BE49-F238E27FC236}">
                  <a16:creationId xmlns:a16="http://schemas.microsoft.com/office/drawing/2014/main" id="{EFDDD754-CAB0-9D57-861C-2DEB8348291D}"/>
                </a:ext>
              </a:extLst>
            </p:cNvPr>
            <p:cNvSpPr>
              <a:spLocks noChangeShapeType="1"/>
            </p:cNvSpPr>
            <p:nvPr/>
          </p:nvSpPr>
          <p:spPr bwMode="auto">
            <a:xfrm>
              <a:off x="4537076" y="4344989"/>
              <a:ext cx="765175"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22" name="Line 34">
              <a:extLst>
                <a:ext uri="{FF2B5EF4-FFF2-40B4-BE49-F238E27FC236}">
                  <a16:creationId xmlns:a16="http://schemas.microsoft.com/office/drawing/2014/main" id="{94541AB8-3085-2BF5-66F2-2DC092B95D80}"/>
                </a:ext>
              </a:extLst>
            </p:cNvPr>
            <p:cNvSpPr>
              <a:spLocks noChangeShapeType="1"/>
            </p:cNvSpPr>
            <p:nvPr/>
          </p:nvSpPr>
          <p:spPr bwMode="auto">
            <a:xfrm rot="2592605" flipV="1">
              <a:off x="4649789" y="4846639"/>
              <a:ext cx="555625" cy="5286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23" name="Line 35">
              <a:extLst>
                <a:ext uri="{FF2B5EF4-FFF2-40B4-BE49-F238E27FC236}">
                  <a16:creationId xmlns:a16="http://schemas.microsoft.com/office/drawing/2014/main" id="{F8BF3C56-230D-E66B-BD8A-22A0328D1686}"/>
                </a:ext>
              </a:extLst>
            </p:cNvPr>
            <p:cNvSpPr>
              <a:spLocks noChangeShapeType="1"/>
            </p:cNvSpPr>
            <p:nvPr/>
          </p:nvSpPr>
          <p:spPr bwMode="auto">
            <a:xfrm rot="2592605" flipV="1">
              <a:off x="6161088" y="4835526"/>
              <a:ext cx="531812" cy="5191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24" name="Line 36">
              <a:extLst>
                <a:ext uri="{FF2B5EF4-FFF2-40B4-BE49-F238E27FC236}">
                  <a16:creationId xmlns:a16="http://schemas.microsoft.com/office/drawing/2014/main" id="{8B5F7DFD-3795-070A-481A-2DCCA3C3F47C}"/>
                </a:ext>
              </a:extLst>
            </p:cNvPr>
            <p:cNvSpPr>
              <a:spLocks noChangeShapeType="1"/>
            </p:cNvSpPr>
            <p:nvPr/>
          </p:nvSpPr>
          <p:spPr bwMode="auto">
            <a:xfrm rot="2592605">
              <a:off x="5157789" y="5435600"/>
              <a:ext cx="949325" cy="1270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25" name="Line 37">
              <a:extLst>
                <a:ext uri="{FF2B5EF4-FFF2-40B4-BE49-F238E27FC236}">
                  <a16:creationId xmlns:a16="http://schemas.microsoft.com/office/drawing/2014/main" id="{913B82D3-FEF5-8114-0049-1218BF1728F7}"/>
                </a:ext>
              </a:extLst>
            </p:cNvPr>
            <p:cNvSpPr>
              <a:spLocks noChangeShapeType="1"/>
            </p:cNvSpPr>
            <p:nvPr/>
          </p:nvSpPr>
          <p:spPr bwMode="auto">
            <a:xfrm rot="2592605">
              <a:off x="5038725" y="4470401"/>
              <a:ext cx="515938" cy="5254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26" name="Line 38">
              <a:extLst>
                <a:ext uri="{FF2B5EF4-FFF2-40B4-BE49-F238E27FC236}">
                  <a16:creationId xmlns:a16="http://schemas.microsoft.com/office/drawing/2014/main" id="{1A6A2A86-D882-2810-C806-4892085522A8}"/>
                </a:ext>
              </a:extLst>
            </p:cNvPr>
            <p:cNvSpPr>
              <a:spLocks noChangeShapeType="1"/>
            </p:cNvSpPr>
            <p:nvPr/>
          </p:nvSpPr>
          <p:spPr bwMode="auto">
            <a:xfrm rot="2592605" flipV="1">
              <a:off x="5383213" y="3324226"/>
              <a:ext cx="576262" cy="5492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27" name="Line 39">
              <a:extLst>
                <a:ext uri="{FF2B5EF4-FFF2-40B4-BE49-F238E27FC236}">
                  <a16:creationId xmlns:a16="http://schemas.microsoft.com/office/drawing/2014/main" id="{D5F54FAD-6CB0-625A-4055-5D62DB971EA3}"/>
                </a:ext>
              </a:extLst>
            </p:cNvPr>
            <p:cNvSpPr>
              <a:spLocks noChangeShapeType="1"/>
            </p:cNvSpPr>
            <p:nvPr/>
          </p:nvSpPr>
          <p:spPr bwMode="auto">
            <a:xfrm rot="2592605" flipV="1">
              <a:off x="4667251" y="2605088"/>
              <a:ext cx="561975" cy="5270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28" name="Line 40">
              <a:extLst>
                <a:ext uri="{FF2B5EF4-FFF2-40B4-BE49-F238E27FC236}">
                  <a16:creationId xmlns:a16="http://schemas.microsoft.com/office/drawing/2014/main" id="{317F64B2-1F0E-B5ED-CEB9-8FADBB570874}"/>
                </a:ext>
              </a:extLst>
            </p:cNvPr>
            <p:cNvSpPr>
              <a:spLocks noChangeShapeType="1"/>
            </p:cNvSpPr>
            <p:nvPr/>
          </p:nvSpPr>
          <p:spPr bwMode="auto">
            <a:xfrm rot="2807395">
              <a:off x="5786439" y="2263776"/>
              <a:ext cx="555625" cy="504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29" name="Line 41">
              <a:extLst>
                <a:ext uri="{FF2B5EF4-FFF2-40B4-BE49-F238E27FC236}">
                  <a16:creationId xmlns:a16="http://schemas.microsoft.com/office/drawing/2014/main" id="{2B1A58BE-324D-445E-1E56-FF320AFA653A}"/>
                </a:ext>
              </a:extLst>
            </p:cNvPr>
            <p:cNvSpPr>
              <a:spLocks noChangeShapeType="1"/>
            </p:cNvSpPr>
            <p:nvPr/>
          </p:nvSpPr>
          <p:spPr bwMode="auto">
            <a:xfrm rot="2807395">
              <a:off x="5807870" y="2997995"/>
              <a:ext cx="522287" cy="473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30" name="Line 42">
              <a:extLst>
                <a:ext uri="{FF2B5EF4-FFF2-40B4-BE49-F238E27FC236}">
                  <a16:creationId xmlns:a16="http://schemas.microsoft.com/office/drawing/2014/main" id="{D67DFF84-EEFF-A412-3AA9-9DF979AF2703}"/>
                </a:ext>
              </a:extLst>
            </p:cNvPr>
            <p:cNvSpPr>
              <a:spLocks noChangeShapeType="1"/>
            </p:cNvSpPr>
            <p:nvPr/>
          </p:nvSpPr>
          <p:spPr bwMode="auto">
            <a:xfrm rot="2807395">
              <a:off x="7294563" y="4454526"/>
              <a:ext cx="542925"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31" name="Line 43">
              <a:extLst>
                <a:ext uri="{FF2B5EF4-FFF2-40B4-BE49-F238E27FC236}">
                  <a16:creationId xmlns:a16="http://schemas.microsoft.com/office/drawing/2014/main" id="{5E620B74-5052-DAF1-F915-0FA69A65F228}"/>
                </a:ext>
              </a:extLst>
            </p:cNvPr>
            <p:cNvSpPr>
              <a:spLocks noChangeShapeType="1"/>
            </p:cNvSpPr>
            <p:nvPr/>
          </p:nvSpPr>
          <p:spPr bwMode="auto">
            <a:xfrm rot="2807395">
              <a:off x="5783263" y="4478338"/>
              <a:ext cx="555625" cy="5016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32" name="Line 44">
              <a:extLst>
                <a:ext uri="{FF2B5EF4-FFF2-40B4-BE49-F238E27FC236}">
                  <a16:creationId xmlns:a16="http://schemas.microsoft.com/office/drawing/2014/main" id="{338DE5F3-F18E-851B-8839-BDA32B8D1BEA}"/>
                </a:ext>
              </a:extLst>
            </p:cNvPr>
            <p:cNvSpPr>
              <a:spLocks noChangeShapeType="1"/>
            </p:cNvSpPr>
            <p:nvPr/>
          </p:nvSpPr>
          <p:spPr bwMode="auto">
            <a:xfrm rot="2807395">
              <a:off x="6569869" y="2256632"/>
              <a:ext cx="501650" cy="45561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33" name="Line 45">
              <a:extLst>
                <a:ext uri="{FF2B5EF4-FFF2-40B4-BE49-F238E27FC236}">
                  <a16:creationId xmlns:a16="http://schemas.microsoft.com/office/drawing/2014/main" id="{B52FB759-32F8-8438-C7FD-A2471D1FAA48}"/>
                </a:ext>
              </a:extLst>
            </p:cNvPr>
            <p:cNvSpPr>
              <a:spLocks noChangeShapeType="1"/>
            </p:cNvSpPr>
            <p:nvPr/>
          </p:nvSpPr>
          <p:spPr bwMode="auto">
            <a:xfrm rot="2807395">
              <a:off x="6554789" y="3727451"/>
              <a:ext cx="534987"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34" name="Line 46">
              <a:extLst>
                <a:ext uri="{FF2B5EF4-FFF2-40B4-BE49-F238E27FC236}">
                  <a16:creationId xmlns:a16="http://schemas.microsoft.com/office/drawing/2014/main" id="{9206F18D-F676-4F15-9C6F-7104C7D5CB2F}"/>
                </a:ext>
              </a:extLst>
            </p:cNvPr>
            <p:cNvSpPr>
              <a:spLocks noChangeShapeType="1"/>
            </p:cNvSpPr>
            <p:nvPr/>
          </p:nvSpPr>
          <p:spPr bwMode="auto">
            <a:xfrm rot="8207395">
              <a:off x="6919913" y="4837113"/>
              <a:ext cx="544512" cy="52546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35" name="Line 47">
              <a:extLst>
                <a:ext uri="{FF2B5EF4-FFF2-40B4-BE49-F238E27FC236}">
                  <a16:creationId xmlns:a16="http://schemas.microsoft.com/office/drawing/2014/main" id="{6C6CDC7E-181C-EA7E-2ABC-ADCC6089F4C6}"/>
                </a:ext>
              </a:extLst>
            </p:cNvPr>
            <p:cNvSpPr>
              <a:spLocks noChangeShapeType="1"/>
            </p:cNvSpPr>
            <p:nvPr/>
          </p:nvSpPr>
          <p:spPr bwMode="auto">
            <a:xfrm rot="2807395">
              <a:off x="7323138" y="2978150"/>
              <a:ext cx="558800"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36" name="Line 48">
              <a:extLst>
                <a:ext uri="{FF2B5EF4-FFF2-40B4-BE49-F238E27FC236}">
                  <a16:creationId xmlns:a16="http://schemas.microsoft.com/office/drawing/2014/main" id="{887382AF-D07A-72CE-9748-3F8E4DFFF6FF}"/>
                </a:ext>
              </a:extLst>
            </p:cNvPr>
            <p:cNvSpPr>
              <a:spLocks noChangeShapeType="1"/>
            </p:cNvSpPr>
            <p:nvPr/>
          </p:nvSpPr>
          <p:spPr bwMode="auto">
            <a:xfrm flipH="1">
              <a:off x="6056313" y="2814639"/>
              <a:ext cx="766762"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37" name="Line 49">
              <a:extLst>
                <a:ext uri="{FF2B5EF4-FFF2-40B4-BE49-F238E27FC236}">
                  <a16:creationId xmlns:a16="http://schemas.microsoft.com/office/drawing/2014/main" id="{9B8A8744-F0DF-AB06-9338-A7F74FC3DF5B}"/>
                </a:ext>
              </a:extLst>
            </p:cNvPr>
            <p:cNvSpPr>
              <a:spLocks noChangeShapeType="1"/>
            </p:cNvSpPr>
            <p:nvPr/>
          </p:nvSpPr>
          <p:spPr bwMode="auto">
            <a:xfrm flipH="1">
              <a:off x="6826250" y="2084389"/>
              <a:ext cx="738188" cy="75088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38" name="Line 50">
              <a:extLst>
                <a:ext uri="{FF2B5EF4-FFF2-40B4-BE49-F238E27FC236}">
                  <a16:creationId xmlns:a16="http://schemas.microsoft.com/office/drawing/2014/main" id="{C7A05302-219A-0D76-9DD7-9EDED33B4499}"/>
                </a:ext>
              </a:extLst>
            </p:cNvPr>
            <p:cNvSpPr>
              <a:spLocks noChangeShapeType="1"/>
            </p:cNvSpPr>
            <p:nvPr/>
          </p:nvSpPr>
          <p:spPr bwMode="auto">
            <a:xfrm flipH="1">
              <a:off x="6846888" y="3595689"/>
              <a:ext cx="755650" cy="758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39" name="Line 51">
              <a:extLst>
                <a:ext uri="{FF2B5EF4-FFF2-40B4-BE49-F238E27FC236}">
                  <a16:creationId xmlns:a16="http://schemas.microsoft.com/office/drawing/2014/main" id="{8006D600-BF67-7C7D-CD95-68CB1E3750B9}"/>
                </a:ext>
              </a:extLst>
            </p:cNvPr>
            <p:cNvSpPr>
              <a:spLocks noChangeShapeType="1"/>
            </p:cNvSpPr>
            <p:nvPr/>
          </p:nvSpPr>
          <p:spPr bwMode="auto">
            <a:xfrm rot="2807395">
              <a:off x="6555582" y="4466432"/>
              <a:ext cx="533400"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41" name="Line 79">
              <a:extLst>
                <a:ext uri="{FF2B5EF4-FFF2-40B4-BE49-F238E27FC236}">
                  <a16:creationId xmlns:a16="http://schemas.microsoft.com/office/drawing/2014/main" id="{2D12C454-AEEC-A5C3-ADCA-3E8D5AF38CA5}"/>
                </a:ext>
              </a:extLst>
            </p:cNvPr>
            <p:cNvSpPr>
              <a:spLocks noChangeShapeType="1"/>
            </p:cNvSpPr>
            <p:nvPr/>
          </p:nvSpPr>
          <p:spPr bwMode="auto">
            <a:xfrm rot="2807395">
              <a:off x="6569076" y="4465638"/>
              <a:ext cx="503237" cy="48418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42" name="Line 79">
              <a:extLst>
                <a:ext uri="{FF2B5EF4-FFF2-40B4-BE49-F238E27FC236}">
                  <a16:creationId xmlns:a16="http://schemas.microsoft.com/office/drawing/2014/main" id="{D8B3F9A0-A59A-C522-4C8C-45D82CA2EF3A}"/>
                </a:ext>
              </a:extLst>
            </p:cNvPr>
            <p:cNvSpPr>
              <a:spLocks noChangeShapeType="1"/>
            </p:cNvSpPr>
            <p:nvPr/>
          </p:nvSpPr>
          <p:spPr bwMode="auto">
            <a:xfrm rot="2807395" flipV="1">
              <a:off x="5931694" y="3961607"/>
              <a:ext cx="1027113" cy="1270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43" name="Freeform 3">
              <a:extLst>
                <a:ext uri="{FF2B5EF4-FFF2-40B4-BE49-F238E27FC236}">
                  <a16:creationId xmlns:a16="http://schemas.microsoft.com/office/drawing/2014/main" id="{B0C7F074-81A4-A6A2-BAA1-05B3D1DD67C3}"/>
                </a:ext>
              </a:extLst>
            </p:cNvPr>
            <p:cNvSpPr>
              <a:spLocks/>
            </p:cNvSpPr>
            <p:nvPr/>
          </p:nvSpPr>
          <p:spPr bwMode="auto">
            <a:xfrm>
              <a:off x="4125914" y="1719264"/>
              <a:ext cx="3889375" cy="3838575"/>
            </a:xfrm>
            <a:custGeom>
              <a:avLst/>
              <a:gdLst>
                <a:gd name="T0" fmla="*/ 3186827 w 10000"/>
                <a:gd name="T1" fmla="*/ 3772430 h 10000"/>
                <a:gd name="T2" fmla="*/ 2333428 w 10000"/>
                <a:gd name="T3" fmla="*/ 3763601 h 10000"/>
                <a:gd name="T4" fmla="*/ 1577271 w 10000"/>
                <a:gd name="T5" fmla="*/ 3762834 h 10000"/>
                <a:gd name="T6" fmla="*/ 1541875 w 10000"/>
                <a:gd name="T7" fmla="*/ 2327637 h 10000"/>
                <a:gd name="T8" fmla="*/ 794665 w 10000"/>
                <a:gd name="T9" fmla="*/ 2266989 h 10000"/>
                <a:gd name="T10" fmla="*/ 802833 w 10000"/>
                <a:gd name="T11" fmla="*/ 1530006 h 10000"/>
                <a:gd name="T12" fmla="*/ 42787 w 10000"/>
                <a:gd name="T13" fmla="*/ 1532693 h 10000"/>
                <a:gd name="T14" fmla="*/ 8557 w 10000"/>
                <a:gd name="T15" fmla="*/ 33778 h 10000"/>
                <a:gd name="T16" fmla="*/ 1086003 w 10000"/>
                <a:gd name="T17" fmla="*/ 12667 h 10000"/>
                <a:gd name="T18" fmla="*/ 2069707 w 10000"/>
                <a:gd name="T19" fmla="*/ 0 h 10000"/>
                <a:gd name="T20" fmla="*/ 3103976 w 10000"/>
                <a:gd name="T21" fmla="*/ 768 h 10000"/>
                <a:gd name="T22" fmla="*/ 3886194 w 10000"/>
                <a:gd name="T23" fmla="*/ 13051 h 10000"/>
                <a:gd name="T24" fmla="*/ 3867524 w 10000"/>
                <a:gd name="T25" fmla="*/ 796862 h 10000"/>
                <a:gd name="T26" fmla="*/ 3878415 w 10000"/>
                <a:gd name="T27" fmla="*/ 2259312 h 10000"/>
                <a:gd name="T28" fmla="*/ 3846519 w 10000"/>
                <a:gd name="T29" fmla="*/ 3348281 h 10000"/>
                <a:gd name="T30" fmla="*/ 3864412 w 10000"/>
                <a:gd name="T31" fmla="*/ 3772430 h 10000"/>
                <a:gd name="T32" fmla="*/ 3699489 w 10000"/>
                <a:gd name="T33" fmla="*/ 3751318 h 10000"/>
                <a:gd name="T34" fmla="*/ 3296906 w 10000"/>
                <a:gd name="T35" fmla="*/ 3772430 h 10000"/>
                <a:gd name="T36" fmla="*/ 3186827 w 10000"/>
                <a:gd name="T37" fmla="*/ 3772430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40" name="Line 77">
              <a:extLst>
                <a:ext uri="{FF2B5EF4-FFF2-40B4-BE49-F238E27FC236}">
                  <a16:creationId xmlns:a16="http://schemas.microsoft.com/office/drawing/2014/main" id="{C55663B9-BD6D-CC30-BAEC-B9819A0015F9}"/>
                </a:ext>
              </a:extLst>
            </p:cNvPr>
            <p:cNvSpPr>
              <a:spLocks noChangeShapeType="1"/>
            </p:cNvSpPr>
            <p:nvPr/>
          </p:nvSpPr>
          <p:spPr bwMode="auto">
            <a:xfrm>
              <a:off x="6797676" y="5076826"/>
              <a:ext cx="4763" cy="631825"/>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grpSp>
      <p:grpSp>
        <p:nvGrpSpPr>
          <p:cNvPr id="54444" name="Group 112">
            <a:extLst>
              <a:ext uri="{FF2B5EF4-FFF2-40B4-BE49-F238E27FC236}">
                <a16:creationId xmlns:a16="http://schemas.microsoft.com/office/drawing/2014/main" id="{D7AE8DE0-A2DE-CE0B-1FDF-E1C9890B93BC}"/>
              </a:ext>
            </a:extLst>
          </p:cNvPr>
          <p:cNvGrpSpPr>
            <a:grpSpLocks/>
          </p:cNvGrpSpPr>
          <p:nvPr/>
        </p:nvGrpSpPr>
        <p:grpSpPr bwMode="auto">
          <a:xfrm>
            <a:off x="3084689" y="1022083"/>
            <a:ext cx="2266244" cy="2316605"/>
            <a:chOff x="4800604" y="2133601"/>
            <a:chExt cx="3429002" cy="3505199"/>
          </a:xfrm>
        </p:grpSpPr>
        <p:grpSp>
          <p:nvGrpSpPr>
            <p:cNvPr id="54445" name="Group 3">
              <a:extLst>
                <a:ext uri="{FF2B5EF4-FFF2-40B4-BE49-F238E27FC236}">
                  <a16:creationId xmlns:a16="http://schemas.microsoft.com/office/drawing/2014/main" id="{455CB5B8-D324-F816-0773-954F8FE36F7B}"/>
                </a:ext>
              </a:extLst>
            </p:cNvPr>
            <p:cNvGrpSpPr>
              <a:grpSpLocks/>
            </p:cNvGrpSpPr>
            <p:nvPr/>
          </p:nvGrpSpPr>
          <p:grpSpPr bwMode="auto">
            <a:xfrm>
              <a:off x="4800604" y="2133601"/>
              <a:ext cx="3429002" cy="3185086"/>
              <a:chOff x="1877" y="1152"/>
              <a:chExt cx="1971" cy="1776"/>
            </a:xfrm>
          </p:grpSpPr>
          <p:sp>
            <p:nvSpPr>
              <p:cNvPr id="54469" name="Rectangle 4">
                <a:extLst>
                  <a:ext uri="{FF2B5EF4-FFF2-40B4-BE49-F238E27FC236}">
                    <a16:creationId xmlns:a16="http://schemas.microsoft.com/office/drawing/2014/main" id="{79701862-9A53-F084-ECAE-4442F2314073}"/>
                  </a:ext>
                </a:extLst>
              </p:cNvPr>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70" name="Rectangle 5">
                <a:extLst>
                  <a:ext uri="{FF2B5EF4-FFF2-40B4-BE49-F238E27FC236}">
                    <a16:creationId xmlns:a16="http://schemas.microsoft.com/office/drawing/2014/main" id="{D87ABFB1-1F56-C069-43A3-F3CB362FB4A1}"/>
                  </a:ext>
                </a:extLst>
              </p:cNvPr>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71" name="Rectangle 6">
                <a:extLst>
                  <a:ext uri="{FF2B5EF4-FFF2-40B4-BE49-F238E27FC236}">
                    <a16:creationId xmlns:a16="http://schemas.microsoft.com/office/drawing/2014/main" id="{73B99BC4-AE86-EC56-DCBD-CB91FC2F73A7}"/>
                  </a:ext>
                </a:extLst>
              </p:cNvPr>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72" name="Rectangle 7">
                <a:extLst>
                  <a:ext uri="{FF2B5EF4-FFF2-40B4-BE49-F238E27FC236}">
                    <a16:creationId xmlns:a16="http://schemas.microsoft.com/office/drawing/2014/main" id="{E2B1264C-821E-2F93-86CC-BE51AB0600DF}"/>
                  </a:ext>
                </a:extLst>
              </p:cNvPr>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73" name="Rectangle 8">
                <a:extLst>
                  <a:ext uri="{FF2B5EF4-FFF2-40B4-BE49-F238E27FC236}">
                    <a16:creationId xmlns:a16="http://schemas.microsoft.com/office/drawing/2014/main" id="{90B8649B-34FC-3C00-2906-C7820AD33A1D}"/>
                  </a:ext>
                </a:extLst>
              </p:cNvPr>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74" name="Rectangle 9">
                <a:extLst>
                  <a:ext uri="{FF2B5EF4-FFF2-40B4-BE49-F238E27FC236}">
                    <a16:creationId xmlns:a16="http://schemas.microsoft.com/office/drawing/2014/main" id="{A7B213F1-FE9B-3040-B998-9DE1D1F40CA0}"/>
                  </a:ext>
                </a:extLst>
              </p:cNvPr>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75" name="Rectangle 10">
                <a:extLst>
                  <a:ext uri="{FF2B5EF4-FFF2-40B4-BE49-F238E27FC236}">
                    <a16:creationId xmlns:a16="http://schemas.microsoft.com/office/drawing/2014/main" id="{DCAB98FA-ABE0-CC05-5B20-49B1E4FC3652}"/>
                  </a:ext>
                </a:extLst>
              </p:cNvPr>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76" name="Rectangle 11">
                <a:extLst>
                  <a:ext uri="{FF2B5EF4-FFF2-40B4-BE49-F238E27FC236}">
                    <a16:creationId xmlns:a16="http://schemas.microsoft.com/office/drawing/2014/main" id="{1061C46D-4F05-46D2-A993-B3C0CACA7A8F}"/>
                  </a:ext>
                </a:extLst>
              </p:cNvPr>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77" name="Rectangle 12">
                <a:extLst>
                  <a:ext uri="{FF2B5EF4-FFF2-40B4-BE49-F238E27FC236}">
                    <a16:creationId xmlns:a16="http://schemas.microsoft.com/office/drawing/2014/main" id="{73743925-D1C9-0EDC-0FA7-5DBC5502748B}"/>
                  </a:ext>
                </a:extLst>
              </p:cNvPr>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78" name="Rectangle 13">
                <a:extLst>
                  <a:ext uri="{FF2B5EF4-FFF2-40B4-BE49-F238E27FC236}">
                    <a16:creationId xmlns:a16="http://schemas.microsoft.com/office/drawing/2014/main" id="{1DBEF7C5-2184-058E-5D74-7FD55AC25064}"/>
                  </a:ext>
                </a:extLst>
              </p:cNvPr>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79" name="Rectangle 14">
                <a:extLst>
                  <a:ext uri="{FF2B5EF4-FFF2-40B4-BE49-F238E27FC236}">
                    <a16:creationId xmlns:a16="http://schemas.microsoft.com/office/drawing/2014/main" id="{275159FA-8B90-F28A-8F01-98EEDBB43A3E}"/>
                  </a:ext>
                </a:extLst>
              </p:cNvPr>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80" name="Rectangle 15">
                <a:extLst>
                  <a:ext uri="{FF2B5EF4-FFF2-40B4-BE49-F238E27FC236}">
                    <a16:creationId xmlns:a16="http://schemas.microsoft.com/office/drawing/2014/main" id="{30B89D60-2257-4012-A9F3-134E63C34D81}"/>
                  </a:ext>
                </a:extLst>
              </p:cNvPr>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81" name="Rectangle 16">
                <a:extLst>
                  <a:ext uri="{FF2B5EF4-FFF2-40B4-BE49-F238E27FC236}">
                    <a16:creationId xmlns:a16="http://schemas.microsoft.com/office/drawing/2014/main" id="{167DD366-82D3-0265-AAA8-AE99C006C8D9}"/>
                  </a:ext>
                </a:extLst>
              </p:cNvPr>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82" name="Rectangle 17">
                <a:extLst>
                  <a:ext uri="{FF2B5EF4-FFF2-40B4-BE49-F238E27FC236}">
                    <a16:creationId xmlns:a16="http://schemas.microsoft.com/office/drawing/2014/main" id="{D89FACF4-426F-5620-9E55-7917D5E4D9FD}"/>
                  </a:ext>
                </a:extLst>
              </p:cNvPr>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83" name="Rectangle 18">
                <a:extLst>
                  <a:ext uri="{FF2B5EF4-FFF2-40B4-BE49-F238E27FC236}">
                    <a16:creationId xmlns:a16="http://schemas.microsoft.com/office/drawing/2014/main" id="{F8B22927-2F7B-F6F0-5357-29D4E053D663}"/>
                  </a:ext>
                </a:extLst>
              </p:cNvPr>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84" name="Rectangle 19">
                <a:extLst>
                  <a:ext uri="{FF2B5EF4-FFF2-40B4-BE49-F238E27FC236}">
                    <a16:creationId xmlns:a16="http://schemas.microsoft.com/office/drawing/2014/main" id="{0F1ADF47-AE9C-1F1B-61FA-1C416BCAFF9A}"/>
                  </a:ext>
                </a:extLst>
              </p:cNvPr>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85" name="Rectangle 20">
                <a:extLst>
                  <a:ext uri="{FF2B5EF4-FFF2-40B4-BE49-F238E27FC236}">
                    <a16:creationId xmlns:a16="http://schemas.microsoft.com/office/drawing/2014/main" id="{77F79454-8B53-FC49-B82E-8DBA16395A36}"/>
                  </a:ext>
                </a:extLst>
              </p:cNvPr>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86" name="Rectangle 21">
                <a:extLst>
                  <a:ext uri="{FF2B5EF4-FFF2-40B4-BE49-F238E27FC236}">
                    <a16:creationId xmlns:a16="http://schemas.microsoft.com/office/drawing/2014/main" id="{343FCF72-4581-EE5C-F526-592C20909359}"/>
                  </a:ext>
                </a:extLst>
              </p:cNvPr>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87" name="Rectangle 22">
                <a:extLst>
                  <a:ext uri="{FF2B5EF4-FFF2-40B4-BE49-F238E27FC236}">
                    <a16:creationId xmlns:a16="http://schemas.microsoft.com/office/drawing/2014/main" id="{5D6C1E2E-E632-6FA0-B28C-77C88F705BE0}"/>
                  </a:ext>
                </a:extLst>
              </p:cNvPr>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88" name="Rectangle 23">
                <a:extLst>
                  <a:ext uri="{FF2B5EF4-FFF2-40B4-BE49-F238E27FC236}">
                    <a16:creationId xmlns:a16="http://schemas.microsoft.com/office/drawing/2014/main" id="{F8DE8ABC-55AD-0AD1-301A-C36F6DA786AA}"/>
                  </a:ext>
                </a:extLst>
              </p:cNvPr>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89" name="Rectangle 24">
                <a:extLst>
                  <a:ext uri="{FF2B5EF4-FFF2-40B4-BE49-F238E27FC236}">
                    <a16:creationId xmlns:a16="http://schemas.microsoft.com/office/drawing/2014/main" id="{F69E4BF3-49FA-F935-BF3E-0ED1E0CCA9A9}"/>
                  </a:ext>
                </a:extLst>
              </p:cNvPr>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90" name="Rectangle 25">
                <a:extLst>
                  <a:ext uri="{FF2B5EF4-FFF2-40B4-BE49-F238E27FC236}">
                    <a16:creationId xmlns:a16="http://schemas.microsoft.com/office/drawing/2014/main" id="{55551145-9690-2A1A-0215-92A4AC1E4683}"/>
                  </a:ext>
                </a:extLst>
              </p:cNvPr>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91" name="Rectangle 26">
                <a:extLst>
                  <a:ext uri="{FF2B5EF4-FFF2-40B4-BE49-F238E27FC236}">
                    <a16:creationId xmlns:a16="http://schemas.microsoft.com/office/drawing/2014/main" id="{D9D8C638-1945-099D-845D-E91CDD535DEB}"/>
                  </a:ext>
                </a:extLst>
              </p:cNvPr>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92" name="Rectangle 27">
                <a:extLst>
                  <a:ext uri="{FF2B5EF4-FFF2-40B4-BE49-F238E27FC236}">
                    <a16:creationId xmlns:a16="http://schemas.microsoft.com/office/drawing/2014/main" id="{C7C37D63-99FF-190E-8CA8-FE6E69A57B17}"/>
                  </a:ext>
                </a:extLst>
              </p:cNvPr>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sp>
            <p:nvSpPr>
              <p:cNvPr id="54493" name="Rectangle 28">
                <a:extLst>
                  <a:ext uri="{FF2B5EF4-FFF2-40B4-BE49-F238E27FC236}">
                    <a16:creationId xmlns:a16="http://schemas.microsoft.com/office/drawing/2014/main" id="{D9903015-129B-4C24-6C45-6B27C7363DD1}"/>
                  </a:ext>
                </a:extLst>
              </p:cNvPr>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a:solidFill>
                    <a:srgbClr val="000000"/>
                  </a:solidFill>
                </a:endParaRPr>
              </a:p>
            </p:txBody>
          </p:sp>
        </p:grpSp>
        <p:sp>
          <p:nvSpPr>
            <p:cNvPr id="54446" name="Line 29">
              <a:extLst>
                <a:ext uri="{FF2B5EF4-FFF2-40B4-BE49-F238E27FC236}">
                  <a16:creationId xmlns:a16="http://schemas.microsoft.com/office/drawing/2014/main" id="{65AEC10C-4D8F-7336-895C-C35736DC3A37}"/>
                </a:ext>
              </a:extLst>
            </p:cNvPr>
            <p:cNvSpPr>
              <a:spLocks noChangeShapeType="1"/>
            </p:cNvSpPr>
            <p:nvPr/>
          </p:nvSpPr>
          <p:spPr bwMode="auto">
            <a:xfrm rot="-177988">
              <a:off x="5230885" y="2360742"/>
              <a:ext cx="1915034" cy="20417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47" name="Line 30">
              <a:extLst>
                <a:ext uri="{FF2B5EF4-FFF2-40B4-BE49-F238E27FC236}">
                  <a16:creationId xmlns:a16="http://schemas.microsoft.com/office/drawing/2014/main" id="{BA20F6E4-C5A5-D171-6649-9374FB05510D}"/>
                </a:ext>
              </a:extLst>
            </p:cNvPr>
            <p:cNvSpPr>
              <a:spLocks noChangeShapeType="1"/>
            </p:cNvSpPr>
            <p:nvPr/>
          </p:nvSpPr>
          <p:spPr bwMode="auto">
            <a:xfrm>
              <a:off x="5849752" y="2462828"/>
              <a:ext cx="671988" cy="6533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48" name="Line 31">
              <a:extLst>
                <a:ext uri="{FF2B5EF4-FFF2-40B4-BE49-F238E27FC236}">
                  <a16:creationId xmlns:a16="http://schemas.microsoft.com/office/drawing/2014/main" id="{362F2BFA-30CE-6A9C-F42D-378BCE434F2F}"/>
                </a:ext>
              </a:extLst>
            </p:cNvPr>
            <p:cNvSpPr>
              <a:spLocks noChangeShapeType="1"/>
            </p:cNvSpPr>
            <p:nvPr/>
          </p:nvSpPr>
          <p:spPr bwMode="auto">
            <a:xfrm flipH="1">
              <a:off x="5143501" y="3731247"/>
              <a:ext cx="2390" cy="6248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49" name="Line 32">
              <a:extLst>
                <a:ext uri="{FF2B5EF4-FFF2-40B4-BE49-F238E27FC236}">
                  <a16:creationId xmlns:a16="http://schemas.microsoft.com/office/drawing/2014/main" id="{81228D62-069A-7F2C-B795-C52C4DC608D5}"/>
                </a:ext>
              </a:extLst>
            </p:cNvPr>
            <p:cNvSpPr>
              <a:spLocks noChangeShapeType="1"/>
            </p:cNvSpPr>
            <p:nvPr/>
          </p:nvSpPr>
          <p:spPr bwMode="auto">
            <a:xfrm>
              <a:off x="7169824" y="4986907"/>
              <a:ext cx="18376" cy="65189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50" name="Line 33">
              <a:extLst>
                <a:ext uri="{FF2B5EF4-FFF2-40B4-BE49-F238E27FC236}">
                  <a16:creationId xmlns:a16="http://schemas.microsoft.com/office/drawing/2014/main" id="{57CD7DB3-F3D6-3451-3090-84946D0D4AD1}"/>
                </a:ext>
              </a:extLst>
            </p:cNvPr>
            <p:cNvSpPr>
              <a:spLocks noChangeShapeType="1"/>
            </p:cNvSpPr>
            <p:nvPr/>
          </p:nvSpPr>
          <p:spPr bwMode="auto">
            <a:xfrm>
              <a:off x="5140578" y="4348869"/>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51" name="Line 34">
              <a:extLst>
                <a:ext uri="{FF2B5EF4-FFF2-40B4-BE49-F238E27FC236}">
                  <a16:creationId xmlns:a16="http://schemas.microsoft.com/office/drawing/2014/main" id="{8C2787F1-6C65-0DC2-F7DE-26208277E564}"/>
                </a:ext>
              </a:extLst>
            </p:cNvPr>
            <p:cNvSpPr>
              <a:spLocks noChangeShapeType="1"/>
            </p:cNvSpPr>
            <p:nvPr/>
          </p:nvSpPr>
          <p:spPr bwMode="auto">
            <a:xfrm rot="2592605" flipV="1">
              <a:off x="5241509" y="4775078"/>
              <a:ext cx="499343" cy="4491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52" name="Line 35">
              <a:extLst>
                <a:ext uri="{FF2B5EF4-FFF2-40B4-BE49-F238E27FC236}">
                  <a16:creationId xmlns:a16="http://schemas.microsoft.com/office/drawing/2014/main" id="{6A1E9A50-9828-3BA2-ECEF-FCD6FCB4053A}"/>
                </a:ext>
              </a:extLst>
            </p:cNvPr>
            <p:cNvSpPr>
              <a:spLocks noChangeShapeType="1"/>
            </p:cNvSpPr>
            <p:nvPr/>
          </p:nvSpPr>
          <p:spPr bwMode="auto">
            <a:xfrm rot="2592605" flipV="1">
              <a:off x="6598767" y="4764870"/>
              <a:ext cx="478095" cy="4415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53" name="Line 36">
              <a:extLst>
                <a:ext uri="{FF2B5EF4-FFF2-40B4-BE49-F238E27FC236}">
                  <a16:creationId xmlns:a16="http://schemas.microsoft.com/office/drawing/2014/main" id="{D8DF7136-F551-7B72-B023-01618CE8AF5A}"/>
                </a:ext>
              </a:extLst>
            </p:cNvPr>
            <p:cNvSpPr>
              <a:spLocks noChangeShapeType="1"/>
            </p:cNvSpPr>
            <p:nvPr/>
          </p:nvSpPr>
          <p:spPr bwMode="auto">
            <a:xfrm rot="2592605">
              <a:off x="5700667" y="5284215"/>
              <a:ext cx="863571" cy="241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54" name="Line 37">
              <a:extLst>
                <a:ext uri="{FF2B5EF4-FFF2-40B4-BE49-F238E27FC236}">
                  <a16:creationId xmlns:a16="http://schemas.microsoft.com/office/drawing/2014/main" id="{D7871FF2-F2AC-6D61-64AB-2D9E79A32AFB}"/>
                </a:ext>
              </a:extLst>
            </p:cNvPr>
            <p:cNvSpPr>
              <a:spLocks noChangeShapeType="1"/>
            </p:cNvSpPr>
            <p:nvPr/>
          </p:nvSpPr>
          <p:spPr bwMode="auto">
            <a:xfrm rot="2592605">
              <a:off x="5612306" y="4441960"/>
              <a:ext cx="429439" cy="4505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55" name="Line 38">
              <a:extLst>
                <a:ext uri="{FF2B5EF4-FFF2-40B4-BE49-F238E27FC236}">
                  <a16:creationId xmlns:a16="http://schemas.microsoft.com/office/drawing/2014/main" id="{CF197138-C9C8-F8B3-FEF7-15AD9C0AB509}"/>
                </a:ext>
              </a:extLst>
            </p:cNvPr>
            <p:cNvSpPr>
              <a:spLocks noChangeShapeType="1"/>
            </p:cNvSpPr>
            <p:nvPr/>
          </p:nvSpPr>
          <p:spPr bwMode="auto">
            <a:xfrm rot="2592605" flipV="1">
              <a:off x="5900217" y="3481137"/>
              <a:ext cx="517936" cy="46704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56" name="Line 39">
              <a:extLst>
                <a:ext uri="{FF2B5EF4-FFF2-40B4-BE49-F238E27FC236}">
                  <a16:creationId xmlns:a16="http://schemas.microsoft.com/office/drawing/2014/main" id="{379C1683-1BD4-F373-9B5C-ADE132AC5AAA}"/>
                </a:ext>
              </a:extLst>
            </p:cNvPr>
            <p:cNvSpPr>
              <a:spLocks noChangeShapeType="1"/>
            </p:cNvSpPr>
            <p:nvPr/>
          </p:nvSpPr>
          <p:spPr bwMode="auto">
            <a:xfrm rot="2592605" flipV="1">
              <a:off x="5270037" y="2836826"/>
              <a:ext cx="499420" cy="4838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57" name="Line 40">
              <a:extLst>
                <a:ext uri="{FF2B5EF4-FFF2-40B4-BE49-F238E27FC236}">
                  <a16:creationId xmlns:a16="http://schemas.microsoft.com/office/drawing/2014/main" id="{1D451D70-6C3B-1028-380F-9A98494E5021}"/>
                </a:ext>
              </a:extLst>
            </p:cNvPr>
            <p:cNvSpPr>
              <a:spLocks noChangeShapeType="1"/>
            </p:cNvSpPr>
            <p:nvPr/>
          </p:nvSpPr>
          <p:spPr bwMode="auto">
            <a:xfrm rot="2807395">
              <a:off x="6276370" y="2566237"/>
              <a:ext cx="472148" cy="45419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58" name="Line 41">
              <a:extLst>
                <a:ext uri="{FF2B5EF4-FFF2-40B4-BE49-F238E27FC236}">
                  <a16:creationId xmlns:a16="http://schemas.microsoft.com/office/drawing/2014/main" id="{A71423F9-431A-280B-31C2-22718D28F081}"/>
                </a:ext>
              </a:extLst>
            </p:cNvPr>
            <p:cNvSpPr>
              <a:spLocks noChangeShapeType="1"/>
            </p:cNvSpPr>
            <p:nvPr/>
          </p:nvSpPr>
          <p:spPr bwMode="auto">
            <a:xfrm rot="2807395">
              <a:off x="6294391" y="3192086"/>
              <a:ext cx="444075" cy="4249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59" name="Line 42">
              <a:extLst>
                <a:ext uri="{FF2B5EF4-FFF2-40B4-BE49-F238E27FC236}">
                  <a16:creationId xmlns:a16="http://schemas.microsoft.com/office/drawing/2014/main" id="{B9ED2C33-5A99-EC3A-D8A5-B9C2C7BA2E6B}"/>
                </a:ext>
              </a:extLst>
            </p:cNvPr>
            <p:cNvSpPr>
              <a:spLocks noChangeShapeType="1"/>
            </p:cNvSpPr>
            <p:nvPr/>
          </p:nvSpPr>
          <p:spPr bwMode="auto">
            <a:xfrm rot="2807395">
              <a:off x="7630763" y="4429153"/>
              <a:ext cx="46194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60" name="Line 43">
              <a:extLst>
                <a:ext uri="{FF2B5EF4-FFF2-40B4-BE49-F238E27FC236}">
                  <a16:creationId xmlns:a16="http://schemas.microsoft.com/office/drawing/2014/main" id="{DE13E20A-D1C9-CF2C-1034-46EC132ACC1E}"/>
                </a:ext>
              </a:extLst>
            </p:cNvPr>
            <p:cNvSpPr>
              <a:spLocks noChangeShapeType="1"/>
            </p:cNvSpPr>
            <p:nvPr/>
          </p:nvSpPr>
          <p:spPr bwMode="auto">
            <a:xfrm rot="2807395">
              <a:off x="6273714" y="4449778"/>
              <a:ext cx="472148" cy="4515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61" name="Line 44">
              <a:extLst>
                <a:ext uri="{FF2B5EF4-FFF2-40B4-BE49-F238E27FC236}">
                  <a16:creationId xmlns:a16="http://schemas.microsoft.com/office/drawing/2014/main" id="{9D9FB8AC-EF82-3C47-146C-E85AA1547DE8}"/>
                </a:ext>
              </a:extLst>
            </p:cNvPr>
            <p:cNvSpPr>
              <a:spLocks noChangeShapeType="1"/>
            </p:cNvSpPr>
            <p:nvPr/>
          </p:nvSpPr>
          <p:spPr bwMode="auto">
            <a:xfrm rot="2807395">
              <a:off x="6979296" y="2562016"/>
              <a:ext cx="426210" cy="40903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62" name="Line 45">
              <a:extLst>
                <a:ext uri="{FF2B5EF4-FFF2-40B4-BE49-F238E27FC236}">
                  <a16:creationId xmlns:a16="http://schemas.microsoft.com/office/drawing/2014/main" id="{CFBE8B61-E245-745E-117F-E012968EA7A4}"/>
                </a:ext>
              </a:extLst>
            </p:cNvPr>
            <p:cNvSpPr>
              <a:spLocks noChangeShapeType="1"/>
            </p:cNvSpPr>
            <p:nvPr/>
          </p:nvSpPr>
          <p:spPr bwMode="auto">
            <a:xfrm rot="2807395">
              <a:off x="6966587" y="381179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63" name="Line 46">
              <a:extLst>
                <a:ext uri="{FF2B5EF4-FFF2-40B4-BE49-F238E27FC236}">
                  <a16:creationId xmlns:a16="http://schemas.microsoft.com/office/drawing/2014/main" id="{FAC86E39-4651-63EC-B7B4-7592142989DA}"/>
                </a:ext>
              </a:extLst>
            </p:cNvPr>
            <p:cNvSpPr>
              <a:spLocks noChangeShapeType="1"/>
            </p:cNvSpPr>
            <p:nvPr/>
          </p:nvSpPr>
          <p:spPr bwMode="auto">
            <a:xfrm rot="8207395">
              <a:off x="7281379" y="4767422"/>
              <a:ext cx="488719" cy="44662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64" name="Line 47">
              <a:extLst>
                <a:ext uri="{FF2B5EF4-FFF2-40B4-BE49-F238E27FC236}">
                  <a16:creationId xmlns:a16="http://schemas.microsoft.com/office/drawing/2014/main" id="{62E841A2-0EE1-7B2B-F212-F78B780BA037}"/>
                </a:ext>
              </a:extLst>
            </p:cNvPr>
            <p:cNvSpPr>
              <a:spLocks noChangeShapeType="1"/>
            </p:cNvSpPr>
            <p:nvPr/>
          </p:nvSpPr>
          <p:spPr bwMode="auto">
            <a:xfrm rot="2807395">
              <a:off x="7657584" y="3173493"/>
              <a:ext cx="47470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65" name="Line 48">
              <a:extLst>
                <a:ext uri="{FF2B5EF4-FFF2-40B4-BE49-F238E27FC236}">
                  <a16:creationId xmlns:a16="http://schemas.microsoft.com/office/drawing/2014/main" id="{45CF86F8-10E1-1A9B-320F-D1099912943A}"/>
                </a:ext>
              </a:extLst>
            </p:cNvPr>
            <p:cNvSpPr>
              <a:spLocks noChangeShapeType="1"/>
            </p:cNvSpPr>
            <p:nvPr/>
          </p:nvSpPr>
          <p:spPr bwMode="auto">
            <a:xfrm flipH="1">
              <a:off x="6505804" y="3047271"/>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66" name="Line 49">
              <a:extLst>
                <a:ext uri="{FF2B5EF4-FFF2-40B4-BE49-F238E27FC236}">
                  <a16:creationId xmlns:a16="http://schemas.microsoft.com/office/drawing/2014/main" id="{98353392-E7AC-E77C-E8B3-346F2496DB16}"/>
                </a:ext>
              </a:extLst>
            </p:cNvPr>
            <p:cNvSpPr>
              <a:spLocks noChangeShapeType="1"/>
            </p:cNvSpPr>
            <p:nvPr/>
          </p:nvSpPr>
          <p:spPr bwMode="auto">
            <a:xfrm flipH="1">
              <a:off x="7196385" y="2427098"/>
              <a:ext cx="664020" cy="63803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67" name="Line 50">
              <a:extLst>
                <a:ext uri="{FF2B5EF4-FFF2-40B4-BE49-F238E27FC236}">
                  <a16:creationId xmlns:a16="http://schemas.microsoft.com/office/drawing/2014/main" id="{91631A8D-DC09-0AFD-3A95-416DD171B3B8}"/>
                </a:ext>
              </a:extLst>
            </p:cNvPr>
            <p:cNvSpPr>
              <a:spLocks noChangeShapeType="1"/>
            </p:cNvSpPr>
            <p:nvPr/>
          </p:nvSpPr>
          <p:spPr bwMode="auto">
            <a:xfrm flipH="1">
              <a:off x="7214977" y="3710831"/>
              <a:ext cx="679957" cy="64569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54468" name="Line 51">
              <a:extLst>
                <a:ext uri="{FF2B5EF4-FFF2-40B4-BE49-F238E27FC236}">
                  <a16:creationId xmlns:a16="http://schemas.microsoft.com/office/drawing/2014/main" id="{62728C30-6780-95BD-2B27-E3322A003BD0}"/>
                </a:ext>
              </a:extLst>
            </p:cNvPr>
            <p:cNvSpPr>
              <a:spLocks noChangeShapeType="1"/>
            </p:cNvSpPr>
            <p:nvPr/>
          </p:nvSpPr>
          <p:spPr bwMode="auto">
            <a:xfrm rot="2807395">
              <a:off x="6966587" y="443962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ndParaRPr>
            </a:p>
          </p:txBody>
        </p:sp>
      </p:grpSp>
      <p:grpSp>
        <p:nvGrpSpPr>
          <p:cNvPr id="54274" name="Group 54273">
            <a:extLst>
              <a:ext uri="{FF2B5EF4-FFF2-40B4-BE49-F238E27FC236}">
                <a16:creationId xmlns:a16="http://schemas.microsoft.com/office/drawing/2014/main" id="{ED49314C-081A-506E-0590-1F2C80C17053}"/>
              </a:ext>
            </a:extLst>
          </p:cNvPr>
          <p:cNvGrpSpPr/>
          <p:nvPr/>
        </p:nvGrpSpPr>
        <p:grpSpPr>
          <a:xfrm>
            <a:off x="5631313" y="1474118"/>
            <a:ext cx="6501340" cy="3690744"/>
            <a:chOff x="1116077" y="1291499"/>
            <a:chExt cx="9395737" cy="5333860"/>
          </a:xfrm>
        </p:grpSpPr>
        <p:pic>
          <p:nvPicPr>
            <p:cNvPr id="54329" name="Picture 54328">
              <a:extLst>
                <a:ext uri="{FF2B5EF4-FFF2-40B4-BE49-F238E27FC236}">
                  <a16:creationId xmlns:a16="http://schemas.microsoft.com/office/drawing/2014/main" id="{D65CA327-0769-415F-6BAF-5BB78C7EEDE9}"/>
                </a:ext>
              </a:extLst>
            </p:cNvPr>
            <p:cNvPicPr>
              <a:picLocks noChangeAspect="1"/>
            </p:cNvPicPr>
            <p:nvPr/>
          </p:nvPicPr>
          <p:blipFill>
            <a:blip r:embed="rId3"/>
            <a:stretch>
              <a:fillRect/>
            </a:stretch>
          </p:blipFill>
          <p:spPr>
            <a:xfrm>
              <a:off x="2719277" y="1291499"/>
              <a:ext cx="7792537" cy="5201376"/>
            </a:xfrm>
            <a:prstGeom prst="rect">
              <a:avLst/>
            </a:prstGeom>
          </p:spPr>
        </p:pic>
        <p:pic>
          <p:nvPicPr>
            <p:cNvPr id="54330" name="Picture 54329">
              <a:extLst>
                <a:ext uri="{FF2B5EF4-FFF2-40B4-BE49-F238E27FC236}">
                  <a16:creationId xmlns:a16="http://schemas.microsoft.com/office/drawing/2014/main" id="{D91186F7-DC1F-1408-6CB4-FB9C03B8D9EF}"/>
                </a:ext>
              </a:extLst>
            </p:cNvPr>
            <p:cNvPicPr>
              <a:picLocks noChangeAspect="1"/>
            </p:cNvPicPr>
            <p:nvPr/>
          </p:nvPicPr>
          <p:blipFill>
            <a:blip r:embed="rId4"/>
            <a:srcRect r="32004"/>
            <a:stretch>
              <a:fillRect/>
            </a:stretch>
          </p:blipFill>
          <p:spPr>
            <a:xfrm>
              <a:off x="1116077" y="3158259"/>
              <a:ext cx="2739602" cy="3467100"/>
            </a:xfrm>
            <a:prstGeom prst="rect">
              <a:avLst/>
            </a:prstGeom>
          </p:spPr>
        </p:pic>
        <p:pic>
          <p:nvPicPr>
            <p:cNvPr id="54331" name="Picture 54330">
              <a:extLst>
                <a:ext uri="{FF2B5EF4-FFF2-40B4-BE49-F238E27FC236}">
                  <a16:creationId xmlns:a16="http://schemas.microsoft.com/office/drawing/2014/main" id="{3C16D01A-C04D-A3DD-D68C-3FF7C3EDC073}"/>
                </a:ext>
              </a:extLst>
            </p:cNvPr>
            <p:cNvPicPr>
              <a:picLocks noChangeAspect="1"/>
            </p:cNvPicPr>
            <p:nvPr/>
          </p:nvPicPr>
          <p:blipFill>
            <a:blip r:embed="rId5"/>
            <a:srcRect r="34345"/>
            <a:stretch>
              <a:fillRect/>
            </a:stretch>
          </p:blipFill>
          <p:spPr>
            <a:xfrm>
              <a:off x="7473251" y="4891810"/>
              <a:ext cx="2645282" cy="1704975"/>
            </a:xfrm>
            <a:prstGeom prst="rect">
              <a:avLst/>
            </a:prstGeom>
          </p:spPr>
        </p:pic>
        <p:cxnSp>
          <p:nvCxnSpPr>
            <p:cNvPr id="54332" name="Straight Arrow Connector 54331">
              <a:extLst>
                <a:ext uri="{FF2B5EF4-FFF2-40B4-BE49-F238E27FC236}">
                  <a16:creationId xmlns:a16="http://schemas.microsoft.com/office/drawing/2014/main" id="{B99A7496-8F0E-4BDE-DA3D-D1767A79C727}"/>
                </a:ext>
              </a:extLst>
            </p:cNvPr>
            <p:cNvCxnSpPr>
              <a:cxnSpLocks/>
            </p:cNvCxnSpPr>
            <p:nvPr/>
          </p:nvCxnSpPr>
          <p:spPr>
            <a:xfrm flipH="1" flipV="1">
              <a:off x="5260623" y="3429001"/>
              <a:ext cx="2543918" cy="20200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333" name="Straight Arrow Connector 54332">
              <a:extLst>
                <a:ext uri="{FF2B5EF4-FFF2-40B4-BE49-F238E27FC236}">
                  <a16:creationId xmlns:a16="http://schemas.microsoft.com/office/drawing/2014/main" id="{35584B8F-91BB-DBD3-6002-BAC900BD6547}"/>
                </a:ext>
              </a:extLst>
            </p:cNvPr>
            <p:cNvCxnSpPr>
              <a:cxnSpLocks/>
            </p:cNvCxnSpPr>
            <p:nvPr/>
          </p:nvCxnSpPr>
          <p:spPr>
            <a:xfrm flipV="1">
              <a:off x="1787643" y="3428999"/>
              <a:ext cx="3190758" cy="3064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4334" name="Title 1">
            <a:extLst>
              <a:ext uri="{FF2B5EF4-FFF2-40B4-BE49-F238E27FC236}">
                <a16:creationId xmlns:a16="http://schemas.microsoft.com/office/drawing/2014/main" id="{2EA6979F-5002-2C4A-3910-BFFB90EEED5D}"/>
              </a:ext>
            </a:extLst>
          </p:cNvPr>
          <p:cNvSpPr txBox="1">
            <a:spLocks/>
          </p:cNvSpPr>
          <p:nvPr/>
        </p:nvSpPr>
        <p:spPr>
          <a:xfrm>
            <a:off x="5416060" y="890028"/>
            <a:ext cx="6802362" cy="523220"/>
          </a:xfrm>
          <a:prstGeom prst="rect">
            <a:avLst/>
          </a:prstGeom>
          <a:noFill/>
        </p:spPr>
        <p:txBody>
          <a:bodyPr wrap="square" rtlCol="0">
            <a:spAutoFit/>
          </a:bodyPr>
          <a:lstStyle>
            <a:defPPr>
              <a:defRPr lang="en-US"/>
            </a:defPPr>
            <a:lvl1pPr>
              <a:defRPr sz="2800">
                <a:solidFill>
                  <a:prstClr val="black"/>
                </a:solidFill>
                <a:latin typeface="Calibri"/>
              </a:defRPr>
            </a:lvl1pPr>
          </a:lstStyle>
          <a:p>
            <a:pPr algn="ctr"/>
            <a:r>
              <a:rPr lang="en-US" dirty="0"/>
              <a:t>Streams linked to associated catchments</a:t>
            </a:r>
          </a:p>
        </p:txBody>
      </p:sp>
      <p:sp>
        <p:nvSpPr>
          <p:cNvPr id="54335" name="TextBox 54334">
            <a:extLst>
              <a:ext uri="{FF2B5EF4-FFF2-40B4-BE49-F238E27FC236}">
                <a16:creationId xmlns:a16="http://schemas.microsoft.com/office/drawing/2014/main" id="{F6A224B4-BC14-04CC-E072-95C3B37FE3BA}"/>
              </a:ext>
            </a:extLst>
          </p:cNvPr>
          <p:cNvSpPr txBox="1"/>
          <p:nvPr/>
        </p:nvSpPr>
        <p:spPr>
          <a:xfrm>
            <a:off x="5637126" y="5113275"/>
            <a:ext cx="6554874" cy="954107"/>
          </a:xfrm>
          <a:prstGeom prst="rect">
            <a:avLst/>
          </a:prstGeom>
          <a:noFill/>
        </p:spPr>
        <p:txBody>
          <a:bodyPr wrap="square" rtlCol="0">
            <a:spAutoFit/>
          </a:bodyPr>
          <a:lstStyle/>
          <a:p>
            <a:r>
              <a:rPr lang="en-US" sz="2800" dirty="0">
                <a:solidFill>
                  <a:prstClr val="black"/>
                </a:solidFill>
                <a:latin typeface="Calibri"/>
              </a:rPr>
              <a:t>The starting point for catchment based distributed hydrologic modeling</a:t>
            </a:r>
          </a:p>
        </p:txBody>
      </p:sp>
    </p:spTree>
    <p:extLst>
      <p:ext uri="{BB962C8B-B14F-4D97-AF65-F5344CB8AC3E}">
        <p14:creationId xmlns:p14="http://schemas.microsoft.com/office/powerpoint/2010/main" val="4242601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2360613" y="0"/>
            <a:ext cx="7470775" cy="958417"/>
          </a:xfrm>
        </p:spPr>
        <p:txBody>
          <a:bodyPr>
            <a:normAutofit/>
          </a:bodyPr>
          <a:lstStyle/>
          <a:p>
            <a:pPr algn="ctr" eaLnBrk="1" hangingPunct="1">
              <a:lnSpc>
                <a:spcPct val="95000"/>
              </a:lnSpc>
            </a:pPr>
            <a:r>
              <a:rPr lang="en-US" sz="4000" dirty="0">
                <a:solidFill>
                  <a:srgbClr val="003399"/>
                </a:solidFill>
              </a:rPr>
              <a:t>Where do Channels Begin? </a:t>
            </a:r>
          </a:p>
        </p:txBody>
      </p:sp>
      <p:graphicFrame>
        <p:nvGraphicFramePr>
          <p:cNvPr id="9218" name="Object 41"/>
          <p:cNvGraphicFramePr>
            <a:graphicFrameLocks noChangeAspect="1"/>
          </p:cNvGraphicFramePr>
          <p:nvPr>
            <p:extLst>
              <p:ext uri="{D42A27DB-BD31-4B8C-83A1-F6EECF244321}">
                <p14:modId xmlns:p14="http://schemas.microsoft.com/office/powerpoint/2010/main" val="2700044956"/>
              </p:ext>
            </p:extLst>
          </p:nvPr>
        </p:nvGraphicFramePr>
        <p:xfrm>
          <a:off x="5054600" y="798513"/>
          <a:ext cx="5667375" cy="4579937"/>
        </p:xfrm>
        <a:graphic>
          <a:graphicData uri="http://schemas.openxmlformats.org/presentationml/2006/ole">
            <mc:AlternateContent xmlns:mc="http://schemas.openxmlformats.org/markup-compatibility/2006">
              <mc:Choice xmlns:v="urn:schemas-microsoft-com:vml" Requires="v">
                <p:oleObj name="Picture" r:id="rId2" imgW="3772080" imgH="3048120" progId="Word.Picture.8">
                  <p:embed/>
                </p:oleObj>
              </mc:Choice>
              <mc:Fallback>
                <p:oleObj name="Picture" r:id="rId2" imgW="3772080" imgH="3048120" progId="Word.Picture.8">
                  <p:embed/>
                  <p:pic>
                    <p:nvPicPr>
                      <p:cNvPr id="9218" name="Object 41"/>
                      <p:cNvPicPr>
                        <a:picLocks noChangeAspect="1" noChangeArrowheads="1"/>
                      </p:cNvPicPr>
                      <p:nvPr/>
                    </p:nvPicPr>
                    <p:blipFill>
                      <a:blip r:embed="rId3"/>
                      <a:srcRect/>
                      <a:stretch>
                        <a:fillRect/>
                      </a:stretch>
                    </p:blipFill>
                    <p:spPr bwMode="auto">
                      <a:xfrm>
                        <a:off x="5054600" y="798513"/>
                        <a:ext cx="56673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2" name="Text Box 42"/>
          <p:cNvSpPr txBox="1">
            <a:spLocks noChangeArrowheads="1"/>
          </p:cNvSpPr>
          <p:nvPr/>
        </p:nvSpPr>
        <p:spPr bwMode="auto">
          <a:xfrm>
            <a:off x="2128071" y="5168634"/>
            <a:ext cx="793585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800" dirty="0">
                <a:solidFill>
                  <a:srgbClr val="FF3300"/>
                </a:solidFill>
                <a:latin typeface="Arial" panose="020B0604020202020204" pitchFamily="34" charset="0"/>
                <a:cs typeface="Arial" panose="020B0604020202020204" pitchFamily="34" charset="0"/>
              </a:rPr>
              <a:t>How to decide on stream delineation threshold ?</a:t>
            </a:r>
          </a:p>
          <a:p>
            <a:r>
              <a:rPr lang="en-US" sz="2800" dirty="0">
                <a:solidFill>
                  <a:srgbClr val="FF3300"/>
                </a:solidFill>
                <a:latin typeface="Arial" panose="020B0604020202020204" pitchFamily="34" charset="0"/>
                <a:cs typeface="Arial" panose="020B0604020202020204" pitchFamily="34" charset="0"/>
              </a:rPr>
              <a:t>Why is this important ?</a:t>
            </a:r>
          </a:p>
        </p:txBody>
      </p:sp>
      <p:grpSp>
        <p:nvGrpSpPr>
          <p:cNvPr id="43" name="Group 3">
            <a:extLst>
              <a:ext uri="{FF2B5EF4-FFF2-40B4-BE49-F238E27FC236}">
                <a16:creationId xmlns:a16="http://schemas.microsoft.com/office/drawing/2014/main" id="{43B34307-BF70-43BF-A94B-B685DD9CA019}"/>
              </a:ext>
            </a:extLst>
          </p:cNvPr>
          <p:cNvGrpSpPr>
            <a:grpSpLocks/>
          </p:cNvGrpSpPr>
          <p:nvPr/>
        </p:nvGrpSpPr>
        <p:grpSpPr bwMode="auto">
          <a:xfrm>
            <a:off x="665018" y="1257324"/>
            <a:ext cx="3573463" cy="3286125"/>
            <a:chOff x="1659" y="1331"/>
            <a:chExt cx="2251" cy="2070"/>
          </a:xfrm>
        </p:grpSpPr>
        <p:graphicFrame>
          <p:nvGraphicFramePr>
            <p:cNvPr id="44" name="Object 4">
              <a:extLst>
                <a:ext uri="{FF2B5EF4-FFF2-40B4-BE49-F238E27FC236}">
                  <a16:creationId xmlns:a16="http://schemas.microsoft.com/office/drawing/2014/main" id="{B52E0CCC-67D6-4DF9-A034-337277FC4C5B}"/>
                </a:ext>
              </a:extLst>
            </p:cNvPr>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name="Clip" r:id="rId4" imgW="3025440" imgH="3252600" progId="MS_ClipArt_Gallery.2">
                    <p:embed/>
                  </p:oleObj>
                </mc:Choice>
                <mc:Fallback>
                  <p:oleObj name="Clip" r:id="rId4" imgW="3025440" imgH="3252600" progId="MS_ClipArt_Gallery.2">
                    <p:embed/>
                    <p:pic>
                      <p:nvPicPr>
                        <p:cNvPr id="44" name="Object 4">
                          <a:extLst>
                            <a:ext uri="{FF2B5EF4-FFF2-40B4-BE49-F238E27FC236}">
                              <a16:creationId xmlns:a16="http://schemas.microsoft.com/office/drawing/2014/main" id="{B52E0CCC-67D6-4DF9-A034-337277FC4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45" name="Group 5">
              <a:extLst>
                <a:ext uri="{FF2B5EF4-FFF2-40B4-BE49-F238E27FC236}">
                  <a16:creationId xmlns:a16="http://schemas.microsoft.com/office/drawing/2014/main" id="{2426C7B0-44F9-4E40-8A32-F165224D8149}"/>
                </a:ext>
              </a:extLst>
            </p:cNvPr>
            <p:cNvGrpSpPr>
              <a:grpSpLocks/>
            </p:cNvGrpSpPr>
            <p:nvPr/>
          </p:nvGrpSpPr>
          <p:grpSpPr bwMode="auto">
            <a:xfrm>
              <a:off x="2577" y="1740"/>
              <a:ext cx="1333" cy="1661"/>
              <a:chOff x="408" y="1056"/>
              <a:chExt cx="2297" cy="3024"/>
            </a:xfrm>
          </p:grpSpPr>
          <p:sp>
            <p:nvSpPr>
              <p:cNvPr id="46" name="Rectangle 6">
                <a:extLst>
                  <a:ext uri="{FF2B5EF4-FFF2-40B4-BE49-F238E27FC236}">
                    <a16:creationId xmlns:a16="http://schemas.microsoft.com/office/drawing/2014/main" id="{5FAE7D6A-F880-46CB-80C2-E9ABEAED2E6E}"/>
                  </a:ext>
                </a:extLst>
              </p:cNvPr>
              <p:cNvSpPr>
                <a:spLocks noChangeArrowheads="1"/>
              </p:cNvSpPr>
              <p:nvPr/>
            </p:nvSpPr>
            <p:spPr bwMode="auto">
              <a:xfrm>
                <a:off x="1583" y="3312"/>
                <a:ext cx="193" cy="193"/>
              </a:xfrm>
              <a:prstGeom prst="rect">
                <a:avLst/>
              </a:prstGeom>
              <a:solidFill>
                <a:srgbClr val="FFFFFF">
                  <a:alpha val="50000"/>
                </a:srgbClr>
              </a:solidFill>
              <a:ln w="12700">
                <a:solidFill>
                  <a:srgbClr val="009999"/>
                </a:solidFill>
                <a:miter lim="800000"/>
                <a:headEnd/>
                <a:tailEnd/>
              </a:ln>
              <a:effectLst>
                <a:outerShdw dist="35921" dir="2700000" algn="ctr" rotWithShape="0">
                  <a:srgbClr val="009999"/>
                </a:outerShdw>
              </a:effec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47" name="Freeform 7">
                <a:extLst>
                  <a:ext uri="{FF2B5EF4-FFF2-40B4-BE49-F238E27FC236}">
                    <a16:creationId xmlns:a16="http://schemas.microsoft.com/office/drawing/2014/main" id="{724B8BBC-77E6-4610-93F4-1B50C6C1FFBB}"/>
                  </a:ext>
                </a:extLst>
              </p:cNvPr>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48" name="Freeform 8">
                <a:extLst>
                  <a:ext uri="{FF2B5EF4-FFF2-40B4-BE49-F238E27FC236}">
                    <a16:creationId xmlns:a16="http://schemas.microsoft.com/office/drawing/2014/main" id="{FD0E0E64-EF50-4549-A794-24AEA1EA2293}"/>
                  </a:ext>
                </a:extLst>
              </p:cNvPr>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49" name="Freeform 9">
                <a:extLst>
                  <a:ext uri="{FF2B5EF4-FFF2-40B4-BE49-F238E27FC236}">
                    <a16:creationId xmlns:a16="http://schemas.microsoft.com/office/drawing/2014/main" id="{9DC0A2CB-F36E-45EC-9A05-84CE34F1B7C7}"/>
                  </a:ext>
                </a:extLst>
              </p:cNvPr>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50" name="Freeform 10">
                <a:extLst>
                  <a:ext uri="{FF2B5EF4-FFF2-40B4-BE49-F238E27FC236}">
                    <a16:creationId xmlns:a16="http://schemas.microsoft.com/office/drawing/2014/main" id="{6235524F-AA8A-473C-9161-ECD107C7065A}"/>
                  </a:ext>
                </a:extLst>
              </p:cNvPr>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51" name="Freeform 11">
                <a:extLst>
                  <a:ext uri="{FF2B5EF4-FFF2-40B4-BE49-F238E27FC236}">
                    <a16:creationId xmlns:a16="http://schemas.microsoft.com/office/drawing/2014/main" id="{4199AFF8-272B-4F45-B925-2E8707C69C0C}"/>
                  </a:ext>
                </a:extLst>
              </p:cNvPr>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52" name="Freeform 12">
                <a:extLst>
                  <a:ext uri="{FF2B5EF4-FFF2-40B4-BE49-F238E27FC236}">
                    <a16:creationId xmlns:a16="http://schemas.microsoft.com/office/drawing/2014/main" id="{9000F0A1-2D36-493F-A242-FF6D6F981C0E}"/>
                  </a:ext>
                </a:extLst>
              </p:cNvPr>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53" name="Freeform 13">
                <a:extLst>
                  <a:ext uri="{FF2B5EF4-FFF2-40B4-BE49-F238E27FC236}">
                    <a16:creationId xmlns:a16="http://schemas.microsoft.com/office/drawing/2014/main" id="{390231CB-A396-436E-B77F-0D5274F9F147}"/>
                  </a:ext>
                </a:extLst>
              </p:cNvPr>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54" name="Line 14">
                <a:extLst>
                  <a:ext uri="{FF2B5EF4-FFF2-40B4-BE49-F238E27FC236}">
                    <a16:creationId xmlns:a16="http://schemas.microsoft.com/office/drawing/2014/main" id="{83DCEE81-14C3-4CC2-9F6C-1978C5FB08C6}"/>
                  </a:ext>
                </a:extLst>
              </p:cNvPr>
              <p:cNvSpPr>
                <a:spLocks noChangeShapeType="1"/>
              </p:cNvSpPr>
              <p:nvPr/>
            </p:nvSpPr>
            <p:spPr bwMode="auto">
              <a:xfrm>
                <a:off x="624" y="3312"/>
                <a:ext cx="2081" cy="0"/>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55" name="Line 15">
                <a:extLst>
                  <a:ext uri="{FF2B5EF4-FFF2-40B4-BE49-F238E27FC236}">
                    <a16:creationId xmlns:a16="http://schemas.microsoft.com/office/drawing/2014/main" id="{55944B4D-FC30-492C-A812-2A8AE83E2C96}"/>
                  </a:ext>
                </a:extLst>
              </p:cNvPr>
              <p:cNvSpPr>
                <a:spLocks noChangeShapeType="1"/>
              </p:cNvSpPr>
              <p:nvPr/>
            </p:nvSpPr>
            <p:spPr bwMode="auto">
              <a:xfrm>
                <a:off x="624" y="3504"/>
                <a:ext cx="2081" cy="0"/>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56" name="Line 16">
                <a:extLst>
                  <a:ext uri="{FF2B5EF4-FFF2-40B4-BE49-F238E27FC236}">
                    <a16:creationId xmlns:a16="http://schemas.microsoft.com/office/drawing/2014/main" id="{7445FF05-4412-465A-92CB-E45E736E1F46}"/>
                  </a:ext>
                </a:extLst>
              </p:cNvPr>
              <p:cNvSpPr>
                <a:spLocks noChangeShapeType="1"/>
              </p:cNvSpPr>
              <p:nvPr/>
            </p:nvSpPr>
            <p:spPr bwMode="auto">
              <a:xfrm>
                <a:off x="624" y="3696"/>
                <a:ext cx="2081" cy="0"/>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57" name="Line 17">
                <a:extLst>
                  <a:ext uri="{FF2B5EF4-FFF2-40B4-BE49-F238E27FC236}">
                    <a16:creationId xmlns:a16="http://schemas.microsoft.com/office/drawing/2014/main" id="{A406B7DB-0465-4FCF-9112-F525EF380AFE}"/>
                  </a:ext>
                </a:extLst>
              </p:cNvPr>
              <p:cNvSpPr>
                <a:spLocks noChangeShapeType="1"/>
              </p:cNvSpPr>
              <p:nvPr/>
            </p:nvSpPr>
            <p:spPr bwMode="auto">
              <a:xfrm>
                <a:off x="624" y="3888"/>
                <a:ext cx="2081" cy="0"/>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58" name="Line 18">
                <a:extLst>
                  <a:ext uri="{FF2B5EF4-FFF2-40B4-BE49-F238E27FC236}">
                    <a16:creationId xmlns:a16="http://schemas.microsoft.com/office/drawing/2014/main" id="{2D23BFBC-BF8A-4A2C-9008-2464B9F46435}"/>
                  </a:ext>
                </a:extLst>
              </p:cNvPr>
              <p:cNvSpPr>
                <a:spLocks noChangeShapeType="1"/>
              </p:cNvSpPr>
              <p:nvPr/>
            </p:nvSpPr>
            <p:spPr bwMode="auto">
              <a:xfrm>
                <a:off x="1776" y="1056"/>
                <a:ext cx="0" cy="2976"/>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59" name="Line 19">
                <a:extLst>
                  <a:ext uri="{FF2B5EF4-FFF2-40B4-BE49-F238E27FC236}">
                    <a16:creationId xmlns:a16="http://schemas.microsoft.com/office/drawing/2014/main" id="{7F4CB12E-00B7-4025-94F5-B7410172EAB7}"/>
                  </a:ext>
                </a:extLst>
              </p:cNvPr>
              <p:cNvSpPr>
                <a:spLocks noChangeShapeType="1"/>
              </p:cNvSpPr>
              <p:nvPr/>
            </p:nvSpPr>
            <p:spPr bwMode="auto">
              <a:xfrm>
                <a:off x="1584" y="1056"/>
                <a:ext cx="0" cy="2976"/>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60" name="Line 20">
                <a:extLst>
                  <a:ext uri="{FF2B5EF4-FFF2-40B4-BE49-F238E27FC236}">
                    <a16:creationId xmlns:a16="http://schemas.microsoft.com/office/drawing/2014/main" id="{4127CC29-2401-4A6F-8D91-3BF50583DEDD}"/>
                  </a:ext>
                </a:extLst>
              </p:cNvPr>
              <p:cNvSpPr>
                <a:spLocks noChangeShapeType="1"/>
              </p:cNvSpPr>
              <p:nvPr/>
            </p:nvSpPr>
            <p:spPr bwMode="auto">
              <a:xfrm>
                <a:off x="1968" y="3024"/>
                <a:ext cx="0" cy="1008"/>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61" name="Line 21">
                <a:extLst>
                  <a:ext uri="{FF2B5EF4-FFF2-40B4-BE49-F238E27FC236}">
                    <a16:creationId xmlns:a16="http://schemas.microsoft.com/office/drawing/2014/main" id="{B2C2DFD6-5635-4A7E-BE53-CF25B0628FE1}"/>
                  </a:ext>
                </a:extLst>
              </p:cNvPr>
              <p:cNvSpPr>
                <a:spLocks noChangeShapeType="1"/>
              </p:cNvSpPr>
              <p:nvPr/>
            </p:nvSpPr>
            <p:spPr bwMode="auto">
              <a:xfrm>
                <a:off x="1392" y="3024"/>
                <a:ext cx="0" cy="1008"/>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62" name="Line 22">
                <a:extLst>
                  <a:ext uri="{FF2B5EF4-FFF2-40B4-BE49-F238E27FC236}">
                    <a16:creationId xmlns:a16="http://schemas.microsoft.com/office/drawing/2014/main" id="{1D11E3A9-0438-4244-8AB9-46E8512CB85A}"/>
                  </a:ext>
                </a:extLst>
              </p:cNvPr>
              <p:cNvSpPr>
                <a:spLocks noChangeShapeType="1"/>
              </p:cNvSpPr>
              <p:nvPr/>
            </p:nvSpPr>
            <p:spPr bwMode="auto">
              <a:xfrm>
                <a:off x="2160" y="3024"/>
                <a:ext cx="0" cy="1008"/>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63" name="Line 23">
                <a:extLst>
                  <a:ext uri="{FF2B5EF4-FFF2-40B4-BE49-F238E27FC236}">
                    <a16:creationId xmlns:a16="http://schemas.microsoft.com/office/drawing/2014/main" id="{E9DF8AC7-675C-485C-AE21-787CBDF5FD4E}"/>
                  </a:ext>
                </a:extLst>
              </p:cNvPr>
              <p:cNvSpPr>
                <a:spLocks noChangeShapeType="1"/>
              </p:cNvSpPr>
              <p:nvPr/>
            </p:nvSpPr>
            <p:spPr bwMode="auto">
              <a:xfrm>
                <a:off x="1200" y="3024"/>
                <a:ext cx="0" cy="1008"/>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64" name="Line 24">
                <a:extLst>
                  <a:ext uri="{FF2B5EF4-FFF2-40B4-BE49-F238E27FC236}">
                    <a16:creationId xmlns:a16="http://schemas.microsoft.com/office/drawing/2014/main" id="{43229EC0-A010-49AF-924A-7D47F4F32087}"/>
                  </a:ext>
                </a:extLst>
              </p:cNvPr>
              <p:cNvSpPr>
                <a:spLocks noChangeShapeType="1"/>
              </p:cNvSpPr>
              <p:nvPr/>
            </p:nvSpPr>
            <p:spPr bwMode="auto">
              <a:xfrm>
                <a:off x="1008" y="3024"/>
                <a:ext cx="0" cy="1008"/>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65" name="Line 25">
                <a:extLst>
                  <a:ext uri="{FF2B5EF4-FFF2-40B4-BE49-F238E27FC236}">
                    <a16:creationId xmlns:a16="http://schemas.microsoft.com/office/drawing/2014/main" id="{1EF567E0-998B-49EA-8D4D-965A17F37411}"/>
                  </a:ext>
                </a:extLst>
              </p:cNvPr>
              <p:cNvSpPr>
                <a:spLocks noChangeShapeType="1"/>
              </p:cNvSpPr>
              <p:nvPr/>
            </p:nvSpPr>
            <p:spPr bwMode="auto">
              <a:xfrm>
                <a:off x="2352" y="3024"/>
                <a:ext cx="0" cy="1008"/>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66" name="Line 26">
                <a:extLst>
                  <a:ext uri="{FF2B5EF4-FFF2-40B4-BE49-F238E27FC236}">
                    <a16:creationId xmlns:a16="http://schemas.microsoft.com/office/drawing/2014/main" id="{0507ED84-AF8B-4195-B060-6B34EE6A105D}"/>
                  </a:ext>
                </a:extLst>
              </p:cNvPr>
              <p:cNvSpPr>
                <a:spLocks noChangeShapeType="1"/>
              </p:cNvSpPr>
              <p:nvPr/>
            </p:nvSpPr>
            <p:spPr bwMode="auto">
              <a:xfrm>
                <a:off x="816" y="3072"/>
                <a:ext cx="0" cy="1008"/>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67" name="Line 27">
                <a:extLst>
                  <a:ext uri="{FF2B5EF4-FFF2-40B4-BE49-F238E27FC236}">
                    <a16:creationId xmlns:a16="http://schemas.microsoft.com/office/drawing/2014/main" id="{CF869901-C615-413A-B7B4-C61864F40AA0}"/>
                  </a:ext>
                </a:extLst>
              </p:cNvPr>
              <p:cNvSpPr>
                <a:spLocks noChangeShapeType="1"/>
              </p:cNvSpPr>
              <p:nvPr/>
            </p:nvSpPr>
            <p:spPr bwMode="auto">
              <a:xfrm>
                <a:off x="2544" y="3024"/>
                <a:ext cx="0" cy="1008"/>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68" name="Freeform 28">
                <a:extLst>
                  <a:ext uri="{FF2B5EF4-FFF2-40B4-BE49-F238E27FC236}">
                    <a16:creationId xmlns:a16="http://schemas.microsoft.com/office/drawing/2014/main" id="{A5697CAE-77DC-4C46-AFE8-622C955BF296}"/>
                  </a:ext>
                </a:extLst>
              </p:cNvPr>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69" name="Freeform 29">
                <a:extLst>
                  <a:ext uri="{FF2B5EF4-FFF2-40B4-BE49-F238E27FC236}">
                    <a16:creationId xmlns:a16="http://schemas.microsoft.com/office/drawing/2014/main" id="{34BAD9AF-3CEF-4CE9-876C-C374EEA6F7E2}"/>
                  </a:ext>
                </a:extLst>
              </p:cNvPr>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70" name="Freeform 30">
                <a:extLst>
                  <a:ext uri="{FF2B5EF4-FFF2-40B4-BE49-F238E27FC236}">
                    <a16:creationId xmlns:a16="http://schemas.microsoft.com/office/drawing/2014/main" id="{48D1CAF6-F460-4E7F-B260-33BFEB461EC7}"/>
                  </a:ext>
                </a:extLst>
              </p:cNvPr>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71" name="Freeform 31">
                <a:extLst>
                  <a:ext uri="{FF2B5EF4-FFF2-40B4-BE49-F238E27FC236}">
                    <a16:creationId xmlns:a16="http://schemas.microsoft.com/office/drawing/2014/main" id="{9725C73B-0263-4B27-A4F1-FC680398B5B5}"/>
                  </a:ext>
                </a:extLst>
              </p:cNvPr>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72" name="Text Box 32">
                <a:extLst>
                  <a:ext uri="{FF2B5EF4-FFF2-40B4-BE49-F238E27FC236}">
                    <a16:creationId xmlns:a16="http://schemas.microsoft.com/office/drawing/2014/main" id="{E47DE0CE-9EE3-4D1B-B602-DA3A9C124A8F}"/>
                  </a:ext>
                </a:extLst>
              </p:cNvPr>
              <p:cNvSpPr txBox="1">
                <a:spLocks noChangeArrowheads="1"/>
              </p:cNvSpPr>
              <p:nvPr/>
            </p:nvSpPr>
            <p:spPr bwMode="auto">
              <a:xfrm>
                <a:off x="1099" y="2420"/>
                <a:ext cx="488" cy="175"/>
              </a:xfrm>
              <a:prstGeom prst="rect">
                <a:avLst/>
              </a:prstGeom>
              <a:solidFill>
                <a:srgbClr val="FFFFFF">
                  <a:alpha val="50000"/>
                </a:srgbClr>
              </a:solidFill>
              <a:ln w="12700">
                <a:noFill/>
                <a:miter lim="800000"/>
                <a:headEnd/>
                <a:tailEnd/>
              </a:ln>
              <a:effectLst/>
            </p:spPr>
            <p:txBody>
              <a:bodyPr wrap="non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CA" sz="1000" b="0"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rPr>
                  <a:t>AREA 1</a:t>
                </a:r>
                <a:endParaRPr kumimoji="1" lang="en-CA" sz="1000" b="0" i="0" u="none" strike="noStrike" kern="0" cap="none" spc="0" normalizeH="0" baseline="0" noProof="0">
                  <a:ln>
                    <a:noFill/>
                  </a:ln>
                  <a:solidFill>
                    <a:srgbClr val="000000"/>
                  </a:solidFill>
                  <a:effectLst/>
                  <a:uLnTx/>
                  <a:uFillTx/>
                  <a:latin typeface="Arial" charset="0"/>
                </a:endParaRPr>
              </a:p>
            </p:txBody>
          </p:sp>
          <p:sp>
            <p:nvSpPr>
              <p:cNvPr id="73" name="Rectangle 33">
                <a:extLst>
                  <a:ext uri="{FF2B5EF4-FFF2-40B4-BE49-F238E27FC236}">
                    <a16:creationId xmlns:a16="http://schemas.microsoft.com/office/drawing/2014/main" id="{C2C4A206-266E-4F1E-BC2A-DDDD9B7AB1B2}"/>
                  </a:ext>
                </a:extLst>
              </p:cNvPr>
              <p:cNvSpPr>
                <a:spLocks noChangeArrowheads="1"/>
              </p:cNvSpPr>
              <p:nvPr/>
            </p:nvSpPr>
            <p:spPr bwMode="auto">
              <a:xfrm>
                <a:off x="1583" y="1872"/>
                <a:ext cx="193" cy="193"/>
              </a:xfrm>
              <a:prstGeom prst="rect">
                <a:avLst/>
              </a:prstGeom>
              <a:solidFill>
                <a:srgbClr val="FFFFFF">
                  <a:alpha val="50000"/>
                </a:srgbClr>
              </a:solidFill>
              <a:ln w="12700">
                <a:solidFill>
                  <a:srgbClr val="009999"/>
                </a:solidFill>
                <a:miter lim="800000"/>
                <a:headEnd/>
                <a:tailEnd/>
              </a:ln>
              <a:effectLst>
                <a:outerShdw dist="35921" dir="2700000" algn="ctr" rotWithShape="0">
                  <a:srgbClr val="009999"/>
                </a:outerShdw>
              </a:effec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74" name="Freeform 34">
                <a:extLst>
                  <a:ext uri="{FF2B5EF4-FFF2-40B4-BE49-F238E27FC236}">
                    <a16:creationId xmlns:a16="http://schemas.microsoft.com/office/drawing/2014/main" id="{191955AA-085B-4D93-9D35-88EB8895705D}"/>
                  </a:ext>
                </a:extLst>
              </p:cNvPr>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75" name="Freeform 35">
                <a:extLst>
                  <a:ext uri="{FF2B5EF4-FFF2-40B4-BE49-F238E27FC236}">
                    <a16:creationId xmlns:a16="http://schemas.microsoft.com/office/drawing/2014/main" id="{F9AAC4C5-D4B7-44C4-9196-7CDDEDF6B739}"/>
                  </a:ext>
                </a:extLst>
              </p:cNvPr>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76" name="Text Box 36">
                <a:extLst>
                  <a:ext uri="{FF2B5EF4-FFF2-40B4-BE49-F238E27FC236}">
                    <a16:creationId xmlns:a16="http://schemas.microsoft.com/office/drawing/2014/main" id="{A26C3365-9A5F-4A8A-B7EE-B5A35D804F8B}"/>
                  </a:ext>
                </a:extLst>
              </p:cNvPr>
              <p:cNvSpPr txBox="1">
                <a:spLocks noChangeArrowheads="1"/>
              </p:cNvSpPr>
              <p:nvPr/>
            </p:nvSpPr>
            <p:spPr bwMode="auto">
              <a:xfrm>
                <a:off x="1242" y="1642"/>
                <a:ext cx="488" cy="175"/>
              </a:xfrm>
              <a:prstGeom prst="rect">
                <a:avLst/>
              </a:prstGeom>
              <a:solidFill>
                <a:srgbClr val="FFFFFF">
                  <a:alpha val="50000"/>
                </a:srgbClr>
              </a:solidFill>
              <a:ln w="12700">
                <a:noFill/>
                <a:miter lim="800000"/>
                <a:headEnd/>
                <a:tailEnd/>
              </a:ln>
              <a:effectLst/>
            </p:spPr>
            <p:txBody>
              <a:bodyPr wrap="none" lIns="0" tIns="0" rIns="0" bIns="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CA" sz="1000" b="0"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rPr>
                  <a:t>AREA 2</a:t>
                </a:r>
                <a:endParaRPr kumimoji="1" lang="en-CA" sz="3000" b="0" i="0" u="none" strike="noStrike" kern="0" cap="none" spc="0" normalizeH="0" baseline="0" noProof="0">
                  <a:ln>
                    <a:noFill/>
                  </a:ln>
                  <a:solidFill>
                    <a:srgbClr val="000000"/>
                  </a:solidFill>
                  <a:effectLst/>
                  <a:uLnTx/>
                  <a:uFillTx/>
                  <a:latin typeface="Arial" charset="0"/>
                </a:endParaRPr>
              </a:p>
            </p:txBody>
          </p:sp>
          <p:sp>
            <p:nvSpPr>
              <p:cNvPr id="77" name="Line 37">
                <a:extLst>
                  <a:ext uri="{FF2B5EF4-FFF2-40B4-BE49-F238E27FC236}">
                    <a16:creationId xmlns:a16="http://schemas.microsoft.com/office/drawing/2014/main" id="{2960E1BA-B0FE-4FB1-A87E-638C0789DD34}"/>
                  </a:ext>
                </a:extLst>
              </p:cNvPr>
              <p:cNvSpPr>
                <a:spLocks noChangeShapeType="1"/>
              </p:cNvSpPr>
              <p:nvPr/>
            </p:nvSpPr>
            <p:spPr bwMode="auto">
              <a:xfrm>
                <a:off x="576" y="2064"/>
                <a:ext cx="2081" cy="0"/>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78" name="Line 38">
                <a:extLst>
                  <a:ext uri="{FF2B5EF4-FFF2-40B4-BE49-F238E27FC236}">
                    <a16:creationId xmlns:a16="http://schemas.microsoft.com/office/drawing/2014/main" id="{6B399242-3F55-421A-A124-7CDDF7E30871}"/>
                  </a:ext>
                </a:extLst>
              </p:cNvPr>
              <p:cNvSpPr>
                <a:spLocks noChangeShapeType="1"/>
              </p:cNvSpPr>
              <p:nvPr/>
            </p:nvSpPr>
            <p:spPr bwMode="auto">
              <a:xfrm>
                <a:off x="576" y="1872"/>
                <a:ext cx="2081" cy="0"/>
              </a:xfrm>
              <a:prstGeom prst="line">
                <a:avLst/>
              </a:prstGeom>
              <a:noFill/>
              <a:ln w="12700">
                <a:solidFill>
                  <a:srgbClr val="336699"/>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ndParaRPr>
              </a:p>
            </p:txBody>
          </p:sp>
          <p:sp>
            <p:nvSpPr>
              <p:cNvPr id="79" name="Text Box 39">
                <a:extLst>
                  <a:ext uri="{FF2B5EF4-FFF2-40B4-BE49-F238E27FC236}">
                    <a16:creationId xmlns:a16="http://schemas.microsoft.com/office/drawing/2014/main" id="{A0455BF1-792C-48C2-BA10-86E1FEA91F5F}"/>
                  </a:ext>
                </a:extLst>
              </p:cNvPr>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CA" sz="1200" b="1" i="0" u="none" strike="noStrike" kern="0" cap="none" spc="0" normalizeH="0" baseline="0" noProof="0" dirty="0">
                    <a:ln>
                      <a:noFill/>
                    </a:ln>
                    <a:solidFill>
                      <a:srgbClr val="000000"/>
                    </a:solidFill>
                    <a:effectLst/>
                    <a:uLnTx/>
                    <a:uFillTx/>
                    <a:latin typeface="Arial" charset="0"/>
                  </a:rPr>
                  <a:t>3</a:t>
                </a:r>
                <a:endParaRPr kumimoji="1" lang="en-CA" sz="1200" b="0" i="0" u="none" strike="noStrike" kern="0" cap="none" spc="0" normalizeH="0" baseline="0" noProof="0" dirty="0">
                  <a:ln>
                    <a:noFill/>
                  </a:ln>
                  <a:solidFill>
                    <a:srgbClr val="000000"/>
                  </a:solidFill>
                  <a:effectLst/>
                  <a:uLnTx/>
                  <a:uFillTx/>
                  <a:latin typeface="Arial" charset="0"/>
                </a:endParaRPr>
              </a:p>
            </p:txBody>
          </p:sp>
          <p:sp>
            <p:nvSpPr>
              <p:cNvPr id="80" name="Text Box 40">
                <a:extLst>
                  <a:ext uri="{FF2B5EF4-FFF2-40B4-BE49-F238E27FC236}">
                    <a16:creationId xmlns:a16="http://schemas.microsoft.com/office/drawing/2014/main" id="{C6CA6FFC-43CD-43E6-ADBD-6AE485F85C0C}"/>
                  </a:ext>
                </a:extLst>
              </p:cNvPr>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CA" sz="1200" b="1" i="0" u="none" strike="noStrike" kern="0" cap="none" spc="0" normalizeH="0" baseline="0" noProof="0">
                    <a:ln>
                      <a:noFill/>
                    </a:ln>
                    <a:solidFill>
                      <a:srgbClr val="000000"/>
                    </a:solidFill>
                    <a:effectLst/>
                    <a:uLnTx/>
                    <a:uFillTx/>
                    <a:latin typeface="Arial" charset="0"/>
                  </a:rPr>
                  <a:t>12</a:t>
                </a:r>
                <a:endParaRPr kumimoji="1" lang="en-CA" sz="2000" b="0" i="0" u="none" strike="noStrike" kern="0" cap="none" spc="0" normalizeH="0" baseline="0" noProof="0">
                  <a:ln>
                    <a:noFill/>
                  </a:ln>
                  <a:solidFill>
                    <a:srgbClr val="000000"/>
                  </a:solidFill>
                  <a:effectLst/>
                  <a:uLnTx/>
                  <a:uFillTx/>
                  <a:latin typeface="Arial" charset="0"/>
                </a:endParaRPr>
              </a:p>
            </p:txBody>
          </p:sp>
        </p:grpSp>
      </p:grpSp>
    </p:spTree>
    <p:extLst>
      <p:ext uri="{BB962C8B-B14F-4D97-AF65-F5344CB8AC3E}">
        <p14:creationId xmlns:p14="http://schemas.microsoft.com/office/powerpoint/2010/main" val="959319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2981325" y="2057401"/>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endParaRPr lang="en-US" sz="2400">
              <a:solidFill>
                <a:srgbClr val="000000"/>
              </a:solidFill>
              <a:latin typeface="Times New Roman" pitchFamily="18" charset="0"/>
              <a:cs typeface="Arial"/>
            </a:endParaRPr>
          </a:p>
        </p:txBody>
      </p:sp>
      <p:graphicFrame>
        <p:nvGraphicFramePr>
          <p:cNvPr id="10242" name="Object 4"/>
          <p:cNvGraphicFramePr>
            <a:graphicFrameLocks noChangeAspect="1"/>
          </p:cNvGraphicFramePr>
          <p:nvPr/>
        </p:nvGraphicFramePr>
        <p:xfrm>
          <a:off x="742951" y="1795463"/>
          <a:ext cx="7235825" cy="4348162"/>
        </p:xfrm>
        <a:graphic>
          <a:graphicData uri="http://schemas.openxmlformats.org/presentationml/2006/ole">
            <mc:AlternateContent xmlns:mc="http://schemas.openxmlformats.org/markup-compatibility/2006">
              <mc:Choice xmlns:v="urn:schemas-microsoft-com:vml" Requires="v">
                <p:oleObj name="Picture" r:id="rId2" imgW="8258040" imgH="4857840" progId="Word.Picture.8">
                  <p:embed/>
                </p:oleObj>
              </mc:Choice>
              <mc:Fallback>
                <p:oleObj name="Picture" r:id="rId2" imgW="8258040" imgH="4857840" progId="Word.Picture.8">
                  <p:embed/>
                  <p:pic>
                    <p:nvPicPr>
                      <p:cNvPr id="10242" name="Object 4"/>
                      <p:cNvPicPr>
                        <a:picLocks noChangeAspect="1" noChangeArrowheads="1"/>
                      </p:cNvPicPr>
                      <p:nvPr/>
                    </p:nvPicPr>
                    <p:blipFill>
                      <a:blip r:embed="rId3">
                        <a:extLst>
                          <a:ext uri="{28A0092B-C50C-407E-A947-70E740481C1C}">
                            <a14:useLocalDpi xmlns:a14="http://schemas.microsoft.com/office/drawing/2010/main" val="0"/>
                          </a:ext>
                        </a:extLst>
                      </a:blip>
                      <a:srcRect l="-443" r="8858" b="6212"/>
                      <a:stretch>
                        <a:fillRect/>
                      </a:stretch>
                    </p:blipFill>
                    <p:spPr bwMode="auto">
                      <a:xfrm>
                        <a:off x="742951" y="1795463"/>
                        <a:ext cx="7235825" cy="434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1792288" y="219076"/>
            <a:ext cx="86169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fontAlgn="base" hangingPunct="0">
              <a:spcBef>
                <a:spcPct val="0"/>
              </a:spcBef>
              <a:spcAft>
                <a:spcPct val="0"/>
              </a:spcAft>
            </a:pPr>
            <a:r>
              <a:rPr lang="en-US" sz="2800" b="1" dirty="0">
                <a:solidFill>
                  <a:srgbClr val="FF0000"/>
                </a:solidFill>
                <a:latin typeface="Times New Roman" pitchFamily="18" charset="0"/>
                <a:cs typeface="Arial"/>
              </a:rPr>
              <a:t>Hydrologic processes are different on </a:t>
            </a:r>
            <a:r>
              <a:rPr lang="en-US" sz="2800" b="1" dirty="0" err="1">
                <a:solidFill>
                  <a:srgbClr val="FF0000"/>
                </a:solidFill>
                <a:latin typeface="Times New Roman" pitchFamily="18" charset="0"/>
                <a:cs typeface="Arial"/>
              </a:rPr>
              <a:t>hillslopes</a:t>
            </a:r>
            <a:r>
              <a:rPr lang="en-US" sz="2800" b="1" dirty="0">
                <a:solidFill>
                  <a:srgbClr val="FF0000"/>
                </a:solidFill>
                <a:latin typeface="Times New Roman" pitchFamily="18" charset="0"/>
                <a:cs typeface="Arial"/>
              </a:rPr>
              <a:t> and in channels.  It is important to recognize this and account for this in the delineation of streams.</a:t>
            </a:r>
          </a:p>
        </p:txBody>
      </p:sp>
      <p:sp>
        <p:nvSpPr>
          <p:cNvPr id="10245" name="Rectangle 6"/>
          <p:cNvSpPr>
            <a:spLocks noChangeArrowheads="1"/>
          </p:cNvSpPr>
          <p:nvPr/>
        </p:nvSpPr>
        <p:spPr bwMode="auto">
          <a:xfrm>
            <a:off x="6883400" y="2927351"/>
            <a:ext cx="3784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20000"/>
              </a:spcBef>
              <a:spcAft>
                <a:spcPct val="0"/>
              </a:spcAft>
            </a:pPr>
            <a:r>
              <a:rPr lang="en-US" sz="2400" b="1">
                <a:solidFill>
                  <a:srgbClr val="333399"/>
                </a:solidFill>
                <a:latin typeface="Times New Roman" pitchFamily="18" charset="0"/>
                <a:cs typeface="Times New Roman" pitchFamily="18" charset="0"/>
              </a:rPr>
              <a:t>Drainage area can be concentrated or dispersed (specific catchment area) representing </a:t>
            </a:r>
            <a:r>
              <a:rPr lang="en-US" sz="2400" b="1">
                <a:solidFill>
                  <a:srgbClr val="333399"/>
                </a:solidFill>
                <a:latin typeface="Times New Roman" pitchFamily="18" charset="0"/>
                <a:cs typeface="Arial"/>
              </a:rPr>
              <a:t>concentrated or dispersed flow.</a:t>
            </a:r>
          </a:p>
        </p:txBody>
      </p:sp>
    </p:spTree>
    <p:extLst>
      <p:ext uri="{BB962C8B-B14F-4D97-AF65-F5344CB8AC3E}">
        <p14:creationId xmlns:p14="http://schemas.microsoft.com/office/powerpoint/2010/main" val="535499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1524000" y="0"/>
            <a:ext cx="9144000" cy="838200"/>
          </a:xfrm>
        </p:spPr>
        <p:txBody>
          <a:bodyPr>
            <a:normAutofit fontScale="90000"/>
          </a:bodyPr>
          <a:lstStyle/>
          <a:p>
            <a:pPr algn="ctr" eaLnBrk="1" hangingPunct="1"/>
            <a:r>
              <a:rPr lang="en-US" sz="3200" dirty="0"/>
              <a:t>The scale of catchment model elements is sensitive to channelization support area threshold</a:t>
            </a:r>
          </a:p>
        </p:txBody>
      </p:sp>
      <p:grpSp>
        <p:nvGrpSpPr>
          <p:cNvPr id="2" name="Group 1">
            <a:extLst>
              <a:ext uri="{FF2B5EF4-FFF2-40B4-BE49-F238E27FC236}">
                <a16:creationId xmlns:a16="http://schemas.microsoft.com/office/drawing/2014/main" id="{924981AF-63F7-9E27-F125-8F2E072703EC}"/>
              </a:ext>
            </a:extLst>
          </p:cNvPr>
          <p:cNvGrpSpPr/>
          <p:nvPr/>
        </p:nvGrpSpPr>
        <p:grpSpPr>
          <a:xfrm>
            <a:off x="2006322" y="841551"/>
            <a:ext cx="8179357" cy="5311863"/>
            <a:chOff x="1828801" y="1143000"/>
            <a:chExt cx="8762999" cy="5690894"/>
          </a:xfrm>
        </p:grpSpPr>
        <p:graphicFrame>
          <p:nvGraphicFramePr>
            <p:cNvPr id="8194" name="Object 3"/>
            <p:cNvGraphicFramePr>
              <a:graphicFrameLocks noChangeAspect="1"/>
            </p:cNvGraphicFramePr>
            <p:nvPr>
              <p:extLst>
                <p:ext uri="{D42A27DB-BD31-4B8C-83A1-F6EECF244321}">
                  <p14:modId xmlns:p14="http://schemas.microsoft.com/office/powerpoint/2010/main" val="832573948"/>
                </p:ext>
              </p:extLst>
            </p:nvPr>
          </p:nvGraphicFramePr>
          <p:xfrm>
            <a:off x="1828801" y="1143000"/>
            <a:ext cx="4113213" cy="5638800"/>
          </p:xfrm>
          <a:graphic>
            <a:graphicData uri="http://schemas.openxmlformats.org/presentationml/2006/ole">
              <mc:AlternateContent xmlns:mc="http://schemas.openxmlformats.org/markup-compatibility/2006">
                <mc:Choice xmlns:v="urn:schemas-microsoft-com:vml" Requires="v">
                  <p:oleObj name="Bitmap Image" r:id="rId2" imgW="5466667" imgH="7497221" progId="Paint.Picture">
                    <p:embed/>
                  </p:oleObj>
                </mc:Choice>
                <mc:Fallback>
                  <p:oleObj name="Bitmap Image" r:id="rId2" imgW="5466667" imgH="7497221" progId="Paint.Picture">
                    <p:embed/>
                    <p:pic>
                      <p:nvPicPr>
                        <p:cNvPr id="8194"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143000"/>
                          <a:ext cx="41132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extLst>
                <p:ext uri="{D42A27DB-BD31-4B8C-83A1-F6EECF244321}">
                  <p14:modId xmlns:p14="http://schemas.microsoft.com/office/powerpoint/2010/main" val="229573306"/>
                </p:ext>
              </p:extLst>
            </p:nvPr>
          </p:nvGraphicFramePr>
          <p:xfrm>
            <a:off x="6172200" y="1143000"/>
            <a:ext cx="4205288" cy="5651500"/>
          </p:xfrm>
          <a:graphic>
            <a:graphicData uri="http://schemas.openxmlformats.org/presentationml/2006/ole">
              <mc:AlternateContent xmlns:mc="http://schemas.openxmlformats.org/markup-compatibility/2006">
                <mc:Choice xmlns:v="urn:schemas-microsoft-com:vml" Requires="v">
                  <p:oleObj name="Bitmap Image" r:id="rId4" imgW="5563377" imgH="7478169" progId="Paint.Picture">
                    <p:embed/>
                  </p:oleObj>
                </mc:Choice>
                <mc:Fallback>
                  <p:oleObj name="Bitmap Image" r:id="rId4" imgW="5563377" imgH="7478169" progId="Paint.Picture">
                    <p:embed/>
                    <p:pic>
                      <p:nvPicPr>
                        <p:cNvPr id="819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143000"/>
                          <a:ext cx="4205288"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4648199" y="5943601"/>
              <a:ext cx="1443680" cy="8902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dirty="0">
                  <a:solidFill>
                    <a:srgbClr val="000000"/>
                  </a:solidFill>
                </a:rPr>
                <a:t>500 cell </a:t>
              </a:r>
              <a:r>
                <a:rPr lang="en-US" dirty="0" err="1">
                  <a:solidFill>
                    <a:srgbClr val="000000"/>
                  </a:solidFill>
                </a:rPr>
                <a:t>theshold</a:t>
              </a:r>
              <a:endParaRPr lang="en-US" dirty="0">
                <a:solidFill>
                  <a:srgbClr val="000000"/>
                </a:solidFill>
              </a:endParaRPr>
            </a:p>
          </p:txBody>
        </p:sp>
        <p:sp>
          <p:nvSpPr>
            <p:cNvPr id="8198" name="Text Box 6"/>
            <p:cNvSpPr txBox="1">
              <a:spLocks noChangeArrowheads="1"/>
            </p:cNvSpPr>
            <p:nvPr/>
          </p:nvSpPr>
          <p:spPr bwMode="auto">
            <a:xfrm>
              <a:off x="9144000" y="5943601"/>
              <a:ext cx="14478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1000 cell theshold</a:t>
              </a:r>
            </a:p>
          </p:txBody>
        </p:sp>
      </p:grpSp>
    </p:spTree>
    <p:extLst>
      <p:ext uri="{BB962C8B-B14F-4D97-AF65-F5344CB8AC3E}">
        <p14:creationId xmlns:p14="http://schemas.microsoft.com/office/powerpoint/2010/main" val="3263554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views</a:t>
            </a:r>
          </a:p>
        </p:txBody>
      </p:sp>
      <p:sp>
        <p:nvSpPr>
          <p:cNvPr id="3" name="Content Placeholder 2"/>
          <p:cNvSpPr>
            <a:spLocks noGrp="1"/>
          </p:cNvSpPr>
          <p:nvPr>
            <p:ph idx="1"/>
          </p:nvPr>
        </p:nvSpPr>
        <p:spPr>
          <a:xfrm>
            <a:off x="1981200" y="1417639"/>
            <a:ext cx="8229600" cy="4525963"/>
          </a:xfrm>
        </p:spPr>
        <p:txBody>
          <a:bodyPr>
            <a:normAutofit fontScale="85000" lnSpcReduction="20000"/>
          </a:bodyPr>
          <a:lstStyle/>
          <a:p>
            <a:pPr marL="0" indent="0">
              <a:buNone/>
            </a:pPr>
            <a:r>
              <a:rPr lang="en-US" i="1" dirty="0"/>
              <a:t>Although the river and hill-side waste do not resemble each other at first sight, they are only the extreme members of a continuous series, and when this generalization is appreciated, one may fairly extend the “river” all over its basin and up to its very divides.  Ordinarily treated, the river is like the veins of a leaf; broadly viewed it is like the entire leaf.</a:t>
            </a:r>
          </a:p>
          <a:p>
            <a:pPr marL="0" indent="0">
              <a:buNone/>
            </a:pPr>
            <a:endParaRPr lang="en-US" i="1" dirty="0"/>
          </a:p>
          <a:p>
            <a:pPr marL="0" indent="0">
              <a:buNone/>
            </a:pPr>
            <a:endParaRPr lang="en-US" i="1" dirty="0"/>
          </a:p>
          <a:p>
            <a:pPr marL="0" indent="0">
              <a:buNone/>
            </a:pPr>
            <a:r>
              <a:rPr lang="en-US" i="1" dirty="0"/>
              <a:t>landscape dissection into distinct valleys is limited by a threshold of channelization that sets a finite scale to the landscape.</a:t>
            </a:r>
          </a:p>
          <a:p>
            <a:endParaRPr lang="en-US" dirty="0"/>
          </a:p>
        </p:txBody>
      </p:sp>
      <p:sp>
        <p:nvSpPr>
          <p:cNvPr id="4" name="Rectangle 3"/>
          <p:cNvSpPr/>
          <p:nvPr/>
        </p:nvSpPr>
        <p:spPr>
          <a:xfrm>
            <a:off x="4427517" y="3820424"/>
            <a:ext cx="5997038" cy="523220"/>
          </a:xfrm>
          <a:prstGeom prst="rect">
            <a:avLst/>
          </a:prstGeom>
        </p:spPr>
        <p:txBody>
          <a:bodyPr wrap="square">
            <a:spAutoFit/>
          </a:bodyPr>
          <a:lstStyle/>
          <a:p>
            <a:r>
              <a:rPr lang="en-US" sz="1400" dirty="0">
                <a:solidFill>
                  <a:prstClr val="white">
                    <a:lumMod val="50000"/>
                  </a:prstClr>
                </a:solidFill>
                <a:latin typeface="Calibri"/>
              </a:rPr>
              <a:t>Davis, W. M., (1899), "The geographical cycle," </a:t>
            </a:r>
            <a:r>
              <a:rPr lang="en-US" sz="1400" u="sng" dirty="0" err="1">
                <a:solidFill>
                  <a:prstClr val="white">
                    <a:lumMod val="50000"/>
                  </a:prstClr>
                </a:solidFill>
                <a:latin typeface="Calibri"/>
              </a:rPr>
              <a:t>Geogr</a:t>
            </a:r>
            <a:r>
              <a:rPr lang="en-US" sz="1400" u="sng" dirty="0">
                <a:solidFill>
                  <a:prstClr val="white">
                    <a:lumMod val="50000"/>
                  </a:prstClr>
                </a:solidFill>
                <a:latin typeface="Calibri"/>
              </a:rPr>
              <a:t>. J.</a:t>
            </a:r>
            <a:r>
              <a:rPr lang="en-US" sz="1400" dirty="0">
                <a:solidFill>
                  <a:prstClr val="white">
                    <a:lumMod val="50000"/>
                  </a:prstClr>
                </a:solidFill>
                <a:latin typeface="Calibri"/>
              </a:rPr>
              <a:t>, 14: 481-504 (reproduced in </a:t>
            </a:r>
            <a:r>
              <a:rPr lang="en-US" sz="1400" u="sng" dirty="0">
                <a:solidFill>
                  <a:prstClr val="white">
                    <a:lumMod val="50000"/>
                  </a:prstClr>
                </a:solidFill>
                <a:latin typeface="Calibri"/>
              </a:rPr>
              <a:t>Geographical Essays</a:t>
            </a:r>
            <a:r>
              <a:rPr lang="en-US" sz="1400" dirty="0">
                <a:solidFill>
                  <a:prstClr val="white">
                    <a:lumMod val="50000"/>
                  </a:prstClr>
                </a:solidFill>
                <a:latin typeface="Calibri"/>
              </a:rPr>
              <a:t>, edited by W. M. Davis, </a:t>
            </a:r>
            <a:r>
              <a:rPr lang="en-US" sz="1400" dirty="0" err="1">
                <a:solidFill>
                  <a:prstClr val="white">
                    <a:lumMod val="50000"/>
                  </a:prstClr>
                </a:solidFill>
                <a:latin typeface="Calibri"/>
              </a:rPr>
              <a:t>Ginn</a:t>
            </a:r>
            <a:r>
              <a:rPr lang="en-US" sz="1400" dirty="0">
                <a:solidFill>
                  <a:prstClr val="white">
                    <a:lumMod val="50000"/>
                  </a:prstClr>
                </a:solidFill>
                <a:latin typeface="Calibri"/>
              </a:rPr>
              <a:t>, Boston, 1909).</a:t>
            </a:r>
          </a:p>
        </p:txBody>
      </p:sp>
      <p:sp>
        <p:nvSpPr>
          <p:cNvPr id="5" name="Rectangle 4"/>
          <p:cNvSpPr/>
          <p:nvPr/>
        </p:nvSpPr>
        <p:spPr>
          <a:xfrm>
            <a:off x="4427517" y="5497078"/>
            <a:ext cx="5997038" cy="523220"/>
          </a:xfrm>
          <a:prstGeom prst="rect">
            <a:avLst/>
          </a:prstGeom>
        </p:spPr>
        <p:txBody>
          <a:bodyPr wrap="square">
            <a:spAutoFit/>
          </a:bodyPr>
          <a:lstStyle/>
          <a:p>
            <a:r>
              <a:rPr lang="en-US" sz="1400" dirty="0">
                <a:solidFill>
                  <a:prstClr val="white">
                    <a:lumMod val="50000"/>
                  </a:prstClr>
                </a:solidFill>
                <a:latin typeface="Calibri"/>
              </a:rPr>
              <a:t>Montgomery, D. R. and W. E. Dietrich, (1992), "Channel Initiation and the Problem of Landscape Scale," </a:t>
            </a:r>
            <a:r>
              <a:rPr lang="en-US" sz="1400" u="sng" dirty="0">
                <a:solidFill>
                  <a:prstClr val="white">
                    <a:lumMod val="50000"/>
                  </a:prstClr>
                </a:solidFill>
                <a:latin typeface="Calibri"/>
              </a:rPr>
              <a:t>Science</a:t>
            </a:r>
            <a:r>
              <a:rPr lang="en-US" sz="1400" dirty="0">
                <a:solidFill>
                  <a:prstClr val="white">
                    <a:lumMod val="50000"/>
                  </a:prstClr>
                </a:solidFill>
                <a:latin typeface="Calibri"/>
              </a:rPr>
              <a:t>, 255: 826-830.</a:t>
            </a:r>
          </a:p>
        </p:txBody>
      </p:sp>
    </p:spTree>
    <p:extLst>
      <p:ext uri="{BB962C8B-B14F-4D97-AF65-F5344CB8AC3E}">
        <p14:creationId xmlns:p14="http://schemas.microsoft.com/office/powerpoint/2010/main" val="1545535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09800" y="148890"/>
            <a:ext cx="7772400" cy="502639"/>
          </a:xfrm>
        </p:spPr>
        <p:txBody>
          <a:bodyPr/>
          <a:lstStyle/>
          <a:p>
            <a:r>
              <a:rPr lang="en-US" sz="2800" dirty="0"/>
              <a:t>Examples of differently textured topography</a:t>
            </a:r>
          </a:p>
        </p:txBody>
      </p:sp>
      <p:grpSp>
        <p:nvGrpSpPr>
          <p:cNvPr id="2" name="Group 1">
            <a:extLst>
              <a:ext uri="{FF2B5EF4-FFF2-40B4-BE49-F238E27FC236}">
                <a16:creationId xmlns:a16="http://schemas.microsoft.com/office/drawing/2014/main" id="{73152CDD-7252-3EDB-242B-A92EEAD7BF56}"/>
              </a:ext>
            </a:extLst>
          </p:cNvPr>
          <p:cNvGrpSpPr/>
          <p:nvPr/>
        </p:nvGrpSpPr>
        <p:grpSpPr>
          <a:xfrm>
            <a:off x="1123575" y="669721"/>
            <a:ext cx="9944850" cy="5600450"/>
            <a:chOff x="1390650" y="770203"/>
            <a:chExt cx="9342968" cy="5278328"/>
          </a:xfrm>
        </p:grpSpPr>
        <p:sp>
          <p:nvSpPr>
            <p:cNvPr id="93187" name="Rectangle 3"/>
            <p:cNvSpPr>
              <a:spLocks noChangeArrowheads="1"/>
            </p:cNvSpPr>
            <p:nvPr/>
          </p:nvSpPr>
          <p:spPr bwMode="auto">
            <a:xfrm>
              <a:off x="1390650" y="5307169"/>
              <a:ext cx="45926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fontAlgn="base" hangingPunct="0">
                <a:spcBef>
                  <a:spcPct val="0"/>
                </a:spcBef>
                <a:spcAft>
                  <a:spcPct val="0"/>
                </a:spcAft>
              </a:pPr>
              <a:r>
                <a:rPr lang="en-US" sz="2000" dirty="0">
                  <a:solidFill>
                    <a:srgbClr val="000000"/>
                  </a:solidFill>
                  <a:cs typeface="Arial"/>
                </a:rPr>
                <a:t>Badlands in Death Valley.</a:t>
              </a:r>
              <a:br>
                <a:rPr lang="en-US" sz="2000" dirty="0">
                  <a:solidFill>
                    <a:srgbClr val="000000"/>
                  </a:solidFill>
                  <a:cs typeface="Arial"/>
                </a:rPr>
              </a:br>
              <a:r>
                <a:rPr lang="en-US" sz="1200" dirty="0">
                  <a:solidFill>
                    <a:srgbClr val="000000"/>
                  </a:solidFill>
                  <a:cs typeface="Arial"/>
                </a:rPr>
                <a:t>from Easterbrook, 1993, p 140.</a:t>
              </a:r>
              <a:endParaRPr lang="en-US" sz="3200" dirty="0">
                <a:solidFill>
                  <a:srgbClr val="000000"/>
                </a:solidFill>
                <a:cs typeface="Arial"/>
              </a:endParaRPr>
            </a:p>
          </p:txBody>
        </p:sp>
        <p:pic>
          <p:nvPicPr>
            <p:cNvPr id="93188" name="Picture 4" descr="tv"/>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774" r="19656" b="1391"/>
            <a:stretch>
              <a:fillRect/>
            </a:stretch>
          </p:blipFill>
          <p:spPr bwMode="auto">
            <a:xfrm>
              <a:off x="5804161" y="809469"/>
              <a:ext cx="4929457"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dv"/>
            <p:cNvPicPr>
              <a:picLocks noChangeAspect="1" noChangeArrowheads="1"/>
            </p:cNvPicPr>
            <p:nvPr/>
          </p:nvPicPr>
          <p:blipFill>
            <a:blip r:embed="rId3">
              <a:extLst>
                <a:ext uri="{28A0092B-C50C-407E-A947-70E740481C1C}">
                  <a14:useLocalDpi xmlns:a14="http://schemas.microsoft.com/office/drawing/2010/main" val="0"/>
                </a:ext>
              </a:extLst>
            </a:blip>
            <a:srcRect l="8931" t="2499" r="5951" b="8211"/>
            <a:stretch>
              <a:fillRect/>
            </a:stretch>
          </p:blipFill>
          <p:spPr bwMode="auto">
            <a:xfrm>
              <a:off x="1514007" y="770203"/>
              <a:ext cx="4469281" cy="4587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p:cNvSpPr>
              <a:spLocks noChangeArrowheads="1"/>
            </p:cNvSpPr>
            <p:nvPr/>
          </p:nvSpPr>
          <p:spPr bwMode="auto">
            <a:xfrm>
              <a:off x="6361709" y="5385462"/>
              <a:ext cx="392787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en-US" sz="2000" dirty="0">
                  <a:solidFill>
                    <a:srgbClr val="000000"/>
                  </a:solidFill>
                  <a:cs typeface="Arial"/>
                </a:rPr>
                <a:t>Coos Bay, Oregon Coast Range</a:t>
              </a:r>
              <a:r>
                <a:rPr lang="en-US" sz="1100" dirty="0">
                  <a:solidFill>
                    <a:srgbClr val="000000"/>
                  </a:solidFill>
                  <a:cs typeface="Arial"/>
                </a:rPr>
                <a:t>. </a:t>
              </a:r>
            </a:p>
            <a:p>
              <a:pPr algn="ctr" eaLnBrk="0" fontAlgn="base" hangingPunct="0">
                <a:spcBef>
                  <a:spcPct val="0"/>
                </a:spcBef>
                <a:spcAft>
                  <a:spcPct val="0"/>
                </a:spcAft>
              </a:pPr>
              <a:r>
                <a:rPr lang="en-US" sz="1200" dirty="0">
                  <a:solidFill>
                    <a:srgbClr val="000000"/>
                  </a:solidFill>
                  <a:cs typeface="Arial"/>
                </a:rPr>
                <a:t>from W. E. Dietrich</a:t>
              </a:r>
            </a:p>
          </p:txBody>
        </p:sp>
      </p:grpSp>
    </p:spTree>
    <p:extLst>
      <p:ext uri="{BB962C8B-B14F-4D97-AF65-F5344CB8AC3E}">
        <p14:creationId xmlns:p14="http://schemas.microsoft.com/office/powerpoint/2010/main" val="38017017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a:xfrm>
            <a:off x="3471863" y="1"/>
            <a:ext cx="5248275" cy="568325"/>
          </a:xfrm>
        </p:spPr>
        <p:txBody>
          <a:bodyPr/>
          <a:lstStyle/>
          <a:p>
            <a:pPr algn="ctr"/>
            <a:r>
              <a:rPr lang="en-US" sz="2400" dirty="0"/>
              <a:t>Gently Sloping Convex Landscape</a:t>
            </a:r>
          </a:p>
        </p:txBody>
      </p:sp>
      <p:grpSp>
        <p:nvGrpSpPr>
          <p:cNvPr id="2" name="Group 1">
            <a:extLst>
              <a:ext uri="{FF2B5EF4-FFF2-40B4-BE49-F238E27FC236}">
                <a16:creationId xmlns:a16="http://schemas.microsoft.com/office/drawing/2014/main" id="{16B3410A-CD23-2893-104E-AB44A7E7A5CC}"/>
              </a:ext>
            </a:extLst>
          </p:cNvPr>
          <p:cNvGrpSpPr/>
          <p:nvPr/>
        </p:nvGrpSpPr>
        <p:grpSpPr>
          <a:xfrm>
            <a:off x="2029767" y="567595"/>
            <a:ext cx="8132466" cy="5600840"/>
            <a:chOff x="1524000" y="567595"/>
            <a:chExt cx="7972269" cy="5490512"/>
          </a:xfrm>
        </p:grpSpPr>
        <p:pic>
          <p:nvPicPr>
            <p:cNvPr id="94210" name="Picture 3" descr="conv"/>
            <p:cNvPicPr>
              <a:picLocks noChangeAspect="1" noChangeArrowheads="1"/>
            </p:cNvPicPr>
            <p:nvPr/>
          </p:nvPicPr>
          <p:blipFill rotWithShape="1">
            <a:blip r:embed="rId2">
              <a:extLst>
                <a:ext uri="{28A0092B-C50C-407E-A947-70E740481C1C}">
                  <a14:useLocalDpi xmlns:a14="http://schemas.microsoft.com/office/drawing/2010/main" val="0"/>
                </a:ext>
              </a:extLst>
            </a:blip>
            <a:srcRect l="7036" t="1608" r="1830" b="30293"/>
            <a:stretch>
              <a:fillRect/>
            </a:stretch>
          </p:blipFill>
          <p:spPr bwMode="auto">
            <a:xfrm>
              <a:off x="1524000" y="567595"/>
              <a:ext cx="7972269" cy="521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Rectangle 4"/>
            <p:cNvSpPr>
              <a:spLocks noChangeArrowheads="1"/>
            </p:cNvSpPr>
            <p:nvPr/>
          </p:nvSpPr>
          <p:spPr bwMode="auto">
            <a:xfrm>
              <a:off x="4445715" y="5778707"/>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fontAlgn="base" hangingPunct="0">
                <a:spcBef>
                  <a:spcPct val="0"/>
                </a:spcBef>
                <a:spcAft>
                  <a:spcPct val="0"/>
                </a:spcAft>
              </a:pPr>
              <a:r>
                <a:rPr lang="en-US" sz="1600" dirty="0">
                  <a:solidFill>
                    <a:srgbClr val="000000"/>
                  </a:solidFill>
                  <a:cs typeface="Arial"/>
                </a:rPr>
                <a:t>From W. E. Dietrich</a:t>
              </a:r>
            </a:p>
          </p:txBody>
        </p:sp>
      </p:grpSp>
    </p:spTree>
    <p:extLst>
      <p:ext uri="{BB962C8B-B14F-4D97-AF65-F5344CB8AC3E}">
        <p14:creationId xmlns:p14="http://schemas.microsoft.com/office/powerpoint/2010/main" val="3249344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ndscape with a hill and trees&#10;&#10;AI-generated content may be incorrect.">
            <a:extLst>
              <a:ext uri="{FF2B5EF4-FFF2-40B4-BE49-F238E27FC236}">
                <a16:creationId xmlns:a16="http://schemas.microsoft.com/office/drawing/2014/main" id="{B48468DB-1178-0CBC-C201-E94D3667A63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39811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441E487C-031E-F8EA-D0D6-794028B1A880}"/>
              </a:ext>
            </a:extLst>
          </p:cNvPr>
          <p:cNvGrpSpPr/>
          <p:nvPr/>
        </p:nvGrpSpPr>
        <p:grpSpPr>
          <a:xfrm>
            <a:off x="800989" y="3177295"/>
            <a:ext cx="10590023" cy="2020079"/>
            <a:chOff x="105492" y="3177295"/>
            <a:chExt cx="10590023" cy="2020079"/>
          </a:xfrm>
        </p:grpSpPr>
        <p:grpSp>
          <p:nvGrpSpPr>
            <p:cNvPr id="35" name="Group 34">
              <a:extLst>
                <a:ext uri="{FF2B5EF4-FFF2-40B4-BE49-F238E27FC236}">
                  <a16:creationId xmlns:a16="http://schemas.microsoft.com/office/drawing/2014/main" id="{67DA77D8-03E5-8448-5EFC-97EF6CD2AF1F}"/>
                </a:ext>
              </a:extLst>
            </p:cNvPr>
            <p:cNvGrpSpPr/>
            <p:nvPr/>
          </p:nvGrpSpPr>
          <p:grpSpPr>
            <a:xfrm>
              <a:off x="1451385" y="3177295"/>
              <a:ext cx="1194193" cy="1978940"/>
              <a:chOff x="1675181" y="3366616"/>
              <a:chExt cx="1320241" cy="2187819"/>
            </a:xfrm>
          </p:grpSpPr>
          <p:sp>
            <p:nvSpPr>
              <p:cNvPr id="21" name="TextBox 20">
                <a:extLst>
                  <a:ext uri="{FF2B5EF4-FFF2-40B4-BE49-F238E27FC236}">
                    <a16:creationId xmlns:a16="http://schemas.microsoft.com/office/drawing/2014/main" id="{F7EAEDED-D4B3-4557-810C-35A8AAB59554}"/>
                  </a:ext>
                </a:extLst>
              </p:cNvPr>
              <p:cNvSpPr txBox="1"/>
              <p:nvPr/>
            </p:nvSpPr>
            <p:spPr>
              <a:xfrm>
                <a:off x="2046849" y="5123548"/>
                <a:ext cx="576904" cy="430887"/>
              </a:xfrm>
              <a:prstGeom prst="rect">
                <a:avLst/>
              </a:prstGeom>
              <a:noFill/>
            </p:spPr>
            <p:txBody>
              <a:bodyPr wrap="square" rtlCol="0">
                <a:spAutoFit/>
              </a:bodyPr>
              <a:lstStyle/>
              <a:p>
                <a:pPr algn="ctr"/>
                <a:r>
                  <a:rPr lang="en-US" sz="1100" dirty="0">
                    <a:solidFill>
                      <a:srgbClr val="4F927D"/>
                    </a:solidFill>
                  </a:rPr>
                  <a:t>Yan</a:t>
                </a:r>
              </a:p>
              <a:p>
                <a:pPr algn="ctr"/>
                <a:r>
                  <a:rPr lang="en-US" sz="1100" dirty="0">
                    <a:solidFill>
                      <a:srgbClr val="4F927D"/>
                    </a:solidFill>
                  </a:rPr>
                  <a:t>Liu</a:t>
                </a:r>
              </a:p>
            </p:txBody>
          </p:sp>
          <p:pic>
            <p:nvPicPr>
              <p:cNvPr id="13320" name="Picture 8" descr="Yan Liu">
                <a:extLst>
                  <a:ext uri="{FF2B5EF4-FFF2-40B4-BE49-F238E27FC236}">
                    <a16:creationId xmlns:a16="http://schemas.microsoft.com/office/drawing/2014/main" id="{D4F2870C-47E3-45DE-9613-64E4AAC308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5" r="3125"/>
              <a:stretch/>
            </p:blipFill>
            <p:spPr bwMode="auto">
              <a:xfrm>
                <a:off x="1675181" y="3366616"/>
                <a:ext cx="1320241" cy="1760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4" name="Group 33">
              <a:extLst>
                <a:ext uri="{FF2B5EF4-FFF2-40B4-BE49-F238E27FC236}">
                  <a16:creationId xmlns:a16="http://schemas.microsoft.com/office/drawing/2014/main" id="{6CCC170A-988C-0238-41E8-FBD362742A2F}"/>
                </a:ext>
              </a:extLst>
            </p:cNvPr>
            <p:cNvGrpSpPr/>
            <p:nvPr/>
          </p:nvGrpSpPr>
          <p:grpSpPr>
            <a:xfrm>
              <a:off x="105492" y="3177295"/>
              <a:ext cx="1194193" cy="1978940"/>
              <a:chOff x="188623" y="3366616"/>
              <a:chExt cx="1320241" cy="2187819"/>
            </a:xfrm>
          </p:grpSpPr>
          <p:sp>
            <p:nvSpPr>
              <p:cNvPr id="18" name="TextBox 17">
                <a:extLst>
                  <a:ext uri="{FF2B5EF4-FFF2-40B4-BE49-F238E27FC236}">
                    <a16:creationId xmlns:a16="http://schemas.microsoft.com/office/drawing/2014/main" id="{B0D51CAA-A1CE-48D7-866D-81926C135AD6}"/>
                  </a:ext>
                </a:extLst>
              </p:cNvPr>
              <p:cNvSpPr txBox="1"/>
              <p:nvPr/>
            </p:nvSpPr>
            <p:spPr>
              <a:xfrm>
                <a:off x="492693" y="5123548"/>
                <a:ext cx="708847" cy="430887"/>
              </a:xfrm>
              <a:prstGeom prst="rect">
                <a:avLst/>
              </a:prstGeom>
              <a:noFill/>
            </p:spPr>
            <p:txBody>
              <a:bodyPr wrap="none" rtlCol="0">
                <a:spAutoFit/>
              </a:bodyPr>
              <a:lstStyle/>
              <a:p>
                <a:pPr algn="ctr"/>
                <a:r>
                  <a:rPr lang="en-US" sz="1100" dirty="0">
                    <a:solidFill>
                      <a:srgbClr val="4F927D"/>
                    </a:solidFill>
                  </a:rPr>
                  <a:t>Rob</a:t>
                </a:r>
                <a:br>
                  <a:rPr lang="en-US" sz="1100" dirty="0">
                    <a:solidFill>
                      <a:srgbClr val="4F927D"/>
                    </a:solidFill>
                  </a:rPr>
                </a:br>
                <a:r>
                  <a:rPr lang="en-US" sz="1100" dirty="0">
                    <a:solidFill>
                      <a:srgbClr val="4F927D"/>
                    </a:solidFill>
                  </a:rPr>
                  <a:t>Wallace</a:t>
                </a:r>
              </a:p>
            </p:txBody>
          </p:sp>
          <p:pic>
            <p:nvPicPr>
              <p:cNvPr id="13314" name="Picture 2" descr="Profile photo of Rob Wallace">
                <a:extLst>
                  <a:ext uri="{FF2B5EF4-FFF2-40B4-BE49-F238E27FC236}">
                    <a16:creationId xmlns:a16="http://schemas.microsoft.com/office/drawing/2014/main" id="{D537DD2E-5147-4AAF-A6FA-9821E06015D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00" r="12500"/>
              <a:stretch/>
            </p:blipFill>
            <p:spPr bwMode="auto">
              <a:xfrm>
                <a:off x="188623" y="3366616"/>
                <a:ext cx="1320241" cy="1760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E1F5BF8C-040F-FF55-95E7-365C8E9C16AE}"/>
                </a:ext>
              </a:extLst>
            </p:cNvPr>
            <p:cNvGrpSpPr/>
            <p:nvPr/>
          </p:nvGrpSpPr>
          <p:grpSpPr>
            <a:xfrm>
              <a:off x="2797277" y="3184713"/>
              <a:ext cx="1183067" cy="1971523"/>
              <a:chOff x="3163367" y="3374817"/>
              <a:chExt cx="1307941" cy="2179619"/>
            </a:xfrm>
          </p:grpSpPr>
          <p:sp>
            <p:nvSpPr>
              <p:cNvPr id="19" name="TextBox 18">
                <a:extLst>
                  <a:ext uri="{FF2B5EF4-FFF2-40B4-BE49-F238E27FC236}">
                    <a16:creationId xmlns:a16="http://schemas.microsoft.com/office/drawing/2014/main" id="{6B9D0717-D7AC-4C41-90F1-6EC4E5AAFDD3}"/>
                  </a:ext>
                </a:extLst>
              </p:cNvPr>
              <p:cNvSpPr txBox="1"/>
              <p:nvPr/>
            </p:nvSpPr>
            <p:spPr>
              <a:xfrm>
                <a:off x="3486157" y="5123549"/>
                <a:ext cx="662361" cy="430887"/>
              </a:xfrm>
              <a:prstGeom prst="rect">
                <a:avLst/>
              </a:prstGeom>
              <a:noFill/>
            </p:spPr>
            <p:txBody>
              <a:bodyPr wrap="none" rtlCol="0">
                <a:spAutoFit/>
              </a:bodyPr>
              <a:lstStyle/>
              <a:p>
                <a:pPr algn="ctr"/>
                <a:r>
                  <a:rPr lang="en-US" sz="1100" dirty="0">
                    <a:solidFill>
                      <a:srgbClr val="4F927D"/>
                    </a:solidFill>
                  </a:rPr>
                  <a:t>Dan</a:t>
                </a:r>
              </a:p>
              <a:p>
                <a:pPr algn="ctr"/>
                <a:r>
                  <a:rPr lang="en-US" sz="1100" dirty="0">
                    <a:solidFill>
                      <a:srgbClr val="4F927D"/>
                    </a:solidFill>
                  </a:rPr>
                  <a:t>Watson</a:t>
                </a:r>
              </a:p>
            </p:txBody>
          </p:sp>
          <p:pic>
            <p:nvPicPr>
              <p:cNvPr id="13316" name="Picture 4" descr="Dan Watson">
                <a:extLst>
                  <a:ext uri="{FF2B5EF4-FFF2-40B4-BE49-F238E27FC236}">
                    <a16:creationId xmlns:a16="http://schemas.microsoft.com/office/drawing/2014/main" id="{6E83ACB3-BB60-4C0B-84A4-2213A693D2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556" b="5556"/>
              <a:stretch/>
            </p:blipFill>
            <p:spPr bwMode="auto">
              <a:xfrm>
                <a:off x="3163367" y="3374817"/>
                <a:ext cx="1307941" cy="17439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D68FDD02-662E-FD12-EBB0-D0B62CBD84CC}"/>
                </a:ext>
              </a:extLst>
            </p:cNvPr>
            <p:cNvGrpSpPr/>
            <p:nvPr/>
          </p:nvGrpSpPr>
          <p:grpSpPr>
            <a:xfrm>
              <a:off x="4132044" y="3184713"/>
              <a:ext cx="1183066" cy="1971522"/>
              <a:chOff x="4639253" y="3374817"/>
              <a:chExt cx="1307940" cy="2179618"/>
            </a:xfrm>
          </p:grpSpPr>
          <p:sp>
            <p:nvSpPr>
              <p:cNvPr id="20" name="TextBox 19">
                <a:extLst>
                  <a:ext uri="{FF2B5EF4-FFF2-40B4-BE49-F238E27FC236}">
                    <a16:creationId xmlns:a16="http://schemas.microsoft.com/office/drawing/2014/main" id="{7874E76B-F4F1-41D4-87E4-8D643CC95D9C}"/>
                  </a:ext>
                </a:extLst>
              </p:cNvPr>
              <p:cNvSpPr txBox="1"/>
              <p:nvPr/>
            </p:nvSpPr>
            <p:spPr>
              <a:xfrm>
                <a:off x="4840215" y="5123548"/>
                <a:ext cx="906017" cy="430887"/>
              </a:xfrm>
              <a:prstGeom prst="rect">
                <a:avLst/>
              </a:prstGeom>
              <a:noFill/>
            </p:spPr>
            <p:txBody>
              <a:bodyPr wrap="none" rtlCol="0">
                <a:spAutoFit/>
              </a:bodyPr>
              <a:lstStyle/>
              <a:p>
                <a:pPr algn="ctr"/>
                <a:r>
                  <a:rPr lang="en-US" sz="1100" dirty="0">
                    <a:solidFill>
                      <a:srgbClr val="4F927D"/>
                    </a:solidFill>
                  </a:rPr>
                  <a:t>Kim </a:t>
                </a:r>
              </a:p>
              <a:p>
                <a:pPr algn="ctr"/>
                <a:r>
                  <a:rPr lang="en-US" sz="1100" dirty="0">
                    <a:solidFill>
                      <a:srgbClr val="4F927D"/>
                    </a:solidFill>
                  </a:rPr>
                  <a:t>Schreuders</a:t>
                </a:r>
              </a:p>
            </p:txBody>
          </p:sp>
          <p:pic>
            <p:nvPicPr>
              <p:cNvPr id="4" name="Picture 3">
                <a:extLst>
                  <a:ext uri="{FF2B5EF4-FFF2-40B4-BE49-F238E27FC236}">
                    <a16:creationId xmlns:a16="http://schemas.microsoft.com/office/drawing/2014/main" id="{4AA1FA2D-547E-4216-8F33-4290BFD31C5E}"/>
                  </a:ext>
                </a:extLst>
              </p:cNvPr>
              <p:cNvPicPr>
                <a:picLocks noChangeAspect="1"/>
              </p:cNvPicPr>
              <p:nvPr/>
            </p:nvPicPr>
            <p:blipFill rotWithShape="1">
              <a:blip r:embed="rId6"/>
              <a:srcRect l="12500" r="12500"/>
              <a:stretch/>
            </p:blipFill>
            <p:spPr>
              <a:xfrm>
                <a:off x="4639253" y="3374817"/>
                <a:ext cx="1307940" cy="1743921"/>
              </a:xfrm>
              <a:prstGeom prst="rect">
                <a:avLst/>
              </a:prstGeom>
            </p:spPr>
          </p:pic>
        </p:grpSp>
        <p:grpSp>
          <p:nvGrpSpPr>
            <p:cNvPr id="38" name="Group 37">
              <a:extLst>
                <a:ext uri="{FF2B5EF4-FFF2-40B4-BE49-F238E27FC236}">
                  <a16:creationId xmlns:a16="http://schemas.microsoft.com/office/drawing/2014/main" id="{32E115B2-5220-F437-0CA2-BB460E5CD843}"/>
                </a:ext>
              </a:extLst>
            </p:cNvPr>
            <p:cNvGrpSpPr/>
            <p:nvPr/>
          </p:nvGrpSpPr>
          <p:grpSpPr>
            <a:xfrm>
              <a:off x="5466811" y="3184714"/>
              <a:ext cx="1183065" cy="1971521"/>
              <a:chOff x="6115138" y="3374818"/>
              <a:chExt cx="1307939" cy="2179617"/>
            </a:xfrm>
          </p:grpSpPr>
          <p:sp>
            <p:nvSpPr>
              <p:cNvPr id="22" name="TextBox 21">
                <a:extLst>
                  <a:ext uri="{FF2B5EF4-FFF2-40B4-BE49-F238E27FC236}">
                    <a16:creationId xmlns:a16="http://schemas.microsoft.com/office/drawing/2014/main" id="{EFF9D352-F462-4756-8982-2BCFB65310FD}"/>
                  </a:ext>
                </a:extLst>
              </p:cNvPr>
              <p:cNvSpPr txBox="1"/>
              <p:nvPr/>
            </p:nvSpPr>
            <p:spPr>
              <a:xfrm>
                <a:off x="6444338" y="5123548"/>
                <a:ext cx="649537" cy="430887"/>
              </a:xfrm>
              <a:prstGeom prst="rect">
                <a:avLst/>
              </a:prstGeom>
              <a:noFill/>
            </p:spPr>
            <p:txBody>
              <a:bodyPr wrap="none" rtlCol="0">
                <a:spAutoFit/>
              </a:bodyPr>
              <a:lstStyle/>
              <a:p>
                <a:pPr algn="ctr"/>
                <a:r>
                  <a:rPr lang="en-US" sz="1100" dirty="0">
                    <a:solidFill>
                      <a:srgbClr val="4F927D"/>
                    </a:solidFill>
                  </a:rPr>
                  <a:t>Ahmet</a:t>
                </a:r>
                <a:br>
                  <a:rPr lang="en-US" sz="1100" dirty="0">
                    <a:solidFill>
                      <a:srgbClr val="4F927D"/>
                    </a:solidFill>
                  </a:rPr>
                </a:br>
                <a:r>
                  <a:rPr lang="en-US" sz="1100" dirty="0">
                    <a:solidFill>
                      <a:srgbClr val="4F927D"/>
                    </a:solidFill>
                  </a:rPr>
                  <a:t>Yildirim</a:t>
                </a:r>
              </a:p>
            </p:txBody>
          </p:sp>
          <p:pic>
            <p:nvPicPr>
              <p:cNvPr id="13322" name="Picture 10" descr="Ahmet A. Yıldırım">
                <a:extLst>
                  <a:ext uri="{FF2B5EF4-FFF2-40B4-BE49-F238E27FC236}">
                    <a16:creationId xmlns:a16="http://schemas.microsoft.com/office/drawing/2014/main" id="{D7413527-B935-4338-8C9C-E55AAAAE49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500" r="12500"/>
              <a:stretch/>
            </p:blipFill>
            <p:spPr bwMode="auto">
              <a:xfrm>
                <a:off x="6115138" y="3374818"/>
                <a:ext cx="1307939" cy="17439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E69728B0-AD66-0173-6D8F-F91D1B5DEFD6}"/>
                </a:ext>
              </a:extLst>
            </p:cNvPr>
            <p:cNvGrpSpPr/>
            <p:nvPr/>
          </p:nvGrpSpPr>
          <p:grpSpPr>
            <a:xfrm>
              <a:off x="6801576" y="3179299"/>
              <a:ext cx="1194193" cy="1976936"/>
              <a:chOff x="7591022" y="3368832"/>
              <a:chExt cx="1320241" cy="2185603"/>
            </a:xfrm>
          </p:grpSpPr>
          <p:pic>
            <p:nvPicPr>
              <p:cNvPr id="2054" name="Picture 6">
                <a:extLst>
                  <a:ext uri="{FF2B5EF4-FFF2-40B4-BE49-F238E27FC236}">
                    <a16:creationId xmlns:a16="http://schemas.microsoft.com/office/drawing/2014/main" id="{B6F14676-C051-0B32-B1F9-2E7D14DBB8E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962" r="11849"/>
              <a:stretch>
                <a:fillRect/>
              </a:stretch>
            </p:blipFill>
            <p:spPr bwMode="auto">
              <a:xfrm>
                <a:off x="7591022" y="3368832"/>
                <a:ext cx="1320241" cy="17558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468ED2C-2BD0-D3AB-A200-A30C11090577}"/>
                  </a:ext>
                </a:extLst>
              </p:cNvPr>
              <p:cNvSpPr txBox="1"/>
              <p:nvPr/>
            </p:nvSpPr>
            <p:spPr>
              <a:xfrm>
                <a:off x="7882664" y="5123548"/>
                <a:ext cx="736957" cy="430887"/>
              </a:xfrm>
              <a:prstGeom prst="rect">
                <a:avLst/>
              </a:prstGeom>
              <a:noFill/>
            </p:spPr>
            <p:txBody>
              <a:bodyPr wrap="square" rtlCol="0">
                <a:spAutoFit/>
              </a:bodyPr>
              <a:lstStyle/>
              <a:p>
                <a:pPr algn="ctr"/>
                <a:r>
                  <a:rPr lang="en-US" sz="1100" dirty="0">
                    <a:solidFill>
                      <a:srgbClr val="4F927D"/>
                    </a:solidFill>
                  </a:rPr>
                  <a:t>Dan Ames</a:t>
                </a:r>
              </a:p>
            </p:txBody>
          </p:sp>
        </p:grpSp>
        <p:grpSp>
          <p:nvGrpSpPr>
            <p:cNvPr id="40" name="Group 39">
              <a:extLst>
                <a:ext uri="{FF2B5EF4-FFF2-40B4-BE49-F238E27FC236}">
                  <a16:creationId xmlns:a16="http://schemas.microsoft.com/office/drawing/2014/main" id="{8D71A9F4-3EB2-9B30-67F4-B7E465B6A9EB}"/>
                </a:ext>
              </a:extLst>
            </p:cNvPr>
            <p:cNvGrpSpPr/>
            <p:nvPr/>
          </p:nvGrpSpPr>
          <p:grpSpPr>
            <a:xfrm>
              <a:off x="8147468" y="3184714"/>
              <a:ext cx="1202153" cy="2012660"/>
              <a:chOff x="9079207" y="3374818"/>
              <a:chExt cx="1329041" cy="2225098"/>
            </a:xfrm>
          </p:grpSpPr>
          <p:pic>
            <p:nvPicPr>
              <p:cNvPr id="2056" name="Picture 8" descr="Pabitra  Dash">
                <a:extLst>
                  <a:ext uri="{FF2B5EF4-FFF2-40B4-BE49-F238E27FC236}">
                    <a16:creationId xmlns:a16="http://schemas.microsoft.com/office/drawing/2014/main" id="{29FEE8E0-9C62-080E-ED5D-57A1BAE4168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2523"/>
              <a:stretch>
                <a:fillRect/>
              </a:stretch>
            </p:blipFill>
            <p:spPr bwMode="auto">
              <a:xfrm>
                <a:off x="9079207" y="3374818"/>
                <a:ext cx="1329041" cy="174391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08DE864-9EDB-E9F4-DFEB-48B61FB26995}"/>
                  </a:ext>
                </a:extLst>
              </p:cNvPr>
              <p:cNvSpPr txBox="1"/>
              <p:nvPr/>
            </p:nvSpPr>
            <p:spPr>
              <a:xfrm>
                <a:off x="9336919" y="5123549"/>
                <a:ext cx="813618" cy="476367"/>
              </a:xfrm>
              <a:prstGeom prst="rect">
                <a:avLst/>
              </a:prstGeom>
              <a:noFill/>
            </p:spPr>
            <p:txBody>
              <a:bodyPr wrap="square" rtlCol="0">
                <a:spAutoFit/>
              </a:bodyPr>
              <a:lstStyle/>
              <a:p>
                <a:pPr algn="ctr"/>
                <a:r>
                  <a:rPr lang="en-US" sz="1100" dirty="0">
                    <a:solidFill>
                      <a:srgbClr val="4F927D"/>
                    </a:solidFill>
                  </a:rPr>
                  <a:t>Pabitra Dash</a:t>
                </a:r>
              </a:p>
            </p:txBody>
          </p:sp>
        </p:grpSp>
        <p:grpSp>
          <p:nvGrpSpPr>
            <p:cNvPr id="41" name="Group 40">
              <a:extLst>
                <a:ext uri="{FF2B5EF4-FFF2-40B4-BE49-F238E27FC236}">
                  <a16:creationId xmlns:a16="http://schemas.microsoft.com/office/drawing/2014/main" id="{0B3D85DD-15FC-9F31-0374-0806AE7CB153}"/>
                </a:ext>
              </a:extLst>
            </p:cNvPr>
            <p:cNvGrpSpPr/>
            <p:nvPr/>
          </p:nvGrpSpPr>
          <p:grpSpPr>
            <a:xfrm>
              <a:off x="9501322" y="3177296"/>
              <a:ext cx="1194193" cy="2020078"/>
              <a:chOff x="10576192" y="3366617"/>
              <a:chExt cx="1320241" cy="2233299"/>
            </a:xfrm>
          </p:grpSpPr>
          <p:pic>
            <p:nvPicPr>
              <p:cNvPr id="1026" name="Picture 2" descr="Ajay Prasad, PE">
                <a:extLst>
                  <a:ext uri="{FF2B5EF4-FFF2-40B4-BE49-F238E27FC236}">
                    <a16:creationId xmlns:a16="http://schemas.microsoft.com/office/drawing/2014/main" id="{381BD494-11CE-3588-104D-571A62CBBF2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656" r="14355" b="2267"/>
              <a:stretch>
                <a:fillRect/>
              </a:stretch>
            </p:blipFill>
            <p:spPr bwMode="auto">
              <a:xfrm>
                <a:off x="10576192" y="3366617"/>
                <a:ext cx="1320241" cy="174391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EBB638E-FB1C-DF7C-1AE5-4698C1651033}"/>
                  </a:ext>
                </a:extLst>
              </p:cNvPr>
              <p:cNvSpPr txBox="1"/>
              <p:nvPr/>
            </p:nvSpPr>
            <p:spPr>
              <a:xfrm>
                <a:off x="10829504" y="5123549"/>
                <a:ext cx="813618" cy="476367"/>
              </a:xfrm>
              <a:prstGeom prst="rect">
                <a:avLst/>
              </a:prstGeom>
              <a:noFill/>
            </p:spPr>
            <p:txBody>
              <a:bodyPr wrap="square" rtlCol="0">
                <a:spAutoFit/>
              </a:bodyPr>
              <a:lstStyle/>
              <a:p>
                <a:pPr algn="ctr"/>
                <a:r>
                  <a:rPr lang="en-US" sz="1100" dirty="0">
                    <a:solidFill>
                      <a:srgbClr val="4F927D"/>
                    </a:solidFill>
                  </a:rPr>
                  <a:t>Ajay Prasad</a:t>
                </a:r>
              </a:p>
            </p:txBody>
          </p:sp>
        </p:grpSp>
      </p:grpSp>
      <p:grpSp>
        <p:nvGrpSpPr>
          <p:cNvPr id="26" name="Group 25">
            <a:extLst>
              <a:ext uri="{FF2B5EF4-FFF2-40B4-BE49-F238E27FC236}">
                <a16:creationId xmlns:a16="http://schemas.microsoft.com/office/drawing/2014/main" id="{C3574602-CFD9-696D-AFBC-F2DA4484F6B6}"/>
              </a:ext>
            </a:extLst>
          </p:cNvPr>
          <p:cNvGrpSpPr/>
          <p:nvPr/>
        </p:nvGrpSpPr>
        <p:grpSpPr>
          <a:xfrm>
            <a:off x="104460" y="1007675"/>
            <a:ext cx="1196256" cy="2009300"/>
            <a:chOff x="187482" y="951582"/>
            <a:chExt cx="1322522" cy="2221384"/>
          </a:xfrm>
        </p:grpSpPr>
        <p:sp>
          <p:nvSpPr>
            <p:cNvPr id="2" name="TextBox 1">
              <a:extLst>
                <a:ext uri="{FF2B5EF4-FFF2-40B4-BE49-F238E27FC236}">
                  <a16:creationId xmlns:a16="http://schemas.microsoft.com/office/drawing/2014/main" id="{50C01A0D-9EE8-C4FB-0216-F0561B3AB3A5}"/>
                </a:ext>
              </a:extLst>
            </p:cNvPr>
            <p:cNvSpPr txBox="1"/>
            <p:nvPr/>
          </p:nvSpPr>
          <p:spPr>
            <a:xfrm>
              <a:off x="376175" y="2742079"/>
              <a:ext cx="946110" cy="430887"/>
            </a:xfrm>
            <a:prstGeom prst="rect">
              <a:avLst/>
            </a:prstGeom>
            <a:noFill/>
          </p:spPr>
          <p:txBody>
            <a:bodyPr wrap="square" rtlCol="0">
              <a:spAutoFit/>
            </a:bodyPr>
            <a:lstStyle/>
            <a:p>
              <a:pPr algn="ctr"/>
              <a:r>
                <a:rPr lang="en-US" sz="1100" dirty="0">
                  <a:solidFill>
                    <a:srgbClr val="4F927D"/>
                  </a:solidFill>
                </a:rPr>
                <a:t>David Maidment</a:t>
              </a:r>
            </a:p>
          </p:txBody>
        </p:sp>
        <p:pic>
          <p:nvPicPr>
            <p:cNvPr id="3" name="Picture 2">
              <a:extLst>
                <a:ext uri="{FF2B5EF4-FFF2-40B4-BE49-F238E27FC236}">
                  <a16:creationId xmlns:a16="http://schemas.microsoft.com/office/drawing/2014/main" id="{CB83F3B1-D20A-715A-EA0C-FC0D19E7712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407" r="1977" b="14625"/>
            <a:stretch/>
          </p:blipFill>
          <p:spPr>
            <a:xfrm>
              <a:off x="187482" y="951582"/>
              <a:ext cx="1322522" cy="1771281"/>
            </a:xfrm>
            <a:prstGeom prst="rect">
              <a:avLst/>
            </a:prstGeom>
            <a:ln w="3175">
              <a:noFill/>
            </a:ln>
            <a:effectLst/>
          </p:spPr>
        </p:pic>
      </p:grpSp>
      <p:grpSp>
        <p:nvGrpSpPr>
          <p:cNvPr id="27" name="Group 26">
            <a:extLst>
              <a:ext uri="{FF2B5EF4-FFF2-40B4-BE49-F238E27FC236}">
                <a16:creationId xmlns:a16="http://schemas.microsoft.com/office/drawing/2014/main" id="{F4324E4A-6006-8523-A11D-A2E0413A052F}"/>
              </a:ext>
            </a:extLst>
          </p:cNvPr>
          <p:cNvGrpSpPr/>
          <p:nvPr/>
        </p:nvGrpSpPr>
        <p:grpSpPr>
          <a:xfrm>
            <a:off x="1442837" y="1007787"/>
            <a:ext cx="1212097" cy="2009076"/>
            <a:chOff x="1661028" y="951830"/>
            <a:chExt cx="1340035" cy="2221136"/>
          </a:xfrm>
        </p:grpSpPr>
        <p:sp>
          <p:nvSpPr>
            <p:cNvPr id="7" name="TextBox 6">
              <a:extLst>
                <a:ext uri="{FF2B5EF4-FFF2-40B4-BE49-F238E27FC236}">
                  <a16:creationId xmlns:a16="http://schemas.microsoft.com/office/drawing/2014/main" id="{D4EE07A6-88DA-E335-DC07-1F2A439165F7}"/>
                </a:ext>
              </a:extLst>
            </p:cNvPr>
            <p:cNvSpPr txBox="1"/>
            <p:nvPr/>
          </p:nvSpPr>
          <p:spPr>
            <a:xfrm>
              <a:off x="1948626" y="2742079"/>
              <a:ext cx="764839" cy="430887"/>
            </a:xfrm>
            <a:prstGeom prst="rect">
              <a:avLst/>
            </a:prstGeom>
            <a:noFill/>
          </p:spPr>
          <p:txBody>
            <a:bodyPr wrap="square" rtlCol="0">
              <a:spAutoFit/>
            </a:bodyPr>
            <a:lstStyle/>
            <a:p>
              <a:pPr algn="ctr"/>
              <a:r>
                <a:rPr lang="en-US" sz="1100" dirty="0">
                  <a:solidFill>
                    <a:srgbClr val="4F927D"/>
                  </a:solidFill>
                </a:rPr>
                <a:t>Teklu Tesfa</a:t>
              </a:r>
            </a:p>
          </p:txBody>
        </p:sp>
        <p:pic>
          <p:nvPicPr>
            <p:cNvPr id="5" name="Picture 7">
              <a:extLst>
                <a:ext uri="{FF2B5EF4-FFF2-40B4-BE49-F238E27FC236}">
                  <a16:creationId xmlns:a16="http://schemas.microsoft.com/office/drawing/2014/main" id="{9F3CD86D-5FD2-4F56-962C-705F76463A43}"/>
                </a:ext>
              </a:extLst>
            </p:cNvPr>
            <p:cNvPicPr>
              <a:picLocks noChangeAspect="1" noChangeArrowheads="1"/>
            </p:cNvPicPr>
            <p:nvPr/>
          </p:nvPicPr>
          <p:blipFill>
            <a:blip r:embed="rId12"/>
            <a:srcRect l="17" r="17"/>
            <a:stretch/>
          </p:blipFill>
          <p:spPr bwMode="auto">
            <a:xfrm>
              <a:off x="1661028" y="951830"/>
              <a:ext cx="1340035" cy="177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28" name="Group 27">
            <a:extLst>
              <a:ext uri="{FF2B5EF4-FFF2-40B4-BE49-F238E27FC236}">
                <a16:creationId xmlns:a16="http://schemas.microsoft.com/office/drawing/2014/main" id="{9BBA12BA-ABCF-EAE8-71CD-AE2A19F7A778}"/>
              </a:ext>
            </a:extLst>
          </p:cNvPr>
          <p:cNvGrpSpPr/>
          <p:nvPr/>
        </p:nvGrpSpPr>
        <p:grpSpPr>
          <a:xfrm>
            <a:off x="2797055" y="1011518"/>
            <a:ext cx="1190100" cy="2001615"/>
            <a:chOff x="3085610" y="960079"/>
            <a:chExt cx="1315716" cy="2212887"/>
          </a:xfrm>
        </p:grpSpPr>
        <p:sp>
          <p:nvSpPr>
            <p:cNvPr id="9" name="TextBox 8">
              <a:extLst>
                <a:ext uri="{FF2B5EF4-FFF2-40B4-BE49-F238E27FC236}">
                  <a16:creationId xmlns:a16="http://schemas.microsoft.com/office/drawing/2014/main" id="{A41AC9C9-1214-C743-6512-5FF028C72C32}"/>
                </a:ext>
              </a:extLst>
            </p:cNvPr>
            <p:cNvSpPr txBox="1"/>
            <p:nvPr/>
          </p:nvSpPr>
          <p:spPr>
            <a:xfrm>
              <a:off x="3085610" y="2742079"/>
              <a:ext cx="1315716" cy="430887"/>
            </a:xfrm>
            <a:prstGeom prst="rect">
              <a:avLst/>
            </a:prstGeom>
            <a:noFill/>
          </p:spPr>
          <p:txBody>
            <a:bodyPr wrap="square" rtlCol="0">
              <a:spAutoFit/>
            </a:bodyPr>
            <a:lstStyle/>
            <a:p>
              <a:pPr algn="ctr"/>
              <a:r>
                <a:rPr lang="en-US" sz="1100" dirty="0">
                  <a:solidFill>
                    <a:srgbClr val="4F927D"/>
                  </a:solidFill>
                </a:rPr>
                <a:t>Irene </a:t>
              </a:r>
              <a:br>
                <a:rPr lang="en-US" sz="1100" dirty="0">
                  <a:solidFill>
                    <a:srgbClr val="4F927D"/>
                  </a:solidFill>
                </a:rPr>
              </a:br>
              <a:r>
                <a:rPr lang="en-US" sz="1100" dirty="0">
                  <a:solidFill>
                    <a:srgbClr val="4F927D"/>
                  </a:solidFill>
                </a:rPr>
                <a:t>Garousi-Nejad</a:t>
              </a:r>
            </a:p>
          </p:txBody>
        </p:sp>
        <p:pic>
          <p:nvPicPr>
            <p:cNvPr id="8" name="Picture 7">
              <a:extLst>
                <a:ext uri="{FF2B5EF4-FFF2-40B4-BE49-F238E27FC236}">
                  <a16:creationId xmlns:a16="http://schemas.microsoft.com/office/drawing/2014/main" id="{742E1F5F-8266-2167-4916-198C93117CC6}"/>
                </a:ext>
              </a:extLst>
            </p:cNvPr>
            <p:cNvPicPr>
              <a:picLocks noChangeAspect="1"/>
            </p:cNvPicPr>
            <p:nvPr/>
          </p:nvPicPr>
          <p:blipFill rotWithShape="1">
            <a:blip r:embed="rId13"/>
            <a:srcRect l="20486" t="505" r="19532" b="513"/>
            <a:stretch/>
          </p:blipFill>
          <p:spPr>
            <a:xfrm>
              <a:off x="3085610" y="960079"/>
              <a:ext cx="1315716" cy="1754288"/>
            </a:xfrm>
            <a:prstGeom prst="rect">
              <a:avLst/>
            </a:prstGeom>
          </p:spPr>
        </p:pic>
      </p:grpSp>
      <p:grpSp>
        <p:nvGrpSpPr>
          <p:cNvPr id="29" name="Group 28">
            <a:extLst>
              <a:ext uri="{FF2B5EF4-FFF2-40B4-BE49-F238E27FC236}">
                <a16:creationId xmlns:a16="http://schemas.microsoft.com/office/drawing/2014/main" id="{CCCE7C73-20DD-30B3-4678-DE8881D2DB65}"/>
              </a:ext>
            </a:extLst>
          </p:cNvPr>
          <p:cNvGrpSpPr/>
          <p:nvPr/>
        </p:nvGrpSpPr>
        <p:grpSpPr>
          <a:xfrm>
            <a:off x="4129276" y="1010439"/>
            <a:ext cx="1178786" cy="2044912"/>
            <a:chOff x="4584857" y="957693"/>
            <a:chExt cx="1303208" cy="2260754"/>
          </a:xfrm>
        </p:grpSpPr>
        <p:sp>
          <p:nvSpPr>
            <p:cNvPr id="11" name="TextBox 10">
              <a:extLst>
                <a:ext uri="{FF2B5EF4-FFF2-40B4-BE49-F238E27FC236}">
                  <a16:creationId xmlns:a16="http://schemas.microsoft.com/office/drawing/2014/main" id="{6BFB515A-4BE1-7EA0-B9AE-758F17D436F0}"/>
                </a:ext>
              </a:extLst>
            </p:cNvPr>
            <p:cNvSpPr txBox="1"/>
            <p:nvPr/>
          </p:nvSpPr>
          <p:spPr>
            <a:xfrm>
              <a:off x="4792274" y="2742078"/>
              <a:ext cx="888375" cy="476369"/>
            </a:xfrm>
            <a:prstGeom prst="rect">
              <a:avLst/>
            </a:prstGeom>
            <a:noFill/>
          </p:spPr>
          <p:txBody>
            <a:bodyPr wrap="square" rtlCol="0">
              <a:spAutoFit/>
            </a:bodyPr>
            <a:lstStyle/>
            <a:p>
              <a:pPr algn="ctr"/>
              <a:r>
                <a:rPr lang="en-US" sz="1100" dirty="0">
                  <a:solidFill>
                    <a:srgbClr val="4F927D"/>
                  </a:solidFill>
                </a:rPr>
                <a:t>Shaowen Wang</a:t>
              </a:r>
            </a:p>
          </p:txBody>
        </p:sp>
        <p:pic>
          <p:nvPicPr>
            <p:cNvPr id="2050" name="Picture 2" descr="Shaowen Wang - Illinois Experts">
              <a:extLst>
                <a:ext uri="{FF2B5EF4-FFF2-40B4-BE49-F238E27FC236}">
                  <a16:creationId xmlns:a16="http://schemas.microsoft.com/office/drawing/2014/main" id="{050739B0-D8F6-03C6-C44A-D2B4DD3E25D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733" t="470" r="1660" b="-470"/>
            <a:stretch>
              <a:fillRect/>
            </a:stretch>
          </p:blipFill>
          <p:spPr bwMode="auto">
            <a:xfrm>
              <a:off x="4584857" y="957693"/>
              <a:ext cx="1303208" cy="175905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B10906C5-1961-3FD9-280B-CD57E8D9E961}"/>
              </a:ext>
            </a:extLst>
          </p:cNvPr>
          <p:cNvGrpSpPr/>
          <p:nvPr/>
        </p:nvGrpSpPr>
        <p:grpSpPr>
          <a:xfrm>
            <a:off x="5450183" y="1011518"/>
            <a:ext cx="1259856" cy="2001614"/>
            <a:chOff x="6071597" y="960080"/>
            <a:chExt cx="1392835" cy="2212886"/>
          </a:xfrm>
        </p:grpSpPr>
        <p:pic>
          <p:nvPicPr>
            <p:cNvPr id="2058" name="Picture 10">
              <a:extLst>
                <a:ext uri="{FF2B5EF4-FFF2-40B4-BE49-F238E27FC236}">
                  <a16:creationId xmlns:a16="http://schemas.microsoft.com/office/drawing/2014/main" id="{C9351DAC-F60B-238F-FFB4-B95F0EC390B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1431"/>
            <a:stretch>
              <a:fillRect/>
            </a:stretch>
          </p:blipFill>
          <p:spPr bwMode="auto">
            <a:xfrm>
              <a:off x="6071597" y="960080"/>
              <a:ext cx="1392835" cy="175428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9036853-C30A-82E3-7480-618F8CEA4DEE}"/>
                </a:ext>
              </a:extLst>
            </p:cNvPr>
            <p:cNvSpPr txBox="1"/>
            <p:nvPr/>
          </p:nvSpPr>
          <p:spPr>
            <a:xfrm>
              <a:off x="6375768" y="2742079"/>
              <a:ext cx="784494" cy="430887"/>
            </a:xfrm>
            <a:prstGeom prst="rect">
              <a:avLst/>
            </a:prstGeom>
            <a:noFill/>
          </p:spPr>
          <p:txBody>
            <a:bodyPr wrap="square" rtlCol="0">
              <a:spAutoFit/>
            </a:bodyPr>
            <a:lstStyle/>
            <a:p>
              <a:pPr algn="ctr"/>
              <a:r>
                <a:rPr lang="en-US" sz="1100" dirty="0">
                  <a:solidFill>
                    <a:srgbClr val="4F927D"/>
                  </a:solidFill>
                </a:rPr>
                <a:t>Matt Baker</a:t>
              </a:r>
            </a:p>
          </p:txBody>
        </p:sp>
      </p:grpSp>
      <p:grpSp>
        <p:nvGrpSpPr>
          <p:cNvPr id="31" name="Group 30">
            <a:extLst>
              <a:ext uri="{FF2B5EF4-FFF2-40B4-BE49-F238E27FC236}">
                <a16:creationId xmlns:a16="http://schemas.microsoft.com/office/drawing/2014/main" id="{BF748613-C5D1-F8C2-77FD-F69DE59F9D91}"/>
              </a:ext>
            </a:extLst>
          </p:cNvPr>
          <p:cNvGrpSpPr/>
          <p:nvPr/>
        </p:nvGrpSpPr>
        <p:grpSpPr>
          <a:xfrm>
            <a:off x="6852160" y="1011518"/>
            <a:ext cx="1190101" cy="2001614"/>
            <a:chOff x="7614967" y="960080"/>
            <a:chExt cx="1315717" cy="2212886"/>
          </a:xfrm>
        </p:grpSpPr>
        <p:pic>
          <p:nvPicPr>
            <p:cNvPr id="2052" name="Picture 4" descr="Xing Zheng">
              <a:extLst>
                <a:ext uri="{FF2B5EF4-FFF2-40B4-BE49-F238E27FC236}">
                  <a16:creationId xmlns:a16="http://schemas.microsoft.com/office/drawing/2014/main" id="{ACFA55B8-41F8-4891-18A6-89D001D29DF9}"/>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2839" r="12160"/>
            <a:stretch>
              <a:fillRect/>
            </a:stretch>
          </p:blipFill>
          <p:spPr bwMode="auto">
            <a:xfrm>
              <a:off x="7614967" y="960080"/>
              <a:ext cx="1315717" cy="175428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E464523-23E8-BAEA-AE0B-C339E12BBED6}"/>
                </a:ext>
              </a:extLst>
            </p:cNvPr>
            <p:cNvSpPr txBox="1"/>
            <p:nvPr/>
          </p:nvSpPr>
          <p:spPr>
            <a:xfrm>
              <a:off x="7880579" y="2742079"/>
              <a:ext cx="784494" cy="430887"/>
            </a:xfrm>
            <a:prstGeom prst="rect">
              <a:avLst/>
            </a:prstGeom>
            <a:noFill/>
          </p:spPr>
          <p:txBody>
            <a:bodyPr wrap="square" rtlCol="0">
              <a:spAutoFit/>
            </a:bodyPr>
            <a:lstStyle/>
            <a:p>
              <a:pPr algn="ctr"/>
              <a:r>
                <a:rPr lang="en-US" sz="1100" dirty="0">
                  <a:solidFill>
                    <a:srgbClr val="4F927D"/>
                  </a:solidFill>
                </a:rPr>
                <a:t>Xing Zheng</a:t>
              </a:r>
            </a:p>
          </p:txBody>
        </p:sp>
      </p:grpSp>
      <p:grpSp>
        <p:nvGrpSpPr>
          <p:cNvPr id="32" name="Group 31">
            <a:extLst>
              <a:ext uri="{FF2B5EF4-FFF2-40B4-BE49-F238E27FC236}">
                <a16:creationId xmlns:a16="http://schemas.microsoft.com/office/drawing/2014/main" id="{AEA78045-92AF-D8EE-164D-644AF3A04E7D}"/>
              </a:ext>
            </a:extLst>
          </p:cNvPr>
          <p:cNvGrpSpPr/>
          <p:nvPr/>
        </p:nvGrpSpPr>
        <p:grpSpPr>
          <a:xfrm>
            <a:off x="8184382" y="1024311"/>
            <a:ext cx="1167124" cy="1976029"/>
            <a:chOff x="9024308" y="988365"/>
            <a:chExt cx="1290315" cy="2184601"/>
          </a:xfrm>
        </p:grpSpPr>
        <p:pic>
          <p:nvPicPr>
            <p:cNvPr id="13" name="Picture 2" descr="No photo description available.">
              <a:extLst>
                <a:ext uri="{FF2B5EF4-FFF2-40B4-BE49-F238E27FC236}">
                  <a16:creationId xmlns:a16="http://schemas.microsoft.com/office/drawing/2014/main" id="{48A6CD45-D20D-BFE0-F7A6-E22C505CFD46}"/>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2500" r="12500"/>
            <a:stretch/>
          </p:blipFill>
          <p:spPr bwMode="auto">
            <a:xfrm>
              <a:off x="9024308" y="988365"/>
              <a:ext cx="1290315" cy="17204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0EC55D7-748C-B4A3-12A3-9F231B1061A3}"/>
                </a:ext>
              </a:extLst>
            </p:cNvPr>
            <p:cNvSpPr txBox="1"/>
            <p:nvPr/>
          </p:nvSpPr>
          <p:spPr>
            <a:xfrm>
              <a:off x="9314004" y="2742079"/>
              <a:ext cx="710922" cy="430887"/>
            </a:xfrm>
            <a:prstGeom prst="rect">
              <a:avLst/>
            </a:prstGeom>
            <a:noFill/>
          </p:spPr>
          <p:txBody>
            <a:bodyPr wrap="square" rtlCol="0">
              <a:spAutoFit/>
            </a:bodyPr>
            <a:lstStyle/>
            <a:p>
              <a:pPr algn="ctr"/>
              <a:r>
                <a:rPr lang="en-US" sz="1100" dirty="0">
                  <a:solidFill>
                    <a:srgbClr val="4F927D"/>
                  </a:solidFill>
                </a:rPr>
                <a:t>Bob Pack</a:t>
              </a:r>
            </a:p>
          </p:txBody>
        </p:sp>
      </p:grpSp>
      <p:grpSp>
        <p:nvGrpSpPr>
          <p:cNvPr id="33" name="Group 32">
            <a:extLst>
              <a:ext uri="{FF2B5EF4-FFF2-40B4-BE49-F238E27FC236}">
                <a16:creationId xmlns:a16="http://schemas.microsoft.com/office/drawing/2014/main" id="{FC95BA3F-BFCE-4013-6129-DDF37CB234CA}"/>
              </a:ext>
            </a:extLst>
          </p:cNvPr>
          <p:cNvGrpSpPr/>
          <p:nvPr/>
        </p:nvGrpSpPr>
        <p:grpSpPr>
          <a:xfrm>
            <a:off x="9459120" y="1024311"/>
            <a:ext cx="1376853" cy="2017167"/>
            <a:chOff x="10486608" y="988365"/>
            <a:chExt cx="1522181" cy="2230082"/>
          </a:xfrm>
        </p:grpSpPr>
        <p:sp>
          <p:nvSpPr>
            <p:cNvPr id="23" name="TextBox 22">
              <a:extLst>
                <a:ext uri="{FF2B5EF4-FFF2-40B4-BE49-F238E27FC236}">
                  <a16:creationId xmlns:a16="http://schemas.microsoft.com/office/drawing/2014/main" id="{9E957BCC-8E65-3AAD-FC04-1DF5CEF936F6}"/>
                </a:ext>
              </a:extLst>
            </p:cNvPr>
            <p:cNvSpPr txBox="1"/>
            <p:nvPr/>
          </p:nvSpPr>
          <p:spPr>
            <a:xfrm>
              <a:off x="10486608" y="2742079"/>
              <a:ext cx="1522181" cy="476368"/>
            </a:xfrm>
            <a:prstGeom prst="rect">
              <a:avLst/>
            </a:prstGeom>
            <a:noFill/>
          </p:spPr>
          <p:txBody>
            <a:bodyPr wrap="square" rtlCol="0">
              <a:spAutoFit/>
            </a:bodyPr>
            <a:lstStyle/>
            <a:p>
              <a:pPr algn="ctr"/>
              <a:r>
                <a:rPr lang="en-US" sz="1100" dirty="0">
                  <a:solidFill>
                    <a:srgbClr val="4F927D"/>
                  </a:solidFill>
                </a:rPr>
                <a:t>Kiran Chinnayakanahalli</a:t>
              </a:r>
            </a:p>
          </p:txBody>
        </p:sp>
        <p:pic>
          <p:nvPicPr>
            <p:cNvPr id="24" name="Picture 2" descr="When the Rivers Rise and the Waters Flow: AIR Inland Flood Model for  Central Europe | AIR Worldwide">
              <a:extLst>
                <a:ext uri="{FF2B5EF4-FFF2-40B4-BE49-F238E27FC236}">
                  <a16:creationId xmlns:a16="http://schemas.microsoft.com/office/drawing/2014/main" id="{EC09561C-DF90-E915-8D44-B3D13FCF4589}"/>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425" r="1425"/>
            <a:stretch/>
          </p:blipFill>
          <p:spPr bwMode="auto">
            <a:xfrm>
              <a:off x="10602540" y="988365"/>
              <a:ext cx="1290315" cy="17204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2E6DCAA3-AE5F-3FCB-62A9-1AA1D694DC4C}"/>
              </a:ext>
            </a:extLst>
          </p:cNvPr>
          <p:cNvGrpSpPr/>
          <p:nvPr/>
        </p:nvGrpSpPr>
        <p:grpSpPr>
          <a:xfrm>
            <a:off x="10897439" y="1015195"/>
            <a:ext cx="1190101" cy="1994260"/>
            <a:chOff x="10897439" y="1049011"/>
            <a:chExt cx="1190101" cy="1994260"/>
          </a:xfrm>
        </p:grpSpPr>
        <p:pic>
          <p:nvPicPr>
            <p:cNvPr id="6" name="Picture 2" descr="Paolo Tarolli">
              <a:extLst>
                <a:ext uri="{FF2B5EF4-FFF2-40B4-BE49-F238E27FC236}">
                  <a16:creationId xmlns:a16="http://schemas.microsoft.com/office/drawing/2014/main" id="{86721B6E-6AC1-F9D5-0579-262E16A59C79}"/>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1400" r="13237"/>
            <a:stretch>
              <a:fillRect/>
            </a:stretch>
          </p:blipFill>
          <p:spPr bwMode="auto">
            <a:xfrm>
              <a:off x="10897439" y="1049011"/>
              <a:ext cx="1190101" cy="156337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6B59D8D9-B7B2-27EC-7F7F-7BE5934435BC}"/>
                </a:ext>
              </a:extLst>
            </p:cNvPr>
            <p:cNvSpPr txBox="1"/>
            <p:nvPr/>
          </p:nvSpPr>
          <p:spPr>
            <a:xfrm>
              <a:off x="11040277" y="2612384"/>
              <a:ext cx="904424" cy="430887"/>
            </a:xfrm>
            <a:prstGeom prst="rect">
              <a:avLst/>
            </a:prstGeom>
            <a:noFill/>
          </p:spPr>
          <p:txBody>
            <a:bodyPr wrap="square" rtlCol="0">
              <a:spAutoFit/>
            </a:bodyPr>
            <a:lstStyle/>
            <a:p>
              <a:pPr algn="ctr"/>
              <a:r>
                <a:rPr lang="en-US" sz="1100" dirty="0">
                  <a:solidFill>
                    <a:srgbClr val="4F927D"/>
                  </a:solidFill>
                </a:rPr>
                <a:t>Paolo Tarolli</a:t>
              </a:r>
            </a:p>
          </p:txBody>
        </p:sp>
      </p:grpSp>
    </p:spTree>
    <p:extLst>
      <p:ext uri="{BB962C8B-B14F-4D97-AF65-F5344CB8AC3E}">
        <p14:creationId xmlns:p14="http://schemas.microsoft.com/office/powerpoint/2010/main" val="2661944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trees and mountains&#10;&#10;AI-generated content may be incorrect.">
            <a:extLst>
              <a:ext uri="{FF2B5EF4-FFF2-40B4-BE49-F238E27FC236}">
                <a16:creationId xmlns:a16="http://schemas.microsoft.com/office/drawing/2014/main" id="{9CFE66A9-9780-5B70-B379-C619748FCFB2}"/>
              </a:ext>
            </a:extLst>
          </p:cNvPr>
          <p:cNvPicPr>
            <a:picLocks noChangeAspect="1"/>
          </p:cNvPicPr>
          <p:nvPr/>
        </p:nvPicPr>
        <p:blipFill>
          <a:blip r:embed="rId2"/>
          <a:srcRect l="16523" t="16523" r="25938" b="25938"/>
          <a:stretch>
            <a:fillRect/>
          </a:stretch>
        </p:blipFill>
        <p:spPr>
          <a:xfrm>
            <a:off x="0" y="-33934"/>
            <a:ext cx="12252327" cy="6891933"/>
          </a:xfrm>
          <a:prstGeom prst="rect">
            <a:avLst/>
          </a:prstGeom>
        </p:spPr>
      </p:pic>
    </p:spTree>
    <p:extLst>
      <p:ext uri="{BB962C8B-B14F-4D97-AF65-F5344CB8AC3E}">
        <p14:creationId xmlns:p14="http://schemas.microsoft.com/office/powerpoint/2010/main" val="2067290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title"/>
          </p:nvPr>
        </p:nvSpPr>
        <p:spPr>
          <a:xfrm>
            <a:off x="2141538" y="1"/>
            <a:ext cx="7908925" cy="569913"/>
          </a:xfrm>
        </p:spPr>
        <p:txBody>
          <a:bodyPr/>
          <a:lstStyle/>
          <a:p>
            <a:pPr algn="ctr"/>
            <a:r>
              <a:rPr lang="en-US" sz="2800" dirty="0"/>
              <a:t>Contours indicate topographic texture</a:t>
            </a:r>
          </a:p>
        </p:txBody>
      </p:sp>
      <p:grpSp>
        <p:nvGrpSpPr>
          <p:cNvPr id="2" name="Group 1">
            <a:extLst>
              <a:ext uri="{FF2B5EF4-FFF2-40B4-BE49-F238E27FC236}">
                <a16:creationId xmlns:a16="http://schemas.microsoft.com/office/drawing/2014/main" id="{5222CB6A-468D-6CEB-E931-AE76AC5F5F21}"/>
              </a:ext>
            </a:extLst>
          </p:cNvPr>
          <p:cNvGrpSpPr/>
          <p:nvPr/>
        </p:nvGrpSpPr>
        <p:grpSpPr>
          <a:xfrm>
            <a:off x="2023673" y="430472"/>
            <a:ext cx="8144654" cy="6292620"/>
            <a:chOff x="1524001" y="355600"/>
            <a:chExt cx="9040813" cy="6985000"/>
          </a:xfrm>
        </p:grpSpPr>
        <p:pic>
          <p:nvPicPr>
            <p:cNvPr id="95234" name="Picture 2" descr="tex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55600"/>
              <a:ext cx="9040813"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4"/>
            <p:cNvSpPr txBox="1">
              <a:spLocks noChangeArrowheads="1"/>
            </p:cNvSpPr>
            <p:nvPr/>
          </p:nvSpPr>
          <p:spPr bwMode="auto">
            <a:xfrm>
              <a:off x="5172076" y="485775"/>
              <a:ext cx="2085975" cy="6491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sz="1600" dirty="0">
                  <a:solidFill>
                    <a:srgbClr val="000000"/>
                  </a:solidFill>
                  <a:cs typeface="Arial"/>
                </a:rPr>
                <a:t>Same scale, 20 m contour interval</a:t>
              </a:r>
            </a:p>
          </p:txBody>
        </p:sp>
        <p:sp>
          <p:nvSpPr>
            <p:cNvPr id="95237" name="Text Box 5"/>
            <p:cNvSpPr txBox="1">
              <a:spLocks noChangeArrowheads="1"/>
            </p:cNvSpPr>
            <p:nvPr/>
          </p:nvSpPr>
          <p:spPr bwMode="auto">
            <a:xfrm>
              <a:off x="7448551" y="542925"/>
              <a:ext cx="2012507" cy="444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000" dirty="0">
                  <a:solidFill>
                    <a:srgbClr val="000000"/>
                  </a:solidFill>
                  <a:cs typeface="Arial"/>
                </a:rPr>
                <a:t>Sunland, CA</a:t>
              </a:r>
            </a:p>
          </p:txBody>
        </p:sp>
        <p:sp>
          <p:nvSpPr>
            <p:cNvPr id="95238" name="Text Box 6"/>
            <p:cNvSpPr txBox="1">
              <a:spLocks noChangeArrowheads="1"/>
            </p:cNvSpPr>
            <p:nvPr/>
          </p:nvSpPr>
          <p:spPr bwMode="auto">
            <a:xfrm>
              <a:off x="2809876" y="495300"/>
              <a:ext cx="2362200" cy="444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000" dirty="0">
                  <a:solidFill>
                    <a:srgbClr val="000000"/>
                  </a:solidFill>
                  <a:cs typeface="Arial"/>
                </a:rPr>
                <a:t>Driftwood, PA</a:t>
              </a:r>
            </a:p>
          </p:txBody>
        </p:sp>
      </p:grpSp>
    </p:spTree>
    <p:extLst>
      <p:ext uri="{BB962C8B-B14F-4D97-AF65-F5344CB8AC3E}">
        <p14:creationId xmlns:p14="http://schemas.microsoft.com/office/powerpoint/2010/main" val="1952891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1B23CEF9-C44C-8FA4-8EA1-0311BA65968E}"/>
              </a:ext>
            </a:extLst>
          </p:cNvPr>
          <p:cNvSpPr>
            <a:spLocks noGrp="1"/>
          </p:cNvSpPr>
          <p:nvPr>
            <p:ph type="title"/>
          </p:nvPr>
        </p:nvSpPr>
        <p:spPr>
          <a:xfrm>
            <a:off x="424328" y="138769"/>
            <a:ext cx="11343344" cy="1198904"/>
          </a:xfrm>
        </p:spPr>
        <p:txBody>
          <a:bodyPr>
            <a:noAutofit/>
          </a:bodyPr>
          <a:lstStyle/>
          <a:p>
            <a:r>
              <a:rPr lang="en-US" sz="3200" dirty="0"/>
              <a:t>Topographic texture, drainage density and “laws” of geomorphology</a:t>
            </a:r>
          </a:p>
        </p:txBody>
      </p:sp>
      <p:grpSp>
        <p:nvGrpSpPr>
          <p:cNvPr id="42" name="Group 41">
            <a:extLst>
              <a:ext uri="{FF2B5EF4-FFF2-40B4-BE49-F238E27FC236}">
                <a16:creationId xmlns:a16="http://schemas.microsoft.com/office/drawing/2014/main" id="{A9C9B2D0-7377-A317-23FB-CD131C41A7CA}"/>
              </a:ext>
            </a:extLst>
          </p:cNvPr>
          <p:cNvGrpSpPr/>
          <p:nvPr/>
        </p:nvGrpSpPr>
        <p:grpSpPr>
          <a:xfrm>
            <a:off x="5208237" y="1797364"/>
            <a:ext cx="3459208" cy="3173485"/>
            <a:chOff x="5871075" y="2454177"/>
            <a:chExt cx="2889006" cy="2497667"/>
          </a:xfrm>
        </p:grpSpPr>
        <p:sp>
          <p:nvSpPr>
            <p:cNvPr id="3" name="Line 1030">
              <a:extLst>
                <a:ext uri="{FF2B5EF4-FFF2-40B4-BE49-F238E27FC236}">
                  <a16:creationId xmlns:a16="http://schemas.microsoft.com/office/drawing/2014/main" id="{C409BFE7-D782-D50B-0148-869542B92AEC}"/>
                </a:ext>
              </a:extLst>
            </p:cNvPr>
            <p:cNvSpPr>
              <a:spLocks noChangeShapeType="1"/>
            </p:cNvSpPr>
            <p:nvPr/>
          </p:nvSpPr>
          <p:spPr bwMode="auto">
            <a:xfrm flipV="1">
              <a:off x="5871075" y="2782818"/>
              <a:ext cx="1447006" cy="182258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Times New Roman" pitchFamily="18" charset="0"/>
                <a:cs typeface="Arial"/>
              </a:endParaRPr>
            </a:p>
          </p:txBody>
        </p:sp>
        <p:sp>
          <p:nvSpPr>
            <p:cNvPr id="4" name="Line 1031">
              <a:extLst>
                <a:ext uri="{FF2B5EF4-FFF2-40B4-BE49-F238E27FC236}">
                  <a16:creationId xmlns:a16="http://schemas.microsoft.com/office/drawing/2014/main" id="{00F7AB52-134C-FF23-DD78-25B3338D5056}"/>
                </a:ext>
              </a:extLst>
            </p:cNvPr>
            <p:cNvSpPr>
              <a:spLocks noChangeShapeType="1"/>
            </p:cNvSpPr>
            <p:nvPr/>
          </p:nvSpPr>
          <p:spPr bwMode="auto">
            <a:xfrm>
              <a:off x="5871075" y="4617726"/>
              <a:ext cx="846173" cy="33411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Times New Roman" pitchFamily="18" charset="0"/>
                <a:cs typeface="Arial"/>
              </a:endParaRPr>
            </a:p>
          </p:txBody>
        </p:sp>
        <p:sp>
          <p:nvSpPr>
            <p:cNvPr id="5" name="Line 1032">
              <a:extLst>
                <a:ext uri="{FF2B5EF4-FFF2-40B4-BE49-F238E27FC236}">
                  <a16:creationId xmlns:a16="http://schemas.microsoft.com/office/drawing/2014/main" id="{3238960B-23A8-AC7A-96C7-A2F1B9430F6D}"/>
                </a:ext>
              </a:extLst>
            </p:cNvPr>
            <p:cNvSpPr>
              <a:spLocks noChangeShapeType="1"/>
            </p:cNvSpPr>
            <p:nvPr/>
          </p:nvSpPr>
          <p:spPr bwMode="auto">
            <a:xfrm flipV="1">
              <a:off x="6717248" y="3111458"/>
              <a:ext cx="1201666" cy="1840386"/>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Times New Roman" pitchFamily="18" charset="0"/>
                <a:cs typeface="Arial"/>
              </a:endParaRPr>
            </a:p>
          </p:txBody>
        </p:sp>
        <p:sp>
          <p:nvSpPr>
            <p:cNvPr id="6" name="Line 1033">
              <a:extLst>
                <a:ext uri="{FF2B5EF4-FFF2-40B4-BE49-F238E27FC236}">
                  <a16:creationId xmlns:a16="http://schemas.microsoft.com/office/drawing/2014/main" id="{B73A5793-2651-CD63-5D7E-D0D7FD2022B6}"/>
                </a:ext>
              </a:extLst>
            </p:cNvPr>
            <p:cNvSpPr>
              <a:spLocks noChangeShapeType="1"/>
            </p:cNvSpPr>
            <p:nvPr/>
          </p:nvSpPr>
          <p:spPr bwMode="auto">
            <a:xfrm>
              <a:off x="7318081" y="2782817"/>
              <a:ext cx="600833" cy="3286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Times New Roman" pitchFamily="18" charset="0"/>
                <a:cs typeface="Arial"/>
              </a:endParaRPr>
            </a:p>
          </p:txBody>
        </p:sp>
        <p:sp>
          <p:nvSpPr>
            <p:cNvPr id="7" name="Line 1034">
              <a:extLst>
                <a:ext uri="{FF2B5EF4-FFF2-40B4-BE49-F238E27FC236}">
                  <a16:creationId xmlns:a16="http://schemas.microsoft.com/office/drawing/2014/main" id="{BBB6AE11-A184-3D5E-9B5B-B3EC778B7B8D}"/>
                </a:ext>
              </a:extLst>
            </p:cNvPr>
            <p:cNvSpPr>
              <a:spLocks noChangeShapeType="1"/>
            </p:cNvSpPr>
            <p:nvPr/>
          </p:nvSpPr>
          <p:spPr bwMode="auto">
            <a:xfrm flipV="1">
              <a:off x="6717248" y="4754660"/>
              <a:ext cx="961333" cy="1971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Times New Roman" pitchFamily="18" charset="0"/>
                <a:cs typeface="Arial"/>
              </a:endParaRPr>
            </a:p>
          </p:txBody>
        </p:sp>
        <p:sp>
          <p:nvSpPr>
            <p:cNvPr id="8" name="Line 1035">
              <a:extLst>
                <a:ext uri="{FF2B5EF4-FFF2-40B4-BE49-F238E27FC236}">
                  <a16:creationId xmlns:a16="http://schemas.microsoft.com/office/drawing/2014/main" id="{E9D8F555-C042-3913-3914-450072514238}"/>
                </a:ext>
              </a:extLst>
            </p:cNvPr>
            <p:cNvSpPr>
              <a:spLocks noChangeShapeType="1"/>
            </p:cNvSpPr>
            <p:nvPr/>
          </p:nvSpPr>
          <p:spPr bwMode="auto">
            <a:xfrm flipV="1">
              <a:off x="7678581" y="2980002"/>
              <a:ext cx="961333" cy="177465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Times New Roman" pitchFamily="18" charset="0"/>
                <a:cs typeface="Arial"/>
              </a:endParaRPr>
            </a:p>
          </p:txBody>
        </p:sp>
        <p:sp>
          <p:nvSpPr>
            <p:cNvPr id="9" name="Line 1036">
              <a:extLst>
                <a:ext uri="{FF2B5EF4-FFF2-40B4-BE49-F238E27FC236}">
                  <a16:creationId xmlns:a16="http://schemas.microsoft.com/office/drawing/2014/main" id="{B96FD48F-1274-F0FE-A9AC-05CE75C76F33}"/>
                </a:ext>
              </a:extLst>
            </p:cNvPr>
            <p:cNvSpPr>
              <a:spLocks noChangeShapeType="1"/>
            </p:cNvSpPr>
            <p:nvPr/>
          </p:nvSpPr>
          <p:spPr bwMode="auto">
            <a:xfrm flipV="1">
              <a:off x="7918914" y="2980002"/>
              <a:ext cx="721000" cy="13145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Times New Roman" pitchFamily="18" charset="0"/>
                <a:cs typeface="Arial"/>
              </a:endParaRPr>
            </a:p>
          </p:txBody>
        </p:sp>
        <p:sp>
          <p:nvSpPr>
            <p:cNvPr id="10" name="Line 1040">
              <a:extLst>
                <a:ext uri="{FF2B5EF4-FFF2-40B4-BE49-F238E27FC236}">
                  <a16:creationId xmlns:a16="http://schemas.microsoft.com/office/drawing/2014/main" id="{53906E19-F389-F3FC-937A-86DABDFE0255}"/>
                </a:ext>
              </a:extLst>
            </p:cNvPr>
            <p:cNvSpPr>
              <a:spLocks noChangeShapeType="1"/>
            </p:cNvSpPr>
            <p:nvPr/>
          </p:nvSpPr>
          <p:spPr bwMode="auto">
            <a:xfrm>
              <a:off x="7378164" y="2651361"/>
              <a:ext cx="540750" cy="26291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Times New Roman" pitchFamily="18" charset="0"/>
                <a:cs typeface="Arial"/>
              </a:endParaRPr>
            </a:p>
          </p:txBody>
        </p:sp>
        <p:sp>
          <p:nvSpPr>
            <p:cNvPr id="11" name="Line 1041">
              <a:extLst>
                <a:ext uri="{FF2B5EF4-FFF2-40B4-BE49-F238E27FC236}">
                  <a16:creationId xmlns:a16="http://schemas.microsoft.com/office/drawing/2014/main" id="{3EBED3B5-1FFA-6B66-EABA-3760963D656D}"/>
                </a:ext>
              </a:extLst>
            </p:cNvPr>
            <p:cNvSpPr>
              <a:spLocks noChangeShapeType="1"/>
            </p:cNvSpPr>
            <p:nvPr/>
          </p:nvSpPr>
          <p:spPr bwMode="auto">
            <a:xfrm flipV="1">
              <a:off x="7918914" y="2782817"/>
              <a:ext cx="721000" cy="13145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Times New Roman" pitchFamily="18" charset="0"/>
                <a:cs typeface="Arial"/>
              </a:endParaRPr>
            </a:p>
          </p:txBody>
        </p:sp>
        <p:sp>
          <p:nvSpPr>
            <p:cNvPr id="12" name="Line 1042">
              <a:extLst>
                <a:ext uri="{FF2B5EF4-FFF2-40B4-BE49-F238E27FC236}">
                  <a16:creationId xmlns:a16="http://schemas.microsoft.com/office/drawing/2014/main" id="{60CA7B5F-0AF7-0698-1DA4-600376CEE670}"/>
                </a:ext>
              </a:extLst>
            </p:cNvPr>
            <p:cNvSpPr>
              <a:spLocks noChangeShapeType="1"/>
            </p:cNvSpPr>
            <p:nvPr/>
          </p:nvSpPr>
          <p:spPr bwMode="auto">
            <a:xfrm flipV="1">
              <a:off x="7858831" y="2980002"/>
              <a:ext cx="901250" cy="177465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000">
                <a:solidFill>
                  <a:srgbClr val="000000"/>
                </a:solidFill>
                <a:latin typeface="Times New Roman" pitchFamily="18" charset="0"/>
                <a:cs typeface="Arial"/>
              </a:endParaRPr>
            </a:p>
          </p:txBody>
        </p:sp>
        <p:sp>
          <p:nvSpPr>
            <p:cNvPr id="13" name="Text Box 1043">
              <a:extLst>
                <a:ext uri="{FF2B5EF4-FFF2-40B4-BE49-F238E27FC236}">
                  <a16:creationId xmlns:a16="http://schemas.microsoft.com/office/drawing/2014/main" id="{964EE630-BED6-3D01-A178-F95E189906C2}"/>
                </a:ext>
              </a:extLst>
            </p:cNvPr>
            <p:cNvSpPr txBox="1">
              <a:spLocks noChangeArrowheads="1"/>
            </p:cNvSpPr>
            <p:nvPr/>
          </p:nvSpPr>
          <p:spPr bwMode="auto">
            <a:xfrm>
              <a:off x="8339497" y="3571554"/>
              <a:ext cx="3604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000">
                  <a:solidFill>
                    <a:srgbClr val="000000"/>
                  </a:solidFill>
                  <a:cs typeface="Arial"/>
                </a:rPr>
                <a:t>L</a:t>
              </a:r>
            </a:p>
          </p:txBody>
        </p:sp>
        <p:sp>
          <p:nvSpPr>
            <p:cNvPr id="14" name="Text Box 1044">
              <a:extLst>
                <a:ext uri="{FF2B5EF4-FFF2-40B4-BE49-F238E27FC236}">
                  <a16:creationId xmlns:a16="http://schemas.microsoft.com/office/drawing/2014/main" id="{792D3EC6-CE5F-EEB2-1262-1FD3890137B4}"/>
                </a:ext>
              </a:extLst>
            </p:cNvPr>
            <p:cNvSpPr txBox="1">
              <a:spLocks noChangeArrowheads="1"/>
            </p:cNvSpPr>
            <p:nvPr/>
          </p:nvSpPr>
          <p:spPr bwMode="auto">
            <a:xfrm>
              <a:off x="8159247" y="2519905"/>
              <a:ext cx="3604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000">
                  <a:solidFill>
                    <a:srgbClr val="000000"/>
                  </a:solidFill>
                  <a:cs typeface="Arial"/>
                </a:rPr>
                <a:t>B</a:t>
              </a:r>
            </a:p>
          </p:txBody>
        </p:sp>
        <p:sp>
          <p:nvSpPr>
            <p:cNvPr id="15" name="Text Box 1045">
              <a:extLst>
                <a:ext uri="{FF2B5EF4-FFF2-40B4-BE49-F238E27FC236}">
                  <a16:creationId xmlns:a16="http://schemas.microsoft.com/office/drawing/2014/main" id="{8AAFD7E9-EA68-299C-67C8-533F1730533C}"/>
                </a:ext>
              </a:extLst>
            </p:cNvPr>
            <p:cNvSpPr txBox="1">
              <a:spLocks noChangeArrowheads="1"/>
            </p:cNvSpPr>
            <p:nvPr/>
          </p:nvSpPr>
          <p:spPr bwMode="auto">
            <a:xfrm>
              <a:off x="7558415" y="2454177"/>
              <a:ext cx="3604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000">
                  <a:solidFill>
                    <a:srgbClr val="000000"/>
                  </a:solidFill>
                  <a:cs typeface="Arial"/>
                </a:rPr>
                <a:t>B</a:t>
              </a:r>
            </a:p>
          </p:txBody>
        </p:sp>
      </p:grpSp>
      <p:grpSp>
        <p:nvGrpSpPr>
          <p:cNvPr id="43" name="Group 42">
            <a:extLst>
              <a:ext uri="{FF2B5EF4-FFF2-40B4-BE49-F238E27FC236}">
                <a16:creationId xmlns:a16="http://schemas.microsoft.com/office/drawing/2014/main" id="{60FDA0C6-BBEF-8D06-8E41-E6EDC693F4D4}"/>
              </a:ext>
            </a:extLst>
          </p:cNvPr>
          <p:cNvGrpSpPr/>
          <p:nvPr/>
        </p:nvGrpSpPr>
        <p:grpSpPr>
          <a:xfrm>
            <a:off x="8799674" y="2082752"/>
            <a:ext cx="3495353" cy="2910536"/>
            <a:chOff x="8820164" y="2529563"/>
            <a:chExt cx="3196576" cy="2661747"/>
          </a:xfrm>
        </p:grpSpPr>
        <p:sp>
          <p:nvSpPr>
            <p:cNvPr id="16" name="Text Box 1046">
              <a:extLst>
                <a:ext uri="{FF2B5EF4-FFF2-40B4-BE49-F238E27FC236}">
                  <a16:creationId xmlns:a16="http://schemas.microsoft.com/office/drawing/2014/main" id="{E4CD87E3-F34A-67B5-D430-1C9756202841}"/>
                </a:ext>
              </a:extLst>
            </p:cNvPr>
            <p:cNvSpPr txBox="1">
              <a:spLocks noChangeArrowheads="1"/>
            </p:cNvSpPr>
            <p:nvPr/>
          </p:nvSpPr>
          <p:spPr bwMode="auto">
            <a:xfrm>
              <a:off x="8830301" y="2984423"/>
              <a:ext cx="252349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000" dirty="0">
                  <a:solidFill>
                    <a:srgbClr val="000000"/>
                  </a:solidFill>
                  <a:latin typeface="+mn-lt"/>
                  <a:cs typeface="Arial"/>
                </a:rPr>
                <a:t>Hillslope length = B</a:t>
              </a:r>
            </a:p>
            <a:p>
              <a:pPr eaLnBrk="0" fontAlgn="base" hangingPunct="0">
                <a:spcBef>
                  <a:spcPct val="50000"/>
                </a:spcBef>
                <a:spcAft>
                  <a:spcPct val="0"/>
                </a:spcAft>
              </a:pPr>
              <a:r>
                <a:rPr lang="en-US" sz="2000" dirty="0">
                  <a:solidFill>
                    <a:srgbClr val="000000"/>
                  </a:solidFill>
                  <a:latin typeface="+mn-lt"/>
                  <a:cs typeface="Arial"/>
                </a:rPr>
                <a:t>A = 2B L</a:t>
              </a:r>
            </a:p>
            <a:p>
              <a:pPr eaLnBrk="0" fontAlgn="base" hangingPunct="0">
                <a:spcBef>
                  <a:spcPct val="50000"/>
                </a:spcBef>
                <a:spcAft>
                  <a:spcPct val="0"/>
                </a:spcAft>
              </a:pPr>
              <a:r>
                <a:rPr lang="en-US" sz="2000" dirty="0" err="1">
                  <a:solidFill>
                    <a:srgbClr val="000000"/>
                  </a:solidFill>
                  <a:latin typeface="+mn-lt"/>
                  <a:cs typeface="Arial"/>
                </a:rPr>
                <a:t>D</a:t>
              </a:r>
              <a:r>
                <a:rPr lang="en-US" sz="2000" baseline="-25000" dirty="0" err="1">
                  <a:solidFill>
                    <a:srgbClr val="000000"/>
                  </a:solidFill>
                  <a:latin typeface="+mn-lt"/>
                  <a:cs typeface="Arial"/>
                </a:rPr>
                <a:t>d</a:t>
              </a:r>
              <a:r>
                <a:rPr lang="en-US" sz="2000" dirty="0">
                  <a:solidFill>
                    <a:srgbClr val="000000"/>
                  </a:solidFill>
                  <a:latin typeface="+mn-lt"/>
                  <a:cs typeface="Arial"/>
                </a:rPr>
                <a:t> = L/A = 1/(2B)</a:t>
              </a:r>
            </a:p>
            <a:p>
              <a:pPr eaLnBrk="0" fontAlgn="base" hangingPunct="0">
                <a:spcBef>
                  <a:spcPct val="50000"/>
                </a:spcBef>
                <a:spcAft>
                  <a:spcPct val="0"/>
                </a:spcAft>
              </a:pPr>
              <a:r>
                <a:rPr lang="en-US" sz="2000" dirty="0">
                  <a:solidFill>
                    <a:srgbClr val="000000"/>
                  </a:solidFill>
                  <a:latin typeface="+mn-lt"/>
                  <a:cs typeface="Arial"/>
                  <a:sym typeface="Symbol" pitchFamily="18" charset="2"/>
                </a:rPr>
                <a:t> B= 1/(2D</a:t>
              </a:r>
              <a:r>
                <a:rPr lang="en-US" sz="2000" baseline="-25000" dirty="0">
                  <a:solidFill>
                    <a:srgbClr val="000000"/>
                  </a:solidFill>
                  <a:latin typeface="+mn-lt"/>
                  <a:cs typeface="Arial"/>
                  <a:sym typeface="Symbol" pitchFamily="18" charset="2"/>
                </a:rPr>
                <a:t>d</a:t>
              </a:r>
              <a:r>
                <a:rPr lang="en-US" sz="2000" dirty="0">
                  <a:solidFill>
                    <a:srgbClr val="000000"/>
                  </a:solidFill>
                  <a:latin typeface="+mn-lt"/>
                  <a:cs typeface="Arial"/>
                  <a:sym typeface="Symbol" pitchFamily="18" charset="2"/>
                </a:rPr>
                <a:t>)</a:t>
              </a:r>
              <a:endParaRPr lang="en-US" sz="2000" dirty="0">
                <a:solidFill>
                  <a:srgbClr val="000000"/>
                </a:solidFill>
                <a:latin typeface="+mn-lt"/>
                <a:cs typeface="Arial"/>
              </a:endParaRPr>
            </a:p>
          </p:txBody>
        </p:sp>
        <p:sp>
          <p:nvSpPr>
            <p:cNvPr id="18" name="Rectangle 1027">
              <a:extLst>
                <a:ext uri="{FF2B5EF4-FFF2-40B4-BE49-F238E27FC236}">
                  <a16:creationId xmlns:a16="http://schemas.microsoft.com/office/drawing/2014/main" id="{78760EDE-9496-5044-1782-ECA23A4C3C89}"/>
                </a:ext>
              </a:extLst>
            </p:cNvPr>
            <p:cNvSpPr txBox="1">
              <a:spLocks noChangeArrowheads="1"/>
            </p:cNvSpPr>
            <p:nvPr/>
          </p:nvSpPr>
          <p:spPr>
            <a:xfrm>
              <a:off x="8820164" y="2529563"/>
              <a:ext cx="2807956" cy="9598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D</a:t>
              </a:r>
              <a:r>
                <a:rPr lang="en-US" sz="2000" baseline="-25000" dirty="0"/>
                <a:t>d</a:t>
              </a:r>
              <a:r>
                <a:rPr lang="en-US" sz="2000" dirty="0"/>
                <a:t> = L/A</a:t>
              </a:r>
            </a:p>
          </p:txBody>
        </p:sp>
        <p:sp>
          <p:nvSpPr>
            <p:cNvPr id="23" name="TextBox 22">
              <a:extLst>
                <a:ext uri="{FF2B5EF4-FFF2-40B4-BE49-F238E27FC236}">
                  <a16:creationId xmlns:a16="http://schemas.microsoft.com/office/drawing/2014/main" id="{9108F03E-3C37-3813-69E6-D453791525BF}"/>
                </a:ext>
              </a:extLst>
            </p:cNvPr>
            <p:cNvSpPr txBox="1"/>
            <p:nvPr/>
          </p:nvSpPr>
          <p:spPr>
            <a:xfrm>
              <a:off x="8844885" y="4791200"/>
              <a:ext cx="3171855" cy="400110"/>
            </a:xfrm>
            <a:prstGeom prst="rect">
              <a:avLst/>
            </a:prstGeom>
            <a:noFill/>
          </p:spPr>
          <p:txBody>
            <a:bodyPr wrap="square">
              <a:spAutoFit/>
            </a:bodyPr>
            <a:lstStyle/>
            <a:p>
              <a:r>
                <a:rPr lang="en-US" sz="2000" dirty="0"/>
                <a:t>Hillslope length </a:t>
              </a:r>
              <a:r>
                <a:rPr lang="en-US" sz="2000" dirty="0">
                  <a:sym typeface="Symbol" pitchFamily="18" charset="2"/>
                </a:rPr>
                <a:t></a:t>
              </a:r>
              <a:r>
                <a:rPr lang="en-US" sz="2000" dirty="0"/>
                <a:t> 1/(2D</a:t>
              </a:r>
              <a:r>
                <a:rPr lang="en-US" sz="2000" baseline="-25000" dirty="0"/>
                <a:t>d</a:t>
              </a:r>
              <a:r>
                <a:rPr lang="en-US" sz="2000" dirty="0"/>
                <a:t>)</a:t>
              </a:r>
            </a:p>
          </p:txBody>
        </p:sp>
      </p:grpSp>
      <p:grpSp>
        <p:nvGrpSpPr>
          <p:cNvPr id="26" name="Group 25">
            <a:extLst>
              <a:ext uri="{FF2B5EF4-FFF2-40B4-BE49-F238E27FC236}">
                <a16:creationId xmlns:a16="http://schemas.microsoft.com/office/drawing/2014/main" id="{0499E4C6-FFB7-D656-3998-238AA10595A6}"/>
              </a:ext>
            </a:extLst>
          </p:cNvPr>
          <p:cNvGrpSpPr/>
          <p:nvPr/>
        </p:nvGrpSpPr>
        <p:grpSpPr>
          <a:xfrm>
            <a:off x="498275" y="2423451"/>
            <a:ext cx="3909525" cy="3173485"/>
            <a:chOff x="2862766" y="1255738"/>
            <a:chExt cx="7076068" cy="4754817"/>
          </a:xfrm>
        </p:grpSpPr>
        <p:grpSp>
          <p:nvGrpSpPr>
            <p:cNvPr id="27" name="Group 26">
              <a:extLst>
                <a:ext uri="{FF2B5EF4-FFF2-40B4-BE49-F238E27FC236}">
                  <a16:creationId xmlns:a16="http://schemas.microsoft.com/office/drawing/2014/main" id="{6B648EB0-4540-FBE0-7E2B-AFC4BAD78F7D}"/>
                </a:ext>
              </a:extLst>
            </p:cNvPr>
            <p:cNvGrpSpPr/>
            <p:nvPr/>
          </p:nvGrpSpPr>
          <p:grpSpPr>
            <a:xfrm>
              <a:off x="2862766" y="1255738"/>
              <a:ext cx="7076068" cy="4754817"/>
              <a:chOff x="2862766" y="1555291"/>
              <a:chExt cx="7076068" cy="4754817"/>
            </a:xfrm>
          </p:grpSpPr>
          <p:pic>
            <p:nvPicPr>
              <p:cNvPr id="29" name="Picture 28">
                <a:extLst>
                  <a:ext uri="{FF2B5EF4-FFF2-40B4-BE49-F238E27FC236}">
                    <a16:creationId xmlns:a16="http://schemas.microsoft.com/office/drawing/2014/main" id="{E78FBC22-12B9-348F-1F52-6AD31B471979}"/>
                  </a:ext>
                </a:extLst>
              </p:cNvPr>
              <p:cNvPicPr>
                <a:picLocks noChangeAspect="1"/>
              </p:cNvPicPr>
              <p:nvPr/>
            </p:nvPicPr>
            <p:blipFill>
              <a:blip r:embed="rId2"/>
              <a:stretch>
                <a:fillRect/>
              </a:stretch>
            </p:blipFill>
            <p:spPr>
              <a:xfrm>
                <a:off x="2862766" y="1555291"/>
                <a:ext cx="7076068" cy="4754817"/>
              </a:xfrm>
              <a:prstGeom prst="rect">
                <a:avLst/>
              </a:prstGeom>
            </p:spPr>
          </p:pic>
          <p:sp>
            <p:nvSpPr>
              <p:cNvPr id="30" name="Text Box 6">
                <a:extLst>
                  <a:ext uri="{FF2B5EF4-FFF2-40B4-BE49-F238E27FC236}">
                    <a16:creationId xmlns:a16="http://schemas.microsoft.com/office/drawing/2014/main" id="{D3596E60-237E-EA4E-7561-2CB437D21828}"/>
                  </a:ext>
                </a:extLst>
              </p:cNvPr>
              <p:cNvSpPr txBox="1">
                <a:spLocks noChangeArrowheads="1"/>
              </p:cNvSpPr>
              <p:nvPr/>
            </p:nvSpPr>
            <p:spPr bwMode="auto">
              <a:xfrm>
                <a:off x="7772401" y="2578765"/>
                <a:ext cx="457201" cy="5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dirty="0">
                    <a:solidFill>
                      <a:srgbClr val="000000"/>
                    </a:solidFill>
                    <a:latin typeface="+mn-lt"/>
                    <a:cs typeface="Arial"/>
                  </a:rPr>
                  <a:t>1</a:t>
                </a:r>
              </a:p>
            </p:txBody>
          </p:sp>
          <p:sp>
            <p:nvSpPr>
              <p:cNvPr id="31" name="Text Box 7">
                <a:extLst>
                  <a:ext uri="{FF2B5EF4-FFF2-40B4-BE49-F238E27FC236}">
                    <a16:creationId xmlns:a16="http://schemas.microsoft.com/office/drawing/2014/main" id="{EB952331-46DF-DDCA-1376-DBAC51D75ABF}"/>
                  </a:ext>
                </a:extLst>
              </p:cNvPr>
              <p:cNvSpPr txBox="1">
                <a:spLocks noChangeArrowheads="1"/>
              </p:cNvSpPr>
              <p:nvPr/>
            </p:nvSpPr>
            <p:spPr bwMode="auto">
              <a:xfrm>
                <a:off x="3623188" y="1800533"/>
                <a:ext cx="457201" cy="5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a:solidFill>
                      <a:srgbClr val="000000"/>
                    </a:solidFill>
                    <a:latin typeface="+mn-lt"/>
                    <a:cs typeface="Arial"/>
                  </a:rPr>
                  <a:t>1</a:t>
                </a:r>
              </a:p>
            </p:txBody>
          </p:sp>
          <p:sp>
            <p:nvSpPr>
              <p:cNvPr id="32" name="Text Box 8">
                <a:extLst>
                  <a:ext uri="{FF2B5EF4-FFF2-40B4-BE49-F238E27FC236}">
                    <a16:creationId xmlns:a16="http://schemas.microsoft.com/office/drawing/2014/main" id="{30094753-56BE-6AC3-45C8-659A6C84E44D}"/>
                  </a:ext>
                </a:extLst>
              </p:cNvPr>
              <p:cNvSpPr txBox="1">
                <a:spLocks noChangeArrowheads="1"/>
              </p:cNvSpPr>
              <p:nvPr/>
            </p:nvSpPr>
            <p:spPr bwMode="auto">
              <a:xfrm>
                <a:off x="8627016" y="2309351"/>
                <a:ext cx="457201" cy="5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dirty="0">
                    <a:solidFill>
                      <a:srgbClr val="000000"/>
                    </a:solidFill>
                    <a:latin typeface="+mn-lt"/>
                    <a:cs typeface="Arial"/>
                  </a:rPr>
                  <a:t>1</a:t>
                </a:r>
              </a:p>
            </p:txBody>
          </p:sp>
          <p:sp>
            <p:nvSpPr>
              <p:cNvPr id="33" name="Text Box 9">
                <a:extLst>
                  <a:ext uri="{FF2B5EF4-FFF2-40B4-BE49-F238E27FC236}">
                    <a16:creationId xmlns:a16="http://schemas.microsoft.com/office/drawing/2014/main" id="{8893A880-DC6E-D549-8D49-16526396ADD5}"/>
                  </a:ext>
                </a:extLst>
              </p:cNvPr>
              <p:cNvSpPr txBox="1">
                <a:spLocks noChangeArrowheads="1"/>
              </p:cNvSpPr>
              <p:nvPr/>
            </p:nvSpPr>
            <p:spPr bwMode="auto">
              <a:xfrm>
                <a:off x="8627016" y="3332470"/>
                <a:ext cx="457201" cy="5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dirty="0">
                    <a:solidFill>
                      <a:srgbClr val="000000"/>
                    </a:solidFill>
                    <a:latin typeface="+mn-lt"/>
                    <a:cs typeface="Arial"/>
                  </a:rPr>
                  <a:t>1</a:t>
                </a:r>
              </a:p>
            </p:txBody>
          </p:sp>
          <p:sp>
            <p:nvSpPr>
              <p:cNvPr id="34" name="Text Box 10">
                <a:extLst>
                  <a:ext uri="{FF2B5EF4-FFF2-40B4-BE49-F238E27FC236}">
                    <a16:creationId xmlns:a16="http://schemas.microsoft.com/office/drawing/2014/main" id="{956E481B-D221-15B5-BBE4-81AE46E31EBF}"/>
                  </a:ext>
                </a:extLst>
              </p:cNvPr>
              <p:cNvSpPr txBox="1">
                <a:spLocks noChangeArrowheads="1"/>
              </p:cNvSpPr>
              <p:nvPr/>
            </p:nvSpPr>
            <p:spPr bwMode="auto">
              <a:xfrm>
                <a:off x="6886617" y="4862309"/>
                <a:ext cx="457201" cy="5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dirty="0">
                    <a:solidFill>
                      <a:srgbClr val="000000"/>
                    </a:solidFill>
                    <a:latin typeface="+mn-lt"/>
                    <a:cs typeface="Arial"/>
                  </a:rPr>
                  <a:t>1</a:t>
                </a:r>
              </a:p>
            </p:txBody>
          </p:sp>
          <p:sp>
            <p:nvSpPr>
              <p:cNvPr id="35" name="Text Box 14">
                <a:extLst>
                  <a:ext uri="{FF2B5EF4-FFF2-40B4-BE49-F238E27FC236}">
                    <a16:creationId xmlns:a16="http://schemas.microsoft.com/office/drawing/2014/main" id="{8DA1F980-EFB8-CE94-D04D-3E286BD47290}"/>
                  </a:ext>
                </a:extLst>
              </p:cNvPr>
              <p:cNvSpPr txBox="1">
                <a:spLocks noChangeArrowheads="1"/>
              </p:cNvSpPr>
              <p:nvPr/>
            </p:nvSpPr>
            <p:spPr bwMode="auto">
              <a:xfrm>
                <a:off x="6172201" y="5715000"/>
                <a:ext cx="457201" cy="5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dirty="0">
                    <a:solidFill>
                      <a:srgbClr val="000000"/>
                    </a:solidFill>
                    <a:latin typeface="+mn-lt"/>
                    <a:cs typeface="Arial"/>
                  </a:rPr>
                  <a:t>1</a:t>
                </a:r>
              </a:p>
            </p:txBody>
          </p:sp>
          <p:sp>
            <p:nvSpPr>
              <p:cNvPr id="36" name="Text Box 19">
                <a:extLst>
                  <a:ext uri="{FF2B5EF4-FFF2-40B4-BE49-F238E27FC236}">
                    <a16:creationId xmlns:a16="http://schemas.microsoft.com/office/drawing/2014/main" id="{E5C04D2C-BDFC-718A-BD76-8AF376E82EFD}"/>
                  </a:ext>
                </a:extLst>
              </p:cNvPr>
              <p:cNvSpPr txBox="1">
                <a:spLocks noChangeArrowheads="1"/>
              </p:cNvSpPr>
              <p:nvPr/>
            </p:nvSpPr>
            <p:spPr bwMode="auto">
              <a:xfrm>
                <a:off x="6806380" y="3444645"/>
                <a:ext cx="457201" cy="5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dirty="0">
                    <a:solidFill>
                      <a:srgbClr val="000000"/>
                    </a:solidFill>
                    <a:latin typeface="+mn-lt"/>
                    <a:cs typeface="Arial"/>
                  </a:rPr>
                  <a:t>2</a:t>
                </a:r>
              </a:p>
            </p:txBody>
          </p:sp>
          <p:sp>
            <p:nvSpPr>
              <p:cNvPr id="37" name="Text Box 20">
                <a:extLst>
                  <a:ext uri="{FF2B5EF4-FFF2-40B4-BE49-F238E27FC236}">
                    <a16:creationId xmlns:a16="http://schemas.microsoft.com/office/drawing/2014/main" id="{F35BBEF9-CA2F-116F-E2AD-026FFFF66C83}"/>
                  </a:ext>
                </a:extLst>
              </p:cNvPr>
              <p:cNvSpPr txBox="1">
                <a:spLocks noChangeArrowheads="1"/>
              </p:cNvSpPr>
              <p:nvPr/>
            </p:nvSpPr>
            <p:spPr bwMode="auto">
              <a:xfrm>
                <a:off x="6163157" y="4724400"/>
                <a:ext cx="457201" cy="5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dirty="0">
                    <a:solidFill>
                      <a:srgbClr val="000000"/>
                    </a:solidFill>
                    <a:latin typeface="+mn-lt"/>
                    <a:cs typeface="Arial"/>
                  </a:rPr>
                  <a:t>2</a:t>
                </a:r>
              </a:p>
            </p:txBody>
          </p:sp>
          <p:sp>
            <p:nvSpPr>
              <p:cNvPr id="38" name="Text Box 22">
                <a:extLst>
                  <a:ext uri="{FF2B5EF4-FFF2-40B4-BE49-F238E27FC236}">
                    <a16:creationId xmlns:a16="http://schemas.microsoft.com/office/drawing/2014/main" id="{C7B73C14-3CB9-465E-A596-A51370FA69E3}"/>
                  </a:ext>
                </a:extLst>
              </p:cNvPr>
              <p:cNvSpPr txBox="1">
                <a:spLocks noChangeArrowheads="1"/>
              </p:cNvSpPr>
              <p:nvPr/>
            </p:nvSpPr>
            <p:spPr bwMode="auto">
              <a:xfrm>
                <a:off x="3554360" y="4210332"/>
                <a:ext cx="457201" cy="5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dirty="0">
                    <a:solidFill>
                      <a:srgbClr val="000000"/>
                    </a:solidFill>
                    <a:latin typeface="+mn-lt"/>
                    <a:cs typeface="Arial"/>
                  </a:rPr>
                  <a:t>1</a:t>
                </a:r>
              </a:p>
            </p:txBody>
          </p:sp>
          <p:sp>
            <p:nvSpPr>
              <p:cNvPr id="39" name="Text Box 23">
                <a:extLst>
                  <a:ext uri="{FF2B5EF4-FFF2-40B4-BE49-F238E27FC236}">
                    <a16:creationId xmlns:a16="http://schemas.microsoft.com/office/drawing/2014/main" id="{0E35E4C6-530A-87C0-3589-2582AAF767AA}"/>
                  </a:ext>
                </a:extLst>
              </p:cNvPr>
              <p:cNvSpPr txBox="1">
                <a:spLocks noChangeArrowheads="1"/>
              </p:cNvSpPr>
              <p:nvPr/>
            </p:nvSpPr>
            <p:spPr bwMode="auto">
              <a:xfrm>
                <a:off x="4168087" y="3315263"/>
                <a:ext cx="457201" cy="56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dirty="0">
                    <a:solidFill>
                      <a:srgbClr val="000000"/>
                    </a:solidFill>
                    <a:latin typeface="+mn-lt"/>
                    <a:cs typeface="Arial"/>
                  </a:rPr>
                  <a:t>3</a:t>
                </a:r>
              </a:p>
            </p:txBody>
          </p:sp>
        </p:grpSp>
        <p:sp>
          <p:nvSpPr>
            <p:cNvPr id="28" name="Rectangle 27">
              <a:extLst>
                <a:ext uri="{FF2B5EF4-FFF2-40B4-BE49-F238E27FC236}">
                  <a16:creationId xmlns:a16="http://schemas.microsoft.com/office/drawing/2014/main" id="{15823FB4-8862-1059-A2BF-FAF5AA4FA1F5}"/>
                </a:ext>
              </a:extLst>
            </p:cNvPr>
            <p:cNvSpPr/>
            <p:nvPr/>
          </p:nvSpPr>
          <p:spPr bwMode="auto">
            <a:xfrm>
              <a:off x="2896048" y="5341876"/>
              <a:ext cx="1341656" cy="66867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a:solidFill>
                  <a:srgbClr val="000000"/>
                </a:solidFill>
                <a:cs typeface="Arial"/>
              </a:endParaRPr>
            </a:p>
          </p:txBody>
        </p:sp>
      </p:grpSp>
      <p:sp>
        <p:nvSpPr>
          <p:cNvPr id="41" name="TextBox 40">
            <a:extLst>
              <a:ext uri="{FF2B5EF4-FFF2-40B4-BE49-F238E27FC236}">
                <a16:creationId xmlns:a16="http://schemas.microsoft.com/office/drawing/2014/main" id="{DF7B0387-28E3-1BE8-2562-461D6A46DF93}"/>
              </a:ext>
            </a:extLst>
          </p:cNvPr>
          <p:cNvSpPr txBox="1"/>
          <p:nvPr/>
        </p:nvSpPr>
        <p:spPr>
          <a:xfrm>
            <a:off x="5826435" y="1251106"/>
            <a:ext cx="6363225" cy="668516"/>
          </a:xfrm>
          <a:prstGeom prst="rect">
            <a:avLst/>
          </a:prstGeom>
          <a:noFill/>
        </p:spPr>
        <p:txBody>
          <a:bodyPr wrap="square">
            <a:spAutoFit/>
          </a:bodyPr>
          <a:lstStyle/>
          <a:p>
            <a:pPr marL="0" indent="0">
              <a:lnSpc>
                <a:spcPct val="108000"/>
              </a:lnSpc>
              <a:spcBef>
                <a:spcPts val="0"/>
              </a:spcBef>
              <a:spcAft>
                <a:spcPts val="600"/>
              </a:spcAft>
              <a:buNone/>
            </a:pPr>
            <a:r>
              <a:rPr lang="en-US" dirty="0">
                <a:latin typeface="Arial" panose="020B0604020202020204" pitchFamily="34" charset="0"/>
                <a:cs typeface="Arial" panose="020B0604020202020204" pitchFamily="34" charset="0"/>
              </a:rPr>
              <a:t>Drainage density “measures” the scale of topographic texture</a:t>
            </a:r>
          </a:p>
        </p:txBody>
      </p:sp>
      <p:sp>
        <p:nvSpPr>
          <p:cNvPr id="21" name="Content Placeholder 4">
            <a:extLst>
              <a:ext uri="{FF2B5EF4-FFF2-40B4-BE49-F238E27FC236}">
                <a16:creationId xmlns:a16="http://schemas.microsoft.com/office/drawing/2014/main" id="{583404A0-0C8C-2B03-262B-35DDCCB26168}"/>
              </a:ext>
            </a:extLst>
          </p:cNvPr>
          <p:cNvSpPr txBox="1">
            <a:spLocks/>
          </p:cNvSpPr>
          <p:nvPr/>
        </p:nvSpPr>
        <p:spPr>
          <a:xfrm>
            <a:off x="424328" y="1300744"/>
            <a:ext cx="5567207" cy="38891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800" dirty="0"/>
              <a:t>Horton/Strahler stream </a:t>
            </a:r>
            <a:r>
              <a:rPr lang="en-US" sz="1800" dirty="0">
                <a:latin typeface="+mn-lt"/>
              </a:rPr>
              <a:t>ordering</a:t>
            </a:r>
          </a:p>
          <a:p>
            <a:pPr marL="0" indent="0">
              <a:lnSpc>
                <a:spcPct val="108000"/>
              </a:lnSpc>
              <a:spcBef>
                <a:spcPts val="0"/>
              </a:spcBef>
              <a:buNone/>
            </a:pPr>
            <a:r>
              <a:rPr lang="en-US" sz="1800" dirty="0"/>
              <a:t>Stream networks obey (approximately) the empirically established Hortons “laws”</a:t>
            </a:r>
          </a:p>
          <a:p>
            <a:pPr>
              <a:lnSpc>
                <a:spcPct val="120000"/>
              </a:lnSpc>
              <a:spcBef>
                <a:spcPts val="0"/>
              </a:spcBef>
            </a:pPr>
            <a:endParaRPr lang="en-US" sz="1800" dirty="0"/>
          </a:p>
        </p:txBody>
      </p:sp>
      <p:sp>
        <p:nvSpPr>
          <p:cNvPr id="2" name="TextBox 1">
            <a:extLst>
              <a:ext uri="{FF2B5EF4-FFF2-40B4-BE49-F238E27FC236}">
                <a16:creationId xmlns:a16="http://schemas.microsoft.com/office/drawing/2014/main" id="{BC118793-71C2-DA39-CBC6-7A59FBE9D169}"/>
              </a:ext>
            </a:extLst>
          </p:cNvPr>
          <p:cNvSpPr txBox="1"/>
          <p:nvPr/>
        </p:nvSpPr>
        <p:spPr>
          <a:xfrm>
            <a:off x="5826434" y="5368835"/>
            <a:ext cx="6279427" cy="668516"/>
          </a:xfrm>
          <a:prstGeom prst="rect">
            <a:avLst/>
          </a:prstGeom>
          <a:noFill/>
        </p:spPr>
        <p:txBody>
          <a:bodyPr wrap="square">
            <a:spAutoFit/>
          </a:bodyPr>
          <a:lstStyle/>
          <a:p>
            <a:pPr marL="0" indent="0">
              <a:lnSpc>
                <a:spcPct val="108000"/>
              </a:lnSpc>
              <a:spcBef>
                <a:spcPts val="0"/>
              </a:spcBef>
              <a:spcAft>
                <a:spcPts val="600"/>
              </a:spcAft>
              <a:buNone/>
            </a:pPr>
            <a:r>
              <a:rPr lang="en-US" dirty="0">
                <a:latin typeface="Arial" panose="020B0604020202020204" pitchFamily="34" charset="0"/>
                <a:cs typeface="Arial" panose="020B0604020202020204" pitchFamily="34" charset="0"/>
              </a:rPr>
              <a:t>Related concepts: Topographic grain, contour crenulations, ruggedness, topographic roughness </a:t>
            </a:r>
          </a:p>
        </p:txBody>
      </p:sp>
    </p:spTree>
    <p:extLst>
      <p:ext uri="{BB962C8B-B14F-4D97-AF65-F5344CB8AC3E}">
        <p14:creationId xmlns:p14="http://schemas.microsoft.com/office/powerpoint/2010/main" val="1426520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359764" y="0"/>
            <a:ext cx="7772400" cy="1143000"/>
          </a:xfrm>
        </p:spPr>
        <p:txBody>
          <a:bodyPr/>
          <a:lstStyle/>
          <a:p>
            <a:r>
              <a:rPr lang="en-US" dirty="0"/>
              <a:t>Constant Stream Drops Law</a:t>
            </a:r>
          </a:p>
        </p:txBody>
      </p:sp>
      <p:graphicFrame>
        <p:nvGraphicFramePr>
          <p:cNvPr id="14338" name="Object 3"/>
          <p:cNvGraphicFramePr>
            <a:graphicFrameLocks noChangeAspect="1"/>
          </p:cNvGraphicFramePr>
          <p:nvPr>
            <p:extLst>
              <p:ext uri="{D42A27DB-BD31-4B8C-83A1-F6EECF244321}">
                <p14:modId xmlns:p14="http://schemas.microsoft.com/office/powerpoint/2010/main" val="438476956"/>
              </p:ext>
            </p:extLst>
          </p:nvPr>
        </p:nvGraphicFramePr>
        <p:xfrm>
          <a:off x="5690132" y="1661861"/>
          <a:ext cx="6054246" cy="4677824"/>
        </p:xfrm>
        <a:graphic>
          <a:graphicData uri="http://schemas.openxmlformats.org/presentationml/2006/ole">
            <mc:AlternateContent xmlns:mc="http://schemas.openxmlformats.org/markup-compatibility/2006">
              <mc:Choice xmlns:v="urn:schemas-microsoft-com:vml" Requires="v">
                <p:oleObj name="Graph Sheet" r:id="rId2" imgW="3352680" imgH="2590560" progId="SPLUSGraphSheetFileType">
                  <p:embed/>
                </p:oleObj>
              </mc:Choice>
              <mc:Fallback>
                <p:oleObj name="Graph Sheet" r:id="rId2" imgW="3352680" imgH="2590560" progId="SPLUSGraphSheetFileType">
                  <p:embed/>
                  <p:pic>
                    <p:nvPicPr>
                      <p:cNvPr id="14338"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132" y="1661861"/>
                        <a:ext cx="6054246" cy="4677824"/>
                      </a:xfrm>
                      <a:prstGeom prst="rect">
                        <a:avLst/>
                      </a:prstGeom>
                      <a:noFill/>
                      <a:ln>
                        <a:noFill/>
                      </a:ln>
                      <a:effectLst/>
                    </p:spPr>
                  </p:pic>
                </p:oleObj>
              </mc:Fallback>
            </mc:AlternateContent>
          </a:graphicData>
        </a:graphic>
      </p:graphicFrame>
      <p:sp>
        <p:nvSpPr>
          <p:cNvPr id="14340" name="Rectangle 4"/>
          <p:cNvSpPr>
            <a:spLocks noChangeArrowheads="1"/>
          </p:cNvSpPr>
          <p:nvPr/>
        </p:nvSpPr>
        <p:spPr bwMode="auto">
          <a:xfrm>
            <a:off x="432736" y="1001815"/>
            <a:ext cx="11759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defRPr/>
            </a:pPr>
            <a:r>
              <a:rPr kumimoji="1" lang="en-US" sz="1400" dirty="0">
                <a:solidFill>
                  <a:srgbClr val="000000"/>
                </a:solidFill>
                <a:latin typeface="Times New Roman" pitchFamily="18" charset="0"/>
                <a:cs typeface="Arial"/>
              </a:rPr>
              <a:t>Broscoe, A. J., (1959), "Quantitative analysis of longitudinal stream profiles of small watersheds," Office of Naval Research, Project NR 389-042, Technical Report No. 18, Department of Geology, Columbia University, New York.</a:t>
            </a:r>
          </a:p>
        </p:txBody>
      </p:sp>
      <p:grpSp>
        <p:nvGrpSpPr>
          <p:cNvPr id="32" name="Group 31">
            <a:extLst>
              <a:ext uri="{FF2B5EF4-FFF2-40B4-BE49-F238E27FC236}">
                <a16:creationId xmlns:a16="http://schemas.microsoft.com/office/drawing/2014/main" id="{E50EAF83-33AD-4EDD-32F0-9992B6EEE726}"/>
              </a:ext>
            </a:extLst>
          </p:cNvPr>
          <p:cNvGrpSpPr/>
          <p:nvPr/>
        </p:nvGrpSpPr>
        <p:grpSpPr>
          <a:xfrm>
            <a:off x="518301" y="1817874"/>
            <a:ext cx="4765431" cy="3919705"/>
            <a:chOff x="4432544" y="1666706"/>
            <a:chExt cx="4765432" cy="3919707"/>
          </a:xfrm>
        </p:grpSpPr>
        <p:pic>
          <p:nvPicPr>
            <p:cNvPr id="16" name="Picture 3" descr="drop">
              <a:extLst>
                <a:ext uri="{FF2B5EF4-FFF2-40B4-BE49-F238E27FC236}">
                  <a16:creationId xmlns:a16="http://schemas.microsoft.com/office/drawing/2014/main" id="{59C5BC88-C2BB-FA58-3366-622C0BACFA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001" t="10669"/>
            <a:stretch>
              <a:fillRect/>
            </a:stretch>
          </p:blipFill>
          <p:spPr bwMode="auto">
            <a:xfrm>
              <a:off x="4432544" y="1666706"/>
              <a:ext cx="4765432" cy="3919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6">
              <a:extLst>
                <a:ext uri="{FF2B5EF4-FFF2-40B4-BE49-F238E27FC236}">
                  <a16:creationId xmlns:a16="http://schemas.microsoft.com/office/drawing/2014/main" id="{7C5B190F-29E2-FB72-C608-0FCB9CD54DFD}"/>
                </a:ext>
              </a:extLst>
            </p:cNvPr>
            <p:cNvGrpSpPr>
              <a:grpSpLocks/>
            </p:cNvGrpSpPr>
            <p:nvPr/>
          </p:nvGrpSpPr>
          <p:grpSpPr bwMode="auto">
            <a:xfrm>
              <a:off x="4648201" y="4000503"/>
              <a:ext cx="2700338" cy="1566863"/>
              <a:chOff x="1968" y="2520"/>
              <a:chExt cx="1701" cy="987"/>
            </a:xfrm>
          </p:grpSpPr>
          <p:sp>
            <p:nvSpPr>
              <p:cNvPr id="20" name="AutoShape 7">
                <a:extLst>
                  <a:ext uri="{FF2B5EF4-FFF2-40B4-BE49-F238E27FC236}">
                    <a16:creationId xmlns:a16="http://schemas.microsoft.com/office/drawing/2014/main" id="{637B0165-15AE-B1D6-C00D-154139791491}"/>
                  </a:ext>
                </a:extLst>
              </p:cNvPr>
              <p:cNvSpPr>
                <a:spLocks noChangeArrowheads="1"/>
              </p:cNvSpPr>
              <p:nvPr/>
            </p:nvSpPr>
            <p:spPr bwMode="auto">
              <a:xfrm>
                <a:off x="2536" y="2744"/>
                <a:ext cx="64" cy="56"/>
              </a:xfrm>
              <a:prstGeom prst="octagon">
                <a:avLst>
                  <a:gd name="adj" fmla="val 29287"/>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21" name="AutoShape 8">
                <a:extLst>
                  <a:ext uri="{FF2B5EF4-FFF2-40B4-BE49-F238E27FC236}">
                    <a16:creationId xmlns:a16="http://schemas.microsoft.com/office/drawing/2014/main" id="{01A9205E-E93A-4C52-DA99-810E47181A62}"/>
                  </a:ext>
                </a:extLst>
              </p:cNvPr>
              <p:cNvSpPr>
                <a:spLocks noChangeArrowheads="1"/>
              </p:cNvSpPr>
              <p:nvPr/>
            </p:nvSpPr>
            <p:spPr bwMode="auto">
              <a:xfrm>
                <a:off x="2976" y="2880"/>
                <a:ext cx="64" cy="62"/>
              </a:xfrm>
              <a:prstGeom prst="octagon">
                <a:avLst>
                  <a:gd name="adj" fmla="val 29287"/>
                </a:avLst>
              </a:prstGeom>
              <a:solidFill>
                <a:schemeClr val="accent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22" name="Text Box 9">
                <a:extLst>
                  <a:ext uri="{FF2B5EF4-FFF2-40B4-BE49-F238E27FC236}">
                    <a16:creationId xmlns:a16="http://schemas.microsoft.com/office/drawing/2014/main" id="{75556429-E32D-F383-151F-3C1AF8549DE5}"/>
                  </a:ext>
                </a:extLst>
              </p:cNvPr>
              <p:cNvSpPr txBox="1">
                <a:spLocks noChangeArrowheads="1"/>
              </p:cNvSpPr>
              <p:nvPr/>
            </p:nvSpPr>
            <p:spPr bwMode="auto">
              <a:xfrm>
                <a:off x="1968" y="2928"/>
                <a:ext cx="712"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dirty="0">
                    <a:solidFill>
                      <a:srgbClr val="000000"/>
                    </a:solidFill>
                    <a:latin typeface="Arial" charset="0"/>
                    <a:cs typeface="Arial"/>
                  </a:rPr>
                  <a:t>Nodes</a:t>
                </a:r>
              </a:p>
            </p:txBody>
          </p:sp>
          <p:sp>
            <p:nvSpPr>
              <p:cNvPr id="23" name="Text Box 10">
                <a:extLst>
                  <a:ext uri="{FF2B5EF4-FFF2-40B4-BE49-F238E27FC236}">
                    <a16:creationId xmlns:a16="http://schemas.microsoft.com/office/drawing/2014/main" id="{A44877EE-A7A2-5DAD-6546-E35F6B6AC153}"/>
                  </a:ext>
                </a:extLst>
              </p:cNvPr>
              <p:cNvSpPr txBox="1">
                <a:spLocks noChangeArrowheads="1"/>
              </p:cNvSpPr>
              <p:nvPr/>
            </p:nvSpPr>
            <p:spPr bwMode="auto">
              <a:xfrm>
                <a:off x="2728" y="3040"/>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a:solidFill>
                      <a:srgbClr val="000000"/>
                    </a:solidFill>
                    <a:latin typeface="Arial" charset="0"/>
                    <a:cs typeface="Arial"/>
                  </a:rPr>
                  <a:t>Links</a:t>
                </a:r>
              </a:p>
            </p:txBody>
          </p:sp>
          <p:sp>
            <p:nvSpPr>
              <p:cNvPr id="24" name="Text Box 11">
                <a:extLst>
                  <a:ext uri="{FF2B5EF4-FFF2-40B4-BE49-F238E27FC236}">
                    <a16:creationId xmlns:a16="http://schemas.microsoft.com/office/drawing/2014/main" id="{C9099F6A-78C0-E94E-2CD8-7013D8D95BBD}"/>
                  </a:ext>
                </a:extLst>
              </p:cNvPr>
              <p:cNvSpPr txBox="1">
                <a:spLocks noChangeArrowheads="1"/>
              </p:cNvSpPr>
              <p:nvPr/>
            </p:nvSpPr>
            <p:spPr bwMode="auto">
              <a:xfrm>
                <a:off x="2328" y="3224"/>
                <a:ext cx="1341"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800" dirty="0">
                    <a:solidFill>
                      <a:srgbClr val="000000"/>
                    </a:solidFill>
                    <a:latin typeface="Arial" charset="0"/>
                    <a:cs typeface="Arial"/>
                  </a:rPr>
                  <a:t>Single Stream</a:t>
                </a:r>
              </a:p>
            </p:txBody>
          </p:sp>
          <p:sp>
            <p:nvSpPr>
              <p:cNvPr id="25" name="Line 12">
                <a:extLst>
                  <a:ext uri="{FF2B5EF4-FFF2-40B4-BE49-F238E27FC236}">
                    <a16:creationId xmlns:a16="http://schemas.microsoft.com/office/drawing/2014/main" id="{CA30FDA8-69DF-F86C-DC78-5F06F88BD0FA}"/>
                  </a:ext>
                </a:extLst>
              </p:cNvPr>
              <p:cNvSpPr>
                <a:spLocks noChangeShapeType="1"/>
              </p:cNvSpPr>
              <p:nvPr/>
            </p:nvSpPr>
            <p:spPr bwMode="auto">
              <a:xfrm flipH="1" flipV="1">
                <a:off x="2224" y="2520"/>
                <a:ext cx="72" cy="4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26" name="Line 13">
                <a:extLst>
                  <a:ext uri="{FF2B5EF4-FFF2-40B4-BE49-F238E27FC236}">
                    <a16:creationId xmlns:a16="http://schemas.microsoft.com/office/drawing/2014/main" id="{5411CD75-4A56-53A0-FEE4-72A4548B816D}"/>
                  </a:ext>
                </a:extLst>
              </p:cNvPr>
              <p:cNvSpPr>
                <a:spLocks noChangeShapeType="1"/>
              </p:cNvSpPr>
              <p:nvPr/>
            </p:nvSpPr>
            <p:spPr bwMode="auto">
              <a:xfrm flipH="1" flipV="1">
                <a:off x="2416" y="2776"/>
                <a:ext cx="184" cy="4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27" name="Line 14">
                <a:extLst>
                  <a:ext uri="{FF2B5EF4-FFF2-40B4-BE49-F238E27FC236}">
                    <a16:creationId xmlns:a16="http://schemas.microsoft.com/office/drawing/2014/main" id="{784992D9-A6B1-9EE4-2DC9-1F864A501804}"/>
                  </a:ext>
                </a:extLst>
              </p:cNvPr>
              <p:cNvSpPr>
                <a:spLocks noChangeShapeType="1"/>
              </p:cNvSpPr>
              <p:nvPr/>
            </p:nvSpPr>
            <p:spPr bwMode="auto">
              <a:xfrm flipV="1">
                <a:off x="2984" y="2936"/>
                <a:ext cx="120" cy="1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28" name="Line 15">
                <a:extLst>
                  <a:ext uri="{FF2B5EF4-FFF2-40B4-BE49-F238E27FC236}">
                    <a16:creationId xmlns:a16="http://schemas.microsoft.com/office/drawing/2014/main" id="{24D28038-2E14-1FBD-13E8-68EECD62046B}"/>
                  </a:ext>
                </a:extLst>
              </p:cNvPr>
              <p:cNvSpPr>
                <a:spLocks noChangeShapeType="1"/>
              </p:cNvSpPr>
              <p:nvPr/>
            </p:nvSpPr>
            <p:spPr bwMode="auto">
              <a:xfrm flipH="1" flipV="1">
                <a:off x="2848" y="2920"/>
                <a:ext cx="112"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29" name="Line 16">
                <a:extLst>
                  <a:ext uri="{FF2B5EF4-FFF2-40B4-BE49-F238E27FC236}">
                    <a16:creationId xmlns:a16="http://schemas.microsoft.com/office/drawing/2014/main" id="{CEB2A52B-9479-97E1-3A2B-8F82F6D6F586}"/>
                  </a:ext>
                </a:extLst>
              </p:cNvPr>
              <p:cNvSpPr>
                <a:spLocks noChangeShapeType="1"/>
              </p:cNvSpPr>
              <p:nvPr/>
            </p:nvSpPr>
            <p:spPr bwMode="auto">
              <a:xfrm flipV="1">
                <a:off x="2592" y="2904"/>
                <a:ext cx="112" cy="3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30" name="Line 17">
                <a:extLst>
                  <a:ext uri="{FF2B5EF4-FFF2-40B4-BE49-F238E27FC236}">
                    <a16:creationId xmlns:a16="http://schemas.microsoft.com/office/drawing/2014/main" id="{18F222D5-3787-E46A-660D-84942850FC28}"/>
                  </a:ext>
                </a:extLst>
              </p:cNvPr>
              <p:cNvSpPr>
                <a:spLocks noChangeShapeType="1"/>
              </p:cNvSpPr>
              <p:nvPr/>
            </p:nvSpPr>
            <p:spPr bwMode="auto">
              <a:xfrm flipV="1">
                <a:off x="2608" y="2936"/>
                <a:ext cx="480" cy="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31" name="Line 18">
                <a:extLst>
                  <a:ext uri="{FF2B5EF4-FFF2-40B4-BE49-F238E27FC236}">
                    <a16:creationId xmlns:a16="http://schemas.microsoft.com/office/drawing/2014/main" id="{B6BF862D-E517-4E0F-7A78-8DDB0DB145D9}"/>
                  </a:ext>
                </a:extLst>
              </p:cNvPr>
              <p:cNvSpPr>
                <a:spLocks noChangeShapeType="1"/>
              </p:cNvSpPr>
              <p:nvPr/>
            </p:nvSpPr>
            <p:spPr bwMode="auto">
              <a:xfrm flipV="1">
                <a:off x="2296" y="2808"/>
                <a:ext cx="240" cy="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grpSp>
      </p:grpSp>
    </p:spTree>
    <p:extLst>
      <p:ext uri="{BB962C8B-B14F-4D97-AF65-F5344CB8AC3E}">
        <p14:creationId xmlns:p14="http://schemas.microsoft.com/office/powerpoint/2010/main" val="33687468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75E7D-0ED8-66EE-5CC9-047277DB3E83}"/>
              </a:ext>
            </a:extLst>
          </p:cNvPr>
          <p:cNvSpPr>
            <a:spLocks noGrp="1"/>
          </p:cNvSpPr>
          <p:nvPr>
            <p:ph type="title"/>
          </p:nvPr>
        </p:nvSpPr>
        <p:spPr>
          <a:xfrm>
            <a:off x="299802" y="138769"/>
            <a:ext cx="11053997" cy="1157880"/>
          </a:xfrm>
        </p:spPr>
        <p:txBody>
          <a:bodyPr>
            <a:normAutofit fontScale="90000"/>
          </a:bodyPr>
          <a:lstStyle/>
          <a:p>
            <a:r>
              <a:rPr lang="en-US" dirty="0"/>
              <a:t>Approaching the objective mapping of channel networks</a:t>
            </a:r>
          </a:p>
        </p:txBody>
      </p:sp>
      <p:sp>
        <p:nvSpPr>
          <p:cNvPr id="3" name="Content Placeholder 2">
            <a:extLst>
              <a:ext uri="{FF2B5EF4-FFF2-40B4-BE49-F238E27FC236}">
                <a16:creationId xmlns:a16="http://schemas.microsoft.com/office/drawing/2014/main" id="{D1CCFE48-E319-96F9-862E-30FCAE2E76F6}"/>
              </a:ext>
            </a:extLst>
          </p:cNvPr>
          <p:cNvSpPr>
            <a:spLocks noGrp="1"/>
          </p:cNvSpPr>
          <p:nvPr>
            <p:ph idx="1"/>
          </p:nvPr>
        </p:nvSpPr>
        <p:spPr>
          <a:xfrm>
            <a:off x="387546" y="1532611"/>
            <a:ext cx="5308892" cy="4339862"/>
          </a:xfrm>
        </p:spPr>
        <p:txBody>
          <a:bodyPr>
            <a:normAutofit/>
          </a:bodyPr>
          <a:lstStyle/>
          <a:p>
            <a:r>
              <a:rPr lang="en-US" dirty="0"/>
              <a:t>Adjust for spatially variable drainage density</a:t>
            </a:r>
          </a:p>
          <a:p>
            <a:r>
              <a:rPr lang="en-US" dirty="0"/>
              <a:t>Local valley grid cells </a:t>
            </a:r>
            <a:r>
              <a:rPr lang="en-US" sz="2200" dirty="0"/>
              <a:t>(Peuker and Douglas, 1975, </a:t>
            </a:r>
            <a:r>
              <a:rPr lang="en-US" sz="2200" dirty="0" err="1"/>
              <a:t>Comput</a:t>
            </a:r>
            <a:r>
              <a:rPr lang="en-US" sz="2200" dirty="0"/>
              <a:t>. Graphics Image Proc. 4:375)</a:t>
            </a:r>
          </a:p>
          <a:p>
            <a:r>
              <a:rPr lang="en-US" dirty="0"/>
              <a:t>Connect by taking valley grid cells as weights for flow accumulation</a:t>
            </a:r>
          </a:p>
          <a:p>
            <a:r>
              <a:rPr lang="en-US" dirty="0"/>
              <a:t>Threshold the weighted flow accumulation grid</a:t>
            </a:r>
          </a:p>
          <a:p>
            <a:pPr marL="0" indent="0">
              <a:buNone/>
            </a:pPr>
            <a:endParaRPr lang="en-US" dirty="0"/>
          </a:p>
        </p:txBody>
      </p:sp>
      <p:pic>
        <p:nvPicPr>
          <p:cNvPr id="43" name="Picture 42">
            <a:extLst>
              <a:ext uri="{FF2B5EF4-FFF2-40B4-BE49-F238E27FC236}">
                <a16:creationId xmlns:a16="http://schemas.microsoft.com/office/drawing/2014/main" id="{1750EE27-0CD9-55B0-6436-B718D3489B85}"/>
              </a:ext>
            </a:extLst>
          </p:cNvPr>
          <p:cNvPicPr>
            <a:picLocks noChangeAspect="1"/>
          </p:cNvPicPr>
          <p:nvPr/>
        </p:nvPicPr>
        <p:blipFill>
          <a:blip r:embed="rId3"/>
          <a:stretch>
            <a:fillRect/>
          </a:stretch>
        </p:blipFill>
        <p:spPr>
          <a:xfrm>
            <a:off x="6109759" y="3842572"/>
            <a:ext cx="4653275" cy="2283230"/>
          </a:xfrm>
          <a:prstGeom prst="rect">
            <a:avLst/>
          </a:prstGeom>
        </p:spPr>
      </p:pic>
      <p:pic>
        <p:nvPicPr>
          <p:cNvPr id="45" name="Picture 44">
            <a:extLst>
              <a:ext uri="{FF2B5EF4-FFF2-40B4-BE49-F238E27FC236}">
                <a16:creationId xmlns:a16="http://schemas.microsoft.com/office/drawing/2014/main" id="{3536DA19-D7E9-5A83-8824-6B92EE607FAD}"/>
              </a:ext>
            </a:extLst>
          </p:cNvPr>
          <p:cNvPicPr>
            <a:picLocks noChangeAspect="1"/>
          </p:cNvPicPr>
          <p:nvPr/>
        </p:nvPicPr>
        <p:blipFill>
          <a:blip r:embed="rId4"/>
          <a:stretch>
            <a:fillRect/>
          </a:stretch>
        </p:blipFill>
        <p:spPr>
          <a:xfrm>
            <a:off x="6109760" y="1829708"/>
            <a:ext cx="4653276" cy="2270103"/>
          </a:xfrm>
          <a:prstGeom prst="rect">
            <a:avLst/>
          </a:prstGeom>
        </p:spPr>
      </p:pic>
      <p:grpSp>
        <p:nvGrpSpPr>
          <p:cNvPr id="37" name="Group 36">
            <a:extLst>
              <a:ext uri="{FF2B5EF4-FFF2-40B4-BE49-F238E27FC236}">
                <a16:creationId xmlns:a16="http://schemas.microsoft.com/office/drawing/2014/main" id="{8964703E-CE3C-057F-C519-1E95A01D75AD}"/>
              </a:ext>
            </a:extLst>
          </p:cNvPr>
          <p:cNvGrpSpPr/>
          <p:nvPr/>
        </p:nvGrpSpPr>
        <p:grpSpPr>
          <a:xfrm>
            <a:off x="6982235" y="889652"/>
            <a:ext cx="3000499" cy="2151284"/>
            <a:chOff x="3771900" y="889000"/>
            <a:chExt cx="4343400" cy="3114111"/>
          </a:xfrm>
        </p:grpSpPr>
        <p:sp>
          <p:nvSpPr>
            <p:cNvPr id="6" name="Rectangle 4" descr="50%">
              <a:extLst>
                <a:ext uri="{FF2B5EF4-FFF2-40B4-BE49-F238E27FC236}">
                  <a16:creationId xmlns:a16="http://schemas.microsoft.com/office/drawing/2014/main" id="{7279C50F-29FA-3E1D-D5B0-0A12EC9D4AA4}"/>
                </a:ext>
              </a:extLst>
            </p:cNvPr>
            <p:cNvSpPr>
              <a:spLocks noChangeArrowheads="1"/>
            </p:cNvSpPr>
            <p:nvPr/>
          </p:nvSpPr>
          <p:spPr bwMode="auto">
            <a:xfrm>
              <a:off x="3771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7" name="Rectangle 5">
              <a:extLst>
                <a:ext uri="{FF2B5EF4-FFF2-40B4-BE49-F238E27FC236}">
                  <a16:creationId xmlns:a16="http://schemas.microsoft.com/office/drawing/2014/main" id="{7E6520FC-BF79-C893-28ED-F4D35785BC59}"/>
                </a:ext>
              </a:extLst>
            </p:cNvPr>
            <p:cNvSpPr>
              <a:spLocks noChangeArrowheads="1"/>
            </p:cNvSpPr>
            <p:nvPr/>
          </p:nvSpPr>
          <p:spPr bwMode="auto">
            <a:xfrm>
              <a:off x="4381500" y="889000"/>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8" name="Rectangle 6" descr="50%">
              <a:extLst>
                <a:ext uri="{FF2B5EF4-FFF2-40B4-BE49-F238E27FC236}">
                  <a16:creationId xmlns:a16="http://schemas.microsoft.com/office/drawing/2014/main" id="{410B6029-2D62-3171-66FB-140AE52A1BE1}"/>
                </a:ext>
              </a:extLst>
            </p:cNvPr>
            <p:cNvSpPr>
              <a:spLocks noChangeArrowheads="1"/>
            </p:cNvSpPr>
            <p:nvPr/>
          </p:nvSpPr>
          <p:spPr bwMode="auto">
            <a:xfrm>
              <a:off x="3771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9" name="Rectangle 7" descr="50%">
              <a:extLst>
                <a:ext uri="{FF2B5EF4-FFF2-40B4-BE49-F238E27FC236}">
                  <a16:creationId xmlns:a16="http://schemas.microsoft.com/office/drawing/2014/main" id="{3C597170-9246-3CD8-D98D-66C39142D392}"/>
                </a:ext>
              </a:extLst>
            </p:cNvPr>
            <p:cNvSpPr>
              <a:spLocks noChangeArrowheads="1"/>
            </p:cNvSpPr>
            <p:nvPr/>
          </p:nvSpPr>
          <p:spPr bwMode="auto">
            <a:xfrm>
              <a:off x="43815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10" name="Rectangle 8">
              <a:extLst>
                <a:ext uri="{FF2B5EF4-FFF2-40B4-BE49-F238E27FC236}">
                  <a16:creationId xmlns:a16="http://schemas.microsoft.com/office/drawing/2014/main" id="{776EB00E-3ADD-896E-3FAA-B34EF3FEB67A}"/>
                </a:ext>
              </a:extLst>
            </p:cNvPr>
            <p:cNvSpPr>
              <a:spLocks noChangeArrowheads="1"/>
            </p:cNvSpPr>
            <p:nvPr/>
          </p:nvSpPr>
          <p:spPr bwMode="auto">
            <a:xfrm>
              <a:off x="5905500" y="1498600"/>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11" name="Rectangle 9" descr="50%">
              <a:extLst>
                <a:ext uri="{FF2B5EF4-FFF2-40B4-BE49-F238E27FC236}">
                  <a16:creationId xmlns:a16="http://schemas.microsoft.com/office/drawing/2014/main" id="{5E3F46A8-18B8-771D-7DCD-D8621121AB3E}"/>
                </a:ext>
              </a:extLst>
            </p:cNvPr>
            <p:cNvSpPr>
              <a:spLocks noChangeArrowheads="1"/>
            </p:cNvSpPr>
            <p:nvPr/>
          </p:nvSpPr>
          <p:spPr bwMode="auto">
            <a:xfrm>
              <a:off x="5905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12" name="Rectangle 10">
              <a:extLst>
                <a:ext uri="{FF2B5EF4-FFF2-40B4-BE49-F238E27FC236}">
                  <a16:creationId xmlns:a16="http://schemas.microsoft.com/office/drawing/2014/main" id="{4D58B442-41D4-C08F-6031-A6C0721EB61F}"/>
                </a:ext>
              </a:extLst>
            </p:cNvPr>
            <p:cNvSpPr>
              <a:spLocks noChangeArrowheads="1"/>
            </p:cNvSpPr>
            <p:nvPr/>
          </p:nvSpPr>
          <p:spPr bwMode="auto">
            <a:xfrm>
              <a:off x="7429500" y="1498600"/>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13" name="Rectangle 11" descr="50%">
              <a:extLst>
                <a:ext uri="{FF2B5EF4-FFF2-40B4-BE49-F238E27FC236}">
                  <a16:creationId xmlns:a16="http://schemas.microsoft.com/office/drawing/2014/main" id="{158971D0-36A1-F307-ED85-0052A4D6A420}"/>
                </a:ext>
              </a:extLst>
            </p:cNvPr>
            <p:cNvSpPr>
              <a:spLocks noChangeArrowheads="1"/>
            </p:cNvSpPr>
            <p:nvPr/>
          </p:nvSpPr>
          <p:spPr bwMode="auto">
            <a:xfrm>
              <a:off x="7429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14" name="Text Box 12">
              <a:extLst>
                <a:ext uri="{FF2B5EF4-FFF2-40B4-BE49-F238E27FC236}">
                  <a16:creationId xmlns:a16="http://schemas.microsoft.com/office/drawing/2014/main" id="{20A81561-E9CF-A622-CBC2-2E8100C1D479}"/>
                </a:ext>
              </a:extLst>
            </p:cNvPr>
            <p:cNvSpPr txBox="1">
              <a:spLocks noChangeArrowheads="1"/>
            </p:cNvSpPr>
            <p:nvPr/>
          </p:nvSpPr>
          <p:spPr bwMode="auto">
            <a:xfrm>
              <a:off x="3771900" y="9652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a:solidFill>
                    <a:srgbClr val="000000"/>
                  </a:solidFill>
                  <a:cs typeface="Arial"/>
                </a:rPr>
                <a:t>43</a:t>
              </a:r>
            </a:p>
          </p:txBody>
        </p:sp>
        <p:sp>
          <p:nvSpPr>
            <p:cNvPr id="15" name="Text Box 13">
              <a:extLst>
                <a:ext uri="{FF2B5EF4-FFF2-40B4-BE49-F238E27FC236}">
                  <a16:creationId xmlns:a16="http://schemas.microsoft.com/office/drawing/2014/main" id="{C90D9BA0-B089-361C-863C-E0295DEFA081}"/>
                </a:ext>
              </a:extLst>
            </p:cNvPr>
            <p:cNvSpPr txBox="1">
              <a:spLocks noChangeArrowheads="1"/>
            </p:cNvSpPr>
            <p:nvPr/>
          </p:nvSpPr>
          <p:spPr bwMode="auto">
            <a:xfrm>
              <a:off x="3771900" y="15748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a:solidFill>
                    <a:srgbClr val="000000"/>
                  </a:solidFill>
                  <a:cs typeface="Arial"/>
                </a:rPr>
                <a:t>41</a:t>
              </a:r>
            </a:p>
          </p:txBody>
        </p:sp>
        <p:sp>
          <p:nvSpPr>
            <p:cNvPr id="16" name="Text Box 14">
              <a:extLst>
                <a:ext uri="{FF2B5EF4-FFF2-40B4-BE49-F238E27FC236}">
                  <a16:creationId xmlns:a16="http://schemas.microsoft.com/office/drawing/2014/main" id="{43062598-5233-2F6B-8D67-ADEEC0454482}"/>
                </a:ext>
              </a:extLst>
            </p:cNvPr>
            <p:cNvSpPr txBox="1">
              <a:spLocks noChangeArrowheads="1"/>
            </p:cNvSpPr>
            <p:nvPr/>
          </p:nvSpPr>
          <p:spPr bwMode="auto">
            <a:xfrm>
              <a:off x="4457701" y="9652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a:solidFill>
                    <a:srgbClr val="FF0000"/>
                  </a:solidFill>
                  <a:cs typeface="Arial"/>
                </a:rPr>
                <a:t>48</a:t>
              </a:r>
              <a:endParaRPr lang="en-US" sz="1400">
                <a:solidFill>
                  <a:srgbClr val="000000"/>
                </a:solidFill>
                <a:cs typeface="Arial"/>
              </a:endParaRPr>
            </a:p>
          </p:txBody>
        </p:sp>
        <p:sp>
          <p:nvSpPr>
            <p:cNvPr id="17" name="Text Box 15">
              <a:extLst>
                <a:ext uri="{FF2B5EF4-FFF2-40B4-BE49-F238E27FC236}">
                  <a16:creationId xmlns:a16="http://schemas.microsoft.com/office/drawing/2014/main" id="{63A899F2-3013-FED6-7AF7-7FC8BEAE5121}"/>
                </a:ext>
              </a:extLst>
            </p:cNvPr>
            <p:cNvSpPr txBox="1">
              <a:spLocks noChangeArrowheads="1"/>
            </p:cNvSpPr>
            <p:nvPr/>
          </p:nvSpPr>
          <p:spPr bwMode="auto">
            <a:xfrm>
              <a:off x="4457701" y="15748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a:solidFill>
                    <a:srgbClr val="000000"/>
                  </a:solidFill>
                  <a:cs typeface="Arial"/>
                </a:rPr>
                <a:t>47</a:t>
              </a:r>
            </a:p>
          </p:txBody>
        </p:sp>
        <p:sp>
          <p:nvSpPr>
            <p:cNvPr id="18" name="Rectangle 16">
              <a:extLst>
                <a:ext uri="{FF2B5EF4-FFF2-40B4-BE49-F238E27FC236}">
                  <a16:creationId xmlns:a16="http://schemas.microsoft.com/office/drawing/2014/main" id="{4F9BD610-6E9D-3AD7-2BCD-AED62472761D}"/>
                </a:ext>
              </a:extLst>
            </p:cNvPr>
            <p:cNvSpPr>
              <a:spLocks noChangeArrowheads="1"/>
            </p:cNvSpPr>
            <p:nvPr/>
          </p:nvSpPr>
          <p:spPr bwMode="auto">
            <a:xfrm>
              <a:off x="5295900" y="889000"/>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19" name="Text Box 17">
              <a:extLst>
                <a:ext uri="{FF2B5EF4-FFF2-40B4-BE49-F238E27FC236}">
                  <a16:creationId xmlns:a16="http://schemas.microsoft.com/office/drawing/2014/main" id="{21E0D2ED-B254-204B-0B6E-370FCECFD0C0}"/>
                </a:ext>
              </a:extLst>
            </p:cNvPr>
            <p:cNvSpPr txBox="1">
              <a:spLocks noChangeArrowheads="1"/>
            </p:cNvSpPr>
            <p:nvPr/>
          </p:nvSpPr>
          <p:spPr bwMode="auto">
            <a:xfrm>
              <a:off x="5372101" y="9652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dirty="0">
                  <a:solidFill>
                    <a:srgbClr val="000000"/>
                  </a:solidFill>
                  <a:cs typeface="Arial"/>
                </a:rPr>
                <a:t>48</a:t>
              </a:r>
            </a:p>
          </p:txBody>
        </p:sp>
        <p:sp>
          <p:nvSpPr>
            <p:cNvPr id="20" name="Rectangle 18" descr="50%">
              <a:extLst>
                <a:ext uri="{FF2B5EF4-FFF2-40B4-BE49-F238E27FC236}">
                  <a16:creationId xmlns:a16="http://schemas.microsoft.com/office/drawing/2014/main" id="{E7247EFA-3F06-D5BA-E314-9C84FFAC2E53}"/>
                </a:ext>
              </a:extLst>
            </p:cNvPr>
            <p:cNvSpPr>
              <a:spLocks noChangeArrowheads="1"/>
            </p:cNvSpPr>
            <p:nvPr/>
          </p:nvSpPr>
          <p:spPr bwMode="auto">
            <a:xfrm>
              <a:off x="5295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21" name="Text Box 19">
              <a:extLst>
                <a:ext uri="{FF2B5EF4-FFF2-40B4-BE49-F238E27FC236}">
                  <a16:creationId xmlns:a16="http://schemas.microsoft.com/office/drawing/2014/main" id="{A6E4D1EC-42A6-8967-89CF-3BD94910EE78}"/>
                </a:ext>
              </a:extLst>
            </p:cNvPr>
            <p:cNvSpPr txBox="1">
              <a:spLocks noChangeArrowheads="1"/>
            </p:cNvSpPr>
            <p:nvPr/>
          </p:nvSpPr>
          <p:spPr bwMode="auto">
            <a:xfrm>
              <a:off x="5372101" y="15748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a:solidFill>
                    <a:srgbClr val="000000"/>
                  </a:solidFill>
                  <a:cs typeface="Arial"/>
                </a:rPr>
                <a:t>47</a:t>
              </a:r>
            </a:p>
          </p:txBody>
        </p:sp>
        <p:sp>
          <p:nvSpPr>
            <p:cNvPr id="22" name="Text Box 20">
              <a:extLst>
                <a:ext uri="{FF2B5EF4-FFF2-40B4-BE49-F238E27FC236}">
                  <a16:creationId xmlns:a16="http://schemas.microsoft.com/office/drawing/2014/main" id="{CD22A7B9-8046-1F13-0C93-F66E0E0D6086}"/>
                </a:ext>
              </a:extLst>
            </p:cNvPr>
            <p:cNvSpPr txBox="1">
              <a:spLocks noChangeArrowheads="1"/>
            </p:cNvSpPr>
            <p:nvPr/>
          </p:nvSpPr>
          <p:spPr bwMode="auto">
            <a:xfrm>
              <a:off x="5981700" y="15748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a:solidFill>
                    <a:srgbClr val="FF0000"/>
                  </a:solidFill>
                  <a:cs typeface="Arial"/>
                </a:rPr>
                <a:t>54</a:t>
              </a:r>
              <a:endParaRPr lang="en-US" sz="1400">
                <a:solidFill>
                  <a:srgbClr val="000000"/>
                </a:solidFill>
                <a:cs typeface="Arial"/>
              </a:endParaRPr>
            </a:p>
          </p:txBody>
        </p:sp>
        <p:sp>
          <p:nvSpPr>
            <p:cNvPr id="23" name="Text Box 21">
              <a:extLst>
                <a:ext uri="{FF2B5EF4-FFF2-40B4-BE49-F238E27FC236}">
                  <a16:creationId xmlns:a16="http://schemas.microsoft.com/office/drawing/2014/main" id="{7DBFBB4C-24DE-9B7B-F486-EB962D95F367}"/>
                </a:ext>
              </a:extLst>
            </p:cNvPr>
            <p:cNvSpPr txBox="1">
              <a:spLocks noChangeArrowheads="1"/>
            </p:cNvSpPr>
            <p:nvPr/>
          </p:nvSpPr>
          <p:spPr bwMode="auto">
            <a:xfrm>
              <a:off x="5981700" y="9652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a:solidFill>
                    <a:srgbClr val="000000"/>
                  </a:solidFill>
                  <a:cs typeface="Arial"/>
                </a:rPr>
                <a:t>51</a:t>
              </a:r>
            </a:p>
          </p:txBody>
        </p:sp>
        <p:sp>
          <p:nvSpPr>
            <p:cNvPr id="24" name="Rectangle 22">
              <a:extLst>
                <a:ext uri="{FF2B5EF4-FFF2-40B4-BE49-F238E27FC236}">
                  <a16:creationId xmlns:a16="http://schemas.microsoft.com/office/drawing/2014/main" id="{9877F572-C5EF-A00B-CD3F-F17A63C6B27B}"/>
                </a:ext>
              </a:extLst>
            </p:cNvPr>
            <p:cNvSpPr>
              <a:spLocks noChangeArrowheads="1"/>
            </p:cNvSpPr>
            <p:nvPr/>
          </p:nvSpPr>
          <p:spPr bwMode="auto">
            <a:xfrm>
              <a:off x="6819900" y="1498600"/>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25" name="Rectangle 23" descr="50%">
              <a:extLst>
                <a:ext uri="{FF2B5EF4-FFF2-40B4-BE49-F238E27FC236}">
                  <a16:creationId xmlns:a16="http://schemas.microsoft.com/office/drawing/2014/main" id="{2696AFFF-D519-CDBC-0DEC-7032B80F5333}"/>
                </a:ext>
              </a:extLst>
            </p:cNvPr>
            <p:cNvSpPr>
              <a:spLocks noChangeArrowheads="1"/>
            </p:cNvSpPr>
            <p:nvPr/>
          </p:nvSpPr>
          <p:spPr bwMode="auto">
            <a:xfrm>
              <a:off x="6819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26" name="Text Box 24">
              <a:extLst>
                <a:ext uri="{FF2B5EF4-FFF2-40B4-BE49-F238E27FC236}">
                  <a16:creationId xmlns:a16="http://schemas.microsoft.com/office/drawing/2014/main" id="{2452142B-4FAC-2FCB-BE13-B0E0AEFD37A2}"/>
                </a:ext>
              </a:extLst>
            </p:cNvPr>
            <p:cNvSpPr txBox="1">
              <a:spLocks noChangeArrowheads="1"/>
            </p:cNvSpPr>
            <p:nvPr/>
          </p:nvSpPr>
          <p:spPr bwMode="auto">
            <a:xfrm>
              <a:off x="6896100" y="15748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a:solidFill>
                    <a:srgbClr val="000000"/>
                  </a:solidFill>
                  <a:cs typeface="Arial"/>
                </a:rPr>
                <a:t>54</a:t>
              </a:r>
            </a:p>
          </p:txBody>
        </p:sp>
        <p:sp>
          <p:nvSpPr>
            <p:cNvPr id="27" name="Text Box 25">
              <a:extLst>
                <a:ext uri="{FF2B5EF4-FFF2-40B4-BE49-F238E27FC236}">
                  <a16:creationId xmlns:a16="http://schemas.microsoft.com/office/drawing/2014/main" id="{2B52413D-F9ED-4BE5-1B6D-8FE800E513D3}"/>
                </a:ext>
              </a:extLst>
            </p:cNvPr>
            <p:cNvSpPr txBox="1">
              <a:spLocks noChangeArrowheads="1"/>
            </p:cNvSpPr>
            <p:nvPr/>
          </p:nvSpPr>
          <p:spPr bwMode="auto">
            <a:xfrm>
              <a:off x="6896100" y="9652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a:solidFill>
                    <a:srgbClr val="000000"/>
                  </a:solidFill>
                  <a:cs typeface="Arial"/>
                </a:rPr>
                <a:t>51</a:t>
              </a:r>
            </a:p>
          </p:txBody>
        </p:sp>
        <p:sp>
          <p:nvSpPr>
            <p:cNvPr id="28" name="Text Box 26">
              <a:extLst>
                <a:ext uri="{FF2B5EF4-FFF2-40B4-BE49-F238E27FC236}">
                  <a16:creationId xmlns:a16="http://schemas.microsoft.com/office/drawing/2014/main" id="{401A2C88-5525-069C-2937-398A14808FF1}"/>
                </a:ext>
              </a:extLst>
            </p:cNvPr>
            <p:cNvSpPr txBox="1">
              <a:spLocks noChangeArrowheads="1"/>
            </p:cNvSpPr>
            <p:nvPr/>
          </p:nvSpPr>
          <p:spPr bwMode="auto">
            <a:xfrm>
              <a:off x="7505700" y="9652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a:solidFill>
                    <a:srgbClr val="000000"/>
                  </a:solidFill>
                  <a:cs typeface="Arial"/>
                </a:rPr>
                <a:t>56</a:t>
              </a:r>
            </a:p>
          </p:txBody>
        </p:sp>
        <p:sp>
          <p:nvSpPr>
            <p:cNvPr id="29" name="Text Box 27">
              <a:extLst>
                <a:ext uri="{FF2B5EF4-FFF2-40B4-BE49-F238E27FC236}">
                  <a16:creationId xmlns:a16="http://schemas.microsoft.com/office/drawing/2014/main" id="{8E562163-5CDC-69A5-EFB9-ACCB7419946E}"/>
                </a:ext>
              </a:extLst>
            </p:cNvPr>
            <p:cNvSpPr txBox="1">
              <a:spLocks noChangeArrowheads="1"/>
            </p:cNvSpPr>
            <p:nvPr/>
          </p:nvSpPr>
          <p:spPr bwMode="auto">
            <a:xfrm>
              <a:off x="7505700" y="1574801"/>
              <a:ext cx="609600" cy="48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defRPr/>
              </a:pPr>
              <a:r>
                <a:rPr lang="en-US" sz="1400">
                  <a:solidFill>
                    <a:srgbClr val="FF0000"/>
                  </a:solidFill>
                  <a:cs typeface="Arial"/>
                </a:rPr>
                <a:t>58</a:t>
              </a:r>
              <a:endParaRPr lang="en-US" sz="1400">
                <a:solidFill>
                  <a:srgbClr val="000000"/>
                </a:solidFill>
                <a:cs typeface="Arial"/>
              </a:endParaRPr>
            </a:p>
          </p:txBody>
        </p:sp>
        <p:sp>
          <p:nvSpPr>
            <p:cNvPr id="30" name="Line 28">
              <a:extLst>
                <a:ext uri="{FF2B5EF4-FFF2-40B4-BE49-F238E27FC236}">
                  <a16:creationId xmlns:a16="http://schemas.microsoft.com/office/drawing/2014/main" id="{9D97A933-0EBE-3719-AB82-75B5D525741C}"/>
                </a:ext>
              </a:extLst>
            </p:cNvPr>
            <p:cNvSpPr>
              <a:spLocks noChangeShapeType="1"/>
            </p:cNvSpPr>
            <p:nvPr/>
          </p:nvSpPr>
          <p:spPr bwMode="auto">
            <a:xfrm>
              <a:off x="3776662" y="2112967"/>
              <a:ext cx="1999945" cy="189014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31" name="Line 29">
              <a:extLst>
                <a:ext uri="{FF2B5EF4-FFF2-40B4-BE49-F238E27FC236}">
                  <a16:creationId xmlns:a16="http://schemas.microsoft.com/office/drawing/2014/main" id="{33DD4227-8022-AB2F-20FF-408EEA2AFEDD}"/>
                </a:ext>
              </a:extLst>
            </p:cNvPr>
            <p:cNvSpPr>
              <a:spLocks noChangeShapeType="1"/>
            </p:cNvSpPr>
            <p:nvPr/>
          </p:nvSpPr>
          <p:spPr bwMode="auto">
            <a:xfrm>
              <a:off x="4991101" y="2108201"/>
              <a:ext cx="848326" cy="18949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32" name="Line 30">
              <a:extLst>
                <a:ext uri="{FF2B5EF4-FFF2-40B4-BE49-F238E27FC236}">
                  <a16:creationId xmlns:a16="http://schemas.microsoft.com/office/drawing/2014/main" id="{2661796C-11BE-3A43-198B-DFE8479DA199}"/>
                </a:ext>
              </a:extLst>
            </p:cNvPr>
            <p:cNvSpPr>
              <a:spLocks noChangeShapeType="1"/>
            </p:cNvSpPr>
            <p:nvPr/>
          </p:nvSpPr>
          <p:spPr bwMode="auto">
            <a:xfrm>
              <a:off x="5295904" y="2108201"/>
              <a:ext cx="627627" cy="18949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33" name="Line 31">
              <a:extLst>
                <a:ext uri="{FF2B5EF4-FFF2-40B4-BE49-F238E27FC236}">
                  <a16:creationId xmlns:a16="http://schemas.microsoft.com/office/drawing/2014/main" id="{1CFBDA03-761C-8C9C-7CEE-84F675AD4CA7}"/>
                </a:ext>
              </a:extLst>
            </p:cNvPr>
            <p:cNvSpPr>
              <a:spLocks noChangeShapeType="1"/>
            </p:cNvSpPr>
            <p:nvPr/>
          </p:nvSpPr>
          <p:spPr bwMode="auto">
            <a:xfrm flipH="1">
              <a:off x="5981699" y="2108201"/>
              <a:ext cx="533397" cy="189490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34" name="Line 32">
              <a:extLst>
                <a:ext uri="{FF2B5EF4-FFF2-40B4-BE49-F238E27FC236}">
                  <a16:creationId xmlns:a16="http://schemas.microsoft.com/office/drawing/2014/main" id="{C5D7412E-9F5D-D3FF-11CD-BEE45A044C7E}"/>
                </a:ext>
              </a:extLst>
            </p:cNvPr>
            <p:cNvSpPr>
              <a:spLocks noChangeShapeType="1"/>
            </p:cNvSpPr>
            <p:nvPr/>
          </p:nvSpPr>
          <p:spPr bwMode="auto">
            <a:xfrm flipH="1">
              <a:off x="6044519" y="2108203"/>
              <a:ext cx="775381" cy="18949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sp>
          <p:nvSpPr>
            <p:cNvPr id="35" name="Line 33">
              <a:extLst>
                <a:ext uri="{FF2B5EF4-FFF2-40B4-BE49-F238E27FC236}">
                  <a16:creationId xmlns:a16="http://schemas.microsoft.com/office/drawing/2014/main" id="{F0FABAD3-1998-F158-04A9-0EA2CF3B5A11}"/>
                </a:ext>
              </a:extLst>
            </p:cNvPr>
            <p:cNvSpPr>
              <a:spLocks noChangeShapeType="1"/>
            </p:cNvSpPr>
            <p:nvPr/>
          </p:nvSpPr>
          <p:spPr bwMode="auto">
            <a:xfrm flipH="1">
              <a:off x="6089309" y="2108201"/>
              <a:ext cx="1949793" cy="189490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defRPr/>
              </a:pPr>
              <a:endParaRPr lang="en-US">
                <a:solidFill>
                  <a:srgbClr val="000000"/>
                </a:solidFill>
                <a:latin typeface="Times New Roman" pitchFamily="18" charset="0"/>
                <a:cs typeface="Arial"/>
              </a:endParaRPr>
            </a:p>
          </p:txBody>
        </p:sp>
      </p:grpSp>
    </p:spTree>
    <p:extLst>
      <p:ext uri="{BB962C8B-B14F-4D97-AF65-F5344CB8AC3E}">
        <p14:creationId xmlns:p14="http://schemas.microsoft.com/office/powerpoint/2010/main" val="2730916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BBC4D-FA70-AE0F-9353-CD65A78FD0DB}"/>
            </a:ext>
          </a:extLst>
        </p:cNvPr>
        <p:cNvGrpSpPr/>
        <p:nvPr/>
      </p:nvGrpSpPr>
      <p:grpSpPr>
        <a:xfrm>
          <a:off x="0" y="0"/>
          <a:ext cx="0" cy="0"/>
          <a:chOff x="0" y="0"/>
          <a:chExt cx="0" cy="0"/>
        </a:xfrm>
      </p:grpSpPr>
      <p:graphicFrame>
        <p:nvGraphicFramePr>
          <p:cNvPr id="25" name="Object 1029">
            <a:extLst>
              <a:ext uri="{FF2B5EF4-FFF2-40B4-BE49-F238E27FC236}">
                <a16:creationId xmlns:a16="http://schemas.microsoft.com/office/drawing/2014/main" id="{98CA2C4A-E8EF-5150-FBF6-F39248025477}"/>
              </a:ext>
            </a:extLst>
          </p:cNvPr>
          <p:cNvGraphicFramePr>
            <a:graphicFrameLocks/>
          </p:cNvGraphicFramePr>
          <p:nvPr>
            <p:extLst>
              <p:ext uri="{D42A27DB-BD31-4B8C-83A1-F6EECF244321}">
                <p14:modId xmlns:p14="http://schemas.microsoft.com/office/powerpoint/2010/main" val="1541247182"/>
              </p:ext>
            </p:extLst>
          </p:nvPr>
        </p:nvGraphicFramePr>
        <p:xfrm>
          <a:off x="6410325" y="961626"/>
          <a:ext cx="5865813" cy="3967162"/>
        </p:xfrm>
        <a:graphic>
          <a:graphicData uri="http://schemas.openxmlformats.org/presentationml/2006/ole">
            <mc:AlternateContent xmlns:mc="http://schemas.openxmlformats.org/markup-compatibility/2006">
              <mc:Choice xmlns:v="urn:schemas-microsoft-com:vml" Requires="v">
                <p:oleObj name="Graph Sheet" r:id="rId2" imgW="3352680" imgH="2590560" progId="SPLUSGraphSheetFileType">
                  <p:embed/>
                </p:oleObj>
              </mc:Choice>
              <mc:Fallback>
                <p:oleObj name="Graph Sheet" r:id="rId2" imgW="3352680" imgH="2590560" progId="SPLUSGraphSheetFileType">
                  <p:embed/>
                  <p:pic>
                    <p:nvPicPr>
                      <p:cNvPr id="18434" name="Object 1029"/>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0325" y="961626"/>
                        <a:ext cx="5865813" cy="3967162"/>
                      </a:xfrm>
                      <a:prstGeom prst="rect">
                        <a:avLst/>
                      </a:prstGeom>
                      <a:noFill/>
                      <a:ln>
                        <a:noFill/>
                      </a:ln>
                      <a:effectLst/>
                    </p:spPr>
                  </p:pic>
                </p:oleObj>
              </mc:Fallback>
            </mc:AlternateContent>
          </a:graphicData>
        </a:graphic>
      </p:graphicFrame>
      <p:sp>
        <p:nvSpPr>
          <p:cNvPr id="2" name="Title 1">
            <a:extLst>
              <a:ext uri="{FF2B5EF4-FFF2-40B4-BE49-F238E27FC236}">
                <a16:creationId xmlns:a16="http://schemas.microsoft.com/office/drawing/2014/main" id="{DC22A8E1-D7F3-B98F-25EE-D6AE1B19026E}"/>
              </a:ext>
            </a:extLst>
          </p:cNvPr>
          <p:cNvSpPr>
            <a:spLocks noGrp="1"/>
          </p:cNvSpPr>
          <p:nvPr>
            <p:ph type="title"/>
          </p:nvPr>
        </p:nvSpPr>
        <p:spPr>
          <a:xfrm>
            <a:off x="0" y="74222"/>
            <a:ext cx="12192000" cy="1157880"/>
          </a:xfrm>
        </p:spPr>
        <p:txBody>
          <a:bodyPr>
            <a:noAutofit/>
          </a:bodyPr>
          <a:lstStyle/>
          <a:p>
            <a:pPr algn="ctr"/>
            <a:r>
              <a:rPr lang="en-US" sz="3200" dirty="0"/>
              <a:t>Select threshold to map channel networks at the finest resolution consistent with empirical constant drop “law”</a:t>
            </a:r>
          </a:p>
        </p:txBody>
      </p:sp>
      <p:grpSp>
        <p:nvGrpSpPr>
          <p:cNvPr id="29" name="Group 28">
            <a:extLst>
              <a:ext uri="{FF2B5EF4-FFF2-40B4-BE49-F238E27FC236}">
                <a16:creationId xmlns:a16="http://schemas.microsoft.com/office/drawing/2014/main" id="{2578F049-D326-30FE-29A9-E72CC1E6BF3C}"/>
              </a:ext>
            </a:extLst>
          </p:cNvPr>
          <p:cNvGrpSpPr/>
          <p:nvPr/>
        </p:nvGrpSpPr>
        <p:grpSpPr>
          <a:xfrm>
            <a:off x="136021" y="1292049"/>
            <a:ext cx="5271779" cy="4820382"/>
            <a:chOff x="136021" y="1119921"/>
            <a:chExt cx="5271779" cy="4820382"/>
          </a:xfrm>
        </p:grpSpPr>
        <p:sp>
          <p:nvSpPr>
            <p:cNvPr id="6" name="Rectangle 2">
              <a:extLst>
                <a:ext uri="{FF2B5EF4-FFF2-40B4-BE49-F238E27FC236}">
                  <a16:creationId xmlns:a16="http://schemas.microsoft.com/office/drawing/2014/main" id="{6449D169-32DE-A8A9-1CB2-4BFDEE4AA113}"/>
                </a:ext>
              </a:extLst>
            </p:cNvPr>
            <p:cNvSpPr txBox="1">
              <a:spLocks noChangeArrowheads="1"/>
            </p:cNvSpPr>
            <p:nvPr/>
          </p:nvSpPr>
          <p:spPr>
            <a:xfrm>
              <a:off x="136021" y="1119921"/>
              <a:ext cx="5271779" cy="7235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1800" dirty="0"/>
                <a:t>t-test for difference in mean between first and higher order stream drops</a:t>
              </a:r>
            </a:p>
          </p:txBody>
        </p:sp>
        <p:grpSp>
          <p:nvGrpSpPr>
            <p:cNvPr id="28" name="Group 27">
              <a:extLst>
                <a:ext uri="{FF2B5EF4-FFF2-40B4-BE49-F238E27FC236}">
                  <a16:creationId xmlns:a16="http://schemas.microsoft.com/office/drawing/2014/main" id="{F58CE0CE-CA88-1546-0517-6FF2B84E839B}"/>
                </a:ext>
              </a:extLst>
            </p:cNvPr>
            <p:cNvGrpSpPr/>
            <p:nvPr/>
          </p:nvGrpSpPr>
          <p:grpSpPr>
            <a:xfrm>
              <a:off x="716090" y="2037962"/>
              <a:ext cx="3855910" cy="2864682"/>
              <a:chOff x="716090" y="2307463"/>
              <a:chExt cx="3377315" cy="2509118"/>
            </a:xfrm>
          </p:grpSpPr>
          <p:sp>
            <p:nvSpPr>
              <p:cNvPr id="7" name="Line 3">
                <a:extLst>
                  <a:ext uri="{FF2B5EF4-FFF2-40B4-BE49-F238E27FC236}">
                    <a16:creationId xmlns:a16="http://schemas.microsoft.com/office/drawing/2014/main" id="{AD64BA52-E66B-DC25-8D91-7A8669E4ADE3}"/>
                  </a:ext>
                </a:extLst>
              </p:cNvPr>
              <p:cNvSpPr>
                <a:spLocks noChangeShapeType="1"/>
              </p:cNvSpPr>
              <p:nvPr/>
            </p:nvSpPr>
            <p:spPr bwMode="auto">
              <a:xfrm>
                <a:off x="716090" y="4815671"/>
                <a:ext cx="333147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8" name="Line 4">
                <a:extLst>
                  <a:ext uri="{FF2B5EF4-FFF2-40B4-BE49-F238E27FC236}">
                    <a16:creationId xmlns:a16="http://schemas.microsoft.com/office/drawing/2014/main" id="{34441A32-3DC2-6A97-009C-626753C76089}"/>
                  </a:ext>
                </a:extLst>
              </p:cNvPr>
              <p:cNvSpPr>
                <a:spLocks noChangeShapeType="1"/>
              </p:cNvSpPr>
              <p:nvPr/>
            </p:nvSpPr>
            <p:spPr bwMode="auto">
              <a:xfrm>
                <a:off x="1997426" y="4767436"/>
                <a:ext cx="0" cy="48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9" name="Line 5">
                <a:extLst>
                  <a:ext uri="{FF2B5EF4-FFF2-40B4-BE49-F238E27FC236}">
                    <a16:creationId xmlns:a16="http://schemas.microsoft.com/office/drawing/2014/main" id="{D0A8DC6B-9185-3E6C-9781-380999CDA4E9}"/>
                  </a:ext>
                </a:extLst>
              </p:cNvPr>
              <p:cNvSpPr>
                <a:spLocks noChangeShapeType="1"/>
              </p:cNvSpPr>
              <p:nvPr/>
            </p:nvSpPr>
            <p:spPr bwMode="auto">
              <a:xfrm>
                <a:off x="3022495" y="4767436"/>
                <a:ext cx="0" cy="48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10" name="Text Box 6">
                <a:extLst>
                  <a:ext uri="{FF2B5EF4-FFF2-40B4-BE49-F238E27FC236}">
                    <a16:creationId xmlns:a16="http://schemas.microsoft.com/office/drawing/2014/main" id="{AD5BFB2E-69C7-2EB2-85DB-A2687CC39A7D}"/>
                  </a:ext>
                </a:extLst>
              </p:cNvPr>
              <p:cNvSpPr txBox="1">
                <a:spLocks noChangeArrowheads="1"/>
              </p:cNvSpPr>
              <p:nvPr/>
            </p:nvSpPr>
            <p:spPr bwMode="auto">
              <a:xfrm>
                <a:off x="1743409" y="4429793"/>
                <a:ext cx="4122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r>
                  <a:rPr lang="en-US" sz="1600" dirty="0">
                    <a:solidFill>
                      <a:srgbClr val="000000"/>
                    </a:solidFill>
                    <a:latin typeface="+mn-lt"/>
                    <a:cs typeface="Arial"/>
                  </a:rPr>
                  <a:t>72</a:t>
                </a:r>
              </a:p>
            </p:txBody>
          </p:sp>
          <p:sp>
            <p:nvSpPr>
              <p:cNvPr id="11" name="Text Box 7">
                <a:extLst>
                  <a:ext uri="{FF2B5EF4-FFF2-40B4-BE49-F238E27FC236}">
                    <a16:creationId xmlns:a16="http://schemas.microsoft.com/office/drawing/2014/main" id="{E6F0293A-90DE-A1B9-F645-08292D48E0EF}"/>
                  </a:ext>
                </a:extLst>
              </p:cNvPr>
              <p:cNvSpPr txBox="1">
                <a:spLocks noChangeArrowheads="1"/>
              </p:cNvSpPr>
              <p:nvPr/>
            </p:nvSpPr>
            <p:spPr bwMode="auto">
              <a:xfrm>
                <a:off x="2789994" y="4429793"/>
                <a:ext cx="5781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r>
                  <a:rPr lang="en-US" sz="1600" dirty="0">
                    <a:solidFill>
                      <a:srgbClr val="000000"/>
                    </a:solidFill>
                    <a:latin typeface="+mn-lt"/>
                    <a:cs typeface="Arial"/>
                  </a:rPr>
                  <a:t>130</a:t>
                </a:r>
              </a:p>
            </p:txBody>
          </p:sp>
          <p:graphicFrame>
            <p:nvGraphicFramePr>
              <p:cNvPr id="12" name="Object 8">
                <a:extLst>
                  <a:ext uri="{FF2B5EF4-FFF2-40B4-BE49-F238E27FC236}">
                    <a16:creationId xmlns:a16="http://schemas.microsoft.com/office/drawing/2014/main" id="{98E35A69-1F40-83C6-CBD2-CC8855985984}"/>
                  </a:ext>
                </a:extLst>
              </p:cNvPr>
              <p:cNvGraphicFramePr>
                <a:graphicFrameLocks noChangeAspect="1"/>
              </p:cNvGraphicFramePr>
              <p:nvPr>
                <p:extLst>
                  <p:ext uri="{D42A27DB-BD31-4B8C-83A1-F6EECF244321}">
                    <p14:modId xmlns:p14="http://schemas.microsoft.com/office/powerpoint/2010/main" val="1974820762"/>
                  </p:ext>
                </p:extLst>
              </p:nvPr>
            </p:nvGraphicFramePr>
            <p:xfrm>
              <a:off x="756513" y="2307463"/>
              <a:ext cx="3180321" cy="1100061"/>
            </p:xfrm>
            <a:graphic>
              <a:graphicData uri="http://schemas.openxmlformats.org/presentationml/2006/ole">
                <mc:AlternateContent xmlns:mc="http://schemas.openxmlformats.org/markup-compatibility/2006">
                  <mc:Choice xmlns:v="urn:schemas-microsoft-com:vml" Requires="v">
                    <p:oleObj name="Worksheet" r:id="rId4" imgW="2446401" imgH="846201" progId="Excel.Sheet.8">
                      <p:embed/>
                    </p:oleObj>
                  </mc:Choice>
                  <mc:Fallback>
                    <p:oleObj name="Worksheet" r:id="rId4" imgW="2446401" imgH="846201" progId="Excel.Sheet.8">
                      <p:embed/>
                      <p:pic>
                        <p:nvPicPr>
                          <p:cNvPr id="16386"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513" y="2307463"/>
                            <a:ext cx="3180321" cy="1100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Text Box 9">
                <a:extLst>
                  <a:ext uri="{FF2B5EF4-FFF2-40B4-BE49-F238E27FC236}">
                    <a16:creationId xmlns:a16="http://schemas.microsoft.com/office/drawing/2014/main" id="{5223B7F5-67B1-CD73-984C-9916C88B4E18}"/>
                  </a:ext>
                </a:extLst>
              </p:cNvPr>
              <p:cNvSpPr txBox="1">
                <a:spLocks noChangeArrowheads="1"/>
              </p:cNvSpPr>
              <p:nvPr/>
            </p:nvSpPr>
            <p:spPr bwMode="auto">
              <a:xfrm>
                <a:off x="716091" y="4478027"/>
                <a:ext cx="2984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defRPr/>
                </a:pPr>
                <a:r>
                  <a:rPr lang="en-US" sz="1600">
                    <a:solidFill>
                      <a:srgbClr val="000000"/>
                    </a:solidFill>
                    <a:latin typeface="+mn-lt"/>
                    <a:cs typeface="Arial"/>
                  </a:rPr>
                  <a:t>0</a:t>
                </a:r>
              </a:p>
            </p:txBody>
          </p:sp>
          <p:sp>
            <p:nvSpPr>
              <p:cNvPr id="14" name="Line 10">
                <a:extLst>
                  <a:ext uri="{FF2B5EF4-FFF2-40B4-BE49-F238E27FC236}">
                    <a16:creationId xmlns:a16="http://schemas.microsoft.com/office/drawing/2014/main" id="{CF5D68CC-0739-A4E2-E076-2310EBAB0E8F}"/>
                  </a:ext>
                </a:extLst>
              </p:cNvPr>
              <p:cNvSpPr>
                <a:spLocks noChangeShapeType="1"/>
              </p:cNvSpPr>
              <p:nvPr/>
            </p:nvSpPr>
            <p:spPr bwMode="auto">
              <a:xfrm>
                <a:off x="825920" y="4767436"/>
                <a:ext cx="0" cy="482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15" name="Freeform 11">
                <a:extLst>
                  <a:ext uri="{FF2B5EF4-FFF2-40B4-BE49-F238E27FC236}">
                    <a16:creationId xmlns:a16="http://schemas.microsoft.com/office/drawing/2014/main" id="{F99F77BF-6068-C507-296E-DDEB4C7AAA6E}"/>
                  </a:ext>
                </a:extLst>
              </p:cNvPr>
              <p:cNvSpPr>
                <a:spLocks/>
              </p:cNvSpPr>
              <p:nvPr/>
            </p:nvSpPr>
            <p:spPr bwMode="auto">
              <a:xfrm>
                <a:off x="1969412" y="4106178"/>
                <a:ext cx="2123993" cy="647218"/>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 name="connsiteX0" fmla="*/ 0 w 10000"/>
                  <a:gd name="connsiteY0" fmla="*/ 9728 h 9786"/>
                  <a:gd name="connsiteX1" fmla="*/ 1605 w 10000"/>
                  <a:gd name="connsiteY1" fmla="*/ 9700 h 9786"/>
                  <a:gd name="connsiteX2" fmla="*/ 2616 w 10000"/>
                  <a:gd name="connsiteY2" fmla="*/ 9141 h 9786"/>
                  <a:gd name="connsiteX3" fmla="*/ 3218 w 10000"/>
                  <a:gd name="connsiteY3" fmla="*/ 7264 h 9786"/>
                  <a:gd name="connsiteX4" fmla="*/ 3849 w 10000"/>
                  <a:gd name="connsiteY4" fmla="*/ 4069 h 9786"/>
                  <a:gd name="connsiteX5" fmla="*/ 4367 w 10000"/>
                  <a:gd name="connsiteY5" fmla="*/ 789 h 9786"/>
                  <a:gd name="connsiteX6" fmla="*/ 4969 w 10000"/>
                  <a:gd name="connsiteY6" fmla="*/ 130 h 9786"/>
                  <a:gd name="connsiteX7" fmla="*/ 5600 w 10000"/>
                  <a:gd name="connsiteY7" fmla="*/ 2751 h 9786"/>
                  <a:gd name="connsiteX8" fmla="*/ 6172 w 10000"/>
                  <a:gd name="connsiteY8" fmla="*/ 6132 h 9786"/>
                  <a:gd name="connsiteX9" fmla="*/ 7050 w 10000"/>
                  <a:gd name="connsiteY9" fmla="*/ 9227 h 9786"/>
                  <a:gd name="connsiteX10" fmla="*/ 10000 w 10000"/>
                  <a:gd name="connsiteY10" fmla="*/ 9786 h 9786"/>
                  <a:gd name="connsiteX0" fmla="*/ 0 w 7050"/>
                  <a:gd name="connsiteY0" fmla="*/ 9941 h 9975"/>
                  <a:gd name="connsiteX1" fmla="*/ 1605 w 7050"/>
                  <a:gd name="connsiteY1" fmla="*/ 9912 h 9975"/>
                  <a:gd name="connsiteX2" fmla="*/ 2616 w 7050"/>
                  <a:gd name="connsiteY2" fmla="*/ 9341 h 9975"/>
                  <a:gd name="connsiteX3" fmla="*/ 3218 w 7050"/>
                  <a:gd name="connsiteY3" fmla="*/ 7423 h 9975"/>
                  <a:gd name="connsiteX4" fmla="*/ 3849 w 7050"/>
                  <a:gd name="connsiteY4" fmla="*/ 4158 h 9975"/>
                  <a:gd name="connsiteX5" fmla="*/ 4367 w 7050"/>
                  <a:gd name="connsiteY5" fmla="*/ 806 h 9975"/>
                  <a:gd name="connsiteX6" fmla="*/ 4969 w 7050"/>
                  <a:gd name="connsiteY6" fmla="*/ 133 h 9975"/>
                  <a:gd name="connsiteX7" fmla="*/ 5600 w 7050"/>
                  <a:gd name="connsiteY7" fmla="*/ 2811 h 9975"/>
                  <a:gd name="connsiteX8" fmla="*/ 6172 w 7050"/>
                  <a:gd name="connsiteY8" fmla="*/ 6266 h 9975"/>
                  <a:gd name="connsiteX9" fmla="*/ 7050 w 7050"/>
                  <a:gd name="connsiteY9" fmla="*/ 9429 h 9975"/>
                  <a:gd name="connsiteX0" fmla="*/ 0 w 10000"/>
                  <a:gd name="connsiteY0" fmla="*/ 9966 h 9966"/>
                  <a:gd name="connsiteX1" fmla="*/ 3711 w 10000"/>
                  <a:gd name="connsiteY1" fmla="*/ 9364 h 9966"/>
                  <a:gd name="connsiteX2" fmla="*/ 4565 w 10000"/>
                  <a:gd name="connsiteY2" fmla="*/ 7442 h 9966"/>
                  <a:gd name="connsiteX3" fmla="*/ 5460 w 10000"/>
                  <a:gd name="connsiteY3" fmla="*/ 4168 h 9966"/>
                  <a:gd name="connsiteX4" fmla="*/ 6194 w 10000"/>
                  <a:gd name="connsiteY4" fmla="*/ 808 h 9966"/>
                  <a:gd name="connsiteX5" fmla="*/ 7048 w 10000"/>
                  <a:gd name="connsiteY5" fmla="*/ 133 h 9966"/>
                  <a:gd name="connsiteX6" fmla="*/ 7943 w 10000"/>
                  <a:gd name="connsiteY6" fmla="*/ 2818 h 9966"/>
                  <a:gd name="connsiteX7" fmla="*/ 8755 w 10000"/>
                  <a:gd name="connsiteY7" fmla="*/ 6282 h 9966"/>
                  <a:gd name="connsiteX8" fmla="*/ 10000 w 10000"/>
                  <a:gd name="connsiteY8" fmla="*/ 9453 h 9966"/>
                  <a:gd name="connsiteX0" fmla="*/ 0 w 6289"/>
                  <a:gd name="connsiteY0" fmla="*/ 9396 h 9485"/>
                  <a:gd name="connsiteX1" fmla="*/ 854 w 6289"/>
                  <a:gd name="connsiteY1" fmla="*/ 7467 h 9485"/>
                  <a:gd name="connsiteX2" fmla="*/ 1749 w 6289"/>
                  <a:gd name="connsiteY2" fmla="*/ 4182 h 9485"/>
                  <a:gd name="connsiteX3" fmla="*/ 2483 w 6289"/>
                  <a:gd name="connsiteY3" fmla="*/ 811 h 9485"/>
                  <a:gd name="connsiteX4" fmla="*/ 3337 w 6289"/>
                  <a:gd name="connsiteY4" fmla="*/ 133 h 9485"/>
                  <a:gd name="connsiteX5" fmla="*/ 4232 w 6289"/>
                  <a:gd name="connsiteY5" fmla="*/ 2828 h 9485"/>
                  <a:gd name="connsiteX6" fmla="*/ 5044 w 6289"/>
                  <a:gd name="connsiteY6" fmla="*/ 6303 h 9485"/>
                  <a:gd name="connsiteX7" fmla="*/ 6289 w 6289"/>
                  <a:gd name="connsiteY7" fmla="*/ 9485 h 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9" h="9485">
                    <a:moveTo>
                      <a:pt x="0" y="9396"/>
                    </a:moveTo>
                    <a:cubicBezTo>
                      <a:pt x="378" y="8984"/>
                      <a:pt x="563" y="8335"/>
                      <a:pt x="854" y="7467"/>
                    </a:cubicBezTo>
                    <a:cubicBezTo>
                      <a:pt x="1143" y="6597"/>
                      <a:pt x="1475" y="5287"/>
                      <a:pt x="1749" y="4182"/>
                    </a:cubicBezTo>
                    <a:cubicBezTo>
                      <a:pt x="2021" y="3078"/>
                      <a:pt x="2217" y="1489"/>
                      <a:pt x="2483" y="811"/>
                    </a:cubicBezTo>
                    <a:cubicBezTo>
                      <a:pt x="2750" y="133"/>
                      <a:pt x="3046" y="-206"/>
                      <a:pt x="3337" y="133"/>
                    </a:cubicBezTo>
                    <a:cubicBezTo>
                      <a:pt x="3627" y="472"/>
                      <a:pt x="3947" y="1796"/>
                      <a:pt x="4232" y="2828"/>
                    </a:cubicBezTo>
                    <a:cubicBezTo>
                      <a:pt x="4516" y="3859"/>
                      <a:pt x="4700" y="5200"/>
                      <a:pt x="5044" y="6303"/>
                    </a:cubicBezTo>
                    <a:cubicBezTo>
                      <a:pt x="5388" y="7408"/>
                      <a:pt x="5384" y="8858"/>
                      <a:pt x="6289" y="9485"/>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16" name="Freeform 12">
                <a:extLst>
                  <a:ext uri="{FF2B5EF4-FFF2-40B4-BE49-F238E27FC236}">
                    <a16:creationId xmlns:a16="http://schemas.microsoft.com/office/drawing/2014/main" id="{B970CDD2-7A01-2303-ED7A-600A5BC1F6E5}"/>
                  </a:ext>
                </a:extLst>
              </p:cNvPr>
              <p:cNvSpPr>
                <a:spLocks/>
              </p:cNvSpPr>
              <p:nvPr/>
            </p:nvSpPr>
            <p:spPr bwMode="auto">
              <a:xfrm>
                <a:off x="864956" y="3822556"/>
                <a:ext cx="1870783" cy="961102"/>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 name="connsiteX0" fmla="*/ 0 w 10000"/>
                  <a:gd name="connsiteY0" fmla="*/ 9728 h 9786"/>
                  <a:gd name="connsiteX1" fmla="*/ 1605 w 10000"/>
                  <a:gd name="connsiteY1" fmla="*/ 9700 h 9786"/>
                  <a:gd name="connsiteX2" fmla="*/ 2616 w 10000"/>
                  <a:gd name="connsiteY2" fmla="*/ 9141 h 9786"/>
                  <a:gd name="connsiteX3" fmla="*/ 3218 w 10000"/>
                  <a:gd name="connsiteY3" fmla="*/ 7264 h 9786"/>
                  <a:gd name="connsiteX4" fmla="*/ 3849 w 10000"/>
                  <a:gd name="connsiteY4" fmla="*/ 4069 h 9786"/>
                  <a:gd name="connsiteX5" fmla="*/ 4367 w 10000"/>
                  <a:gd name="connsiteY5" fmla="*/ 789 h 9786"/>
                  <a:gd name="connsiteX6" fmla="*/ 4969 w 10000"/>
                  <a:gd name="connsiteY6" fmla="*/ 130 h 9786"/>
                  <a:gd name="connsiteX7" fmla="*/ 5600 w 10000"/>
                  <a:gd name="connsiteY7" fmla="*/ 2751 h 9786"/>
                  <a:gd name="connsiteX8" fmla="*/ 6172 w 10000"/>
                  <a:gd name="connsiteY8" fmla="*/ 6132 h 9786"/>
                  <a:gd name="connsiteX9" fmla="*/ 7050 w 10000"/>
                  <a:gd name="connsiteY9" fmla="*/ 9227 h 9786"/>
                  <a:gd name="connsiteX10" fmla="*/ 10000 w 10000"/>
                  <a:gd name="connsiteY10" fmla="*/ 9786 h 9786"/>
                  <a:gd name="connsiteX0" fmla="*/ 0 w 7050"/>
                  <a:gd name="connsiteY0" fmla="*/ 9941 h 9975"/>
                  <a:gd name="connsiteX1" fmla="*/ 1605 w 7050"/>
                  <a:gd name="connsiteY1" fmla="*/ 9912 h 9975"/>
                  <a:gd name="connsiteX2" fmla="*/ 2616 w 7050"/>
                  <a:gd name="connsiteY2" fmla="*/ 9341 h 9975"/>
                  <a:gd name="connsiteX3" fmla="*/ 3218 w 7050"/>
                  <a:gd name="connsiteY3" fmla="*/ 7423 h 9975"/>
                  <a:gd name="connsiteX4" fmla="*/ 3849 w 7050"/>
                  <a:gd name="connsiteY4" fmla="*/ 4158 h 9975"/>
                  <a:gd name="connsiteX5" fmla="*/ 4367 w 7050"/>
                  <a:gd name="connsiteY5" fmla="*/ 806 h 9975"/>
                  <a:gd name="connsiteX6" fmla="*/ 4969 w 7050"/>
                  <a:gd name="connsiteY6" fmla="*/ 133 h 9975"/>
                  <a:gd name="connsiteX7" fmla="*/ 5600 w 7050"/>
                  <a:gd name="connsiteY7" fmla="*/ 2811 h 9975"/>
                  <a:gd name="connsiteX8" fmla="*/ 6172 w 7050"/>
                  <a:gd name="connsiteY8" fmla="*/ 6266 h 9975"/>
                  <a:gd name="connsiteX9" fmla="*/ 7050 w 7050"/>
                  <a:gd name="connsiteY9" fmla="*/ 9429 h 9975"/>
                  <a:gd name="connsiteX0" fmla="*/ 0 w 7723"/>
                  <a:gd name="connsiteY0" fmla="*/ 9937 h 9937"/>
                  <a:gd name="connsiteX1" fmla="*/ 1434 w 7723"/>
                  <a:gd name="connsiteY1" fmla="*/ 9364 h 9937"/>
                  <a:gd name="connsiteX2" fmla="*/ 2288 w 7723"/>
                  <a:gd name="connsiteY2" fmla="*/ 7442 h 9937"/>
                  <a:gd name="connsiteX3" fmla="*/ 3183 w 7723"/>
                  <a:gd name="connsiteY3" fmla="*/ 4168 h 9937"/>
                  <a:gd name="connsiteX4" fmla="*/ 3917 w 7723"/>
                  <a:gd name="connsiteY4" fmla="*/ 808 h 9937"/>
                  <a:gd name="connsiteX5" fmla="*/ 4771 w 7723"/>
                  <a:gd name="connsiteY5" fmla="*/ 133 h 9937"/>
                  <a:gd name="connsiteX6" fmla="*/ 5666 w 7723"/>
                  <a:gd name="connsiteY6" fmla="*/ 2818 h 9937"/>
                  <a:gd name="connsiteX7" fmla="*/ 6478 w 7723"/>
                  <a:gd name="connsiteY7" fmla="*/ 6282 h 9937"/>
                  <a:gd name="connsiteX8" fmla="*/ 7723 w 7723"/>
                  <a:gd name="connsiteY8" fmla="*/ 9453 h 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23" h="9937">
                    <a:moveTo>
                      <a:pt x="0" y="9937"/>
                    </a:moveTo>
                    <a:cubicBezTo>
                      <a:pt x="615" y="9834"/>
                      <a:pt x="1055" y="9775"/>
                      <a:pt x="1434" y="9364"/>
                    </a:cubicBezTo>
                    <a:cubicBezTo>
                      <a:pt x="1812" y="8953"/>
                      <a:pt x="1997" y="8307"/>
                      <a:pt x="2288" y="7442"/>
                    </a:cubicBezTo>
                    <a:cubicBezTo>
                      <a:pt x="2577" y="6575"/>
                      <a:pt x="2909" y="5269"/>
                      <a:pt x="3183" y="4168"/>
                    </a:cubicBezTo>
                    <a:cubicBezTo>
                      <a:pt x="3455" y="3068"/>
                      <a:pt x="3651" y="1484"/>
                      <a:pt x="3917" y="808"/>
                    </a:cubicBezTo>
                    <a:cubicBezTo>
                      <a:pt x="4184" y="133"/>
                      <a:pt x="4480" y="-205"/>
                      <a:pt x="4771" y="133"/>
                    </a:cubicBezTo>
                    <a:cubicBezTo>
                      <a:pt x="5061" y="470"/>
                      <a:pt x="5381" y="1790"/>
                      <a:pt x="5666" y="2818"/>
                    </a:cubicBezTo>
                    <a:cubicBezTo>
                      <a:pt x="5950" y="3846"/>
                      <a:pt x="6134" y="5182"/>
                      <a:pt x="6478" y="6282"/>
                    </a:cubicBezTo>
                    <a:cubicBezTo>
                      <a:pt x="6822" y="7383"/>
                      <a:pt x="6818" y="8828"/>
                      <a:pt x="7723" y="9453"/>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defRPr/>
                </a:pPr>
                <a:endParaRPr lang="en-US" dirty="0">
                  <a:solidFill>
                    <a:srgbClr val="000000"/>
                  </a:solidFill>
                  <a:cs typeface="Arial"/>
                </a:endParaRPr>
              </a:p>
            </p:txBody>
          </p:sp>
          <p:sp>
            <p:nvSpPr>
              <p:cNvPr id="17" name="Rectangle 13">
                <a:extLst>
                  <a:ext uri="{FF2B5EF4-FFF2-40B4-BE49-F238E27FC236}">
                    <a16:creationId xmlns:a16="http://schemas.microsoft.com/office/drawing/2014/main" id="{E9C18E39-5F38-A6EE-485E-A6605241D4C0}"/>
                  </a:ext>
                </a:extLst>
              </p:cNvPr>
              <p:cNvSpPr>
                <a:spLocks noChangeArrowheads="1"/>
              </p:cNvSpPr>
              <p:nvPr/>
            </p:nvSpPr>
            <p:spPr bwMode="auto">
              <a:xfrm>
                <a:off x="2334653" y="2307463"/>
                <a:ext cx="1602181" cy="1179743"/>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18" name="Line 14">
                <a:extLst>
                  <a:ext uri="{FF2B5EF4-FFF2-40B4-BE49-F238E27FC236}">
                    <a16:creationId xmlns:a16="http://schemas.microsoft.com/office/drawing/2014/main" id="{8393BAE4-B05D-7350-211D-F551BC229BC4}"/>
                  </a:ext>
                </a:extLst>
              </p:cNvPr>
              <p:cNvSpPr>
                <a:spLocks noChangeShapeType="1"/>
              </p:cNvSpPr>
              <p:nvPr/>
            </p:nvSpPr>
            <p:spPr bwMode="auto">
              <a:xfrm>
                <a:off x="3048177" y="3540051"/>
                <a:ext cx="0" cy="530582"/>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19" name="Rectangle 15">
                <a:extLst>
                  <a:ext uri="{FF2B5EF4-FFF2-40B4-BE49-F238E27FC236}">
                    <a16:creationId xmlns:a16="http://schemas.microsoft.com/office/drawing/2014/main" id="{4BDEFA9E-0055-0CA5-485D-13C8FAC3EC74}"/>
                  </a:ext>
                </a:extLst>
              </p:cNvPr>
              <p:cNvSpPr>
                <a:spLocks noChangeArrowheads="1"/>
              </p:cNvSpPr>
              <p:nvPr/>
            </p:nvSpPr>
            <p:spPr bwMode="auto">
              <a:xfrm>
                <a:off x="740252" y="2307463"/>
                <a:ext cx="1602181" cy="1179743"/>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sp>
            <p:nvSpPr>
              <p:cNvPr id="20" name="Line 16">
                <a:extLst>
                  <a:ext uri="{FF2B5EF4-FFF2-40B4-BE49-F238E27FC236}">
                    <a16:creationId xmlns:a16="http://schemas.microsoft.com/office/drawing/2014/main" id="{4AB36122-A590-446F-0BF6-7AE1A7F093EA}"/>
                  </a:ext>
                </a:extLst>
              </p:cNvPr>
              <p:cNvSpPr>
                <a:spLocks noChangeShapeType="1"/>
              </p:cNvSpPr>
              <p:nvPr/>
            </p:nvSpPr>
            <p:spPr bwMode="auto">
              <a:xfrm>
                <a:off x="1954906" y="3487206"/>
                <a:ext cx="10231" cy="337643"/>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Times New Roman" pitchFamily="18" charset="0"/>
                  <a:cs typeface="Arial"/>
                </a:endParaRPr>
              </a:p>
            </p:txBody>
          </p:sp>
        </p:grpSp>
        <p:sp>
          <p:nvSpPr>
            <p:cNvPr id="21" name="Text Box 17">
              <a:extLst>
                <a:ext uri="{FF2B5EF4-FFF2-40B4-BE49-F238E27FC236}">
                  <a16:creationId xmlns:a16="http://schemas.microsoft.com/office/drawing/2014/main" id="{4CEDD0E4-81B1-C36C-62E6-55B198981216}"/>
                </a:ext>
              </a:extLst>
            </p:cNvPr>
            <p:cNvSpPr txBox="1">
              <a:spLocks noChangeArrowheads="1"/>
            </p:cNvSpPr>
            <p:nvPr/>
          </p:nvSpPr>
          <p:spPr bwMode="auto">
            <a:xfrm>
              <a:off x="415360" y="5293972"/>
              <a:ext cx="43150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defRPr/>
              </a:pPr>
              <a:r>
                <a:rPr lang="en-US" sz="1800" dirty="0">
                  <a:solidFill>
                    <a:srgbClr val="000000"/>
                  </a:solidFill>
                  <a:latin typeface="+mj-lt"/>
                  <a:cs typeface="Arial"/>
                </a:rPr>
                <a:t>Use smallest threshold for which |t| &lt; 2 (p=0.05) to map channels</a:t>
              </a:r>
            </a:p>
          </p:txBody>
        </p:sp>
      </p:grpSp>
      <p:sp>
        <p:nvSpPr>
          <p:cNvPr id="24" name="Rectangle 1028">
            <a:extLst>
              <a:ext uri="{FF2B5EF4-FFF2-40B4-BE49-F238E27FC236}">
                <a16:creationId xmlns:a16="http://schemas.microsoft.com/office/drawing/2014/main" id="{1E6FB1D5-88F9-BB60-CB97-4D25E751CA94}"/>
              </a:ext>
            </a:extLst>
          </p:cNvPr>
          <p:cNvSpPr txBox="1">
            <a:spLocks noChangeArrowheads="1"/>
          </p:cNvSpPr>
          <p:nvPr/>
        </p:nvSpPr>
        <p:spPr>
          <a:xfrm>
            <a:off x="6441564" y="1073394"/>
            <a:ext cx="6130317" cy="410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US" sz="1600" dirty="0"/>
              <a:t>Weighted Valley Cell Contributing Area Threshold</a:t>
            </a:r>
          </a:p>
        </p:txBody>
      </p:sp>
      <p:sp>
        <p:nvSpPr>
          <p:cNvPr id="34" name="Rectangle 33">
            <a:extLst>
              <a:ext uri="{FF2B5EF4-FFF2-40B4-BE49-F238E27FC236}">
                <a16:creationId xmlns:a16="http://schemas.microsoft.com/office/drawing/2014/main" id="{29FD5582-85B9-FDE0-EF54-9D62D0741040}"/>
              </a:ext>
            </a:extLst>
          </p:cNvPr>
          <p:cNvSpPr/>
          <p:nvPr/>
        </p:nvSpPr>
        <p:spPr>
          <a:xfrm>
            <a:off x="6191230" y="1712286"/>
            <a:ext cx="567296" cy="2152293"/>
          </a:xfrm>
          <a:prstGeom prst="rect">
            <a:avLst/>
          </a:prstGeom>
          <a:solidFill>
            <a:srgbClr val="E7E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088F7B81-8F31-4AFC-B7D2-7E4BAE5D5356}"/>
              </a:ext>
            </a:extLst>
          </p:cNvPr>
          <p:cNvSpPr txBox="1"/>
          <p:nvPr/>
        </p:nvSpPr>
        <p:spPr>
          <a:xfrm rot="16200000">
            <a:off x="5455697" y="2605889"/>
            <a:ext cx="2314908" cy="307777"/>
          </a:xfrm>
          <a:prstGeom prst="rect">
            <a:avLst/>
          </a:prstGeom>
          <a:noFill/>
        </p:spPr>
        <p:txBody>
          <a:bodyPr wrap="square">
            <a:spAutoFit/>
          </a:bodyPr>
          <a:lstStyle/>
          <a:p>
            <a:r>
              <a:rPr lang="en-US" sz="1400" b="1" dirty="0">
                <a:solidFill>
                  <a:schemeClr val="tx1"/>
                </a:solidFill>
              </a:rPr>
              <a:t>Strahler Steam Drop (m)</a:t>
            </a:r>
            <a:endParaRPr lang="en-US" sz="1400" dirty="0"/>
          </a:p>
        </p:txBody>
      </p:sp>
      <p:sp>
        <p:nvSpPr>
          <p:cNvPr id="35" name="Rectangle 34">
            <a:extLst>
              <a:ext uri="{FF2B5EF4-FFF2-40B4-BE49-F238E27FC236}">
                <a16:creationId xmlns:a16="http://schemas.microsoft.com/office/drawing/2014/main" id="{D8CD5A1F-AC63-7D96-4910-3FCEBE3EDD7F}"/>
              </a:ext>
            </a:extLst>
          </p:cNvPr>
          <p:cNvSpPr/>
          <p:nvPr/>
        </p:nvSpPr>
        <p:spPr>
          <a:xfrm rot="5400000">
            <a:off x="9219470" y="3763661"/>
            <a:ext cx="460916" cy="2209012"/>
          </a:xfrm>
          <a:prstGeom prst="rect">
            <a:avLst/>
          </a:prstGeom>
          <a:solidFill>
            <a:srgbClr val="E7E9E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25B55BB-5AF7-FD56-0176-0FA7DAEB5DE1}"/>
              </a:ext>
            </a:extLst>
          </p:cNvPr>
          <p:cNvSpPr txBox="1"/>
          <p:nvPr/>
        </p:nvSpPr>
        <p:spPr>
          <a:xfrm>
            <a:off x="8887527" y="4498424"/>
            <a:ext cx="2314908" cy="307777"/>
          </a:xfrm>
          <a:prstGeom prst="rect">
            <a:avLst/>
          </a:prstGeom>
          <a:noFill/>
        </p:spPr>
        <p:txBody>
          <a:bodyPr wrap="square">
            <a:spAutoFit/>
          </a:bodyPr>
          <a:lstStyle/>
          <a:p>
            <a:r>
              <a:rPr lang="en-US" sz="1400" b="1" dirty="0">
                <a:solidFill>
                  <a:schemeClr val="tx1"/>
                </a:solidFill>
              </a:rPr>
              <a:t>Strahler Order</a:t>
            </a:r>
            <a:endParaRPr lang="en-US" sz="1400" dirty="0"/>
          </a:p>
        </p:txBody>
      </p:sp>
      <p:sp>
        <p:nvSpPr>
          <p:cNvPr id="23" name="Rectangle 1027">
            <a:extLst>
              <a:ext uri="{FF2B5EF4-FFF2-40B4-BE49-F238E27FC236}">
                <a16:creationId xmlns:a16="http://schemas.microsoft.com/office/drawing/2014/main" id="{E531FA4C-AC07-1CB9-767F-6A3F390150A4}"/>
              </a:ext>
            </a:extLst>
          </p:cNvPr>
          <p:cNvSpPr>
            <a:spLocks noChangeArrowheads="1"/>
          </p:cNvSpPr>
          <p:nvPr/>
        </p:nvSpPr>
        <p:spPr bwMode="auto">
          <a:xfrm>
            <a:off x="9899516" y="4828505"/>
            <a:ext cx="567675" cy="1237893"/>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defRPr/>
            </a:pPr>
            <a:endParaRPr lang="en-US" sz="2400">
              <a:solidFill>
                <a:srgbClr val="009999"/>
              </a:solidFill>
              <a:latin typeface="Times New Roman" pitchFamily="18" charset="0"/>
            </a:endParaRPr>
          </a:p>
        </p:txBody>
      </p:sp>
      <p:graphicFrame>
        <p:nvGraphicFramePr>
          <p:cNvPr id="30" name="Table 29">
            <a:extLst>
              <a:ext uri="{FF2B5EF4-FFF2-40B4-BE49-F238E27FC236}">
                <a16:creationId xmlns:a16="http://schemas.microsoft.com/office/drawing/2014/main" id="{C57DB498-9D65-2167-48C3-E994BB37EB65}"/>
              </a:ext>
            </a:extLst>
          </p:cNvPr>
          <p:cNvGraphicFramePr>
            <a:graphicFrameLocks noGrp="1"/>
          </p:cNvGraphicFramePr>
          <p:nvPr>
            <p:extLst>
              <p:ext uri="{D42A27DB-BD31-4B8C-83A1-F6EECF244321}">
                <p14:modId xmlns:p14="http://schemas.microsoft.com/office/powerpoint/2010/main" val="3851290983"/>
              </p:ext>
            </p:extLst>
          </p:nvPr>
        </p:nvGraphicFramePr>
        <p:xfrm>
          <a:off x="4855834" y="4785067"/>
          <a:ext cx="7126228" cy="1370755"/>
        </p:xfrm>
        <a:graphic>
          <a:graphicData uri="http://schemas.openxmlformats.org/drawingml/2006/table">
            <a:tbl>
              <a:tblPr firstRow="1" bandRow="1">
                <a:tableStyleId>{5C22544A-7EE6-4342-B048-85BDC9FD1C3A}</a:tableStyleId>
              </a:tblPr>
              <a:tblGrid>
                <a:gridCol w="2330274">
                  <a:extLst>
                    <a:ext uri="{9D8B030D-6E8A-4147-A177-3AD203B41FA5}">
                      <a16:colId xmlns:a16="http://schemas.microsoft.com/office/drawing/2014/main" val="28104473"/>
                    </a:ext>
                  </a:extLst>
                </a:gridCol>
                <a:gridCol w="1381219">
                  <a:extLst>
                    <a:ext uri="{9D8B030D-6E8A-4147-A177-3AD203B41FA5}">
                      <a16:colId xmlns:a16="http://schemas.microsoft.com/office/drawing/2014/main" val="1909881630"/>
                    </a:ext>
                  </a:extLst>
                </a:gridCol>
                <a:gridCol w="1431764">
                  <a:extLst>
                    <a:ext uri="{9D8B030D-6E8A-4147-A177-3AD203B41FA5}">
                      <a16:colId xmlns:a16="http://schemas.microsoft.com/office/drawing/2014/main" val="2906698892"/>
                    </a:ext>
                  </a:extLst>
                </a:gridCol>
                <a:gridCol w="1428213">
                  <a:extLst>
                    <a:ext uri="{9D8B030D-6E8A-4147-A177-3AD203B41FA5}">
                      <a16:colId xmlns:a16="http://schemas.microsoft.com/office/drawing/2014/main" val="3203441504"/>
                    </a:ext>
                  </a:extLst>
                </a:gridCol>
                <a:gridCol w="554758">
                  <a:extLst>
                    <a:ext uri="{9D8B030D-6E8A-4147-A177-3AD203B41FA5}">
                      <a16:colId xmlns:a16="http://schemas.microsoft.com/office/drawing/2014/main" val="3926034343"/>
                    </a:ext>
                  </a:extLst>
                </a:gridCol>
              </a:tblGrid>
              <a:tr h="495724">
                <a:tc>
                  <a:txBody>
                    <a:bodyPr/>
                    <a:lstStyle/>
                    <a:p>
                      <a:r>
                        <a:rPr lang="en-US" sz="1400" b="1" dirty="0">
                          <a:solidFill>
                            <a:schemeClr val="tx1"/>
                          </a:solidFill>
                        </a:rPr>
                        <a:t>Weighted valley grid cell threshold</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chemeClr val="tx1"/>
                          </a:solidFill>
                        </a:rPr>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chemeClr val="tx1"/>
                          </a:solidFill>
                        </a:rPr>
                        <a:t>15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chemeClr val="tx1"/>
                          </a:solidFill>
                        </a:rPr>
                        <a:t>20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30</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2238958"/>
                  </a:ext>
                </a:extLst>
              </a:tr>
              <a:tr h="291603">
                <a:tc>
                  <a:txBody>
                    <a:bodyPr/>
                    <a:lstStyle/>
                    <a:p>
                      <a:r>
                        <a:rPr lang="en-US" sz="1400" b="1" dirty="0">
                          <a:solidFill>
                            <a:schemeClr val="tx1"/>
                          </a:solidFill>
                        </a:rPr>
                        <a:t>Drainage Density (km</a:t>
                      </a:r>
                      <a:r>
                        <a:rPr lang="en-US" sz="1400" b="1" baseline="30000" dirty="0">
                          <a:solidFill>
                            <a:schemeClr val="tx1"/>
                          </a:solidFill>
                        </a:rPr>
                        <a:t>-1</a:t>
                      </a:r>
                      <a:r>
                        <a:rPr lang="en-US" sz="1400" b="1" baseline="0" dirty="0">
                          <a:solidFill>
                            <a:schemeClr val="tx1"/>
                          </a:solidFill>
                        </a:rPr>
                        <a:t>)</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chemeClr val="tx1"/>
                          </a:solidFill>
                        </a:rPr>
                        <a:t>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chemeClr val="tx1"/>
                          </a:solidFill>
                        </a:rPr>
                        <a:t>1.8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chemeClr val="tx1"/>
                          </a:solidFill>
                        </a:rPr>
                        <a:t>1.6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1.4</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5348089"/>
                  </a:ext>
                </a:extLst>
              </a:tr>
              <a:tr h="547795">
                <a:tc>
                  <a:txBody>
                    <a:bodyPr/>
                    <a:lstStyle/>
                    <a:p>
                      <a:r>
                        <a:rPr lang="en-US" sz="1400" b="1" dirty="0">
                          <a:solidFill>
                            <a:schemeClr val="tx1"/>
                          </a:solidFill>
                        </a:rPr>
                        <a:t>T for diff of first and higher order drop means</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chemeClr val="tx1"/>
                          </a:solidFill>
                        </a:rPr>
                        <a:t>-4.1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chemeClr val="tx1"/>
                          </a:solidFill>
                        </a:rPr>
                        <a:t>-2.2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dirty="0">
                          <a:solidFill>
                            <a:schemeClr val="tx1"/>
                          </a:solidFill>
                        </a:rPr>
                        <a:t>-1.3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rPr>
                        <a:t>-1.2</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2105383"/>
                  </a:ext>
                </a:extLst>
              </a:tr>
            </a:tbl>
          </a:graphicData>
        </a:graphic>
      </p:graphicFrame>
    </p:spTree>
    <p:extLst>
      <p:ext uri="{BB962C8B-B14F-4D97-AF65-F5344CB8AC3E}">
        <p14:creationId xmlns:p14="http://schemas.microsoft.com/office/powerpoint/2010/main" val="2222493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greytoppd"/>
          <p:cNvPicPr>
            <a:picLocks noChangeAspect="1" noChangeArrowheads="1"/>
          </p:cNvPicPr>
          <p:nvPr/>
        </p:nvPicPr>
        <p:blipFill>
          <a:blip r:embed="rId2">
            <a:extLst>
              <a:ext uri="{28A0092B-C50C-407E-A947-70E740481C1C}">
                <a14:useLocalDpi xmlns:a14="http://schemas.microsoft.com/office/drawing/2010/main" val="0"/>
              </a:ext>
            </a:extLst>
          </a:blip>
          <a:srcRect b="40775"/>
          <a:stretch>
            <a:fillRect/>
          </a:stretch>
        </p:blipFill>
        <p:spPr bwMode="auto">
          <a:xfrm>
            <a:off x="5975316" y="945978"/>
            <a:ext cx="6389440" cy="4898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6204857" y="114981"/>
            <a:ext cx="56389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defRPr/>
            </a:pPr>
            <a:r>
              <a:rPr lang="en-US" dirty="0">
                <a:solidFill>
                  <a:srgbClr val="000000"/>
                </a:solidFill>
                <a:latin typeface="+mn-lt"/>
                <a:cs typeface="Arial"/>
              </a:rPr>
              <a:t>Channels mapped using valley grid cells as weight and optimal threshold</a:t>
            </a:r>
          </a:p>
        </p:txBody>
      </p:sp>
      <p:pic>
        <p:nvPicPr>
          <p:cNvPr id="2" name="Picture 3" descr="greytopsa200">
            <a:extLst>
              <a:ext uri="{FF2B5EF4-FFF2-40B4-BE49-F238E27FC236}">
                <a16:creationId xmlns:a16="http://schemas.microsoft.com/office/drawing/2014/main" id="{A494C2CA-26DC-A11B-E9AC-31A6354D7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0633"/>
          <a:stretch>
            <a:fillRect/>
          </a:stretch>
        </p:blipFill>
        <p:spPr bwMode="auto">
          <a:xfrm>
            <a:off x="-153381" y="908807"/>
            <a:ext cx="6443186" cy="495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a16="http://schemas.microsoft.com/office/drawing/2014/main" id="{9C7DAF88-02AE-ED37-ABF0-94D592D46120}"/>
              </a:ext>
            </a:extLst>
          </p:cNvPr>
          <p:cNvSpPr txBox="1">
            <a:spLocks noChangeArrowheads="1"/>
          </p:cNvSpPr>
          <p:nvPr/>
        </p:nvSpPr>
        <p:spPr bwMode="auto">
          <a:xfrm>
            <a:off x="237557" y="114981"/>
            <a:ext cx="53625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defRPr/>
            </a:pPr>
            <a:r>
              <a:rPr lang="en-US" dirty="0">
                <a:solidFill>
                  <a:srgbClr val="000000"/>
                </a:solidFill>
                <a:latin typeface="+mn-lt"/>
                <a:cs typeface="Arial"/>
              </a:rPr>
              <a:t>Channels mapped using contributing area and optimal threshold</a:t>
            </a:r>
          </a:p>
        </p:txBody>
      </p:sp>
    </p:spTree>
    <p:extLst>
      <p:ext uri="{BB962C8B-B14F-4D97-AF65-F5344CB8AC3E}">
        <p14:creationId xmlns:p14="http://schemas.microsoft.com/office/powerpoint/2010/main" val="2073595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041A6-B704-5B0A-1EF9-F28609F2D2E4}"/>
            </a:ext>
          </a:extLst>
        </p:cNvPr>
        <p:cNvGrpSpPr/>
        <p:nvPr/>
      </p:nvGrpSpPr>
      <p:grpSpPr>
        <a:xfrm>
          <a:off x="0" y="0"/>
          <a:ext cx="0" cy="0"/>
          <a:chOff x="0" y="0"/>
          <a:chExt cx="0" cy="0"/>
        </a:xfrm>
      </p:grpSpPr>
      <p:sp>
        <p:nvSpPr>
          <p:cNvPr id="2281474" name="Rectangle 2">
            <a:extLst>
              <a:ext uri="{FF2B5EF4-FFF2-40B4-BE49-F238E27FC236}">
                <a16:creationId xmlns:a16="http://schemas.microsoft.com/office/drawing/2014/main" id="{794A826B-51AE-7D97-27B9-54B734E9D00E}"/>
              </a:ext>
            </a:extLst>
          </p:cNvPr>
          <p:cNvSpPr>
            <a:spLocks noGrp="1" noChangeArrowheads="1"/>
          </p:cNvSpPr>
          <p:nvPr>
            <p:ph type="title"/>
          </p:nvPr>
        </p:nvSpPr>
        <p:spPr>
          <a:xfrm>
            <a:off x="901700" y="402586"/>
            <a:ext cx="8229600" cy="684918"/>
          </a:xfrm>
        </p:spPr>
        <p:txBody>
          <a:bodyPr>
            <a:normAutofit fontScale="90000"/>
          </a:bodyPr>
          <a:lstStyle/>
          <a:p>
            <a:pPr eaLnBrk="1" hangingPunct="1">
              <a:defRPr/>
            </a:pPr>
            <a:r>
              <a:rPr lang="en-US" dirty="0"/>
              <a:t>Summary so far</a:t>
            </a:r>
          </a:p>
        </p:txBody>
      </p:sp>
      <p:sp>
        <p:nvSpPr>
          <p:cNvPr id="69635" name="Rectangle 3">
            <a:extLst>
              <a:ext uri="{FF2B5EF4-FFF2-40B4-BE49-F238E27FC236}">
                <a16:creationId xmlns:a16="http://schemas.microsoft.com/office/drawing/2014/main" id="{7E2868EF-A27A-DFBD-E7FF-826DFC566D31}"/>
              </a:ext>
            </a:extLst>
          </p:cNvPr>
          <p:cNvSpPr>
            <a:spLocks noGrp="1" noChangeArrowheads="1"/>
          </p:cNvSpPr>
          <p:nvPr>
            <p:ph idx="1"/>
          </p:nvPr>
        </p:nvSpPr>
        <p:spPr>
          <a:xfrm>
            <a:off x="787399" y="1244533"/>
            <a:ext cx="10654323" cy="4525963"/>
          </a:xfrm>
        </p:spPr>
        <p:txBody>
          <a:bodyPr>
            <a:normAutofit fontScale="85000" lnSpcReduction="20000"/>
          </a:bodyPr>
          <a:lstStyle/>
          <a:p>
            <a:pPr>
              <a:lnSpc>
                <a:spcPct val="105000"/>
              </a:lnSpc>
              <a:buClr>
                <a:schemeClr val="tx1"/>
              </a:buClr>
            </a:pPr>
            <a:r>
              <a:rPr lang="en-US" sz="2400" dirty="0"/>
              <a:t>A simple grid DEM is the starting point for watershed delineation that produces structured information on watersheds and connected stream networks useful for hydrologic modeling   </a:t>
            </a:r>
          </a:p>
          <a:p>
            <a:pPr>
              <a:lnSpc>
                <a:spcPct val="105000"/>
              </a:lnSpc>
              <a:buClr>
                <a:schemeClr val="tx1"/>
              </a:buClr>
            </a:pPr>
            <a:r>
              <a:rPr lang="en-US" sz="2400" dirty="0"/>
              <a:t>Knowledge from geomorphology offers an approach towards objective selection of channel network delineation threshold</a:t>
            </a:r>
          </a:p>
          <a:p>
            <a:pPr>
              <a:lnSpc>
                <a:spcPct val="105000"/>
              </a:lnSpc>
              <a:buClr>
                <a:schemeClr val="tx1"/>
              </a:buClr>
            </a:pPr>
            <a:r>
              <a:rPr lang="en-US" sz="2400" dirty="0"/>
              <a:t>Curvature and valley cell identification adapt for spatially variable drainage density and topographic texture</a:t>
            </a:r>
          </a:p>
          <a:p>
            <a:pPr>
              <a:lnSpc>
                <a:spcPct val="105000"/>
              </a:lnSpc>
              <a:buClr>
                <a:schemeClr val="tx1"/>
              </a:buClr>
            </a:pPr>
            <a:r>
              <a:rPr lang="en-US" sz="2400" dirty="0"/>
              <a:t>Watershed delineation based on D8</a:t>
            </a:r>
          </a:p>
          <a:p>
            <a:pPr>
              <a:lnSpc>
                <a:spcPct val="105000"/>
              </a:lnSpc>
              <a:buClr>
                <a:schemeClr val="tx1"/>
              </a:buClr>
            </a:pPr>
            <a:endParaRPr lang="en-US" sz="2400" dirty="0"/>
          </a:p>
          <a:p>
            <a:pPr>
              <a:lnSpc>
                <a:spcPct val="105000"/>
              </a:lnSpc>
              <a:buClr>
                <a:schemeClr val="tx1"/>
              </a:buClr>
            </a:pPr>
            <a:endParaRPr lang="en-US" sz="2400" dirty="0"/>
          </a:p>
          <a:p>
            <a:pPr>
              <a:lnSpc>
                <a:spcPct val="105000"/>
              </a:lnSpc>
              <a:buClr>
                <a:schemeClr val="tx1"/>
              </a:buClr>
            </a:pPr>
            <a:r>
              <a:rPr lang="en-US" sz="2400" dirty="0"/>
              <a:t>Results are limited by being scale dependent and objective approach to finding a channelization threshold does not always work well</a:t>
            </a:r>
          </a:p>
          <a:p>
            <a:pPr>
              <a:lnSpc>
                <a:spcPct val="105000"/>
              </a:lnSpc>
              <a:buClr>
                <a:schemeClr val="tx1"/>
              </a:buClr>
            </a:pPr>
            <a:r>
              <a:rPr lang="en-US" sz="2400" dirty="0"/>
              <a:t>Opportunities to extend using other valley classification approaches (some seen at this conference)</a:t>
            </a:r>
          </a:p>
        </p:txBody>
      </p:sp>
    </p:spTree>
    <p:extLst>
      <p:ext uri="{BB962C8B-B14F-4D97-AF65-F5344CB8AC3E}">
        <p14:creationId xmlns:p14="http://schemas.microsoft.com/office/powerpoint/2010/main" val="3193564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3"/>
          <p:cNvPicPr>
            <a:picLocks noChangeAspect="1" noChangeArrowheads="1"/>
          </p:cNvPicPr>
          <p:nvPr/>
        </p:nvPicPr>
        <p:blipFill>
          <a:blip r:embed="rId3">
            <a:extLst>
              <a:ext uri="{28A0092B-C50C-407E-A947-70E740481C1C}">
                <a14:useLocalDpi xmlns:a14="http://schemas.microsoft.com/office/drawing/2010/main" val="0"/>
              </a:ext>
            </a:extLst>
          </a:blip>
          <a:srcRect l="22585" t="12445" r="15028" b="27960"/>
          <a:stretch>
            <a:fillRect/>
          </a:stretch>
        </p:blipFill>
        <p:spPr bwMode="auto">
          <a:xfrm>
            <a:off x="3324225" y="862014"/>
            <a:ext cx="470535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4" name="Group 56"/>
          <p:cNvGrpSpPr>
            <a:grpSpLocks/>
          </p:cNvGrpSpPr>
          <p:nvPr/>
        </p:nvGrpSpPr>
        <p:grpSpPr bwMode="auto">
          <a:xfrm flipV="1">
            <a:off x="3341688" y="847725"/>
            <a:ext cx="4686300" cy="3041650"/>
            <a:chOff x="1586" y="636"/>
            <a:chExt cx="2952" cy="3201"/>
          </a:xfrm>
        </p:grpSpPr>
        <p:sp>
          <p:nvSpPr>
            <p:cNvPr id="2095" name="Line 4"/>
            <p:cNvSpPr>
              <a:spLocks noChangeAspect="1" noChangeShapeType="1"/>
            </p:cNvSpPr>
            <p:nvPr/>
          </p:nvSpPr>
          <p:spPr bwMode="auto">
            <a:xfrm>
              <a:off x="2657" y="64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96" name="Line 5"/>
            <p:cNvSpPr>
              <a:spLocks noChangeAspect="1" noChangeShapeType="1"/>
            </p:cNvSpPr>
            <p:nvPr/>
          </p:nvSpPr>
          <p:spPr bwMode="auto">
            <a:xfrm>
              <a:off x="2927" y="64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97" name="Line 6"/>
            <p:cNvSpPr>
              <a:spLocks noChangeAspect="1" noChangeShapeType="1"/>
            </p:cNvSpPr>
            <p:nvPr/>
          </p:nvSpPr>
          <p:spPr bwMode="auto">
            <a:xfrm>
              <a:off x="3187" y="65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98" name="Line 7"/>
            <p:cNvSpPr>
              <a:spLocks noChangeAspect="1" noChangeShapeType="1"/>
            </p:cNvSpPr>
            <p:nvPr/>
          </p:nvSpPr>
          <p:spPr bwMode="auto">
            <a:xfrm>
              <a:off x="3457" y="65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99" name="Line 8"/>
            <p:cNvSpPr>
              <a:spLocks noChangeAspect="1" noChangeShapeType="1"/>
            </p:cNvSpPr>
            <p:nvPr/>
          </p:nvSpPr>
          <p:spPr bwMode="auto">
            <a:xfrm>
              <a:off x="3738" y="65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100" name="Line 9"/>
            <p:cNvSpPr>
              <a:spLocks noChangeAspect="1" noChangeShapeType="1"/>
            </p:cNvSpPr>
            <p:nvPr/>
          </p:nvSpPr>
          <p:spPr bwMode="auto">
            <a:xfrm>
              <a:off x="4008" y="65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101" name="Line 10"/>
            <p:cNvSpPr>
              <a:spLocks noChangeAspect="1" noChangeShapeType="1"/>
            </p:cNvSpPr>
            <p:nvPr/>
          </p:nvSpPr>
          <p:spPr bwMode="auto">
            <a:xfrm>
              <a:off x="4268" y="66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102" name="Line 11"/>
            <p:cNvSpPr>
              <a:spLocks noChangeAspect="1" noChangeShapeType="1"/>
            </p:cNvSpPr>
            <p:nvPr/>
          </p:nvSpPr>
          <p:spPr bwMode="auto">
            <a:xfrm>
              <a:off x="4538" y="66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103" name="Line 12"/>
            <p:cNvSpPr>
              <a:spLocks noChangeAspect="1" noChangeShapeType="1"/>
            </p:cNvSpPr>
            <p:nvPr/>
          </p:nvSpPr>
          <p:spPr bwMode="auto">
            <a:xfrm>
              <a:off x="1586" y="63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104" name="Line 13"/>
            <p:cNvSpPr>
              <a:spLocks noChangeAspect="1" noChangeShapeType="1"/>
            </p:cNvSpPr>
            <p:nvPr/>
          </p:nvSpPr>
          <p:spPr bwMode="auto">
            <a:xfrm>
              <a:off x="1856" y="63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105" name="Line 14"/>
            <p:cNvSpPr>
              <a:spLocks noChangeAspect="1" noChangeShapeType="1"/>
            </p:cNvSpPr>
            <p:nvPr/>
          </p:nvSpPr>
          <p:spPr bwMode="auto">
            <a:xfrm>
              <a:off x="2116" y="64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106" name="Line 15"/>
            <p:cNvSpPr>
              <a:spLocks noChangeAspect="1" noChangeShapeType="1"/>
            </p:cNvSpPr>
            <p:nvPr/>
          </p:nvSpPr>
          <p:spPr bwMode="auto">
            <a:xfrm>
              <a:off x="2386" y="64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grpSp>
      <p:grpSp>
        <p:nvGrpSpPr>
          <p:cNvPr id="2055" name="Group 63"/>
          <p:cNvGrpSpPr>
            <a:grpSpLocks/>
          </p:cNvGrpSpPr>
          <p:nvPr/>
        </p:nvGrpSpPr>
        <p:grpSpPr bwMode="auto">
          <a:xfrm flipV="1">
            <a:off x="3348039" y="866775"/>
            <a:ext cx="4700587" cy="2986088"/>
            <a:chOff x="708" y="938"/>
            <a:chExt cx="2961" cy="1881"/>
          </a:xfrm>
        </p:grpSpPr>
        <p:sp>
          <p:nvSpPr>
            <p:cNvPr id="2087" name="Line 22"/>
            <p:cNvSpPr>
              <a:spLocks noChangeAspect="1" noChangeShapeType="1"/>
            </p:cNvSpPr>
            <p:nvPr/>
          </p:nvSpPr>
          <p:spPr bwMode="auto">
            <a:xfrm>
              <a:off x="708" y="2819"/>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88" name="Line 23"/>
            <p:cNvSpPr>
              <a:spLocks noChangeAspect="1" noChangeShapeType="1"/>
            </p:cNvSpPr>
            <p:nvPr/>
          </p:nvSpPr>
          <p:spPr bwMode="auto">
            <a:xfrm>
              <a:off x="708" y="2549"/>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89" name="Line 24"/>
            <p:cNvSpPr>
              <a:spLocks noChangeAspect="1" noChangeShapeType="1"/>
            </p:cNvSpPr>
            <p:nvPr/>
          </p:nvSpPr>
          <p:spPr bwMode="auto">
            <a:xfrm>
              <a:off x="708" y="2279"/>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90" name="Line 25"/>
            <p:cNvSpPr>
              <a:spLocks noChangeAspect="1" noChangeShapeType="1"/>
            </p:cNvSpPr>
            <p:nvPr/>
          </p:nvSpPr>
          <p:spPr bwMode="auto">
            <a:xfrm>
              <a:off x="714" y="2009"/>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91" name="Line 27"/>
            <p:cNvSpPr>
              <a:spLocks noChangeAspect="1" noChangeShapeType="1"/>
            </p:cNvSpPr>
            <p:nvPr/>
          </p:nvSpPr>
          <p:spPr bwMode="auto">
            <a:xfrm>
              <a:off x="714" y="1479"/>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92" name="Line 28"/>
            <p:cNvSpPr>
              <a:spLocks noChangeAspect="1" noChangeShapeType="1"/>
            </p:cNvSpPr>
            <p:nvPr/>
          </p:nvSpPr>
          <p:spPr bwMode="auto">
            <a:xfrm>
              <a:off x="714" y="1208"/>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93" name="Line 29"/>
            <p:cNvSpPr>
              <a:spLocks noChangeAspect="1" noChangeShapeType="1"/>
            </p:cNvSpPr>
            <p:nvPr/>
          </p:nvSpPr>
          <p:spPr bwMode="auto">
            <a:xfrm>
              <a:off x="714" y="938"/>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94" name="Line 31"/>
            <p:cNvSpPr>
              <a:spLocks noChangeAspect="1" noChangeShapeType="1"/>
            </p:cNvSpPr>
            <p:nvPr/>
          </p:nvSpPr>
          <p:spPr bwMode="auto">
            <a:xfrm>
              <a:off x="714" y="1738"/>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grpSp>
      <p:sp>
        <p:nvSpPr>
          <p:cNvPr id="2056" name="Line 35"/>
          <p:cNvSpPr>
            <a:spLocks noChangeAspect="1" noChangeShapeType="1"/>
          </p:cNvSpPr>
          <p:nvPr/>
        </p:nvSpPr>
        <p:spPr bwMode="auto">
          <a:xfrm flipV="1">
            <a:off x="6097588" y="186531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57" name="Freeform 36"/>
          <p:cNvSpPr>
            <a:spLocks noChangeAspect="1"/>
          </p:cNvSpPr>
          <p:nvPr/>
        </p:nvSpPr>
        <p:spPr bwMode="auto">
          <a:xfrm flipV="1">
            <a:off x="4743451"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58" name="Text Box 37"/>
          <p:cNvSpPr txBox="1">
            <a:spLocks noChangeAspect="1" noChangeArrowheads="1"/>
          </p:cNvSpPr>
          <p:nvPr/>
        </p:nvSpPr>
        <p:spPr bwMode="auto">
          <a:xfrm>
            <a:off x="6013450" y="3133725"/>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dirty="0">
                <a:solidFill>
                  <a:srgbClr val="003399"/>
                </a:solidFill>
              </a:rPr>
              <a:t>D</a:t>
            </a:r>
            <a:r>
              <a:rPr kumimoji="0" lang="en-US" sz="3600" b="1" dirty="0">
                <a:solidFill>
                  <a:srgbClr val="003399"/>
                </a:solidFill>
                <a:sym typeface="Symbol" pitchFamily="18" charset="2"/>
              </a:rPr>
              <a:t></a:t>
            </a:r>
          </a:p>
        </p:txBody>
      </p:sp>
      <p:sp>
        <p:nvSpPr>
          <p:cNvPr id="3082" name="Rectangle 38"/>
          <p:cNvSpPr>
            <a:spLocks noGrp="1" noChangeArrowheads="1"/>
          </p:cNvSpPr>
          <p:nvPr>
            <p:ph type="title"/>
          </p:nvPr>
        </p:nvSpPr>
        <p:spPr>
          <a:xfrm>
            <a:off x="838200" y="1871"/>
            <a:ext cx="10515600" cy="783943"/>
          </a:xfrm>
        </p:spPr>
        <p:txBody>
          <a:bodyPr/>
          <a:lstStyle/>
          <a:p>
            <a:pPr algn="ctr" eaLnBrk="1" hangingPunct="1">
              <a:defRPr/>
            </a:pPr>
            <a:r>
              <a:rPr lang="en-CA" sz="4000" b="1" dirty="0">
                <a:latin typeface="Calibri" pitchFamily="34" charset="0"/>
              </a:rPr>
              <a:t>Representation</a:t>
            </a:r>
            <a:r>
              <a:rPr lang="en-CA" sz="4000" b="1" dirty="0">
                <a:solidFill>
                  <a:srgbClr val="003399"/>
                </a:solidFill>
              </a:rPr>
              <a:t> </a:t>
            </a:r>
            <a:r>
              <a:rPr lang="en-CA" sz="4000" b="1" dirty="0">
                <a:latin typeface="Calibri" pitchFamily="34" charset="0"/>
              </a:rPr>
              <a:t>of Flow Field</a:t>
            </a:r>
            <a:endParaRPr lang="en-US" sz="4000" b="1" dirty="0">
              <a:latin typeface="Calibri" pitchFamily="34" charset="0"/>
            </a:endParaRPr>
          </a:p>
        </p:txBody>
      </p:sp>
      <p:sp>
        <p:nvSpPr>
          <p:cNvPr id="2060" name="Line 42"/>
          <p:cNvSpPr>
            <a:spLocks noChangeAspect="1" noChangeShapeType="1"/>
          </p:cNvSpPr>
          <p:nvPr/>
        </p:nvSpPr>
        <p:spPr bwMode="auto">
          <a:xfrm flipH="1" flipV="1">
            <a:off x="5761038" y="1924050"/>
            <a:ext cx="328612" cy="35560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61" name="Line 44"/>
          <p:cNvSpPr>
            <a:spLocks noChangeAspect="1" noChangeShapeType="1"/>
          </p:cNvSpPr>
          <p:nvPr/>
        </p:nvSpPr>
        <p:spPr bwMode="auto">
          <a:xfrm flipH="1" flipV="1">
            <a:off x="6199188" y="2371725"/>
            <a:ext cx="328612" cy="35560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62" name="Line 45"/>
          <p:cNvSpPr>
            <a:spLocks noChangeAspect="1" noChangeShapeType="1"/>
          </p:cNvSpPr>
          <p:nvPr/>
        </p:nvSpPr>
        <p:spPr bwMode="auto">
          <a:xfrm flipV="1">
            <a:off x="6535738" y="230346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63" name="Line 46"/>
          <p:cNvSpPr>
            <a:spLocks noChangeAspect="1" noChangeShapeType="1"/>
          </p:cNvSpPr>
          <p:nvPr/>
        </p:nvSpPr>
        <p:spPr bwMode="auto">
          <a:xfrm flipH="1" flipV="1">
            <a:off x="6189663" y="2809875"/>
            <a:ext cx="328612" cy="35560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64" name="Line 47"/>
          <p:cNvSpPr>
            <a:spLocks noChangeAspect="1" noChangeShapeType="1"/>
          </p:cNvSpPr>
          <p:nvPr/>
        </p:nvSpPr>
        <p:spPr bwMode="auto">
          <a:xfrm flipV="1">
            <a:off x="6526213" y="2751138"/>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65" name="Line 48"/>
          <p:cNvSpPr>
            <a:spLocks noChangeAspect="1" noChangeShapeType="1"/>
          </p:cNvSpPr>
          <p:nvPr/>
        </p:nvSpPr>
        <p:spPr bwMode="auto">
          <a:xfrm flipH="1" flipV="1">
            <a:off x="6199188" y="1924050"/>
            <a:ext cx="328612" cy="35560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66" name="Line 49"/>
          <p:cNvSpPr>
            <a:spLocks noChangeAspect="1" noChangeShapeType="1"/>
          </p:cNvSpPr>
          <p:nvPr/>
        </p:nvSpPr>
        <p:spPr bwMode="auto">
          <a:xfrm flipV="1">
            <a:off x="6535738" y="186531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67" name="Line 52"/>
          <p:cNvSpPr>
            <a:spLocks noChangeAspect="1" noChangeShapeType="1"/>
          </p:cNvSpPr>
          <p:nvPr/>
        </p:nvSpPr>
        <p:spPr bwMode="auto">
          <a:xfrm flipH="1" flipV="1">
            <a:off x="5741988" y="2371725"/>
            <a:ext cx="328612" cy="35560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68" name="Line 53"/>
          <p:cNvSpPr>
            <a:spLocks noChangeAspect="1" noChangeShapeType="1"/>
          </p:cNvSpPr>
          <p:nvPr/>
        </p:nvSpPr>
        <p:spPr bwMode="auto">
          <a:xfrm flipV="1">
            <a:off x="6097588" y="232251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69" name="Freeform 41"/>
          <p:cNvSpPr>
            <a:spLocks noChangeAspect="1"/>
          </p:cNvSpPr>
          <p:nvPr/>
        </p:nvSpPr>
        <p:spPr bwMode="auto">
          <a:xfrm flipV="1">
            <a:off x="6029326"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70" name="Text Box 54"/>
          <p:cNvSpPr txBox="1">
            <a:spLocks noChangeAspect="1" noChangeArrowheads="1"/>
          </p:cNvSpPr>
          <p:nvPr/>
        </p:nvSpPr>
        <p:spPr bwMode="auto">
          <a:xfrm>
            <a:off x="4606925" y="3135313"/>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a:solidFill>
                  <a:srgbClr val="003399"/>
                </a:solidFill>
              </a:rPr>
              <a:t>D</a:t>
            </a:r>
            <a:r>
              <a:rPr kumimoji="0" lang="en-US" sz="3600" b="1">
                <a:solidFill>
                  <a:srgbClr val="003399"/>
                </a:solidFill>
                <a:sym typeface="Symbol" pitchFamily="18" charset="2"/>
              </a:rPr>
              <a:t>8</a:t>
            </a:r>
          </a:p>
        </p:txBody>
      </p:sp>
      <p:grpSp>
        <p:nvGrpSpPr>
          <p:cNvPr id="2071" name="Group 55"/>
          <p:cNvGrpSpPr>
            <a:grpSpLocks/>
          </p:cNvGrpSpPr>
          <p:nvPr/>
        </p:nvGrpSpPr>
        <p:grpSpPr bwMode="auto">
          <a:xfrm>
            <a:off x="2478089" y="4057651"/>
            <a:ext cx="2808287" cy="2195513"/>
            <a:chOff x="855663" y="4057650"/>
            <a:chExt cx="3270250" cy="2555875"/>
          </a:xfrm>
        </p:grpSpPr>
        <p:pic>
          <p:nvPicPr>
            <p:cNvPr id="2085" name="Picture 58" descr="d8"/>
            <p:cNvPicPr>
              <a:picLocks noChangeAspect="1" noChangeArrowheads="1"/>
            </p:cNvPicPr>
            <p:nvPr/>
          </p:nvPicPr>
          <p:blipFill>
            <a:blip r:embed="rId4" cstate="print">
              <a:extLst>
                <a:ext uri="{28A0092B-C50C-407E-A947-70E740481C1C}">
                  <a14:useLocalDpi xmlns:a14="http://schemas.microsoft.com/office/drawing/2010/main" val="0"/>
                </a:ext>
              </a:extLst>
            </a:blip>
            <a:srcRect t="19861"/>
            <a:stretch>
              <a:fillRect/>
            </a:stretch>
          </p:blipFill>
          <p:spPr bwMode="auto">
            <a:xfrm>
              <a:off x="855663" y="4057650"/>
              <a:ext cx="3270250" cy="2555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86"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a:solidFill>
                  <a:srgbClr val="808080"/>
                </a:solidFill>
              </a:endParaRPr>
            </a:p>
          </p:txBody>
        </p:sp>
      </p:grpSp>
      <p:sp>
        <p:nvSpPr>
          <p:cNvPr id="2072" name="Line 60"/>
          <p:cNvSpPr>
            <a:spLocks noChangeAspect="1" noChangeShapeType="1"/>
          </p:cNvSpPr>
          <p:nvPr/>
        </p:nvSpPr>
        <p:spPr bwMode="auto">
          <a:xfrm flipV="1">
            <a:off x="5259388" y="188436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73" name="Line 61"/>
          <p:cNvSpPr>
            <a:spLocks noChangeAspect="1" noChangeShapeType="1"/>
          </p:cNvSpPr>
          <p:nvPr/>
        </p:nvSpPr>
        <p:spPr bwMode="auto">
          <a:xfrm flipV="1">
            <a:off x="5259388" y="232251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2074" name="Line 62"/>
          <p:cNvSpPr>
            <a:spLocks noChangeAspect="1" noChangeShapeType="1"/>
          </p:cNvSpPr>
          <p:nvPr/>
        </p:nvSpPr>
        <p:spPr bwMode="auto">
          <a:xfrm flipV="1">
            <a:off x="5249863" y="2770188"/>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grpSp>
        <p:nvGrpSpPr>
          <p:cNvPr id="2075" name="Group 56"/>
          <p:cNvGrpSpPr>
            <a:grpSpLocks/>
          </p:cNvGrpSpPr>
          <p:nvPr/>
        </p:nvGrpSpPr>
        <p:grpSpPr bwMode="auto">
          <a:xfrm>
            <a:off x="6092825" y="4083051"/>
            <a:ext cx="2814638" cy="2176463"/>
            <a:chOff x="4470400" y="4083050"/>
            <a:chExt cx="3278188" cy="2533650"/>
          </a:xfrm>
        </p:grpSpPr>
        <p:pic>
          <p:nvPicPr>
            <p:cNvPr id="2083" name="Picture 65" descr="dinf"/>
            <p:cNvPicPr>
              <a:picLocks noChangeAspect="1" noChangeArrowheads="1"/>
            </p:cNvPicPr>
            <p:nvPr/>
          </p:nvPicPr>
          <p:blipFill>
            <a:blip r:embed="rId5">
              <a:extLst>
                <a:ext uri="{28A0092B-C50C-407E-A947-70E740481C1C}">
                  <a14:useLocalDpi xmlns:a14="http://schemas.microsoft.com/office/drawing/2010/main" val="0"/>
                </a:ext>
              </a:extLst>
            </a:blip>
            <a:srcRect t="20795"/>
            <a:stretch>
              <a:fillRect/>
            </a:stretch>
          </p:blipFill>
          <p:spPr bwMode="auto">
            <a:xfrm>
              <a:off x="4470400" y="4083050"/>
              <a:ext cx="3278188" cy="2533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84"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a:solidFill>
                  <a:srgbClr val="808080"/>
                </a:solidFill>
              </a:endParaRPr>
            </a:p>
          </p:txBody>
        </p:sp>
      </p:grpSp>
      <p:sp>
        <p:nvSpPr>
          <p:cNvPr id="2076" name="Rectangle 77"/>
          <p:cNvSpPr>
            <a:spLocks noChangeArrowheads="1"/>
          </p:cNvSpPr>
          <p:nvPr/>
        </p:nvSpPr>
        <p:spPr bwMode="auto">
          <a:xfrm>
            <a:off x="2432051" y="2520950"/>
            <a:ext cx="555625" cy="6159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67</a:t>
            </a:r>
          </a:p>
        </p:txBody>
      </p:sp>
      <p:sp>
        <p:nvSpPr>
          <p:cNvPr id="2077" name="Rectangle 78"/>
          <p:cNvSpPr>
            <a:spLocks noChangeArrowheads="1"/>
          </p:cNvSpPr>
          <p:nvPr/>
        </p:nvSpPr>
        <p:spPr bwMode="auto">
          <a:xfrm>
            <a:off x="1873251" y="2520950"/>
            <a:ext cx="555625" cy="6159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56</a:t>
            </a:r>
          </a:p>
        </p:txBody>
      </p:sp>
      <p:sp>
        <p:nvSpPr>
          <p:cNvPr id="2078" name="Rectangle 79"/>
          <p:cNvSpPr>
            <a:spLocks noChangeArrowheads="1"/>
          </p:cNvSpPr>
          <p:nvPr/>
        </p:nvSpPr>
        <p:spPr bwMode="auto">
          <a:xfrm>
            <a:off x="2432051" y="1912938"/>
            <a:ext cx="555625" cy="61436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52</a:t>
            </a:r>
          </a:p>
        </p:txBody>
      </p:sp>
      <p:sp>
        <p:nvSpPr>
          <p:cNvPr id="2079" name="Rectangle 80"/>
          <p:cNvSpPr>
            <a:spLocks noChangeArrowheads="1"/>
          </p:cNvSpPr>
          <p:nvPr/>
        </p:nvSpPr>
        <p:spPr bwMode="auto">
          <a:xfrm>
            <a:off x="1873251" y="1912938"/>
            <a:ext cx="555625" cy="61436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48</a:t>
            </a:r>
          </a:p>
        </p:txBody>
      </p:sp>
      <p:sp>
        <p:nvSpPr>
          <p:cNvPr id="2080" name="Line 81"/>
          <p:cNvSpPr>
            <a:spLocks noChangeShapeType="1"/>
          </p:cNvSpPr>
          <p:nvPr/>
        </p:nvSpPr>
        <p:spPr bwMode="auto">
          <a:xfrm flipV="1">
            <a:off x="2703513" y="2305050"/>
            <a:ext cx="0" cy="395288"/>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graphicFrame>
        <p:nvGraphicFramePr>
          <p:cNvPr id="2050" name="Object 3"/>
          <p:cNvGraphicFramePr>
            <a:graphicFrameLocks noChangeAspect="1"/>
          </p:cNvGraphicFramePr>
          <p:nvPr/>
        </p:nvGraphicFramePr>
        <p:xfrm>
          <a:off x="1738313" y="3300414"/>
          <a:ext cx="1492250" cy="631825"/>
        </p:xfrm>
        <a:graphic>
          <a:graphicData uri="http://schemas.openxmlformats.org/presentationml/2006/ole">
            <mc:AlternateContent xmlns:mc="http://schemas.openxmlformats.org/markup-compatibility/2006">
              <mc:Choice xmlns:v="urn:schemas-microsoft-com:vml" Requires="v">
                <p:oleObj name="Equation" r:id="rId6" imgW="927000" imgH="393480" progId="Equation.3">
                  <p:embed/>
                </p:oleObj>
              </mc:Choice>
              <mc:Fallback>
                <p:oleObj name="Equation" r:id="rId6" imgW="927000" imgH="393480" progId="Equation.3">
                  <p:embed/>
                  <p:pic>
                    <p:nvPicPr>
                      <p:cNvPr id="205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8313" y="3300414"/>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1" name="Text Box 83"/>
          <p:cNvSpPr txBox="1">
            <a:spLocks noChangeArrowheads="1"/>
          </p:cNvSpPr>
          <p:nvPr/>
        </p:nvSpPr>
        <p:spPr bwMode="auto">
          <a:xfrm>
            <a:off x="1816101" y="862014"/>
            <a:ext cx="1260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lang="en-US">
                <a:solidFill>
                  <a:srgbClr val="000000"/>
                </a:solidFill>
              </a:rPr>
              <a:t>Steepest single direction</a:t>
            </a:r>
          </a:p>
        </p:txBody>
      </p:sp>
      <p:graphicFrame>
        <p:nvGraphicFramePr>
          <p:cNvPr id="2051" name="Object 68"/>
          <p:cNvGraphicFramePr>
            <a:graphicFrameLocks noChangeAspect="1"/>
          </p:cNvGraphicFramePr>
          <p:nvPr>
            <p:extLst>
              <p:ext uri="{D42A27DB-BD31-4B8C-83A1-F6EECF244321}">
                <p14:modId xmlns:p14="http://schemas.microsoft.com/office/powerpoint/2010/main" val="2850435360"/>
              </p:ext>
            </p:extLst>
          </p:nvPr>
        </p:nvGraphicFramePr>
        <p:xfrm>
          <a:off x="8040688" y="714375"/>
          <a:ext cx="2978150" cy="3298825"/>
        </p:xfrm>
        <a:graphic>
          <a:graphicData uri="http://schemas.openxmlformats.org/presentationml/2006/ole">
            <mc:AlternateContent xmlns:mc="http://schemas.openxmlformats.org/markup-compatibility/2006">
              <mc:Choice xmlns:v="urn:schemas-microsoft-com:vml" Requires="v">
                <p:oleObj name="Picture" r:id="rId8" imgW="2793357" imgH="3095506" progId="Word.Picture.8">
                  <p:embed/>
                </p:oleObj>
              </mc:Choice>
              <mc:Fallback>
                <p:oleObj name="Picture" r:id="rId8" imgW="2793357" imgH="3095506" progId="Word.Picture.8">
                  <p:embed/>
                  <p:pic>
                    <p:nvPicPr>
                      <p:cNvPr id="2051" name="Object 68"/>
                      <p:cNvPicPr>
                        <a:picLocks noChangeAspect="1" noChangeArrowheads="1"/>
                      </p:cNvPicPr>
                      <p:nvPr/>
                    </p:nvPicPr>
                    <p:blipFill>
                      <a:blip r:embed="rId9"/>
                      <a:srcRect/>
                      <a:stretch>
                        <a:fillRect/>
                      </a:stretch>
                    </p:blipFill>
                    <p:spPr bwMode="auto">
                      <a:xfrm>
                        <a:off x="8040688" y="714375"/>
                        <a:ext cx="2978150"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ectangle 3">
            <a:extLst>
              <a:ext uri="{FF2B5EF4-FFF2-40B4-BE49-F238E27FC236}">
                <a16:creationId xmlns:a16="http://schemas.microsoft.com/office/drawing/2014/main" id="{6395AFB1-A40A-2259-3D8D-634FEB08FA40}"/>
              </a:ext>
            </a:extLst>
          </p:cNvPr>
          <p:cNvSpPr>
            <a:spLocks noChangeArrowheads="1"/>
          </p:cNvSpPr>
          <p:nvPr/>
        </p:nvSpPr>
        <p:spPr bwMode="auto">
          <a:xfrm>
            <a:off x="9128124" y="4812485"/>
            <a:ext cx="2974976" cy="1200329"/>
          </a:xfrm>
          <a:prstGeom prst="rect">
            <a:avLst/>
          </a:prstGeom>
          <a:noFill/>
          <a:ln w="9525">
            <a:noFill/>
            <a:miter lim="800000"/>
            <a:headEnd/>
            <a:tailEnd/>
          </a:ln>
        </p:spPr>
        <p:txBody>
          <a:bodyPr wrap="square">
            <a:spAutoFit/>
          </a:bodyPr>
          <a:lstStyle/>
          <a:p>
            <a:pPr defTabSz="685800" fontAlgn="base">
              <a:spcBef>
                <a:spcPct val="0"/>
              </a:spcBef>
              <a:spcAft>
                <a:spcPct val="0"/>
              </a:spcAft>
              <a:defRPr/>
            </a:pPr>
            <a:r>
              <a:rPr lang="en-US" sz="1200" dirty="0">
                <a:solidFill>
                  <a:schemeClr val="bg1">
                    <a:lumMod val="50000"/>
                  </a:schemeClr>
                </a:solidFill>
                <a:latin typeface="Open Sans"/>
                <a:ea typeface="ＭＳ Ｐゴシック"/>
                <a:cs typeface="+mj-cs"/>
              </a:rPr>
              <a:t>Tarboton, D. G., (1997), "A New Method for the Determination of Flow Directions and Contributing Areas in Grid Digital Elevation Models," Water Resources Research, 33(2): 309-319, </a:t>
            </a:r>
            <a:r>
              <a:rPr lang="en-US" sz="1200" dirty="0">
                <a:solidFill>
                  <a:schemeClr val="bg1">
                    <a:lumMod val="50000"/>
                  </a:schemeClr>
                </a:solidFill>
                <a:latin typeface="Open Sans"/>
                <a:ea typeface="ＭＳ Ｐゴシック"/>
                <a:cs typeface="+mj-cs"/>
                <a:hlinkClick r:id="rId10"/>
              </a:rPr>
              <a:t>http://doi.org/10.1029/96WR03137</a:t>
            </a:r>
            <a:r>
              <a:rPr lang="en-US" sz="1200" dirty="0">
                <a:solidFill>
                  <a:schemeClr val="bg1">
                    <a:lumMod val="50000"/>
                  </a:schemeClr>
                </a:solidFill>
                <a:latin typeface="Open Sans"/>
                <a:ea typeface="ＭＳ Ｐゴシック"/>
                <a:cs typeface="+mj-cs"/>
              </a:rPr>
              <a:t>.</a:t>
            </a:r>
          </a:p>
        </p:txBody>
      </p:sp>
    </p:spTree>
    <p:extLst>
      <p:ext uri="{BB962C8B-B14F-4D97-AF65-F5344CB8AC3E}">
        <p14:creationId xmlns:p14="http://schemas.microsoft.com/office/powerpoint/2010/main" val="61275176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0" name="Picture 1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0000" y="4324350"/>
            <a:ext cx="7378701" cy="188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4" name="Picture 8" descr="d8"/>
          <p:cNvPicPr>
            <a:picLocks noChangeAspect="1" noChangeArrowheads="1"/>
          </p:cNvPicPr>
          <p:nvPr/>
        </p:nvPicPr>
        <p:blipFill>
          <a:blip r:embed="rId3">
            <a:extLst>
              <a:ext uri="{28A0092B-C50C-407E-A947-70E740481C1C}">
                <a14:useLocalDpi xmlns:a14="http://schemas.microsoft.com/office/drawing/2010/main" val="0"/>
              </a:ext>
            </a:extLst>
          </a:blip>
          <a:srcRect t="11664" b="9357"/>
          <a:stretch>
            <a:fillRect/>
          </a:stretch>
        </p:blipFill>
        <p:spPr bwMode="auto">
          <a:xfrm>
            <a:off x="6126082" y="1567"/>
            <a:ext cx="4800286" cy="444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9" descr="di"/>
          <p:cNvPicPr>
            <a:picLocks noChangeAspect="1" noChangeArrowheads="1"/>
          </p:cNvPicPr>
          <p:nvPr/>
        </p:nvPicPr>
        <p:blipFill>
          <a:blip r:embed="rId4">
            <a:extLst>
              <a:ext uri="{28A0092B-C50C-407E-A947-70E740481C1C}">
                <a14:useLocalDpi xmlns:a14="http://schemas.microsoft.com/office/drawing/2010/main" val="0"/>
              </a:ext>
            </a:extLst>
          </a:blip>
          <a:srcRect t="11407" b="9741"/>
          <a:stretch>
            <a:fillRect/>
          </a:stretch>
        </p:blipFill>
        <p:spPr bwMode="auto">
          <a:xfrm>
            <a:off x="1525645" y="2"/>
            <a:ext cx="4800286" cy="443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p:cNvSpPr txBox="1">
            <a:spLocks noChangeArrowheads="1"/>
          </p:cNvSpPr>
          <p:nvPr/>
        </p:nvSpPr>
        <p:spPr bwMode="auto">
          <a:xfrm>
            <a:off x="9128999" y="626057"/>
            <a:ext cx="741877" cy="45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kumimoji="0" lang="en-US" sz="2400" b="1" dirty="0">
                <a:solidFill>
                  <a:srgbClr val="010000"/>
                </a:solidFill>
                <a:latin typeface="Arial" pitchFamily="34" charset="0"/>
              </a:rPr>
              <a:t>D8</a:t>
            </a:r>
          </a:p>
        </p:txBody>
      </p:sp>
      <p:sp>
        <p:nvSpPr>
          <p:cNvPr id="44038" name="Rectangle 9"/>
          <p:cNvSpPr>
            <a:spLocks noChangeArrowheads="1"/>
          </p:cNvSpPr>
          <p:nvPr/>
        </p:nvSpPr>
        <p:spPr bwMode="auto">
          <a:xfrm>
            <a:off x="4768517" y="610406"/>
            <a:ext cx="613535" cy="45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en-US" sz="2400" b="1">
                <a:solidFill>
                  <a:srgbClr val="010000"/>
                </a:solidFill>
              </a:rPr>
              <a:t>D</a:t>
            </a:r>
            <a:r>
              <a:rPr lang="en-US" sz="2400" b="1">
                <a:solidFill>
                  <a:srgbClr val="010000"/>
                </a:solidFill>
                <a:sym typeface="Symbol" pitchFamily="18" charset="2"/>
              </a:rPr>
              <a:t></a:t>
            </a:r>
          </a:p>
        </p:txBody>
      </p:sp>
      <p:grpSp>
        <p:nvGrpSpPr>
          <p:cNvPr id="44041" name="Group 16"/>
          <p:cNvGrpSpPr>
            <a:grpSpLocks/>
          </p:cNvGrpSpPr>
          <p:nvPr/>
        </p:nvGrpSpPr>
        <p:grpSpPr bwMode="auto">
          <a:xfrm>
            <a:off x="5763946" y="3047330"/>
            <a:ext cx="871784" cy="1083077"/>
            <a:chOff x="5203" y="182"/>
            <a:chExt cx="557" cy="692"/>
          </a:xfrm>
        </p:grpSpPr>
        <p:sp>
          <p:nvSpPr>
            <p:cNvPr id="44042" name="Rectangle 11"/>
            <p:cNvSpPr>
              <a:spLocks noChangeArrowheads="1"/>
            </p:cNvSpPr>
            <p:nvPr/>
          </p:nvSpPr>
          <p:spPr bwMode="auto">
            <a:xfrm>
              <a:off x="5203" y="227"/>
              <a:ext cx="168" cy="88"/>
            </a:xfrm>
            <a:prstGeom prst="rect">
              <a:avLst/>
            </a:prstGeom>
            <a:solidFill>
              <a:srgbClr val="996633"/>
            </a:solidFill>
            <a:ln w="9525">
              <a:solidFill>
                <a:schemeClr val="tx1"/>
              </a:solidFill>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44043" name="Rectangle 12"/>
            <p:cNvSpPr>
              <a:spLocks noChangeArrowheads="1"/>
            </p:cNvSpPr>
            <p:nvPr/>
          </p:nvSpPr>
          <p:spPr bwMode="auto">
            <a:xfrm>
              <a:off x="5203" y="395"/>
              <a:ext cx="168" cy="88"/>
            </a:xfrm>
            <a:prstGeom prst="rect">
              <a:avLst/>
            </a:prstGeom>
            <a:solidFill>
              <a:srgbClr val="FFCC00"/>
            </a:solidFill>
            <a:ln w="9525">
              <a:solidFill>
                <a:schemeClr val="tx1"/>
              </a:solidFill>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44044" name="Rectangle 13"/>
            <p:cNvSpPr>
              <a:spLocks noChangeArrowheads="1"/>
            </p:cNvSpPr>
            <p:nvPr/>
          </p:nvSpPr>
          <p:spPr bwMode="auto">
            <a:xfrm>
              <a:off x="5203" y="563"/>
              <a:ext cx="168" cy="88"/>
            </a:xfrm>
            <a:prstGeom prst="rect">
              <a:avLst/>
            </a:prstGeom>
            <a:solidFill>
              <a:srgbClr val="CCFFFF"/>
            </a:solidFill>
            <a:ln w="9525">
              <a:solidFill>
                <a:schemeClr val="tx1"/>
              </a:solidFill>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44045" name="Rectangle 14"/>
            <p:cNvSpPr>
              <a:spLocks noChangeArrowheads="1"/>
            </p:cNvSpPr>
            <p:nvPr/>
          </p:nvSpPr>
          <p:spPr bwMode="auto">
            <a:xfrm>
              <a:off x="5396" y="182"/>
              <a:ext cx="36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a:solidFill>
                    <a:srgbClr val="000000"/>
                  </a:solidFill>
                  <a:latin typeface="Times New Roman" pitchFamily="18" charset="0"/>
                </a:rPr>
                <a:t>&lt;1 ha</a:t>
              </a:r>
              <a:endParaRPr lang="en-US" baseline="30000">
                <a:solidFill>
                  <a:srgbClr val="000000"/>
                </a:solidFill>
                <a:latin typeface="Times New Roman" pitchFamily="18" charset="0"/>
              </a:endParaRPr>
            </a:p>
            <a:p>
              <a:pPr eaLnBrk="0" fontAlgn="base" hangingPunct="0">
                <a:spcBef>
                  <a:spcPct val="0"/>
                </a:spcBef>
                <a:spcAft>
                  <a:spcPct val="0"/>
                </a:spcAft>
              </a:pPr>
              <a:r>
                <a:rPr lang="en-US">
                  <a:solidFill>
                    <a:srgbClr val="000000"/>
                  </a:solidFill>
                  <a:latin typeface="Times New Roman" pitchFamily="18" charset="0"/>
                </a:rPr>
                <a:t>1-4 ha</a:t>
              </a:r>
              <a:endParaRPr lang="en-US" baseline="30000">
                <a:solidFill>
                  <a:srgbClr val="000000"/>
                </a:solidFill>
                <a:latin typeface="Times New Roman" pitchFamily="18" charset="0"/>
              </a:endParaRPr>
            </a:p>
            <a:p>
              <a:pPr eaLnBrk="0" fontAlgn="base" hangingPunct="0">
                <a:spcBef>
                  <a:spcPct val="0"/>
                </a:spcBef>
                <a:spcAft>
                  <a:spcPct val="0"/>
                </a:spcAft>
              </a:pPr>
              <a:r>
                <a:rPr lang="en-US">
                  <a:solidFill>
                    <a:srgbClr val="000000"/>
                  </a:solidFill>
                  <a:latin typeface="Times New Roman" pitchFamily="18" charset="0"/>
                </a:rPr>
                <a:t>4-8 ha</a:t>
              </a:r>
              <a:endParaRPr lang="en-US" baseline="30000">
                <a:solidFill>
                  <a:srgbClr val="000000"/>
                </a:solidFill>
                <a:latin typeface="Times New Roman" pitchFamily="18" charset="0"/>
              </a:endParaRPr>
            </a:p>
            <a:p>
              <a:pPr eaLnBrk="0" fontAlgn="base" hangingPunct="0">
                <a:spcBef>
                  <a:spcPct val="0"/>
                </a:spcBef>
                <a:spcAft>
                  <a:spcPct val="0"/>
                </a:spcAft>
              </a:pPr>
              <a:r>
                <a:rPr lang="en-US">
                  <a:solidFill>
                    <a:srgbClr val="000000"/>
                  </a:solidFill>
                  <a:latin typeface="Times New Roman" pitchFamily="18" charset="0"/>
                </a:rPr>
                <a:t>&gt;8 ha</a:t>
              </a:r>
              <a:endParaRPr lang="en-US" baseline="30000">
                <a:solidFill>
                  <a:srgbClr val="000000"/>
                </a:solidFill>
                <a:latin typeface="Times New Roman" pitchFamily="18" charset="0"/>
              </a:endParaRPr>
            </a:p>
          </p:txBody>
        </p:sp>
        <p:sp>
          <p:nvSpPr>
            <p:cNvPr id="44046" name="Rectangle 15"/>
            <p:cNvSpPr>
              <a:spLocks noChangeArrowheads="1"/>
            </p:cNvSpPr>
            <p:nvPr/>
          </p:nvSpPr>
          <p:spPr bwMode="auto">
            <a:xfrm>
              <a:off x="5203" y="731"/>
              <a:ext cx="168" cy="88"/>
            </a:xfrm>
            <a:prstGeom prst="rect">
              <a:avLst/>
            </a:prstGeom>
            <a:solidFill>
              <a:srgbClr val="33CCCC"/>
            </a:solidFill>
            <a:ln w="9525">
              <a:solidFill>
                <a:schemeClr val="tx1"/>
              </a:solidFill>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grpSp>
      <p:sp>
        <p:nvSpPr>
          <p:cNvPr id="44037" name="Text Box 5"/>
          <p:cNvSpPr txBox="1">
            <a:spLocks noChangeArrowheads="1"/>
          </p:cNvSpPr>
          <p:nvPr/>
        </p:nvSpPr>
        <p:spPr bwMode="auto">
          <a:xfrm>
            <a:off x="3024692" y="1"/>
            <a:ext cx="3578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kumimoji="0" lang="en-US" sz="2800" b="1">
                <a:solidFill>
                  <a:srgbClr val="010000"/>
                </a:solidFill>
                <a:latin typeface="Arial" pitchFamily="34" charset="0"/>
              </a:rPr>
              <a:t>Contributing Area</a:t>
            </a:r>
            <a:endParaRPr kumimoji="0" lang="en-US" sz="2800" b="1">
              <a:solidFill>
                <a:srgbClr val="010000"/>
              </a:solidFill>
              <a:latin typeface="Arial" pitchFamily="34" charset="0"/>
              <a:sym typeface="Symbol" pitchFamily="18" charset="2"/>
            </a:endParaRPr>
          </a:p>
        </p:txBody>
      </p:sp>
    </p:spTree>
    <p:extLst>
      <p:ext uri="{BB962C8B-B14F-4D97-AF65-F5344CB8AC3E}">
        <p14:creationId xmlns:p14="http://schemas.microsoft.com/office/powerpoint/2010/main" val="3555310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85C62-E8E1-CFB1-435A-6F54B5C72821}"/>
            </a:ext>
          </a:extLst>
        </p:cNvPr>
        <p:cNvGrpSpPr/>
        <p:nvPr/>
      </p:nvGrpSpPr>
      <p:grpSpPr>
        <a:xfrm>
          <a:off x="0" y="0"/>
          <a:ext cx="0" cy="0"/>
          <a:chOff x="0" y="0"/>
          <a:chExt cx="0" cy="0"/>
        </a:xfrm>
      </p:grpSpPr>
      <p:sp>
        <p:nvSpPr>
          <p:cNvPr id="15364" name="Rectangle 2">
            <a:extLst>
              <a:ext uri="{FF2B5EF4-FFF2-40B4-BE49-F238E27FC236}">
                <a16:creationId xmlns:a16="http://schemas.microsoft.com/office/drawing/2014/main" id="{04ACBC90-1B5F-BEC4-1D34-F622F5AD2FDD}"/>
              </a:ext>
            </a:extLst>
          </p:cNvPr>
          <p:cNvSpPr>
            <a:spLocks noGrp="1" noChangeArrowheads="1"/>
          </p:cNvSpPr>
          <p:nvPr>
            <p:ph type="title"/>
          </p:nvPr>
        </p:nvSpPr>
        <p:spPr>
          <a:xfrm>
            <a:off x="415636" y="316042"/>
            <a:ext cx="10515600" cy="787270"/>
          </a:xfrm>
        </p:spPr>
        <p:txBody>
          <a:bodyPr/>
          <a:lstStyle/>
          <a:p>
            <a:pPr eaLnBrk="1" hangingPunct="1"/>
            <a:r>
              <a:rPr lang="en-US" dirty="0"/>
              <a:t>Outline</a:t>
            </a:r>
          </a:p>
        </p:txBody>
      </p:sp>
      <p:sp>
        <p:nvSpPr>
          <p:cNvPr id="2" name="Content Placeholder 1">
            <a:extLst>
              <a:ext uri="{FF2B5EF4-FFF2-40B4-BE49-F238E27FC236}">
                <a16:creationId xmlns:a16="http://schemas.microsoft.com/office/drawing/2014/main" id="{F28514F8-2EC4-0BB3-65C7-8A9048B4A6F2}"/>
              </a:ext>
            </a:extLst>
          </p:cNvPr>
          <p:cNvSpPr>
            <a:spLocks noGrp="1"/>
          </p:cNvSpPr>
          <p:nvPr>
            <p:ph idx="1"/>
          </p:nvPr>
        </p:nvSpPr>
        <p:spPr>
          <a:xfrm>
            <a:off x="415636" y="1372977"/>
            <a:ext cx="6827520" cy="4302668"/>
          </a:xfrm>
        </p:spPr>
        <p:txBody>
          <a:bodyPr>
            <a:normAutofit lnSpcReduction="10000"/>
          </a:bodyPr>
          <a:lstStyle/>
          <a:p>
            <a:pPr>
              <a:lnSpc>
                <a:spcPct val="105000"/>
              </a:lnSpc>
            </a:pPr>
            <a:r>
              <a:rPr lang="en-US" dirty="0"/>
              <a:t>Watershed and channel network delineation and objective channelization threshold determination</a:t>
            </a:r>
          </a:p>
          <a:p>
            <a:r>
              <a:rPr lang="en-US" dirty="0"/>
              <a:t>D-infinity and multiple flow directions</a:t>
            </a:r>
          </a:p>
          <a:p>
            <a:r>
              <a:rPr lang="en-US" dirty="0"/>
              <a:t>Generalized terrain-based flow analysis (flow algebra)</a:t>
            </a:r>
          </a:p>
          <a:p>
            <a:r>
              <a:rPr lang="en-US" dirty="0"/>
              <a:t>Height above nearest drainage (HAND) and flood inundation mapping</a:t>
            </a:r>
          </a:p>
          <a:p>
            <a:r>
              <a:rPr lang="en-US" dirty="0" err="1"/>
              <a:t>TauDEM</a:t>
            </a:r>
            <a:r>
              <a:rPr lang="en-US" dirty="0"/>
              <a:t> software and parallel programming (speeding it up)</a:t>
            </a:r>
          </a:p>
        </p:txBody>
      </p:sp>
      <p:graphicFrame>
        <p:nvGraphicFramePr>
          <p:cNvPr id="15362" name="Object 3">
            <a:extLst>
              <a:ext uri="{FF2B5EF4-FFF2-40B4-BE49-F238E27FC236}">
                <a16:creationId xmlns:a16="http://schemas.microsoft.com/office/drawing/2014/main" id="{B2FC3C9B-9EF0-5CD3-50BE-595C14F3F0FD}"/>
              </a:ext>
            </a:extLst>
          </p:cNvPr>
          <p:cNvGraphicFramePr>
            <a:graphicFrameLocks noChangeAspect="1"/>
          </p:cNvGraphicFramePr>
          <p:nvPr>
            <p:extLst>
              <p:ext uri="{D42A27DB-BD31-4B8C-83A1-F6EECF244321}">
                <p14:modId xmlns:p14="http://schemas.microsoft.com/office/powerpoint/2010/main" val="432653130"/>
              </p:ext>
            </p:extLst>
          </p:nvPr>
        </p:nvGraphicFramePr>
        <p:xfrm>
          <a:off x="7378623" y="1089024"/>
          <a:ext cx="3981450" cy="4651375"/>
        </p:xfrm>
        <a:graphic>
          <a:graphicData uri="http://schemas.openxmlformats.org/presentationml/2006/ole">
            <mc:AlternateContent xmlns:mc="http://schemas.openxmlformats.org/markup-compatibility/2006">
              <mc:Choice xmlns:v="urn:schemas-microsoft-com:vml" Requires="v">
                <p:oleObj name="Graph Sheet" r:id="rId2" imgW="3352680" imgH="2590560" progId="SPLUSGraphSheetFileType">
                  <p:embed/>
                </p:oleObj>
              </mc:Choice>
              <mc:Fallback>
                <p:oleObj name="Graph Sheet" r:id="rId2" imgW="3352680" imgH="2590560" progId="SPLUSGraphSheetFileType">
                  <p:embed/>
                  <p:pic>
                    <p:nvPicPr>
                      <p:cNvPr id="15362" name="Object 3"/>
                      <p:cNvPicPr>
                        <a:picLocks noChangeAspect="1" noChangeArrowheads="1"/>
                      </p:cNvPicPr>
                      <p:nvPr/>
                    </p:nvPicPr>
                    <p:blipFill>
                      <a:blip r:embed="rId3">
                        <a:extLst>
                          <a:ext uri="{28A0092B-C50C-407E-A947-70E740481C1C}">
                            <a14:useLocalDpi xmlns:a14="http://schemas.microsoft.com/office/drawing/2010/main" val="0"/>
                          </a:ext>
                        </a:extLst>
                      </a:blip>
                      <a:srcRect l="31769" t="21532" r="28743" b="15178"/>
                      <a:stretch>
                        <a:fillRect/>
                      </a:stretch>
                    </p:blipFill>
                    <p:spPr bwMode="auto">
                      <a:xfrm>
                        <a:off x="7378623" y="1089024"/>
                        <a:ext cx="398145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Rectangle 4">
            <a:extLst>
              <a:ext uri="{FF2B5EF4-FFF2-40B4-BE49-F238E27FC236}">
                <a16:creationId xmlns:a16="http://schemas.microsoft.com/office/drawing/2014/main" id="{BA812F0D-0CEB-E98F-B0D1-0E95F075A3D6}"/>
              </a:ext>
            </a:extLst>
          </p:cNvPr>
          <p:cNvSpPr>
            <a:spLocks noChangeAspect="1" noChangeArrowheads="1"/>
          </p:cNvSpPr>
          <p:nvPr/>
        </p:nvSpPr>
        <p:spPr bwMode="auto">
          <a:xfrm>
            <a:off x="1524001" y="1812926"/>
            <a:ext cx="8188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lnSpc>
                <a:spcPct val="70000"/>
              </a:lnSpc>
            </a:pPr>
            <a:endParaRPr lang="en-US" sz="3200" b="1">
              <a:solidFill>
                <a:srgbClr val="336699"/>
              </a:solidFill>
              <a:latin typeface="Arial Narrow" pitchFamily="34" charset="0"/>
            </a:endParaRPr>
          </a:p>
        </p:txBody>
      </p:sp>
    </p:spTree>
    <p:extLst>
      <p:ext uri="{BB962C8B-B14F-4D97-AF65-F5344CB8AC3E}">
        <p14:creationId xmlns:p14="http://schemas.microsoft.com/office/powerpoint/2010/main" val="935586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8058" y="107370"/>
            <a:ext cx="8229600" cy="720318"/>
          </a:xfrm>
        </p:spPr>
        <p:txBody>
          <a:bodyPr>
            <a:normAutofit/>
          </a:bodyPr>
          <a:lstStyle/>
          <a:p>
            <a:r>
              <a:rPr lang="en-US" dirty="0"/>
              <a:t>Contributing area from D-Infinity</a:t>
            </a:r>
          </a:p>
        </p:txBody>
      </p:sp>
      <p:grpSp>
        <p:nvGrpSpPr>
          <p:cNvPr id="4" name="Group 3">
            <a:extLst>
              <a:ext uri="{FF2B5EF4-FFF2-40B4-BE49-F238E27FC236}">
                <a16:creationId xmlns:a16="http://schemas.microsoft.com/office/drawing/2014/main" id="{492B74CA-BDDA-F147-CBAB-7FBE55D719E8}"/>
              </a:ext>
            </a:extLst>
          </p:cNvPr>
          <p:cNvGrpSpPr/>
          <p:nvPr/>
        </p:nvGrpSpPr>
        <p:grpSpPr>
          <a:xfrm>
            <a:off x="18793" y="827687"/>
            <a:ext cx="12159836" cy="5261386"/>
            <a:chOff x="1178313" y="972652"/>
            <a:chExt cx="10461876" cy="4526703"/>
          </a:xfrm>
        </p:grpSpPr>
        <p:pic>
          <p:nvPicPr>
            <p:cNvPr id="13711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7748" y="972654"/>
              <a:ext cx="5062441" cy="45267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3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 r="5194"/>
            <a:stretch>
              <a:fillRect/>
            </a:stretch>
          </p:blipFill>
          <p:spPr bwMode="auto">
            <a:xfrm>
              <a:off x="2642549" y="972653"/>
              <a:ext cx="4378992" cy="45267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8313" y="1291966"/>
              <a:ext cx="1615798" cy="1583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589006" y="3236004"/>
              <a:ext cx="691376" cy="5888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prstClr val="white"/>
                </a:solidFill>
                <a:effectLst/>
                <a:uLnTx/>
                <a:uFillTx/>
                <a:latin typeface="Calibri"/>
                <a:ea typeface="ＭＳ Ｐゴシック"/>
              </a:endParaRPr>
            </a:p>
          </p:txBody>
        </p:sp>
        <p:cxnSp>
          <p:nvCxnSpPr>
            <p:cNvPr id="5" name="Straight Connector 4"/>
            <p:cNvCxnSpPr>
              <a:cxnSpLocks/>
            </p:cNvCxnSpPr>
            <p:nvPr/>
          </p:nvCxnSpPr>
          <p:spPr>
            <a:xfrm flipV="1">
              <a:off x="4280383" y="972652"/>
              <a:ext cx="2741158" cy="22633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4280383" y="3824868"/>
              <a:ext cx="2741158" cy="16744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1204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771712" y="3573145"/>
            <a:ext cx="4679950" cy="2525712"/>
          </a:xfrm>
          <a:prstGeom prst="rect">
            <a:avLst/>
          </a:prstGeom>
          <a:noFill/>
          <a:ln w="9525">
            <a:noFill/>
            <a:miter lim="800000"/>
            <a:headEnd/>
            <a:tailEnd/>
          </a:ln>
          <a:effectLst/>
        </p:spPr>
      </p:pic>
      <p:pic>
        <p:nvPicPr>
          <p:cNvPr id="160771" name="Picture 3"/>
          <p:cNvPicPr>
            <a:picLocks noChangeAspect="1" noChangeArrowheads="1"/>
          </p:cNvPicPr>
          <p:nvPr/>
        </p:nvPicPr>
        <p:blipFill>
          <a:blip r:embed="rId3" cstate="print"/>
          <a:srcRect/>
          <a:stretch>
            <a:fillRect/>
          </a:stretch>
        </p:blipFill>
        <p:spPr bwMode="auto">
          <a:xfrm>
            <a:off x="749300" y="736601"/>
            <a:ext cx="4699000" cy="2538413"/>
          </a:xfrm>
          <a:prstGeom prst="rect">
            <a:avLst/>
          </a:prstGeom>
          <a:noFill/>
          <a:ln w="9525">
            <a:noFill/>
            <a:miter lim="800000"/>
            <a:headEnd/>
            <a:tailEnd/>
          </a:ln>
          <a:effectLst/>
        </p:spPr>
      </p:pic>
      <p:pic>
        <p:nvPicPr>
          <p:cNvPr id="160772" name="Picture 4"/>
          <p:cNvPicPr>
            <a:picLocks noChangeAspect="1" noChangeArrowheads="1"/>
          </p:cNvPicPr>
          <p:nvPr/>
        </p:nvPicPr>
        <p:blipFill>
          <a:blip r:embed="rId4" cstate="print"/>
          <a:srcRect/>
          <a:stretch>
            <a:fillRect/>
          </a:stretch>
        </p:blipFill>
        <p:spPr bwMode="auto">
          <a:xfrm>
            <a:off x="6258111" y="3573145"/>
            <a:ext cx="4679950" cy="2538412"/>
          </a:xfrm>
          <a:prstGeom prst="rect">
            <a:avLst/>
          </a:prstGeom>
          <a:noFill/>
          <a:ln w="9525">
            <a:noFill/>
            <a:miter lim="800000"/>
            <a:headEnd/>
            <a:tailEnd/>
          </a:ln>
          <a:effectLst/>
        </p:spPr>
      </p:pic>
      <p:sp>
        <p:nvSpPr>
          <p:cNvPr id="160773" name="Text Box 5"/>
          <p:cNvSpPr txBox="1">
            <a:spLocks noChangeArrowheads="1"/>
          </p:cNvSpPr>
          <p:nvPr/>
        </p:nvSpPr>
        <p:spPr bwMode="auto">
          <a:xfrm>
            <a:off x="749300" y="736600"/>
            <a:ext cx="1492624" cy="40011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sz="2000" b="0" i="0" u="none" strike="noStrike" kern="1200" cap="none" spc="0" normalizeH="0" baseline="0" noProof="0" dirty="0">
                <a:ln>
                  <a:noFill/>
                </a:ln>
                <a:solidFill>
                  <a:srgbClr val="010000"/>
                </a:solidFill>
                <a:effectLst/>
                <a:uLnTx/>
                <a:uFillTx/>
                <a:latin typeface="Times New Roman" pitchFamily="18" charset="0"/>
                <a:ea typeface="ＭＳ Ｐゴシック"/>
                <a:cs typeface="Arial"/>
              </a:rPr>
              <a:t>Slope (S)</a:t>
            </a:r>
          </a:p>
        </p:txBody>
      </p:sp>
      <p:sp>
        <p:nvSpPr>
          <p:cNvPr id="160774" name="Text Box 6"/>
          <p:cNvSpPr txBox="1">
            <a:spLocks noChangeArrowheads="1"/>
          </p:cNvSpPr>
          <p:nvPr/>
        </p:nvSpPr>
        <p:spPr bwMode="auto">
          <a:xfrm>
            <a:off x="771713" y="3212308"/>
            <a:ext cx="3361765" cy="400110"/>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sz="2000" b="0" i="0" u="none" strike="noStrike" kern="1200" cap="none" spc="0" normalizeH="0" baseline="0" noProof="0" dirty="0">
                <a:ln>
                  <a:noFill/>
                </a:ln>
                <a:solidFill>
                  <a:srgbClr val="010000"/>
                </a:solidFill>
                <a:effectLst/>
                <a:uLnTx/>
                <a:uFillTx/>
                <a:latin typeface="Times New Roman" pitchFamily="18" charset="0"/>
                <a:ea typeface="ＭＳ Ｐゴシック"/>
                <a:cs typeface="Arial"/>
              </a:rPr>
              <a:t>Specific Catchment Area (a)</a:t>
            </a:r>
          </a:p>
        </p:txBody>
      </p:sp>
      <p:sp>
        <p:nvSpPr>
          <p:cNvPr id="160775" name="Text Box 7"/>
          <p:cNvSpPr txBox="1">
            <a:spLocks noChangeArrowheads="1"/>
          </p:cNvSpPr>
          <p:nvPr/>
        </p:nvSpPr>
        <p:spPr bwMode="auto">
          <a:xfrm>
            <a:off x="5980801" y="3212308"/>
            <a:ext cx="3405187" cy="400110"/>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sz="2000" b="0" i="0" u="none" strike="noStrike" kern="1200" cap="none" spc="0" normalizeH="0" baseline="0" noProof="0" dirty="0">
                <a:ln>
                  <a:noFill/>
                </a:ln>
                <a:solidFill>
                  <a:srgbClr val="010000"/>
                </a:solidFill>
                <a:effectLst/>
                <a:uLnTx/>
                <a:uFillTx/>
                <a:latin typeface="Times New Roman" pitchFamily="18" charset="0"/>
                <a:ea typeface="ＭＳ Ｐゴシック"/>
                <a:cs typeface="Arial"/>
              </a:rPr>
              <a:t>Wetness Index </a:t>
            </a:r>
            <a:r>
              <a:rPr kumimoji="1" lang="en-US" sz="2000" b="0" i="0" u="none" strike="noStrike" kern="1200" cap="none" spc="0" normalizeH="0" baseline="0" noProof="0" dirty="0" err="1">
                <a:ln>
                  <a:noFill/>
                </a:ln>
                <a:solidFill>
                  <a:srgbClr val="010000"/>
                </a:solidFill>
                <a:effectLst/>
                <a:uLnTx/>
                <a:uFillTx/>
                <a:latin typeface="Times New Roman" pitchFamily="18" charset="0"/>
                <a:ea typeface="ＭＳ Ｐゴシック"/>
                <a:cs typeface="Arial"/>
              </a:rPr>
              <a:t>ln</a:t>
            </a:r>
            <a:r>
              <a:rPr kumimoji="1" lang="en-US" sz="2000" b="0" i="0" u="none" strike="noStrike" kern="1200" cap="none" spc="0" normalizeH="0" baseline="0" noProof="0" dirty="0">
                <a:ln>
                  <a:noFill/>
                </a:ln>
                <a:solidFill>
                  <a:srgbClr val="010000"/>
                </a:solidFill>
                <a:effectLst/>
                <a:uLnTx/>
                <a:uFillTx/>
                <a:latin typeface="Times New Roman" pitchFamily="18" charset="0"/>
                <a:ea typeface="ＭＳ Ｐゴシック"/>
                <a:cs typeface="Arial"/>
              </a:rPr>
              <a:t>(a/S)</a:t>
            </a:r>
          </a:p>
        </p:txBody>
      </p:sp>
      <p:pic>
        <p:nvPicPr>
          <p:cNvPr id="391170" name="Picture 2"/>
          <p:cNvPicPr>
            <a:picLocks noChangeAspect="1" noChangeArrowheads="1"/>
          </p:cNvPicPr>
          <p:nvPr/>
        </p:nvPicPr>
        <p:blipFill>
          <a:blip r:embed="rId5" cstate="print"/>
          <a:srcRect/>
          <a:stretch>
            <a:fillRect/>
          </a:stretch>
        </p:blipFill>
        <p:spPr bwMode="auto">
          <a:xfrm>
            <a:off x="6258112" y="741248"/>
            <a:ext cx="4673230" cy="2517539"/>
          </a:xfrm>
          <a:prstGeom prst="rect">
            <a:avLst/>
          </a:prstGeom>
          <a:noFill/>
          <a:ln w="9525" cap="flat" cmpd="sng">
            <a:noFill/>
            <a:prstDash val="solid"/>
            <a:miter lim="800000"/>
            <a:headEnd/>
            <a:tailEnd/>
          </a:ln>
        </p:spPr>
      </p:pic>
      <p:sp>
        <p:nvSpPr>
          <p:cNvPr id="12" name="Title 11"/>
          <p:cNvSpPr>
            <a:spLocks noGrp="1"/>
          </p:cNvSpPr>
          <p:nvPr>
            <p:ph type="title"/>
          </p:nvPr>
        </p:nvSpPr>
        <p:spPr>
          <a:xfrm>
            <a:off x="771712" y="163234"/>
            <a:ext cx="10515600" cy="600074"/>
          </a:xfrm>
        </p:spPr>
        <p:txBody>
          <a:bodyPr>
            <a:normAutofit fontScale="90000"/>
          </a:bodyPr>
          <a:lstStyle/>
          <a:p>
            <a:pPr algn="ctr"/>
            <a:r>
              <a:rPr lang="en-US" dirty="0"/>
              <a:t>Wetness Index</a:t>
            </a:r>
          </a:p>
        </p:txBody>
      </p:sp>
    </p:spTree>
    <p:extLst>
      <p:ext uri="{BB962C8B-B14F-4D97-AF65-F5344CB8AC3E}">
        <p14:creationId xmlns:p14="http://schemas.microsoft.com/office/powerpoint/2010/main" val="3874872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a:xfrm>
            <a:off x="2436813" y="111125"/>
            <a:ext cx="7318375" cy="586707"/>
          </a:xfrm>
        </p:spPr>
        <p:txBody>
          <a:bodyPr>
            <a:normAutofit fontScale="90000"/>
          </a:bodyPr>
          <a:lstStyle/>
          <a:p>
            <a:pPr algn="ctr"/>
            <a:r>
              <a:rPr lang="en-US" altLang="en-US" dirty="0"/>
              <a:t>Terrain Stability Mapping</a:t>
            </a:r>
          </a:p>
        </p:txBody>
      </p:sp>
      <p:grpSp>
        <p:nvGrpSpPr>
          <p:cNvPr id="2" name="Group 1">
            <a:extLst>
              <a:ext uri="{FF2B5EF4-FFF2-40B4-BE49-F238E27FC236}">
                <a16:creationId xmlns:a16="http://schemas.microsoft.com/office/drawing/2014/main" id="{563B5CA6-69DC-5D5F-6B6A-366F2E781374}"/>
              </a:ext>
            </a:extLst>
          </p:cNvPr>
          <p:cNvGrpSpPr/>
          <p:nvPr/>
        </p:nvGrpSpPr>
        <p:grpSpPr>
          <a:xfrm>
            <a:off x="461883" y="684369"/>
            <a:ext cx="11268234" cy="5173008"/>
            <a:chOff x="994612" y="780905"/>
            <a:chExt cx="10333405" cy="4743850"/>
          </a:xfrm>
        </p:grpSpPr>
        <p:pic>
          <p:nvPicPr>
            <p:cNvPr id="309251" name="Picture 3"/>
            <p:cNvPicPr>
              <a:picLocks noChangeAspect="1" noChangeArrowheads="1"/>
            </p:cNvPicPr>
            <p:nvPr/>
          </p:nvPicPr>
          <p:blipFill>
            <a:blip r:embed="rId2">
              <a:extLst>
                <a:ext uri="{28A0092B-C50C-407E-A947-70E740481C1C}">
                  <a14:useLocalDpi xmlns:a14="http://schemas.microsoft.com/office/drawing/2010/main" val="0"/>
                </a:ext>
              </a:extLst>
            </a:blip>
            <a:srcRect l="2295" t="12070" r="10843" b="4974"/>
            <a:stretch>
              <a:fillRect/>
            </a:stretch>
          </p:blipFill>
          <p:spPr bwMode="auto">
            <a:xfrm>
              <a:off x="994612" y="836468"/>
              <a:ext cx="4011613" cy="278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2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2313"/>
            <a:stretch>
              <a:fillRect/>
            </a:stretch>
          </p:blipFill>
          <p:spPr bwMode="auto">
            <a:xfrm>
              <a:off x="4903405" y="780905"/>
              <a:ext cx="6424612" cy="474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09253" name="Group 5"/>
            <p:cNvGrpSpPr>
              <a:grpSpLocks/>
            </p:cNvGrpSpPr>
            <p:nvPr/>
          </p:nvGrpSpPr>
          <p:grpSpPr bwMode="auto">
            <a:xfrm>
              <a:off x="1083989" y="3730272"/>
              <a:ext cx="3551238" cy="1741488"/>
              <a:chOff x="3041" y="2613"/>
              <a:chExt cx="2562" cy="1380"/>
            </a:xfrm>
          </p:grpSpPr>
          <p:graphicFrame>
            <p:nvGraphicFramePr>
              <p:cNvPr id="309254" name="Object 6"/>
              <p:cNvGraphicFramePr>
                <a:graphicFrameLocks noChangeAspect="1"/>
              </p:cNvGraphicFramePr>
              <p:nvPr>
                <p:extLst>
                  <p:ext uri="{D42A27DB-BD31-4B8C-83A1-F6EECF244321}">
                    <p14:modId xmlns:p14="http://schemas.microsoft.com/office/powerpoint/2010/main" val="2775584153"/>
                  </p:ext>
                </p:extLst>
              </p:nvPr>
            </p:nvGraphicFramePr>
            <p:xfrm>
              <a:off x="3041" y="2613"/>
              <a:ext cx="2562" cy="1380"/>
            </p:xfrm>
            <a:graphic>
              <a:graphicData uri="http://schemas.openxmlformats.org/presentationml/2006/ole">
                <mc:AlternateContent xmlns:mc="http://schemas.openxmlformats.org/markup-compatibility/2006">
                  <mc:Choice xmlns:v="urn:schemas-microsoft-com:vml" Requires="v">
                    <p:oleObj name="Picture" r:id="rId4" imgW="4067280" imgH="2190600" progId="Word.Picture.8">
                      <p:embed/>
                    </p:oleObj>
                  </mc:Choice>
                  <mc:Fallback>
                    <p:oleObj name="Picture" r:id="rId4" imgW="4067280" imgH="2190600" progId="Word.Picture.8">
                      <p:embed/>
                      <p:pic>
                        <p:nvPicPr>
                          <p:cNvPr id="309254"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 y="2613"/>
                            <a:ext cx="2562" cy="1380"/>
                          </a:xfrm>
                          <a:prstGeom prst="rect">
                            <a:avLst/>
                          </a:prstGeom>
                          <a:solidFill>
                            <a:schemeClr val="bg1"/>
                          </a:solidFill>
                          <a:ln>
                            <a:noFill/>
                          </a:ln>
                          <a:effectLst/>
                          <a:extLst>
                            <a:ext uri="{91240B29-F687-4F45-9708-019B960494DF}">
                              <a14:hiddenLine xmlns:a14="http://schemas.microsoft.com/office/drawing/2010/main" w="6350">
                                <a:solidFill>
                                  <a:srgbClr val="000000"/>
                                </a:solidFill>
                                <a:miter lim="800000"/>
                                <a:headEnd type="none" w="lg" len="lg"/>
                                <a:tailEnd type="none" w="lg" len="lg"/>
                              </a14:hiddenLine>
                            </a:ext>
                            <a:ext uri="{AF507438-7753-43E0-B8FC-AC1667EBCBE1}">
                              <a14:hiddenEffects xmlns:a14="http://schemas.microsoft.com/office/drawing/2010/main">
                                <a:effectLst>
                                  <a:outerShdw dist="107763" dir="2700000" algn="ctr" rotWithShape="0">
                                    <a:schemeClr val="tx1"/>
                                  </a:outerShdw>
                                </a:effectLst>
                              </a14:hiddenEffects>
                            </a:ext>
                          </a:extLst>
                        </p:spPr>
                      </p:pic>
                    </p:oleObj>
                  </mc:Fallback>
                </mc:AlternateContent>
              </a:graphicData>
            </a:graphic>
          </p:graphicFrame>
          <p:graphicFrame>
            <p:nvGraphicFramePr>
              <p:cNvPr id="309255" name="Object 7"/>
              <p:cNvGraphicFramePr>
                <a:graphicFrameLocks noChangeAspect="1"/>
              </p:cNvGraphicFramePr>
              <p:nvPr>
                <p:extLst>
                  <p:ext uri="{D42A27DB-BD31-4B8C-83A1-F6EECF244321}">
                    <p14:modId xmlns:p14="http://schemas.microsoft.com/office/powerpoint/2010/main" val="2951046532"/>
                  </p:ext>
                </p:extLst>
              </p:nvPr>
            </p:nvGraphicFramePr>
            <p:xfrm>
              <a:off x="4294" y="3615"/>
              <a:ext cx="1296" cy="300"/>
            </p:xfrm>
            <a:graphic>
              <a:graphicData uri="http://schemas.openxmlformats.org/presentationml/2006/ole">
                <mc:AlternateContent xmlns:mc="http://schemas.openxmlformats.org/markup-compatibility/2006">
                  <mc:Choice xmlns:v="urn:schemas-microsoft-com:vml" Requires="v">
                    <p:oleObj name="Equation" r:id="rId6" imgW="1701720" imgH="393480" progId="Equation.3">
                      <p:embed/>
                    </p:oleObj>
                  </mc:Choice>
                  <mc:Fallback>
                    <p:oleObj name="Equation" r:id="rId6" imgW="1701720" imgH="393480" progId="Equation.3">
                      <p:embed/>
                      <p:pic>
                        <p:nvPicPr>
                          <p:cNvPr id="309255"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4" y="3615"/>
                            <a:ext cx="1296" cy="300"/>
                          </a:xfrm>
                          <a:prstGeom prst="rect">
                            <a:avLst/>
                          </a:prstGeom>
                          <a:solidFill>
                            <a:schemeClr val="bg1"/>
                          </a:solidFill>
                          <a:ln>
                            <a:noFill/>
                          </a:ln>
                          <a:effectLst/>
                          <a:extLst>
                            <a:ext uri="{91240B29-F687-4F45-9708-019B960494DF}">
                              <a14:hiddenLine xmlns:a14="http://schemas.microsoft.com/office/drawing/2010/main" w="6350">
                                <a:solidFill>
                                  <a:srgbClr val="000000"/>
                                </a:solidFill>
                                <a:miter lim="800000"/>
                                <a:headEnd type="none" w="lg" len="lg"/>
                                <a:tailEnd type="none" w="lg" len="lg"/>
                              </a14:hiddenLine>
                            </a:ext>
                            <a:ext uri="{AF507438-7753-43E0-B8FC-AC1667EBCBE1}">
                              <a14:hiddenEffects xmlns:a14="http://schemas.microsoft.com/office/drawing/2010/main">
                                <a:effectLst>
                                  <a:outerShdw dist="107763" dir="2700000" algn="ctr" rotWithShape="0">
                                    <a:schemeClr val="tx1"/>
                                  </a:outerShdw>
                                </a:effectLst>
                              </a14:hiddenEffects>
                            </a:ext>
                          </a:extLst>
                        </p:spPr>
                      </p:pic>
                    </p:oleObj>
                  </mc:Fallback>
                </mc:AlternateContent>
              </a:graphicData>
            </a:graphic>
          </p:graphicFrame>
        </p:grpSp>
      </p:grpSp>
      <p:sp>
        <p:nvSpPr>
          <p:cNvPr id="309256" name="Text Box 8"/>
          <p:cNvSpPr txBox="1">
            <a:spLocks noChangeArrowheads="1"/>
          </p:cNvSpPr>
          <p:nvPr/>
        </p:nvSpPr>
        <p:spPr bwMode="auto">
          <a:xfrm>
            <a:off x="1770857" y="5817556"/>
            <a:ext cx="8650287" cy="396875"/>
          </a:xfrm>
          <a:prstGeom prst="rect">
            <a:avLst/>
          </a:prstGeom>
          <a:noFill/>
          <a:ln>
            <a:noFill/>
          </a:ln>
          <a:effectLst/>
          <a:extLst>
            <a:ext uri="{909E8E84-426E-40DD-AFC4-6F175D3DCCD1}">
              <a14:hiddenFill xmlns:a14="http://schemas.microsoft.com/office/drawing/2010/main">
                <a:solidFill>
                  <a:srgbClr val="FF9966"/>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kumimoji="1" lang="en-US" altLang="en-US" sz="2000" dirty="0"/>
              <a:t>SINMAP:  </a:t>
            </a:r>
            <a:r>
              <a:rPr kumimoji="1" lang="en-US" altLang="en-US" sz="2000" dirty="0">
                <a:hlinkClick r:id="rId8"/>
              </a:rPr>
              <a:t>https://hydrology.usu.edu/sinmap2/</a:t>
            </a:r>
            <a:r>
              <a:rPr kumimoji="1" lang="en-US" altLang="en-US" sz="2000" dirty="0"/>
              <a:t> </a:t>
            </a:r>
          </a:p>
        </p:txBody>
      </p:sp>
    </p:spTree>
    <p:extLst>
      <p:ext uri="{BB962C8B-B14F-4D97-AF65-F5344CB8AC3E}">
        <p14:creationId xmlns:p14="http://schemas.microsoft.com/office/powerpoint/2010/main" val="17887870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3"/>
          <p:cNvSpPr>
            <a:spLocks noGrp="1" noChangeArrowheads="1"/>
          </p:cNvSpPr>
          <p:nvPr>
            <p:ph type="title"/>
          </p:nvPr>
        </p:nvSpPr>
        <p:spPr>
          <a:xfrm>
            <a:off x="556890" y="0"/>
            <a:ext cx="10704668" cy="836612"/>
          </a:xfrm>
        </p:spPr>
        <p:txBody>
          <a:bodyPr>
            <a:normAutofit/>
          </a:bodyPr>
          <a:lstStyle/>
          <a:p>
            <a:pPr algn="ctr"/>
            <a:r>
              <a:rPr lang="en-US" altLang="en-US" sz="3600" dirty="0"/>
              <a:t>Most Likely Landslide Initiation Points</a:t>
            </a:r>
          </a:p>
        </p:txBody>
      </p:sp>
      <p:grpSp>
        <p:nvGrpSpPr>
          <p:cNvPr id="3" name="Group 2">
            <a:extLst>
              <a:ext uri="{FF2B5EF4-FFF2-40B4-BE49-F238E27FC236}">
                <a16:creationId xmlns:a16="http://schemas.microsoft.com/office/drawing/2014/main" id="{9D8A4AE7-4153-592B-E9F5-93025A2AB065}"/>
              </a:ext>
            </a:extLst>
          </p:cNvPr>
          <p:cNvGrpSpPr/>
          <p:nvPr/>
        </p:nvGrpSpPr>
        <p:grpSpPr>
          <a:xfrm>
            <a:off x="1157378" y="638796"/>
            <a:ext cx="9877244" cy="4503845"/>
            <a:chOff x="1525589" y="796925"/>
            <a:chExt cx="9142412" cy="4168775"/>
          </a:xfrm>
        </p:grpSpPr>
        <p:pic>
          <p:nvPicPr>
            <p:cNvPr id="312322" name="Picture 2" descr="Theory_mlip"/>
            <p:cNvPicPr>
              <a:picLocks noChangeAspect="1" noChangeArrowheads="1"/>
            </p:cNvPicPr>
            <p:nvPr/>
          </p:nvPicPr>
          <p:blipFill>
            <a:blip r:embed="rId2" cstate="print">
              <a:extLst>
                <a:ext uri="{28A0092B-C50C-407E-A947-70E740481C1C}">
                  <a14:useLocalDpi xmlns:a14="http://schemas.microsoft.com/office/drawing/2010/main" val="0"/>
                </a:ext>
              </a:extLst>
            </a:blip>
            <a:srcRect l="7182" r="7182" b="337"/>
            <a:stretch>
              <a:fillRect/>
            </a:stretch>
          </p:blipFill>
          <p:spPr bwMode="auto">
            <a:xfrm>
              <a:off x="6088064" y="836612"/>
              <a:ext cx="4579937"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2324" name="Picture 4" descr="Theory_SI"/>
            <p:cNvPicPr>
              <a:picLocks noChangeAspect="1" noChangeArrowheads="1"/>
            </p:cNvPicPr>
            <p:nvPr/>
          </p:nvPicPr>
          <p:blipFill>
            <a:blip r:embed="rId3" cstate="print">
              <a:extLst>
                <a:ext uri="{28A0092B-C50C-407E-A947-70E740481C1C}">
                  <a14:useLocalDpi xmlns:a14="http://schemas.microsoft.com/office/drawing/2010/main" val="0"/>
                </a:ext>
              </a:extLst>
            </a:blip>
            <a:srcRect l="7182" r="7182" b="337"/>
            <a:stretch>
              <a:fillRect/>
            </a:stretch>
          </p:blipFill>
          <p:spPr bwMode="auto">
            <a:xfrm>
              <a:off x="1525589" y="796925"/>
              <a:ext cx="4606925" cy="413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2325" name="Rectangle 5"/>
          <p:cNvSpPr>
            <a:spLocks noChangeArrowheads="1"/>
          </p:cNvSpPr>
          <p:nvPr/>
        </p:nvSpPr>
        <p:spPr bwMode="auto">
          <a:xfrm>
            <a:off x="1475981" y="5131121"/>
            <a:ext cx="9240038" cy="461665"/>
          </a:xfrm>
          <a:prstGeom prst="rect">
            <a:avLst/>
          </a:prstGeom>
          <a:noFill/>
          <a:ln>
            <a:noFill/>
          </a:ln>
          <a:effectLst/>
          <a:extLst>
            <a:ext uri="{909E8E84-426E-40DD-AFC4-6F175D3DCCD1}">
              <a14:hiddenFill xmlns:a14="http://schemas.microsoft.com/office/drawing/2010/main">
                <a:solidFill>
                  <a:srgbClr val="FF9966"/>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a:r>
              <a:rPr kumimoji="1" lang="en-US" altLang="en-US" sz="2400" dirty="0"/>
              <a:t>The location of the lowest SI value along a flow path</a:t>
            </a:r>
          </a:p>
        </p:txBody>
      </p:sp>
      <p:sp>
        <p:nvSpPr>
          <p:cNvPr id="2" name="Rectangle 1"/>
          <p:cNvSpPr/>
          <p:nvPr/>
        </p:nvSpPr>
        <p:spPr>
          <a:xfrm>
            <a:off x="1356704" y="5677653"/>
            <a:ext cx="9478592" cy="369332"/>
          </a:xfrm>
          <a:prstGeom prst="rect">
            <a:avLst/>
          </a:prstGeom>
        </p:spPr>
        <p:txBody>
          <a:bodyPr wrap="square">
            <a:spAutoFit/>
          </a:bodyPr>
          <a:lstStyle/>
          <a:p>
            <a:pPr algn="ctr"/>
            <a:r>
              <a:rPr lang="en-US" dirty="0" err="1">
                <a:solidFill>
                  <a:schemeClr val="bg1">
                    <a:lumMod val="50000"/>
                  </a:schemeClr>
                </a:solidFill>
              </a:rPr>
              <a:t>Tarolli</a:t>
            </a:r>
            <a:r>
              <a:rPr lang="en-US" dirty="0">
                <a:solidFill>
                  <a:schemeClr val="bg1">
                    <a:lumMod val="50000"/>
                  </a:schemeClr>
                </a:solidFill>
              </a:rPr>
              <a:t>, P. and D. G. Tarboton, (2006), HESS </a:t>
            </a:r>
            <a:r>
              <a:rPr lang="en-US" dirty="0">
                <a:hlinkClick r:id="rId4"/>
              </a:rPr>
              <a:t>https://doi.org/10.5194/hess-10-663-2006</a:t>
            </a:r>
            <a:r>
              <a:rPr lang="en-US" dirty="0"/>
              <a:t> </a:t>
            </a:r>
            <a:endParaRPr lang="en-US" dirty="0">
              <a:solidFill>
                <a:schemeClr val="bg1">
                  <a:lumMod val="50000"/>
                </a:schemeClr>
              </a:solidFill>
            </a:endParaRPr>
          </a:p>
        </p:txBody>
      </p:sp>
    </p:spTree>
    <p:extLst>
      <p:ext uri="{BB962C8B-B14F-4D97-AF65-F5344CB8AC3E}">
        <p14:creationId xmlns:p14="http://schemas.microsoft.com/office/powerpoint/2010/main" val="1576032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E0FAA-423E-D6DD-7F04-4B6A0AD8D286}"/>
            </a:ext>
          </a:extLst>
        </p:cNvPr>
        <p:cNvGrpSpPr/>
        <p:nvPr/>
      </p:nvGrpSpPr>
      <p:grpSpPr>
        <a:xfrm>
          <a:off x="0" y="0"/>
          <a:ext cx="0" cy="0"/>
          <a:chOff x="0" y="0"/>
          <a:chExt cx="0" cy="0"/>
        </a:xfrm>
      </p:grpSpPr>
      <p:sp>
        <p:nvSpPr>
          <p:cNvPr id="2281474" name="Rectangle 2">
            <a:extLst>
              <a:ext uri="{FF2B5EF4-FFF2-40B4-BE49-F238E27FC236}">
                <a16:creationId xmlns:a16="http://schemas.microsoft.com/office/drawing/2014/main" id="{E4D5468D-8DC1-89F0-B2C3-799D4D97C604}"/>
              </a:ext>
            </a:extLst>
          </p:cNvPr>
          <p:cNvSpPr>
            <a:spLocks noGrp="1" noChangeArrowheads="1"/>
          </p:cNvSpPr>
          <p:nvPr>
            <p:ph type="title"/>
          </p:nvPr>
        </p:nvSpPr>
        <p:spPr>
          <a:xfrm>
            <a:off x="698499" y="274638"/>
            <a:ext cx="11105573" cy="684918"/>
          </a:xfrm>
        </p:spPr>
        <p:txBody>
          <a:bodyPr>
            <a:normAutofit fontScale="90000"/>
          </a:bodyPr>
          <a:lstStyle/>
          <a:p>
            <a:pPr eaLnBrk="1" hangingPunct="1">
              <a:defRPr/>
            </a:pPr>
            <a:r>
              <a:rPr lang="en-US" dirty="0"/>
              <a:t>Other contributions, considerations and outstanding questions</a:t>
            </a:r>
          </a:p>
        </p:txBody>
      </p:sp>
      <p:sp>
        <p:nvSpPr>
          <p:cNvPr id="69635" name="Rectangle 3">
            <a:extLst>
              <a:ext uri="{FF2B5EF4-FFF2-40B4-BE49-F238E27FC236}">
                <a16:creationId xmlns:a16="http://schemas.microsoft.com/office/drawing/2014/main" id="{72E218E1-2683-7004-5C90-16966DCEC2BC}"/>
              </a:ext>
            </a:extLst>
          </p:cNvPr>
          <p:cNvSpPr>
            <a:spLocks noGrp="1" noChangeArrowheads="1"/>
          </p:cNvSpPr>
          <p:nvPr>
            <p:ph idx="1"/>
          </p:nvPr>
        </p:nvSpPr>
        <p:spPr>
          <a:xfrm>
            <a:off x="607869" y="1382587"/>
            <a:ext cx="10214262" cy="4525963"/>
          </a:xfrm>
        </p:spPr>
        <p:txBody>
          <a:bodyPr>
            <a:normAutofit fontScale="92500"/>
          </a:bodyPr>
          <a:lstStyle/>
          <a:p>
            <a:pPr>
              <a:buClr>
                <a:schemeClr val="tx1"/>
              </a:buClr>
            </a:pPr>
            <a:r>
              <a:rPr lang="en-US" sz="2400" dirty="0"/>
              <a:t>Seibert and McGlynn, 2007, MD∞, </a:t>
            </a:r>
            <a:r>
              <a:rPr lang="en-US" sz="2400" u="sng" dirty="0">
                <a:latin typeface="Segoe UI" panose="020B0502040204020203" pitchFamily="34" charset="0"/>
                <a:hlinkClick r:id="rId2"/>
              </a:rPr>
              <a:t>http://dx.doi.org/10.1029/2006WR005128</a:t>
            </a:r>
            <a:endParaRPr lang="en-US" sz="2400" dirty="0"/>
          </a:p>
          <a:p>
            <a:pPr>
              <a:buClr>
                <a:schemeClr val="tx1"/>
              </a:buClr>
            </a:pPr>
            <a:r>
              <a:rPr lang="en-US" sz="2400" dirty="0"/>
              <a:t>Gallant and Hutchinson, 2011, differential equation approach, </a:t>
            </a:r>
            <a:r>
              <a:rPr lang="en-US" sz="2400" u="sng" dirty="0">
                <a:latin typeface="Segoe UI" panose="020B0502040204020203" pitchFamily="34" charset="0"/>
                <a:hlinkClick r:id="rId3"/>
              </a:rPr>
              <a:t>http://doi.org/10.1029/2009wr008540</a:t>
            </a:r>
            <a:endParaRPr lang="en-US" sz="2400" dirty="0"/>
          </a:p>
          <a:p>
            <a:pPr>
              <a:buClr>
                <a:schemeClr val="tx1"/>
              </a:buClr>
            </a:pPr>
            <a:r>
              <a:rPr lang="en-US" sz="2400" dirty="0"/>
              <a:t>Gruber, S. and S. Peckham, 2009, </a:t>
            </a:r>
            <a:r>
              <a:rPr lang="en-US" sz="2400" dirty="0">
                <a:hlinkClick r:id="rId4"/>
              </a:rPr>
              <a:t>https://doi.org/10.1016/S0166-2481(08)00007-X</a:t>
            </a:r>
            <a:r>
              <a:rPr lang="en-US" sz="2400" dirty="0"/>
              <a:t>  (Mass flux method)</a:t>
            </a:r>
          </a:p>
          <a:p>
            <a:pPr>
              <a:buClr>
                <a:schemeClr val="tx1"/>
              </a:buClr>
            </a:pPr>
            <a:r>
              <a:rPr lang="en-US" sz="2400" dirty="0"/>
              <a:t>Lindsay (this conference) Minimal Dispersion Flow Algorithm</a:t>
            </a:r>
          </a:p>
          <a:p>
            <a:pPr>
              <a:buClr>
                <a:schemeClr val="tx1"/>
              </a:buClr>
            </a:pPr>
            <a:r>
              <a:rPr lang="en-US" sz="2400" dirty="0"/>
              <a:t>Quinn et al., 1991; Fairfield and </a:t>
            </a:r>
            <a:r>
              <a:rPr lang="en-US" sz="2400" dirty="0" err="1"/>
              <a:t>Leymarie</a:t>
            </a:r>
            <a:r>
              <a:rPr lang="en-US" sz="2400" dirty="0"/>
              <a:t>, 1991  </a:t>
            </a:r>
          </a:p>
          <a:p>
            <a:pPr marL="0" indent="0">
              <a:buClr>
                <a:schemeClr val="tx1"/>
              </a:buClr>
              <a:buNone/>
            </a:pPr>
            <a:endParaRPr lang="en-US" sz="2400" dirty="0"/>
          </a:p>
          <a:p>
            <a:pPr>
              <a:buClr>
                <a:schemeClr val="tx1"/>
              </a:buClr>
            </a:pPr>
            <a:r>
              <a:rPr lang="en-US" sz="2400" dirty="0"/>
              <a:t>Reduce angle/direction dispersion dependency</a:t>
            </a:r>
          </a:p>
          <a:p>
            <a:pPr>
              <a:buClr>
                <a:schemeClr val="tx1"/>
              </a:buClr>
            </a:pPr>
            <a:r>
              <a:rPr lang="en-US" sz="2400" dirty="0"/>
              <a:t>Flow width. What cell dimension to use for specific catchment area calculation?</a:t>
            </a:r>
          </a:p>
          <a:p>
            <a:pPr>
              <a:buClr>
                <a:schemeClr val="tx1"/>
              </a:buClr>
            </a:pPr>
            <a:r>
              <a:rPr lang="en-US" sz="2400" dirty="0"/>
              <a:t>Test cases beyond specific catchment area are needed</a:t>
            </a:r>
          </a:p>
          <a:p>
            <a:pPr>
              <a:buClr>
                <a:schemeClr val="tx1"/>
              </a:buClr>
            </a:pPr>
            <a:endParaRPr lang="en-US" sz="2400" dirty="0"/>
          </a:p>
        </p:txBody>
      </p:sp>
    </p:spTree>
    <p:extLst>
      <p:ext uri="{BB962C8B-B14F-4D97-AF65-F5344CB8AC3E}">
        <p14:creationId xmlns:p14="http://schemas.microsoft.com/office/powerpoint/2010/main" val="3877732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0" y="134144"/>
            <a:ext cx="12191999" cy="125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fontAlgn="base">
              <a:spcBef>
                <a:spcPct val="0"/>
              </a:spcBef>
              <a:spcAft>
                <a:spcPct val="0"/>
              </a:spcAft>
            </a:pPr>
            <a:r>
              <a:rPr lang="en-US" sz="3600" dirty="0"/>
              <a:t>Flow accumulation calculation can be generalized to compute a broad class of terrain flow related quantities</a:t>
            </a:r>
            <a:endParaRPr lang="en-US" sz="3600" dirty="0">
              <a:solidFill>
                <a:srgbClr val="000000"/>
              </a:solidFill>
              <a:latin typeface="Calibri" pitchFamily="34" charset="0"/>
            </a:endParaRPr>
          </a:p>
        </p:txBody>
      </p:sp>
      <p:pic>
        <p:nvPicPr>
          <p:cNvPr id="3076" name="Picture 9"/>
          <p:cNvPicPr>
            <a:picLocks noChangeAspect="1" noChangeArrowheads="1"/>
          </p:cNvPicPr>
          <p:nvPr/>
        </p:nvPicPr>
        <p:blipFill>
          <a:blip r:embed="rId2">
            <a:extLst>
              <a:ext uri="{28A0092B-C50C-407E-A947-70E740481C1C}">
                <a14:useLocalDpi xmlns:a14="http://schemas.microsoft.com/office/drawing/2010/main" val="0"/>
              </a:ext>
            </a:extLst>
          </a:blip>
          <a:srcRect l="47328" b="38795"/>
          <a:stretch>
            <a:fillRect/>
          </a:stretch>
        </p:blipFill>
        <p:spPr bwMode="auto">
          <a:xfrm>
            <a:off x="1524000" y="1747838"/>
            <a:ext cx="3214688"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Oval 10"/>
          <p:cNvSpPr>
            <a:spLocks noChangeArrowheads="1"/>
          </p:cNvSpPr>
          <p:nvPr/>
        </p:nvSpPr>
        <p:spPr bwMode="auto">
          <a:xfrm>
            <a:off x="1974851" y="3841751"/>
            <a:ext cx="111125" cy="111125"/>
          </a:xfrm>
          <a:prstGeom prst="ellipse">
            <a:avLst/>
          </a:prstGeom>
          <a:solidFill>
            <a:srgbClr val="FF0000"/>
          </a:solidFill>
          <a:ln w="9525">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3078" name="Text Box 11"/>
          <p:cNvSpPr txBox="1">
            <a:spLocks noChangeArrowheads="1"/>
          </p:cNvSpPr>
          <p:nvPr/>
        </p:nvSpPr>
        <p:spPr bwMode="auto">
          <a:xfrm>
            <a:off x="1758950" y="3222625"/>
            <a:ext cx="547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u="sng">
                <a:solidFill>
                  <a:srgbClr val="000000"/>
                </a:solidFill>
              </a:rPr>
              <a:t>x</a:t>
            </a:r>
          </a:p>
        </p:txBody>
      </p:sp>
      <p:sp>
        <p:nvSpPr>
          <p:cNvPr id="3079" name="Text Box 13"/>
          <p:cNvSpPr txBox="1">
            <a:spLocks noChangeArrowheads="1"/>
          </p:cNvSpPr>
          <p:nvPr/>
        </p:nvSpPr>
        <p:spPr bwMode="auto">
          <a:xfrm>
            <a:off x="2724150" y="2846388"/>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a:solidFill>
                  <a:srgbClr val="000000"/>
                </a:solidFill>
              </a:rPr>
              <a:t>w(</a:t>
            </a:r>
            <a:r>
              <a:rPr kumimoji="0" lang="en-US" sz="2400" u="sng">
                <a:solidFill>
                  <a:srgbClr val="000000"/>
                </a:solidFill>
              </a:rPr>
              <a:t>x</a:t>
            </a:r>
            <a:r>
              <a:rPr kumimoji="0" lang="en-US" sz="2400">
                <a:solidFill>
                  <a:srgbClr val="000000"/>
                </a:solidFill>
              </a:rPr>
              <a:t>)</a:t>
            </a:r>
          </a:p>
        </p:txBody>
      </p:sp>
      <p:sp>
        <p:nvSpPr>
          <p:cNvPr id="3080" name="Line 14"/>
          <p:cNvSpPr>
            <a:spLocks noChangeShapeType="1"/>
          </p:cNvSpPr>
          <p:nvPr/>
        </p:nvSpPr>
        <p:spPr bwMode="auto">
          <a:xfrm flipH="1">
            <a:off x="3810000" y="1939925"/>
            <a:ext cx="1714500" cy="1143000"/>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a:solidFill>
                <a:srgbClr val="808080"/>
              </a:solidFill>
            </a:endParaRPr>
          </a:p>
        </p:txBody>
      </p:sp>
      <p:graphicFrame>
        <p:nvGraphicFramePr>
          <p:cNvPr id="9" name="Object 2"/>
          <p:cNvGraphicFramePr>
            <a:graphicFrameLocks noChangeAspect="1"/>
          </p:cNvGraphicFramePr>
          <p:nvPr>
            <p:extLst>
              <p:ext uri="{D42A27DB-BD31-4B8C-83A1-F6EECF244321}">
                <p14:modId xmlns:p14="http://schemas.microsoft.com/office/powerpoint/2010/main" val="3352353460"/>
              </p:ext>
            </p:extLst>
          </p:nvPr>
        </p:nvGraphicFramePr>
        <p:xfrm>
          <a:off x="5524500" y="1140619"/>
          <a:ext cx="5726189" cy="5078412"/>
        </p:xfrm>
        <a:graphic>
          <a:graphicData uri="http://schemas.openxmlformats.org/presentationml/2006/ole">
            <mc:AlternateContent xmlns:mc="http://schemas.openxmlformats.org/markup-compatibility/2006">
              <mc:Choice xmlns:v="urn:schemas-microsoft-com:vml" Requires="v">
                <p:oleObj name="Document" r:id="rId3" imgW="3359143" imgH="2988264" progId="Word.Document.8">
                  <p:embed/>
                </p:oleObj>
              </mc:Choice>
              <mc:Fallback>
                <p:oleObj name="Document" r:id="rId3" imgW="3359143" imgH="2988264" progId="Word.Document.8">
                  <p:embed/>
                  <p:pic>
                    <p:nvPicPr>
                      <p:cNvPr id="9" name="Object 2"/>
                      <p:cNvPicPr>
                        <a:picLocks noChangeAspect="1" noChangeArrowheads="1"/>
                      </p:cNvPicPr>
                      <p:nvPr/>
                    </p:nvPicPr>
                    <p:blipFill>
                      <a:blip r:embed="rId4"/>
                      <a:srcRect/>
                      <a:stretch>
                        <a:fillRect/>
                      </a:stretch>
                    </p:blipFill>
                    <p:spPr bwMode="auto">
                      <a:xfrm>
                        <a:off x="5524500" y="1140619"/>
                        <a:ext cx="5726189" cy="507841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510571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8901"/>
            <a:ext cx="10515600" cy="752491"/>
          </a:xfrm>
        </p:spPr>
        <p:txBody>
          <a:bodyPr>
            <a:normAutofit/>
          </a:bodyPr>
          <a:lstStyle/>
          <a:p>
            <a:r>
              <a:rPr lang="en-US" sz="4000" dirty="0"/>
              <a:t>Generalization to Flow Algebra</a:t>
            </a:r>
          </a:p>
        </p:txBody>
      </p:sp>
      <p:sp>
        <p:nvSpPr>
          <p:cNvPr id="5" name="Rectangle 4"/>
          <p:cNvSpPr/>
          <p:nvPr/>
        </p:nvSpPr>
        <p:spPr>
          <a:xfrm>
            <a:off x="1524000" y="5310764"/>
            <a:ext cx="9144000" cy="738664"/>
          </a:xfrm>
          <a:prstGeom prst="rect">
            <a:avLst/>
          </a:prstGeom>
        </p:spPr>
        <p:txBody>
          <a:bodyPr wrap="square">
            <a:spAutoFit/>
          </a:bodyPr>
          <a:lstStyle/>
          <a:p>
            <a:r>
              <a:rPr lang="en-US" sz="1400" dirty="0">
                <a:solidFill>
                  <a:schemeClr val="bg1">
                    <a:lumMod val="50000"/>
                  </a:schemeClr>
                </a:solidFill>
              </a:rPr>
              <a:t>Tarboton, D. G. and M. E. Baker, (2008), "Towards an Algebra for Terrain-Based Flow Analysis," in Representing, Modeling and Visualizing the Natural Environment: Innovations in GIS 12, Edited by N. J. Mount, G. L. Harvey, P. </a:t>
            </a:r>
            <a:r>
              <a:rPr lang="en-US" sz="1400" dirty="0" err="1">
                <a:solidFill>
                  <a:schemeClr val="bg1">
                    <a:lumMod val="50000"/>
                  </a:schemeClr>
                </a:solidFill>
              </a:rPr>
              <a:t>Aplin</a:t>
            </a:r>
            <a:r>
              <a:rPr lang="en-US" sz="1400" dirty="0">
                <a:solidFill>
                  <a:schemeClr val="bg1">
                    <a:lumMod val="50000"/>
                  </a:schemeClr>
                </a:solidFill>
              </a:rPr>
              <a:t> and G. </a:t>
            </a:r>
            <a:r>
              <a:rPr lang="en-US" sz="1400" dirty="0" err="1">
                <a:solidFill>
                  <a:schemeClr val="bg1">
                    <a:lumMod val="50000"/>
                  </a:schemeClr>
                </a:solidFill>
              </a:rPr>
              <a:t>Priestnall</a:t>
            </a:r>
            <a:r>
              <a:rPr lang="en-US" sz="1400" dirty="0">
                <a:solidFill>
                  <a:schemeClr val="bg1">
                    <a:lumMod val="50000"/>
                  </a:schemeClr>
                </a:solidFill>
              </a:rPr>
              <a:t>, CRC Press, Florida, p.496, </a:t>
            </a:r>
            <a:r>
              <a:rPr lang="en-US" sz="1400" dirty="0">
                <a:solidFill>
                  <a:schemeClr val="bg1">
                    <a:lumMod val="50000"/>
                  </a:schemeClr>
                </a:solidFill>
                <a:hlinkClick r:id="rId2"/>
              </a:rPr>
              <a:t>http://dx.doi.org/10.1201/9781420055504.ch12</a:t>
            </a:r>
            <a:r>
              <a:rPr lang="en-US" sz="1400" dirty="0">
                <a:solidFill>
                  <a:schemeClr val="bg1">
                    <a:lumMod val="50000"/>
                  </a:schemeClr>
                </a:solidFill>
              </a:rPr>
              <a:t>.</a:t>
            </a:r>
          </a:p>
        </p:txBody>
      </p:sp>
      <p:sp>
        <p:nvSpPr>
          <p:cNvPr id="7" name="Rectangle 6"/>
          <p:cNvSpPr/>
          <p:nvPr/>
        </p:nvSpPr>
        <p:spPr>
          <a:xfrm>
            <a:off x="2328483" y="3875917"/>
            <a:ext cx="4224233" cy="707886"/>
          </a:xfrm>
          <a:prstGeom prst="rect">
            <a:avLst/>
          </a:prstGeom>
        </p:spPr>
        <p:txBody>
          <a:bodyPr wrap="none">
            <a:spAutoFit/>
          </a:bodyPr>
          <a:lstStyle/>
          <a:p>
            <a:r>
              <a:rPr lang="en-US" sz="4000" i="1" dirty="0">
                <a:latin typeface="Times New Roman"/>
                <a:ea typeface="Times New Roman"/>
                <a:sym typeface="Symbol"/>
              </a:rPr>
              <a:t></a:t>
            </a:r>
            <a:r>
              <a:rPr lang="en-US" sz="4000" i="1" baseline="-25000" dirty="0">
                <a:latin typeface="Times New Roman"/>
                <a:ea typeface="Times New Roman"/>
              </a:rPr>
              <a:t>i</a:t>
            </a:r>
            <a:r>
              <a:rPr lang="en-US" sz="4000" i="1" dirty="0">
                <a:latin typeface="Times New Roman"/>
                <a:ea typeface="Times New Roman"/>
              </a:rPr>
              <a:t> = F(</a:t>
            </a:r>
            <a:r>
              <a:rPr lang="en-US" sz="4000" i="1" dirty="0">
                <a:latin typeface="Times New Roman"/>
                <a:ea typeface="Times New Roman"/>
                <a:sym typeface="Symbol"/>
              </a:rPr>
              <a:t></a:t>
            </a:r>
            <a:r>
              <a:rPr lang="en-US" sz="4000" i="1" baseline="-25000" dirty="0">
                <a:latin typeface="Times New Roman"/>
                <a:ea typeface="Times New Roman"/>
              </a:rPr>
              <a:t>i</a:t>
            </a:r>
            <a:r>
              <a:rPr lang="en-US" sz="4000" i="1" dirty="0">
                <a:latin typeface="Times New Roman"/>
                <a:ea typeface="Times New Roman"/>
              </a:rPr>
              <a:t>, </a:t>
            </a:r>
            <a:r>
              <a:rPr lang="en-US" sz="4000" i="1" dirty="0" err="1">
                <a:latin typeface="Times New Roman"/>
                <a:ea typeface="Times New Roman"/>
              </a:rPr>
              <a:t>P</a:t>
            </a:r>
            <a:r>
              <a:rPr lang="en-US" sz="4000" i="1" baseline="-25000" dirty="0" err="1">
                <a:latin typeface="Times New Roman"/>
                <a:ea typeface="Times New Roman"/>
              </a:rPr>
              <a:t>ki</a:t>
            </a:r>
            <a:r>
              <a:rPr lang="en-US" sz="4000" i="1" dirty="0">
                <a:latin typeface="Times New Roman"/>
                <a:ea typeface="Times New Roman"/>
              </a:rPr>
              <a:t>, </a:t>
            </a:r>
            <a:r>
              <a:rPr lang="en-US" sz="4000" i="1" dirty="0">
                <a:latin typeface="Times New Roman"/>
                <a:ea typeface="Times New Roman"/>
                <a:sym typeface="Symbol"/>
              </a:rPr>
              <a:t></a:t>
            </a:r>
            <a:r>
              <a:rPr lang="en-US" sz="4000" i="1" baseline="-25000" dirty="0">
                <a:latin typeface="Times New Roman"/>
                <a:ea typeface="Times New Roman"/>
              </a:rPr>
              <a:t>k</a:t>
            </a:r>
            <a:r>
              <a:rPr lang="en-US" sz="4000" i="1" dirty="0">
                <a:latin typeface="Times New Roman"/>
                <a:ea typeface="Times New Roman"/>
              </a:rPr>
              <a:t>, </a:t>
            </a:r>
            <a:r>
              <a:rPr lang="en-US" sz="4000" i="1" dirty="0">
                <a:latin typeface="Times New Roman"/>
                <a:ea typeface="Times New Roman"/>
                <a:sym typeface="Symbol"/>
              </a:rPr>
              <a:t></a:t>
            </a:r>
            <a:r>
              <a:rPr lang="en-US" sz="4000" i="1" baseline="-25000" dirty="0">
                <a:latin typeface="Times New Roman"/>
                <a:ea typeface="Times New Roman"/>
              </a:rPr>
              <a:t>k</a:t>
            </a:r>
            <a:r>
              <a:rPr lang="en-US" sz="4000" i="1" dirty="0">
                <a:latin typeface="Times New Roman"/>
                <a:ea typeface="Times New Roman"/>
              </a:rPr>
              <a:t>)</a:t>
            </a:r>
          </a:p>
        </p:txBody>
      </p:sp>
      <p:sp>
        <p:nvSpPr>
          <p:cNvPr id="2" name="TextBox 1"/>
          <p:cNvSpPr txBox="1"/>
          <p:nvPr/>
        </p:nvSpPr>
        <p:spPr>
          <a:xfrm>
            <a:off x="2041453" y="971550"/>
            <a:ext cx="1672253" cy="646331"/>
          </a:xfrm>
          <a:prstGeom prst="rect">
            <a:avLst/>
          </a:prstGeom>
          <a:noFill/>
        </p:spPr>
        <p:txBody>
          <a:bodyPr wrap="none" rtlCol="0">
            <a:spAutoFit/>
          </a:bodyPr>
          <a:lstStyle/>
          <a:p>
            <a:pPr eaLnBrk="0" fontAlgn="base" hangingPunct="0">
              <a:spcBef>
                <a:spcPct val="0"/>
              </a:spcBef>
              <a:spcAft>
                <a:spcPct val="0"/>
              </a:spcAft>
            </a:pPr>
            <a:r>
              <a:rPr lang="en-US" sz="3600" dirty="0">
                <a:solidFill>
                  <a:prstClr val="black"/>
                </a:solidFill>
                <a:latin typeface="Times New Roman" pitchFamily="18" charset="0"/>
                <a:cs typeface="Arial"/>
              </a:rPr>
              <a:t>Replace</a:t>
            </a:r>
          </a:p>
        </p:txBody>
      </p:sp>
      <p:graphicFrame>
        <p:nvGraphicFramePr>
          <p:cNvPr id="29" name="Object 21"/>
          <p:cNvGraphicFramePr>
            <a:graphicFrameLocks noChangeAspect="1"/>
          </p:cNvGraphicFramePr>
          <p:nvPr/>
        </p:nvGraphicFramePr>
        <p:xfrm>
          <a:off x="2324743" y="1688310"/>
          <a:ext cx="4139610" cy="1127175"/>
        </p:xfrm>
        <a:graphic>
          <a:graphicData uri="http://schemas.openxmlformats.org/presentationml/2006/ole">
            <mc:AlternateContent xmlns:mc="http://schemas.openxmlformats.org/markup-compatibility/2006">
              <mc:Choice xmlns:v="urn:schemas-microsoft-com:vml" Requires="v">
                <p:oleObj name="Equation" r:id="rId3" imgW="1371600" imgH="368280" progId="Equation.3">
                  <p:embed/>
                </p:oleObj>
              </mc:Choice>
              <mc:Fallback>
                <p:oleObj name="Equation" r:id="rId3" imgW="1371600" imgH="368280" progId="Equation.3">
                  <p:embed/>
                  <p:pic>
                    <p:nvPicPr>
                      <p:cNvPr id="29" name="Object 21"/>
                      <p:cNvPicPr>
                        <a:picLocks noChangeAspect="1" noChangeArrowheads="1"/>
                      </p:cNvPicPr>
                      <p:nvPr/>
                    </p:nvPicPr>
                    <p:blipFill>
                      <a:blip r:embed="rId4"/>
                      <a:srcRect/>
                      <a:stretch>
                        <a:fillRect/>
                      </a:stretch>
                    </p:blipFill>
                    <p:spPr bwMode="auto">
                      <a:xfrm>
                        <a:off x="2324743" y="1688310"/>
                        <a:ext cx="4139610" cy="1127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2041452" y="2886596"/>
            <a:ext cx="3775393" cy="646331"/>
          </a:xfrm>
          <a:prstGeom prst="rect">
            <a:avLst/>
          </a:prstGeom>
          <a:noFill/>
        </p:spPr>
        <p:txBody>
          <a:bodyPr wrap="none" rtlCol="0">
            <a:spAutoFit/>
          </a:bodyPr>
          <a:lstStyle/>
          <a:p>
            <a:pPr eaLnBrk="0" fontAlgn="base" hangingPunct="0">
              <a:spcBef>
                <a:spcPct val="0"/>
              </a:spcBef>
              <a:spcAft>
                <a:spcPct val="0"/>
              </a:spcAft>
            </a:pPr>
            <a:r>
              <a:rPr lang="en-US" sz="3600" dirty="0">
                <a:solidFill>
                  <a:prstClr val="black"/>
                </a:solidFill>
                <a:latin typeface="Times New Roman" pitchFamily="18" charset="0"/>
                <a:cs typeface="Arial"/>
              </a:rPr>
              <a:t>by general function</a:t>
            </a:r>
          </a:p>
        </p:txBody>
      </p:sp>
      <p:grpSp>
        <p:nvGrpSpPr>
          <p:cNvPr id="55" name="Group 54"/>
          <p:cNvGrpSpPr/>
          <p:nvPr/>
        </p:nvGrpSpPr>
        <p:grpSpPr>
          <a:xfrm>
            <a:off x="6785568" y="1203490"/>
            <a:ext cx="3468818" cy="3404497"/>
            <a:chOff x="5189538" y="1862138"/>
            <a:chExt cx="3595687" cy="3529012"/>
          </a:xfrm>
        </p:grpSpPr>
        <p:sp>
          <p:nvSpPr>
            <p:cNvPr id="56" name="Rectangle 27"/>
            <p:cNvSpPr>
              <a:spLocks noChangeArrowheads="1"/>
            </p:cNvSpPr>
            <p:nvPr/>
          </p:nvSpPr>
          <p:spPr bwMode="auto">
            <a:xfrm>
              <a:off x="6400800" y="3019425"/>
              <a:ext cx="1166813" cy="1174750"/>
            </a:xfrm>
            <a:prstGeom prst="rect">
              <a:avLst/>
            </a:prstGeom>
            <a:solidFill>
              <a:srgbClr val="FFCC99"/>
            </a:solidFill>
            <a:ln w="9525" algn="ctr">
              <a:solidFill>
                <a:srgbClr val="EEECE1"/>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kern="0">
                <a:solidFill>
                  <a:srgbClr val="EEECE1"/>
                </a:solidFill>
                <a:cs typeface="Arial"/>
              </a:endParaRPr>
            </a:p>
          </p:txBody>
        </p:sp>
        <p:sp>
          <p:nvSpPr>
            <p:cNvPr id="57" name="Rectangle 23"/>
            <p:cNvSpPr>
              <a:spLocks noChangeArrowheads="1"/>
            </p:cNvSpPr>
            <p:nvPr/>
          </p:nvSpPr>
          <p:spPr bwMode="auto">
            <a:xfrm>
              <a:off x="5816240" y="2225431"/>
              <a:ext cx="79855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dirty="0" err="1">
                  <a:solidFill>
                    <a:srgbClr val="000000"/>
                  </a:solidFill>
                  <a:ea typeface="Times New Roman" panose="02020603050405020304" pitchFamily="18" charset="0"/>
                  <a:cs typeface="Arial"/>
                </a:rPr>
                <a:t>P</a:t>
              </a:r>
              <a:r>
                <a:rPr lang="en-US" sz="3200" kern="0" baseline="-25000" dirty="0" err="1">
                  <a:solidFill>
                    <a:srgbClr val="000000"/>
                  </a:solidFill>
                  <a:ea typeface="Times New Roman" panose="02020603050405020304" pitchFamily="18" charset="0"/>
                  <a:cs typeface="Arial"/>
                </a:rPr>
                <a:t>ki</a:t>
              </a:r>
              <a:endParaRPr lang="en-US" sz="3200" kern="0" dirty="0">
                <a:solidFill>
                  <a:srgbClr val="000000"/>
                </a:solidFill>
                <a:ea typeface="Times New Roman" panose="02020603050405020304" pitchFamily="18" charset="0"/>
                <a:cs typeface="Arial"/>
              </a:endParaRPr>
            </a:p>
          </p:txBody>
        </p:sp>
        <p:grpSp>
          <p:nvGrpSpPr>
            <p:cNvPr id="58" name="Group 23"/>
            <p:cNvGrpSpPr>
              <a:grpSpLocks/>
            </p:cNvGrpSpPr>
            <p:nvPr/>
          </p:nvGrpSpPr>
          <p:grpSpPr bwMode="auto">
            <a:xfrm>
              <a:off x="5189538" y="1862138"/>
              <a:ext cx="3595687" cy="3529012"/>
              <a:chOff x="5834063" y="1814513"/>
              <a:chExt cx="2809875" cy="2757487"/>
            </a:xfrm>
          </p:grpSpPr>
          <p:grpSp>
            <p:nvGrpSpPr>
              <p:cNvPr id="62" name="Group 34"/>
              <p:cNvGrpSpPr>
                <a:grpSpLocks/>
              </p:cNvGrpSpPr>
              <p:nvPr/>
            </p:nvGrpSpPr>
            <p:grpSpPr bwMode="auto">
              <a:xfrm>
                <a:off x="5834063" y="1814513"/>
                <a:ext cx="2809875" cy="2757487"/>
                <a:chOff x="3940" y="1405"/>
                <a:chExt cx="1002" cy="983"/>
              </a:xfrm>
            </p:grpSpPr>
            <p:sp>
              <p:nvSpPr>
                <p:cNvPr id="70"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1"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2"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3"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4"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5"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6"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7"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78"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grpSp>
          <p:sp>
            <p:nvSpPr>
              <p:cNvPr id="63" name="Line 35"/>
              <p:cNvSpPr>
                <a:spLocks noChangeShapeType="1"/>
              </p:cNvSpPr>
              <p:nvPr/>
            </p:nvSpPr>
            <p:spPr bwMode="auto">
              <a:xfrm>
                <a:off x="6529093" y="2520362"/>
                <a:ext cx="465479" cy="48261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4" name="Line 36"/>
              <p:cNvSpPr>
                <a:spLocks noChangeShapeType="1"/>
              </p:cNvSpPr>
              <p:nvPr/>
            </p:nvSpPr>
            <p:spPr bwMode="auto">
              <a:xfrm>
                <a:off x="7253879"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5" name="Line 38"/>
              <p:cNvSpPr>
                <a:spLocks noChangeShapeType="1"/>
              </p:cNvSpPr>
              <p:nvPr/>
            </p:nvSpPr>
            <p:spPr bwMode="auto">
              <a:xfrm flipH="1">
                <a:off x="7491932" y="2407681"/>
                <a:ext cx="499486" cy="57828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6" name="Line 39"/>
              <p:cNvSpPr>
                <a:spLocks noChangeShapeType="1"/>
              </p:cNvSpPr>
              <p:nvPr/>
            </p:nvSpPr>
            <p:spPr bwMode="auto">
              <a:xfrm>
                <a:off x="8125323"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7" name="Line 40"/>
              <p:cNvSpPr>
                <a:spLocks noChangeShapeType="1"/>
              </p:cNvSpPr>
              <p:nvPr/>
            </p:nvSpPr>
            <p:spPr bwMode="auto">
              <a:xfrm>
                <a:off x="7253879" y="2388547"/>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8" name="Line 41"/>
              <p:cNvSpPr>
                <a:spLocks noChangeShapeType="1"/>
              </p:cNvSpPr>
              <p:nvPr/>
            </p:nvSpPr>
            <p:spPr bwMode="auto">
              <a:xfrm>
                <a:off x="6529093" y="3409051"/>
                <a:ext cx="539870" cy="559151"/>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69" name="Line 39"/>
              <p:cNvSpPr>
                <a:spLocks noChangeShapeType="1"/>
              </p:cNvSpPr>
              <p:nvPr/>
            </p:nvSpPr>
            <p:spPr bwMode="auto">
              <a:xfrm flipH="1">
                <a:off x="6267450" y="2493963"/>
                <a:ext cx="14288" cy="539750"/>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grpSp>
        <p:sp>
          <p:nvSpPr>
            <p:cNvPr id="59" name="Rectangle 23"/>
            <p:cNvSpPr>
              <a:spLocks noChangeArrowheads="1"/>
            </p:cNvSpPr>
            <p:nvPr/>
          </p:nvSpPr>
          <p:spPr bwMode="auto">
            <a:xfrm>
              <a:off x="6978649" y="2333625"/>
              <a:ext cx="729259"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P</a:t>
              </a:r>
              <a:r>
                <a:rPr lang="en-US" sz="3200" kern="0" baseline="-25000">
                  <a:solidFill>
                    <a:srgbClr val="000000"/>
                  </a:solidFill>
                  <a:ea typeface="Times New Roman" panose="02020603050405020304" pitchFamily="18" charset="0"/>
                  <a:cs typeface="Arial"/>
                </a:rPr>
                <a:t>ki</a:t>
              </a:r>
              <a:endParaRPr lang="en-US" sz="3200" kern="0">
                <a:solidFill>
                  <a:srgbClr val="000000"/>
                </a:solidFill>
                <a:ea typeface="Times New Roman" panose="02020603050405020304" pitchFamily="18" charset="0"/>
                <a:cs typeface="Arial"/>
              </a:endParaRPr>
            </a:p>
          </p:txBody>
        </p:sp>
        <p:sp>
          <p:nvSpPr>
            <p:cNvPr id="60" name="Rectangle 23"/>
            <p:cNvSpPr>
              <a:spLocks noChangeArrowheads="1"/>
            </p:cNvSpPr>
            <p:nvPr/>
          </p:nvSpPr>
          <p:spPr bwMode="auto">
            <a:xfrm>
              <a:off x="7923213" y="2366963"/>
              <a:ext cx="64670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P</a:t>
              </a:r>
              <a:r>
                <a:rPr lang="en-US" sz="3200" kern="0" baseline="-25000">
                  <a:solidFill>
                    <a:srgbClr val="000000"/>
                  </a:solidFill>
                  <a:ea typeface="Times New Roman" panose="02020603050405020304" pitchFamily="18" charset="0"/>
                  <a:cs typeface="Arial"/>
                </a:rPr>
                <a:t>ki</a:t>
              </a:r>
              <a:endParaRPr lang="en-US" sz="3200" kern="0">
                <a:solidFill>
                  <a:srgbClr val="000000"/>
                </a:solidFill>
                <a:ea typeface="Times New Roman" panose="02020603050405020304" pitchFamily="18" charset="0"/>
                <a:cs typeface="Arial"/>
              </a:endParaRPr>
            </a:p>
          </p:txBody>
        </p:sp>
        <p:sp>
          <p:nvSpPr>
            <p:cNvPr id="61" name="Rectangle 23"/>
            <p:cNvSpPr>
              <a:spLocks noChangeArrowheads="1"/>
            </p:cNvSpPr>
            <p:nvPr/>
          </p:nvSpPr>
          <p:spPr bwMode="auto">
            <a:xfrm>
              <a:off x="6867525" y="3390900"/>
              <a:ext cx="30939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i</a:t>
              </a:r>
            </a:p>
          </p:txBody>
        </p:sp>
      </p:grpSp>
      <p:sp>
        <p:nvSpPr>
          <p:cNvPr id="6" name="TextBox 5"/>
          <p:cNvSpPr txBox="1"/>
          <p:nvPr/>
        </p:nvSpPr>
        <p:spPr>
          <a:xfrm>
            <a:off x="1718328" y="4730027"/>
            <a:ext cx="1907063" cy="436669"/>
          </a:xfrm>
          <a:prstGeom prst="rect">
            <a:avLst/>
          </a:prstGeom>
          <a:noFill/>
          <a:effectLst/>
        </p:spPr>
        <p:txBody>
          <a:bodyPr wrap="none" lIns="0" tIns="0" rIns="0" bIns="0" rtlCol="0">
            <a:noAutofit/>
          </a:bodyPr>
          <a:lstStyle/>
          <a:p>
            <a:pPr algn="ctr" eaLnBrk="0" hangingPunct="0">
              <a:lnSpc>
                <a:spcPts val="1350"/>
              </a:lnSpc>
            </a:pPr>
            <a:r>
              <a:rPr lang="en-US" sz="1400" dirty="0">
                <a:solidFill>
                  <a:srgbClr val="FF0000"/>
                </a:solidFill>
              </a:rPr>
              <a:t>Output Result,</a:t>
            </a:r>
          </a:p>
          <a:p>
            <a:pPr algn="ctr" eaLnBrk="0" hangingPunct="0">
              <a:lnSpc>
                <a:spcPts val="1350"/>
              </a:lnSpc>
            </a:pPr>
            <a:r>
              <a:rPr lang="en-US" sz="1400" dirty="0">
                <a:solidFill>
                  <a:srgbClr val="FF0000"/>
                </a:solidFill>
              </a:rPr>
              <a:t>Quantity being calculated</a:t>
            </a:r>
          </a:p>
        </p:txBody>
      </p:sp>
      <p:cxnSp>
        <p:nvCxnSpPr>
          <p:cNvPr id="8" name="Straight Arrow Connector 7"/>
          <p:cNvCxnSpPr>
            <a:stCxn id="6" idx="0"/>
          </p:cNvCxnSpPr>
          <p:nvPr/>
        </p:nvCxnSpPr>
        <p:spPr bwMode="auto">
          <a:xfrm flipH="1" flipV="1">
            <a:off x="2612118" y="4492961"/>
            <a:ext cx="59744" cy="237068"/>
          </a:xfrm>
          <a:prstGeom prst="straightConnector1">
            <a:avLst/>
          </a:prstGeom>
          <a:noFill/>
          <a:ln w="19050" cap="flat" cmpd="sng" algn="ctr">
            <a:solidFill>
              <a:srgbClr val="FF0000"/>
            </a:solidFill>
            <a:prstDash val="solid"/>
            <a:round/>
            <a:headEnd type="none" w="med" len="med"/>
            <a:tailEnd type="triangle"/>
          </a:ln>
          <a:effectLst/>
        </p:spPr>
      </p:cxnSp>
      <p:sp>
        <p:nvSpPr>
          <p:cNvPr id="36" name="TextBox 35"/>
          <p:cNvSpPr txBox="1"/>
          <p:nvPr/>
        </p:nvSpPr>
        <p:spPr>
          <a:xfrm>
            <a:off x="4733005" y="3539201"/>
            <a:ext cx="1854900" cy="246499"/>
          </a:xfrm>
          <a:prstGeom prst="rect">
            <a:avLst/>
          </a:prstGeom>
          <a:noFill/>
          <a:effectLst/>
        </p:spPr>
        <p:txBody>
          <a:bodyPr wrap="none" lIns="0" tIns="0" rIns="0" bIns="0" rtlCol="0">
            <a:noAutofit/>
          </a:bodyPr>
          <a:lstStyle/>
          <a:p>
            <a:pPr eaLnBrk="0" hangingPunct="0">
              <a:lnSpc>
                <a:spcPts val="1350"/>
              </a:lnSpc>
            </a:pPr>
            <a:r>
              <a:rPr lang="en-US" sz="1400" dirty="0">
                <a:solidFill>
                  <a:srgbClr val="FF0000"/>
                </a:solidFill>
              </a:rPr>
              <a:t>Input Results from upslope</a:t>
            </a:r>
          </a:p>
        </p:txBody>
      </p:sp>
      <p:cxnSp>
        <p:nvCxnSpPr>
          <p:cNvPr id="37" name="Straight Arrow Connector 36"/>
          <p:cNvCxnSpPr>
            <a:cxnSpLocks/>
          </p:cNvCxnSpPr>
          <p:nvPr/>
        </p:nvCxnSpPr>
        <p:spPr bwMode="auto">
          <a:xfrm flipH="1">
            <a:off x="5414008" y="3775646"/>
            <a:ext cx="125487" cy="244011"/>
          </a:xfrm>
          <a:prstGeom prst="straightConnector1">
            <a:avLst/>
          </a:prstGeom>
          <a:noFill/>
          <a:ln w="19050" cap="flat" cmpd="sng" algn="ctr">
            <a:solidFill>
              <a:srgbClr val="FF0000"/>
            </a:solidFill>
            <a:prstDash val="solid"/>
            <a:round/>
            <a:headEnd type="none" w="med" len="med"/>
            <a:tailEnd type="triangle"/>
          </a:ln>
          <a:effectLst/>
        </p:spPr>
      </p:cxnSp>
      <p:sp>
        <p:nvSpPr>
          <p:cNvPr id="41" name="TextBox 40"/>
          <p:cNvSpPr txBox="1"/>
          <p:nvPr/>
        </p:nvSpPr>
        <p:spPr>
          <a:xfrm>
            <a:off x="2630087" y="3601996"/>
            <a:ext cx="1854900" cy="246499"/>
          </a:xfrm>
          <a:prstGeom prst="rect">
            <a:avLst/>
          </a:prstGeom>
          <a:noFill/>
          <a:effectLst/>
        </p:spPr>
        <p:txBody>
          <a:bodyPr wrap="none" lIns="0" tIns="0" rIns="0" bIns="0" rtlCol="0">
            <a:noAutofit/>
          </a:bodyPr>
          <a:lstStyle/>
          <a:p>
            <a:pPr eaLnBrk="0" hangingPunct="0">
              <a:lnSpc>
                <a:spcPts val="1350"/>
              </a:lnSpc>
            </a:pPr>
            <a:r>
              <a:rPr lang="en-US" sz="1400" dirty="0">
                <a:solidFill>
                  <a:srgbClr val="FF0000"/>
                </a:solidFill>
              </a:rPr>
              <a:t>Flow direction proportions</a:t>
            </a:r>
          </a:p>
        </p:txBody>
      </p:sp>
      <p:sp>
        <p:nvSpPr>
          <p:cNvPr id="42" name="TextBox 41"/>
          <p:cNvSpPr txBox="1"/>
          <p:nvPr/>
        </p:nvSpPr>
        <p:spPr>
          <a:xfrm>
            <a:off x="3724222" y="4824034"/>
            <a:ext cx="2160158" cy="246499"/>
          </a:xfrm>
          <a:prstGeom prst="rect">
            <a:avLst/>
          </a:prstGeom>
          <a:noFill/>
          <a:effectLst/>
        </p:spPr>
        <p:txBody>
          <a:bodyPr wrap="none" lIns="0" tIns="0" rIns="0" bIns="0" rtlCol="0">
            <a:noAutofit/>
          </a:bodyPr>
          <a:lstStyle/>
          <a:p>
            <a:pPr eaLnBrk="0" hangingPunct="0">
              <a:lnSpc>
                <a:spcPts val="1350"/>
              </a:lnSpc>
            </a:pPr>
            <a:r>
              <a:rPr lang="en-US" sz="1400" dirty="0">
                <a:solidFill>
                  <a:srgbClr val="FF0000"/>
                </a:solidFill>
              </a:rPr>
              <a:t>Other inputs at cell and upslope</a:t>
            </a:r>
          </a:p>
        </p:txBody>
      </p:sp>
      <p:cxnSp>
        <p:nvCxnSpPr>
          <p:cNvPr id="13" name="Straight Arrow Connector 12"/>
          <p:cNvCxnSpPr>
            <a:cxnSpLocks/>
          </p:cNvCxnSpPr>
          <p:nvPr/>
        </p:nvCxnSpPr>
        <p:spPr bwMode="auto">
          <a:xfrm>
            <a:off x="4109595" y="3812010"/>
            <a:ext cx="269900" cy="244011"/>
          </a:xfrm>
          <a:prstGeom prst="straightConnector1">
            <a:avLst/>
          </a:prstGeom>
          <a:noFill/>
          <a:ln w="19050" cap="flat" cmpd="sng" algn="ctr">
            <a:solidFill>
              <a:srgbClr val="FF0000"/>
            </a:solidFill>
            <a:prstDash val="solid"/>
            <a:round/>
            <a:headEnd type="none" w="med" len="med"/>
            <a:tailEnd type="triangle"/>
          </a:ln>
          <a:effectLst/>
        </p:spPr>
      </p:cxnSp>
      <p:cxnSp>
        <p:nvCxnSpPr>
          <p:cNvPr id="17" name="Straight Arrow Connector 16"/>
          <p:cNvCxnSpPr>
            <a:cxnSpLocks/>
          </p:cNvCxnSpPr>
          <p:nvPr/>
        </p:nvCxnSpPr>
        <p:spPr bwMode="auto">
          <a:xfrm flipH="1" flipV="1">
            <a:off x="4109595" y="4583803"/>
            <a:ext cx="613567" cy="240231"/>
          </a:xfrm>
          <a:prstGeom prst="straightConnector1">
            <a:avLst/>
          </a:prstGeom>
          <a:noFill/>
          <a:ln w="19050" cap="flat" cmpd="sng" algn="ctr">
            <a:solidFill>
              <a:srgbClr val="FF0000"/>
            </a:solidFill>
            <a:prstDash val="solid"/>
            <a:round/>
            <a:headEnd type="none" w="med" len="med"/>
            <a:tailEnd type="triangle"/>
          </a:ln>
          <a:effectLst/>
        </p:spPr>
      </p:cxnSp>
      <p:cxnSp>
        <p:nvCxnSpPr>
          <p:cNvPr id="21" name="Straight Arrow Connector 20"/>
          <p:cNvCxnSpPr>
            <a:cxnSpLocks/>
          </p:cNvCxnSpPr>
          <p:nvPr/>
        </p:nvCxnSpPr>
        <p:spPr bwMode="auto">
          <a:xfrm flipV="1">
            <a:off x="5536272" y="4509416"/>
            <a:ext cx="366504" cy="314618"/>
          </a:xfrm>
          <a:prstGeom prst="straightConnector1">
            <a:avLst/>
          </a:prstGeom>
          <a:no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277359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2209800" y="263525"/>
            <a:ext cx="7772400" cy="1169988"/>
          </a:xfrm>
        </p:spPr>
        <p:txBody>
          <a:bodyPr>
            <a:normAutofit fontScale="90000"/>
          </a:bodyPr>
          <a:lstStyle/>
          <a:p>
            <a:pPr eaLnBrk="1" hangingPunct="1"/>
            <a:r>
              <a:rPr lang="en-US" sz="4000" dirty="0">
                <a:latin typeface="Calibri" pitchFamily="34" charset="0"/>
                <a:cs typeface="Calibri" pitchFamily="34" charset="0"/>
              </a:rPr>
              <a:t>General </a:t>
            </a:r>
            <a:r>
              <a:rPr lang="en-US" sz="4000" dirty="0" err="1">
                <a:latin typeface="Calibri" pitchFamily="34" charset="0"/>
                <a:cs typeface="Calibri" pitchFamily="34" charset="0"/>
              </a:rPr>
              <a:t>Pseudocode</a:t>
            </a:r>
            <a:r>
              <a:rPr lang="en-US" sz="4000" dirty="0">
                <a:latin typeface="Calibri" pitchFamily="34" charset="0"/>
                <a:cs typeface="Calibri" pitchFamily="34" charset="0"/>
              </a:rPr>
              <a:t> </a:t>
            </a:r>
            <a:r>
              <a:rPr lang="en-US" sz="4000" dirty="0">
                <a:solidFill>
                  <a:srgbClr val="FF0000"/>
                </a:solidFill>
                <a:latin typeface="Calibri" pitchFamily="34" charset="0"/>
                <a:cs typeface="Calibri" pitchFamily="34" charset="0"/>
              </a:rPr>
              <a:t>Upstream</a:t>
            </a:r>
            <a:r>
              <a:rPr lang="en-US" sz="4000" dirty="0">
                <a:latin typeface="Calibri" pitchFamily="34" charset="0"/>
                <a:cs typeface="Calibri" pitchFamily="34" charset="0"/>
              </a:rPr>
              <a:t> Flow Algebra Evaluation</a:t>
            </a:r>
          </a:p>
        </p:txBody>
      </p:sp>
      <p:graphicFrame>
        <p:nvGraphicFramePr>
          <p:cNvPr id="26" name="Table 25"/>
          <p:cNvGraphicFramePr>
            <a:graphicFrameLocks noGrp="1"/>
          </p:cNvGraphicFramePr>
          <p:nvPr/>
        </p:nvGraphicFramePr>
        <p:xfrm>
          <a:off x="2228851" y="1868768"/>
          <a:ext cx="4481513" cy="3902075"/>
        </p:xfrm>
        <a:graphic>
          <a:graphicData uri="http://schemas.openxmlformats.org/drawingml/2006/table">
            <a:tbl>
              <a:tblPr/>
              <a:tblGrid>
                <a:gridCol w="4481513">
                  <a:extLst>
                    <a:ext uri="{9D8B030D-6E8A-4147-A177-3AD203B41FA5}">
                      <a16:colId xmlns:a16="http://schemas.microsoft.com/office/drawing/2014/main" val="20000"/>
                    </a:ext>
                  </a:extLst>
                </a:gridCol>
              </a:tblGrid>
              <a:tr h="3902075">
                <a:tc>
                  <a:txBody>
                    <a:bodyPr/>
                    <a:lstStyle/>
                    <a:p>
                      <a:pPr marL="0" marR="0" algn="l">
                        <a:spcBef>
                          <a:spcPts val="0"/>
                        </a:spcBef>
                        <a:spcAft>
                          <a:spcPts val="0"/>
                        </a:spcAft>
                      </a:pPr>
                      <a:r>
                        <a:rPr lang="en-US" sz="3200" dirty="0">
                          <a:latin typeface="Calibri" pitchFamily="34" charset="0"/>
                          <a:ea typeface="Times New Roman"/>
                          <a:cs typeface="Calibri" pitchFamily="34" charset="0"/>
                        </a:rPr>
                        <a:t>Global </a:t>
                      </a:r>
                      <a:r>
                        <a:rPr lang="en-US" sz="3200" u="sng" dirty="0">
                          <a:latin typeface="Calibri" pitchFamily="34" charset="0"/>
                          <a:ea typeface="Times New Roman"/>
                          <a:cs typeface="Calibri" pitchFamily="34" charset="0"/>
                        </a:rPr>
                        <a:t>P</a:t>
                      </a:r>
                      <a:r>
                        <a:rPr lang="en-US" sz="3200" dirty="0">
                          <a:latin typeface="Calibri" pitchFamily="34" charset="0"/>
                          <a:ea typeface="Times New Roman"/>
                          <a:cs typeface="Calibri" pitchFamily="34" charset="0"/>
                        </a:rPr>
                        <a:t>, </a:t>
                      </a:r>
                      <a:r>
                        <a:rPr lang="en-US" sz="3200" u="sng" dirty="0">
                          <a:latin typeface="Calibri" pitchFamily="34" charset="0"/>
                          <a:ea typeface="Times New Roman"/>
                          <a:cs typeface="Calibri" pitchFamily="34" charset="0"/>
                          <a:sym typeface="Symbol"/>
                        </a:rPr>
                        <a:t></a:t>
                      </a:r>
                      <a:r>
                        <a:rPr lang="en-US" sz="3200" dirty="0">
                          <a:latin typeface="Calibri" pitchFamily="34" charset="0"/>
                          <a:ea typeface="Times New Roman"/>
                          <a:cs typeface="Calibri" pitchFamily="34" charset="0"/>
                        </a:rPr>
                        <a:t>, </a:t>
                      </a:r>
                      <a:r>
                        <a:rPr lang="en-US" sz="3200" u="sng" dirty="0">
                          <a:latin typeface="Calibri" pitchFamily="34" charset="0"/>
                          <a:ea typeface="Times New Roman"/>
                          <a:cs typeface="Calibri" pitchFamily="34" charset="0"/>
                          <a:sym typeface="Symbol"/>
                        </a:rPr>
                        <a:t></a:t>
                      </a:r>
                      <a:endParaRPr lang="en-US" sz="3200" dirty="0">
                        <a:latin typeface="Calibri" pitchFamily="34" charset="0"/>
                        <a:ea typeface="Times New Roman"/>
                        <a:cs typeface="Calibri" pitchFamily="34" charset="0"/>
                      </a:endParaRPr>
                    </a:p>
                    <a:p>
                      <a:pPr marL="0" marR="0" algn="l">
                        <a:spcBef>
                          <a:spcPts val="0"/>
                        </a:spcBef>
                        <a:spcAft>
                          <a:spcPts val="0"/>
                        </a:spcAft>
                      </a:pPr>
                      <a:r>
                        <a:rPr lang="en-US" sz="3200" dirty="0" err="1">
                          <a:latin typeface="Calibri" pitchFamily="34" charset="0"/>
                          <a:ea typeface="Times New Roman"/>
                          <a:cs typeface="Calibri" pitchFamily="34" charset="0"/>
                        </a:rPr>
                        <a:t>FlowAlgebra</a:t>
                      </a:r>
                      <a:r>
                        <a:rPr lang="en-US" sz="3200" dirty="0">
                          <a:latin typeface="Calibri" pitchFamily="34" charset="0"/>
                          <a:ea typeface="Times New Roman"/>
                          <a:cs typeface="Calibri" pitchFamily="34" charset="0"/>
                        </a:rPr>
                        <a:t>(</a:t>
                      </a:r>
                      <a:r>
                        <a:rPr lang="en-US" sz="3200" dirty="0" err="1">
                          <a:latin typeface="Calibri" pitchFamily="34" charset="0"/>
                          <a:ea typeface="Times New Roman"/>
                          <a:cs typeface="Calibri" pitchFamily="34" charset="0"/>
                        </a:rPr>
                        <a:t>i</a:t>
                      </a:r>
                      <a:r>
                        <a:rPr lang="en-US" sz="3200" dirty="0">
                          <a:latin typeface="Calibri" pitchFamily="34" charset="0"/>
                          <a:ea typeface="Times New Roman"/>
                          <a:cs typeface="Calibri" pitchFamily="34" charset="0"/>
                        </a:rPr>
                        <a:t>)</a:t>
                      </a:r>
                    </a:p>
                    <a:p>
                      <a:pPr marL="0" marR="0" algn="l">
                        <a:spcBef>
                          <a:spcPts val="0"/>
                        </a:spcBef>
                        <a:spcAft>
                          <a:spcPts val="0"/>
                        </a:spcAft>
                      </a:pPr>
                      <a:r>
                        <a:rPr lang="en-US" sz="3200" dirty="0">
                          <a:latin typeface="Calibri" pitchFamily="34" charset="0"/>
                          <a:ea typeface="Times New Roman"/>
                          <a:cs typeface="Calibri" pitchFamily="34" charset="0"/>
                        </a:rPr>
                        <a:t>for all k neighbors of </a:t>
                      </a:r>
                      <a:r>
                        <a:rPr lang="en-US" sz="3200" dirty="0" err="1">
                          <a:latin typeface="Calibri" pitchFamily="34" charset="0"/>
                          <a:ea typeface="Times New Roman"/>
                          <a:cs typeface="Calibri" pitchFamily="34" charset="0"/>
                        </a:rPr>
                        <a:t>i</a:t>
                      </a:r>
                      <a:endParaRPr lang="en-US" sz="3200" dirty="0">
                        <a:latin typeface="Calibri" pitchFamily="34" charset="0"/>
                        <a:ea typeface="Times New Roman"/>
                        <a:cs typeface="Calibri" pitchFamily="34" charset="0"/>
                      </a:endParaRPr>
                    </a:p>
                    <a:p>
                      <a:pPr marL="274320" marR="0" algn="l">
                        <a:spcBef>
                          <a:spcPts val="0"/>
                        </a:spcBef>
                        <a:spcAft>
                          <a:spcPts val="0"/>
                        </a:spcAft>
                      </a:pPr>
                      <a:r>
                        <a:rPr lang="en-US" sz="3200" dirty="0">
                          <a:latin typeface="Calibri" pitchFamily="34" charset="0"/>
                          <a:ea typeface="Times New Roman"/>
                          <a:cs typeface="Calibri" pitchFamily="34" charset="0"/>
                        </a:rPr>
                        <a:t>if </a:t>
                      </a:r>
                      <a:r>
                        <a:rPr lang="en-US" sz="3200" dirty="0" err="1">
                          <a:latin typeface="Calibri" pitchFamily="34" charset="0"/>
                          <a:ea typeface="Times New Roman"/>
                          <a:cs typeface="Calibri" pitchFamily="34" charset="0"/>
                        </a:rPr>
                        <a:t>P</a:t>
                      </a:r>
                      <a:r>
                        <a:rPr lang="en-US" sz="3200" baseline="-25000" dirty="0" err="1">
                          <a:latin typeface="Calibri" pitchFamily="34" charset="0"/>
                          <a:ea typeface="Times New Roman"/>
                          <a:cs typeface="Calibri" pitchFamily="34" charset="0"/>
                        </a:rPr>
                        <a:t>ki</a:t>
                      </a:r>
                      <a:r>
                        <a:rPr lang="en-US" sz="3200" dirty="0">
                          <a:latin typeface="Calibri" pitchFamily="34" charset="0"/>
                          <a:ea typeface="Times New Roman"/>
                          <a:cs typeface="Calibri" pitchFamily="34" charset="0"/>
                        </a:rPr>
                        <a:t>&gt;0</a:t>
                      </a:r>
                    </a:p>
                    <a:p>
                      <a:pPr marL="502920" marR="0" algn="l">
                        <a:spcBef>
                          <a:spcPts val="0"/>
                        </a:spcBef>
                        <a:spcAft>
                          <a:spcPts val="0"/>
                        </a:spcAft>
                      </a:pPr>
                      <a:r>
                        <a:rPr lang="en-US" sz="3200" dirty="0" err="1">
                          <a:latin typeface="Calibri" pitchFamily="34" charset="0"/>
                          <a:ea typeface="Times New Roman"/>
                          <a:cs typeface="Calibri" pitchFamily="34" charset="0"/>
                        </a:rPr>
                        <a:t>FlowAlgebra</a:t>
                      </a:r>
                      <a:r>
                        <a:rPr lang="en-US" sz="3200" dirty="0">
                          <a:latin typeface="Calibri" pitchFamily="34" charset="0"/>
                          <a:ea typeface="Times New Roman"/>
                          <a:cs typeface="Calibri" pitchFamily="34" charset="0"/>
                        </a:rPr>
                        <a:t>(k)</a:t>
                      </a:r>
                    </a:p>
                    <a:p>
                      <a:pPr marL="0" marR="0" algn="l">
                        <a:spcBef>
                          <a:spcPts val="0"/>
                        </a:spcBef>
                        <a:spcAft>
                          <a:spcPts val="0"/>
                        </a:spcAft>
                      </a:pPr>
                      <a:r>
                        <a:rPr lang="en-US" sz="3200" dirty="0">
                          <a:latin typeface="Calibri" pitchFamily="34" charset="0"/>
                          <a:ea typeface="Times New Roman"/>
                          <a:cs typeface="Calibri" pitchFamily="34" charset="0"/>
                        </a:rPr>
                        <a:t>next k</a:t>
                      </a:r>
                    </a:p>
                    <a:p>
                      <a:pPr marL="0" marR="0" algn="l">
                        <a:spcBef>
                          <a:spcPts val="0"/>
                        </a:spcBef>
                        <a:spcAft>
                          <a:spcPts val="0"/>
                        </a:spcAft>
                      </a:pPr>
                      <a:r>
                        <a:rPr lang="en-US" sz="3200" b="1" u="sng" dirty="0">
                          <a:solidFill>
                            <a:srgbClr val="FF0000"/>
                          </a:solidFill>
                          <a:latin typeface="Calibri" pitchFamily="34" charset="0"/>
                          <a:ea typeface="Times New Roman"/>
                          <a:cs typeface="Calibri" pitchFamily="34" charset="0"/>
                          <a:sym typeface="Symbol"/>
                        </a:rPr>
                        <a:t></a:t>
                      </a:r>
                      <a:r>
                        <a:rPr lang="en-US" sz="3200" b="1" i="1" baseline="-25000" dirty="0" err="1">
                          <a:solidFill>
                            <a:srgbClr val="FF0000"/>
                          </a:solidFill>
                          <a:latin typeface="Calibri" pitchFamily="34" charset="0"/>
                          <a:ea typeface="Times New Roman"/>
                          <a:cs typeface="Calibri" pitchFamily="34" charset="0"/>
                        </a:rPr>
                        <a:t>i</a:t>
                      </a:r>
                      <a:r>
                        <a:rPr lang="en-US" sz="3200" b="1" i="1" dirty="0">
                          <a:solidFill>
                            <a:srgbClr val="FF0000"/>
                          </a:solidFill>
                          <a:latin typeface="Calibri" pitchFamily="34" charset="0"/>
                          <a:ea typeface="Times New Roman"/>
                          <a:cs typeface="Calibri" pitchFamily="34" charset="0"/>
                        </a:rPr>
                        <a:t> </a:t>
                      </a:r>
                      <a:r>
                        <a:rPr lang="en-US" sz="3200" b="1" dirty="0">
                          <a:solidFill>
                            <a:srgbClr val="FF0000"/>
                          </a:solidFill>
                          <a:latin typeface="Calibri" pitchFamily="34" charset="0"/>
                          <a:ea typeface="Times New Roman"/>
                          <a:cs typeface="Calibri" pitchFamily="34" charset="0"/>
                        </a:rPr>
                        <a:t>= FA(</a:t>
                      </a:r>
                      <a:r>
                        <a:rPr lang="en-US" sz="3200" b="1" u="sng" dirty="0">
                          <a:solidFill>
                            <a:srgbClr val="FF0000"/>
                          </a:solidFill>
                          <a:latin typeface="Calibri" pitchFamily="34" charset="0"/>
                          <a:ea typeface="Times New Roman"/>
                          <a:cs typeface="Calibri" pitchFamily="34" charset="0"/>
                          <a:sym typeface="Symbol"/>
                        </a:rPr>
                        <a:t></a:t>
                      </a:r>
                      <a:r>
                        <a:rPr lang="en-US" sz="3200" b="1" baseline="-25000" dirty="0" err="1">
                          <a:solidFill>
                            <a:srgbClr val="FF0000"/>
                          </a:solidFill>
                          <a:latin typeface="Calibri" pitchFamily="34" charset="0"/>
                          <a:ea typeface="Times New Roman"/>
                          <a:cs typeface="Calibri" pitchFamily="34" charset="0"/>
                        </a:rPr>
                        <a:t>i</a:t>
                      </a:r>
                      <a:r>
                        <a:rPr lang="en-US" sz="3200" b="1" dirty="0">
                          <a:solidFill>
                            <a:srgbClr val="FF0000"/>
                          </a:solidFill>
                          <a:latin typeface="Calibri" pitchFamily="34" charset="0"/>
                          <a:ea typeface="Times New Roman"/>
                          <a:cs typeface="Calibri" pitchFamily="34" charset="0"/>
                        </a:rPr>
                        <a:t>, </a:t>
                      </a:r>
                      <a:r>
                        <a:rPr lang="en-US" sz="3200" b="1" u="sng" dirty="0" err="1">
                          <a:solidFill>
                            <a:srgbClr val="FF0000"/>
                          </a:solidFill>
                          <a:latin typeface="Calibri" pitchFamily="34" charset="0"/>
                          <a:ea typeface="Times New Roman"/>
                          <a:cs typeface="Calibri" pitchFamily="34" charset="0"/>
                        </a:rPr>
                        <a:t>P</a:t>
                      </a:r>
                      <a:r>
                        <a:rPr lang="en-US" sz="3200" b="1" baseline="-25000" dirty="0" err="1">
                          <a:solidFill>
                            <a:srgbClr val="FF0000"/>
                          </a:solidFill>
                          <a:latin typeface="Calibri" pitchFamily="34" charset="0"/>
                          <a:ea typeface="Times New Roman"/>
                          <a:cs typeface="Calibri" pitchFamily="34" charset="0"/>
                        </a:rPr>
                        <a:t>ki</a:t>
                      </a:r>
                      <a:r>
                        <a:rPr lang="en-US" sz="3200" b="1" dirty="0">
                          <a:solidFill>
                            <a:srgbClr val="FF0000"/>
                          </a:solidFill>
                          <a:latin typeface="Calibri" pitchFamily="34" charset="0"/>
                          <a:ea typeface="Times New Roman"/>
                          <a:cs typeface="Calibri" pitchFamily="34" charset="0"/>
                        </a:rPr>
                        <a:t>, </a:t>
                      </a:r>
                      <a:r>
                        <a:rPr lang="en-US" sz="3200" b="1" u="sng" dirty="0">
                          <a:solidFill>
                            <a:srgbClr val="FF0000"/>
                          </a:solidFill>
                          <a:latin typeface="Calibri" pitchFamily="34" charset="0"/>
                          <a:ea typeface="Times New Roman"/>
                          <a:cs typeface="Calibri" pitchFamily="34" charset="0"/>
                          <a:sym typeface="Symbol"/>
                        </a:rPr>
                        <a:t></a:t>
                      </a:r>
                      <a:r>
                        <a:rPr lang="en-US" sz="3200" b="1" i="1" baseline="-25000" dirty="0">
                          <a:solidFill>
                            <a:srgbClr val="FF0000"/>
                          </a:solidFill>
                          <a:latin typeface="Calibri" pitchFamily="34" charset="0"/>
                          <a:ea typeface="Times New Roman"/>
                          <a:cs typeface="Calibri" pitchFamily="34" charset="0"/>
                        </a:rPr>
                        <a:t>k</a:t>
                      </a:r>
                      <a:r>
                        <a:rPr lang="en-US" sz="3200" b="1" dirty="0">
                          <a:solidFill>
                            <a:srgbClr val="FF0000"/>
                          </a:solidFill>
                          <a:latin typeface="Calibri" pitchFamily="34" charset="0"/>
                          <a:ea typeface="Times New Roman"/>
                          <a:cs typeface="Calibri" pitchFamily="34" charset="0"/>
                        </a:rPr>
                        <a:t>, </a:t>
                      </a:r>
                      <a:r>
                        <a:rPr lang="en-US" sz="3200" b="1" u="sng" dirty="0">
                          <a:solidFill>
                            <a:srgbClr val="FF0000"/>
                          </a:solidFill>
                          <a:latin typeface="Calibri" pitchFamily="34" charset="0"/>
                          <a:ea typeface="Times New Roman"/>
                          <a:cs typeface="Calibri" pitchFamily="34" charset="0"/>
                          <a:sym typeface="Symbol"/>
                        </a:rPr>
                        <a:t></a:t>
                      </a:r>
                      <a:r>
                        <a:rPr lang="en-US" sz="3200" b="1" baseline="-25000" dirty="0">
                          <a:solidFill>
                            <a:srgbClr val="FF0000"/>
                          </a:solidFill>
                          <a:latin typeface="Calibri" pitchFamily="34" charset="0"/>
                          <a:ea typeface="Times New Roman"/>
                          <a:cs typeface="Calibri" pitchFamily="34" charset="0"/>
                        </a:rPr>
                        <a:t>k</a:t>
                      </a:r>
                      <a:r>
                        <a:rPr lang="en-US" sz="3200" b="1" dirty="0">
                          <a:solidFill>
                            <a:srgbClr val="FF0000"/>
                          </a:solidFill>
                          <a:latin typeface="Calibri" pitchFamily="34" charset="0"/>
                          <a:ea typeface="Times New Roman"/>
                          <a:cs typeface="Calibri" pitchFamily="34" charset="0"/>
                        </a:rPr>
                        <a:t>)</a:t>
                      </a:r>
                    </a:p>
                    <a:p>
                      <a:pPr marL="0" marR="0" algn="l">
                        <a:spcBef>
                          <a:spcPts val="0"/>
                        </a:spcBef>
                        <a:spcAft>
                          <a:spcPts val="0"/>
                        </a:spcAft>
                      </a:pPr>
                      <a:r>
                        <a:rPr lang="en-US" sz="3200" dirty="0">
                          <a:latin typeface="Calibri" pitchFamily="34" charset="0"/>
                          <a:ea typeface="Times New Roman"/>
                          <a:cs typeface="Calibri" pitchFamily="34" charset="0"/>
                        </a:rPr>
                        <a:t>return</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5064" name="Rectangle 5"/>
          <p:cNvSpPr>
            <a:spLocks noChangeArrowheads="1"/>
          </p:cNvSpPr>
          <p:nvPr/>
        </p:nvSpPr>
        <p:spPr bwMode="auto">
          <a:xfrm>
            <a:off x="6003635" y="-200055"/>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nvGrpSpPr>
          <p:cNvPr id="3" name="Group 2">
            <a:extLst>
              <a:ext uri="{FF2B5EF4-FFF2-40B4-BE49-F238E27FC236}">
                <a16:creationId xmlns:a16="http://schemas.microsoft.com/office/drawing/2014/main" id="{F3CB798F-91BF-C9B2-15B8-C2ECFEA477B7}"/>
              </a:ext>
            </a:extLst>
          </p:cNvPr>
          <p:cNvGrpSpPr/>
          <p:nvPr/>
        </p:nvGrpSpPr>
        <p:grpSpPr>
          <a:xfrm>
            <a:off x="6710364" y="1830668"/>
            <a:ext cx="3468818" cy="3404497"/>
            <a:chOff x="5189538" y="1862138"/>
            <a:chExt cx="3595687" cy="3529012"/>
          </a:xfrm>
        </p:grpSpPr>
        <p:sp>
          <p:nvSpPr>
            <p:cNvPr id="4" name="Rectangle 27">
              <a:extLst>
                <a:ext uri="{FF2B5EF4-FFF2-40B4-BE49-F238E27FC236}">
                  <a16:creationId xmlns:a16="http://schemas.microsoft.com/office/drawing/2014/main" id="{B9FB4DC3-7BE4-566D-AC84-04CD70700C0D}"/>
                </a:ext>
              </a:extLst>
            </p:cNvPr>
            <p:cNvSpPr>
              <a:spLocks noChangeArrowheads="1"/>
            </p:cNvSpPr>
            <p:nvPr/>
          </p:nvSpPr>
          <p:spPr bwMode="auto">
            <a:xfrm>
              <a:off x="6400800" y="3019425"/>
              <a:ext cx="1166813" cy="1174750"/>
            </a:xfrm>
            <a:prstGeom prst="rect">
              <a:avLst/>
            </a:prstGeom>
            <a:solidFill>
              <a:srgbClr val="FFCC99"/>
            </a:solidFill>
            <a:ln w="9525" algn="ctr">
              <a:solidFill>
                <a:srgbClr val="EEECE1"/>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kern="0">
                <a:solidFill>
                  <a:srgbClr val="EEECE1"/>
                </a:solidFill>
                <a:cs typeface="Arial"/>
              </a:endParaRPr>
            </a:p>
          </p:txBody>
        </p:sp>
        <p:sp>
          <p:nvSpPr>
            <p:cNvPr id="5" name="Rectangle 23">
              <a:extLst>
                <a:ext uri="{FF2B5EF4-FFF2-40B4-BE49-F238E27FC236}">
                  <a16:creationId xmlns:a16="http://schemas.microsoft.com/office/drawing/2014/main" id="{2A73731D-B99A-7053-6B9F-1D9F857FD2FD}"/>
                </a:ext>
              </a:extLst>
            </p:cNvPr>
            <p:cNvSpPr>
              <a:spLocks noChangeArrowheads="1"/>
            </p:cNvSpPr>
            <p:nvPr/>
          </p:nvSpPr>
          <p:spPr bwMode="auto">
            <a:xfrm>
              <a:off x="5816240" y="2225431"/>
              <a:ext cx="79855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dirty="0" err="1">
                  <a:solidFill>
                    <a:srgbClr val="000000"/>
                  </a:solidFill>
                  <a:ea typeface="Times New Roman" panose="02020603050405020304" pitchFamily="18" charset="0"/>
                  <a:cs typeface="Arial"/>
                </a:rPr>
                <a:t>P</a:t>
              </a:r>
              <a:r>
                <a:rPr lang="en-US" sz="3200" kern="0" baseline="-25000" dirty="0" err="1">
                  <a:solidFill>
                    <a:srgbClr val="000000"/>
                  </a:solidFill>
                  <a:ea typeface="Times New Roman" panose="02020603050405020304" pitchFamily="18" charset="0"/>
                  <a:cs typeface="Arial"/>
                </a:rPr>
                <a:t>ki</a:t>
              </a:r>
              <a:endParaRPr lang="en-US" sz="3200" kern="0" dirty="0">
                <a:solidFill>
                  <a:srgbClr val="000000"/>
                </a:solidFill>
                <a:ea typeface="Times New Roman" panose="02020603050405020304" pitchFamily="18" charset="0"/>
                <a:cs typeface="Arial"/>
              </a:endParaRPr>
            </a:p>
          </p:txBody>
        </p:sp>
        <p:grpSp>
          <p:nvGrpSpPr>
            <p:cNvPr id="6" name="Group 23">
              <a:extLst>
                <a:ext uri="{FF2B5EF4-FFF2-40B4-BE49-F238E27FC236}">
                  <a16:creationId xmlns:a16="http://schemas.microsoft.com/office/drawing/2014/main" id="{A658AF15-6F4E-7830-00D6-25F1266D1B16}"/>
                </a:ext>
              </a:extLst>
            </p:cNvPr>
            <p:cNvGrpSpPr>
              <a:grpSpLocks/>
            </p:cNvGrpSpPr>
            <p:nvPr/>
          </p:nvGrpSpPr>
          <p:grpSpPr bwMode="auto">
            <a:xfrm>
              <a:off x="5189538" y="1862138"/>
              <a:ext cx="3595687" cy="3529012"/>
              <a:chOff x="5834063" y="1814513"/>
              <a:chExt cx="2809875" cy="2757487"/>
            </a:xfrm>
          </p:grpSpPr>
          <p:grpSp>
            <p:nvGrpSpPr>
              <p:cNvPr id="10" name="Group 34">
                <a:extLst>
                  <a:ext uri="{FF2B5EF4-FFF2-40B4-BE49-F238E27FC236}">
                    <a16:creationId xmlns:a16="http://schemas.microsoft.com/office/drawing/2014/main" id="{FD1F81CD-249A-E9B3-9802-937117A09B72}"/>
                  </a:ext>
                </a:extLst>
              </p:cNvPr>
              <p:cNvGrpSpPr>
                <a:grpSpLocks/>
              </p:cNvGrpSpPr>
              <p:nvPr/>
            </p:nvGrpSpPr>
            <p:grpSpPr bwMode="auto">
              <a:xfrm>
                <a:off x="5834063" y="1814513"/>
                <a:ext cx="2809875" cy="2757487"/>
                <a:chOff x="3940" y="1405"/>
                <a:chExt cx="1002" cy="983"/>
              </a:xfrm>
            </p:grpSpPr>
            <p:sp>
              <p:nvSpPr>
                <p:cNvPr id="18" name="Rectangle 17">
                  <a:extLst>
                    <a:ext uri="{FF2B5EF4-FFF2-40B4-BE49-F238E27FC236}">
                      <a16:creationId xmlns:a16="http://schemas.microsoft.com/office/drawing/2014/main" id="{B9385293-8AC9-70C3-C664-3CF62C1BBC6A}"/>
                    </a:ext>
                  </a:extLst>
                </p:cNvPr>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19" name="Rectangle 18">
                  <a:extLst>
                    <a:ext uri="{FF2B5EF4-FFF2-40B4-BE49-F238E27FC236}">
                      <a16:creationId xmlns:a16="http://schemas.microsoft.com/office/drawing/2014/main" id="{382CB554-7C53-17CF-A579-6B9D9676E8AC}"/>
                    </a:ext>
                  </a:extLst>
                </p:cNvPr>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0" name="Rectangle 19">
                  <a:extLst>
                    <a:ext uri="{FF2B5EF4-FFF2-40B4-BE49-F238E27FC236}">
                      <a16:creationId xmlns:a16="http://schemas.microsoft.com/office/drawing/2014/main" id="{4FC867CA-AC9E-5C4D-1CA5-D8DEA254F129}"/>
                    </a:ext>
                  </a:extLst>
                </p:cNvPr>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1" name="Rectangle 22">
                  <a:extLst>
                    <a:ext uri="{FF2B5EF4-FFF2-40B4-BE49-F238E27FC236}">
                      <a16:creationId xmlns:a16="http://schemas.microsoft.com/office/drawing/2014/main" id="{C4C006BF-6722-04F0-8387-02422EF94F33}"/>
                    </a:ext>
                  </a:extLst>
                </p:cNvPr>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2" name="Rectangle 23">
                  <a:extLst>
                    <a:ext uri="{FF2B5EF4-FFF2-40B4-BE49-F238E27FC236}">
                      <a16:creationId xmlns:a16="http://schemas.microsoft.com/office/drawing/2014/main" id="{BF234B23-F1D2-BDAB-7902-F010C820EB7E}"/>
                    </a:ext>
                  </a:extLst>
                </p:cNvPr>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3" name="Rectangle 24">
                  <a:extLst>
                    <a:ext uri="{FF2B5EF4-FFF2-40B4-BE49-F238E27FC236}">
                      <a16:creationId xmlns:a16="http://schemas.microsoft.com/office/drawing/2014/main" id="{72492D21-28F9-764F-AD41-369A5C517E9F}"/>
                    </a:ext>
                  </a:extLst>
                </p:cNvPr>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4" name="Rectangle 27">
                  <a:extLst>
                    <a:ext uri="{FF2B5EF4-FFF2-40B4-BE49-F238E27FC236}">
                      <a16:creationId xmlns:a16="http://schemas.microsoft.com/office/drawing/2014/main" id="{682B8A2A-550A-93D9-1910-C9DF19DDEEC9}"/>
                    </a:ext>
                  </a:extLst>
                </p:cNvPr>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5" name="Rectangle 28">
                  <a:extLst>
                    <a:ext uri="{FF2B5EF4-FFF2-40B4-BE49-F238E27FC236}">
                      <a16:creationId xmlns:a16="http://schemas.microsoft.com/office/drawing/2014/main" id="{6FE03046-73EA-BF9F-728B-920CC80E41D6}"/>
                    </a:ext>
                  </a:extLst>
                </p:cNvPr>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7" name="Rectangle 29">
                  <a:extLst>
                    <a:ext uri="{FF2B5EF4-FFF2-40B4-BE49-F238E27FC236}">
                      <a16:creationId xmlns:a16="http://schemas.microsoft.com/office/drawing/2014/main" id="{88A580A4-73AE-7219-804D-94DD85BEB451}"/>
                    </a:ext>
                  </a:extLst>
                </p:cNvPr>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grpSp>
          <p:sp>
            <p:nvSpPr>
              <p:cNvPr id="11" name="Line 35">
                <a:extLst>
                  <a:ext uri="{FF2B5EF4-FFF2-40B4-BE49-F238E27FC236}">
                    <a16:creationId xmlns:a16="http://schemas.microsoft.com/office/drawing/2014/main" id="{7F84E1D1-DD92-803D-2802-56882F896C27}"/>
                  </a:ext>
                </a:extLst>
              </p:cNvPr>
              <p:cNvSpPr>
                <a:spLocks noChangeShapeType="1"/>
              </p:cNvSpPr>
              <p:nvPr/>
            </p:nvSpPr>
            <p:spPr bwMode="auto">
              <a:xfrm>
                <a:off x="6529093" y="2520362"/>
                <a:ext cx="465479" cy="48261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2" name="Line 36">
                <a:extLst>
                  <a:ext uri="{FF2B5EF4-FFF2-40B4-BE49-F238E27FC236}">
                    <a16:creationId xmlns:a16="http://schemas.microsoft.com/office/drawing/2014/main" id="{AC1FB03D-534D-BFE9-C429-56E744CA674F}"/>
                  </a:ext>
                </a:extLst>
              </p:cNvPr>
              <p:cNvSpPr>
                <a:spLocks noChangeShapeType="1"/>
              </p:cNvSpPr>
              <p:nvPr/>
            </p:nvSpPr>
            <p:spPr bwMode="auto">
              <a:xfrm>
                <a:off x="7253879"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3" name="Line 38">
                <a:extLst>
                  <a:ext uri="{FF2B5EF4-FFF2-40B4-BE49-F238E27FC236}">
                    <a16:creationId xmlns:a16="http://schemas.microsoft.com/office/drawing/2014/main" id="{C6F58501-B57E-4A9E-6851-5DBDCE63FBCE}"/>
                  </a:ext>
                </a:extLst>
              </p:cNvPr>
              <p:cNvSpPr>
                <a:spLocks noChangeShapeType="1"/>
              </p:cNvSpPr>
              <p:nvPr/>
            </p:nvSpPr>
            <p:spPr bwMode="auto">
              <a:xfrm flipH="1">
                <a:off x="7491932" y="2407681"/>
                <a:ext cx="499486" cy="57828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4" name="Line 39">
                <a:extLst>
                  <a:ext uri="{FF2B5EF4-FFF2-40B4-BE49-F238E27FC236}">
                    <a16:creationId xmlns:a16="http://schemas.microsoft.com/office/drawing/2014/main" id="{F1F4939E-5E7A-7E6F-E08C-E3EBDFFB6EFE}"/>
                  </a:ext>
                </a:extLst>
              </p:cNvPr>
              <p:cNvSpPr>
                <a:spLocks noChangeShapeType="1"/>
              </p:cNvSpPr>
              <p:nvPr/>
            </p:nvSpPr>
            <p:spPr bwMode="auto">
              <a:xfrm>
                <a:off x="8125323"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5" name="Line 40">
                <a:extLst>
                  <a:ext uri="{FF2B5EF4-FFF2-40B4-BE49-F238E27FC236}">
                    <a16:creationId xmlns:a16="http://schemas.microsoft.com/office/drawing/2014/main" id="{46662D68-C5C9-3A50-B4D6-8776F3A61E3B}"/>
                  </a:ext>
                </a:extLst>
              </p:cNvPr>
              <p:cNvSpPr>
                <a:spLocks noChangeShapeType="1"/>
              </p:cNvSpPr>
              <p:nvPr/>
            </p:nvSpPr>
            <p:spPr bwMode="auto">
              <a:xfrm>
                <a:off x="7253879" y="2388547"/>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6" name="Line 41">
                <a:extLst>
                  <a:ext uri="{FF2B5EF4-FFF2-40B4-BE49-F238E27FC236}">
                    <a16:creationId xmlns:a16="http://schemas.microsoft.com/office/drawing/2014/main" id="{97C3C8A7-92F5-611B-2A6B-D27EC812338C}"/>
                  </a:ext>
                </a:extLst>
              </p:cNvPr>
              <p:cNvSpPr>
                <a:spLocks noChangeShapeType="1"/>
              </p:cNvSpPr>
              <p:nvPr/>
            </p:nvSpPr>
            <p:spPr bwMode="auto">
              <a:xfrm>
                <a:off x="6529093" y="3409051"/>
                <a:ext cx="539870" cy="559151"/>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7" name="Line 39">
                <a:extLst>
                  <a:ext uri="{FF2B5EF4-FFF2-40B4-BE49-F238E27FC236}">
                    <a16:creationId xmlns:a16="http://schemas.microsoft.com/office/drawing/2014/main" id="{B2566656-9198-D629-AD94-9FE456157DF7}"/>
                  </a:ext>
                </a:extLst>
              </p:cNvPr>
              <p:cNvSpPr>
                <a:spLocks noChangeShapeType="1"/>
              </p:cNvSpPr>
              <p:nvPr/>
            </p:nvSpPr>
            <p:spPr bwMode="auto">
              <a:xfrm flipH="1">
                <a:off x="6267450" y="2493963"/>
                <a:ext cx="14288" cy="539750"/>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grpSp>
        <p:sp>
          <p:nvSpPr>
            <p:cNvPr id="7" name="Rectangle 23">
              <a:extLst>
                <a:ext uri="{FF2B5EF4-FFF2-40B4-BE49-F238E27FC236}">
                  <a16:creationId xmlns:a16="http://schemas.microsoft.com/office/drawing/2014/main" id="{4E3302F4-283C-9B09-D288-4B892286524E}"/>
                </a:ext>
              </a:extLst>
            </p:cNvPr>
            <p:cNvSpPr>
              <a:spLocks noChangeArrowheads="1"/>
            </p:cNvSpPr>
            <p:nvPr/>
          </p:nvSpPr>
          <p:spPr bwMode="auto">
            <a:xfrm>
              <a:off x="6978649" y="2333625"/>
              <a:ext cx="729259"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P</a:t>
              </a:r>
              <a:r>
                <a:rPr lang="en-US" sz="3200" kern="0" baseline="-25000">
                  <a:solidFill>
                    <a:srgbClr val="000000"/>
                  </a:solidFill>
                  <a:ea typeface="Times New Roman" panose="02020603050405020304" pitchFamily="18" charset="0"/>
                  <a:cs typeface="Arial"/>
                </a:rPr>
                <a:t>ki</a:t>
              </a:r>
              <a:endParaRPr lang="en-US" sz="3200" kern="0">
                <a:solidFill>
                  <a:srgbClr val="000000"/>
                </a:solidFill>
                <a:ea typeface="Times New Roman" panose="02020603050405020304" pitchFamily="18" charset="0"/>
                <a:cs typeface="Arial"/>
              </a:endParaRPr>
            </a:p>
          </p:txBody>
        </p:sp>
        <p:sp>
          <p:nvSpPr>
            <p:cNvPr id="8" name="Rectangle 23">
              <a:extLst>
                <a:ext uri="{FF2B5EF4-FFF2-40B4-BE49-F238E27FC236}">
                  <a16:creationId xmlns:a16="http://schemas.microsoft.com/office/drawing/2014/main" id="{633D713A-BDA1-F5F2-F5D7-ED002BAB9154}"/>
                </a:ext>
              </a:extLst>
            </p:cNvPr>
            <p:cNvSpPr>
              <a:spLocks noChangeArrowheads="1"/>
            </p:cNvSpPr>
            <p:nvPr/>
          </p:nvSpPr>
          <p:spPr bwMode="auto">
            <a:xfrm>
              <a:off x="7923213" y="2366963"/>
              <a:ext cx="64670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P</a:t>
              </a:r>
              <a:r>
                <a:rPr lang="en-US" sz="3200" kern="0" baseline="-25000">
                  <a:solidFill>
                    <a:srgbClr val="000000"/>
                  </a:solidFill>
                  <a:ea typeface="Times New Roman" panose="02020603050405020304" pitchFamily="18" charset="0"/>
                  <a:cs typeface="Arial"/>
                </a:rPr>
                <a:t>ki</a:t>
              </a:r>
              <a:endParaRPr lang="en-US" sz="3200" kern="0">
                <a:solidFill>
                  <a:srgbClr val="000000"/>
                </a:solidFill>
                <a:ea typeface="Times New Roman" panose="02020603050405020304" pitchFamily="18" charset="0"/>
                <a:cs typeface="Arial"/>
              </a:endParaRPr>
            </a:p>
          </p:txBody>
        </p:sp>
        <p:sp>
          <p:nvSpPr>
            <p:cNvPr id="9" name="Rectangle 23">
              <a:extLst>
                <a:ext uri="{FF2B5EF4-FFF2-40B4-BE49-F238E27FC236}">
                  <a16:creationId xmlns:a16="http://schemas.microsoft.com/office/drawing/2014/main" id="{1D924D90-FC73-C882-20F5-5D13BB23670E}"/>
                </a:ext>
              </a:extLst>
            </p:cNvPr>
            <p:cNvSpPr>
              <a:spLocks noChangeArrowheads="1"/>
            </p:cNvSpPr>
            <p:nvPr/>
          </p:nvSpPr>
          <p:spPr bwMode="auto">
            <a:xfrm>
              <a:off x="6867525" y="3390900"/>
              <a:ext cx="30939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i</a:t>
              </a:r>
            </a:p>
          </p:txBody>
        </p:sp>
      </p:grpSp>
    </p:spTree>
    <p:extLst>
      <p:ext uri="{BB962C8B-B14F-4D97-AF65-F5344CB8AC3E}">
        <p14:creationId xmlns:p14="http://schemas.microsoft.com/office/powerpoint/2010/main" val="2738229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4336" y="3513560"/>
            <a:ext cx="3556397" cy="244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40765" y="1007291"/>
            <a:ext cx="3569494"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2"/>
          <p:cNvSpPr>
            <a:spLocks noGrp="1" noChangeArrowheads="1"/>
          </p:cNvSpPr>
          <p:nvPr>
            <p:ph type="title"/>
          </p:nvPr>
        </p:nvSpPr>
        <p:spPr>
          <a:xfrm>
            <a:off x="838200" y="0"/>
            <a:ext cx="10515600" cy="896900"/>
          </a:xfrm>
        </p:spPr>
        <p:txBody>
          <a:bodyPr>
            <a:normAutofit/>
          </a:bodyPr>
          <a:lstStyle/>
          <a:p>
            <a:pPr eaLnBrk="1" hangingPunct="1"/>
            <a:r>
              <a:rPr lang="en-US" sz="3200" dirty="0">
                <a:latin typeface="Calibri" pitchFamily="34" charset="0"/>
              </a:rPr>
              <a:t>Example: Retention limited runoff generation with run-on</a:t>
            </a:r>
          </a:p>
        </p:txBody>
      </p:sp>
      <p:graphicFrame>
        <p:nvGraphicFramePr>
          <p:cNvPr id="26" name="Table 25"/>
          <p:cNvGraphicFramePr>
            <a:graphicFrameLocks noGrp="1"/>
          </p:cNvGraphicFramePr>
          <p:nvPr/>
        </p:nvGraphicFramePr>
        <p:xfrm>
          <a:off x="1683721" y="1758594"/>
          <a:ext cx="4303213" cy="4214802"/>
        </p:xfrm>
        <a:graphic>
          <a:graphicData uri="http://schemas.openxmlformats.org/drawingml/2006/table">
            <a:tbl>
              <a:tblPr/>
              <a:tblGrid>
                <a:gridCol w="4303213">
                  <a:extLst>
                    <a:ext uri="{9D8B030D-6E8A-4147-A177-3AD203B41FA5}">
                      <a16:colId xmlns:a16="http://schemas.microsoft.com/office/drawing/2014/main" val="20000"/>
                    </a:ext>
                  </a:extLst>
                </a:gridCol>
              </a:tblGrid>
              <a:tr h="4214802">
                <a:tc>
                  <a:txBody>
                    <a:bodyPr/>
                    <a:lstStyle/>
                    <a:p>
                      <a:pPr marL="0" marR="0" algn="l">
                        <a:spcBef>
                          <a:spcPts val="0"/>
                        </a:spcBef>
                        <a:spcAft>
                          <a:spcPts val="0"/>
                        </a:spcAft>
                      </a:pPr>
                      <a:r>
                        <a:rPr lang="en-US" sz="2300" dirty="0">
                          <a:latin typeface="+mn-lt"/>
                          <a:ea typeface="Times New Roman"/>
                        </a:rPr>
                        <a:t>Global </a:t>
                      </a:r>
                      <a:r>
                        <a:rPr lang="en-US" sz="2300" u="sng" dirty="0">
                          <a:latin typeface="+mn-lt"/>
                          <a:ea typeface="Times New Roman"/>
                        </a:rPr>
                        <a:t>P</a:t>
                      </a:r>
                      <a:r>
                        <a:rPr lang="en-US" sz="2300" dirty="0">
                          <a:latin typeface="+mn-lt"/>
                          <a:ea typeface="Times New Roman"/>
                        </a:rPr>
                        <a:t>, </a:t>
                      </a:r>
                      <a:r>
                        <a:rPr lang="en-US" sz="2300" u="none" dirty="0">
                          <a:latin typeface="+mn-lt"/>
                          <a:ea typeface="Times New Roman"/>
                          <a:sym typeface="Symbol"/>
                        </a:rPr>
                        <a:t>(</a:t>
                      </a:r>
                      <a:r>
                        <a:rPr lang="en-US" sz="2300" u="sng" dirty="0" err="1">
                          <a:latin typeface="+mn-lt"/>
                          <a:ea typeface="Times New Roman"/>
                          <a:sym typeface="Symbol"/>
                        </a:rPr>
                        <a:t>r</a:t>
                      </a:r>
                      <a:r>
                        <a:rPr lang="en-US" sz="2300" u="none" dirty="0" err="1">
                          <a:latin typeface="+mn-lt"/>
                          <a:ea typeface="Times New Roman"/>
                          <a:sym typeface="Symbol"/>
                        </a:rPr>
                        <a:t>,</a:t>
                      </a:r>
                      <a:r>
                        <a:rPr lang="en-US" sz="2300" u="sng" dirty="0" err="1">
                          <a:latin typeface="+mn-lt"/>
                          <a:ea typeface="Times New Roman"/>
                          <a:sym typeface="Symbol"/>
                        </a:rPr>
                        <a:t>c</a:t>
                      </a:r>
                      <a:r>
                        <a:rPr lang="en-US" sz="2300" u="none" dirty="0">
                          <a:latin typeface="+mn-lt"/>
                          <a:ea typeface="Times New Roman"/>
                          <a:sym typeface="Symbol"/>
                        </a:rPr>
                        <a:t>)</a:t>
                      </a:r>
                      <a:r>
                        <a:rPr lang="en-US" sz="2300" dirty="0">
                          <a:latin typeface="+mn-lt"/>
                          <a:ea typeface="Times New Roman"/>
                        </a:rPr>
                        <a:t>, </a:t>
                      </a:r>
                      <a:r>
                        <a:rPr lang="en-US" sz="2300" u="sng" dirty="0">
                          <a:latin typeface="+mn-lt"/>
                          <a:ea typeface="Times New Roman"/>
                          <a:sym typeface="Symbol"/>
                        </a:rPr>
                        <a:t>q</a:t>
                      </a:r>
                      <a:endParaRPr lang="en-US" sz="2300" dirty="0">
                        <a:latin typeface="+mn-lt"/>
                        <a:ea typeface="Times New Roman"/>
                      </a:endParaRPr>
                    </a:p>
                    <a:p>
                      <a:pPr marL="0" marR="0" algn="l">
                        <a:spcBef>
                          <a:spcPts val="0"/>
                        </a:spcBef>
                        <a:spcAft>
                          <a:spcPts val="0"/>
                        </a:spcAft>
                      </a:pPr>
                      <a:r>
                        <a:rPr lang="en-US" sz="2300" dirty="0" err="1">
                          <a:latin typeface="+mn-lt"/>
                          <a:ea typeface="Times New Roman"/>
                        </a:rPr>
                        <a:t>FlowAlgebra</a:t>
                      </a:r>
                      <a:r>
                        <a:rPr lang="en-US" sz="2300" dirty="0">
                          <a:latin typeface="+mn-lt"/>
                          <a:ea typeface="Times New Roman"/>
                        </a:rPr>
                        <a:t>(</a:t>
                      </a:r>
                      <a:r>
                        <a:rPr lang="en-US" sz="2300" dirty="0" err="1">
                          <a:latin typeface="+mn-lt"/>
                          <a:ea typeface="Times New Roman"/>
                        </a:rPr>
                        <a:t>i</a:t>
                      </a:r>
                      <a:r>
                        <a:rPr lang="en-US" sz="2300" dirty="0">
                          <a:latin typeface="+mn-lt"/>
                          <a:ea typeface="Times New Roman"/>
                        </a:rPr>
                        <a:t>)</a:t>
                      </a:r>
                    </a:p>
                    <a:p>
                      <a:pPr marL="0" marR="0" algn="l">
                        <a:spcBef>
                          <a:spcPts val="0"/>
                        </a:spcBef>
                        <a:spcAft>
                          <a:spcPts val="0"/>
                        </a:spcAft>
                      </a:pPr>
                      <a:r>
                        <a:rPr lang="en-US" sz="2300" dirty="0">
                          <a:latin typeface="+mn-lt"/>
                          <a:ea typeface="Times New Roman"/>
                        </a:rPr>
                        <a:t>for all k neighbors of </a:t>
                      </a:r>
                      <a:r>
                        <a:rPr lang="en-US" sz="2300" dirty="0" err="1">
                          <a:latin typeface="+mn-lt"/>
                          <a:ea typeface="Times New Roman"/>
                        </a:rPr>
                        <a:t>i</a:t>
                      </a:r>
                      <a:endParaRPr lang="en-US" sz="2300" dirty="0">
                        <a:latin typeface="+mn-lt"/>
                        <a:ea typeface="Times New Roman"/>
                      </a:endParaRPr>
                    </a:p>
                    <a:p>
                      <a:pPr marL="274320" marR="0" algn="l">
                        <a:spcBef>
                          <a:spcPts val="0"/>
                        </a:spcBef>
                        <a:spcAft>
                          <a:spcPts val="0"/>
                        </a:spcAft>
                      </a:pPr>
                      <a:r>
                        <a:rPr lang="en-US" sz="2300" dirty="0">
                          <a:latin typeface="+mn-lt"/>
                          <a:ea typeface="Times New Roman"/>
                        </a:rPr>
                        <a:t>if </a:t>
                      </a:r>
                      <a:r>
                        <a:rPr lang="en-US" sz="2300" dirty="0" err="1">
                          <a:latin typeface="+mn-lt"/>
                          <a:ea typeface="Times New Roman"/>
                        </a:rPr>
                        <a:t>P</a:t>
                      </a:r>
                      <a:r>
                        <a:rPr lang="en-US" sz="2300" baseline="-25000" dirty="0" err="1">
                          <a:latin typeface="+mn-lt"/>
                          <a:ea typeface="Times New Roman"/>
                        </a:rPr>
                        <a:t>ki</a:t>
                      </a:r>
                      <a:r>
                        <a:rPr lang="en-US" sz="2300" dirty="0">
                          <a:latin typeface="+mn-lt"/>
                          <a:ea typeface="Times New Roman"/>
                        </a:rPr>
                        <a:t>&gt;0</a:t>
                      </a:r>
                    </a:p>
                    <a:p>
                      <a:pPr marL="502920" marR="0" algn="l">
                        <a:spcBef>
                          <a:spcPts val="0"/>
                        </a:spcBef>
                        <a:spcAft>
                          <a:spcPts val="0"/>
                        </a:spcAft>
                      </a:pPr>
                      <a:r>
                        <a:rPr lang="en-US" sz="2300" dirty="0" err="1">
                          <a:latin typeface="+mn-lt"/>
                          <a:ea typeface="Times New Roman"/>
                        </a:rPr>
                        <a:t>FlowAlgebra</a:t>
                      </a:r>
                      <a:r>
                        <a:rPr lang="en-US" sz="2300" dirty="0">
                          <a:latin typeface="+mn-lt"/>
                          <a:ea typeface="Times New Roman"/>
                        </a:rPr>
                        <a:t>(k)</a:t>
                      </a:r>
                    </a:p>
                    <a:p>
                      <a:pPr marL="0" marR="0" algn="l">
                        <a:spcBef>
                          <a:spcPts val="0"/>
                        </a:spcBef>
                        <a:spcAft>
                          <a:spcPts val="0"/>
                        </a:spcAft>
                      </a:pPr>
                      <a:r>
                        <a:rPr lang="en-US" sz="2300" dirty="0">
                          <a:latin typeface="+mn-lt"/>
                          <a:ea typeface="Times New Roman"/>
                        </a:rPr>
                        <a:t>next k</a:t>
                      </a:r>
                    </a:p>
                    <a:p>
                      <a:pPr marL="0" marR="0" algn="l">
                        <a:spcBef>
                          <a:spcPts val="0"/>
                        </a:spcBef>
                        <a:spcAft>
                          <a:spcPts val="0"/>
                        </a:spcAft>
                      </a:pPr>
                      <a:r>
                        <a:rPr lang="en-US" sz="2300" b="1" u="sng" dirty="0">
                          <a:solidFill>
                            <a:srgbClr val="FF0000"/>
                          </a:solidFill>
                          <a:latin typeface="+mn-lt"/>
                          <a:ea typeface="Times New Roman"/>
                          <a:sym typeface="Symbol"/>
                        </a:rPr>
                        <a:t> </a:t>
                      </a:r>
                      <a:endParaRPr lang="en-US" sz="2300" b="1" dirty="0">
                        <a:solidFill>
                          <a:srgbClr val="FF0000"/>
                        </a:solidFill>
                        <a:latin typeface="+mn-lt"/>
                        <a:ea typeface="Times New Roman"/>
                      </a:endParaRPr>
                    </a:p>
                    <a:p>
                      <a:pPr marL="0" marR="0" algn="l">
                        <a:spcBef>
                          <a:spcPts val="0"/>
                        </a:spcBef>
                        <a:spcAft>
                          <a:spcPts val="0"/>
                        </a:spcAft>
                      </a:pPr>
                      <a:endParaRPr lang="en-US" sz="2300" dirty="0">
                        <a:latin typeface="+mn-lt"/>
                        <a:ea typeface="Times New Roman"/>
                      </a:endParaRPr>
                    </a:p>
                    <a:p>
                      <a:pPr marL="0" marR="0" algn="l">
                        <a:spcBef>
                          <a:spcPts val="0"/>
                        </a:spcBef>
                        <a:spcAft>
                          <a:spcPts val="0"/>
                        </a:spcAft>
                      </a:pPr>
                      <a:r>
                        <a:rPr lang="en-US" sz="2300" dirty="0">
                          <a:latin typeface="+mn-lt"/>
                          <a:ea typeface="Times New Roman"/>
                        </a:rPr>
                        <a:t>return</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127" name="Rectangle 5"/>
          <p:cNvSpPr>
            <a:spLocks noChangeArrowheads="1"/>
          </p:cNvSpPr>
          <p:nvPr/>
        </p:nvSpPr>
        <p:spPr bwMode="auto">
          <a:xfrm>
            <a:off x="6003637" y="695669"/>
            <a:ext cx="184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defRPr/>
            </a:pPr>
            <a:endParaRPr kumimoji="1" lang="en-US" sz="1500">
              <a:solidFill>
                <a:srgbClr val="808080"/>
              </a:solidFill>
              <a:latin typeface="Times New Roman"/>
              <a:cs typeface="Arial"/>
            </a:endParaRPr>
          </a:p>
        </p:txBody>
      </p:sp>
      <p:graphicFrame>
        <p:nvGraphicFramePr>
          <p:cNvPr id="5122" name="Object 2"/>
          <p:cNvGraphicFramePr>
            <a:graphicFrameLocks noChangeAspect="1"/>
          </p:cNvGraphicFramePr>
          <p:nvPr/>
        </p:nvGraphicFramePr>
        <p:xfrm>
          <a:off x="1622665" y="3907157"/>
          <a:ext cx="4164148" cy="826792"/>
        </p:xfrm>
        <a:graphic>
          <a:graphicData uri="http://schemas.openxmlformats.org/presentationml/2006/ole">
            <mc:AlternateContent xmlns:mc="http://schemas.openxmlformats.org/markup-compatibility/2006">
              <mc:Choice xmlns:v="urn:schemas-microsoft-com:vml" Requires="v">
                <p:oleObj name="Equation" r:id="rId4" imgW="1841400" imgH="368280" progId="Equation.3">
                  <p:embed/>
                </p:oleObj>
              </mc:Choice>
              <mc:Fallback>
                <p:oleObj name="Equation" r:id="rId4" imgW="1841400" imgH="368280" progId="Equation.3">
                  <p:embed/>
                  <p:pic>
                    <p:nvPicPr>
                      <p:cNvPr id="512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665" y="3907157"/>
                        <a:ext cx="4164148" cy="826792"/>
                      </a:xfrm>
                      <a:prstGeom prst="rect">
                        <a:avLst/>
                      </a:prstGeom>
                      <a:noFill/>
                    </p:spPr>
                  </p:pic>
                </p:oleObj>
              </mc:Fallback>
            </mc:AlternateContent>
          </a:graphicData>
        </a:graphic>
      </p:graphicFrame>
      <p:grpSp>
        <p:nvGrpSpPr>
          <p:cNvPr id="2" name="Group 1"/>
          <p:cNvGrpSpPr/>
          <p:nvPr/>
        </p:nvGrpSpPr>
        <p:grpSpPr>
          <a:xfrm>
            <a:off x="4605437" y="1443031"/>
            <a:ext cx="2355004" cy="1894791"/>
            <a:chOff x="3963985" y="838292"/>
            <a:chExt cx="2895600" cy="2270125"/>
          </a:xfrm>
        </p:grpSpPr>
        <p:grpSp>
          <p:nvGrpSpPr>
            <p:cNvPr id="5123" name="Group 58"/>
            <p:cNvGrpSpPr>
              <a:grpSpLocks/>
            </p:cNvGrpSpPr>
            <p:nvPr/>
          </p:nvGrpSpPr>
          <p:grpSpPr bwMode="auto">
            <a:xfrm>
              <a:off x="3963985" y="1324067"/>
              <a:ext cx="2895600" cy="1784350"/>
              <a:chOff x="5486400" y="2879803"/>
              <a:chExt cx="2895600" cy="1784194"/>
            </a:xfrm>
          </p:grpSpPr>
          <p:sp>
            <p:nvSpPr>
              <p:cNvPr id="5136" name="Freeform 55"/>
              <p:cNvSpPr>
                <a:spLocks/>
              </p:cNvSpPr>
              <p:nvPr/>
            </p:nvSpPr>
            <p:spPr bwMode="auto">
              <a:xfrm>
                <a:off x="5486400" y="2879803"/>
                <a:ext cx="2895600" cy="1692197"/>
              </a:xfrm>
              <a:custGeom>
                <a:avLst/>
                <a:gdLst>
                  <a:gd name="T0" fmla="*/ 0 w 2895600"/>
                  <a:gd name="T1" fmla="*/ 265609 h 2018405"/>
                  <a:gd name="T2" fmla="*/ 11151 w 2895600"/>
                  <a:gd name="T3" fmla="*/ 0 h 2018405"/>
                  <a:gd name="T4" fmla="*/ 669073 w 2895600"/>
                  <a:gd name="T5" fmla="*/ 26784 h 2018405"/>
                  <a:gd name="T6" fmla="*/ 1304693 w 2895600"/>
                  <a:gd name="T7" fmla="*/ 93745 h 2018405"/>
                  <a:gd name="T8" fmla="*/ 1973766 w 2895600"/>
                  <a:gd name="T9" fmla="*/ 158791 h 2018405"/>
                  <a:gd name="T10" fmla="*/ 2609384 w 2895600"/>
                  <a:gd name="T11" fmla="*/ 214273 h 2018405"/>
                  <a:gd name="T12" fmla="*/ 2895600 w 2895600"/>
                  <a:gd name="T13" fmla="*/ 226390 h 2018405"/>
                  <a:gd name="T14" fmla="*/ 2895600 w 2895600"/>
                  <a:gd name="T15" fmla="*/ 346286 h 2018405"/>
                  <a:gd name="T16" fmla="*/ 0 w 2895600"/>
                  <a:gd name="T17" fmla="*/ 265609 h 20184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5600"/>
                  <a:gd name="T28" fmla="*/ 0 h 2018405"/>
                  <a:gd name="T29" fmla="*/ 2895600 w 2895600"/>
                  <a:gd name="T30" fmla="*/ 2018405 h 20184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5600" h="2018405">
                    <a:moveTo>
                      <a:pt x="0" y="1548161"/>
                    </a:moveTo>
                    <a:cubicBezTo>
                      <a:pt x="7096" y="210183"/>
                      <a:pt x="10841" y="745273"/>
                      <a:pt x="11151" y="0"/>
                    </a:cubicBezTo>
                    <a:cubicBezTo>
                      <a:pt x="557870" y="141249"/>
                      <a:pt x="453483" y="65049"/>
                      <a:pt x="669073" y="156117"/>
                    </a:cubicBezTo>
                    <a:cubicBezTo>
                      <a:pt x="884663" y="247185"/>
                      <a:pt x="1087244" y="418171"/>
                      <a:pt x="1304693" y="546410"/>
                    </a:cubicBezTo>
                    <a:cubicBezTo>
                      <a:pt x="1522142" y="674649"/>
                      <a:pt x="1756317" y="808463"/>
                      <a:pt x="1973766" y="925551"/>
                    </a:cubicBezTo>
                    <a:cubicBezTo>
                      <a:pt x="2191215" y="1042639"/>
                      <a:pt x="2455746" y="1183269"/>
                      <a:pt x="2609385" y="1248937"/>
                    </a:cubicBezTo>
                    <a:cubicBezTo>
                      <a:pt x="2763024" y="1314605"/>
                      <a:pt x="2694343" y="1283546"/>
                      <a:pt x="2895600" y="1319562"/>
                    </a:cubicBezTo>
                    <a:cubicBezTo>
                      <a:pt x="2889038" y="1563397"/>
                      <a:pt x="2882900" y="1748918"/>
                      <a:pt x="2895600" y="2018405"/>
                    </a:cubicBezTo>
                    <a:cubicBezTo>
                      <a:pt x="2459379" y="2013167"/>
                      <a:pt x="601856" y="1563959"/>
                      <a:pt x="0" y="1548161"/>
                    </a:cubicBezTo>
                    <a:close/>
                  </a:path>
                </a:pathLst>
              </a:cu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sp>
            <p:nvSpPr>
              <p:cNvPr id="50" name="Freeform 49"/>
              <p:cNvSpPr/>
              <p:nvPr/>
            </p:nvSpPr>
            <p:spPr bwMode="auto">
              <a:xfrm>
                <a:off x="5486400" y="3100447"/>
                <a:ext cx="2895600" cy="1563550"/>
              </a:xfrm>
              <a:custGeom>
                <a:avLst/>
                <a:gdLst>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5"/>
                  <a:gd name="connsiteY0" fmla="*/ 1691268 h 1957039"/>
                  <a:gd name="connsiteX1" fmla="*/ 408879 w 3715525"/>
                  <a:gd name="connsiteY1" fmla="*/ 219307 h 1957039"/>
                  <a:gd name="connsiteX2" fmla="*/ 1066801 w 3715525"/>
                  <a:gd name="connsiteY2" fmla="*/ 375424 h 1957039"/>
                  <a:gd name="connsiteX3" fmla="*/ 1702421 w 3715525"/>
                  <a:gd name="connsiteY3" fmla="*/ 765717 h 1957039"/>
                  <a:gd name="connsiteX4" fmla="*/ 2371494 w 3715525"/>
                  <a:gd name="connsiteY4" fmla="*/ 1144858 h 1957039"/>
                  <a:gd name="connsiteX5" fmla="*/ 3007113 w 3715525"/>
                  <a:gd name="connsiteY5" fmla="*/ 1468244 h 1957039"/>
                  <a:gd name="connsiteX6" fmla="*/ 3252440 w 3715525"/>
                  <a:gd name="connsiteY6" fmla="*/ 1535151 h 1957039"/>
                  <a:gd name="connsiteX7" fmla="*/ 3252440 w 3715525"/>
                  <a:gd name="connsiteY7" fmla="*/ 1813931 h 1957039"/>
                  <a:gd name="connsiteX8" fmla="*/ 473927 w 3715525"/>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189261 w 3430858"/>
                  <a:gd name="connsiteY0" fmla="*/ 1576968 h 1725650"/>
                  <a:gd name="connsiteX1" fmla="*/ 36860 w 3430858"/>
                  <a:gd name="connsiteY1" fmla="*/ 891168 h 1725650"/>
                  <a:gd name="connsiteX2" fmla="*/ 124212 w 3430858"/>
                  <a:gd name="connsiteY2" fmla="*/ 105007 h 1725650"/>
                  <a:gd name="connsiteX3" fmla="*/ 782134 w 3430858"/>
                  <a:gd name="connsiteY3" fmla="*/ 261124 h 1725650"/>
                  <a:gd name="connsiteX4" fmla="*/ 1417754 w 3430858"/>
                  <a:gd name="connsiteY4" fmla="*/ 651417 h 1725650"/>
                  <a:gd name="connsiteX5" fmla="*/ 2086827 w 3430858"/>
                  <a:gd name="connsiteY5" fmla="*/ 1030558 h 1725650"/>
                  <a:gd name="connsiteX6" fmla="*/ 2722446 w 3430858"/>
                  <a:gd name="connsiteY6" fmla="*/ 1353944 h 1725650"/>
                  <a:gd name="connsiteX7" fmla="*/ 2967773 w 3430858"/>
                  <a:gd name="connsiteY7" fmla="*/ 1420851 h 1725650"/>
                  <a:gd name="connsiteX8" fmla="*/ 2967773 w 3430858"/>
                  <a:gd name="connsiteY8" fmla="*/ 1699631 h 1725650"/>
                  <a:gd name="connsiteX9" fmla="*/ 189261 w 3430858"/>
                  <a:gd name="connsiteY9" fmla="*/ 1576968 h 1725650"/>
                  <a:gd name="connsiteX0" fmla="*/ 189261 w 3430858"/>
                  <a:gd name="connsiteY0" fmla="*/ 1576968 h 1725650"/>
                  <a:gd name="connsiteX1" fmla="*/ 36860 w 3430858"/>
                  <a:gd name="connsiteY1" fmla="*/ 891168 h 1725650"/>
                  <a:gd name="connsiteX2" fmla="*/ 124212 w 3430858"/>
                  <a:gd name="connsiteY2" fmla="*/ 105007 h 1725650"/>
                  <a:gd name="connsiteX3" fmla="*/ 782134 w 3430858"/>
                  <a:gd name="connsiteY3" fmla="*/ 261124 h 1725650"/>
                  <a:gd name="connsiteX4" fmla="*/ 1417754 w 3430858"/>
                  <a:gd name="connsiteY4" fmla="*/ 651417 h 1725650"/>
                  <a:gd name="connsiteX5" fmla="*/ 2086827 w 3430858"/>
                  <a:gd name="connsiteY5" fmla="*/ 1030558 h 1725650"/>
                  <a:gd name="connsiteX6" fmla="*/ 2722446 w 3430858"/>
                  <a:gd name="connsiteY6" fmla="*/ 1353944 h 1725650"/>
                  <a:gd name="connsiteX7" fmla="*/ 2967773 w 3430858"/>
                  <a:gd name="connsiteY7" fmla="*/ 1420851 h 1725650"/>
                  <a:gd name="connsiteX8" fmla="*/ 2967773 w 3430858"/>
                  <a:gd name="connsiteY8" fmla="*/ 1699631 h 1725650"/>
                  <a:gd name="connsiteX9" fmla="*/ 189261 w 3430858"/>
                  <a:gd name="connsiteY9" fmla="*/ 1576968 h 1725650"/>
                  <a:gd name="connsiteX0" fmla="*/ 473927 w 3715524"/>
                  <a:gd name="connsiteY0" fmla="*/ 1691268 h 1839950"/>
                  <a:gd name="connsiteX1" fmla="*/ 408878 w 3715524"/>
                  <a:gd name="connsiteY1" fmla="*/ 219307 h 1839950"/>
                  <a:gd name="connsiteX2" fmla="*/ 1066800 w 3715524"/>
                  <a:gd name="connsiteY2" fmla="*/ 375424 h 1839950"/>
                  <a:gd name="connsiteX3" fmla="*/ 1702420 w 3715524"/>
                  <a:gd name="connsiteY3" fmla="*/ 765717 h 1839950"/>
                  <a:gd name="connsiteX4" fmla="*/ 2371493 w 3715524"/>
                  <a:gd name="connsiteY4" fmla="*/ 1144858 h 1839950"/>
                  <a:gd name="connsiteX5" fmla="*/ 3007112 w 3715524"/>
                  <a:gd name="connsiteY5" fmla="*/ 1468244 h 1839950"/>
                  <a:gd name="connsiteX6" fmla="*/ 3252439 w 3715524"/>
                  <a:gd name="connsiteY6" fmla="*/ 1535151 h 1839950"/>
                  <a:gd name="connsiteX7" fmla="*/ 3252439 w 3715524"/>
                  <a:gd name="connsiteY7" fmla="*/ 1813931 h 1839950"/>
                  <a:gd name="connsiteX8" fmla="*/ 473927 w 3715524"/>
                  <a:gd name="connsiteY8" fmla="*/ 1691268 h 1839950"/>
                  <a:gd name="connsiteX0" fmla="*/ 473927 w 3715524"/>
                  <a:gd name="connsiteY0" fmla="*/ 1691268 h 1839950"/>
                  <a:gd name="connsiteX1" fmla="*/ 408878 w 3715524"/>
                  <a:gd name="connsiteY1" fmla="*/ 219307 h 1839950"/>
                  <a:gd name="connsiteX2" fmla="*/ 1066800 w 3715524"/>
                  <a:gd name="connsiteY2" fmla="*/ 375424 h 1839950"/>
                  <a:gd name="connsiteX3" fmla="*/ 1702420 w 3715524"/>
                  <a:gd name="connsiteY3" fmla="*/ 765717 h 1839950"/>
                  <a:gd name="connsiteX4" fmla="*/ 2371493 w 3715524"/>
                  <a:gd name="connsiteY4" fmla="*/ 1144858 h 1839950"/>
                  <a:gd name="connsiteX5" fmla="*/ 3007112 w 3715524"/>
                  <a:gd name="connsiteY5" fmla="*/ 1468244 h 1839950"/>
                  <a:gd name="connsiteX6" fmla="*/ 3252439 w 3715524"/>
                  <a:gd name="connsiteY6" fmla="*/ 1535151 h 1839950"/>
                  <a:gd name="connsiteX7" fmla="*/ 3252439 w 3715524"/>
                  <a:gd name="connsiteY7" fmla="*/ 1813931 h 1839950"/>
                  <a:gd name="connsiteX8" fmla="*/ 473927 w 3715524"/>
                  <a:gd name="connsiteY8" fmla="*/ 1691268 h 1839950"/>
                  <a:gd name="connsiteX0" fmla="*/ 473927 w 3715524"/>
                  <a:gd name="connsiteY0" fmla="*/ 1471961 h 1620643"/>
                  <a:gd name="connsiteX1" fmla="*/ 408878 w 3715524"/>
                  <a:gd name="connsiteY1" fmla="*/ 0 h 1620643"/>
                  <a:gd name="connsiteX2" fmla="*/ 1066800 w 3715524"/>
                  <a:gd name="connsiteY2" fmla="*/ 156117 h 1620643"/>
                  <a:gd name="connsiteX3" fmla="*/ 1702420 w 3715524"/>
                  <a:gd name="connsiteY3" fmla="*/ 546410 h 1620643"/>
                  <a:gd name="connsiteX4" fmla="*/ 2371493 w 3715524"/>
                  <a:gd name="connsiteY4" fmla="*/ 925551 h 1620643"/>
                  <a:gd name="connsiteX5" fmla="*/ 3007112 w 3715524"/>
                  <a:gd name="connsiteY5" fmla="*/ 1248937 h 1620643"/>
                  <a:gd name="connsiteX6" fmla="*/ 3252439 w 3715524"/>
                  <a:gd name="connsiteY6" fmla="*/ 1315844 h 1620643"/>
                  <a:gd name="connsiteX7" fmla="*/ 3252439 w 3715524"/>
                  <a:gd name="connsiteY7" fmla="*/ 1594624 h 1620643"/>
                  <a:gd name="connsiteX8" fmla="*/ 473927 w 3715524"/>
                  <a:gd name="connsiteY8" fmla="*/ 1471961 h 1620643"/>
                  <a:gd name="connsiteX0" fmla="*/ 473927 w 3715524"/>
                  <a:gd name="connsiteY0" fmla="*/ 1471961 h 1620643"/>
                  <a:gd name="connsiteX1" fmla="*/ 408878 w 3715524"/>
                  <a:gd name="connsiteY1" fmla="*/ 0 h 1620643"/>
                  <a:gd name="connsiteX2" fmla="*/ 1066800 w 3715524"/>
                  <a:gd name="connsiteY2" fmla="*/ 156117 h 1620643"/>
                  <a:gd name="connsiteX3" fmla="*/ 1702420 w 3715524"/>
                  <a:gd name="connsiteY3" fmla="*/ 546410 h 1620643"/>
                  <a:gd name="connsiteX4" fmla="*/ 2371493 w 3715524"/>
                  <a:gd name="connsiteY4" fmla="*/ 925551 h 1620643"/>
                  <a:gd name="connsiteX5" fmla="*/ 3007112 w 3715524"/>
                  <a:gd name="connsiteY5" fmla="*/ 1248937 h 1620643"/>
                  <a:gd name="connsiteX6" fmla="*/ 3252439 w 3715524"/>
                  <a:gd name="connsiteY6" fmla="*/ 1315844 h 1620643"/>
                  <a:gd name="connsiteX7" fmla="*/ 3252439 w 3715524"/>
                  <a:gd name="connsiteY7" fmla="*/ 1594624 h 1620643"/>
                  <a:gd name="connsiteX8" fmla="*/ 473927 w 3715524"/>
                  <a:gd name="connsiteY8" fmla="*/ 1471961 h 1620643"/>
                  <a:gd name="connsiteX0" fmla="*/ 65359 w 3306956"/>
                  <a:gd name="connsiteY0" fmla="*/ 1471961 h 1620643"/>
                  <a:gd name="connsiteX1" fmla="*/ 310 w 3306956"/>
                  <a:gd name="connsiteY1" fmla="*/ 0 h 1620643"/>
                  <a:gd name="connsiteX2" fmla="*/ 658232 w 3306956"/>
                  <a:gd name="connsiteY2" fmla="*/ 156117 h 1620643"/>
                  <a:gd name="connsiteX3" fmla="*/ 1293852 w 3306956"/>
                  <a:gd name="connsiteY3" fmla="*/ 546410 h 1620643"/>
                  <a:gd name="connsiteX4" fmla="*/ 1962925 w 3306956"/>
                  <a:gd name="connsiteY4" fmla="*/ 925551 h 1620643"/>
                  <a:gd name="connsiteX5" fmla="*/ 2598544 w 3306956"/>
                  <a:gd name="connsiteY5" fmla="*/ 1248937 h 1620643"/>
                  <a:gd name="connsiteX6" fmla="*/ 2843871 w 3306956"/>
                  <a:gd name="connsiteY6" fmla="*/ 1315844 h 1620643"/>
                  <a:gd name="connsiteX7" fmla="*/ 2843871 w 3306956"/>
                  <a:gd name="connsiteY7" fmla="*/ 1594624 h 1620643"/>
                  <a:gd name="connsiteX8" fmla="*/ 65359 w 3306956"/>
                  <a:gd name="connsiteY8" fmla="*/ 1471961 h 1620643"/>
                  <a:gd name="connsiteX0" fmla="*/ 65359 w 2884759"/>
                  <a:gd name="connsiteY0" fmla="*/ 1471961 h 1620643"/>
                  <a:gd name="connsiteX1" fmla="*/ 310 w 2884759"/>
                  <a:gd name="connsiteY1" fmla="*/ 0 h 1620643"/>
                  <a:gd name="connsiteX2" fmla="*/ 658232 w 2884759"/>
                  <a:gd name="connsiteY2" fmla="*/ 156117 h 1620643"/>
                  <a:gd name="connsiteX3" fmla="*/ 1293852 w 2884759"/>
                  <a:gd name="connsiteY3" fmla="*/ 546410 h 1620643"/>
                  <a:gd name="connsiteX4" fmla="*/ 1962925 w 2884759"/>
                  <a:gd name="connsiteY4" fmla="*/ 925551 h 1620643"/>
                  <a:gd name="connsiteX5" fmla="*/ 2598544 w 2884759"/>
                  <a:gd name="connsiteY5" fmla="*/ 1248937 h 1620643"/>
                  <a:gd name="connsiteX6" fmla="*/ 2843871 w 2884759"/>
                  <a:gd name="connsiteY6" fmla="*/ 1315844 h 1620643"/>
                  <a:gd name="connsiteX7" fmla="*/ 2843871 w 2884759"/>
                  <a:gd name="connsiteY7" fmla="*/ 1594624 h 1620643"/>
                  <a:gd name="connsiteX8" fmla="*/ 65359 w 2884759"/>
                  <a:gd name="connsiteY8" fmla="*/ 1471961 h 1620643"/>
                  <a:gd name="connsiteX0" fmla="*/ 65359 w 2884759"/>
                  <a:gd name="connsiteY0" fmla="*/ 1471961 h 1594624"/>
                  <a:gd name="connsiteX1" fmla="*/ 310 w 2884759"/>
                  <a:gd name="connsiteY1" fmla="*/ 0 h 1594624"/>
                  <a:gd name="connsiteX2" fmla="*/ 658232 w 2884759"/>
                  <a:gd name="connsiteY2" fmla="*/ 156117 h 1594624"/>
                  <a:gd name="connsiteX3" fmla="*/ 1293852 w 2884759"/>
                  <a:gd name="connsiteY3" fmla="*/ 546410 h 1594624"/>
                  <a:gd name="connsiteX4" fmla="*/ 1962925 w 2884759"/>
                  <a:gd name="connsiteY4" fmla="*/ 925551 h 1594624"/>
                  <a:gd name="connsiteX5" fmla="*/ 2598544 w 2884759"/>
                  <a:gd name="connsiteY5" fmla="*/ 1248937 h 1594624"/>
                  <a:gd name="connsiteX6" fmla="*/ 2843871 w 2884759"/>
                  <a:gd name="connsiteY6" fmla="*/ 1315844 h 1594624"/>
                  <a:gd name="connsiteX7" fmla="*/ 2843871 w 2884759"/>
                  <a:gd name="connsiteY7" fmla="*/ 1594624 h 1594624"/>
                  <a:gd name="connsiteX8" fmla="*/ 65359 w 2884759"/>
                  <a:gd name="connsiteY8" fmla="*/ 1471961 h 1594624"/>
                  <a:gd name="connsiteX0" fmla="*/ 48322 w 2943922"/>
                  <a:gd name="connsiteY0" fmla="*/ 1548161 h 1594624"/>
                  <a:gd name="connsiteX1" fmla="*/ 59473 w 2943922"/>
                  <a:gd name="connsiteY1" fmla="*/ 0 h 1594624"/>
                  <a:gd name="connsiteX2" fmla="*/ 717395 w 2943922"/>
                  <a:gd name="connsiteY2" fmla="*/ 156117 h 1594624"/>
                  <a:gd name="connsiteX3" fmla="*/ 1353015 w 2943922"/>
                  <a:gd name="connsiteY3" fmla="*/ 546410 h 1594624"/>
                  <a:gd name="connsiteX4" fmla="*/ 2022088 w 2943922"/>
                  <a:gd name="connsiteY4" fmla="*/ 925551 h 1594624"/>
                  <a:gd name="connsiteX5" fmla="*/ 2657707 w 2943922"/>
                  <a:gd name="connsiteY5" fmla="*/ 1248937 h 1594624"/>
                  <a:gd name="connsiteX6" fmla="*/ 2903034 w 2943922"/>
                  <a:gd name="connsiteY6" fmla="*/ 1315844 h 1594624"/>
                  <a:gd name="connsiteX7" fmla="*/ 2903034 w 2943922"/>
                  <a:gd name="connsiteY7" fmla="*/ 1594624 h 1594624"/>
                  <a:gd name="connsiteX8" fmla="*/ 48322 w 2943922"/>
                  <a:gd name="connsiteY8" fmla="*/ 1548161 h 1594624"/>
                  <a:gd name="connsiteX0" fmla="*/ 48322 w 2938036"/>
                  <a:gd name="connsiteY0" fmla="*/ 1548161 h 1563959"/>
                  <a:gd name="connsiteX1" fmla="*/ 59473 w 2938036"/>
                  <a:gd name="connsiteY1" fmla="*/ 0 h 1563959"/>
                  <a:gd name="connsiteX2" fmla="*/ 717395 w 2938036"/>
                  <a:gd name="connsiteY2" fmla="*/ 156117 h 1563959"/>
                  <a:gd name="connsiteX3" fmla="*/ 1353015 w 2938036"/>
                  <a:gd name="connsiteY3" fmla="*/ 546410 h 1563959"/>
                  <a:gd name="connsiteX4" fmla="*/ 2022088 w 2938036"/>
                  <a:gd name="connsiteY4" fmla="*/ 925551 h 1563959"/>
                  <a:gd name="connsiteX5" fmla="*/ 2657707 w 2938036"/>
                  <a:gd name="connsiteY5" fmla="*/ 1248937 h 1563959"/>
                  <a:gd name="connsiteX6" fmla="*/ 2903034 w 2938036"/>
                  <a:gd name="connsiteY6" fmla="*/ 1315844 h 1563959"/>
                  <a:gd name="connsiteX7" fmla="*/ 2867722 w 2938036"/>
                  <a:gd name="connsiteY7" fmla="*/ 1548161 h 1563959"/>
                  <a:gd name="connsiteX8" fmla="*/ 48322 w 2938036"/>
                  <a:gd name="connsiteY8" fmla="*/ 1548161 h 1563959"/>
                  <a:gd name="connsiteX0" fmla="*/ 48322 w 2903034"/>
                  <a:gd name="connsiteY0" fmla="*/ 1548161 h 1563959"/>
                  <a:gd name="connsiteX1" fmla="*/ 59473 w 2903034"/>
                  <a:gd name="connsiteY1" fmla="*/ 0 h 1563959"/>
                  <a:gd name="connsiteX2" fmla="*/ 717395 w 2903034"/>
                  <a:gd name="connsiteY2" fmla="*/ 156117 h 1563959"/>
                  <a:gd name="connsiteX3" fmla="*/ 1353015 w 2903034"/>
                  <a:gd name="connsiteY3" fmla="*/ 546410 h 1563959"/>
                  <a:gd name="connsiteX4" fmla="*/ 2022088 w 2903034"/>
                  <a:gd name="connsiteY4" fmla="*/ 925551 h 1563959"/>
                  <a:gd name="connsiteX5" fmla="*/ 2657707 w 2903034"/>
                  <a:gd name="connsiteY5" fmla="*/ 1248937 h 1563959"/>
                  <a:gd name="connsiteX6" fmla="*/ 2903034 w 2903034"/>
                  <a:gd name="connsiteY6" fmla="*/ 1315844 h 1563959"/>
                  <a:gd name="connsiteX7" fmla="*/ 2867722 w 2903034"/>
                  <a:gd name="connsiteY7" fmla="*/ 1548161 h 1563959"/>
                  <a:gd name="connsiteX8" fmla="*/ 48322 w 2903034"/>
                  <a:gd name="connsiteY8" fmla="*/ 1548161 h 1563959"/>
                  <a:gd name="connsiteX0" fmla="*/ 48322 w 2903034"/>
                  <a:gd name="connsiteY0" fmla="*/ 1548161 h 1563959"/>
                  <a:gd name="connsiteX1" fmla="*/ 59473 w 2903034"/>
                  <a:gd name="connsiteY1" fmla="*/ 0 h 1563959"/>
                  <a:gd name="connsiteX2" fmla="*/ 717395 w 2903034"/>
                  <a:gd name="connsiteY2" fmla="*/ 156117 h 1563959"/>
                  <a:gd name="connsiteX3" fmla="*/ 1353015 w 2903034"/>
                  <a:gd name="connsiteY3" fmla="*/ 546410 h 1563959"/>
                  <a:gd name="connsiteX4" fmla="*/ 2022088 w 2903034"/>
                  <a:gd name="connsiteY4" fmla="*/ 925551 h 1563959"/>
                  <a:gd name="connsiteX5" fmla="*/ 2657707 w 2903034"/>
                  <a:gd name="connsiteY5" fmla="*/ 1248937 h 1563959"/>
                  <a:gd name="connsiteX6" fmla="*/ 2903034 w 2903034"/>
                  <a:gd name="connsiteY6" fmla="*/ 1315844 h 1563959"/>
                  <a:gd name="connsiteX7" fmla="*/ 2867722 w 2903034"/>
                  <a:gd name="connsiteY7" fmla="*/ 1548161 h 1563959"/>
                  <a:gd name="connsiteX8" fmla="*/ 48322 w 2903034"/>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43922 w 2943922"/>
                  <a:gd name="connsiteY6" fmla="*/ 1319562 h 1563959"/>
                  <a:gd name="connsiteX7" fmla="*/ 2943922 w 2943922"/>
                  <a:gd name="connsiteY7" fmla="*/ 1548162 h 1563959"/>
                  <a:gd name="connsiteX8" fmla="*/ 48322 w 2943922"/>
                  <a:gd name="connsiteY8" fmla="*/ 1548161 h 1563959"/>
                  <a:gd name="connsiteX0" fmla="*/ 0 w 2895600"/>
                  <a:gd name="connsiteY0" fmla="*/ 1548161 h 1563959"/>
                  <a:gd name="connsiteX1" fmla="*/ 11151 w 2895600"/>
                  <a:gd name="connsiteY1" fmla="*/ 0 h 1563959"/>
                  <a:gd name="connsiteX2" fmla="*/ 669073 w 2895600"/>
                  <a:gd name="connsiteY2" fmla="*/ 156117 h 1563959"/>
                  <a:gd name="connsiteX3" fmla="*/ 1304693 w 2895600"/>
                  <a:gd name="connsiteY3" fmla="*/ 546410 h 1563959"/>
                  <a:gd name="connsiteX4" fmla="*/ 1973766 w 2895600"/>
                  <a:gd name="connsiteY4" fmla="*/ 925551 h 1563959"/>
                  <a:gd name="connsiteX5" fmla="*/ 2609385 w 2895600"/>
                  <a:gd name="connsiteY5" fmla="*/ 1248937 h 1563959"/>
                  <a:gd name="connsiteX6" fmla="*/ 2895600 w 2895600"/>
                  <a:gd name="connsiteY6" fmla="*/ 1319562 h 1563959"/>
                  <a:gd name="connsiteX7" fmla="*/ 2895600 w 2895600"/>
                  <a:gd name="connsiteY7" fmla="*/ 1548162 h 1563959"/>
                  <a:gd name="connsiteX8" fmla="*/ 0 w 2895600"/>
                  <a:gd name="connsiteY8" fmla="*/ 1548161 h 156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600" h="1563959">
                    <a:moveTo>
                      <a:pt x="0" y="1548161"/>
                    </a:moveTo>
                    <a:cubicBezTo>
                      <a:pt x="7096" y="210183"/>
                      <a:pt x="10841" y="745273"/>
                      <a:pt x="11151" y="0"/>
                    </a:cubicBezTo>
                    <a:cubicBezTo>
                      <a:pt x="557870" y="141249"/>
                      <a:pt x="453483" y="65049"/>
                      <a:pt x="669073" y="156117"/>
                    </a:cubicBezTo>
                    <a:cubicBezTo>
                      <a:pt x="884663" y="247185"/>
                      <a:pt x="1087244" y="418171"/>
                      <a:pt x="1304693" y="546410"/>
                    </a:cubicBezTo>
                    <a:cubicBezTo>
                      <a:pt x="1522142" y="674649"/>
                      <a:pt x="1756317" y="808463"/>
                      <a:pt x="1973766" y="925551"/>
                    </a:cubicBezTo>
                    <a:cubicBezTo>
                      <a:pt x="2191215" y="1042639"/>
                      <a:pt x="2455746" y="1183269"/>
                      <a:pt x="2609385" y="1248937"/>
                    </a:cubicBezTo>
                    <a:cubicBezTo>
                      <a:pt x="2763024" y="1314605"/>
                      <a:pt x="2694343" y="1283546"/>
                      <a:pt x="2895600" y="1319562"/>
                    </a:cubicBezTo>
                    <a:cubicBezTo>
                      <a:pt x="2889038" y="1563397"/>
                      <a:pt x="2882900" y="1278675"/>
                      <a:pt x="2895600" y="1548162"/>
                    </a:cubicBezTo>
                    <a:cubicBezTo>
                      <a:pt x="2459379" y="1542924"/>
                      <a:pt x="601856" y="1563959"/>
                      <a:pt x="0" y="1548161"/>
                    </a:cubicBezTo>
                    <a:close/>
                  </a:path>
                </a:pathLst>
              </a:custGeom>
              <a:solidFill>
                <a:schemeClr val="accent3">
                  <a:lumMod val="50000"/>
                </a:schemeClr>
              </a:solidFill>
              <a:ln w="9525" cap="flat" cmpd="sng" algn="ctr">
                <a:no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sp>
            <p:nvSpPr>
              <p:cNvPr id="5138" name="Freeform 56"/>
              <p:cNvSpPr>
                <a:spLocks/>
              </p:cNvSpPr>
              <p:nvPr/>
            </p:nvSpPr>
            <p:spPr bwMode="auto">
              <a:xfrm>
                <a:off x="5486400" y="2881746"/>
                <a:ext cx="2884449" cy="1106299"/>
              </a:xfrm>
              <a:custGeom>
                <a:avLst/>
                <a:gdLst>
                  <a:gd name="T0" fmla="*/ 0 w 2884449"/>
                  <a:gd name="T1" fmla="*/ 0 h 1319562"/>
                  <a:gd name="T2" fmla="*/ 657922 w 2884449"/>
                  <a:gd name="T3" fmla="*/ 26784 h 1319562"/>
                  <a:gd name="T4" fmla="*/ 1293552 w 2884449"/>
                  <a:gd name="T5" fmla="*/ 93745 h 1319562"/>
                  <a:gd name="T6" fmla="*/ 1962625 w 2884449"/>
                  <a:gd name="T7" fmla="*/ 158792 h 1319562"/>
                  <a:gd name="T8" fmla="*/ 2598235 w 2884449"/>
                  <a:gd name="T9" fmla="*/ 214273 h 1319562"/>
                  <a:gd name="T10" fmla="*/ 2884449 w 2884449"/>
                  <a:gd name="T11" fmla="*/ 226390 h 1319562"/>
                  <a:gd name="T12" fmla="*/ 0 60000 65536"/>
                  <a:gd name="T13" fmla="*/ 0 60000 65536"/>
                  <a:gd name="T14" fmla="*/ 0 60000 65536"/>
                  <a:gd name="T15" fmla="*/ 0 60000 65536"/>
                  <a:gd name="T16" fmla="*/ 0 60000 65536"/>
                  <a:gd name="T17" fmla="*/ 0 60000 65536"/>
                  <a:gd name="T18" fmla="*/ 0 w 2884449"/>
                  <a:gd name="T19" fmla="*/ 0 h 1319562"/>
                  <a:gd name="T20" fmla="*/ 2884449 w 2884449"/>
                  <a:gd name="T21" fmla="*/ 1319562 h 1319562"/>
                </a:gdLst>
                <a:ahLst/>
                <a:cxnLst>
                  <a:cxn ang="T12">
                    <a:pos x="T0" y="T1"/>
                  </a:cxn>
                  <a:cxn ang="T13">
                    <a:pos x="T2" y="T3"/>
                  </a:cxn>
                  <a:cxn ang="T14">
                    <a:pos x="T4" y="T5"/>
                  </a:cxn>
                  <a:cxn ang="T15">
                    <a:pos x="T6" y="T7"/>
                  </a:cxn>
                  <a:cxn ang="T16">
                    <a:pos x="T8" y="T9"/>
                  </a:cxn>
                  <a:cxn ang="T17">
                    <a:pos x="T10" y="T11"/>
                  </a:cxn>
                </a:cxnLst>
                <a:rect l="T18" t="T19" r="T20" b="T21"/>
                <a:pathLst>
                  <a:path w="2884449" h="1319562">
                    <a:moveTo>
                      <a:pt x="0" y="0"/>
                    </a:moveTo>
                    <a:cubicBezTo>
                      <a:pt x="546719" y="141249"/>
                      <a:pt x="442332" y="65049"/>
                      <a:pt x="657922" y="156117"/>
                    </a:cubicBezTo>
                    <a:cubicBezTo>
                      <a:pt x="873512" y="247185"/>
                      <a:pt x="1076093" y="418171"/>
                      <a:pt x="1293542" y="546410"/>
                    </a:cubicBezTo>
                    <a:cubicBezTo>
                      <a:pt x="1510991" y="674649"/>
                      <a:pt x="1745166" y="808463"/>
                      <a:pt x="1962615" y="925551"/>
                    </a:cubicBezTo>
                    <a:cubicBezTo>
                      <a:pt x="2180064" y="1042639"/>
                      <a:pt x="2444595" y="1183269"/>
                      <a:pt x="2598234" y="1248937"/>
                    </a:cubicBezTo>
                    <a:cubicBezTo>
                      <a:pt x="2751873" y="1314605"/>
                      <a:pt x="2683192" y="1283546"/>
                      <a:pt x="2884449" y="1319562"/>
                    </a:cubicBezTo>
                  </a:path>
                </a:pathLst>
              </a:cu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sp>
            <p:nvSpPr>
              <p:cNvPr id="5139" name="Freeform 57"/>
              <p:cNvSpPr>
                <a:spLocks/>
              </p:cNvSpPr>
              <p:nvPr/>
            </p:nvSpPr>
            <p:spPr bwMode="auto">
              <a:xfrm>
                <a:off x="5486400" y="3103418"/>
                <a:ext cx="2884449" cy="1316182"/>
              </a:xfrm>
              <a:custGeom>
                <a:avLst/>
                <a:gdLst>
                  <a:gd name="T0" fmla="*/ 0 w 2884449"/>
                  <a:gd name="T1" fmla="*/ 0 h 1319562"/>
                  <a:gd name="T2" fmla="*/ 657922 w 2884449"/>
                  <a:gd name="T3" fmla="*/ 152162 h 1319562"/>
                  <a:gd name="T4" fmla="*/ 1293552 w 2884449"/>
                  <a:gd name="T5" fmla="*/ 532574 h 1319562"/>
                  <a:gd name="T6" fmla="*/ 1962625 w 2884449"/>
                  <a:gd name="T7" fmla="*/ 902111 h 1319562"/>
                  <a:gd name="T8" fmla="*/ 2598235 w 2884449"/>
                  <a:gd name="T9" fmla="*/ 1217313 h 1319562"/>
                  <a:gd name="T10" fmla="*/ 2884449 w 2884449"/>
                  <a:gd name="T11" fmla="*/ 1286150 h 1319562"/>
                  <a:gd name="T12" fmla="*/ 0 60000 65536"/>
                  <a:gd name="T13" fmla="*/ 0 60000 65536"/>
                  <a:gd name="T14" fmla="*/ 0 60000 65536"/>
                  <a:gd name="T15" fmla="*/ 0 60000 65536"/>
                  <a:gd name="T16" fmla="*/ 0 60000 65536"/>
                  <a:gd name="T17" fmla="*/ 0 60000 65536"/>
                  <a:gd name="T18" fmla="*/ 0 w 2884449"/>
                  <a:gd name="T19" fmla="*/ 0 h 1319562"/>
                  <a:gd name="T20" fmla="*/ 2884449 w 2884449"/>
                  <a:gd name="T21" fmla="*/ 1319562 h 1319562"/>
                </a:gdLst>
                <a:ahLst/>
                <a:cxnLst>
                  <a:cxn ang="T12">
                    <a:pos x="T0" y="T1"/>
                  </a:cxn>
                  <a:cxn ang="T13">
                    <a:pos x="T2" y="T3"/>
                  </a:cxn>
                  <a:cxn ang="T14">
                    <a:pos x="T4" y="T5"/>
                  </a:cxn>
                  <a:cxn ang="T15">
                    <a:pos x="T6" y="T7"/>
                  </a:cxn>
                  <a:cxn ang="T16">
                    <a:pos x="T8" y="T9"/>
                  </a:cxn>
                  <a:cxn ang="T17">
                    <a:pos x="T10" y="T11"/>
                  </a:cxn>
                </a:cxnLst>
                <a:rect l="T18" t="T19" r="T20" b="T21"/>
                <a:pathLst>
                  <a:path w="2884449" h="1319562">
                    <a:moveTo>
                      <a:pt x="0" y="0"/>
                    </a:moveTo>
                    <a:cubicBezTo>
                      <a:pt x="546719" y="141249"/>
                      <a:pt x="442332" y="65049"/>
                      <a:pt x="657922" y="156117"/>
                    </a:cubicBezTo>
                    <a:cubicBezTo>
                      <a:pt x="873512" y="247185"/>
                      <a:pt x="1076093" y="418171"/>
                      <a:pt x="1293542" y="546410"/>
                    </a:cubicBezTo>
                    <a:cubicBezTo>
                      <a:pt x="1510991" y="674649"/>
                      <a:pt x="1745166" y="808463"/>
                      <a:pt x="1962615" y="925551"/>
                    </a:cubicBezTo>
                    <a:cubicBezTo>
                      <a:pt x="2180064" y="1042639"/>
                      <a:pt x="2444595" y="1183269"/>
                      <a:pt x="2598234" y="1248937"/>
                    </a:cubicBezTo>
                    <a:cubicBezTo>
                      <a:pt x="2751873" y="1314605"/>
                      <a:pt x="2683192" y="1283546"/>
                      <a:pt x="2884449" y="1319562"/>
                    </a:cubicBezTo>
                  </a:path>
                </a:pathLst>
              </a:cu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defRPr/>
                </a:pPr>
                <a:endParaRPr kumimoji="1" lang="en-US" sz="1350">
                  <a:solidFill>
                    <a:srgbClr val="808080"/>
                  </a:solidFill>
                  <a:latin typeface="Times New Roman"/>
                  <a:cs typeface="Arial"/>
                </a:endParaRPr>
              </a:p>
            </p:txBody>
          </p:sp>
        </p:grpSp>
        <p:cxnSp>
          <p:nvCxnSpPr>
            <p:cNvPr id="5128" name="Straight Arrow Connector 36"/>
            <p:cNvCxnSpPr>
              <a:cxnSpLocks noChangeShapeType="1"/>
            </p:cNvCxnSpPr>
            <p:nvPr/>
          </p:nvCxnSpPr>
          <p:spPr bwMode="auto">
            <a:xfrm rot="5400000">
              <a:off x="5112541" y="1347086"/>
              <a:ext cx="611188" cy="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9" name="TextBox 39"/>
            <p:cNvSpPr txBox="1">
              <a:spLocks noChangeArrowheads="1"/>
            </p:cNvSpPr>
            <p:nvPr/>
          </p:nvSpPr>
          <p:spPr bwMode="auto">
            <a:xfrm>
              <a:off x="5536759" y="965292"/>
              <a:ext cx="337431" cy="49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r</a:t>
              </a:r>
            </a:p>
          </p:txBody>
        </p:sp>
        <p:sp>
          <p:nvSpPr>
            <p:cNvPr id="5130" name="TextBox 40"/>
            <p:cNvSpPr txBox="1">
              <a:spLocks noChangeArrowheads="1"/>
            </p:cNvSpPr>
            <p:nvPr/>
          </p:nvSpPr>
          <p:spPr bwMode="auto">
            <a:xfrm>
              <a:off x="5033847" y="1589181"/>
              <a:ext cx="374879" cy="49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c</a:t>
              </a:r>
            </a:p>
          </p:txBody>
        </p:sp>
        <p:cxnSp>
          <p:nvCxnSpPr>
            <p:cNvPr id="5131" name="Straight Arrow Connector 42"/>
            <p:cNvCxnSpPr>
              <a:cxnSpLocks noChangeShapeType="1"/>
            </p:cNvCxnSpPr>
            <p:nvPr/>
          </p:nvCxnSpPr>
          <p:spPr bwMode="auto">
            <a:xfrm>
              <a:off x="4579935" y="1346292"/>
              <a:ext cx="533400" cy="22860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32" name="Straight Arrow Connector 43"/>
            <p:cNvCxnSpPr>
              <a:cxnSpLocks noChangeShapeType="1"/>
            </p:cNvCxnSpPr>
            <p:nvPr/>
          </p:nvCxnSpPr>
          <p:spPr bwMode="auto">
            <a:xfrm>
              <a:off x="5799135" y="1879692"/>
              <a:ext cx="457200" cy="22860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33" name="Straight Arrow Connector 46"/>
            <p:cNvCxnSpPr>
              <a:cxnSpLocks noChangeShapeType="1"/>
            </p:cNvCxnSpPr>
            <p:nvPr/>
          </p:nvCxnSpPr>
          <p:spPr bwMode="auto">
            <a:xfrm rot="5400000">
              <a:off x="5257005" y="2032887"/>
              <a:ext cx="320675" cy="1587"/>
            </a:xfrm>
            <a:prstGeom prst="straightConnector1">
              <a:avLst/>
            </a:prstGeom>
            <a:noFill/>
            <a:ln w="127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5134" name="TextBox 47"/>
            <p:cNvSpPr txBox="1">
              <a:spLocks noChangeArrowheads="1"/>
            </p:cNvSpPr>
            <p:nvPr/>
          </p:nvSpPr>
          <p:spPr bwMode="auto">
            <a:xfrm>
              <a:off x="5885808" y="1422493"/>
              <a:ext cx="453718" cy="49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q</a:t>
              </a:r>
              <a:r>
                <a:rPr lang="en-US" sz="2100" baseline="-25000">
                  <a:solidFill>
                    <a:srgbClr val="000000"/>
                  </a:solidFill>
                  <a:cs typeface="Arial"/>
                </a:rPr>
                <a:t>i</a:t>
              </a:r>
              <a:endParaRPr lang="en-US" sz="2100">
                <a:solidFill>
                  <a:srgbClr val="000000"/>
                </a:solidFill>
                <a:cs typeface="Arial"/>
              </a:endParaRPr>
            </a:p>
          </p:txBody>
        </p:sp>
        <p:sp>
          <p:nvSpPr>
            <p:cNvPr id="5135" name="TextBox 48"/>
            <p:cNvSpPr txBox="1">
              <a:spLocks noChangeArrowheads="1"/>
            </p:cNvSpPr>
            <p:nvPr/>
          </p:nvSpPr>
          <p:spPr bwMode="auto">
            <a:xfrm>
              <a:off x="4599109" y="838292"/>
              <a:ext cx="502993" cy="49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defRPr/>
              </a:pPr>
              <a:r>
                <a:rPr lang="en-US" sz="2100">
                  <a:solidFill>
                    <a:srgbClr val="000000"/>
                  </a:solidFill>
                  <a:cs typeface="Arial"/>
                </a:rPr>
                <a:t>q</a:t>
              </a:r>
              <a:r>
                <a:rPr lang="en-US" sz="2100" baseline="-25000">
                  <a:solidFill>
                    <a:srgbClr val="000000"/>
                  </a:solidFill>
                  <a:cs typeface="Arial"/>
                </a:rPr>
                <a:t>k</a:t>
              </a:r>
              <a:endParaRPr lang="en-US" sz="2100">
                <a:solidFill>
                  <a:srgbClr val="000000"/>
                </a:solidFill>
                <a:cs typeface="Arial"/>
              </a:endParaRPr>
            </a:p>
          </p:txBody>
        </p:sp>
      </p:grpSp>
    </p:spTree>
    <p:extLst>
      <p:ext uri="{BB962C8B-B14F-4D97-AF65-F5344CB8AC3E}">
        <p14:creationId xmlns:p14="http://schemas.microsoft.com/office/powerpoint/2010/main" val="3211626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312863" y="944563"/>
          <a:ext cx="4040187" cy="4600575"/>
        </p:xfrm>
        <a:graphic>
          <a:graphicData uri="http://schemas.openxmlformats.org/presentationml/2006/ole">
            <mc:AlternateContent xmlns:mc="http://schemas.openxmlformats.org/markup-compatibility/2006">
              <mc:Choice xmlns:v="urn:schemas-microsoft-com:vml" Requires="v">
                <p:oleObj name="Document" r:id="rId2" imgW="2426268" imgH="2749467" progId="Word.Document.8">
                  <p:embed/>
                </p:oleObj>
              </mc:Choice>
              <mc:Fallback>
                <p:oleObj name="Document" r:id="rId2" imgW="2426268" imgH="2749467" progId="Word.Document.8">
                  <p:embed/>
                  <p:pic>
                    <p:nvPicPr>
                      <p:cNvPr id="6146" name="Object 2"/>
                      <p:cNvPicPr preferRelativeResize="0">
                        <a:picLocks noChangeAspect="1" noChangeArrowheads="1"/>
                      </p:cNvPicPr>
                      <p:nvPr/>
                    </p:nvPicPr>
                    <p:blipFill>
                      <a:blip r:embed="rId3"/>
                      <a:srcRect/>
                      <a:stretch>
                        <a:fillRect/>
                      </a:stretch>
                    </p:blipFill>
                    <p:spPr bwMode="auto">
                      <a:xfrm>
                        <a:off x="1312863" y="944563"/>
                        <a:ext cx="4040187" cy="4600575"/>
                      </a:xfrm>
                      <a:prstGeom prst="rect">
                        <a:avLst/>
                      </a:prstGeom>
                      <a:noFill/>
                      <a:ln>
                        <a:noFill/>
                      </a:ln>
                      <a:effectLst/>
                    </p:spPr>
                  </p:pic>
                </p:oleObj>
              </mc:Fallback>
            </mc:AlternateContent>
          </a:graphicData>
        </a:graphic>
      </p:graphicFrame>
      <p:sp>
        <p:nvSpPr>
          <p:cNvPr id="2" name="Title 1"/>
          <p:cNvSpPr>
            <a:spLocks noGrp="1"/>
          </p:cNvSpPr>
          <p:nvPr>
            <p:ph type="title"/>
          </p:nvPr>
        </p:nvSpPr>
        <p:spPr>
          <a:xfrm>
            <a:off x="734527" y="526813"/>
            <a:ext cx="5054002" cy="484632"/>
          </a:xfrm>
        </p:spPr>
        <p:txBody>
          <a:bodyPr>
            <a:normAutofit fontScale="90000"/>
          </a:bodyPr>
          <a:lstStyle/>
          <a:p>
            <a:r>
              <a:rPr lang="en-US" dirty="0"/>
              <a:t>Decaying Accumulation</a:t>
            </a:r>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4525" y="85387"/>
            <a:ext cx="5024224" cy="524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4"/>
          <p:cNvSpPr>
            <a:spLocks noChangeArrowheads="1"/>
          </p:cNvSpPr>
          <p:nvPr/>
        </p:nvSpPr>
        <p:spPr bwMode="auto">
          <a:xfrm>
            <a:off x="5811953" y="5328197"/>
            <a:ext cx="56127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3399"/>
                </a:solidFill>
                <a:effectLst/>
                <a:uLnTx/>
                <a:uFillTx/>
                <a:latin typeface="Times New Roman" pitchFamily="18" charset="0"/>
                <a:ea typeface="ＭＳ Ｐゴシック"/>
                <a:cs typeface="Arial"/>
              </a:rPr>
              <a:t>Useful for a tracking contaminant or compound subject to decay or attenuation</a:t>
            </a:r>
          </a:p>
        </p:txBody>
      </p:sp>
    </p:spTree>
    <p:extLst>
      <p:ext uri="{BB962C8B-B14F-4D97-AF65-F5344CB8AC3E}">
        <p14:creationId xmlns:p14="http://schemas.microsoft.com/office/powerpoint/2010/main" val="880939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itle 1"/>
          <p:cNvSpPr>
            <a:spLocks noGrp="1"/>
          </p:cNvSpPr>
          <p:nvPr>
            <p:ph type="title"/>
          </p:nvPr>
        </p:nvSpPr>
        <p:spPr>
          <a:xfrm>
            <a:off x="370481" y="169333"/>
            <a:ext cx="10515600" cy="787270"/>
          </a:xfrm>
        </p:spPr>
        <p:txBody>
          <a:bodyPr/>
          <a:lstStyle/>
          <a:p>
            <a:r>
              <a:rPr lang="en-US" dirty="0"/>
              <a:t>Topography and Hydrology</a:t>
            </a:r>
          </a:p>
        </p:txBody>
      </p:sp>
      <p:pic>
        <p:nvPicPr>
          <p:cNvPr id="6" name="Picture 3"/>
          <p:cNvPicPr>
            <a:picLocks noGrp="1" noChangeAspect="1" noChangeArrowheads="1"/>
          </p:cNvPicPr>
          <p:nvPr>
            <p:ph idx="1"/>
          </p:nvPr>
        </p:nvPicPr>
        <p:blipFill>
          <a:blip r:embed="rId2" cstate="print"/>
          <a:stretch>
            <a:fillRect/>
          </a:stretch>
        </p:blipFill>
        <p:spPr>
          <a:xfrm>
            <a:off x="6873166" y="1107657"/>
            <a:ext cx="5151930" cy="4642686"/>
          </a:xfrm>
          <a:noFill/>
          <a:ln/>
        </p:spPr>
      </p:pic>
      <p:sp>
        <p:nvSpPr>
          <p:cNvPr id="2" name="Content Placeholder 1">
            <a:extLst>
              <a:ext uri="{FF2B5EF4-FFF2-40B4-BE49-F238E27FC236}">
                <a16:creationId xmlns:a16="http://schemas.microsoft.com/office/drawing/2014/main" id="{5AF947A1-D04E-EC47-B3D4-DBC871189DBF}"/>
              </a:ext>
            </a:extLst>
          </p:cNvPr>
          <p:cNvSpPr txBox="1">
            <a:spLocks/>
          </p:cNvSpPr>
          <p:nvPr/>
        </p:nvSpPr>
        <p:spPr>
          <a:xfrm>
            <a:off x="370481" y="1204071"/>
            <a:ext cx="6322063" cy="482419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5000"/>
              </a:lnSpc>
            </a:pPr>
            <a:r>
              <a:rPr lang="en-US" dirty="0"/>
              <a:t>Watersheds are fundamentally the most basic hydrologic landscape elements</a:t>
            </a:r>
          </a:p>
          <a:p>
            <a:pPr>
              <a:lnSpc>
                <a:spcPct val="105000"/>
              </a:lnSpc>
            </a:pPr>
            <a:r>
              <a:rPr lang="en-US" dirty="0"/>
              <a:t>Topography dictates the flow of water across the landscape</a:t>
            </a:r>
          </a:p>
          <a:p>
            <a:pPr>
              <a:lnSpc>
                <a:spcPct val="105000"/>
              </a:lnSpc>
            </a:pPr>
            <a:r>
              <a:rPr lang="en-US" dirty="0"/>
              <a:t>Flowing water sculpts the landscape</a:t>
            </a:r>
          </a:p>
          <a:p>
            <a:pPr>
              <a:lnSpc>
                <a:spcPct val="105000"/>
              </a:lnSpc>
            </a:pPr>
            <a:r>
              <a:rPr lang="en-US" dirty="0"/>
              <a:t>This synergy is at the heart of much hydrologic modeling relating to questions of runoff generation important for flooding and water resources</a:t>
            </a:r>
          </a:p>
          <a:p>
            <a:pPr>
              <a:lnSpc>
                <a:spcPct val="105000"/>
              </a:lnSpc>
            </a:pPr>
            <a:r>
              <a:rPr lang="en-US" dirty="0"/>
              <a:t>Representing hydrologic processes at high resolution is important to help solve these problems</a:t>
            </a:r>
          </a:p>
        </p:txBody>
      </p:sp>
    </p:spTree>
    <p:extLst>
      <p:ext uri="{BB962C8B-B14F-4D97-AF65-F5344CB8AC3E}">
        <p14:creationId xmlns:p14="http://schemas.microsoft.com/office/powerpoint/2010/main" val="2447770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4" name="Rectangle 50"/>
          <p:cNvSpPr>
            <a:spLocks noGrp="1" noChangeArrowheads="1"/>
          </p:cNvSpPr>
          <p:nvPr>
            <p:ph type="title"/>
          </p:nvPr>
        </p:nvSpPr>
        <p:spPr>
          <a:xfrm>
            <a:off x="838200" y="1"/>
            <a:ext cx="10515600" cy="927101"/>
          </a:xfrm>
          <a:noFill/>
        </p:spPr>
        <p:txBody>
          <a:bodyPr vert="horz" wrap="square" lIns="92075" tIns="46038" rIns="92075" bIns="46038" numCol="1" anchor="ctr" anchorCtr="0" compatLnSpc="1">
            <a:prstTxWarp prst="textNoShape">
              <a:avLst/>
            </a:prstTxWarp>
            <a:normAutofit/>
          </a:bodyPr>
          <a:lstStyle/>
          <a:p>
            <a:pPr eaLnBrk="1" hangingPunct="1"/>
            <a:r>
              <a:rPr lang="en-US" dirty="0"/>
              <a:t>Transport limited accumulation</a:t>
            </a:r>
          </a:p>
        </p:txBody>
      </p:sp>
      <p:grpSp>
        <p:nvGrpSpPr>
          <p:cNvPr id="2" name="Group 1">
            <a:extLst>
              <a:ext uri="{FF2B5EF4-FFF2-40B4-BE49-F238E27FC236}">
                <a16:creationId xmlns:a16="http://schemas.microsoft.com/office/drawing/2014/main" id="{3ACE4F45-E60F-A28D-7A94-38EB20E7B98F}"/>
              </a:ext>
            </a:extLst>
          </p:cNvPr>
          <p:cNvGrpSpPr/>
          <p:nvPr/>
        </p:nvGrpSpPr>
        <p:grpSpPr>
          <a:xfrm>
            <a:off x="692647" y="746230"/>
            <a:ext cx="10806706" cy="5423342"/>
            <a:chOff x="1524000" y="796360"/>
            <a:chExt cx="9144000" cy="4588910"/>
          </a:xfrm>
        </p:grpSpPr>
        <p:grpSp>
          <p:nvGrpSpPr>
            <p:cNvPr id="47106" name="Group 2"/>
            <p:cNvGrpSpPr>
              <a:grpSpLocks/>
            </p:cNvGrpSpPr>
            <p:nvPr/>
          </p:nvGrpSpPr>
          <p:grpSpPr bwMode="auto">
            <a:xfrm>
              <a:off x="1816100" y="1120672"/>
              <a:ext cx="8623300" cy="3162300"/>
              <a:chOff x="0" y="1064"/>
              <a:chExt cx="5816" cy="2112"/>
            </a:xfrm>
          </p:grpSpPr>
          <p:pic>
            <p:nvPicPr>
              <p:cNvPr id="47152" name="Picture 3" descr="supp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3" name="Picture 4" descr="tc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4" name="Picture 5" descr="tr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5" name="Picture 6" descr="de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7107" name="Text Box 8"/>
            <p:cNvSpPr txBox="1">
              <a:spLocks noChangeArrowheads="1"/>
            </p:cNvSpPr>
            <p:nvPr/>
          </p:nvSpPr>
          <p:spPr bwMode="auto">
            <a:xfrm>
              <a:off x="1800225" y="796360"/>
              <a:ext cx="966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imes New Roman" pitchFamily="18" charset="0"/>
                  <a:ea typeface="ＭＳ Ｐゴシック"/>
                  <a:cs typeface="Arial"/>
                </a:rPr>
                <a:t>Supply </a:t>
              </a:r>
            </a:p>
          </p:txBody>
        </p:sp>
        <p:sp>
          <p:nvSpPr>
            <p:cNvPr id="47108" name="Text Box 9"/>
            <p:cNvSpPr txBox="1">
              <a:spLocks noChangeArrowheads="1"/>
            </p:cNvSpPr>
            <p:nvPr/>
          </p:nvSpPr>
          <p:spPr bwMode="auto">
            <a:xfrm>
              <a:off x="3971925" y="796360"/>
              <a:ext cx="1149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pitchFamily="18" charset="0"/>
                  <a:ea typeface="ＭＳ Ｐゴシック"/>
                  <a:cs typeface="Arial"/>
                </a:rPr>
                <a:t>Capacity </a:t>
              </a:r>
            </a:p>
          </p:txBody>
        </p:sp>
        <p:sp>
          <p:nvSpPr>
            <p:cNvPr id="47109" name="Text Box 10"/>
            <p:cNvSpPr txBox="1">
              <a:spLocks noChangeArrowheads="1"/>
            </p:cNvSpPr>
            <p:nvPr/>
          </p:nvSpPr>
          <p:spPr bwMode="auto">
            <a:xfrm>
              <a:off x="6118225" y="796360"/>
              <a:ext cx="1233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pitchFamily="18" charset="0"/>
                  <a:ea typeface="ＭＳ Ｐゴシック"/>
                  <a:cs typeface="Arial"/>
                </a:rPr>
                <a:t>Transport </a:t>
              </a:r>
            </a:p>
          </p:txBody>
        </p:sp>
        <p:sp>
          <p:nvSpPr>
            <p:cNvPr id="47110" name="Text Box 11"/>
            <p:cNvSpPr txBox="1">
              <a:spLocks noChangeArrowheads="1"/>
            </p:cNvSpPr>
            <p:nvPr/>
          </p:nvSpPr>
          <p:spPr bwMode="auto">
            <a:xfrm>
              <a:off x="8277225" y="796360"/>
              <a:ext cx="1360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Times New Roman" pitchFamily="18" charset="0"/>
                  <a:ea typeface="ＭＳ Ｐゴシック"/>
                  <a:cs typeface="Arial"/>
                </a:rPr>
                <a:t>Deposition </a:t>
              </a:r>
            </a:p>
          </p:txBody>
        </p:sp>
        <p:sp>
          <p:nvSpPr>
            <p:cNvPr id="47115" name="Text Box 55"/>
            <p:cNvSpPr txBox="1">
              <a:spLocks noChangeArrowheads="1"/>
            </p:cNvSpPr>
            <p:nvPr/>
          </p:nvSpPr>
          <p:spPr bwMode="auto">
            <a:xfrm>
              <a:off x="1524000" y="473893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sz="1800" b="1" i="0" u="none" strike="noStrike" kern="1200" cap="none" spc="0" normalizeH="0" baseline="0" noProof="0" dirty="0">
                  <a:ln>
                    <a:noFill/>
                  </a:ln>
                  <a:solidFill>
                    <a:srgbClr val="003399"/>
                  </a:solidFill>
                  <a:effectLst/>
                  <a:uLnTx/>
                  <a:uFillTx/>
                  <a:latin typeface="Arial" pitchFamily="34" charset="0"/>
                  <a:ea typeface="ＭＳ Ｐゴシック"/>
                  <a:cs typeface="Arial"/>
                </a:rPr>
                <a:t>Useful for modeling erosion and sediment delivery, the spatial dependence of sediment delivery ratio and contaminant that adheres to sediment</a:t>
              </a:r>
            </a:p>
          </p:txBody>
        </p:sp>
        <p:sp>
          <p:nvSpPr>
            <p:cNvPr id="47116" name="Rectangle 63"/>
            <p:cNvSpPr>
              <a:spLocks noChangeArrowheads="1"/>
            </p:cNvSpPr>
            <p:nvPr/>
          </p:nvSpPr>
          <p:spPr bwMode="auto">
            <a:xfrm>
              <a:off x="2676526" y="4389335"/>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Times New Roman" pitchFamily="18" charset="0"/>
                  <a:ea typeface="ＭＳ Ｐゴシック"/>
                  <a:cs typeface="Arial"/>
                </a:rPr>
                <a:t>S</a:t>
              </a:r>
            </a:p>
          </p:txBody>
        </p:sp>
        <p:grpSp>
          <p:nvGrpSpPr>
            <p:cNvPr id="90" name="Group 12"/>
            <p:cNvGrpSpPr>
              <a:grpSpLocks/>
            </p:cNvGrpSpPr>
            <p:nvPr/>
          </p:nvGrpSpPr>
          <p:grpSpPr bwMode="auto">
            <a:xfrm>
              <a:off x="4102100" y="4373460"/>
              <a:ext cx="1638300" cy="368300"/>
              <a:chOff x="1557" y="3848"/>
              <a:chExt cx="1032" cy="232"/>
            </a:xfrm>
          </p:grpSpPr>
          <p:sp>
            <p:nvSpPr>
              <p:cNvPr id="91" name="AutoShape 13"/>
              <p:cNvSpPr>
                <a:spLocks noChangeAspect="1" noChangeArrowheads="1" noTextEdit="1"/>
              </p:cNvSpPr>
              <p:nvPr/>
            </p:nvSpPr>
            <p:spPr bwMode="auto">
              <a:xfrm>
                <a:off x="1557" y="3848"/>
                <a:ext cx="1032" cy="232"/>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808080"/>
                  </a:solidFill>
                  <a:effectLst/>
                  <a:uLnTx/>
                  <a:uFillTx/>
                  <a:latin typeface="Times New Roman"/>
                  <a:ea typeface="ＭＳ Ｐゴシック"/>
                  <a:cs typeface="Arial"/>
                </a:endParaRPr>
              </a:p>
            </p:txBody>
          </p:sp>
          <p:sp>
            <p:nvSpPr>
              <p:cNvPr id="92" name="Rectangle 14"/>
              <p:cNvSpPr>
                <a:spLocks noChangeArrowheads="1"/>
              </p:cNvSpPr>
              <p:nvPr/>
            </p:nvSpPr>
            <p:spPr bwMode="auto">
              <a:xfrm>
                <a:off x="2528" y="3863"/>
                <a:ext cx="40"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Times New Roman"/>
                    <a:ea typeface="ＭＳ Ｐゴシック"/>
                    <a:cs typeface="Arial"/>
                  </a:rPr>
                  <a:t>2</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93" name="Rectangle 15"/>
              <p:cNvSpPr>
                <a:spLocks noChangeArrowheads="1"/>
              </p:cNvSpPr>
              <p:nvPr/>
            </p:nvSpPr>
            <p:spPr bwMode="auto">
              <a:xfrm>
                <a:off x="2104" y="3863"/>
                <a:ext cx="40"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a:ln>
                      <a:noFill/>
                    </a:ln>
                    <a:solidFill>
                      <a:srgbClr val="000000"/>
                    </a:solidFill>
                    <a:effectLst/>
                    <a:uLnTx/>
                    <a:uFillTx/>
                    <a:latin typeface="Times New Roman"/>
                    <a:ea typeface="ＭＳ Ｐゴシック"/>
                    <a:cs typeface="Arial"/>
                  </a:rPr>
                  <a:t>2</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94" name="Rectangle 16"/>
              <p:cNvSpPr>
                <a:spLocks noChangeArrowheads="1"/>
              </p:cNvSpPr>
              <p:nvPr/>
            </p:nvSpPr>
            <p:spPr bwMode="auto">
              <a:xfrm>
                <a:off x="2475" y="3875"/>
                <a:ext cx="45" cy="16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0" cap="none" spc="0" normalizeH="0" baseline="0" noProof="0">
                    <a:ln>
                      <a:noFill/>
                    </a:ln>
                    <a:solidFill>
                      <a:srgbClr val="000000"/>
                    </a:solidFill>
                    <a:effectLst/>
                    <a:uLnTx/>
                    <a:uFillTx/>
                    <a:latin typeface="Times New Roman"/>
                    <a:ea typeface="ＭＳ Ｐゴシック"/>
                    <a:cs typeface="Arial"/>
                  </a:rPr>
                  <a: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95" name="Rectangle 17"/>
              <p:cNvSpPr>
                <a:spLocks noChangeArrowheads="1"/>
              </p:cNvSpPr>
              <p:nvPr/>
            </p:nvSpPr>
            <p:spPr bwMode="auto">
              <a:xfrm>
                <a:off x="2180" y="3875"/>
                <a:ext cx="235" cy="16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0" cap="none" spc="0" normalizeH="0" baseline="0" noProof="0">
                    <a:ln>
                      <a:noFill/>
                    </a:ln>
                    <a:solidFill>
                      <a:srgbClr val="000000"/>
                    </a:solidFill>
                    <a:effectLst/>
                    <a:uLnTx/>
                    <a:uFillTx/>
                    <a:latin typeface="Times New Roman"/>
                    <a:ea typeface="ＭＳ Ｐゴシック"/>
                    <a:cs typeface="Arial"/>
                  </a:rPr>
                  <a:t>tan(</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96" name="Rectangle 18"/>
              <p:cNvSpPr>
                <a:spLocks noChangeArrowheads="1"/>
              </p:cNvSpPr>
              <p:nvPr/>
            </p:nvSpPr>
            <p:spPr bwMode="auto">
              <a:xfrm>
                <a:off x="2403" y="3875"/>
                <a:ext cx="69" cy="16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1" u="none" strike="noStrike" kern="0" cap="none" spc="0" normalizeH="0" baseline="0" noProof="0">
                    <a:ln>
                      <a:noFill/>
                    </a:ln>
                    <a:solidFill>
                      <a:srgbClr val="000000"/>
                    </a:solidFill>
                    <a:effectLst/>
                    <a:uLnTx/>
                    <a:uFillTx/>
                    <a:latin typeface="Times New Roman"/>
                    <a:ea typeface="ＭＳ Ｐゴシック"/>
                    <a:cs typeface="Arial"/>
                  </a:rPr>
                  <a:t>b</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97" name="Rectangle 19"/>
              <p:cNvSpPr>
                <a:spLocks noChangeArrowheads="1"/>
              </p:cNvSpPr>
              <p:nvPr/>
            </p:nvSpPr>
            <p:spPr bwMode="auto">
              <a:xfrm>
                <a:off x="1593" y="3875"/>
                <a:ext cx="84" cy="16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1" u="none" strike="noStrike" kern="0" cap="none" spc="0" normalizeH="0" baseline="0" noProof="0">
                    <a:ln>
                      <a:noFill/>
                    </a:ln>
                    <a:solidFill>
                      <a:srgbClr val="000000"/>
                    </a:solidFill>
                    <a:effectLst/>
                    <a:uLnTx/>
                    <a:uFillTx/>
                    <a:latin typeface="Times New Roman"/>
                    <a:ea typeface="ＭＳ Ｐゴシック"/>
                    <a:cs typeface="Arial"/>
                  </a:rPr>
                  <a:t>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98" name="Rectangle 20"/>
              <p:cNvSpPr>
                <a:spLocks noChangeArrowheads="1"/>
              </p:cNvSpPr>
              <p:nvPr/>
            </p:nvSpPr>
            <p:spPr bwMode="auto">
              <a:xfrm>
                <a:off x="1664" y="3961"/>
                <a:ext cx="11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0" cap="none" spc="0" normalizeH="0" baseline="0" noProof="0">
                    <a:ln>
                      <a:noFill/>
                    </a:ln>
                    <a:solidFill>
                      <a:srgbClr val="000000"/>
                    </a:solidFill>
                    <a:effectLst/>
                    <a:uLnTx/>
                    <a:uFillTx/>
                    <a:latin typeface="Times New Roman"/>
                    <a:ea typeface="ＭＳ Ｐゴシック"/>
                    <a:cs typeface="Arial"/>
                  </a:rPr>
                  <a:t>cap</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99" name="Rectangle 21"/>
              <p:cNvSpPr>
                <a:spLocks noChangeArrowheads="1"/>
              </p:cNvSpPr>
              <p:nvPr/>
            </p:nvSpPr>
            <p:spPr bwMode="auto">
              <a:xfrm>
                <a:off x="1942" y="3859"/>
                <a:ext cx="144" cy="16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1" u="none" strike="noStrike" kern="0" cap="none" spc="0" normalizeH="0" baseline="0" noProof="0">
                    <a:ln>
                      <a:noFill/>
                    </a:ln>
                    <a:solidFill>
                      <a:srgbClr val="000000"/>
                    </a:solidFill>
                    <a:effectLst/>
                    <a:uLnTx/>
                    <a:uFillTx/>
                    <a:latin typeface="Symbol" pitchFamily="18" charset="2"/>
                    <a:ea typeface="ＭＳ Ｐゴシック"/>
                    <a:cs typeface="Arial"/>
                  </a:rPr>
                  <a:t>c</a:t>
                </a:r>
                <a:r>
                  <a:rPr kumimoji="0" lang="en-US" sz="1700" b="1" i="1" u="none" strike="noStrike" kern="0" cap="none" spc="0" normalizeH="0" baseline="0" noProof="0">
                    <a:ln>
                      <a:noFill/>
                    </a:ln>
                    <a:solidFill>
                      <a:srgbClr val="000000"/>
                    </a:solidFill>
                    <a:effectLst/>
                    <a:uLnTx/>
                    <a:uFillTx/>
                    <a:latin typeface="Times New Roman"/>
                    <a:ea typeface="ＭＳ Ｐゴシック"/>
                    <a:cs typeface="Arial"/>
                  </a:rPr>
                  <a:t>a</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00" name="Rectangle 22"/>
              <p:cNvSpPr>
                <a:spLocks noChangeArrowheads="1"/>
              </p:cNvSpPr>
              <p:nvPr/>
            </p:nvSpPr>
            <p:spPr bwMode="auto">
              <a:xfrm>
                <a:off x="1829" y="3859"/>
                <a:ext cx="76" cy="16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700" b="1" i="0" u="none" strike="noStrike" kern="0" cap="none" spc="0" normalizeH="0" baseline="0" noProof="0" dirty="0">
                    <a:ln>
                      <a:noFill/>
                    </a:ln>
                    <a:solidFill>
                      <a:srgbClr val="000000"/>
                    </a:solidFill>
                    <a:effectLst/>
                    <a:uLnTx/>
                    <a:uFillTx/>
                    <a:latin typeface="Symbol" pitchFamily="18" charset="2"/>
                    <a:ea typeface="ＭＳ Ｐゴシック"/>
                    <a:cs typeface="Arial"/>
                  </a:rPr>
                  <a:t>=</a:t>
                </a:r>
                <a:endParaRPr kumimoji="0" lang="en-US" sz="2400" b="1" i="0" u="none" strike="noStrike" kern="0" cap="none" spc="0" normalizeH="0" baseline="0" noProof="0" dirty="0">
                  <a:ln>
                    <a:noFill/>
                  </a:ln>
                  <a:solidFill>
                    <a:srgbClr val="000000"/>
                  </a:solidFill>
                  <a:effectLst/>
                  <a:uLnTx/>
                  <a:uFillTx/>
                  <a:latin typeface="Times New Roman"/>
                  <a:ea typeface="ＭＳ Ｐゴシック"/>
                  <a:cs typeface="Arial"/>
                </a:endParaRPr>
              </a:p>
            </p:txBody>
          </p:sp>
        </p:grpSp>
        <p:grpSp>
          <p:nvGrpSpPr>
            <p:cNvPr id="101" name="Group 23"/>
            <p:cNvGrpSpPr>
              <a:grpSpLocks noChangeAspect="1"/>
            </p:cNvGrpSpPr>
            <p:nvPr/>
          </p:nvGrpSpPr>
          <p:grpSpPr bwMode="auto">
            <a:xfrm>
              <a:off x="6110289" y="4365522"/>
              <a:ext cx="2160587" cy="382588"/>
              <a:chOff x="3120" y="3807"/>
              <a:chExt cx="1361" cy="241"/>
            </a:xfrm>
          </p:grpSpPr>
          <p:sp>
            <p:nvSpPr>
              <p:cNvPr id="102" name="AutoShape 24"/>
              <p:cNvSpPr>
                <a:spLocks noChangeAspect="1" noChangeArrowheads="1" noTextEdit="1"/>
              </p:cNvSpPr>
              <p:nvPr/>
            </p:nvSpPr>
            <p:spPr bwMode="auto">
              <a:xfrm>
                <a:off x="3120" y="3832"/>
                <a:ext cx="1361" cy="21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808080"/>
                  </a:solidFill>
                  <a:effectLst/>
                  <a:uLnTx/>
                  <a:uFillTx/>
                  <a:latin typeface="Times New Roman"/>
                  <a:ea typeface="ＭＳ Ｐゴシック"/>
                  <a:cs typeface="Arial"/>
                </a:endParaRPr>
              </a:p>
            </p:txBody>
          </p:sp>
          <p:sp>
            <p:nvSpPr>
              <p:cNvPr id="103" name="Rectangle 25"/>
              <p:cNvSpPr>
                <a:spLocks noChangeArrowheads="1"/>
              </p:cNvSpPr>
              <p:nvPr/>
            </p:nvSpPr>
            <p:spPr bwMode="auto">
              <a:xfrm>
                <a:off x="3895" y="3807"/>
                <a:ext cx="138" cy="23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000000"/>
                    </a:solidFill>
                    <a:effectLst/>
                    <a:uLnTx/>
                    <a:uFillTx/>
                    <a:latin typeface="Symbol" pitchFamily="18" charset="2"/>
                    <a:ea typeface="ＭＳ Ｐゴシック"/>
                    <a:cs typeface="Arial"/>
                  </a:rPr>
                  <a:t>å</a:t>
                </a:r>
                <a:endParaRPr kumimoji="0" lang="en-US" sz="2400" b="1" i="0" u="none" strike="noStrike" kern="0" cap="none" spc="0" normalizeH="0" baseline="0" noProof="0" dirty="0">
                  <a:ln>
                    <a:noFill/>
                  </a:ln>
                  <a:solidFill>
                    <a:srgbClr val="000000"/>
                  </a:solidFill>
                  <a:effectLst/>
                  <a:uLnTx/>
                  <a:uFillTx/>
                  <a:latin typeface="Times New Roman"/>
                  <a:ea typeface="ＭＳ Ｐゴシック"/>
                  <a:cs typeface="Arial"/>
                </a:endParaRPr>
              </a:p>
            </p:txBody>
          </p:sp>
          <p:sp>
            <p:nvSpPr>
              <p:cNvPr id="104" name="Rectangle 26"/>
              <p:cNvSpPr>
                <a:spLocks noChangeArrowheads="1"/>
              </p:cNvSpPr>
              <p:nvPr/>
            </p:nvSpPr>
            <p:spPr bwMode="auto">
              <a:xfrm>
                <a:off x="3801" y="3842"/>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Symbol" pitchFamily="18" charset="2"/>
                    <a:ea typeface="ＭＳ Ｐゴシック"/>
                    <a:cs typeface="Arial"/>
                  </a:rPr>
                  <a: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05" name="Rectangle 27"/>
              <p:cNvSpPr>
                <a:spLocks noChangeArrowheads="1"/>
              </p:cNvSpPr>
              <p:nvPr/>
            </p:nvSpPr>
            <p:spPr bwMode="auto">
              <a:xfrm>
                <a:off x="3341" y="3842"/>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Symbol" pitchFamily="18" charset="2"/>
                    <a:ea typeface="ＭＳ Ｐゴシック"/>
                    <a:cs typeface="Arial"/>
                  </a:rPr>
                  <a: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06" name="Rectangle 28"/>
              <p:cNvSpPr>
                <a:spLocks noChangeArrowheads="1"/>
              </p:cNvSpPr>
              <p:nvPr/>
            </p:nvSpPr>
            <p:spPr bwMode="auto">
              <a:xfrm>
                <a:off x="4404" y="3857"/>
                <a:ext cx="5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Times New Roman"/>
                    <a:ea typeface="ＭＳ Ｐゴシック"/>
                    <a:cs typeface="Arial"/>
                  </a:rPr>
                  <a: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07" name="Rectangle 29"/>
              <p:cNvSpPr>
                <a:spLocks noChangeArrowheads="1"/>
              </p:cNvSpPr>
              <p:nvPr/>
            </p:nvSpPr>
            <p:spPr bwMode="auto">
              <a:xfrm>
                <a:off x="4181" y="3857"/>
                <a:ext cx="32"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Times New Roman"/>
                    <a:ea typeface="ＭＳ Ｐゴシック"/>
                    <a:cs typeface="Arial"/>
                  </a:rPr>
                  <a: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08" name="Rectangle 30"/>
              <p:cNvSpPr>
                <a:spLocks noChangeArrowheads="1"/>
              </p:cNvSpPr>
              <p:nvPr/>
            </p:nvSpPr>
            <p:spPr bwMode="auto">
              <a:xfrm>
                <a:off x="3443" y="3857"/>
                <a:ext cx="264"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Times New Roman"/>
                    <a:ea typeface="ＭＳ Ｐゴシック"/>
                    <a:cs typeface="Arial"/>
                  </a:rPr>
                  <a:t>min{</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09" name="Rectangle 31"/>
              <p:cNvSpPr>
                <a:spLocks noChangeArrowheads="1"/>
              </p:cNvSpPr>
              <p:nvPr/>
            </p:nvSpPr>
            <p:spPr bwMode="auto">
              <a:xfrm>
                <a:off x="4287" y="3937"/>
                <a:ext cx="11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0" cap="none" spc="0" normalizeH="0" baseline="0" noProof="0">
                    <a:ln>
                      <a:noFill/>
                    </a:ln>
                    <a:solidFill>
                      <a:srgbClr val="000000"/>
                    </a:solidFill>
                    <a:effectLst/>
                    <a:uLnTx/>
                    <a:uFillTx/>
                    <a:latin typeface="Times New Roman"/>
                    <a:ea typeface="ＭＳ Ｐゴシック"/>
                    <a:cs typeface="Arial"/>
                  </a:rPr>
                  <a:t>cap</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10" name="Rectangle 32"/>
              <p:cNvSpPr>
                <a:spLocks noChangeArrowheads="1"/>
              </p:cNvSpPr>
              <p:nvPr/>
            </p:nvSpPr>
            <p:spPr bwMode="auto">
              <a:xfrm>
                <a:off x="4108" y="3937"/>
                <a:ext cx="6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0" cap="none" spc="0" normalizeH="0" baseline="0" noProof="0">
                    <a:ln>
                      <a:noFill/>
                    </a:ln>
                    <a:solidFill>
                      <a:srgbClr val="000000"/>
                    </a:solidFill>
                    <a:effectLst/>
                    <a:uLnTx/>
                    <a:uFillTx/>
                    <a:latin typeface="Times New Roman"/>
                    <a:ea typeface="ＭＳ Ｐゴシック"/>
                    <a:cs typeface="Arial"/>
                  </a:rPr>
                  <a:t>in</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11" name="Rectangle 33"/>
              <p:cNvSpPr>
                <a:spLocks noChangeArrowheads="1"/>
              </p:cNvSpPr>
              <p:nvPr/>
            </p:nvSpPr>
            <p:spPr bwMode="auto">
              <a:xfrm>
                <a:off x="3197" y="3937"/>
                <a:ext cx="10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0" cap="none" spc="0" normalizeH="0" baseline="0" noProof="0">
                    <a:ln>
                      <a:noFill/>
                    </a:ln>
                    <a:solidFill>
                      <a:srgbClr val="000000"/>
                    </a:solidFill>
                    <a:effectLst/>
                    <a:uLnTx/>
                    <a:uFillTx/>
                    <a:latin typeface="Times New Roman"/>
                    <a:ea typeface="ＭＳ Ｐゴシック"/>
                    <a:cs typeface="Arial"/>
                  </a:rPr>
                  <a:t>out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12" name="Rectangle 34"/>
              <p:cNvSpPr>
                <a:spLocks noChangeArrowheads="1"/>
              </p:cNvSpPr>
              <p:nvPr/>
            </p:nvSpPr>
            <p:spPr bwMode="auto">
              <a:xfrm>
                <a:off x="4221"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0" cap="none" spc="0" normalizeH="0" baseline="0" noProof="0">
                    <a:ln>
                      <a:noFill/>
                    </a:ln>
                    <a:solidFill>
                      <a:srgbClr val="000000"/>
                    </a:solidFill>
                    <a:effectLst/>
                    <a:uLnTx/>
                    <a:uFillTx/>
                    <a:latin typeface="Times New Roman"/>
                    <a:ea typeface="ＭＳ Ｐゴシック"/>
                    <a:cs typeface="Arial"/>
                  </a:rPr>
                  <a:t>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13" name="Rectangle 35"/>
              <p:cNvSpPr>
                <a:spLocks noChangeArrowheads="1"/>
              </p:cNvSpPr>
              <p:nvPr/>
            </p:nvSpPr>
            <p:spPr bwMode="auto">
              <a:xfrm>
                <a:off x="4043"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0" cap="none" spc="0" normalizeH="0" baseline="0" noProof="0">
                    <a:ln>
                      <a:noFill/>
                    </a:ln>
                    <a:solidFill>
                      <a:srgbClr val="000000"/>
                    </a:solidFill>
                    <a:effectLst/>
                    <a:uLnTx/>
                    <a:uFillTx/>
                    <a:latin typeface="Times New Roman"/>
                    <a:ea typeface="ＭＳ Ｐゴシック"/>
                    <a:cs typeface="Arial"/>
                  </a:rPr>
                  <a:t>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14" name="Rectangle 36"/>
              <p:cNvSpPr>
                <a:spLocks noChangeArrowheads="1"/>
              </p:cNvSpPr>
              <p:nvPr/>
            </p:nvSpPr>
            <p:spPr bwMode="auto">
              <a:xfrm>
                <a:off x="3704" y="3857"/>
                <a:ext cx="72" cy="15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0" cap="none" spc="0" normalizeH="0" baseline="0" noProof="0">
                    <a:ln>
                      <a:noFill/>
                    </a:ln>
                    <a:solidFill>
                      <a:srgbClr val="000000"/>
                    </a:solidFill>
                    <a:effectLst/>
                    <a:uLnTx/>
                    <a:uFillTx/>
                    <a:latin typeface="Times New Roman"/>
                    <a:ea typeface="ＭＳ Ｐゴシック"/>
                    <a:cs typeface="Arial"/>
                  </a:rPr>
                  <a:t>S</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15" name="Rectangle 37"/>
              <p:cNvSpPr>
                <a:spLocks noChangeArrowheads="1"/>
              </p:cNvSpPr>
              <p:nvPr/>
            </p:nvSpPr>
            <p:spPr bwMode="auto">
              <a:xfrm>
                <a:off x="3131"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0" cap="none" spc="0" normalizeH="0" baseline="0" noProof="0">
                    <a:ln>
                      <a:noFill/>
                    </a:ln>
                    <a:solidFill>
                      <a:srgbClr val="000000"/>
                    </a:solidFill>
                    <a:effectLst/>
                    <a:uLnTx/>
                    <a:uFillTx/>
                    <a:latin typeface="Times New Roman"/>
                    <a:ea typeface="ＭＳ Ｐゴシック"/>
                    <a:cs typeface="Arial"/>
                  </a:rPr>
                  <a:t>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grpSp>
        <p:grpSp>
          <p:nvGrpSpPr>
            <p:cNvPr id="116" name="Group 38"/>
            <p:cNvGrpSpPr>
              <a:grpSpLocks noChangeAspect="1"/>
            </p:cNvGrpSpPr>
            <p:nvPr/>
          </p:nvGrpSpPr>
          <p:grpSpPr bwMode="auto">
            <a:xfrm>
              <a:off x="8493126" y="4367110"/>
              <a:ext cx="1636713" cy="381000"/>
              <a:chOff x="4593" y="3720"/>
              <a:chExt cx="1031" cy="240"/>
            </a:xfrm>
          </p:grpSpPr>
          <p:sp>
            <p:nvSpPr>
              <p:cNvPr id="117" name="AutoShape 39"/>
              <p:cNvSpPr>
                <a:spLocks noChangeAspect="1" noChangeArrowheads="1" noTextEdit="1"/>
              </p:cNvSpPr>
              <p:nvPr/>
            </p:nvSpPr>
            <p:spPr bwMode="auto">
              <a:xfrm>
                <a:off x="4593" y="3745"/>
                <a:ext cx="1031" cy="21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808080"/>
                  </a:solidFill>
                  <a:effectLst/>
                  <a:uLnTx/>
                  <a:uFillTx/>
                  <a:latin typeface="Times New Roman"/>
                  <a:ea typeface="ＭＳ Ｐゴシック"/>
                  <a:cs typeface="Arial"/>
                </a:endParaRPr>
              </a:p>
            </p:txBody>
          </p:sp>
          <p:sp>
            <p:nvSpPr>
              <p:cNvPr id="118" name="Rectangle 40"/>
              <p:cNvSpPr>
                <a:spLocks noChangeArrowheads="1"/>
              </p:cNvSpPr>
              <p:nvPr/>
            </p:nvSpPr>
            <p:spPr bwMode="auto">
              <a:xfrm>
                <a:off x="5034" y="3720"/>
                <a:ext cx="138" cy="23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srgbClr val="000000"/>
                    </a:solidFill>
                    <a:effectLst/>
                    <a:uLnTx/>
                    <a:uFillTx/>
                    <a:latin typeface="Symbol" pitchFamily="18" charset="2"/>
                    <a:ea typeface="ＭＳ Ｐゴシック"/>
                    <a:cs typeface="Arial"/>
                  </a:rPr>
                  <a:t>å</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19" name="Rectangle 41"/>
              <p:cNvSpPr>
                <a:spLocks noChangeArrowheads="1"/>
              </p:cNvSpPr>
              <p:nvPr/>
            </p:nvSpPr>
            <p:spPr bwMode="auto">
              <a:xfrm>
                <a:off x="5340"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Symbol" pitchFamily="18" charset="2"/>
                    <a:ea typeface="ＭＳ Ｐゴシック"/>
                    <a:cs typeface="Arial"/>
                  </a:rPr>
                  <a: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20" name="Rectangle 42"/>
              <p:cNvSpPr>
                <a:spLocks noChangeArrowheads="1"/>
              </p:cNvSpPr>
              <p:nvPr/>
            </p:nvSpPr>
            <p:spPr bwMode="auto">
              <a:xfrm>
                <a:off x="4941"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Symbol" pitchFamily="18" charset="2"/>
                    <a:ea typeface="ＭＳ Ｐゴシック"/>
                    <a:cs typeface="Arial"/>
                  </a:rPr>
                  <a: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21" name="Rectangle 43"/>
              <p:cNvSpPr>
                <a:spLocks noChangeArrowheads="1"/>
              </p:cNvSpPr>
              <p:nvPr/>
            </p:nvSpPr>
            <p:spPr bwMode="auto">
              <a:xfrm>
                <a:off x="4741"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Symbol" pitchFamily="18" charset="2"/>
                    <a:ea typeface="ＭＳ Ｐゴシック"/>
                    <a:cs typeface="Arial"/>
                  </a:rPr>
                  <a: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22" name="Rectangle 44"/>
              <p:cNvSpPr>
                <a:spLocks noChangeArrowheads="1"/>
              </p:cNvSpPr>
              <p:nvPr/>
            </p:nvSpPr>
            <p:spPr bwMode="auto">
              <a:xfrm>
                <a:off x="5490" y="3850"/>
                <a:ext cx="97" cy="87"/>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0" cap="none" spc="0" normalizeH="0" baseline="0" noProof="0">
                    <a:ln>
                      <a:noFill/>
                    </a:ln>
                    <a:solidFill>
                      <a:srgbClr val="000000"/>
                    </a:solidFill>
                    <a:effectLst/>
                    <a:uLnTx/>
                    <a:uFillTx/>
                    <a:latin typeface="Times New Roman"/>
                    <a:ea typeface="ＭＳ Ｐゴシック"/>
                    <a:cs typeface="Arial"/>
                  </a:rPr>
                  <a:t>out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23" name="Rectangle 45"/>
              <p:cNvSpPr>
                <a:spLocks noChangeArrowheads="1"/>
              </p:cNvSpPr>
              <p:nvPr/>
            </p:nvSpPr>
            <p:spPr bwMode="auto">
              <a:xfrm>
                <a:off x="5245" y="3850"/>
                <a:ext cx="61" cy="87"/>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1" u="none" strike="noStrike" kern="0" cap="none" spc="0" normalizeH="0" baseline="0" noProof="0">
                    <a:ln>
                      <a:noFill/>
                    </a:ln>
                    <a:solidFill>
                      <a:srgbClr val="000000"/>
                    </a:solidFill>
                    <a:effectLst/>
                    <a:uLnTx/>
                    <a:uFillTx/>
                    <a:latin typeface="Times New Roman"/>
                    <a:ea typeface="ＭＳ Ｐゴシック"/>
                    <a:cs typeface="Arial"/>
                  </a:rPr>
                  <a:t>in</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24" name="Rectangle 46"/>
              <p:cNvSpPr>
                <a:spLocks noChangeArrowheads="1"/>
              </p:cNvSpPr>
              <p:nvPr/>
            </p:nvSpPr>
            <p:spPr bwMode="auto">
              <a:xfrm>
                <a:off x="5425" y="3770"/>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0" cap="none" spc="0" normalizeH="0" baseline="0" noProof="0">
                    <a:ln>
                      <a:noFill/>
                    </a:ln>
                    <a:solidFill>
                      <a:srgbClr val="000000"/>
                    </a:solidFill>
                    <a:effectLst/>
                    <a:uLnTx/>
                    <a:uFillTx/>
                    <a:latin typeface="Times New Roman"/>
                    <a:ea typeface="ＭＳ Ｐゴシック"/>
                    <a:cs typeface="Arial"/>
                  </a:rPr>
                  <a:t>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25" name="Rectangle 47"/>
              <p:cNvSpPr>
                <a:spLocks noChangeArrowheads="1"/>
              </p:cNvSpPr>
              <p:nvPr/>
            </p:nvSpPr>
            <p:spPr bwMode="auto">
              <a:xfrm>
                <a:off x="5181" y="3770"/>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0" cap="none" spc="0" normalizeH="0" baseline="0" noProof="0">
                    <a:ln>
                      <a:noFill/>
                    </a:ln>
                    <a:solidFill>
                      <a:srgbClr val="000000"/>
                    </a:solidFill>
                    <a:effectLst/>
                    <a:uLnTx/>
                    <a:uFillTx/>
                    <a:latin typeface="Times New Roman"/>
                    <a:ea typeface="ＭＳ Ｐゴシック"/>
                    <a:cs typeface="Arial"/>
                  </a:rPr>
                  <a:t>T</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26" name="Rectangle 48"/>
              <p:cNvSpPr>
                <a:spLocks noChangeArrowheads="1"/>
              </p:cNvSpPr>
              <p:nvPr/>
            </p:nvSpPr>
            <p:spPr bwMode="auto">
              <a:xfrm>
                <a:off x="4844" y="3770"/>
                <a:ext cx="71"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0" cap="none" spc="0" normalizeH="0" baseline="0" noProof="0">
                    <a:ln>
                      <a:noFill/>
                    </a:ln>
                    <a:solidFill>
                      <a:srgbClr val="000000"/>
                    </a:solidFill>
                    <a:effectLst/>
                    <a:uLnTx/>
                    <a:uFillTx/>
                    <a:latin typeface="Times New Roman"/>
                    <a:ea typeface="ＭＳ Ｐゴシック"/>
                    <a:cs typeface="Arial"/>
                  </a:rPr>
                  <a:t>S</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sp>
            <p:nvSpPr>
              <p:cNvPr id="127" name="Rectangle 49"/>
              <p:cNvSpPr>
                <a:spLocks noChangeArrowheads="1"/>
              </p:cNvSpPr>
              <p:nvPr/>
            </p:nvSpPr>
            <p:spPr bwMode="auto">
              <a:xfrm>
                <a:off x="4616" y="3770"/>
                <a:ext cx="92"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0" cap="none" spc="0" normalizeH="0" baseline="0" noProof="0">
                    <a:ln>
                      <a:noFill/>
                    </a:ln>
                    <a:solidFill>
                      <a:srgbClr val="000000"/>
                    </a:solidFill>
                    <a:effectLst/>
                    <a:uLnTx/>
                    <a:uFillTx/>
                    <a:latin typeface="Times New Roman"/>
                    <a:ea typeface="ＭＳ Ｐゴシック"/>
                    <a:cs typeface="Arial"/>
                  </a:rPr>
                  <a:t>D</a:t>
                </a:r>
                <a:endParaRPr kumimoji="0" lang="en-US" sz="2400" b="1" i="0" u="none" strike="noStrike" kern="0" cap="none" spc="0" normalizeH="0" baseline="0" noProof="0">
                  <a:ln>
                    <a:noFill/>
                  </a:ln>
                  <a:solidFill>
                    <a:srgbClr val="000000"/>
                  </a:solidFill>
                  <a:effectLst/>
                  <a:uLnTx/>
                  <a:uFillTx/>
                  <a:latin typeface="Times New Roman"/>
                  <a:ea typeface="ＭＳ Ｐゴシック"/>
                  <a:cs typeface="Arial"/>
                </a:endParaRPr>
              </a:p>
            </p:txBody>
          </p:sp>
        </p:grpSp>
      </p:grpSp>
    </p:spTree>
    <p:extLst>
      <p:ext uri="{BB962C8B-B14F-4D97-AF65-F5344CB8AC3E}">
        <p14:creationId xmlns:p14="http://schemas.microsoft.com/office/powerpoint/2010/main" val="2941603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7">
            <a:extLst>
              <a:ext uri="{FF2B5EF4-FFF2-40B4-BE49-F238E27FC236}">
                <a16:creationId xmlns:a16="http://schemas.microsoft.com/office/drawing/2014/main" id="{9761F27A-5D51-5BEF-2247-82FB0B0A5CD0}"/>
              </a:ext>
            </a:extLst>
          </p:cNvPr>
          <p:cNvSpPr>
            <a:spLocks noChangeArrowheads="1"/>
          </p:cNvSpPr>
          <p:nvPr/>
        </p:nvSpPr>
        <p:spPr bwMode="auto">
          <a:xfrm>
            <a:off x="8256888" y="4091327"/>
            <a:ext cx="1125644" cy="1133301"/>
          </a:xfrm>
          <a:prstGeom prst="rect">
            <a:avLst/>
          </a:prstGeom>
          <a:solidFill>
            <a:srgbClr val="92D050"/>
          </a:solidFill>
          <a:ln w="9525" algn="ctr">
            <a:solidFill>
              <a:srgbClr val="EEECE1"/>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kern="0">
              <a:solidFill>
                <a:srgbClr val="EEECE1"/>
              </a:solidFill>
              <a:cs typeface="Arial"/>
            </a:endParaRPr>
          </a:p>
        </p:txBody>
      </p:sp>
      <p:sp>
        <p:nvSpPr>
          <p:cNvPr id="48130" name="Rectangle 2"/>
          <p:cNvSpPr>
            <a:spLocks noGrp="1" noChangeArrowheads="1"/>
          </p:cNvSpPr>
          <p:nvPr>
            <p:ph type="title"/>
          </p:nvPr>
        </p:nvSpPr>
        <p:spPr>
          <a:xfrm>
            <a:off x="2209800" y="263525"/>
            <a:ext cx="7772400" cy="1169988"/>
          </a:xfrm>
        </p:spPr>
        <p:txBody>
          <a:bodyPr>
            <a:normAutofit fontScale="90000"/>
          </a:bodyPr>
          <a:lstStyle/>
          <a:p>
            <a:pPr eaLnBrk="1" hangingPunct="1"/>
            <a:r>
              <a:rPr lang="en-US" sz="4000"/>
              <a:t>General Pseudocode </a:t>
            </a:r>
            <a:r>
              <a:rPr lang="en-US" sz="4000">
                <a:solidFill>
                  <a:srgbClr val="FF0000"/>
                </a:solidFill>
              </a:rPr>
              <a:t>Downstream</a:t>
            </a:r>
            <a:r>
              <a:rPr lang="en-US" sz="4000"/>
              <a:t> Flow Algebra Evaluation</a:t>
            </a:r>
          </a:p>
        </p:txBody>
      </p:sp>
      <p:graphicFrame>
        <p:nvGraphicFramePr>
          <p:cNvPr id="26" name="Table 25"/>
          <p:cNvGraphicFramePr>
            <a:graphicFrameLocks noGrp="1"/>
          </p:cNvGraphicFramePr>
          <p:nvPr/>
        </p:nvGraphicFramePr>
        <p:xfrm>
          <a:off x="2228851" y="1679576"/>
          <a:ext cx="4481513" cy="3902075"/>
        </p:xfrm>
        <a:graphic>
          <a:graphicData uri="http://schemas.openxmlformats.org/drawingml/2006/table">
            <a:tbl>
              <a:tblPr/>
              <a:tblGrid>
                <a:gridCol w="4481513">
                  <a:extLst>
                    <a:ext uri="{9D8B030D-6E8A-4147-A177-3AD203B41FA5}">
                      <a16:colId xmlns:a16="http://schemas.microsoft.com/office/drawing/2014/main" val="20000"/>
                    </a:ext>
                  </a:extLst>
                </a:gridCol>
              </a:tblGrid>
              <a:tr h="3902075">
                <a:tc>
                  <a:txBody>
                    <a:bodyPr/>
                    <a:lstStyle/>
                    <a:p>
                      <a:pPr marL="0" marR="0" algn="l">
                        <a:spcBef>
                          <a:spcPts val="0"/>
                        </a:spcBef>
                        <a:spcAft>
                          <a:spcPts val="0"/>
                        </a:spcAft>
                      </a:pPr>
                      <a:r>
                        <a:rPr lang="en-US" sz="3200" dirty="0">
                          <a:latin typeface="Times New Roman"/>
                          <a:ea typeface="Times New Roman"/>
                        </a:rPr>
                        <a:t>Global </a:t>
                      </a:r>
                      <a:r>
                        <a:rPr lang="en-US" sz="3200" u="sng" dirty="0">
                          <a:latin typeface="Times New Roman"/>
                          <a:ea typeface="Times New Roman"/>
                        </a:rPr>
                        <a:t>P</a:t>
                      </a:r>
                      <a:r>
                        <a:rPr lang="en-US" sz="3200" dirty="0">
                          <a:latin typeface="Times New Roman"/>
                          <a:ea typeface="Times New Roman"/>
                        </a:rPr>
                        <a:t>, </a:t>
                      </a:r>
                      <a:r>
                        <a:rPr lang="en-US" sz="3200" u="sng" dirty="0">
                          <a:latin typeface="Times New Roman"/>
                          <a:ea typeface="Times New Roman"/>
                          <a:sym typeface="Symbol"/>
                        </a:rPr>
                        <a:t></a:t>
                      </a:r>
                      <a:r>
                        <a:rPr lang="en-US" sz="3200" dirty="0">
                          <a:latin typeface="Times New Roman"/>
                          <a:ea typeface="Times New Roman"/>
                        </a:rPr>
                        <a:t>, </a:t>
                      </a:r>
                      <a:r>
                        <a:rPr lang="en-US" sz="3200" u="sng" dirty="0">
                          <a:latin typeface="Times New Roman"/>
                          <a:ea typeface="Times New Roman"/>
                          <a:sym typeface="Symbol"/>
                        </a:rPr>
                        <a:t></a:t>
                      </a:r>
                      <a:endParaRPr lang="en-US" sz="3200" dirty="0">
                        <a:latin typeface="Times New Roman"/>
                        <a:ea typeface="Times New Roman"/>
                      </a:endParaRPr>
                    </a:p>
                    <a:p>
                      <a:pPr marL="0" marR="0" algn="l">
                        <a:spcBef>
                          <a:spcPts val="0"/>
                        </a:spcBef>
                        <a:spcAft>
                          <a:spcPts val="0"/>
                        </a:spcAft>
                      </a:pPr>
                      <a:r>
                        <a:rPr lang="en-US" sz="3200" dirty="0" err="1">
                          <a:latin typeface="Times New Roman"/>
                          <a:ea typeface="Times New Roman"/>
                        </a:rPr>
                        <a:t>FlowAlgebra</a:t>
                      </a:r>
                      <a:r>
                        <a:rPr lang="en-US" sz="3200" dirty="0">
                          <a:latin typeface="Times New Roman"/>
                          <a:ea typeface="Times New Roman"/>
                        </a:rPr>
                        <a:t>(</a:t>
                      </a:r>
                      <a:r>
                        <a:rPr lang="en-US" sz="3200" dirty="0" err="1">
                          <a:latin typeface="Times New Roman"/>
                          <a:ea typeface="Times New Roman"/>
                        </a:rPr>
                        <a:t>i</a:t>
                      </a:r>
                      <a:r>
                        <a:rPr lang="en-US" sz="3200" dirty="0">
                          <a:latin typeface="Times New Roman"/>
                          <a:ea typeface="Times New Roman"/>
                        </a:rPr>
                        <a:t>)</a:t>
                      </a:r>
                    </a:p>
                    <a:p>
                      <a:pPr marL="0" marR="0" algn="l">
                        <a:spcBef>
                          <a:spcPts val="0"/>
                        </a:spcBef>
                        <a:spcAft>
                          <a:spcPts val="0"/>
                        </a:spcAft>
                      </a:pPr>
                      <a:r>
                        <a:rPr lang="en-US" sz="3200" dirty="0">
                          <a:latin typeface="Times New Roman"/>
                          <a:ea typeface="Times New Roman"/>
                        </a:rPr>
                        <a:t>for all k neighbors of </a:t>
                      </a:r>
                      <a:r>
                        <a:rPr lang="en-US" sz="3200" dirty="0" err="1">
                          <a:latin typeface="Times New Roman"/>
                          <a:ea typeface="Times New Roman"/>
                        </a:rPr>
                        <a:t>i</a:t>
                      </a:r>
                      <a:endParaRPr lang="en-US" sz="3200" dirty="0">
                        <a:latin typeface="Times New Roman"/>
                        <a:ea typeface="Times New Roman"/>
                      </a:endParaRPr>
                    </a:p>
                    <a:p>
                      <a:pPr marL="274320" marR="0" algn="l">
                        <a:spcBef>
                          <a:spcPts val="0"/>
                        </a:spcBef>
                        <a:spcAft>
                          <a:spcPts val="0"/>
                        </a:spcAft>
                      </a:pPr>
                      <a:r>
                        <a:rPr lang="en-US" sz="3200" dirty="0">
                          <a:latin typeface="Times New Roman"/>
                          <a:ea typeface="Times New Roman"/>
                        </a:rPr>
                        <a:t>if </a:t>
                      </a:r>
                      <a:r>
                        <a:rPr lang="en-US" sz="3200" dirty="0" err="1">
                          <a:latin typeface="Times New Roman"/>
                          <a:ea typeface="Times New Roman"/>
                        </a:rPr>
                        <a:t>P</a:t>
                      </a:r>
                      <a:r>
                        <a:rPr lang="en-US" sz="3200" baseline="-25000" dirty="0" err="1">
                          <a:solidFill>
                            <a:srgbClr val="FF0000"/>
                          </a:solidFill>
                          <a:latin typeface="Times New Roman"/>
                          <a:ea typeface="Times New Roman"/>
                        </a:rPr>
                        <a:t>ik</a:t>
                      </a:r>
                      <a:r>
                        <a:rPr lang="en-US" sz="3200" dirty="0">
                          <a:latin typeface="Times New Roman"/>
                          <a:ea typeface="Times New Roman"/>
                        </a:rPr>
                        <a:t>&gt;0</a:t>
                      </a:r>
                    </a:p>
                    <a:p>
                      <a:pPr marL="502920" marR="0" algn="l">
                        <a:spcBef>
                          <a:spcPts val="0"/>
                        </a:spcBef>
                        <a:spcAft>
                          <a:spcPts val="0"/>
                        </a:spcAft>
                      </a:pPr>
                      <a:r>
                        <a:rPr lang="en-US" sz="3200" dirty="0" err="1">
                          <a:latin typeface="Times New Roman"/>
                          <a:ea typeface="Times New Roman"/>
                        </a:rPr>
                        <a:t>FlowAlgebra</a:t>
                      </a:r>
                      <a:r>
                        <a:rPr lang="en-US" sz="3200" dirty="0">
                          <a:latin typeface="Times New Roman"/>
                          <a:ea typeface="Times New Roman"/>
                        </a:rPr>
                        <a:t>(k)</a:t>
                      </a:r>
                    </a:p>
                    <a:p>
                      <a:pPr marL="0" marR="0" algn="l">
                        <a:spcBef>
                          <a:spcPts val="0"/>
                        </a:spcBef>
                        <a:spcAft>
                          <a:spcPts val="0"/>
                        </a:spcAft>
                      </a:pPr>
                      <a:r>
                        <a:rPr lang="en-US" sz="3200" dirty="0">
                          <a:latin typeface="Times New Roman"/>
                          <a:ea typeface="Times New Roman"/>
                        </a:rPr>
                        <a:t>next k</a:t>
                      </a:r>
                    </a:p>
                    <a:p>
                      <a:pPr marL="0" marR="0" algn="l">
                        <a:spcBef>
                          <a:spcPts val="0"/>
                        </a:spcBef>
                        <a:spcAft>
                          <a:spcPts val="0"/>
                        </a:spcAft>
                      </a:pPr>
                      <a:r>
                        <a:rPr lang="en-US" sz="3200" b="1" u="sng" dirty="0">
                          <a:solidFill>
                            <a:schemeClr val="tx1"/>
                          </a:solidFill>
                          <a:latin typeface="Times New Roman"/>
                          <a:ea typeface="Times New Roman"/>
                          <a:sym typeface="Symbol"/>
                        </a:rPr>
                        <a:t></a:t>
                      </a:r>
                      <a:r>
                        <a:rPr lang="en-US" sz="3200" b="1" i="1" baseline="-25000" dirty="0" err="1">
                          <a:solidFill>
                            <a:schemeClr val="tx1"/>
                          </a:solidFill>
                          <a:latin typeface="Times New Roman"/>
                          <a:ea typeface="Times New Roman"/>
                        </a:rPr>
                        <a:t>i</a:t>
                      </a:r>
                      <a:r>
                        <a:rPr lang="en-US" sz="3200" b="1" i="1" dirty="0">
                          <a:solidFill>
                            <a:schemeClr val="tx1"/>
                          </a:solidFill>
                          <a:latin typeface="Times New Roman"/>
                          <a:ea typeface="Times New Roman"/>
                        </a:rPr>
                        <a:t> </a:t>
                      </a:r>
                      <a:r>
                        <a:rPr lang="en-US" sz="3200" b="1" dirty="0">
                          <a:solidFill>
                            <a:schemeClr val="tx1"/>
                          </a:solidFill>
                          <a:latin typeface="Times New Roman"/>
                          <a:ea typeface="Times New Roman"/>
                        </a:rPr>
                        <a:t>= FA(</a:t>
                      </a:r>
                      <a:r>
                        <a:rPr lang="en-US" sz="3200" b="1" u="sng" dirty="0">
                          <a:solidFill>
                            <a:schemeClr val="tx1"/>
                          </a:solidFill>
                          <a:latin typeface="Times New Roman"/>
                          <a:ea typeface="Times New Roman"/>
                          <a:sym typeface="Symbol"/>
                        </a:rPr>
                        <a:t></a:t>
                      </a:r>
                      <a:r>
                        <a:rPr lang="en-US" sz="3200" b="1" baseline="-25000" dirty="0" err="1">
                          <a:solidFill>
                            <a:schemeClr val="tx1"/>
                          </a:solidFill>
                          <a:latin typeface="Times New Roman"/>
                          <a:ea typeface="Times New Roman"/>
                        </a:rPr>
                        <a:t>i</a:t>
                      </a:r>
                      <a:r>
                        <a:rPr lang="en-US" sz="3200" b="1" dirty="0">
                          <a:solidFill>
                            <a:schemeClr val="tx1"/>
                          </a:solidFill>
                          <a:latin typeface="Times New Roman"/>
                          <a:ea typeface="Times New Roman"/>
                        </a:rPr>
                        <a:t>, </a:t>
                      </a:r>
                      <a:r>
                        <a:rPr lang="en-US" sz="3200" b="1" u="sng" dirty="0" err="1">
                          <a:solidFill>
                            <a:schemeClr val="tx1"/>
                          </a:solidFill>
                          <a:latin typeface="Times New Roman"/>
                          <a:ea typeface="Times New Roman"/>
                        </a:rPr>
                        <a:t>P</a:t>
                      </a:r>
                      <a:r>
                        <a:rPr lang="en-US" sz="3200" b="1" baseline="-25000" dirty="0" err="1">
                          <a:solidFill>
                            <a:srgbClr val="FF0000"/>
                          </a:solidFill>
                          <a:latin typeface="Times New Roman"/>
                          <a:ea typeface="Times New Roman"/>
                        </a:rPr>
                        <a:t>ik</a:t>
                      </a:r>
                      <a:r>
                        <a:rPr lang="en-US" sz="3200" b="1" dirty="0">
                          <a:solidFill>
                            <a:schemeClr val="tx1"/>
                          </a:solidFill>
                          <a:latin typeface="Times New Roman"/>
                          <a:ea typeface="Times New Roman"/>
                        </a:rPr>
                        <a:t>, </a:t>
                      </a:r>
                      <a:r>
                        <a:rPr lang="en-US" sz="3200" b="1" u="sng" dirty="0">
                          <a:solidFill>
                            <a:schemeClr val="tx1"/>
                          </a:solidFill>
                          <a:latin typeface="Times New Roman"/>
                          <a:ea typeface="Times New Roman"/>
                          <a:sym typeface="Symbol"/>
                        </a:rPr>
                        <a:t></a:t>
                      </a:r>
                      <a:r>
                        <a:rPr lang="en-US" sz="3200" b="1" i="1" baseline="-25000" dirty="0">
                          <a:solidFill>
                            <a:schemeClr val="tx1"/>
                          </a:solidFill>
                          <a:latin typeface="Times New Roman"/>
                          <a:ea typeface="Times New Roman"/>
                        </a:rPr>
                        <a:t>k</a:t>
                      </a:r>
                      <a:r>
                        <a:rPr lang="en-US" sz="3200" b="1" dirty="0">
                          <a:solidFill>
                            <a:schemeClr val="tx1"/>
                          </a:solidFill>
                          <a:latin typeface="Times New Roman"/>
                          <a:ea typeface="Times New Roman"/>
                        </a:rPr>
                        <a:t>, </a:t>
                      </a:r>
                      <a:r>
                        <a:rPr lang="en-US" sz="3200" b="1" u="sng" dirty="0">
                          <a:solidFill>
                            <a:schemeClr val="tx1"/>
                          </a:solidFill>
                          <a:latin typeface="Times New Roman"/>
                          <a:ea typeface="Times New Roman"/>
                          <a:sym typeface="Symbol"/>
                        </a:rPr>
                        <a:t></a:t>
                      </a:r>
                      <a:r>
                        <a:rPr lang="en-US" sz="3200" b="1" baseline="-25000" dirty="0">
                          <a:solidFill>
                            <a:schemeClr val="tx1"/>
                          </a:solidFill>
                          <a:latin typeface="Times New Roman"/>
                          <a:ea typeface="Times New Roman"/>
                        </a:rPr>
                        <a:t>k</a:t>
                      </a:r>
                      <a:r>
                        <a:rPr lang="en-US" sz="3200" b="1" dirty="0">
                          <a:solidFill>
                            <a:schemeClr val="tx1"/>
                          </a:solidFill>
                          <a:latin typeface="Times New Roman"/>
                          <a:ea typeface="Times New Roman"/>
                        </a:rPr>
                        <a:t>)</a:t>
                      </a:r>
                    </a:p>
                    <a:p>
                      <a:pPr marL="0" marR="0" algn="l">
                        <a:spcBef>
                          <a:spcPts val="0"/>
                        </a:spcBef>
                        <a:spcAft>
                          <a:spcPts val="0"/>
                        </a:spcAft>
                      </a:pPr>
                      <a:r>
                        <a:rPr lang="en-US" sz="3200" dirty="0">
                          <a:latin typeface="Times New Roman"/>
                          <a:ea typeface="Times New Roman"/>
                        </a:rPr>
                        <a:t>return</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48136" name="Rectangle 5"/>
          <p:cNvSpPr>
            <a:spLocks noChangeArrowheads="1"/>
          </p:cNvSpPr>
          <p:nvPr/>
        </p:nvSpPr>
        <p:spPr bwMode="auto">
          <a:xfrm>
            <a:off x="6003635" y="-200055"/>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nvGrpSpPr>
          <p:cNvPr id="2" name="Group 1">
            <a:extLst>
              <a:ext uri="{FF2B5EF4-FFF2-40B4-BE49-F238E27FC236}">
                <a16:creationId xmlns:a16="http://schemas.microsoft.com/office/drawing/2014/main" id="{14173D01-9D09-83FF-F556-AC376FEBB3B1}"/>
              </a:ext>
            </a:extLst>
          </p:cNvPr>
          <p:cNvGrpSpPr/>
          <p:nvPr/>
        </p:nvGrpSpPr>
        <p:grpSpPr>
          <a:xfrm>
            <a:off x="7081839" y="1827903"/>
            <a:ext cx="3468818" cy="3404497"/>
            <a:chOff x="5189538" y="1862138"/>
            <a:chExt cx="3595687" cy="3529012"/>
          </a:xfrm>
        </p:grpSpPr>
        <p:sp>
          <p:nvSpPr>
            <p:cNvPr id="3" name="Rectangle 27">
              <a:extLst>
                <a:ext uri="{FF2B5EF4-FFF2-40B4-BE49-F238E27FC236}">
                  <a16:creationId xmlns:a16="http://schemas.microsoft.com/office/drawing/2014/main" id="{FBC2FB76-6D43-2EC7-242A-111D52F45F4C}"/>
                </a:ext>
              </a:extLst>
            </p:cNvPr>
            <p:cNvSpPr>
              <a:spLocks noChangeArrowheads="1"/>
            </p:cNvSpPr>
            <p:nvPr/>
          </p:nvSpPr>
          <p:spPr bwMode="auto">
            <a:xfrm>
              <a:off x="6400800" y="3019425"/>
              <a:ext cx="1166813" cy="1174750"/>
            </a:xfrm>
            <a:prstGeom prst="rect">
              <a:avLst/>
            </a:prstGeom>
            <a:solidFill>
              <a:srgbClr val="FFCC99"/>
            </a:solidFill>
            <a:ln w="9525" algn="ctr">
              <a:solidFill>
                <a:srgbClr val="EEECE1"/>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kern="0">
                <a:solidFill>
                  <a:srgbClr val="EEECE1"/>
                </a:solidFill>
                <a:cs typeface="Arial"/>
              </a:endParaRPr>
            </a:p>
          </p:txBody>
        </p:sp>
        <p:sp>
          <p:nvSpPr>
            <p:cNvPr id="4" name="Rectangle 23">
              <a:extLst>
                <a:ext uri="{FF2B5EF4-FFF2-40B4-BE49-F238E27FC236}">
                  <a16:creationId xmlns:a16="http://schemas.microsoft.com/office/drawing/2014/main" id="{BB5AF48A-CBD0-EB9C-3DC6-2383F44CD91C}"/>
                </a:ext>
              </a:extLst>
            </p:cNvPr>
            <p:cNvSpPr>
              <a:spLocks noChangeArrowheads="1"/>
            </p:cNvSpPr>
            <p:nvPr/>
          </p:nvSpPr>
          <p:spPr bwMode="auto">
            <a:xfrm>
              <a:off x="6978649" y="4232218"/>
              <a:ext cx="79855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dirty="0">
                  <a:solidFill>
                    <a:srgbClr val="000000"/>
                  </a:solidFill>
                  <a:ea typeface="Times New Roman" panose="02020603050405020304" pitchFamily="18" charset="0"/>
                  <a:cs typeface="Arial"/>
                </a:rPr>
                <a:t>P</a:t>
              </a:r>
              <a:r>
                <a:rPr lang="en-US" sz="3200" kern="0" baseline="-25000" dirty="0">
                  <a:solidFill>
                    <a:srgbClr val="000000"/>
                  </a:solidFill>
                  <a:ea typeface="Times New Roman" panose="02020603050405020304" pitchFamily="18" charset="0"/>
                  <a:cs typeface="Arial"/>
                </a:rPr>
                <a:t>ik</a:t>
              </a:r>
              <a:endParaRPr lang="en-US" sz="3200" kern="0" dirty="0">
                <a:solidFill>
                  <a:srgbClr val="000000"/>
                </a:solidFill>
                <a:ea typeface="Times New Roman" panose="02020603050405020304" pitchFamily="18" charset="0"/>
                <a:cs typeface="Arial"/>
              </a:endParaRPr>
            </a:p>
          </p:txBody>
        </p:sp>
        <p:grpSp>
          <p:nvGrpSpPr>
            <p:cNvPr id="5" name="Group 23">
              <a:extLst>
                <a:ext uri="{FF2B5EF4-FFF2-40B4-BE49-F238E27FC236}">
                  <a16:creationId xmlns:a16="http://schemas.microsoft.com/office/drawing/2014/main" id="{E9BEFC57-94F3-38EA-DF31-4067FBE68160}"/>
                </a:ext>
              </a:extLst>
            </p:cNvPr>
            <p:cNvGrpSpPr>
              <a:grpSpLocks/>
            </p:cNvGrpSpPr>
            <p:nvPr/>
          </p:nvGrpSpPr>
          <p:grpSpPr bwMode="auto">
            <a:xfrm>
              <a:off x="5189538" y="1862138"/>
              <a:ext cx="3595687" cy="3529012"/>
              <a:chOff x="5834063" y="1814513"/>
              <a:chExt cx="2809875" cy="2757487"/>
            </a:xfrm>
          </p:grpSpPr>
          <p:grpSp>
            <p:nvGrpSpPr>
              <p:cNvPr id="9" name="Group 34">
                <a:extLst>
                  <a:ext uri="{FF2B5EF4-FFF2-40B4-BE49-F238E27FC236}">
                    <a16:creationId xmlns:a16="http://schemas.microsoft.com/office/drawing/2014/main" id="{5208C7F6-2AEB-BAE7-A713-E44496C013AD}"/>
                  </a:ext>
                </a:extLst>
              </p:cNvPr>
              <p:cNvGrpSpPr>
                <a:grpSpLocks/>
              </p:cNvGrpSpPr>
              <p:nvPr/>
            </p:nvGrpSpPr>
            <p:grpSpPr bwMode="auto">
              <a:xfrm>
                <a:off x="5834063" y="1814513"/>
                <a:ext cx="2809875" cy="2757487"/>
                <a:chOff x="3940" y="1405"/>
                <a:chExt cx="1002" cy="983"/>
              </a:xfrm>
            </p:grpSpPr>
            <p:sp>
              <p:nvSpPr>
                <p:cNvPr id="17" name="Rectangle 16">
                  <a:extLst>
                    <a:ext uri="{FF2B5EF4-FFF2-40B4-BE49-F238E27FC236}">
                      <a16:creationId xmlns:a16="http://schemas.microsoft.com/office/drawing/2014/main" id="{F5A813A2-BE94-8F75-F308-DE85D8FED634}"/>
                    </a:ext>
                  </a:extLst>
                </p:cNvPr>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18" name="Rectangle 17">
                  <a:extLst>
                    <a:ext uri="{FF2B5EF4-FFF2-40B4-BE49-F238E27FC236}">
                      <a16:creationId xmlns:a16="http://schemas.microsoft.com/office/drawing/2014/main" id="{4E793D93-2D87-C769-B274-C3514102BE6E}"/>
                    </a:ext>
                  </a:extLst>
                </p:cNvPr>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19" name="Rectangle 18">
                  <a:extLst>
                    <a:ext uri="{FF2B5EF4-FFF2-40B4-BE49-F238E27FC236}">
                      <a16:creationId xmlns:a16="http://schemas.microsoft.com/office/drawing/2014/main" id="{2B4E9EBE-065F-A0BC-C742-E5F2D6CC3E09}"/>
                    </a:ext>
                  </a:extLst>
                </p:cNvPr>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0" name="Rectangle 22">
                  <a:extLst>
                    <a:ext uri="{FF2B5EF4-FFF2-40B4-BE49-F238E27FC236}">
                      <a16:creationId xmlns:a16="http://schemas.microsoft.com/office/drawing/2014/main" id="{9587914C-C239-2B64-90B3-A39942085D97}"/>
                    </a:ext>
                  </a:extLst>
                </p:cNvPr>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1" name="Rectangle 23">
                  <a:extLst>
                    <a:ext uri="{FF2B5EF4-FFF2-40B4-BE49-F238E27FC236}">
                      <a16:creationId xmlns:a16="http://schemas.microsoft.com/office/drawing/2014/main" id="{A43C7CC1-153A-AD09-5B02-29011DCBE795}"/>
                    </a:ext>
                  </a:extLst>
                </p:cNvPr>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2" name="Rectangle 24">
                  <a:extLst>
                    <a:ext uri="{FF2B5EF4-FFF2-40B4-BE49-F238E27FC236}">
                      <a16:creationId xmlns:a16="http://schemas.microsoft.com/office/drawing/2014/main" id="{B566CF02-3623-6DA3-B6CF-1BEA9A4B9670}"/>
                    </a:ext>
                  </a:extLst>
                </p:cNvPr>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3" name="Rectangle 27">
                  <a:extLst>
                    <a:ext uri="{FF2B5EF4-FFF2-40B4-BE49-F238E27FC236}">
                      <a16:creationId xmlns:a16="http://schemas.microsoft.com/office/drawing/2014/main" id="{A06E04B1-EE50-D6F8-58CB-6598C02B6F1A}"/>
                    </a:ext>
                  </a:extLst>
                </p:cNvPr>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4" name="Rectangle 28">
                  <a:extLst>
                    <a:ext uri="{FF2B5EF4-FFF2-40B4-BE49-F238E27FC236}">
                      <a16:creationId xmlns:a16="http://schemas.microsoft.com/office/drawing/2014/main" id="{D982F91B-93F2-6B91-AD01-CFDFBA230D81}"/>
                    </a:ext>
                  </a:extLst>
                </p:cNvPr>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sp>
              <p:nvSpPr>
                <p:cNvPr id="25" name="Rectangle 29">
                  <a:extLst>
                    <a:ext uri="{FF2B5EF4-FFF2-40B4-BE49-F238E27FC236}">
                      <a16:creationId xmlns:a16="http://schemas.microsoft.com/office/drawing/2014/main" id="{2DE3A205-D199-F18A-5F5D-10631FB12D2E}"/>
                    </a:ext>
                  </a:extLst>
                </p:cNvPr>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sz="1100" b="1" kern="0">
                    <a:solidFill>
                      <a:srgbClr val="000000"/>
                    </a:solidFill>
                    <a:cs typeface="Arial"/>
                  </a:endParaRPr>
                </a:p>
              </p:txBody>
            </p:sp>
          </p:grpSp>
          <p:sp>
            <p:nvSpPr>
              <p:cNvPr id="10" name="Line 35">
                <a:extLst>
                  <a:ext uri="{FF2B5EF4-FFF2-40B4-BE49-F238E27FC236}">
                    <a16:creationId xmlns:a16="http://schemas.microsoft.com/office/drawing/2014/main" id="{1441C1F2-30B9-898A-9CDB-0B8BE59B039D}"/>
                  </a:ext>
                </a:extLst>
              </p:cNvPr>
              <p:cNvSpPr>
                <a:spLocks noChangeShapeType="1"/>
              </p:cNvSpPr>
              <p:nvPr/>
            </p:nvSpPr>
            <p:spPr bwMode="auto">
              <a:xfrm>
                <a:off x="6529093" y="2520362"/>
                <a:ext cx="465479" cy="48261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1" name="Line 36">
                <a:extLst>
                  <a:ext uri="{FF2B5EF4-FFF2-40B4-BE49-F238E27FC236}">
                    <a16:creationId xmlns:a16="http://schemas.microsoft.com/office/drawing/2014/main" id="{578C7422-CD2F-65EA-603B-3B5D254FD319}"/>
                  </a:ext>
                </a:extLst>
              </p:cNvPr>
              <p:cNvSpPr>
                <a:spLocks noChangeShapeType="1"/>
              </p:cNvSpPr>
              <p:nvPr/>
            </p:nvSpPr>
            <p:spPr bwMode="auto">
              <a:xfrm>
                <a:off x="7253879"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2" name="Line 38">
                <a:extLst>
                  <a:ext uri="{FF2B5EF4-FFF2-40B4-BE49-F238E27FC236}">
                    <a16:creationId xmlns:a16="http://schemas.microsoft.com/office/drawing/2014/main" id="{BFA2F02E-A654-67AD-9FCC-417FA363C770}"/>
                  </a:ext>
                </a:extLst>
              </p:cNvPr>
              <p:cNvSpPr>
                <a:spLocks noChangeShapeType="1"/>
              </p:cNvSpPr>
              <p:nvPr/>
            </p:nvSpPr>
            <p:spPr bwMode="auto">
              <a:xfrm flipH="1">
                <a:off x="7491932" y="2407681"/>
                <a:ext cx="499486" cy="57828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3" name="Line 39">
                <a:extLst>
                  <a:ext uri="{FF2B5EF4-FFF2-40B4-BE49-F238E27FC236}">
                    <a16:creationId xmlns:a16="http://schemas.microsoft.com/office/drawing/2014/main" id="{0B9F5AE9-1F12-E8D7-D228-F02776184185}"/>
                  </a:ext>
                </a:extLst>
              </p:cNvPr>
              <p:cNvSpPr>
                <a:spLocks noChangeShapeType="1"/>
              </p:cNvSpPr>
              <p:nvPr/>
            </p:nvSpPr>
            <p:spPr bwMode="auto">
              <a:xfrm>
                <a:off x="8125323"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4" name="Line 40">
                <a:extLst>
                  <a:ext uri="{FF2B5EF4-FFF2-40B4-BE49-F238E27FC236}">
                    <a16:creationId xmlns:a16="http://schemas.microsoft.com/office/drawing/2014/main" id="{DF246D14-FD2E-2545-355A-E8D2D4E80574}"/>
                  </a:ext>
                </a:extLst>
              </p:cNvPr>
              <p:cNvSpPr>
                <a:spLocks noChangeShapeType="1"/>
              </p:cNvSpPr>
              <p:nvPr/>
            </p:nvSpPr>
            <p:spPr bwMode="auto">
              <a:xfrm>
                <a:off x="7253879" y="2388547"/>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5" name="Line 41">
                <a:extLst>
                  <a:ext uri="{FF2B5EF4-FFF2-40B4-BE49-F238E27FC236}">
                    <a16:creationId xmlns:a16="http://schemas.microsoft.com/office/drawing/2014/main" id="{94D3EBED-7EB7-69A4-F084-0DA88A41606F}"/>
                  </a:ext>
                </a:extLst>
              </p:cNvPr>
              <p:cNvSpPr>
                <a:spLocks noChangeShapeType="1"/>
              </p:cNvSpPr>
              <p:nvPr/>
            </p:nvSpPr>
            <p:spPr bwMode="auto">
              <a:xfrm>
                <a:off x="6529093" y="3409051"/>
                <a:ext cx="539870" cy="559151"/>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sp>
            <p:nvSpPr>
              <p:cNvPr id="16" name="Line 39">
                <a:extLst>
                  <a:ext uri="{FF2B5EF4-FFF2-40B4-BE49-F238E27FC236}">
                    <a16:creationId xmlns:a16="http://schemas.microsoft.com/office/drawing/2014/main" id="{32D9DC61-4F90-FDD2-401C-4CF2FF0FBC2B}"/>
                  </a:ext>
                </a:extLst>
              </p:cNvPr>
              <p:cNvSpPr>
                <a:spLocks noChangeShapeType="1"/>
              </p:cNvSpPr>
              <p:nvPr/>
            </p:nvSpPr>
            <p:spPr bwMode="auto">
              <a:xfrm flipH="1">
                <a:off x="6267450" y="2493963"/>
                <a:ext cx="14288" cy="539750"/>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defRPr/>
                </a:pPr>
                <a:endParaRPr lang="en-US" kern="0">
                  <a:solidFill>
                    <a:prstClr val="black"/>
                  </a:solidFill>
                  <a:latin typeface="Calibri"/>
                  <a:cs typeface="Arial"/>
                </a:endParaRPr>
              </a:p>
            </p:txBody>
          </p:sp>
        </p:grpSp>
        <p:sp>
          <p:nvSpPr>
            <p:cNvPr id="8" name="Rectangle 23">
              <a:extLst>
                <a:ext uri="{FF2B5EF4-FFF2-40B4-BE49-F238E27FC236}">
                  <a16:creationId xmlns:a16="http://schemas.microsoft.com/office/drawing/2014/main" id="{C7D63299-BF90-1AF2-CC43-F744862A3458}"/>
                </a:ext>
              </a:extLst>
            </p:cNvPr>
            <p:cNvSpPr>
              <a:spLocks noChangeArrowheads="1"/>
            </p:cNvSpPr>
            <p:nvPr/>
          </p:nvSpPr>
          <p:spPr bwMode="auto">
            <a:xfrm>
              <a:off x="6867525" y="3390900"/>
              <a:ext cx="309397" cy="60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lang="en-US" sz="3200" kern="0">
                  <a:solidFill>
                    <a:srgbClr val="000000"/>
                  </a:solidFill>
                  <a:ea typeface="Times New Roman" panose="02020603050405020304" pitchFamily="18" charset="0"/>
                  <a:cs typeface="Arial"/>
                </a:rPr>
                <a:t>i</a:t>
              </a:r>
            </a:p>
          </p:txBody>
        </p:sp>
      </p:grpSp>
    </p:spTree>
    <p:extLst>
      <p:ext uri="{BB962C8B-B14F-4D97-AF65-F5344CB8AC3E}">
        <p14:creationId xmlns:p14="http://schemas.microsoft.com/office/powerpoint/2010/main" val="28049293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2"/>
          <p:cNvSpPr>
            <a:spLocks noChangeShapeType="1"/>
          </p:cNvSpPr>
          <p:nvPr/>
        </p:nvSpPr>
        <p:spPr bwMode="auto">
          <a:xfrm>
            <a:off x="3251200" y="1385889"/>
            <a:ext cx="2025650"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2" name="Line 5"/>
          <p:cNvSpPr>
            <a:spLocks noChangeShapeType="1"/>
          </p:cNvSpPr>
          <p:nvPr/>
        </p:nvSpPr>
        <p:spPr bwMode="auto">
          <a:xfrm>
            <a:off x="3244851" y="2054225"/>
            <a:ext cx="2009775" cy="1588"/>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3" name="Line 6"/>
          <p:cNvSpPr>
            <a:spLocks noChangeShapeType="1"/>
          </p:cNvSpPr>
          <p:nvPr/>
        </p:nvSpPr>
        <p:spPr bwMode="auto">
          <a:xfrm>
            <a:off x="3244851" y="2681289"/>
            <a:ext cx="1997075"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4" name="Line 7"/>
          <p:cNvSpPr>
            <a:spLocks noChangeShapeType="1"/>
          </p:cNvSpPr>
          <p:nvPr/>
        </p:nvSpPr>
        <p:spPr bwMode="auto">
          <a:xfrm>
            <a:off x="3236914" y="3322639"/>
            <a:ext cx="2035175"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5" name="Line 8"/>
          <p:cNvSpPr>
            <a:spLocks noChangeShapeType="1"/>
          </p:cNvSpPr>
          <p:nvPr/>
        </p:nvSpPr>
        <p:spPr bwMode="auto">
          <a:xfrm flipV="1">
            <a:off x="3249614" y="3940176"/>
            <a:ext cx="2022475" cy="11113"/>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6" name="Line 9"/>
          <p:cNvSpPr>
            <a:spLocks noChangeShapeType="1"/>
          </p:cNvSpPr>
          <p:nvPr/>
        </p:nvSpPr>
        <p:spPr bwMode="auto">
          <a:xfrm flipV="1">
            <a:off x="3249614" y="1382714"/>
            <a:ext cx="1587" cy="31591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7" name="Line 10"/>
          <p:cNvSpPr>
            <a:spLocks noChangeShapeType="1"/>
          </p:cNvSpPr>
          <p:nvPr/>
        </p:nvSpPr>
        <p:spPr bwMode="auto">
          <a:xfrm flipV="1">
            <a:off x="3908425" y="1398589"/>
            <a:ext cx="1588" cy="31591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8" name="Line 11"/>
          <p:cNvSpPr>
            <a:spLocks noChangeShapeType="1"/>
          </p:cNvSpPr>
          <p:nvPr/>
        </p:nvSpPr>
        <p:spPr bwMode="auto">
          <a:xfrm flipH="1" flipV="1">
            <a:off x="4576764" y="1398589"/>
            <a:ext cx="3175" cy="31845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79" name="Line 12"/>
          <p:cNvSpPr>
            <a:spLocks noChangeShapeType="1"/>
          </p:cNvSpPr>
          <p:nvPr/>
        </p:nvSpPr>
        <p:spPr bwMode="auto">
          <a:xfrm flipV="1">
            <a:off x="5262564" y="1392239"/>
            <a:ext cx="1587" cy="31591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80" name="Rectangle 13"/>
          <p:cNvSpPr>
            <a:spLocks noChangeArrowheads="1"/>
          </p:cNvSpPr>
          <p:nvPr/>
        </p:nvSpPr>
        <p:spPr bwMode="auto">
          <a:xfrm>
            <a:off x="2166938" y="4959350"/>
            <a:ext cx="327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Dependence function of grid cells y</a:t>
            </a:r>
            <a:endParaRPr lang="en-US" sz="2400">
              <a:solidFill>
                <a:srgbClr val="000000"/>
              </a:solidFill>
              <a:latin typeface="Times New Roman"/>
              <a:cs typeface="Arial"/>
            </a:endParaRPr>
          </a:p>
        </p:txBody>
      </p:sp>
      <p:sp>
        <p:nvSpPr>
          <p:cNvPr id="7181" name="Line 14"/>
          <p:cNvSpPr>
            <a:spLocks noChangeShapeType="1"/>
          </p:cNvSpPr>
          <p:nvPr/>
        </p:nvSpPr>
        <p:spPr bwMode="auto">
          <a:xfrm>
            <a:off x="3251201" y="4551364"/>
            <a:ext cx="2022475"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82" name="Rectangle 15"/>
          <p:cNvSpPr>
            <a:spLocks noChangeArrowheads="1"/>
          </p:cNvSpPr>
          <p:nvPr/>
        </p:nvSpPr>
        <p:spPr bwMode="auto">
          <a:xfrm>
            <a:off x="3379788" y="3987801"/>
            <a:ext cx="6143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83" name="Rectangle 16"/>
          <p:cNvSpPr>
            <a:spLocks noChangeArrowheads="1"/>
          </p:cNvSpPr>
          <p:nvPr/>
        </p:nvSpPr>
        <p:spPr bwMode="auto">
          <a:xfrm>
            <a:off x="3514725" y="4062414"/>
            <a:ext cx="11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400">
              <a:solidFill>
                <a:srgbClr val="000000"/>
              </a:solidFill>
              <a:latin typeface="Times New Roman"/>
              <a:cs typeface="Arial"/>
            </a:endParaRPr>
          </a:p>
        </p:txBody>
      </p:sp>
      <p:sp>
        <p:nvSpPr>
          <p:cNvPr id="7184" name="Rectangle 17"/>
          <p:cNvSpPr>
            <a:spLocks noChangeArrowheads="1"/>
          </p:cNvSpPr>
          <p:nvPr/>
        </p:nvSpPr>
        <p:spPr bwMode="auto">
          <a:xfrm>
            <a:off x="3629025" y="4062414"/>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185" name="Rectangle 18"/>
          <p:cNvSpPr>
            <a:spLocks noChangeArrowheads="1"/>
          </p:cNvSpPr>
          <p:nvPr/>
        </p:nvSpPr>
        <p:spPr bwMode="auto">
          <a:xfrm>
            <a:off x="3978275" y="4044951"/>
            <a:ext cx="6175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86" name="Rectangle 19"/>
          <p:cNvSpPr>
            <a:spLocks noChangeArrowheads="1"/>
          </p:cNvSpPr>
          <p:nvPr/>
        </p:nvSpPr>
        <p:spPr bwMode="auto">
          <a:xfrm>
            <a:off x="4114800" y="411797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1</a:t>
            </a:r>
            <a:endParaRPr lang="en-US" sz="2400">
              <a:solidFill>
                <a:srgbClr val="000000"/>
              </a:solidFill>
              <a:latin typeface="Times New Roman"/>
              <a:cs typeface="Arial"/>
            </a:endParaRPr>
          </a:p>
        </p:txBody>
      </p:sp>
      <p:sp>
        <p:nvSpPr>
          <p:cNvPr id="7187" name="Rectangle 20"/>
          <p:cNvSpPr>
            <a:spLocks noChangeArrowheads="1"/>
          </p:cNvSpPr>
          <p:nvPr/>
        </p:nvSpPr>
        <p:spPr bwMode="auto">
          <a:xfrm>
            <a:off x="4229100" y="41179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188" name="Rectangle 21"/>
          <p:cNvSpPr>
            <a:spLocks noChangeArrowheads="1"/>
          </p:cNvSpPr>
          <p:nvPr/>
        </p:nvSpPr>
        <p:spPr bwMode="auto">
          <a:xfrm>
            <a:off x="4857750" y="407670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400">
              <a:solidFill>
                <a:srgbClr val="000000"/>
              </a:solidFill>
              <a:latin typeface="Times New Roman"/>
              <a:cs typeface="Arial"/>
            </a:endParaRPr>
          </a:p>
        </p:txBody>
      </p:sp>
      <p:sp>
        <p:nvSpPr>
          <p:cNvPr id="7189" name="Rectangle 22"/>
          <p:cNvSpPr>
            <a:spLocks noChangeArrowheads="1"/>
          </p:cNvSpPr>
          <p:nvPr/>
        </p:nvSpPr>
        <p:spPr bwMode="auto">
          <a:xfrm>
            <a:off x="4972050" y="4076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190" name="Rectangle 23"/>
          <p:cNvSpPr>
            <a:spLocks noChangeArrowheads="1"/>
          </p:cNvSpPr>
          <p:nvPr/>
        </p:nvSpPr>
        <p:spPr bwMode="auto">
          <a:xfrm>
            <a:off x="3363914" y="3387726"/>
            <a:ext cx="61753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91" name="Rectangle 24"/>
          <p:cNvSpPr>
            <a:spLocks noChangeArrowheads="1"/>
          </p:cNvSpPr>
          <p:nvPr/>
        </p:nvSpPr>
        <p:spPr bwMode="auto">
          <a:xfrm>
            <a:off x="3500438" y="3462339"/>
            <a:ext cx="11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400">
              <a:solidFill>
                <a:srgbClr val="000000"/>
              </a:solidFill>
              <a:latin typeface="Times New Roman"/>
              <a:cs typeface="Arial"/>
            </a:endParaRPr>
          </a:p>
        </p:txBody>
      </p:sp>
      <p:sp>
        <p:nvSpPr>
          <p:cNvPr id="7192" name="Rectangle 25"/>
          <p:cNvSpPr>
            <a:spLocks noChangeArrowheads="1"/>
          </p:cNvSpPr>
          <p:nvPr/>
        </p:nvSpPr>
        <p:spPr bwMode="auto">
          <a:xfrm>
            <a:off x="3614738" y="3462339"/>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193" name="Rectangle 26"/>
          <p:cNvSpPr>
            <a:spLocks noChangeArrowheads="1"/>
          </p:cNvSpPr>
          <p:nvPr/>
        </p:nvSpPr>
        <p:spPr bwMode="auto">
          <a:xfrm>
            <a:off x="4022725" y="3430589"/>
            <a:ext cx="6159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94" name="Rectangle 27"/>
          <p:cNvSpPr>
            <a:spLocks noChangeArrowheads="1"/>
          </p:cNvSpPr>
          <p:nvPr/>
        </p:nvSpPr>
        <p:spPr bwMode="auto">
          <a:xfrm>
            <a:off x="4159250" y="350520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1</a:t>
            </a:r>
            <a:endParaRPr lang="en-US" sz="2400">
              <a:solidFill>
                <a:srgbClr val="000000"/>
              </a:solidFill>
              <a:latin typeface="Times New Roman"/>
              <a:cs typeface="Arial"/>
            </a:endParaRPr>
          </a:p>
        </p:txBody>
      </p:sp>
      <p:sp>
        <p:nvSpPr>
          <p:cNvPr id="7195" name="Rectangle 28"/>
          <p:cNvSpPr>
            <a:spLocks noChangeArrowheads="1"/>
          </p:cNvSpPr>
          <p:nvPr/>
        </p:nvSpPr>
        <p:spPr bwMode="auto">
          <a:xfrm>
            <a:off x="4273550" y="35052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196" name="Rectangle 29"/>
          <p:cNvSpPr>
            <a:spLocks noChangeArrowheads="1"/>
          </p:cNvSpPr>
          <p:nvPr/>
        </p:nvSpPr>
        <p:spPr bwMode="auto">
          <a:xfrm>
            <a:off x="4733925" y="3387726"/>
            <a:ext cx="61753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197" name="Rectangle 30"/>
          <p:cNvSpPr>
            <a:spLocks noChangeArrowheads="1"/>
          </p:cNvSpPr>
          <p:nvPr/>
        </p:nvSpPr>
        <p:spPr bwMode="auto">
          <a:xfrm>
            <a:off x="4872038" y="3462339"/>
            <a:ext cx="11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400">
              <a:solidFill>
                <a:srgbClr val="000000"/>
              </a:solidFill>
              <a:latin typeface="Times New Roman"/>
              <a:cs typeface="Arial"/>
            </a:endParaRPr>
          </a:p>
        </p:txBody>
      </p:sp>
      <p:sp>
        <p:nvSpPr>
          <p:cNvPr id="7198" name="Rectangle 31"/>
          <p:cNvSpPr>
            <a:spLocks noChangeArrowheads="1"/>
          </p:cNvSpPr>
          <p:nvPr/>
        </p:nvSpPr>
        <p:spPr bwMode="auto">
          <a:xfrm>
            <a:off x="4986338" y="3462339"/>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199" name="Rectangle 32"/>
          <p:cNvSpPr>
            <a:spLocks noChangeArrowheads="1"/>
          </p:cNvSpPr>
          <p:nvPr/>
        </p:nvSpPr>
        <p:spPr bwMode="auto">
          <a:xfrm>
            <a:off x="3363914" y="2832101"/>
            <a:ext cx="6175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00" name="Rectangle 33"/>
          <p:cNvSpPr>
            <a:spLocks noChangeArrowheads="1"/>
          </p:cNvSpPr>
          <p:nvPr/>
        </p:nvSpPr>
        <p:spPr bwMode="auto">
          <a:xfrm>
            <a:off x="3500438" y="290830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400">
              <a:solidFill>
                <a:srgbClr val="000000"/>
              </a:solidFill>
              <a:latin typeface="Times New Roman"/>
              <a:cs typeface="Arial"/>
            </a:endParaRPr>
          </a:p>
        </p:txBody>
      </p:sp>
      <p:sp>
        <p:nvSpPr>
          <p:cNvPr id="7201" name="Rectangle 34"/>
          <p:cNvSpPr>
            <a:spLocks noChangeArrowheads="1"/>
          </p:cNvSpPr>
          <p:nvPr/>
        </p:nvSpPr>
        <p:spPr bwMode="auto">
          <a:xfrm>
            <a:off x="3614738" y="29083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202" name="Rectangle 35"/>
          <p:cNvSpPr>
            <a:spLocks noChangeArrowheads="1"/>
          </p:cNvSpPr>
          <p:nvPr/>
        </p:nvSpPr>
        <p:spPr bwMode="auto">
          <a:xfrm>
            <a:off x="3908425" y="2830513"/>
            <a:ext cx="61595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03" name="Rectangle 36"/>
          <p:cNvSpPr>
            <a:spLocks noChangeArrowheads="1"/>
          </p:cNvSpPr>
          <p:nvPr/>
        </p:nvSpPr>
        <p:spPr bwMode="auto">
          <a:xfrm>
            <a:off x="4044950" y="290512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0.6</a:t>
            </a:r>
            <a:endParaRPr lang="en-US" sz="2400">
              <a:solidFill>
                <a:srgbClr val="000000"/>
              </a:solidFill>
              <a:latin typeface="Times New Roman"/>
              <a:cs typeface="Arial"/>
            </a:endParaRPr>
          </a:p>
        </p:txBody>
      </p:sp>
      <p:sp>
        <p:nvSpPr>
          <p:cNvPr id="7204" name="Rectangle 37"/>
          <p:cNvSpPr>
            <a:spLocks noChangeArrowheads="1"/>
          </p:cNvSpPr>
          <p:nvPr/>
        </p:nvSpPr>
        <p:spPr bwMode="auto">
          <a:xfrm>
            <a:off x="4330700" y="290512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205" name="Rectangle 38"/>
          <p:cNvSpPr>
            <a:spLocks noChangeArrowheads="1"/>
          </p:cNvSpPr>
          <p:nvPr/>
        </p:nvSpPr>
        <p:spPr bwMode="auto">
          <a:xfrm>
            <a:off x="4692651" y="2816225"/>
            <a:ext cx="6143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06" name="Rectangle 39"/>
          <p:cNvSpPr>
            <a:spLocks noChangeArrowheads="1"/>
          </p:cNvSpPr>
          <p:nvPr/>
        </p:nvSpPr>
        <p:spPr bwMode="auto">
          <a:xfrm>
            <a:off x="4827588" y="289242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400">
              <a:solidFill>
                <a:srgbClr val="000000"/>
              </a:solidFill>
              <a:latin typeface="Times New Roman"/>
              <a:cs typeface="Arial"/>
            </a:endParaRPr>
          </a:p>
        </p:txBody>
      </p:sp>
      <p:sp>
        <p:nvSpPr>
          <p:cNvPr id="7207" name="Rectangle 40"/>
          <p:cNvSpPr>
            <a:spLocks noChangeArrowheads="1"/>
          </p:cNvSpPr>
          <p:nvPr/>
        </p:nvSpPr>
        <p:spPr bwMode="auto">
          <a:xfrm>
            <a:off x="4941888" y="289242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208" name="Rectangle 41"/>
          <p:cNvSpPr>
            <a:spLocks noChangeArrowheads="1"/>
          </p:cNvSpPr>
          <p:nvPr/>
        </p:nvSpPr>
        <p:spPr bwMode="auto">
          <a:xfrm>
            <a:off x="3394075" y="2174875"/>
            <a:ext cx="6159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09" name="Rectangle 42"/>
          <p:cNvSpPr>
            <a:spLocks noChangeArrowheads="1"/>
          </p:cNvSpPr>
          <p:nvPr/>
        </p:nvSpPr>
        <p:spPr bwMode="auto">
          <a:xfrm>
            <a:off x="3530600" y="22510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0.3</a:t>
            </a:r>
            <a:endParaRPr lang="en-US" sz="2400">
              <a:solidFill>
                <a:srgbClr val="000000"/>
              </a:solidFill>
              <a:latin typeface="Times New Roman"/>
              <a:cs typeface="Arial"/>
            </a:endParaRPr>
          </a:p>
        </p:txBody>
      </p:sp>
      <p:sp>
        <p:nvSpPr>
          <p:cNvPr id="7210" name="Rectangle 43"/>
          <p:cNvSpPr>
            <a:spLocks noChangeArrowheads="1"/>
          </p:cNvSpPr>
          <p:nvPr/>
        </p:nvSpPr>
        <p:spPr bwMode="auto">
          <a:xfrm>
            <a:off x="3816350" y="22510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211" name="Rectangle 44"/>
          <p:cNvSpPr>
            <a:spLocks noChangeArrowheads="1"/>
          </p:cNvSpPr>
          <p:nvPr/>
        </p:nvSpPr>
        <p:spPr bwMode="auto">
          <a:xfrm>
            <a:off x="3935413" y="2174876"/>
            <a:ext cx="6159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12" name="Rectangle 45"/>
          <p:cNvSpPr>
            <a:spLocks noChangeArrowheads="1"/>
          </p:cNvSpPr>
          <p:nvPr/>
        </p:nvSpPr>
        <p:spPr bwMode="auto">
          <a:xfrm>
            <a:off x="4071938" y="22510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0.3</a:t>
            </a:r>
            <a:endParaRPr lang="en-US" sz="2400">
              <a:solidFill>
                <a:srgbClr val="000000"/>
              </a:solidFill>
              <a:latin typeface="Times New Roman"/>
              <a:cs typeface="Arial"/>
            </a:endParaRPr>
          </a:p>
        </p:txBody>
      </p:sp>
      <p:sp>
        <p:nvSpPr>
          <p:cNvPr id="7213" name="Rectangle 46"/>
          <p:cNvSpPr>
            <a:spLocks noChangeArrowheads="1"/>
          </p:cNvSpPr>
          <p:nvPr/>
        </p:nvSpPr>
        <p:spPr bwMode="auto">
          <a:xfrm>
            <a:off x="4357688" y="22510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214" name="Rectangle 47"/>
          <p:cNvSpPr>
            <a:spLocks noChangeArrowheads="1"/>
          </p:cNvSpPr>
          <p:nvPr/>
        </p:nvSpPr>
        <p:spPr bwMode="auto">
          <a:xfrm>
            <a:off x="4749801" y="2174876"/>
            <a:ext cx="6143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15" name="Rectangle 48"/>
          <p:cNvSpPr>
            <a:spLocks noChangeArrowheads="1"/>
          </p:cNvSpPr>
          <p:nvPr/>
        </p:nvSpPr>
        <p:spPr bwMode="auto">
          <a:xfrm>
            <a:off x="4884738" y="225107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400">
              <a:solidFill>
                <a:srgbClr val="000000"/>
              </a:solidFill>
              <a:latin typeface="Times New Roman"/>
              <a:cs typeface="Arial"/>
            </a:endParaRPr>
          </a:p>
        </p:txBody>
      </p:sp>
      <p:sp>
        <p:nvSpPr>
          <p:cNvPr id="7216" name="Rectangle 49"/>
          <p:cNvSpPr>
            <a:spLocks noChangeArrowheads="1"/>
          </p:cNvSpPr>
          <p:nvPr/>
        </p:nvSpPr>
        <p:spPr bwMode="auto">
          <a:xfrm>
            <a:off x="4999038" y="22510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217" name="Rectangle 50"/>
          <p:cNvSpPr>
            <a:spLocks noChangeArrowheads="1"/>
          </p:cNvSpPr>
          <p:nvPr/>
        </p:nvSpPr>
        <p:spPr bwMode="auto">
          <a:xfrm>
            <a:off x="3363914" y="1503363"/>
            <a:ext cx="6175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18" name="Rectangle 51"/>
          <p:cNvSpPr>
            <a:spLocks noChangeArrowheads="1"/>
          </p:cNvSpPr>
          <p:nvPr/>
        </p:nvSpPr>
        <p:spPr bwMode="auto">
          <a:xfrm>
            <a:off x="3500438" y="1579564"/>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0.6</a:t>
            </a:r>
            <a:endParaRPr lang="en-US" sz="2400">
              <a:solidFill>
                <a:srgbClr val="000000"/>
              </a:solidFill>
              <a:latin typeface="Times New Roman"/>
              <a:cs typeface="Arial"/>
            </a:endParaRPr>
          </a:p>
        </p:txBody>
      </p:sp>
      <p:sp>
        <p:nvSpPr>
          <p:cNvPr id="7219" name="Rectangle 52"/>
          <p:cNvSpPr>
            <a:spLocks noChangeArrowheads="1"/>
          </p:cNvSpPr>
          <p:nvPr/>
        </p:nvSpPr>
        <p:spPr bwMode="auto">
          <a:xfrm>
            <a:off x="3786188" y="1579564"/>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220" name="Rectangle 53"/>
          <p:cNvSpPr>
            <a:spLocks noChangeArrowheads="1"/>
          </p:cNvSpPr>
          <p:nvPr/>
        </p:nvSpPr>
        <p:spPr bwMode="auto">
          <a:xfrm>
            <a:off x="4065588" y="1533526"/>
            <a:ext cx="6143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21" name="Rectangle 54"/>
          <p:cNvSpPr>
            <a:spLocks noChangeArrowheads="1"/>
          </p:cNvSpPr>
          <p:nvPr/>
        </p:nvSpPr>
        <p:spPr bwMode="auto">
          <a:xfrm>
            <a:off x="4200525" y="160655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400">
              <a:solidFill>
                <a:srgbClr val="000000"/>
              </a:solidFill>
              <a:latin typeface="Times New Roman"/>
              <a:cs typeface="Arial"/>
            </a:endParaRPr>
          </a:p>
        </p:txBody>
      </p:sp>
      <p:sp>
        <p:nvSpPr>
          <p:cNvPr id="7222" name="Rectangle 55"/>
          <p:cNvSpPr>
            <a:spLocks noChangeArrowheads="1"/>
          </p:cNvSpPr>
          <p:nvPr/>
        </p:nvSpPr>
        <p:spPr bwMode="auto">
          <a:xfrm>
            <a:off x="4314825" y="160655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223" name="Rectangle 56"/>
          <p:cNvSpPr>
            <a:spLocks noChangeArrowheads="1"/>
          </p:cNvSpPr>
          <p:nvPr/>
        </p:nvSpPr>
        <p:spPr bwMode="auto">
          <a:xfrm>
            <a:off x="4706939" y="1547814"/>
            <a:ext cx="6175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24" name="Rectangle 57"/>
          <p:cNvSpPr>
            <a:spLocks noChangeArrowheads="1"/>
          </p:cNvSpPr>
          <p:nvPr/>
        </p:nvSpPr>
        <p:spPr bwMode="auto">
          <a:xfrm>
            <a:off x="4843463" y="162242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0</a:t>
            </a:r>
            <a:endParaRPr lang="en-US" sz="2400">
              <a:solidFill>
                <a:srgbClr val="000000"/>
              </a:solidFill>
              <a:latin typeface="Times New Roman"/>
              <a:cs typeface="Arial"/>
            </a:endParaRPr>
          </a:p>
        </p:txBody>
      </p:sp>
      <p:sp>
        <p:nvSpPr>
          <p:cNvPr id="7225" name="Rectangle 58"/>
          <p:cNvSpPr>
            <a:spLocks noChangeArrowheads="1"/>
          </p:cNvSpPr>
          <p:nvPr/>
        </p:nvSpPr>
        <p:spPr bwMode="auto">
          <a:xfrm>
            <a:off x="4957763" y="162242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 </a:t>
            </a:r>
            <a:endParaRPr lang="en-US" sz="2400">
              <a:solidFill>
                <a:srgbClr val="000000"/>
              </a:solidFill>
              <a:latin typeface="Times New Roman"/>
              <a:cs typeface="Arial"/>
            </a:endParaRPr>
          </a:p>
        </p:txBody>
      </p:sp>
      <p:sp>
        <p:nvSpPr>
          <p:cNvPr id="7226" name="Rectangle 59"/>
          <p:cNvSpPr>
            <a:spLocks noChangeArrowheads="1"/>
          </p:cNvSpPr>
          <p:nvPr/>
        </p:nvSpPr>
        <p:spPr bwMode="auto">
          <a:xfrm>
            <a:off x="4929189" y="4154488"/>
            <a:ext cx="16144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27" name="Rectangle 60"/>
          <p:cNvSpPr>
            <a:spLocks noChangeArrowheads="1"/>
          </p:cNvSpPr>
          <p:nvPr/>
        </p:nvSpPr>
        <p:spPr bwMode="auto">
          <a:xfrm>
            <a:off x="3175000" y="4649789"/>
            <a:ext cx="1066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defRPr/>
            </a:pPr>
            <a:r>
              <a:rPr lang="en-US">
                <a:solidFill>
                  <a:srgbClr val="000000"/>
                </a:solidFill>
                <a:latin typeface="Times New Roman"/>
                <a:cs typeface="Arial"/>
              </a:rPr>
              <a:t>Grid cells y</a:t>
            </a:r>
            <a:endParaRPr lang="en-US" sz="2400">
              <a:solidFill>
                <a:srgbClr val="000000"/>
              </a:solidFill>
              <a:latin typeface="Times New Roman"/>
              <a:cs typeface="Arial"/>
            </a:endParaRPr>
          </a:p>
        </p:txBody>
      </p:sp>
      <p:sp>
        <p:nvSpPr>
          <p:cNvPr id="7228" name="Rectangle 62"/>
          <p:cNvSpPr>
            <a:spLocks noChangeArrowheads="1"/>
          </p:cNvSpPr>
          <p:nvPr/>
        </p:nvSpPr>
        <p:spPr bwMode="auto">
          <a:xfrm>
            <a:off x="3265488" y="1370013"/>
            <a:ext cx="658812" cy="673100"/>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29" name="Rectangle 63"/>
          <p:cNvSpPr>
            <a:spLocks noChangeArrowheads="1"/>
          </p:cNvSpPr>
          <p:nvPr/>
        </p:nvSpPr>
        <p:spPr bwMode="auto">
          <a:xfrm>
            <a:off x="3921125" y="2039939"/>
            <a:ext cx="660400" cy="644525"/>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30" name="Rectangle 64"/>
          <p:cNvSpPr>
            <a:spLocks noChangeArrowheads="1"/>
          </p:cNvSpPr>
          <p:nvPr/>
        </p:nvSpPr>
        <p:spPr bwMode="auto">
          <a:xfrm>
            <a:off x="3921125" y="2681289"/>
            <a:ext cx="660400" cy="644525"/>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31" name="Rectangle 65"/>
          <p:cNvSpPr>
            <a:spLocks noChangeArrowheads="1"/>
          </p:cNvSpPr>
          <p:nvPr/>
        </p:nvSpPr>
        <p:spPr bwMode="auto">
          <a:xfrm>
            <a:off x="3265488" y="2039939"/>
            <a:ext cx="658812" cy="644525"/>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32" name="Rectangle 66"/>
          <p:cNvSpPr>
            <a:spLocks noChangeArrowheads="1"/>
          </p:cNvSpPr>
          <p:nvPr/>
        </p:nvSpPr>
        <p:spPr bwMode="auto">
          <a:xfrm>
            <a:off x="3921125" y="3937000"/>
            <a:ext cx="660400" cy="615950"/>
          </a:xfrm>
          <a:prstGeom prst="rect">
            <a:avLst/>
          </a:prstGeom>
          <a:noFill/>
          <a:ln w="42863">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33" name="Rectangle 67"/>
          <p:cNvSpPr>
            <a:spLocks noChangeArrowheads="1"/>
          </p:cNvSpPr>
          <p:nvPr/>
        </p:nvSpPr>
        <p:spPr bwMode="auto">
          <a:xfrm>
            <a:off x="3921125" y="3322639"/>
            <a:ext cx="660400" cy="617537"/>
          </a:xfrm>
          <a:prstGeom prst="rect">
            <a:avLst/>
          </a:prstGeom>
          <a:noFill/>
          <a:ln w="42863">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nvGrpSpPr>
          <p:cNvPr id="7234" name="Group 68"/>
          <p:cNvGrpSpPr>
            <a:grpSpLocks/>
          </p:cNvGrpSpPr>
          <p:nvPr/>
        </p:nvGrpSpPr>
        <p:grpSpPr bwMode="auto">
          <a:xfrm>
            <a:off x="3533775" y="1798638"/>
            <a:ext cx="147638" cy="469900"/>
            <a:chOff x="1138" y="864"/>
            <a:chExt cx="93" cy="296"/>
          </a:xfrm>
        </p:grpSpPr>
        <p:sp>
          <p:nvSpPr>
            <p:cNvPr id="7277" name="Line 69"/>
            <p:cNvSpPr>
              <a:spLocks noChangeShapeType="1"/>
            </p:cNvSpPr>
            <p:nvPr/>
          </p:nvSpPr>
          <p:spPr bwMode="auto">
            <a:xfrm>
              <a:off x="1184" y="864"/>
              <a:ext cx="1" cy="20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78" name="Freeform 70"/>
            <p:cNvSpPr>
              <a:spLocks/>
            </p:cNvSpPr>
            <p:nvPr/>
          </p:nvSpPr>
          <p:spPr bwMode="auto">
            <a:xfrm>
              <a:off x="1138" y="1067"/>
              <a:ext cx="93" cy="93"/>
            </a:xfrm>
            <a:custGeom>
              <a:avLst/>
              <a:gdLst>
                <a:gd name="T0" fmla="*/ 0 w 93"/>
                <a:gd name="T1" fmla="*/ 0 h 93"/>
                <a:gd name="T2" fmla="*/ 46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6"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35" name="Group 71"/>
          <p:cNvGrpSpPr>
            <a:grpSpLocks/>
          </p:cNvGrpSpPr>
          <p:nvPr/>
        </p:nvGrpSpPr>
        <p:grpSpPr bwMode="auto">
          <a:xfrm>
            <a:off x="3806825" y="1897063"/>
            <a:ext cx="242888" cy="284162"/>
            <a:chOff x="1310" y="926"/>
            <a:chExt cx="153" cy="179"/>
          </a:xfrm>
        </p:grpSpPr>
        <p:sp>
          <p:nvSpPr>
            <p:cNvPr id="7275" name="Line 72"/>
            <p:cNvSpPr>
              <a:spLocks noChangeShapeType="1"/>
            </p:cNvSpPr>
            <p:nvPr/>
          </p:nvSpPr>
          <p:spPr bwMode="auto">
            <a:xfrm>
              <a:off x="1310" y="926"/>
              <a:ext cx="95" cy="1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76" name="Freeform 73"/>
            <p:cNvSpPr>
              <a:spLocks/>
            </p:cNvSpPr>
            <p:nvPr/>
          </p:nvSpPr>
          <p:spPr bwMode="auto">
            <a:xfrm>
              <a:off x="1366" y="1003"/>
              <a:ext cx="97" cy="102"/>
            </a:xfrm>
            <a:custGeom>
              <a:avLst/>
              <a:gdLst>
                <a:gd name="T0" fmla="*/ 0 w 97"/>
                <a:gd name="T1" fmla="*/ 61 h 102"/>
                <a:gd name="T2" fmla="*/ 97 w 97"/>
                <a:gd name="T3" fmla="*/ 102 h 102"/>
                <a:gd name="T4" fmla="*/ 72 w 97"/>
                <a:gd name="T5" fmla="*/ 0 h 102"/>
                <a:gd name="T6" fmla="*/ 0 w 97"/>
                <a:gd name="T7" fmla="*/ 61 h 102"/>
                <a:gd name="T8" fmla="*/ 0 60000 65536"/>
                <a:gd name="T9" fmla="*/ 0 60000 65536"/>
                <a:gd name="T10" fmla="*/ 0 60000 65536"/>
                <a:gd name="T11" fmla="*/ 0 60000 65536"/>
                <a:gd name="T12" fmla="*/ 0 w 97"/>
                <a:gd name="T13" fmla="*/ 0 h 102"/>
                <a:gd name="T14" fmla="*/ 97 w 97"/>
                <a:gd name="T15" fmla="*/ 102 h 102"/>
              </a:gdLst>
              <a:ahLst/>
              <a:cxnLst>
                <a:cxn ang="T8">
                  <a:pos x="T0" y="T1"/>
                </a:cxn>
                <a:cxn ang="T9">
                  <a:pos x="T2" y="T3"/>
                </a:cxn>
                <a:cxn ang="T10">
                  <a:pos x="T4" y="T5"/>
                </a:cxn>
                <a:cxn ang="T11">
                  <a:pos x="T6" y="T7"/>
                </a:cxn>
              </a:cxnLst>
              <a:rect l="T12" t="T13" r="T14" b="T15"/>
              <a:pathLst>
                <a:path w="97" h="102">
                  <a:moveTo>
                    <a:pt x="0" y="61"/>
                  </a:moveTo>
                  <a:lnTo>
                    <a:pt x="97" y="102"/>
                  </a:lnTo>
                  <a:lnTo>
                    <a:pt x="72" y="0"/>
                  </a:lnTo>
                  <a:lnTo>
                    <a:pt x="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36" name="Group 74"/>
          <p:cNvGrpSpPr>
            <a:grpSpLocks/>
          </p:cNvGrpSpPr>
          <p:nvPr/>
        </p:nvGrpSpPr>
        <p:grpSpPr bwMode="auto">
          <a:xfrm>
            <a:off x="4449764" y="1912939"/>
            <a:ext cx="344487" cy="314325"/>
            <a:chOff x="1715" y="936"/>
            <a:chExt cx="217" cy="198"/>
          </a:xfrm>
        </p:grpSpPr>
        <p:sp>
          <p:nvSpPr>
            <p:cNvPr id="7273" name="Line 75"/>
            <p:cNvSpPr>
              <a:spLocks noChangeShapeType="1"/>
            </p:cNvSpPr>
            <p:nvPr/>
          </p:nvSpPr>
          <p:spPr bwMode="auto">
            <a:xfrm>
              <a:off x="1715" y="936"/>
              <a:ext cx="149" cy="13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74" name="Freeform 76"/>
            <p:cNvSpPr>
              <a:spLocks/>
            </p:cNvSpPr>
            <p:nvPr/>
          </p:nvSpPr>
          <p:spPr bwMode="auto">
            <a:xfrm>
              <a:off x="1830" y="1035"/>
              <a:ext cx="102" cy="99"/>
            </a:xfrm>
            <a:custGeom>
              <a:avLst/>
              <a:gdLst>
                <a:gd name="T0" fmla="*/ 0 w 102"/>
                <a:gd name="T1" fmla="*/ 69 h 99"/>
                <a:gd name="T2" fmla="*/ 102 w 102"/>
                <a:gd name="T3" fmla="*/ 99 h 99"/>
                <a:gd name="T4" fmla="*/ 63 w 102"/>
                <a:gd name="T5" fmla="*/ 0 h 99"/>
                <a:gd name="T6" fmla="*/ 0 w 102"/>
                <a:gd name="T7" fmla="*/ 69 h 99"/>
                <a:gd name="T8" fmla="*/ 0 60000 65536"/>
                <a:gd name="T9" fmla="*/ 0 60000 65536"/>
                <a:gd name="T10" fmla="*/ 0 60000 65536"/>
                <a:gd name="T11" fmla="*/ 0 60000 65536"/>
                <a:gd name="T12" fmla="*/ 0 w 102"/>
                <a:gd name="T13" fmla="*/ 0 h 99"/>
                <a:gd name="T14" fmla="*/ 102 w 102"/>
                <a:gd name="T15" fmla="*/ 99 h 99"/>
              </a:gdLst>
              <a:ahLst/>
              <a:cxnLst>
                <a:cxn ang="T8">
                  <a:pos x="T0" y="T1"/>
                </a:cxn>
                <a:cxn ang="T9">
                  <a:pos x="T2" y="T3"/>
                </a:cxn>
                <a:cxn ang="T10">
                  <a:pos x="T4" y="T5"/>
                </a:cxn>
                <a:cxn ang="T11">
                  <a:pos x="T6" y="T7"/>
                </a:cxn>
              </a:cxnLst>
              <a:rect l="T12" t="T13" r="T14" b="T15"/>
              <a:pathLst>
                <a:path w="102" h="99">
                  <a:moveTo>
                    <a:pt x="0" y="69"/>
                  </a:moveTo>
                  <a:lnTo>
                    <a:pt x="102" y="99"/>
                  </a:lnTo>
                  <a:lnTo>
                    <a:pt x="63" y="0"/>
                  </a:lnTo>
                  <a:lnTo>
                    <a:pt x="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37" name="Group 77"/>
          <p:cNvGrpSpPr>
            <a:grpSpLocks/>
          </p:cNvGrpSpPr>
          <p:nvPr/>
        </p:nvGrpSpPr>
        <p:grpSpPr bwMode="auto">
          <a:xfrm>
            <a:off x="3721100" y="2511426"/>
            <a:ext cx="374650" cy="314325"/>
            <a:chOff x="1256" y="1313"/>
            <a:chExt cx="236" cy="198"/>
          </a:xfrm>
        </p:grpSpPr>
        <p:sp>
          <p:nvSpPr>
            <p:cNvPr id="7271" name="Line 78"/>
            <p:cNvSpPr>
              <a:spLocks noChangeShapeType="1"/>
            </p:cNvSpPr>
            <p:nvPr/>
          </p:nvSpPr>
          <p:spPr bwMode="auto">
            <a:xfrm>
              <a:off x="1256" y="1313"/>
              <a:ext cx="165" cy="14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72" name="Freeform 79"/>
            <p:cNvSpPr>
              <a:spLocks/>
            </p:cNvSpPr>
            <p:nvPr/>
          </p:nvSpPr>
          <p:spPr bwMode="auto">
            <a:xfrm>
              <a:off x="1388" y="1415"/>
              <a:ext cx="104" cy="96"/>
            </a:xfrm>
            <a:custGeom>
              <a:avLst/>
              <a:gdLst>
                <a:gd name="T0" fmla="*/ 0 w 104"/>
                <a:gd name="T1" fmla="*/ 72 h 96"/>
                <a:gd name="T2" fmla="*/ 104 w 104"/>
                <a:gd name="T3" fmla="*/ 96 h 96"/>
                <a:gd name="T4" fmla="*/ 60 w 104"/>
                <a:gd name="T5" fmla="*/ 0 h 96"/>
                <a:gd name="T6" fmla="*/ 0 w 104"/>
                <a:gd name="T7" fmla="*/ 72 h 96"/>
                <a:gd name="T8" fmla="*/ 0 60000 65536"/>
                <a:gd name="T9" fmla="*/ 0 60000 65536"/>
                <a:gd name="T10" fmla="*/ 0 60000 65536"/>
                <a:gd name="T11" fmla="*/ 0 60000 65536"/>
                <a:gd name="T12" fmla="*/ 0 w 104"/>
                <a:gd name="T13" fmla="*/ 0 h 96"/>
                <a:gd name="T14" fmla="*/ 104 w 104"/>
                <a:gd name="T15" fmla="*/ 96 h 96"/>
              </a:gdLst>
              <a:ahLst/>
              <a:cxnLst>
                <a:cxn ang="T8">
                  <a:pos x="T0" y="T1"/>
                </a:cxn>
                <a:cxn ang="T9">
                  <a:pos x="T2" y="T3"/>
                </a:cxn>
                <a:cxn ang="T10">
                  <a:pos x="T4" y="T5"/>
                </a:cxn>
                <a:cxn ang="T11">
                  <a:pos x="T6" y="T7"/>
                </a:cxn>
              </a:cxnLst>
              <a:rect l="T12" t="T13" r="T14" b="T15"/>
              <a:pathLst>
                <a:path w="104" h="96">
                  <a:moveTo>
                    <a:pt x="0" y="72"/>
                  </a:moveTo>
                  <a:lnTo>
                    <a:pt x="104" y="96"/>
                  </a:lnTo>
                  <a:lnTo>
                    <a:pt x="60"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38" name="Group 80"/>
          <p:cNvGrpSpPr>
            <a:grpSpLocks/>
          </p:cNvGrpSpPr>
          <p:nvPr/>
        </p:nvGrpSpPr>
        <p:grpSpPr bwMode="auto">
          <a:xfrm>
            <a:off x="4191000" y="2511425"/>
            <a:ext cx="147638" cy="387350"/>
            <a:chOff x="1552" y="1313"/>
            <a:chExt cx="93" cy="244"/>
          </a:xfrm>
        </p:grpSpPr>
        <p:sp>
          <p:nvSpPr>
            <p:cNvPr id="7269" name="Line 81"/>
            <p:cNvSpPr>
              <a:spLocks noChangeShapeType="1"/>
            </p:cNvSpPr>
            <p:nvPr/>
          </p:nvSpPr>
          <p:spPr bwMode="auto">
            <a:xfrm>
              <a:off x="1598" y="1313"/>
              <a:ext cx="1" cy="15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70" name="Freeform 82"/>
            <p:cNvSpPr>
              <a:spLocks/>
            </p:cNvSpPr>
            <p:nvPr/>
          </p:nvSpPr>
          <p:spPr bwMode="auto">
            <a:xfrm>
              <a:off x="1552" y="1462"/>
              <a:ext cx="93" cy="95"/>
            </a:xfrm>
            <a:custGeom>
              <a:avLst/>
              <a:gdLst>
                <a:gd name="T0" fmla="*/ 0 w 93"/>
                <a:gd name="T1" fmla="*/ 0 h 95"/>
                <a:gd name="T2" fmla="*/ 46 w 93"/>
                <a:gd name="T3" fmla="*/ 95 h 95"/>
                <a:gd name="T4" fmla="*/ 93 w 93"/>
                <a:gd name="T5" fmla="*/ 0 h 95"/>
                <a:gd name="T6" fmla="*/ 0 w 93"/>
                <a:gd name="T7" fmla="*/ 0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0" y="0"/>
                  </a:moveTo>
                  <a:lnTo>
                    <a:pt x="46" y="95"/>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39" name="Group 83"/>
          <p:cNvGrpSpPr>
            <a:grpSpLocks/>
          </p:cNvGrpSpPr>
          <p:nvPr/>
        </p:nvGrpSpPr>
        <p:grpSpPr bwMode="auto">
          <a:xfrm>
            <a:off x="3562351" y="3138489"/>
            <a:ext cx="149225" cy="371475"/>
            <a:chOff x="1156" y="1708"/>
            <a:chExt cx="94" cy="234"/>
          </a:xfrm>
        </p:grpSpPr>
        <p:sp>
          <p:nvSpPr>
            <p:cNvPr id="7267" name="Line 84"/>
            <p:cNvSpPr>
              <a:spLocks noChangeShapeType="1"/>
            </p:cNvSpPr>
            <p:nvPr/>
          </p:nvSpPr>
          <p:spPr bwMode="auto">
            <a:xfrm>
              <a:off x="1202" y="1708"/>
              <a:ext cx="1" cy="14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68" name="Freeform 85"/>
            <p:cNvSpPr>
              <a:spLocks/>
            </p:cNvSpPr>
            <p:nvPr/>
          </p:nvSpPr>
          <p:spPr bwMode="auto">
            <a:xfrm>
              <a:off x="1156" y="1849"/>
              <a:ext cx="94" cy="93"/>
            </a:xfrm>
            <a:custGeom>
              <a:avLst/>
              <a:gdLst>
                <a:gd name="T0" fmla="*/ 0 w 94"/>
                <a:gd name="T1" fmla="*/ 0 h 93"/>
                <a:gd name="T2" fmla="*/ 48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8"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0" name="Group 86"/>
          <p:cNvGrpSpPr>
            <a:grpSpLocks/>
          </p:cNvGrpSpPr>
          <p:nvPr/>
        </p:nvGrpSpPr>
        <p:grpSpPr bwMode="auto">
          <a:xfrm>
            <a:off x="4148139" y="3152775"/>
            <a:ext cx="147637" cy="357188"/>
            <a:chOff x="1525" y="1717"/>
            <a:chExt cx="93" cy="225"/>
          </a:xfrm>
        </p:grpSpPr>
        <p:sp>
          <p:nvSpPr>
            <p:cNvPr id="7265" name="Line 87"/>
            <p:cNvSpPr>
              <a:spLocks noChangeShapeType="1"/>
            </p:cNvSpPr>
            <p:nvPr/>
          </p:nvSpPr>
          <p:spPr bwMode="auto">
            <a:xfrm>
              <a:off x="1571" y="1717"/>
              <a:ext cx="1" cy="13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66" name="Freeform 88"/>
            <p:cNvSpPr>
              <a:spLocks/>
            </p:cNvSpPr>
            <p:nvPr/>
          </p:nvSpPr>
          <p:spPr bwMode="auto">
            <a:xfrm>
              <a:off x="1525" y="1849"/>
              <a:ext cx="93" cy="93"/>
            </a:xfrm>
            <a:custGeom>
              <a:avLst/>
              <a:gdLst>
                <a:gd name="T0" fmla="*/ 0 w 93"/>
                <a:gd name="T1" fmla="*/ 0 h 93"/>
                <a:gd name="T2" fmla="*/ 47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7"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1" name="Group 89"/>
          <p:cNvGrpSpPr>
            <a:grpSpLocks/>
          </p:cNvGrpSpPr>
          <p:nvPr/>
        </p:nvGrpSpPr>
        <p:grpSpPr bwMode="auto">
          <a:xfrm>
            <a:off x="4519613" y="3225801"/>
            <a:ext cx="247650" cy="284163"/>
            <a:chOff x="1759" y="1763"/>
            <a:chExt cx="156" cy="179"/>
          </a:xfrm>
        </p:grpSpPr>
        <p:sp>
          <p:nvSpPr>
            <p:cNvPr id="7263" name="Line 90"/>
            <p:cNvSpPr>
              <a:spLocks noChangeShapeType="1"/>
            </p:cNvSpPr>
            <p:nvPr/>
          </p:nvSpPr>
          <p:spPr bwMode="auto">
            <a:xfrm>
              <a:off x="1759" y="1763"/>
              <a:ext cx="97" cy="11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64" name="Freeform 91"/>
            <p:cNvSpPr>
              <a:spLocks/>
            </p:cNvSpPr>
            <p:nvPr/>
          </p:nvSpPr>
          <p:spPr bwMode="auto">
            <a:xfrm>
              <a:off x="1817" y="1840"/>
              <a:ext cx="98" cy="102"/>
            </a:xfrm>
            <a:custGeom>
              <a:avLst/>
              <a:gdLst>
                <a:gd name="T0" fmla="*/ 0 w 98"/>
                <a:gd name="T1" fmla="*/ 62 h 102"/>
                <a:gd name="T2" fmla="*/ 98 w 98"/>
                <a:gd name="T3" fmla="*/ 102 h 102"/>
                <a:gd name="T4" fmla="*/ 72 w 98"/>
                <a:gd name="T5" fmla="*/ 0 h 102"/>
                <a:gd name="T6" fmla="*/ 0 w 98"/>
                <a:gd name="T7" fmla="*/ 62 h 102"/>
                <a:gd name="T8" fmla="*/ 0 60000 65536"/>
                <a:gd name="T9" fmla="*/ 0 60000 65536"/>
                <a:gd name="T10" fmla="*/ 0 60000 65536"/>
                <a:gd name="T11" fmla="*/ 0 60000 65536"/>
                <a:gd name="T12" fmla="*/ 0 w 98"/>
                <a:gd name="T13" fmla="*/ 0 h 102"/>
                <a:gd name="T14" fmla="*/ 98 w 98"/>
                <a:gd name="T15" fmla="*/ 102 h 102"/>
              </a:gdLst>
              <a:ahLst/>
              <a:cxnLst>
                <a:cxn ang="T8">
                  <a:pos x="T0" y="T1"/>
                </a:cxn>
                <a:cxn ang="T9">
                  <a:pos x="T2" y="T3"/>
                </a:cxn>
                <a:cxn ang="T10">
                  <a:pos x="T4" y="T5"/>
                </a:cxn>
                <a:cxn ang="T11">
                  <a:pos x="T6" y="T7"/>
                </a:cxn>
              </a:cxnLst>
              <a:rect l="T12" t="T13" r="T14" b="T15"/>
              <a:pathLst>
                <a:path w="98" h="102">
                  <a:moveTo>
                    <a:pt x="0" y="62"/>
                  </a:moveTo>
                  <a:lnTo>
                    <a:pt x="98" y="102"/>
                  </a:lnTo>
                  <a:lnTo>
                    <a:pt x="72" y="0"/>
                  </a:lnTo>
                  <a:lnTo>
                    <a:pt x="0"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2" name="Group 92"/>
          <p:cNvGrpSpPr>
            <a:grpSpLocks/>
          </p:cNvGrpSpPr>
          <p:nvPr/>
        </p:nvGrpSpPr>
        <p:grpSpPr bwMode="auto">
          <a:xfrm>
            <a:off x="5176839" y="3238501"/>
            <a:ext cx="257175" cy="258763"/>
            <a:chOff x="2173" y="1771"/>
            <a:chExt cx="162" cy="163"/>
          </a:xfrm>
        </p:grpSpPr>
        <p:sp>
          <p:nvSpPr>
            <p:cNvPr id="7261" name="Line 93"/>
            <p:cNvSpPr>
              <a:spLocks noChangeShapeType="1"/>
            </p:cNvSpPr>
            <p:nvPr/>
          </p:nvSpPr>
          <p:spPr bwMode="auto">
            <a:xfrm>
              <a:off x="2173" y="1771"/>
              <a:ext cx="98" cy="9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62" name="Freeform 94"/>
            <p:cNvSpPr>
              <a:spLocks/>
            </p:cNvSpPr>
            <p:nvPr/>
          </p:nvSpPr>
          <p:spPr bwMode="auto">
            <a:xfrm>
              <a:off x="2235" y="1833"/>
              <a:ext cx="100" cy="101"/>
            </a:xfrm>
            <a:custGeom>
              <a:avLst/>
              <a:gdLst>
                <a:gd name="T0" fmla="*/ 0 w 100"/>
                <a:gd name="T1" fmla="*/ 66 h 101"/>
                <a:gd name="T2" fmla="*/ 100 w 100"/>
                <a:gd name="T3" fmla="*/ 101 h 101"/>
                <a:gd name="T4" fmla="*/ 67 w 100"/>
                <a:gd name="T5" fmla="*/ 0 h 101"/>
                <a:gd name="T6" fmla="*/ 0 w 100"/>
                <a:gd name="T7" fmla="*/ 66 h 101"/>
                <a:gd name="T8" fmla="*/ 0 60000 65536"/>
                <a:gd name="T9" fmla="*/ 0 60000 65536"/>
                <a:gd name="T10" fmla="*/ 0 60000 65536"/>
                <a:gd name="T11" fmla="*/ 0 60000 65536"/>
                <a:gd name="T12" fmla="*/ 0 w 100"/>
                <a:gd name="T13" fmla="*/ 0 h 101"/>
                <a:gd name="T14" fmla="*/ 100 w 100"/>
                <a:gd name="T15" fmla="*/ 101 h 101"/>
              </a:gdLst>
              <a:ahLst/>
              <a:cxnLst>
                <a:cxn ang="T8">
                  <a:pos x="T0" y="T1"/>
                </a:cxn>
                <a:cxn ang="T9">
                  <a:pos x="T2" y="T3"/>
                </a:cxn>
                <a:cxn ang="T10">
                  <a:pos x="T4" y="T5"/>
                </a:cxn>
                <a:cxn ang="T11">
                  <a:pos x="T6" y="T7"/>
                </a:cxn>
              </a:cxnLst>
              <a:rect l="T12" t="T13" r="T14" b="T15"/>
              <a:pathLst>
                <a:path w="100" h="101">
                  <a:moveTo>
                    <a:pt x="0" y="66"/>
                  </a:moveTo>
                  <a:lnTo>
                    <a:pt x="100" y="101"/>
                  </a:lnTo>
                  <a:lnTo>
                    <a:pt x="67" y="0"/>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3" name="Group 95"/>
          <p:cNvGrpSpPr>
            <a:grpSpLocks/>
          </p:cNvGrpSpPr>
          <p:nvPr/>
        </p:nvGrpSpPr>
        <p:grpSpPr bwMode="auto">
          <a:xfrm>
            <a:off x="4862514" y="2524126"/>
            <a:ext cx="147637" cy="360363"/>
            <a:chOff x="1975" y="1321"/>
            <a:chExt cx="93" cy="227"/>
          </a:xfrm>
        </p:grpSpPr>
        <p:sp>
          <p:nvSpPr>
            <p:cNvPr id="7259" name="Line 96"/>
            <p:cNvSpPr>
              <a:spLocks noChangeShapeType="1"/>
            </p:cNvSpPr>
            <p:nvPr/>
          </p:nvSpPr>
          <p:spPr bwMode="auto">
            <a:xfrm>
              <a:off x="2021" y="1321"/>
              <a:ext cx="1" cy="13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60" name="Freeform 97"/>
            <p:cNvSpPr>
              <a:spLocks/>
            </p:cNvSpPr>
            <p:nvPr/>
          </p:nvSpPr>
          <p:spPr bwMode="auto">
            <a:xfrm>
              <a:off x="1975" y="1453"/>
              <a:ext cx="93" cy="95"/>
            </a:xfrm>
            <a:custGeom>
              <a:avLst/>
              <a:gdLst>
                <a:gd name="T0" fmla="*/ 0 w 93"/>
                <a:gd name="T1" fmla="*/ 0 h 95"/>
                <a:gd name="T2" fmla="*/ 46 w 93"/>
                <a:gd name="T3" fmla="*/ 95 h 95"/>
                <a:gd name="T4" fmla="*/ 93 w 93"/>
                <a:gd name="T5" fmla="*/ 0 h 95"/>
                <a:gd name="T6" fmla="*/ 0 w 93"/>
                <a:gd name="T7" fmla="*/ 0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0" y="0"/>
                  </a:moveTo>
                  <a:lnTo>
                    <a:pt x="46" y="95"/>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4" name="Group 98"/>
          <p:cNvGrpSpPr>
            <a:grpSpLocks/>
          </p:cNvGrpSpPr>
          <p:nvPr/>
        </p:nvGrpSpPr>
        <p:grpSpPr bwMode="auto">
          <a:xfrm>
            <a:off x="4876800" y="1939926"/>
            <a:ext cx="147638" cy="314325"/>
            <a:chOff x="1984" y="953"/>
            <a:chExt cx="93" cy="198"/>
          </a:xfrm>
        </p:grpSpPr>
        <p:sp>
          <p:nvSpPr>
            <p:cNvPr id="7257" name="Line 99"/>
            <p:cNvSpPr>
              <a:spLocks noChangeShapeType="1"/>
            </p:cNvSpPr>
            <p:nvPr/>
          </p:nvSpPr>
          <p:spPr bwMode="auto">
            <a:xfrm>
              <a:off x="2030" y="953"/>
              <a:ext cx="1" cy="10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58" name="Freeform 100"/>
            <p:cNvSpPr>
              <a:spLocks/>
            </p:cNvSpPr>
            <p:nvPr/>
          </p:nvSpPr>
          <p:spPr bwMode="auto">
            <a:xfrm>
              <a:off x="1984" y="1058"/>
              <a:ext cx="93" cy="93"/>
            </a:xfrm>
            <a:custGeom>
              <a:avLst/>
              <a:gdLst>
                <a:gd name="T0" fmla="*/ 0 w 93"/>
                <a:gd name="T1" fmla="*/ 0 h 93"/>
                <a:gd name="T2" fmla="*/ 46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6"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5" name="Group 101"/>
          <p:cNvGrpSpPr>
            <a:grpSpLocks/>
          </p:cNvGrpSpPr>
          <p:nvPr/>
        </p:nvGrpSpPr>
        <p:grpSpPr bwMode="auto">
          <a:xfrm>
            <a:off x="4133851" y="3795714"/>
            <a:ext cx="149225" cy="312737"/>
            <a:chOff x="1516" y="2122"/>
            <a:chExt cx="94" cy="197"/>
          </a:xfrm>
        </p:grpSpPr>
        <p:sp>
          <p:nvSpPr>
            <p:cNvPr id="7255" name="Line 102"/>
            <p:cNvSpPr>
              <a:spLocks noChangeShapeType="1"/>
            </p:cNvSpPr>
            <p:nvPr/>
          </p:nvSpPr>
          <p:spPr bwMode="auto">
            <a:xfrm>
              <a:off x="1562" y="2122"/>
              <a:ext cx="1" cy="10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56" name="Freeform 103"/>
            <p:cNvSpPr>
              <a:spLocks/>
            </p:cNvSpPr>
            <p:nvPr/>
          </p:nvSpPr>
          <p:spPr bwMode="auto">
            <a:xfrm>
              <a:off x="1516" y="2226"/>
              <a:ext cx="94" cy="93"/>
            </a:xfrm>
            <a:custGeom>
              <a:avLst/>
              <a:gdLst>
                <a:gd name="T0" fmla="*/ 0 w 94"/>
                <a:gd name="T1" fmla="*/ 0 h 93"/>
                <a:gd name="T2" fmla="*/ 47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7"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6" name="Group 104"/>
          <p:cNvGrpSpPr>
            <a:grpSpLocks/>
          </p:cNvGrpSpPr>
          <p:nvPr/>
        </p:nvGrpSpPr>
        <p:grpSpPr bwMode="auto">
          <a:xfrm>
            <a:off x="3533775" y="3810001"/>
            <a:ext cx="147638" cy="271463"/>
            <a:chOff x="1138" y="2131"/>
            <a:chExt cx="93" cy="171"/>
          </a:xfrm>
        </p:grpSpPr>
        <p:sp>
          <p:nvSpPr>
            <p:cNvPr id="7253" name="Line 105"/>
            <p:cNvSpPr>
              <a:spLocks noChangeShapeType="1"/>
            </p:cNvSpPr>
            <p:nvPr/>
          </p:nvSpPr>
          <p:spPr bwMode="auto">
            <a:xfrm>
              <a:off x="1184" y="2131"/>
              <a:ext cx="1" cy="8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54" name="Freeform 106"/>
            <p:cNvSpPr>
              <a:spLocks/>
            </p:cNvSpPr>
            <p:nvPr/>
          </p:nvSpPr>
          <p:spPr bwMode="auto">
            <a:xfrm>
              <a:off x="1138" y="2208"/>
              <a:ext cx="93" cy="94"/>
            </a:xfrm>
            <a:custGeom>
              <a:avLst/>
              <a:gdLst>
                <a:gd name="T0" fmla="*/ 0 w 93"/>
                <a:gd name="T1" fmla="*/ 0 h 94"/>
                <a:gd name="T2" fmla="*/ 46 w 93"/>
                <a:gd name="T3" fmla="*/ 94 h 94"/>
                <a:gd name="T4" fmla="*/ 93 w 93"/>
                <a:gd name="T5" fmla="*/ 0 h 94"/>
                <a:gd name="T6" fmla="*/ 0 w 93"/>
                <a:gd name="T7" fmla="*/ 0 h 94"/>
                <a:gd name="T8" fmla="*/ 0 60000 65536"/>
                <a:gd name="T9" fmla="*/ 0 60000 65536"/>
                <a:gd name="T10" fmla="*/ 0 60000 65536"/>
                <a:gd name="T11" fmla="*/ 0 60000 65536"/>
                <a:gd name="T12" fmla="*/ 0 w 93"/>
                <a:gd name="T13" fmla="*/ 0 h 94"/>
                <a:gd name="T14" fmla="*/ 93 w 93"/>
                <a:gd name="T15" fmla="*/ 94 h 94"/>
              </a:gdLst>
              <a:ahLst/>
              <a:cxnLst>
                <a:cxn ang="T8">
                  <a:pos x="T0" y="T1"/>
                </a:cxn>
                <a:cxn ang="T9">
                  <a:pos x="T2" y="T3"/>
                </a:cxn>
                <a:cxn ang="T10">
                  <a:pos x="T4" y="T5"/>
                </a:cxn>
                <a:cxn ang="T11">
                  <a:pos x="T6" y="T7"/>
                </a:cxn>
              </a:cxnLst>
              <a:rect l="T12" t="T13" r="T14" b="T15"/>
              <a:pathLst>
                <a:path w="93" h="94">
                  <a:moveTo>
                    <a:pt x="0" y="0"/>
                  </a:moveTo>
                  <a:lnTo>
                    <a:pt x="46" y="94"/>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grpSp>
        <p:nvGrpSpPr>
          <p:cNvPr id="7247" name="Group 107"/>
          <p:cNvGrpSpPr>
            <a:grpSpLocks/>
          </p:cNvGrpSpPr>
          <p:nvPr/>
        </p:nvGrpSpPr>
        <p:grpSpPr bwMode="auto">
          <a:xfrm>
            <a:off x="4889501" y="3836988"/>
            <a:ext cx="149225" cy="271462"/>
            <a:chOff x="1992" y="2148"/>
            <a:chExt cx="94" cy="171"/>
          </a:xfrm>
        </p:grpSpPr>
        <p:sp>
          <p:nvSpPr>
            <p:cNvPr id="7251" name="Line 108"/>
            <p:cNvSpPr>
              <a:spLocks noChangeShapeType="1"/>
            </p:cNvSpPr>
            <p:nvPr/>
          </p:nvSpPr>
          <p:spPr bwMode="auto">
            <a:xfrm>
              <a:off x="2038" y="2148"/>
              <a:ext cx="1" cy="8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sp>
          <p:nvSpPr>
            <p:cNvPr id="7252" name="Freeform 109"/>
            <p:cNvSpPr>
              <a:spLocks/>
            </p:cNvSpPr>
            <p:nvPr/>
          </p:nvSpPr>
          <p:spPr bwMode="auto">
            <a:xfrm>
              <a:off x="1992" y="2226"/>
              <a:ext cx="94" cy="93"/>
            </a:xfrm>
            <a:custGeom>
              <a:avLst/>
              <a:gdLst>
                <a:gd name="T0" fmla="*/ 0 w 94"/>
                <a:gd name="T1" fmla="*/ 0 h 93"/>
                <a:gd name="T2" fmla="*/ 46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6"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grpSp>
      <p:sp>
        <p:nvSpPr>
          <p:cNvPr id="7248" name="Line 110"/>
          <p:cNvSpPr>
            <a:spLocks noChangeShapeType="1"/>
          </p:cNvSpPr>
          <p:nvPr/>
        </p:nvSpPr>
        <p:spPr bwMode="auto">
          <a:xfrm flipV="1">
            <a:off x="4305300" y="4376738"/>
            <a:ext cx="152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defRPr/>
            </a:pPr>
            <a:endParaRPr kumimoji="1" lang="en-US" sz="2000">
              <a:solidFill>
                <a:srgbClr val="808080"/>
              </a:solidFill>
              <a:latin typeface="Times New Roman"/>
              <a:cs typeface="Arial"/>
            </a:endParaRPr>
          </a:p>
        </p:txBody>
      </p:sp>
      <p:pic>
        <p:nvPicPr>
          <p:cNvPr id="7249" name="Picture 111" descr="upde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341438"/>
            <a:ext cx="4052888" cy="3922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50" name="Text Box 113"/>
          <p:cNvSpPr txBox="1">
            <a:spLocks noChangeArrowheads="1"/>
          </p:cNvSpPr>
          <p:nvPr/>
        </p:nvSpPr>
        <p:spPr bwMode="auto">
          <a:xfrm>
            <a:off x="1814513" y="5605463"/>
            <a:ext cx="8350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defRPr/>
            </a:pPr>
            <a:r>
              <a:rPr lang="en-US" sz="2400">
                <a:solidFill>
                  <a:srgbClr val="003399"/>
                </a:solidFill>
                <a:cs typeface="Arial"/>
              </a:rPr>
              <a:t>Useful for example to track where a contaminant may come from</a:t>
            </a:r>
          </a:p>
        </p:txBody>
      </p:sp>
      <p:sp>
        <p:nvSpPr>
          <p:cNvPr id="2" name="Title 1">
            <a:extLst>
              <a:ext uri="{FF2B5EF4-FFF2-40B4-BE49-F238E27FC236}">
                <a16:creationId xmlns:a16="http://schemas.microsoft.com/office/drawing/2014/main" id="{26135430-4156-A9EC-904A-54BEFCEA9231}"/>
              </a:ext>
            </a:extLst>
          </p:cNvPr>
          <p:cNvSpPr>
            <a:spLocks noGrp="1"/>
          </p:cNvSpPr>
          <p:nvPr>
            <p:ph type="title"/>
          </p:nvPr>
        </p:nvSpPr>
        <p:spPr>
          <a:xfrm>
            <a:off x="478632" y="-98423"/>
            <a:ext cx="11713368" cy="1544637"/>
          </a:xfrm>
        </p:spPr>
        <p:txBody>
          <a:bodyPr>
            <a:normAutofit/>
          </a:bodyPr>
          <a:lstStyle/>
          <a:p>
            <a:r>
              <a:rPr lang="en-US" sz="4000" b="1" dirty="0"/>
              <a:t>Dependence function.</a:t>
            </a:r>
            <a:r>
              <a:rPr lang="en-US" sz="4000" dirty="0"/>
              <a:t>   Quantifies the amount a point x contributes to the point or zone y.   </a:t>
            </a:r>
          </a:p>
        </p:txBody>
      </p:sp>
    </p:spTree>
    <p:extLst>
      <p:ext uri="{BB962C8B-B14F-4D97-AF65-F5344CB8AC3E}">
        <p14:creationId xmlns:p14="http://schemas.microsoft.com/office/powerpoint/2010/main" val="14419720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p:cNvSpPr>
            <a:spLocks noGrp="1"/>
          </p:cNvSpPr>
          <p:nvPr>
            <p:ph type="title"/>
          </p:nvPr>
        </p:nvSpPr>
        <p:spPr>
          <a:xfrm>
            <a:off x="0" y="1871"/>
            <a:ext cx="12192000" cy="1000211"/>
          </a:xfrm>
        </p:spPr>
        <p:txBody>
          <a:bodyPr>
            <a:noAutofit/>
          </a:bodyPr>
          <a:lstStyle/>
          <a:p>
            <a:pPr algn="ctr">
              <a:lnSpc>
                <a:spcPct val="100000"/>
              </a:lnSpc>
            </a:pPr>
            <a:r>
              <a:rPr lang="en-US" sz="2800" dirty="0"/>
              <a:t>General Proximity Functions as weighted distance to a target set along </a:t>
            </a:r>
            <a:r>
              <a:rPr lang="en-US" sz="2800" dirty="0" err="1"/>
              <a:t>Dinfinity</a:t>
            </a:r>
            <a:r>
              <a:rPr lang="en-US" sz="2800" dirty="0"/>
              <a:t> Flow Directions</a:t>
            </a:r>
            <a:endParaRPr lang="en-US" sz="3600" dirty="0"/>
          </a:p>
        </p:txBody>
      </p:sp>
      <p:sp>
        <p:nvSpPr>
          <p:cNvPr id="142" name="Rectangle 3"/>
          <p:cNvSpPr>
            <a:spLocks noChangeArrowheads="1"/>
          </p:cNvSpPr>
          <p:nvPr/>
        </p:nvSpPr>
        <p:spPr bwMode="auto">
          <a:xfrm>
            <a:off x="288757" y="5428041"/>
            <a:ext cx="11790947" cy="738664"/>
          </a:xfrm>
          <a:prstGeom prst="rect">
            <a:avLst/>
          </a:prstGeom>
          <a:noFill/>
          <a:ln w="9525">
            <a:noFill/>
            <a:miter lim="800000"/>
            <a:headEnd/>
            <a:tailEnd/>
          </a:ln>
        </p:spPr>
        <p:txBody>
          <a:bodyPr wrap="square">
            <a:spAutoFit/>
          </a:bodyPr>
          <a:lstStyle/>
          <a:p>
            <a:pPr defTabSz="514350" fontAlgn="base">
              <a:spcBef>
                <a:spcPct val="0"/>
              </a:spcBef>
              <a:spcAft>
                <a:spcPct val="0"/>
              </a:spcAft>
              <a:defRPr/>
            </a:pPr>
            <a:r>
              <a:rPr lang="en-US" sz="1400" dirty="0" err="1">
                <a:solidFill>
                  <a:srgbClr val="7F7F7F"/>
                </a:solidFill>
                <a:latin typeface="MS Sans Serif"/>
                <a:ea typeface="ＭＳ Ｐゴシック"/>
                <a:cs typeface="Arial"/>
              </a:rPr>
              <a:t>Tesfa</a:t>
            </a:r>
            <a:r>
              <a:rPr lang="en-US" sz="1400" dirty="0">
                <a:solidFill>
                  <a:srgbClr val="7F7F7F"/>
                </a:solidFill>
                <a:latin typeface="MS Sans Serif"/>
                <a:ea typeface="ＭＳ Ｐゴシック"/>
                <a:cs typeface="Arial"/>
              </a:rPr>
              <a:t>, T. K., D. G. Tarboton, D. W. Watson, K. A. T. </a:t>
            </a:r>
            <a:r>
              <a:rPr lang="en-US" sz="1400" dirty="0" err="1">
                <a:solidFill>
                  <a:srgbClr val="7F7F7F"/>
                </a:solidFill>
                <a:latin typeface="MS Sans Serif"/>
                <a:ea typeface="ＭＳ Ｐゴシック"/>
                <a:cs typeface="Arial"/>
              </a:rPr>
              <a:t>Schreuders</a:t>
            </a:r>
            <a:r>
              <a:rPr lang="en-US" sz="1400" dirty="0">
                <a:solidFill>
                  <a:srgbClr val="7F7F7F"/>
                </a:solidFill>
                <a:latin typeface="MS Sans Serif"/>
                <a:ea typeface="ＭＳ Ｐゴシック"/>
                <a:cs typeface="Arial"/>
              </a:rPr>
              <a:t>, M. E. Baker and R. M. Wallace, (2011), "Extraction of hydrological proximity measures from DEMs using parallel processing," Environmental Modelling &amp; Software, 26(12): 1696-1709, </a:t>
            </a:r>
            <a:r>
              <a:rPr lang="en-US" sz="1400" dirty="0">
                <a:solidFill>
                  <a:srgbClr val="7F7F7F"/>
                </a:solidFill>
                <a:latin typeface="MS Sans Serif"/>
                <a:ea typeface="ＭＳ Ｐゴシック"/>
                <a:cs typeface="Arial"/>
                <a:hlinkClick r:id="rId2"/>
              </a:rPr>
              <a:t>http://dx.doi.org/10.1016/j.envsoft.2011.07.018</a:t>
            </a:r>
            <a:r>
              <a:rPr lang="en-US" sz="1400" dirty="0">
                <a:solidFill>
                  <a:srgbClr val="7F7F7F"/>
                </a:solidFill>
                <a:latin typeface="MS Sans Serif"/>
                <a:ea typeface="ＭＳ Ｐゴシック"/>
                <a:cs typeface="Arial"/>
              </a:rPr>
              <a:t>.   </a:t>
            </a:r>
          </a:p>
        </p:txBody>
      </p:sp>
      <p:pic>
        <p:nvPicPr>
          <p:cNvPr id="4" name="Picture 3"/>
          <p:cNvPicPr>
            <a:picLocks noChangeAspect="1"/>
          </p:cNvPicPr>
          <p:nvPr/>
        </p:nvPicPr>
        <p:blipFill>
          <a:blip r:embed="rId3"/>
          <a:stretch>
            <a:fillRect/>
          </a:stretch>
        </p:blipFill>
        <p:spPr>
          <a:xfrm>
            <a:off x="1681161" y="1022631"/>
            <a:ext cx="3413973" cy="4295324"/>
          </a:xfrm>
          <a:prstGeom prst="rect">
            <a:avLst/>
          </a:prstGeom>
        </p:spPr>
      </p:pic>
      <p:grpSp>
        <p:nvGrpSpPr>
          <p:cNvPr id="14" name="Group 13"/>
          <p:cNvGrpSpPr/>
          <p:nvPr/>
        </p:nvGrpSpPr>
        <p:grpSpPr>
          <a:xfrm>
            <a:off x="3234428" y="2622647"/>
            <a:ext cx="1178830" cy="2306087"/>
            <a:chOff x="5385527" y="3408823"/>
            <a:chExt cx="830748" cy="1635304"/>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26" name="Text Box 37"/>
            <p:cNvSpPr txBox="1">
              <a:spLocks noChangeAspect="1" noChangeArrowheads="1"/>
            </p:cNvSpPr>
            <p:nvPr/>
          </p:nvSpPr>
          <p:spPr bwMode="auto">
            <a:xfrm>
              <a:off x="5486421" y="4629448"/>
              <a:ext cx="729854" cy="414679"/>
            </a:xfrm>
            <a:prstGeom prst="rect">
              <a:avLst/>
            </a:prstGeom>
            <a:noFill/>
            <a:ln w="9525">
              <a:noFill/>
              <a:miter lim="800000"/>
              <a:headEnd/>
              <a:tailEnd/>
            </a:ln>
          </p:spPr>
          <p:txBody>
            <a:bodyPr>
              <a:spAutoFit/>
            </a:bodyPr>
            <a:lstStyle/>
            <a:p>
              <a:pPr defTabSz="514350" eaLnBrk="0" fontAlgn="base" hangingPunct="0">
                <a:spcBef>
                  <a:spcPct val="50000"/>
                </a:spcBef>
                <a:spcAft>
                  <a:spcPct val="0"/>
                </a:spcAft>
                <a:defRPr/>
              </a:pPr>
              <a:r>
                <a:rPr lang="en-US" sz="3200" b="1" dirty="0">
                  <a:solidFill>
                    <a:srgbClr val="003399"/>
                  </a:solidFill>
                  <a:latin typeface="Calibri"/>
                  <a:ea typeface="ＭＳ Ｐゴシック"/>
                </a:rPr>
                <a:t>D</a:t>
              </a:r>
              <a:r>
                <a:rPr lang="en-US" sz="3200" b="1" dirty="0">
                  <a:solidFill>
                    <a:srgbClr val="003399"/>
                  </a:solidFill>
                  <a:latin typeface="Calibri"/>
                  <a:ea typeface="ＭＳ Ｐゴシック"/>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600">
                <a:solidFill>
                  <a:srgbClr val="808080"/>
                </a:solidFill>
                <a:latin typeface="Calibri"/>
                <a:ea typeface="ＭＳ Ｐゴシック"/>
              </a:endParaRPr>
            </a:p>
          </p:txBody>
        </p:sp>
      </p:grpSp>
      <p:grpSp>
        <p:nvGrpSpPr>
          <p:cNvPr id="27" name="Group 6"/>
          <p:cNvGrpSpPr>
            <a:grpSpLocks noChangeAspect="1"/>
          </p:cNvGrpSpPr>
          <p:nvPr/>
        </p:nvGrpSpPr>
        <p:grpSpPr bwMode="auto">
          <a:xfrm>
            <a:off x="5291068" y="2134851"/>
            <a:ext cx="5151782" cy="3092181"/>
            <a:chOff x="717" y="240"/>
            <a:chExt cx="3726" cy="2371"/>
          </a:xfrm>
        </p:grpSpPr>
        <p:sp>
          <p:nvSpPr>
            <p:cNvPr id="29"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a typeface="ＭＳ Ｐゴシック"/>
              </a:endParaRPr>
            </a:p>
          </p:txBody>
        </p:sp>
        <p:sp>
          <p:nvSpPr>
            <p:cNvPr id="30" name="Freeform 7"/>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a typeface="ＭＳ Ｐゴシック"/>
              </a:endParaRPr>
            </a:p>
          </p:txBody>
        </p:sp>
        <p:sp>
          <p:nvSpPr>
            <p:cNvPr id="31"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a typeface="ＭＳ Ｐゴシック"/>
              </a:endParaRPr>
            </a:p>
          </p:txBody>
        </p:sp>
        <p:sp>
          <p:nvSpPr>
            <p:cNvPr id="32"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33"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4"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5"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6"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37"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38"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39"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40" name="Rectangle 17"/>
            <p:cNvSpPr>
              <a:spLocks noChangeArrowheads="1"/>
            </p:cNvSpPr>
            <p:nvPr/>
          </p:nvSpPr>
          <p:spPr bwMode="auto">
            <a:xfrm>
              <a:off x="1585" y="228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hs</a:t>
              </a:r>
              <a:endParaRPr kumimoji="0" lang="en-US" altLang="en-US" sz="3600">
                <a:solidFill>
                  <a:prstClr val="black"/>
                </a:solidFill>
                <a:latin typeface="Arial" panose="020B0604020202020204" pitchFamily="34" charset="0"/>
                <a:ea typeface="ＭＳ Ｐゴシック"/>
              </a:endParaRPr>
            </a:p>
          </p:txBody>
        </p:sp>
        <p:sp>
          <p:nvSpPr>
            <p:cNvPr id="41" name="Rectangle 18"/>
            <p:cNvSpPr>
              <a:spLocks noChangeArrowheads="1"/>
            </p:cNvSpPr>
            <p:nvPr/>
          </p:nvSpPr>
          <p:spPr bwMode="auto">
            <a:xfrm>
              <a:off x="3189" y="2264"/>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hr</a:t>
              </a:r>
              <a:endParaRPr kumimoji="0" lang="en-US" altLang="en-US" sz="3600">
                <a:solidFill>
                  <a:prstClr val="black"/>
                </a:solidFill>
                <a:latin typeface="Arial" panose="020B0604020202020204" pitchFamily="34" charset="0"/>
                <a:ea typeface="ＭＳ Ｐゴシック"/>
              </a:endParaRPr>
            </a:p>
          </p:txBody>
        </p:sp>
        <p:sp>
          <p:nvSpPr>
            <p:cNvPr id="44"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45"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grpSp>
          <p:nvGrpSpPr>
            <p:cNvPr id="46" name="Group 45"/>
            <p:cNvGrpSpPr>
              <a:grpSpLocks/>
            </p:cNvGrpSpPr>
            <p:nvPr/>
          </p:nvGrpSpPr>
          <p:grpSpPr bwMode="auto">
            <a:xfrm>
              <a:off x="2286" y="1529"/>
              <a:ext cx="88" cy="88"/>
              <a:chOff x="2286" y="1529"/>
              <a:chExt cx="88" cy="88"/>
            </a:xfrm>
          </p:grpSpPr>
          <p:sp>
            <p:nvSpPr>
              <p:cNvPr id="116"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117"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grpSp>
        <p:sp>
          <p:nvSpPr>
            <p:cNvPr id="47" name="Rectangle 46"/>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48" name="Freeform 47"/>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49" name="Freeform 48"/>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0"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51" name="Rectangle 50"/>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52" name="Rectangle 51"/>
            <p:cNvSpPr>
              <a:spLocks noChangeArrowheads="1"/>
            </p:cNvSpPr>
            <p:nvPr/>
          </p:nvSpPr>
          <p:spPr bwMode="auto">
            <a:xfrm>
              <a:off x="3927" y="267"/>
              <a:ext cx="516" cy="23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a:solidFill>
                    <a:srgbClr val="000000"/>
                  </a:solidFill>
                  <a:latin typeface="Arial" panose="020B0604020202020204" pitchFamily="34" charset="0"/>
                  <a:ea typeface="ＭＳ Ｐゴシック"/>
                </a:rPr>
                <a:t>Ridge</a:t>
              </a:r>
              <a:endParaRPr kumimoji="0" lang="en-US" altLang="en-US" sz="3600">
                <a:solidFill>
                  <a:prstClr val="black"/>
                </a:solidFill>
                <a:latin typeface="Arial" panose="020B0604020202020204" pitchFamily="34" charset="0"/>
                <a:ea typeface="ＭＳ Ｐゴシック"/>
              </a:endParaRPr>
            </a:p>
          </p:txBody>
        </p:sp>
        <p:sp>
          <p:nvSpPr>
            <p:cNvPr id="53" name="Freeform 52"/>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4" name="Freeform 53"/>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5" name="Freeform 54"/>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6" name="Freeform 55"/>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57" name="Rectangle 56"/>
            <p:cNvSpPr>
              <a:spLocks noChangeArrowheads="1"/>
            </p:cNvSpPr>
            <p:nvPr/>
          </p:nvSpPr>
          <p:spPr bwMode="auto">
            <a:xfrm rot="19860000">
              <a:off x="3105" y="925"/>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pr</a:t>
              </a:r>
              <a:endParaRPr kumimoji="0" lang="en-US" altLang="en-US" sz="3600">
                <a:solidFill>
                  <a:prstClr val="black"/>
                </a:solidFill>
                <a:latin typeface="Arial" panose="020B0604020202020204" pitchFamily="34" charset="0"/>
                <a:ea typeface="ＭＳ Ｐゴシック"/>
              </a:endParaRPr>
            </a:p>
          </p:txBody>
        </p:sp>
        <p:sp>
          <p:nvSpPr>
            <p:cNvPr id="58" name="Rectangle 57"/>
            <p:cNvSpPr>
              <a:spLocks noChangeArrowheads="1"/>
            </p:cNvSpPr>
            <p:nvPr/>
          </p:nvSpPr>
          <p:spPr bwMode="auto">
            <a:xfrm rot="20160000">
              <a:off x="1472" y="170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ps</a:t>
              </a:r>
              <a:endParaRPr kumimoji="0" lang="en-US" altLang="en-US" sz="3600">
                <a:solidFill>
                  <a:prstClr val="black"/>
                </a:solidFill>
                <a:latin typeface="Arial" panose="020B0604020202020204" pitchFamily="34" charset="0"/>
                <a:ea typeface="ＭＳ Ｐゴシック"/>
              </a:endParaRPr>
            </a:p>
          </p:txBody>
        </p:sp>
        <p:sp>
          <p:nvSpPr>
            <p:cNvPr id="59" name="Freeform 58"/>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0" name="Freeform 59"/>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1" name="Freeform 60"/>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2" name="Freeform 61"/>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3" name="Freeform 62"/>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4" name="Freeform 63"/>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5" name="Freeform 64"/>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6" name="Freeform 65"/>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67" name="Rectangle 66"/>
            <p:cNvSpPr>
              <a:spLocks noChangeArrowheads="1"/>
            </p:cNvSpPr>
            <p:nvPr/>
          </p:nvSpPr>
          <p:spPr bwMode="auto">
            <a:xfrm rot="19800000">
              <a:off x="1719" y="1806"/>
              <a:ext cx="260"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ss</a:t>
              </a:r>
              <a:endParaRPr kumimoji="0" lang="en-US" altLang="en-US" sz="3600">
                <a:solidFill>
                  <a:prstClr val="black"/>
                </a:solidFill>
                <a:latin typeface="Arial" panose="020B0604020202020204" pitchFamily="34" charset="0"/>
                <a:ea typeface="ＭＳ Ｐゴシック"/>
              </a:endParaRPr>
            </a:p>
          </p:txBody>
        </p:sp>
        <p:sp>
          <p:nvSpPr>
            <p:cNvPr id="68" name="Rectangle 67"/>
            <p:cNvSpPr>
              <a:spLocks noChangeArrowheads="1"/>
            </p:cNvSpPr>
            <p:nvPr/>
          </p:nvSpPr>
          <p:spPr bwMode="auto">
            <a:xfrm rot="19500000">
              <a:off x="2961" y="629"/>
              <a:ext cx="217"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sr</a:t>
              </a:r>
              <a:endParaRPr kumimoji="0" lang="en-US" altLang="en-US" sz="3600">
                <a:solidFill>
                  <a:prstClr val="black"/>
                </a:solidFill>
                <a:latin typeface="Arial" panose="020B0604020202020204" pitchFamily="34" charset="0"/>
                <a:ea typeface="ＭＳ Ｐゴシック"/>
              </a:endParaRPr>
            </a:p>
          </p:txBody>
        </p:sp>
        <p:sp>
          <p:nvSpPr>
            <p:cNvPr id="69" name="Freeform 68"/>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0" name="Freeform 69"/>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1" name="Freeform 70"/>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600">
                <a:solidFill>
                  <a:prstClr val="black"/>
                </a:solidFill>
                <a:latin typeface="Calibri"/>
                <a:ea typeface="ＭＳ Ｐゴシック"/>
              </a:endParaRPr>
            </a:p>
          </p:txBody>
        </p:sp>
        <p:sp>
          <p:nvSpPr>
            <p:cNvPr id="72" name="Freeform 71"/>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 xmlns:a14="http://schemas.microsoft.com/office/drawing/2010/main">
                  <a:solidFill>
                    <a:srgbClr val="FFFFFF"/>
                  </a:solidFill>
                </a14:hiddenFill>
              </a:ext>
            </a:extLst>
          </p:spPr>
          <p:txBody>
            <a:bodyPr/>
            <a:lstStyle/>
            <a:p>
              <a:pPr>
                <a:defRPr/>
              </a:pPr>
              <a:endParaRPr lang="en-US" sz="3600">
                <a:solidFill>
                  <a:prstClr val="black"/>
                </a:solidFill>
                <a:latin typeface="Calibri"/>
                <a:ea typeface="ＭＳ Ｐゴシック"/>
              </a:endParaRPr>
            </a:p>
          </p:txBody>
        </p:sp>
        <p:sp>
          <p:nvSpPr>
            <p:cNvPr id="73"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74" name="Freeform 73"/>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5" name="Freeform 74"/>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6" name="Freeform 75"/>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7"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78" name="Freeform 77"/>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79"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80" name="Freeform 79"/>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81" name="Rectangle 80"/>
            <p:cNvSpPr>
              <a:spLocks noChangeArrowheads="1"/>
            </p:cNvSpPr>
            <p:nvPr/>
          </p:nvSpPr>
          <p:spPr bwMode="auto">
            <a:xfrm>
              <a:off x="1585" y="228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hs</a:t>
              </a:r>
              <a:endParaRPr kumimoji="0" lang="en-US" altLang="en-US" sz="3600">
                <a:solidFill>
                  <a:prstClr val="black"/>
                </a:solidFill>
                <a:latin typeface="Arial" panose="020B0604020202020204" pitchFamily="34" charset="0"/>
                <a:ea typeface="ＭＳ Ｐゴシック"/>
              </a:endParaRPr>
            </a:p>
          </p:txBody>
        </p:sp>
        <p:sp>
          <p:nvSpPr>
            <p:cNvPr id="82" name="Rectangle 81"/>
            <p:cNvSpPr>
              <a:spLocks noChangeArrowheads="1"/>
            </p:cNvSpPr>
            <p:nvPr/>
          </p:nvSpPr>
          <p:spPr bwMode="auto">
            <a:xfrm>
              <a:off x="3189" y="2264"/>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err="1">
                  <a:solidFill>
                    <a:srgbClr val="000000"/>
                  </a:solidFill>
                  <a:latin typeface="Arial" panose="020B0604020202020204" pitchFamily="34" charset="0"/>
                  <a:ea typeface="ＭＳ Ｐゴシック"/>
                </a:rPr>
                <a:t>hr</a:t>
              </a:r>
              <a:endParaRPr kumimoji="0" lang="en-US" altLang="en-US" sz="3600" dirty="0">
                <a:solidFill>
                  <a:prstClr val="black"/>
                </a:solidFill>
                <a:latin typeface="Arial" panose="020B0604020202020204" pitchFamily="34" charset="0"/>
                <a:ea typeface="ＭＳ Ｐゴシック"/>
              </a:endParaRPr>
            </a:p>
          </p:txBody>
        </p:sp>
        <p:sp>
          <p:nvSpPr>
            <p:cNvPr id="83" name="Rectangle 82"/>
            <p:cNvSpPr>
              <a:spLocks noChangeArrowheads="1"/>
            </p:cNvSpPr>
            <p:nvPr/>
          </p:nvSpPr>
          <p:spPr bwMode="auto">
            <a:xfrm>
              <a:off x="4088" y="978"/>
              <a:ext cx="314"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err="1">
                  <a:solidFill>
                    <a:srgbClr val="000000"/>
                  </a:solidFill>
                  <a:latin typeface="Arial" panose="020B0604020202020204" pitchFamily="34" charset="0"/>
                  <a:ea typeface="ＭＳ Ｐゴシック"/>
                </a:rPr>
                <a:t>vr</a:t>
              </a:r>
              <a:endParaRPr kumimoji="0" lang="en-US" altLang="en-US" sz="3600" dirty="0">
                <a:solidFill>
                  <a:prstClr val="black"/>
                </a:solidFill>
                <a:latin typeface="Arial" panose="020B0604020202020204" pitchFamily="34" charset="0"/>
                <a:ea typeface="ＭＳ Ｐゴシック"/>
              </a:endParaRPr>
            </a:p>
          </p:txBody>
        </p:sp>
        <p:sp>
          <p:nvSpPr>
            <p:cNvPr id="84" name="Rectangle 83"/>
            <p:cNvSpPr>
              <a:spLocks noChangeArrowheads="1"/>
            </p:cNvSpPr>
            <p:nvPr/>
          </p:nvSpPr>
          <p:spPr bwMode="auto">
            <a:xfrm>
              <a:off x="4091" y="1730"/>
              <a:ext cx="260"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a:solidFill>
                    <a:srgbClr val="000000"/>
                  </a:solidFill>
                  <a:latin typeface="Arial" panose="020B0604020202020204" pitchFamily="34" charset="0"/>
                  <a:ea typeface="ＭＳ Ｐゴシック"/>
                </a:rPr>
                <a:t>vs</a:t>
              </a:r>
              <a:endParaRPr kumimoji="0" lang="en-US" altLang="en-US" sz="3600" dirty="0">
                <a:solidFill>
                  <a:prstClr val="black"/>
                </a:solidFill>
                <a:latin typeface="Arial" panose="020B0604020202020204" pitchFamily="34" charset="0"/>
                <a:ea typeface="ＭＳ Ｐゴシック"/>
              </a:endParaRPr>
            </a:p>
          </p:txBody>
        </p:sp>
        <p:sp>
          <p:nvSpPr>
            <p:cNvPr id="85" name="Rectangle 84"/>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86" name="Freeform 85"/>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grpSp>
          <p:nvGrpSpPr>
            <p:cNvPr id="87" name="Group 71"/>
            <p:cNvGrpSpPr>
              <a:grpSpLocks/>
            </p:cNvGrpSpPr>
            <p:nvPr/>
          </p:nvGrpSpPr>
          <p:grpSpPr bwMode="auto">
            <a:xfrm>
              <a:off x="2286" y="1529"/>
              <a:ext cx="88" cy="88"/>
              <a:chOff x="2286" y="1529"/>
              <a:chExt cx="88" cy="88"/>
            </a:xfrm>
          </p:grpSpPr>
          <p:sp>
            <p:nvSpPr>
              <p:cNvPr id="113"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115"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grpSp>
        <p:sp>
          <p:nvSpPr>
            <p:cNvPr id="88"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89" name="Rectangle 73"/>
            <p:cNvSpPr>
              <a:spLocks noChangeArrowheads="1"/>
            </p:cNvSpPr>
            <p:nvPr/>
          </p:nvSpPr>
          <p:spPr bwMode="auto">
            <a:xfrm>
              <a:off x="717" y="1586"/>
              <a:ext cx="628" cy="236"/>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b="1" dirty="0">
                  <a:solidFill>
                    <a:srgbClr val="000000"/>
                  </a:solidFill>
                  <a:latin typeface="Arial" panose="020B0604020202020204" pitchFamily="34" charset="0"/>
                  <a:ea typeface="ＭＳ Ｐゴシック"/>
                </a:rPr>
                <a:t>Stream</a:t>
              </a:r>
              <a:endParaRPr kumimoji="0" lang="en-US" altLang="en-US" sz="3600" dirty="0">
                <a:solidFill>
                  <a:prstClr val="black"/>
                </a:solidFill>
                <a:latin typeface="Arial" panose="020B0604020202020204" pitchFamily="34" charset="0"/>
                <a:ea typeface="ＭＳ Ｐゴシック"/>
              </a:endParaRPr>
            </a:p>
          </p:txBody>
        </p:sp>
        <p:sp>
          <p:nvSpPr>
            <p:cNvPr id="90"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1"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2"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 xmlns:a14="http://schemas.microsoft.com/office/drawing/2010/main">
                  <a:noFill/>
                </a14:hiddenFill>
              </a:ext>
            </a:extLst>
          </p:spPr>
          <p:txBody>
            <a:bodyPr/>
            <a:lstStyle/>
            <a:p>
              <a:pPr>
                <a:defRPr/>
              </a:pPr>
              <a:endParaRPr lang="en-US" sz="3600">
                <a:solidFill>
                  <a:prstClr val="black"/>
                </a:solidFill>
                <a:latin typeface="Calibri"/>
                <a:ea typeface="ＭＳ Ｐゴシック"/>
              </a:endParaRPr>
            </a:p>
          </p:txBody>
        </p:sp>
        <p:sp>
          <p:nvSpPr>
            <p:cNvPr id="93"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 xmlns:a14="http://schemas.microsoft.com/office/drawing/2010/main">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4000">
                <a:solidFill>
                  <a:srgbClr val="EEECE1"/>
                </a:solidFill>
                <a:ea typeface="ＭＳ Ｐゴシック"/>
              </a:endParaRPr>
            </a:p>
          </p:txBody>
        </p:sp>
        <p:sp>
          <p:nvSpPr>
            <p:cNvPr id="94"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5"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6"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7"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98" name="Rectangle 83"/>
            <p:cNvSpPr>
              <a:spLocks noChangeArrowheads="1"/>
            </p:cNvSpPr>
            <p:nvPr/>
          </p:nvSpPr>
          <p:spPr bwMode="auto">
            <a:xfrm rot="19860000">
              <a:off x="3105" y="925"/>
              <a:ext cx="232"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dirty="0" err="1">
                  <a:solidFill>
                    <a:srgbClr val="000000"/>
                  </a:solidFill>
                  <a:latin typeface="Arial" panose="020B0604020202020204" pitchFamily="34" charset="0"/>
                  <a:ea typeface="ＭＳ Ｐゴシック"/>
                </a:rPr>
                <a:t>pr</a:t>
              </a:r>
              <a:endParaRPr kumimoji="0" lang="en-US" altLang="en-US" sz="3600" dirty="0">
                <a:solidFill>
                  <a:prstClr val="black"/>
                </a:solidFill>
                <a:latin typeface="Arial" panose="020B0604020202020204" pitchFamily="34" charset="0"/>
                <a:ea typeface="ＭＳ Ｐゴシック"/>
              </a:endParaRPr>
            </a:p>
          </p:txBody>
        </p:sp>
        <p:sp>
          <p:nvSpPr>
            <p:cNvPr id="99" name="Rectangle 84"/>
            <p:cNvSpPr>
              <a:spLocks noChangeArrowheads="1"/>
            </p:cNvSpPr>
            <p:nvPr/>
          </p:nvSpPr>
          <p:spPr bwMode="auto">
            <a:xfrm rot="20160000">
              <a:off x="1472" y="1701"/>
              <a:ext cx="275"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ps</a:t>
              </a:r>
              <a:endParaRPr kumimoji="0" lang="en-US" altLang="en-US" sz="3600">
                <a:solidFill>
                  <a:prstClr val="black"/>
                </a:solidFill>
                <a:latin typeface="Arial" panose="020B0604020202020204" pitchFamily="34" charset="0"/>
                <a:ea typeface="ＭＳ Ｐゴシック"/>
              </a:endParaRPr>
            </a:p>
          </p:txBody>
        </p:sp>
        <p:sp>
          <p:nvSpPr>
            <p:cNvPr id="100"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1"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2"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3"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4"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5"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6"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7"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08" name="Rectangle 93"/>
            <p:cNvSpPr>
              <a:spLocks noChangeArrowheads="1"/>
            </p:cNvSpPr>
            <p:nvPr/>
          </p:nvSpPr>
          <p:spPr bwMode="auto">
            <a:xfrm rot="19800000">
              <a:off x="1719" y="1806"/>
              <a:ext cx="260"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ss</a:t>
              </a:r>
              <a:endParaRPr kumimoji="0" lang="en-US" altLang="en-US" sz="3600">
                <a:solidFill>
                  <a:prstClr val="black"/>
                </a:solidFill>
                <a:latin typeface="Arial" panose="020B0604020202020204" pitchFamily="34" charset="0"/>
                <a:ea typeface="ＭＳ Ｐゴシック"/>
              </a:endParaRPr>
            </a:p>
          </p:txBody>
        </p:sp>
        <p:sp>
          <p:nvSpPr>
            <p:cNvPr id="109" name="Rectangle 94"/>
            <p:cNvSpPr>
              <a:spLocks noChangeArrowheads="1"/>
            </p:cNvSpPr>
            <p:nvPr/>
          </p:nvSpPr>
          <p:spPr bwMode="auto">
            <a:xfrm rot="19500000">
              <a:off x="2961" y="629"/>
              <a:ext cx="217" cy="33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800" i="1">
                  <a:solidFill>
                    <a:srgbClr val="000000"/>
                  </a:solidFill>
                  <a:latin typeface="Arial" panose="020B0604020202020204" pitchFamily="34" charset="0"/>
                  <a:ea typeface="ＭＳ Ｐゴシック"/>
                </a:rPr>
                <a:t>sr</a:t>
              </a:r>
              <a:endParaRPr kumimoji="0" lang="en-US" altLang="en-US" sz="3600">
                <a:solidFill>
                  <a:prstClr val="black"/>
                </a:solidFill>
                <a:latin typeface="Arial" panose="020B0604020202020204" pitchFamily="34" charset="0"/>
                <a:ea typeface="ＭＳ Ｐゴシック"/>
              </a:endParaRPr>
            </a:p>
          </p:txBody>
        </p:sp>
        <p:sp>
          <p:nvSpPr>
            <p:cNvPr id="110"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11"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600">
                <a:solidFill>
                  <a:prstClr val="black"/>
                </a:solidFill>
                <a:latin typeface="Calibri"/>
                <a:ea typeface="ＭＳ Ｐゴシック"/>
              </a:endParaRPr>
            </a:p>
          </p:txBody>
        </p:sp>
        <p:sp>
          <p:nvSpPr>
            <p:cNvPr id="112" name="Rectangle 22"/>
            <p:cNvSpPr>
              <a:spLocks noChangeArrowheads="1"/>
            </p:cNvSpPr>
            <p:nvPr/>
          </p:nvSpPr>
          <p:spPr bwMode="auto">
            <a:xfrm>
              <a:off x="1623" y="1073"/>
              <a:ext cx="1271" cy="21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b="1" dirty="0">
                  <a:solidFill>
                    <a:srgbClr val="000000"/>
                  </a:solidFill>
                  <a:latin typeface="Arial" panose="020B0604020202020204" pitchFamily="34" charset="0"/>
                  <a:ea typeface="ＭＳ Ｐゴシック"/>
                </a:rPr>
                <a:t>Point of interest</a:t>
              </a:r>
              <a:endParaRPr kumimoji="0" lang="en-US" altLang="en-US" sz="3600" dirty="0">
                <a:solidFill>
                  <a:prstClr val="black"/>
                </a:solidFill>
                <a:latin typeface="Arial" panose="020B0604020202020204" pitchFamily="34" charset="0"/>
                <a:ea typeface="ＭＳ Ｐゴシック"/>
              </a:endParaRPr>
            </a:p>
          </p:txBody>
        </p:sp>
      </p:grpSp>
    </p:spTree>
    <p:extLst>
      <p:ext uri="{BB962C8B-B14F-4D97-AF65-F5344CB8AC3E}">
        <p14:creationId xmlns:p14="http://schemas.microsoft.com/office/powerpoint/2010/main" val="31887636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052"/>
            <a:ext cx="10515600" cy="1325563"/>
          </a:xfrm>
        </p:spPr>
        <p:txBody>
          <a:bodyPr>
            <a:normAutofit fontScale="90000"/>
          </a:bodyPr>
          <a:lstStyle/>
          <a:p>
            <a:r>
              <a:rPr lang="en-US" dirty="0">
                <a:solidFill>
                  <a:prstClr val="black"/>
                </a:solidFill>
              </a:rPr>
              <a:t>Flooding occurs when </a:t>
            </a:r>
            <a:r>
              <a:rPr lang="en-US" dirty="0">
                <a:solidFill>
                  <a:srgbClr val="001446">
                    <a:lumMod val="50000"/>
                    <a:lumOff val="50000"/>
                  </a:srgbClr>
                </a:solidFill>
              </a:rPr>
              <a:t>Water Depth </a:t>
            </a:r>
            <a:r>
              <a:rPr lang="en-US" dirty="0">
                <a:solidFill>
                  <a:prstClr val="black"/>
                </a:solidFill>
              </a:rPr>
              <a:t>is greater than </a:t>
            </a:r>
            <a:r>
              <a:rPr lang="en-US" dirty="0"/>
              <a:t>Height Above Nearest Drainage (HAND)</a:t>
            </a:r>
          </a:p>
        </p:txBody>
      </p:sp>
      <p:grpSp>
        <p:nvGrpSpPr>
          <p:cNvPr id="24" name="Group 23"/>
          <p:cNvGrpSpPr/>
          <p:nvPr/>
        </p:nvGrpSpPr>
        <p:grpSpPr>
          <a:xfrm>
            <a:off x="626687" y="1216223"/>
            <a:ext cx="10185484" cy="4467768"/>
            <a:chOff x="1972887" y="2643447"/>
            <a:chExt cx="7257012" cy="3183221"/>
          </a:xfrm>
        </p:grpSpPr>
        <p:sp>
          <p:nvSpPr>
            <p:cNvPr id="25" name="Freeform 24"/>
            <p:cNvSpPr/>
            <p:nvPr/>
          </p:nvSpPr>
          <p:spPr bwMode="auto">
            <a:xfrm>
              <a:off x="4923906" y="4712948"/>
              <a:ext cx="1521229" cy="631767"/>
            </a:xfrm>
            <a:custGeom>
              <a:avLst/>
              <a:gdLst>
                <a:gd name="connsiteX0" fmla="*/ 0 w 1521229"/>
                <a:gd name="connsiteY0" fmla="*/ 8313 h 631767"/>
                <a:gd name="connsiteX1" fmla="*/ 1521229 w 1521229"/>
                <a:gd name="connsiteY1" fmla="*/ 0 h 631767"/>
                <a:gd name="connsiteX2" fmla="*/ 1404851 w 1521229"/>
                <a:gd name="connsiteY2" fmla="*/ 282633 h 631767"/>
                <a:gd name="connsiteX3" fmla="*/ 1263534 w 1521229"/>
                <a:gd name="connsiteY3" fmla="*/ 407324 h 631767"/>
                <a:gd name="connsiteX4" fmla="*/ 1130531 w 1521229"/>
                <a:gd name="connsiteY4" fmla="*/ 498764 h 631767"/>
                <a:gd name="connsiteX5" fmla="*/ 972589 w 1521229"/>
                <a:gd name="connsiteY5" fmla="*/ 581891 h 631767"/>
                <a:gd name="connsiteX6" fmla="*/ 831273 w 1521229"/>
                <a:gd name="connsiteY6" fmla="*/ 631767 h 631767"/>
                <a:gd name="connsiteX7" fmla="*/ 822960 w 1521229"/>
                <a:gd name="connsiteY7" fmla="*/ 631767 h 631767"/>
                <a:gd name="connsiteX8" fmla="*/ 490451 w 1521229"/>
                <a:gd name="connsiteY8" fmla="*/ 590204 h 631767"/>
                <a:gd name="connsiteX9" fmla="*/ 282633 w 1521229"/>
                <a:gd name="connsiteY9" fmla="*/ 374073 h 631767"/>
                <a:gd name="connsiteX10" fmla="*/ 99753 w 1521229"/>
                <a:gd name="connsiteY10" fmla="*/ 166254 h 631767"/>
                <a:gd name="connsiteX11" fmla="*/ 0 w 1521229"/>
                <a:gd name="connsiteY11" fmla="*/ 8313 h 631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21229" h="631767">
                  <a:moveTo>
                    <a:pt x="0" y="8313"/>
                  </a:moveTo>
                  <a:lnTo>
                    <a:pt x="1521229" y="0"/>
                  </a:lnTo>
                  <a:lnTo>
                    <a:pt x="1404851" y="282633"/>
                  </a:lnTo>
                  <a:lnTo>
                    <a:pt x="1263534" y="407324"/>
                  </a:lnTo>
                  <a:lnTo>
                    <a:pt x="1130531" y="498764"/>
                  </a:lnTo>
                  <a:lnTo>
                    <a:pt x="972589" y="581891"/>
                  </a:lnTo>
                  <a:lnTo>
                    <a:pt x="831273" y="631767"/>
                  </a:lnTo>
                  <a:lnTo>
                    <a:pt x="822960" y="631767"/>
                  </a:lnTo>
                  <a:lnTo>
                    <a:pt x="490451" y="590204"/>
                  </a:lnTo>
                  <a:lnTo>
                    <a:pt x="282633" y="374073"/>
                  </a:lnTo>
                  <a:lnTo>
                    <a:pt x="99753" y="166254"/>
                  </a:lnTo>
                  <a:lnTo>
                    <a:pt x="0" y="8313"/>
                  </a:lnTo>
                  <a:close/>
                </a:path>
              </a:pathLst>
            </a:custGeom>
            <a:solidFill>
              <a:srgbClr val="001446">
                <a:lumMod val="50000"/>
                <a:lumOff val="50000"/>
              </a:srgbClr>
            </a:solidFill>
            <a:ln w="9525" cap="flat" cmpd="sng" algn="ctr">
              <a:no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6" name="Freeform 25"/>
            <p:cNvSpPr/>
            <p:nvPr/>
          </p:nvSpPr>
          <p:spPr bwMode="auto">
            <a:xfrm>
              <a:off x="2779223" y="3266902"/>
              <a:ext cx="5527963" cy="2077812"/>
            </a:xfrm>
            <a:custGeom>
              <a:avLst/>
              <a:gdLst>
                <a:gd name="connsiteX0" fmla="*/ 0 w 5527963"/>
                <a:gd name="connsiteY0" fmla="*/ 108065 h 2077812"/>
                <a:gd name="connsiteX1" fmla="*/ 689956 w 5527963"/>
                <a:gd name="connsiteY1" fmla="*/ 133003 h 2077812"/>
                <a:gd name="connsiteX2" fmla="*/ 1155469 w 5527963"/>
                <a:gd name="connsiteY2" fmla="*/ 249382 h 2077812"/>
                <a:gd name="connsiteX3" fmla="*/ 1753985 w 5527963"/>
                <a:gd name="connsiteY3" fmla="*/ 806334 h 2077812"/>
                <a:gd name="connsiteX4" fmla="*/ 2236123 w 5527963"/>
                <a:gd name="connsiteY4" fmla="*/ 1546167 h 2077812"/>
                <a:gd name="connsiteX5" fmla="*/ 2809702 w 5527963"/>
                <a:gd name="connsiteY5" fmla="*/ 2069869 h 2077812"/>
                <a:gd name="connsiteX6" fmla="*/ 3491345 w 5527963"/>
                <a:gd name="connsiteY6" fmla="*/ 1787236 h 2077812"/>
                <a:gd name="connsiteX7" fmla="*/ 3940233 w 5527963"/>
                <a:gd name="connsiteY7" fmla="*/ 822960 h 2077812"/>
                <a:gd name="connsiteX8" fmla="*/ 4513811 w 5527963"/>
                <a:gd name="connsiteY8" fmla="*/ 199505 h 2077812"/>
                <a:gd name="connsiteX9" fmla="*/ 5527963 w 5527963"/>
                <a:gd name="connsiteY9" fmla="*/ 0 h 2077812"/>
                <a:gd name="connsiteX10" fmla="*/ 5527963 w 5527963"/>
                <a:gd name="connsiteY10" fmla="*/ 0 h 207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27963" h="2077812">
                  <a:moveTo>
                    <a:pt x="0" y="108065"/>
                  </a:moveTo>
                  <a:cubicBezTo>
                    <a:pt x="248689" y="108757"/>
                    <a:pt x="497378" y="109450"/>
                    <a:pt x="689956" y="133003"/>
                  </a:cubicBezTo>
                  <a:cubicBezTo>
                    <a:pt x="882534" y="156556"/>
                    <a:pt x="978131" y="137160"/>
                    <a:pt x="1155469" y="249382"/>
                  </a:cubicBezTo>
                  <a:cubicBezTo>
                    <a:pt x="1332807" y="361604"/>
                    <a:pt x="1573876" y="590203"/>
                    <a:pt x="1753985" y="806334"/>
                  </a:cubicBezTo>
                  <a:cubicBezTo>
                    <a:pt x="1934094" y="1022465"/>
                    <a:pt x="2060170" y="1335578"/>
                    <a:pt x="2236123" y="1546167"/>
                  </a:cubicBezTo>
                  <a:cubicBezTo>
                    <a:pt x="2412076" y="1756756"/>
                    <a:pt x="2600498" y="2029691"/>
                    <a:pt x="2809702" y="2069869"/>
                  </a:cubicBezTo>
                  <a:cubicBezTo>
                    <a:pt x="3018906" y="2110047"/>
                    <a:pt x="3302923" y="1995054"/>
                    <a:pt x="3491345" y="1787236"/>
                  </a:cubicBezTo>
                  <a:cubicBezTo>
                    <a:pt x="3679767" y="1579418"/>
                    <a:pt x="3769822" y="1087582"/>
                    <a:pt x="3940233" y="822960"/>
                  </a:cubicBezTo>
                  <a:cubicBezTo>
                    <a:pt x="4110644" y="558338"/>
                    <a:pt x="4249189" y="336665"/>
                    <a:pt x="4513811" y="199505"/>
                  </a:cubicBezTo>
                  <a:cubicBezTo>
                    <a:pt x="4778433" y="62345"/>
                    <a:pt x="5527963" y="0"/>
                    <a:pt x="5527963" y="0"/>
                  </a:cubicBezTo>
                  <a:lnTo>
                    <a:pt x="5527963" y="0"/>
                  </a:lnTo>
                </a:path>
              </a:pathLst>
            </a:custGeom>
            <a:noFill/>
            <a:ln w="63500" cap="flat" cmpd="sng" algn="ctr">
              <a:solidFill>
                <a:srgbClr val="ED982D">
                  <a:lumMod val="50000"/>
                </a:srgbClr>
              </a:solidFill>
              <a:prstDash val="solid"/>
              <a:headEnd type="none" w="med" len="med"/>
              <a:tailEnd type="none" w="med" len="me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a:ea typeface="ＭＳ Ｐゴシック"/>
              </a:endParaRPr>
            </a:p>
          </p:txBody>
        </p:sp>
        <p:sp>
          <p:nvSpPr>
            <p:cNvPr id="27" name="Rectangle 26"/>
            <p:cNvSpPr/>
            <p:nvPr/>
          </p:nvSpPr>
          <p:spPr bwMode="auto">
            <a:xfrm>
              <a:off x="7866611" y="2884516"/>
              <a:ext cx="440574" cy="382386"/>
            </a:xfrm>
            <a:prstGeom prst="rect">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8" name="Isosceles Triangle 27"/>
            <p:cNvSpPr/>
            <p:nvPr/>
          </p:nvSpPr>
          <p:spPr bwMode="auto">
            <a:xfrm>
              <a:off x="7758545" y="2643447"/>
              <a:ext cx="640080" cy="241069"/>
            </a:xfrm>
            <a:prstGeom prst="triangle">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29" name="Oval 28"/>
            <p:cNvSpPr/>
            <p:nvPr/>
          </p:nvSpPr>
          <p:spPr bwMode="auto">
            <a:xfrm>
              <a:off x="7999615" y="3192087"/>
              <a:ext cx="182880" cy="133004"/>
            </a:xfrm>
            <a:prstGeom prst="ellipse">
              <a:avLst/>
            </a:prstGeom>
            <a:solidFill>
              <a:srgbClr val="FF0000"/>
            </a:solidFill>
            <a:ln w="9525" cap="flat" cmpd="sng" algn="ctr">
              <a:solidFill>
                <a:srgbClr val="FF0000"/>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sp>
          <p:nvSpPr>
            <p:cNvPr id="30" name="Isosceles Triangle 29"/>
            <p:cNvSpPr/>
            <p:nvPr/>
          </p:nvSpPr>
          <p:spPr bwMode="auto">
            <a:xfrm flipV="1">
              <a:off x="5684519" y="4555375"/>
              <a:ext cx="120536" cy="157572"/>
            </a:xfrm>
            <a:prstGeom prst="triangle">
              <a:avLst/>
            </a:prstGeom>
            <a:gradFill rotWithShape="1">
              <a:gsLst>
                <a:gs pos="0">
                  <a:srgbClr val="001446">
                    <a:lumMod val="50000"/>
                    <a:lumOff val="50000"/>
                  </a:srgbClr>
                </a:gs>
                <a:gs pos="100000">
                  <a:srgbClr val="001446">
                    <a:lumMod val="50000"/>
                    <a:lumOff val="50000"/>
                  </a:srgbClr>
                </a:gs>
              </a:gsLst>
              <a:lin ang="16200000" scaled="0"/>
            </a:gradFill>
            <a:ln w="9525" cap="flat" cmpd="sng" algn="ctr">
              <a:solidFill>
                <a:srgbClr val="001446">
                  <a:lumMod val="50000"/>
                  <a:lumOff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31" name="Straight Connector 30"/>
            <p:cNvCxnSpPr>
              <a:stCxn id="27" idx="1"/>
            </p:cNvCxnSpPr>
            <p:nvPr/>
          </p:nvCxnSpPr>
          <p:spPr bwMode="auto">
            <a:xfrm flipH="1">
              <a:off x="2779223" y="3075709"/>
              <a:ext cx="5087389" cy="0"/>
            </a:xfrm>
            <a:prstGeom prst="line">
              <a:avLst/>
            </a:prstGeom>
            <a:noFill/>
            <a:ln w="28575" cap="flat" cmpd="sng" algn="ctr">
              <a:solidFill>
                <a:srgbClr val="001446">
                  <a:lumMod val="50000"/>
                  <a:lumOff val="50000"/>
                </a:srgbClr>
              </a:solidFill>
              <a:prstDash val="solid"/>
              <a:round/>
              <a:headEnd type="none" w="med" len="med"/>
              <a:tailEnd type="none" w="med" len="med"/>
            </a:ln>
            <a:effectLst/>
          </p:spPr>
        </p:cxnSp>
        <p:sp>
          <p:nvSpPr>
            <p:cNvPr id="32" name="Isosceles Triangle 31"/>
            <p:cNvSpPr/>
            <p:nvPr/>
          </p:nvSpPr>
          <p:spPr bwMode="auto">
            <a:xfrm flipV="1">
              <a:off x="5624251" y="2901326"/>
              <a:ext cx="120536" cy="157572"/>
            </a:xfrm>
            <a:prstGeom prst="triangle">
              <a:avLst/>
            </a:prstGeom>
            <a:gradFill rotWithShape="1">
              <a:gsLst>
                <a:gs pos="0">
                  <a:srgbClr val="001446">
                    <a:lumMod val="50000"/>
                    <a:lumOff val="50000"/>
                  </a:srgbClr>
                </a:gs>
                <a:gs pos="100000">
                  <a:srgbClr val="001446">
                    <a:lumMod val="50000"/>
                    <a:lumOff val="50000"/>
                  </a:srgbClr>
                </a:gs>
              </a:gsLst>
              <a:lin ang="16200000" scaled="0"/>
            </a:gradFill>
            <a:ln w="9525" cap="flat" cmpd="sng" algn="ctr">
              <a:solidFill>
                <a:srgbClr val="001446">
                  <a:lumMod val="50000"/>
                  <a:lumOff val="50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Arial" charset="0"/>
                <a:ea typeface="ＭＳ Ｐゴシック" pitchFamily="16" charset="-128"/>
                <a:cs typeface="ＭＳ Ｐゴシック" pitchFamily="-97" charset="-128"/>
              </a:endParaRPr>
            </a:p>
          </p:txBody>
        </p:sp>
        <p:cxnSp>
          <p:nvCxnSpPr>
            <p:cNvPr id="33" name="Straight Connector 32"/>
            <p:cNvCxnSpPr/>
            <p:nvPr/>
          </p:nvCxnSpPr>
          <p:spPr bwMode="auto">
            <a:xfrm>
              <a:off x="2928850" y="5350676"/>
              <a:ext cx="5591543" cy="12927"/>
            </a:xfrm>
            <a:prstGeom prst="line">
              <a:avLst/>
            </a:prstGeom>
            <a:noFill/>
            <a:ln w="19050" cap="flat" cmpd="sng" algn="ctr">
              <a:solidFill>
                <a:srgbClr val="ED982D">
                  <a:lumMod val="50000"/>
                </a:srgbClr>
              </a:solidFill>
              <a:prstDash val="solid"/>
              <a:round/>
              <a:headEnd type="none" w="med" len="med"/>
              <a:tailEnd type="none" w="med" len="med"/>
            </a:ln>
            <a:effectLst/>
          </p:spPr>
        </p:cxnSp>
        <p:cxnSp>
          <p:nvCxnSpPr>
            <p:cNvPr id="34" name="Straight Arrow Connector 33"/>
            <p:cNvCxnSpPr>
              <a:stCxn id="29" idx="4"/>
            </p:cNvCxnSpPr>
            <p:nvPr/>
          </p:nvCxnSpPr>
          <p:spPr bwMode="auto">
            <a:xfrm flipH="1">
              <a:off x="8079674" y="3325091"/>
              <a:ext cx="11381" cy="2038513"/>
            </a:xfrm>
            <a:prstGeom prst="straightConnector1">
              <a:avLst/>
            </a:prstGeom>
            <a:noFill/>
            <a:ln w="19050" cap="flat" cmpd="sng" algn="ctr">
              <a:solidFill>
                <a:srgbClr val="ED982D">
                  <a:lumMod val="50000"/>
                </a:srgbClr>
              </a:solidFill>
              <a:prstDash val="solid"/>
              <a:round/>
              <a:headEnd type="triangle"/>
              <a:tailEnd type="triangle"/>
            </a:ln>
            <a:effectLst/>
          </p:spPr>
        </p:cxnSp>
        <p:sp>
          <p:nvSpPr>
            <p:cNvPr id="35" name="TextBox 34"/>
            <p:cNvSpPr txBox="1"/>
            <p:nvPr/>
          </p:nvSpPr>
          <p:spPr>
            <a:xfrm>
              <a:off x="8170025" y="4176961"/>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982D">
                      <a:lumMod val="50000"/>
                    </a:srgbClr>
                  </a:solidFill>
                  <a:effectLst/>
                  <a:uLnTx/>
                  <a:uFillTx/>
                  <a:latin typeface="Arial"/>
                  <a:ea typeface="ＭＳ Ｐゴシック"/>
                </a:rPr>
                <a:t>Height Above </a:t>
              </a:r>
            </a:p>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982D">
                      <a:lumMod val="50000"/>
                    </a:srgbClr>
                  </a:solidFill>
                  <a:effectLst/>
                  <a:uLnTx/>
                  <a:uFillTx/>
                  <a:latin typeface="Arial"/>
                  <a:ea typeface="ＭＳ Ｐゴシック"/>
                </a:rPr>
                <a:t>Nearest Drainage</a:t>
              </a:r>
            </a:p>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ED982D">
                      <a:lumMod val="50000"/>
                    </a:srgbClr>
                  </a:solidFill>
                  <a:effectLst/>
                  <a:uLnTx/>
                  <a:uFillTx/>
                  <a:latin typeface="Arial"/>
                  <a:ea typeface="ＭＳ Ｐゴシック"/>
                </a:rPr>
                <a:t>(HAND)</a:t>
              </a:r>
            </a:p>
          </p:txBody>
        </p:sp>
        <p:sp>
          <p:nvSpPr>
            <p:cNvPr id="36" name="TextBox 35"/>
            <p:cNvSpPr txBox="1"/>
            <p:nvPr/>
          </p:nvSpPr>
          <p:spPr>
            <a:xfrm>
              <a:off x="8315499" y="3160915"/>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00"/>
                  </a:solidFill>
                  <a:effectLst/>
                  <a:uLnTx/>
                  <a:uFillTx/>
                  <a:latin typeface="Arial"/>
                  <a:ea typeface="ＭＳ Ｐゴシック"/>
                </a:rPr>
                <a:t>Address Point</a:t>
              </a:r>
            </a:p>
          </p:txBody>
        </p:sp>
        <p:cxnSp>
          <p:nvCxnSpPr>
            <p:cNvPr id="37" name="Straight Arrow Connector 36"/>
            <p:cNvCxnSpPr/>
            <p:nvPr/>
          </p:nvCxnSpPr>
          <p:spPr bwMode="auto">
            <a:xfrm>
              <a:off x="3061854" y="3075709"/>
              <a:ext cx="7042" cy="2287894"/>
            </a:xfrm>
            <a:prstGeom prst="straightConnector1">
              <a:avLst/>
            </a:prstGeom>
            <a:noFill/>
            <a:ln w="19050" cap="flat" cmpd="sng" algn="ctr">
              <a:solidFill>
                <a:srgbClr val="001446">
                  <a:lumMod val="50000"/>
                  <a:lumOff val="50000"/>
                </a:srgbClr>
              </a:solidFill>
              <a:prstDash val="solid"/>
              <a:round/>
              <a:headEnd type="triangle"/>
              <a:tailEnd type="triangle"/>
            </a:ln>
            <a:effectLst/>
          </p:spPr>
        </p:cxnSp>
        <p:sp>
          <p:nvSpPr>
            <p:cNvPr id="38" name="TextBox 37"/>
            <p:cNvSpPr txBox="1"/>
            <p:nvPr/>
          </p:nvSpPr>
          <p:spPr>
            <a:xfrm>
              <a:off x="1972887" y="4349081"/>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1446">
                      <a:lumMod val="50000"/>
                      <a:lumOff val="50000"/>
                    </a:srgbClr>
                  </a:solidFill>
                  <a:effectLst/>
                  <a:uLnTx/>
                  <a:uFillTx/>
                  <a:latin typeface="Arial"/>
                  <a:ea typeface="ＭＳ Ｐゴシック"/>
                </a:rPr>
                <a:t>Flood Depth</a:t>
              </a:r>
            </a:p>
          </p:txBody>
        </p:sp>
        <p:cxnSp>
          <p:nvCxnSpPr>
            <p:cNvPr id="39" name="Straight Connector 38"/>
            <p:cNvCxnSpPr/>
            <p:nvPr/>
          </p:nvCxnSpPr>
          <p:spPr bwMode="auto">
            <a:xfrm flipH="1">
              <a:off x="4448002" y="4712947"/>
              <a:ext cx="426026" cy="0"/>
            </a:xfrm>
            <a:prstGeom prst="line">
              <a:avLst/>
            </a:prstGeom>
            <a:noFill/>
            <a:ln w="19050" cap="flat" cmpd="sng" algn="ctr">
              <a:solidFill>
                <a:srgbClr val="001446">
                  <a:lumMod val="50000"/>
                  <a:lumOff val="50000"/>
                </a:srgbClr>
              </a:solidFill>
              <a:prstDash val="solid"/>
              <a:round/>
              <a:headEnd type="none" w="med" len="med"/>
              <a:tailEnd type="none" w="med" len="med"/>
            </a:ln>
            <a:effectLst/>
          </p:spPr>
        </p:cxnSp>
        <p:cxnSp>
          <p:nvCxnSpPr>
            <p:cNvPr id="40" name="Straight Arrow Connector 39"/>
            <p:cNvCxnSpPr/>
            <p:nvPr/>
          </p:nvCxnSpPr>
          <p:spPr bwMode="auto">
            <a:xfrm flipH="1">
              <a:off x="4620634" y="4712948"/>
              <a:ext cx="12327" cy="650656"/>
            </a:xfrm>
            <a:prstGeom prst="straightConnector1">
              <a:avLst/>
            </a:prstGeom>
            <a:noFill/>
            <a:ln w="19050" cap="flat" cmpd="sng" algn="ctr">
              <a:solidFill>
                <a:srgbClr val="001446">
                  <a:lumMod val="50000"/>
                  <a:lumOff val="50000"/>
                </a:srgbClr>
              </a:solidFill>
              <a:prstDash val="solid"/>
              <a:round/>
              <a:headEnd type="triangle"/>
              <a:tailEnd type="triangle"/>
            </a:ln>
            <a:effectLst/>
          </p:spPr>
        </p:cxnSp>
        <p:sp>
          <p:nvSpPr>
            <p:cNvPr id="41" name="TextBox 40"/>
            <p:cNvSpPr txBox="1"/>
            <p:nvPr/>
          </p:nvSpPr>
          <p:spPr>
            <a:xfrm>
              <a:off x="3420340" y="4912268"/>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1446">
                      <a:lumMod val="50000"/>
                      <a:lumOff val="50000"/>
                    </a:srgbClr>
                  </a:solidFill>
                  <a:effectLst/>
                  <a:uLnTx/>
                  <a:uFillTx/>
                  <a:latin typeface="Arial"/>
                  <a:ea typeface="ＭＳ Ｐゴシック"/>
                </a:rPr>
                <a:t>Normal Depth</a:t>
              </a:r>
            </a:p>
          </p:txBody>
        </p:sp>
      </p:grpSp>
      <p:sp>
        <p:nvSpPr>
          <p:cNvPr id="42" name="TextBox 41"/>
          <p:cNvSpPr txBox="1"/>
          <p:nvPr/>
        </p:nvSpPr>
        <p:spPr>
          <a:xfrm>
            <a:off x="4897822" y="5243786"/>
            <a:ext cx="2005830" cy="300458"/>
          </a:xfrm>
          <a:prstGeom prst="rect">
            <a:avLst/>
          </a:prstGeom>
          <a:noFill/>
          <a:effectLst/>
        </p:spPr>
        <p:txBody>
          <a:bodyPr wrap="none" lIns="0" tIns="0" rIns="0" bIns="0" rtlCol="0">
            <a:noAutofit/>
          </a:bodyPr>
          <a:lstStyle/>
          <a:p>
            <a:pPr eaLnBrk="0" hangingPunct="0">
              <a:lnSpc>
                <a:spcPts val="1800"/>
              </a:lnSpc>
              <a:defRPr/>
            </a:pPr>
            <a:r>
              <a:rPr lang="en-US" sz="2000" b="1" dirty="0">
                <a:solidFill>
                  <a:srgbClr val="ED982D">
                    <a:lumMod val="50000"/>
                  </a:srgbClr>
                </a:solidFill>
                <a:latin typeface="Arial"/>
                <a:ea typeface="ＭＳ Ｐゴシック"/>
              </a:rPr>
              <a:t>Stream Bed</a:t>
            </a:r>
          </a:p>
        </p:txBody>
      </p:sp>
      <p:sp>
        <p:nvSpPr>
          <p:cNvPr id="43" name="TextBox 42"/>
          <p:cNvSpPr txBox="1"/>
          <p:nvPr/>
        </p:nvSpPr>
        <p:spPr>
          <a:xfrm>
            <a:off x="3601013" y="5741441"/>
            <a:ext cx="5434074" cy="474195"/>
          </a:xfrm>
          <a:prstGeom prst="rect">
            <a:avLst/>
          </a:prstGeom>
          <a:noFill/>
          <a:effectLst/>
        </p:spPr>
        <p:txBody>
          <a:bodyPr wrap="none" lIns="0" tIns="0" rIns="0" bIns="0" rtlCol="0">
            <a:noAutofit/>
          </a:bodyPr>
          <a:lstStyle/>
          <a:p>
            <a:pPr eaLnBrk="0" hangingPunct="0">
              <a:lnSpc>
                <a:spcPts val="1800"/>
              </a:lnSpc>
            </a:pPr>
            <a:r>
              <a:rPr lang="en-US" sz="2400" b="1" dirty="0">
                <a:solidFill>
                  <a:prstClr val="black"/>
                </a:solidFill>
                <a:latin typeface="Arial"/>
                <a:ea typeface="ＭＳ Ｐゴシック"/>
              </a:rPr>
              <a:t>May be used to determine flood risk</a:t>
            </a:r>
          </a:p>
        </p:txBody>
      </p:sp>
      <p:sp>
        <p:nvSpPr>
          <p:cNvPr id="44" name="TextBox 43"/>
          <p:cNvSpPr txBox="1"/>
          <p:nvPr/>
        </p:nvSpPr>
        <p:spPr>
          <a:xfrm>
            <a:off x="107199" y="5784713"/>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spTree>
    <p:extLst>
      <p:ext uri="{BB962C8B-B14F-4D97-AF65-F5344CB8AC3E}">
        <p14:creationId xmlns:p14="http://schemas.microsoft.com/office/powerpoint/2010/main" val="3675792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accent4">
                <a:alpha val="0"/>
                <a:lumMod val="84000"/>
                <a:lumOff val="16000"/>
              </a:schemeClr>
            </a:gs>
            <a:gs pos="80000">
              <a:schemeClr val="accent4">
                <a:lumMod val="20000"/>
                <a:lumOff val="80000"/>
              </a:schemeClr>
            </a:gs>
            <a:gs pos="100000">
              <a:schemeClr val="accent4">
                <a:lumMod val="20000"/>
                <a:lumOff val="80000"/>
                <a:alpha val="40000"/>
              </a:schemeClr>
            </a:gs>
          </a:gsLst>
          <a:lin ang="5400000" scaled="0"/>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15600" y="174266"/>
            <a:ext cx="11360800" cy="763500"/>
          </a:xfrm>
        </p:spPr>
        <p:txBody>
          <a:bodyPr>
            <a:normAutofit fontScale="90000"/>
          </a:bodyPr>
          <a:lstStyle/>
          <a:p>
            <a:r>
              <a:rPr lang="en-US" dirty="0"/>
              <a:t>Literature on HAND</a:t>
            </a:r>
          </a:p>
        </p:txBody>
      </p:sp>
      <p:sp>
        <p:nvSpPr>
          <p:cNvPr id="4" name="Text Placeholder 3"/>
          <p:cNvSpPr>
            <a:spLocks noGrp="1"/>
          </p:cNvSpPr>
          <p:nvPr>
            <p:ph type="body" idx="1"/>
          </p:nvPr>
        </p:nvSpPr>
        <p:spPr>
          <a:xfrm>
            <a:off x="415600" y="898070"/>
            <a:ext cx="11360800" cy="5852290"/>
          </a:xfrm>
        </p:spPr>
        <p:txBody>
          <a:bodyPr>
            <a:noAutofit/>
          </a:bodyPr>
          <a:lstStyle/>
          <a:p>
            <a:pPr>
              <a:lnSpc>
                <a:spcPct val="100000"/>
              </a:lnSpc>
              <a:spcAft>
                <a:spcPts val="600"/>
              </a:spcAft>
            </a:pPr>
            <a:r>
              <a:rPr lang="en-US" sz="2200" dirty="0"/>
              <a:t>Rodda, H. J. E., (2005), "The Development and Application of a Flood Risk Model for the Czech Republic," </a:t>
            </a:r>
            <a:r>
              <a:rPr lang="en-US" sz="2200" u="sng" dirty="0"/>
              <a:t>Natural Hazards</a:t>
            </a:r>
            <a:r>
              <a:rPr lang="en-US" sz="2200" dirty="0"/>
              <a:t>, 36(1): 207-220, </a:t>
            </a:r>
            <a:r>
              <a:rPr lang="en-US" sz="2200" u="sng" dirty="0">
                <a:hlinkClick r:id="rId3"/>
              </a:rPr>
              <a:t>http://dx.doi.org/10.1007/s11069-004-4549-4</a:t>
            </a:r>
            <a:r>
              <a:rPr lang="en-US" sz="2200" dirty="0"/>
              <a:t>.</a:t>
            </a:r>
          </a:p>
          <a:p>
            <a:pPr>
              <a:lnSpc>
                <a:spcPct val="100000"/>
              </a:lnSpc>
              <a:spcAft>
                <a:spcPts val="600"/>
              </a:spcAft>
            </a:pPr>
            <a:r>
              <a:rPr lang="en-US" sz="2200" dirty="0" err="1"/>
              <a:t>Rennó</a:t>
            </a:r>
            <a:r>
              <a:rPr lang="en-US" sz="2200" dirty="0"/>
              <a:t>, C. D., A. D. </a:t>
            </a:r>
            <a:r>
              <a:rPr lang="en-US" sz="2200" dirty="0" err="1"/>
              <a:t>Nobre</a:t>
            </a:r>
            <a:r>
              <a:rPr lang="en-US" sz="2200" dirty="0"/>
              <a:t>, L. A. </a:t>
            </a:r>
            <a:r>
              <a:rPr lang="en-US" sz="2200" dirty="0" err="1"/>
              <a:t>Cuartas</a:t>
            </a:r>
            <a:r>
              <a:rPr lang="en-US" sz="2200" dirty="0"/>
              <a:t>, J. V. </a:t>
            </a:r>
            <a:r>
              <a:rPr lang="en-US" sz="2200" dirty="0" err="1"/>
              <a:t>Soares</a:t>
            </a:r>
            <a:r>
              <a:rPr lang="en-US" sz="2200" dirty="0"/>
              <a:t>, M. G. </a:t>
            </a:r>
            <a:r>
              <a:rPr lang="en-US" sz="2200" dirty="0" err="1"/>
              <a:t>Hodnett</a:t>
            </a:r>
            <a:r>
              <a:rPr lang="en-US" sz="2200" dirty="0"/>
              <a:t>, J. </a:t>
            </a:r>
            <a:r>
              <a:rPr lang="en-US" sz="2200" dirty="0" err="1"/>
              <a:t>Tomasella</a:t>
            </a:r>
            <a:r>
              <a:rPr lang="en-US" sz="2200" dirty="0"/>
              <a:t> and M. J. Waterloo, (2008), "HAND, a new terrain descriptor using SRTM-DEM: Mapping terra-</a:t>
            </a:r>
            <a:r>
              <a:rPr lang="en-US" sz="2200" dirty="0" err="1"/>
              <a:t>firme</a:t>
            </a:r>
            <a:r>
              <a:rPr lang="en-US" sz="2200" dirty="0"/>
              <a:t> rainforest environments in Amazonia," </a:t>
            </a:r>
            <a:r>
              <a:rPr lang="en-US" sz="2200" u="sng" dirty="0"/>
              <a:t>Remote Sensing of Environment</a:t>
            </a:r>
            <a:r>
              <a:rPr lang="en-US" sz="2200" dirty="0"/>
              <a:t>, 112(9): 3469-3481, </a:t>
            </a:r>
            <a:r>
              <a:rPr lang="en-US" sz="2200" u="sng" dirty="0">
                <a:hlinkClick r:id="rId4"/>
              </a:rPr>
              <a:t>http://doi.org/10.1016/j.rse.2008.03.018</a:t>
            </a:r>
            <a:r>
              <a:rPr lang="en-US" sz="2200" dirty="0"/>
              <a:t>.</a:t>
            </a:r>
          </a:p>
          <a:p>
            <a:pPr>
              <a:lnSpc>
                <a:spcPct val="100000"/>
              </a:lnSpc>
              <a:spcAft>
                <a:spcPts val="600"/>
              </a:spcAft>
            </a:pPr>
            <a:r>
              <a:rPr lang="en-US" sz="2200" dirty="0" err="1"/>
              <a:t>Nobre</a:t>
            </a:r>
            <a:r>
              <a:rPr lang="en-US" sz="2200" dirty="0"/>
              <a:t>, A. D., L. A. </a:t>
            </a:r>
            <a:r>
              <a:rPr lang="en-US" sz="2200" dirty="0" err="1"/>
              <a:t>Cuartas</a:t>
            </a:r>
            <a:r>
              <a:rPr lang="en-US" sz="2200" dirty="0"/>
              <a:t>, M. </a:t>
            </a:r>
            <a:r>
              <a:rPr lang="en-US" sz="2200" dirty="0" err="1"/>
              <a:t>Hodnett</a:t>
            </a:r>
            <a:r>
              <a:rPr lang="en-US" sz="2200" dirty="0"/>
              <a:t>, C. D. </a:t>
            </a:r>
            <a:r>
              <a:rPr lang="en-US" sz="2200" dirty="0" err="1"/>
              <a:t>Rennó</a:t>
            </a:r>
            <a:r>
              <a:rPr lang="en-US" sz="2200" dirty="0"/>
              <a:t>, G. Rodrigues, A. </a:t>
            </a:r>
            <a:r>
              <a:rPr lang="en-US" sz="2200" dirty="0" err="1"/>
              <a:t>Silveira</a:t>
            </a:r>
            <a:r>
              <a:rPr lang="en-US" sz="2200" dirty="0"/>
              <a:t>, M. Waterloo and S. </a:t>
            </a:r>
            <a:r>
              <a:rPr lang="en-US" sz="2200" dirty="0" err="1"/>
              <a:t>Saleska</a:t>
            </a:r>
            <a:r>
              <a:rPr lang="en-US" sz="2200" dirty="0"/>
              <a:t>, (2011), "Height Above the Nearest Drainage – a hydrologically relevant new terrain model," Journal of Hydrology, 404(1–2): 13-29, </a:t>
            </a:r>
            <a:r>
              <a:rPr lang="en-US" sz="2200" u="sng" dirty="0">
                <a:hlinkClick r:id="rId5"/>
              </a:rPr>
              <a:t>http://dx.doi.org/10.1016/j.jhydrol.2011.03.051</a:t>
            </a:r>
            <a:r>
              <a:rPr lang="en-US" sz="2200" dirty="0"/>
              <a:t>.</a:t>
            </a:r>
          </a:p>
          <a:p>
            <a:pPr>
              <a:lnSpc>
                <a:spcPct val="100000"/>
              </a:lnSpc>
              <a:spcAft>
                <a:spcPts val="600"/>
              </a:spcAft>
            </a:pPr>
            <a:r>
              <a:rPr lang="en-US" sz="2200" dirty="0"/>
              <a:t>Nobre, A. D., L. A. </a:t>
            </a:r>
            <a:r>
              <a:rPr lang="en-US" sz="2200" dirty="0" err="1"/>
              <a:t>Cuartas</a:t>
            </a:r>
            <a:r>
              <a:rPr lang="en-US" sz="2200" dirty="0"/>
              <a:t>, M. R. </a:t>
            </a:r>
            <a:r>
              <a:rPr lang="en-US" sz="2200" dirty="0" err="1"/>
              <a:t>Momo</a:t>
            </a:r>
            <a:r>
              <a:rPr lang="en-US" sz="2200" dirty="0"/>
              <a:t>, D. L. </a:t>
            </a:r>
            <a:r>
              <a:rPr lang="en-US" sz="2200" dirty="0" err="1"/>
              <a:t>Severo</a:t>
            </a:r>
            <a:r>
              <a:rPr lang="en-US" sz="2200" dirty="0"/>
              <a:t>, A. </a:t>
            </a:r>
            <a:r>
              <a:rPr lang="en-US" sz="2200" dirty="0" err="1"/>
              <a:t>Pinheiro</a:t>
            </a:r>
            <a:r>
              <a:rPr lang="en-US" sz="2200" dirty="0"/>
              <a:t> and C. A. </a:t>
            </a:r>
            <a:r>
              <a:rPr lang="en-US" sz="2200" dirty="0" err="1"/>
              <a:t>Nobre</a:t>
            </a:r>
            <a:r>
              <a:rPr lang="en-US" sz="2200" dirty="0"/>
              <a:t>, (2016), "HAND contour: a new proxy predictor of inundation extent," Hydrological Processes, 30(2): 320-333, </a:t>
            </a:r>
            <a:r>
              <a:rPr lang="en-US" sz="2200" u="sng" dirty="0">
                <a:hlinkClick r:id="rId6"/>
              </a:rPr>
              <a:t>http://dx.doi.org/10.1002/hyp.10581</a:t>
            </a:r>
            <a:r>
              <a:rPr lang="en-US" sz="2200" dirty="0"/>
              <a:t>.</a:t>
            </a:r>
          </a:p>
        </p:txBody>
      </p:sp>
    </p:spTree>
    <p:extLst>
      <p:ext uri="{BB962C8B-B14F-4D97-AF65-F5344CB8AC3E}">
        <p14:creationId xmlns:p14="http://schemas.microsoft.com/office/powerpoint/2010/main" val="343645576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ectangle 117"/>
          <p:cNvSpPr/>
          <p:nvPr/>
        </p:nvSpPr>
        <p:spPr>
          <a:xfrm>
            <a:off x="1515979" y="5491096"/>
            <a:ext cx="9119937" cy="646331"/>
          </a:xfrm>
          <a:prstGeom prst="rect">
            <a:avLst/>
          </a:prstGeom>
        </p:spPr>
        <p:txBody>
          <a:bodyPr wrap="square">
            <a:spAutoFit/>
          </a:bodyPr>
          <a:lstStyle/>
          <a:p>
            <a:pPr eaLnBrk="0" hangingPunct="0">
              <a:defRPr/>
            </a:pPr>
            <a:r>
              <a:rPr lang="en-US" dirty="0">
                <a:solidFill>
                  <a:srgbClr val="BF5712"/>
                </a:solidFill>
                <a:latin typeface="Open Sans"/>
              </a:rPr>
              <a:t>Vertical distance to stream evaluated as weighted average over multiple flow paths.  This results in a “smooth” height above nearest drainage layer</a:t>
            </a:r>
          </a:p>
        </p:txBody>
      </p:sp>
      <p:grpSp>
        <p:nvGrpSpPr>
          <p:cNvPr id="2" name="Group 1">
            <a:extLst>
              <a:ext uri="{FF2B5EF4-FFF2-40B4-BE49-F238E27FC236}">
                <a16:creationId xmlns:a16="http://schemas.microsoft.com/office/drawing/2014/main" id="{8F9700FA-B963-973B-C650-CB7A4EB79F9F}"/>
              </a:ext>
            </a:extLst>
          </p:cNvPr>
          <p:cNvGrpSpPr/>
          <p:nvPr/>
        </p:nvGrpSpPr>
        <p:grpSpPr>
          <a:xfrm>
            <a:off x="79115" y="1008991"/>
            <a:ext cx="12026273" cy="4403830"/>
            <a:chOff x="1717106" y="1341506"/>
            <a:chExt cx="8469040" cy="3101231"/>
          </a:xfrm>
        </p:grpSpPr>
        <p:pic>
          <p:nvPicPr>
            <p:cNvPr id="4" name="Picture 3"/>
            <p:cNvPicPr>
              <a:picLocks noChangeAspect="1"/>
            </p:cNvPicPr>
            <p:nvPr/>
          </p:nvPicPr>
          <p:blipFill>
            <a:blip r:embed="rId2"/>
            <a:stretch>
              <a:fillRect/>
            </a:stretch>
          </p:blipFill>
          <p:spPr>
            <a:xfrm>
              <a:off x="3706767" y="1413787"/>
              <a:ext cx="2407444" cy="3028950"/>
            </a:xfrm>
            <a:prstGeom prst="rect">
              <a:avLst/>
            </a:prstGeom>
          </p:spPr>
        </p:pic>
        <p:grpSp>
          <p:nvGrpSpPr>
            <p:cNvPr id="14" name="Group 13"/>
            <p:cNvGrpSpPr/>
            <p:nvPr/>
          </p:nvGrpSpPr>
          <p:grpSpPr>
            <a:xfrm>
              <a:off x="4802091" y="2542076"/>
              <a:ext cx="831280" cy="1582281"/>
              <a:chOff x="5385527" y="3408823"/>
              <a:chExt cx="830748" cy="1591147"/>
            </a:xfrm>
          </p:grpSpPr>
          <p:sp>
            <p:nvSpPr>
              <p:cNvPr id="125" name="Line 35"/>
              <p:cNvSpPr>
                <a:spLocks noChangeAspect="1" noChangeShapeType="1"/>
              </p:cNvSpPr>
              <p:nvPr/>
            </p:nvSpPr>
            <p:spPr bwMode="auto">
              <a:xfrm flipV="1">
                <a:off x="5686618" y="3599806"/>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400">
                  <a:solidFill>
                    <a:srgbClr val="808080"/>
                  </a:solidFill>
                  <a:latin typeface="Calibri"/>
                </a:endParaRPr>
              </a:p>
            </p:txBody>
          </p:sp>
          <p:sp>
            <p:nvSpPr>
              <p:cNvPr id="126" name="Text Box 37"/>
              <p:cNvSpPr txBox="1">
                <a:spLocks noChangeAspect="1" noChangeArrowheads="1"/>
              </p:cNvSpPr>
              <p:nvPr/>
            </p:nvSpPr>
            <p:spPr bwMode="auto">
              <a:xfrm>
                <a:off x="5486421" y="4629448"/>
                <a:ext cx="729854" cy="370522"/>
              </a:xfrm>
              <a:prstGeom prst="rect">
                <a:avLst/>
              </a:prstGeom>
              <a:noFill/>
              <a:ln w="9525">
                <a:noFill/>
                <a:miter lim="800000"/>
                <a:headEnd/>
                <a:tailEnd/>
              </a:ln>
            </p:spPr>
            <p:txBody>
              <a:bodyPr>
                <a:spAutoFit/>
              </a:bodyPr>
              <a:lstStyle/>
              <a:p>
                <a:pPr defTabSz="514350" eaLnBrk="0" fontAlgn="base" hangingPunct="0">
                  <a:spcBef>
                    <a:spcPct val="50000"/>
                  </a:spcBef>
                  <a:spcAft>
                    <a:spcPct val="0"/>
                  </a:spcAft>
                  <a:defRPr/>
                </a:pPr>
                <a:r>
                  <a:rPr lang="en-US" sz="2800" b="1" dirty="0">
                    <a:solidFill>
                      <a:srgbClr val="003399"/>
                    </a:solidFill>
                    <a:latin typeface="Calibri"/>
                  </a:rPr>
                  <a:t>D</a:t>
                </a:r>
                <a:r>
                  <a:rPr lang="en-US" sz="2800" b="1" dirty="0">
                    <a:solidFill>
                      <a:srgbClr val="003399"/>
                    </a:solidFill>
                    <a:latin typeface="Calibri"/>
                    <a:sym typeface="Symbol" pitchFamily="18" charset="2"/>
                  </a:rPr>
                  <a:t></a:t>
                </a:r>
              </a:p>
            </p:txBody>
          </p:sp>
          <p:sp>
            <p:nvSpPr>
              <p:cNvPr id="127" name="Line 42"/>
              <p:cNvSpPr>
                <a:spLocks noChangeAspect="1" noChangeShapeType="1"/>
              </p:cNvSpPr>
              <p:nvPr/>
            </p:nvSpPr>
            <p:spPr bwMode="auto">
              <a:xfrm flipH="1" flipV="1">
                <a:off x="5392115" y="3651608"/>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400">
                  <a:solidFill>
                    <a:srgbClr val="808080"/>
                  </a:solidFill>
                  <a:latin typeface="Calibri"/>
                </a:endParaRPr>
              </a:p>
            </p:txBody>
          </p:sp>
          <p:sp>
            <p:nvSpPr>
              <p:cNvPr id="128" name="Line 44"/>
              <p:cNvSpPr>
                <a:spLocks noChangeAspect="1" noChangeShapeType="1"/>
              </p:cNvSpPr>
              <p:nvPr/>
            </p:nvSpPr>
            <p:spPr bwMode="auto">
              <a:xfrm flipH="1" flipV="1">
                <a:off x="5720728" y="3964119"/>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400">
                  <a:solidFill>
                    <a:srgbClr val="808080"/>
                  </a:solidFill>
                  <a:latin typeface="Calibri"/>
                </a:endParaRPr>
              </a:p>
            </p:txBody>
          </p:sp>
          <p:sp>
            <p:nvSpPr>
              <p:cNvPr id="129" name="Line 45"/>
              <p:cNvSpPr>
                <a:spLocks noChangeAspect="1" noChangeShapeType="1"/>
              </p:cNvSpPr>
              <p:nvPr/>
            </p:nvSpPr>
            <p:spPr bwMode="auto">
              <a:xfrm flipV="1">
                <a:off x="5996242" y="393616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400">
                  <a:solidFill>
                    <a:srgbClr val="808080"/>
                  </a:solidFill>
                  <a:latin typeface="Calibri"/>
                </a:endParaRPr>
              </a:p>
            </p:txBody>
          </p:sp>
          <p:sp>
            <p:nvSpPr>
              <p:cNvPr id="130" name="Line 46"/>
              <p:cNvSpPr>
                <a:spLocks noChangeAspect="1" noChangeShapeType="1"/>
              </p:cNvSpPr>
              <p:nvPr/>
            </p:nvSpPr>
            <p:spPr bwMode="auto">
              <a:xfrm flipH="1" flipV="1">
                <a:off x="5721283" y="4292731"/>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400">
                  <a:solidFill>
                    <a:srgbClr val="808080"/>
                  </a:solidFill>
                  <a:latin typeface="Calibri"/>
                </a:endParaRPr>
              </a:p>
            </p:txBody>
          </p:sp>
          <p:sp>
            <p:nvSpPr>
              <p:cNvPr id="131" name="Line 47"/>
              <p:cNvSpPr>
                <a:spLocks noChangeAspect="1" noChangeShapeType="1"/>
              </p:cNvSpPr>
              <p:nvPr/>
            </p:nvSpPr>
            <p:spPr bwMode="auto">
              <a:xfrm flipV="1">
                <a:off x="5989098" y="427192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400">
                  <a:solidFill>
                    <a:srgbClr val="808080"/>
                  </a:solidFill>
                  <a:latin typeface="Calibri"/>
                </a:endParaRPr>
              </a:p>
            </p:txBody>
          </p:sp>
          <p:sp>
            <p:nvSpPr>
              <p:cNvPr id="132" name="Line 48"/>
              <p:cNvSpPr>
                <a:spLocks noChangeAspect="1" noChangeShapeType="1"/>
              </p:cNvSpPr>
              <p:nvPr/>
            </p:nvSpPr>
            <p:spPr bwMode="auto">
              <a:xfrm flipH="1" flipV="1">
                <a:off x="5713027" y="3674853"/>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400">
                  <a:solidFill>
                    <a:srgbClr val="808080"/>
                  </a:solidFill>
                  <a:latin typeface="Calibri"/>
                </a:endParaRPr>
              </a:p>
            </p:txBody>
          </p:sp>
          <p:sp>
            <p:nvSpPr>
              <p:cNvPr id="133" name="Line 49"/>
              <p:cNvSpPr>
                <a:spLocks noChangeAspect="1" noChangeShapeType="1"/>
              </p:cNvSpPr>
              <p:nvPr/>
            </p:nvSpPr>
            <p:spPr bwMode="auto">
              <a:xfrm flipV="1">
                <a:off x="5996242" y="3592057"/>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400">
                  <a:solidFill>
                    <a:srgbClr val="808080"/>
                  </a:solidFill>
                  <a:latin typeface="Calibri"/>
                </a:endParaRPr>
              </a:p>
            </p:txBody>
          </p:sp>
          <p:sp>
            <p:nvSpPr>
              <p:cNvPr id="134" name="Line 52"/>
              <p:cNvSpPr>
                <a:spLocks noChangeAspect="1" noChangeShapeType="1"/>
              </p:cNvSpPr>
              <p:nvPr/>
            </p:nvSpPr>
            <p:spPr bwMode="auto">
              <a:xfrm flipH="1" flipV="1">
                <a:off x="5385527" y="3971867"/>
                <a:ext cx="246459" cy="266700"/>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400">
                  <a:solidFill>
                    <a:srgbClr val="808080"/>
                  </a:solidFill>
                  <a:latin typeface="Calibri"/>
                </a:endParaRPr>
              </a:p>
            </p:txBody>
          </p:sp>
          <p:sp>
            <p:nvSpPr>
              <p:cNvPr id="135" name="Line 53"/>
              <p:cNvSpPr>
                <a:spLocks noChangeAspect="1" noChangeShapeType="1"/>
              </p:cNvSpPr>
              <p:nvPr/>
            </p:nvSpPr>
            <p:spPr bwMode="auto">
              <a:xfrm flipV="1">
                <a:off x="5686618" y="3958203"/>
                <a:ext cx="0" cy="309563"/>
              </a:xfrm>
              <a:prstGeom prst="line">
                <a:avLst/>
              </a:prstGeom>
              <a:noFill/>
              <a:ln w="28575">
                <a:solidFill>
                  <a:srgbClr val="003399"/>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400">
                  <a:solidFill>
                    <a:srgbClr val="808080"/>
                  </a:solidFill>
                  <a:latin typeface="Calibri"/>
                </a:endParaRPr>
              </a:p>
            </p:txBody>
          </p:sp>
          <p:sp>
            <p:nvSpPr>
              <p:cNvPr id="136" name="Freeform 41"/>
              <p:cNvSpPr>
                <a:spLocks noChangeAspect="1"/>
              </p:cNvSpPr>
              <p:nvPr/>
            </p:nvSpPr>
            <p:spPr bwMode="auto">
              <a:xfrm flipV="1">
                <a:off x="5572301" y="3408823"/>
                <a:ext cx="413226" cy="1154803"/>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chemeClr val="tx1"/>
                </a:solidFill>
                <a:round/>
                <a:headEnd/>
                <a:tailEnd type="triangle" w="med" len="med"/>
              </a:ln>
            </p:spPr>
            <p:txBody>
              <a:bodyPr wrap="none" anchor="ctr"/>
              <a:lstStyle/>
              <a:p>
                <a:pPr algn="ctr" defTabSz="514350" eaLnBrk="0" fontAlgn="base" hangingPunct="0">
                  <a:spcBef>
                    <a:spcPct val="0"/>
                  </a:spcBef>
                  <a:spcAft>
                    <a:spcPct val="0"/>
                  </a:spcAft>
                  <a:defRPr/>
                </a:pPr>
                <a:endParaRPr kumimoji="1" lang="en-US" sz="1400">
                  <a:solidFill>
                    <a:srgbClr val="808080"/>
                  </a:solidFill>
                  <a:latin typeface="Calibri"/>
                </a:endParaRPr>
              </a:p>
            </p:txBody>
          </p:sp>
        </p:grpSp>
        <p:grpSp>
          <p:nvGrpSpPr>
            <p:cNvPr id="26" name="Group 25"/>
            <p:cNvGrpSpPr/>
            <p:nvPr/>
          </p:nvGrpSpPr>
          <p:grpSpPr>
            <a:xfrm>
              <a:off x="6311947" y="1359409"/>
              <a:ext cx="3874199" cy="2975987"/>
              <a:chOff x="3562905" y="1334626"/>
              <a:chExt cx="4844763" cy="3946568"/>
            </a:xfrm>
          </p:grpSpPr>
          <p:grpSp>
            <p:nvGrpSpPr>
              <p:cNvPr id="27" name="Group 6"/>
              <p:cNvGrpSpPr>
                <a:grpSpLocks noChangeAspect="1"/>
              </p:cNvGrpSpPr>
              <p:nvPr/>
            </p:nvGrpSpPr>
            <p:grpSpPr bwMode="auto">
              <a:xfrm>
                <a:off x="3652207" y="2446838"/>
                <a:ext cx="4493024" cy="2834356"/>
                <a:chOff x="717" y="240"/>
                <a:chExt cx="3685" cy="2324"/>
              </a:xfrm>
            </p:grpSpPr>
            <p:sp>
              <p:nvSpPr>
                <p:cNvPr id="29" name="AutoShape 5"/>
                <p:cNvSpPr>
                  <a:spLocks noChangeAspect="1" noChangeArrowheads="1" noTextEdit="1"/>
                </p:cNvSpPr>
                <p:nvPr/>
              </p:nvSpPr>
              <p:spPr bwMode="auto">
                <a:xfrm>
                  <a:off x="768" y="240"/>
                  <a:ext cx="3461" cy="2174"/>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2700">
                    <a:solidFill>
                      <a:prstClr val="black"/>
                    </a:solidFill>
                    <a:latin typeface="Calibri"/>
                  </a:endParaRPr>
                </a:p>
              </p:txBody>
            </p:sp>
            <p:sp>
              <p:nvSpPr>
                <p:cNvPr id="30" name="Freeform 7"/>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200">
                    <a:solidFill>
                      <a:prstClr val="black"/>
                    </a:solidFill>
                    <a:latin typeface="Calibri"/>
                  </a:endParaRPr>
                </a:p>
              </p:txBody>
            </p:sp>
            <p:sp>
              <p:nvSpPr>
                <p:cNvPr id="31"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3200">
                    <a:solidFill>
                      <a:prstClr val="black"/>
                    </a:solidFill>
                    <a:latin typeface="Calibri"/>
                  </a:endParaRPr>
                </a:p>
              </p:txBody>
            </p:sp>
            <p:sp>
              <p:nvSpPr>
                <p:cNvPr id="32" name="Line 9"/>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xmlns="">
                      <a:noFill/>
                    </a14:hiddenFill>
                  </a:ext>
                </a:extLst>
              </p:spPr>
              <p:txBody>
                <a:bodyPr/>
                <a:lstStyle/>
                <a:p>
                  <a:pPr>
                    <a:defRPr/>
                  </a:pPr>
                  <a:endParaRPr lang="en-US" sz="3200">
                    <a:solidFill>
                      <a:prstClr val="black"/>
                    </a:solidFill>
                    <a:latin typeface="Calibri"/>
                  </a:endParaRPr>
                </a:p>
              </p:txBody>
            </p:sp>
            <p:sp>
              <p:nvSpPr>
                <p:cNvPr id="33"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200">
                    <a:solidFill>
                      <a:prstClr val="black"/>
                    </a:solidFill>
                    <a:latin typeface="Calibri"/>
                  </a:endParaRPr>
                </a:p>
              </p:txBody>
            </p:sp>
            <p:sp>
              <p:nvSpPr>
                <p:cNvPr id="34"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35"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36" name="Line 13"/>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200">
                    <a:solidFill>
                      <a:prstClr val="black"/>
                    </a:solidFill>
                    <a:latin typeface="Calibri"/>
                  </a:endParaRPr>
                </a:p>
              </p:txBody>
            </p:sp>
            <p:sp>
              <p:nvSpPr>
                <p:cNvPr id="37"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38" name="Line 15"/>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200">
                    <a:solidFill>
                      <a:prstClr val="black"/>
                    </a:solidFill>
                    <a:latin typeface="Calibri"/>
                  </a:endParaRPr>
                </a:p>
              </p:txBody>
            </p:sp>
            <p:sp>
              <p:nvSpPr>
                <p:cNvPr id="39"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40" name="Rectangle 17"/>
                <p:cNvSpPr>
                  <a:spLocks noChangeArrowheads="1"/>
                </p:cNvSpPr>
                <p:nvPr/>
              </p:nvSpPr>
              <p:spPr bwMode="auto">
                <a:xfrm>
                  <a:off x="1585" y="2281"/>
                  <a:ext cx="235"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hs</a:t>
                  </a:r>
                  <a:endParaRPr kumimoji="0" lang="en-US" altLang="en-US" sz="3200">
                    <a:solidFill>
                      <a:prstClr val="black"/>
                    </a:solidFill>
                    <a:latin typeface="Arial" panose="020B0604020202020204" pitchFamily="34" charset="0"/>
                  </a:endParaRPr>
                </a:p>
              </p:txBody>
            </p:sp>
            <p:sp>
              <p:nvSpPr>
                <p:cNvPr id="41" name="Rectangle 18"/>
                <p:cNvSpPr>
                  <a:spLocks noChangeArrowheads="1"/>
                </p:cNvSpPr>
                <p:nvPr/>
              </p:nvSpPr>
              <p:spPr bwMode="auto">
                <a:xfrm>
                  <a:off x="3189" y="2264"/>
                  <a:ext cx="198"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hr</a:t>
                  </a:r>
                  <a:endParaRPr kumimoji="0" lang="en-US" altLang="en-US" sz="3200">
                    <a:solidFill>
                      <a:prstClr val="black"/>
                    </a:solidFill>
                    <a:latin typeface="Arial" panose="020B0604020202020204" pitchFamily="34" charset="0"/>
                  </a:endParaRPr>
                </a:p>
              </p:txBody>
            </p:sp>
            <p:sp>
              <p:nvSpPr>
                <p:cNvPr id="44" name="Rectangle 21"/>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600">
                    <a:solidFill>
                      <a:srgbClr val="EEECE1"/>
                    </a:solidFill>
                  </a:endParaRPr>
                </a:p>
              </p:txBody>
            </p:sp>
            <p:sp>
              <p:nvSpPr>
                <p:cNvPr id="45"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grpSp>
              <p:nvGrpSpPr>
                <p:cNvPr id="46" name="Group 45"/>
                <p:cNvGrpSpPr>
                  <a:grpSpLocks/>
                </p:cNvGrpSpPr>
                <p:nvPr/>
              </p:nvGrpSpPr>
              <p:grpSpPr bwMode="auto">
                <a:xfrm>
                  <a:off x="2286" y="1529"/>
                  <a:ext cx="88" cy="88"/>
                  <a:chOff x="2286" y="1529"/>
                  <a:chExt cx="88" cy="88"/>
                </a:xfrm>
              </p:grpSpPr>
              <p:sp>
                <p:nvSpPr>
                  <p:cNvPr id="116" name="Oval 24"/>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600">
                      <a:solidFill>
                        <a:srgbClr val="EEECE1"/>
                      </a:solidFill>
                    </a:endParaRPr>
                  </a:p>
                </p:txBody>
              </p:sp>
              <p:sp>
                <p:nvSpPr>
                  <p:cNvPr id="117" name="Oval 25"/>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600">
                      <a:solidFill>
                        <a:srgbClr val="EEECE1"/>
                      </a:solidFill>
                    </a:endParaRPr>
                  </a:p>
                </p:txBody>
              </p:sp>
            </p:grpSp>
            <p:sp>
              <p:nvSpPr>
                <p:cNvPr id="47" name="Rectangle 46"/>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600">
                    <a:solidFill>
                      <a:srgbClr val="EEECE1"/>
                    </a:solidFill>
                  </a:endParaRPr>
                </a:p>
              </p:txBody>
            </p:sp>
            <p:sp>
              <p:nvSpPr>
                <p:cNvPr id="48" name="Freeform 47"/>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49" name="Freeform 48"/>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200">
                    <a:solidFill>
                      <a:prstClr val="black"/>
                    </a:solidFill>
                    <a:latin typeface="Calibri"/>
                  </a:endParaRPr>
                </a:p>
              </p:txBody>
            </p:sp>
            <p:sp>
              <p:nvSpPr>
                <p:cNvPr id="50" name="Line 31"/>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200">
                    <a:solidFill>
                      <a:prstClr val="black"/>
                    </a:solidFill>
                    <a:latin typeface="Calibri"/>
                  </a:endParaRPr>
                </a:p>
              </p:txBody>
            </p:sp>
            <p:sp>
              <p:nvSpPr>
                <p:cNvPr id="51" name="Rectangle 50"/>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600">
                    <a:solidFill>
                      <a:srgbClr val="EEECE1"/>
                    </a:solidFill>
                  </a:endParaRPr>
                </a:p>
              </p:txBody>
            </p:sp>
            <p:sp>
              <p:nvSpPr>
                <p:cNvPr id="52" name="Rectangle 51"/>
                <p:cNvSpPr>
                  <a:spLocks noChangeArrowheads="1"/>
                </p:cNvSpPr>
                <p:nvPr/>
              </p:nvSpPr>
              <p:spPr bwMode="auto">
                <a:xfrm>
                  <a:off x="3927" y="267"/>
                  <a:ext cx="463" cy="21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b="1">
                      <a:solidFill>
                        <a:srgbClr val="000000"/>
                      </a:solidFill>
                      <a:latin typeface="Arial" panose="020B0604020202020204" pitchFamily="34" charset="0"/>
                    </a:rPr>
                    <a:t>Ridge</a:t>
                  </a:r>
                  <a:endParaRPr kumimoji="0" lang="en-US" altLang="en-US" sz="3200">
                    <a:solidFill>
                      <a:prstClr val="black"/>
                    </a:solidFill>
                    <a:latin typeface="Arial" panose="020B0604020202020204" pitchFamily="34" charset="0"/>
                  </a:endParaRPr>
                </a:p>
              </p:txBody>
            </p:sp>
            <p:sp>
              <p:nvSpPr>
                <p:cNvPr id="53" name="Freeform 52"/>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54" name="Freeform 53"/>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200">
                    <a:solidFill>
                      <a:prstClr val="black"/>
                    </a:solidFill>
                    <a:latin typeface="Calibri"/>
                  </a:endParaRPr>
                </a:p>
              </p:txBody>
            </p:sp>
            <p:sp>
              <p:nvSpPr>
                <p:cNvPr id="55" name="Freeform 54"/>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56" name="Freeform 55"/>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57" name="Rectangle 56"/>
                <p:cNvSpPr>
                  <a:spLocks noChangeArrowheads="1"/>
                </p:cNvSpPr>
                <p:nvPr/>
              </p:nvSpPr>
              <p:spPr bwMode="auto">
                <a:xfrm rot="19860000">
                  <a:off x="3122" y="950"/>
                  <a:ext cx="198"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pr</a:t>
                  </a:r>
                  <a:endParaRPr kumimoji="0" lang="en-US" altLang="en-US" sz="3200">
                    <a:solidFill>
                      <a:prstClr val="black"/>
                    </a:solidFill>
                    <a:latin typeface="Arial" panose="020B0604020202020204" pitchFamily="34" charset="0"/>
                  </a:endParaRPr>
                </a:p>
              </p:txBody>
            </p:sp>
            <p:sp>
              <p:nvSpPr>
                <p:cNvPr id="58" name="Rectangle 57"/>
                <p:cNvSpPr>
                  <a:spLocks noChangeArrowheads="1"/>
                </p:cNvSpPr>
                <p:nvPr/>
              </p:nvSpPr>
              <p:spPr bwMode="auto">
                <a:xfrm rot="20160000">
                  <a:off x="1492" y="1726"/>
                  <a:ext cx="235"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ps</a:t>
                  </a:r>
                  <a:endParaRPr kumimoji="0" lang="en-US" altLang="en-US" sz="3200">
                    <a:solidFill>
                      <a:prstClr val="black"/>
                    </a:solidFill>
                    <a:latin typeface="Arial" panose="020B0604020202020204" pitchFamily="34" charset="0"/>
                  </a:endParaRPr>
                </a:p>
              </p:txBody>
            </p:sp>
            <p:sp>
              <p:nvSpPr>
                <p:cNvPr id="59" name="Freeform 58"/>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60" name="Freeform 59"/>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61" name="Freeform 60"/>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62" name="Freeform 61"/>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63" name="Freeform 62"/>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64" name="Freeform 63"/>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65" name="Freeform 64"/>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66" name="Freeform 65"/>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67" name="Rectangle 66"/>
                <p:cNvSpPr>
                  <a:spLocks noChangeArrowheads="1"/>
                </p:cNvSpPr>
                <p:nvPr/>
              </p:nvSpPr>
              <p:spPr bwMode="auto">
                <a:xfrm rot="19800000">
                  <a:off x="1737" y="1831"/>
                  <a:ext cx="222"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ss</a:t>
                  </a:r>
                  <a:endParaRPr kumimoji="0" lang="en-US" altLang="en-US" sz="3200">
                    <a:solidFill>
                      <a:prstClr val="black"/>
                    </a:solidFill>
                    <a:latin typeface="Arial" panose="020B0604020202020204" pitchFamily="34" charset="0"/>
                  </a:endParaRPr>
                </a:p>
              </p:txBody>
            </p:sp>
            <p:sp>
              <p:nvSpPr>
                <p:cNvPr id="68" name="Rectangle 67"/>
                <p:cNvSpPr>
                  <a:spLocks noChangeArrowheads="1"/>
                </p:cNvSpPr>
                <p:nvPr/>
              </p:nvSpPr>
              <p:spPr bwMode="auto">
                <a:xfrm rot="19500000">
                  <a:off x="2978" y="654"/>
                  <a:ext cx="185"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sr</a:t>
                  </a:r>
                  <a:endParaRPr kumimoji="0" lang="en-US" altLang="en-US" sz="3200">
                    <a:solidFill>
                      <a:prstClr val="black"/>
                    </a:solidFill>
                    <a:latin typeface="Arial" panose="020B0604020202020204" pitchFamily="34" charset="0"/>
                  </a:endParaRPr>
                </a:p>
              </p:txBody>
            </p:sp>
            <p:sp>
              <p:nvSpPr>
                <p:cNvPr id="69" name="Freeform 68"/>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70" name="Freeform 69"/>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71" name="Freeform 70"/>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defRPr/>
                  </a:pPr>
                  <a:endParaRPr lang="en-US" sz="3200">
                    <a:solidFill>
                      <a:prstClr val="black"/>
                    </a:solidFill>
                    <a:latin typeface="Calibri"/>
                  </a:endParaRPr>
                </a:p>
              </p:txBody>
            </p:sp>
            <p:sp>
              <p:nvSpPr>
                <p:cNvPr id="72" name="Freeform 71"/>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noFill/>
                  <a:round/>
                  <a:headEnd/>
                  <a:tailEnd/>
                </a:ln>
                <a:extLst>
                  <a:ext uri="{909E8E84-426E-40dd-AFC4-6F175D3DCCD1}">
                    <a14:hiddenFill xmlns:a14="http://schemas.microsoft.com/office/drawing/2010/main" xmlns="">
                      <a:solidFill>
                        <a:srgbClr val="FFFFFF"/>
                      </a:solidFill>
                    </a14:hiddenFill>
                  </a:ext>
                </a:extLst>
              </p:spPr>
              <p:txBody>
                <a:bodyPr/>
                <a:lstStyle/>
                <a:p>
                  <a:pPr>
                    <a:defRPr/>
                  </a:pPr>
                  <a:endParaRPr lang="en-US" sz="3200">
                    <a:solidFill>
                      <a:prstClr val="black"/>
                    </a:solidFill>
                    <a:latin typeface="Calibri"/>
                  </a:endParaRPr>
                </a:p>
              </p:txBody>
            </p:sp>
            <p:sp>
              <p:nvSpPr>
                <p:cNvPr id="73" name="Line 54"/>
                <p:cNvSpPr>
                  <a:spLocks noChangeShapeType="1"/>
                </p:cNvSpPr>
                <p:nvPr/>
              </p:nvSpPr>
              <p:spPr bwMode="auto">
                <a:xfrm>
                  <a:off x="859" y="2220"/>
                  <a:ext cx="3265" cy="1"/>
                </a:xfrm>
                <a:prstGeom prst="line">
                  <a:avLst/>
                </a:prstGeom>
                <a:noFill/>
                <a:ln w="11">
                  <a:noFill/>
                  <a:round/>
                  <a:headEnd/>
                  <a:tailEnd/>
                </a:ln>
                <a:extLst>
                  <a:ext uri="{909E8E84-426E-40dd-AFC4-6F175D3DCCD1}">
                    <a14:hiddenFill xmlns:a14="http://schemas.microsoft.com/office/drawing/2010/main" xmlns="">
                      <a:noFill/>
                    </a14:hiddenFill>
                  </a:ext>
                </a:extLst>
              </p:spPr>
              <p:txBody>
                <a:bodyPr/>
                <a:lstStyle/>
                <a:p>
                  <a:pPr>
                    <a:defRPr/>
                  </a:pPr>
                  <a:endParaRPr lang="en-US" sz="3200">
                    <a:solidFill>
                      <a:prstClr val="black"/>
                    </a:solidFill>
                    <a:latin typeface="Calibri"/>
                  </a:endParaRPr>
                </a:p>
              </p:txBody>
            </p:sp>
            <p:sp>
              <p:nvSpPr>
                <p:cNvPr id="74" name="Freeform 73"/>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noFill/>
                  <a:bevel/>
                  <a:headEnd/>
                  <a:tailEnd/>
                </a:ln>
              </p:spPr>
              <p:txBody>
                <a:bodyPr/>
                <a:lstStyle/>
                <a:p>
                  <a:pPr>
                    <a:defRPr/>
                  </a:pPr>
                  <a:endParaRPr lang="en-US" sz="3200">
                    <a:solidFill>
                      <a:prstClr val="black"/>
                    </a:solidFill>
                    <a:latin typeface="Calibri"/>
                  </a:endParaRPr>
                </a:p>
              </p:txBody>
            </p:sp>
            <p:sp>
              <p:nvSpPr>
                <p:cNvPr id="75" name="Freeform 74"/>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76" name="Freeform 75"/>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77" name="Line 58"/>
                <p:cNvSpPr>
                  <a:spLocks noChangeShapeType="1"/>
                </p:cNvSpPr>
                <p:nvPr/>
              </p:nvSpPr>
              <p:spPr bwMode="auto">
                <a:xfrm>
                  <a:off x="859" y="2191"/>
                  <a:ext cx="1" cy="166"/>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200">
                    <a:solidFill>
                      <a:prstClr val="black"/>
                    </a:solidFill>
                    <a:latin typeface="Calibri"/>
                  </a:endParaRPr>
                </a:p>
              </p:txBody>
            </p:sp>
            <p:sp>
              <p:nvSpPr>
                <p:cNvPr id="78" name="Freeform 77"/>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79" name="Line 60"/>
                <p:cNvSpPr>
                  <a:spLocks noChangeShapeType="1"/>
                </p:cNvSpPr>
                <p:nvPr/>
              </p:nvSpPr>
              <p:spPr bwMode="auto">
                <a:xfrm>
                  <a:off x="4124" y="2220"/>
                  <a:ext cx="1" cy="137"/>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200">
                    <a:solidFill>
                      <a:prstClr val="black"/>
                    </a:solidFill>
                    <a:latin typeface="Calibri"/>
                  </a:endParaRPr>
                </a:p>
              </p:txBody>
            </p:sp>
            <p:sp>
              <p:nvSpPr>
                <p:cNvPr id="80" name="Freeform 79"/>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81" name="Rectangle 80"/>
                <p:cNvSpPr>
                  <a:spLocks noChangeArrowheads="1"/>
                </p:cNvSpPr>
                <p:nvPr/>
              </p:nvSpPr>
              <p:spPr bwMode="auto">
                <a:xfrm>
                  <a:off x="1585" y="2281"/>
                  <a:ext cx="235"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hs</a:t>
                  </a:r>
                  <a:endParaRPr kumimoji="0" lang="en-US" altLang="en-US" sz="3200">
                    <a:solidFill>
                      <a:prstClr val="black"/>
                    </a:solidFill>
                    <a:latin typeface="Arial" panose="020B0604020202020204" pitchFamily="34" charset="0"/>
                  </a:endParaRPr>
                </a:p>
              </p:txBody>
            </p:sp>
            <p:sp>
              <p:nvSpPr>
                <p:cNvPr id="82" name="Rectangle 81"/>
                <p:cNvSpPr>
                  <a:spLocks noChangeArrowheads="1"/>
                </p:cNvSpPr>
                <p:nvPr/>
              </p:nvSpPr>
              <p:spPr bwMode="auto">
                <a:xfrm>
                  <a:off x="3189" y="2264"/>
                  <a:ext cx="198"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hr</a:t>
                  </a:r>
                  <a:endParaRPr kumimoji="0" lang="en-US" altLang="en-US" sz="3200" dirty="0">
                    <a:solidFill>
                      <a:prstClr val="black"/>
                    </a:solidFill>
                    <a:latin typeface="Arial" panose="020B0604020202020204" pitchFamily="34" charset="0"/>
                  </a:endParaRPr>
                </a:p>
              </p:txBody>
            </p:sp>
            <p:sp>
              <p:nvSpPr>
                <p:cNvPr id="83" name="Rectangle 82"/>
                <p:cNvSpPr>
                  <a:spLocks noChangeArrowheads="1"/>
                </p:cNvSpPr>
                <p:nvPr/>
              </p:nvSpPr>
              <p:spPr bwMode="auto">
                <a:xfrm>
                  <a:off x="4088" y="978"/>
                  <a:ext cx="314"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squar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vr</a:t>
                  </a:r>
                  <a:endParaRPr kumimoji="0" lang="en-US" altLang="en-US" sz="3200" dirty="0">
                    <a:solidFill>
                      <a:prstClr val="black"/>
                    </a:solidFill>
                    <a:latin typeface="Arial" panose="020B0604020202020204" pitchFamily="34" charset="0"/>
                  </a:endParaRPr>
                </a:p>
              </p:txBody>
            </p:sp>
            <p:sp>
              <p:nvSpPr>
                <p:cNvPr id="84" name="Rectangle 83"/>
                <p:cNvSpPr>
                  <a:spLocks noChangeArrowheads="1"/>
                </p:cNvSpPr>
                <p:nvPr/>
              </p:nvSpPr>
              <p:spPr bwMode="auto">
                <a:xfrm>
                  <a:off x="4091" y="1730"/>
                  <a:ext cx="222"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a:solidFill>
                        <a:srgbClr val="000000"/>
                      </a:solidFill>
                      <a:latin typeface="Arial" panose="020B0604020202020204" pitchFamily="34" charset="0"/>
                    </a:rPr>
                    <a:t>vs</a:t>
                  </a:r>
                  <a:endParaRPr kumimoji="0" lang="en-US" altLang="en-US" sz="3200" dirty="0">
                    <a:solidFill>
                      <a:prstClr val="black"/>
                    </a:solidFill>
                    <a:latin typeface="Arial" panose="020B0604020202020204" pitchFamily="34" charset="0"/>
                  </a:endParaRPr>
                </a:p>
              </p:txBody>
            </p:sp>
            <p:sp>
              <p:nvSpPr>
                <p:cNvPr id="85" name="Rectangle 84"/>
                <p:cNvSpPr>
                  <a:spLocks noChangeArrowheads="1"/>
                </p:cNvSpPr>
                <p:nvPr/>
              </p:nvSpPr>
              <p:spPr bwMode="auto">
                <a:xfrm>
                  <a:off x="1587" y="1093"/>
                  <a:ext cx="673" cy="133"/>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600">
                    <a:solidFill>
                      <a:srgbClr val="EEECE1"/>
                    </a:solidFill>
                  </a:endParaRPr>
                </a:p>
              </p:txBody>
            </p:sp>
            <p:sp>
              <p:nvSpPr>
                <p:cNvPr id="86" name="Freeform 85"/>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grpSp>
              <p:nvGrpSpPr>
                <p:cNvPr id="87" name="Group 71"/>
                <p:cNvGrpSpPr>
                  <a:grpSpLocks/>
                </p:cNvGrpSpPr>
                <p:nvPr/>
              </p:nvGrpSpPr>
              <p:grpSpPr bwMode="auto">
                <a:xfrm>
                  <a:off x="2286" y="1529"/>
                  <a:ext cx="88" cy="88"/>
                  <a:chOff x="2286" y="1529"/>
                  <a:chExt cx="88" cy="88"/>
                </a:xfrm>
              </p:grpSpPr>
              <p:sp>
                <p:nvSpPr>
                  <p:cNvPr id="113" name="Oval 69"/>
                  <p:cNvSpPr>
                    <a:spLocks noChangeArrowheads="1"/>
                  </p:cNvSpPr>
                  <p:nvPr/>
                </p:nvSpPr>
                <p:spPr bwMode="auto">
                  <a:xfrm>
                    <a:off x="2286" y="1529"/>
                    <a:ext cx="88" cy="88"/>
                  </a:xfrm>
                  <a:prstGeom prst="ellipse">
                    <a:avLst/>
                  </a:prstGeom>
                  <a:solidFill>
                    <a:srgbClr val="0000FF"/>
                  </a:solidFill>
                  <a:ln w="0">
                    <a:noFill/>
                    <a:round/>
                    <a:headEnd/>
                    <a:tailEnd/>
                  </a:ln>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600">
                      <a:solidFill>
                        <a:srgbClr val="EEECE1"/>
                      </a:solidFill>
                    </a:endParaRPr>
                  </a:p>
                </p:txBody>
              </p:sp>
              <p:sp>
                <p:nvSpPr>
                  <p:cNvPr id="115" name="Oval 70"/>
                  <p:cNvSpPr>
                    <a:spLocks noChangeArrowheads="1"/>
                  </p:cNvSpPr>
                  <p:nvPr/>
                </p:nvSpPr>
                <p:spPr bwMode="auto">
                  <a:xfrm>
                    <a:off x="2286" y="1529"/>
                    <a:ext cx="88" cy="88"/>
                  </a:xfrm>
                  <a:prstGeom prst="ellipse">
                    <a:avLst/>
                  </a:prstGeom>
                  <a:noFill/>
                  <a:ln w="4" cap="rnd">
                    <a:noFill/>
                    <a:round/>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600">
                      <a:solidFill>
                        <a:srgbClr val="EEECE1"/>
                      </a:solidFill>
                    </a:endParaRPr>
                  </a:p>
                </p:txBody>
              </p:sp>
            </p:grpSp>
            <p:sp>
              <p:nvSpPr>
                <p:cNvPr id="88" name="Rectangle 72"/>
                <p:cNvSpPr>
                  <a:spLocks noChangeArrowheads="1"/>
                </p:cNvSpPr>
                <p:nvPr/>
              </p:nvSpPr>
              <p:spPr bwMode="auto">
                <a:xfrm>
                  <a:off x="769" y="1651"/>
                  <a:ext cx="374"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600">
                    <a:solidFill>
                      <a:srgbClr val="EEECE1"/>
                    </a:solidFill>
                  </a:endParaRPr>
                </a:p>
              </p:txBody>
            </p:sp>
            <p:sp>
              <p:nvSpPr>
                <p:cNvPr id="89" name="Rectangle 73"/>
                <p:cNvSpPr>
                  <a:spLocks noChangeArrowheads="1"/>
                </p:cNvSpPr>
                <p:nvPr/>
              </p:nvSpPr>
              <p:spPr bwMode="auto">
                <a:xfrm>
                  <a:off x="717" y="1586"/>
                  <a:ext cx="565" cy="212"/>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800" b="1" dirty="0">
                      <a:solidFill>
                        <a:srgbClr val="000000"/>
                      </a:solidFill>
                      <a:latin typeface="Arial" panose="020B0604020202020204" pitchFamily="34" charset="0"/>
                    </a:rPr>
                    <a:t>Stream</a:t>
                  </a:r>
                  <a:endParaRPr kumimoji="0" lang="en-US" altLang="en-US" sz="3200" dirty="0">
                    <a:solidFill>
                      <a:prstClr val="black"/>
                    </a:solidFill>
                    <a:latin typeface="Arial" panose="020B0604020202020204" pitchFamily="34" charset="0"/>
                  </a:endParaRPr>
                </a:p>
              </p:txBody>
            </p:sp>
            <p:sp>
              <p:nvSpPr>
                <p:cNvPr id="90"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91"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noFill/>
                  <a:bevel/>
                  <a:headEnd/>
                  <a:tailEnd/>
                </a:ln>
              </p:spPr>
              <p:txBody>
                <a:bodyPr/>
                <a:lstStyle/>
                <a:p>
                  <a:pPr>
                    <a:defRPr/>
                  </a:pPr>
                  <a:endParaRPr lang="en-US" sz="3200">
                    <a:solidFill>
                      <a:prstClr val="black"/>
                    </a:solidFill>
                    <a:latin typeface="Calibri"/>
                  </a:endParaRPr>
                </a:p>
              </p:txBody>
            </p:sp>
            <p:sp>
              <p:nvSpPr>
                <p:cNvPr id="92" name="Line 76"/>
                <p:cNvSpPr>
                  <a:spLocks noChangeShapeType="1"/>
                </p:cNvSpPr>
                <p:nvPr/>
              </p:nvSpPr>
              <p:spPr bwMode="auto">
                <a:xfrm>
                  <a:off x="4124" y="545"/>
                  <a:ext cx="1" cy="88"/>
                </a:xfrm>
                <a:prstGeom prst="line">
                  <a:avLst/>
                </a:prstGeom>
                <a:noFill/>
                <a:ln w="4" cap="rnd">
                  <a:noFill/>
                  <a:round/>
                  <a:headEnd/>
                  <a:tailEnd/>
                </a:ln>
                <a:extLst>
                  <a:ext uri="{909E8E84-426E-40dd-AFC4-6F175D3DCCD1}">
                    <a14:hiddenFill xmlns:a14="http://schemas.microsoft.com/office/drawing/2010/main" xmlns="">
                      <a:noFill/>
                    </a14:hiddenFill>
                  </a:ext>
                </a:extLst>
              </p:spPr>
              <p:txBody>
                <a:bodyPr/>
                <a:lstStyle/>
                <a:p>
                  <a:pPr>
                    <a:defRPr/>
                  </a:pPr>
                  <a:endParaRPr lang="en-US" sz="3200">
                    <a:solidFill>
                      <a:prstClr val="black"/>
                    </a:solidFill>
                    <a:latin typeface="Calibri"/>
                  </a:endParaRPr>
                </a:p>
              </p:txBody>
            </p:sp>
            <p:sp>
              <p:nvSpPr>
                <p:cNvPr id="93" name="Rectangle 77"/>
                <p:cNvSpPr>
                  <a:spLocks noChangeArrowheads="1"/>
                </p:cNvSpPr>
                <p:nvPr/>
              </p:nvSpPr>
              <p:spPr bwMode="auto">
                <a:xfrm>
                  <a:off x="3889" y="242"/>
                  <a:ext cx="320" cy="145"/>
                </a:xfrm>
                <a:prstGeom prst="rect">
                  <a:avLst/>
                </a:prstGeom>
                <a:noFill/>
                <a:ln w="4" cap="rnd">
                  <a:noFill/>
                  <a:miter lim="800000"/>
                  <a:headEnd/>
                  <a:tailEnd/>
                </a:ln>
                <a:extLst>
                  <a:ext uri="{909E8E84-426E-40dd-AFC4-6F175D3DCCD1}">
                    <a14:hiddenFill xmlns:a14="http://schemas.microsoft.com/office/drawing/2010/main" xmlns="">
                      <a:solidFill>
                        <a:srgbClr val="FFFFFF"/>
                      </a:solidFill>
                    </a14:hiddenFill>
                  </a:ext>
                </a:extLst>
              </p:spPr>
              <p:txBody>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endParaRPr lang="en-US" altLang="en-US" sz="3600">
                    <a:solidFill>
                      <a:srgbClr val="EEECE1"/>
                    </a:solidFill>
                  </a:endParaRPr>
                </a:p>
              </p:txBody>
            </p:sp>
            <p:sp>
              <p:nvSpPr>
                <p:cNvPr id="94"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95"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noFill/>
                  <a:bevel/>
                  <a:headEnd/>
                  <a:tailEnd/>
                </a:ln>
              </p:spPr>
              <p:txBody>
                <a:bodyPr/>
                <a:lstStyle/>
                <a:p>
                  <a:pPr>
                    <a:defRPr/>
                  </a:pPr>
                  <a:endParaRPr lang="en-US" sz="3200">
                    <a:solidFill>
                      <a:prstClr val="black"/>
                    </a:solidFill>
                    <a:latin typeface="Calibri"/>
                  </a:endParaRPr>
                </a:p>
              </p:txBody>
            </p:sp>
            <p:sp>
              <p:nvSpPr>
                <p:cNvPr id="96"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97"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98" name="Rectangle 83"/>
                <p:cNvSpPr>
                  <a:spLocks noChangeArrowheads="1"/>
                </p:cNvSpPr>
                <p:nvPr/>
              </p:nvSpPr>
              <p:spPr bwMode="auto">
                <a:xfrm rot="19860000">
                  <a:off x="3122" y="950"/>
                  <a:ext cx="198"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dirty="0" err="1">
                      <a:solidFill>
                        <a:srgbClr val="000000"/>
                      </a:solidFill>
                      <a:latin typeface="Arial" panose="020B0604020202020204" pitchFamily="34" charset="0"/>
                    </a:rPr>
                    <a:t>pr</a:t>
                  </a:r>
                  <a:endParaRPr kumimoji="0" lang="en-US" altLang="en-US" sz="3200" dirty="0">
                    <a:solidFill>
                      <a:prstClr val="black"/>
                    </a:solidFill>
                    <a:latin typeface="Arial" panose="020B0604020202020204" pitchFamily="34" charset="0"/>
                  </a:endParaRPr>
                </a:p>
              </p:txBody>
            </p:sp>
            <p:sp>
              <p:nvSpPr>
                <p:cNvPr id="99" name="Rectangle 84"/>
                <p:cNvSpPr>
                  <a:spLocks noChangeArrowheads="1"/>
                </p:cNvSpPr>
                <p:nvPr/>
              </p:nvSpPr>
              <p:spPr bwMode="auto">
                <a:xfrm rot="20160000">
                  <a:off x="1492" y="1726"/>
                  <a:ext cx="235"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ps</a:t>
                  </a:r>
                  <a:endParaRPr kumimoji="0" lang="en-US" altLang="en-US" sz="3200">
                    <a:solidFill>
                      <a:prstClr val="black"/>
                    </a:solidFill>
                    <a:latin typeface="Arial" panose="020B0604020202020204" pitchFamily="34" charset="0"/>
                  </a:endParaRPr>
                </a:p>
              </p:txBody>
            </p:sp>
            <p:sp>
              <p:nvSpPr>
                <p:cNvPr id="100"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101"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102"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103"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104"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105"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106"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107"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noFill/>
                  <a:bevel/>
                  <a:headEnd/>
                  <a:tailEnd/>
                </a:ln>
              </p:spPr>
              <p:txBody>
                <a:bodyPr/>
                <a:lstStyle/>
                <a:p>
                  <a:pPr>
                    <a:defRPr/>
                  </a:pPr>
                  <a:endParaRPr lang="en-US" sz="3200">
                    <a:solidFill>
                      <a:prstClr val="black"/>
                    </a:solidFill>
                    <a:latin typeface="Calibri"/>
                  </a:endParaRPr>
                </a:p>
              </p:txBody>
            </p:sp>
            <p:sp>
              <p:nvSpPr>
                <p:cNvPr id="108" name="Rectangle 93"/>
                <p:cNvSpPr>
                  <a:spLocks noChangeArrowheads="1"/>
                </p:cNvSpPr>
                <p:nvPr/>
              </p:nvSpPr>
              <p:spPr bwMode="auto">
                <a:xfrm rot="19800000">
                  <a:off x="1737" y="1831"/>
                  <a:ext cx="222"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ss</a:t>
                  </a:r>
                  <a:endParaRPr kumimoji="0" lang="en-US" altLang="en-US" sz="3200">
                    <a:solidFill>
                      <a:prstClr val="black"/>
                    </a:solidFill>
                    <a:latin typeface="Arial" panose="020B0604020202020204" pitchFamily="34" charset="0"/>
                  </a:endParaRPr>
                </a:p>
              </p:txBody>
            </p:sp>
            <p:sp>
              <p:nvSpPr>
                <p:cNvPr id="109" name="Rectangle 94"/>
                <p:cNvSpPr>
                  <a:spLocks noChangeArrowheads="1"/>
                </p:cNvSpPr>
                <p:nvPr/>
              </p:nvSpPr>
              <p:spPr bwMode="auto">
                <a:xfrm rot="19500000">
                  <a:off x="2978" y="654"/>
                  <a:ext cx="185" cy="28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2400" i="1">
                      <a:solidFill>
                        <a:srgbClr val="000000"/>
                      </a:solidFill>
                      <a:latin typeface="Arial" panose="020B0604020202020204" pitchFamily="34" charset="0"/>
                    </a:rPr>
                    <a:t>sr</a:t>
                  </a:r>
                  <a:endParaRPr kumimoji="0" lang="en-US" altLang="en-US" sz="3200">
                    <a:solidFill>
                      <a:prstClr val="black"/>
                    </a:solidFill>
                    <a:latin typeface="Arial" panose="020B0604020202020204" pitchFamily="34" charset="0"/>
                  </a:endParaRPr>
                </a:p>
              </p:txBody>
            </p:sp>
            <p:sp>
              <p:nvSpPr>
                <p:cNvPr id="110"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111"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noFill/>
                  <a:bevel/>
                  <a:headEnd/>
                  <a:tailEnd/>
                </a:ln>
              </p:spPr>
              <p:txBody>
                <a:bodyPr/>
                <a:lstStyle/>
                <a:p>
                  <a:pPr>
                    <a:defRPr/>
                  </a:pPr>
                  <a:endParaRPr lang="en-US" sz="3200">
                    <a:solidFill>
                      <a:prstClr val="black"/>
                    </a:solidFill>
                    <a:latin typeface="Calibri"/>
                  </a:endParaRPr>
                </a:p>
              </p:txBody>
            </p:sp>
            <p:sp>
              <p:nvSpPr>
                <p:cNvPr id="112" name="Rectangle 22"/>
                <p:cNvSpPr>
                  <a:spLocks noChangeArrowheads="1"/>
                </p:cNvSpPr>
                <p:nvPr/>
              </p:nvSpPr>
              <p:spPr bwMode="auto">
                <a:xfrm>
                  <a:off x="1623" y="1073"/>
                  <a:ext cx="1130" cy="189"/>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a:defRPr/>
                  </a:pPr>
                  <a:r>
                    <a:rPr kumimoji="0" lang="en-US" altLang="en-US" sz="1600" b="1" dirty="0">
                      <a:solidFill>
                        <a:srgbClr val="000000"/>
                      </a:solidFill>
                      <a:latin typeface="Arial" panose="020B0604020202020204" pitchFamily="34" charset="0"/>
                    </a:rPr>
                    <a:t>Point of interest</a:t>
                  </a:r>
                  <a:endParaRPr kumimoji="0" lang="en-US" altLang="en-US" sz="3200" dirty="0">
                    <a:solidFill>
                      <a:prstClr val="black"/>
                    </a:solidFill>
                    <a:latin typeface="Arial" panose="020B0604020202020204" pitchFamily="34" charset="0"/>
                  </a:endParaRPr>
                </a:p>
              </p:txBody>
            </p:sp>
          </p:grpSp>
          <p:sp>
            <p:nvSpPr>
              <p:cNvPr id="28" name="Rectangle 27"/>
              <p:cNvSpPr/>
              <p:nvPr/>
            </p:nvSpPr>
            <p:spPr>
              <a:xfrm>
                <a:off x="3562905" y="1334626"/>
                <a:ext cx="4844763" cy="891024"/>
              </a:xfrm>
              <a:prstGeom prst="rect">
                <a:avLst/>
              </a:prstGeom>
            </p:spPr>
            <p:txBody>
              <a:bodyPr wrap="square">
                <a:spAutoFit/>
              </a:bodyPr>
              <a:lstStyle/>
              <a:p>
                <a:pPr algn="ctr">
                  <a:defRPr/>
                </a:pPr>
                <a:r>
                  <a:rPr lang="en-US" altLang="en-US" sz="2800" dirty="0">
                    <a:solidFill>
                      <a:prstClr val="black"/>
                    </a:solidFill>
                    <a:latin typeface="Calibri"/>
                  </a:rPr>
                  <a:t>A special case of a general hydrological proximity measure </a:t>
                </a:r>
                <a:endParaRPr lang="en-US" sz="2800" dirty="0">
                  <a:solidFill>
                    <a:prstClr val="black"/>
                  </a:solidFill>
                  <a:latin typeface="Calibri"/>
                </a:endParaRPr>
              </a:p>
            </p:txBody>
          </p:sp>
        </p:grpSp>
        <p:sp>
          <p:nvSpPr>
            <p:cNvPr id="3" name="Oval 2"/>
            <p:cNvSpPr/>
            <p:nvPr/>
          </p:nvSpPr>
          <p:spPr bwMode="auto">
            <a:xfrm>
              <a:off x="9370024" y="3384271"/>
              <a:ext cx="685800" cy="685800"/>
            </a:xfrm>
            <a:prstGeom prst="ellipse">
              <a:avLst/>
            </a:prstGeom>
            <a:noFill/>
            <a:ln w="38100">
              <a:solidFill>
                <a:srgbClr val="FF0000"/>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68580" tIns="34290" rIns="68580" bIns="34290" numCol="1" rtlCol="0" anchor="ctr" anchorCtr="0" compatLnSpc="1">
              <a:prstTxWarp prst="textNoShape">
                <a:avLst/>
              </a:prstTxWarp>
            </a:bodyPr>
            <a:lstStyle/>
            <a:p>
              <a:pPr algn="ctr" eaLnBrk="0" fontAlgn="base" hangingPunct="0">
                <a:spcBef>
                  <a:spcPct val="0"/>
                </a:spcBef>
                <a:spcAft>
                  <a:spcPct val="0"/>
                </a:spcAft>
                <a:defRPr/>
              </a:pPr>
              <a:endParaRPr lang="en-US" sz="1200" b="1" dirty="0">
                <a:solidFill>
                  <a:srgbClr val="000000"/>
                </a:solidFill>
                <a:latin typeface="Arial" charset="0"/>
                <a:ea typeface="ＭＳ Ｐゴシック" pitchFamily="16" charset="-128"/>
                <a:cs typeface="ＭＳ Ｐゴシック" pitchFamily="-97" charset="-128"/>
              </a:endParaRPr>
            </a:p>
          </p:txBody>
        </p:sp>
        <p:graphicFrame>
          <p:nvGraphicFramePr>
            <p:cNvPr id="114" name="Object 68"/>
            <p:cNvGraphicFramePr>
              <a:graphicFrameLocks noChangeAspect="1"/>
            </p:cNvGraphicFramePr>
            <p:nvPr>
              <p:extLst>
                <p:ext uri="{D42A27DB-BD31-4B8C-83A1-F6EECF244321}">
                  <p14:modId xmlns:p14="http://schemas.microsoft.com/office/powerpoint/2010/main" val="768426498"/>
                </p:ext>
              </p:extLst>
            </p:nvPr>
          </p:nvGraphicFramePr>
          <p:xfrm>
            <a:off x="1717106" y="1808412"/>
            <a:ext cx="2231231" cy="2474119"/>
          </p:xfrm>
          <a:graphic>
            <a:graphicData uri="http://schemas.openxmlformats.org/presentationml/2006/ole">
              <mc:AlternateContent xmlns:mc="http://schemas.openxmlformats.org/markup-compatibility/2006">
                <mc:Choice xmlns:v="urn:schemas-microsoft-com:vml" Requires="v">
                  <p:oleObj name="Picture" r:id="rId3" imgW="2790720" imgH="3095640" progId="Word.Picture.8">
                    <p:embed/>
                  </p:oleObj>
                </mc:Choice>
                <mc:Fallback>
                  <p:oleObj name="Picture" r:id="rId3" imgW="2790720" imgH="3095640" progId="Word.Picture.8">
                    <p:embed/>
                    <p:pic>
                      <p:nvPicPr>
                        <p:cNvPr id="114" name="Object 68"/>
                        <p:cNvPicPr>
                          <a:picLocks noChangeAspect="1" noChangeArrowheads="1"/>
                        </p:cNvPicPr>
                        <p:nvPr/>
                      </p:nvPicPr>
                      <p:blipFill>
                        <a:blip r:embed="rId4"/>
                        <a:srcRect/>
                        <a:stretch>
                          <a:fillRect/>
                        </a:stretch>
                      </p:blipFill>
                      <p:spPr bwMode="auto">
                        <a:xfrm>
                          <a:off x="1717106" y="1808412"/>
                          <a:ext cx="2231231" cy="2474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9" name="Text Box 37"/>
            <p:cNvSpPr txBox="1">
              <a:spLocks noChangeAspect="1" noChangeArrowheads="1"/>
            </p:cNvSpPr>
            <p:nvPr/>
          </p:nvSpPr>
          <p:spPr bwMode="auto">
            <a:xfrm>
              <a:off x="2206344" y="1341506"/>
              <a:ext cx="729854" cy="41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defRPr/>
              </a:pPr>
              <a:r>
                <a:rPr kumimoji="0" lang="en-US" sz="3200" b="1" dirty="0">
                  <a:solidFill>
                    <a:srgbClr val="003399"/>
                  </a:solidFill>
                </a:rPr>
                <a:t>D</a:t>
              </a:r>
              <a:r>
                <a:rPr kumimoji="0" lang="en-US" sz="3200" b="1" dirty="0">
                  <a:solidFill>
                    <a:srgbClr val="003399"/>
                  </a:solidFill>
                  <a:sym typeface="Symbol" pitchFamily="18" charset="2"/>
                </a:rPr>
                <a:t></a:t>
              </a:r>
            </a:p>
          </p:txBody>
        </p:sp>
      </p:grpSp>
      <p:sp>
        <p:nvSpPr>
          <p:cNvPr id="120" name="标题 1"/>
          <p:cNvSpPr>
            <a:spLocks noGrp="1"/>
          </p:cNvSpPr>
          <p:nvPr>
            <p:ph type="title"/>
          </p:nvPr>
        </p:nvSpPr>
        <p:spPr>
          <a:xfrm>
            <a:off x="0" y="52300"/>
            <a:ext cx="12192000" cy="795565"/>
          </a:xfrm>
        </p:spPr>
        <p:txBody>
          <a:bodyPr>
            <a:noAutofit/>
          </a:bodyPr>
          <a:lstStyle/>
          <a:p>
            <a:pPr algn="ctr"/>
            <a:r>
              <a:rPr lang="en-US" sz="2800" dirty="0"/>
              <a:t>Height above Nearest Drainage (HAND) evaluated using </a:t>
            </a:r>
            <a:r>
              <a:rPr lang="en-US" sz="2800" dirty="0" err="1"/>
              <a:t>TauDEM</a:t>
            </a:r>
            <a:r>
              <a:rPr lang="en-US" sz="2800" dirty="0"/>
              <a:t> </a:t>
            </a:r>
            <a:r>
              <a:rPr lang="en-US" sz="2800" dirty="0" err="1"/>
              <a:t>Dinfinity</a:t>
            </a:r>
            <a:r>
              <a:rPr lang="en-US" sz="2800" dirty="0"/>
              <a:t> vertical distance down function</a:t>
            </a:r>
            <a:endParaRPr lang="en-US" sz="4000" dirty="0"/>
          </a:p>
        </p:txBody>
      </p:sp>
    </p:spTree>
    <p:extLst>
      <p:ext uri="{BB962C8B-B14F-4D97-AF65-F5344CB8AC3E}">
        <p14:creationId xmlns:p14="http://schemas.microsoft.com/office/powerpoint/2010/main" val="269376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1125" y="857249"/>
            <a:ext cx="9509751" cy="4849867"/>
          </a:xfrm>
          <a:prstGeom prst="rect">
            <a:avLst/>
          </a:prstGeom>
        </p:spPr>
      </p:pic>
      <p:sp>
        <p:nvSpPr>
          <p:cNvPr id="3" name="Title 2"/>
          <p:cNvSpPr>
            <a:spLocks noGrp="1"/>
          </p:cNvSpPr>
          <p:nvPr>
            <p:ph type="title"/>
          </p:nvPr>
        </p:nvSpPr>
        <p:spPr>
          <a:xfrm>
            <a:off x="1565126" y="133350"/>
            <a:ext cx="9144000" cy="723900"/>
          </a:xfrm>
        </p:spPr>
        <p:txBody>
          <a:bodyPr>
            <a:noAutofit/>
          </a:bodyPr>
          <a:lstStyle/>
          <a:p>
            <a:pPr algn="ctr"/>
            <a:r>
              <a:rPr lang="en-US" sz="2700" dirty="0"/>
              <a:t>HAND from TauDEM for Onion Creek near Austin Texas</a:t>
            </a:r>
          </a:p>
        </p:txBody>
      </p:sp>
      <p:sp>
        <p:nvSpPr>
          <p:cNvPr id="4" name="TextBox 3"/>
          <p:cNvSpPr txBox="1"/>
          <p:nvPr/>
        </p:nvSpPr>
        <p:spPr>
          <a:xfrm>
            <a:off x="5167535" y="5838561"/>
            <a:ext cx="2003177" cy="307777"/>
          </a:xfrm>
          <a:prstGeom prst="rect">
            <a:avLst/>
          </a:prstGeom>
          <a:noFill/>
        </p:spPr>
        <p:txBody>
          <a:bodyPr wrap="none" rtlCol="0">
            <a:spAutoFit/>
          </a:bodyPr>
          <a:lstStyle/>
          <a:p>
            <a:pPr>
              <a:defRPr/>
            </a:pPr>
            <a:r>
              <a:rPr lang="en-US" sz="1400" dirty="0">
                <a:solidFill>
                  <a:srgbClr val="0464C4"/>
                </a:solidFill>
                <a:latin typeface="Calibri" panose="020F0502020204030204"/>
              </a:rPr>
              <a:t>1/3 arc second NED DEM</a:t>
            </a:r>
          </a:p>
        </p:txBody>
      </p:sp>
    </p:spTree>
    <p:extLst>
      <p:ext uri="{BB962C8B-B14F-4D97-AF65-F5344CB8AC3E}">
        <p14:creationId xmlns:p14="http://schemas.microsoft.com/office/powerpoint/2010/main" val="4203811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850670" y="4520631"/>
            <a:ext cx="3692058" cy="1940063"/>
          </a:xfrm>
          <a:prstGeom prst="rect">
            <a:avLst/>
          </a:prstGeom>
          <a:ln w="3175">
            <a:solidFill>
              <a:schemeClr val="bg1">
                <a:lumMod val="65000"/>
              </a:schemeClr>
            </a:solidFill>
          </a:ln>
        </p:spPr>
      </p:pic>
      <p:pic>
        <p:nvPicPr>
          <p:cNvPr id="13" name="Picture 12"/>
          <p:cNvPicPr>
            <a:picLocks noChangeAspect="1"/>
          </p:cNvPicPr>
          <p:nvPr/>
        </p:nvPicPr>
        <p:blipFill>
          <a:blip r:embed="rId3"/>
          <a:stretch>
            <a:fillRect/>
          </a:stretch>
        </p:blipFill>
        <p:spPr>
          <a:xfrm>
            <a:off x="2918429" y="3213204"/>
            <a:ext cx="3090337" cy="1976202"/>
          </a:xfrm>
          <a:prstGeom prst="rect">
            <a:avLst/>
          </a:prstGeom>
          <a:ln w="3175">
            <a:solidFill>
              <a:schemeClr val="bg1">
                <a:lumMod val="65000"/>
              </a:schemeClr>
            </a:solidFill>
          </a:ln>
        </p:spPr>
      </p:pic>
      <p:pic>
        <p:nvPicPr>
          <p:cNvPr id="11" name="Picture 10"/>
          <p:cNvPicPr>
            <a:picLocks noChangeAspect="1"/>
          </p:cNvPicPr>
          <p:nvPr/>
        </p:nvPicPr>
        <p:blipFill>
          <a:blip r:embed="rId4"/>
          <a:stretch>
            <a:fillRect/>
          </a:stretch>
        </p:blipFill>
        <p:spPr>
          <a:xfrm>
            <a:off x="175836" y="690679"/>
            <a:ext cx="2412201" cy="1545620"/>
          </a:xfrm>
          <a:prstGeom prst="rect">
            <a:avLst/>
          </a:prstGeom>
        </p:spPr>
      </p:pic>
      <p:pic>
        <p:nvPicPr>
          <p:cNvPr id="12" name="Picture 11"/>
          <p:cNvPicPr>
            <a:picLocks noChangeAspect="1"/>
          </p:cNvPicPr>
          <p:nvPr/>
        </p:nvPicPr>
        <p:blipFill>
          <a:blip r:embed="rId5"/>
          <a:stretch>
            <a:fillRect/>
          </a:stretch>
        </p:blipFill>
        <p:spPr>
          <a:xfrm>
            <a:off x="2035212" y="1952183"/>
            <a:ext cx="2062591" cy="1845130"/>
          </a:xfrm>
          <a:prstGeom prst="rect">
            <a:avLst/>
          </a:prstGeom>
          <a:ln w="3175">
            <a:solidFill>
              <a:schemeClr val="bg1">
                <a:lumMod val="65000"/>
              </a:schemeClr>
            </a:solidFill>
          </a:ln>
        </p:spPr>
      </p:pic>
      <p:sp>
        <p:nvSpPr>
          <p:cNvPr id="16" name="TextBox 15"/>
          <p:cNvSpPr txBox="1"/>
          <p:nvPr/>
        </p:nvSpPr>
        <p:spPr>
          <a:xfrm>
            <a:off x="4178747" y="1755717"/>
            <a:ext cx="3775658" cy="1271284"/>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Transform discharge to depth by rating curve or hydraulic model</a:t>
            </a:r>
          </a:p>
        </p:txBody>
      </p:sp>
      <p:sp>
        <p:nvSpPr>
          <p:cNvPr id="17" name="TextBox 16"/>
          <p:cNvSpPr txBox="1"/>
          <p:nvPr/>
        </p:nvSpPr>
        <p:spPr>
          <a:xfrm>
            <a:off x="6066576" y="2890907"/>
            <a:ext cx="3728055" cy="1271284"/>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Create flood inundation map from water depth</a:t>
            </a:r>
          </a:p>
        </p:txBody>
      </p:sp>
      <p:sp>
        <p:nvSpPr>
          <p:cNvPr id="18" name="TextBox 17"/>
          <p:cNvSpPr txBox="1"/>
          <p:nvPr/>
        </p:nvSpPr>
        <p:spPr>
          <a:xfrm>
            <a:off x="7006799" y="4162191"/>
            <a:ext cx="4669385" cy="499765"/>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Assess impact on people and property</a:t>
            </a:r>
          </a:p>
        </p:txBody>
      </p:sp>
      <p:sp>
        <p:nvSpPr>
          <p:cNvPr id="19" name="TextBox 18"/>
          <p:cNvSpPr txBox="1"/>
          <p:nvPr/>
        </p:nvSpPr>
        <p:spPr>
          <a:xfrm>
            <a:off x="2683330" y="759342"/>
            <a:ext cx="3912892" cy="1271284"/>
          </a:xfrm>
          <a:prstGeom prst="rect">
            <a:avLst/>
          </a:prstGeom>
          <a:noFill/>
          <a:effectLst/>
        </p:spPr>
        <p:txBody>
          <a:bodyPr wrap="square" lIns="0" tIns="0" rIns="0" bIns="0" rtlCol="0">
            <a:noAutofit/>
          </a:bodyPr>
          <a:lstStyle/>
          <a:p>
            <a:pPr eaLnBrk="0" hangingPunct="0">
              <a:defRPr/>
            </a:pPr>
            <a:r>
              <a:rPr lang="en-US" b="1" dirty="0">
                <a:solidFill>
                  <a:srgbClr val="0070C0"/>
                </a:solidFill>
                <a:latin typeface="Arial"/>
                <a:ea typeface="ＭＳ Ｐゴシック"/>
              </a:rPr>
              <a:t>Take discharge forecast from the National Water Model</a:t>
            </a:r>
          </a:p>
        </p:txBody>
      </p:sp>
      <p:sp>
        <p:nvSpPr>
          <p:cNvPr id="24" name="Title 1"/>
          <p:cNvSpPr txBox="1">
            <a:spLocks/>
          </p:cNvSpPr>
          <p:nvPr/>
        </p:nvSpPr>
        <p:spPr>
          <a:xfrm>
            <a:off x="0" y="13451"/>
            <a:ext cx="12192000" cy="807908"/>
          </a:xfrm>
          <a:prstGeom prst="rect">
            <a:avLst/>
          </a:prstGeom>
        </p:spPr>
        <p:txBody>
          <a:bodyPr vert="horz" lIns="91440" tIns="45720" rIns="91440" bIns="45720" rtlCol="0" anchor="ctr">
            <a:normAutofit fontScale="77500" lnSpcReduction="20000"/>
          </a:bodyPr>
          <a:lst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0464C4"/>
                </a:solidFill>
                <a:effectLst/>
                <a:uLnTx/>
                <a:uFillTx/>
                <a:latin typeface="Calibri Light" panose="020F0302020204030204"/>
                <a:ea typeface="+mj-ea"/>
                <a:cs typeface="+mj-cs"/>
              </a:rPr>
              <a:t>Flood Inundation Mapping from National Water Model Discharges</a:t>
            </a:r>
          </a:p>
        </p:txBody>
      </p:sp>
      <p:sp>
        <p:nvSpPr>
          <p:cNvPr id="25" name="TextBox 24"/>
          <p:cNvSpPr txBox="1"/>
          <p:nvPr/>
        </p:nvSpPr>
        <p:spPr>
          <a:xfrm>
            <a:off x="82464" y="5759920"/>
            <a:ext cx="2954655" cy="369332"/>
          </a:xfrm>
          <a:prstGeom prst="rect">
            <a:avLst/>
          </a:prstGeom>
          <a:noFill/>
        </p:spPr>
        <p:txBody>
          <a:bodyPr wrap="none" rtlCol="0">
            <a:spAutoFit/>
          </a:bodyPr>
          <a:lstStyle/>
          <a:p>
            <a:r>
              <a:rPr lang="en-US" dirty="0">
                <a:solidFill>
                  <a:prstClr val="white">
                    <a:lumMod val="50000"/>
                  </a:prstClr>
                </a:solidFill>
                <a:latin typeface="Arial"/>
                <a:ea typeface="ＭＳ Ｐゴシック"/>
              </a:rPr>
              <a:t>Slide from David Maidment</a:t>
            </a:r>
          </a:p>
        </p:txBody>
      </p:sp>
      <p:grpSp>
        <p:nvGrpSpPr>
          <p:cNvPr id="33" name="Group 32">
            <a:extLst>
              <a:ext uri="{FF2B5EF4-FFF2-40B4-BE49-F238E27FC236}">
                <a16:creationId xmlns:a16="http://schemas.microsoft.com/office/drawing/2014/main" id="{313EE94D-0F14-400B-8B6E-CE76CF3BAB07}"/>
              </a:ext>
            </a:extLst>
          </p:cNvPr>
          <p:cNvGrpSpPr/>
          <p:nvPr/>
        </p:nvGrpSpPr>
        <p:grpSpPr>
          <a:xfrm>
            <a:off x="1068603" y="1353730"/>
            <a:ext cx="6452234" cy="4510077"/>
            <a:chOff x="1257309" y="2300748"/>
            <a:chExt cx="4640922" cy="3243977"/>
          </a:xfrm>
        </p:grpSpPr>
        <p:sp>
          <p:nvSpPr>
            <p:cNvPr id="34" name="TextBox 33">
              <a:extLst>
                <a:ext uri="{FF2B5EF4-FFF2-40B4-BE49-F238E27FC236}">
                  <a16:creationId xmlns:a16="http://schemas.microsoft.com/office/drawing/2014/main" id="{87A1F19F-50EA-4A5D-8DF5-892B58BC9B19}"/>
                </a:ext>
              </a:extLst>
            </p:cNvPr>
            <p:cNvSpPr txBox="1"/>
            <p:nvPr/>
          </p:nvSpPr>
          <p:spPr>
            <a:xfrm>
              <a:off x="1257309" y="2308778"/>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FF0000"/>
                  </a:solidFill>
                  <a:effectLst/>
                  <a:uLnTx/>
                  <a:uFillTx/>
                  <a:latin typeface="Arial"/>
                  <a:ea typeface="ＭＳ Ｐゴシック"/>
                </a:rPr>
                <a:t>Discharge</a:t>
              </a:r>
            </a:p>
          </p:txBody>
        </p:sp>
        <p:sp>
          <p:nvSpPr>
            <p:cNvPr id="35" name="TextBox 34">
              <a:extLst>
                <a:ext uri="{FF2B5EF4-FFF2-40B4-BE49-F238E27FC236}">
                  <a16:creationId xmlns:a16="http://schemas.microsoft.com/office/drawing/2014/main" id="{885DE892-DD1D-418B-BDEE-CAA8B8BE3731}"/>
                </a:ext>
              </a:extLst>
            </p:cNvPr>
            <p:cNvSpPr txBox="1"/>
            <p:nvPr/>
          </p:nvSpPr>
          <p:spPr>
            <a:xfrm>
              <a:off x="2728180" y="3059068"/>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FF0000"/>
                  </a:solidFill>
                  <a:effectLst/>
                  <a:uLnTx/>
                  <a:uFillTx/>
                  <a:latin typeface="Arial"/>
                  <a:ea typeface="ＭＳ Ｐゴシック"/>
                </a:rPr>
                <a:t>Depth</a:t>
              </a:r>
            </a:p>
          </p:txBody>
        </p:sp>
        <p:sp>
          <p:nvSpPr>
            <p:cNvPr id="36" name="TextBox 35">
              <a:extLst>
                <a:ext uri="{FF2B5EF4-FFF2-40B4-BE49-F238E27FC236}">
                  <a16:creationId xmlns:a16="http://schemas.microsoft.com/office/drawing/2014/main" id="{30A4D91F-C22F-4E7F-B29A-0C4E9C922EDD}"/>
                </a:ext>
              </a:extLst>
            </p:cNvPr>
            <p:cNvSpPr txBox="1"/>
            <p:nvPr/>
          </p:nvSpPr>
          <p:spPr>
            <a:xfrm>
              <a:off x="3634173" y="3904999"/>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FF0000"/>
                  </a:solidFill>
                  <a:effectLst/>
                  <a:uLnTx/>
                  <a:uFillTx/>
                  <a:latin typeface="Arial"/>
                  <a:ea typeface="ＭＳ Ｐゴシック"/>
                </a:rPr>
                <a:t>Inundation</a:t>
              </a:r>
            </a:p>
          </p:txBody>
        </p:sp>
        <p:sp>
          <p:nvSpPr>
            <p:cNvPr id="37" name="TextBox 36">
              <a:extLst>
                <a:ext uri="{FF2B5EF4-FFF2-40B4-BE49-F238E27FC236}">
                  <a16:creationId xmlns:a16="http://schemas.microsoft.com/office/drawing/2014/main" id="{60137F78-4AFC-4823-970C-0E06925AD75C}"/>
                </a:ext>
              </a:extLst>
            </p:cNvPr>
            <p:cNvSpPr txBox="1"/>
            <p:nvPr/>
          </p:nvSpPr>
          <p:spPr>
            <a:xfrm>
              <a:off x="4983831" y="4630325"/>
              <a:ext cx="914400" cy="914400"/>
            </a:xfrm>
            <a:prstGeom prst="rect">
              <a:avLst/>
            </a:prstGeom>
            <a:noFill/>
            <a:effectLst/>
          </p:spPr>
          <p:txBody>
            <a:bodyPr wrap="none" lIns="0" tIns="0" rIns="0" bIns="0" rtlCol="0">
              <a:noAutofit/>
            </a:bodyPr>
            <a:lstStyle/>
            <a:p>
              <a:pPr marL="0" marR="0" lvl="0" indent="0" defTabSz="914400" eaLnBrk="0" fontAlgn="auto" latinLnBrk="0" hangingPunct="0">
                <a:lnSpc>
                  <a:spcPts val="18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FF0000"/>
                  </a:solidFill>
                  <a:effectLst/>
                  <a:uLnTx/>
                  <a:uFillTx/>
                  <a:latin typeface="Arial"/>
                  <a:ea typeface="ＭＳ Ｐゴシック"/>
                </a:rPr>
                <a:t>Impact</a:t>
              </a:r>
            </a:p>
          </p:txBody>
        </p:sp>
        <p:sp>
          <p:nvSpPr>
            <p:cNvPr id="38" name="Bent Arrow 6">
              <a:extLst>
                <a:ext uri="{FF2B5EF4-FFF2-40B4-BE49-F238E27FC236}">
                  <a16:creationId xmlns:a16="http://schemas.microsoft.com/office/drawing/2014/main" id="{B7B665F1-D866-4544-A589-AA3BB466AA94}"/>
                </a:ext>
              </a:extLst>
            </p:cNvPr>
            <p:cNvSpPr/>
            <p:nvPr/>
          </p:nvSpPr>
          <p:spPr bwMode="auto">
            <a:xfrm rot="5400000">
              <a:off x="2438255" y="2281083"/>
              <a:ext cx="609600" cy="648930"/>
            </a:xfrm>
            <a:prstGeom prst="ben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Arial"/>
                <a:ea typeface="ＭＳ Ｐゴシック"/>
              </a:endParaRPr>
            </a:p>
          </p:txBody>
        </p:sp>
        <p:sp>
          <p:nvSpPr>
            <p:cNvPr id="39" name="Bent Arrow 7">
              <a:extLst>
                <a:ext uri="{FF2B5EF4-FFF2-40B4-BE49-F238E27FC236}">
                  <a16:creationId xmlns:a16="http://schemas.microsoft.com/office/drawing/2014/main" id="{CCCBC9D6-FF9A-49A6-BF40-8DE6894C898E}"/>
                </a:ext>
              </a:extLst>
            </p:cNvPr>
            <p:cNvSpPr/>
            <p:nvPr/>
          </p:nvSpPr>
          <p:spPr bwMode="auto">
            <a:xfrm rot="5400000">
              <a:off x="3561246" y="3029050"/>
              <a:ext cx="609600" cy="648930"/>
            </a:xfrm>
            <a:prstGeom prst="ben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Arial"/>
                <a:ea typeface="ＭＳ Ｐゴシック"/>
              </a:endParaRPr>
            </a:p>
          </p:txBody>
        </p:sp>
        <p:sp>
          <p:nvSpPr>
            <p:cNvPr id="40" name="Bent Arrow 8">
              <a:extLst>
                <a:ext uri="{FF2B5EF4-FFF2-40B4-BE49-F238E27FC236}">
                  <a16:creationId xmlns:a16="http://schemas.microsoft.com/office/drawing/2014/main" id="{3FA994AF-6D1A-473C-9FEC-54F0C2741100}"/>
                </a:ext>
              </a:extLst>
            </p:cNvPr>
            <p:cNvSpPr/>
            <p:nvPr/>
          </p:nvSpPr>
          <p:spPr bwMode="auto">
            <a:xfrm rot="5400000">
              <a:off x="4821289" y="3825464"/>
              <a:ext cx="609600" cy="648930"/>
            </a:xfrm>
            <a:prstGeom prst="bentArrow">
              <a:avLst/>
            </a:prstGeom>
            <a:gradFill rotWithShape="1">
              <a:gsLst>
                <a:gs pos="0">
                  <a:srgbClr val="A3CA4B">
                    <a:tint val="100000"/>
                    <a:shade val="100000"/>
                    <a:satMod val="130000"/>
                  </a:srgbClr>
                </a:gs>
                <a:gs pos="100000">
                  <a:srgbClr val="A3CA4B">
                    <a:tint val="50000"/>
                    <a:shade val="100000"/>
                    <a:satMod val="350000"/>
                  </a:srgbClr>
                </a:gs>
              </a:gsLst>
              <a:lin ang="16200000" scaled="0"/>
            </a:gradFill>
            <a:ln w="9525" cap="flat" cmpd="sng" algn="ctr">
              <a:solidFill>
                <a:srgbClr val="A3CA4B">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0000"/>
                </a:solidFill>
                <a:effectLst/>
                <a:uLnTx/>
                <a:uFillTx/>
                <a:latin typeface="Arial"/>
                <a:ea typeface="ＭＳ Ｐゴシック"/>
              </a:endParaRPr>
            </a:p>
          </p:txBody>
        </p:sp>
      </p:grpSp>
    </p:spTree>
    <p:extLst>
      <p:ext uri="{BB962C8B-B14F-4D97-AF65-F5344CB8AC3E}">
        <p14:creationId xmlns:p14="http://schemas.microsoft.com/office/powerpoint/2010/main" val="3853327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00" y="20223"/>
            <a:ext cx="3480539" cy="763500"/>
          </a:xfrm>
        </p:spPr>
        <p:txBody>
          <a:bodyPr>
            <a:normAutofit/>
          </a:bodyPr>
          <a:lstStyle/>
          <a:p>
            <a:pPr algn="ctr"/>
            <a:r>
              <a:rPr lang="en-US" sz="3200" dirty="0"/>
              <a:t>Implementation</a:t>
            </a:r>
          </a:p>
        </p:txBody>
      </p:sp>
      <p:sp>
        <p:nvSpPr>
          <p:cNvPr id="3" name="Text Placeholder 2"/>
          <p:cNvSpPr>
            <a:spLocks noGrp="1"/>
          </p:cNvSpPr>
          <p:nvPr>
            <p:ph type="body" idx="1"/>
          </p:nvPr>
        </p:nvSpPr>
        <p:spPr>
          <a:xfrm>
            <a:off x="88017" y="601805"/>
            <a:ext cx="5602737" cy="5199467"/>
          </a:xfrm>
        </p:spPr>
        <p:txBody>
          <a:bodyPr>
            <a:normAutofit fontScale="92500" lnSpcReduction="10000"/>
          </a:bodyPr>
          <a:lstStyle/>
          <a:p>
            <a:pPr>
              <a:lnSpc>
                <a:spcPct val="100000"/>
              </a:lnSpc>
              <a:spcAft>
                <a:spcPts val="600"/>
              </a:spcAft>
            </a:pPr>
            <a:r>
              <a:rPr lang="en-US" sz="2400" dirty="0"/>
              <a:t>Each stream reach has a discharge</a:t>
            </a:r>
          </a:p>
          <a:p>
            <a:pPr>
              <a:lnSpc>
                <a:spcPct val="100000"/>
              </a:lnSpc>
              <a:spcAft>
                <a:spcPts val="600"/>
              </a:spcAft>
            </a:pPr>
            <a:r>
              <a:rPr lang="en-US" sz="2400" dirty="0"/>
              <a:t>Each stream reach has a water depth calculated from discharge, </a:t>
            </a:r>
            <a:r>
              <a:rPr lang="en-US" sz="2400" dirty="0" err="1"/>
              <a:t>h</a:t>
            </a:r>
            <a:r>
              <a:rPr lang="en-US" sz="2400" baseline="-25000" dirty="0" err="1"/>
              <a:t>w</a:t>
            </a:r>
            <a:endParaRPr lang="en-US" sz="2400" dirty="0"/>
          </a:p>
          <a:p>
            <a:pPr>
              <a:lnSpc>
                <a:spcPct val="100000"/>
              </a:lnSpc>
              <a:spcAft>
                <a:spcPts val="600"/>
              </a:spcAft>
            </a:pPr>
            <a:r>
              <a:rPr lang="en-US" sz="2400" dirty="0"/>
              <a:t>Each stream reach has a unique ID</a:t>
            </a:r>
          </a:p>
          <a:p>
            <a:pPr>
              <a:lnSpc>
                <a:spcPct val="100000"/>
              </a:lnSpc>
              <a:spcAft>
                <a:spcPts val="600"/>
              </a:spcAft>
            </a:pPr>
            <a:r>
              <a:rPr lang="en-US" sz="2400" dirty="0"/>
              <a:t>Each catchment has a unique ID for the reach to which it drains</a:t>
            </a:r>
          </a:p>
          <a:p>
            <a:pPr>
              <a:lnSpc>
                <a:spcPct val="100000"/>
              </a:lnSpc>
              <a:spcAft>
                <a:spcPts val="600"/>
              </a:spcAft>
            </a:pPr>
            <a:r>
              <a:rPr lang="en-US" sz="2400" dirty="0"/>
              <a:t>Each grid cell has the ID of the catchment it is in (reach it drains to) and height above the nearest drainage, </a:t>
            </a:r>
            <a:r>
              <a:rPr lang="en-US" sz="2400" dirty="0" err="1"/>
              <a:t>h</a:t>
            </a:r>
            <a:r>
              <a:rPr lang="en-US" sz="2400" baseline="-25000" dirty="0" err="1"/>
              <a:t>d</a:t>
            </a:r>
            <a:endParaRPr lang="en-US" sz="2400" dirty="0"/>
          </a:p>
          <a:p>
            <a:pPr>
              <a:lnSpc>
                <a:spcPct val="100000"/>
              </a:lnSpc>
              <a:spcAft>
                <a:spcPts val="600"/>
              </a:spcAft>
            </a:pPr>
            <a:r>
              <a:rPr lang="en-US" sz="2400" dirty="0"/>
              <a:t>Evaluate inundation using </a:t>
            </a:r>
          </a:p>
          <a:p>
            <a:pPr marL="800100" lvl="2" indent="0">
              <a:lnSpc>
                <a:spcPct val="120000"/>
              </a:lnSpc>
              <a:buNone/>
            </a:pPr>
            <a:r>
              <a:rPr lang="en-US" dirty="0"/>
              <a:t>if(</a:t>
            </a:r>
            <a:r>
              <a:rPr lang="en-US" dirty="0" err="1"/>
              <a:t>h</a:t>
            </a:r>
            <a:r>
              <a:rPr lang="en-US" baseline="-25000" dirty="0" err="1"/>
              <a:t>w</a:t>
            </a:r>
            <a:r>
              <a:rPr lang="en-US" dirty="0"/>
              <a:t>(id) &gt; </a:t>
            </a:r>
            <a:r>
              <a:rPr lang="en-US" dirty="0" err="1"/>
              <a:t>h</a:t>
            </a:r>
            <a:r>
              <a:rPr lang="en-US" baseline="-25000" dirty="0" err="1"/>
              <a:t>d</a:t>
            </a:r>
            <a:r>
              <a:rPr lang="en-US" dirty="0"/>
              <a:t>(id))</a:t>
            </a:r>
          </a:p>
          <a:p>
            <a:pPr marL="1257300" lvl="3" indent="0">
              <a:lnSpc>
                <a:spcPct val="120000"/>
              </a:lnSpc>
              <a:buNone/>
            </a:pPr>
            <a:r>
              <a:rPr lang="en-US" dirty="0"/>
              <a:t>Inundation depth = </a:t>
            </a:r>
            <a:r>
              <a:rPr lang="en-US" dirty="0" err="1"/>
              <a:t>h</a:t>
            </a:r>
            <a:r>
              <a:rPr lang="en-US" baseline="-25000" dirty="0" err="1"/>
              <a:t>w</a:t>
            </a:r>
            <a:r>
              <a:rPr lang="en-US" dirty="0"/>
              <a:t>(id) - </a:t>
            </a:r>
            <a:r>
              <a:rPr lang="en-US" dirty="0" err="1"/>
              <a:t>h</a:t>
            </a:r>
            <a:r>
              <a:rPr lang="en-US" baseline="-25000" dirty="0" err="1"/>
              <a:t>d</a:t>
            </a:r>
            <a:r>
              <a:rPr lang="en-US" dirty="0"/>
              <a:t>(id)</a:t>
            </a:r>
          </a:p>
          <a:p>
            <a:pPr marL="800100" lvl="2" indent="0">
              <a:lnSpc>
                <a:spcPct val="120000"/>
              </a:lnSpc>
              <a:buNone/>
            </a:pPr>
            <a:r>
              <a:rPr lang="en-US" dirty="0"/>
              <a:t>else</a:t>
            </a:r>
          </a:p>
          <a:p>
            <a:pPr marL="1257300" lvl="3" indent="0">
              <a:lnSpc>
                <a:spcPct val="120000"/>
              </a:lnSpc>
              <a:buNone/>
            </a:pPr>
            <a:r>
              <a:rPr lang="en-US" dirty="0"/>
              <a:t>Inundation depth = 0</a:t>
            </a:r>
          </a:p>
          <a:p>
            <a:pPr>
              <a:lnSpc>
                <a:spcPct val="100000"/>
              </a:lnSpc>
              <a:spcAft>
                <a:spcPts val="600"/>
              </a:spcAft>
            </a:pPr>
            <a:endParaRPr lang="en-US" sz="2400" dirty="0"/>
          </a:p>
        </p:txBody>
      </p:sp>
      <p:grpSp>
        <p:nvGrpSpPr>
          <p:cNvPr id="55" name="Group 54"/>
          <p:cNvGrpSpPr/>
          <p:nvPr/>
        </p:nvGrpSpPr>
        <p:grpSpPr>
          <a:xfrm>
            <a:off x="5363308" y="422344"/>
            <a:ext cx="6665101" cy="5800765"/>
            <a:chOff x="2540064" y="302874"/>
            <a:chExt cx="7527698" cy="6551490"/>
          </a:xfrm>
        </p:grpSpPr>
        <p:pic>
          <p:nvPicPr>
            <p:cNvPr id="56" name="Picture 55"/>
            <p:cNvPicPr>
              <a:picLocks noChangeAspect="1"/>
            </p:cNvPicPr>
            <p:nvPr/>
          </p:nvPicPr>
          <p:blipFill>
            <a:blip r:embed="rId2"/>
            <a:stretch>
              <a:fillRect/>
            </a:stretch>
          </p:blipFill>
          <p:spPr>
            <a:xfrm>
              <a:off x="4724982" y="3715969"/>
              <a:ext cx="2748715" cy="2730309"/>
            </a:xfrm>
            <a:prstGeom prst="rect">
              <a:avLst/>
            </a:prstGeom>
          </p:spPr>
        </p:pic>
        <p:pic>
          <p:nvPicPr>
            <p:cNvPr id="57" name="Picture 56"/>
            <p:cNvPicPr>
              <a:picLocks noChangeAspect="1"/>
            </p:cNvPicPr>
            <p:nvPr/>
          </p:nvPicPr>
          <p:blipFill>
            <a:blip r:embed="rId3"/>
            <a:stretch>
              <a:fillRect/>
            </a:stretch>
          </p:blipFill>
          <p:spPr>
            <a:xfrm>
              <a:off x="2844326" y="1626475"/>
              <a:ext cx="1880656" cy="1707689"/>
            </a:xfrm>
            <a:prstGeom prst="rect">
              <a:avLst/>
            </a:prstGeom>
          </p:spPr>
        </p:pic>
        <p:pic>
          <p:nvPicPr>
            <p:cNvPr id="58" name="Picture 57"/>
            <p:cNvPicPr>
              <a:picLocks noChangeAspect="1"/>
            </p:cNvPicPr>
            <p:nvPr/>
          </p:nvPicPr>
          <p:blipFill>
            <a:blip r:embed="rId4"/>
            <a:stretch>
              <a:fillRect/>
            </a:stretch>
          </p:blipFill>
          <p:spPr>
            <a:xfrm>
              <a:off x="5060827" y="1443505"/>
              <a:ext cx="2077023" cy="1981453"/>
            </a:xfrm>
            <a:prstGeom prst="rect">
              <a:avLst/>
            </a:prstGeom>
          </p:spPr>
        </p:pic>
        <p:sp>
          <p:nvSpPr>
            <p:cNvPr id="59" name="TextBox 58"/>
            <p:cNvSpPr txBox="1"/>
            <p:nvPr/>
          </p:nvSpPr>
          <p:spPr>
            <a:xfrm>
              <a:off x="3014566" y="1327281"/>
              <a:ext cx="914402" cy="914401"/>
            </a:xfrm>
            <a:prstGeom prst="rect">
              <a:avLst/>
            </a:prstGeom>
            <a:noFill/>
            <a:effectLst/>
          </p:spPr>
          <p:txBody>
            <a:bodyPr wrap="none" lIns="0" tIns="0" rIns="0" bIns="0" rtlCol="0">
              <a:noAutofit/>
            </a:bodyPr>
            <a:lstStyle/>
            <a:p>
              <a:pPr eaLnBrk="0" hangingPunct="0">
                <a:lnSpc>
                  <a:spcPts val="1800"/>
                </a:lnSpc>
              </a:pPr>
              <a:r>
                <a:rPr lang="en-US" b="1" dirty="0">
                  <a:solidFill>
                    <a:srgbClr val="001446">
                      <a:lumMod val="50000"/>
                      <a:lumOff val="50000"/>
                    </a:srgbClr>
                  </a:solidFill>
                  <a:latin typeface="Calibri"/>
                </a:rPr>
                <a:t>Streams</a:t>
              </a:r>
            </a:p>
          </p:txBody>
        </p:sp>
        <p:sp>
          <p:nvSpPr>
            <p:cNvPr id="60" name="TextBox 59"/>
            <p:cNvSpPr txBox="1"/>
            <p:nvPr/>
          </p:nvSpPr>
          <p:spPr>
            <a:xfrm>
              <a:off x="2793815" y="3948143"/>
              <a:ext cx="1074949" cy="914401"/>
            </a:xfrm>
            <a:prstGeom prst="rect">
              <a:avLst/>
            </a:prstGeom>
            <a:noFill/>
            <a:effectLst/>
          </p:spPr>
          <p:txBody>
            <a:bodyPr wrap="none" lIns="0" tIns="0" rIns="0" bIns="0" rtlCol="0">
              <a:noAutofit/>
            </a:bodyPr>
            <a:lstStyle/>
            <a:p>
              <a:pPr eaLnBrk="0" hangingPunct="0">
                <a:lnSpc>
                  <a:spcPts val="1800"/>
                </a:lnSpc>
              </a:pPr>
              <a:r>
                <a:rPr lang="en-US" b="1" dirty="0">
                  <a:solidFill>
                    <a:srgbClr val="001446">
                      <a:lumMod val="50000"/>
                      <a:lumOff val="50000"/>
                    </a:srgbClr>
                  </a:solidFill>
                  <a:latin typeface="Calibri"/>
                </a:rPr>
                <a:t>Catchments</a:t>
              </a:r>
            </a:p>
          </p:txBody>
        </p:sp>
        <p:sp>
          <p:nvSpPr>
            <p:cNvPr id="61" name="TextBox 60"/>
            <p:cNvSpPr txBox="1"/>
            <p:nvPr/>
          </p:nvSpPr>
          <p:spPr>
            <a:xfrm>
              <a:off x="4279562" y="302874"/>
              <a:ext cx="3740298" cy="914400"/>
            </a:xfrm>
            <a:prstGeom prst="rect">
              <a:avLst/>
            </a:prstGeom>
            <a:noFill/>
            <a:effectLst/>
          </p:spPr>
          <p:txBody>
            <a:bodyPr wrap="square" lIns="0" tIns="0" rIns="0" bIns="0" rtlCol="0">
              <a:noAutofit/>
            </a:bodyPr>
            <a:lstStyle/>
            <a:p>
              <a:pPr algn="ctr" eaLnBrk="0" hangingPunct="0">
                <a:lnSpc>
                  <a:spcPts val="1800"/>
                </a:lnSpc>
              </a:pPr>
              <a:r>
                <a:rPr lang="en-US" b="1" dirty="0">
                  <a:solidFill>
                    <a:srgbClr val="001446">
                      <a:lumMod val="50000"/>
                      <a:lumOff val="50000"/>
                    </a:srgbClr>
                  </a:solidFill>
                  <a:latin typeface="Calibri"/>
                </a:rPr>
                <a:t>Height above drainage</a:t>
              </a:r>
              <a:br>
                <a:rPr lang="en-US" b="1" dirty="0">
                  <a:solidFill>
                    <a:prstClr val="black"/>
                  </a:solidFill>
                  <a:latin typeface="Calibri"/>
                </a:rPr>
              </a:br>
              <a:r>
                <a:rPr lang="en-US" b="1" dirty="0">
                  <a:solidFill>
                    <a:prstClr val="black"/>
                  </a:solidFill>
                  <a:latin typeface="Calibri"/>
                </a:rPr>
                <a:t>(relative elevation of land surface cell above cell in stream to which it flows)</a:t>
              </a:r>
            </a:p>
          </p:txBody>
        </p:sp>
        <p:sp>
          <p:nvSpPr>
            <p:cNvPr id="62" name="TextBox 61"/>
            <p:cNvSpPr txBox="1"/>
            <p:nvPr/>
          </p:nvSpPr>
          <p:spPr>
            <a:xfrm>
              <a:off x="5210438" y="6501653"/>
              <a:ext cx="1777800" cy="352711"/>
            </a:xfrm>
            <a:prstGeom prst="rect">
              <a:avLst/>
            </a:prstGeom>
            <a:noFill/>
            <a:effectLst/>
          </p:spPr>
          <p:txBody>
            <a:bodyPr wrap="none" lIns="0" tIns="0" rIns="0" bIns="0" rtlCol="0">
              <a:noAutofit/>
            </a:bodyPr>
            <a:lstStyle/>
            <a:p>
              <a:pPr algn="ctr" eaLnBrk="0" hangingPunct="0">
                <a:lnSpc>
                  <a:spcPts val="1800"/>
                </a:lnSpc>
              </a:pPr>
              <a:r>
                <a:rPr lang="en-US" b="1" dirty="0">
                  <a:solidFill>
                    <a:srgbClr val="001446">
                      <a:lumMod val="50000"/>
                      <a:lumOff val="50000"/>
                    </a:srgbClr>
                  </a:solidFill>
                  <a:latin typeface="Calibri"/>
                </a:rPr>
                <a:t>Inundation map</a:t>
              </a:r>
            </a:p>
          </p:txBody>
        </p:sp>
        <p:sp>
          <p:nvSpPr>
            <p:cNvPr id="63" name="Right Arrow 62"/>
            <p:cNvSpPr/>
            <p:nvPr/>
          </p:nvSpPr>
          <p:spPr bwMode="auto">
            <a:xfrm rot="2452640">
              <a:off x="4160575" y="3489091"/>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sp>
          <p:nvSpPr>
            <p:cNvPr id="64" name="Right Arrow 63"/>
            <p:cNvSpPr/>
            <p:nvPr/>
          </p:nvSpPr>
          <p:spPr bwMode="auto">
            <a:xfrm rot="5400000">
              <a:off x="5859942" y="3388452"/>
              <a:ext cx="511538" cy="27323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sp>
          <p:nvSpPr>
            <p:cNvPr id="66" name="TextBox 65"/>
            <p:cNvSpPr txBox="1"/>
            <p:nvPr/>
          </p:nvSpPr>
          <p:spPr>
            <a:xfrm>
              <a:off x="7772470" y="2274438"/>
              <a:ext cx="2295292" cy="498564"/>
            </a:xfrm>
            <a:prstGeom prst="rect">
              <a:avLst/>
            </a:prstGeom>
            <a:noFill/>
            <a:effectLst/>
          </p:spPr>
          <p:txBody>
            <a:bodyPr wrap="square" lIns="0" tIns="0" rIns="0" bIns="0" rtlCol="0">
              <a:noAutofit/>
            </a:bodyPr>
            <a:lstStyle/>
            <a:p>
              <a:pPr algn="ctr" eaLnBrk="0" hangingPunct="0">
                <a:lnSpc>
                  <a:spcPts val="1800"/>
                </a:lnSpc>
              </a:pPr>
              <a:r>
                <a:rPr lang="en-US" b="1" dirty="0">
                  <a:solidFill>
                    <a:srgbClr val="001446">
                      <a:lumMod val="50000"/>
                      <a:lumOff val="50000"/>
                    </a:srgbClr>
                  </a:solidFill>
                  <a:latin typeface="Calibri"/>
                </a:rPr>
                <a:t>Reach Scale Flood Depth </a:t>
              </a:r>
              <a:endParaRPr lang="en-US" b="1" dirty="0">
                <a:solidFill>
                  <a:prstClr val="black"/>
                </a:solidFill>
                <a:latin typeface="Calibri"/>
              </a:endParaRPr>
            </a:p>
          </p:txBody>
        </p:sp>
        <p:sp>
          <p:nvSpPr>
            <p:cNvPr id="67" name="Right Arrow 66"/>
            <p:cNvSpPr/>
            <p:nvPr/>
          </p:nvSpPr>
          <p:spPr bwMode="auto">
            <a:xfrm rot="8771932">
              <a:off x="7100412" y="3989945"/>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pic>
          <p:nvPicPr>
            <p:cNvPr id="68" name="Picture 67"/>
            <p:cNvPicPr>
              <a:picLocks noChangeAspect="1"/>
            </p:cNvPicPr>
            <p:nvPr/>
          </p:nvPicPr>
          <p:blipFill>
            <a:blip r:embed="rId5"/>
            <a:stretch>
              <a:fillRect/>
            </a:stretch>
          </p:blipFill>
          <p:spPr>
            <a:xfrm>
              <a:off x="2540064" y="4311734"/>
              <a:ext cx="1863408" cy="1777404"/>
            </a:xfrm>
            <a:prstGeom prst="rect">
              <a:avLst/>
            </a:prstGeom>
          </p:spPr>
        </p:pic>
        <p:sp>
          <p:nvSpPr>
            <p:cNvPr id="65" name="Right Arrow 64"/>
            <p:cNvSpPr/>
            <p:nvPr/>
          </p:nvSpPr>
          <p:spPr bwMode="auto">
            <a:xfrm>
              <a:off x="4070102" y="5052367"/>
              <a:ext cx="665480" cy="299720"/>
            </a:xfrm>
            <a:prstGeom prst="rightArrow">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headEnd type="none" w="med" len="med"/>
              <a:tailEnd type="none" w="med" len="med"/>
            </a:ln>
            <a:effectLst>
              <a:outerShdw blurRad="40000" dist="23000" dir="5400000" rotWithShape="0">
                <a:srgbClr val="000000">
                  <a:alpha val="35000"/>
                </a:srgbClr>
              </a:outerShdw>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defRPr/>
              </a:pPr>
              <a:endParaRPr lang="en-US" sz="1600" b="1" kern="0" dirty="0">
                <a:solidFill>
                  <a:srgbClr val="000000"/>
                </a:solidFill>
                <a:latin typeface="Calibri"/>
              </a:endParaRPr>
            </a:p>
          </p:txBody>
        </p:sp>
      </p:grpSp>
      <p:graphicFrame>
        <p:nvGraphicFramePr>
          <p:cNvPr id="69" name="Table 68"/>
          <p:cNvGraphicFramePr>
            <a:graphicFrameLocks noGrp="1"/>
          </p:cNvGraphicFramePr>
          <p:nvPr>
            <p:extLst>
              <p:ext uri="{D42A27DB-BD31-4B8C-83A1-F6EECF244321}">
                <p14:modId xmlns:p14="http://schemas.microsoft.com/office/powerpoint/2010/main" val="2473202042"/>
              </p:ext>
            </p:extLst>
          </p:nvPr>
        </p:nvGraphicFramePr>
        <p:xfrm>
          <a:off x="10004283" y="2701651"/>
          <a:ext cx="2024126" cy="2949261"/>
        </p:xfrm>
        <a:graphic>
          <a:graphicData uri="http://schemas.openxmlformats.org/drawingml/2006/table">
            <a:tbl>
              <a:tblPr firstRow="1" bandRow="1"/>
              <a:tblGrid>
                <a:gridCol w="1012063">
                  <a:extLst>
                    <a:ext uri="{9D8B030D-6E8A-4147-A177-3AD203B41FA5}">
                      <a16:colId xmlns:a16="http://schemas.microsoft.com/office/drawing/2014/main" val="20000"/>
                    </a:ext>
                  </a:extLst>
                </a:gridCol>
                <a:gridCol w="1012063">
                  <a:extLst>
                    <a:ext uri="{9D8B030D-6E8A-4147-A177-3AD203B41FA5}">
                      <a16:colId xmlns:a16="http://schemas.microsoft.com/office/drawing/2014/main" val="20001"/>
                    </a:ext>
                  </a:extLst>
                </a:gridCol>
              </a:tblGrid>
              <a:tr h="364478">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dirty="0" err="1"/>
                        <a:t>Comid</a:t>
                      </a:r>
                      <a:endParaRPr lang="en-US"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dirty="0"/>
                        <a:t>Depth (</a:t>
                      </a:r>
                      <a:r>
                        <a:rPr lang="en-US" dirty="0" err="1"/>
                        <a:t>ft</a:t>
                      </a:r>
                      <a:r>
                        <a:rPr lang="en-US" dirty="0"/>
                        <a: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5781365</a:t>
                      </a:r>
                    </a:p>
                  </a:txBody>
                  <a:tcPr marL="9525" marR="9525" marT="9525"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a:solidFill>
                            <a:srgbClr val="080808"/>
                          </a:solidFill>
                          <a:latin typeface="+mn-lt"/>
                        </a:rPr>
                        <a:t>8</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5781381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a:solidFill>
                            <a:srgbClr val="080808"/>
                          </a:solidFill>
                          <a:latin typeface="+mn-lt"/>
                        </a:rPr>
                        <a:t>9</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5781405</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a:solidFill>
                            <a:srgbClr val="080808"/>
                          </a:solidFill>
                          <a:latin typeface="+mn-lt"/>
                        </a:rPr>
                        <a:t>10</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5781401</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a:solidFill>
                            <a:srgbClr val="080808"/>
                          </a:solidFill>
                          <a:latin typeface="+mn-lt"/>
                        </a:rPr>
                        <a:t>15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5781399</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a:solidFill>
                            <a:srgbClr val="080808"/>
                          </a:solidFill>
                          <a:latin typeface="+mn-lt"/>
                        </a:rPr>
                        <a:t>14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5781383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a:solidFill>
                            <a:srgbClr val="080808"/>
                          </a:solidFill>
                          <a:latin typeface="+mn-lt"/>
                        </a:rPr>
                        <a:t>12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329883">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fontAlgn="b"/>
                      <a:r>
                        <a:rPr lang="en-US" sz="1400" b="0" i="0" u="none" strike="noStrike" dirty="0">
                          <a:solidFill>
                            <a:srgbClr val="000000"/>
                          </a:solidFill>
                          <a:effectLst/>
                          <a:latin typeface="+mn-lt"/>
                        </a:rPr>
                        <a:t>5781933</a:t>
                      </a:r>
                    </a:p>
                  </a:txBody>
                  <a:tcPr marL="9525" marR="9525" marT="9525"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a:solidFill>
                            <a:srgbClr val="080808"/>
                          </a:solidFill>
                          <a:latin typeface="+mn-lt"/>
                        </a:rPr>
                        <a:t>11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443308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33268" y="1138535"/>
            <a:ext cx="9490053" cy="4695952"/>
            <a:chOff x="1873732" y="2221267"/>
            <a:chExt cx="8637513" cy="4274093"/>
          </a:xfrm>
        </p:grpSpPr>
        <p:pic>
          <p:nvPicPr>
            <p:cNvPr id="98307" name="Picture 5"/>
            <p:cNvPicPr>
              <a:picLocks noChangeAspect="1" noChangeArrowheads="1"/>
            </p:cNvPicPr>
            <p:nvPr/>
          </p:nvPicPr>
          <p:blipFill>
            <a:blip r:embed="rId3" cstate="print">
              <a:clrChange>
                <a:clrFrom>
                  <a:srgbClr val="FFFFFF"/>
                </a:clrFrom>
                <a:clrTo>
                  <a:srgbClr val="FFFFFF">
                    <a:alpha val="0"/>
                  </a:srgbClr>
                </a:clrTo>
              </a:clrChange>
            </a:blip>
            <a:srcRect l="20833" t="14352" r="3870" b="10199"/>
            <a:stretch>
              <a:fillRect/>
            </a:stretch>
          </p:blipFill>
          <p:spPr bwMode="auto">
            <a:xfrm>
              <a:off x="2033589" y="2682875"/>
              <a:ext cx="2320925" cy="1263650"/>
            </a:xfrm>
            <a:prstGeom prst="rect">
              <a:avLst/>
            </a:prstGeom>
            <a:noFill/>
            <a:ln w="9525">
              <a:noFill/>
              <a:miter lim="800000"/>
              <a:headEnd/>
              <a:tailEnd/>
            </a:ln>
          </p:spPr>
        </p:pic>
        <p:grpSp>
          <p:nvGrpSpPr>
            <p:cNvPr id="98309" name="Group 63"/>
            <p:cNvGrpSpPr>
              <a:grpSpLocks/>
            </p:cNvGrpSpPr>
            <p:nvPr/>
          </p:nvGrpSpPr>
          <p:grpSpPr bwMode="auto">
            <a:xfrm>
              <a:off x="2057400" y="4508500"/>
              <a:ext cx="2273300" cy="1339850"/>
              <a:chOff x="4208" y="2358"/>
              <a:chExt cx="1178" cy="694"/>
            </a:xfrm>
          </p:grpSpPr>
          <p:sp>
            <p:nvSpPr>
              <p:cNvPr id="98318"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19"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20"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21"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22"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23"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24"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25"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26"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27"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28"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29"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30"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31"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32"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p:spPr>
            <p:txBody>
              <a:bodyPr wrap="none" anchor="ctr"/>
              <a:lstStyle/>
              <a:p>
                <a:pPr algn="ctr" defTabSz="685800" eaLnBrk="0" fontAlgn="base" hangingPunct="0">
                  <a:spcBef>
                    <a:spcPct val="0"/>
                  </a:spcBef>
                  <a:spcAft>
                    <a:spcPct val="0"/>
                  </a:spcAft>
                  <a:defRPr/>
                </a:pPr>
                <a:endParaRPr kumimoji="1" lang="en-US" sz="900" b="1">
                  <a:solidFill>
                    <a:srgbClr val="009999"/>
                  </a:solidFill>
                  <a:latin typeface="Times New Roman" pitchFamily="18" charset="0"/>
                  <a:ea typeface="ＭＳ Ｐゴシック"/>
                </a:endParaRPr>
              </a:p>
            </p:txBody>
          </p:sp>
          <p:sp>
            <p:nvSpPr>
              <p:cNvPr id="98333"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34"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35"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36"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37"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38"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39"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40"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41"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42"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43"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44"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45"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46"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sp>
            <p:nvSpPr>
              <p:cNvPr id="98347"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p:spPr>
            <p:txBody>
              <a:bodyPr wrap="none" anchor="ctr"/>
              <a:lstStyle/>
              <a:p>
                <a:pPr algn="ctr" defTabSz="685800" eaLnBrk="0" fontAlgn="base" hangingPunct="0">
                  <a:spcBef>
                    <a:spcPct val="0"/>
                  </a:spcBef>
                  <a:spcAft>
                    <a:spcPct val="0"/>
                  </a:spcAft>
                  <a:defRPr/>
                </a:pPr>
                <a:endParaRPr kumimoji="1" lang="en-US" sz="1500">
                  <a:solidFill>
                    <a:srgbClr val="EEECE1"/>
                  </a:solidFill>
                  <a:latin typeface="Times New Roman" pitchFamily="18" charset="0"/>
                  <a:ea typeface="ＭＳ Ｐゴシック"/>
                </a:endParaRPr>
              </a:p>
            </p:txBody>
          </p:sp>
        </p:grpSp>
        <p:pic>
          <p:nvPicPr>
            <p:cNvPr id="98310" name="Picture 64"/>
            <p:cNvPicPr>
              <a:picLocks noChangeAspect="1" noChangeArrowheads="1"/>
            </p:cNvPicPr>
            <p:nvPr/>
          </p:nvPicPr>
          <p:blipFill rotWithShape="1">
            <a:blip r:embed="rId4" cstate="print"/>
            <a:srcRect l="50000" t="2966" r="8685" b="58350"/>
            <a:stretch/>
          </p:blipFill>
          <p:spPr bwMode="auto">
            <a:xfrm>
              <a:off x="6329861" y="4498478"/>
              <a:ext cx="2042750" cy="1996882"/>
            </a:xfrm>
            <a:prstGeom prst="rect">
              <a:avLst/>
            </a:prstGeom>
            <a:noFill/>
            <a:ln w="9525" algn="ctr">
              <a:solidFill>
                <a:schemeClr val="tx1"/>
              </a:solidFill>
              <a:miter lim="800000"/>
              <a:headEnd/>
              <a:tailEnd/>
            </a:ln>
          </p:spPr>
        </p:pic>
        <p:sp>
          <p:nvSpPr>
            <p:cNvPr id="98311" name="Rectangle 38"/>
            <p:cNvSpPr>
              <a:spLocks noChangeArrowheads="1"/>
            </p:cNvSpPr>
            <p:nvPr/>
          </p:nvSpPr>
          <p:spPr bwMode="auto">
            <a:xfrm>
              <a:off x="1873732" y="2232025"/>
              <a:ext cx="3376080" cy="388093"/>
            </a:xfrm>
            <a:prstGeom prst="rect">
              <a:avLst/>
            </a:prstGeom>
            <a:noFill/>
            <a:ln w="9525">
              <a:noFill/>
              <a:miter lim="800000"/>
              <a:headEnd/>
              <a:tailEnd/>
            </a:ln>
          </p:spPr>
          <p:txBody>
            <a:bodyPr wrap="square">
              <a:spAutoFit/>
            </a:bodyPr>
            <a:lstStyle/>
            <a:p>
              <a:pPr defTabSz="685800" eaLnBrk="0" fontAlgn="base" hangingPunct="0">
                <a:spcBef>
                  <a:spcPct val="45000"/>
                </a:spcBef>
                <a:spcAft>
                  <a:spcPct val="0"/>
                </a:spcAft>
                <a:defRPr/>
              </a:pPr>
              <a:r>
                <a:rPr kumimoji="1" lang="en-US" sz="1500" b="1" dirty="0">
                  <a:solidFill>
                    <a:srgbClr val="463416"/>
                  </a:solidFill>
                  <a:latin typeface="Arial" pitchFamily="34" charset="0"/>
                  <a:ea typeface="ＭＳ Ｐゴシック"/>
                </a:rPr>
                <a:t>Input Digital Elevation Model</a:t>
              </a:r>
            </a:p>
          </p:txBody>
        </p:sp>
        <p:sp>
          <p:nvSpPr>
            <p:cNvPr id="98312" name="Rectangle 39"/>
            <p:cNvSpPr>
              <a:spLocks noChangeArrowheads="1"/>
            </p:cNvSpPr>
            <p:nvPr/>
          </p:nvSpPr>
          <p:spPr bwMode="auto">
            <a:xfrm>
              <a:off x="6952598" y="2221267"/>
              <a:ext cx="3376082" cy="665303"/>
            </a:xfrm>
            <a:prstGeom prst="rect">
              <a:avLst/>
            </a:prstGeom>
            <a:noFill/>
            <a:ln w="9525">
              <a:noFill/>
              <a:miter lim="800000"/>
              <a:headEnd/>
              <a:tailEnd/>
            </a:ln>
          </p:spPr>
          <p:txBody>
            <a:bodyPr wrap="square">
              <a:spAutoFit/>
            </a:bodyPr>
            <a:lstStyle/>
            <a:p>
              <a:pPr algn="r" defTabSz="685800" eaLnBrk="0" fontAlgn="base" hangingPunct="0">
                <a:spcBef>
                  <a:spcPct val="45000"/>
                </a:spcBef>
                <a:spcAft>
                  <a:spcPct val="0"/>
                </a:spcAft>
                <a:defRPr/>
              </a:pPr>
              <a:r>
                <a:rPr kumimoji="1" lang="en-US" sz="1500" b="1" dirty="0">
                  <a:solidFill>
                    <a:srgbClr val="463416"/>
                  </a:solidFill>
                  <a:latin typeface="Arial" pitchFamily="34" charset="0"/>
                  <a:ea typeface="ＭＳ Ｐゴシック"/>
                </a:rPr>
                <a:t>Hydrologic Conditioning (Often Filling)</a:t>
              </a:r>
            </a:p>
          </p:txBody>
        </p:sp>
        <p:sp>
          <p:nvSpPr>
            <p:cNvPr id="98313" name="Rectangle 40"/>
            <p:cNvSpPr>
              <a:spLocks noChangeArrowheads="1"/>
            </p:cNvSpPr>
            <p:nvPr/>
          </p:nvSpPr>
          <p:spPr bwMode="auto">
            <a:xfrm>
              <a:off x="2397125" y="4092575"/>
              <a:ext cx="1346005" cy="388093"/>
            </a:xfrm>
            <a:prstGeom prst="rect">
              <a:avLst/>
            </a:prstGeom>
            <a:noFill/>
            <a:ln w="9525">
              <a:noFill/>
              <a:miter lim="800000"/>
              <a:headEnd/>
              <a:tailEnd/>
            </a:ln>
          </p:spPr>
          <p:txBody>
            <a:bodyPr wrap="none">
              <a:spAutoFit/>
            </a:bodyPr>
            <a:lstStyle/>
            <a:p>
              <a:pPr defTabSz="685800" eaLnBrk="0" fontAlgn="base" hangingPunct="0">
                <a:spcBef>
                  <a:spcPct val="45000"/>
                </a:spcBef>
                <a:spcAft>
                  <a:spcPct val="0"/>
                </a:spcAft>
                <a:defRPr/>
              </a:pPr>
              <a:r>
                <a:rPr kumimoji="1" lang="en-US" sz="1500" b="1">
                  <a:solidFill>
                    <a:srgbClr val="463416"/>
                  </a:solidFill>
                  <a:latin typeface="Arial" pitchFamily="34" charset="0"/>
                  <a:ea typeface="ＭＳ Ｐゴシック"/>
                </a:rPr>
                <a:t>Flow Field</a:t>
              </a:r>
            </a:p>
          </p:txBody>
        </p:sp>
        <p:sp>
          <p:nvSpPr>
            <p:cNvPr id="98314" name="Rectangle 41"/>
            <p:cNvSpPr>
              <a:spLocks noChangeArrowheads="1"/>
            </p:cNvSpPr>
            <p:nvPr/>
          </p:nvSpPr>
          <p:spPr bwMode="auto">
            <a:xfrm>
              <a:off x="6351012" y="4089400"/>
              <a:ext cx="3806393" cy="388093"/>
            </a:xfrm>
            <a:prstGeom prst="rect">
              <a:avLst/>
            </a:prstGeom>
            <a:noFill/>
            <a:ln w="9525">
              <a:noFill/>
              <a:miter lim="800000"/>
              <a:headEnd/>
              <a:tailEnd/>
            </a:ln>
          </p:spPr>
          <p:txBody>
            <a:bodyPr wrap="none">
              <a:spAutoFit/>
            </a:bodyPr>
            <a:lstStyle/>
            <a:p>
              <a:pPr algn="ctr" defTabSz="685800" eaLnBrk="0" fontAlgn="base" hangingPunct="0">
                <a:spcBef>
                  <a:spcPct val="45000"/>
                </a:spcBef>
                <a:spcAft>
                  <a:spcPct val="0"/>
                </a:spcAft>
                <a:defRPr/>
              </a:pPr>
              <a:r>
                <a:rPr kumimoji="1" lang="en-US" sz="1500" b="1" dirty="0">
                  <a:solidFill>
                    <a:srgbClr val="463416"/>
                  </a:solidFill>
                  <a:latin typeface="Arial" pitchFamily="34" charset="0"/>
                  <a:ea typeface="ＭＳ Ｐゴシック"/>
                </a:rPr>
                <a:t>Flow Related Terrain Information</a:t>
              </a:r>
              <a:endParaRPr kumimoji="1" lang="en-US" sz="1500" b="1" dirty="0">
                <a:solidFill>
                  <a:srgbClr val="463416"/>
                </a:solidFill>
                <a:latin typeface="Arial" pitchFamily="34" charset="0"/>
                <a:ea typeface="ＭＳ Ｐゴシック"/>
                <a:sym typeface="Symbol" pitchFamily="18" charset="2"/>
              </a:endParaRPr>
            </a:p>
          </p:txBody>
        </p:sp>
        <p:pic>
          <p:nvPicPr>
            <p:cNvPr id="98348" name="Picture 44"/>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671868" y="2718379"/>
              <a:ext cx="3129236" cy="971495"/>
            </a:xfrm>
            <a:prstGeom prst="rect">
              <a:avLst/>
            </a:prstGeom>
            <a:noFill/>
            <a:ln w="9525" cap="flat" cmpd="sng">
              <a:noFill/>
              <a:prstDash val="solid"/>
              <a:miter lim="800000"/>
              <a:headEnd/>
              <a:tailEnd/>
            </a:ln>
          </p:spPr>
        </p:pic>
        <p:pic>
          <p:nvPicPr>
            <p:cNvPr id="42189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2729" t="3886" r="22729" b="41801"/>
            <a:stretch/>
          </p:blipFill>
          <p:spPr bwMode="auto">
            <a:xfrm>
              <a:off x="8215017" y="4498478"/>
              <a:ext cx="2296228" cy="1996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ight Arrow 47"/>
            <p:cNvSpPr/>
            <p:nvPr/>
          </p:nvSpPr>
          <p:spPr bwMode="auto">
            <a:xfrm>
              <a:off x="4708765" y="3052872"/>
              <a:ext cx="1323975" cy="488950"/>
            </a:xfrm>
            <a:prstGeom prst="rightArrow">
              <a:avLst/>
            </a:prstGeom>
            <a:solidFill>
              <a:srgbClr val="4BACC6"/>
            </a:solidFill>
            <a:ln w="9525" cap="flat" cmpd="sng" algn="ctr">
              <a:solidFill>
                <a:srgbClr val="EEECE1"/>
              </a:solidFill>
              <a:prstDash val="solid"/>
              <a:round/>
              <a:headEnd type="none" w="med" len="med"/>
              <a:tailEnd type="none" w="med" len="med"/>
            </a:ln>
            <a:effectLst/>
          </p:spPr>
          <p:txBody>
            <a:bodyPr wrap="none" anchor="ctr"/>
            <a:lstStyle/>
            <a:p>
              <a:pPr algn="ctr" defTabSz="685800" eaLnBrk="0" fontAlgn="base" hangingPunct="0">
                <a:spcBef>
                  <a:spcPct val="0"/>
                </a:spcBef>
                <a:spcAft>
                  <a:spcPct val="0"/>
                </a:spcAft>
                <a:defRPr/>
              </a:pPr>
              <a:endParaRPr kumimoji="1" lang="en-US" sz="1500" kern="0">
                <a:solidFill>
                  <a:srgbClr val="463416"/>
                </a:solidFill>
                <a:latin typeface="Times New Roman" pitchFamily="18" charset="0"/>
                <a:ea typeface="ＭＳ Ｐゴシック"/>
              </a:endParaRPr>
            </a:p>
          </p:txBody>
        </p:sp>
        <p:sp>
          <p:nvSpPr>
            <p:cNvPr id="49" name="Right Arrow 48"/>
            <p:cNvSpPr/>
            <p:nvPr/>
          </p:nvSpPr>
          <p:spPr bwMode="auto">
            <a:xfrm rot="9126082">
              <a:off x="4708765" y="3978385"/>
              <a:ext cx="1323975" cy="490537"/>
            </a:xfrm>
            <a:prstGeom prst="rightArrow">
              <a:avLst/>
            </a:prstGeom>
            <a:solidFill>
              <a:srgbClr val="4BACC6"/>
            </a:solidFill>
            <a:ln w="9525" cap="flat" cmpd="sng" algn="ctr">
              <a:solidFill>
                <a:srgbClr val="EEECE1"/>
              </a:solidFill>
              <a:prstDash val="solid"/>
              <a:round/>
              <a:headEnd type="none" w="med" len="med"/>
              <a:tailEnd type="none" w="med" len="med"/>
            </a:ln>
            <a:effectLst/>
          </p:spPr>
          <p:txBody>
            <a:bodyPr wrap="none" anchor="ctr"/>
            <a:lstStyle/>
            <a:p>
              <a:pPr algn="ctr" defTabSz="685800" eaLnBrk="0" fontAlgn="base" hangingPunct="0">
                <a:spcBef>
                  <a:spcPct val="0"/>
                </a:spcBef>
                <a:spcAft>
                  <a:spcPct val="0"/>
                </a:spcAft>
                <a:defRPr/>
              </a:pPr>
              <a:endParaRPr kumimoji="1" lang="en-US" sz="1500" kern="0">
                <a:solidFill>
                  <a:srgbClr val="463416"/>
                </a:solidFill>
                <a:latin typeface="Times New Roman" pitchFamily="18" charset="0"/>
                <a:ea typeface="ＭＳ Ｐゴシック"/>
              </a:endParaRPr>
            </a:p>
          </p:txBody>
        </p:sp>
        <p:sp>
          <p:nvSpPr>
            <p:cNvPr id="50" name="Right Arrow 49"/>
            <p:cNvSpPr/>
            <p:nvPr/>
          </p:nvSpPr>
          <p:spPr bwMode="auto">
            <a:xfrm>
              <a:off x="4764328" y="4983272"/>
              <a:ext cx="1320800" cy="490538"/>
            </a:xfrm>
            <a:prstGeom prst="rightArrow">
              <a:avLst/>
            </a:prstGeom>
            <a:solidFill>
              <a:srgbClr val="4BACC6"/>
            </a:solidFill>
            <a:ln w="9525" cap="flat" cmpd="sng" algn="ctr">
              <a:solidFill>
                <a:srgbClr val="EEECE1"/>
              </a:solidFill>
              <a:prstDash val="solid"/>
              <a:round/>
              <a:headEnd type="none" w="med" len="med"/>
              <a:tailEnd type="none" w="med" len="med"/>
            </a:ln>
            <a:effectLst/>
          </p:spPr>
          <p:txBody>
            <a:bodyPr wrap="none" anchor="ctr"/>
            <a:lstStyle/>
            <a:p>
              <a:pPr algn="ctr" defTabSz="685800" eaLnBrk="0" fontAlgn="base" hangingPunct="0">
                <a:spcBef>
                  <a:spcPct val="0"/>
                </a:spcBef>
                <a:spcAft>
                  <a:spcPct val="0"/>
                </a:spcAft>
                <a:defRPr/>
              </a:pPr>
              <a:endParaRPr kumimoji="1" lang="en-US" sz="1500" kern="0">
                <a:solidFill>
                  <a:srgbClr val="463416"/>
                </a:solidFill>
                <a:latin typeface="Times New Roman" pitchFamily="18" charset="0"/>
                <a:ea typeface="ＭＳ Ｐゴシック"/>
              </a:endParaRPr>
            </a:p>
          </p:txBody>
        </p:sp>
      </p:grpSp>
      <p:sp>
        <p:nvSpPr>
          <p:cNvPr id="4" name="Title 3">
            <a:extLst>
              <a:ext uri="{FF2B5EF4-FFF2-40B4-BE49-F238E27FC236}">
                <a16:creationId xmlns:a16="http://schemas.microsoft.com/office/drawing/2014/main" id="{6EB6796D-CAB5-380C-34AC-EC2D352D595E}"/>
              </a:ext>
            </a:extLst>
          </p:cNvPr>
          <p:cNvSpPr>
            <a:spLocks noGrp="1"/>
          </p:cNvSpPr>
          <p:nvPr>
            <p:ph type="title"/>
          </p:nvPr>
        </p:nvSpPr>
        <p:spPr>
          <a:xfrm>
            <a:off x="838200" y="26923"/>
            <a:ext cx="10515600" cy="1325563"/>
          </a:xfrm>
        </p:spPr>
        <p:txBody>
          <a:bodyPr/>
          <a:lstStyle/>
          <a:p>
            <a:r>
              <a:rPr lang="en-US" dirty="0"/>
              <a:t>General Terrain Flow Model</a:t>
            </a:r>
          </a:p>
        </p:txBody>
      </p:sp>
      <p:sp>
        <p:nvSpPr>
          <p:cNvPr id="5" name="TextBox 4">
            <a:extLst>
              <a:ext uri="{FF2B5EF4-FFF2-40B4-BE49-F238E27FC236}">
                <a16:creationId xmlns:a16="http://schemas.microsoft.com/office/drawing/2014/main" id="{62B61C18-C77A-3CB4-692E-100299C39734}"/>
              </a:ext>
            </a:extLst>
          </p:cNvPr>
          <p:cNvSpPr txBox="1"/>
          <p:nvPr/>
        </p:nvSpPr>
        <p:spPr>
          <a:xfrm>
            <a:off x="384090" y="5345090"/>
            <a:ext cx="6100010" cy="861774"/>
          </a:xfrm>
          <a:prstGeom prst="rect">
            <a:avLst/>
          </a:prstGeom>
          <a:noFill/>
        </p:spPr>
        <p:txBody>
          <a:bodyPr wrap="square">
            <a:spAutoFit/>
          </a:bodyPr>
          <a:lstStyle/>
          <a:p>
            <a:r>
              <a:rPr lang="en-US" sz="1600" b="0" i="0" dirty="0">
                <a:solidFill>
                  <a:srgbClr val="4A4A4A"/>
                </a:solidFill>
                <a:effectLst/>
              </a:rPr>
              <a:t>“In the most simple terms, geomorphometry is everything you can extract from DEMs”</a:t>
            </a:r>
          </a:p>
          <a:p>
            <a:r>
              <a:rPr lang="en-US" sz="1600" dirty="0">
                <a:solidFill>
                  <a:srgbClr val="4A4A4A"/>
                </a:solidFill>
                <a:hlinkClick r:id="rId7"/>
              </a:rPr>
              <a:t>www.geomorphometry.org</a:t>
            </a:r>
            <a:r>
              <a:rPr lang="en-US" sz="1600" dirty="0">
                <a:solidFill>
                  <a:srgbClr val="4A4A4A"/>
                </a:solidFill>
              </a:rPr>
              <a:t> </a:t>
            </a:r>
            <a:endParaRPr lang="en-US" sz="1600" dirty="0"/>
          </a:p>
        </p:txBody>
      </p:sp>
    </p:spTree>
    <p:extLst>
      <p:ext uri="{BB962C8B-B14F-4D97-AF65-F5344CB8AC3E}">
        <p14:creationId xmlns:p14="http://schemas.microsoft.com/office/powerpoint/2010/main" val="13448319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 name="Table 171"/>
          <p:cNvGraphicFramePr>
            <a:graphicFrameLocks noGrp="1"/>
          </p:cNvGraphicFramePr>
          <p:nvPr>
            <p:extLst>
              <p:ext uri="{D42A27DB-BD31-4B8C-83A1-F6EECF244321}">
                <p14:modId xmlns:p14="http://schemas.microsoft.com/office/powerpoint/2010/main" val="643514332"/>
              </p:ext>
            </p:extLst>
          </p:nvPr>
        </p:nvGraphicFramePr>
        <p:xfrm>
          <a:off x="5463415" y="1432965"/>
          <a:ext cx="4177559" cy="754380"/>
        </p:xfrm>
        <a:graphic>
          <a:graphicData uri="http://schemas.openxmlformats.org/drawingml/2006/table">
            <a:tbl>
              <a:tblPr firstRow="1" bandRow="1"/>
              <a:tblGrid>
                <a:gridCol w="590545">
                  <a:extLst>
                    <a:ext uri="{9D8B030D-6E8A-4147-A177-3AD203B41FA5}">
                      <a16:colId xmlns:a16="http://schemas.microsoft.com/office/drawing/2014/main" val="20000"/>
                    </a:ext>
                  </a:extLst>
                </a:gridCol>
                <a:gridCol w="386614">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tblGrid>
              <a:tr h="0">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200" dirty="0" err="1"/>
                        <a:t>Comid</a:t>
                      </a:r>
                      <a:endParaRPr lang="en-US" sz="12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200" dirty="0"/>
                        <a:t>H</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200" dirty="0"/>
                        <a:t>A</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200" dirty="0"/>
                        <a:t>R</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200" dirty="0"/>
                        <a:t>P</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200" dirty="0"/>
                        <a:t>T</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200" dirty="0"/>
                        <a:t>V</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200" dirty="0"/>
                        <a:t>Ab</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457200" rtl="0" eaLnBrk="1" latinLnBrk="0" hangingPunct="1">
                        <a:defRPr sz="1800" b="1" kern="1200">
                          <a:solidFill>
                            <a:schemeClr val="lt1"/>
                          </a:solidFill>
                          <a:latin typeface="Calibri"/>
                          <a:ea typeface="ＭＳ Ｐゴシック"/>
                          <a:cs typeface="ＭＳ Ｐゴシック"/>
                        </a:defRPr>
                      </a:lvl1pPr>
                      <a:lvl2pPr marL="457200" algn="l" defTabSz="457200" rtl="0" eaLnBrk="1" latinLnBrk="0" hangingPunct="1">
                        <a:defRPr sz="1800" b="1" kern="1200">
                          <a:solidFill>
                            <a:schemeClr val="lt1"/>
                          </a:solidFill>
                          <a:latin typeface="Calibri"/>
                          <a:ea typeface="ＭＳ Ｐゴシック"/>
                          <a:cs typeface="ＭＳ Ｐゴシック"/>
                        </a:defRPr>
                      </a:lvl2pPr>
                      <a:lvl3pPr marL="914400" algn="l" defTabSz="457200" rtl="0" eaLnBrk="1" latinLnBrk="0" hangingPunct="1">
                        <a:defRPr sz="1800" b="1" kern="1200">
                          <a:solidFill>
                            <a:schemeClr val="lt1"/>
                          </a:solidFill>
                          <a:latin typeface="Calibri"/>
                          <a:ea typeface="ＭＳ Ｐゴシック"/>
                          <a:cs typeface="ＭＳ Ｐゴシック"/>
                        </a:defRPr>
                      </a:lvl3pPr>
                      <a:lvl4pPr marL="1371600" algn="l" defTabSz="457200" rtl="0" eaLnBrk="1" latinLnBrk="0" hangingPunct="1">
                        <a:defRPr sz="1800" b="1" kern="1200">
                          <a:solidFill>
                            <a:schemeClr val="lt1"/>
                          </a:solidFill>
                          <a:latin typeface="Calibri"/>
                          <a:ea typeface="ＭＳ Ｐゴシック"/>
                          <a:cs typeface="ＭＳ Ｐゴシック"/>
                        </a:defRPr>
                      </a:lvl4pPr>
                      <a:lvl5pPr marL="1828800" algn="l" defTabSz="457200" rtl="0" eaLnBrk="1" latinLnBrk="0" hangingPunct="1">
                        <a:defRPr sz="1800" b="1" kern="1200">
                          <a:solidFill>
                            <a:schemeClr val="lt1"/>
                          </a:solidFill>
                          <a:latin typeface="Calibri"/>
                          <a:ea typeface="ＭＳ Ｐゴシック"/>
                          <a:cs typeface="ＭＳ Ｐゴシック"/>
                        </a:defRPr>
                      </a:lvl5pPr>
                      <a:lvl6pPr marL="2286000" algn="l" defTabSz="457200" rtl="0" eaLnBrk="1" latinLnBrk="0" hangingPunct="1">
                        <a:defRPr sz="1800" b="1" kern="1200">
                          <a:solidFill>
                            <a:schemeClr val="lt1"/>
                          </a:solidFill>
                          <a:latin typeface="Calibri"/>
                          <a:ea typeface="ＭＳ Ｐゴシック"/>
                          <a:cs typeface="ＭＳ Ｐゴシック"/>
                        </a:defRPr>
                      </a:lvl6pPr>
                      <a:lvl7pPr marL="2743200" algn="l" defTabSz="457200" rtl="0" eaLnBrk="1" latinLnBrk="0" hangingPunct="1">
                        <a:defRPr sz="1800" b="1" kern="1200">
                          <a:solidFill>
                            <a:schemeClr val="lt1"/>
                          </a:solidFill>
                          <a:latin typeface="Calibri"/>
                          <a:ea typeface="ＭＳ Ｐゴシック"/>
                          <a:cs typeface="ＭＳ Ｐゴシック"/>
                        </a:defRPr>
                      </a:lvl7pPr>
                      <a:lvl8pPr marL="3200400" algn="l" defTabSz="457200" rtl="0" eaLnBrk="1" latinLnBrk="0" hangingPunct="1">
                        <a:defRPr sz="1800" b="1" kern="1200">
                          <a:solidFill>
                            <a:schemeClr val="lt1"/>
                          </a:solidFill>
                          <a:latin typeface="Calibri"/>
                          <a:ea typeface="ＭＳ Ｐゴシック"/>
                          <a:cs typeface="ＭＳ Ｐゴシック"/>
                        </a:defRPr>
                      </a:lvl8pPr>
                      <a:lvl9pPr marL="3657600" algn="l" defTabSz="457200" rtl="0" eaLnBrk="1" latinLnBrk="0" hangingPunct="1">
                        <a:defRPr sz="1800" b="1" kern="1200">
                          <a:solidFill>
                            <a:schemeClr val="lt1"/>
                          </a:solidFill>
                          <a:latin typeface="Calibri"/>
                          <a:ea typeface="ＭＳ Ｐゴシック"/>
                          <a:cs typeface="ＭＳ Ｐゴシック"/>
                        </a:defRPr>
                      </a:lvl9pPr>
                    </a:lstStyle>
                    <a:p>
                      <a:r>
                        <a:rPr lang="en-US" sz="1200" dirty="0"/>
                        <a:t>As</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228600">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r>
                        <a:rPr lang="en-US" sz="900" dirty="0"/>
                        <a:t>5781175</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r>
                        <a:rPr lang="en-US" sz="900" kern="1200" dirty="0">
                          <a:solidFill>
                            <a:schemeClr val="dk1"/>
                          </a:solidFill>
                          <a:latin typeface="+mn-lt"/>
                          <a:ea typeface="+mn-ea"/>
                          <a:cs typeface="+mn-cs"/>
                        </a:rPr>
                        <a:t>3</a:t>
                      </a:r>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dirty="0"/>
                    </a:p>
                  </a:txBody>
                  <a:tcPr marL="68580" marR="68580" marT="34290" marB="3429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1"/>
                  </a:ext>
                </a:extLst>
              </a:tr>
              <a:tr h="228600">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r>
                        <a:rPr lang="en-US" sz="900" dirty="0"/>
                        <a:t>5781175</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r>
                        <a:rPr lang="en-US" sz="900" kern="1200" dirty="0">
                          <a:solidFill>
                            <a:schemeClr val="dk1"/>
                          </a:solidFill>
                          <a:latin typeface="+mn-lt"/>
                          <a:ea typeface="+mn-ea"/>
                          <a:cs typeface="+mn-cs"/>
                        </a:rPr>
                        <a:t>4</a:t>
                      </a:r>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457200" rtl="0" eaLnBrk="1" latinLnBrk="0" hangingPunct="1">
                        <a:defRPr sz="1800" kern="1200">
                          <a:solidFill>
                            <a:schemeClr val="dk1"/>
                          </a:solidFill>
                          <a:latin typeface="Calibri"/>
                          <a:ea typeface="ＭＳ Ｐゴシック"/>
                          <a:cs typeface="ＭＳ Ｐゴシック"/>
                        </a:defRPr>
                      </a:lvl1pPr>
                      <a:lvl2pPr marL="457200" algn="l" defTabSz="457200" rtl="0" eaLnBrk="1" latinLnBrk="0" hangingPunct="1">
                        <a:defRPr sz="1800" kern="1200">
                          <a:solidFill>
                            <a:schemeClr val="dk1"/>
                          </a:solidFill>
                          <a:latin typeface="Calibri"/>
                          <a:ea typeface="ＭＳ Ｐゴシック"/>
                          <a:cs typeface="ＭＳ Ｐゴシック"/>
                        </a:defRPr>
                      </a:lvl2pPr>
                      <a:lvl3pPr marL="914400" algn="l" defTabSz="457200" rtl="0" eaLnBrk="1" latinLnBrk="0" hangingPunct="1">
                        <a:defRPr sz="1800" kern="1200">
                          <a:solidFill>
                            <a:schemeClr val="dk1"/>
                          </a:solidFill>
                          <a:latin typeface="Calibri"/>
                          <a:ea typeface="ＭＳ Ｐゴシック"/>
                          <a:cs typeface="ＭＳ Ｐゴシック"/>
                        </a:defRPr>
                      </a:lvl3pPr>
                      <a:lvl4pPr marL="1371600" algn="l" defTabSz="457200" rtl="0" eaLnBrk="1" latinLnBrk="0" hangingPunct="1">
                        <a:defRPr sz="1800" kern="1200">
                          <a:solidFill>
                            <a:schemeClr val="dk1"/>
                          </a:solidFill>
                          <a:latin typeface="Calibri"/>
                          <a:ea typeface="ＭＳ Ｐゴシック"/>
                          <a:cs typeface="ＭＳ Ｐゴシック"/>
                        </a:defRPr>
                      </a:lvl4pPr>
                      <a:lvl5pPr marL="1828800" algn="l" defTabSz="457200" rtl="0" eaLnBrk="1" latinLnBrk="0" hangingPunct="1">
                        <a:defRPr sz="1800" kern="1200">
                          <a:solidFill>
                            <a:schemeClr val="dk1"/>
                          </a:solidFill>
                          <a:latin typeface="Calibri"/>
                          <a:ea typeface="ＭＳ Ｐゴシック"/>
                          <a:cs typeface="ＭＳ Ｐゴシック"/>
                        </a:defRPr>
                      </a:lvl5pPr>
                      <a:lvl6pPr marL="2286000" algn="l" defTabSz="457200" rtl="0" eaLnBrk="1" latinLnBrk="0" hangingPunct="1">
                        <a:defRPr sz="1800" kern="1200">
                          <a:solidFill>
                            <a:schemeClr val="dk1"/>
                          </a:solidFill>
                          <a:latin typeface="Calibri"/>
                          <a:ea typeface="ＭＳ Ｐゴシック"/>
                          <a:cs typeface="ＭＳ Ｐゴシック"/>
                        </a:defRPr>
                      </a:lvl6pPr>
                      <a:lvl7pPr marL="2743200" algn="l" defTabSz="457200" rtl="0" eaLnBrk="1" latinLnBrk="0" hangingPunct="1">
                        <a:defRPr sz="1800" kern="1200">
                          <a:solidFill>
                            <a:schemeClr val="dk1"/>
                          </a:solidFill>
                          <a:latin typeface="Calibri"/>
                          <a:ea typeface="ＭＳ Ｐゴシック"/>
                          <a:cs typeface="ＭＳ Ｐゴシック"/>
                        </a:defRPr>
                      </a:lvl7pPr>
                      <a:lvl8pPr marL="3200400" algn="l" defTabSz="457200" rtl="0" eaLnBrk="1" latinLnBrk="0" hangingPunct="1">
                        <a:defRPr sz="1800" kern="1200">
                          <a:solidFill>
                            <a:schemeClr val="dk1"/>
                          </a:solidFill>
                          <a:latin typeface="Calibri"/>
                          <a:ea typeface="ＭＳ Ｐゴシック"/>
                          <a:cs typeface="ＭＳ Ｐゴシック"/>
                        </a:defRPr>
                      </a:lvl8pPr>
                      <a:lvl9pPr marL="3657600" algn="l" defTabSz="457200" rtl="0" eaLnBrk="1" latinLnBrk="0" hangingPunct="1">
                        <a:defRPr sz="1800" kern="1200">
                          <a:solidFill>
                            <a:schemeClr val="dk1"/>
                          </a:solidFill>
                          <a:latin typeface="Calibri"/>
                          <a:ea typeface="ＭＳ Ｐゴシック"/>
                          <a:cs typeface="ＭＳ Ｐゴシック"/>
                        </a:defRPr>
                      </a:lvl9pPr>
                    </a:lstStyle>
                    <a:p>
                      <a:endParaRPr lang="en-US" sz="1200" dirty="0"/>
                    </a:p>
                  </a:txBody>
                  <a:tcPr marL="68580" marR="68580" marT="34290" marB="3429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bl>
          </a:graphicData>
        </a:graphic>
      </p:graphicFrame>
      <p:grpSp>
        <p:nvGrpSpPr>
          <p:cNvPr id="3" name="Group 2">
            <a:extLst>
              <a:ext uri="{FF2B5EF4-FFF2-40B4-BE49-F238E27FC236}">
                <a16:creationId xmlns:a16="http://schemas.microsoft.com/office/drawing/2014/main" id="{B1B6CAF3-EEB3-1569-5E31-2508A5F7090E}"/>
              </a:ext>
            </a:extLst>
          </p:cNvPr>
          <p:cNvGrpSpPr/>
          <p:nvPr/>
        </p:nvGrpSpPr>
        <p:grpSpPr>
          <a:xfrm>
            <a:off x="849234" y="1372473"/>
            <a:ext cx="9833090" cy="4801548"/>
            <a:chOff x="1648001" y="1563625"/>
            <a:chExt cx="8071429" cy="3941320"/>
          </a:xfrm>
        </p:grpSpPr>
        <p:pic>
          <p:nvPicPr>
            <p:cNvPr id="173" name="Picture 172"/>
            <p:cNvPicPr>
              <a:picLocks noChangeAspect="1"/>
            </p:cNvPicPr>
            <p:nvPr/>
          </p:nvPicPr>
          <p:blipFill>
            <a:blip r:embed="rId3"/>
            <a:stretch>
              <a:fillRect/>
            </a:stretch>
          </p:blipFill>
          <p:spPr>
            <a:xfrm>
              <a:off x="7850929" y="2439889"/>
              <a:ext cx="1868501" cy="1219497"/>
            </a:xfrm>
            <a:prstGeom prst="rect">
              <a:avLst/>
            </a:prstGeom>
          </p:spPr>
        </p:pic>
        <p:sp>
          <p:nvSpPr>
            <p:cNvPr id="117" name="TextBox 116"/>
            <p:cNvSpPr txBox="1"/>
            <p:nvPr/>
          </p:nvSpPr>
          <p:spPr>
            <a:xfrm flipH="1">
              <a:off x="1648002" y="1563625"/>
              <a:ext cx="3460652" cy="715581"/>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For each Catchment</a:t>
              </a:r>
            </a:p>
            <a:p>
              <a:pPr defTabSz="685800">
                <a:defRPr/>
              </a:pPr>
              <a:r>
                <a:rPr lang="en-US" sz="1350" dirty="0">
                  <a:solidFill>
                    <a:prstClr val="black"/>
                  </a:solidFill>
                  <a:latin typeface="Arial"/>
                  <a:ea typeface="ＭＳ Ｐゴシック"/>
                </a:rPr>
                <a:t>For each height h</a:t>
              </a:r>
            </a:p>
            <a:p>
              <a:pPr defTabSz="685800">
                <a:defRPr/>
              </a:pPr>
              <a:r>
                <a:rPr lang="en-US" sz="1350" dirty="0">
                  <a:solidFill>
                    <a:prstClr val="black"/>
                  </a:solidFill>
                  <a:latin typeface="Arial"/>
                  <a:ea typeface="ＭＳ Ｐゴシック"/>
                </a:rPr>
                <a:t>Identify cells where HAND </a:t>
              </a:r>
              <a:r>
                <a:rPr lang="en-US" sz="1350" dirty="0" err="1">
                  <a:solidFill>
                    <a:prstClr val="black"/>
                  </a:solidFill>
                  <a:latin typeface="Arial"/>
                  <a:ea typeface="ＭＳ Ｐゴシック"/>
                </a:rPr>
                <a:t>h</a:t>
              </a:r>
              <a:r>
                <a:rPr lang="en-US" sz="1350" baseline="-25000" dirty="0" err="1">
                  <a:solidFill>
                    <a:prstClr val="black"/>
                  </a:solidFill>
                  <a:latin typeface="Arial"/>
                  <a:ea typeface="ＭＳ Ｐゴシック"/>
                </a:rPr>
                <a:t>d</a:t>
              </a:r>
              <a:r>
                <a:rPr lang="en-US" sz="1350" dirty="0">
                  <a:solidFill>
                    <a:prstClr val="black"/>
                  </a:solidFill>
                  <a:latin typeface="Arial"/>
                  <a:ea typeface="ＭＳ Ｐゴシック"/>
                </a:rPr>
                <a:t> &lt; h</a:t>
              </a:r>
            </a:p>
          </p:txBody>
        </p:sp>
        <mc:AlternateContent xmlns:mc="http://schemas.openxmlformats.org/markup-compatibility/2006" xmlns:a14="http://schemas.microsoft.com/office/drawing/2010/main">
          <mc:Choice Requires="a14">
            <p:sp>
              <p:nvSpPr>
                <p:cNvPr id="118" name="Rectangle 117"/>
                <p:cNvSpPr/>
                <p:nvPr/>
              </p:nvSpPr>
              <p:spPr>
                <a:xfrm>
                  <a:off x="1648001" y="3072235"/>
                  <a:ext cx="2550122" cy="343940"/>
                </a:xfrm>
                <a:prstGeom prst="rect">
                  <a:avLst/>
                </a:prstGeom>
              </p:spPr>
              <p:txBody>
                <a:bodyPr wrap="none">
                  <a:spAutoFit/>
                </a:bodyPr>
                <a:lstStyle/>
                <a:p>
                  <a:pPr defTabSz="685800">
                    <a:defRPr/>
                  </a:pPr>
                  <a:r>
                    <a:rPr lang="en-US" sz="1350" dirty="0">
                      <a:solidFill>
                        <a:prstClr val="black"/>
                      </a:solidFill>
                      <a:latin typeface="Arial"/>
                      <a:ea typeface="ＭＳ Ｐゴシック"/>
                    </a:rPr>
                    <a:t>Bed Area  </a:t>
                  </a:r>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𝑏</m:t>
                          </m:r>
                        </m:sub>
                      </m:sSub>
                      <m:r>
                        <a:rPr lang="en-US" sz="1350" i="1">
                          <a:solidFill>
                            <a:prstClr val="black"/>
                          </a:solidFill>
                          <a:latin typeface="Cambria Math" panose="02040503050406030204" pitchFamily="18" charset="0"/>
                        </a:rPr>
                        <m:t>=</m:t>
                      </m:r>
                      <m:nary>
                        <m:naryPr>
                          <m:chr m:val="∑"/>
                          <m:subHide m:val="on"/>
                          <m:supHide m:val="on"/>
                          <m:ctrlPr>
                            <a:rPr lang="en-US" sz="1350" i="1">
                              <a:solidFill>
                                <a:prstClr val="black"/>
                              </a:solidFill>
                              <a:latin typeface="Cambria Math" panose="02040503050406030204" pitchFamily="18" charset="0"/>
                            </a:rPr>
                          </m:ctrlPr>
                        </m:naryPr>
                        <m:sub/>
                        <m:sup/>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𝑐</m:t>
                              </m:r>
                            </m:sub>
                          </m:sSub>
                          <m:rad>
                            <m:radPr>
                              <m:degHide m:val="on"/>
                              <m:ctrlPr>
                                <a:rPr lang="en-US" sz="1350" i="1">
                                  <a:solidFill>
                                    <a:prstClr val="black"/>
                                  </a:solidFill>
                                  <a:latin typeface="Cambria Math" panose="02040503050406030204" pitchFamily="18" charset="0"/>
                                </a:rPr>
                              </m:ctrlPr>
                            </m:radPr>
                            <m:deg/>
                            <m:e>
                              <m:r>
                                <a:rPr lang="en-US" sz="1350" i="1">
                                  <a:solidFill>
                                    <a:prstClr val="black"/>
                                  </a:solidFill>
                                  <a:latin typeface="Cambria Math" panose="02040503050406030204" pitchFamily="18" charset="0"/>
                                </a:rPr>
                                <m:t>1+</m:t>
                              </m:r>
                              <m:r>
                                <a:rPr lang="en-US" sz="1350" i="1">
                                  <a:solidFill>
                                    <a:prstClr val="black"/>
                                  </a:solidFill>
                                  <a:latin typeface="Cambria Math" panose="02040503050406030204" pitchFamily="18" charset="0"/>
                                </a:rPr>
                                <m:t>𝑠𝑙</m:t>
                              </m:r>
                              <m:sSup>
                                <m:sSupPr>
                                  <m:ctrlPr>
                                    <a:rPr lang="en-US" sz="1350" i="1">
                                      <a:solidFill>
                                        <a:prstClr val="black"/>
                                      </a:solidFill>
                                      <a:latin typeface="Cambria Math" panose="02040503050406030204" pitchFamily="18" charset="0"/>
                                    </a:rPr>
                                  </m:ctrlPr>
                                </m:sSupPr>
                                <m:e>
                                  <m:r>
                                    <a:rPr lang="en-US" sz="1350" i="1">
                                      <a:solidFill>
                                        <a:prstClr val="black"/>
                                      </a:solidFill>
                                      <a:latin typeface="Cambria Math" panose="02040503050406030204" pitchFamily="18" charset="0"/>
                                    </a:rPr>
                                    <m:t>𝑝</m:t>
                                  </m:r>
                                </m:e>
                                <m:sup>
                                  <m:r>
                                    <a:rPr lang="en-US" sz="1350" i="1">
                                      <a:solidFill>
                                        <a:prstClr val="black"/>
                                      </a:solidFill>
                                      <a:latin typeface="Cambria Math" panose="02040503050406030204" pitchFamily="18" charset="0"/>
                                    </a:rPr>
                                    <m:t>2</m:t>
                                  </m:r>
                                </m:sup>
                              </m:sSup>
                            </m:e>
                          </m:rad>
                        </m:e>
                      </m:nary>
                    </m:oMath>
                  </a14:m>
                  <a:r>
                    <a:rPr lang="en-US" sz="1350" dirty="0">
                      <a:solidFill>
                        <a:prstClr val="black"/>
                      </a:solidFill>
                      <a:latin typeface="Arial"/>
                      <a:ea typeface="ＭＳ Ｐゴシック"/>
                    </a:rPr>
                    <a:t> </a:t>
                  </a:r>
                </a:p>
              </p:txBody>
            </p:sp>
          </mc:Choice>
          <mc:Fallback xmlns="">
            <p:sp>
              <p:nvSpPr>
                <p:cNvPr id="118" name="Rectangle 117"/>
                <p:cNvSpPr>
                  <a:spLocks noRot="1" noChangeAspect="1" noMove="1" noResize="1" noEditPoints="1" noAdjustHandles="1" noChangeArrowheads="1" noChangeShapeType="1" noTextEdit="1"/>
                </p:cNvSpPr>
                <p:nvPr/>
              </p:nvSpPr>
              <p:spPr>
                <a:xfrm>
                  <a:off x="1648001" y="3072235"/>
                  <a:ext cx="2550122" cy="343940"/>
                </a:xfrm>
                <a:prstGeom prst="rect">
                  <a:avLst/>
                </a:prstGeom>
                <a:blipFill>
                  <a:blip r:embed="rId4"/>
                  <a:stretch>
                    <a:fillRect l="-392" t="-67647" b="-1014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9" name="Rectangle 118"/>
                <p:cNvSpPr/>
                <p:nvPr/>
              </p:nvSpPr>
              <p:spPr>
                <a:xfrm>
                  <a:off x="1648001" y="2711594"/>
                  <a:ext cx="2051524" cy="300082"/>
                </a:xfrm>
                <a:prstGeom prst="rect">
                  <a:avLst/>
                </a:prstGeom>
              </p:spPr>
              <p:txBody>
                <a:bodyPr wrap="none">
                  <a:spAutoFit/>
                </a:bodyPr>
                <a:lstStyle/>
                <a:p>
                  <a:pPr defTabSz="685800">
                    <a:defRPr/>
                  </a:pPr>
                  <a:r>
                    <a:rPr lang="en-US" sz="1350" dirty="0">
                      <a:solidFill>
                        <a:prstClr val="black"/>
                      </a:solidFill>
                      <a:latin typeface="Arial"/>
                      <a:ea typeface="ＭＳ Ｐゴシック"/>
                    </a:rPr>
                    <a:t>Surface area </a:t>
                  </a:r>
                  <a14:m>
                    <m:oMath xmlns:m="http://schemas.openxmlformats.org/officeDocument/2006/math">
                      <m:r>
                        <a:rPr lang="en-US" sz="1350">
                          <a:solidFill>
                            <a:prstClr val="black"/>
                          </a:solidFill>
                          <a:latin typeface="Cambria Math" panose="02040503050406030204" pitchFamily="18" charset="0"/>
                        </a:rPr>
                        <m:t> </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𝑠</m:t>
                          </m:r>
                        </m:sub>
                      </m:sSub>
                      <m:r>
                        <a:rPr lang="en-US" sz="1350" i="1">
                          <a:solidFill>
                            <a:prstClr val="black"/>
                          </a:solidFill>
                          <a:latin typeface="Cambria Math" panose="02040503050406030204" pitchFamily="18" charset="0"/>
                        </a:rPr>
                        <m:t>=</m:t>
                      </m:r>
                      <m:nary>
                        <m:naryPr>
                          <m:chr m:val="∑"/>
                          <m:subHide m:val="on"/>
                          <m:supHide m:val="on"/>
                          <m:ctrlPr>
                            <a:rPr lang="en-US" sz="1350" i="1">
                              <a:solidFill>
                                <a:prstClr val="black"/>
                              </a:solidFill>
                              <a:latin typeface="Cambria Math" panose="02040503050406030204" pitchFamily="18" charset="0"/>
                            </a:rPr>
                          </m:ctrlPr>
                        </m:naryPr>
                        <m:sub/>
                        <m:sup/>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𝑐</m:t>
                              </m:r>
                            </m:sub>
                          </m:sSub>
                        </m:e>
                      </m:nary>
                    </m:oMath>
                  </a14:m>
                  <a:r>
                    <a:rPr lang="en-US" sz="1350" dirty="0">
                      <a:solidFill>
                        <a:prstClr val="black"/>
                      </a:solidFill>
                      <a:latin typeface="Arial"/>
                      <a:ea typeface="ＭＳ Ｐゴシック"/>
                    </a:rPr>
                    <a:t> </a:t>
                  </a:r>
                </a:p>
              </p:txBody>
            </p:sp>
          </mc:Choice>
          <mc:Fallback xmlns="">
            <p:sp>
              <p:nvSpPr>
                <p:cNvPr id="119" name="Rectangle 118"/>
                <p:cNvSpPr>
                  <a:spLocks noRot="1" noChangeAspect="1" noMove="1" noResize="1" noEditPoints="1" noAdjustHandles="1" noChangeArrowheads="1" noChangeShapeType="1" noTextEdit="1"/>
                </p:cNvSpPr>
                <p:nvPr/>
              </p:nvSpPr>
              <p:spPr>
                <a:xfrm>
                  <a:off x="1648001" y="2711594"/>
                  <a:ext cx="2051524" cy="300082"/>
                </a:xfrm>
                <a:prstGeom prst="rect">
                  <a:avLst/>
                </a:prstGeom>
                <a:blipFill>
                  <a:blip r:embed="rId5"/>
                  <a:stretch>
                    <a:fillRect l="-488" t="-86667" b="-11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Rectangle 119"/>
                <p:cNvSpPr/>
                <p:nvPr/>
              </p:nvSpPr>
              <p:spPr>
                <a:xfrm>
                  <a:off x="1648002" y="2350954"/>
                  <a:ext cx="2720425" cy="300082"/>
                </a:xfrm>
                <a:prstGeom prst="rect">
                  <a:avLst/>
                </a:prstGeom>
              </p:spPr>
              <p:txBody>
                <a:bodyPr wrap="none">
                  <a:spAutoFit/>
                </a:bodyPr>
                <a:lstStyle/>
                <a:p>
                  <a:pPr defTabSz="685800">
                    <a:defRPr/>
                  </a:pPr>
                  <a:r>
                    <a:rPr lang="en-US" sz="1350" dirty="0">
                      <a:solidFill>
                        <a:prstClr val="black"/>
                      </a:solidFill>
                      <a:latin typeface="Arial"/>
                      <a:ea typeface="ＭＳ Ｐゴシック"/>
                    </a:rPr>
                    <a:t>Single Cell Plan Area </a:t>
                  </a:r>
                  <a14:m>
                    <m:oMath xmlns:m="http://schemas.openxmlformats.org/officeDocument/2006/math">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𝑐</m:t>
                          </m:r>
                        </m:sub>
                      </m:sSub>
                    </m:oMath>
                  </a14:m>
                  <a:r>
                    <a:rPr lang="en-US" sz="1350" i="1" dirty="0">
                      <a:solidFill>
                        <a:prstClr val="black"/>
                      </a:solidFill>
                      <a:latin typeface="Cambria Math" panose="02040503050406030204" pitchFamily="18" charset="0"/>
                      <a:ea typeface="ＭＳ Ｐゴシック"/>
                    </a:rPr>
                    <a:t> =dx * </a:t>
                  </a:r>
                  <a:r>
                    <a:rPr lang="en-US" sz="1350" i="1" dirty="0" err="1">
                      <a:solidFill>
                        <a:prstClr val="black"/>
                      </a:solidFill>
                      <a:latin typeface="Cambria Math" panose="02040503050406030204" pitchFamily="18" charset="0"/>
                      <a:ea typeface="ＭＳ Ｐゴシック"/>
                    </a:rPr>
                    <a:t>dy</a:t>
                  </a:r>
                  <a:endParaRPr lang="en-US" sz="1350" dirty="0">
                    <a:solidFill>
                      <a:prstClr val="black"/>
                    </a:solidFill>
                    <a:latin typeface="Arial"/>
                    <a:ea typeface="ＭＳ Ｐゴシック"/>
                  </a:endParaRPr>
                </a:p>
              </p:txBody>
            </p:sp>
          </mc:Choice>
          <mc:Fallback xmlns="">
            <p:sp>
              <p:nvSpPr>
                <p:cNvPr id="120" name="Rectangle 119"/>
                <p:cNvSpPr>
                  <a:spLocks noRot="1" noChangeAspect="1" noMove="1" noResize="1" noEditPoints="1" noAdjustHandles="1" noChangeArrowheads="1" noChangeShapeType="1" noTextEdit="1"/>
                </p:cNvSpPr>
                <p:nvPr/>
              </p:nvSpPr>
              <p:spPr>
                <a:xfrm>
                  <a:off x="1648002" y="2350954"/>
                  <a:ext cx="2720425" cy="300082"/>
                </a:xfrm>
                <a:prstGeom prst="rect">
                  <a:avLst/>
                </a:prstGeom>
                <a:blipFill>
                  <a:blip r:embed="rId6"/>
                  <a:stretch>
                    <a:fillRect l="-368" t="-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Rectangle 120"/>
                <p:cNvSpPr/>
                <p:nvPr/>
              </p:nvSpPr>
              <p:spPr>
                <a:xfrm>
                  <a:off x="1648001" y="3692610"/>
                  <a:ext cx="2152384" cy="300082"/>
                </a:xfrm>
                <a:prstGeom prst="rect">
                  <a:avLst/>
                </a:prstGeom>
              </p:spPr>
              <p:txBody>
                <a:bodyPr wrap="none">
                  <a:spAutoFit/>
                </a:bodyPr>
                <a:lstStyle/>
                <a:p>
                  <a:pPr defTabSz="685800">
                    <a:defRPr/>
                  </a:pPr>
                  <a:r>
                    <a:rPr lang="en-US" sz="1350" dirty="0">
                      <a:solidFill>
                        <a:prstClr val="black"/>
                      </a:solidFill>
                      <a:latin typeface="Arial"/>
                      <a:ea typeface="ＭＳ Ｐゴシック"/>
                    </a:rPr>
                    <a:t>Volume  </a:t>
                  </a:r>
                  <a14:m>
                    <m:oMath xmlns:m="http://schemas.openxmlformats.org/officeDocument/2006/math">
                      <m:r>
                        <a:rPr lang="en-US" sz="1350" i="1">
                          <a:solidFill>
                            <a:prstClr val="black"/>
                          </a:solidFill>
                          <a:latin typeface="Cambria Math" panose="02040503050406030204" pitchFamily="18" charset="0"/>
                        </a:rPr>
                        <m:t>𝑉</m:t>
                      </m:r>
                    </m:oMath>
                  </a14:m>
                  <a:r>
                    <a:rPr lang="en-US" sz="1350" i="1" dirty="0">
                      <a:solidFill>
                        <a:prstClr val="black"/>
                      </a:solidFill>
                      <a:latin typeface="Cambria Math" panose="02040503050406030204" pitchFamily="18" charset="0"/>
                      <a:ea typeface="ＭＳ Ｐゴシック"/>
                    </a:rPr>
                    <a:t> = </a:t>
                  </a:r>
                  <a14:m>
                    <m:oMath xmlns:m="http://schemas.openxmlformats.org/officeDocument/2006/math">
                      <m:nary>
                        <m:naryPr>
                          <m:chr m:val="∑"/>
                          <m:subHide m:val="on"/>
                          <m:supHide m:val="on"/>
                          <m:ctrlPr>
                            <a:rPr lang="en-US" sz="1350" i="1">
                              <a:solidFill>
                                <a:prstClr val="black"/>
                              </a:solidFill>
                              <a:latin typeface="Cambria Math" panose="02040503050406030204" pitchFamily="18" charset="0"/>
                            </a:rPr>
                          </m:ctrlPr>
                        </m:naryPr>
                        <m:sub/>
                        <m:sup/>
                        <m:e>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𝐴</m:t>
                              </m:r>
                            </m:e>
                            <m:sub>
                              <m:r>
                                <a:rPr lang="en-US" sz="1350" i="1">
                                  <a:solidFill>
                                    <a:prstClr val="black"/>
                                  </a:solidFill>
                                  <a:latin typeface="Cambria Math" panose="02040503050406030204" pitchFamily="18" charset="0"/>
                                </a:rPr>
                                <m:t>𝑐</m:t>
                              </m:r>
                            </m:sub>
                          </m:sSub>
                          <m:d>
                            <m:dPr>
                              <m:ctrlPr>
                                <a:rPr lang="en-US" sz="1350" i="1">
                                  <a:solidFill>
                                    <a:prstClr val="black"/>
                                  </a:solidFill>
                                  <a:latin typeface="Cambria Math" panose="02040503050406030204" pitchFamily="18" charset="0"/>
                                </a:rPr>
                              </m:ctrlPr>
                            </m:dPr>
                            <m:e>
                              <m:r>
                                <a:rPr lang="en-US" sz="1350" i="1">
                                  <a:solidFill>
                                    <a:prstClr val="black"/>
                                  </a:solidFill>
                                  <a:latin typeface="Cambria Math" panose="02040503050406030204" pitchFamily="18" charset="0"/>
                                </a:rPr>
                                <m:t>h</m:t>
                              </m:r>
                              <m:r>
                                <a:rPr lang="en-US" sz="1350" i="1">
                                  <a:solidFill>
                                    <a:prstClr val="black"/>
                                  </a:solidFill>
                                  <a:latin typeface="Cambria Math" panose="02040503050406030204" pitchFamily="18" charset="0"/>
                                </a:rPr>
                                <m:t>−</m:t>
                              </m:r>
                              <m:sSub>
                                <m:sSubPr>
                                  <m:ctrlPr>
                                    <a:rPr lang="en-US" sz="1350" i="1">
                                      <a:solidFill>
                                        <a:prstClr val="black"/>
                                      </a:solidFill>
                                      <a:latin typeface="Cambria Math" panose="02040503050406030204" pitchFamily="18" charset="0"/>
                                    </a:rPr>
                                  </m:ctrlPr>
                                </m:sSubPr>
                                <m:e>
                                  <m:r>
                                    <a:rPr lang="en-US" sz="1350" i="1">
                                      <a:solidFill>
                                        <a:prstClr val="black"/>
                                      </a:solidFill>
                                      <a:latin typeface="Cambria Math" panose="02040503050406030204" pitchFamily="18" charset="0"/>
                                    </a:rPr>
                                    <m:t>h</m:t>
                                  </m:r>
                                </m:e>
                                <m:sub>
                                  <m:r>
                                    <a:rPr lang="en-US" sz="1350" i="1">
                                      <a:solidFill>
                                        <a:prstClr val="black"/>
                                      </a:solidFill>
                                      <a:latin typeface="Cambria Math" panose="02040503050406030204" pitchFamily="18" charset="0"/>
                                    </a:rPr>
                                    <m:t>𝑑</m:t>
                                  </m:r>
                                </m:sub>
                              </m:sSub>
                            </m:e>
                          </m:d>
                        </m:e>
                      </m:nary>
                    </m:oMath>
                  </a14:m>
                  <a:endParaRPr lang="en-US" sz="1350" dirty="0">
                    <a:solidFill>
                      <a:prstClr val="black"/>
                    </a:solidFill>
                    <a:latin typeface="Arial"/>
                    <a:ea typeface="ＭＳ Ｐゴシック"/>
                  </a:endParaRPr>
                </a:p>
              </p:txBody>
            </p:sp>
          </mc:Choice>
          <mc:Fallback xmlns="">
            <p:sp>
              <p:nvSpPr>
                <p:cNvPr id="121" name="Rectangle 120"/>
                <p:cNvSpPr>
                  <a:spLocks noRot="1" noChangeAspect="1" noMove="1" noResize="1" noEditPoints="1" noAdjustHandles="1" noChangeArrowheads="1" noChangeShapeType="1" noTextEdit="1"/>
                </p:cNvSpPr>
                <p:nvPr/>
              </p:nvSpPr>
              <p:spPr>
                <a:xfrm>
                  <a:off x="1648001" y="3692610"/>
                  <a:ext cx="2152384" cy="300082"/>
                </a:xfrm>
                <a:prstGeom prst="rect">
                  <a:avLst/>
                </a:prstGeom>
                <a:blipFill>
                  <a:blip r:embed="rId7"/>
                  <a:stretch>
                    <a:fillRect l="-465" t="-86667" b="-118333"/>
                  </a:stretch>
                </a:blipFill>
              </p:spPr>
              <p:txBody>
                <a:bodyPr/>
                <a:lstStyle/>
                <a:p>
                  <a:r>
                    <a:rPr lang="en-US">
                      <a:noFill/>
                    </a:rPr>
                    <a:t> </a:t>
                  </a:r>
                </a:p>
              </p:txBody>
            </p:sp>
          </mc:Fallback>
        </mc:AlternateContent>
        <p:grpSp>
          <p:nvGrpSpPr>
            <p:cNvPr id="122" name="Group 121"/>
            <p:cNvGrpSpPr/>
            <p:nvPr/>
          </p:nvGrpSpPr>
          <p:grpSpPr>
            <a:xfrm>
              <a:off x="1690206" y="4021598"/>
              <a:ext cx="2249324" cy="479940"/>
              <a:chOff x="280025" y="4669993"/>
              <a:chExt cx="2999099" cy="639920"/>
            </a:xfrm>
          </p:grpSpPr>
          <mc:AlternateContent xmlns:mc="http://schemas.openxmlformats.org/markup-compatibility/2006" xmlns:a14="http://schemas.microsoft.com/office/drawing/2010/main">
            <mc:Choice Requires="a14">
              <p:sp>
                <p:nvSpPr>
                  <p:cNvPr id="123" name="TextBox 122"/>
                  <p:cNvSpPr txBox="1"/>
                  <p:nvPr/>
                </p:nvSpPr>
                <p:spPr>
                  <a:xfrm>
                    <a:off x="280025" y="4669993"/>
                    <a:ext cx="911960" cy="639920"/>
                  </a:xfrm>
                  <a:prstGeom prst="rect">
                    <a:avLst/>
                  </a:prstGeom>
                  <a:noFill/>
                </p:spPr>
                <p:txBody>
                  <a:bodyPr wrap="none" rtlCol="0">
                    <a:spAutoFit/>
                  </a:bodyPr>
                  <a:lstStyle/>
                  <a:p>
                    <a:pPr defTabSz="685800">
                      <a:defRPr/>
                    </a:pPr>
                    <a14:m>
                      <m:oMathPara xmlns:m="http://schemas.openxmlformats.org/officeDocument/2006/math">
                        <m:oMathParaPr>
                          <m:jc m:val="centerGroup"/>
                        </m:oMathParaPr>
                        <m:oMath xmlns:m="http://schemas.openxmlformats.org/officeDocument/2006/math">
                          <m:r>
                            <a:rPr lang="en-US" sz="1350" i="1">
                              <a:solidFill>
                                <a:prstClr val="black"/>
                              </a:solidFill>
                              <a:latin typeface="Cambria Math" panose="02040503050406030204" pitchFamily="18" charset="0"/>
                            </a:rPr>
                            <m:t>𝐴</m:t>
                          </m:r>
                          <m:r>
                            <a:rPr lang="en-US" sz="1350" i="1">
                              <a:solidFill>
                                <a:prstClr val="black"/>
                              </a:solidFill>
                              <a:latin typeface="Cambria Math" panose="02040503050406030204" pitchFamily="18" charset="0"/>
                            </a:rPr>
                            <m:t>=</m:t>
                          </m:r>
                          <m:f>
                            <m:fPr>
                              <m:ctrlPr>
                                <a:rPr lang="en-US" sz="1350" i="1">
                                  <a:solidFill>
                                    <a:prstClr val="black"/>
                                  </a:solidFill>
                                  <a:latin typeface="Cambria Math" panose="02040503050406030204" pitchFamily="18" charset="0"/>
                                </a:rPr>
                              </m:ctrlPr>
                            </m:fPr>
                            <m:num>
                              <m:r>
                                <a:rPr lang="en-US" sz="1350" i="1">
                                  <a:solidFill>
                                    <a:prstClr val="black"/>
                                  </a:solidFill>
                                  <a:latin typeface="Cambria Math" panose="02040503050406030204" pitchFamily="18" charset="0"/>
                                </a:rPr>
                                <m:t>𝑉</m:t>
                              </m:r>
                            </m:num>
                            <m:den>
                              <m:r>
                                <a:rPr lang="en-US" sz="1350" i="1">
                                  <a:solidFill>
                                    <a:prstClr val="black"/>
                                  </a:solidFill>
                                  <a:latin typeface="Cambria Math" panose="02040503050406030204" pitchFamily="18" charset="0"/>
                                </a:rPr>
                                <m:t>𝐿</m:t>
                              </m:r>
                            </m:den>
                          </m:f>
                        </m:oMath>
                      </m:oMathPara>
                    </a14:m>
                    <a:endParaRPr lang="en-US" sz="1350" dirty="0">
                      <a:solidFill>
                        <a:prstClr val="black"/>
                      </a:solidFill>
                      <a:latin typeface="Arial"/>
                      <a:ea typeface="ＭＳ Ｐゴシック"/>
                    </a:endParaRPr>
                  </a:p>
                </p:txBody>
              </p:sp>
            </mc:Choice>
            <mc:Fallback xmlns="">
              <p:sp>
                <p:nvSpPr>
                  <p:cNvPr id="123" name="TextBox 122"/>
                  <p:cNvSpPr txBox="1">
                    <a:spLocks noRot="1" noChangeAspect="1" noMove="1" noResize="1" noEditPoints="1" noAdjustHandles="1" noChangeArrowheads="1" noChangeShapeType="1" noTextEdit="1"/>
                  </p:cNvSpPr>
                  <p:nvPr/>
                </p:nvSpPr>
                <p:spPr>
                  <a:xfrm>
                    <a:off x="280025" y="4669993"/>
                    <a:ext cx="911960" cy="639920"/>
                  </a:xfrm>
                  <a:prstGeom prst="rect">
                    <a:avLst/>
                  </a:prstGeom>
                  <a:blipFill>
                    <a:blip r:embed="rId8"/>
                    <a:stretch>
                      <a:fillRect b="-2564"/>
                    </a:stretch>
                  </a:blipFill>
                </p:spPr>
                <p:txBody>
                  <a:bodyPr/>
                  <a:lstStyle/>
                  <a:p>
                    <a:r>
                      <a:rPr lang="en-US">
                        <a:noFill/>
                      </a:rPr>
                      <a:t> </a:t>
                    </a:r>
                  </a:p>
                </p:txBody>
              </p:sp>
            </mc:Fallback>
          </mc:AlternateContent>
          <p:sp>
            <p:nvSpPr>
              <p:cNvPr id="124" name="TextBox 123"/>
              <p:cNvSpPr txBox="1"/>
              <p:nvPr/>
            </p:nvSpPr>
            <p:spPr>
              <a:xfrm>
                <a:off x="1059989" y="4813581"/>
                <a:ext cx="2219135" cy="400109"/>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Cross Section Area</a:t>
                </a:r>
              </a:p>
            </p:txBody>
          </p:sp>
        </p:grpSp>
        <p:grpSp>
          <p:nvGrpSpPr>
            <p:cNvPr id="125" name="Group 124"/>
            <p:cNvGrpSpPr/>
            <p:nvPr/>
          </p:nvGrpSpPr>
          <p:grpSpPr>
            <a:xfrm>
              <a:off x="1690204" y="4454003"/>
              <a:ext cx="2089616" cy="387350"/>
              <a:chOff x="344298" y="5246538"/>
              <a:chExt cx="2786154" cy="516466"/>
            </a:xfrm>
          </p:grpSpPr>
          <mc:AlternateContent xmlns:mc="http://schemas.openxmlformats.org/markup-compatibility/2006" xmlns:a14="http://schemas.microsoft.com/office/drawing/2010/main">
            <mc:Choice Requires="a14">
              <p:sp>
                <p:nvSpPr>
                  <p:cNvPr id="126" name="TextBox 125"/>
                  <p:cNvSpPr txBox="1"/>
                  <p:nvPr/>
                </p:nvSpPr>
                <p:spPr>
                  <a:xfrm>
                    <a:off x="344298" y="5246538"/>
                    <a:ext cx="837796" cy="516466"/>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P</a:t>
                    </a:r>
                    <a14:m>
                      <m:oMath xmlns:m="http://schemas.openxmlformats.org/officeDocument/2006/math">
                        <m:r>
                          <a:rPr lang="en-US" sz="1350" i="1">
                            <a:solidFill>
                              <a:prstClr val="black"/>
                            </a:solidFill>
                            <a:latin typeface="Cambria Math" panose="02040503050406030204" pitchFamily="18" charset="0"/>
                          </a:rPr>
                          <m:t>=</m:t>
                        </m:r>
                        <m:f>
                          <m:fPr>
                            <m:ctrlPr>
                              <a:rPr lang="en-US" sz="1350" i="1">
                                <a:solidFill>
                                  <a:prstClr val="black"/>
                                </a:solidFill>
                                <a:latin typeface="Cambria Math" panose="02040503050406030204" pitchFamily="18" charset="0"/>
                              </a:rPr>
                            </m:ctrlPr>
                          </m:fPr>
                          <m:num>
                            <m:r>
                              <a:rPr lang="en-US" sz="1350" i="1">
                                <a:solidFill>
                                  <a:prstClr val="black"/>
                                </a:solidFill>
                                <a:latin typeface="Cambria Math" panose="02040503050406030204" pitchFamily="18" charset="0"/>
                              </a:rPr>
                              <m:t>𝐴</m:t>
                            </m:r>
                            <m:r>
                              <a:rPr lang="en-US" sz="1350" i="1" baseline="-25000">
                                <a:solidFill>
                                  <a:prstClr val="black"/>
                                </a:solidFill>
                                <a:latin typeface="Cambria Math" panose="02040503050406030204" pitchFamily="18" charset="0"/>
                              </a:rPr>
                              <m:t>𝑏</m:t>
                            </m:r>
                          </m:num>
                          <m:den>
                            <m:r>
                              <a:rPr lang="en-US" sz="1350" i="1">
                                <a:solidFill>
                                  <a:prstClr val="black"/>
                                </a:solidFill>
                                <a:latin typeface="Cambria Math" panose="02040503050406030204" pitchFamily="18" charset="0"/>
                              </a:rPr>
                              <m:t>𝐿</m:t>
                            </m:r>
                          </m:den>
                        </m:f>
                      </m:oMath>
                    </a14:m>
                    <a:endParaRPr lang="en-US" sz="1350" dirty="0">
                      <a:solidFill>
                        <a:prstClr val="black"/>
                      </a:solidFill>
                      <a:latin typeface="Arial"/>
                      <a:ea typeface="ＭＳ Ｐゴシック"/>
                    </a:endParaRPr>
                  </a:p>
                </p:txBody>
              </p:sp>
            </mc:Choice>
            <mc:Fallback xmlns="">
              <p:sp>
                <p:nvSpPr>
                  <p:cNvPr id="126" name="TextBox 125"/>
                  <p:cNvSpPr txBox="1">
                    <a:spLocks noRot="1" noChangeAspect="1" noMove="1" noResize="1" noEditPoints="1" noAdjustHandles="1" noChangeArrowheads="1" noChangeShapeType="1" noTextEdit="1"/>
                  </p:cNvSpPr>
                  <p:nvPr/>
                </p:nvSpPr>
                <p:spPr>
                  <a:xfrm>
                    <a:off x="344298" y="5246538"/>
                    <a:ext cx="837796" cy="516466"/>
                  </a:xfrm>
                  <a:prstGeom prst="rect">
                    <a:avLst/>
                  </a:prstGeom>
                  <a:blipFill>
                    <a:blip r:embed="rId9"/>
                    <a:stretch>
                      <a:fillRect l="-1942" b="-4762"/>
                    </a:stretch>
                  </a:blipFill>
                </p:spPr>
                <p:txBody>
                  <a:bodyPr/>
                  <a:lstStyle/>
                  <a:p>
                    <a:r>
                      <a:rPr lang="en-US">
                        <a:noFill/>
                      </a:rPr>
                      <a:t> </a:t>
                    </a:r>
                  </a:p>
                </p:txBody>
              </p:sp>
            </mc:Fallback>
          </mc:AlternateContent>
          <p:sp>
            <p:nvSpPr>
              <p:cNvPr id="127" name="TextBox 126"/>
              <p:cNvSpPr txBox="1"/>
              <p:nvPr/>
            </p:nvSpPr>
            <p:spPr>
              <a:xfrm>
                <a:off x="1059988" y="5314894"/>
                <a:ext cx="2070464" cy="400109"/>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Wetted Perimeter</a:t>
                </a:r>
              </a:p>
            </p:txBody>
          </p:sp>
        </p:grpSp>
        <p:grpSp>
          <p:nvGrpSpPr>
            <p:cNvPr id="128" name="Group 127"/>
            <p:cNvGrpSpPr/>
            <p:nvPr/>
          </p:nvGrpSpPr>
          <p:grpSpPr>
            <a:xfrm>
              <a:off x="1690206" y="4784456"/>
              <a:ext cx="2076230" cy="387350"/>
              <a:chOff x="362145" y="5687141"/>
              <a:chExt cx="2768307" cy="516466"/>
            </a:xfrm>
          </p:grpSpPr>
          <mc:AlternateContent xmlns:mc="http://schemas.openxmlformats.org/markup-compatibility/2006" xmlns:a14="http://schemas.microsoft.com/office/drawing/2010/main">
            <mc:Choice Requires="a14">
              <p:sp>
                <p:nvSpPr>
                  <p:cNvPr id="129" name="TextBox 128"/>
                  <p:cNvSpPr txBox="1"/>
                  <p:nvPr/>
                </p:nvSpPr>
                <p:spPr>
                  <a:xfrm>
                    <a:off x="362145" y="5687141"/>
                    <a:ext cx="837796" cy="516466"/>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T</a:t>
                    </a:r>
                    <a14:m>
                      <m:oMath xmlns:m="http://schemas.openxmlformats.org/officeDocument/2006/math">
                        <m:r>
                          <a:rPr lang="en-US" sz="1350" i="1">
                            <a:solidFill>
                              <a:prstClr val="black"/>
                            </a:solidFill>
                            <a:latin typeface="Cambria Math" panose="02040503050406030204" pitchFamily="18" charset="0"/>
                          </a:rPr>
                          <m:t>=</m:t>
                        </m:r>
                        <m:f>
                          <m:fPr>
                            <m:ctrlPr>
                              <a:rPr lang="en-US" sz="1350" i="1">
                                <a:solidFill>
                                  <a:prstClr val="black"/>
                                </a:solidFill>
                                <a:latin typeface="Cambria Math" panose="02040503050406030204" pitchFamily="18" charset="0"/>
                              </a:rPr>
                            </m:ctrlPr>
                          </m:fPr>
                          <m:num>
                            <m:r>
                              <a:rPr lang="en-US" sz="1350" i="1">
                                <a:solidFill>
                                  <a:prstClr val="black"/>
                                </a:solidFill>
                                <a:latin typeface="Cambria Math" panose="02040503050406030204" pitchFamily="18" charset="0"/>
                              </a:rPr>
                              <m:t>𝐴</m:t>
                            </m:r>
                            <m:r>
                              <a:rPr lang="en-US" sz="1350" i="1" baseline="-25000">
                                <a:solidFill>
                                  <a:prstClr val="black"/>
                                </a:solidFill>
                                <a:latin typeface="Cambria Math" panose="02040503050406030204" pitchFamily="18" charset="0"/>
                              </a:rPr>
                              <m:t>𝑠</m:t>
                            </m:r>
                          </m:num>
                          <m:den>
                            <m:r>
                              <a:rPr lang="en-US" sz="1350" i="1">
                                <a:solidFill>
                                  <a:prstClr val="black"/>
                                </a:solidFill>
                                <a:latin typeface="Cambria Math" panose="02040503050406030204" pitchFamily="18" charset="0"/>
                              </a:rPr>
                              <m:t>𝐿</m:t>
                            </m:r>
                          </m:den>
                        </m:f>
                      </m:oMath>
                    </a14:m>
                    <a:endParaRPr lang="en-US" sz="1350" dirty="0">
                      <a:solidFill>
                        <a:prstClr val="black"/>
                      </a:solidFill>
                      <a:latin typeface="Arial"/>
                      <a:ea typeface="ＭＳ Ｐゴシック"/>
                    </a:endParaRPr>
                  </a:p>
                </p:txBody>
              </p:sp>
            </mc:Choice>
            <mc:Fallback xmlns="">
              <p:sp>
                <p:nvSpPr>
                  <p:cNvPr id="129" name="TextBox 128"/>
                  <p:cNvSpPr txBox="1">
                    <a:spLocks noRot="1" noChangeAspect="1" noMove="1" noResize="1" noEditPoints="1" noAdjustHandles="1" noChangeArrowheads="1" noChangeShapeType="1" noTextEdit="1"/>
                  </p:cNvSpPr>
                  <p:nvPr/>
                </p:nvSpPr>
                <p:spPr>
                  <a:xfrm>
                    <a:off x="362145" y="5687141"/>
                    <a:ext cx="837796" cy="516466"/>
                  </a:xfrm>
                  <a:prstGeom prst="rect">
                    <a:avLst/>
                  </a:prstGeom>
                  <a:blipFill>
                    <a:blip r:embed="rId10"/>
                    <a:stretch>
                      <a:fillRect l="-1942" b="-4762"/>
                    </a:stretch>
                  </a:blipFill>
                </p:spPr>
                <p:txBody>
                  <a:bodyPr/>
                  <a:lstStyle/>
                  <a:p>
                    <a:r>
                      <a:rPr lang="en-US">
                        <a:noFill/>
                      </a:rPr>
                      <a:t> </a:t>
                    </a:r>
                  </a:p>
                </p:txBody>
              </p:sp>
            </mc:Fallback>
          </mc:AlternateContent>
          <p:sp>
            <p:nvSpPr>
              <p:cNvPr id="130" name="TextBox 129"/>
              <p:cNvSpPr txBox="1"/>
              <p:nvPr/>
            </p:nvSpPr>
            <p:spPr>
              <a:xfrm>
                <a:off x="1059989" y="5739473"/>
                <a:ext cx="2070463" cy="400109"/>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Top Width</a:t>
                </a:r>
              </a:p>
            </p:txBody>
          </p:sp>
        </p:grpSp>
        <p:grpSp>
          <p:nvGrpSpPr>
            <p:cNvPr id="134" name="Group 133"/>
            <p:cNvGrpSpPr/>
            <p:nvPr/>
          </p:nvGrpSpPr>
          <p:grpSpPr>
            <a:xfrm>
              <a:off x="4190895" y="2237621"/>
              <a:ext cx="4555582" cy="2355641"/>
              <a:chOff x="4141960" y="2338481"/>
              <a:chExt cx="5104436" cy="2639449"/>
            </a:xfrm>
          </p:grpSpPr>
          <p:sp>
            <p:nvSpPr>
              <p:cNvPr id="135" name="Freeform 134"/>
              <p:cNvSpPr/>
              <p:nvPr/>
            </p:nvSpPr>
            <p:spPr>
              <a:xfrm>
                <a:off x="4853803" y="3032496"/>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76200"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36" name="TextBox 135"/>
              <p:cNvSpPr txBox="1"/>
              <p:nvPr/>
            </p:nvSpPr>
            <p:spPr>
              <a:xfrm>
                <a:off x="4608630" y="3929526"/>
                <a:ext cx="2712320" cy="336236"/>
              </a:xfrm>
              <a:prstGeom prst="rect">
                <a:avLst/>
              </a:prstGeom>
              <a:noFill/>
            </p:spPr>
            <p:txBody>
              <a:bodyPr wrap="square" rtlCol="0">
                <a:spAutoFit/>
              </a:bodyPr>
              <a:lstStyle/>
              <a:p>
                <a:pPr defTabSz="685800">
                  <a:defRPr/>
                </a:pPr>
                <a:r>
                  <a:rPr lang="en-US" sz="1350" kern="0" dirty="0">
                    <a:solidFill>
                      <a:srgbClr val="ED982D">
                        <a:lumMod val="50000"/>
                      </a:srgbClr>
                    </a:solidFill>
                    <a:latin typeface="Arial"/>
                    <a:ea typeface="ＭＳ Ｐゴシック"/>
                  </a:rPr>
                  <a:t>Wetted Bed Area</a:t>
                </a:r>
              </a:p>
            </p:txBody>
          </p:sp>
          <p:sp>
            <p:nvSpPr>
              <p:cNvPr id="137" name="Freeform 136"/>
              <p:cNvSpPr/>
              <p:nvPr/>
            </p:nvSpPr>
            <p:spPr>
              <a:xfrm>
                <a:off x="4141960" y="2338481"/>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38" name="Freeform 137"/>
              <p:cNvSpPr/>
              <p:nvPr/>
            </p:nvSpPr>
            <p:spPr>
              <a:xfrm>
                <a:off x="4506563" y="263939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39" name="Freeform 138"/>
              <p:cNvSpPr/>
              <p:nvPr/>
            </p:nvSpPr>
            <p:spPr>
              <a:xfrm>
                <a:off x="5260847" y="2592339"/>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5EB4E6">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40" name="Freeform 139"/>
              <p:cNvSpPr/>
              <p:nvPr/>
            </p:nvSpPr>
            <p:spPr>
              <a:xfrm>
                <a:off x="4507527" y="2583033"/>
                <a:ext cx="4457501" cy="1538935"/>
              </a:xfrm>
              <a:custGeom>
                <a:avLst/>
                <a:gdLst>
                  <a:gd name="connsiteX0" fmla="*/ 0 w 4457501"/>
                  <a:gd name="connsiteY0" fmla="*/ 57150 h 1538935"/>
                  <a:gd name="connsiteX1" fmla="*/ 781050 w 4457501"/>
                  <a:gd name="connsiteY1" fmla="*/ 0 h 1538935"/>
                  <a:gd name="connsiteX2" fmla="*/ 1376363 w 4457501"/>
                  <a:gd name="connsiteY2" fmla="*/ 152400 h 1538935"/>
                  <a:gd name="connsiteX3" fmla="*/ 2033588 w 4457501"/>
                  <a:gd name="connsiteY3" fmla="*/ 381000 h 1538935"/>
                  <a:gd name="connsiteX4" fmla="*/ 2586038 w 4457501"/>
                  <a:gd name="connsiteY4" fmla="*/ 614362 h 1538935"/>
                  <a:gd name="connsiteX5" fmla="*/ 3571825 w 4457501"/>
                  <a:gd name="connsiteY5" fmla="*/ 997955 h 1538935"/>
                  <a:gd name="connsiteX6" fmla="*/ 4007482 w 4457501"/>
                  <a:gd name="connsiteY6" fmla="*/ 1213390 h 1538935"/>
                  <a:gd name="connsiteX7" fmla="*/ 4457501 w 4457501"/>
                  <a:gd name="connsiteY7" fmla="*/ 1524573 h 1538935"/>
                  <a:gd name="connsiteX8" fmla="*/ 3677149 w 4457501"/>
                  <a:gd name="connsiteY8" fmla="*/ 1538935 h 1538935"/>
                  <a:gd name="connsiteX9" fmla="*/ 3279792 w 4457501"/>
                  <a:gd name="connsiteY9" fmla="*/ 1299564 h 1538935"/>
                  <a:gd name="connsiteX10" fmla="*/ 2662213 w 4457501"/>
                  <a:gd name="connsiteY10" fmla="*/ 993168 h 1538935"/>
                  <a:gd name="connsiteX11" fmla="*/ 1958460 w 4457501"/>
                  <a:gd name="connsiteY11" fmla="*/ 686772 h 1538935"/>
                  <a:gd name="connsiteX12" fmla="*/ 1374393 w 4457501"/>
                  <a:gd name="connsiteY12" fmla="*/ 485700 h 1538935"/>
                  <a:gd name="connsiteX13" fmla="*/ 857350 w 4457501"/>
                  <a:gd name="connsiteY13" fmla="*/ 303777 h 1538935"/>
                  <a:gd name="connsiteX14" fmla="*/ 321157 w 4457501"/>
                  <a:gd name="connsiteY14" fmla="*/ 107492 h 1538935"/>
                  <a:gd name="connsiteX15" fmla="*/ 0 w 4457501"/>
                  <a:gd name="connsiteY15" fmla="*/ 57150 h 1538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57501" h="1538935">
                    <a:moveTo>
                      <a:pt x="0" y="57150"/>
                    </a:moveTo>
                    <a:lnTo>
                      <a:pt x="781050" y="0"/>
                    </a:lnTo>
                    <a:lnTo>
                      <a:pt x="1376363" y="152400"/>
                    </a:lnTo>
                    <a:lnTo>
                      <a:pt x="2033588" y="381000"/>
                    </a:lnTo>
                    <a:lnTo>
                      <a:pt x="2586038" y="614362"/>
                    </a:lnTo>
                    <a:lnTo>
                      <a:pt x="3571825" y="997955"/>
                    </a:lnTo>
                    <a:lnTo>
                      <a:pt x="4007482" y="1213390"/>
                    </a:lnTo>
                    <a:lnTo>
                      <a:pt x="4457501" y="1524573"/>
                    </a:lnTo>
                    <a:lnTo>
                      <a:pt x="3677149" y="1538935"/>
                    </a:lnTo>
                    <a:lnTo>
                      <a:pt x="3279792" y="1299564"/>
                    </a:lnTo>
                    <a:lnTo>
                      <a:pt x="2662213" y="993168"/>
                    </a:lnTo>
                    <a:lnTo>
                      <a:pt x="1958460" y="686772"/>
                    </a:lnTo>
                    <a:lnTo>
                      <a:pt x="1374393" y="485700"/>
                    </a:lnTo>
                    <a:lnTo>
                      <a:pt x="857350" y="303777"/>
                    </a:lnTo>
                    <a:lnTo>
                      <a:pt x="321157" y="107492"/>
                    </a:lnTo>
                    <a:lnTo>
                      <a:pt x="0" y="57150"/>
                    </a:lnTo>
                    <a:close/>
                  </a:path>
                </a:pathLst>
              </a:custGeom>
              <a:solidFill>
                <a:srgbClr val="5EB4E6">
                  <a:lumMod val="60000"/>
                  <a:lumOff val="40000"/>
                </a:srgbClr>
              </a:solidFill>
              <a:ln w="25400"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41" name="Freeform 140"/>
              <p:cNvSpPr/>
              <p:nvPr/>
            </p:nvSpPr>
            <p:spPr>
              <a:xfrm>
                <a:off x="4503246" y="2651580"/>
                <a:ext cx="3883632" cy="1803115"/>
              </a:xfrm>
              <a:custGeom>
                <a:avLst/>
                <a:gdLst>
                  <a:gd name="connsiteX0" fmla="*/ 0 w 3883632"/>
                  <a:gd name="connsiteY0" fmla="*/ 0 h 1803115"/>
                  <a:gd name="connsiteX1" fmla="*/ 128427 w 3883632"/>
                  <a:gd name="connsiteY1" fmla="*/ 184935 h 1803115"/>
                  <a:gd name="connsiteX2" fmla="*/ 318499 w 3883632"/>
                  <a:gd name="connsiteY2" fmla="*/ 375007 h 1803115"/>
                  <a:gd name="connsiteX3" fmla="*/ 390418 w 3883632"/>
                  <a:gd name="connsiteY3" fmla="*/ 385281 h 1803115"/>
                  <a:gd name="connsiteX4" fmla="*/ 965771 w 3883632"/>
                  <a:gd name="connsiteY4" fmla="*/ 559942 h 1803115"/>
                  <a:gd name="connsiteX5" fmla="*/ 1469205 w 3883632"/>
                  <a:gd name="connsiteY5" fmla="*/ 739740 h 1803115"/>
                  <a:gd name="connsiteX6" fmla="*/ 1952090 w 3883632"/>
                  <a:gd name="connsiteY6" fmla="*/ 909263 h 1803115"/>
                  <a:gd name="connsiteX7" fmla="*/ 2327097 w 3883632"/>
                  <a:gd name="connsiteY7" fmla="*/ 1037690 h 1803115"/>
                  <a:gd name="connsiteX8" fmla="*/ 2851079 w 3883632"/>
                  <a:gd name="connsiteY8" fmla="*/ 1238036 h 1803115"/>
                  <a:gd name="connsiteX9" fmla="*/ 3231223 w 3883632"/>
                  <a:gd name="connsiteY9" fmla="*/ 1433245 h 1803115"/>
                  <a:gd name="connsiteX10" fmla="*/ 3637052 w 3883632"/>
                  <a:gd name="connsiteY10" fmla="*/ 1613043 h 1803115"/>
                  <a:gd name="connsiteX11" fmla="*/ 3883632 w 3883632"/>
                  <a:gd name="connsiteY11" fmla="*/ 1803115 h 1803115"/>
                  <a:gd name="connsiteX12" fmla="*/ 3678148 w 3883632"/>
                  <a:gd name="connsiteY12" fmla="*/ 1479479 h 1803115"/>
                  <a:gd name="connsiteX13" fmla="*/ 3369924 w 3883632"/>
                  <a:gd name="connsiteY13" fmla="*/ 1279133 h 1803115"/>
                  <a:gd name="connsiteX14" fmla="*/ 3025739 w 3883632"/>
                  <a:gd name="connsiteY14" fmla="*/ 1104472 h 1803115"/>
                  <a:gd name="connsiteX15" fmla="*/ 2707241 w 3883632"/>
                  <a:gd name="connsiteY15" fmla="*/ 940086 h 1803115"/>
                  <a:gd name="connsiteX16" fmla="*/ 2208944 w 3883632"/>
                  <a:gd name="connsiteY16" fmla="*/ 734603 h 1803115"/>
                  <a:gd name="connsiteX17" fmla="*/ 1571946 w 3883632"/>
                  <a:gd name="connsiteY17" fmla="*/ 477749 h 1803115"/>
                  <a:gd name="connsiteX18" fmla="*/ 1222625 w 3883632"/>
                  <a:gd name="connsiteY18" fmla="*/ 354459 h 1803115"/>
                  <a:gd name="connsiteX19" fmla="*/ 775699 w 3883632"/>
                  <a:gd name="connsiteY19" fmla="*/ 215758 h 1803115"/>
                  <a:gd name="connsiteX20" fmla="*/ 410966 w 3883632"/>
                  <a:gd name="connsiteY20" fmla="*/ 71919 h 1803115"/>
                  <a:gd name="connsiteX21" fmla="*/ 0 w 3883632"/>
                  <a:gd name="connsiteY21" fmla="*/ 0 h 1803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83632" h="1803115">
                    <a:moveTo>
                      <a:pt x="0" y="0"/>
                    </a:moveTo>
                    <a:lnTo>
                      <a:pt x="128427" y="184935"/>
                    </a:lnTo>
                    <a:lnTo>
                      <a:pt x="318499" y="375007"/>
                    </a:lnTo>
                    <a:lnTo>
                      <a:pt x="390418" y="385281"/>
                    </a:lnTo>
                    <a:lnTo>
                      <a:pt x="965771" y="559942"/>
                    </a:lnTo>
                    <a:lnTo>
                      <a:pt x="1469205" y="739740"/>
                    </a:lnTo>
                    <a:lnTo>
                      <a:pt x="1952090" y="909263"/>
                    </a:lnTo>
                    <a:lnTo>
                      <a:pt x="2327097" y="1037690"/>
                    </a:lnTo>
                    <a:lnTo>
                      <a:pt x="2851079" y="1238036"/>
                    </a:lnTo>
                    <a:lnTo>
                      <a:pt x="3231223" y="1433245"/>
                    </a:lnTo>
                    <a:lnTo>
                      <a:pt x="3637052" y="1613043"/>
                    </a:lnTo>
                    <a:lnTo>
                      <a:pt x="3883632" y="1803115"/>
                    </a:lnTo>
                    <a:lnTo>
                      <a:pt x="3678148" y="1479479"/>
                    </a:lnTo>
                    <a:lnTo>
                      <a:pt x="3369924" y="1279133"/>
                    </a:lnTo>
                    <a:lnTo>
                      <a:pt x="3025739" y="1104472"/>
                    </a:lnTo>
                    <a:lnTo>
                      <a:pt x="2707241" y="940086"/>
                    </a:lnTo>
                    <a:lnTo>
                      <a:pt x="2208944" y="734603"/>
                    </a:lnTo>
                    <a:lnTo>
                      <a:pt x="1571946" y="477749"/>
                    </a:lnTo>
                    <a:lnTo>
                      <a:pt x="1222625" y="354459"/>
                    </a:lnTo>
                    <a:lnTo>
                      <a:pt x="775699" y="215758"/>
                    </a:lnTo>
                    <a:lnTo>
                      <a:pt x="410966" y="71919"/>
                    </a:lnTo>
                    <a:lnTo>
                      <a:pt x="0" y="0"/>
                    </a:lnTo>
                    <a:close/>
                  </a:path>
                </a:pathLst>
              </a:custGeom>
              <a:blipFill>
                <a:blip r:embed="rId11"/>
                <a:tile tx="0" ty="0" sx="100000" sy="100000" flip="none" algn="tl"/>
              </a:blipFill>
              <a:ln w="25400"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42" name="Freeform 141"/>
              <p:cNvSpPr/>
              <p:nvPr/>
            </p:nvSpPr>
            <p:spPr>
              <a:xfrm>
                <a:off x="8193099" y="4101667"/>
                <a:ext cx="769717" cy="445625"/>
              </a:xfrm>
              <a:custGeom>
                <a:avLst/>
                <a:gdLst>
                  <a:gd name="connsiteX0" fmla="*/ 0 w 769717"/>
                  <a:gd name="connsiteY0" fmla="*/ 28937 h 445625"/>
                  <a:gd name="connsiteX1" fmla="*/ 133109 w 769717"/>
                  <a:gd name="connsiteY1" fmla="*/ 243069 h 445625"/>
                  <a:gd name="connsiteX2" fmla="*/ 243069 w 769717"/>
                  <a:gd name="connsiteY2" fmla="*/ 376177 h 445625"/>
                  <a:gd name="connsiteX3" fmla="*/ 358815 w 769717"/>
                  <a:gd name="connsiteY3" fmla="*/ 445625 h 445625"/>
                  <a:gd name="connsiteX4" fmla="*/ 474562 w 769717"/>
                  <a:gd name="connsiteY4" fmla="*/ 399327 h 445625"/>
                  <a:gd name="connsiteX5" fmla="*/ 567160 w 769717"/>
                  <a:gd name="connsiteY5" fmla="*/ 300942 h 445625"/>
                  <a:gd name="connsiteX6" fmla="*/ 694481 w 769717"/>
                  <a:gd name="connsiteY6" fmla="*/ 121534 h 445625"/>
                  <a:gd name="connsiteX7" fmla="*/ 769717 w 769717"/>
                  <a:gd name="connsiteY7" fmla="*/ 0 h 445625"/>
                  <a:gd name="connsiteX8" fmla="*/ 0 w 769717"/>
                  <a:gd name="connsiteY8" fmla="*/ 28937 h 44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717" h="445625">
                    <a:moveTo>
                      <a:pt x="0" y="28937"/>
                    </a:moveTo>
                    <a:lnTo>
                      <a:pt x="133109" y="243069"/>
                    </a:lnTo>
                    <a:lnTo>
                      <a:pt x="243069" y="376177"/>
                    </a:lnTo>
                    <a:lnTo>
                      <a:pt x="358815" y="445625"/>
                    </a:lnTo>
                    <a:lnTo>
                      <a:pt x="474562" y="399327"/>
                    </a:lnTo>
                    <a:lnTo>
                      <a:pt x="567160" y="300942"/>
                    </a:lnTo>
                    <a:lnTo>
                      <a:pt x="694481" y="121534"/>
                    </a:lnTo>
                    <a:lnTo>
                      <a:pt x="769717" y="0"/>
                    </a:lnTo>
                    <a:lnTo>
                      <a:pt x="0" y="28937"/>
                    </a:lnTo>
                    <a:close/>
                  </a:path>
                </a:pathLst>
              </a:custGeom>
              <a:solidFill>
                <a:srgbClr val="00B0F0"/>
              </a:solidFill>
              <a:ln w="25400" cap="flat" cmpd="sng" algn="ctr">
                <a:solidFill>
                  <a:srgbClr val="0070C0"/>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43" name="Freeform 142"/>
              <p:cNvSpPr/>
              <p:nvPr/>
            </p:nvSpPr>
            <p:spPr>
              <a:xfrm>
                <a:off x="4848016" y="3274660"/>
                <a:ext cx="3674962" cy="1493134"/>
              </a:xfrm>
              <a:custGeom>
                <a:avLst/>
                <a:gdLst>
                  <a:gd name="connsiteX0" fmla="*/ 0 w 3674962"/>
                  <a:gd name="connsiteY0" fmla="*/ 0 h 1493134"/>
                  <a:gd name="connsiteX1" fmla="*/ 555585 w 3674962"/>
                  <a:gd name="connsiteY1" fmla="*/ 138896 h 1493134"/>
                  <a:gd name="connsiteX2" fmla="*/ 2095018 w 3674962"/>
                  <a:gd name="connsiteY2" fmla="*/ 694481 h 1493134"/>
                  <a:gd name="connsiteX3" fmla="*/ 3061504 w 3674962"/>
                  <a:gd name="connsiteY3" fmla="*/ 1111170 h 1493134"/>
                  <a:gd name="connsiteX4" fmla="*/ 3674962 w 3674962"/>
                  <a:gd name="connsiteY4" fmla="*/ 1493134 h 1493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74962" h="1493134">
                    <a:moveTo>
                      <a:pt x="0" y="0"/>
                    </a:moveTo>
                    <a:cubicBezTo>
                      <a:pt x="103207" y="11574"/>
                      <a:pt x="206415" y="23149"/>
                      <a:pt x="555585" y="138896"/>
                    </a:cubicBezTo>
                    <a:cubicBezTo>
                      <a:pt x="904755" y="254643"/>
                      <a:pt x="1677365" y="532435"/>
                      <a:pt x="2095018" y="694481"/>
                    </a:cubicBezTo>
                    <a:cubicBezTo>
                      <a:pt x="2512671" y="856527"/>
                      <a:pt x="2798180" y="978061"/>
                      <a:pt x="3061504" y="1111170"/>
                    </a:cubicBezTo>
                    <a:cubicBezTo>
                      <a:pt x="3324828" y="1244279"/>
                      <a:pt x="3499895" y="1368706"/>
                      <a:pt x="3674962" y="1493134"/>
                    </a:cubicBezTo>
                  </a:path>
                </a:pathLst>
              </a:custGeom>
              <a:noFill/>
              <a:ln w="28575"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cxnSp>
            <p:nvCxnSpPr>
              <p:cNvPr id="144" name="Straight Connector 143"/>
              <p:cNvCxnSpPr/>
              <p:nvPr/>
            </p:nvCxnSpPr>
            <p:spPr>
              <a:xfrm>
                <a:off x="4848016" y="3130581"/>
                <a:ext cx="0" cy="416650"/>
              </a:xfrm>
              <a:prstGeom prst="line">
                <a:avLst/>
              </a:prstGeom>
              <a:noFill/>
              <a:ln w="19050" cap="flat" cmpd="sng" algn="ctr">
                <a:solidFill>
                  <a:srgbClr val="ED982D">
                    <a:lumMod val="50000"/>
                  </a:srgbClr>
                </a:solidFill>
                <a:prstDash val="solid"/>
              </a:ln>
              <a:effectLst/>
            </p:spPr>
          </p:cxnSp>
          <p:cxnSp>
            <p:nvCxnSpPr>
              <p:cNvPr id="145" name="Straight Connector 144"/>
              <p:cNvCxnSpPr/>
              <p:nvPr/>
            </p:nvCxnSpPr>
            <p:spPr>
              <a:xfrm>
                <a:off x="8531579" y="4561280"/>
                <a:ext cx="0" cy="416650"/>
              </a:xfrm>
              <a:prstGeom prst="line">
                <a:avLst/>
              </a:prstGeom>
              <a:noFill/>
              <a:ln w="19050" cap="flat" cmpd="sng" algn="ctr">
                <a:solidFill>
                  <a:srgbClr val="ED982D">
                    <a:lumMod val="50000"/>
                  </a:srgbClr>
                </a:solidFill>
                <a:prstDash val="solid"/>
              </a:ln>
              <a:effectLst/>
            </p:spPr>
          </p:cxnSp>
          <p:sp>
            <p:nvSpPr>
              <p:cNvPr id="146" name="TextBox 145"/>
              <p:cNvSpPr txBox="1"/>
              <p:nvPr/>
            </p:nvSpPr>
            <p:spPr>
              <a:xfrm>
                <a:off x="7008045" y="4114354"/>
                <a:ext cx="314682" cy="336236"/>
              </a:xfrm>
              <a:prstGeom prst="rect">
                <a:avLst/>
              </a:prstGeom>
              <a:noFill/>
            </p:spPr>
            <p:txBody>
              <a:bodyPr wrap="none" rtlCol="0">
                <a:spAutoFit/>
              </a:bodyPr>
              <a:lstStyle/>
              <a:p>
                <a:pPr defTabSz="685800">
                  <a:defRPr/>
                </a:pPr>
                <a:r>
                  <a:rPr lang="en-US" sz="1350" kern="0" dirty="0">
                    <a:solidFill>
                      <a:prstClr val="black"/>
                    </a:solidFill>
                    <a:latin typeface="Arial"/>
                    <a:ea typeface="ＭＳ Ｐゴシック"/>
                  </a:rPr>
                  <a:t>L</a:t>
                </a:r>
              </a:p>
            </p:txBody>
          </p:sp>
          <p:sp>
            <p:nvSpPr>
              <p:cNvPr id="147" name="TextBox 146"/>
              <p:cNvSpPr txBox="1"/>
              <p:nvPr/>
            </p:nvSpPr>
            <p:spPr>
              <a:xfrm>
                <a:off x="6411728" y="2582663"/>
                <a:ext cx="400896" cy="336236"/>
              </a:xfrm>
              <a:prstGeom prst="rect">
                <a:avLst/>
              </a:prstGeom>
              <a:noFill/>
            </p:spPr>
            <p:txBody>
              <a:bodyPr wrap="none" rtlCol="0">
                <a:spAutoFit/>
              </a:bodyPr>
              <a:lstStyle/>
              <a:p>
                <a:pPr defTabSz="685800">
                  <a:defRPr/>
                </a:pPr>
                <a:r>
                  <a:rPr lang="en-US" sz="1350" kern="0" dirty="0">
                    <a:solidFill>
                      <a:srgbClr val="0070C0"/>
                    </a:solidFill>
                    <a:latin typeface="Arial"/>
                    <a:ea typeface="ＭＳ Ｐゴシック"/>
                  </a:rPr>
                  <a:t>A</a:t>
                </a:r>
                <a:r>
                  <a:rPr lang="en-US" sz="1350" kern="0" baseline="-25000" dirty="0">
                    <a:solidFill>
                      <a:srgbClr val="0070C0"/>
                    </a:solidFill>
                    <a:latin typeface="Arial"/>
                    <a:ea typeface="ＭＳ Ｐゴシック"/>
                  </a:rPr>
                  <a:t>s</a:t>
                </a:r>
              </a:p>
            </p:txBody>
          </p:sp>
          <p:cxnSp>
            <p:nvCxnSpPr>
              <p:cNvPr id="148" name="Straight Arrow Connector 147"/>
              <p:cNvCxnSpPr>
                <a:stCxn id="147" idx="1"/>
              </p:cNvCxnSpPr>
              <p:nvPr/>
            </p:nvCxnSpPr>
            <p:spPr>
              <a:xfrm flipH="1">
                <a:off x="5929215" y="2767329"/>
                <a:ext cx="482513" cy="115942"/>
              </a:xfrm>
              <a:prstGeom prst="straightConnector1">
                <a:avLst/>
              </a:prstGeom>
              <a:noFill/>
              <a:ln w="12700" cap="flat" cmpd="sng" algn="ctr">
                <a:solidFill>
                  <a:srgbClr val="0070C0"/>
                </a:solidFill>
                <a:prstDash val="solid"/>
                <a:tailEnd type="triangle"/>
              </a:ln>
              <a:effectLst/>
            </p:spPr>
          </p:cxnSp>
          <p:sp>
            <p:nvSpPr>
              <p:cNvPr id="149" name="TextBox 148"/>
              <p:cNvSpPr txBox="1"/>
              <p:nvPr/>
            </p:nvSpPr>
            <p:spPr>
              <a:xfrm>
                <a:off x="6148269" y="3935784"/>
                <a:ext cx="408081" cy="336236"/>
              </a:xfrm>
              <a:prstGeom prst="rect">
                <a:avLst/>
              </a:prstGeom>
              <a:noFill/>
            </p:spPr>
            <p:txBody>
              <a:bodyPr wrap="none" rtlCol="0">
                <a:spAutoFit/>
              </a:bodyPr>
              <a:lstStyle/>
              <a:p>
                <a:pPr defTabSz="685800">
                  <a:defRPr/>
                </a:pPr>
                <a:r>
                  <a:rPr lang="en-US" sz="1350" kern="0" dirty="0">
                    <a:solidFill>
                      <a:srgbClr val="ED982D">
                        <a:lumMod val="50000"/>
                      </a:srgbClr>
                    </a:solidFill>
                    <a:latin typeface="Arial"/>
                    <a:ea typeface="ＭＳ Ｐゴシック"/>
                  </a:rPr>
                  <a:t>A</a:t>
                </a:r>
                <a:r>
                  <a:rPr lang="en-US" sz="1350" kern="0" baseline="-25000" dirty="0">
                    <a:solidFill>
                      <a:srgbClr val="ED982D">
                        <a:lumMod val="50000"/>
                      </a:srgbClr>
                    </a:solidFill>
                    <a:latin typeface="Arial"/>
                    <a:ea typeface="ＭＳ Ｐゴシック"/>
                  </a:rPr>
                  <a:t>b</a:t>
                </a:r>
              </a:p>
            </p:txBody>
          </p:sp>
          <p:cxnSp>
            <p:nvCxnSpPr>
              <p:cNvPr id="150" name="Straight Arrow Connector 149"/>
              <p:cNvCxnSpPr/>
              <p:nvPr/>
            </p:nvCxnSpPr>
            <p:spPr>
              <a:xfrm flipV="1">
                <a:off x="6286931" y="3421060"/>
                <a:ext cx="113545" cy="539257"/>
              </a:xfrm>
              <a:prstGeom prst="straightConnector1">
                <a:avLst/>
              </a:prstGeom>
              <a:noFill/>
              <a:ln w="12700" cap="flat" cmpd="sng" algn="ctr">
                <a:solidFill>
                  <a:srgbClr val="ED982D">
                    <a:lumMod val="50000"/>
                  </a:srgbClr>
                </a:solidFill>
                <a:prstDash val="solid"/>
                <a:tailEnd type="triangle"/>
              </a:ln>
              <a:effectLst/>
            </p:spPr>
          </p:cxnSp>
          <p:sp>
            <p:nvSpPr>
              <p:cNvPr id="151" name="TextBox 150"/>
              <p:cNvSpPr txBox="1"/>
              <p:nvPr/>
            </p:nvSpPr>
            <p:spPr>
              <a:xfrm>
                <a:off x="7222230" y="4589983"/>
                <a:ext cx="336236" cy="336236"/>
              </a:xfrm>
              <a:prstGeom prst="rect">
                <a:avLst/>
              </a:prstGeom>
              <a:noFill/>
            </p:spPr>
            <p:txBody>
              <a:bodyPr wrap="none" rtlCol="0">
                <a:spAutoFit/>
              </a:bodyPr>
              <a:lstStyle/>
              <a:p>
                <a:pPr defTabSz="685800">
                  <a:defRPr/>
                </a:pPr>
                <a:r>
                  <a:rPr lang="en-US" sz="1350" kern="0" dirty="0">
                    <a:solidFill>
                      <a:srgbClr val="0070C0"/>
                    </a:solidFill>
                    <a:latin typeface="Arial"/>
                    <a:ea typeface="ＭＳ Ｐゴシック"/>
                  </a:rPr>
                  <a:t>V</a:t>
                </a:r>
                <a:endParaRPr lang="en-US" sz="1350" kern="0" baseline="-25000" dirty="0">
                  <a:solidFill>
                    <a:srgbClr val="0070C0"/>
                  </a:solidFill>
                  <a:latin typeface="Arial"/>
                  <a:ea typeface="ＭＳ Ｐゴシック"/>
                </a:endParaRPr>
              </a:p>
            </p:txBody>
          </p:sp>
          <p:cxnSp>
            <p:nvCxnSpPr>
              <p:cNvPr id="152" name="Straight Arrow Connector 151"/>
              <p:cNvCxnSpPr>
                <a:stCxn id="154" idx="0"/>
              </p:cNvCxnSpPr>
              <p:nvPr/>
            </p:nvCxnSpPr>
            <p:spPr>
              <a:xfrm flipV="1">
                <a:off x="8002540" y="4332372"/>
                <a:ext cx="537799" cy="260050"/>
              </a:xfrm>
              <a:prstGeom prst="straightConnector1">
                <a:avLst/>
              </a:prstGeom>
              <a:noFill/>
              <a:ln w="12700" cap="flat" cmpd="sng" algn="ctr">
                <a:solidFill>
                  <a:sysClr val="windowText" lastClr="000000"/>
                </a:solidFill>
                <a:prstDash val="solid"/>
                <a:tailEnd type="triangle"/>
              </a:ln>
              <a:effectLst/>
            </p:spPr>
          </p:cxnSp>
          <p:sp>
            <p:nvSpPr>
              <p:cNvPr id="153" name="TextBox 152"/>
              <p:cNvSpPr txBox="1"/>
              <p:nvPr/>
            </p:nvSpPr>
            <p:spPr>
              <a:xfrm>
                <a:off x="6731166" y="2568501"/>
                <a:ext cx="1485689" cy="336236"/>
              </a:xfrm>
              <a:prstGeom prst="rect">
                <a:avLst/>
              </a:prstGeom>
              <a:noFill/>
            </p:spPr>
            <p:txBody>
              <a:bodyPr wrap="square" rtlCol="0">
                <a:spAutoFit/>
              </a:bodyPr>
              <a:lstStyle/>
              <a:p>
                <a:pPr defTabSz="685800">
                  <a:defRPr/>
                </a:pPr>
                <a:r>
                  <a:rPr lang="en-US" sz="1350" kern="0" dirty="0">
                    <a:solidFill>
                      <a:srgbClr val="0070C0"/>
                    </a:solidFill>
                    <a:latin typeface="Arial"/>
                    <a:ea typeface="ＭＳ Ｐゴシック"/>
                  </a:rPr>
                  <a:t>Surface Area</a:t>
                </a:r>
              </a:p>
            </p:txBody>
          </p:sp>
          <p:sp>
            <p:nvSpPr>
              <p:cNvPr id="154" name="TextBox 153"/>
              <p:cNvSpPr txBox="1"/>
              <p:nvPr/>
            </p:nvSpPr>
            <p:spPr>
              <a:xfrm>
                <a:off x="7458009" y="4592422"/>
                <a:ext cx="1089062" cy="336236"/>
              </a:xfrm>
              <a:prstGeom prst="rect">
                <a:avLst/>
              </a:prstGeom>
              <a:noFill/>
            </p:spPr>
            <p:txBody>
              <a:bodyPr wrap="square" rtlCol="0">
                <a:spAutoFit/>
              </a:bodyPr>
              <a:lstStyle/>
              <a:p>
                <a:pPr defTabSz="685800">
                  <a:defRPr/>
                </a:pPr>
                <a:r>
                  <a:rPr lang="en-US" sz="1350" kern="0" dirty="0">
                    <a:solidFill>
                      <a:srgbClr val="0070C0"/>
                    </a:solidFill>
                    <a:latin typeface="Arial"/>
                    <a:ea typeface="ＭＳ Ｐゴシック"/>
                  </a:rPr>
                  <a:t>Volume</a:t>
                </a:r>
              </a:p>
            </p:txBody>
          </p:sp>
          <p:sp>
            <p:nvSpPr>
              <p:cNvPr id="155" name="Freeform 154"/>
              <p:cNvSpPr/>
              <p:nvPr/>
            </p:nvSpPr>
            <p:spPr>
              <a:xfrm>
                <a:off x="7834284" y="3854769"/>
                <a:ext cx="1412112" cy="692528"/>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28575"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grpSp>
        <p:grpSp>
          <p:nvGrpSpPr>
            <p:cNvPr id="163" name="Group 162"/>
            <p:cNvGrpSpPr/>
            <p:nvPr/>
          </p:nvGrpSpPr>
          <p:grpSpPr>
            <a:xfrm>
              <a:off x="1690206" y="5117595"/>
              <a:ext cx="2076230" cy="387350"/>
              <a:chOff x="362145" y="6131327"/>
              <a:chExt cx="2768307" cy="516466"/>
            </a:xfrm>
          </p:grpSpPr>
          <mc:AlternateContent xmlns:mc="http://schemas.openxmlformats.org/markup-compatibility/2006" xmlns:a14="http://schemas.microsoft.com/office/drawing/2010/main">
            <mc:Choice Requires="a14">
              <p:sp>
                <p:nvSpPr>
                  <p:cNvPr id="164" name="TextBox 163"/>
                  <p:cNvSpPr txBox="1"/>
                  <p:nvPr/>
                </p:nvSpPr>
                <p:spPr>
                  <a:xfrm>
                    <a:off x="362145" y="6131327"/>
                    <a:ext cx="837796" cy="516466"/>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R</a:t>
                    </a:r>
                    <a14:m>
                      <m:oMath xmlns:m="http://schemas.openxmlformats.org/officeDocument/2006/math">
                        <m:r>
                          <a:rPr lang="en-US" sz="1350" i="1">
                            <a:solidFill>
                              <a:prstClr val="black"/>
                            </a:solidFill>
                            <a:latin typeface="Cambria Math" panose="02040503050406030204" pitchFamily="18" charset="0"/>
                          </a:rPr>
                          <m:t>=</m:t>
                        </m:r>
                        <m:f>
                          <m:fPr>
                            <m:ctrlPr>
                              <a:rPr lang="en-US" sz="1350" i="1">
                                <a:solidFill>
                                  <a:prstClr val="black"/>
                                </a:solidFill>
                                <a:latin typeface="Cambria Math" panose="02040503050406030204" pitchFamily="18" charset="0"/>
                              </a:rPr>
                            </m:ctrlPr>
                          </m:fPr>
                          <m:num>
                            <m:r>
                              <a:rPr lang="en-US" sz="1350" i="1">
                                <a:solidFill>
                                  <a:prstClr val="black"/>
                                </a:solidFill>
                                <a:latin typeface="Cambria Math" panose="02040503050406030204" pitchFamily="18" charset="0"/>
                              </a:rPr>
                              <m:t>𝐴</m:t>
                            </m:r>
                          </m:num>
                          <m:den>
                            <m:r>
                              <a:rPr lang="en-US" sz="1350" i="1">
                                <a:solidFill>
                                  <a:prstClr val="black"/>
                                </a:solidFill>
                                <a:latin typeface="Cambria Math" panose="02040503050406030204" pitchFamily="18" charset="0"/>
                              </a:rPr>
                              <m:t>𝑃</m:t>
                            </m:r>
                          </m:den>
                        </m:f>
                      </m:oMath>
                    </a14:m>
                    <a:endParaRPr lang="en-US" sz="1350" dirty="0">
                      <a:solidFill>
                        <a:prstClr val="black"/>
                      </a:solidFill>
                      <a:latin typeface="Arial"/>
                      <a:ea typeface="ＭＳ Ｐゴシック"/>
                    </a:endParaRPr>
                  </a:p>
                </p:txBody>
              </p:sp>
            </mc:Choice>
            <mc:Fallback xmlns="">
              <p:sp>
                <p:nvSpPr>
                  <p:cNvPr id="164" name="TextBox 163"/>
                  <p:cNvSpPr txBox="1">
                    <a:spLocks noRot="1" noChangeAspect="1" noMove="1" noResize="1" noEditPoints="1" noAdjustHandles="1" noChangeArrowheads="1" noChangeShapeType="1" noTextEdit="1"/>
                  </p:cNvSpPr>
                  <p:nvPr/>
                </p:nvSpPr>
                <p:spPr>
                  <a:xfrm>
                    <a:off x="362145" y="6131327"/>
                    <a:ext cx="837796" cy="516466"/>
                  </a:xfrm>
                  <a:prstGeom prst="rect">
                    <a:avLst/>
                  </a:prstGeom>
                  <a:blipFill>
                    <a:blip r:embed="rId12"/>
                    <a:stretch>
                      <a:fillRect l="-1942" b="-3175"/>
                    </a:stretch>
                  </a:blipFill>
                </p:spPr>
                <p:txBody>
                  <a:bodyPr/>
                  <a:lstStyle/>
                  <a:p>
                    <a:r>
                      <a:rPr lang="en-US">
                        <a:noFill/>
                      </a:rPr>
                      <a:t> </a:t>
                    </a:r>
                  </a:p>
                </p:txBody>
              </p:sp>
            </mc:Fallback>
          </mc:AlternateContent>
          <p:sp>
            <p:nvSpPr>
              <p:cNvPr id="165" name="TextBox 164"/>
              <p:cNvSpPr txBox="1"/>
              <p:nvPr/>
            </p:nvSpPr>
            <p:spPr>
              <a:xfrm>
                <a:off x="1059989" y="6183659"/>
                <a:ext cx="2070463" cy="400109"/>
              </a:xfrm>
              <a:prstGeom prst="rect">
                <a:avLst/>
              </a:prstGeom>
              <a:noFill/>
            </p:spPr>
            <p:txBody>
              <a:bodyPr wrap="square" rtlCol="0">
                <a:spAutoFit/>
              </a:bodyPr>
              <a:lstStyle/>
              <a:p>
                <a:pPr defTabSz="685800">
                  <a:defRPr/>
                </a:pPr>
                <a:r>
                  <a:rPr lang="en-US" sz="1350" dirty="0">
                    <a:solidFill>
                      <a:prstClr val="black"/>
                    </a:solidFill>
                    <a:latin typeface="Arial"/>
                    <a:ea typeface="ＭＳ Ｐゴシック"/>
                  </a:rPr>
                  <a:t>Hydraulic Radius</a:t>
                </a:r>
              </a:p>
            </p:txBody>
          </p:sp>
        </p:grpSp>
        <p:sp>
          <p:nvSpPr>
            <p:cNvPr id="166" name="TextBox 165"/>
            <p:cNvSpPr txBox="1"/>
            <p:nvPr/>
          </p:nvSpPr>
          <p:spPr>
            <a:xfrm>
              <a:off x="1785583" y="3392743"/>
              <a:ext cx="3272050" cy="300082"/>
            </a:xfrm>
            <a:prstGeom prst="rect">
              <a:avLst/>
            </a:prstGeom>
            <a:noFill/>
          </p:spPr>
          <p:txBody>
            <a:bodyPr wrap="none" rtlCol="0">
              <a:spAutoFit/>
            </a:bodyPr>
            <a:lstStyle/>
            <a:p>
              <a:pPr defTabSz="685800">
                <a:defRPr/>
              </a:pPr>
              <a:r>
                <a:rPr lang="en-US" sz="1350" dirty="0">
                  <a:solidFill>
                    <a:srgbClr val="0070C0"/>
                  </a:solidFill>
                  <a:latin typeface="Arial"/>
                  <a:ea typeface="ＭＳ Ｐゴシック"/>
                </a:rPr>
                <a:t>Approximates each cell as sloping plane</a:t>
              </a:r>
            </a:p>
          </p:txBody>
        </p:sp>
        <p:cxnSp>
          <p:nvCxnSpPr>
            <p:cNvPr id="174" name="Straight Arrow Connector 173"/>
            <p:cNvCxnSpPr>
              <a:cxnSpLocks/>
            </p:cNvCxnSpPr>
            <p:nvPr/>
          </p:nvCxnSpPr>
          <p:spPr bwMode="auto">
            <a:xfrm flipV="1">
              <a:off x="7636366" y="2825070"/>
              <a:ext cx="1148812" cy="442062"/>
            </a:xfrm>
            <a:prstGeom prst="straightConnector1">
              <a:avLst/>
            </a:prstGeom>
            <a:noFill/>
            <a:ln w="19050" cap="flat" cmpd="sng" algn="ctr">
              <a:solidFill>
                <a:srgbClr val="001446"/>
              </a:solidFill>
              <a:prstDash val="solid"/>
              <a:round/>
              <a:headEnd type="triangle"/>
              <a:tailEnd type="triangle"/>
            </a:ln>
            <a:effectLst/>
          </p:spPr>
        </p:cxnSp>
        <p:cxnSp>
          <p:nvCxnSpPr>
            <p:cNvPr id="175" name="Straight Arrow Connector 174"/>
            <p:cNvCxnSpPr>
              <a:cxnSpLocks/>
            </p:cNvCxnSpPr>
            <p:nvPr/>
          </p:nvCxnSpPr>
          <p:spPr bwMode="auto">
            <a:xfrm flipV="1">
              <a:off x="8966435" y="2087499"/>
              <a:ext cx="104399" cy="708660"/>
            </a:xfrm>
            <a:prstGeom prst="straightConnector1">
              <a:avLst/>
            </a:prstGeom>
            <a:noFill/>
            <a:ln w="19050" cap="flat" cmpd="sng" algn="ctr">
              <a:solidFill>
                <a:srgbClr val="001446"/>
              </a:solidFill>
              <a:prstDash val="solid"/>
              <a:round/>
              <a:headEnd type="triangle"/>
              <a:tailEnd type="triangle"/>
            </a:ln>
            <a:effectLst/>
          </p:spPr>
        </p:cxnSp>
        <p:sp>
          <p:nvSpPr>
            <p:cNvPr id="176" name="Rectangle 175"/>
            <p:cNvSpPr/>
            <p:nvPr/>
          </p:nvSpPr>
          <p:spPr>
            <a:xfrm>
              <a:off x="6437766" y="1907868"/>
              <a:ext cx="2516424" cy="461665"/>
            </a:xfrm>
            <a:prstGeom prst="rect">
              <a:avLst/>
            </a:prstGeom>
            <a:solidFill>
              <a:srgbClr val="FFFF00"/>
            </a:solidFill>
          </p:spPr>
          <p:txBody>
            <a:bodyPr wrap="square">
              <a:spAutoFit/>
            </a:bodyPr>
            <a:lstStyle/>
            <a:p>
              <a:pPr defTabSz="685800">
                <a:defRPr/>
              </a:pPr>
              <a:r>
                <a:rPr lang="en-US" sz="1200" dirty="0">
                  <a:solidFill>
                    <a:prstClr val="black"/>
                  </a:solidFill>
                  <a:latin typeface="Arial"/>
                  <a:ea typeface="ＭＳ Ｐゴシック"/>
                </a:rPr>
                <a:t>A table with reach hydraulic parameters keyed to hydrography</a:t>
              </a:r>
            </a:p>
          </p:txBody>
        </p:sp>
        <p:grpSp>
          <p:nvGrpSpPr>
            <p:cNvPr id="183" name="Group 182"/>
            <p:cNvGrpSpPr/>
            <p:nvPr/>
          </p:nvGrpSpPr>
          <p:grpSpPr>
            <a:xfrm>
              <a:off x="4472487" y="4338635"/>
              <a:ext cx="2438117" cy="1029762"/>
              <a:chOff x="2202782" y="4600723"/>
              <a:chExt cx="3250823" cy="1373016"/>
            </a:xfrm>
          </p:grpSpPr>
          <p:cxnSp>
            <p:nvCxnSpPr>
              <p:cNvPr id="184" name="Straight Connector 183"/>
              <p:cNvCxnSpPr/>
              <p:nvPr/>
            </p:nvCxnSpPr>
            <p:spPr>
              <a:xfrm>
                <a:off x="3735568" y="4880091"/>
                <a:ext cx="0" cy="179928"/>
              </a:xfrm>
              <a:prstGeom prst="line">
                <a:avLst/>
              </a:prstGeom>
              <a:noFill/>
              <a:ln w="19050" cap="flat" cmpd="sng" algn="ctr">
                <a:solidFill>
                  <a:srgbClr val="0070C0"/>
                </a:solidFill>
                <a:prstDash val="solid"/>
              </a:ln>
              <a:effectLst/>
            </p:spPr>
          </p:cxnSp>
          <p:cxnSp>
            <p:nvCxnSpPr>
              <p:cNvPr id="185" name="Straight Connector 184"/>
              <p:cNvCxnSpPr/>
              <p:nvPr/>
            </p:nvCxnSpPr>
            <p:spPr>
              <a:xfrm>
                <a:off x="4982017" y="4863821"/>
                <a:ext cx="0" cy="179928"/>
              </a:xfrm>
              <a:prstGeom prst="line">
                <a:avLst/>
              </a:prstGeom>
              <a:noFill/>
              <a:ln w="19050" cap="flat" cmpd="sng" algn="ctr">
                <a:solidFill>
                  <a:srgbClr val="0070C0"/>
                </a:solidFill>
                <a:prstDash val="solid"/>
              </a:ln>
              <a:effectLst/>
            </p:spPr>
          </p:cxnSp>
          <p:cxnSp>
            <p:nvCxnSpPr>
              <p:cNvPr id="186" name="Straight Arrow Connector 185"/>
              <p:cNvCxnSpPr/>
              <p:nvPr/>
            </p:nvCxnSpPr>
            <p:spPr>
              <a:xfrm flipV="1">
                <a:off x="3735569" y="4946651"/>
                <a:ext cx="1246449" cy="23405"/>
              </a:xfrm>
              <a:prstGeom prst="straightConnector1">
                <a:avLst/>
              </a:prstGeom>
              <a:noFill/>
              <a:ln w="9525" cap="flat" cmpd="sng" algn="ctr">
                <a:solidFill>
                  <a:srgbClr val="0070C0"/>
                </a:solidFill>
                <a:prstDash val="solid"/>
                <a:headEnd type="triangle"/>
                <a:tailEnd type="triangle"/>
              </a:ln>
              <a:effectLst/>
            </p:spPr>
          </p:cxnSp>
          <p:sp>
            <p:nvSpPr>
              <p:cNvPr id="187" name="TextBox 186"/>
              <p:cNvSpPr txBox="1"/>
              <p:nvPr/>
            </p:nvSpPr>
            <p:spPr>
              <a:xfrm>
                <a:off x="4195424" y="4600723"/>
                <a:ext cx="387285" cy="400109"/>
              </a:xfrm>
              <a:prstGeom prst="rect">
                <a:avLst/>
              </a:prstGeom>
              <a:noFill/>
            </p:spPr>
            <p:txBody>
              <a:bodyPr wrap="none" rtlCol="0">
                <a:spAutoFit/>
              </a:bodyPr>
              <a:lstStyle/>
              <a:p>
                <a:pPr defTabSz="685800">
                  <a:defRPr/>
                </a:pPr>
                <a:r>
                  <a:rPr lang="en-US" sz="1350" dirty="0">
                    <a:solidFill>
                      <a:srgbClr val="0070C0"/>
                    </a:solidFill>
                    <a:latin typeface="Arial"/>
                    <a:ea typeface="ＭＳ Ｐゴシック"/>
                  </a:rPr>
                  <a:t>T</a:t>
                </a:r>
              </a:p>
            </p:txBody>
          </p:sp>
          <p:sp>
            <p:nvSpPr>
              <p:cNvPr id="188" name="Freeform 187"/>
              <p:cNvSpPr/>
              <p:nvPr/>
            </p:nvSpPr>
            <p:spPr>
              <a:xfrm>
                <a:off x="3536950" y="5070645"/>
                <a:ext cx="1562100" cy="903094"/>
              </a:xfrm>
              <a:custGeom>
                <a:avLst/>
                <a:gdLst>
                  <a:gd name="connsiteX0" fmla="*/ 0 w 1562100"/>
                  <a:gd name="connsiteY0" fmla="*/ 0 h 903094"/>
                  <a:gd name="connsiteX1" fmla="*/ 336550 w 1562100"/>
                  <a:gd name="connsiteY1" fmla="*/ 546100 h 903094"/>
                  <a:gd name="connsiteX2" fmla="*/ 584200 w 1562100"/>
                  <a:gd name="connsiteY2" fmla="*/ 838200 h 903094"/>
                  <a:gd name="connsiteX3" fmla="*/ 812800 w 1562100"/>
                  <a:gd name="connsiteY3" fmla="*/ 895350 h 903094"/>
                  <a:gd name="connsiteX4" fmla="*/ 1117600 w 1562100"/>
                  <a:gd name="connsiteY4" fmla="*/ 717550 h 903094"/>
                  <a:gd name="connsiteX5" fmla="*/ 1454150 w 1562100"/>
                  <a:gd name="connsiteY5" fmla="*/ 254000 h 903094"/>
                  <a:gd name="connsiteX6" fmla="*/ 1562100 w 1562100"/>
                  <a:gd name="connsiteY6" fmla="*/ 25400 h 90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62100" h="903094">
                    <a:moveTo>
                      <a:pt x="0" y="0"/>
                    </a:moveTo>
                    <a:cubicBezTo>
                      <a:pt x="119591" y="203200"/>
                      <a:pt x="239183" y="406400"/>
                      <a:pt x="336550" y="546100"/>
                    </a:cubicBezTo>
                    <a:cubicBezTo>
                      <a:pt x="433917" y="685800"/>
                      <a:pt x="504825" y="779992"/>
                      <a:pt x="584200" y="838200"/>
                    </a:cubicBezTo>
                    <a:cubicBezTo>
                      <a:pt x="663575" y="896408"/>
                      <a:pt x="723900" y="915458"/>
                      <a:pt x="812800" y="895350"/>
                    </a:cubicBezTo>
                    <a:cubicBezTo>
                      <a:pt x="901700" y="875242"/>
                      <a:pt x="1010708" y="824442"/>
                      <a:pt x="1117600" y="717550"/>
                    </a:cubicBezTo>
                    <a:cubicBezTo>
                      <a:pt x="1224492" y="610658"/>
                      <a:pt x="1380067" y="369358"/>
                      <a:pt x="1454150" y="254000"/>
                    </a:cubicBezTo>
                    <a:cubicBezTo>
                      <a:pt x="1528233" y="138642"/>
                      <a:pt x="1545166" y="82021"/>
                      <a:pt x="1562100" y="25400"/>
                    </a:cubicBezTo>
                  </a:path>
                </a:pathLst>
              </a:custGeom>
              <a:noFill/>
              <a:ln w="25400"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89" name="TextBox 188"/>
              <p:cNvSpPr txBox="1"/>
              <p:nvPr/>
            </p:nvSpPr>
            <p:spPr>
              <a:xfrm>
                <a:off x="4797973" y="5456718"/>
                <a:ext cx="400109" cy="400109"/>
              </a:xfrm>
              <a:prstGeom prst="rect">
                <a:avLst/>
              </a:prstGeom>
              <a:noFill/>
            </p:spPr>
            <p:txBody>
              <a:bodyPr wrap="none" rtlCol="0">
                <a:spAutoFit/>
              </a:bodyPr>
              <a:lstStyle/>
              <a:p>
                <a:pPr defTabSz="685800">
                  <a:defRPr/>
                </a:pPr>
                <a:r>
                  <a:rPr lang="en-US" sz="1350" dirty="0">
                    <a:solidFill>
                      <a:srgbClr val="ED982D">
                        <a:lumMod val="50000"/>
                      </a:srgbClr>
                    </a:solidFill>
                    <a:latin typeface="Arial"/>
                    <a:ea typeface="ＭＳ Ｐゴシック"/>
                  </a:rPr>
                  <a:t>P</a:t>
                </a:r>
              </a:p>
            </p:txBody>
          </p:sp>
          <p:sp>
            <p:nvSpPr>
              <p:cNvPr id="190" name="Freeform 189"/>
              <p:cNvSpPr/>
              <p:nvPr/>
            </p:nvSpPr>
            <p:spPr>
              <a:xfrm>
                <a:off x="3673165" y="5043750"/>
                <a:ext cx="1340603" cy="774915"/>
              </a:xfrm>
              <a:custGeom>
                <a:avLst/>
                <a:gdLst>
                  <a:gd name="connsiteX0" fmla="*/ 0 w 1340603"/>
                  <a:gd name="connsiteY0" fmla="*/ 23247 h 774915"/>
                  <a:gd name="connsiteX1" fmla="*/ 263471 w 1340603"/>
                  <a:gd name="connsiteY1" fmla="*/ 457200 h 774915"/>
                  <a:gd name="connsiteX2" fmla="*/ 449451 w 1340603"/>
                  <a:gd name="connsiteY2" fmla="*/ 728420 h 774915"/>
                  <a:gd name="connsiteX3" fmla="*/ 627681 w 1340603"/>
                  <a:gd name="connsiteY3" fmla="*/ 774915 h 774915"/>
                  <a:gd name="connsiteX4" fmla="*/ 914400 w 1340603"/>
                  <a:gd name="connsiteY4" fmla="*/ 565688 h 774915"/>
                  <a:gd name="connsiteX5" fmla="*/ 1123627 w 1340603"/>
                  <a:gd name="connsiteY5" fmla="*/ 286719 h 774915"/>
                  <a:gd name="connsiteX6" fmla="*/ 1301857 w 1340603"/>
                  <a:gd name="connsiteY6" fmla="*/ 38746 h 774915"/>
                  <a:gd name="connsiteX7" fmla="*/ 1340603 w 1340603"/>
                  <a:gd name="connsiteY7" fmla="*/ 0 h 774915"/>
                  <a:gd name="connsiteX8" fmla="*/ 0 w 1340603"/>
                  <a:gd name="connsiteY8" fmla="*/ 23247 h 77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0603" h="774915">
                    <a:moveTo>
                      <a:pt x="0" y="23247"/>
                    </a:moveTo>
                    <a:lnTo>
                      <a:pt x="263471" y="457200"/>
                    </a:lnTo>
                    <a:lnTo>
                      <a:pt x="449451" y="728420"/>
                    </a:lnTo>
                    <a:lnTo>
                      <a:pt x="627681" y="774915"/>
                    </a:lnTo>
                    <a:lnTo>
                      <a:pt x="914400" y="565688"/>
                    </a:lnTo>
                    <a:lnTo>
                      <a:pt x="1123627" y="286719"/>
                    </a:lnTo>
                    <a:lnTo>
                      <a:pt x="1301857" y="38746"/>
                    </a:lnTo>
                    <a:lnTo>
                      <a:pt x="1340603" y="0"/>
                    </a:lnTo>
                    <a:lnTo>
                      <a:pt x="0" y="23247"/>
                    </a:lnTo>
                    <a:close/>
                  </a:path>
                </a:pathLst>
              </a:custGeom>
              <a:solidFill>
                <a:srgbClr val="00B0F0"/>
              </a:solidFill>
              <a:ln w="25400" cap="flat" cmpd="sng" algn="ctr">
                <a:solidFill>
                  <a:srgbClr val="0070C0"/>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91" name="Freeform 190"/>
              <p:cNvSpPr/>
              <p:nvPr/>
            </p:nvSpPr>
            <p:spPr>
              <a:xfrm>
                <a:off x="3146385" y="4674417"/>
                <a:ext cx="2307220" cy="1134516"/>
              </a:xfrm>
              <a:custGeom>
                <a:avLst/>
                <a:gdLst>
                  <a:gd name="connsiteX0" fmla="*/ 0 w 2583458"/>
                  <a:gd name="connsiteY0" fmla="*/ 0 h 1022407"/>
                  <a:gd name="connsiteX1" fmla="*/ 462988 w 2583458"/>
                  <a:gd name="connsiteY1" fmla="*/ 156258 h 1022407"/>
                  <a:gd name="connsiteX2" fmla="*/ 723418 w 2583458"/>
                  <a:gd name="connsiteY2" fmla="*/ 538223 h 1022407"/>
                  <a:gd name="connsiteX3" fmla="*/ 1105383 w 2583458"/>
                  <a:gd name="connsiteY3" fmla="*/ 954912 h 1022407"/>
                  <a:gd name="connsiteX4" fmla="*/ 1475772 w 2583458"/>
                  <a:gd name="connsiteY4" fmla="*/ 978061 h 1022407"/>
                  <a:gd name="connsiteX5" fmla="*/ 1961909 w 2583458"/>
                  <a:gd name="connsiteY5" fmla="*/ 520861 h 1022407"/>
                  <a:gd name="connsiteX6" fmla="*/ 2181828 w 2583458"/>
                  <a:gd name="connsiteY6" fmla="*/ 243069 h 1022407"/>
                  <a:gd name="connsiteX7" fmla="*/ 2546431 w 2583458"/>
                  <a:gd name="connsiteY7" fmla="*/ 109960 h 1022407"/>
                  <a:gd name="connsiteX8" fmla="*/ 2552218 w 2583458"/>
                  <a:gd name="connsiteY8" fmla="*/ 121534 h 102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3458" h="1022407">
                    <a:moveTo>
                      <a:pt x="0" y="0"/>
                    </a:moveTo>
                    <a:cubicBezTo>
                      <a:pt x="171209" y="33277"/>
                      <a:pt x="342418" y="66554"/>
                      <a:pt x="462988" y="156258"/>
                    </a:cubicBezTo>
                    <a:cubicBezTo>
                      <a:pt x="583558" y="245962"/>
                      <a:pt x="616352" y="405114"/>
                      <a:pt x="723418" y="538223"/>
                    </a:cubicBezTo>
                    <a:cubicBezTo>
                      <a:pt x="830484" y="671332"/>
                      <a:pt x="979991" y="881606"/>
                      <a:pt x="1105383" y="954912"/>
                    </a:cubicBezTo>
                    <a:cubicBezTo>
                      <a:pt x="1230775" y="1028218"/>
                      <a:pt x="1333018" y="1050403"/>
                      <a:pt x="1475772" y="978061"/>
                    </a:cubicBezTo>
                    <a:cubicBezTo>
                      <a:pt x="1618526" y="905719"/>
                      <a:pt x="1844233" y="643360"/>
                      <a:pt x="1961909" y="520861"/>
                    </a:cubicBezTo>
                    <a:cubicBezTo>
                      <a:pt x="2079585" y="398362"/>
                      <a:pt x="2084408" y="311552"/>
                      <a:pt x="2181828" y="243069"/>
                    </a:cubicBezTo>
                    <a:cubicBezTo>
                      <a:pt x="2279248" y="174586"/>
                      <a:pt x="2484699" y="130216"/>
                      <a:pt x="2546431" y="109960"/>
                    </a:cubicBezTo>
                    <a:cubicBezTo>
                      <a:pt x="2608163" y="89704"/>
                      <a:pt x="2580190" y="105619"/>
                      <a:pt x="2552218" y="121534"/>
                    </a:cubicBezTo>
                  </a:path>
                </a:pathLst>
              </a:custGeom>
              <a:noFill/>
              <a:ln w="76200" cap="flat" cmpd="sng" algn="ctr">
                <a:solidFill>
                  <a:srgbClr val="ED982D">
                    <a:lumMod val="50000"/>
                  </a:srgbClr>
                </a:solidFill>
                <a:prstDash val="solid"/>
              </a:ln>
              <a:effectLst/>
            </p:spPr>
            <p:txBody>
              <a:bodyPr rtlCol="0" anchor="ctr"/>
              <a:lstStyle/>
              <a:p>
                <a:pPr algn="ctr" defTabSz="685800">
                  <a:defRPr/>
                </a:pPr>
                <a:endParaRPr lang="en-US" sz="1350" kern="0">
                  <a:solidFill>
                    <a:prstClr val="white"/>
                  </a:solidFill>
                  <a:latin typeface="Arial"/>
                  <a:ea typeface="ＭＳ Ｐゴシック"/>
                </a:endParaRPr>
              </a:p>
            </p:txBody>
          </p:sp>
          <p:sp>
            <p:nvSpPr>
              <p:cNvPr id="192" name="TextBox 191"/>
              <p:cNvSpPr txBox="1"/>
              <p:nvPr/>
            </p:nvSpPr>
            <p:spPr>
              <a:xfrm>
                <a:off x="4207861" y="5170926"/>
                <a:ext cx="400109" cy="400109"/>
              </a:xfrm>
              <a:prstGeom prst="rect">
                <a:avLst/>
              </a:prstGeom>
              <a:noFill/>
            </p:spPr>
            <p:txBody>
              <a:bodyPr wrap="none" rtlCol="0">
                <a:spAutoFit/>
              </a:bodyPr>
              <a:lstStyle/>
              <a:p>
                <a:pPr defTabSz="685800">
                  <a:defRPr/>
                </a:pPr>
                <a:r>
                  <a:rPr lang="en-US" sz="1350" dirty="0">
                    <a:solidFill>
                      <a:prstClr val="black"/>
                    </a:solidFill>
                    <a:latin typeface="Arial"/>
                    <a:ea typeface="ＭＳ Ｐゴシック"/>
                  </a:rPr>
                  <a:t>A</a:t>
                </a:r>
              </a:p>
            </p:txBody>
          </p:sp>
          <p:cxnSp>
            <p:nvCxnSpPr>
              <p:cNvPr id="193" name="Straight Connector 192"/>
              <p:cNvCxnSpPr/>
              <p:nvPr/>
            </p:nvCxnSpPr>
            <p:spPr>
              <a:xfrm flipH="1">
                <a:off x="2901387" y="5797770"/>
                <a:ext cx="844952" cy="0"/>
              </a:xfrm>
              <a:prstGeom prst="line">
                <a:avLst/>
              </a:prstGeom>
              <a:noFill/>
              <a:ln w="12700" cap="flat" cmpd="sng" algn="ctr">
                <a:solidFill>
                  <a:srgbClr val="ED982D">
                    <a:lumMod val="50000"/>
                  </a:srgbClr>
                </a:solidFill>
                <a:prstDash val="solid"/>
              </a:ln>
              <a:effectLst/>
            </p:spPr>
          </p:cxnSp>
          <p:cxnSp>
            <p:nvCxnSpPr>
              <p:cNvPr id="194" name="Straight Connector 193"/>
              <p:cNvCxnSpPr/>
              <p:nvPr/>
            </p:nvCxnSpPr>
            <p:spPr>
              <a:xfrm flipH="1">
                <a:off x="2901387" y="5070645"/>
                <a:ext cx="844952" cy="0"/>
              </a:xfrm>
              <a:prstGeom prst="line">
                <a:avLst/>
              </a:prstGeom>
              <a:noFill/>
              <a:ln w="12700" cap="flat" cmpd="sng" algn="ctr">
                <a:solidFill>
                  <a:srgbClr val="0070C0"/>
                </a:solidFill>
                <a:prstDash val="solid"/>
              </a:ln>
              <a:effectLst/>
            </p:spPr>
          </p:cxnSp>
          <p:cxnSp>
            <p:nvCxnSpPr>
              <p:cNvPr id="195" name="Straight Arrow Connector 194"/>
              <p:cNvCxnSpPr/>
              <p:nvPr/>
            </p:nvCxnSpPr>
            <p:spPr>
              <a:xfrm flipH="1">
                <a:off x="3254415" y="5070646"/>
                <a:ext cx="5788" cy="727125"/>
              </a:xfrm>
              <a:prstGeom prst="straightConnector1">
                <a:avLst/>
              </a:prstGeom>
              <a:noFill/>
              <a:ln w="9525" cap="flat" cmpd="sng" algn="ctr">
                <a:solidFill>
                  <a:srgbClr val="0070C0"/>
                </a:solidFill>
                <a:prstDash val="solid"/>
                <a:headEnd type="triangle"/>
                <a:tailEnd type="triangle"/>
              </a:ln>
              <a:effectLst/>
            </p:spPr>
          </p:cxnSp>
          <p:sp>
            <p:nvSpPr>
              <p:cNvPr id="196" name="TextBox 195"/>
              <p:cNvSpPr txBox="1"/>
              <p:nvPr/>
            </p:nvSpPr>
            <p:spPr>
              <a:xfrm>
                <a:off x="2963847" y="5225158"/>
                <a:ext cx="374461" cy="400109"/>
              </a:xfrm>
              <a:prstGeom prst="rect">
                <a:avLst/>
              </a:prstGeom>
              <a:noFill/>
            </p:spPr>
            <p:txBody>
              <a:bodyPr wrap="none" rtlCol="0">
                <a:spAutoFit/>
              </a:bodyPr>
              <a:lstStyle/>
              <a:p>
                <a:pPr defTabSz="685800">
                  <a:defRPr/>
                </a:pPr>
                <a:r>
                  <a:rPr lang="en-US" sz="1350" dirty="0">
                    <a:solidFill>
                      <a:srgbClr val="0070C0"/>
                    </a:solidFill>
                    <a:latin typeface="Arial"/>
                    <a:ea typeface="ＭＳ Ｐゴシック"/>
                  </a:rPr>
                  <a:t>h</a:t>
                </a:r>
              </a:p>
            </p:txBody>
          </p:sp>
          <p:sp>
            <p:nvSpPr>
              <p:cNvPr id="197" name="TextBox 196"/>
              <p:cNvSpPr txBox="1"/>
              <p:nvPr/>
            </p:nvSpPr>
            <p:spPr>
              <a:xfrm>
                <a:off x="2202782" y="5212427"/>
                <a:ext cx="907977" cy="400109"/>
              </a:xfrm>
              <a:prstGeom prst="rect">
                <a:avLst/>
              </a:prstGeom>
              <a:noFill/>
            </p:spPr>
            <p:txBody>
              <a:bodyPr wrap="square" rtlCol="0">
                <a:spAutoFit/>
              </a:bodyPr>
              <a:lstStyle/>
              <a:p>
                <a:pPr defTabSz="685800">
                  <a:defRPr/>
                </a:pPr>
                <a:r>
                  <a:rPr lang="en-US" sz="1350" dirty="0">
                    <a:solidFill>
                      <a:srgbClr val="0070C0"/>
                    </a:solidFill>
                    <a:latin typeface="Arial"/>
                    <a:ea typeface="ＭＳ Ｐゴシック"/>
                  </a:rPr>
                  <a:t>Depth</a:t>
                </a:r>
              </a:p>
            </p:txBody>
          </p:sp>
        </p:grpSp>
      </p:grpSp>
      <p:sp>
        <p:nvSpPr>
          <p:cNvPr id="2" name="Title 1">
            <a:extLst>
              <a:ext uri="{FF2B5EF4-FFF2-40B4-BE49-F238E27FC236}">
                <a16:creationId xmlns:a16="http://schemas.microsoft.com/office/drawing/2014/main" id="{64936632-4710-3DAC-FA09-70CCAF3B71E4}"/>
              </a:ext>
            </a:extLst>
          </p:cNvPr>
          <p:cNvSpPr>
            <a:spLocks noGrp="1"/>
          </p:cNvSpPr>
          <p:nvPr>
            <p:ph type="title"/>
          </p:nvPr>
        </p:nvSpPr>
        <p:spPr>
          <a:xfrm>
            <a:off x="753035" y="85424"/>
            <a:ext cx="10600765" cy="1325563"/>
          </a:xfrm>
        </p:spPr>
        <p:txBody>
          <a:bodyPr>
            <a:normAutofit/>
          </a:bodyPr>
          <a:lstStyle/>
          <a:p>
            <a:pPr algn="ctr"/>
            <a:r>
              <a:rPr lang="en-US" sz="4000" dirty="0"/>
              <a:t>Using HAND to determine reach average hydraulic properties</a:t>
            </a:r>
          </a:p>
        </p:txBody>
      </p:sp>
      <p:sp>
        <p:nvSpPr>
          <p:cNvPr id="5" name="TextBox 4">
            <a:extLst>
              <a:ext uri="{FF2B5EF4-FFF2-40B4-BE49-F238E27FC236}">
                <a16:creationId xmlns:a16="http://schemas.microsoft.com/office/drawing/2014/main" id="{8CDC1DC1-BA95-AF2F-45AC-5CADB803A9D5}"/>
              </a:ext>
            </a:extLst>
          </p:cNvPr>
          <p:cNvSpPr txBox="1"/>
          <p:nvPr/>
        </p:nvSpPr>
        <p:spPr>
          <a:xfrm>
            <a:off x="7919427" y="5465615"/>
            <a:ext cx="4406819" cy="646331"/>
          </a:xfrm>
          <a:prstGeom prst="rect">
            <a:avLst/>
          </a:prstGeom>
          <a:noFill/>
        </p:spPr>
        <p:txBody>
          <a:bodyPr wrap="square">
            <a:spAutoFit/>
          </a:bodyPr>
          <a:lstStyle/>
          <a:p>
            <a:r>
              <a:rPr lang="en-US" sz="1800" dirty="0">
                <a:solidFill>
                  <a:schemeClr val="bg2">
                    <a:lumMod val="75000"/>
                  </a:schemeClr>
                </a:solidFill>
              </a:rPr>
              <a:t>Zheng, et al., 2018, </a:t>
            </a:r>
            <a:r>
              <a:rPr lang="en-US" sz="1800" dirty="0">
                <a:solidFill>
                  <a:schemeClr val="bg2">
                    <a:lumMod val="75000"/>
                  </a:schemeClr>
                </a:solidFill>
                <a:hlinkClick r:id="rId13"/>
              </a:rPr>
              <a:t>http://doi.org/10.1111/1752-1688.12661</a:t>
            </a:r>
            <a:r>
              <a:rPr lang="en-US" sz="1800" dirty="0">
                <a:solidFill>
                  <a:schemeClr val="bg2">
                    <a:lumMod val="75000"/>
                  </a:schemeClr>
                </a:solidFill>
              </a:rPr>
              <a:t>.  </a:t>
            </a:r>
            <a:endParaRPr lang="en-US" dirty="0">
              <a:solidFill>
                <a:schemeClr val="bg2">
                  <a:lumMod val="75000"/>
                </a:schemeClr>
              </a:solidFill>
            </a:endParaRPr>
          </a:p>
        </p:txBody>
      </p:sp>
    </p:spTree>
    <p:extLst>
      <p:ext uri="{BB962C8B-B14F-4D97-AF65-F5344CB8AC3E}">
        <p14:creationId xmlns:p14="http://schemas.microsoft.com/office/powerpoint/2010/main" val="2770549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6273"/>
            <a:ext cx="12192000" cy="773723"/>
          </a:xfrm>
        </p:spPr>
        <p:txBody>
          <a:bodyPr>
            <a:noAutofit/>
          </a:bodyPr>
          <a:lstStyle/>
          <a:p>
            <a:pPr algn="ctr"/>
            <a:r>
              <a:rPr lang="en-US" sz="3200" dirty="0"/>
              <a:t>Terrain Approximated Reach Average Hydraulic Properties</a:t>
            </a:r>
          </a:p>
        </p:txBody>
      </p:sp>
      <p:grpSp>
        <p:nvGrpSpPr>
          <p:cNvPr id="3" name="Group 2">
            <a:extLst>
              <a:ext uri="{FF2B5EF4-FFF2-40B4-BE49-F238E27FC236}">
                <a16:creationId xmlns:a16="http://schemas.microsoft.com/office/drawing/2014/main" id="{C7ADC485-8031-ACE7-423F-41961CFFAA44}"/>
              </a:ext>
            </a:extLst>
          </p:cNvPr>
          <p:cNvGrpSpPr/>
          <p:nvPr/>
        </p:nvGrpSpPr>
        <p:grpSpPr>
          <a:xfrm>
            <a:off x="2295316" y="231708"/>
            <a:ext cx="7601369" cy="5936315"/>
            <a:chOff x="2590032" y="522167"/>
            <a:chExt cx="7601369" cy="5936315"/>
          </a:xfrm>
        </p:grpSpPr>
        <p:pic>
          <p:nvPicPr>
            <p:cNvPr id="4" name="Picture 3"/>
            <p:cNvPicPr>
              <a:picLocks noChangeAspect="1"/>
            </p:cNvPicPr>
            <p:nvPr/>
          </p:nvPicPr>
          <p:blipFill>
            <a:blip r:embed="rId3"/>
            <a:srcRect b="12692"/>
            <a:stretch>
              <a:fillRect/>
            </a:stretch>
          </p:blipFill>
          <p:spPr>
            <a:xfrm>
              <a:off x="2590032" y="522167"/>
              <a:ext cx="3505968" cy="3127624"/>
            </a:xfrm>
            <a:prstGeom prst="rect">
              <a:avLst/>
            </a:prstGeom>
          </p:spPr>
        </p:pic>
        <p:pic>
          <p:nvPicPr>
            <p:cNvPr id="5" name="Picture 4"/>
            <p:cNvPicPr>
              <a:picLocks noChangeAspect="1"/>
            </p:cNvPicPr>
            <p:nvPr/>
          </p:nvPicPr>
          <p:blipFill>
            <a:blip r:embed="rId4"/>
            <a:srcRect b="13782"/>
            <a:stretch>
              <a:fillRect/>
            </a:stretch>
          </p:blipFill>
          <p:spPr>
            <a:xfrm>
              <a:off x="6685433" y="3000572"/>
              <a:ext cx="3505968" cy="3088578"/>
            </a:xfrm>
            <a:prstGeom prst="rect">
              <a:avLst/>
            </a:prstGeom>
          </p:spPr>
        </p:pic>
        <p:pic>
          <p:nvPicPr>
            <p:cNvPr id="6" name="Picture 5"/>
            <p:cNvPicPr>
              <a:picLocks noChangeAspect="1"/>
            </p:cNvPicPr>
            <p:nvPr/>
          </p:nvPicPr>
          <p:blipFill>
            <a:blip r:embed="rId5"/>
            <a:srcRect b="14744"/>
            <a:stretch>
              <a:fillRect/>
            </a:stretch>
          </p:blipFill>
          <p:spPr>
            <a:xfrm>
              <a:off x="6685433" y="522167"/>
              <a:ext cx="3505968" cy="3054111"/>
            </a:xfrm>
            <a:prstGeom prst="rect">
              <a:avLst/>
            </a:prstGeom>
          </p:spPr>
        </p:pic>
        <p:pic>
          <p:nvPicPr>
            <p:cNvPr id="7" name="Picture 6"/>
            <p:cNvPicPr>
              <a:picLocks noChangeAspect="1"/>
            </p:cNvPicPr>
            <p:nvPr/>
          </p:nvPicPr>
          <p:blipFill>
            <a:blip r:embed="rId6"/>
            <a:srcRect b="13782"/>
            <a:stretch>
              <a:fillRect/>
            </a:stretch>
          </p:blipFill>
          <p:spPr>
            <a:xfrm>
              <a:off x="2590032" y="3000572"/>
              <a:ext cx="3505968" cy="3088578"/>
            </a:xfrm>
            <a:prstGeom prst="rect">
              <a:avLst/>
            </a:prstGeom>
          </p:spPr>
        </p:pic>
        <p:sp>
          <p:nvSpPr>
            <p:cNvPr id="8" name="TextBox 7"/>
            <p:cNvSpPr txBox="1"/>
            <p:nvPr/>
          </p:nvSpPr>
          <p:spPr>
            <a:xfrm>
              <a:off x="3745699" y="6089150"/>
              <a:ext cx="5078437" cy="369332"/>
            </a:xfrm>
            <a:prstGeom prst="rect">
              <a:avLst/>
            </a:prstGeom>
            <a:noFill/>
          </p:spPr>
          <p:txBody>
            <a:bodyPr wrap="square" rtlCol="0">
              <a:spAutoFit/>
            </a:bodyPr>
            <a:lstStyle/>
            <a:p>
              <a:pPr algn="ctr"/>
              <a:r>
                <a:rPr lang="en-US" dirty="0">
                  <a:solidFill>
                    <a:srgbClr val="080808"/>
                  </a:solidFill>
                </a:rPr>
                <a:t>Used for input to reach scale hydraulic model</a:t>
              </a:r>
            </a:p>
          </p:txBody>
        </p:sp>
        <p:sp>
          <p:nvSpPr>
            <p:cNvPr id="9" name="TextBox 8"/>
            <p:cNvSpPr txBox="1"/>
            <p:nvPr/>
          </p:nvSpPr>
          <p:spPr>
            <a:xfrm>
              <a:off x="3398434" y="1295978"/>
              <a:ext cx="1738553" cy="369332"/>
            </a:xfrm>
            <a:prstGeom prst="rect">
              <a:avLst/>
            </a:prstGeom>
            <a:noFill/>
          </p:spPr>
          <p:txBody>
            <a:bodyPr wrap="none" rtlCol="0">
              <a:spAutoFit/>
            </a:bodyPr>
            <a:lstStyle/>
            <a:p>
              <a:r>
                <a:rPr lang="en-US" dirty="0">
                  <a:solidFill>
                    <a:srgbClr val="080808"/>
                  </a:solidFill>
                </a:rPr>
                <a:t>Hydraulic Radius</a:t>
              </a:r>
            </a:p>
          </p:txBody>
        </p:sp>
        <p:sp>
          <p:nvSpPr>
            <p:cNvPr id="10" name="TextBox 9"/>
            <p:cNvSpPr txBox="1"/>
            <p:nvPr/>
          </p:nvSpPr>
          <p:spPr>
            <a:xfrm>
              <a:off x="7490618" y="1295978"/>
              <a:ext cx="1864869" cy="369332"/>
            </a:xfrm>
            <a:prstGeom prst="rect">
              <a:avLst/>
            </a:prstGeom>
            <a:noFill/>
          </p:spPr>
          <p:txBody>
            <a:bodyPr wrap="none" rtlCol="0">
              <a:spAutoFit/>
            </a:bodyPr>
            <a:lstStyle/>
            <a:p>
              <a:r>
                <a:rPr lang="en-US" dirty="0">
                  <a:solidFill>
                    <a:srgbClr val="080808"/>
                  </a:solidFill>
                </a:rPr>
                <a:t>Wetted Perimeter</a:t>
              </a:r>
            </a:p>
          </p:txBody>
        </p:sp>
        <p:sp>
          <p:nvSpPr>
            <p:cNvPr id="11" name="TextBox 10"/>
            <p:cNvSpPr txBox="1"/>
            <p:nvPr/>
          </p:nvSpPr>
          <p:spPr>
            <a:xfrm>
              <a:off x="3358851" y="3789127"/>
              <a:ext cx="1778135" cy="646331"/>
            </a:xfrm>
            <a:prstGeom prst="rect">
              <a:avLst/>
            </a:prstGeom>
            <a:noFill/>
          </p:spPr>
          <p:txBody>
            <a:bodyPr wrap="square" rtlCol="0">
              <a:spAutoFit/>
            </a:bodyPr>
            <a:lstStyle/>
            <a:p>
              <a:r>
                <a:rPr lang="en-US" dirty="0">
                  <a:solidFill>
                    <a:srgbClr val="080808"/>
                  </a:solidFill>
                </a:rPr>
                <a:t>Cross-sectional Area</a:t>
              </a:r>
            </a:p>
          </p:txBody>
        </p:sp>
        <p:sp>
          <p:nvSpPr>
            <p:cNvPr id="12" name="TextBox 11"/>
            <p:cNvSpPr txBox="1"/>
            <p:nvPr/>
          </p:nvSpPr>
          <p:spPr>
            <a:xfrm>
              <a:off x="7536960" y="3862640"/>
              <a:ext cx="1653936" cy="369332"/>
            </a:xfrm>
            <a:prstGeom prst="rect">
              <a:avLst/>
            </a:prstGeom>
            <a:noFill/>
          </p:spPr>
          <p:txBody>
            <a:bodyPr wrap="square" rtlCol="0">
              <a:spAutoFit/>
            </a:bodyPr>
            <a:lstStyle/>
            <a:p>
              <a:r>
                <a:rPr lang="en-US" dirty="0">
                  <a:solidFill>
                    <a:srgbClr val="080808"/>
                  </a:solidFill>
                </a:rPr>
                <a:t>Top Width</a:t>
              </a:r>
            </a:p>
          </p:txBody>
        </p:sp>
      </p:grpSp>
    </p:spTree>
    <p:extLst>
      <p:ext uri="{BB962C8B-B14F-4D97-AF65-F5344CB8AC3E}">
        <p14:creationId xmlns:p14="http://schemas.microsoft.com/office/powerpoint/2010/main" val="582183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3128"/>
            <a:ext cx="12192000" cy="484632"/>
          </a:xfrm>
        </p:spPr>
        <p:txBody>
          <a:bodyPr>
            <a:noAutofit/>
          </a:bodyPr>
          <a:lstStyle/>
          <a:p>
            <a:pPr algn="ctr"/>
            <a:r>
              <a:rPr lang="en-US" sz="3600" dirty="0"/>
              <a:t>Combined with roughness estimate to determine rating curve and depth from discharge</a:t>
            </a:r>
          </a:p>
        </p:txBody>
      </p:sp>
      <p:grpSp>
        <p:nvGrpSpPr>
          <p:cNvPr id="4" name="Group 3"/>
          <p:cNvGrpSpPr/>
          <p:nvPr/>
        </p:nvGrpSpPr>
        <p:grpSpPr>
          <a:xfrm>
            <a:off x="1705544" y="1014920"/>
            <a:ext cx="9245742" cy="5345417"/>
            <a:chOff x="2596753" y="1357290"/>
            <a:chExt cx="7933930" cy="4586995"/>
          </a:xfrm>
          <a:solidFill>
            <a:schemeClr val="bg1"/>
          </a:solidFill>
        </p:grpSpPr>
        <mc:AlternateContent xmlns:mc="http://schemas.openxmlformats.org/markup-compatibility/2006" xmlns:a14="http://schemas.microsoft.com/office/drawing/2010/main">
          <mc:Choice Requires="a14">
            <p:graphicFrame>
              <p:nvGraphicFramePr>
                <p:cNvPr id="3" name="Chart 2"/>
                <p:cNvGraphicFramePr>
                  <a:graphicFrameLocks/>
                </p:cNvGraphicFramePr>
                <p:nvPr/>
              </p:nvGraphicFramePr>
              <p:xfrm>
                <a:off x="2596753" y="1357290"/>
                <a:ext cx="7362068" cy="4586995"/>
              </p:xfrm>
              <a:graphic>
                <a:graphicData uri="http://schemas.openxmlformats.org/drawingml/2006/chart">
                  <c:chart xmlns:c="http://schemas.openxmlformats.org/drawingml/2006/chart" xmlns:r="http://schemas.openxmlformats.org/officeDocument/2006/relationships" r:id="rId2"/>
                </a:graphicData>
              </a:graphic>
            </p:graphicFrame>
          </mc:Choice>
          <mc:Fallback xmlns="">
            <p:graphicFrame>
              <p:nvGraphicFramePr>
                <p:cNvPr id="3" name="Chart 2"/>
                <p:cNvGraphicFramePr>
                  <a:graphicFrameLocks/>
                </p:cNvGraphicFramePr>
                <p:nvPr>
                  <p:extLst>
                    <p:ext uri="{D42A27DB-BD31-4B8C-83A1-F6EECF244321}">
                      <p14:modId xmlns:p14="http://schemas.microsoft.com/office/powerpoint/2010/main" val="2665154314"/>
                    </p:ext>
                  </p:extLst>
                </p:nvPr>
              </p:nvGraphicFramePr>
              <p:xfrm>
                <a:off x="2596753" y="1357290"/>
                <a:ext cx="7362068" cy="4586995"/>
              </p:xfrm>
              <a:graphic>
                <a:graphicData uri="http://schemas.openxmlformats.org/drawingml/2006/chart">
                  <c:chart xmlns:c="http://schemas.openxmlformats.org/drawingml/2006/chart" xmlns:r="http://schemas.openxmlformats.org/officeDocument/2006/relationships" r:id="rId3"/>
                </a:graphicData>
              </a:graphic>
            </p:graphicFrame>
          </mc:Fallback>
        </mc:AlternateContent>
        <p:cxnSp>
          <p:nvCxnSpPr>
            <p:cNvPr id="5" name="Straight Arrow Connector 4"/>
            <p:cNvCxnSpPr/>
            <p:nvPr/>
          </p:nvCxnSpPr>
          <p:spPr>
            <a:xfrm flipV="1">
              <a:off x="5144530" y="3385751"/>
              <a:ext cx="2" cy="1897036"/>
            </a:xfrm>
            <a:prstGeom prst="straightConnector1">
              <a:avLst/>
            </a:prstGeom>
            <a:grp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3272441" y="3385751"/>
              <a:ext cx="1872090" cy="0"/>
            </a:xfrm>
            <a:prstGeom prst="straightConnector1">
              <a:avLst/>
            </a:prstGeom>
            <a:grpFill/>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209961" y="4089025"/>
              <a:ext cx="5320722" cy="3153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A3CA4B">
                      <a:lumMod val="75000"/>
                    </a:srgbClr>
                  </a:solidFill>
                  <a:effectLst/>
                  <a:uLnTx/>
                  <a:uFillTx/>
                  <a:latin typeface="Arial"/>
                  <a:ea typeface="ＭＳ Ｐゴシック"/>
                </a:rPr>
                <a:t>Forecast Discharge, Q, from National Water Model</a:t>
              </a:r>
            </a:p>
          </p:txBody>
        </p:sp>
        <p:sp>
          <p:nvSpPr>
            <p:cNvPr id="10" name="TextBox 9"/>
            <p:cNvSpPr txBox="1"/>
            <p:nvPr/>
          </p:nvSpPr>
          <p:spPr>
            <a:xfrm>
              <a:off x="3352802" y="2972429"/>
              <a:ext cx="1857159" cy="315375"/>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Arial"/>
                  <a:ea typeface="ＭＳ Ｐゴシック"/>
                </a:rPr>
                <a:t>Flood Depth, y (</a:t>
              </a:r>
              <a:r>
                <a:rPr kumimoji="0" lang="en-US" sz="1800" b="0" i="1" u="none" strike="noStrike" kern="1200" cap="none" spc="0" normalizeH="0" baseline="0" noProof="0" dirty="0" err="1">
                  <a:ln>
                    <a:noFill/>
                  </a:ln>
                  <a:solidFill>
                    <a:srgbClr val="002060"/>
                  </a:solidFill>
                  <a:effectLst/>
                  <a:uLnTx/>
                  <a:uFillTx/>
                  <a:latin typeface="Arial"/>
                  <a:ea typeface="ＭＳ Ｐゴシック"/>
                </a:rPr>
                <a:t>ft</a:t>
              </a:r>
              <a:r>
                <a:rPr kumimoji="0" lang="en-US" sz="1800" b="0" i="1" u="none" strike="noStrike" kern="1200" cap="none" spc="0" normalizeH="0" baseline="0" noProof="0" dirty="0">
                  <a:ln>
                    <a:noFill/>
                  </a:ln>
                  <a:solidFill>
                    <a:srgbClr val="002060"/>
                  </a:solidFill>
                  <a:effectLst/>
                  <a:uLnTx/>
                  <a:uFillTx/>
                  <a:latin typeface="Arial"/>
                  <a:ea typeface="ＭＳ Ｐゴシック"/>
                </a:rPr>
                <a:t>)</a:t>
              </a:r>
            </a:p>
          </p:txBody>
        </p:sp>
        <mc:AlternateContent xmlns:mc="http://schemas.openxmlformats.org/markup-compatibility/2006" xmlns:a14="http://schemas.microsoft.com/office/drawing/2010/main">
          <mc:Choice Requires="a14">
            <p:sp>
              <p:nvSpPr>
                <p:cNvPr id="12" name="TextBox 11"/>
                <p:cNvSpPr txBox="1"/>
                <p:nvPr/>
              </p:nvSpPr>
              <p:spPr>
                <a:xfrm>
                  <a:off x="5588634" y="3385752"/>
                  <a:ext cx="1995739" cy="520399"/>
                </a:xfrm>
                <a:prstGeom prst="rect">
                  <a:avLst/>
                </a:prstGeom>
                <a:grp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kern="1200" cap="none" spc="0" normalizeH="0" baseline="0" noProof="0">
                            <a:ln>
                              <a:noFill/>
                            </a:ln>
                            <a:solidFill>
                              <a:srgbClr val="0070C0"/>
                            </a:solidFill>
                            <a:effectLst/>
                            <a:uLnTx/>
                            <a:uFillTx/>
                            <a:latin typeface="Cambria Math" panose="02040503050406030204" pitchFamily="18" charset="0"/>
                          </a:rPr>
                          <m:t>𝑄</m:t>
                        </m:r>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m:t>
                        </m:r>
                        <m:f>
                          <m:f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fPr>
                          <m:num>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1.49</m:t>
                            </m:r>
                          </m:num>
                          <m:den>
                            <m:r>
                              <a:rPr kumimoji="0" lang="en-US" sz="1800" b="0" i="1" u="none" strike="noStrike" kern="1200" cap="none" spc="0" normalizeH="0" baseline="0" noProof="0">
                                <a:ln>
                                  <a:noFill/>
                                </a:ln>
                                <a:solidFill>
                                  <a:srgbClr val="B996D5">
                                    <a:lumMod val="50000"/>
                                  </a:srgbClr>
                                </a:solidFill>
                                <a:effectLst/>
                                <a:uLnTx/>
                                <a:uFillTx/>
                                <a:latin typeface="Cambria Math" panose="02040503050406030204" pitchFamily="18" charset="0"/>
                              </a:rPr>
                              <m:t>𝑛</m:t>
                            </m:r>
                          </m:den>
                        </m:f>
                        <m:r>
                          <a:rPr kumimoji="0" lang="en-US" sz="1800" b="0" i="1" u="none" strike="noStrike" kern="1200" cap="none" spc="0" normalizeH="0" baseline="0" noProof="0">
                            <a:ln>
                              <a:noFill/>
                            </a:ln>
                            <a:solidFill>
                              <a:srgbClr val="FAC15A">
                                <a:lumMod val="50000"/>
                              </a:srgbClr>
                            </a:solidFill>
                            <a:effectLst/>
                            <a:uLnTx/>
                            <a:uFillTx/>
                            <a:latin typeface="Cambria Math" panose="02040503050406030204" pitchFamily="18" charset="0"/>
                          </a:rPr>
                          <m:t>𝐴</m:t>
                        </m:r>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pPr>
                          <m:e>
                            <m:r>
                              <a:rPr kumimoji="0" lang="en-US" sz="1800" b="0" i="1" u="none" strike="noStrike" kern="1200" cap="none" spc="0" normalizeH="0" baseline="0" noProof="0">
                                <a:ln>
                                  <a:noFill/>
                                </a:ln>
                                <a:solidFill>
                                  <a:srgbClr val="7030A0"/>
                                </a:solidFill>
                                <a:effectLst/>
                                <a:uLnTx/>
                                <a:uFillTx/>
                                <a:latin typeface="Cambria Math" panose="02040503050406030204" pitchFamily="18" charset="0"/>
                              </a:rPr>
                              <m:t>𝑅</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2/3</m:t>
                            </m:r>
                          </m:sup>
                        </m:sSup>
                        <m:sSubSup>
                          <m:sSub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ctrlPr>
                          </m:sSubSupPr>
                          <m:e>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𝑆</m:t>
                            </m:r>
                          </m:e>
                          <m:sub>
                            <m:r>
                              <a:rPr kumimoji="0" lang="en-US" sz="1800" b="0" i="1" u="none" strike="noStrike" kern="1200" cap="none" spc="0" normalizeH="0" baseline="0" noProof="0">
                                <a:ln>
                                  <a:noFill/>
                                </a:ln>
                                <a:solidFill>
                                  <a:srgbClr val="FF0000"/>
                                </a:solidFill>
                                <a:effectLst/>
                                <a:uLnTx/>
                                <a:uFillTx/>
                                <a:latin typeface="Cambria Math" panose="02040503050406030204" pitchFamily="18" charset="0"/>
                              </a:rPr>
                              <m:t>𝑜</m:t>
                            </m:r>
                          </m:sub>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rPr>
                              <m:t>1/2</m:t>
                            </m:r>
                          </m:sup>
                        </m:sSubSup>
                      </m:oMath>
                    </m:oMathPara>
                  </a14:m>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588634" y="3385752"/>
                  <a:ext cx="1995739" cy="520399"/>
                </a:xfrm>
                <a:prstGeom prst="rect">
                  <a:avLst/>
                </a:prstGeom>
                <a:blipFill>
                  <a:blip r:embed="rId4"/>
                  <a:stretch>
                    <a:fillRect/>
                  </a:stretch>
                </a:blipFill>
              </p:spPr>
              <p:txBody>
                <a:bodyPr/>
                <a:lstStyle/>
                <a:p>
                  <a:r>
                    <a:rPr lang="en-US">
                      <a:noFill/>
                    </a:rPr>
                    <a:t> </a:t>
                  </a:r>
                </a:p>
              </p:txBody>
            </p:sp>
          </mc:Fallback>
        </mc:AlternateContent>
      </p:grpSp>
      <p:sp>
        <p:nvSpPr>
          <p:cNvPr id="11" name="TextBox 10"/>
          <p:cNvSpPr txBox="1"/>
          <p:nvPr/>
        </p:nvSpPr>
        <p:spPr>
          <a:xfrm>
            <a:off x="10284871" y="5499541"/>
            <a:ext cx="19071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rPr>
              <a:t>Slide from David Maidment</a:t>
            </a:r>
          </a:p>
        </p:txBody>
      </p:sp>
    </p:spTree>
    <p:extLst>
      <p:ext uri="{BB962C8B-B14F-4D97-AF65-F5344CB8AC3E}">
        <p14:creationId xmlns:p14="http://schemas.microsoft.com/office/powerpoint/2010/main" val="3563501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2194BEE-2C29-5C05-560D-4DF1A2851C37}"/>
              </a:ext>
            </a:extLst>
          </p:cNvPr>
          <p:cNvGrpSpPr/>
          <p:nvPr/>
        </p:nvGrpSpPr>
        <p:grpSpPr>
          <a:xfrm>
            <a:off x="1749910" y="819774"/>
            <a:ext cx="8692180" cy="5372749"/>
            <a:chOff x="1551161" y="765983"/>
            <a:chExt cx="9747312" cy="6024937"/>
          </a:xfrm>
        </p:grpSpPr>
        <p:sp>
          <p:nvSpPr>
            <p:cNvPr id="28675" name="Rectangle 38"/>
            <p:cNvSpPr>
              <a:spLocks noChangeArrowheads="1"/>
            </p:cNvSpPr>
            <p:nvPr/>
          </p:nvSpPr>
          <p:spPr bwMode="auto">
            <a:xfrm>
              <a:off x="1551162" y="1355398"/>
              <a:ext cx="2388320" cy="846386"/>
            </a:xfrm>
            <a:prstGeom prst="rect">
              <a:avLst/>
            </a:prstGeom>
            <a:noFill/>
            <a:ln w="9525">
              <a:noFill/>
              <a:miter lim="800000"/>
              <a:headEnd/>
              <a:tailEnd/>
            </a:ln>
          </p:spPr>
          <p:txBody>
            <a:bodyPr>
              <a:spAutoFit/>
            </a:bodyPr>
            <a:lstStyle/>
            <a:p>
              <a:pPr defTabSz="685800">
                <a:spcBef>
                  <a:spcPct val="45000"/>
                </a:spcBef>
              </a:pPr>
              <a:r>
                <a:rPr lang="en-US" sz="2000" dirty="0">
                  <a:solidFill>
                    <a:srgbClr val="000000"/>
                  </a:solidFill>
                  <a:latin typeface="Calibri"/>
                </a:rPr>
                <a:t>1980’s  DMA  90 m</a:t>
              </a:r>
            </a:p>
            <a:p>
              <a:pPr defTabSz="685800">
                <a:spcBef>
                  <a:spcPct val="45000"/>
                </a:spcBef>
              </a:pPr>
              <a:r>
                <a:rPr lang="en-US" sz="2000" dirty="0">
                  <a:solidFill>
                    <a:srgbClr val="000000"/>
                  </a:solidFill>
                  <a:latin typeface="Calibri"/>
                </a:rPr>
                <a:t>10</a:t>
              </a:r>
              <a:r>
                <a:rPr lang="en-US" sz="2000" baseline="30000" dirty="0">
                  <a:solidFill>
                    <a:srgbClr val="000000"/>
                  </a:solidFill>
                  <a:latin typeface="Calibri"/>
                </a:rPr>
                <a:t>2</a:t>
              </a:r>
              <a:r>
                <a:rPr lang="en-US" sz="2000" dirty="0">
                  <a:solidFill>
                    <a:srgbClr val="000000"/>
                  </a:solidFill>
                  <a:latin typeface="Calibri"/>
                </a:rPr>
                <a:t> cells/km</a:t>
              </a:r>
              <a:r>
                <a:rPr lang="en-US" sz="2000" baseline="30000" dirty="0">
                  <a:solidFill>
                    <a:srgbClr val="000000"/>
                  </a:solidFill>
                  <a:latin typeface="Calibri"/>
                </a:rPr>
                <a:t>2</a:t>
              </a:r>
              <a:endParaRPr lang="en-US" sz="2000" dirty="0">
                <a:solidFill>
                  <a:srgbClr val="000000"/>
                </a:solidFill>
                <a:latin typeface="Calibri"/>
              </a:endParaRPr>
            </a:p>
          </p:txBody>
        </p:sp>
        <p:sp>
          <p:nvSpPr>
            <p:cNvPr id="28676" name="Rectangle 39"/>
            <p:cNvSpPr>
              <a:spLocks noChangeArrowheads="1"/>
            </p:cNvSpPr>
            <p:nvPr/>
          </p:nvSpPr>
          <p:spPr bwMode="auto">
            <a:xfrm>
              <a:off x="1551163" y="2784579"/>
              <a:ext cx="2672911" cy="846386"/>
            </a:xfrm>
            <a:prstGeom prst="rect">
              <a:avLst/>
            </a:prstGeom>
            <a:noFill/>
            <a:ln w="9525">
              <a:noFill/>
              <a:miter lim="800000"/>
              <a:headEnd/>
              <a:tailEnd/>
            </a:ln>
          </p:spPr>
          <p:txBody>
            <a:bodyPr wrap="none">
              <a:spAutoFit/>
            </a:bodyPr>
            <a:lstStyle/>
            <a:p>
              <a:pPr defTabSz="685800">
                <a:spcBef>
                  <a:spcPct val="45000"/>
                </a:spcBef>
              </a:pPr>
              <a:r>
                <a:rPr lang="en-US" sz="2000" dirty="0">
                  <a:solidFill>
                    <a:srgbClr val="000000"/>
                  </a:solidFill>
                  <a:latin typeface="Calibri"/>
                </a:rPr>
                <a:t>1990’s USGS DEM  30 m</a:t>
              </a:r>
            </a:p>
            <a:p>
              <a:pPr defTabSz="685800">
                <a:spcBef>
                  <a:spcPct val="45000"/>
                </a:spcBef>
              </a:pPr>
              <a:r>
                <a:rPr lang="en-US" sz="2000" dirty="0">
                  <a:solidFill>
                    <a:srgbClr val="000000"/>
                  </a:solidFill>
                  <a:latin typeface="Calibri"/>
                </a:rPr>
                <a:t>10</a:t>
              </a:r>
              <a:r>
                <a:rPr lang="en-US" sz="2000" baseline="30000" dirty="0">
                  <a:solidFill>
                    <a:srgbClr val="000000"/>
                  </a:solidFill>
                  <a:latin typeface="Calibri"/>
                </a:rPr>
                <a:t>3</a:t>
              </a:r>
              <a:r>
                <a:rPr lang="en-US" sz="2000" dirty="0">
                  <a:solidFill>
                    <a:srgbClr val="000000"/>
                  </a:solidFill>
                  <a:latin typeface="Calibri"/>
                </a:rPr>
                <a:t> cells/km</a:t>
              </a:r>
              <a:r>
                <a:rPr lang="en-US" sz="2000" baseline="30000" dirty="0">
                  <a:solidFill>
                    <a:srgbClr val="000000"/>
                  </a:solidFill>
                  <a:latin typeface="Calibri"/>
                </a:rPr>
                <a:t>2</a:t>
              </a:r>
              <a:endParaRPr lang="en-US" sz="2000" dirty="0">
                <a:solidFill>
                  <a:srgbClr val="000000"/>
                </a:solidFill>
                <a:latin typeface="Calibri"/>
              </a:endParaRPr>
            </a:p>
          </p:txBody>
        </p:sp>
        <p:sp>
          <p:nvSpPr>
            <p:cNvPr id="28677" name="Rectangle 39"/>
            <p:cNvSpPr>
              <a:spLocks noChangeArrowheads="1"/>
            </p:cNvSpPr>
            <p:nvPr/>
          </p:nvSpPr>
          <p:spPr bwMode="auto">
            <a:xfrm>
              <a:off x="1551162" y="4191434"/>
              <a:ext cx="1938736" cy="846386"/>
            </a:xfrm>
            <a:prstGeom prst="rect">
              <a:avLst/>
            </a:prstGeom>
            <a:noFill/>
            <a:ln w="9525">
              <a:noFill/>
              <a:miter lim="800000"/>
              <a:headEnd/>
              <a:tailEnd/>
            </a:ln>
          </p:spPr>
          <p:txBody>
            <a:bodyPr wrap="none">
              <a:spAutoFit/>
            </a:bodyPr>
            <a:lstStyle/>
            <a:p>
              <a:pPr defTabSz="685800">
                <a:spcBef>
                  <a:spcPct val="45000"/>
                </a:spcBef>
              </a:pPr>
              <a:r>
                <a:rPr lang="en-US" sz="2000" dirty="0">
                  <a:solidFill>
                    <a:srgbClr val="000000"/>
                  </a:solidFill>
                  <a:latin typeface="Calibri"/>
                </a:rPr>
                <a:t>2000’s NED 10 m</a:t>
              </a:r>
            </a:p>
            <a:p>
              <a:pPr defTabSz="685800">
                <a:spcBef>
                  <a:spcPct val="45000"/>
                </a:spcBef>
              </a:pPr>
              <a:r>
                <a:rPr lang="en-US" sz="2000" dirty="0">
                  <a:solidFill>
                    <a:srgbClr val="000000"/>
                  </a:solidFill>
                  <a:latin typeface="Calibri"/>
                </a:rPr>
                <a:t>10</a:t>
              </a:r>
              <a:r>
                <a:rPr lang="en-US" sz="2000" baseline="30000" dirty="0">
                  <a:solidFill>
                    <a:srgbClr val="000000"/>
                  </a:solidFill>
                  <a:latin typeface="Calibri"/>
                </a:rPr>
                <a:t>4</a:t>
              </a:r>
              <a:r>
                <a:rPr lang="en-US" sz="2000" dirty="0">
                  <a:solidFill>
                    <a:srgbClr val="000000"/>
                  </a:solidFill>
                  <a:latin typeface="Calibri"/>
                </a:rPr>
                <a:t> cells/km</a:t>
              </a:r>
              <a:r>
                <a:rPr lang="en-US" sz="2000" baseline="30000" dirty="0">
                  <a:solidFill>
                    <a:srgbClr val="000000"/>
                  </a:solidFill>
                  <a:latin typeface="Calibri"/>
                </a:rPr>
                <a:t>2</a:t>
              </a:r>
              <a:endParaRPr lang="en-US" sz="2000" dirty="0">
                <a:solidFill>
                  <a:srgbClr val="000000"/>
                </a:solidFill>
                <a:latin typeface="Calibri"/>
              </a:endParaRPr>
            </a:p>
          </p:txBody>
        </p:sp>
        <p:sp>
          <p:nvSpPr>
            <p:cNvPr id="28678" name="Rectangle 39"/>
            <p:cNvSpPr>
              <a:spLocks noChangeArrowheads="1"/>
            </p:cNvSpPr>
            <p:nvPr/>
          </p:nvSpPr>
          <p:spPr bwMode="auto">
            <a:xfrm>
              <a:off x="1551161" y="5620616"/>
              <a:ext cx="2103268" cy="846386"/>
            </a:xfrm>
            <a:prstGeom prst="rect">
              <a:avLst/>
            </a:prstGeom>
            <a:noFill/>
            <a:ln w="9525">
              <a:noFill/>
              <a:miter lim="800000"/>
              <a:headEnd/>
              <a:tailEnd/>
            </a:ln>
          </p:spPr>
          <p:txBody>
            <a:bodyPr wrap="none">
              <a:spAutoFit/>
            </a:bodyPr>
            <a:lstStyle/>
            <a:p>
              <a:pPr defTabSz="685800">
                <a:spcBef>
                  <a:spcPct val="45000"/>
                </a:spcBef>
              </a:pPr>
              <a:r>
                <a:rPr lang="en-US" sz="2000" dirty="0">
                  <a:solidFill>
                    <a:srgbClr val="000000"/>
                  </a:solidFill>
                  <a:latin typeface="Calibri"/>
                </a:rPr>
                <a:t>2010’s LIDAR ~1 m</a:t>
              </a:r>
            </a:p>
            <a:p>
              <a:pPr defTabSz="685800">
                <a:spcBef>
                  <a:spcPct val="45000"/>
                </a:spcBef>
              </a:pPr>
              <a:r>
                <a:rPr lang="en-US" sz="2000" dirty="0">
                  <a:solidFill>
                    <a:srgbClr val="000000"/>
                  </a:solidFill>
                  <a:latin typeface="Calibri"/>
                </a:rPr>
                <a:t>10</a:t>
              </a:r>
              <a:r>
                <a:rPr lang="en-US" sz="2000" baseline="30000" dirty="0">
                  <a:solidFill>
                    <a:srgbClr val="000000"/>
                  </a:solidFill>
                  <a:latin typeface="Calibri"/>
                </a:rPr>
                <a:t>6</a:t>
              </a:r>
              <a:r>
                <a:rPr lang="en-US" sz="2000" dirty="0">
                  <a:solidFill>
                    <a:srgbClr val="000000"/>
                  </a:solidFill>
                  <a:latin typeface="Calibri"/>
                </a:rPr>
                <a:t> cells/km</a:t>
              </a:r>
              <a:r>
                <a:rPr lang="en-US" sz="2000" baseline="30000" dirty="0">
                  <a:solidFill>
                    <a:srgbClr val="000000"/>
                  </a:solidFill>
                  <a:latin typeface="Calibri"/>
                </a:rPr>
                <a:t>2</a:t>
              </a:r>
              <a:endParaRPr lang="en-US" sz="2000" dirty="0">
                <a:solidFill>
                  <a:srgbClr val="000000"/>
                </a:solidFill>
                <a:latin typeface="Calibri"/>
              </a:endParaRPr>
            </a:p>
          </p:txBody>
        </p:sp>
        <p:grpSp>
          <p:nvGrpSpPr>
            <p:cNvPr id="2" name="Group 50"/>
            <p:cNvGrpSpPr>
              <a:grpSpLocks/>
            </p:cNvGrpSpPr>
            <p:nvPr/>
          </p:nvGrpSpPr>
          <p:grpSpPr bwMode="auto">
            <a:xfrm>
              <a:off x="4159785" y="1020806"/>
              <a:ext cx="4478101" cy="5630973"/>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
          <p:nvSpPr>
            <p:cNvPr id="3" name="TextBox 2"/>
            <p:cNvSpPr txBox="1"/>
            <p:nvPr/>
          </p:nvSpPr>
          <p:spPr>
            <a:xfrm>
              <a:off x="8732007" y="765983"/>
              <a:ext cx="1801647" cy="707886"/>
            </a:xfrm>
            <a:prstGeom prst="rect">
              <a:avLst/>
            </a:prstGeom>
            <a:noFill/>
          </p:spPr>
          <p:txBody>
            <a:bodyPr wrap="none" rtlCol="0">
              <a:spAutoFit/>
            </a:bodyPr>
            <a:lstStyle/>
            <a:p>
              <a:pPr algn="ctr" defTabSz="685800"/>
              <a:r>
                <a:rPr lang="en-US" sz="2000" dirty="0">
                  <a:solidFill>
                    <a:prstClr val="black"/>
                  </a:solidFill>
                  <a:latin typeface="Calibri"/>
                </a:rPr>
                <a:t>e.g. 50,000 km</a:t>
              </a:r>
              <a:r>
                <a:rPr lang="en-US" sz="2000" baseline="30000" dirty="0">
                  <a:solidFill>
                    <a:prstClr val="black"/>
                  </a:solidFill>
                  <a:latin typeface="Calibri"/>
                </a:rPr>
                <a:t>2</a:t>
              </a:r>
            </a:p>
            <a:p>
              <a:pPr algn="ctr" defTabSz="685800"/>
              <a:r>
                <a:rPr lang="en-US" sz="2000" dirty="0">
                  <a:solidFill>
                    <a:prstClr val="black"/>
                  </a:solidFill>
                  <a:latin typeface="Calibri"/>
                </a:rPr>
                <a:t>Watershed</a:t>
              </a:r>
            </a:p>
          </p:txBody>
        </p:sp>
        <p:sp>
          <p:nvSpPr>
            <p:cNvPr id="4" name="Rectangle 3"/>
            <p:cNvSpPr/>
            <p:nvPr/>
          </p:nvSpPr>
          <p:spPr>
            <a:xfrm>
              <a:off x="9065435" y="1473869"/>
              <a:ext cx="861133" cy="400110"/>
            </a:xfrm>
            <a:prstGeom prst="rect">
              <a:avLst/>
            </a:prstGeom>
          </p:spPr>
          <p:txBody>
            <a:bodyPr wrap="none">
              <a:spAutoFit/>
            </a:bodyPr>
            <a:lstStyle/>
            <a:p>
              <a:pPr defTabSz="685800"/>
              <a:r>
                <a:rPr lang="en-US" sz="2000" dirty="0">
                  <a:solidFill>
                    <a:prstClr val="black"/>
                  </a:solidFill>
                  <a:latin typeface="Calibri"/>
                </a:rPr>
                <a:t>27 MB</a:t>
              </a:r>
            </a:p>
          </p:txBody>
        </p:sp>
        <p:sp>
          <p:nvSpPr>
            <p:cNvPr id="14" name="Rectangle 13"/>
            <p:cNvSpPr/>
            <p:nvPr/>
          </p:nvSpPr>
          <p:spPr>
            <a:xfrm>
              <a:off x="9137341" y="2703936"/>
              <a:ext cx="990977" cy="400110"/>
            </a:xfrm>
            <a:prstGeom prst="rect">
              <a:avLst/>
            </a:prstGeom>
          </p:spPr>
          <p:txBody>
            <a:bodyPr wrap="none">
              <a:spAutoFit/>
            </a:bodyPr>
            <a:lstStyle/>
            <a:p>
              <a:pPr defTabSz="685800"/>
              <a:r>
                <a:rPr lang="en-US" sz="2000" dirty="0">
                  <a:solidFill>
                    <a:prstClr val="black"/>
                  </a:solidFill>
                  <a:latin typeface="Calibri"/>
                </a:rPr>
                <a:t>240 MB</a:t>
              </a:r>
            </a:p>
          </p:txBody>
        </p:sp>
        <p:sp>
          <p:nvSpPr>
            <p:cNvPr id="15" name="Rectangle 14"/>
            <p:cNvSpPr/>
            <p:nvPr/>
          </p:nvSpPr>
          <p:spPr>
            <a:xfrm>
              <a:off x="9296037" y="4376883"/>
              <a:ext cx="673582" cy="400110"/>
            </a:xfrm>
            <a:prstGeom prst="rect">
              <a:avLst/>
            </a:prstGeom>
          </p:spPr>
          <p:txBody>
            <a:bodyPr wrap="none">
              <a:spAutoFit/>
            </a:bodyPr>
            <a:lstStyle/>
            <a:p>
              <a:pPr defTabSz="685800"/>
              <a:r>
                <a:rPr lang="en-US" sz="2000" dirty="0">
                  <a:solidFill>
                    <a:prstClr val="black"/>
                  </a:solidFill>
                  <a:latin typeface="Calibri"/>
                </a:rPr>
                <a:t>2 GB</a:t>
              </a:r>
            </a:p>
          </p:txBody>
        </p:sp>
        <p:sp>
          <p:nvSpPr>
            <p:cNvPr id="16" name="Rectangle 15"/>
            <p:cNvSpPr/>
            <p:nvPr/>
          </p:nvSpPr>
          <p:spPr>
            <a:xfrm>
              <a:off x="9296038" y="5716251"/>
              <a:ext cx="933269" cy="400110"/>
            </a:xfrm>
            <a:prstGeom prst="rect">
              <a:avLst/>
            </a:prstGeom>
          </p:spPr>
          <p:txBody>
            <a:bodyPr wrap="none">
              <a:spAutoFit/>
            </a:bodyPr>
            <a:lstStyle/>
            <a:p>
              <a:pPr defTabSz="685800"/>
              <a:r>
                <a:rPr lang="en-US" sz="2000" dirty="0">
                  <a:solidFill>
                    <a:prstClr val="black"/>
                  </a:solidFill>
                  <a:latin typeface="Calibri"/>
                </a:rPr>
                <a:t>200 GB</a:t>
              </a:r>
            </a:p>
          </p:txBody>
        </p:sp>
        <p:sp>
          <p:nvSpPr>
            <p:cNvPr id="5" name="TextBox 4"/>
            <p:cNvSpPr txBox="1"/>
            <p:nvPr/>
          </p:nvSpPr>
          <p:spPr>
            <a:xfrm>
              <a:off x="8745067" y="6066132"/>
              <a:ext cx="2553406" cy="724788"/>
            </a:xfrm>
            <a:prstGeom prst="rect">
              <a:avLst/>
            </a:prstGeom>
            <a:noFill/>
          </p:spPr>
          <p:txBody>
            <a:bodyPr wrap="square" rtlCol="0">
              <a:spAutoFit/>
            </a:bodyPr>
            <a:lstStyle/>
            <a:p>
              <a:pPr algn="ctr" defTabSz="685800"/>
              <a:r>
                <a:rPr lang="en-US" dirty="0">
                  <a:solidFill>
                    <a:srgbClr val="C0504D">
                      <a:lumMod val="75000"/>
                    </a:srgbClr>
                  </a:solidFill>
                  <a:latin typeface="Calibri"/>
                </a:rPr>
                <a:t>A factor 10,000 increase in 30 years</a:t>
              </a:r>
            </a:p>
          </p:txBody>
        </p:sp>
      </p:grpSp>
      <p:sp>
        <p:nvSpPr>
          <p:cNvPr id="19" name="Rectangle 2"/>
          <p:cNvSpPr txBox="1">
            <a:spLocks noChangeArrowheads="1"/>
          </p:cNvSpPr>
          <p:nvPr/>
        </p:nvSpPr>
        <p:spPr>
          <a:xfrm>
            <a:off x="647252" y="1"/>
            <a:ext cx="10897496" cy="995363"/>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2400" dirty="0"/>
              <a:t>The challenge of increasing Digital Elevation Model (DEM) resolution demands a parallelization approach</a:t>
            </a:r>
          </a:p>
        </p:txBody>
      </p:sp>
    </p:spTree>
    <p:extLst>
      <p:ext uri="{BB962C8B-B14F-4D97-AF65-F5344CB8AC3E}">
        <p14:creationId xmlns:p14="http://schemas.microsoft.com/office/powerpoint/2010/main" val="4141799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4"/>
          <p:cNvSpPr>
            <a:spLocks noChangeArrowheads="1"/>
          </p:cNvSpPr>
          <p:nvPr/>
        </p:nvSpPr>
        <p:spPr bwMode="auto">
          <a:xfrm>
            <a:off x="1981200" y="1243401"/>
            <a:ext cx="3962400" cy="4572000"/>
          </a:xfrm>
          <a:prstGeom prst="rect">
            <a:avLst/>
          </a:prstGeom>
          <a:noFill/>
          <a:ln w="9525">
            <a:no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10000"/>
              </a:solidFill>
              <a:effectLst/>
              <a:uLnTx/>
              <a:uFillTx/>
              <a:latin typeface="Times New Roman" pitchFamily="18" charset="0"/>
              <a:ea typeface="ＭＳ Ｐゴシック"/>
            </a:endParaRPr>
          </a:p>
        </p:txBody>
      </p:sp>
      <p:sp>
        <p:nvSpPr>
          <p:cNvPr id="109571" name="Rectangle 2"/>
          <p:cNvSpPr>
            <a:spLocks noGrp="1" noChangeArrowheads="1"/>
          </p:cNvSpPr>
          <p:nvPr>
            <p:ph type="title"/>
          </p:nvPr>
        </p:nvSpPr>
        <p:spPr>
          <a:xfrm>
            <a:off x="838200" y="23020"/>
            <a:ext cx="10515600" cy="1106534"/>
          </a:xfrm>
        </p:spPr>
        <p:txBody>
          <a:bodyPr/>
          <a:lstStyle/>
          <a:p>
            <a:pPr eaLnBrk="1" hangingPunct="1"/>
            <a:r>
              <a:rPr lang="en-US" dirty="0" err="1"/>
              <a:t>TauDEM</a:t>
            </a:r>
            <a:r>
              <a:rPr lang="en-US" dirty="0"/>
              <a:t> Parallel Programming Approach</a:t>
            </a:r>
          </a:p>
        </p:txBody>
      </p:sp>
      <p:sp>
        <p:nvSpPr>
          <p:cNvPr id="109572" name="Rectangle 3"/>
          <p:cNvSpPr>
            <a:spLocks noGrp="1" noChangeArrowheads="1"/>
          </p:cNvSpPr>
          <p:nvPr>
            <p:ph idx="4294967295"/>
          </p:nvPr>
        </p:nvSpPr>
        <p:spPr>
          <a:xfrm>
            <a:off x="1040524" y="1472001"/>
            <a:ext cx="4038600" cy="4525963"/>
          </a:xfrm>
        </p:spPr>
        <p:txBody>
          <a:bodyPr>
            <a:normAutofit fontScale="92500" lnSpcReduction="20000"/>
          </a:bodyPr>
          <a:lstStyle/>
          <a:p>
            <a:pPr eaLnBrk="1" hangingPunct="1">
              <a:buClr>
                <a:srgbClr val="000000"/>
              </a:buClr>
            </a:pPr>
            <a:r>
              <a:rPr lang="en-US" sz="2800" dirty="0"/>
              <a:t>MPI, distributed memory paradigm</a:t>
            </a:r>
          </a:p>
          <a:p>
            <a:pPr eaLnBrk="1" hangingPunct="1">
              <a:buClr>
                <a:srgbClr val="000000"/>
              </a:buClr>
            </a:pPr>
            <a:r>
              <a:rPr lang="en-US" sz="2800" dirty="0"/>
              <a:t>Row oriented slices</a:t>
            </a:r>
          </a:p>
          <a:p>
            <a:pPr eaLnBrk="1" hangingPunct="1">
              <a:buClr>
                <a:srgbClr val="000000"/>
              </a:buClr>
            </a:pPr>
            <a:r>
              <a:rPr lang="en-US" sz="2800" dirty="0"/>
              <a:t>Each process includes one buffer row on either side</a:t>
            </a:r>
          </a:p>
          <a:p>
            <a:pPr eaLnBrk="1" hangingPunct="1">
              <a:buClr>
                <a:srgbClr val="000000"/>
              </a:buClr>
            </a:pPr>
            <a:r>
              <a:rPr lang="en-US" sz="2800" dirty="0"/>
              <a:t>Each process does not change buffer row</a:t>
            </a:r>
          </a:p>
          <a:p>
            <a:r>
              <a:rPr lang="en-US" sz="2800" dirty="0">
                <a:solidFill>
                  <a:srgbClr val="FF0000"/>
                </a:solidFill>
              </a:rPr>
              <a:t>Improved runtime efficiency</a:t>
            </a:r>
          </a:p>
          <a:p>
            <a:r>
              <a:rPr lang="en-US" sz="2800" dirty="0">
                <a:solidFill>
                  <a:srgbClr val="FF0000"/>
                </a:solidFill>
              </a:rPr>
              <a:t>Capability to run larger problems</a:t>
            </a:r>
          </a:p>
          <a:p>
            <a:pPr eaLnBrk="1" hangingPunct="1">
              <a:buClr>
                <a:srgbClr val="000000"/>
              </a:buClr>
            </a:pPr>
            <a:endParaRPr lang="en-US" sz="2800" dirty="0"/>
          </a:p>
        </p:txBody>
      </p:sp>
      <p:pic>
        <p:nvPicPr>
          <p:cNvPr id="109573" name="Picture 5"/>
          <p:cNvPicPr>
            <a:picLocks noChangeAspect="1" noChangeArrowheads="1"/>
          </p:cNvPicPr>
          <p:nvPr/>
        </p:nvPicPr>
        <p:blipFill>
          <a:blip r:embed="rId2" cstate="print"/>
          <a:srcRect/>
          <a:stretch>
            <a:fillRect/>
          </a:stretch>
        </p:blipFill>
        <p:spPr bwMode="auto">
          <a:xfrm>
            <a:off x="6172200" y="1548201"/>
            <a:ext cx="4191000" cy="4052888"/>
          </a:xfrm>
          <a:prstGeom prst="rect">
            <a:avLst/>
          </a:prstGeom>
          <a:noFill/>
          <a:ln w="9525">
            <a:noFill/>
            <a:miter lim="800000"/>
            <a:headEnd/>
            <a:tailEnd/>
          </a:ln>
        </p:spPr>
      </p:pic>
      <p:sp>
        <p:nvSpPr>
          <p:cNvPr id="109574" name="Rectangle 11"/>
          <p:cNvSpPr>
            <a:spLocks noChangeArrowheads="1"/>
          </p:cNvSpPr>
          <p:nvPr/>
        </p:nvSpPr>
        <p:spPr bwMode="auto">
          <a:xfrm>
            <a:off x="6096000" y="1472001"/>
            <a:ext cx="4343400" cy="1676400"/>
          </a:xfrm>
          <a:prstGeom prst="rect">
            <a:avLst/>
          </a:prstGeom>
          <a:noFill/>
          <a:ln w="9525">
            <a:solidFill>
              <a:srgbClr val="0000FF"/>
            </a:solidFill>
            <a:prstDash val="dash"/>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10000"/>
              </a:solidFill>
              <a:effectLst/>
              <a:uLnTx/>
              <a:uFillTx/>
              <a:latin typeface="Times New Roman" pitchFamily="18" charset="0"/>
              <a:ea typeface="ＭＳ Ｐゴシック"/>
            </a:endParaRPr>
          </a:p>
        </p:txBody>
      </p:sp>
      <p:sp>
        <p:nvSpPr>
          <p:cNvPr id="109575" name="Rectangle 12"/>
          <p:cNvSpPr>
            <a:spLocks noChangeArrowheads="1"/>
          </p:cNvSpPr>
          <p:nvPr/>
        </p:nvSpPr>
        <p:spPr bwMode="auto">
          <a:xfrm>
            <a:off x="6096000" y="3072201"/>
            <a:ext cx="4343400" cy="1371600"/>
          </a:xfrm>
          <a:prstGeom prst="rect">
            <a:avLst/>
          </a:prstGeom>
          <a:noFill/>
          <a:ln w="9525">
            <a:solidFill>
              <a:srgbClr val="FF0000"/>
            </a:solidFill>
            <a:prstDash val="dashDot"/>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10000"/>
              </a:solidFill>
              <a:effectLst/>
              <a:uLnTx/>
              <a:uFillTx/>
              <a:latin typeface="Times New Roman" pitchFamily="18" charset="0"/>
              <a:ea typeface="ＭＳ Ｐゴシック"/>
            </a:endParaRPr>
          </a:p>
        </p:txBody>
      </p:sp>
      <p:sp>
        <p:nvSpPr>
          <p:cNvPr id="109576" name="Rectangle 13"/>
          <p:cNvSpPr>
            <a:spLocks noChangeArrowheads="1"/>
          </p:cNvSpPr>
          <p:nvPr/>
        </p:nvSpPr>
        <p:spPr bwMode="auto">
          <a:xfrm>
            <a:off x="6096000" y="4367601"/>
            <a:ext cx="4343400" cy="1371600"/>
          </a:xfrm>
          <a:prstGeom prst="rect">
            <a:avLst/>
          </a:prstGeom>
          <a:noFill/>
          <a:ln w="9525">
            <a:solidFill>
              <a:srgbClr val="008080"/>
            </a:solidFill>
            <a:prstDash val="lgDashDot"/>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010000"/>
              </a:solidFill>
              <a:effectLst/>
              <a:uLnTx/>
              <a:uFillTx/>
              <a:latin typeface="Times New Roman" pitchFamily="18" charset="0"/>
              <a:ea typeface="ＭＳ Ｐゴシック"/>
            </a:endParaRPr>
          </a:p>
        </p:txBody>
      </p:sp>
    </p:spTree>
    <p:extLst>
      <p:ext uri="{BB962C8B-B14F-4D97-AF65-F5344CB8AC3E}">
        <p14:creationId xmlns:p14="http://schemas.microsoft.com/office/powerpoint/2010/main" val="3476306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6114" y="75719"/>
            <a:ext cx="11916229" cy="484632"/>
          </a:xfrm>
        </p:spPr>
        <p:txBody>
          <a:bodyPr>
            <a:noAutofit/>
          </a:bodyPr>
          <a:lstStyle/>
          <a:p>
            <a:pPr algn="ctr"/>
            <a:r>
              <a:rPr lang="en-US" sz="2800" dirty="0"/>
              <a:t>Parallel Pit Filling based on Planchon and </a:t>
            </a:r>
            <a:r>
              <a:rPr lang="en-US" sz="2800" dirty="0" err="1"/>
              <a:t>Darboux</a:t>
            </a:r>
            <a:r>
              <a:rPr lang="en-US" sz="2800" dirty="0"/>
              <a:t> approach</a:t>
            </a:r>
          </a:p>
        </p:txBody>
      </p:sp>
      <p:grpSp>
        <p:nvGrpSpPr>
          <p:cNvPr id="2" name="Group 84"/>
          <p:cNvGrpSpPr>
            <a:grpSpLocks/>
          </p:cNvGrpSpPr>
          <p:nvPr/>
        </p:nvGrpSpPr>
        <p:grpSpPr bwMode="auto">
          <a:xfrm>
            <a:off x="756350" y="832054"/>
            <a:ext cx="6100762" cy="1825085"/>
            <a:chOff x="457200" y="1022350"/>
            <a:chExt cx="3318163" cy="1219200"/>
          </a:xfrm>
        </p:grpSpPr>
        <p:grpSp>
          <p:nvGrpSpPr>
            <p:cNvPr id="3" name="Group 10"/>
            <p:cNvGrpSpPr>
              <a:grpSpLocks/>
            </p:cNvGrpSpPr>
            <p:nvPr/>
          </p:nvGrpSpPr>
          <p:grpSpPr bwMode="auto">
            <a:xfrm>
              <a:off x="457200" y="1022350"/>
              <a:ext cx="1981200" cy="1219200"/>
              <a:chOff x="432" y="1056"/>
              <a:chExt cx="1584" cy="1008"/>
            </a:xfrm>
          </p:grpSpPr>
          <p:pic>
            <p:nvPicPr>
              <p:cNvPr id="32792" name="Picture 4"/>
              <p:cNvPicPr>
                <a:picLocks noChangeAspect="1" noChangeArrowheads="1"/>
              </p:cNvPicPr>
              <p:nvPr/>
            </p:nvPicPr>
            <p:blipFill>
              <a:blip r:embed="rId2" cstate="print"/>
              <a:srcRect/>
              <a:stretch>
                <a:fillRect/>
              </a:stretch>
            </p:blipFill>
            <p:spPr bwMode="auto">
              <a:xfrm>
                <a:off x="432" y="1056"/>
                <a:ext cx="1008" cy="1008"/>
              </a:xfrm>
              <a:prstGeom prst="rect">
                <a:avLst/>
              </a:prstGeom>
              <a:noFill/>
              <a:ln w="9525">
                <a:noFill/>
                <a:miter lim="800000"/>
                <a:headEnd/>
                <a:tailEnd/>
              </a:ln>
            </p:spPr>
          </p:pic>
          <p:sp>
            <p:nvSpPr>
              <p:cNvPr id="32793" name="Line 5"/>
              <p:cNvSpPr>
                <a:spLocks noChangeShapeType="1"/>
              </p:cNvSpPr>
              <p:nvPr/>
            </p:nvSpPr>
            <p:spPr bwMode="auto">
              <a:xfrm>
                <a:off x="1464" y="1536"/>
                <a:ext cx="192" cy="0"/>
              </a:xfrm>
              <a:prstGeom prst="line">
                <a:avLst/>
              </a:prstGeom>
              <a:noFill/>
              <a:ln w="9525">
                <a:solidFill>
                  <a:schemeClr val="tx1"/>
                </a:solidFill>
                <a:round/>
                <a:headEnd/>
                <a:tailEnd type="triangl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sp>
            <p:nvSpPr>
              <p:cNvPr id="32794" name="Text Box 6"/>
              <p:cNvSpPr txBox="1">
                <a:spLocks noChangeArrowheads="1"/>
              </p:cNvSpPr>
              <p:nvPr/>
            </p:nvSpPr>
            <p:spPr bwMode="auto">
              <a:xfrm rot="5400000">
                <a:off x="1249" y="1473"/>
                <a:ext cx="1008" cy="174"/>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sz="2000" b="0" i="0" u="none" strike="noStrike" kern="1200" cap="none" spc="0" normalizeH="0" baseline="0" noProof="0">
                    <a:ln>
                      <a:noFill/>
                    </a:ln>
                    <a:solidFill>
                      <a:srgbClr val="808080"/>
                    </a:solidFill>
                    <a:effectLst/>
                    <a:uLnTx/>
                    <a:uFillTx/>
                    <a:latin typeface="Times New Roman" pitchFamily="18" charset="0"/>
                    <a:ea typeface="ＭＳ Ｐゴシック"/>
                  </a:rPr>
                  <a:t>Communicate</a:t>
                </a:r>
              </a:p>
            </p:txBody>
          </p:sp>
          <p:sp>
            <p:nvSpPr>
              <p:cNvPr id="32795" name="Freeform 7"/>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sp>
            <p:nvSpPr>
              <p:cNvPr id="32796" name="Freeform 8"/>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sp>
            <p:nvSpPr>
              <p:cNvPr id="32797" name="Line 9"/>
              <p:cNvSpPr>
                <a:spLocks noChangeShapeType="1"/>
              </p:cNvSpPr>
              <p:nvPr/>
            </p:nvSpPr>
            <p:spPr bwMode="auto">
              <a:xfrm>
                <a:off x="1824" y="1536"/>
                <a:ext cx="192" cy="0"/>
              </a:xfrm>
              <a:prstGeom prst="line">
                <a:avLst/>
              </a:prstGeom>
              <a:noFill/>
              <a:ln w="9525">
                <a:solidFill>
                  <a:schemeClr val="tx1"/>
                </a:solidFill>
                <a:round/>
                <a:headEnd/>
                <a:tailEnd type="triangl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grpSp>
        <p:grpSp>
          <p:nvGrpSpPr>
            <p:cNvPr id="4" name="Group 25"/>
            <p:cNvGrpSpPr>
              <a:grpSpLocks/>
            </p:cNvGrpSpPr>
            <p:nvPr/>
          </p:nvGrpSpPr>
          <p:grpSpPr bwMode="auto">
            <a:xfrm>
              <a:off x="2514600" y="1022350"/>
              <a:ext cx="1260763" cy="1219200"/>
              <a:chOff x="432" y="1056"/>
              <a:chExt cx="1008" cy="1008"/>
            </a:xfrm>
          </p:grpSpPr>
          <p:pic>
            <p:nvPicPr>
              <p:cNvPr id="32789" name="Picture 26"/>
              <p:cNvPicPr>
                <a:picLocks noChangeAspect="1" noChangeArrowheads="1"/>
              </p:cNvPicPr>
              <p:nvPr/>
            </p:nvPicPr>
            <p:blipFill>
              <a:blip r:embed="rId2" cstate="print"/>
              <a:srcRect/>
              <a:stretch>
                <a:fillRect/>
              </a:stretch>
            </p:blipFill>
            <p:spPr bwMode="auto">
              <a:xfrm>
                <a:off x="432" y="1056"/>
                <a:ext cx="1008" cy="1008"/>
              </a:xfrm>
              <a:prstGeom prst="rect">
                <a:avLst/>
              </a:prstGeom>
              <a:noFill/>
              <a:ln w="9525">
                <a:noFill/>
                <a:miter lim="800000"/>
                <a:headEnd/>
                <a:tailEnd/>
              </a:ln>
            </p:spPr>
          </p:pic>
          <p:sp>
            <p:nvSpPr>
              <p:cNvPr id="32790" name="Freeform 29"/>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sp>
            <p:nvSpPr>
              <p:cNvPr id="32791" name="Freeform 30"/>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grpSp>
        <p:sp>
          <p:nvSpPr>
            <p:cNvPr id="32783" name="Line 74"/>
            <p:cNvSpPr>
              <a:spLocks noChangeShapeType="1"/>
            </p:cNvSpPr>
            <p:nvPr/>
          </p:nvSpPr>
          <p:spPr bwMode="auto">
            <a:xfrm>
              <a:off x="485775" y="1041400"/>
              <a:ext cx="457200" cy="0"/>
            </a:xfrm>
            <a:prstGeom prst="line">
              <a:avLst/>
            </a:prstGeom>
            <a:noFill/>
            <a:ln w="9525">
              <a:solidFill>
                <a:schemeClr val="tx1"/>
              </a:solidFill>
              <a:round/>
              <a:headEnd type="oval" w="med" len="med"/>
              <a:tailEnd type="triangl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sp>
          <p:nvSpPr>
            <p:cNvPr id="32784" name="Line 75"/>
            <p:cNvSpPr>
              <a:spLocks noChangeShapeType="1"/>
            </p:cNvSpPr>
            <p:nvPr/>
          </p:nvSpPr>
          <p:spPr bwMode="auto">
            <a:xfrm>
              <a:off x="476250" y="1470025"/>
              <a:ext cx="457200" cy="0"/>
            </a:xfrm>
            <a:prstGeom prst="line">
              <a:avLst/>
            </a:prstGeom>
            <a:noFill/>
            <a:ln w="9525">
              <a:solidFill>
                <a:schemeClr val="tx1"/>
              </a:solidFill>
              <a:round/>
              <a:headEnd type="oval" w="med" len="med"/>
              <a:tailEnd type="triangl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sp>
          <p:nvSpPr>
            <p:cNvPr id="32785" name="Line 76"/>
            <p:cNvSpPr>
              <a:spLocks noChangeShapeType="1"/>
            </p:cNvSpPr>
            <p:nvPr/>
          </p:nvSpPr>
          <p:spPr bwMode="auto">
            <a:xfrm>
              <a:off x="485775" y="1870075"/>
              <a:ext cx="457200" cy="0"/>
            </a:xfrm>
            <a:prstGeom prst="line">
              <a:avLst/>
            </a:prstGeom>
            <a:noFill/>
            <a:ln w="9525">
              <a:solidFill>
                <a:schemeClr val="tx1"/>
              </a:solidFill>
              <a:round/>
              <a:headEnd type="oval" w="med" len="med"/>
              <a:tailEnd type="triangl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sp>
          <p:nvSpPr>
            <p:cNvPr id="32786" name="Line 77"/>
            <p:cNvSpPr>
              <a:spLocks noChangeShapeType="1"/>
            </p:cNvSpPr>
            <p:nvPr/>
          </p:nvSpPr>
          <p:spPr bwMode="auto">
            <a:xfrm flipH="1">
              <a:off x="3276600" y="2212975"/>
              <a:ext cx="457200" cy="0"/>
            </a:xfrm>
            <a:prstGeom prst="line">
              <a:avLst/>
            </a:prstGeom>
            <a:noFill/>
            <a:ln w="9525">
              <a:solidFill>
                <a:schemeClr val="tx1"/>
              </a:solidFill>
              <a:round/>
              <a:headEnd type="oval" w="med" len="med"/>
              <a:tailEnd type="triangl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sp>
          <p:nvSpPr>
            <p:cNvPr id="32787" name="Line 78"/>
            <p:cNvSpPr>
              <a:spLocks noChangeShapeType="1"/>
            </p:cNvSpPr>
            <p:nvPr/>
          </p:nvSpPr>
          <p:spPr bwMode="auto">
            <a:xfrm flipH="1">
              <a:off x="3276600" y="1803400"/>
              <a:ext cx="457200" cy="0"/>
            </a:xfrm>
            <a:prstGeom prst="line">
              <a:avLst/>
            </a:prstGeom>
            <a:noFill/>
            <a:ln w="9525">
              <a:solidFill>
                <a:schemeClr val="tx1"/>
              </a:solidFill>
              <a:round/>
              <a:headEnd type="oval" w="med" len="med"/>
              <a:tailEnd type="triangl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sp>
          <p:nvSpPr>
            <p:cNvPr id="32788" name="Line 79"/>
            <p:cNvSpPr>
              <a:spLocks noChangeShapeType="1"/>
            </p:cNvSpPr>
            <p:nvPr/>
          </p:nvSpPr>
          <p:spPr bwMode="auto">
            <a:xfrm flipH="1">
              <a:off x="3276600" y="1403350"/>
              <a:ext cx="457200" cy="0"/>
            </a:xfrm>
            <a:prstGeom prst="line">
              <a:avLst/>
            </a:prstGeom>
            <a:noFill/>
            <a:ln w="9525">
              <a:solidFill>
                <a:schemeClr val="tx1"/>
              </a:solidFill>
              <a:round/>
              <a:headEnd type="oval" w="med" len="med"/>
              <a:tailEnd type="triangl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grpSp>
      <p:graphicFrame>
        <p:nvGraphicFramePr>
          <p:cNvPr id="83" name="Table 82"/>
          <p:cNvGraphicFramePr>
            <a:graphicFrameLocks noGrp="1"/>
          </p:cNvGraphicFramePr>
          <p:nvPr>
            <p:extLst>
              <p:ext uri="{D42A27DB-BD31-4B8C-83A1-F6EECF244321}">
                <p14:modId xmlns:p14="http://schemas.microsoft.com/office/powerpoint/2010/main" val="3145597968"/>
              </p:ext>
            </p:extLst>
          </p:nvPr>
        </p:nvGraphicFramePr>
        <p:xfrm>
          <a:off x="617314" y="2732903"/>
          <a:ext cx="3654518" cy="3429000"/>
        </p:xfrm>
        <a:graphic>
          <a:graphicData uri="http://schemas.openxmlformats.org/drawingml/2006/table">
            <a:tbl>
              <a:tblPr/>
              <a:tblGrid>
                <a:gridCol w="3654518">
                  <a:extLst>
                    <a:ext uri="{9D8B030D-6E8A-4147-A177-3AD203B41FA5}">
                      <a16:colId xmlns:a16="http://schemas.microsoft.com/office/drawing/2014/main" val="20000"/>
                    </a:ext>
                  </a:extLst>
                </a:gridCol>
              </a:tblGrid>
              <a:tr h="3429000">
                <a:tc>
                  <a:txBody>
                    <a:bodyPr/>
                    <a:lstStyle/>
                    <a:p>
                      <a:r>
                        <a:rPr lang="en-US" sz="1600" i="1" kern="1200" baseline="0" dirty="0">
                          <a:solidFill>
                            <a:schemeClr val="tx1"/>
                          </a:solidFill>
                          <a:latin typeface="+mn-lt"/>
                          <a:ea typeface="+mn-ea"/>
                          <a:cs typeface="+mn-cs"/>
                        </a:rPr>
                        <a:t>Initialize( Z,F)</a:t>
                      </a:r>
                    </a:p>
                    <a:p>
                      <a:r>
                        <a:rPr lang="en-US" sz="1600" kern="1200" baseline="0" dirty="0">
                          <a:solidFill>
                            <a:schemeClr val="tx1"/>
                          </a:solidFill>
                          <a:latin typeface="+mn-lt"/>
                          <a:ea typeface="+mn-ea"/>
                          <a:cs typeface="+mn-cs"/>
                        </a:rPr>
                        <a:t>Do </a:t>
                      </a:r>
                    </a:p>
                    <a:p>
                      <a:pPr lvl="1"/>
                      <a:r>
                        <a:rPr lang="en-US" sz="1600" kern="1200" baseline="0" dirty="0">
                          <a:solidFill>
                            <a:schemeClr val="tx1"/>
                          </a:solidFill>
                          <a:latin typeface="+mn-lt"/>
                          <a:ea typeface="+mn-ea"/>
                          <a:cs typeface="+mn-cs"/>
                        </a:rPr>
                        <a:t>for all grid cells </a:t>
                      </a:r>
                      <a:r>
                        <a:rPr lang="en-US" sz="1600" i="1" kern="1200" baseline="0" dirty="0" err="1">
                          <a:solidFill>
                            <a:schemeClr val="tx1"/>
                          </a:solidFill>
                          <a:latin typeface="+mn-lt"/>
                          <a:ea typeface="+mn-ea"/>
                          <a:cs typeface="+mn-cs"/>
                        </a:rPr>
                        <a:t>i</a:t>
                      </a:r>
                      <a:endParaRPr lang="en-US" sz="1600" i="1" kern="1200" baseline="0" dirty="0">
                        <a:solidFill>
                          <a:schemeClr val="tx1"/>
                        </a:solidFill>
                        <a:latin typeface="+mn-lt"/>
                        <a:ea typeface="+mn-ea"/>
                        <a:cs typeface="+mn-cs"/>
                      </a:endParaRPr>
                    </a:p>
                    <a:p>
                      <a:pPr lvl="2"/>
                      <a:r>
                        <a:rPr lang="en-US" sz="1600" kern="1200" baseline="0" dirty="0">
                          <a:solidFill>
                            <a:schemeClr val="tx1"/>
                          </a:solidFill>
                          <a:latin typeface="+mn-lt"/>
                          <a:ea typeface="+mn-ea"/>
                          <a:cs typeface="+mn-cs"/>
                        </a:rPr>
                        <a:t>if </a:t>
                      </a:r>
                      <a:r>
                        <a:rPr lang="en-US" sz="1600" i="1" kern="1200" baseline="0" dirty="0">
                          <a:solidFill>
                            <a:schemeClr val="tx1"/>
                          </a:solidFill>
                          <a:latin typeface="+mn-lt"/>
                          <a:ea typeface="+mn-ea"/>
                          <a:cs typeface="+mn-cs"/>
                        </a:rPr>
                        <a:t>Z(</a:t>
                      </a:r>
                      <a:r>
                        <a:rPr lang="en-US" sz="1600" i="1" kern="1200" baseline="0" dirty="0" err="1">
                          <a:solidFill>
                            <a:schemeClr val="tx1"/>
                          </a:solidFill>
                          <a:latin typeface="+mn-lt"/>
                          <a:ea typeface="+mn-ea"/>
                          <a:cs typeface="+mn-cs"/>
                        </a:rPr>
                        <a:t>i</a:t>
                      </a:r>
                      <a:r>
                        <a:rPr lang="en-US" sz="1600" i="1" kern="1200" baseline="0" dirty="0">
                          <a:solidFill>
                            <a:schemeClr val="tx1"/>
                          </a:solidFill>
                          <a:latin typeface="+mn-lt"/>
                          <a:ea typeface="+mn-ea"/>
                          <a:cs typeface="+mn-cs"/>
                        </a:rPr>
                        <a:t>) &gt; n   </a:t>
                      </a:r>
                    </a:p>
                    <a:p>
                      <a:pPr marL="1371600" lvl="3" indent="-228600"/>
                      <a:r>
                        <a:rPr lang="en-US" sz="1600" i="1" kern="1200" baseline="0" dirty="0">
                          <a:solidFill>
                            <a:schemeClr val="tx1"/>
                          </a:solidFill>
                          <a:latin typeface="+mn-lt"/>
                          <a:ea typeface="+mn-ea"/>
                          <a:cs typeface="+mn-cs"/>
                        </a:rPr>
                        <a:t> F(</a:t>
                      </a:r>
                      <a:r>
                        <a:rPr lang="en-US" sz="1600" i="1" kern="1200" baseline="0" dirty="0" err="1">
                          <a:solidFill>
                            <a:schemeClr val="tx1"/>
                          </a:solidFill>
                          <a:latin typeface="+mn-lt"/>
                          <a:ea typeface="+mn-ea"/>
                          <a:cs typeface="+mn-cs"/>
                        </a:rPr>
                        <a:t>i</a:t>
                      </a:r>
                      <a:r>
                        <a:rPr lang="en-US" sz="1600" i="1" kern="1200" baseline="0" dirty="0">
                          <a:solidFill>
                            <a:schemeClr val="tx1"/>
                          </a:solidFill>
                          <a:latin typeface="+mn-lt"/>
                          <a:ea typeface="+mn-ea"/>
                          <a:cs typeface="+mn-cs"/>
                        </a:rPr>
                        <a:t>) ← Z(</a:t>
                      </a:r>
                      <a:r>
                        <a:rPr lang="en-US" sz="1600" i="1" kern="1200" baseline="0" dirty="0" err="1">
                          <a:solidFill>
                            <a:schemeClr val="tx1"/>
                          </a:solidFill>
                          <a:latin typeface="+mn-lt"/>
                          <a:ea typeface="+mn-ea"/>
                          <a:cs typeface="+mn-cs"/>
                        </a:rPr>
                        <a:t>i</a:t>
                      </a:r>
                      <a:r>
                        <a:rPr lang="en-US" sz="1600" i="1" kern="1200" baseline="0" dirty="0">
                          <a:solidFill>
                            <a:schemeClr val="tx1"/>
                          </a:solidFill>
                          <a:latin typeface="+mn-lt"/>
                          <a:ea typeface="+mn-ea"/>
                          <a:cs typeface="+mn-cs"/>
                        </a:rPr>
                        <a:t>)</a:t>
                      </a:r>
                    </a:p>
                    <a:p>
                      <a:pPr lvl="2"/>
                      <a:r>
                        <a:rPr lang="en-US" sz="1600" i="1" kern="1200" baseline="0" dirty="0">
                          <a:solidFill>
                            <a:schemeClr val="tx1"/>
                          </a:solidFill>
                          <a:latin typeface="+mn-lt"/>
                          <a:ea typeface="+mn-ea"/>
                          <a:cs typeface="+mn-cs"/>
                        </a:rPr>
                        <a:t>Else   </a:t>
                      </a:r>
                    </a:p>
                    <a:p>
                      <a:pPr marL="914400" lvl="2" indent="228600"/>
                      <a:r>
                        <a:rPr lang="en-US" sz="1600" i="1" kern="1200" baseline="0" dirty="0">
                          <a:solidFill>
                            <a:schemeClr val="tx1"/>
                          </a:solidFill>
                          <a:latin typeface="+mn-lt"/>
                          <a:ea typeface="+mn-ea"/>
                          <a:cs typeface="+mn-cs"/>
                        </a:rPr>
                        <a:t>F(</a:t>
                      </a:r>
                      <a:r>
                        <a:rPr lang="en-US" sz="1600" i="1" kern="1200" baseline="0" dirty="0" err="1">
                          <a:solidFill>
                            <a:schemeClr val="tx1"/>
                          </a:solidFill>
                          <a:latin typeface="+mn-lt"/>
                          <a:ea typeface="+mn-ea"/>
                          <a:cs typeface="+mn-cs"/>
                        </a:rPr>
                        <a:t>i</a:t>
                      </a:r>
                      <a:r>
                        <a:rPr lang="en-US" sz="1600" i="1" kern="1200" baseline="0" dirty="0">
                          <a:solidFill>
                            <a:schemeClr val="tx1"/>
                          </a:solidFill>
                          <a:latin typeface="+mn-lt"/>
                          <a:ea typeface="+mn-ea"/>
                          <a:cs typeface="+mn-cs"/>
                        </a:rPr>
                        <a:t>) ← n</a:t>
                      </a:r>
                    </a:p>
                    <a:p>
                      <a:pPr marL="914400" lvl="2" indent="228600"/>
                      <a:r>
                        <a:rPr lang="en-US" sz="1600" i="1" kern="1200" baseline="0" dirty="0" err="1">
                          <a:solidFill>
                            <a:schemeClr val="tx1"/>
                          </a:solidFill>
                          <a:latin typeface="+mn-lt"/>
                          <a:ea typeface="+mn-ea"/>
                          <a:cs typeface="+mn-cs"/>
                        </a:rPr>
                        <a:t>i</a:t>
                      </a:r>
                      <a:r>
                        <a:rPr lang="en-US" sz="1600" i="1" kern="1200" baseline="0" dirty="0">
                          <a:solidFill>
                            <a:schemeClr val="tx1"/>
                          </a:solidFill>
                          <a:latin typeface="+mn-lt"/>
                          <a:ea typeface="+mn-ea"/>
                          <a:cs typeface="+mn-cs"/>
                        </a:rPr>
                        <a:t> on stack for next pass</a:t>
                      </a:r>
                    </a:p>
                    <a:p>
                      <a:pPr lvl="1"/>
                      <a:r>
                        <a:rPr lang="en-US" sz="1600" kern="1200" baseline="0" dirty="0" err="1">
                          <a:solidFill>
                            <a:schemeClr val="tx1"/>
                          </a:solidFill>
                          <a:latin typeface="+mn-lt"/>
                          <a:ea typeface="+mn-ea"/>
                          <a:cs typeface="+mn-cs"/>
                        </a:rPr>
                        <a:t>endfor</a:t>
                      </a:r>
                      <a:endParaRPr lang="en-US" sz="1600" kern="1200" baseline="0" dirty="0">
                        <a:solidFill>
                          <a:schemeClr val="tx1"/>
                        </a:solidFill>
                        <a:latin typeface="+mn-lt"/>
                        <a:ea typeface="+mn-ea"/>
                        <a:cs typeface="+mn-cs"/>
                      </a:endParaRPr>
                    </a:p>
                    <a:p>
                      <a:pPr lvl="1"/>
                      <a:r>
                        <a:rPr lang="en-US" sz="1600" i="1" kern="1200" baseline="0" dirty="0">
                          <a:solidFill>
                            <a:schemeClr val="tx1"/>
                          </a:solidFill>
                          <a:latin typeface="+mn-lt"/>
                          <a:ea typeface="+mn-ea"/>
                          <a:cs typeface="+mn-cs"/>
                        </a:rPr>
                        <a:t>Send( </a:t>
                      </a:r>
                      <a:r>
                        <a:rPr lang="en-US" sz="1600" i="1" kern="1200" baseline="0" dirty="0" err="1">
                          <a:solidFill>
                            <a:schemeClr val="tx1"/>
                          </a:solidFill>
                          <a:latin typeface="+mn-lt"/>
                          <a:ea typeface="+mn-ea"/>
                          <a:cs typeface="+mn-cs"/>
                        </a:rPr>
                        <a:t>topRow</a:t>
                      </a:r>
                      <a:r>
                        <a:rPr lang="en-US" sz="1600" i="1" kern="1200" baseline="0" dirty="0">
                          <a:solidFill>
                            <a:schemeClr val="tx1"/>
                          </a:solidFill>
                          <a:latin typeface="+mn-lt"/>
                          <a:ea typeface="+mn-ea"/>
                          <a:cs typeface="+mn-cs"/>
                        </a:rPr>
                        <a:t>, rank-1 )</a:t>
                      </a:r>
                    </a:p>
                    <a:p>
                      <a:pPr lvl="1"/>
                      <a:r>
                        <a:rPr lang="en-US" sz="1600" i="1" kern="1200" baseline="0" dirty="0">
                          <a:solidFill>
                            <a:schemeClr val="tx1"/>
                          </a:solidFill>
                          <a:latin typeface="+mn-lt"/>
                          <a:ea typeface="+mn-ea"/>
                          <a:cs typeface="+mn-cs"/>
                        </a:rPr>
                        <a:t>Send( </a:t>
                      </a:r>
                      <a:r>
                        <a:rPr lang="en-US" sz="1600" i="1" kern="1200" baseline="0" dirty="0" err="1">
                          <a:solidFill>
                            <a:schemeClr val="tx1"/>
                          </a:solidFill>
                          <a:latin typeface="+mn-lt"/>
                          <a:ea typeface="+mn-ea"/>
                          <a:cs typeface="+mn-cs"/>
                        </a:rPr>
                        <a:t>bottomRow</a:t>
                      </a:r>
                      <a:r>
                        <a:rPr lang="en-US" sz="1600" i="1" kern="1200" baseline="0" dirty="0">
                          <a:solidFill>
                            <a:schemeClr val="tx1"/>
                          </a:solidFill>
                          <a:latin typeface="+mn-lt"/>
                          <a:ea typeface="+mn-ea"/>
                          <a:cs typeface="+mn-cs"/>
                        </a:rPr>
                        <a:t>, rank+1 )</a:t>
                      </a:r>
                    </a:p>
                    <a:p>
                      <a:pPr lvl="1"/>
                      <a:r>
                        <a:rPr lang="en-US" sz="1600" i="1" kern="1200" baseline="0" dirty="0" err="1">
                          <a:solidFill>
                            <a:schemeClr val="tx1"/>
                          </a:solidFill>
                          <a:latin typeface="+mn-lt"/>
                          <a:ea typeface="+mn-ea"/>
                          <a:cs typeface="+mn-cs"/>
                        </a:rPr>
                        <a:t>Recv</a:t>
                      </a:r>
                      <a:r>
                        <a:rPr lang="en-US" sz="1600" i="1" kern="1200" baseline="0" dirty="0">
                          <a:solidFill>
                            <a:schemeClr val="tx1"/>
                          </a:solidFill>
                          <a:latin typeface="+mn-lt"/>
                          <a:ea typeface="+mn-ea"/>
                          <a:cs typeface="+mn-cs"/>
                        </a:rPr>
                        <a:t>( </a:t>
                      </a:r>
                      <a:r>
                        <a:rPr lang="en-US" sz="1600" i="1" kern="1200" baseline="0" dirty="0" err="1">
                          <a:solidFill>
                            <a:schemeClr val="tx1"/>
                          </a:solidFill>
                          <a:latin typeface="+mn-lt"/>
                          <a:ea typeface="+mn-ea"/>
                          <a:cs typeface="+mn-cs"/>
                        </a:rPr>
                        <a:t>rowBelow</a:t>
                      </a:r>
                      <a:r>
                        <a:rPr lang="en-US" sz="1600" i="1" kern="1200" baseline="0" dirty="0">
                          <a:solidFill>
                            <a:schemeClr val="tx1"/>
                          </a:solidFill>
                          <a:latin typeface="+mn-lt"/>
                          <a:ea typeface="+mn-ea"/>
                          <a:cs typeface="+mn-cs"/>
                        </a:rPr>
                        <a:t>, rank+1 )</a:t>
                      </a:r>
                    </a:p>
                    <a:p>
                      <a:pPr lvl="1"/>
                      <a:r>
                        <a:rPr lang="en-US" sz="1600" i="1" kern="1200" baseline="0" dirty="0" err="1">
                          <a:solidFill>
                            <a:schemeClr val="tx1"/>
                          </a:solidFill>
                          <a:latin typeface="+mn-lt"/>
                          <a:ea typeface="+mn-ea"/>
                          <a:cs typeface="+mn-cs"/>
                        </a:rPr>
                        <a:t>Recv</a:t>
                      </a:r>
                      <a:r>
                        <a:rPr lang="en-US" sz="1600" i="1" kern="1200" baseline="0" dirty="0">
                          <a:solidFill>
                            <a:schemeClr val="tx1"/>
                          </a:solidFill>
                          <a:latin typeface="+mn-lt"/>
                          <a:ea typeface="+mn-ea"/>
                          <a:cs typeface="+mn-cs"/>
                        </a:rPr>
                        <a:t>( </a:t>
                      </a:r>
                      <a:r>
                        <a:rPr lang="en-US" sz="1600" i="1" kern="1200" baseline="0" dirty="0" err="1">
                          <a:solidFill>
                            <a:schemeClr val="tx1"/>
                          </a:solidFill>
                          <a:latin typeface="+mn-lt"/>
                          <a:ea typeface="+mn-ea"/>
                          <a:cs typeface="+mn-cs"/>
                        </a:rPr>
                        <a:t>rowAbove</a:t>
                      </a:r>
                      <a:r>
                        <a:rPr lang="en-US" sz="1600" i="1" kern="1200" baseline="0" dirty="0">
                          <a:solidFill>
                            <a:schemeClr val="tx1"/>
                          </a:solidFill>
                          <a:latin typeface="+mn-lt"/>
                          <a:ea typeface="+mn-ea"/>
                          <a:cs typeface="+mn-cs"/>
                        </a:rPr>
                        <a:t>, rank-1 )</a:t>
                      </a:r>
                    </a:p>
                    <a:p>
                      <a:r>
                        <a:rPr lang="en-US" sz="1600" kern="1200" baseline="0" dirty="0">
                          <a:solidFill>
                            <a:schemeClr val="tx1"/>
                          </a:solidFill>
                          <a:latin typeface="+mn-lt"/>
                          <a:ea typeface="+mn-ea"/>
                          <a:cs typeface="+mn-cs"/>
                        </a:rPr>
                        <a:t>Until F is not modified</a:t>
                      </a:r>
                      <a:endParaRPr lang="en-US" sz="1050" dirty="0">
                        <a:latin typeface="Times New Roman"/>
                        <a:ea typeface="Times New Roman"/>
                        <a:cs typeface="Times New Roman"/>
                      </a:endParaRPr>
                    </a:p>
                  </a:txBody>
                  <a:tcPr marL="94227" marR="94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5546" name="Rectangle 83"/>
          <p:cNvSpPr>
            <a:spLocks noChangeArrowheads="1"/>
          </p:cNvSpPr>
          <p:nvPr/>
        </p:nvSpPr>
        <p:spPr bwMode="auto">
          <a:xfrm>
            <a:off x="4359051" y="3280591"/>
            <a:ext cx="4572000" cy="1939925"/>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Calibri"/>
                <a:ea typeface="ＭＳ Ｐゴシック"/>
              </a:rPr>
              <a:t>Z denotes the original elevation.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Calibri"/>
                <a:ea typeface="ＭＳ Ｐゴシック"/>
              </a:rPr>
              <a:t>F denotes the pit filled elevation.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Calibri"/>
                <a:ea typeface="ＭＳ Ｐゴシック"/>
              </a:rPr>
              <a:t>n denotes lowest neighboring elevation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err="1">
                <a:ln>
                  <a:noFill/>
                </a:ln>
                <a:solidFill>
                  <a:srgbClr val="000000"/>
                </a:solidFill>
                <a:effectLst/>
                <a:uLnTx/>
                <a:uFillTx/>
                <a:latin typeface="Calibri"/>
                <a:ea typeface="ＭＳ Ｐゴシック"/>
              </a:rPr>
              <a:t>i</a:t>
            </a:r>
            <a:r>
              <a:rPr kumimoji="1" lang="en-US" sz="2000" b="0" i="0" u="none" strike="noStrike" kern="1200" cap="none" spc="0" normalizeH="0" baseline="0" noProof="0" dirty="0">
                <a:ln>
                  <a:noFill/>
                </a:ln>
                <a:solidFill>
                  <a:srgbClr val="000000"/>
                </a:solidFill>
                <a:effectLst/>
                <a:uLnTx/>
                <a:uFillTx/>
                <a:latin typeface="Calibri"/>
                <a:ea typeface="ＭＳ Ｐゴシック"/>
              </a:rPr>
              <a:t> denotes the cell being evaluated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dirty="0">
              <a:ln>
                <a:noFill/>
              </a:ln>
              <a:solidFill>
                <a:srgbClr val="000000"/>
              </a:solidFill>
              <a:effectLst/>
              <a:uLnTx/>
              <a:uFillTx/>
              <a:latin typeface="Calibri"/>
              <a:ea typeface="ＭＳ Ｐゴシック"/>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000" b="0" i="0" u="none" strike="noStrike" kern="1200" cap="none" spc="0" normalizeH="0" baseline="0" noProof="0" dirty="0">
                <a:ln>
                  <a:noFill/>
                </a:ln>
                <a:solidFill>
                  <a:srgbClr val="000000"/>
                </a:solidFill>
                <a:effectLst/>
                <a:uLnTx/>
                <a:uFillTx/>
                <a:latin typeface="Calibri"/>
                <a:ea typeface="ＭＳ Ｐゴシック"/>
              </a:rPr>
              <a:t>Iterate only over stack of changeable cells  </a:t>
            </a:r>
          </a:p>
        </p:txBody>
      </p:sp>
      <p:sp>
        <p:nvSpPr>
          <p:cNvPr id="32779" name="Line 5"/>
          <p:cNvSpPr>
            <a:spLocks noChangeShapeType="1"/>
          </p:cNvSpPr>
          <p:nvPr/>
        </p:nvSpPr>
        <p:spPr bwMode="auto">
          <a:xfrm>
            <a:off x="5276851" y="2114754"/>
            <a:ext cx="441325" cy="0"/>
          </a:xfrm>
          <a:prstGeom prst="line">
            <a:avLst/>
          </a:prstGeom>
          <a:noFill/>
          <a:ln w="9525">
            <a:solidFill>
              <a:schemeClr val="tx1"/>
            </a:solidFill>
            <a:round/>
            <a:headEnd type="triangle" w="med" len="me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sp>
        <p:nvSpPr>
          <p:cNvPr id="32780" name="Line 9"/>
          <p:cNvSpPr>
            <a:spLocks noChangeShapeType="1"/>
          </p:cNvSpPr>
          <p:nvPr/>
        </p:nvSpPr>
        <p:spPr bwMode="auto">
          <a:xfrm>
            <a:off x="6103938" y="2114754"/>
            <a:ext cx="442912" cy="0"/>
          </a:xfrm>
          <a:prstGeom prst="line">
            <a:avLst/>
          </a:prstGeom>
          <a:noFill/>
          <a:ln w="9525">
            <a:solidFill>
              <a:schemeClr val="tx1"/>
            </a:solidFill>
            <a:round/>
            <a:headEnd type="triangle" w="med" len="me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1200" cap="none" spc="0" normalizeH="0" baseline="0" noProof="0">
              <a:ln>
                <a:noFill/>
              </a:ln>
              <a:solidFill>
                <a:srgbClr val="EEECE1"/>
              </a:solidFill>
              <a:effectLst/>
              <a:uLnTx/>
              <a:uFillTx/>
              <a:latin typeface="Times New Roman" pitchFamily="18" charset="0"/>
              <a:ea typeface="ＭＳ Ｐゴシック"/>
            </a:endParaRPr>
          </a:p>
        </p:txBody>
      </p:sp>
      <p:grpSp>
        <p:nvGrpSpPr>
          <p:cNvPr id="6" name="Group 5"/>
          <p:cNvGrpSpPr/>
          <p:nvPr/>
        </p:nvGrpSpPr>
        <p:grpSpPr>
          <a:xfrm>
            <a:off x="8838729" y="1081536"/>
            <a:ext cx="2209800" cy="1408221"/>
            <a:chOff x="8400724" y="1356367"/>
            <a:chExt cx="2209800" cy="1801714"/>
          </a:xfrm>
        </p:grpSpPr>
        <p:sp>
          <p:nvSpPr>
            <p:cNvPr id="72" name="Freeform 4"/>
            <p:cNvSpPr>
              <a:spLocks/>
            </p:cNvSpPr>
            <p:nvPr/>
          </p:nvSpPr>
          <p:spPr bwMode="auto">
            <a:xfrm>
              <a:off x="8400724" y="1788069"/>
              <a:ext cx="2209800" cy="1370012"/>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ysClr val="windowText" lastClr="00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grpSp>
          <p:nvGrpSpPr>
            <p:cNvPr id="5" name="Group 4"/>
            <p:cNvGrpSpPr/>
            <p:nvPr/>
          </p:nvGrpSpPr>
          <p:grpSpPr>
            <a:xfrm>
              <a:off x="8400724" y="1356367"/>
              <a:ext cx="2209800" cy="1801713"/>
              <a:chOff x="8400724" y="872081"/>
              <a:chExt cx="2209800" cy="2286000"/>
            </a:xfrm>
          </p:grpSpPr>
          <p:sp>
            <p:nvSpPr>
              <p:cNvPr id="73" name="Line 8"/>
              <p:cNvSpPr>
                <a:spLocks noChangeShapeType="1"/>
              </p:cNvSpPr>
              <p:nvPr/>
            </p:nvSpPr>
            <p:spPr bwMode="auto">
              <a:xfrm flipH="1" flipV="1">
                <a:off x="10534324" y="872081"/>
                <a:ext cx="76200" cy="2209800"/>
              </a:xfrm>
              <a:prstGeom prst="line">
                <a:avLst/>
              </a:pr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74" name="Line 9"/>
              <p:cNvSpPr>
                <a:spLocks noChangeShapeType="1"/>
              </p:cNvSpPr>
              <p:nvPr/>
            </p:nvSpPr>
            <p:spPr bwMode="auto">
              <a:xfrm flipH="1">
                <a:off x="8476924" y="872081"/>
                <a:ext cx="2057400" cy="0"/>
              </a:xfrm>
              <a:prstGeom prst="line">
                <a:avLst/>
              </a:pr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75" name="Line 10"/>
              <p:cNvSpPr>
                <a:spLocks noChangeShapeType="1"/>
              </p:cNvSpPr>
              <p:nvPr/>
            </p:nvSpPr>
            <p:spPr bwMode="auto">
              <a:xfrm flipV="1">
                <a:off x="8400724" y="872081"/>
                <a:ext cx="76200" cy="2286000"/>
              </a:xfrm>
              <a:prstGeom prst="line">
                <a:avLst/>
              </a:pr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grpSp>
      </p:grpSp>
      <p:sp>
        <p:nvSpPr>
          <p:cNvPr id="81" name="Text Box 26"/>
          <p:cNvSpPr txBox="1">
            <a:spLocks noChangeArrowheads="1"/>
          </p:cNvSpPr>
          <p:nvPr/>
        </p:nvSpPr>
        <p:spPr bwMode="auto">
          <a:xfrm>
            <a:off x="8914929" y="510076"/>
            <a:ext cx="2057400" cy="52387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sz="2800" b="0" i="0" u="none" strike="noStrike" kern="0" cap="none" spc="0" normalizeH="0" baseline="0" noProof="0" dirty="0">
                <a:ln>
                  <a:noFill/>
                </a:ln>
                <a:solidFill>
                  <a:srgbClr val="1F497D"/>
                </a:solidFill>
                <a:effectLst/>
                <a:uLnTx/>
                <a:uFillTx/>
                <a:latin typeface="Calibri"/>
                <a:ea typeface="ＭＳ Ｐゴシック"/>
              </a:rPr>
              <a:t>Initialization</a:t>
            </a:r>
          </a:p>
        </p:txBody>
      </p:sp>
      <p:sp>
        <p:nvSpPr>
          <p:cNvPr id="82" name="Text Box 27"/>
          <p:cNvSpPr txBox="1">
            <a:spLocks noChangeArrowheads="1"/>
          </p:cNvSpPr>
          <p:nvPr/>
        </p:nvSpPr>
        <p:spPr bwMode="auto">
          <a:xfrm>
            <a:off x="8648229" y="2397639"/>
            <a:ext cx="2590800" cy="52387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sz="2800" b="0" i="0" u="none" strike="noStrike" kern="0" cap="none" spc="0" normalizeH="0" baseline="0" noProof="0" dirty="0">
                <a:ln>
                  <a:noFill/>
                </a:ln>
                <a:solidFill>
                  <a:srgbClr val="1F497D"/>
                </a:solidFill>
                <a:effectLst/>
                <a:uLnTx/>
                <a:uFillTx/>
                <a:latin typeface="Calibri"/>
                <a:ea typeface="ＭＳ Ｐゴシック"/>
              </a:rPr>
              <a:t>1</a:t>
            </a:r>
            <a:r>
              <a:rPr kumimoji="1" lang="en-US" sz="2800" b="0" i="0" u="none" strike="noStrike" kern="0" cap="none" spc="0" normalizeH="0" baseline="30000" noProof="0" dirty="0">
                <a:ln>
                  <a:noFill/>
                </a:ln>
                <a:solidFill>
                  <a:srgbClr val="1F497D"/>
                </a:solidFill>
                <a:effectLst/>
                <a:uLnTx/>
                <a:uFillTx/>
                <a:latin typeface="Calibri"/>
                <a:ea typeface="ＭＳ Ｐゴシック"/>
              </a:rPr>
              <a:t>st</a:t>
            </a:r>
            <a:r>
              <a:rPr kumimoji="1" lang="en-US" sz="2800" b="0" i="0" u="none" strike="noStrike" kern="0" cap="none" spc="0" normalizeH="0" baseline="0" noProof="0" dirty="0">
                <a:ln>
                  <a:noFill/>
                </a:ln>
                <a:solidFill>
                  <a:srgbClr val="1F497D"/>
                </a:solidFill>
                <a:effectLst/>
                <a:uLnTx/>
                <a:uFillTx/>
                <a:latin typeface="Calibri"/>
                <a:ea typeface="ＭＳ Ｐゴシック"/>
              </a:rPr>
              <a:t> Pass</a:t>
            </a:r>
          </a:p>
        </p:txBody>
      </p:sp>
      <p:sp>
        <p:nvSpPr>
          <p:cNvPr id="84" name="Text Box 28"/>
          <p:cNvSpPr txBox="1">
            <a:spLocks noChangeArrowheads="1"/>
          </p:cNvSpPr>
          <p:nvPr/>
        </p:nvSpPr>
        <p:spPr bwMode="auto">
          <a:xfrm>
            <a:off x="8800629" y="4206955"/>
            <a:ext cx="2286000" cy="52387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1" lang="en-US" sz="2800" b="0" i="0" u="none" strike="noStrike" kern="0" cap="none" spc="0" normalizeH="0" baseline="0" noProof="0">
                <a:ln>
                  <a:noFill/>
                </a:ln>
                <a:solidFill>
                  <a:srgbClr val="1F497D"/>
                </a:solidFill>
                <a:effectLst/>
                <a:uLnTx/>
                <a:uFillTx/>
                <a:latin typeface="Calibri"/>
                <a:ea typeface="ＭＳ Ｐゴシック"/>
              </a:rPr>
              <a:t>2</a:t>
            </a:r>
            <a:r>
              <a:rPr kumimoji="1" lang="en-US" sz="2800" b="0" i="0" u="none" strike="noStrike" kern="0" cap="none" spc="0" normalizeH="0" baseline="30000" noProof="0">
                <a:ln>
                  <a:noFill/>
                </a:ln>
                <a:solidFill>
                  <a:srgbClr val="1F497D"/>
                </a:solidFill>
                <a:effectLst/>
                <a:uLnTx/>
                <a:uFillTx/>
                <a:latin typeface="Calibri"/>
                <a:ea typeface="ＭＳ Ｐゴシック"/>
              </a:rPr>
              <a:t>nd</a:t>
            </a:r>
            <a:r>
              <a:rPr kumimoji="1" lang="en-US" sz="2800" b="0" i="0" u="none" strike="noStrike" kern="0" cap="none" spc="0" normalizeH="0" baseline="0" noProof="0">
                <a:ln>
                  <a:noFill/>
                </a:ln>
                <a:solidFill>
                  <a:srgbClr val="1F497D"/>
                </a:solidFill>
                <a:effectLst/>
                <a:uLnTx/>
                <a:uFillTx/>
                <a:latin typeface="Calibri"/>
                <a:ea typeface="ＭＳ Ｐゴシック"/>
              </a:rPr>
              <a:t> Pass</a:t>
            </a:r>
          </a:p>
        </p:txBody>
      </p:sp>
      <p:sp>
        <p:nvSpPr>
          <p:cNvPr id="85" name="Line 29"/>
          <p:cNvSpPr>
            <a:spLocks noChangeShapeType="1"/>
          </p:cNvSpPr>
          <p:nvPr/>
        </p:nvSpPr>
        <p:spPr bwMode="auto">
          <a:xfrm flipH="1">
            <a:off x="9181629" y="2921514"/>
            <a:ext cx="1524000" cy="0"/>
          </a:xfrm>
          <a:prstGeom prst="line">
            <a:avLst/>
          </a:prstGeom>
          <a:noFill/>
          <a:ln w="9525">
            <a:solidFill>
              <a:sysClr val="windowText" lastClr="000000"/>
            </a:solidFill>
            <a:round/>
            <a:headEnd type="oval" w="med" len="med"/>
            <a:tailEnd type="triangl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86" name="Line 30"/>
          <p:cNvSpPr>
            <a:spLocks noChangeShapeType="1"/>
          </p:cNvSpPr>
          <p:nvPr/>
        </p:nvSpPr>
        <p:spPr bwMode="auto">
          <a:xfrm>
            <a:off x="9143529" y="4713311"/>
            <a:ext cx="1600200" cy="0"/>
          </a:xfrm>
          <a:prstGeom prst="line">
            <a:avLst/>
          </a:prstGeom>
          <a:noFill/>
          <a:ln w="9525">
            <a:solidFill>
              <a:sysClr val="windowText" lastClr="000000"/>
            </a:solidFill>
            <a:round/>
            <a:headEnd type="oval" w="med" len="med"/>
            <a:tailEnd type="triangle" w="med" len="me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grpSp>
        <p:nvGrpSpPr>
          <p:cNvPr id="7" name="Group 6"/>
          <p:cNvGrpSpPr/>
          <p:nvPr/>
        </p:nvGrpSpPr>
        <p:grpSpPr>
          <a:xfrm>
            <a:off x="8838729" y="3057034"/>
            <a:ext cx="2209800" cy="1081195"/>
            <a:chOff x="9040545" y="4524227"/>
            <a:chExt cx="2209800" cy="1371600"/>
          </a:xfrm>
        </p:grpSpPr>
        <p:sp>
          <p:nvSpPr>
            <p:cNvPr id="76" name="Freeform 11"/>
            <p:cNvSpPr>
              <a:spLocks/>
            </p:cNvSpPr>
            <p:nvPr/>
          </p:nvSpPr>
          <p:spPr bwMode="auto">
            <a:xfrm>
              <a:off x="10913795" y="5189390"/>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77" name="Freeform 13"/>
            <p:cNvSpPr>
              <a:spLocks/>
            </p:cNvSpPr>
            <p:nvPr/>
          </p:nvSpPr>
          <p:spPr bwMode="auto">
            <a:xfrm>
              <a:off x="10489933" y="5189390"/>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78" name="Freeform 14"/>
            <p:cNvSpPr>
              <a:spLocks/>
            </p:cNvSpPr>
            <p:nvPr/>
          </p:nvSpPr>
          <p:spPr bwMode="auto">
            <a:xfrm>
              <a:off x="10193070" y="4562327"/>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79" name="Freeform 15"/>
            <p:cNvSpPr>
              <a:spLocks/>
            </p:cNvSpPr>
            <p:nvPr/>
          </p:nvSpPr>
          <p:spPr bwMode="auto">
            <a:xfrm>
              <a:off x="9116745" y="4571852"/>
              <a:ext cx="1085850" cy="1588"/>
            </a:xfrm>
            <a:custGeom>
              <a:avLst/>
              <a:gdLst>
                <a:gd name="T0" fmla="*/ 2147483647 w 684"/>
                <a:gd name="T1" fmla="*/ 0 h 1"/>
                <a:gd name="T2" fmla="*/ 0 w 684"/>
                <a:gd name="T3" fmla="*/ 0 h 1"/>
                <a:gd name="T4" fmla="*/ 0 60000 65536"/>
                <a:gd name="T5" fmla="*/ 0 60000 65536"/>
                <a:gd name="T6" fmla="*/ 0 w 684"/>
                <a:gd name="T7" fmla="*/ 0 h 1"/>
                <a:gd name="T8" fmla="*/ 684 w 684"/>
                <a:gd name="T9" fmla="*/ 1 h 1"/>
              </a:gdLst>
              <a:ahLst/>
              <a:cxnLst>
                <a:cxn ang="T4">
                  <a:pos x="T0" y="T1"/>
                </a:cxn>
                <a:cxn ang="T5">
                  <a:pos x="T2" y="T3"/>
                </a:cxn>
              </a:cxnLst>
              <a:rect l="T6" t="T7" r="T8" b="T9"/>
              <a:pathLst>
                <a:path w="684" h="1">
                  <a:moveTo>
                    <a:pt x="684" y="0"/>
                  </a:moveTo>
                  <a:lnTo>
                    <a:pt x="0" y="0"/>
                  </a:lnTo>
                </a:path>
              </a:pathLst>
            </a:cu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80" name="Freeform 16"/>
            <p:cNvSpPr>
              <a:spLocks/>
            </p:cNvSpPr>
            <p:nvPr/>
          </p:nvSpPr>
          <p:spPr bwMode="auto">
            <a:xfrm>
              <a:off x="9040545" y="4562327"/>
              <a:ext cx="85725" cy="1333500"/>
            </a:xfrm>
            <a:custGeom>
              <a:avLst/>
              <a:gdLst>
                <a:gd name="T0" fmla="*/ 0 w 54"/>
                <a:gd name="T1" fmla="*/ 2147483647 h 840"/>
                <a:gd name="T2" fmla="*/ 2147483647 w 54"/>
                <a:gd name="T3" fmla="*/ 0 h 840"/>
                <a:gd name="T4" fmla="*/ 0 60000 65536"/>
                <a:gd name="T5" fmla="*/ 0 60000 65536"/>
                <a:gd name="T6" fmla="*/ 0 w 54"/>
                <a:gd name="T7" fmla="*/ 0 h 840"/>
                <a:gd name="T8" fmla="*/ 54 w 54"/>
                <a:gd name="T9" fmla="*/ 840 h 840"/>
              </a:gdLst>
              <a:ahLst/>
              <a:cxnLst>
                <a:cxn ang="T4">
                  <a:pos x="T0" y="T1"/>
                </a:cxn>
                <a:cxn ang="T5">
                  <a:pos x="T2" y="T3"/>
                </a:cxn>
              </a:cxnLst>
              <a:rect l="T6" t="T7" r="T8" b="T9"/>
              <a:pathLst>
                <a:path w="54" h="840">
                  <a:moveTo>
                    <a:pt x="0" y="840"/>
                  </a:moveTo>
                  <a:lnTo>
                    <a:pt x="54" y="0"/>
                  </a:lnTo>
                </a:path>
              </a:pathLst>
            </a:cu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87" name="Freeform 33"/>
            <p:cNvSpPr>
              <a:spLocks/>
            </p:cNvSpPr>
            <p:nvPr/>
          </p:nvSpPr>
          <p:spPr bwMode="auto">
            <a:xfrm>
              <a:off x="9040545" y="4524227"/>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ysClr val="windowText" lastClr="00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grpSp>
      <p:grpSp>
        <p:nvGrpSpPr>
          <p:cNvPr id="8" name="Group 7"/>
          <p:cNvGrpSpPr/>
          <p:nvPr/>
        </p:nvGrpSpPr>
        <p:grpSpPr>
          <a:xfrm>
            <a:off x="8838729" y="4841847"/>
            <a:ext cx="2209800" cy="1128500"/>
            <a:chOff x="9227324" y="6370143"/>
            <a:chExt cx="2209800" cy="1371600"/>
          </a:xfrm>
        </p:grpSpPr>
        <p:sp>
          <p:nvSpPr>
            <p:cNvPr id="88" name="Freeform 34"/>
            <p:cNvSpPr>
              <a:spLocks/>
            </p:cNvSpPr>
            <p:nvPr/>
          </p:nvSpPr>
          <p:spPr bwMode="auto">
            <a:xfrm>
              <a:off x="11100574" y="7035306"/>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89" name="Freeform 35"/>
            <p:cNvSpPr>
              <a:spLocks/>
            </p:cNvSpPr>
            <p:nvPr/>
          </p:nvSpPr>
          <p:spPr bwMode="auto">
            <a:xfrm>
              <a:off x="10676712" y="7035306"/>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90" name="Freeform 36"/>
            <p:cNvSpPr>
              <a:spLocks/>
            </p:cNvSpPr>
            <p:nvPr/>
          </p:nvSpPr>
          <p:spPr bwMode="auto">
            <a:xfrm>
              <a:off x="10379849" y="6408243"/>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91" name="Freeform 37"/>
            <p:cNvSpPr>
              <a:spLocks/>
            </p:cNvSpPr>
            <p:nvPr/>
          </p:nvSpPr>
          <p:spPr bwMode="auto">
            <a:xfrm>
              <a:off x="10141724" y="6403481"/>
              <a:ext cx="242888" cy="214312"/>
            </a:xfrm>
            <a:custGeom>
              <a:avLst/>
              <a:gdLst>
                <a:gd name="T0" fmla="*/ 2147483647 w 153"/>
                <a:gd name="T1" fmla="*/ 0 h 135"/>
                <a:gd name="T2" fmla="*/ 2147483647 w 153"/>
                <a:gd name="T3" fmla="*/ 2147483647 h 135"/>
                <a:gd name="T4" fmla="*/ 0 w 153"/>
                <a:gd name="T5" fmla="*/ 2147483647 h 135"/>
                <a:gd name="T6" fmla="*/ 0 60000 65536"/>
                <a:gd name="T7" fmla="*/ 0 60000 65536"/>
                <a:gd name="T8" fmla="*/ 0 60000 65536"/>
                <a:gd name="T9" fmla="*/ 0 w 153"/>
                <a:gd name="T10" fmla="*/ 0 h 135"/>
                <a:gd name="T11" fmla="*/ 153 w 153"/>
                <a:gd name="T12" fmla="*/ 135 h 135"/>
              </a:gdLst>
              <a:ahLst/>
              <a:cxnLst>
                <a:cxn ang="T6">
                  <a:pos x="T0" y="T1"/>
                </a:cxn>
                <a:cxn ang="T7">
                  <a:pos x="T2" y="T3"/>
                </a:cxn>
                <a:cxn ang="T8">
                  <a:pos x="T4" y="T5"/>
                </a:cxn>
              </a:cxnLst>
              <a:rect l="T9" t="T10" r="T11" b="T12"/>
              <a:pathLst>
                <a:path w="153" h="135">
                  <a:moveTo>
                    <a:pt x="153" y="0"/>
                  </a:moveTo>
                  <a:cubicBezTo>
                    <a:pt x="139" y="6"/>
                    <a:pt x="91" y="17"/>
                    <a:pt x="66" y="39"/>
                  </a:cubicBezTo>
                  <a:cubicBezTo>
                    <a:pt x="41" y="61"/>
                    <a:pt x="14" y="115"/>
                    <a:pt x="0" y="135"/>
                  </a:cubicBezTo>
                </a:path>
              </a:pathLst>
            </a:cu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92" name="Freeform 38"/>
            <p:cNvSpPr>
              <a:spLocks/>
            </p:cNvSpPr>
            <p:nvPr/>
          </p:nvSpPr>
          <p:spPr bwMode="auto">
            <a:xfrm>
              <a:off x="9227324" y="6625731"/>
              <a:ext cx="409575" cy="1116012"/>
            </a:xfrm>
            <a:custGeom>
              <a:avLst/>
              <a:gdLst>
                <a:gd name="T0" fmla="*/ 0 w 258"/>
                <a:gd name="T1" fmla="*/ 2147483647 h 703"/>
                <a:gd name="T2" fmla="*/ 2147483647 w 258"/>
                <a:gd name="T3" fmla="*/ 2147483647 h 703"/>
                <a:gd name="T4" fmla="*/ 2147483647 w 258"/>
                <a:gd name="T5" fmla="*/ 2147483647 h 703"/>
                <a:gd name="T6" fmla="*/ 2147483647 w 258"/>
                <a:gd name="T7" fmla="*/ 2147483647 h 703"/>
                <a:gd name="T8" fmla="*/ 2147483647 w 258"/>
                <a:gd name="T9" fmla="*/ 2147483647 h 703"/>
                <a:gd name="T10" fmla="*/ 0 60000 65536"/>
                <a:gd name="T11" fmla="*/ 0 60000 65536"/>
                <a:gd name="T12" fmla="*/ 0 60000 65536"/>
                <a:gd name="T13" fmla="*/ 0 60000 65536"/>
                <a:gd name="T14" fmla="*/ 0 60000 65536"/>
                <a:gd name="T15" fmla="*/ 0 w 258"/>
                <a:gd name="T16" fmla="*/ 0 h 703"/>
                <a:gd name="T17" fmla="*/ 258 w 258"/>
                <a:gd name="T18" fmla="*/ 703 h 703"/>
              </a:gdLst>
              <a:ahLst/>
              <a:cxnLst>
                <a:cxn ang="T10">
                  <a:pos x="T0" y="T1"/>
                </a:cxn>
                <a:cxn ang="T11">
                  <a:pos x="T2" y="T3"/>
                </a:cxn>
                <a:cxn ang="T12">
                  <a:pos x="T4" y="T5"/>
                </a:cxn>
                <a:cxn ang="T13">
                  <a:pos x="T6" y="T7"/>
                </a:cxn>
                <a:cxn ang="T14">
                  <a:pos x="T8" y="T9"/>
                </a:cxn>
              </a:cxnLst>
              <a:rect l="T15" t="T16" r="T17" b="T18"/>
              <a:pathLst>
                <a:path w="258" h="703">
                  <a:moveTo>
                    <a:pt x="0" y="703"/>
                  </a:moveTo>
                  <a:lnTo>
                    <a:pt x="66" y="358"/>
                  </a:lnTo>
                  <a:cubicBezTo>
                    <a:pt x="92" y="254"/>
                    <a:pt x="134" y="136"/>
                    <a:pt x="159" y="79"/>
                  </a:cubicBezTo>
                  <a:cubicBezTo>
                    <a:pt x="184" y="23"/>
                    <a:pt x="202" y="26"/>
                    <a:pt x="219" y="13"/>
                  </a:cubicBezTo>
                  <a:cubicBezTo>
                    <a:pt x="236" y="0"/>
                    <a:pt x="250" y="3"/>
                    <a:pt x="258" y="1"/>
                  </a:cubicBezTo>
                </a:path>
              </a:pathLst>
            </a:cu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93" name="Line 40"/>
            <p:cNvSpPr>
              <a:spLocks noChangeShapeType="1"/>
            </p:cNvSpPr>
            <p:nvPr/>
          </p:nvSpPr>
          <p:spPr bwMode="auto">
            <a:xfrm>
              <a:off x="9617849" y="6627318"/>
              <a:ext cx="533400" cy="0"/>
            </a:xfrm>
            <a:prstGeom prst="line">
              <a:avLst/>
            </a:prstGeom>
            <a:noFill/>
            <a:ln w="25400">
              <a:solidFill>
                <a:srgbClr val="FF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sp>
          <p:nvSpPr>
            <p:cNvPr id="94" name="Freeform 39"/>
            <p:cNvSpPr>
              <a:spLocks/>
            </p:cNvSpPr>
            <p:nvPr/>
          </p:nvSpPr>
          <p:spPr bwMode="auto">
            <a:xfrm>
              <a:off x="9227324" y="6370143"/>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ysClr val="windowText" lastClr="000000"/>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itchFamily="18" charset="0"/>
                <a:ea typeface="ＭＳ Ｐゴシック"/>
              </a:endParaRPr>
            </a:p>
          </p:txBody>
        </p:sp>
      </p:grpSp>
      <p:sp>
        <p:nvSpPr>
          <p:cNvPr id="9" name="Rectangle 8">
            <a:extLst>
              <a:ext uri="{FF2B5EF4-FFF2-40B4-BE49-F238E27FC236}">
                <a16:creationId xmlns:a16="http://schemas.microsoft.com/office/drawing/2014/main" id="{46301859-85F0-CEAF-0664-A199811593B9}"/>
              </a:ext>
            </a:extLst>
          </p:cNvPr>
          <p:cNvSpPr/>
          <p:nvPr/>
        </p:nvSpPr>
        <p:spPr>
          <a:xfrm>
            <a:off x="4657163" y="5639587"/>
            <a:ext cx="3560212" cy="461665"/>
          </a:xfrm>
          <a:prstGeom prst="rect">
            <a:avLst/>
          </a:prstGeom>
        </p:spPr>
        <p:txBody>
          <a:bodyPr wrap="square">
            <a:spAutoFit/>
          </a:bodyPr>
          <a:lstStyle/>
          <a:p>
            <a:r>
              <a:rPr lang="en-US" sz="1200" dirty="0" err="1">
                <a:solidFill>
                  <a:schemeClr val="bg1">
                    <a:lumMod val="50000"/>
                  </a:schemeClr>
                </a:solidFill>
              </a:rPr>
              <a:t>Planchon</a:t>
            </a:r>
            <a:r>
              <a:rPr lang="en-US" sz="1200" dirty="0">
                <a:solidFill>
                  <a:schemeClr val="bg1">
                    <a:lumMod val="50000"/>
                  </a:schemeClr>
                </a:solidFill>
              </a:rPr>
              <a:t>, O. and F. </a:t>
            </a:r>
            <a:r>
              <a:rPr lang="en-US" sz="1200" dirty="0" err="1">
                <a:solidFill>
                  <a:schemeClr val="bg1">
                    <a:lumMod val="50000"/>
                  </a:schemeClr>
                </a:solidFill>
              </a:rPr>
              <a:t>Darboux</a:t>
            </a:r>
            <a:r>
              <a:rPr lang="en-US" sz="1200" dirty="0">
                <a:solidFill>
                  <a:schemeClr val="bg1">
                    <a:lumMod val="50000"/>
                  </a:schemeClr>
                </a:solidFill>
              </a:rPr>
              <a:t>, (2001), </a:t>
            </a:r>
            <a:r>
              <a:rPr lang="en-US" sz="1200" dirty="0">
                <a:solidFill>
                  <a:schemeClr val="bg1">
                    <a:lumMod val="50000"/>
                  </a:schemeClr>
                </a:solidFill>
                <a:hlinkClick r:id="rId3"/>
              </a:rPr>
              <a:t>http://dx.doi.org/10.1016/S0341-8162(01)00164-3</a:t>
            </a:r>
            <a:r>
              <a:rPr lang="en-US" sz="1200" dirty="0">
                <a:solidFill>
                  <a:schemeClr val="bg1">
                    <a:lumMod val="50000"/>
                  </a:schemeClr>
                </a:solidFill>
              </a:rPr>
              <a:t>. </a:t>
            </a:r>
          </a:p>
        </p:txBody>
      </p:sp>
    </p:spTree>
    <p:extLst>
      <p:ext uri="{BB962C8B-B14F-4D97-AF65-F5344CB8AC3E}">
        <p14:creationId xmlns:p14="http://schemas.microsoft.com/office/powerpoint/2010/main" val="16199171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557" y="220828"/>
            <a:ext cx="7312991" cy="484632"/>
          </a:xfrm>
        </p:spPr>
        <p:txBody>
          <a:bodyPr>
            <a:normAutofit fontScale="90000"/>
          </a:bodyPr>
          <a:lstStyle/>
          <a:p>
            <a:pPr algn="ctr"/>
            <a:r>
              <a:rPr lang="en-US" sz="2600" dirty="0"/>
              <a:t>Continental-Scale HAND layer evaluated on ROGER supercomputer at NCSA using </a:t>
            </a:r>
            <a:r>
              <a:rPr lang="en-US" sz="2600" dirty="0" err="1"/>
              <a:t>TauDEM</a:t>
            </a:r>
            <a:endParaRPr lang="en-US" sz="2600"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916" y="840867"/>
            <a:ext cx="1368163" cy="2432290"/>
          </a:xfrm>
          <a:prstGeom prst="rect">
            <a:avLst/>
          </a:prstGeom>
        </p:spPr>
      </p:pic>
      <p:grpSp>
        <p:nvGrpSpPr>
          <p:cNvPr id="7" name="Group 6">
            <a:extLst>
              <a:ext uri="{FF2B5EF4-FFF2-40B4-BE49-F238E27FC236}">
                <a16:creationId xmlns:a16="http://schemas.microsoft.com/office/drawing/2014/main" id="{852DCBF3-AA3B-21C1-13BA-BD1AFFD7F328}"/>
              </a:ext>
            </a:extLst>
          </p:cNvPr>
          <p:cNvGrpSpPr/>
          <p:nvPr/>
        </p:nvGrpSpPr>
        <p:grpSpPr>
          <a:xfrm>
            <a:off x="2012674" y="862844"/>
            <a:ext cx="9446635" cy="5721163"/>
            <a:chOff x="2012674" y="748544"/>
            <a:chExt cx="9446635" cy="5721163"/>
          </a:xfrm>
        </p:grpSpPr>
        <p:pic>
          <p:nvPicPr>
            <p:cNvPr id="5" name="Picture 4">
              <a:extLst>
                <a:ext uri="{FF2B5EF4-FFF2-40B4-BE49-F238E27FC236}">
                  <a16:creationId xmlns:a16="http://schemas.microsoft.com/office/drawing/2014/main" id="{C12A8E40-4D7E-B5CC-C7C4-5D533AEF3358}"/>
                </a:ext>
              </a:extLst>
            </p:cNvPr>
            <p:cNvPicPr>
              <a:picLocks noChangeAspect="1"/>
            </p:cNvPicPr>
            <p:nvPr/>
          </p:nvPicPr>
          <p:blipFill>
            <a:blip r:embed="rId3"/>
            <a:stretch>
              <a:fillRect/>
            </a:stretch>
          </p:blipFill>
          <p:spPr>
            <a:xfrm>
              <a:off x="6008633" y="1266988"/>
              <a:ext cx="5450676" cy="2969194"/>
            </a:xfrm>
            <a:prstGeom prst="rect">
              <a:avLst/>
            </a:prstGeom>
          </p:spPr>
        </p:pic>
        <p:grpSp>
          <p:nvGrpSpPr>
            <p:cNvPr id="3" name="Group 2">
              <a:extLst>
                <a:ext uri="{FF2B5EF4-FFF2-40B4-BE49-F238E27FC236}">
                  <a16:creationId xmlns:a16="http://schemas.microsoft.com/office/drawing/2014/main" id="{E5B6A7FB-3D7A-53CF-2822-A766962CEED0}"/>
                </a:ext>
              </a:extLst>
            </p:cNvPr>
            <p:cNvGrpSpPr/>
            <p:nvPr/>
          </p:nvGrpSpPr>
          <p:grpSpPr>
            <a:xfrm>
              <a:off x="2012674" y="748544"/>
              <a:ext cx="9074425" cy="5721163"/>
              <a:chOff x="2165075" y="898017"/>
              <a:chExt cx="7861850" cy="4956670"/>
            </a:xfrm>
          </p:grpSpPr>
          <p:sp>
            <p:nvSpPr>
              <p:cNvPr id="4" name="TextBox 3"/>
              <p:cNvSpPr txBox="1"/>
              <p:nvPr/>
            </p:nvSpPr>
            <p:spPr>
              <a:xfrm>
                <a:off x="2165075" y="2597785"/>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a:ea typeface="ＭＳ Ｐゴシック"/>
                  </a:rPr>
                  <a:t>Catchments and Flowlines</a:t>
                </a:r>
              </a:p>
            </p:txBody>
          </p:sp>
          <p:sp>
            <p:nvSpPr>
              <p:cNvPr id="8" name="TextBox 7"/>
              <p:cNvSpPr txBox="1"/>
              <p:nvPr/>
            </p:nvSpPr>
            <p:spPr>
              <a:xfrm>
                <a:off x="2165075" y="4940287"/>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a:ea typeface="ＭＳ Ｐゴシック"/>
                  </a:rPr>
                  <a:t>Digital Elevation Model</a:t>
                </a:r>
              </a:p>
            </p:txBody>
          </p:sp>
          <p:sp>
            <p:nvSpPr>
              <p:cNvPr id="9" name="TextBox 8"/>
              <p:cNvSpPr txBox="1"/>
              <p:nvPr/>
            </p:nvSpPr>
            <p:spPr>
              <a:xfrm>
                <a:off x="5732918" y="4046354"/>
                <a:ext cx="914400" cy="914400"/>
              </a:xfrm>
              <a:prstGeom prst="rect">
                <a:avLst/>
              </a:prstGeom>
              <a:noFill/>
              <a:effectLst/>
            </p:spPr>
            <p:txBody>
              <a:bodyPr wrap="none" lIns="0" tIns="0" rIns="0" bIns="0" rtlCol="0">
                <a:noAutofit/>
              </a:bodyPr>
              <a:lstStyle/>
              <a:p>
                <a:pPr marL="0" marR="0" lvl="0" indent="0" algn="l" defTabSz="914400" rtl="0" eaLnBrk="0" fontAlgn="auto" latinLnBrk="0" hangingPunct="0">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srgbClr val="001446">
                        <a:lumMod val="50000"/>
                        <a:lumOff val="50000"/>
                      </a:srgbClr>
                    </a:solidFill>
                    <a:effectLst/>
                    <a:uLnTx/>
                    <a:uFillTx/>
                    <a:latin typeface="Arial"/>
                    <a:ea typeface="ＭＳ Ｐゴシック"/>
                  </a:rPr>
                  <a:t>Height Above Nearest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srgbClr val="001446">
                        <a:lumMod val="50000"/>
                        <a:lumOff val="50000"/>
                      </a:srgbClr>
                    </a:solidFill>
                    <a:effectLst/>
                    <a:uLnTx/>
                    <a:uFillTx/>
                    <a:latin typeface="Arial"/>
                    <a:ea typeface="ＭＳ Ｐゴシック"/>
                  </a:rPr>
                  <a:t>Drainage (HAND)</a:t>
                </a:r>
                <a:br>
                  <a:rPr kumimoji="0" lang="en-US" b="1" i="0" u="none" strike="noStrike" kern="1200" cap="none" spc="0" normalizeH="0" baseline="0" noProof="0" dirty="0">
                    <a:ln>
                      <a:noFill/>
                    </a:ln>
                    <a:solidFill>
                      <a:prstClr val="black"/>
                    </a:solidFill>
                    <a:effectLst/>
                    <a:uLnTx/>
                    <a:uFillTx/>
                    <a:latin typeface="Arial"/>
                    <a:ea typeface="ＭＳ Ｐゴシック"/>
                  </a:rPr>
                </a:br>
                <a:r>
                  <a:rPr kumimoji="0" lang="en-US" b="1" i="0" u="none" strike="noStrike" kern="1200" cap="none" spc="0" normalizeH="0" baseline="0" noProof="0" dirty="0">
                    <a:ln>
                      <a:noFill/>
                    </a:ln>
                    <a:solidFill>
                      <a:prstClr val="black"/>
                    </a:solidFill>
                    <a:effectLst/>
                    <a:uLnTx/>
                    <a:uFillTx/>
                    <a:latin typeface="Arial"/>
                    <a:ea typeface="ＭＳ Ｐゴシック"/>
                  </a:rPr>
                  <a:t>(relative elevation of land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a:ea typeface="ＭＳ Ｐゴシック"/>
                  </a:rPr>
                  <a:t>surface cell above cell in </a:t>
                </a:r>
              </a:p>
              <a:p>
                <a:pPr marL="0" marR="0" lvl="0" indent="0" algn="l" defTabSz="914400" rtl="0" eaLnBrk="0" fontAlgn="auto" latinLnBrk="0" hangingPunct="0">
                  <a:lnSpc>
                    <a:spcPts val="18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Arial"/>
                    <a:ea typeface="ＭＳ Ｐゴシック"/>
                  </a:rPr>
                  <a:t>stream to which it flows)</a:t>
                </a:r>
              </a:p>
            </p:txBody>
          </p:sp>
          <p:sp>
            <p:nvSpPr>
              <p:cNvPr id="6" name="Right Arrow 5"/>
              <p:cNvSpPr/>
              <p:nvPr/>
            </p:nvSpPr>
            <p:spPr bwMode="auto">
              <a:xfrm>
                <a:off x="4811337" y="1729510"/>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Arial"/>
                  <a:ea typeface="ＭＳ Ｐゴシック"/>
                </a:endParaRPr>
              </a:p>
            </p:txBody>
          </p:sp>
          <p:sp>
            <p:nvSpPr>
              <p:cNvPr id="13" name="Right Arrow 12"/>
              <p:cNvSpPr/>
              <p:nvPr/>
            </p:nvSpPr>
            <p:spPr bwMode="auto">
              <a:xfrm>
                <a:off x="4818328" y="3488070"/>
                <a:ext cx="665480" cy="299720"/>
              </a:xfrm>
              <a:prstGeom prst="rightArrow">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Arial"/>
                  <a:ea typeface="ＭＳ Ｐゴシック"/>
                </a:endParaRPr>
              </a:p>
            </p:txBody>
          </p:sp>
          <p:pic>
            <p:nvPicPr>
              <p:cNvPr id="15" name="Picture 14"/>
              <p:cNvPicPr>
                <a:picLocks noChangeAspect="1"/>
              </p:cNvPicPr>
              <p:nvPr/>
            </p:nvPicPr>
            <p:blipFill>
              <a:blip r:embed="rId4"/>
              <a:stretch>
                <a:fillRect/>
              </a:stretch>
            </p:blipFill>
            <p:spPr>
              <a:xfrm>
                <a:off x="2165076" y="898017"/>
                <a:ext cx="2484075" cy="1540127"/>
              </a:xfrm>
              <a:prstGeom prst="rect">
                <a:avLst/>
              </a:prstGeom>
              <a:ln w="3175">
                <a:solidFill>
                  <a:schemeClr val="bg1">
                    <a:lumMod val="65000"/>
                  </a:schemeClr>
                </a:solidFill>
              </a:ln>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5075" y="3034402"/>
                <a:ext cx="2502998" cy="15929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8268302" y="4121016"/>
                <a:ext cx="1758623" cy="1155361"/>
                <a:chOff x="5132717" y="1319842"/>
                <a:chExt cx="1758623" cy="1155361"/>
              </a:xfrm>
            </p:grpSpPr>
            <p:sp>
              <p:nvSpPr>
                <p:cNvPr id="20" name="Freeform 19"/>
                <p:cNvSpPr/>
                <p:nvPr/>
              </p:nvSpPr>
              <p:spPr bwMode="auto">
                <a:xfrm>
                  <a:off x="5141343" y="1759211"/>
                  <a:ext cx="1725283" cy="715992"/>
                </a:xfrm>
                <a:custGeom>
                  <a:avLst/>
                  <a:gdLst>
                    <a:gd name="connsiteX0" fmla="*/ 0 w 1725283"/>
                    <a:gd name="connsiteY0" fmla="*/ 0 h 715992"/>
                    <a:gd name="connsiteX1" fmla="*/ 8626 w 1725283"/>
                    <a:gd name="connsiteY1" fmla="*/ 664234 h 715992"/>
                    <a:gd name="connsiteX2" fmla="*/ 1708030 w 1725283"/>
                    <a:gd name="connsiteY2" fmla="*/ 715992 h 715992"/>
                    <a:gd name="connsiteX3" fmla="*/ 1725283 w 1725283"/>
                    <a:gd name="connsiteY3" fmla="*/ 422694 h 715992"/>
                    <a:gd name="connsiteX4" fmla="*/ 1656271 w 1725283"/>
                    <a:gd name="connsiteY4" fmla="*/ 379562 h 715992"/>
                    <a:gd name="connsiteX5" fmla="*/ 0 w 1725283"/>
                    <a:gd name="connsiteY5" fmla="*/ 0 h 71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283" h="715992">
                      <a:moveTo>
                        <a:pt x="0" y="0"/>
                      </a:moveTo>
                      <a:lnTo>
                        <a:pt x="8626" y="664234"/>
                      </a:lnTo>
                      <a:lnTo>
                        <a:pt x="1708030" y="715992"/>
                      </a:lnTo>
                      <a:lnTo>
                        <a:pt x="1725283" y="422694"/>
                      </a:lnTo>
                      <a:lnTo>
                        <a:pt x="1656271" y="379562"/>
                      </a:lnTo>
                      <a:lnTo>
                        <a:pt x="0" y="0"/>
                      </a:lnTo>
                      <a:close/>
                    </a:path>
                  </a:pathLst>
                </a:custGeom>
                <a:gradFill>
                  <a:gsLst>
                    <a:gs pos="0">
                      <a:schemeClr val="accent3">
                        <a:lumMod val="60000"/>
                        <a:lumOff val="40000"/>
                      </a:schemeClr>
                    </a:gs>
                    <a:gs pos="100000">
                      <a:schemeClr val="accent3">
                        <a:lumMod val="60000"/>
                        <a:lumOff val="40000"/>
                      </a:schemeClr>
                    </a:gs>
                  </a:gsLst>
                </a:gradFill>
                <a:ln w="0">
                  <a:solidFill>
                    <a:schemeClr val="bg1">
                      <a:lumMod val="65000"/>
                    </a:schemeClr>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Arial"/>
                    <a:ea typeface="ＭＳ Ｐゴシック"/>
                  </a:endParaRPr>
                </a:p>
              </p:txBody>
            </p:sp>
            <p:sp>
              <p:nvSpPr>
                <p:cNvPr id="21" name="Freeform 20"/>
                <p:cNvSpPr/>
                <p:nvPr/>
              </p:nvSpPr>
              <p:spPr bwMode="auto">
                <a:xfrm>
                  <a:off x="5141344" y="1319842"/>
                  <a:ext cx="1733910" cy="871267"/>
                </a:xfrm>
                <a:custGeom>
                  <a:avLst/>
                  <a:gdLst>
                    <a:gd name="connsiteX0" fmla="*/ 17252 w 1708030"/>
                    <a:gd name="connsiteY0" fmla="*/ 0 h 871267"/>
                    <a:gd name="connsiteX1" fmla="*/ 0 w 1708030"/>
                    <a:gd name="connsiteY1" fmla="*/ 431320 h 871267"/>
                    <a:gd name="connsiteX2" fmla="*/ 1708030 w 1708030"/>
                    <a:gd name="connsiteY2" fmla="*/ 871267 h 871267"/>
                    <a:gd name="connsiteX3" fmla="*/ 1708030 w 1708030"/>
                    <a:gd name="connsiteY3" fmla="*/ 457200 h 871267"/>
                    <a:gd name="connsiteX4" fmla="*/ 17252 w 1708030"/>
                    <a:gd name="connsiteY4" fmla="*/ 0 h 87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8030" h="871267">
                      <a:moveTo>
                        <a:pt x="17252" y="0"/>
                      </a:moveTo>
                      <a:lnTo>
                        <a:pt x="0" y="431320"/>
                      </a:lnTo>
                      <a:lnTo>
                        <a:pt x="1708030" y="871267"/>
                      </a:lnTo>
                      <a:lnTo>
                        <a:pt x="1708030" y="457200"/>
                      </a:lnTo>
                      <a:lnTo>
                        <a:pt x="17252" y="0"/>
                      </a:lnTo>
                      <a:close/>
                    </a:path>
                  </a:pathLst>
                </a:custGeom>
                <a:gradFill>
                  <a:gsLst>
                    <a:gs pos="0">
                      <a:schemeClr val="tx2">
                        <a:lumMod val="25000"/>
                        <a:lumOff val="75000"/>
                      </a:schemeClr>
                    </a:gs>
                    <a:gs pos="100000">
                      <a:schemeClr val="tx2">
                        <a:lumMod val="25000"/>
                        <a:lumOff val="75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Arial"/>
                    <a:ea typeface="ＭＳ Ｐゴシック"/>
                  </a:endParaRPr>
                </a:p>
              </p:txBody>
            </p:sp>
            <p:cxnSp>
              <p:nvCxnSpPr>
                <p:cNvPr id="22" name="Straight Connector 21"/>
                <p:cNvCxnSpPr/>
                <p:nvPr/>
              </p:nvCxnSpPr>
              <p:spPr bwMode="auto">
                <a:xfrm>
                  <a:off x="5132717" y="1733909"/>
                  <a:ext cx="1742536" cy="465827"/>
                </a:xfrm>
                <a:prstGeom prst="line">
                  <a:avLst/>
                </a:prstGeom>
                <a:noFill/>
                <a:ln w="38100" cap="flat" cmpd="sng" algn="ctr">
                  <a:solidFill>
                    <a:schemeClr val="accent3">
                      <a:lumMod val="75000"/>
                    </a:schemeClr>
                  </a:solidFill>
                  <a:prstDash val="solid"/>
                  <a:round/>
                  <a:headEnd type="none" w="med" len="med"/>
                  <a:tailEnd type="none" w="med" len="med"/>
                </a:ln>
                <a:effectLst/>
              </p:spPr>
            </p:cxnSp>
            <p:cxnSp>
              <p:nvCxnSpPr>
                <p:cNvPr id="23" name="Straight Connector 22"/>
                <p:cNvCxnSpPr/>
                <p:nvPr/>
              </p:nvCxnSpPr>
              <p:spPr bwMode="auto">
                <a:xfrm>
                  <a:off x="5148804" y="1330661"/>
                  <a:ext cx="1742536" cy="465827"/>
                </a:xfrm>
                <a:prstGeom prst="line">
                  <a:avLst/>
                </a:prstGeom>
                <a:noFill/>
                <a:ln w="38100" cap="flat" cmpd="sng" algn="ctr">
                  <a:solidFill>
                    <a:schemeClr val="tx2">
                      <a:lumMod val="50000"/>
                      <a:lumOff val="50000"/>
                    </a:schemeClr>
                  </a:solidFill>
                  <a:prstDash val="solid"/>
                  <a:round/>
                  <a:headEnd type="none" w="med" len="med"/>
                  <a:tailEnd type="none" w="med" len="med"/>
                </a:ln>
                <a:effectLst/>
              </p:spPr>
            </p:cxnSp>
            <p:sp>
              <p:nvSpPr>
                <p:cNvPr id="24" name="Isosceles Triangle 23"/>
                <p:cNvSpPr/>
                <p:nvPr/>
              </p:nvSpPr>
              <p:spPr bwMode="auto">
                <a:xfrm flipV="1">
                  <a:off x="6003984" y="1366303"/>
                  <a:ext cx="219456" cy="199609"/>
                </a:xfrm>
                <a:prstGeom prst="triangle">
                  <a:avLst/>
                </a:prstGeom>
                <a:gradFill>
                  <a:gsLst>
                    <a:gs pos="0">
                      <a:schemeClr val="tx2">
                        <a:lumMod val="50000"/>
                        <a:lumOff val="50000"/>
                      </a:schemeClr>
                    </a:gs>
                    <a:gs pos="100000">
                      <a:schemeClr val="tx2">
                        <a:lumMod val="50000"/>
                        <a:lumOff val="50000"/>
                      </a:scheme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Arial"/>
                    <a:ea typeface="ＭＳ Ｐゴシック"/>
                  </a:endParaRPr>
                </a:p>
              </p:txBody>
            </p:sp>
          </p:grpSp>
        </p:grpSp>
      </p:grpSp>
      <p:sp>
        <p:nvSpPr>
          <p:cNvPr id="25" name="TextBox 24"/>
          <p:cNvSpPr txBox="1"/>
          <p:nvPr/>
        </p:nvSpPr>
        <p:spPr>
          <a:xfrm>
            <a:off x="0" y="5775317"/>
            <a:ext cx="295465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a:ea typeface="ＭＳ Ｐゴシック"/>
              </a:rPr>
              <a:t>Slide from David Maidment</a:t>
            </a:r>
          </a:p>
        </p:txBody>
      </p:sp>
    </p:spTree>
    <p:extLst>
      <p:ext uri="{BB962C8B-B14F-4D97-AF65-F5344CB8AC3E}">
        <p14:creationId xmlns:p14="http://schemas.microsoft.com/office/powerpoint/2010/main" val="37877716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600572" y="6488668"/>
            <a:ext cx="3630436" cy="369332"/>
          </a:xfrm>
          <a:prstGeom prst="rect">
            <a:avLst/>
          </a:prstGeom>
          <a:solidFill>
            <a:schemeClr val="bg1"/>
          </a:solidFill>
        </p:spPr>
        <p:txBody>
          <a:bodyPr wrap="square">
            <a:spAutoFit/>
          </a:bodyPr>
          <a:lstStyle/>
          <a:p>
            <a:pPr algn="ctr"/>
            <a:r>
              <a:rPr lang="en-US" dirty="0">
                <a:solidFill>
                  <a:srgbClr val="4F81BD"/>
                </a:solidFill>
                <a:latin typeface="Calibri"/>
                <a:hlinkClick r:id="rId3"/>
              </a:rPr>
              <a:t>http://hydrology.usu.edu/taudem/</a:t>
            </a:r>
            <a:r>
              <a:rPr lang="en-US" dirty="0">
                <a:solidFill>
                  <a:srgbClr val="4F81BD"/>
                </a:solidFill>
                <a:latin typeface="Calibri"/>
              </a:rPr>
              <a:t> </a:t>
            </a:r>
          </a:p>
        </p:txBody>
      </p:sp>
      <p:sp>
        <p:nvSpPr>
          <p:cNvPr id="2460676" name="Rectangle 4"/>
          <p:cNvSpPr>
            <a:spLocks noGrp="1" noChangeArrowheads="1"/>
          </p:cNvSpPr>
          <p:nvPr>
            <p:ph type="title" idx="4294967295"/>
          </p:nvPr>
        </p:nvSpPr>
        <p:spPr>
          <a:xfrm>
            <a:off x="1524000" y="0"/>
            <a:ext cx="5623560" cy="647700"/>
          </a:xfrm>
        </p:spPr>
        <p:txBody>
          <a:bodyPr>
            <a:noAutofit/>
          </a:bodyPr>
          <a:lstStyle/>
          <a:p>
            <a:pPr eaLnBrk="1" hangingPunct="1">
              <a:lnSpc>
                <a:spcPct val="85000"/>
              </a:lnSpc>
              <a:defRPr/>
            </a:pPr>
            <a:r>
              <a:rPr lang="en-US" sz="4800" dirty="0" err="1"/>
              <a:t>TauDEM</a:t>
            </a:r>
            <a:r>
              <a:rPr lang="en-US" sz="4800" dirty="0"/>
              <a:t> </a:t>
            </a:r>
          </a:p>
        </p:txBody>
      </p:sp>
      <p:pic>
        <p:nvPicPr>
          <p:cNvPr id="2" name="Picture 1"/>
          <p:cNvPicPr>
            <a:picLocks noChangeAspect="1"/>
          </p:cNvPicPr>
          <p:nvPr/>
        </p:nvPicPr>
        <p:blipFill>
          <a:blip r:embed="rId4"/>
          <a:stretch>
            <a:fillRect/>
          </a:stretch>
        </p:blipFill>
        <p:spPr>
          <a:xfrm>
            <a:off x="7147561" y="-2150"/>
            <a:ext cx="3520441" cy="6871777"/>
          </a:xfrm>
          <a:prstGeom prst="rect">
            <a:avLst/>
          </a:prstGeom>
        </p:spPr>
      </p:pic>
      <p:pic>
        <p:nvPicPr>
          <p:cNvPr id="14" name="Picture 64"/>
          <p:cNvPicPr>
            <a:picLocks noChangeAspect="1" noChangeArrowheads="1"/>
          </p:cNvPicPr>
          <p:nvPr/>
        </p:nvPicPr>
        <p:blipFill rotWithShape="1">
          <a:blip r:embed="rId5" cstate="print"/>
          <a:srcRect l="58510" t="2966" r="11377" b="58350"/>
          <a:stretch/>
        </p:blipFill>
        <p:spPr bwMode="auto">
          <a:xfrm>
            <a:off x="4918710" y="3438266"/>
            <a:ext cx="2311177" cy="3099695"/>
          </a:xfrm>
          <a:prstGeom prst="rect">
            <a:avLst/>
          </a:prstGeom>
          <a:noFill/>
          <a:ln w="9525" algn="ctr">
            <a:solidFill>
              <a:schemeClr val="tx1"/>
            </a:solidFill>
            <a:miter lim="800000"/>
            <a:headEnd/>
            <a:tailEnd/>
          </a:ln>
        </p:spPr>
      </p:pic>
      <p:pic>
        <p:nvPicPr>
          <p:cNvPr id="1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2729" t="158" r="22729" b="41282"/>
          <a:stretch/>
        </p:blipFill>
        <p:spPr bwMode="auto">
          <a:xfrm>
            <a:off x="1772880" y="3438265"/>
            <a:ext cx="3305851" cy="309969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57D18C5B-4EF5-2358-B91A-9E38365058CF}"/>
              </a:ext>
            </a:extLst>
          </p:cNvPr>
          <p:cNvSpPr txBox="1"/>
          <p:nvPr/>
        </p:nvSpPr>
        <p:spPr>
          <a:xfrm>
            <a:off x="298740" y="590550"/>
            <a:ext cx="6616409" cy="313932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a:ea typeface="ＭＳ Ｐゴシック"/>
              </a:rPr>
              <a:t>Dinfinity</a:t>
            </a:r>
            <a:r>
              <a:rPr kumimoji="0" lang="en-US" sz="1800" b="0" i="0" u="none" strike="noStrike" kern="1200" cap="none" spc="0" normalizeH="0" baseline="0" noProof="0" dirty="0">
                <a:ln>
                  <a:noFill/>
                </a:ln>
                <a:solidFill>
                  <a:prstClr val="black"/>
                </a:solidFill>
                <a:effectLst/>
                <a:uLnTx/>
                <a:uFillTx/>
                <a:latin typeface="Arial"/>
                <a:ea typeface="ＭＳ Ｐゴシック"/>
              </a:rPr>
              <a:t> and D8 flow direction models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Includes multiple hydrological proximity measures such as distance to stream which measured vertically gives height above the nearest drainage (HAND)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Uses parallel algorithms for processing large datasets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Includes Toolbox for ArcGIS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Open source platform independent C++ command line executables for each function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ＭＳ Ｐゴシック"/>
              </a:rPr>
              <a:t>Deployed as an ArcGIS Toolbox with python scripts that drive command line executables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ＭＳ Ｐゴシック"/>
            </a:endParaRPr>
          </a:p>
        </p:txBody>
      </p:sp>
    </p:spTree>
    <p:extLst>
      <p:ext uri="{BB962C8B-B14F-4D97-AF65-F5344CB8AC3E}">
        <p14:creationId xmlns:p14="http://schemas.microsoft.com/office/powerpoint/2010/main" val="279635429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679091"/>
          </a:xfrm>
        </p:spPr>
        <p:txBody>
          <a:bodyPr>
            <a:normAutofit fontScale="90000"/>
          </a:bodyPr>
          <a:lstStyle/>
          <a:p>
            <a:r>
              <a:rPr lang="en-US" dirty="0" err="1"/>
              <a:t>TauDEM</a:t>
            </a:r>
            <a:r>
              <a:rPr lang="en-US" dirty="0"/>
              <a:t> Programming</a:t>
            </a:r>
          </a:p>
        </p:txBody>
      </p:sp>
      <p:sp>
        <p:nvSpPr>
          <p:cNvPr id="3" name="Content Placeholder 2"/>
          <p:cNvSpPr>
            <a:spLocks noGrp="1"/>
          </p:cNvSpPr>
          <p:nvPr>
            <p:ph idx="1"/>
          </p:nvPr>
        </p:nvSpPr>
        <p:spPr>
          <a:xfrm>
            <a:off x="1301675" y="1176580"/>
            <a:ext cx="7586686" cy="4342094"/>
          </a:xfrm>
        </p:spPr>
        <p:txBody>
          <a:bodyPr>
            <a:normAutofit/>
          </a:bodyPr>
          <a:lstStyle/>
          <a:p>
            <a:r>
              <a:rPr lang="en-US" dirty="0">
                <a:solidFill>
                  <a:srgbClr val="00B050"/>
                </a:solidFill>
              </a:rPr>
              <a:t>C++ Command Line Executables that use MPI</a:t>
            </a:r>
          </a:p>
          <a:p>
            <a:r>
              <a:rPr lang="en-US" dirty="0">
                <a:solidFill>
                  <a:srgbClr val="00B050"/>
                </a:solidFill>
              </a:rPr>
              <a:t>Use GDAL/OGR library to read and write datasets in open standard formats for exchange with other programs</a:t>
            </a:r>
          </a:p>
          <a:p>
            <a:r>
              <a:rPr lang="en-US" dirty="0">
                <a:solidFill>
                  <a:srgbClr val="0070C0"/>
                </a:solidFill>
              </a:rPr>
              <a:t>ArcGIS Python Script Tools</a:t>
            </a:r>
          </a:p>
          <a:p>
            <a:r>
              <a:rPr lang="en-US" dirty="0">
                <a:solidFill>
                  <a:srgbClr val="0070C0"/>
                </a:solidFill>
              </a:rPr>
              <a:t>Python validation code to provide file name defaults</a:t>
            </a:r>
          </a:p>
          <a:p>
            <a:r>
              <a:rPr lang="en-US" dirty="0">
                <a:solidFill>
                  <a:srgbClr val="0070C0"/>
                </a:solidFill>
              </a:rPr>
              <a:t>Shared as ArcGIS Toolbox</a:t>
            </a:r>
          </a:p>
        </p:txBody>
      </p:sp>
      <p:grpSp>
        <p:nvGrpSpPr>
          <p:cNvPr id="8" name="Group 7">
            <a:extLst>
              <a:ext uri="{FF2B5EF4-FFF2-40B4-BE49-F238E27FC236}">
                <a16:creationId xmlns:a16="http://schemas.microsoft.com/office/drawing/2014/main" id="{785BB75A-C8E5-0B05-0C73-97EF8DDA5624}"/>
              </a:ext>
            </a:extLst>
          </p:cNvPr>
          <p:cNvGrpSpPr/>
          <p:nvPr/>
        </p:nvGrpSpPr>
        <p:grpSpPr>
          <a:xfrm>
            <a:off x="8475408" y="1181724"/>
            <a:ext cx="2104103" cy="4100282"/>
            <a:chOff x="8475408" y="1160207"/>
            <a:chExt cx="2104103" cy="5282381"/>
          </a:xfrm>
        </p:grpSpPr>
        <p:sp>
          <p:nvSpPr>
            <p:cNvPr id="4" name="TextBox 3"/>
            <p:cNvSpPr txBox="1"/>
            <p:nvPr/>
          </p:nvSpPr>
          <p:spPr>
            <a:xfrm>
              <a:off x="9163666" y="2130797"/>
              <a:ext cx="1415845" cy="830997"/>
            </a:xfrm>
            <a:prstGeom prst="rect">
              <a:avLst/>
            </a:prstGeom>
            <a:noFill/>
          </p:spPr>
          <p:txBody>
            <a:bodyPr wrap="square" rtlCol="0">
              <a:spAutoFit/>
            </a:bodyPr>
            <a:lstStyle/>
            <a:p>
              <a:r>
                <a:rPr lang="en-US" sz="2400" dirty="0">
                  <a:solidFill>
                    <a:prstClr val="black"/>
                  </a:solidFill>
                  <a:latin typeface="Calibri"/>
                </a:rPr>
                <a:t>Any computer</a:t>
              </a:r>
            </a:p>
          </p:txBody>
        </p:sp>
        <p:sp>
          <p:nvSpPr>
            <p:cNvPr id="5" name="TextBox 4"/>
            <p:cNvSpPr txBox="1"/>
            <p:nvPr/>
          </p:nvSpPr>
          <p:spPr>
            <a:xfrm>
              <a:off x="9163666" y="4900647"/>
              <a:ext cx="1415845" cy="830997"/>
            </a:xfrm>
            <a:prstGeom prst="rect">
              <a:avLst/>
            </a:prstGeom>
            <a:noFill/>
          </p:spPr>
          <p:txBody>
            <a:bodyPr wrap="square" rtlCol="0">
              <a:spAutoFit/>
            </a:bodyPr>
            <a:lstStyle/>
            <a:p>
              <a:r>
                <a:rPr lang="en-US" sz="2400" dirty="0">
                  <a:solidFill>
                    <a:prstClr val="black"/>
                  </a:solidFill>
                  <a:latin typeface="Calibri"/>
                </a:rPr>
                <a:t>Requires ArcGIS</a:t>
              </a:r>
            </a:p>
          </p:txBody>
        </p:sp>
        <p:sp>
          <p:nvSpPr>
            <p:cNvPr id="6" name="Right Brace 5"/>
            <p:cNvSpPr/>
            <p:nvPr/>
          </p:nvSpPr>
          <p:spPr>
            <a:xfrm>
              <a:off x="8475408" y="1160207"/>
              <a:ext cx="688258" cy="287169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sp>
          <p:nvSpPr>
            <p:cNvPr id="7" name="Right Brace 6"/>
            <p:cNvSpPr/>
            <p:nvPr/>
          </p:nvSpPr>
          <p:spPr>
            <a:xfrm>
              <a:off x="8475408" y="4121823"/>
              <a:ext cx="688258" cy="232076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endParaRPr>
            </a:p>
          </p:txBody>
        </p:sp>
      </p:grpSp>
    </p:spTree>
    <p:extLst>
      <p:ext uri="{BB962C8B-B14F-4D97-AF65-F5344CB8AC3E}">
        <p14:creationId xmlns:p14="http://schemas.microsoft.com/office/powerpoint/2010/main" val="41011785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1474" name="Rectangle 2"/>
          <p:cNvSpPr>
            <a:spLocks noGrp="1" noChangeArrowheads="1"/>
          </p:cNvSpPr>
          <p:nvPr>
            <p:ph type="title"/>
          </p:nvPr>
        </p:nvSpPr>
        <p:spPr>
          <a:xfrm>
            <a:off x="371405" y="189457"/>
            <a:ext cx="8229600" cy="684918"/>
          </a:xfrm>
        </p:spPr>
        <p:txBody>
          <a:bodyPr>
            <a:normAutofit fontScale="90000"/>
          </a:bodyPr>
          <a:lstStyle/>
          <a:p>
            <a:pPr eaLnBrk="1" hangingPunct="1">
              <a:defRPr/>
            </a:pPr>
            <a:r>
              <a:rPr lang="en-US" dirty="0"/>
              <a:t>Conclusions</a:t>
            </a:r>
          </a:p>
        </p:txBody>
      </p:sp>
      <p:sp>
        <p:nvSpPr>
          <p:cNvPr id="69635" name="Rectangle 3"/>
          <p:cNvSpPr>
            <a:spLocks noGrp="1" noChangeArrowheads="1"/>
          </p:cNvSpPr>
          <p:nvPr>
            <p:ph idx="1"/>
          </p:nvPr>
        </p:nvSpPr>
        <p:spPr>
          <a:xfrm>
            <a:off x="524300" y="880649"/>
            <a:ext cx="7615171" cy="5396478"/>
          </a:xfrm>
        </p:spPr>
        <p:txBody>
          <a:bodyPr>
            <a:normAutofit fontScale="92500"/>
          </a:bodyPr>
          <a:lstStyle/>
          <a:p>
            <a:pPr eaLnBrk="1" hangingPunct="1">
              <a:buClr>
                <a:schemeClr val="tx1"/>
              </a:buClr>
            </a:pPr>
            <a:r>
              <a:rPr lang="en-US" sz="2400" dirty="0"/>
              <a:t>Starting from a simple grid DEM, a rich set of data structures and information useful for hydrologic analysis can be derived</a:t>
            </a:r>
          </a:p>
          <a:p>
            <a:pPr eaLnBrk="1" hangingPunct="1">
              <a:buClr>
                <a:schemeClr val="tx1"/>
              </a:buClr>
            </a:pPr>
            <a:r>
              <a:rPr lang="en-US" sz="2400" dirty="0"/>
              <a:t>Empirical geomorphology “laws” offer approaches objective selection of channel network delineation threshold</a:t>
            </a:r>
          </a:p>
          <a:p>
            <a:pPr>
              <a:buClr>
                <a:schemeClr val="tx1"/>
              </a:buClr>
            </a:pPr>
            <a:r>
              <a:rPr lang="en-US" sz="2400" dirty="0"/>
              <a:t>Terrain surface derivatives enhanced by use of D</a:t>
            </a:r>
            <a:r>
              <a:rPr lang="en-US" sz="2600" dirty="0">
                <a:latin typeface="Times New Roman" panose="02020603050405020304" pitchFamily="18" charset="0"/>
                <a:cs typeface="Times New Roman" panose="02020603050405020304" pitchFamily="18" charset="0"/>
              </a:rPr>
              <a:t>∞</a:t>
            </a:r>
            <a:r>
              <a:rPr lang="en-US" sz="2400" dirty="0"/>
              <a:t> model.</a:t>
            </a:r>
          </a:p>
          <a:p>
            <a:pPr eaLnBrk="1" hangingPunct="1">
              <a:buClr>
                <a:schemeClr val="tx1"/>
              </a:buClr>
            </a:pPr>
            <a:r>
              <a:rPr lang="en-US" sz="2400" dirty="0"/>
              <a:t>Flow algebra a general “recipe” for terrain flow related modeling. </a:t>
            </a:r>
          </a:p>
          <a:p>
            <a:pPr eaLnBrk="1" hangingPunct="1">
              <a:buClr>
                <a:schemeClr val="tx1"/>
              </a:buClr>
            </a:pPr>
            <a:r>
              <a:rPr lang="en-US" sz="2400" dirty="0"/>
              <a:t>The height above nearest drainage approach provides a way to rapidly approximate real time flood inundation and approximate reach scale hydraulic properties</a:t>
            </a:r>
          </a:p>
          <a:p>
            <a:pPr eaLnBrk="1" hangingPunct="1">
              <a:buClr>
                <a:schemeClr val="tx1"/>
              </a:buClr>
            </a:pPr>
            <a:r>
              <a:rPr lang="en-US" sz="2400" dirty="0"/>
              <a:t>Future challenges and opportunities remain as to how to leverage increasingly high resolution DEMs and emerging cloud and high-performance computing capabilities</a:t>
            </a:r>
          </a:p>
        </p:txBody>
      </p:sp>
      <p:pic>
        <p:nvPicPr>
          <p:cNvPr id="2" name="Picture 3">
            <a:extLst>
              <a:ext uri="{FF2B5EF4-FFF2-40B4-BE49-F238E27FC236}">
                <a16:creationId xmlns:a16="http://schemas.microsoft.com/office/drawing/2014/main" id="{D5324330-FB63-6705-E4B9-92A222B7B655}"/>
              </a:ext>
            </a:extLst>
          </p:cNvPr>
          <p:cNvPicPr>
            <a:picLocks noChangeAspect="1" noChangeArrowheads="1"/>
          </p:cNvPicPr>
          <p:nvPr/>
        </p:nvPicPr>
        <p:blipFill rotWithShape="1">
          <a:blip r:embed="rId2" cstate="print"/>
          <a:srcRect l="38074"/>
          <a:stretch/>
        </p:blipFill>
        <p:spPr bwMode="auto">
          <a:xfrm>
            <a:off x="8515445" y="798839"/>
            <a:ext cx="3152255" cy="5260322"/>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3684142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9A9DDB-1ED1-4516-AFC3-F9C00ADDA3D4}"/>
              </a:ext>
            </a:extLst>
          </p:cNvPr>
          <p:cNvSpPr>
            <a:spLocks noGrp="1"/>
          </p:cNvSpPr>
          <p:nvPr>
            <p:ph type="title"/>
          </p:nvPr>
        </p:nvSpPr>
        <p:spPr>
          <a:xfrm>
            <a:off x="838200" y="190500"/>
            <a:ext cx="10515600" cy="1325563"/>
          </a:xfrm>
        </p:spPr>
        <p:txBody>
          <a:bodyPr/>
          <a:lstStyle/>
          <a:p>
            <a:r>
              <a:rPr lang="en-US" dirty="0"/>
              <a:t>Basic Watershed and Channel Network Delineation</a:t>
            </a:r>
          </a:p>
        </p:txBody>
      </p:sp>
      <p:sp>
        <p:nvSpPr>
          <p:cNvPr id="5" name="Content Placeholder 4">
            <a:extLst>
              <a:ext uri="{FF2B5EF4-FFF2-40B4-BE49-F238E27FC236}">
                <a16:creationId xmlns:a16="http://schemas.microsoft.com/office/drawing/2014/main" id="{E69ED603-6637-4BBB-8B66-E9E38A203097}"/>
              </a:ext>
            </a:extLst>
          </p:cNvPr>
          <p:cNvSpPr>
            <a:spLocks noGrp="1"/>
          </p:cNvSpPr>
          <p:nvPr>
            <p:ph idx="1"/>
          </p:nvPr>
        </p:nvSpPr>
        <p:spPr>
          <a:xfrm>
            <a:off x="838200" y="1764750"/>
            <a:ext cx="5257800" cy="3556750"/>
          </a:xfrm>
        </p:spPr>
        <p:txBody>
          <a:bodyPr>
            <a:normAutofit lnSpcReduction="10000"/>
          </a:bodyPr>
          <a:lstStyle/>
          <a:p>
            <a:r>
              <a:rPr lang="en-US" dirty="0"/>
              <a:t>Pit Removal (Filling)</a:t>
            </a:r>
          </a:p>
          <a:p>
            <a:r>
              <a:rPr lang="en-US" dirty="0"/>
              <a:t>Flow direction calculation (D8)</a:t>
            </a:r>
          </a:p>
          <a:p>
            <a:r>
              <a:rPr lang="en-US" dirty="0"/>
              <a:t>Flow accumulation (may be weighted)</a:t>
            </a:r>
          </a:p>
          <a:p>
            <a:r>
              <a:rPr lang="en-US" dirty="0"/>
              <a:t>Channel (Stream) definition using a threshold</a:t>
            </a:r>
          </a:p>
          <a:p>
            <a:r>
              <a:rPr lang="en-US" dirty="0"/>
              <a:t>Channels and watersheds (catchments/basins)</a:t>
            </a:r>
          </a:p>
          <a:p>
            <a:endParaRPr lang="en-US" dirty="0"/>
          </a:p>
        </p:txBody>
      </p:sp>
      <p:pic>
        <p:nvPicPr>
          <p:cNvPr id="2" name="Picture 2">
            <a:extLst>
              <a:ext uri="{FF2B5EF4-FFF2-40B4-BE49-F238E27FC236}">
                <a16:creationId xmlns:a16="http://schemas.microsoft.com/office/drawing/2014/main" id="{74CB86B1-6100-4642-A83A-34E9567FA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250" y="1650625"/>
            <a:ext cx="5193594" cy="355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40236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855" y="123593"/>
            <a:ext cx="5367923" cy="763500"/>
          </a:xfrm>
        </p:spPr>
        <p:txBody>
          <a:bodyPr>
            <a:normAutofit fontScale="90000"/>
          </a:bodyPr>
          <a:lstStyle/>
          <a:p>
            <a:r>
              <a:rPr lang="en-US" dirty="0"/>
              <a:t>Questions</a:t>
            </a:r>
          </a:p>
        </p:txBody>
      </p:sp>
      <p:sp>
        <p:nvSpPr>
          <p:cNvPr id="3" name="Text Placeholder 2"/>
          <p:cNvSpPr>
            <a:spLocks noGrp="1"/>
          </p:cNvSpPr>
          <p:nvPr>
            <p:ph type="body" idx="1"/>
          </p:nvPr>
        </p:nvSpPr>
        <p:spPr>
          <a:xfrm>
            <a:off x="5783523" y="727503"/>
            <a:ext cx="6258951" cy="4555200"/>
          </a:xfrm>
        </p:spPr>
        <p:txBody>
          <a:bodyPr>
            <a:normAutofit fontScale="55000" lnSpcReduction="20000"/>
          </a:bodyPr>
          <a:lstStyle/>
          <a:p>
            <a:pPr>
              <a:lnSpc>
                <a:spcPct val="120000"/>
              </a:lnSpc>
            </a:pPr>
            <a:r>
              <a:rPr lang="en-US" dirty="0"/>
              <a:t>Tarboton, D. G., (1997), "A New Method for the Determination of Flow Directions and Contributing Areas in Grid Digital Elevation Models," Water Resources Research, 33(2): 309-319, </a:t>
            </a:r>
            <a:r>
              <a:rPr lang="en-US" dirty="0">
                <a:hlinkClick r:id="rId2"/>
              </a:rPr>
              <a:t>http://doi.org/10.1029/96WR03137</a:t>
            </a:r>
            <a:r>
              <a:rPr lang="en-US" dirty="0"/>
              <a:t>.</a:t>
            </a:r>
          </a:p>
          <a:p>
            <a:pPr>
              <a:lnSpc>
                <a:spcPct val="120000"/>
              </a:lnSpc>
            </a:pPr>
            <a:r>
              <a:rPr lang="en-US" dirty="0"/>
              <a:t>Tarboton, D. G. and D. P. Ames, (2001), "Advances in the mapping of flow networks from digital elevation data,"  </a:t>
            </a:r>
            <a:r>
              <a:rPr lang="en-US" u="sng" dirty="0"/>
              <a:t>World Water and Environmental Resources Congress, Orlando, Florida, May 20-24, ASCE, </a:t>
            </a:r>
            <a:r>
              <a:rPr lang="en-US" u="sng" dirty="0">
                <a:hlinkClick r:id="rId3"/>
              </a:rPr>
              <a:t>http://dx.doi.org/10.1061/40569(2001)166. </a:t>
            </a:r>
            <a:endParaRPr lang="en-US" u="sng" dirty="0"/>
          </a:p>
          <a:p>
            <a:pPr>
              <a:lnSpc>
                <a:spcPct val="120000"/>
              </a:lnSpc>
            </a:pPr>
            <a:r>
              <a:rPr lang="en-US" dirty="0"/>
              <a:t>Tesfa, T. K., D. G. Tarboton, D. W. Watson, K. A. T. Schreuders, M. E. Baker and R. M. Wallace, (2011), "Extraction of hydrological proximity measures from DEMs using parallel processing," </a:t>
            </a:r>
            <a:r>
              <a:rPr lang="en-US" u="sng" dirty="0"/>
              <a:t>Environmental Modelling &amp; Software</a:t>
            </a:r>
            <a:r>
              <a:rPr lang="en-US" dirty="0"/>
              <a:t>, 26(12): 1696-1709, </a:t>
            </a:r>
            <a:r>
              <a:rPr lang="en-US" u="sng" dirty="0">
                <a:hlinkClick r:id="rId4"/>
              </a:rPr>
              <a:t>http://dx.doi.org/10.1016/j.envsoft.2011.07.018</a:t>
            </a:r>
            <a:r>
              <a:rPr lang="en-US" dirty="0"/>
              <a:t>. </a:t>
            </a:r>
          </a:p>
          <a:p>
            <a:pPr>
              <a:lnSpc>
                <a:spcPct val="120000"/>
              </a:lnSpc>
            </a:pPr>
            <a:r>
              <a:rPr lang="en-US" dirty="0"/>
              <a:t>Zheng, X., D. G. Tarboton, D. R. Maidment, Y. Y. Liu and P. Passalacqua, (2018), "River Channel Geometry and Rating Curve Estimation Using Height above the Nearest Drainage," </a:t>
            </a:r>
            <a:r>
              <a:rPr lang="en-US" u="sng" dirty="0"/>
              <a:t>JAWRA Journal of the American Water Resources Association, 54(4): 785-806, </a:t>
            </a:r>
            <a:r>
              <a:rPr lang="en-US" u="sng" dirty="0">
                <a:hlinkClick r:id="rId5"/>
              </a:rPr>
              <a:t>http://doi.org/10.1111/1752-1688.12661 </a:t>
            </a:r>
            <a:endParaRPr lang="en-US" dirty="0"/>
          </a:p>
        </p:txBody>
      </p:sp>
      <p:sp>
        <p:nvSpPr>
          <p:cNvPr id="7" name="TextBox 6">
            <a:extLst>
              <a:ext uri="{FF2B5EF4-FFF2-40B4-BE49-F238E27FC236}">
                <a16:creationId xmlns:a16="http://schemas.microsoft.com/office/drawing/2014/main" id="{ABB36770-826E-76B1-5F40-B1096A283B5E}"/>
              </a:ext>
            </a:extLst>
          </p:cNvPr>
          <p:cNvSpPr txBox="1"/>
          <p:nvPr/>
        </p:nvSpPr>
        <p:spPr>
          <a:xfrm>
            <a:off x="6010550" y="5091366"/>
            <a:ext cx="4884799" cy="323165"/>
          </a:xfrm>
          <a:prstGeom prst="rect">
            <a:avLst/>
          </a:prstGeom>
          <a:noFill/>
        </p:spPr>
        <p:txBody>
          <a:bodyPr wrap="none" rtlCol="0">
            <a:spAutoFit/>
          </a:bodyPr>
          <a:lstStyle/>
          <a:p>
            <a:r>
              <a:rPr lang="en-US" sz="1500" dirty="0"/>
              <a:t>Others at: </a:t>
            </a:r>
            <a:r>
              <a:rPr lang="en-US" sz="1500" dirty="0">
                <a:hlinkClick r:id="rId6"/>
              </a:rPr>
              <a:t>https://hydrology.usu.edu/dtarb/tarpubs.htm</a:t>
            </a:r>
            <a:r>
              <a:rPr lang="en-US" sz="1500" dirty="0"/>
              <a:t>  </a:t>
            </a:r>
          </a:p>
        </p:txBody>
      </p:sp>
      <p:grpSp>
        <p:nvGrpSpPr>
          <p:cNvPr id="4" name="Group 5">
            <a:extLst>
              <a:ext uri="{FF2B5EF4-FFF2-40B4-BE49-F238E27FC236}">
                <a16:creationId xmlns:a16="http://schemas.microsoft.com/office/drawing/2014/main" id="{D6DF3D1A-53F3-0504-86D4-F4ED613E383E}"/>
              </a:ext>
            </a:extLst>
          </p:cNvPr>
          <p:cNvGrpSpPr>
            <a:grpSpLocks/>
          </p:cNvGrpSpPr>
          <p:nvPr/>
        </p:nvGrpSpPr>
        <p:grpSpPr bwMode="auto">
          <a:xfrm>
            <a:off x="1742779" y="2076182"/>
            <a:ext cx="2773841" cy="3456375"/>
            <a:chOff x="408" y="1056"/>
            <a:chExt cx="2297" cy="3024"/>
          </a:xfrm>
          <a:scene3d>
            <a:camera prst="orthographicFront">
              <a:rot lat="0" lon="0" rev="0"/>
            </a:camera>
            <a:lightRig rig="threePt" dir="t"/>
          </a:scene3d>
        </p:grpSpPr>
        <p:sp>
          <p:nvSpPr>
            <p:cNvPr id="5" name="Rectangle 6">
              <a:extLst>
                <a:ext uri="{FF2B5EF4-FFF2-40B4-BE49-F238E27FC236}">
                  <a16:creationId xmlns:a16="http://schemas.microsoft.com/office/drawing/2014/main" id="{679A098C-C828-D8FF-BC0E-A4E08B9A7D5D}"/>
                </a:ext>
              </a:extLst>
            </p:cNvPr>
            <p:cNvSpPr>
              <a:spLocks noChangeArrowheads="1"/>
            </p:cNvSpPr>
            <p:nvPr/>
          </p:nvSpPr>
          <p:spPr bwMode="auto">
            <a:xfrm>
              <a:off x="1583" y="3312"/>
              <a:ext cx="193" cy="193"/>
            </a:xfrm>
            <a:prstGeom prst="rect">
              <a:avLst/>
            </a:prstGeom>
            <a:solidFill>
              <a:srgbClr val="FFFFFF">
                <a:alpha val="50000"/>
              </a:srgbClr>
            </a:solidFill>
            <a:ln w="12700">
              <a:solidFill>
                <a:srgbClr val="000000"/>
              </a:solidFill>
              <a:miter lim="800000"/>
              <a:headEnd/>
              <a:tailEnd/>
            </a:ln>
            <a:effectLst>
              <a:outerShdw dist="35921" dir="2700000" algn="ctr" rotWithShape="0">
                <a:srgbClr val="000000"/>
              </a:outerShdw>
            </a:effectLst>
          </p:spPr>
          <p:txBody>
            <a:bodyPr wrap="none" lIns="184150" tIns="92075" rIns="184150" bIns="92075" anchor="ctr"/>
            <a:lstStyle/>
            <a:p>
              <a:pPr>
                <a:defRPr/>
              </a:pPr>
              <a:endParaRPr lang="en-US" sz="2400" kern="0">
                <a:solidFill>
                  <a:srgbClr val="000000"/>
                </a:solidFill>
              </a:endParaRPr>
            </a:p>
          </p:txBody>
        </p:sp>
        <p:sp>
          <p:nvSpPr>
            <p:cNvPr id="6" name="Freeform 7">
              <a:extLst>
                <a:ext uri="{FF2B5EF4-FFF2-40B4-BE49-F238E27FC236}">
                  <a16:creationId xmlns:a16="http://schemas.microsoft.com/office/drawing/2014/main" id="{2DF1C79C-3C99-D300-896C-62CA1DA0278F}"/>
                </a:ext>
              </a:extLst>
            </p:cNvPr>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8" name="Freeform 8">
              <a:extLst>
                <a:ext uri="{FF2B5EF4-FFF2-40B4-BE49-F238E27FC236}">
                  <a16:creationId xmlns:a16="http://schemas.microsoft.com/office/drawing/2014/main" id="{65E741B2-357C-2BFB-31D6-CEE3780BCC99}"/>
                </a:ext>
              </a:extLst>
            </p:cNvPr>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9" name="Freeform 9">
              <a:extLst>
                <a:ext uri="{FF2B5EF4-FFF2-40B4-BE49-F238E27FC236}">
                  <a16:creationId xmlns:a16="http://schemas.microsoft.com/office/drawing/2014/main" id="{FDBAF993-1399-15EF-49F9-D8ACD53618B6}"/>
                </a:ext>
              </a:extLst>
            </p:cNvPr>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10" name="Freeform 10">
              <a:extLst>
                <a:ext uri="{FF2B5EF4-FFF2-40B4-BE49-F238E27FC236}">
                  <a16:creationId xmlns:a16="http://schemas.microsoft.com/office/drawing/2014/main" id="{955221DB-A288-9566-85DD-84600E1A86E2}"/>
                </a:ext>
              </a:extLst>
            </p:cNvPr>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11" name="Freeform 11">
              <a:extLst>
                <a:ext uri="{FF2B5EF4-FFF2-40B4-BE49-F238E27FC236}">
                  <a16:creationId xmlns:a16="http://schemas.microsoft.com/office/drawing/2014/main" id="{0011C5D7-1E7E-4DC7-A65C-D4AE51C8BD7D}"/>
                </a:ext>
              </a:extLst>
            </p:cNvPr>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12" name="Freeform 12">
              <a:extLst>
                <a:ext uri="{FF2B5EF4-FFF2-40B4-BE49-F238E27FC236}">
                  <a16:creationId xmlns:a16="http://schemas.microsoft.com/office/drawing/2014/main" id="{26E5D72D-A18E-FB5B-4DBC-6E25920CA9E0}"/>
                </a:ext>
              </a:extLst>
            </p:cNvPr>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13" name="Freeform 13">
              <a:extLst>
                <a:ext uri="{FF2B5EF4-FFF2-40B4-BE49-F238E27FC236}">
                  <a16:creationId xmlns:a16="http://schemas.microsoft.com/office/drawing/2014/main" id="{917ADD46-01C5-7208-7A76-8FF5CA44F3C4}"/>
                </a:ext>
              </a:extLst>
            </p:cNvPr>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14" name="Line 14">
              <a:extLst>
                <a:ext uri="{FF2B5EF4-FFF2-40B4-BE49-F238E27FC236}">
                  <a16:creationId xmlns:a16="http://schemas.microsoft.com/office/drawing/2014/main" id="{F45AAD9D-D7E9-3307-52BB-B09BEDD5E80B}"/>
                </a:ext>
              </a:extLst>
            </p:cNvPr>
            <p:cNvSpPr>
              <a:spLocks noChangeShapeType="1"/>
            </p:cNvSpPr>
            <p:nvPr/>
          </p:nvSpPr>
          <p:spPr bwMode="auto">
            <a:xfrm>
              <a:off x="624" y="3312"/>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15" name="Line 15">
              <a:extLst>
                <a:ext uri="{FF2B5EF4-FFF2-40B4-BE49-F238E27FC236}">
                  <a16:creationId xmlns:a16="http://schemas.microsoft.com/office/drawing/2014/main" id="{95B062F3-E5F7-3438-28CA-68B7F8AEE847}"/>
                </a:ext>
              </a:extLst>
            </p:cNvPr>
            <p:cNvSpPr>
              <a:spLocks noChangeShapeType="1"/>
            </p:cNvSpPr>
            <p:nvPr/>
          </p:nvSpPr>
          <p:spPr bwMode="auto">
            <a:xfrm>
              <a:off x="624" y="3504"/>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16" name="Line 16">
              <a:extLst>
                <a:ext uri="{FF2B5EF4-FFF2-40B4-BE49-F238E27FC236}">
                  <a16:creationId xmlns:a16="http://schemas.microsoft.com/office/drawing/2014/main" id="{156487E0-E52F-6858-F5BC-4DA54C1FE2C0}"/>
                </a:ext>
              </a:extLst>
            </p:cNvPr>
            <p:cNvSpPr>
              <a:spLocks noChangeShapeType="1"/>
            </p:cNvSpPr>
            <p:nvPr/>
          </p:nvSpPr>
          <p:spPr bwMode="auto">
            <a:xfrm>
              <a:off x="624" y="3696"/>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17" name="Line 17">
              <a:extLst>
                <a:ext uri="{FF2B5EF4-FFF2-40B4-BE49-F238E27FC236}">
                  <a16:creationId xmlns:a16="http://schemas.microsoft.com/office/drawing/2014/main" id="{C87A951B-B961-026C-61FB-01C90CAADE38}"/>
                </a:ext>
              </a:extLst>
            </p:cNvPr>
            <p:cNvSpPr>
              <a:spLocks noChangeShapeType="1"/>
            </p:cNvSpPr>
            <p:nvPr/>
          </p:nvSpPr>
          <p:spPr bwMode="auto">
            <a:xfrm>
              <a:off x="624" y="3888"/>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18" name="Line 18">
              <a:extLst>
                <a:ext uri="{FF2B5EF4-FFF2-40B4-BE49-F238E27FC236}">
                  <a16:creationId xmlns:a16="http://schemas.microsoft.com/office/drawing/2014/main" id="{10C1F407-9C01-2AEB-4100-9A928BF07292}"/>
                </a:ext>
              </a:extLst>
            </p:cNvPr>
            <p:cNvSpPr>
              <a:spLocks noChangeShapeType="1"/>
            </p:cNvSpPr>
            <p:nvPr/>
          </p:nvSpPr>
          <p:spPr bwMode="auto">
            <a:xfrm>
              <a:off x="1776" y="1056"/>
              <a:ext cx="0" cy="2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19" name="Line 19">
              <a:extLst>
                <a:ext uri="{FF2B5EF4-FFF2-40B4-BE49-F238E27FC236}">
                  <a16:creationId xmlns:a16="http://schemas.microsoft.com/office/drawing/2014/main" id="{E97189DD-A371-4096-E530-A01C9EDAA4A8}"/>
                </a:ext>
              </a:extLst>
            </p:cNvPr>
            <p:cNvSpPr>
              <a:spLocks noChangeShapeType="1"/>
            </p:cNvSpPr>
            <p:nvPr/>
          </p:nvSpPr>
          <p:spPr bwMode="auto">
            <a:xfrm>
              <a:off x="1584" y="1056"/>
              <a:ext cx="0" cy="2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20" name="Line 20">
              <a:extLst>
                <a:ext uri="{FF2B5EF4-FFF2-40B4-BE49-F238E27FC236}">
                  <a16:creationId xmlns:a16="http://schemas.microsoft.com/office/drawing/2014/main" id="{8591A5CB-0606-BA47-E21A-FEFAD5816467}"/>
                </a:ext>
              </a:extLst>
            </p:cNvPr>
            <p:cNvSpPr>
              <a:spLocks noChangeShapeType="1"/>
            </p:cNvSpPr>
            <p:nvPr/>
          </p:nvSpPr>
          <p:spPr bwMode="auto">
            <a:xfrm>
              <a:off x="1968"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21" name="Line 21">
              <a:extLst>
                <a:ext uri="{FF2B5EF4-FFF2-40B4-BE49-F238E27FC236}">
                  <a16:creationId xmlns:a16="http://schemas.microsoft.com/office/drawing/2014/main" id="{058BA953-0C7A-CE03-8C07-7E5A083FA8B0}"/>
                </a:ext>
              </a:extLst>
            </p:cNvPr>
            <p:cNvSpPr>
              <a:spLocks noChangeShapeType="1"/>
            </p:cNvSpPr>
            <p:nvPr/>
          </p:nvSpPr>
          <p:spPr bwMode="auto">
            <a:xfrm>
              <a:off x="1392"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22" name="Line 22">
              <a:extLst>
                <a:ext uri="{FF2B5EF4-FFF2-40B4-BE49-F238E27FC236}">
                  <a16:creationId xmlns:a16="http://schemas.microsoft.com/office/drawing/2014/main" id="{5D2251B2-4822-AE9D-757B-EF800F35A76B}"/>
                </a:ext>
              </a:extLst>
            </p:cNvPr>
            <p:cNvSpPr>
              <a:spLocks noChangeShapeType="1"/>
            </p:cNvSpPr>
            <p:nvPr/>
          </p:nvSpPr>
          <p:spPr bwMode="auto">
            <a:xfrm>
              <a:off x="2160"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23" name="Line 23">
              <a:extLst>
                <a:ext uri="{FF2B5EF4-FFF2-40B4-BE49-F238E27FC236}">
                  <a16:creationId xmlns:a16="http://schemas.microsoft.com/office/drawing/2014/main" id="{3BD6F8C5-03C2-4C45-C0C4-1B68CBE2C659}"/>
                </a:ext>
              </a:extLst>
            </p:cNvPr>
            <p:cNvSpPr>
              <a:spLocks noChangeShapeType="1"/>
            </p:cNvSpPr>
            <p:nvPr/>
          </p:nvSpPr>
          <p:spPr bwMode="auto">
            <a:xfrm>
              <a:off x="1200"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24" name="Line 24">
              <a:extLst>
                <a:ext uri="{FF2B5EF4-FFF2-40B4-BE49-F238E27FC236}">
                  <a16:creationId xmlns:a16="http://schemas.microsoft.com/office/drawing/2014/main" id="{F0898BA7-1719-8505-159A-EF44FEDC065D}"/>
                </a:ext>
              </a:extLst>
            </p:cNvPr>
            <p:cNvSpPr>
              <a:spLocks noChangeShapeType="1"/>
            </p:cNvSpPr>
            <p:nvPr/>
          </p:nvSpPr>
          <p:spPr bwMode="auto">
            <a:xfrm>
              <a:off x="1008"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25" name="Line 25">
              <a:extLst>
                <a:ext uri="{FF2B5EF4-FFF2-40B4-BE49-F238E27FC236}">
                  <a16:creationId xmlns:a16="http://schemas.microsoft.com/office/drawing/2014/main" id="{1A3C970D-401D-7D07-1F8D-74C373C85FC7}"/>
                </a:ext>
              </a:extLst>
            </p:cNvPr>
            <p:cNvSpPr>
              <a:spLocks noChangeShapeType="1"/>
            </p:cNvSpPr>
            <p:nvPr/>
          </p:nvSpPr>
          <p:spPr bwMode="auto">
            <a:xfrm>
              <a:off x="2352"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26" name="Line 26">
              <a:extLst>
                <a:ext uri="{FF2B5EF4-FFF2-40B4-BE49-F238E27FC236}">
                  <a16:creationId xmlns:a16="http://schemas.microsoft.com/office/drawing/2014/main" id="{DAB97B4D-AA64-4E4A-D3EC-552908809ABD}"/>
                </a:ext>
              </a:extLst>
            </p:cNvPr>
            <p:cNvSpPr>
              <a:spLocks noChangeShapeType="1"/>
            </p:cNvSpPr>
            <p:nvPr/>
          </p:nvSpPr>
          <p:spPr bwMode="auto">
            <a:xfrm>
              <a:off x="816" y="3072"/>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27" name="Line 27">
              <a:extLst>
                <a:ext uri="{FF2B5EF4-FFF2-40B4-BE49-F238E27FC236}">
                  <a16:creationId xmlns:a16="http://schemas.microsoft.com/office/drawing/2014/main" id="{B7AA962A-FAFA-5106-79DE-F0CF17574CEB}"/>
                </a:ext>
              </a:extLst>
            </p:cNvPr>
            <p:cNvSpPr>
              <a:spLocks noChangeShapeType="1"/>
            </p:cNvSpPr>
            <p:nvPr/>
          </p:nvSpPr>
          <p:spPr bwMode="auto">
            <a:xfrm>
              <a:off x="2544"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28" name="Freeform 28">
              <a:extLst>
                <a:ext uri="{FF2B5EF4-FFF2-40B4-BE49-F238E27FC236}">
                  <a16:creationId xmlns:a16="http://schemas.microsoft.com/office/drawing/2014/main" id="{B68228F2-F009-E124-FB62-ADCCEF78D12D}"/>
                </a:ext>
              </a:extLst>
            </p:cNvPr>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29" name="Freeform 29">
              <a:extLst>
                <a:ext uri="{FF2B5EF4-FFF2-40B4-BE49-F238E27FC236}">
                  <a16:creationId xmlns:a16="http://schemas.microsoft.com/office/drawing/2014/main" id="{5CF4AA2C-4EB6-7C78-C576-626DA4B501FF}"/>
                </a:ext>
              </a:extLst>
            </p:cNvPr>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30" name="Freeform 30">
              <a:extLst>
                <a:ext uri="{FF2B5EF4-FFF2-40B4-BE49-F238E27FC236}">
                  <a16:creationId xmlns:a16="http://schemas.microsoft.com/office/drawing/2014/main" id="{65748E24-D039-B1F7-A723-E38F240C70FB}"/>
                </a:ext>
              </a:extLst>
            </p:cNvPr>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31" name="Freeform 31">
              <a:extLst>
                <a:ext uri="{FF2B5EF4-FFF2-40B4-BE49-F238E27FC236}">
                  <a16:creationId xmlns:a16="http://schemas.microsoft.com/office/drawing/2014/main" id="{925200EE-39B2-EF84-4470-B27639C3284B}"/>
                </a:ext>
              </a:extLst>
            </p:cNvPr>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32" name="Text Box 32">
              <a:extLst>
                <a:ext uri="{FF2B5EF4-FFF2-40B4-BE49-F238E27FC236}">
                  <a16:creationId xmlns:a16="http://schemas.microsoft.com/office/drawing/2014/main" id="{DD5C1DB3-2C1F-CEB6-CBF1-936AE05D0912}"/>
                </a:ext>
              </a:extLst>
            </p:cNvPr>
            <p:cNvSpPr txBox="1">
              <a:spLocks noChangeArrowheads="1"/>
            </p:cNvSpPr>
            <p:nvPr/>
          </p:nvSpPr>
          <p:spPr bwMode="auto">
            <a:xfrm>
              <a:off x="1099" y="2440"/>
              <a:ext cx="376" cy="135"/>
            </a:xfrm>
            <a:prstGeom prst="rect">
              <a:avLst/>
            </a:prstGeom>
            <a:solidFill>
              <a:srgbClr val="FFFFFF">
                <a:alpha val="50000"/>
              </a:srgbClr>
            </a:solidFill>
            <a:ln w="12700">
              <a:noFill/>
              <a:miter lim="800000"/>
              <a:headEnd/>
              <a:tailEnd/>
            </a:ln>
            <a:effectLst/>
          </p:spPr>
          <p:txBody>
            <a:bodyPr wrap="none" lIns="0" tIns="0" rIns="0" bIns="0" anchor="ctr">
              <a:spAutoFit/>
            </a:bodyPr>
            <a:lstStyle/>
            <a:p>
              <a:pPr>
                <a:defRPr/>
              </a:pPr>
              <a:r>
                <a:rPr lang="en-CA" sz="1000" kern="0">
                  <a:solidFill>
                    <a:srgbClr val="000000"/>
                  </a:solidFill>
                  <a:effectLst>
                    <a:outerShdw blurRad="38100" dist="38100" dir="2700000" algn="tl">
                      <a:srgbClr val="C0C0C0"/>
                    </a:outerShdw>
                  </a:effectLst>
                  <a:latin typeface="Arial" charset="0"/>
                </a:rPr>
                <a:t>AREA 1</a:t>
              </a:r>
              <a:endParaRPr lang="en-CA" sz="1000" kern="0">
                <a:solidFill>
                  <a:srgbClr val="000000"/>
                </a:solidFill>
                <a:latin typeface="Arial" charset="0"/>
              </a:endParaRPr>
            </a:p>
          </p:txBody>
        </p:sp>
        <p:sp>
          <p:nvSpPr>
            <p:cNvPr id="33" name="Rectangle 33">
              <a:extLst>
                <a:ext uri="{FF2B5EF4-FFF2-40B4-BE49-F238E27FC236}">
                  <a16:creationId xmlns:a16="http://schemas.microsoft.com/office/drawing/2014/main" id="{9629B7E9-3C6B-25C1-6928-1D07497F4A2F}"/>
                </a:ext>
              </a:extLst>
            </p:cNvPr>
            <p:cNvSpPr>
              <a:spLocks noChangeArrowheads="1"/>
            </p:cNvSpPr>
            <p:nvPr/>
          </p:nvSpPr>
          <p:spPr bwMode="auto">
            <a:xfrm>
              <a:off x="1583" y="1872"/>
              <a:ext cx="193" cy="193"/>
            </a:xfrm>
            <a:prstGeom prst="rect">
              <a:avLst/>
            </a:prstGeom>
            <a:solidFill>
              <a:srgbClr val="FFFFFF">
                <a:alpha val="50000"/>
              </a:srgbClr>
            </a:solidFill>
            <a:ln w="12700">
              <a:solidFill>
                <a:srgbClr val="000000"/>
              </a:solidFill>
              <a:miter lim="800000"/>
              <a:headEnd/>
              <a:tailEnd/>
            </a:ln>
            <a:effectLst>
              <a:outerShdw dist="35921" dir="2700000" algn="ctr" rotWithShape="0">
                <a:srgbClr val="000000"/>
              </a:outerShdw>
            </a:effectLst>
          </p:spPr>
          <p:txBody>
            <a:bodyPr wrap="none" lIns="184150" tIns="92075" rIns="184150" bIns="92075" anchor="ctr"/>
            <a:lstStyle/>
            <a:p>
              <a:pPr>
                <a:defRPr/>
              </a:pPr>
              <a:endParaRPr lang="en-US" sz="2400" kern="0">
                <a:solidFill>
                  <a:srgbClr val="000000"/>
                </a:solidFill>
              </a:endParaRPr>
            </a:p>
          </p:txBody>
        </p:sp>
        <p:sp>
          <p:nvSpPr>
            <p:cNvPr id="34" name="Freeform 34">
              <a:extLst>
                <a:ext uri="{FF2B5EF4-FFF2-40B4-BE49-F238E27FC236}">
                  <a16:creationId xmlns:a16="http://schemas.microsoft.com/office/drawing/2014/main" id="{AF9E2D43-8D97-BACB-D48B-670723821582}"/>
                </a:ext>
              </a:extLst>
            </p:cNvPr>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35" name="Freeform 35">
              <a:extLst>
                <a:ext uri="{FF2B5EF4-FFF2-40B4-BE49-F238E27FC236}">
                  <a16:creationId xmlns:a16="http://schemas.microsoft.com/office/drawing/2014/main" id="{09CAE2C3-1E93-CCA7-3594-B033F900E821}"/>
                </a:ext>
              </a:extLst>
            </p:cNvPr>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a:defRPr/>
              </a:pPr>
              <a:endParaRPr lang="en-US" kern="0">
                <a:solidFill>
                  <a:sysClr val="windowText" lastClr="000000"/>
                </a:solidFill>
              </a:endParaRPr>
            </a:p>
          </p:txBody>
        </p:sp>
        <p:sp>
          <p:nvSpPr>
            <p:cNvPr id="36" name="Text Box 36">
              <a:extLst>
                <a:ext uri="{FF2B5EF4-FFF2-40B4-BE49-F238E27FC236}">
                  <a16:creationId xmlns:a16="http://schemas.microsoft.com/office/drawing/2014/main" id="{A6ECEABC-AE5F-D53D-356F-968587E3A974}"/>
                </a:ext>
              </a:extLst>
            </p:cNvPr>
            <p:cNvSpPr txBox="1">
              <a:spLocks noChangeArrowheads="1"/>
            </p:cNvSpPr>
            <p:nvPr/>
          </p:nvSpPr>
          <p:spPr bwMode="auto">
            <a:xfrm>
              <a:off x="1242" y="1662"/>
              <a:ext cx="376" cy="135"/>
            </a:xfrm>
            <a:prstGeom prst="rect">
              <a:avLst/>
            </a:prstGeom>
            <a:solidFill>
              <a:srgbClr val="FFFFFF">
                <a:alpha val="50000"/>
              </a:srgbClr>
            </a:solidFill>
            <a:ln w="12700">
              <a:noFill/>
              <a:miter lim="800000"/>
              <a:headEnd/>
              <a:tailEnd/>
            </a:ln>
            <a:effectLst/>
          </p:spPr>
          <p:txBody>
            <a:bodyPr wrap="none" lIns="0" tIns="0" rIns="0" bIns="0" anchor="ctr">
              <a:spAutoFit/>
            </a:bodyPr>
            <a:lstStyle/>
            <a:p>
              <a:pPr>
                <a:defRPr/>
              </a:pPr>
              <a:r>
                <a:rPr lang="en-CA" sz="1000" kern="0">
                  <a:solidFill>
                    <a:srgbClr val="000000"/>
                  </a:solidFill>
                  <a:effectLst>
                    <a:outerShdw blurRad="38100" dist="38100" dir="2700000" algn="tl">
                      <a:srgbClr val="C0C0C0"/>
                    </a:outerShdw>
                  </a:effectLst>
                  <a:latin typeface="Arial" charset="0"/>
                </a:rPr>
                <a:t>AREA 2</a:t>
              </a:r>
              <a:endParaRPr lang="en-CA" sz="3000" kern="0">
                <a:solidFill>
                  <a:srgbClr val="000000"/>
                </a:solidFill>
                <a:latin typeface="Arial" charset="0"/>
              </a:endParaRPr>
            </a:p>
          </p:txBody>
        </p:sp>
        <p:sp>
          <p:nvSpPr>
            <p:cNvPr id="37" name="Line 37">
              <a:extLst>
                <a:ext uri="{FF2B5EF4-FFF2-40B4-BE49-F238E27FC236}">
                  <a16:creationId xmlns:a16="http://schemas.microsoft.com/office/drawing/2014/main" id="{57FB9880-BCCA-18F9-3764-6DB262289DDF}"/>
                </a:ext>
              </a:extLst>
            </p:cNvPr>
            <p:cNvSpPr>
              <a:spLocks noChangeShapeType="1"/>
            </p:cNvSpPr>
            <p:nvPr/>
          </p:nvSpPr>
          <p:spPr bwMode="auto">
            <a:xfrm>
              <a:off x="576" y="2064"/>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38" name="Line 38">
              <a:extLst>
                <a:ext uri="{FF2B5EF4-FFF2-40B4-BE49-F238E27FC236}">
                  <a16:creationId xmlns:a16="http://schemas.microsoft.com/office/drawing/2014/main" id="{20F3D3D5-0DE7-8BB7-9283-E314A31E2D6B}"/>
                </a:ext>
              </a:extLst>
            </p:cNvPr>
            <p:cNvSpPr>
              <a:spLocks noChangeShapeType="1"/>
            </p:cNvSpPr>
            <p:nvPr/>
          </p:nvSpPr>
          <p:spPr bwMode="auto">
            <a:xfrm>
              <a:off x="576" y="1872"/>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a:defRPr/>
              </a:pPr>
              <a:endParaRPr lang="en-US" kern="0">
                <a:solidFill>
                  <a:sysClr val="windowText" lastClr="000000"/>
                </a:solidFill>
              </a:endParaRPr>
            </a:p>
          </p:txBody>
        </p:sp>
        <p:sp>
          <p:nvSpPr>
            <p:cNvPr id="39" name="Text Box 39">
              <a:extLst>
                <a:ext uri="{FF2B5EF4-FFF2-40B4-BE49-F238E27FC236}">
                  <a16:creationId xmlns:a16="http://schemas.microsoft.com/office/drawing/2014/main" id="{82E8D809-6153-EC44-FEE5-EC3951CD57D6}"/>
                </a:ext>
              </a:extLst>
            </p:cNvPr>
            <p:cNvSpPr txBox="1">
              <a:spLocks noChangeArrowheads="1"/>
            </p:cNvSpPr>
            <p:nvPr/>
          </p:nvSpPr>
          <p:spPr bwMode="auto">
            <a:xfrm>
              <a:off x="1428" y="1805"/>
              <a:ext cx="378"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defRPr/>
              </a:pPr>
              <a:r>
                <a:rPr lang="en-CA" sz="1200" b="1" kern="0">
                  <a:solidFill>
                    <a:srgbClr val="000000"/>
                  </a:solidFill>
                  <a:latin typeface="Arial" pitchFamily="34" charset="0"/>
                </a:rPr>
                <a:t>3</a:t>
              </a:r>
              <a:endParaRPr lang="en-CA" sz="1200" kern="0">
                <a:solidFill>
                  <a:srgbClr val="000000"/>
                </a:solidFill>
                <a:latin typeface="Arial" pitchFamily="34" charset="0"/>
              </a:endParaRPr>
            </a:p>
          </p:txBody>
        </p:sp>
        <p:sp>
          <p:nvSpPr>
            <p:cNvPr id="40" name="Text Box 40">
              <a:extLst>
                <a:ext uri="{FF2B5EF4-FFF2-40B4-BE49-F238E27FC236}">
                  <a16:creationId xmlns:a16="http://schemas.microsoft.com/office/drawing/2014/main" id="{0A9349AD-D6FC-E624-2FFA-BDA9614C6B20}"/>
                </a:ext>
              </a:extLst>
            </p:cNvPr>
            <p:cNvSpPr txBox="1">
              <a:spLocks noChangeArrowheads="1"/>
            </p:cNvSpPr>
            <p:nvPr/>
          </p:nvSpPr>
          <p:spPr bwMode="auto">
            <a:xfrm>
              <a:off x="1390" y="3247"/>
              <a:ext cx="449"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defRPr/>
              </a:pPr>
              <a:r>
                <a:rPr lang="en-CA" sz="1200" b="1" kern="0">
                  <a:solidFill>
                    <a:srgbClr val="000000"/>
                  </a:solidFill>
                  <a:latin typeface="Arial" pitchFamily="34" charset="0"/>
                </a:rPr>
                <a:t>12</a:t>
              </a:r>
              <a:endParaRPr lang="en-CA" kern="0">
                <a:solidFill>
                  <a:srgbClr val="000000"/>
                </a:solidFill>
                <a:latin typeface="Arial" pitchFamily="34" charset="0"/>
              </a:endParaRPr>
            </a:p>
          </p:txBody>
        </p:sp>
      </p:grpSp>
      <p:graphicFrame>
        <p:nvGraphicFramePr>
          <p:cNvPr id="41" name="Object 4">
            <a:extLst>
              <a:ext uri="{FF2B5EF4-FFF2-40B4-BE49-F238E27FC236}">
                <a16:creationId xmlns:a16="http://schemas.microsoft.com/office/drawing/2014/main" id="{277C4FA2-DBF7-2D59-DA87-4A2E5CB9D65E}"/>
              </a:ext>
            </a:extLst>
          </p:cNvPr>
          <p:cNvGraphicFramePr>
            <a:graphicFrameLocks noChangeAspect="1"/>
          </p:cNvGraphicFramePr>
          <p:nvPr>
            <p:extLst>
              <p:ext uri="{D42A27DB-BD31-4B8C-83A1-F6EECF244321}">
                <p14:modId xmlns:p14="http://schemas.microsoft.com/office/powerpoint/2010/main" val="2532830439"/>
              </p:ext>
            </p:extLst>
          </p:nvPr>
        </p:nvGraphicFramePr>
        <p:xfrm>
          <a:off x="770348" y="1010208"/>
          <a:ext cx="2174132" cy="2391833"/>
        </p:xfrm>
        <a:graphic>
          <a:graphicData uri="http://schemas.openxmlformats.org/presentationml/2006/ole">
            <mc:AlternateContent xmlns:mc="http://schemas.openxmlformats.org/markup-compatibility/2006">
              <mc:Choice xmlns:v="urn:schemas-microsoft-com:vml" Requires="v">
                <p:oleObj name="Clip" r:id="rId7" imgW="3025440" imgH="3252600" progId="MS_ClipArt_Gallery.2">
                  <p:embed/>
                </p:oleObj>
              </mc:Choice>
              <mc:Fallback>
                <p:oleObj name="Clip" r:id="rId7" imgW="3025440" imgH="3252600" progId="MS_ClipArt_Gallery.2">
                  <p:embed/>
                  <p:pic>
                    <p:nvPicPr>
                      <p:cNvPr id="40" name="Object 4">
                        <a:extLst>
                          <a:ext uri="{FF2B5EF4-FFF2-40B4-BE49-F238E27FC236}">
                            <a16:creationId xmlns:a16="http://schemas.microsoft.com/office/drawing/2014/main" id="{FD23A9F2-8F7B-8DF8-33C6-4F6FF04F7B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348" y="1010208"/>
                        <a:ext cx="2174132" cy="2391833"/>
                      </a:xfrm>
                      <a:prstGeom prst="rect">
                        <a:avLst/>
                      </a:prstGeom>
                      <a:noFill/>
                      <a:ln>
                        <a:noFill/>
                      </a:ln>
                      <a:effectLst/>
                    </p:spPr>
                  </p:pic>
                </p:oleObj>
              </mc:Fallback>
            </mc:AlternateContent>
          </a:graphicData>
        </a:graphic>
      </p:graphicFrame>
      <p:sp>
        <p:nvSpPr>
          <p:cNvPr id="43" name="TextBox 42">
            <a:extLst>
              <a:ext uri="{FF2B5EF4-FFF2-40B4-BE49-F238E27FC236}">
                <a16:creationId xmlns:a16="http://schemas.microsoft.com/office/drawing/2014/main" id="{968D6940-409F-5A0A-B91A-200B77575218}"/>
              </a:ext>
            </a:extLst>
          </p:cNvPr>
          <p:cNvSpPr txBox="1"/>
          <p:nvPr/>
        </p:nvSpPr>
        <p:spPr>
          <a:xfrm>
            <a:off x="5994778" y="131105"/>
            <a:ext cx="6098874" cy="461665"/>
          </a:xfrm>
          <a:prstGeom prst="rect">
            <a:avLst/>
          </a:prstGeom>
          <a:noFill/>
        </p:spPr>
        <p:txBody>
          <a:bodyPr wrap="square">
            <a:spAutoFit/>
          </a:bodyPr>
          <a:lstStyle/>
          <a:p>
            <a:r>
              <a:rPr lang="en-US" sz="2400" dirty="0"/>
              <a:t>Some References</a:t>
            </a:r>
          </a:p>
        </p:txBody>
      </p:sp>
      <p:sp>
        <p:nvSpPr>
          <p:cNvPr id="44" name="TextBox 43">
            <a:extLst>
              <a:ext uri="{FF2B5EF4-FFF2-40B4-BE49-F238E27FC236}">
                <a16:creationId xmlns:a16="http://schemas.microsoft.com/office/drawing/2014/main" id="{8B7AE6F3-0B6A-DC61-A697-5993E7168617}"/>
              </a:ext>
            </a:extLst>
          </p:cNvPr>
          <p:cNvSpPr txBox="1"/>
          <p:nvPr/>
        </p:nvSpPr>
        <p:spPr>
          <a:xfrm>
            <a:off x="4704081" y="5448957"/>
            <a:ext cx="2783839" cy="646331"/>
          </a:xfrm>
          <a:prstGeom prst="rect">
            <a:avLst/>
          </a:prstGeom>
          <a:noFill/>
        </p:spPr>
        <p:txBody>
          <a:bodyPr wrap="none" rtlCol="0">
            <a:spAutoFit/>
          </a:bodyPr>
          <a:lstStyle/>
          <a:p>
            <a:r>
              <a:rPr lang="en-US" sz="3600" b="1" dirty="0">
                <a:solidFill>
                  <a:srgbClr val="FF0000"/>
                </a:solidFill>
              </a:rPr>
              <a:t>Thank You !</a:t>
            </a:r>
          </a:p>
        </p:txBody>
      </p:sp>
    </p:spTree>
    <p:extLst>
      <p:ext uri="{BB962C8B-B14F-4D97-AF65-F5344CB8AC3E}">
        <p14:creationId xmlns:p14="http://schemas.microsoft.com/office/powerpoint/2010/main" val="2535950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 descr="fill-06"/>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2384" y="1792877"/>
            <a:ext cx="4347232" cy="94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83733" y="0"/>
            <a:ext cx="8918939" cy="1143000"/>
          </a:xfrm>
        </p:spPr>
        <p:txBody>
          <a:bodyPr/>
          <a:lstStyle/>
          <a:p>
            <a:r>
              <a:rPr lang="en-US" dirty="0"/>
              <a:t>Conditioning the DEM - Pit Filling</a:t>
            </a:r>
          </a:p>
        </p:txBody>
      </p:sp>
      <p:sp>
        <p:nvSpPr>
          <p:cNvPr id="20" name="Content Placeholder 3"/>
          <p:cNvSpPr>
            <a:spLocks noGrp="1"/>
          </p:cNvSpPr>
          <p:nvPr>
            <p:ph idx="1"/>
          </p:nvPr>
        </p:nvSpPr>
        <p:spPr>
          <a:xfrm>
            <a:off x="1100376" y="875775"/>
            <a:ext cx="8550406" cy="905132"/>
          </a:xfrm>
        </p:spPr>
        <p:txBody>
          <a:bodyPr/>
          <a:lstStyle/>
          <a:p>
            <a:pPr marL="0" indent="0">
              <a:buNone/>
            </a:pPr>
            <a:r>
              <a:rPr lang="en-US" dirty="0">
                <a:cs typeface="Times New Roman" pitchFamily="18" charset="0"/>
              </a:rPr>
              <a:t>Increase elevation until the pit drains to a neighbor and ultimately out of the domain</a:t>
            </a:r>
            <a:endParaRPr lang="en-US" dirty="0"/>
          </a:p>
        </p:txBody>
      </p:sp>
      <p:grpSp>
        <p:nvGrpSpPr>
          <p:cNvPr id="3" name="Group 2">
            <a:extLst>
              <a:ext uri="{FF2B5EF4-FFF2-40B4-BE49-F238E27FC236}">
                <a16:creationId xmlns:a16="http://schemas.microsoft.com/office/drawing/2014/main" id="{56E49966-150A-E511-0C69-581FBE0D69D7}"/>
              </a:ext>
            </a:extLst>
          </p:cNvPr>
          <p:cNvGrpSpPr/>
          <p:nvPr/>
        </p:nvGrpSpPr>
        <p:grpSpPr>
          <a:xfrm>
            <a:off x="840128" y="2870921"/>
            <a:ext cx="10612659" cy="3247657"/>
            <a:chOff x="-339903" y="2756675"/>
            <a:chExt cx="13004485" cy="3979597"/>
          </a:xfrm>
        </p:grpSpPr>
        <p:sp>
          <p:nvSpPr>
            <p:cNvPr id="4" name="Rectangle 6"/>
            <p:cNvSpPr txBox="1">
              <a:spLocks noChangeArrowheads="1"/>
            </p:cNvSpPr>
            <p:nvPr/>
          </p:nvSpPr>
          <p:spPr bwMode="auto">
            <a:xfrm>
              <a:off x="-339903" y="3594557"/>
              <a:ext cx="2477085" cy="99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a:t>Original DEM</a:t>
              </a:r>
            </a:p>
          </p:txBody>
        </p:sp>
        <p:sp>
          <p:nvSpPr>
            <p:cNvPr id="5" name="Rectangle 6"/>
            <p:cNvSpPr txBox="1">
              <a:spLocks noChangeArrowheads="1"/>
            </p:cNvSpPr>
            <p:nvPr/>
          </p:nvSpPr>
          <p:spPr bwMode="auto">
            <a:xfrm>
              <a:off x="10375713" y="3594557"/>
              <a:ext cx="2288869" cy="63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a:t>Pits Filled</a:t>
              </a:r>
            </a:p>
          </p:txBody>
        </p:sp>
        <p:graphicFrame>
          <p:nvGraphicFramePr>
            <p:cNvPr id="6" name="Object 78"/>
            <p:cNvGraphicFramePr>
              <a:graphicFrameLocks noChangeAspect="1"/>
            </p:cNvGraphicFramePr>
            <p:nvPr>
              <p:extLst>
                <p:ext uri="{D42A27DB-BD31-4B8C-83A1-F6EECF244321}">
                  <p14:modId xmlns:p14="http://schemas.microsoft.com/office/powerpoint/2010/main" val="3814695012"/>
                </p:ext>
              </p:extLst>
            </p:nvPr>
          </p:nvGraphicFramePr>
          <p:xfrm>
            <a:off x="1901115" y="2842345"/>
            <a:ext cx="4069787" cy="3290887"/>
          </p:xfrm>
          <a:graphic>
            <a:graphicData uri="http://schemas.openxmlformats.org/presentationml/2006/ole">
              <mc:AlternateContent xmlns:mc="http://schemas.openxmlformats.org/markup-compatibility/2006">
                <mc:Choice xmlns:v="urn:schemas-microsoft-com:vml" Requires="v">
                  <p:oleObj name="Worksheet" r:id="rId3" imgW="2486112" imgH="2009711" progId="Excel.Sheet.8">
                    <p:embed/>
                  </p:oleObj>
                </mc:Choice>
                <mc:Fallback>
                  <p:oleObj name="Worksheet" r:id="rId3" imgW="2486112" imgH="2009711" progId="Excel.Sheet.8">
                    <p:embed/>
                    <p:pic>
                      <p:nvPicPr>
                        <p:cNvPr id="6" name="Object 78"/>
                        <p:cNvPicPr>
                          <a:picLocks noChangeAspect="1" noChangeArrowheads="1"/>
                        </p:cNvPicPr>
                        <p:nvPr/>
                      </p:nvPicPr>
                      <p:blipFill>
                        <a:blip r:embed="rId4"/>
                        <a:srcRect/>
                        <a:stretch>
                          <a:fillRect/>
                        </a:stretch>
                      </p:blipFill>
                      <p:spPr bwMode="auto">
                        <a:xfrm>
                          <a:off x="1901115" y="2842345"/>
                          <a:ext cx="4069787" cy="3290887"/>
                        </a:xfrm>
                        <a:prstGeom prst="rect">
                          <a:avLst/>
                        </a:prstGeom>
                        <a:noFill/>
                        <a:ln>
                          <a:noFill/>
                        </a:ln>
                        <a:effectLst/>
                      </p:spPr>
                    </p:pic>
                  </p:oleObj>
                </mc:Fallback>
              </mc:AlternateContent>
            </a:graphicData>
          </a:graphic>
        </p:graphicFrame>
        <p:sp>
          <p:nvSpPr>
            <p:cNvPr id="7" name="Line 84"/>
            <p:cNvSpPr>
              <a:spLocks noChangeShapeType="1"/>
            </p:cNvSpPr>
            <p:nvPr/>
          </p:nvSpPr>
          <p:spPr bwMode="auto">
            <a:xfrm flipH="1" flipV="1">
              <a:off x="3280414" y="5451857"/>
              <a:ext cx="143033" cy="83813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86"/>
            <p:cNvSpPr>
              <a:spLocks noChangeShapeType="1"/>
            </p:cNvSpPr>
            <p:nvPr/>
          </p:nvSpPr>
          <p:spPr bwMode="auto">
            <a:xfrm flipV="1">
              <a:off x="3991230" y="5787507"/>
              <a:ext cx="803020" cy="56039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Text Box 87"/>
            <p:cNvSpPr txBox="1">
              <a:spLocks noChangeArrowheads="1"/>
            </p:cNvSpPr>
            <p:nvPr/>
          </p:nvSpPr>
          <p:spPr bwMode="auto">
            <a:xfrm>
              <a:off x="3423446" y="6289995"/>
              <a:ext cx="612668" cy="400110"/>
            </a:xfrm>
            <a:prstGeom prst="rect">
              <a:avLst/>
            </a:prstGeom>
            <a:noFill/>
            <a:ln w="9525">
              <a:noFill/>
              <a:miter lim="800000"/>
              <a:headEnd/>
              <a:tailEnd/>
            </a:ln>
            <a:effectLst/>
          </p:spPr>
          <p:txBody>
            <a:bodyPr wrap="none">
              <a:spAutoFit/>
            </a:bodyPr>
            <a:lstStyle/>
            <a:p>
              <a:r>
                <a:rPr lang="en-US" sz="2000" dirty="0"/>
                <a:t>Pits</a:t>
              </a:r>
            </a:p>
          </p:txBody>
        </p:sp>
        <p:sp>
          <p:nvSpPr>
            <p:cNvPr id="10" name="Freeform 9"/>
            <p:cNvSpPr/>
            <p:nvPr/>
          </p:nvSpPr>
          <p:spPr bwMode="auto">
            <a:xfrm>
              <a:off x="2300976" y="381504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1" name="Rectangle 10"/>
            <p:cNvSpPr/>
            <p:nvPr/>
          </p:nvSpPr>
          <p:spPr bwMode="auto">
            <a:xfrm>
              <a:off x="4738034" y="546381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12" name="TextBox 11"/>
            <p:cNvSpPr txBox="1"/>
            <p:nvPr/>
          </p:nvSpPr>
          <p:spPr>
            <a:xfrm>
              <a:off x="4103257" y="6274607"/>
              <a:ext cx="2757018" cy="461665"/>
            </a:xfrm>
            <a:prstGeom prst="rect">
              <a:avLst/>
            </a:prstGeom>
            <a:noFill/>
          </p:spPr>
          <p:txBody>
            <a:bodyPr wrap="square" rtlCol="0">
              <a:spAutoFit/>
            </a:bodyPr>
            <a:lstStyle/>
            <a:p>
              <a:r>
                <a:rPr lang="en-US" sz="1200" dirty="0">
                  <a:solidFill>
                    <a:srgbClr val="FF0000"/>
                  </a:solidFill>
                  <a:latin typeface="Arial" panose="020B0604020202020204" pitchFamily="34" charset="0"/>
                  <a:cs typeface="Arial" panose="020B0604020202020204" pitchFamily="34" charset="0"/>
                </a:rPr>
                <a:t>Grid cells or zones completely surrounded by higher terrain</a:t>
              </a:r>
            </a:p>
          </p:txBody>
        </p:sp>
        <p:graphicFrame>
          <p:nvGraphicFramePr>
            <p:cNvPr id="13" name="Object 11"/>
            <p:cNvGraphicFramePr>
              <a:graphicFrameLocks noChangeAspect="1"/>
            </p:cNvGraphicFramePr>
            <p:nvPr>
              <p:extLst>
                <p:ext uri="{D42A27DB-BD31-4B8C-83A1-F6EECF244321}">
                  <p14:modId xmlns:p14="http://schemas.microsoft.com/office/powerpoint/2010/main" val="2054588573"/>
                </p:ext>
              </p:extLst>
            </p:nvPr>
          </p:nvGraphicFramePr>
          <p:xfrm>
            <a:off x="6298489" y="2842345"/>
            <a:ext cx="4077224" cy="3295926"/>
          </p:xfrm>
          <a:graphic>
            <a:graphicData uri="http://schemas.openxmlformats.org/presentationml/2006/ole">
              <mc:AlternateContent xmlns:mc="http://schemas.openxmlformats.org/markup-compatibility/2006">
                <mc:Choice xmlns:v="urn:schemas-microsoft-com:vml" Requires="v">
                  <p:oleObj name="Worksheet" r:id="rId5" imgW="2486179" imgH="2009775" progId="Excel.Sheet.8">
                    <p:embed/>
                  </p:oleObj>
                </mc:Choice>
                <mc:Fallback>
                  <p:oleObj name="Worksheet" r:id="rId5" imgW="2486179" imgH="2009775" progId="Excel.Sheet.8">
                    <p:embed/>
                    <p:pic>
                      <p:nvPicPr>
                        <p:cNvPr id="13" name="Object 11"/>
                        <p:cNvPicPr>
                          <a:picLocks noChangeArrowheads="1"/>
                        </p:cNvPicPr>
                        <p:nvPr/>
                      </p:nvPicPr>
                      <p:blipFill>
                        <a:blip r:embed="rId6"/>
                        <a:srcRect/>
                        <a:stretch>
                          <a:fillRect/>
                        </a:stretch>
                      </p:blipFill>
                      <p:spPr bwMode="auto">
                        <a:xfrm>
                          <a:off x="6298489" y="2842345"/>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 name="Freeform 21"/>
            <p:cNvSpPr/>
            <p:nvPr/>
          </p:nvSpPr>
          <p:spPr>
            <a:xfrm>
              <a:off x="7331161" y="2756675"/>
              <a:ext cx="352539" cy="2236424"/>
            </a:xfrm>
            <a:custGeom>
              <a:avLst/>
              <a:gdLst>
                <a:gd name="connsiteX0" fmla="*/ 352539 w 352539"/>
                <a:gd name="connsiteY0" fmla="*/ 1905918 h 1905918"/>
                <a:gd name="connsiteX1" fmla="*/ 11016 w 352539"/>
                <a:gd name="connsiteY1" fmla="*/ 1674564 h 1905918"/>
                <a:gd name="connsiteX2" fmla="*/ 11016 w 352539"/>
                <a:gd name="connsiteY2" fmla="*/ 1311007 h 1905918"/>
                <a:gd name="connsiteX3" fmla="*/ 22033 w 352539"/>
                <a:gd name="connsiteY3" fmla="*/ 969485 h 1905918"/>
                <a:gd name="connsiteX4" fmla="*/ 11016 w 352539"/>
                <a:gd name="connsiteY4" fmla="*/ 661012 h 1905918"/>
                <a:gd name="connsiteX5" fmla="*/ 11016 w 352539"/>
                <a:gd name="connsiteY5" fmla="*/ 308473 h 1905918"/>
                <a:gd name="connsiteX6" fmla="*/ 0 w 352539"/>
                <a:gd name="connsiteY6" fmla="*/ 0 h 190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2539" h="1905918">
                  <a:moveTo>
                    <a:pt x="352539" y="1905918"/>
                  </a:moveTo>
                  <a:lnTo>
                    <a:pt x="11016" y="1674564"/>
                  </a:lnTo>
                  <a:lnTo>
                    <a:pt x="11016" y="1311007"/>
                  </a:lnTo>
                  <a:lnTo>
                    <a:pt x="22033" y="969485"/>
                  </a:lnTo>
                  <a:lnTo>
                    <a:pt x="11016" y="661012"/>
                  </a:lnTo>
                  <a:lnTo>
                    <a:pt x="11016" y="308473"/>
                  </a:lnTo>
                  <a:lnTo>
                    <a:pt x="0" y="0"/>
                  </a:ln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98390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B089F-A5D0-A529-93F6-1518B353E4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6DB3D-4A0A-5678-F1D4-E059E8D2C27E}"/>
              </a:ext>
            </a:extLst>
          </p:cNvPr>
          <p:cNvSpPr>
            <a:spLocks noGrp="1"/>
          </p:cNvSpPr>
          <p:nvPr>
            <p:ph type="title"/>
          </p:nvPr>
        </p:nvSpPr>
        <p:spPr>
          <a:xfrm>
            <a:off x="1083733" y="0"/>
            <a:ext cx="8918939" cy="875774"/>
          </a:xfrm>
        </p:spPr>
        <p:txBody>
          <a:bodyPr/>
          <a:lstStyle/>
          <a:p>
            <a:r>
              <a:rPr lang="en-US" dirty="0"/>
              <a:t>Conditioning the DEM - Carving</a:t>
            </a:r>
          </a:p>
        </p:txBody>
      </p:sp>
      <p:sp>
        <p:nvSpPr>
          <p:cNvPr id="20" name="Content Placeholder 3">
            <a:extLst>
              <a:ext uri="{FF2B5EF4-FFF2-40B4-BE49-F238E27FC236}">
                <a16:creationId xmlns:a16="http://schemas.microsoft.com/office/drawing/2014/main" id="{AD3DD1B3-9514-333E-AB05-BE552B5014E3}"/>
              </a:ext>
            </a:extLst>
          </p:cNvPr>
          <p:cNvSpPr>
            <a:spLocks noGrp="1"/>
          </p:cNvSpPr>
          <p:nvPr>
            <p:ph idx="1"/>
          </p:nvPr>
        </p:nvSpPr>
        <p:spPr>
          <a:xfrm>
            <a:off x="1100376" y="875775"/>
            <a:ext cx="8550406" cy="905132"/>
          </a:xfrm>
        </p:spPr>
        <p:txBody>
          <a:bodyPr/>
          <a:lstStyle/>
          <a:p>
            <a:pPr marL="0" indent="0">
              <a:buNone/>
            </a:pPr>
            <a:r>
              <a:rPr lang="en-US" dirty="0">
                <a:cs typeface="Times New Roman" pitchFamily="18" charset="0"/>
              </a:rPr>
              <a:t>Lower elevation of neighbor along a predefined drainage path until the pit drains to the outlet point</a:t>
            </a:r>
            <a:endParaRPr lang="en-US" dirty="0"/>
          </a:p>
        </p:txBody>
      </p:sp>
      <p:pic>
        <p:nvPicPr>
          <p:cNvPr id="14" name="Picture 5" descr="fill-07">
            <a:extLst>
              <a:ext uri="{FF2B5EF4-FFF2-40B4-BE49-F238E27FC236}">
                <a16:creationId xmlns:a16="http://schemas.microsoft.com/office/drawing/2014/main" id="{FDC7F717-2FAE-362E-82A8-274435EF015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961" y="1806399"/>
            <a:ext cx="4304481" cy="969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F026534F-55DC-1FD4-1D22-BC680FCD966D}"/>
              </a:ext>
            </a:extLst>
          </p:cNvPr>
          <p:cNvGrpSpPr/>
          <p:nvPr/>
        </p:nvGrpSpPr>
        <p:grpSpPr>
          <a:xfrm>
            <a:off x="674119" y="2940834"/>
            <a:ext cx="10972718" cy="3216903"/>
            <a:chOff x="-404183" y="2387608"/>
            <a:chExt cx="13402191" cy="3929153"/>
          </a:xfrm>
        </p:grpSpPr>
        <p:graphicFrame>
          <p:nvGraphicFramePr>
            <p:cNvPr id="16" name="Object 15">
              <a:extLst>
                <a:ext uri="{FF2B5EF4-FFF2-40B4-BE49-F238E27FC236}">
                  <a16:creationId xmlns:a16="http://schemas.microsoft.com/office/drawing/2014/main" id="{89BF84C5-B33B-D765-5D6F-51DB460C2D3B}"/>
                </a:ext>
              </a:extLst>
            </p:cNvPr>
            <p:cNvGraphicFramePr>
              <a:graphicFrameLocks/>
            </p:cNvGraphicFramePr>
            <p:nvPr>
              <p:extLst>
                <p:ext uri="{D42A27DB-BD31-4B8C-83A1-F6EECF244321}">
                  <p14:modId xmlns:p14="http://schemas.microsoft.com/office/powerpoint/2010/main" val="1725358516"/>
                </p:ext>
              </p:extLst>
            </p:nvPr>
          </p:nvGraphicFramePr>
          <p:xfrm>
            <a:off x="6281554" y="2451087"/>
            <a:ext cx="4077224" cy="3295926"/>
          </p:xfrm>
          <a:graphic>
            <a:graphicData uri="http://schemas.openxmlformats.org/presentationml/2006/ole">
              <mc:AlternateContent xmlns:mc="http://schemas.openxmlformats.org/markup-compatibility/2006">
                <mc:Choice xmlns:v="urn:schemas-microsoft-com:vml" Requires="v">
                  <p:oleObj name="Worksheet" r:id="rId3" imgW="2486112" imgH="2009711" progId="Excel.Sheet.8">
                    <p:embed/>
                  </p:oleObj>
                </mc:Choice>
                <mc:Fallback>
                  <p:oleObj name="Worksheet" r:id="rId3" imgW="2486112" imgH="2009711" progId="Excel.Sheet.8">
                    <p:embed/>
                    <p:pic>
                      <p:nvPicPr>
                        <p:cNvPr id="2" name="Object 1"/>
                        <p:cNvPicPr>
                          <a:picLocks noChangeAspect="1" noChangeArrowheads="1"/>
                        </p:cNvPicPr>
                        <p:nvPr/>
                      </p:nvPicPr>
                      <p:blipFill>
                        <a:blip r:embed="rId4"/>
                        <a:srcRect/>
                        <a:stretch>
                          <a:fillRect/>
                        </a:stretch>
                      </p:blipFill>
                      <p:spPr bwMode="auto">
                        <a:xfrm>
                          <a:off x="6281554" y="2451087"/>
                          <a:ext cx="4077224" cy="329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78">
              <a:extLst>
                <a:ext uri="{FF2B5EF4-FFF2-40B4-BE49-F238E27FC236}">
                  <a16:creationId xmlns:a16="http://schemas.microsoft.com/office/drawing/2014/main" id="{072FCD38-28B5-C8F4-6AEB-BF9676063F86}"/>
                </a:ext>
              </a:extLst>
            </p:cNvPr>
            <p:cNvGraphicFramePr>
              <a:graphicFrameLocks noChangeAspect="1"/>
            </p:cNvGraphicFramePr>
            <p:nvPr>
              <p:extLst>
                <p:ext uri="{D42A27DB-BD31-4B8C-83A1-F6EECF244321}">
                  <p14:modId xmlns:p14="http://schemas.microsoft.com/office/powerpoint/2010/main" val="4102742889"/>
                </p:ext>
              </p:extLst>
            </p:nvPr>
          </p:nvGraphicFramePr>
          <p:xfrm>
            <a:off x="1901115" y="2445595"/>
            <a:ext cx="4069787" cy="3290887"/>
          </p:xfrm>
          <a:graphic>
            <a:graphicData uri="http://schemas.openxmlformats.org/presentationml/2006/ole">
              <mc:AlternateContent xmlns:mc="http://schemas.openxmlformats.org/markup-compatibility/2006">
                <mc:Choice xmlns:v="urn:schemas-microsoft-com:vml" Requires="v">
                  <p:oleObj name="Worksheet" r:id="rId5" imgW="2486112" imgH="2009711" progId="Excel.Sheet.8">
                    <p:embed/>
                  </p:oleObj>
                </mc:Choice>
                <mc:Fallback>
                  <p:oleObj name="Worksheet" r:id="rId5" imgW="2486112" imgH="2009711" progId="Excel.Sheet.8">
                    <p:embed/>
                    <p:pic>
                      <p:nvPicPr>
                        <p:cNvPr id="6" name="Object 78"/>
                        <p:cNvPicPr>
                          <a:picLocks noChangeAspect="1" noChangeArrowheads="1"/>
                        </p:cNvPicPr>
                        <p:nvPr/>
                      </p:nvPicPr>
                      <p:blipFill>
                        <a:blip r:embed="rId6"/>
                        <a:srcRect/>
                        <a:stretch>
                          <a:fillRect/>
                        </a:stretch>
                      </p:blipFill>
                      <p:spPr bwMode="auto">
                        <a:xfrm>
                          <a:off x="1901115" y="2445595"/>
                          <a:ext cx="4069787" cy="3290887"/>
                        </a:xfrm>
                        <a:prstGeom prst="rect">
                          <a:avLst/>
                        </a:prstGeom>
                        <a:noFill/>
                        <a:ln>
                          <a:noFill/>
                        </a:ln>
                        <a:effectLst/>
                      </p:spPr>
                    </p:pic>
                  </p:oleObj>
                </mc:Fallback>
              </mc:AlternateContent>
            </a:graphicData>
          </a:graphic>
        </p:graphicFrame>
        <p:sp>
          <p:nvSpPr>
            <p:cNvPr id="18" name="Line 84">
              <a:extLst>
                <a:ext uri="{FF2B5EF4-FFF2-40B4-BE49-F238E27FC236}">
                  <a16:creationId xmlns:a16="http://schemas.microsoft.com/office/drawing/2014/main" id="{87748479-87DD-E5F4-8C1B-01384D754033}"/>
                </a:ext>
              </a:extLst>
            </p:cNvPr>
            <p:cNvSpPr>
              <a:spLocks noChangeShapeType="1"/>
            </p:cNvSpPr>
            <p:nvPr/>
          </p:nvSpPr>
          <p:spPr bwMode="auto">
            <a:xfrm flipH="1" flipV="1">
              <a:off x="3280413" y="5055107"/>
              <a:ext cx="286066" cy="82645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86">
              <a:extLst>
                <a:ext uri="{FF2B5EF4-FFF2-40B4-BE49-F238E27FC236}">
                  <a16:creationId xmlns:a16="http://schemas.microsoft.com/office/drawing/2014/main" id="{6226556D-EEAD-782C-D95A-7D9CB5A8CFCD}"/>
                </a:ext>
              </a:extLst>
            </p:cNvPr>
            <p:cNvSpPr>
              <a:spLocks noChangeShapeType="1"/>
            </p:cNvSpPr>
            <p:nvPr/>
          </p:nvSpPr>
          <p:spPr bwMode="auto">
            <a:xfrm flipV="1">
              <a:off x="3981479" y="5390758"/>
              <a:ext cx="812770" cy="490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Text Box 87">
              <a:extLst>
                <a:ext uri="{FF2B5EF4-FFF2-40B4-BE49-F238E27FC236}">
                  <a16:creationId xmlns:a16="http://schemas.microsoft.com/office/drawing/2014/main" id="{525A952C-9BC5-173B-D6F5-2CDA01AA2AB9}"/>
                </a:ext>
              </a:extLst>
            </p:cNvPr>
            <p:cNvSpPr txBox="1">
              <a:spLocks noChangeArrowheads="1"/>
            </p:cNvSpPr>
            <p:nvPr/>
          </p:nvSpPr>
          <p:spPr bwMode="auto">
            <a:xfrm>
              <a:off x="3306885" y="5828063"/>
              <a:ext cx="812770" cy="48869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t>Pits</a:t>
              </a:r>
            </a:p>
          </p:txBody>
        </p:sp>
        <p:sp>
          <p:nvSpPr>
            <p:cNvPr id="24" name="Line 92">
              <a:extLst>
                <a:ext uri="{FF2B5EF4-FFF2-40B4-BE49-F238E27FC236}">
                  <a16:creationId xmlns:a16="http://schemas.microsoft.com/office/drawing/2014/main" id="{04D83E1F-7392-11DA-A7D1-C2B815F5DFB2}"/>
                </a:ext>
              </a:extLst>
            </p:cNvPr>
            <p:cNvSpPr>
              <a:spLocks noChangeShapeType="1"/>
            </p:cNvSpPr>
            <p:nvPr/>
          </p:nvSpPr>
          <p:spPr bwMode="auto">
            <a:xfrm flipH="1" flipV="1">
              <a:off x="7433479" y="2768609"/>
              <a:ext cx="643336" cy="308597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93">
              <a:extLst>
                <a:ext uri="{FF2B5EF4-FFF2-40B4-BE49-F238E27FC236}">
                  <a16:creationId xmlns:a16="http://schemas.microsoft.com/office/drawing/2014/main" id="{87B815CD-B230-0A89-94DF-F335C5A6A631}"/>
                </a:ext>
              </a:extLst>
            </p:cNvPr>
            <p:cNvSpPr>
              <a:spLocks noChangeShapeType="1"/>
            </p:cNvSpPr>
            <p:nvPr/>
          </p:nvSpPr>
          <p:spPr bwMode="auto">
            <a:xfrm flipV="1">
              <a:off x="8491815" y="2795579"/>
              <a:ext cx="702228" cy="303248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Text Box 94">
              <a:extLst>
                <a:ext uri="{FF2B5EF4-FFF2-40B4-BE49-F238E27FC236}">
                  <a16:creationId xmlns:a16="http://schemas.microsoft.com/office/drawing/2014/main" id="{75EA80E4-2B16-CB82-884D-C276D09D44EE}"/>
                </a:ext>
              </a:extLst>
            </p:cNvPr>
            <p:cNvSpPr txBox="1">
              <a:spLocks noChangeArrowheads="1"/>
            </p:cNvSpPr>
            <p:nvPr/>
          </p:nvSpPr>
          <p:spPr bwMode="auto">
            <a:xfrm>
              <a:off x="7469318" y="5812358"/>
              <a:ext cx="1694695" cy="40010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a:t>Carve outlets</a:t>
              </a:r>
            </a:p>
          </p:txBody>
        </p:sp>
        <p:sp>
          <p:nvSpPr>
            <p:cNvPr id="27" name="Rectangle 6">
              <a:extLst>
                <a:ext uri="{FF2B5EF4-FFF2-40B4-BE49-F238E27FC236}">
                  <a16:creationId xmlns:a16="http://schemas.microsoft.com/office/drawing/2014/main" id="{C9F31944-856D-8345-2F28-D0A123DCF23F}"/>
                </a:ext>
              </a:extLst>
            </p:cNvPr>
            <p:cNvSpPr txBox="1">
              <a:spLocks noChangeArrowheads="1"/>
            </p:cNvSpPr>
            <p:nvPr/>
          </p:nvSpPr>
          <p:spPr bwMode="auto">
            <a:xfrm>
              <a:off x="-404183" y="3453787"/>
              <a:ext cx="239450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a:t>Original DEM</a:t>
              </a:r>
            </a:p>
          </p:txBody>
        </p:sp>
        <p:sp>
          <p:nvSpPr>
            <p:cNvPr id="28" name="Freeform 3">
              <a:extLst>
                <a:ext uri="{FF2B5EF4-FFF2-40B4-BE49-F238E27FC236}">
                  <a16:creationId xmlns:a16="http://schemas.microsoft.com/office/drawing/2014/main" id="{57613741-949D-4463-0F8E-4DFBBA159AC0}"/>
                </a:ext>
              </a:extLst>
            </p:cNvPr>
            <p:cNvSpPr/>
            <p:nvPr/>
          </p:nvSpPr>
          <p:spPr bwMode="auto">
            <a:xfrm>
              <a:off x="2300976"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29" name="Rectangle 28">
              <a:extLst>
                <a:ext uri="{FF2B5EF4-FFF2-40B4-BE49-F238E27FC236}">
                  <a16:creationId xmlns:a16="http://schemas.microsoft.com/office/drawing/2014/main" id="{4691D3DD-084D-D4FB-4298-6DD6FA1FCCB5}"/>
                </a:ext>
              </a:extLst>
            </p:cNvPr>
            <p:cNvSpPr/>
            <p:nvPr/>
          </p:nvSpPr>
          <p:spPr bwMode="auto">
            <a:xfrm>
              <a:off x="4738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18" charset="0"/>
              </a:endParaRPr>
            </a:p>
          </p:txBody>
        </p:sp>
        <p:sp>
          <p:nvSpPr>
            <p:cNvPr id="30" name="Oval 90">
              <a:extLst>
                <a:ext uri="{FF2B5EF4-FFF2-40B4-BE49-F238E27FC236}">
                  <a16:creationId xmlns:a16="http://schemas.microsoft.com/office/drawing/2014/main" id="{DEE38140-5B8F-8DDD-9213-78CFA6140A2A}"/>
                </a:ext>
              </a:extLst>
            </p:cNvPr>
            <p:cNvSpPr>
              <a:spLocks noChangeArrowheads="1"/>
            </p:cNvSpPr>
            <p:nvPr/>
          </p:nvSpPr>
          <p:spPr bwMode="auto">
            <a:xfrm>
              <a:off x="7018479" y="238760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Oval 91">
              <a:extLst>
                <a:ext uri="{FF2B5EF4-FFF2-40B4-BE49-F238E27FC236}">
                  <a16:creationId xmlns:a16="http://schemas.microsoft.com/office/drawing/2014/main" id="{58143F8B-8F04-D013-CFEC-5803608E1E54}"/>
                </a:ext>
              </a:extLst>
            </p:cNvPr>
            <p:cNvSpPr>
              <a:spLocks noChangeArrowheads="1"/>
            </p:cNvSpPr>
            <p:nvPr/>
          </p:nvSpPr>
          <p:spPr bwMode="auto">
            <a:xfrm>
              <a:off x="9068032" y="241457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Rectangle 6">
              <a:extLst>
                <a:ext uri="{FF2B5EF4-FFF2-40B4-BE49-F238E27FC236}">
                  <a16:creationId xmlns:a16="http://schemas.microsoft.com/office/drawing/2014/main" id="{89D2FA0F-FC17-7168-1E3C-126E247A6085}"/>
                </a:ext>
              </a:extLst>
            </p:cNvPr>
            <p:cNvSpPr txBox="1">
              <a:spLocks noChangeArrowheads="1"/>
            </p:cNvSpPr>
            <p:nvPr/>
          </p:nvSpPr>
          <p:spPr bwMode="auto">
            <a:xfrm>
              <a:off x="9995502" y="3453787"/>
              <a:ext cx="300250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a:t>Carved DEM</a:t>
              </a:r>
            </a:p>
          </p:txBody>
        </p:sp>
      </p:grpSp>
    </p:spTree>
    <p:extLst>
      <p:ext uri="{BB962C8B-B14F-4D97-AF65-F5344CB8AC3E}">
        <p14:creationId xmlns:p14="http://schemas.microsoft.com/office/powerpoint/2010/main" val="3445127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C8B790F-BA25-F667-5F81-46EC1F92C11B}"/>
              </a:ext>
            </a:extLst>
          </p:cNvPr>
          <p:cNvGrpSpPr/>
          <p:nvPr/>
        </p:nvGrpSpPr>
        <p:grpSpPr>
          <a:xfrm>
            <a:off x="3103488" y="1761068"/>
            <a:ext cx="6335128" cy="4385563"/>
            <a:chOff x="2214563" y="750888"/>
            <a:chExt cx="7877176" cy="5453063"/>
          </a:xfrm>
        </p:grpSpPr>
        <p:pic>
          <p:nvPicPr>
            <p:cNvPr id="81924" name="Picture 6"/>
            <p:cNvPicPr>
              <a:picLocks noChangeArrowheads="1"/>
            </p:cNvPicPr>
            <p:nvPr/>
          </p:nvPicPr>
          <p:blipFill>
            <a:blip r:embed="rId2">
              <a:extLst>
                <a:ext uri="{28A0092B-C50C-407E-A947-70E740481C1C}">
                  <a14:useLocalDpi xmlns:a14="http://schemas.microsoft.com/office/drawing/2010/main" val="0"/>
                </a:ext>
              </a:extLst>
            </a:blip>
            <a:srcRect l="52708" t="27225" b="50505"/>
            <a:stretch>
              <a:fillRect/>
            </a:stretch>
          </p:blipFill>
          <p:spPr bwMode="auto">
            <a:xfrm>
              <a:off x="6391276" y="3892550"/>
              <a:ext cx="370046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rrowheads="1"/>
            </p:cNvPicPr>
            <p:nvPr/>
          </p:nvPicPr>
          <p:blipFill>
            <a:blip r:embed="rId2">
              <a:extLst>
                <a:ext uri="{28A0092B-C50C-407E-A947-70E740481C1C}">
                  <a14:useLocalDpi xmlns:a14="http://schemas.microsoft.com/office/drawing/2010/main" val="0"/>
                </a:ext>
              </a:extLst>
            </a:blip>
            <a:srcRect l="54271" t="71062" r="4544"/>
            <a:stretch>
              <a:fillRect/>
            </a:stretch>
          </p:blipFill>
          <p:spPr bwMode="auto">
            <a:xfrm>
              <a:off x="6450014" y="750888"/>
              <a:ext cx="32226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Group 13"/>
            <p:cNvGrpSpPr>
              <a:grpSpLocks/>
            </p:cNvGrpSpPr>
            <p:nvPr/>
          </p:nvGrpSpPr>
          <p:grpSpPr bwMode="auto">
            <a:xfrm>
              <a:off x="2351088" y="3851276"/>
              <a:ext cx="3700462" cy="2352675"/>
              <a:chOff x="474" y="841"/>
              <a:chExt cx="2331" cy="1482"/>
            </a:xfrm>
          </p:grpSpPr>
          <p:pic>
            <p:nvPicPr>
              <p:cNvPr id="81934" name="Picture 8"/>
              <p:cNvPicPr>
                <a:picLocks noChangeArrowheads="1"/>
              </p:cNvPicPr>
              <p:nvPr/>
            </p:nvPicPr>
            <p:blipFill rotWithShape="1">
              <a:blip r:embed="rId2">
                <a:extLst>
                  <a:ext uri="{28A0092B-C50C-407E-A947-70E740481C1C}">
                    <a14:useLocalDpi xmlns:a14="http://schemas.microsoft.com/office/drawing/2010/main" val="0"/>
                  </a:ext>
                </a:extLst>
              </a:blip>
              <a:srcRect l="52708" t="4710" b="72622"/>
              <a:stretch>
                <a:fillRect/>
              </a:stretch>
            </p:blipFill>
            <p:spPr bwMode="auto">
              <a:xfrm>
                <a:off x="474" y="841"/>
                <a:ext cx="2331" cy="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Rectangle 9"/>
              <p:cNvSpPr>
                <a:spLocks noChangeArrowheads="1"/>
              </p:cNvSpPr>
              <p:nvPr/>
            </p:nvSpPr>
            <p:spPr bwMode="auto">
              <a:xfrm>
                <a:off x="1293" y="870"/>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81927" name="Group 12"/>
            <p:cNvGrpSpPr>
              <a:grpSpLocks/>
            </p:cNvGrpSpPr>
            <p:nvPr/>
          </p:nvGrpSpPr>
          <p:grpSpPr bwMode="auto">
            <a:xfrm>
              <a:off x="2214563" y="1392239"/>
              <a:ext cx="3751262" cy="2211387"/>
              <a:chOff x="366" y="2504"/>
              <a:chExt cx="2363" cy="1393"/>
            </a:xfrm>
          </p:grpSpPr>
          <p:pic>
            <p:nvPicPr>
              <p:cNvPr id="81932" name="Picture 3"/>
              <p:cNvPicPr>
                <a:picLocks noChangeArrowheads="1"/>
              </p:cNvPicPr>
              <p:nvPr/>
            </p:nvPicPr>
            <p:blipFill>
              <a:blip r:embed="rId3">
                <a:extLst>
                  <a:ext uri="{28A0092B-C50C-407E-A947-70E740481C1C}">
                    <a14:useLocalDpi xmlns:a14="http://schemas.microsoft.com/office/drawing/2010/main" val="0"/>
                  </a:ext>
                </a:extLst>
              </a:blip>
              <a:srcRect t="75650" r="52058" b="3044"/>
              <a:stretch>
                <a:fillRect/>
              </a:stretch>
            </p:blipFill>
            <p:spPr bwMode="auto">
              <a:xfrm>
                <a:off x="366" y="2504"/>
                <a:ext cx="2363"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ectangle 10"/>
              <p:cNvSpPr>
                <a:spLocks noChangeArrowheads="1"/>
              </p:cNvSpPr>
              <p:nvPr/>
            </p:nvSpPr>
            <p:spPr bwMode="auto">
              <a:xfrm>
                <a:off x="1280" y="2573"/>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28" name="Rectangle 11"/>
            <p:cNvSpPr>
              <a:spLocks noChangeArrowheads="1"/>
            </p:cNvSpPr>
            <p:nvPr/>
          </p:nvSpPr>
          <p:spPr bwMode="auto">
            <a:xfrm>
              <a:off x="7712075" y="4075113"/>
              <a:ext cx="427038"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9" name="Text Box 14"/>
            <p:cNvSpPr txBox="1">
              <a:spLocks noChangeArrowheads="1"/>
            </p:cNvSpPr>
            <p:nvPr/>
          </p:nvSpPr>
          <p:spPr bwMode="auto">
            <a:xfrm>
              <a:off x="3262314" y="1352550"/>
              <a:ext cx="2122487" cy="49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dirty="0">
                  <a:solidFill>
                    <a:srgbClr val="FF3300"/>
                  </a:solidFill>
                </a:rPr>
                <a:t>Filling</a:t>
              </a:r>
            </a:p>
          </p:txBody>
        </p:sp>
        <p:sp>
          <p:nvSpPr>
            <p:cNvPr id="81930" name="Text Box 15"/>
            <p:cNvSpPr txBox="1">
              <a:spLocks noChangeArrowheads="1"/>
            </p:cNvSpPr>
            <p:nvPr/>
          </p:nvSpPr>
          <p:spPr bwMode="auto">
            <a:xfrm>
              <a:off x="3128963" y="3905417"/>
              <a:ext cx="2122487" cy="49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dirty="0">
                  <a:solidFill>
                    <a:srgbClr val="FF3300"/>
                  </a:solidFill>
                </a:rPr>
                <a:t>Carving</a:t>
              </a:r>
            </a:p>
          </p:txBody>
        </p:sp>
        <p:sp>
          <p:nvSpPr>
            <p:cNvPr id="81931" name="Text Box 16"/>
            <p:cNvSpPr txBox="1">
              <a:spLocks noChangeArrowheads="1"/>
            </p:cNvSpPr>
            <p:nvPr/>
          </p:nvSpPr>
          <p:spPr bwMode="auto">
            <a:xfrm>
              <a:off x="6829426" y="3787861"/>
              <a:ext cx="3262313" cy="45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dirty="0">
                  <a:solidFill>
                    <a:srgbClr val="FF3300"/>
                  </a:solidFill>
                </a:rPr>
                <a:t>Minimizing Alterations</a:t>
              </a:r>
            </a:p>
          </p:txBody>
        </p:sp>
      </p:grpSp>
      <p:sp>
        <p:nvSpPr>
          <p:cNvPr id="2" name="Title 1">
            <a:extLst>
              <a:ext uri="{FF2B5EF4-FFF2-40B4-BE49-F238E27FC236}">
                <a16:creationId xmlns:a16="http://schemas.microsoft.com/office/drawing/2014/main" id="{6FD69F4F-6C3D-64FC-E75B-DE8A284B2156}"/>
              </a:ext>
            </a:extLst>
          </p:cNvPr>
          <p:cNvSpPr>
            <a:spLocks noGrp="1"/>
          </p:cNvSpPr>
          <p:nvPr>
            <p:ph type="title"/>
          </p:nvPr>
        </p:nvSpPr>
        <p:spPr>
          <a:xfrm>
            <a:off x="838200" y="25524"/>
            <a:ext cx="10515600" cy="1170433"/>
          </a:xfrm>
        </p:spPr>
        <p:txBody>
          <a:bodyPr>
            <a:noAutofit/>
          </a:bodyPr>
          <a:lstStyle/>
          <a:p>
            <a:r>
              <a:rPr lang="en-US" sz="3600" dirty="0"/>
              <a:t>Optimal removal of spurious pits in grid digital elevation models</a:t>
            </a:r>
          </a:p>
        </p:txBody>
      </p:sp>
      <p:sp>
        <p:nvSpPr>
          <p:cNvPr id="4" name="Content Placeholder 3">
            <a:extLst>
              <a:ext uri="{FF2B5EF4-FFF2-40B4-BE49-F238E27FC236}">
                <a16:creationId xmlns:a16="http://schemas.microsoft.com/office/drawing/2014/main" id="{D5939A7B-22DE-F89D-7578-73206B1D11A4}"/>
              </a:ext>
            </a:extLst>
          </p:cNvPr>
          <p:cNvSpPr txBox="1">
            <a:spLocks/>
          </p:cNvSpPr>
          <p:nvPr/>
        </p:nvSpPr>
        <p:spPr>
          <a:xfrm>
            <a:off x="894499" y="1291063"/>
            <a:ext cx="10403002" cy="5454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cs typeface="Times New Roman" pitchFamily="18" charset="0"/>
              </a:rPr>
              <a:t>Pierre </a:t>
            </a:r>
            <a:r>
              <a:rPr lang="en-US" dirty="0" err="1">
                <a:cs typeface="Times New Roman" pitchFamily="18" charset="0"/>
              </a:rPr>
              <a:t>Soille</a:t>
            </a:r>
            <a:r>
              <a:rPr lang="en-US" dirty="0">
                <a:cs typeface="Times New Roman" pitchFamily="18" charset="0"/>
              </a:rPr>
              <a:t>, WRR 2004, </a:t>
            </a:r>
            <a:r>
              <a:rPr lang="en-US" dirty="0"/>
              <a:t> </a:t>
            </a:r>
            <a:r>
              <a:rPr lang="en-US" dirty="0">
                <a:hlinkClick r:id="rId4"/>
              </a:rPr>
              <a:t>http://doi.org/10.1029/2004WR003060</a:t>
            </a:r>
            <a:r>
              <a:rPr lang="en-US" dirty="0">
                <a:cs typeface="Times New Roman" pitchFamily="18" charset="0"/>
              </a:rPr>
              <a:t> </a:t>
            </a:r>
            <a:endParaRPr lang="en-US" dirty="0"/>
          </a:p>
        </p:txBody>
      </p:sp>
    </p:spTree>
    <p:extLst>
      <p:ext uri="{BB962C8B-B14F-4D97-AF65-F5344CB8AC3E}">
        <p14:creationId xmlns:p14="http://schemas.microsoft.com/office/powerpoint/2010/main" val="3112696234"/>
      </p:ext>
    </p:extLst>
  </p:cSld>
  <p:clrMapOvr>
    <a:masterClrMapping/>
  </p:clrMapOvr>
</p:sld>
</file>

<file path=ppt/theme/theme1.xml><?xml version="1.0" encoding="utf-8"?>
<a:theme xmlns:a="http://schemas.openxmlformats.org/drawingml/2006/main" name="Custom Design">
  <a:themeElements>
    <a:clrScheme name="Custom 1">
      <a:dk1>
        <a:srgbClr val="00263A"/>
      </a:dk1>
      <a:lt1>
        <a:srgbClr val="FFFFFF"/>
      </a:lt1>
      <a:dk2>
        <a:srgbClr val="16597D"/>
      </a:dk2>
      <a:lt2>
        <a:srgbClr val="EBEBEB"/>
      </a:lt2>
      <a:accent1>
        <a:srgbClr val="001C38"/>
      </a:accent1>
      <a:accent2>
        <a:srgbClr val="165A7D"/>
      </a:accent2>
      <a:accent3>
        <a:srgbClr val="288DC2"/>
      </a:accent3>
      <a:accent4>
        <a:srgbClr val="A2AAAD"/>
      </a:accent4>
      <a:accent5>
        <a:srgbClr val="00938F"/>
      </a:accent5>
      <a:accent6>
        <a:srgbClr val="6EA9DB"/>
      </a:accent6>
      <a:hlink>
        <a:srgbClr val="0054A9"/>
      </a:hlink>
      <a:folHlink>
        <a:srgbClr val="0054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WRL-ppt-template-bottom" id="{C9CB61DD-7D8D-7A4A-93FD-F59A2E5EDC27}" vid="{1B1A1EC9-CB38-2C4B-B060-46A8BE8512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263A"/>
    </a:dk1>
    <a:lt1>
      <a:srgbClr val="FFFFFF"/>
    </a:lt1>
    <a:dk2>
      <a:srgbClr val="16597D"/>
    </a:dk2>
    <a:lt2>
      <a:srgbClr val="EBEBEB"/>
    </a:lt2>
    <a:accent1>
      <a:srgbClr val="001C38"/>
    </a:accent1>
    <a:accent2>
      <a:srgbClr val="165A7D"/>
    </a:accent2>
    <a:accent3>
      <a:srgbClr val="288DC2"/>
    </a:accent3>
    <a:accent4>
      <a:srgbClr val="A2AAAD"/>
    </a:accent4>
    <a:accent5>
      <a:srgbClr val="00938F"/>
    </a:accent5>
    <a:accent6>
      <a:srgbClr val="6EA9DB"/>
    </a:accent6>
    <a:hlink>
      <a:srgbClr val="0054A9"/>
    </a:hlink>
    <a:folHlink>
      <a:srgbClr val="0054A9"/>
    </a:folHlink>
  </a:clrScheme>
</a:themeOverride>
</file>

<file path=docProps/app.xml><?xml version="1.0" encoding="utf-8"?>
<Properties xmlns="http://schemas.openxmlformats.org/officeDocument/2006/extended-properties" xmlns:vt="http://schemas.openxmlformats.org/officeDocument/2006/docPropsVTypes">
  <Template/>
  <TotalTime>10946</TotalTime>
  <Words>4019</Words>
  <Application>Microsoft Office PowerPoint</Application>
  <PresentationFormat>Widescreen</PresentationFormat>
  <Paragraphs>681</Paragraphs>
  <Slides>60</Slides>
  <Notes>13</Notes>
  <HiddenSlides>0</HiddenSlides>
  <MMClips>0</MMClips>
  <ScaleCrop>false</ScaleCrop>
  <HeadingPairs>
    <vt:vector size="8" baseType="variant">
      <vt:variant>
        <vt:lpstr>Fonts Used</vt:lpstr>
      </vt:variant>
      <vt:variant>
        <vt:i4>11</vt:i4>
      </vt:variant>
      <vt:variant>
        <vt:lpstr>Theme</vt:lpstr>
      </vt:variant>
      <vt:variant>
        <vt:i4>2</vt:i4>
      </vt:variant>
      <vt:variant>
        <vt:lpstr>Embedded OLE Servers</vt:lpstr>
      </vt:variant>
      <vt:variant>
        <vt:i4>7</vt:i4>
      </vt:variant>
      <vt:variant>
        <vt:lpstr>Slide Titles</vt:lpstr>
      </vt:variant>
      <vt:variant>
        <vt:i4>60</vt:i4>
      </vt:variant>
    </vt:vector>
  </HeadingPairs>
  <TitlesOfParts>
    <vt:vector size="80" baseType="lpstr">
      <vt:lpstr>MS Sans Serif</vt:lpstr>
      <vt:lpstr>Arial</vt:lpstr>
      <vt:lpstr>Arial Narrow</vt:lpstr>
      <vt:lpstr>Open Sans</vt:lpstr>
      <vt:lpstr>Symbol</vt:lpstr>
      <vt:lpstr>Calibri</vt:lpstr>
      <vt:lpstr>Segoe UI</vt:lpstr>
      <vt:lpstr>MS PGothic</vt:lpstr>
      <vt:lpstr>Calibri Light</vt:lpstr>
      <vt:lpstr>Times New Roman</vt:lpstr>
      <vt:lpstr>Cambria Math</vt:lpstr>
      <vt:lpstr>Custom Design</vt:lpstr>
      <vt:lpstr>Office Theme</vt:lpstr>
      <vt:lpstr>Graph Sheet</vt:lpstr>
      <vt:lpstr>Worksheet</vt:lpstr>
      <vt:lpstr>Equation</vt:lpstr>
      <vt:lpstr>Picture</vt:lpstr>
      <vt:lpstr>Clip</vt:lpstr>
      <vt:lpstr>Bitmap Image</vt:lpstr>
      <vt:lpstr>Document</vt:lpstr>
      <vt:lpstr>Reflections on Geomorphometry and Hydrology</vt:lpstr>
      <vt:lpstr>PowerPoint Presentation</vt:lpstr>
      <vt:lpstr>Outline</vt:lpstr>
      <vt:lpstr>Topography and Hydrology</vt:lpstr>
      <vt:lpstr>General Terrain Flow Model</vt:lpstr>
      <vt:lpstr>Basic Watershed and Channel Network Delineation</vt:lpstr>
      <vt:lpstr>Conditioning the DEM - Pit Filling</vt:lpstr>
      <vt:lpstr>Conditioning the DEM - Carving</vt:lpstr>
      <vt:lpstr>Optimal removal of spurious pits in grid digital elevation models</vt:lpstr>
      <vt:lpstr>Conditioning the DEM – Optimally adjusted</vt:lpstr>
      <vt:lpstr>PowerPoint Presentation</vt:lpstr>
      <vt:lpstr>PowerPoint Presentation</vt:lpstr>
      <vt:lpstr>Where do Channels Begin? </vt:lpstr>
      <vt:lpstr>PowerPoint Presentation</vt:lpstr>
      <vt:lpstr>The scale of catchment model elements is sensitive to channelization support area threshold</vt:lpstr>
      <vt:lpstr>Alternative views</vt:lpstr>
      <vt:lpstr>Examples of differently textured topography</vt:lpstr>
      <vt:lpstr>Gently Sloping Convex Landscape</vt:lpstr>
      <vt:lpstr>PowerPoint Presentation</vt:lpstr>
      <vt:lpstr>PowerPoint Presentation</vt:lpstr>
      <vt:lpstr>Contours indicate topographic texture</vt:lpstr>
      <vt:lpstr>Topographic texture, drainage density and “laws” of geomorphology</vt:lpstr>
      <vt:lpstr>Constant Stream Drops Law</vt:lpstr>
      <vt:lpstr>Approaching the objective mapping of channel networks</vt:lpstr>
      <vt:lpstr>Select threshold to map channel networks at the finest resolution consistent with empirical constant drop “law”</vt:lpstr>
      <vt:lpstr>PowerPoint Presentation</vt:lpstr>
      <vt:lpstr>Summary so far</vt:lpstr>
      <vt:lpstr>Representation of Flow Field</vt:lpstr>
      <vt:lpstr>PowerPoint Presentation</vt:lpstr>
      <vt:lpstr>Contributing area from D-Infinity</vt:lpstr>
      <vt:lpstr>Wetness Index</vt:lpstr>
      <vt:lpstr>Terrain Stability Mapping</vt:lpstr>
      <vt:lpstr>Most Likely Landslide Initiation Points</vt:lpstr>
      <vt:lpstr>Other contributions, considerations and outstanding questions</vt:lpstr>
      <vt:lpstr>PowerPoint Presentation</vt:lpstr>
      <vt:lpstr>Generalization to Flow Algebra</vt:lpstr>
      <vt:lpstr>General Pseudocode Upstream Flow Algebra Evaluation</vt:lpstr>
      <vt:lpstr>Example: Retention limited runoff generation with run-on</vt:lpstr>
      <vt:lpstr>Decaying Accumulation</vt:lpstr>
      <vt:lpstr>Transport limited accumulation</vt:lpstr>
      <vt:lpstr>General Pseudocode Downstream Flow Algebra Evaluation</vt:lpstr>
      <vt:lpstr>Dependence function.   Quantifies the amount a point x contributes to the point or zone y.   </vt:lpstr>
      <vt:lpstr>General Proximity Functions as weighted distance to a target set along Dinfinity Flow Directions</vt:lpstr>
      <vt:lpstr>Flooding occurs when Water Depth is greater than Height Above Nearest Drainage (HAND)</vt:lpstr>
      <vt:lpstr>Literature on HAND</vt:lpstr>
      <vt:lpstr>Height above Nearest Drainage (HAND) evaluated using TauDEM Dinfinity vertical distance down function</vt:lpstr>
      <vt:lpstr>HAND from TauDEM for Onion Creek near Austin Texas</vt:lpstr>
      <vt:lpstr>PowerPoint Presentation</vt:lpstr>
      <vt:lpstr>Implementation</vt:lpstr>
      <vt:lpstr>Using HAND to determine reach average hydraulic properties</vt:lpstr>
      <vt:lpstr>Terrain Approximated Reach Average Hydraulic Properties</vt:lpstr>
      <vt:lpstr>Combined with roughness estimate to determine rating curve and depth from discharge</vt:lpstr>
      <vt:lpstr>PowerPoint Presentation</vt:lpstr>
      <vt:lpstr>TauDEM Parallel Programming Approach</vt:lpstr>
      <vt:lpstr>Parallel Pit Filling based on Planchon and Darboux approach</vt:lpstr>
      <vt:lpstr>Continental-Scale HAND layer evaluated on ROGER supercomputer at NCSA using TauDEM</vt:lpstr>
      <vt:lpstr>TauDEM </vt:lpstr>
      <vt:lpstr>TauDEM Programming</vt:lpstr>
      <vt:lpstr>Conclusions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 Simple</dc:title>
  <dc:creator>David Tarboton</dc:creator>
  <cp:lastModifiedBy>David Tarboton</cp:lastModifiedBy>
  <cp:revision>334</cp:revision>
  <cp:lastPrinted>2023-03-13T23:07:09Z</cp:lastPrinted>
  <dcterms:created xsi:type="dcterms:W3CDTF">2022-12-10T19:37:30Z</dcterms:created>
  <dcterms:modified xsi:type="dcterms:W3CDTF">2025-06-11T17:38:41Z</dcterms:modified>
</cp:coreProperties>
</file>