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09" r:id="rId3"/>
  </p:sldMasterIdLst>
  <p:notesMasterIdLst>
    <p:notesMasterId r:id="rId46"/>
  </p:notesMasterIdLst>
  <p:handoutMasterIdLst>
    <p:handoutMasterId r:id="rId47"/>
  </p:handoutMasterIdLst>
  <p:sldIdLst>
    <p:sldId id="978" r:id="rId4"/>
    <p:sldId id="979" r:id="rId5"/>
    <p:sldId id="956" r:id="rId6"/>
    <p:sldId id="911" r:id="rId7"/>
    <p:sldId id="959" r:id="rId8"/>
    <p:sldId id="960" r:id="rId9"/>
    <p:sldId id="947" r:id="rId10"/>
    <p:sldId id="961" r:id="rId11"/>
    <p:sldId id="980" r:id="rId12"/>
    <p:sldId id="981" r:id="rId13"/>
    <p:sldId id="982" r:id="rId14"/>
    <p:sldId id="983" r:id="rId15"/>
    <p:sldId id="984" r:id="rId16"/>
    <p:sldId id="985" r:id="rId17"/>
    <p:sldId id="986" r:id="rId18"/>
    <p:sldId id="951" r:id="rId19"/>
    <p:sldId id="962" r:id="rId20"/>
    <p:sldId id="963" r:id="rId21"/>
    <p:sldId id="965" r:id="rId22"/>
    <p:sldId id="966" r:id="rId23"/>
    <p:sldId id="968" r:id="rId24"/>
    <p:sldId id="969" r:id="rId25"/>
    <p:sldId id="972" r:id="rId26"/>
    <p:sldId id="973" r:id="rId27"/>
    <p:sldId id="974" r:id="rId28"/>
    <p:sldId id="977" r:id="rId29"/>
    <p:sldId id="988" r:id="rId30"/>
    <p:sldId id="914" r:id="rId31"/>
    <p:sldId id="916" r:id="rId32"/>
    <p:sldId id="917" r:id="rId33"/>
    <p:sldId id="913" r:id="rId34"/>
    <p:sldId id="989" r:id="rId35"/>
    <p:sldId id="924" r:id="rId36"/>
    <p:sldId id="930" r:id="rId37"/>
    <p:sldId id="935" r:id="rId38"/>
    <p:sldId id="860" r:id="rId39"/>
    <p:sldId id="861" r:id="rId40"/>
    <p:sldId id="863" r:id="rId41"/>
    <p:sldId id="987" r:id="rId42"/>
    <p:sldId id="975" r:id="rId43"/>
    <p:sldId id="852" r:id="rId44"/>
    <p:sldId id="853"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43" autoAdjust="0"/>
    <p:restoredTop sz="94533" autoAdjust="0"/>
  </p:normalViewPr>
  <p:slideViewPr>
    <p:cSldViewPr snapToGrid="0">
      <p:cViewPr varScale="1">
        <p:scale>
          <a:sx n="114" d="100"/>
          <a:sy n="114" d="100"/>
        </p:scale>
        <p:origin x="564"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3/31/2015</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3/31/2015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ydrodesktop.codeplex.com/SourceControl/changeset/view/475b15a84bf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0BC32E-213F-4D73-9D15-5335B9BE72B7}"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47228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0308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63936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t>Strata can be redefined any time</a:t>
            </a:r>
          </a:p>
        </p:txBody>
      </p:sp>
      <p:sp>
        <p:nvSpPr>
          <p:cNvPr id="4" name="Header Placeholder 3"/>
          <p:cNvSpPr>
            <a:spLocks noGrp="1"/>
          </p:cNvSpPr>
          <p:nvPr>
            <p:ph type="hdr" sz="quarter"/>
          </p:nvPr>
        </p:nvSpPr>
        <p:spPr/>
        <p:txBody>
          <a:bodyPr/>
          <a:lstStyle/>
          <a:p>
            <a:pPr>
              <a:defRPr/>
            </a:pPr>
            <a:endParaRPr lang="en-US" dirty="0">
              <a:solidFill>
                <a:prstClr val="black"/>
              </a:solidFill>
            </a:endParaRPr>
          </a:p>
        </p:txBody>
      </p:sp>
      <p:sp>
        <p:nvSpPr>
          <p:cNvPr id="29700"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D698BB-0F87-5D4C-8900-EA05B3A551C2}" type="slidenum">
              <a:rPr lang="en-US" sz="1200">
                <a:solidFill>
                  <a:prstClr val="black"/>
                </a:solidFill>
                <a:cs typeface="Arial" charset="0"/>
              </a:rPr>
              <a:pPr eaLnBrk="1" hangingPunct="1"/>
              <a:t>6</a:t>
            </a:fld>
            <a:endParaRPr lang="en-US" sz="1200">
              <a:solidFill>
                <a:prstClr val="black"/>
              </a:solidFill>
              <a:cs typeface="Arial" charset="0"/>
            </a:endParaRPr>
          </a:p>
        </p:txBody>
      </p:sp>
    </p:spTree>
    <p:extLst>
      <p:ext uri="{BB962C8B-B14F-4D97-AF65-F5344CB8AC3E}">
        <p14:creationId xmlns:p14="http://schemas.microsoft.com/office/powerpoint/2010/main" val="48392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72278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URLs that the HD tool uses are seen in </a:t>
            </a:r>
            <a:r>
              <a:rPr lang="en-US" dirty="0" smtClean="0">
                <a:hlinkClick r:id="rId3"/>
              </a:rPr>
              <a:t>http://hydrodesktop.codeplex.com/SourceControl/changeset/view/475b15a84bf4#Source%2fEPADelineation%2fCallWebService.cs</a:t>
            </a:r>
            <a:r>
              <a:rPr lang="en-US" dirty="0" smtClean="0"/>
              <a:t> The HD tool uses the Point Indexing Service to find the nearest NHD reach to where the user clicked. This returns a location on that reach. This point location is then used as input to the Navigation Delineation Service to get the watershed, and the Upstream/Downstream Service to get the river lines. The delineation service has two limitations: * It only works up to a certain distance upstream. I think we have it set to 100km. So for large watersheds (those with more than 100km of stream length upstream of where the user clicked), we don't get the most upstream portions of the watershed. * It doesn't delineate exactly to where the user clicked. It delineates to the endpoint of the NHD reach. </a:t>
            </a:r>
            <a:r>
              <a:rPr lang="en-US" smtClean="0"/>
              <a:t>(Can't remember if it is the clicked reach or the upstream reach -- try it and see.)</a:t>
            </a:r>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4214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r>
              <a:rPr lang="en-US" dirty="0"/>
              <a:t>Data: Links to national and global data sets of essential terrestrial variables (e.g. NASA NEX, </a:t>
            </a:r>
            <a:r>
              <a:rPr lang="en-US" dirty="0" err="1"/>
              <a:t>HydroTerre</a:t>
            </a:r>
            <a:r>
              <a:rPr lang="en-US" dirty="0"/>
              <a:t>)</a:t>
            </a:r>
          </a:p>
          <a:p>
            <a:r>
              <a:rPr lang="en-US" dirty="0"/>
              <a:t>Tools to preprocess and configure inputs</a:t>
            </a:r>
          </a:p>
          <a:p>
            <a:r>
              <a:rPr lang="en-US" dirty="0"/>
              <a:t>Preconfigured models and modeling systems as services</a:t>
            </a:r>
          </a:p>
          <a:p>
            <a:r>
              <a:rPr lang="en-US" dirty="0"/>
              <a:t>Standards for information exchange for interoperability (</a:t>
            </a:r>
            <a:r>
              <a:rPr lang="en-US" dirty="0" err="1"/>
              <a:t>OpenMI</a:t>
            </a:r>
            <a:r>
              <a:rPr lang="en-US" dirty="0"/>
              <a:t>, CSDMS BMI)</a:t>
            </a:r>
          </a:p>
          <a:p>
            <a:r>
              <a:rPr lang="en-US" dirty="0"/>
              <a:t>Tools for Visualization and Analysis</a:t>
            </a:r>
          </a:p>
          <a:p>
            <a:r>
              <a:rPr lang="en-US" dirty="0"/>
              <a:t>Automated reasoning to couple models based on purpose, context, data and resources</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1691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dirty="0" smtClean="0">
                <a:latin typeface="Arial" pitchFamily="34"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a:t>
            </a:r>
          </a:p>
        </p:txBody>
      </p:sp>
      <p:sp>
        <p:nvSpPr>
          <p:cNvPr id="144388" name="Slide Number Placeholder 3"/>
          <p:cNvSpPr>
            <a:spLocks noGrp="1"/>
          </p:cNvSpPr>
          <p:nvPr>
            <p:ph type="sldNum" sz="quarter" idx="5"/>
          </p:nvPr>
        </p:nvSpPr>
        <p:spPr>
          <a:noFill/>
        </p:spPr>
        <p:txBody>
          <a:bodyPr/>
          <a:lstStyle/>
          <a:p>
            <a:fld id="{95A7286C-9410-4FEC-8317-0DE37D6ED69E}" type="slidenum">
              <a:rPr lang="en-US" smtClean="0">
                <a:solidFill>
                  <a:srgbClr val="000000"/>
                </a:solidFill>
              </a:rPr>
              <a:pPr/>
              <a:t>29</a:t>
            </a:fld>
            <a:endParaRPr lang="en-US" smtClean="0">
              <a:solidFill>
                <a:srgbClr val="000000"/>
              </a:solidFill>
            </a:endParaRPr>
          </a:p>
        </p:txBody>
      </p:sp>
    </p:spTree>
    <p:extLst>
      <p:ext uri="{BB962C8B-B14F-4D97-AF65-F5344CB8AC3E}">
        <p14:creationId xmlns:p14="http://schemas.microsoft.com/office/powerpoint/2010/main" val="51495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3/31/2015</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30</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102668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80053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5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58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337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495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958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7922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2067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336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97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43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927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65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167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778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133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21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068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57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132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159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831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74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13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3/31/2015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3/31/2015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3/31/2015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3/31/2015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fontAlgn="base">
              <a:spcBef>
                <a:spcPct val="0"/>
              </a:spcBef>
              <a:spcAft>
                <a:spcPct val="0"/>
              </a:spcAft>
              <a:defRPr/>
            </a:pPr>
            <a:endParaRPr lang="en-US">
              <a:solidFill>
                <a:srgbClr val="000000"/>
              </a:solidFill>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fontAlgn="base">
              <a:spcBef>
                <a:spcPct val="0"/>
              </a:spcBef>
              <a:spcAft>
                <a:spcPct val="0"/>
              </a:spcAft>
              <a:defRPr/>
            </a:pPr>
            <a:endParaRPr lang="en-US">
              <a:solidFill>
                <a:srgbClr val="000000"/>
              </a:solidFill>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fontAlgn="base">
              <a:spcBef>
                <a:spcPct val="0"/>
              </a:spcBef>
              <a:spcAft>
                <a:spcPct val="0"/>
              </a:spcAft>
              <a:defRPr/>
            </a:pPr>
            <a:fld id="{6079E1FD-A69F-49E0-94C6-F37AACB6563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507985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srgbClr val="009999"/>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srgbClr val="009999"/>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1D9CA12D-85FE-451D-B8DF-882CB3A2EC4C}" type="slidenum">
              <a:rPr lang="en-US" smtClean="0">
                <a:solidFill>
                  <a:srgbClr val="009999"/>
                </a:solidFill>
              </a:rPr>
              <a:pPr eaLnBrk="0" fontAlgn="base" hangingPunct="0">
                <a:spcBef>
                  <a:spcPct val="0"/>
                </a:spcBef>
                <a:spcAft>
                  <a:spcPct val="0"/>
                </a:spcAft>
                <a:defRPr/>
              </a:pPr>
              <a:t>‹#›</a:t>
            </a:fld>
            <a:endParaRPr lang="en-US">
              <a:solidFill>
                <a:srgbClr val="009999"/>
              </a:solidFill>
            </a:endParaRPr>
          </a:p>
        </p:txBody>
      </p:sp>
    </p:spTree>
    <p:extLst>
      <p:ext uri="{BB962C8B-B14F-4D97-AF65-F5344CB8AC3E}">
        <p14:creationId xmlns:p14="http://schemas.microsoft.com/office/powerpoint/2010/main" val="40746002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ydroshar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opengeospatial.org/standards/waterm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pa.gov/waters/geoservices/index.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hyperlink" Target="http://www.campbellsci.com/03001-wind-sentry"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9.png"/><Relationship Id="rId19"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48.wmf"/><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oleObject" Target="../embeddings/oleObject1.bin"/><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hyperlink" Target="http://dx.doi.org/10.1016/j.envsoft.2014.12.002"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notesSlide" Target="../notesSlides/notesSlide8.xml"/><Relationship Id="rId7" Type="http://schemas.openxmlformats.org/officeDocument/2006/relationships/oleObject" Target="../embeddings/oleObject3.bin"/><Relationship Id="rId12" Type="http://schemas.openxmlformats.org/officeDocument/2006/relationships/hyperlink" Target="http://hydrology.usu.edu/taudem/"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oleObject" Target="../embeddings/oleObject2.bin"/><Relationship Id="rId10"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gateway.cigi.illinois.edu/" TargetMode="External"/><Relationship Id="rId7" Type="http://schemas.openxmlformats.org/officeDocument/2006/relationships/image" Target="../media/image100.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www.opentopography.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hyperlink" Target="http://gateway.cigi.illinois.ed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hydroshare.cuahsi.org/hydroshare.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3.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74363"/>
            <a:ext cx="7562477" cy="3124199"/>
          </a:xfrm>
        </p:spPr>
        <p:txBody>
          <a:bodyPr/>
          <a:lstStyle/>
          <a:p>
            <a:pPr>
              <a:lnSpc>
                <a:spcPct val="80000"/>
              </a:lnSpc>
            </a:pPr>
            <a:r>
              <a:rPr lang="en-US" dirty="0" smtClean="0"/>
              <a:t>HydroShare: </a:t>
            </a:r>
            <a:r>
              <a:rPr lang="en-US" dirty="0"/>
              <a:t>Advancing </a:t>
            </a:r>
            <a:r>
              <a:rPr lang="en-US" dirty="0" smtClean="0"/>
              <a:t>Hydrology through Collaborative Data </a:t>
            </a:r>
            <a:r>
              <a:rPr lang="en-US" dirty="0"/>
              <a:t>and Model Sharing</a:t>
            </a:r>
            <a:endParaRPr lang="en-US" dirty="0" smtClean="0"/>
          </a:p>
        </p:txBody>
      </p:sp>
      <p:sp>
        <p:nvSpPr>
          <p:cNvPr id="32774" name="Rectangle 10"/>
          <p:cNvSpPr>
            <a:spLocks noChangeArrowheads="1"/>
          </p:cNvSpPr>
          <p:nvPr/>
        </p:nvSpPr>
        <p:spPr bwMode="auto">
          <a:xfrm>
            <a:off x="890801" y="2893793"/>
            <a:ext cx="7362399" cy="1477328"/>
          </a:xfrm>
          <a:prstGeom prst="rect">
            <a:avLst/>
          </a:prstGeom>
          <a:noFill/>
          <a:ln w="9525">
            <a:noFill/>
            <a:miter lim="800000"/>
            <a:headEnd/>
            <a:tailEnd/>
          </a:ln>
        </p:spPr>
        <p:txBody>
          <a:bodyPr wrap="square">
            <a:spAutoFit/>
          </a:bodyPr>
          <a:lstStyle/>
          <a:p>
            <a:pPr algn="ctr"/>
            <a:r>
              <a:rPr lang="en-US" dirty="0">
                <a:solidFill>
                  <a:srgbClr val="0070C0"/>
                </a:solidFill>
              </a:rPr>
              <a:t>David </a:t>
            </a:r>
            <a:r>
              <a:rPr lang="en-US" dirty="0" smtClean="0">
                <a:solidFill>
                  <a:srgbClr val="0070C0"/>
                </a:solidFill>
              </a:rPr>
              <a:t>Tarboton, Ray </a:t>
            </a:r>
            <a:r>
              <a:rPr lang="en-US" dirty="0" err="1">
                <a:solidFill>
                  <a:srgbClr val="0070C0"/>
                </a:solidFill>
              </a:rPr>
              <a:t>Idaszak</a:t>
            </a:r>
            <a:r>
              <a:rPr lang="en-US" dirty="0">
                <a:solidFill>
                  <a:srgbClr val="0070C0"/>
                </a:solidFill>
              </a:rPr>
              <a:t>, Jeffery </a:t>
            </a:r>
            <a:r>
              <a:rPr lang="en-US" dirty="0" err="1" smtClean="0">
                <a:solidFill>
                  <a:srgbClr val="0070C0"/>
                </a:solidFill>
              </a:rPr>
              <a:t>Horsburgh</a:t>
            </a:r>
            <a:r>
              <a:rPr lang="en-US" dirty="0" smtClean="0">
                <a:solidFill>
                  <a:srgbClr val="0070C0"/>
                </a:solidFill>
              </a:rPr>
              <a:t>, Dan </a:t>
            </a:r>
            <a:r>
              <a:rPr lang="en-US" dirty="0">
                <a:solidFill>
                  <a:srgbClr val="0070C0"/>
                </a:solidFill>
              </a:rPr>
              <a:t>Ames, Jon </a:t>
            </a:r>
            <a:r>
              <a:rPr lang="en-US" dirty="0" smtClean="0">
                <a:solidFill>
                  <a:srgbClr val="0070C0"/>
                </a:solidFill>
              </a:rPr>
              <a:t>Goodall, Larry Band, </a:t>
            </a:r>
            <a:r>
              <a:rPr lang="en-US" dirty="0" err="1">
                <a:solidFill>
                  <a:srgbClr val="0070C0"/>
                </a:solidFill>
              </a:rPr>
              <a:t>Venkatesh</a:t>
            </a:r>
            <a:r>
              <a:rPr lang="en-US" dirty="0">
                <a:solidFill>
                  <a:srgbClr val="0070C0"/>
                </a:solidFill>
              </a:rPr>
              <a:t> </a:t>
            </a:r>
            <a:r>
              <a:rPr lang="en-US" dirty="0" err="1" smtClean="0">
                <a:solidFill>
                  <a:srgbClr val="0070C0"/>
                </a:solidFill>
              </a:rPr>
              <a:t>Merwade</a:t>
            </a:r>
            <a:r>
              <a:rPr lang="en-US" dirty="0" smtClean="0">
                <a:solidFill>
                  <a:srgbClr val="0070C0"/>
                </a:solidFill>
              </a:rPr>
              <a:t>, Alva </a:t>
            </a:r>
            <a:r>
              <a:rPr lang="en-US" dirty="0">
                <a:solidFill>
                  <a:srgbClr val="0070C0"/>
                </a:solidFill>
              </a:rPr>
              <a:t>Couch, Jennifer </a:t>
            </a:r>
            <a:r>
              <a:rPr lang="en-US" dirty="0" err="1">
                <a:solidFill>
                  <a:srgbClr val="0070C0"/>
                </a:solidFill>
              </a:rPr>
              <a:t>Arrigo</a:t>
            </a:r>
            <a:r>
              <a:rPr lang="en-US" dirty="0">
                <a:solidFill>
                  <a:srgbClr val="0070C0"/>
                </a:solidFill>
              </a:rPr>
              <a:t>, Rick Hooper, David Valentine, </a:t>
            </a:r>
            <a:r>
              <a:rPr lang="en-US" dirty="0" smtClean="0">
                <a:solidFill>
                  <a:srgbClr val="0070C0"/>
                </a:solidFill>
              </a:rPr>
              <a:t>David </a:t>
            </a:r>
            <a:r>
              <a:rPr lang="en-US" dirty="0" err="1" smtClean="0">
                <a:solidFill>
                  <a:srgbClr val="0070C0"/>
                </a:solidFill>
              </a:rPr>
              <a:t>Maidment</a:t>
            </a:r>
            <a:r>
              <a:rPr lang="en-US" dirty="0" smtClean="0">
                <a:solidFill>
                  <a:srgbClr val="0070C0"/>
                </a:solidFill>
              </a:rPr>
              <a:t>, </a:t>
            </a:r>
            <a:r>
              <a:rPr lang="en-US" dirty="0">
                <a:solidFill>
                  <a:srgbClr val="0070C0"/>
                </a:solidFill>
              </a:rPr>
              <a:t>Jeff Heard, </a:t>
            </a:r>
            <a:r>
              <a:rPr lang="en-US" dirty="0" err="1" smtClean="0">
                <a:solidFill>
                  <a:srgbClr val="0070C0"/>
                </a:solidFill>
              </a:rPr>
              <a:t>Pabitra</a:t>
            </a:r>
            <a:r>
              <a:rPr lang="en-US" dirty="0" smtClean="0">
                <a:solidFill>
                  <a:srgbClr val="0070C0"/>
                </a:solidFill>
              </a:rPr>
              <a:t> </a:t>
            </a:r>
            <a:r>
              <a:rPr lang="en-US" dirty="0">
                <a:solidFill>
                  <a:srgbClr val="0070C0"/>
                </a:solidFill>
              </a:rPr>
              <a:t>Dash, </a:t>
            </a:r>
            <a:r>
              <a:rPr lang="en-US" dirty="0" err="1">
                <a:solidFill>
                  <a:srgbClr val="0070C0"/>
                </a:solidFill>
              </a:rPr>
              <a:t>Tian</a:t>
            </a:r>
            <a:r>
              <a:rPr lang="en-US" dirty="0">
                <a:solidFill>
                  <a:srgbClr val="0070C0"/>
                </a:solidFill>
              </a:rPr>
              <a:t> </a:t>
            </a:r>
            <a:r>
              <a:rPr lang="en-US" dirty="0" err="1">
                <a:solidFill>
                  <a:srgbClr val="0070C0"/>
                </a:solidFill>
              </a:rPr>
              <a:t>Gan</a:t>
            </a:r>
            <a:r>
              <a:rPr lang="en-US" dirty="0">
                <a:solidFill>
                  <a:srgbClr val="0070C0"/>
                </a:solidFill>
              </a:rPr>
              <a:t>, Tony </a:t>
            </a:r>
            <a:r>
              <a:rPr lang="en-US" dirty="0" err="1">
                <a:solidFill>
                  <a:srgbClr val="0070C0"/>
                </a:solidFill>
              </a:rPr>
              <a:t>Castronova</a:t>
            </a:r>
            <a:r>
              <a:rPr lang="en-US" dirty="0">
                <a:solidFill>
                  <a:srgbClr val="0070C0"/>
                </a:solidFill>
              </a:rPr>
              <a:t>, </a:t>
            </a:r>
            <a:r>
              <a:rPr lang="en-US" dirty="0" smtClean="0">
                <a:solidFill>
                  <a:srgbClr val="0070C0"/>
                </a:solidFill>
              </a:rPr>
              <a:t>Stephen </a:t>
            </a:r>
            <a:r>
              <a:rPr lang="en-US" dirty="0">
                <a:solidFill>
                  <a:srgbClr val="0070C0"/>
                </a:solidFill>
              </a:rPr>
              <a:t>Jackson, </a:t>
            </a:r>
            <a:r>
              <a:rPr lang="en-US" dirty="0" err="1">
                <a:solidFill>
                  <a:srgbClr val="0070C0"/>
                </a:solidFill>
              </a:rPr>
              <a:t>Cuyler</a:t>
            </a:r>
            <a:r>
              <a:rPr lang="en-US" dirty="0">
                <a:solidFill>
                  <a:srgbClr val="0070C0"/>
                </a:solidFill>
              </a:rPr>
              <a:t> </a:t>
            </a:r>
            <a:r>
              <a:rPr lang="en-US" dirty="0" err="1">
                <a:solidFill>
                  <a:srgbClr val="0070C0"/>
                </a:solidFill>
              </a:rPr>
              <a:t>Frisby</a:t>
            </a:r>
            <a:r>
              <a:rPr lang="en-US" dirty="0">
                <a:solidFill>
                  <a:srgbClr val="0070C0"/>
                </a:solidFill>
              </a:rPr>
              <a:t>, Stephanie Mills, Brian </a:t>
            </a:r>
            <a:r>
              <a:rPr lang="en-US" dirty="0" smtClean="0">
                <a:solidFill>
                  <a:srgbClr val="0070C0"/>
                </a:solidFill>
              </a:rPr>
              <a:t>Miles </a:t>
            </a:r>
            <a:endParaRPr lang="en-US" dirty="0">
              <a:solidFill>
                <a:srgbClr val="0070C0"/>
              </a:solidFill>
            </a:endParaRPr>
          </a:p>
          <a:p>
            <a:pPr algn="ctr"/>
            <a:endParaRPr lang="en-US" dirty="0" smtClean="0">
              <a:solidFill>
                <a:srgbClr val="0070C0"/>
              </a:solidFill>
            </a:endParaRPr>
          </a:p>
        </p:txBody>
      </p:sp>
      <p:sp>
        <p:nvSpPr>
          <p:cNvPr id="13" name="Subtitle 10"/>
          <p:cNvSpPr txBox="1">
            <a:spLocks/>
          </p:cNvSpPr>
          <p:nvPr/>
        </p:nvSpPr>
        <p:spPr>
          <a:xfrm>
            <a:off x="1371600" y="5166271"/>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smtClean="0">
                <a:hlinkClick r:id="rId2"/>
              </a:rPr>
              <a:t>http://www.hydroshare.org</a:t>
            </a:r>
            <a:r>
              <a:rPr lang="en-US" sz="2400" dirty="0" smtClean="0"/>
              <a:t>  </a:t>
            </a:r>
          </a:p>
        </p:txBody>
      </p:sp>
      <p:pic>
        <p:nvPicPr>
          <p:cNvPr id="2051" name="Picture 3" descr="C:\Users\dtarb\Dave\Projects\CUAHSI\HydroShare\Logo\Hydrosha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1" y="5943600"/>
            <a:ext cx="3749633"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320485" y="5943600"/>
            <a:ext cx="2719784" cy="861774"/>
            <a:chOff x="6320485" y="5943600"/>
            <a:chExt cx="2719784" cy="861774"/>
          </a:xfrm>
        </p:grpSpPr>
        <p:sp>
          <p:nvSpPr>
            <p:cNvPr id="16"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7" name="Picture 11" descr="nsf4c"/>
            <p:cNvPicPr>
              <a:picLocks noChangeAspect="1" noChangeArrowheads="1"/>
            </p:cNvPicPr>
            <p:nvPr/>
          </p:nvPicPr>
          <p:blipFill>
            <a:blip r:embed="rId4" cstate="print"/>
            <a:srcRect/>
            <a:stretch>
              <a:fillRect/>
            </a:stretch>
          </p:blipFill>
          <p:spPr bwMode="auto">
            <a:xfrm>
              <a:off x="6420813" y="60013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600" dirty="0" smtClean="0"/>
                <a:t>OCI-1148453 </a:t>
              </a:r>
            </a:p>
            <a:p>
              <a:pPr defTabSz="4389438"/>
              <a:r>
                <a:rPr lang="en-US" sz="1600" dirty="0" smtClean="0"/>
                <a:t>OCI-1148090</a:t>
              </a:r>
            </a:p>
            <a:p>
              <a:pPr defTabSz="4389438"/>
              <a:r>
                <a:rPr lang="en-US" sz="1600" dirty="0" smtClean="0"/>
                <a:t>2012-2017</a:t>
              </a:r>
              <a:endParaRPr lang="en-US" sz="1600" dirty="0"/>
            </a:p>
          </p:txBody>
        </p:sp>
      </p:grpSp>
      <p:sp>
        <p:nvSpPr>
          <p:cNvPr id="4" name="Rectangle 3"/>
          <p:cNvSpPr/>
          <p:nvPr/>
        </p:nvSpPr>
        <p:spPr>
          <a:xfrm>
            <a:off x="1438135" y="4572000"/>
            <a:ext cx="6267731" cy="369332"/>
          </a:xfrm>
          <a:prstGeom prst="rect">
            <a:avLst/>
          </a:prstGeom>
        </p:spPr>
        <p:txBody>
          <a:bodyPr wrap="square">
            <a:spAutoFit/>
          </a:bodyPr>
          <a:lstStyle/>
          <a:p>
            <a:pPr algn="ctr"/>
            <a:r>
              <a:rPr lang="en-US" dirty="0" smtClean="0"/>
              <a:t>USU, RENCI, BYU, UNC, UVA, CUAHSI, Tufts, Texas, Purdue, SDSC</a:t>
            </a:r>
            <a:endParaRPr lang="en-US" dirty="0"/>
          </a:p>
        </p:txBody>
      </p:sp>
    </p:spTree>
    <p:extLst>
      <p:ext uri="{BB962C8B-B14F-4D97-AF65-F5344CB8AC3E}">
        <p14:creationId xmlns:p14="http://schemas.microsoft.com/office/powerpoint/2010/main" val="3145363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633"/>
          <a:stretch/>
        </p:blipFill>
        <p:spPr bwMode="auto">
          <a:xfrm>
            <a:off x="0" y="723409"/>
            <a:ext cx="9220200" cy="61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826532"/>
            <a:ext cx="7086600" cy="369332"/>
          </a:xfrm>
          <a:prstGeom prst="rect">
            <a:avLst/>
          </a:prstGeom>
          <a:solidFill>
            <a:schemeClr val="bg1"/>
          </a:solidFill>
        </p:spPr>
        <p:txBody>
          <a:bodyPr wrap="square">
            <a:spAutoFit/>
          </a:bodyPr>
          <a:lstStyle/>
          <a:p>
            <a:r>
              <a:rPr lang="en-US" dirty="0">
                <a:solidFill>
                  <a:prstClr val="black"/>
                </a:solidFill>
                <a:hlinkClick r:id="rId3"/>
              </a:rPr>
              <a:t>http://</a:t>
            </a:r>
            <a:r>
              <a:rPr lang="en-US" dirty="0" smtClean="0">
                <a:solidFill>
                  <a:prstClr val="black"/>
                </a:solidFill>
                <a:hlinkClick r:id="rId3"/>
              </a:rPr>
              <a:t>www.opengeospatial.org/standards/waterml</a:t>
            </a:r>
            <a:r>
              <a:rPr lang="en-US" dirty="0" smtClean="0">
                <a:solidFill>
                  <a:prstClr val="black"/>
                </a:solidFill>
              </a:rPr>
              <a:t> </a:t>
            </a:r>
            <a:endParaRPr lang="en-US" dirty="0">
              <a:solidFill>
                <a:prstClr val="black"/>
              </a:solidFill>
            </a:endParaRPr>
          </a:p>
        </p:txBody>
      </p:sp>
      <p:sp>
        <p:nvSpPr>
          <p:cNvPr id="3" name="Rectangle 2"/>
          <p:cNvSpPr/>
          <p:nvPr/>
        </p:nvSpPr>
        <p:spPr>
          <a:xfrm>
            <a:off x="0" y="62864"/>
            <a:ext cx="9144000" cy="523220"/>
          </a:xfrm>
          <a:prstGeom prst="rect">
            <a:avLst/>
          </a:prstGeom>
        </p:spPr>
        <p:txBody>
          <a:bodyPr wrap="square">
            <a:spAutoFit/>
          </a:bodyPr>
          <a:lstStyle/>
          <a:p>
            <a:pPr algn="ctr"/>
            <a:r>
              <a:rPr lang="en-US" sz="2800" dirty="0">
                <a:solidFill>
                  <a:prstClr val="black"/>
                </a:solidFill>
              </a:rPr>
              <a:t>Open Geospatial Consortium Web Service Standards</a:t>
            </a:r>
          </a:p>
        </p:txBody>
      </p:sp>
      <p:sp>
        <p:nvSpPr>
          <p:cNvPr id="6" name="Rectangle 5"/>
          <p:cNvSpPr/>
          <p:nvPr/>
        </p:nvSpPr>
        <p:spPr>
          <a:xfrm>
            <a:off x="4193823" y="3059289"/>
            <a:ext cx="4572000" cy="1200329"/>
          </a:xfrm>
          <a:prstGeom prst="rect">
            <a:avLst/>
          </a:prstGeom>
          <a:solidFill>
            <a:srgbClr val="FFFF00"/>
          </a:solidFill>
        </p:spPr>
        <p:txBody>
          <a:bodyPr>
            <a:spAutoFit/>
          </a:bodyPr>
          <a:lstStyle/>
          <a:p>
            <a:r>
              <a:rPr lang="en-US" dirty="0">
                <a:solidFill>
                  <a:prstClr val="black"/>
                </a:solidFill>
              </a:rPr>
              <a:t>This document is an OGC® Encoding Standard for the representation of </a:t>
            </a:r>
            <a:r>
              <a:rPr lang="en-US" dirty="0">
                <a:solidFill>
                  <a:srgbClr val="FF0000"/>
                </a:solidFill>
              </a:rPr>
              <a:t>hydrological</a:t>
            </a:r>
            <a:r>
              <a:rPr lang="en-US" dirty="0">
                <a:solidFill>
                  <a:prstClr val="black"/>
                </a:solidFill>
              </a:rPr>
              <a:t> observations data with a specific focus on time series structures.</a:t>
            </a:r>
          </a:p>
        </p:txBody>
      </p:sp>
      <p:cxnSp>
        <p:nvCxnSpPr>
          <p:cNvPr id="9" name="Straight Connector 8"/>
          <p:cNvCxnSpPr/>
          <p:nvPr/>
        </p:nvCxnSpPr>
        <p:spPr>
          <a:xfrm>
            <a:off x="2593623" y="4538133"/>
            <a:ext cx="6172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3623" y="4713111"/>
            <a:ext cx="17145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0582" y="6021443"/>
            <a:ext cx="5987345" cy="646331"/>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 by 400 companies and agencies ....</a:t>
            </a:r>
            <a:endParaRPr lang="en-US" dirty="0">
              <a:solidFill>
                <a:srgbClr val="1F497D"/>
              </a:solidFill>
            </a:endParaRPr>
          </a:p>
        </p:txBody>
      </p:sp>
      <p:sp>
        <p:nvSpPr>
          <p:cNvPr id="11" name="Rectangle 10"/>
          <p:cNvSpPr/>
          <p:nvPr/>
        </p:nvSpPr>
        <p:spPr>
          <a:xfrm>
            <a:off x="352778" y="6006152"/>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76767" y="6429528"/>
            <a:ext cx="52634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p:nvCxnSpPr>
        <p:spPr>
          <a:xfrm>
            <a:off x="4822473" y="4876800"/>
            <a:ext cx="2492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903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533"/>
          </a:xfrm>
        </p:spPr>
        <p:txBody>
          <a:bodyPr>
            <a:normAutofit/>
          </a:bodyPr>
          <a:lstStyle/>
          <a:p>
            <a:r>
              <a:rPr lang="en-US" sz="3600" dirty="0" err="1" smtClean="0"/>
              <a:t>HydroDesktop</a:t>
            </a:r>
            <a:endParaRPr lang="en-US" sz="36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880533"/>
            <a:ext cx="8923282" cy="59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916774" y="2065283"/>
            <a:ext cx="2878111" cy="2326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94885" y="1355352"/>
            <a:ext cx="539646" cy="524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772510" y="5576868"/>
            <a:ext cx="7993117" cy="646331"/>
          </a:xfrm>
          <a:prstGeom prst="rect">
            <a:avLst/>
          </a:prstGeom>
          <a:solidFill>
            <a:srgbClr val="FFFF00"/>
          </a:solidFill>
        </p:spPr>
        <p:txBody>
          <a:bodyPr wrap="square">
            <a:spAutoFit/>
          </a:bodyPr>
          <a:lstStyle/>
          <a:p>
            <a:pPr algn="ctr"/>
            <a:r>
              <a:rPr lang="en-US" dirty="0">
                <a:solidFill>
                  <a:prstClr val="black"/>
                </a:solidFill>
              </a:rPr>
              <a:t>Uses EPA WATERS Web, Mapping, and Database </a:t>
            </a:r>
            <a:r>
              <a:rPr lang="en-US" dirty="0" smtClean="0">
                <a:solidFill>
                  <a:prstClr val="black"/>
                </a:solidFill>
              </a:rPr>
              <a:t>Services at </a:t>
            </a:r>
            <a:r>
              <a:rPr lang="en-US" dirty="0" smtClean="0">
                <a:solidFill>
                  <a:prstClr val="black"/>
                </a:solidFill>
                <a:hlinkClick r:id="rId4"/>
              </a:rPr>
              <a:t>http</a:t>
            </a:r>
            <a:r>
              <a:rPr lang="en-US" dirty="0">
                <a:solidFill>
                  <a:prstClr val="black"/>
                </a:solidFill>
                <a:hlinkClick r:id="rId4"/>
              </a:rPr>
              <a:t>://</a:t>
            </a:r>
            <a:r>
              <a:rPr lang="en-US" dirty="0" smtClean="0">
                <a:solidFill>
                  <a:prstClr val="black"/>
                </a:solidFill>
                <a:hlinkClick r:id="rId4"/>
              </a:rPr>
              <a:t>www.epa.gov/waters/geoservices/index.html</a:t>
            </a:r>
            <a:r>
              <a:rPr lang="en-US" dirty="0" smtClean="0">
                <a:solidFill>
                  <a:prstClr val="black"/>
                </a:solidFill>
              </a:rPr>
              <a:t> to delineate Watersheds </a:t>
            </a:r>
            <a:endParaRPr lang="en-US" dirty="0">
              <a:solidFill>
                <a:prstClr val="black"/>
              </a:solidFill>
            </a:endParaRPr>
          </a:p>
        </p:txBody>
      </p:sp>
      <p:sp>
        <p:nvSpPr>
          <p:cNvPr id="8" name="Rectangle 7"/>
          <p:cNvSpPr/>
          <p:nvPr/>
        </p:nvSpPr>
        <p:spPr>
          <a:xfrm>
            <a:off x="110359" y="880533"/>
            <a:ext cx="4107305" cy="1200329"/>
          </a:xfrm>
          <a:prstGeom prst="rect">
            <a:avLst/>
          </a:prstGeom>
          <a:solidFill>
            <a:srgbClr val="FFFF00"/>
          </a:solidFill>
        </p:spPr>
        <p:txBody>
          <a:bodyPr wrap="square">
            <a:spAutoFit/>
          </a:bodyPr>
          <a:lstStyle/>
          <a:p>
            <a:r>
              <a:rPr lang="en-US" dirty="0">
                <a:solidFill>
                  <a:prstClr val="black"/>
                </a:solidFill>
              </a:rPr>
              <a:t>An open source </a:t>
            </a:r>
          </a:p>
          <a:p>
            <a:r>
              <a:rPr lang="en-US" dirty="0" err="1">
                <a:solidFill>
                  <a:prstClr val="black"/>
                </a:solidFill>
              </a:rPr>
              <a:t>dotSpatial</a:t>
            </a:r>
            <a:r>
              <a:rPr lang="en-US" dirty="0">
                <a:solidFill>
                  <a:prstClr val="black"/>
                </a:solidFill>
              </a:rPr>
              <a:t> GIS based desktop client that supports discovery and analysis of hydrologic observations data</a:t>
            </a:r>
          </a:p>
        </p:txBody>
      </p:sp>
    </p:spTree>
    <p:extLst>
      <p:ext uri="{BB962C8B-B14F-4D97-AF65-F5344CB8AC3E}">
        <p14:creationId xmlns:p14="http://schemas.microsoft.com/office/powerpoint/2010/main" val="4113287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636"/>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1" y="0"/>
            <a:ext cx="8229600" cy="1109271"/>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Search last 22 years for all data in buffer around watershed</a:t>
            </a:r>
            <a:endParaRPr lang="en-US" dirty="0">
              <a:solidFill>
                <a:prstClr val="black"/>
              </a:solidFill>
            </a:endParaRPr>
          </a:p>
        </p:txBody>
      </p:sp>
    </p:spTree>
    <p:extLst>
      <p:ext uri="{BB962C8B-B14F-4D97-AF65-F5344CB8AC3E}">
        <p14:creationId xmlns:p14="http://schemas.microsoft.com/office/powerpoint/2010/main" val="1190357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7882"/>
            <a:ext cx="8229600" cy="521999"/>
          </a:xfrm>
        </p:spPr>
        <p:txBody>
          <a:bodyPr>
            <a:noAutofit/>
          </a:bodyPr>
          <a:lstStyle/>
          <a:p>
            <a:r>
              <a:rPr lang="en-US" sz="3600" dirty="0"/>
              <a:t>Download and Plot the </a:t>
            </a:r>
            <a:r>
              <a:rPr lang="en-US" sz="3600" dirty="0" smtClean="0"/>
              <a:t>Data</a:t>
            </a:r>
            <a:endParaRPr lang="en-US" sz="3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637"/>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836" y="5280853"/>
            <a:ext cx="2415240" cy="646331"/>
          </a:xfrm>
          <a:prstGeom prst="rect">
            <a:avLst/>
          </a:prstGeom>
          <a:solidFill>
            <a:srgbClr val="FFFF00"/>
          </a:solidFill>
        </p:spPr>
        <p:txBody>
          <a:bodyPr wrap="square" rtlCol="0">
            <a:spAutoFit/>
          </a:bodyPr>
          <a:lstStyle/>
          <a:p>
            <a:r>
              <a:rPr lang="en-US" dirty="0" smtClean="0">
                <a:solidFill>
                  <a:prstClr val="black"/>
                </a:solidFill>
              </a:rPr>
              <a:t>Combining information from multiple sources</a:t>
            </a:r>
            <a:endParaRPr lang="en-US" dirty="0">
              <a:solidFill>
                <a:prstClr val="black"/>
              </a:solidFill>
            </a:endParaRPr>
          </a:p>
        </p:txBody>
      </p:sp>
    </p:spTree>
    <p:extLst>
      <p:ext uri="{BB962C8B-B14F-4D97-AF65-F5344CB8AC3E}">
        <p14:creationId xmlns:p14="http://schemas.microsoft.com/office/powerpoint/2010/main" val="2208467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867"/>
            <a:ext cx="9144000" cy="60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5780"/>
            <a:ext cx="4876800" cy="517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57200" y="37213"/>
            <a:ext cx="8229600" cy="609395"/>
          </a:xfrm>
        </p:spPr>
        <p:txBody>
          <a:bodyPr>
            <a:noAutofit/>
          </a:bodyPr>
          <a:lstStyle/>
          <a:p>
            <a:r>
              <a:rPr lang="en-US" sz="3200" dirty="0" smtClean="0"/>
              <a:t>Perform an analysis using R</a:t>
            </a:r>
            <a:endParaRPr lang="en-US" sz="3200" dirty="0"/>
          </a:p>
        </p:txBody>
      </p:sp>
      <p:sp>
        <p:nvSpPr>
          <p:cNvPr id="2" name="TextBox 1"/>
          <p:cNvSpPr txBox="1"/>
          <p:nvPr/>
        </p:nvSpPr>
        <p:spPr>
          <a:xfrm>
            <a:off x="0" y="4535822"/>
            <a:ext cx="4373034" cy="2308324"/>
          </a:xfrm>
          <a:prstGeom prst="rect">
            <a:avLst/>
          </a:prstGeom>
          <a:solidFill>
            <a:schemeClr val="bg1"/>
          </a:solidFill>
        </p:spPr>
        <p:txBody>
          <a:bodyPr wrap="square" rtlCol="0">
            <a:spAutoFit/>
          </a:bodyPr>
          <a:lstStyle/>
          <a:p>
            <a:r>
              <a:rPr lang="en-US" sz="2400" dirty="0" smtClean="0">
                <a:solidFill>
                  <a:srgbClr val="FF0000"/>
                </a:solidFill>
              </a:rPr>
              <a:t>At your fingertips</a:t>
            </a:r>
          </a:p>
          <a:p>
            <a:pPr marL="342900" indent="-342900">
              <a:buFont typeface="Arial" panose="020B0604020202020204" pitchFamily="34" charset="0"/>
              <a:buChar char="•"/>
            </a:pPr>
            <a:r>
              <a:rPr lang="en-US" sz="2400" dirty="0" smtClean="0">
                <a:solidFill>
                  <a:srgbClr val="FF0000"/>
                </a:solidFill>
              </a:rPr>
              <a:t>the </a:t>
            </a:r>
            <a:r>
              <a:rPr lang="en-US" sz="2400" dirty="0">
                <a:solidFill>
                  <a:srgbClr val="FF0000"/>
                </a:solidFill>
              </a:rPr>
              <a:t>full analysis capability of </a:t>
            </a:r>
            <a:r>
              <a:rPr lang="en-US" sz="2400" dirty="0" smtClean="0">
                <a:solidFill>
                  <a:srgbClr val="FF0000"/>
                </a:solidFill>
              </a:rPr>
              <a:t>R</a:t>
            </a:r>
          </a:p>
          <a:p>
            <a:pPr marL="342900" indent="-342900">
              <a:buFont typeface="Arial" panose="020B0604020202020204" pitchFamily="34" charset="0"/>
              <a:buChar char="•"/>
            </a:pPr>
            <a:r>
              <a:rPr lang="en-US" sz="2400" dirty="0" smtClean="0">
                <a:solidFill>
                  <a:srgbClr val="FF0000"/>
                </a:solidFill>
              </a:rPr>
              <a:t>data </a:t>
            </a:r>
            <a:r>
              <a:rPr lang="en-US" sz="2400" dirty="0">
                <a:solidFill>
                  <a:srgbClr val="FF0000"/>
                </a:solidFill>
              </a:rPr>
              <a:t>from multiple sources </a:t>
            </a:r>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FF0000"/>
                </a:solidFill>
              </a:rPr>
              <a:t>accessed from distributed (cloud) resources.</a:t>
            </a:r>
          </a:p>
          <a:p>
            <a:pPr marL="342900" indent="-342900">
              <a:buFont typeface="Arial" panose="020B0604020202020204" pitchFamily="34" charset="0"/>
              <a:buChar char="•"/>
            </a:pPr>
            <a:r>
              <a:rPr lang="en-US" sz="2400" b="1" dirty="0" smtClean="0">
                <a:solidFill>
                  <a:srgbClr val="FF0000"/>
                </a:solidFill>
              </a:rPr>
              <a:t>importance of interoperability</a:t>
            </a:r>
            <a:endParaRPr lang="en-US" sz="2400" b="1" dirty="0">
              <a:solidFill>
                <a:srgbClr val="FF0000"/>
              </a:solidFill>
            </a:endParaRPr>
          </a:p>
        </p:txBody>
      </p:sp>
    </p:spTree>
    <p:extLst>
      <p:ext uri="{BB962C8B-B14F-4D97-AF65-F5344CB8AC3E}">
        <p14:creationId xmlns:p14="http://schemas.microsoft.com/office/powerpoint/2010/main" val="3517022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
        <p:nvSpPr>
          <p:cNvPr id="3" name="Content Placeholder 2"/>
          <p:cNvSpPr>
            <a:spLocks noGrp="1"/>
          </p:cNvSpPr>
          <p:nvPr>
            <p:ph idx="1"/>
          </p:nvPr>
        </p:nvSpPr>
        <p:spPr>
          <a:xfrm>
            <a:off x="476701" y="1295400"/>
            <a:ext cx="4500390" cy="4525963"/>
          </a:xfrm>
        </p:spPr>
        <p:txBody>
          <a:bodyPr/>
          <a:lstStyle/>
          <a:p>
            <a:r>
              <a:rPr lang="en-US" dirty="0" smtClean="0"/>
              <a:t>Publishing data using CUAHSI HIS requires access to or setting up a </a:t>
            </a:r>
            <a:r>
              <a:rPr lang="en-US" dirty="0" err="1" smtClean="0"/>
              <a:t>HydroServer</a:t>
            </a:r>
            <a:endParaRPr lang="en-US" dirty="0" smtClean="0"/>
          </a:p>
          <a:p>
            <a:r>
              <a:rPr lang="en-US" dirty="0" smtClean="0"/>
              <a:t>Accessing data requires </a:t>
            </a:r>
            <a:r>
              <a:rPr lang="en-US" dirty="0" err="1" smtClean="0"/>
              <a:t>HydroDesktop</a:t>
            </a:r>
            <a:endParaRPr lang="en-US" dirty="0" smtClean="0"/>
          </a:p>
          <a:p>
            <a:r>
              <a:rPr lang="en-US" dirty="0" smtClean="0"/>
              <a:t>Generally limited to time series at a point</a:t>
            </a:r>
            <a:endParaRPr lang="en-US" dirty="0"/>
          </a:p>
        </p:txBody>
      </p:sp>
      <p:grpSp>
        <p:nvGrpSpPr>
          <p:cNvPr id="21" name="Group 20"/>
          <p:cNvGrpSpPr/>
          <p:nvPr/>
        </p:nvGrpSpPr>
        <p:grpSpPr>
          <a:xfrm>
            <a:off x="4770303" y="1853588"/>
            <a:ext cx="4384713" cy="3720947"/>
            <a:chOff x="4770303" y="1853588"/>
            <a:chExt cx="4384713" cy="3720947"/>
          </a:xfrm>
        </p:grpSpPr>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0303" y="3016752"/>
              <a:ext cx="4384713" cy="255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417757" y="1853588"/>
              <a:ext cx="1092421" cy="981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olossus.uwrl.usu.edu\working\jeff\Working\Projects\NSF Little Bear River Testbed\Monitoring\Site Photos\Buger King\DSCN1914.JPG"/>
            <p:cNvPicPr>
              <a:picLocks noChangeArrowheads="1"/>
            </p:cNvPicPr>
            <p:nvPr/>
          </p:nvPicPr>
          <p:blipFill rotWithShape="1">
            <a:blip r:embed="rId4" cstate="print"/>
            <a:srcRect t="7994" b="9828"/>
            <a:stretch/>
          </p:blipFill>
          <p:spPr bwMode="auto">
            <a:xfrm>
              <a:off x="7356668" y="3718560"/>
              <a:ext cx="1054386" cy="1158240"/>
            </a:xfrm>
            <a:prstGeom prst="rect">
              <a:avLst/>
            </a:prstGeom>
            <a:noFill/>
          </p:spPr>
        </p:pic>
        <p:pic>
          <p:nvPicPr>
            <p:cNvPr id="8" name="Picture 7" descr="ODM 1"/>
            <p:cNvPicPr>
              <a:picLocks noChangeArrowheads="1"/>
            </p:cNvPicPr>
            <p:nvPr/>
          </p:nvPicPr>
          <p:blipFill rotWithShape="1">
            <a:blip r:embed="rId5" cstate="print"/>
            <a:srcRect r="67813" b="66643"/>
            <a:stretch/>
          </p:blipFill>
          <p:spPr bwMode="auto">
            <a:xfrm>
              <a:off x="5516880" y="3807005"/>
              <a:ext cx="1226496" cy="981351"/>
            </a:xfrm>
            <a:prstGeom prst="rect">
              <a:avLst/>
            </a:prstGeom>
            <a:noFill/>
            <a:ln w="9525">
              <a:solidFill>
                <a:schemeClr val="tx1"/>
              </a:solidFill>
              <a:miter lim="800000"/>
              <a:headEnd/>
              <a:tailEnd/>
            </a:ln>
          </p:spPr>
        </p:pic>
        <p:cxnSp>
          <p:nvCxnSpPr>
            <p:cNvPr id="9" name="Straight Connector 8"/>
            <p:cNvCxnSpPr>
              <a:stCxn id="8" idx="0"/>
              <a:endCxn id="6" idx="2"/>
            </p:cNvCxnSpPr>
            <p:nvPr/>
          </p:nvCxnSpPr>
          <p:spPr>
            <a:xfrm flipV="1">
              <a:off x="6130128" y="2834701"/>
              <a:ext cx="833840" cy="9723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0"/>
              <a:endCxn id="6" idx="2"/>
            </p:cNvCxnSpPr>
            <p:nvPr/>
          </p:nvCxnSpPr>
          <p:spPr>
            <a:xfrm flipH="1" flipV="1">
              <a:off x="6963968" y="2834701"/>
              <a:ext cx="919893" cy="8838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1"/>
              <a:endCxn id="8" idx="3"/>
            </p:cNvCxnSpPr>
            <p:nvPr/>
          </p:nvCxnSpPr>
          <p:spPr>
            <a:xfrm flipH="1">
              <a:off x="6743376" y="4297680"/>
              <a:ext cx="6132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56566" y="4886356"/>
              <a:ext cx="854593" cy="400110"/>
            </a:xfrm>
            <a:prstGeom prst="rect">
              <a:avLst/>
            </a:prstGeom>
            <a:noFill/>
          </p:spPr>
          <p:txBody>
            <a:bodyPr wrap="none" rtlCol="0">
              <a:spAutoFit/>
            </a:bodyPr>
            <a:lstStyle/>
            <a:p>
              <a:pPr algn="ctr"/>
              <a:r>
                <a:rPr lang="en-US" sz="2000" dirty="0" smtClean="0">
                  <a:solidFill>
                    <a:prstClr val="black"/>
                  </a:solidFill>
                </a:rPr>
                <a:t>Server</a:t>
              </a:r>
              <a:endParaRPr lang="en-US" sz="2000" dirty="0">
                <a:solidFill>
                  <a:prstClr val="black"/>
                </a:solidFill>
              </a:endParaRPr>
            </a:p>
          </p:txBody>
        </p:sp>
        <p:sp>
          <p:nvSpPr>
            <p:cNvPr id="13" name="TextBox 12"/>
            <p:cNvSpPr txBox="1"/>
            <p:nvPr/>
          </p:nvSpPr>
          <p:spPr>
            <a:xfrm>
              <a:off x="7633650" y="2140727"/>
              <a:ext cx="1040093" cy="400110"/>
            </a:xfrm>
            <a:prstGeom prst="rect">
              <a:avLst/>
            </a:prstGeom>
            <a:noFill/>
          </p:spPr>
          <p:txBody>
            <a:bodyPr wrap="none" rtlCol="0">
              <a:spAutoFit/>
            </a:bodyPr>
            <a:lstStyle/>
            <a:p>
              <a:r>
                <a:rPr lang="en-US" sz="2000" dirty="0" smtClean="0">
                  <a:solidFill>
                    <a:prstClr val="black"/>
                  </a:solidFill>
                </a:rPr>
                <a:t>Desktop</a:t>
              </a:r>
              <a:endParaRPr lang="en-US" sz="2000" dirty="0">
                <a:solidFill>
                  <a:prstClr val="black"/>
                </a:solidFill>
              </a:endParaRPr>
            </a:p>
          </p:txBody>
        </p:sp>
        <p:sp>
          <p:nvSpPr>
            <p:cNvPr id="14" name="TextBox 13"/>
            <p:cNvSpPr txBox="1"/>
            <p:nvPr/>
          </p:nvSpPr>
          <p:spPr>
            <a:xfrm>
              <a:off x="5648618" y="4886356"/>
              <a:ext cx="963021" cy="400110"/>
            </a:xfrm>
            <a:prstGeom prst="rect">
              <a:avLst/>
            </a:prstGeom>
            <a:noFill/>
          </p:spPr>
          <p:txBody>
            <a:bodyPr wrap="none" rtlCol="0">
              <a:spAutoFit/>
            </a:bodyPr>
            <a:lstStyle/>
            <a:p>
              <a:pPr algn="ctr"/>
              <a:r>
                <a:rPr lang="en-US" sz="2000" dirty="0" smtClean="0">
                  <a:solidFill>
                    <a:prstClr val="black"/>
                  </a:solidFill>
                </a:rPr>
                <a:t>Catalog</a:t>
              </a:r>
              <a:endParaRPr lang="en-US" sz="2000" dirty="0">
                <a:solidFill>
                  <a:prstClr val="black"/>
                </a:solidFill>
              </a:endParaRPr>
            </a:p>
          </p:txBody>
        </p:sp>
      </p:grpSp>
    </p:spTree>
    <p:extLst>
      <p:ext uri="{BB962C8B-B14F-4D97-AF65-F5344CB8AC3E}">
        <p14:creationId xmlns:p14="http://schemas.microsoft.com/office/powerpoint/2010/main" val="897862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500718"/>
          </a:xfrm>
        </p:spPr>
        <p:txBody>
          <a:bodyPr>
            <a:noAutofit/>
          </a:bodyPr>
          <a:lstStyle/>
          <a:p>
            <a:r>
              <a:rPr lang="en-US" sz="3200" dirty="0"/>
              <a:t>HydroShare is </a:t>
            </a:r>
            <a:r>
              <a:rPr lang="en-US" sz="3200" dirty="0" smtClean="0"/>
              <a:t>a </a:t>
            </a:r>
            <a:r>
              <a:rPr lang="en-US" sz="3200" dirty="0"/>
              <a:t>collaborative environment </a:t>
            </a:r>
            <a:r>
              <a:rPr lang="en-US" sz="3200" dirty="0" smtClean="0"/>
              <a:t>(being developed) for </a:t>
            </a:r>
            <a:r>
              <a:rPr lang="en-US" sz="3200" dirty="0"/>
              <a:t>data sharing, analysis and </a:t>
            </a:r>
            <a:r>
              <a:rPr lang="en-US" sz="3200" dirty="0" smtClean="0"/>
              <a:t>modeling</a:t>
            </a:r>
            <a:r>
              <a:rPr lang="en-US" sz="3200" dirty="0"/>
              <a:t/>
            </a:r>
            <a:br>
              <a:rPr lang="en-US" sz="3200" dirty="0"/>
            </a:br>
            <a:r>
              <a:rPr lang="en-US" sz="3200" dirty="0"/>
              <a:t> </a:t>
            </a:r>
          </a:p>
        </p:txBody>
      </p:sp>
      <p:sp>
        <p:nvSpPr>
          <p:cNvPr id="23" name="Content Placeholder 22"/>
          <p:cNvSpPr>
            <a:spLocks noGrp="1"/>
          </p:cNvSpPr>
          <p:nvPr>
            <p:ph idx="1"/>
          </p:nvPr>
        </p:nvSpPr>
        <p:spPr>
          <a:xfrm>
            <a:off x="547984" y="2452071"/>
            <a:ext cx="4573550" cy="2073024"/>
          </a:xfrm>
        </p:spPr>
        <p:txBody>
          <a:bodyPr>
            <a:normAutofit fontScale="85000" lnSpcReduction="20000"/>
          </a:bodyPr>
          <a:lstStyle/>
          <a:p>
            <a:r>
              <a:rPr lang="en-US" sz="2400" dirty="0" smtClean="0"/>
              <a:t>Web based data and software services to overcome</a:t>
            </a:r>
            <a:endParaRPr lang="en-US" sz="2400" dirty="0"/>
          </a:p>
          <a:p>
            <a:r>
              <a:rPr lang="en-US" sz="2400" dirty="0" smtClean="0"/>
              <a:t>Simplify working with large datasets and HPC</a:t>
            </a:r>
          </a:p>
          <a:p>
            <a:r>
              <a:rPr lang="en-US" sz="2400" dirty="0" smtClean="0"/>
              <a:t>Overcome platform dependency limitations</a:t>
            </a:r>
          </a:p>
          <a:p>
            <a:r>
              <a:rPr lang="en-US" sz="2400" dirty="0" smtClean="0"/>
              <a:t>Avoid software installation limitations</a:t>
            </a:r>
            <a:endParaRPr lang="en-US" sz="2000" dirty="0" smtClean="0"/>
          </a:p>
          <a:p>
            <a:pPr marL="0" indent="0">
              <a:buNone/>
            </a:pPr>
            <a:endParaRPr lang="en-US" sz="2000" dirty="0"/>
          </a:p>
        </p:txBody>
      </p:sp>
      <p:grpSp>
        <p:nvGrpSpPr>
          <p:cNvPr id="24" name="Group 23"/>
          <p:cNvGrpSpPr/>
          <p:nvPr/>
        </p:nvGrpSpPr>
        <p:grpSpPr>
          <a:xfrm>
            <a:off x="5723115" y="1676400"/>
            <a:ext cx="2988153" cy="3524464"/>
            <a:chOff x="4631847" y="1733336"/>
            <a:chExt cx="2988153" cy="3524464"/>
          </a:xfrm>
        </p:grpSpPr>
        <p:sp>
          <p:nvSpPr>
            <p:cNvPr id="25" name="TextBox 24"/>
            <p:cNvSpPr txBox="1"/>
            <p:nvPr/>
          </p:nvSpPr>
          <p:spPr>
            <a:xfrm>
              <a:off x="5433623" y="1733336"/>
              <a:ext cx="1270098" cy="552664"/>
            </a:xfrm>
            <a:prstGeom prst="rect">
              <a:avLst/>
            </a:prstGeom>
            <a:solidFill>
              <a:schemeClr val="accent3">
                <a:lumMod val="75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b="1" spc="-100" dirty="0">
                  <a:solidFill>
                    <a:srgbClr val="C0504D">
                      <a:lumMod val="50000"/>
                    </a:srgbClr>
                  </a:solidFill>
                </a:rPr>
                <a:t>Users</a:t>
              </a:r>
            </a:p>
          </p:txBody>
        </p:sp>
        <p:grpSp>
          <p:nvGrpSpPr>
            <p:cNvPr id="26" name="Group 25"/>
            <p:cNvGrpSpPr/>
            <p:nvPr/>
          </p:nvGrpSpPr>
          <p:grpSpPr>
            <a:xfrm>
              <a:off x="4732511" y="2419136"/>
              <a:ext cx="2672322" cy="552664"/>
              <a:chOff x="4732511" y="2419136"/>
              <a:chExt cx="2672322" cy="552664"/>
            </a:xfrm>
          </p:grpSpPr>
          <p:sp>
            <p:nvSpPr>
              <p:cNvPr id="37" name="TextBox 36"/>
              <p:cNvSpPr txBox="1"/>
              <p:nvPr/>
            </p:nvSpPr>
            <p:spPr>
              <a:xfrm>
                <a:off x="4732511" y="2419136"/>
                <a:ext cx="1235870" cy="552664"/>
              </a:xfrm>
              <a:prstGeom prst="rect">
                <a:avLst/>
              </a:prstGeom>
              <a:solidFill>
                <a:schemeClr val="accent2">
                  <a:lumMod val="60000"/>
                  <a:lumOff val="40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b="1" spc="-100" dirty="0">
                    <a:solidFill>
                      <a:srgbClr val="C0504D">
                        <a:lumMod val="50000"/>
                      </a:srgbClr>
                    </a:solidFill>
                  </a:rPr>
                  <a:t>Browser</a:t>
                </a:r>
              </a:p>
            </p:txBody>
          </p:sp>
          <p:sp>
            <p:nvSpPr>
              <p:cNvPr id="38" name="TextBox 37"/>
              <p:cNvSpPr txBox="1"/>
              <p:nvPr/>
            </p:nvSpPr>
            <p:spPr>
              <a:xfrm>
                <a:off x="6172016" y="2419136"/>
                <a:ext cx="1232817" cy="552664"/>
              </a:xfrm>
              <a:prstGeom prst="rect">
                <a:avLst/>
              </a:prstGeom>
              <a:solidFill>
                <a:schemeClr val="accent1">
                  <a:lumMod val="40000"/>
                  <a:lumOff val="60000"/>
                </a:schemeClr>
              </a:solidFill>
              <a:ln w="25400">
                <a:solidFill>
                  <a:schemeClr val="tx2"/>
                </a:solid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wrap="square" tIns="91440" bIns="91440" rtlCol="0" anchor="ctr" anchorCtr="0">
                <a:noAutofit/>
              </a:bodyPr>
              <a:lstStyle>
                <a:defPPr>
                  <a:defRPr lang="en-US"/>
                </a:defPPr>
                <a:lvl1pPr algn="ctr">
                  <a:lnSpc>
                    <a:spcPct val="80000"/>
                  </a:lnSpc>
                  <a:defRPr b="1" spc="-100">
                    <a:solidFill>
                      <a:srgbClr val="1F497D"/>
                    </a:solidFill>
                  </a:defRPr>
                </a:lvl1pPr>
              </a:lstStyle>
              <a:p>
                <a:r>
                  <a:rPr lang="en-US" dirty="0"/>
                  <a:t>Client </a:t>
                </a:r>
              </a:p>
            </p:txBody>
          </p:sp>
        </p:grpSp>
        <p:sp>
          <p:nvSpPr>
            <p:cNvPr id="27" name="Rectangle 26"/>
            <p:cNvSpPr/>
            <p:nvPr/>
          </p:nvSpPr>
          <p:spPr>
            <a:xfrm>
              <a:off x="4648201" y="3290660"/>
              <a:ext cx="2819400" cy="839733"/>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80000"/>
                </a:lnSpc>
              </a:pPr>
              <a:endParaRPr lang="en-US" b="1" dirty="0" smtClean="0">
                <a:solidFill>
                  <a:srgbClr val="1F497D"/>
                </a:solidFill>
              </a:endParaRPr>
            </a:p>
            <a:p>
              <a:pPr algn="ctr">
                <a:lnSpc>
                  <a:spcPct val="80000"/>
                </a:lnSpc>
              </a:pPr>
              <a:r>
                <a:rPr lang="en-US" b="1" dirty="0" err="1" smtClean="0">
                  <a:solidFill>
                    <a:srgbClr val="1F497D"/>
                  </a:solidFill>
                </a:rPr>
                <a:t>Django</a:t>
              </a:r>
              <a:r>
                <a:rPr lang="en-US" b="1" dirty="0" smtClean="0">
                  <a:solidFill>
                    <a:srgbClr val="1F497D"/>
                  </a:solidFill>
                </a:rPr>
                <a:t> web framework</a:t>
              </a:r>
              <a:endParaRPr lang="en-US" b="1" dirty="0">
                <a:solidFill>
                  <a:srgbClr val="1F497D"/>
                </a:solidFill>
              </a:endParaRPr>
            </a:p>
          </p:txBody>
        </p:sp>
        <p:sp>
          <p:nvSpPr>
            <p:cNvPr id="28" name="TextBox 27"/>
            <p:cNvSpPr txBox="1"/>
            <p:nvPr/>
          </p:nvSpPr>
          <p:spPr>
            <a:xfrm>
              <a:off x="6177700" y="3066718"/>
              <a:ext cx="1227133" cy="776606"/>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sz="1800" dirty="0"/>
                <a:t>Web Services </a:t>
              </a:r>
              <a:r>
                <a:rPr lang="en-US" sz="1800" dirty="0" smtClean="0"/>
                <a:t>(REST </a:t>
              </a:r>
              <a:r>
                <a:rPr lang="en-US" sz="1800" dirty="0"/>
                <a:t>API)</a:t>
              </a:r>
            </a:p>
          </p:txBody>
        </p:sp>
        <p:sp>
          <p:nvSpPr>
            <p:cNvPr id="29" name="TextBox 28"/>
            <p:cNvSpPr txBox="1"/>
            <p:nvPr/>
          </p:nvSpPr>
          <p:spPr>
            <a:xfrm>
              <a:off x="4732510" y="3066718"/>
              <a:ext cx="1234343" cy="76978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b="1" dirty="0">
                  <a:solidFill>
                    <a:srgbClr val="1F497D"/>
                  </a:solidFill>
                </a:rPr>
                <a:t>Web </a:t>
              </a:r>
              <a:r>
                <a:rPr lang="en-US" b="1" dirty="0" smtClean="0">
                  <a:solidFill>
                    <a:srgbClr val="1F497D"/>
                  </a:solidFill>
                </a:rPr>
                <a:t>Pages</a:t>
              </a:r>
              <a:endParaRPr lang="en-US" b="1" dirty="0">
                <a:solidFill>
                  <a:srgbClr val="1F497D"/>
                </a:solidFill>
              </a:endParaRPr>
            </a:p>
          </p:txBody>
        </p:sp>
        <p:cxnSp>
          <p:nvCxnSpPr>
            <p:cNvPr id="30" name="Straight Connector 29"/>
            <p:cNvCxnSpPr>
              <a:stCxn id="25" idx="2"/>
              <a:endCxn id="38" idx="0"/>
            </p:cNvCxnSpPr>
            <p:nvPr/>
          </p:nvCxnSpPr>
          <p:spPr>
            <a:xfrm>
              <a:off x="6068672" y="2286000"/>
              <a:ext cx="719753" cy="133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8" idx="2"/>
              <a:endCxn id="28" idx="0"/>
            </p:cNvCxnSpPr>
            <p:nvPr/>
          </p:nvCxnSpPr>
          <p:spPr>
            <a:xfrm>
              <a:off x="6788425" y="2971800"/>
              <a:ext cx="2842" cy="94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5" idx="2"/>
              <a:endCxn id="37" idx="0"/>
            </p:cNvCxnSpPr>
            <p:nvPr/>
          </p:nvCxnSpPr>
          <p:spPr>
            <a:xfrm flipH="1">
              <a:off x="5350446" y="2286000"/>
              <a:ext cx="718226" cy="133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7" idx="2"/>
              <a:endCxn id="29" idx="0"/>
            </p:cNvCxnSpPr>
            <p:nvPr/>
          </p:nvCxnSpPr>
          <p:spPr>
            <a:xfrm flipH="1">
              <a:off x="5349682" y="2971800"/>
              <a:ext cx="764" cy="94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648201" y="4233748"/>
              <a:ext cx="2819400" cy="1024052"/>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35" name="TextBox 34"/>
            <p:cNvSpPr txBox="1"/>
            <p:nvPr/>
          </p:nvSpPr>
          <p:spPr>
            <a:xfrm>
              <a:off x="4631847" y="4242137"/>
              <a:ext cx="2988153" cy="1015663"/>
            </a:xfrm>
            <a:prstGeom prst="rect">
              <a:avLst/>
            </a:prstGeom>
            <a:noFill/>
          </p:spPr>
          <p:txBody>
            <a:bodyPr wrap="square" rtlCol="0">
              <a:spAutoFit/>
            </a:bodyPr>
            <a:lstStyle/>
            <a:p>
              <a:r>
                <a:rPr lang="en-US" dirty="0" err="1">
                  <a:solidFill>
                    <a:prstClr val="black"/>
                  </a:solidFill>
                </a:rPr>
                <a:t>iRODS</a:t>
              </a:r>
              <a:r>
                <a:rPr lang="en-US" dirty="0">
                  <a:solidFill>
                    <a:prstClr val="black"/>
                  </a:solidFill>
                </a:rPr>
                <a:t> “Network File System</a:t>
              </a:r>
              <a:r>
                <a:rPr lang="en-US" dirty="0" smtClean="0">
                  <a:solidFill>
                    <a:prstClr val="black"/>
                  </a:solidFill>
                </a:rPr>
                <a:t>”</a:t>
              </a:r>
            </a:p>
            <a:p>
              <a:pPr marL="285750" indent="-285750">
                <a:buFont typeface="Arial" panose="020B0604020202020204" pitchFamily="34" charset="0"/>
                <a:buChar char="•"/>
              </a:pPr>
              <a:r>
                <a:rPr lang="en-US" sz="1400" dirty="0" smtClean="0">
                  <a:solidFill>
                    <a:prstClr val="black"/>
                  </a:solidFill>
                </a:rPr>
                <a:t>Resource Files</a:t>
              </a:r>
            </a:p>
            <a:p>
              <a:pPr marL="285750" indent="-285750">
                <a:buFont typeface="Arial" panose="020B0604020202020204" pitchFamily="34" charset="0"/>
                <a:buChar char="•"/>
              </a:pPr>
              <a:r>
                <a:rPr lang="en-US" sz="1400" dirty="0" smtClean="0">
                  <a:solidFill>
                    <a:prstClr val="black"/>
                  </a:solidFill>
                </a:rPr>
                <a:t>User accounts</a:t>
              </a:r>
            </a:p>
            <a:p>
              <a:pPr marL="285750" indent="-285750">
                <a:buFont typeface="Arial" panose="020B0604020202020204" pitchFamily="34" charset="0"/>
                <a:buChar char="•"/>
              </a:pPr>
              <a:r>
                <a:rPr lang="en-US" sz="1400" dirty="0" smtClean="0">
                  <a:solidFill>
                    <a:prstClr val="black"/>
                  </a:solidFill>
                </a:rPr>
                <a:t>Access control</a:t>
              </a:r>
              <a:endParaRPr lang="en-US" sz="1400" dirty="0">
                <a:solidFill>
                  <a:prstClr val="black"/>
                </a:solidFill>
              </a:endParaRPr>
            </a:p>
          </p:txBody>
        </p:sp>
        <p:cxnSp>
          <p:nvCxnSpPr>
            <p:cNvPr id="36" name="Straight Connector 35"/>
            <p:cNvCxnSpPr>
              <a:stCxn id="27" idx="2"/>
              <a:endCxn id="34" idx="0"/>
            </p:cNvCxnSpPr>
            <p:nvPr/>
          </p:nvCxnSpPr>
          <p:spPr>
            <a:xfrm>
              <a:off x="6057901" y="4130393"/>
              <a:ext cx="0" cy="103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604978" y="5727793"/>
            <a:ext cx="7934044" cy="830997"/>
          </a:xfrm>
          <a:prstGeom prst="rect">
            <a:avLst/>
          </a:prstGeom>
        </p:spPr>
        <p:txBody>
          <a:bodyPr wrap="square">
            <a:spAutoFit/>
          </a:bodyPr>
          <a:lstStyle/>
          <a:p>
            <a:pPr algn="ctr">
              <a:spcAft>
                <a:spcPts val="2000"/>
              </a:spcAft>
            </a:pPr>
            <a:r>
              <a:rPr lang="en-US" sz="2400" dirty="0">
                <a:solidFill>
                  <a:srgbClr val="0070C0"/>
                </a:solidFill>
              </a:rPr>
              <a:t>Our goal is to make sharing of hydrologic data and models as easy as sharing videos on YouTube or shopping on Amazon. </a:t>
            </a:r>
          </a:p>
        </p:txBody>
      </p:sp>
    </p:spTree>
    <p:extLst>
      <p:ext uri="{BB962C8B-B14F-4D97-AF65-F5344CB8AC3E}">
        <p14:creationId xmlns:p14="http://schemas.microsoft.com/office/powerpoint/2010/main" val="3716714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p:cNvSpPr txBox="1">
            <a:spLocks/>
          </p:cNvSpPr>
          <p:nvPr/>
        </p:nvSpPr>
        <p:spPr>
          <a:xfrm>
            <a:off x="252188" y="-76200"/>
            <a:ext cx="8535368"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black"/>
                </a:solidFill>
              </a:rPr>
              <a:t>Collaborative data analysis and publication use case</a:t>
            </a:r>
            <a:endParaRPr lang="en-US" sz="4000" baseline="-25000" dirty="0">
              <a:solidFill>
                <a:prstClr val="black"/>
              </a:solidFill>
            </a:endParaRPr>
          </a:p>
        </p:txBody>
      </p:sp>
      <p:sp>
        <p:nvSpPr>
          <p:cNvPr id="2" name="TextBox 1"/>
          <p:cNvSpPr txBox="1"/>
          <p:nvPr/>
        </p:nvSpPr>
        <p:spPr>
          <a:xfrm>
            <a:off x="838200" y="5149588"/>
            <a:ext cx="8161826" cy="1632212"/>
          </a:xfrm>
          <a:prstGeom prst="rect">
            <a:avLst/>
          </a:prstGeom>
          <a:noFill/>
        </p:spPr>
        <p:txBody>
          <a:bodyPr wrap="square" numCol="3" rtlCol="0">
            <a:noAutofit/>
          </a:bodyPr>
          <a:lstStyle/>
          <a:p>
            <a:pPr marL="342900" indent="-342900">
              <a:buFontTx/>
              <a:buAutoNum type="arabicPeriod"/>
            </a:pPr>
            <a:r>
              <a:rPr lang="en-US" sz="2400" dirty="0" smtClean="0">
                <a:solidFill>
                  <a:srgbClr val="00B050"/>
                </a:solidFill>
              </a:rPr>
              <a:t>Observe</a:t>
            </a:r>
          </a:p>
          <a:p>
            <a:pPr marL="342900" indent="-342900">
              <a:buFontTx/>
              <a:buAutoNum type="arabicPeriod"/>
            </a:pPr>
            <a:r>
              <a:rPr lang="en-US" sz="2400" dirty="0" smtClean="0">
                <a:solidFill>
                  <a:srgbClr val="00B050"/>
                </a:solidFill>
              </a:rPr>
              <a:t>Store</a:t>
            </a:r>
          </a:p>
          <a:p>
            <a:pPr marL="342900" indent="-342900">
              <a:buFontTx/>
              <a:buAutoNum type="arabicPeriod"/>
            </a:pPr>
            <a:r>
              <a:rPr lang="en-US" sz="2400" dirty="0" smtClean="0">
                <a:solidFill>
                  <a:srgbClr val="00B050"/>
                </a:solidFill>
              </a:rPr>
              <a:t>Discover and access</a:t>
            </a:r>
          </a:p>
          <a:p>
            <a:pPr marL="342900" indent="-342900">
              <a:buFont typeface="+mj-lt"/>
              <a:buAutoNum type="arabicPeriod" startAt="4"/>
            </a:pPr>
            <a:r>
              <a:rPr lang="en-US" sz="2400" dirty="0" smtClean="0">
                <a:solidFill>
                  <a:srgbClr val="7030A0"/>
                </a:solidFill>
              </a:rPr>
              <a:t>Analyze</a:t>
            </a:r>
          </a:p>
          <a:p>
            <a:pPr marL="342900" indent="-342900">
              <a:buFont typeface="+mj-lt"/>
              <a:buAutoNum type="arabicPeriod" startAt="4"/>
            </a:pPr>
            <a:r>
              <a:rPr lang="en-US" sz="2400" dirty="0" smtClean="0">
                <a:solidFill>
                  <a:srgbClr val="7030A0"/>
                </a:solidFill>
              </a:rPr>
              <a:t>Model</a:t>
            </a:r>
            <a:endParaRPr lang="en-US" sz="2400" dirty="0">
              <a:solidFill>
                <a:srgbClr val="7030A0"/>
              </a:solidFill>
            </a:endParaRPr>
          </a:p>
          <a:p>
            <a:pPr marL="342900" indent="-342900">
              <a:buFontTx/>
              <a:buAutoNum type="arabicPeriod" startAt="4"/>
            </a:pPr>
            <a:r>
              <a:rPr lang="en-US" sz="2400" dirty="0" smtClean="0">
                <a:solidFill>
                  <a:srgbClr val="7030A0"/>
                </a:solidFill>
              </a:rPr>
              <a:t>Collaborate</a:t>
            </a:r>
          </a:p>
          <a:p>
            <a:pPr marL="342900" indent="-342900">
              <a:buFontTx/>
              <a:buAutoNum type="arabicPeriod" startAt="4"/>
            </a:pPr>
            <a:endParaRPr lang="en-US" sz="2400" dirty="0">
              <a:solidFill>
                <a:srgbClr val="7030A0"/>
              </a:solidFill>
            </a:endParaRPr>
          </a:p>
          <a:p>
            <a:pPr marL="342900" indent="-342900">
              <a:buFontTx/>
              <a:buAutoNum type="arabicPeriod" startAt="4"/>
            </a:pPr>
            <a:r>
              <a:rPr lang="en-US" sz="2400" dirty="0" smtClean="0">
                <a:solidFill>
                  <a:prstClr val="black"/>
                </a:solidFill>
              </a:rPr>
              <a:t>Publish (DOI)</a:t>
            </a:r>
          </a:p>
        </p:txBody>
      </p:sp>
      <p:grpSp>
        <p:nvGrpSpPr>
          <p:cNvPr id="46" name="Group 45"/>
          <p:cNvGrpSpPr/>
          <p:nvPr/>
        </p:nvGrpSpPr>
        <p:grpSpPr>
          <a:xfrm>
            <a:off x="2456824" y="1141447"/>
            <a:ext cx="3153238" cy="809428"/>
            <a:chOff x="1925999" y="2321529"/>
            <a:chExt cx="2550221" cy="654635"/>
          </a:xfrm>
        </p:grpSpPr>
        <p:pic>
          <p:nvPicPr>
            <p:cNvPr id="8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80209" y="2321529"/>
              <a:ext cx="596011" cy="654635"/>
            </a:xfrm>
            <a:prstGeom prst="rect">
              <a:avLst/>
            </a:prstGeom>
            <a:noFill/>
            <a:ln w="9525">
              <a:noFill/>
              <a:miter lim="800000"/>
              <a:headEnd/>
              <a:tailEnd/>
            </a:ln>
          </p:spPr>
        </p:pic>
        <p:pic>
          <p:nvPicPr>
            <p:cNvPr id="87"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07663" y="2321529"/>
              <a:ext cx="596011" cy="654635"/>
            </a:xfrm>
            <a:prstGeom prst="rect">
              <a:avLst/>
            </a:prstGeom>
            <a:noFill/>
            <a:ln w="9525">
              <a:noFill/>
              <a:miter lim="800000"/>
              <a:headEnd/>
              <a:tailEnd/>
            </a:ln>
          </p:spPr>
        </p:pic>
        <p:pic>
          <p:nvPicPr>
            <p:cNvPr id="8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flipH="1">
              <a:off x="1925999" y="2321529"/>
              <a:ext cx="596011" cy="654635"/>
            </a:xfrm>
            <a:prstGeom prst="rect">
              <a:avLst/>
            </a:prstGeom>
            <a:noFill/>
            <a:ln w="9525">
              <a:noFill/>
              <a:miter lim="800000"/>
              <a:headEnd/>
              <a:tailEnd/>
            </a:ln>
          </p:spPr>
        </p:pic>
        <p:sp>
          <p:nvSpPr>
            <p:cNvPr id="89" name="Left-Right Arrow 88"/>
            <p:cNvSpPr/>
            <p:nvPr/>
          </p:nvSpPr>
          <p:spPr>
            <a:xfrm>
              <a:off x="2470891" y="2590637"/>
              <a:ext cx="523536" cy="206680"/>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90" name="Left-Right Arrow 89"/>
            <p:cNvSpPr/>
            <p:nvPr/>
          </p:nvSpPr>
          <p:spPr>
            <a:xfrm>
              <a:off x="3437318" y="2590637"/>
              <a:ext cx="523536" cy="206680"/>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4" name="Group 3"/>
          <p:cNvGrpSpPr/>
          <p:nvPr/>
        </p:nvGrpSpPr>
        <p:grpSpPr>
          <a:xfrm>
            <a:off x="533400" y="1472214"/>
            <a:ext cx="8400451" cy="3633186"/>
            <a:chOff x="533400" y="1472214"/>
            <a:chExt cx="8400451" cy="3633186"/>
          </a:xfrm>
        </p:grpSpPr>
        <p:sp>
          <p:nvSpPr>
            <p:cNvPr id="28" name="Oval 27"/>
            <p:cNvSpPr/>
            <p:nvPr/>
          </p:nvSpPr>
          <p:spPr>
            <a:xfrm>
              <a:off x="1084323" y="4429440"/>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1</a:t>
              </a:r>
            </a:p>
          </p:txBody>
        </p:sp>
        <p:pic>
          <p:nvPicPr>
            <p:cNvPr id="29"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5076" y="2839826"/>
              <a:ext cx="2845664" cy="20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7483" y="2210489"/>
              <a:ext cx="4512107" cy="289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33400" y="2568181"/>
              <a:ext cx="1284346" cy="1775219"/>
              <a:chOff x="533400" y="2568181"/>
              <a:chExt cx="1284346" cy="1775219"/>
            </a:xfrm>
          </p:grpSpPr>
          <p:sp>
            <p:nvSpPr>
              <p:cNvPr id="91" name="TextBox 90"/>
              <p:cNvSpPr txBox="1"/>
              <p:nvPr/>
            </p:nvSpPr>
            <p:spPr>
              <a:xfrm>
                <a:off x="549263" y="3597754"/>
                <a:ext cx="1259037" cy="745646"/>
              </a:xfrm>
              <a:prstGeom prst="rect">
                <a:avLst/>
              </a:prstGeom>
              <a:solidFill>
                <a:sysClr val="window" lastClr="FFFFFF"/>
              </a:solidFill>
              <a:ln w="19050">
                <a:solidFill>
                  <a:sysClr val="windowText" lastClr="000000"/>
                </a:solidFill>
              </a:ln>
              <a:effectLst/>
            </p:spPr>
            <p:txBody>
              <a:bodyPr wrap="square" rtlCol="0" anchor="ctr" anchorCtr="0">
                <a:noAutofit/>
              </a:bodyPr>
              <a:lstStyle/>
              <a:p>
                <a:pPr algn="ctr">
                  <a:defRPr/>
                </a:pPr>
                <a:r>
                  <a:rPr lang="en-US" sz="1600" kern="0" dirty="0" smtClean="0">
                    <a:solidFill>
                      <a:prstClr val="black"/>
                    </a:solidFill>
                    <a:latin typeface="Arial" pitchFamily="34" charset="0"/>
                    <a:cs typeface="Arial" pitchFamily="34" charset="0"/>
                  </a:rPr>
                  <a:t>Observers and instruments</a:t>
                </a:r>
              </a:p>
            </p:txBody>
          </p:sp>
          <p:pic>
            <p:nvPicPr>
              <p:cNvPr id="92" name="Picture 91" descr="R.M. Young Wind Sentry Set">
                <a:hlinkClick r:id="rId4"/>
              </p:cNvPr>
              <p:cNvPicPr>
                <a:picLocks noChangeAspect="1" noChangeArrowheads="1"/>
              </p:cNvPicPr>
              <p:nvPr/>
            </p:nvPicPr>
            <p:blipFill>
              <a:blip r:embed="rId5" cstate="print"/>
              <a:srcRect/>
              <a:stretch>
                <a:fillRect/>
              </a:stretch>
            </p:blipFill>
            <p:spPr bwMode="auto">
              <a:xfrm>
                <a:off x="533400" y="2857676"/>
                <a:ext cx="472630" cy="651355"/>
              </a:xfrm>
              <a:prstGeom prst="rect">
                <a:avLst/>
              </a:prstGeom>
              <a:noFill/>
              <a:ln w="9525">
                <a:noFill/>
                <a:miter lim="800000"/>
                <a:headEnd/>
                <a:tailEnd/>
              </a:ln>
            </p:spPr>
          </p:pic>
          <p:pic>
            <p:nvPicPr>
              <p:cNvPr id="93"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95264" y="2568181"/>
                <a:ext cx="922482" cy="1013219"/>
              </a:xfrm>
              <a:prstGeom prst="rect">
                <a:avLst/>
              </a:prstGeom>
              <a:noFill/>
              <a:ln w="9525">
                <a:noFill/>
                <a:miter lim="800000"/>
                <a:headEnd/>
                <a:tailEnd/>
              </a:ln>
            </p:spPr>
          </p:pic>
        </p:grpSp>
        <p:cxnSp>
          <p:nvCxnSpPr>
            <p:cNvPr id="32" name="Straight Arrow Connector 31"/>
            <p:cNvCxnSpPr>
              <a:stCxn id="56" idx="1"/>
              <a:endCxn id="91" idx="3"/>
            </p:cNvCxnSpPr>
            <p:nvPr/>
          </p:nvCxnSpPr>
          <p:spPr>
            <a:xfrm flipH="1">
              <a:off x="1808300" y="3970577"/>
              <a:ext cx="540638" cy="0"/>
            </a:xfrm>
            <a:prstGeom prst="straightConnector1">
              <a:avLst/>
            </a:prstGeom>
            <a:noFill/>
            <a:ln w="12700" cap="flat" cmpd="sng" algn="ctr">
              <a:solidFill>
                <a:sysClr val="windowText" lastClr="000000"/>
              </a:solidFill>
              <a:prstDash val="solid"/>
              <a:headEnd type="arrow" w="lg" len="lg"/>
              <a:tailEnd type="none" w="lg" len="lg"/>
            </a:ln>
            <a:effectLst/>
            <a:scene3d>
              <a:camera prst="orthographicFront"/>
              <a:lightRig rig="threePt" dir="t"/>
            </a:scene3d>
            <a:sp3d prstMaterial="metal"/>
          </p:spPr>
        </p:cxnSp>
        <p:sp>
          <p:nvSpPr>
            <p:cNvPr id="33" name="TextBox 32"/>
            <p:cNvSpPr txBox="1"/>
            <p:nvPr/>
          </p:nvSpPr>
          <p:spPr>
            <a:xfrm>
              <a:off x="3343662" y="2816722"/>
              <a:ext cx="1389558" cy="607932"/>
            </a:xfrm>
            <a:prstGeom prst="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defRPr/>
              </a:pPr>
              <a:r>
                <a:rPr lang="en-US" kern="0" dirty="0" smtClean="0">
                  <a:solidFill>
                    <a:prstClr val="black"/>
                  </a:solidFill>
                  <a:latin typeface="Arial" pitchFamily="34" charset="0"/>
                  <a:cs typeface="Arial" pitchFamily="34" charset="0"/>
                </a:rPr>
                <a:t>Analysis</a:t>
              </a:r>
            </a:p>
          </p:txBody>
        </p:sp>
        <p:sp>
          <p:nvSpPr>
            <p:cNvPr id="34" name="TextBox 33"/>
            <p:cNvSpPr txBox="1"/>
            <p:nvPr/>
          </p:nvSpPr>
          <p:spPr>
            <a:xfrm>
              <a:off x="4338387" y="3666611"/>
              <a:ext cx="1389558" cy="607932"/>
            </a:xfrm>
            <a:prstGeom prst="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defRPr/>
              </a:pPr>
              <a:r>
                <a:rPr lang="en-US" kern="0" dirty="0" smtClean="0">
                  <a:solidFill>
                    <a:prstClr val="black"/>
                  </a:solidFill>
                  <a:latin typeface="Arial" pitchFamily="34" charset="0"/>
                  <a:cs typeface="Arial" pitchFamily="34" charset="0"/>
                </a:rPr>
                <a:t>Models</a:t>
              </a:r>
            </a:p>
          </p:txBody>
        </p:sp>
        <p:sp>
          <p:nvSpPr>
            <p:cNvPr id="35" name="Left-Right Arrow 34"/>
            <p:cNvSpPr/>
            <p:nvPr/>
          </p:nvSpPr>
          <p:spPr>
            <a:xfrm>
              <a:off x="5915076" y="3929314"/>
              <a:ext cx="569132" cy="266138"/>
            </a:xfrm>
            <a:prstGeom prst="leftRightArrow">
              <a:avLst/>
            </a:prstGeom>
            <a:noFill/>
            <a:ln w="25400" cap="flat" cmpd="sng" algn="ctr">
              <a:solidFill>
                <a:sysClr val="windowText" lastClr="000000"/>
              </a:solidFill>
              <a:prstDash val="solid"/>
            </a:ln>
            <a:effectLst/>
          </p:spPr>
          <p:txBody>
            <a:bodyPr rtlCol="0" anchor="ctr"/>
            <a:lstStyle/>
            <a:p>
              <a:pPr algn="ctr">
                <a:defRPr/>
              </a:pPr>
              <a:endParaRPr lang="en-US" sz="1050" kern="0" smtClean="0">
                <a:solidFill>
                  <a:prstClr val="white"/>
                </a:solidFill>
              </a:endParaRPr>
            </a:p>
          </p:txBody>
        </p:sp>
        <p:pic>
          <p:nvPicPr>
            <p:cNvPr id="36" name="Picture 2" descr="I:\DCIM\Camera\2012-09-02 16.28.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96" t="9528" r="11567"/>
            <a:stretch/>
          </p:blipFill>
          <p:spPr bwMode="auto">
            <a:xfrm>
              <a:off x="2566051" y="1978065"/>
              <a:ext cx="534724" cy="504047"/>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urved Connector 36"/>
            <p:cNvCxnSpPr/>
            <p:nvPr/>
          </p:nvCxnSpPr>
          <p:spPr>
            <a:xfrm rot="16200000" flipV="1">
              <a:off x="2192839" y="2917833"/>
              <a:ext cx="1175831" cy="304393"/>
            </a:xfrm>
            <a:prstGeom prst="curvedConnector3">
              <a:avLst>
                <a:gd name="adj1" fmla="val 50000"/>
              </a:avLst>
            </a:prstGeom>
            <a:noFill/>
            <a:ln w="38100" cap="flat" cmpd="sng" algn="ctr">
              <a:solidFill>
                <a:srgbClr val="FF0000"/>
              </a:solidFill>
              <a:prstDash val="solid"/>
              <a:tailEnd type="triangle"/>
            </a:ln>
            <a:effectLst/>
          </p:spPr>
        </p:cxnSp>
        <p:cxnSp>
          <p:nvCxnSpPr>
            <p:cNvPr id="39" name="Curved Connector 38"/>
            <p:cNvCxnSpPr>
              <a:stCxn id="91" idx="2"/>
              <a:endCxn id="56" idx="2"/>
            </p:cNvCxnSpPr>
            <p:nvPr/>
          </p:nvCxnSpPr>
          <p:spPr>
            <a:xfrm rot="5400000" flipH="1" flipV="1">
              <a:off x="2076820" y="3376504"/>
              <a:ext cx="68857" cy="1864935"/>
            </a:xfrm>
            <a:prstGeom prst="curvedConnector3">
              <a:avLst>
                <a:gd name="adj1" fmla="val -331992"/>
              </a:avLst>
            </a:prstGeom>
            <a:noFill/>
            <a:ln w="38100" cap="flat" cmpd="sng" algn="ctr">
              <a:solidFill>
                <a:srgbClr val="FF0000"/>
              </a:solidFill>
              <a:prstDash val="solid"/>
              <a:tailEnd type="triangle"/>
            </a:ln>
            <a:effectLst/>
          </p:spPr>
        </p:cxnSp>
        <p:sp>
          <p:nvSpPr>
            <p:cNvPr id="40" name="Oval 39"/>
            <p:cNvSpPr/>
            <p:nvPr/>
          </p:nvSpPr>
          <p:spPr>
            <a:xfrm>
              <a:off x="2358721" y="4527278"/>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2</a:t>
              </a:r>
            </a:p>
          </p:txBody>
        </p:sp>
        <p:sp>
          <p:nvSpPr>
            <p:cNvPr id="41" name="Oval 40"/>
            <p:cNvSpPr/>
            <p:nvPr/>
          </p:nvSpPr>
          <p:spPr>
            <a:xfrm>
              <a:off x="2324637" y="2593947"/>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3</a:t>
              </a:r>
            </a:p>
          </p:txBody>
        </p:sp>
        <p:sp>
          <p:nvSpPr>
            <p:cNvPr id="42" name="Oval 41"/>
            <p:cNvSpPr/>
            <p:nvPr/>
          </p:nvSpPr>
          <p:spPr>
            <a:xfrm>
              <a:off x="2912735" y="2619291"/>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4</a:t>
              </a:r>
            </a:p>
          </p:txBody>
        </p:sp>
        <p:cxnSp>
          <p:nvCxnSpPr>
            <p:cNvPr id="43" name="Curved Connector 42"/>
            <p:cNvCxnSpPr>
              <a:stCxn id="33" idx="0"/>
              <a:endCxn id="36" idx="2"/>
            </p:cNvCxnSpPr>
            <p:nvPr/>
          </p:nvCxnSpPr>
          <p:spPr>
            <a:xfrm rot="16200000" flipV="1">
              <a:off x="3268623" y="2046903"/>
              <a:ext cx="334610" cy="1205028"/>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44" name="Picture 2" descr="I:\DCIM\Camera\2012-09-02 16.28.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96" t="9528" r="11567"/>
            <a:stretch/>
          </p:blipFill>
          <p:spPr bwMode="auto">
            <a:xfrm>
              <a:off x="3766081" y="1981324"/>
              <a:ext cx="534724" cy="5040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DCIM\Camera\2012-09-02 16.28.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96" t="9528" r="11567"/>
            <a:stretch/>
          </p:blipFill>
          <p:spPr bwMode="auto">
            <a:xfrm>
              <a:off x="4993275" y="1942947"/>
              <a:ext cx="534724" cy="504047"/>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Curved Connector 46"/>
            <p:cNvCxnSpPr>
              <a:stCxn id="33" idx="0"/>
              <a:endCxn id="44" idx="2"/>
            </p:cNvCxnSpPr>
            <p:nvPr/>
          </p:nvCxnSpPr>
          <p:spPr>
            <a:xfrm rot="16200000" flipV="1">
              <a:off x="3870267" y="2648548"/>
              <a:ext cx="331350" cy="4998"/>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33" idx="0"/>
              <a:endCxn id="45" idx="2"/>
            </p:cNvCxnSpPr>
            <p:nvPr/>
          </p:nvCxnSpPr>
          <p:spPr>
            <a:xfrm rot="5400000" flipH="1" flipV="1">
              <a:off x="4464676" y="2020760"/>
              <a:ext cx="369728" cy="1222197"/>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4343119" y="2441986"/>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5</a:t>
              </a:r>
            </a:p>
          </p:txBody>
        </p:sp>
        <p:grpSp>
          <p:nvGrpSpPr>
            <p:cNvPr id="50" name="Group 49"/>
            <p:cNvGrpSpPr/>
            <p:nvPr/>
          </p:nvGrpSpPr>
          <p:grpSpPr>
            <a:xfrm>
              <a:off x="6320887" y="3365768"/>
              <a:ext cx="345376" cy="440599"/>
              <a:chOff x="5659121" y="3745875"/>
              <a:chExt cx="262928" cy="335420"/>
            </a:xfrm>
          </p:grpSpPr>
          <p:sp>
            <p:nvSpPr>
              <p:cNvPr id="63" name="Folded Corner 62"/>
              <p:cNvSpPr/>
              <p:nvPr/>
            </p:nvSpPr>
            <p:spPr>
              <a:xfrm>
                <a:off x="5659121" y="3745875"/>
                <a:ext cx="260647" cy="335420"/>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cxnSp>
            <p:nvCxnSpPr>
              <p:cNvPr id="70" name="Straight Connector 69"/>
              <p:cNvCxnSpPr/>
              <p:nvPr/>
            </p:nvCxnSpPr>
            <p:spPr>
              <a:xfrm>
                <a:off x="5678362"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669201" y="386721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68161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78362"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1" name="Curved Connector 50"/>
            <p:cNvCxnSpPr>
              <a:stCxn id="58" idx="3"/>
              <a:endCxn id="63" idx="1"/>
            </p:cNvCxnSpPr>
            <p:nvPr/>
          </p:nvCxnSpPr>
          <p:spPr>
            <a:xfrm>
              <a:off x="5804313" y="3182085"/>
              <a:ext cx="516566" cy="403983"/>
            </a:xfrm>
            <a:prstGeom prst="curved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414103" y="2931010"/>
              <a:ext cx="390210" cy="502150"/>
              <a:chOff x="5718112" y="3710481"/>
              <a:chExt cx="297060" cy="382278"/>
            </a:xfrm>
          </p:grpSpPr>
          <p:sp>
            <p:nvSpPr>
              <p:cNvPr id="58" name="Folded Corner 57"/>
              <p:cNvSpPr/>
              <p:nvPr/>
            </p:nvSpPr>
            <p:spPr>
              <a:xfrm>
                <a:off x="5718112" y="3710481"/>
                <a:ext cx="297060" cy="382278"/>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cxnSp>
            <p:nvCxnSpPr>
              <p:cNvPr id="59" name="Straight Connector 58"/>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5256629" y="2779050"/>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6</a:t>
              </a:r>
            </a:p>
          </p:txBody>
        </p:sp>
        <p:sp>
          <p:nvSpPr>
            <p:cNvPr id="54" name="Oval 53"/>
            <p:cNvSpPr/>
            <p:nvPr/>
          </p:nvSpPr>
          <p:spPr>
            <a:xfrm>
              <a:off x="6500921" y="2952204"/>
              <a:ext cx="303921" cy="303921"/>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sz="2000" kern="0" dirty="0" smtClean="0">
                  <a:solidFill>
                    <a:prstClr val="black"/>
                  </a:solidFill>
                </a:rPr>
                <a:t>7</a:t>
              </a:r>
            </a:p>
          </p:txBody>
        </p:sp>
        <p:sp>
          <p:nvSpPr>
            <p:cNvPr id="56" name="TextBox 55"/>
            <p:cNvSpPr txBox="1"/>
            <p:nvPr/>
          </p:nvSpPr>
          <p:spPr>
            <a:xfrm>
              <a:off x="2348938" y="3666611"/>
              <a:ext cx="1389558" cy="607932"/>
            </a:xfrm>
            <a:prstGeom prst="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defRPr/>
              </a:pPr>
              <a:r>
                <a:rPr lang="en-US" kern="0" dirty="0" smtClean="0">
                  <a:solidFill>
                    <a:prstClr val="black"/>
                  </a:solidFill>
                  <a:latin typeface="Arial" pitchFamily="34" charset="0"/>
                  <a:cs typeface="Arial" pitchFamily="34" charset="0"/>
                </a:rPr>
                <a:t>Data</a:t>
              </a:r>
            </a:p>
          </p:txBody>
        </p:sp>
        <p:cxnSp>
          <p:nvCxnSpPr>
            <p:cNvPr id="57" name="Curved Connector 56"/>
            <p:cNvCxnSpPr/>
            <p:nvPr/>
          </p:nvCxnSpPr>
          <p:spPr>
            <a:xfrm rot="16200000" flipV="1">
              <a:off x="2403649" y="2917833"/>
              <a:ext cx="1175831" cy="304393"/>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915076" y="4713412"/>
              <a:ext cx="3018775" cy="369332"/>
            </a:xfrm>
            <a:prstGeom prst="rect">
              <a:avLst/>
            </a:prstGeom>
          </p:spPr>
          <p:txBody>
            <a:bodyPr wrap="none">
              <a:spAutoFit/>
            </a:bodyPr>
            <a:lstStyle/>
            <a:p>
              <a:pPr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
          <p:nvSpPr>
            <p:cNvPr id="24" name="Rectangle 23"/>
            <p:cNvSpPr/>
            <p:nvPr/>
          </p:nvSpPr>
          <p:spPr>
            <a:xfrm>
              <a:off x="982235" y="1472214"/>
              <a:ext cx="1454244" cy="369332"/>
            </a:xfrm>
            <a:prstGeom prst="rect">
              <a:avLst/>
            </a:prstGeom>
          </p:spPr>
          <p:txBody>
            <a:bodyPr wrap="none">
              <a:spAutoFit/>
            </a:bodyPr>
            <a:lstStyle/>
            <a:p>
              <a:pPr algn="ctr">
                <a:defRPr/>
              </a:pPr>
              <a:r>
                <a:rPr lang="en-US" kern="0" dirty="0">
                  <a:solidFill>
                    <a:prstClr val="black"/>
                  </a:solidFill>
                </a:rPr>
                <a:t>Collaboration</a:t>
              </a:r>
            </a:p>
          </p:txBody>
        </p:sp>
        <p:sp>
          <p:nvSpPr>
            <p:cNvPr id="64" name="TextBox 63"/>
            <p:cNvSpPr txBox="1"/>
            <p:nvPr/>
          </p:nvSpPr>
          <p:spPr>
            <a:xfrm>
              <a:off x="6925457" y="3664253"/>
              <a:ext cx="1463040" cy="61264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Digital Library</a:t>
              </a:r>
              <a:endParaRPr lang="en-US" dirty="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2436588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33" y="205394"/>
            <a:ext cx="8229600" cy="784904"/>
          </a:xfrm>
        </p:spPr>
        <p:txBody>
          <a:bodyPr>
            <a:noAutofit/>
          </a:bodyPr>
          <a:lstStyle/>
          <a:p>
            <a:r>
              <a:rPr lang="en-US" sz="3200" dirty="0" smtClean="0"/>
              <a:t>Collaborative Integrated Modeling</a:t>
            </a:r>
            <a:endParaRPr lang="en-US" sz="3200" dirty="0"/>
          </a:p>
        </p:txBody>
      </p:sp>
      <p:sp>
        <p:nvSpPr>
          <p:cNvPr id="3" name="Content Placeholder 2"/>
          <p:cNvSpPr>
            <a:spLocks noGrp="1"/>
          </p:cNvSpPr>
          <p:nvPr>
            <p:ph idx="1"/>
          </p:nvPr>
        </p:nvSpPr>
        <p:spPr>
          <a:xfrm>
            <a:off x="162908" y="4617528"/>
            <a:ext cx="8746728" cy="2608688"/>
          </a:xfrm>
        </p:spPr>
        <p:txBody>
          <a:bodyPr>
            <a:normAutofit/>
          </a:bodyPr>
          <a:lstStyle/>
          <a:p>
            <a:r>
              <a:rPr lang="en-US" sz="2000" dirty="0" smtClean="0"/>
              <a:t>Data: Links to national and global data sets of essential terrestrial variables (e.g. NASA NEX, </a:t>
            </a:r>
            <a:r>
              <a:rPr lang="en-US" sz="2000" dirty="0" err="1" smtClean="0"/>
              <a:t>HydroTerre</a:t>
            </a:r>
            <a:r>
              <a:rPr lang="en-US" sz="2000" dirty="0" smtClean="0"/>
              <a:t>)</a:t>
            </a:r>
          </a:p>
          <a:p>
            <a:r>
              <a:rPr lang="en-US" sz="2000" dirty="0">
                <a:solidFill>
                  <a:prstClr val="black"/>
                </a:solidFill>
              </a:rPr>
              <a:t>Tools to preprocess and configure inputs </a:t>
            </a:r>
            <a:r>
              <a:rPr lang="en-US" sz="2000" dirty="0" smtClean="0">
                <a:solidFill>
                  <a:prstClr val="black"/>
                </a:solidFill>
              </a:rPr>
              <a:t>(</a:t>
            </a:r>
            <a:r>
              <a:rPr lang="en-US" sz="2000" dirty="0" err="1" smtClean="0">
                <a:solidFill>
                  <a:prstClr val="black"/>
                </a:solidFill>
              </a:rPr>
              <a:t>EcoHydroLib</a:t>
            </a:r>
            <a:r>
              <a:rPr lang="en-US" sz="2000" dirty="0" smtClean="0">
                <a:solidFill>
                  <a:prstClr val="black"/>
                </a:solidFill>
              </a:rPr>
              <a:t>, TauDEM, </a:t>
            </a:r>
            <a:r>
              <a:rPr lang="en-US" sz="2000" dirty="0" err="1" smtClean="0">
                <a:solidFill>
                  <a:prstClr val="black"/>
                </a:solidFill>
              </a:rPr>
              <a:t>CyberGIS</a:t>
            </a:r>
            <a:r>
              <a:rPr lang="en-US" sz="2000" dirty="0">
                <a:solidFill>
                  <a:prstClr val="black"/>
                </a:solidFill>
              </a:rPr>
              <a:t>)</a:t>
            </a:r>
          </a:p>
          <a:p>
            <a:r>
              <a:rPr lang="en-US" sz="2000" dirty="0" smtClean="0">
                <a:solidFill>
                  <a:prstClr val="black"/>
                </a:solidFill>
              </a:rPr>
              <a:t>Preconfigured </a:t>
            </a:r>
            <a:r>
              <a:rPr lang="en-US" sz="2000" dirty="0">
                <a:solidFill>
                  <a:prstClr val="black"/>
                </a:solidFill>
              </a:rPr>
              <a:t>models and modeling systems as </a:t>
            </a:r>
            <a:r>
              <a:rPr lang="en-US" sz="2000" dirty="0" smtClean="0">
                <a:solidFill>
                  <a:prstClr val="black"/>
                </a:solidFill>
              </a:rPr>
              <a:t>services (</a:t>
            </a:r>
            <a:r>
              <a:rPr lang="en-US" sz="2000" dirty="0" err="1" smtClean="0">
                <a:solidFill>
                  <a:prstClr val="black"/>
                </a:solidFill>
              </a:rPr>
              <a:t>SWATShare</a:t>
            </a:r>
            <a:r>
              <a:rPr lang="en-US" sz="2000" dirty="0" smtClean="0">
                <a:solidFill>
                  <a:prstClr val="black"/>
                </a:solidFill>
              </a:rPr>
              <a:t>)</a:t>
            </a:r>
          </a:p>
          <a:p>
            <a:r>
              <a:rPr lang="en-US" sz="2000" dirty="0">
                <a:solidFill>
                  <a:prstClr val="black"/>
                </a:solidFill>
              </a:rPr>
              <a:t>Standards for information exchange for interoperability (</a:t>
            </a:r>
            <a:r>
              <a:rPr lang="en-US" sz="2000" dirty="0" err="1">
                <a:solidFill>
                  <a:prstClr val="black"/>
                </a:solidFill>
              </a:rPr>
              <a:t>OpenMI</a:t>
            </a:r>
            <a:r>
              <a:rPr lang="en-US" sz="2000" dirty="0">
                <a:solidFill>
                  <a:prstClr val="black"/>
                </a:solidFill>
              </a:rPr>
              <a:t>, CSDMS BMI</a:t>
            </a:r>
            <a:r>
              <a:rPr lang="en-US" sz="2000" dirty="0" smtClean="0">
                <a:solidFill>
                  <a:prstClr val="black"/>
                </a:solidFill>
              </a:rPr>
              <a:t>)</a:t>
            </a:r>
          </a:p>
          <a:p>
            <a:r>
              <a:rPr lang="en-US" sz="2000" dirty="0">
                <a:solidFill>
                  <a:prstClr val="black"/>
                </a:solidFill>
              </a:rPr>
              <a:t>Tools for visualization and analysis</a:t>
            </a:r>
          </a:p>
          <a:p>
            <a:endParaRPr lang="en-US" sz="2000" dirty="0">
              <a:solidFill>
                <a:prstClr val="black"/>
              </a:solidFill>
            </a:endParaRPr>
          </a:p>
          <a:p>
            <a:endParaRPr lang="en-US" sz="2000" dirty="0">
              <a:solidFill>
                <a:prstClr val="black"/>
              </a:solidFill>
            </a:endParaRPr>
          </a:p>
          <a:p>
            <a:endParaRPr lang="en-US" sz="2000" dirty="0" smtClean="0"/>
          </a:p>
        </p:txBody>
      </p:sp>
      <p:grpSp>
        <p:nvGrpSpPr>
          <p:cNvPr id="5" name="Group 4"/>
          <p:cNvGrpSpPr/>
          <p:nvPr/>
        </p:nvGrpSpPr>
        <p:grpSpPr>
          <a:xfrm>
            <a:off x="1769295" y="990298"/>
            <a:ext cx="5465518" cy="3411938"/>
            <a:chOff x="442912" y="958539"/>
            <a:chExt cx="8229599" cy="5137461"/>
          </a:xfrm>
        </p:grpSpPr>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12" y="1926108"/>
              <a:ext cx="8229599" cy="416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271" y="4954579"/>
              <a:ext cx="1277851" cy="84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 name="Group 37"/>
            <p:cNvGrpSpPr/>
            <p:nvPr/>
          </p:nvGrpSpPr>
          <p:grpSpPr>
            <a:xfrm>
              <a:off x="6309580" y="3709667"/>
              <a:ext cx="1394144" cy="1732555"/>
              <a:chOff x="267916" y="1340330"/>
              <a:chExt cx="5512586" cy="6850693"/>
            </a:xfrm>
          </p:grpSpPr>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98" y="3716927"/>
                <a:ext cx="3940492"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90286" y="1340330"/>
                <a:ext cx="5169680" cy="4893069"/>
                <a:chOff x="2975910" y="1340330"/>
                <a:chExt cx="5169680" cy="4893069"/>
              </a:xfrm>
            </p:grpSpPr>
            <p:grpSp>
              <p:nvGrpSpPr>
                <p:cNvPr id="51" name="Group 50"/>
                <p:cNvGrpSpPr/>
                <p:nvPr/>
              </p:nvGrpSpPr>
              <p:grpSpPr>
                <a:xfrm>
                  <a:off x="2975910" y="1340330"/>
                  <a:ext cx="5169680" cy="2337935"/>
                  <a:chOff x="378077" y="904013"/>
                  <a:chExt cx="5169680" cy="2337935"/>
                </a:xfrm>
              </p:grpSpPr>
              <p:cxnSp>
                <p:nvCxnSpPr>
                  <p:cNvPr id="82" name="Straight Connector 81"/>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975910" y="1766186"/>
                  <a:ext cx="5169680" cy="2337935"/>
                  <a:chOff x="378077" y="904013"/>
                  <a:chExt cx="5169680" cy="2337935"/>
                </a:xfrm>
              </p:grpSpPr>
              <p:cxnSp>
                <p:nvCxnSpPr>
                  <p:cNvPr id="78" name="Straight Connector 7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2975910" y="2192042"/>
                  <a:ext cx="5169680" cy="2337935"/>
                  <a:chOff x="378077" y="904013"/>
                  <a:chExt cx="5169680" cy="2337935"/>
                </a:xfrm>
              </p:grpSpPr>
              <p:cxnSp>
                <p:nvCxnSpPr>
                  <p:cNvPr id="74" name="Straight Connector 7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975910" y="2617898"/>
                  <a:ext cx="5169680" cy="2337935"/>
                  <a:chOff x="378077" y="904013"/>
                  <a:chExt cx="5169680" cy="2337935"/>
                </a:xfrm>
              </p:grpSpPr>
              <p:cxnSp>
                <p:nvCxnSpPr>
                  <p:cNvPr id="70" name="Straight Connector 69"/>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975910" y="3043754"/>
                  <a:ext cx="5169680" cy="2337935"/>
                  <a:chOff x="378077" y="904013"/>
                  <a:chExt cx="5169680" cy="2337935"/>
                </a:xfrm>
              </p:grpSpPr>
              <p:cxnSp>
                <p:nvCxnSpPr>
                  <p:cNvPr id="66" name="Straight Connector 65"/>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2975910" y="3469610"/>
                  <a:ext cx="5169680" cy="2337935"/>
                  <a:chOff x="378077" y="904013"/>
                  <a:chExt cx="5169680" cy="2337935"/>
                </a:xfrm>
              </p:grpSpPr>
              <p:cxnSp>
                <p:nvCxnSpPr>
                  <p:cNvPr id="62" name="Straight Connector 61"/>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975910" y="3895464"/>
                  <a:ext cx="5169680" cy="2337935"/>
                  <a:chOff x="378077" y="904013"/>
                  <a:chExt cx="5169680" cy="2337935"/>
                </a:xfrm>
              </p:grpSpPr>
              <p:cxnSp>
                <p:nvCxnSpPr>
                  <p:cNvPr id="58" name="Straight Connector 5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5" name="Straight Arrow Connector 44"/>
              <p:cNvCxnSpPr/>
              <p:nvPr/>
            </p:nvCxnSpPr>
            <p:spPr>
              <a:xfrm flipV="1">
                <a:off x="1971304" y="5971430"/>
                <a:ext cx="2497329" cy="698228"/>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971304" y="4291568"/>
                <a:ext cx="19524" cy="2378090"/>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707666" y="5633014"/>
                <a:ext cx="1273400" cy="1036644"/>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83591" y="6027105"/>
                <a:ext cx="1796911" cy="200974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x</a:t>
                </a:r>
                <a:endParaRPr lang="en-US" b="1" dirty="0">
                  <a:solidFill>
                    <a:srgbClr val="009900"/>
                  </a:solidFill>
                  <a:latin typeface="Arial" charset="0"/>
                </a:endParaRPr>
              </a:p>
            </p:txBody>
          </p:sp>
          <p:sp>
            <p:nvSpPr>
              <p:cNvPr id="49" name="TextBox 48"/>
              <p:cNvSpPr txBox="1"/>
              <p:nvPr/>
            </p:nvSpPr>
            <p:spPr>
              <a:xfrm>
                <a:off x="577899" y="6181280"/>
                <a:ext cx="1796911" cy="2009743"/>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y</a:t>
                </a:r>
                <a:endParaRPr lang="en-US" b="1" dirty="0">
                  <a:solidFill>
                    <a:srgbClr val="009900"/>
                  </a:solidFill>
                  <a:latin typeface="Arial" charset="0"/>
                </a:endParaRPr>
              </a:p>
            </p:txBody>
          </p:sp>
          <p:sp>
            <p:nvSpPr>
              <p:cNvPr id="50" name="TextBox 49"/>
              <p:cNvSpPr txBox="1"/>
              <p:nvPr/>
            </p:nvSpPr>
            <p:spPr>
              <a:xfrm>
                <a:off x="267916" y="3425440"/>
                <a:ext cx="1713551" cy="2009743"/>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t</a:t>
                </a:r>
                <a:endParaRPr lang="en-US" b="1" dirty="0">
                  <a:solidFill>
                    <a:srgbClr val="009900"/>
                  </a:solidFill>
                  <a:latin typeface="Arial" charset="0"/>
                </a:endParaRPr>
              </a:p>
            </p:txBody>
          </p:sp>
        </p:grpSp>
        <p:pic>
          <p:nvPicPr>
            <p:cNvPr id="86" name="Picture 7"/>
            <p:cNvPicPr>
              <a:picLocks noChangeAspect="1" noChangeArrowheads="1"/>
            </p:cNvPicPr>
            <p:nvPr/>
          </p:nvPicPr>
          <p:blipFill>
            <a:blip r:embed="rId6" cstate="print"/>
            <a:srcRect t="44711"/>
            <a:stretch>
              <a:fillRect/>
            </a:stretch>
          </p:blipFill>
          <p:spPr bwMode="auto">
            <a:xfrm>
              <a:off x="3691792" y="3810000"/>
              <a:ext cx="1834888" cy="884897"/>
            </a:xfrm>
            <a:prstGeom prst="rect">
              <a:avLst/>
            </a:prstGeom>
            <a:noFill/>
            <a:ln w="9525">
              <a:noFill/>
              <a:miter lim="800000"/>
              <a:headEnd/>
              <a:tailEnd/>
            </a:ln>
          </p:spPr>
        </p:pic>
        <p:pic>
          <p:nvPicPr>
            <p:cNvPr id="87"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87607" y="2826988"/>
              <a:ext cx="2157045" cy="830244"/>
            </a:xfrm>
            <a:prstGeom prst="rect">
              <a:avLst/>
            </a:prstGeom>
            <a:noFill/>
            <a:ln w="9525" cap="flat" cmpd="sng">
              <a:noFill/>
              <a:prstDash val="solid"/>
              <a:miter lim="800000"/>
              <a:headEnd/>
              <a:tailEnd/>
            </a:ln>
          </p:spPr>
        </p:pic>
        <p:grpSp>
          <p:nvGrpSpPr>
            <p:cNvPr id="88" name="Group 87"/>
            <p:cNvGrpSpPr>
              <a:grpSpLocks/>
            </p:cNvGrpSpPr>
            <p:nvPr/>
          </p:nvGrpSpPr>
          <p:grpSpPr bwMode="auto">
            <a:xfrm>
              <a:off x="6045187" y="2348473"/>
              <a:ext cx="1390189" cy="1640474"/>
              <a:chOff x="3979" y="1162"/>
              <a:chExt cx="1733" cy="2045"/>
            </a:xfrm>
          </p:grpSpPr>
          <p:pic>
            <p:nvPicPr>
              <p:cNvPr id="95" name="Picture 9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 y="1629"/>
                <a:ext cx="1180"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Line 4"/>
              <p:cNvSpPr>
                <a:spLocks noChangeShapeType="1"/>
              </p:cNvSpPr>
              <p:nvPr/>
            </p:nvSpPr>
            <p:spPr bwMode="auto">
              <a:xfrm>
                <a:off x="4378" y="2445"/>
                <a:ext cx="124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7" name="Line 5"/>
              <p:cNvSpPr>
                <a:spLocks noChangeShapeType="1"/>
              </p:cNvSpPr>
              <p:nvPr/>
            </p:nvSpPr>
            <p:spPr bwMode="auto">
              <a:xfrm flipV="1">
                <a:off x="4378" y="1533"/>
                <a:ext cx="0" cy="91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8" name="Text Box 6"/>
              <p:cNvSpPr txBox="1">
                <a:spLocks noChangeArrowheads="1"/>
              </p:cNvSpPr>
              <p:nvPr/>
            </p:nvSpPr>
            <p:spPr bwMode="auto">
              <a:xfrm>
                <a:off x="3979" y="1162"/>
                <a:ext cx="855"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prstClr val="black"/>
                    </a:solidFill>
                  </a:rPr>
                  <a:t>Flow</a:t>
                </a:r>
                <a:endParaRPr lang="en-US" sz="1400" dirty="0">
                  <a:solidFill>
                    <a:prstClr val="black"/>
                  </a:solidFill>
                </a:endParaRPr>
              </a:p>
            </p:txBody>
          </p:sp>
          <p:sp>
            <p:nvSpPr>
              <p:cNvPr id="99" name="Text Box 7"/>
              <p:cNvSpPr txBox="1">
                <a:spLocks noChangeArrowheads="1"/>
              </p:cNvSpPr>
              <p:nvPr/>
            </p:nvSpPr>
            <p:spPr bwMode="auto">
              <a:xfrm>
                <a:off x="4931" y="2398"/>
                <a:ext cx="781" cy="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prstClr val="black"/>
                    </a:solidFill>
                  </a:rPr>
                  <a:t>Time</a:t>
                </a:r>
                <a:endParaRPr lang="en-US" sz="1400" dirty="0">
                  <a:solidFill>
                    <a:prstClr val="black"/>
                  </a:solidFill>
                </a:endParaRPr>
              </a:p>
            </p:txBody>
          </p:sp>
        </p:grpSp>
        <p:pic>
          <p:nvPicPr>
            <p:cNvPr id="91" name="Picture 9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220" y="2792624"/>
              <a:ext cx="1563938" cy="9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927350" y="958539"/>
              <a:ext cx="3289300" cy="1508291"/>
              <a:chOff x="4724400" y="1214398"/>
              <a:chExt cx="3289300" cy="1508291"/>
            </a:xfrm>
          </p:grpSpPr>
          <p:pic>
            <p:nvPicPr>
              <p:cNvPr id="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900" y="1230273"/>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1214398"/>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1244561"/>
                <a:ext cx="8143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Down Arrow 8"/>
              <p:cNvSpPr/>
              <p:nvPr/>
            </p:nvSpPr>
            <p:spPr bwMode="auto">
              <a:xfrm rot="20342168">
                <a:off x="5192722" y="2093853"/>
                <a:ext cx="246062" cy="60483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0" name="Up-Down Arrow 9"/>
              <p:cNvSpPr/>
              <p:nvPr/>
            </p:nvSpPr>
            <p:spPr bwMode="auto">
              <a:xfrm rot="10800000">
                <a:off x="6248400" y="2108158"/>
                <a:ext cx="239966" cy="614531"/>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1" name="Up-Down Arrow 10"/>
              <p:cNvSpPr/>
              <p:nvPr/>
            </p:nvSpPr>
            <p:spPr bwMode="auto">
              <a:xfrm rot="1260000">
                <a:off x="7309567" y="2057256"/>
                <a:ext cx="239713" cy="650875"/>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3" name="Up-Down Arrow 12"/>
              <p:cNvSpPr/>
              <p:nvPr/>
            </p:nvSpPr>
            <p:spPr bwMode="auto">
              <a:xfrm rot="5400000">
                <a:off x="5622131" y="1531105"/>
                <a:ext cx="219075" cy="639762"/>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4" name="Up-Down Arrow 13"/>
              <p:cNvSpPr/>
              <p:nvPr/>
            </p:nvSpPr>
            <p:spPr bwMode="auto">
              <a:xfrm rot="5400000">
                <a:off x="6867525" y="1547774"/>
                <a:ext cx="219075" cy="64135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pic>
          <p:nvPicPr>
            <p:cNvPr id="89" name="Picture 88"/>
            <p:cNvPicPr>
              <a:picLocks noChangeAspect="1"/>
            </p:cNvPicPr>
            <p:nvPr/>
          </p:nvPicPr>
          <p:blipFill>
            <a:blip r:embed="rId12"/>
            <a:stretch>
              <a:fillRect/>
            </a:stretch>
          </p:blipFill>
          <p:spPr>
            <a:xfrm>
              <a:off x="1231615" y="4052707"/>
              <a:ext cx="2294427" cy="1105306"/>
            </a:xfrm>
            <a:prstGeom prst="rect">
              <a:avLst/>
            </a:prstGeom>
          </p:spPr>
        </p:pic>
      </p:grpSp>
      <p:grpSp>
        <p:nvGrpSpPr>
          <p:cNvPr id="90" name="Group 89"/>
          <p:cNvGrpSpPr/>
          <p:nvPr/>
        </p:nvGrpSpPr>
        <p:grpSpPr>
          <a:xfrm>
            <a:off x="185205" y="1991998"/>
            <a:ext cx="1538265" cy="1534885"/>
            <a:chOff x="34580959" y="8908961"/>
            <a:chExt cx="3823154" cy="3814751"/>
          </a:xfrm>
        </p:grpSpPr>
        <p:grpSp>
          <p:nvGrpSpPr>
            <p:cNvPr id="92" name="Group 91"/>
            <p:cNvGrpSpPr/>
            <p:nvPr/>
          </p:nvGrpSpPr>
          <p:grpSpPr>
            <a:xfrm flipH="1">
              <a:off x="36301100" y="9433469"/>
              <a:ext cx="1337681" cy="1966610"/>
              <a:chOff x="734564" y="548676"/>
              <a:chExt cx="4533900" cy="6665574"/>
            </a:xfrm>
          </p:grpSpPr>
          <p:pic>
            <p:nvPicPr>
              <p:cNvPr id="12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564" y="3137550"/>
                <a:ext cx="4495800" cy="407670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4564" y="2507477"/>
                <a:ext cx="4518660" cy="408432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4564" y="1854544"/>
                <a:ext cx="4533900" cy="410718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564" y="1209230"/>
                <a:ext cx="4511040" cy="409956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4564" y="548676"/>
                <a:ext cx="4518660" cy="4114800"/>
              </a:xfrm>
              <a:prstGeom prst="rect">
                <a:avLst/>
              </a:prstGeom>
              <a:noFill/>
              <a:ln w="9525">
                <a:solidFill>
                  <a:schemeClr val="tx1"/>
                </a:solidFill>
                <a:miter lim="800000"/>
                <a:headEnd/>
                <a:tailEnd/>
              </a:ln>
              <a:effectLst/>
              <a:scene3d>
                <a:camera prst="orthographicFront">
                  <a:rot lat="18300000" lon="19200000" rev="3000000"/>
                </a:camera>
                <a:lightRig rig="threePt" dir="t"/>
              </a:scene3d>
              <a:sp3d z="635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3" name="Picture 92"/>
            <p:cNvPicPr>
              <a:picLocks noChangeAspect="1"/>
            </p:cNvPicPr>
            <p:nvPr/>
          </p:nvPicPr>
          <p:blipFill>
            <a:blip r:embed="rId18"/>
            <a:stretch>
              <a:fillRect/>
            </a:stretch>
          </p:blipFill>
          <p:spPr>
            <a:xfrm>
              <a:off x="34861215" y="8908961"/>
              <a:ext cx="1172260" cy="1070837"/>
            </a:xfrm>
            <a:prstGeom prst="rect">
              <a:avLst/>
            </a:prstGeom>
          </p:spPr>
        </p:pic>
        <p:grpSp>
          <p:nvGrpSpPr>
            <p:cNvPr id="94" name="Group 93"/>
            <p:cNvGrpSpPr/>
            <p:nvPr/>
          </p:nvGrpSpPr>
          <p:grpSpPr>
            <a:xfrm>
              <a:off x="36393417" y="11206309"/>
              <a:ext cx="2010696" cy="1517403"/>
              <a:chOff x="36393417" y="11206309"/>
              <a:chExt cx="2010696" cy="1517403"/>
            </a:xfrm>
          </p:grpSpPr>
          <p:pic>
            <p:nvPicPr>
              <p:cNvPr id="117" name="Picture 1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4998" y="11590623"/>
                <a:ext cx="1197263" cy="64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Line 4"/>
              <p:cNvSpPr>
                <a:spLocks noChangeShapeType="1"/>
              </p:cNvSpPr>
              <p:nvPr/>
            </p:nvSpPr>
            <p:spPr bwMode="auto">
              <a:xfrm>
                <a:off x="36564850" y="12224966"/>
                <a:ext cx="153514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19" name="Line 5"/>
              <p:cNvSpPr>
                <a:spLocks noChangeShapeType="1"/>
              </p:cNvSpPr>
              <p:nvPr/>
            </p:nvSpPr>
            <p:spPr bwMode="auto">
              <a:xfrm flipV="1">
                <a:off x="36564851" y="11493371"/>
                <a:ext cx="0" cy="73159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20" name="Text Box 6"/>
              <p:cNvSpPr txBox="1">
                <a:spLocks noChangeArrowheads="1"/>
              </p:cNvSpPr>
              <p:nvPr/>
            </p:nvSpPr>
            <p:spPr bwMode="auto">
              <a:xfrm>
                <a:off x="36393417" y="11206309"/>
                <a:ext cx="952985"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prstClr val="black"/>
                    </a:solidFill>
                  </a:rPr>
                  <a:t>Flow</a:t>
                </a:r>
              </a:p>
            </p:txBody>
          </p:sp>
          <p:sp>
            <p:nvSpPr>
              <p:cNvPr id="121" name="Text Box 7"/>
              <p:cNvSpPr txBox="1">
                <a:spLocks noChangeArrowheads="1"/>
              </p:cNvSpPr>
              <p:nvPr/>
            </p:nvSpPr>
            <p:spPr bwMode="auto">
              <a:xfrm>
                <a:off x="37431205" y="12188255"/>
                <a:ext cx="972908"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prstClr val="black"/>
                    </a:solidFill>
                  </a:rPr>
                  <a:t>Time</a:t>
                </a:r>
              </a:p>
            </p:txBody>
          </p:sp>
          <p:pic>
            <p:nvPicPr>
              <p:cNvPr id="122" name="Picture 1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68009" y="11740243"/>
                <a:ext cx="1197263" cy="48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86460" y="11692443"/>
                <a:ext cx="1361454" cy="55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0" name="Straight Arrow Connector 99"/>
            <p:cNvCxnSpPr/>
            <p:nvPr/>
          </p:nvCxnSpPr>
          <p:spPr>
            <a:xfrm>
              <a:off x="35949216" y="9573752"/>
              <a:ext cx="458116" cy="284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35635906" y="10867624"/>
              <a:ext cx="522892" cy="390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5949216" y="11711313"/>
              <a:ext cx="567070" cy="366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34580959" y="10884547"/>
              <a:ext cx="1756299" cy="1311572"/>
              <a:chOff x="34580959" y="10884547"/>
              <a:chExt cx="1756299" cy="1311572"/>
            </a:xfrm>
          </p:grpSpPr>
          <p:grpSp>
            <p:nvGrpSpPr>
              <p:cNvPr id="109" name="Group 108"/>
              <p:cNvGrpSpPr>
                <a:grpSpLocks/>
              </p:cNvGrpSpPr>
              <p:nvPr/>
            </p:nvGrpSpPr>
            <p:grpSpPr bwMode="auto">
              <a:xfrm>
                <a:off x="35071000" y="10925454"/>
                <a:ext cx="1266258" cy="1270665"/>
                <a:chOff x="4378" y="1776"/>
                <a:chExt cx="1248" cy="1584"/>
              </a:xfrm>
            </p:grpSpPr>
            <p:sp>
              <p:nvSpPr>
                <p:cNvPr id="114" name="Line 4"/>
                <p:cNvSpPr>
                  <a:spLocks noChangeShapeType="1"/>
                </p:cNvSpPr>
                <p:nvPr/>
              </p:nvSpPr>
              <p:spPr bwMode="auto">
                <a:xfrm>
                  <a:off x="4378" y="2688"/>
                  <a:ext cx="124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15" name="Line 5"/>
                <p:cNvSpPr>
                  <a:spLocks noChangeShapeType="1"/>
                </p:cNvSpPr>
                <p:nvPr/>
              </p:nvSpPr>
              <p:spPr bwMode="auto">
                <a:xfrm flipV="1">
                  <a:off x="4378" y="1776"/>
                  <a:ext cx="0" cy="91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16" name="Text Box 7"/>
                <p:cNvSpPr txBox="1">
                  <a:spLocks noChangeArrowheads="1"/>
                </p:cNvSpPr>
                <p:nvPr/>
              </p:nvSpPr>
              <p:spPr bwMode="auto">
                <a:xfrm>
                  <a:off x="4517" y="2693"/>
                  <a:ext cx="959" cy="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prstClr val="black"/>
                      </a:solidFill>
                    </a:rPr>
                    <a:t>Time</a:t>
                  </a:r>
                </a:p>
              </p:txBody>
            </p:sp>
          </p:grpSp>
          <p:sp>
            <p:nvSpPr>
              <p:cNvPr id="110" name="Rectangle 109"/>
              <p:cNvSpPr/>
              <p:nvPr/>
            </p:nvSpPr>
            <p:spPr>
              <a:xfrm>
                <a:off x="35066996" y="11309855"/>
                <a:ext cx="200419" cy="348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35265397" y="11116598"/>
                <a:ext cx="211457" cy="54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35479845" y="11350410"/>
                <a:ext cx="185880" cy="30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Text Box 7"/>
              <p:cNvSpPr txBox="1">
                <a:spLocks noChangeArrowheads="1"/>
              </p:cNvSpPr>
              <p:nvPr/>
            </p:nvSpPr>
            <p:spPr bwMode="auto">
              <a:xfrm>
                <a:off x="34580959" y="10884547"/>
                <a:ext cx="590439"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prstClr val="black"/>
                    </a:solidFill>
                  </a:rPr>
                  <a:t>P</a:t>
                </a:r>
                <a:endParaRPr lang="en-US" sz="800" dirty="0">
                  <a:solidFill>
                    <a:prstClr val="black"/>
                  </a:solidFill>
                </a:endParaRPr>
              </a:p>
            </p:txBody>
          </p:sp>
        </p:grpSp>
      </p:grpSp>
      <p:pic>
        <p:nvPicPr>
          <p:cNvPr id="129" name="Picture 3"/>
          <p:cNvPicPr>
            <a:picLocks noChangeAspect="1" noChangeArrowheads="1"/>
          </p:cNvPicPr>
          <p:nvPr/>
        </p:nvPicPr>
        <p:blipFill>
          <a:blip r:embed="rId19" cstate="print"/>
          <a:srcRect t="8406"/>
          <a:stretch>
            <a:fillRect/>
          </a:stretch>
        </p:blipFill>
        <p:spPr bwMode="auto">
          <a:xfrm>
            <a:off x="7302584" y="2264455"/>
            <a:ext cx="1491603" cy="989971"/>
          </a:xfrm>
          <a:prstGeom prst="rect">
            <a:avLst/>
          </a:prstGeom>
          <a:noFill/>
          <a:ln w="9525">
            <a:noFill/>
            <a:miter lim="800000"/>
            <a:headEnd/>
            <a:tailEnd/>
          </a:ln>
        </p:spPr>
      </p:pic>
      <p:sp>
        <p:nvSpPr>
          <p:cNvPr id="130" name="Rectangle 129"/>
          <p:cNvSpPr/>
          <p:nvPr/>
        </p:nvSpPr>
        <p:spPr>
          <a:xfrm>
            <a:off x="-30885" y="3561195"/>
            <a:ext cx="2039744" cy="707886"/>
          </a:xfrm>
          <a:prstGeom prst="rect">
            <a:avLst/>
          </a:prstGeom>
        </p:spPr>
        <p:txBody>
          <a:bodyPr wrap="square">
            <a:spAutoFit/>
          </a:bodyPr>
          <a:lstStyle/>
          <a:p>
            <a:pPr algn="ctr"/>
            <a:r>
              <a:rPr lang="en-US" sz="2000" dirty="0" smtClean="0">
                <a:solidFill>
                  <a:prstClr val="black"/>
                </a:solidFill>
              </a:rPr>
              <a:t>Pre-processing and model linking</a:t>
            </a:r>
            <a:endParaRPr lang="en-US" sz="2400" dirty="0">
              <a:solidFill>
                <a:prstClr val="black"/>
              </a:solidFill>
            </a:endParaRPr>
          </a:p>
        </p:txBody>
      </p:sp>
      <p:sp>
        <p:nvSpPr>
          <p:cNvPr id="131" name="Rectangle 130"/>
          <p:cNvSpPr/>
          <p:nvPr/>
        </p:nvSpPr>
        <p:spPr>
          <a:xfrm>
            <a:off x="7089717" y="3561617"/>
            <a:ext cx="1917336" cy="646331"/>
          </a:xfrm>
          <a:prstGeom prst="rect">
            <a:avLst/>
          </a:prstGeom>
        </p:spPr>
        <p:txBody>
          <a:bodyPr wrap="square">
            <a:spAutoFit/>
          </a:bodyPr>
          <a:lstStyle/>
          <a:p>
            <a:pPr algn="ctr"/>
            <a:r>
              <a:rPr lang="en-US" dirty="0" smtClean="0">
                <a:solidFill>
                  <a:prstClr val="black"/>
                </a:solidFill>
              </a:rPr>
              <a:t>Modeling Services (e.g. </a:t>
            </a:r>
            <a:r>
              <a:rPr lang="en-US" dirty="0" err="1" smtClean="0">
                <a:solidFill>
                  <a:prstClr val="black"/>
                </a:solidFill>
              </a:rPr>
              <a:t>SWATShare</a:t>
            </a:r>
            <a:r>
              <a:rPr lang="en-US" dirty="0" smtClean="0">
                <a:solidFill>
                  <a:prstClr val="black"/>
                </a:solidFill>
              </a:rPr>
              <a:t>)</a:t>
            </a:r>
            <a:endParaRPr lang="en-US" sz="2000" dirty="0">
              <a:solidFill>
                <a:prstClr val="black"/>
              </a:solidFill>
            </a:endParaRPr>
          </a:p>
        </p:txBody>
      </p:sp>
    </p:spTree>
    <p:extLst>
      <p:ext uri="{BB962C8B-B14F-4D97-AF65-F5344CB8AC3E}">
        <p14:creationId xmlns:p14="http://schemas.microsoft.com/office/powerpoint/2010/main" val="2924396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its heart, HydroShare is a system for sharing </a:t>
            </a:r>
            <a:r>
              <a:rPr lang="en-US" dirty="0" smtClean="0">
                <a:solidFill>
                  <a:srgbClr val="FF0000"/>
                </a:solidFill>
              </a:rPr>
              <a:t>Resources </a:t>
            </a:r>
            <a:r>
              <a:rPr lang="en-US" dirty="0" smtClean="0"/>
              <a:t>and</a:t>
            </a:r>
            <a:r>
              <a:rPr lang="en-US" dirty="0" smtClean="0">
                <a:solidFill>
                  <a:srgbClr val="FF0000"/>
                </a:solidFill>
              </a:rPr>
              <a:t> Collaborating</a:t>
            </a:r>
            <a:endParaRPr lang="en-US" dirty="0">
              <a:solidFill>
                <a:srgbClr val="FF0000"/>
              </a:solidFill>
            </a:endParaRPr>
          </a:p>
        </p:txBody>
      </p:sp>
      <p:sp>
        <p:nvSpPr>
          <p:cNvPr id="3" name="Content Placeholder 2"/>
          <p:cNvSpPr>
            <a:spLocks noGrp="1"/>
          </p:cNvSpPr>
          <p:nvPr>
            <p:ph idx="1"/>
          </p:nvPr>
        </p:nvSpPr>
        <p:spPr>
          <a:xfrm>
            <a:off x="457200" y="1676400"/>
            <a:ext cx="8229600" cy="4525963"/>
          </a:xfrm>
        </p:spPr>
        <p:txBody>
          <a:bodyPr>
            <a:normAutofit fontScale="92500"/>
          </a:bodyPr>
          <a:lstStyle/>
          <a:p>
            <a:r>
              <a:rPr lang="en-US" dirty="0" smtClean="0"/>
              <a:t>Files and sets of files structured to represent a hydrologic process, model, or element in the hydrologic environment</a:t>
            </a:r>
          </a:p>
          <a:p>
            <a:r>
              <a:rPr lang="en-US" dirty="0" smtClean="0"/>
              <a:t>Standard data models enhance interoperability and support functionality “hydro value added”</a:t>
            </a:r>
          </a:p>
          <a:p>
            <a:r>
              <a:rPr lang="en-US" dirty="0" smtClean="0"/>
              <a:t>Tools that act on resources to visualize, modify and create new resources</a:t>
            </a:r>
          </a:p>
          <a:p>
            <a:pPr lvl="1"/>
            <a:r>
              <a:rPr lang="en-US" dirty="0" smtClean="0"/>
              <a:t>Encode standard/best practices</a:t>
            </a:r>
          </a:p>
          <a:p>
            <a:r>
              <a:rPr lang="en-US" dirty="0" smtClean="0"/>
              <a:t>Access control and sharing model </a:t>
            </a:r>
            <a:endParaRPr lang="en-US" dirty="0"/>
          </a:p>
        </p:txBody>
      </p:sp>
    </p:spTree>
    <p:extLst>
      <p:ext uri="{BB962C8B-B14F-4D97-AF65-F5344CB8AC3E}">
        <p14:creationId xmlns:p14="http://schemas.microsoft.com/office/powerpoint/2010/main" val="464406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dirty="0" smtClean="0"/>
              <a:t>Research </a:t>
            </a:r>
            <a:r>
              <a:rPr lang="en-US" sz="5400" dirty="0"/>
              <a:t>A</a:t>
            </a:r>
            <a:r>
              <a:rPr lang="en-US" sz="5400" dirty="0" smtClean="0"/>
              <a:t>reas</a:t>
            </a:r>
            <a:endParaRPr lang="en-US" sz="5400" dirty="0"/>
          </a:p>
        </p:txBody>
      </p:sp>
      <p:sp>
        <p:nvSpPr>
          <p:cNvPr id="3" name="Content Placeholder 2"/>
          <p:cNvSpPr>
            <a:spLocks noGrp="1"/>
          </p:cNvSpPr>
          <p:nvPr>
            <p:ph idx="1"/>
          </p:nvPr>
        </p:nvSpPr>
        <p:spPr>
          <a:xfrm>
            <a:off x="150021" y="863933"/>
            <a:ext cx="4571999" cy="4525963"/>
          </a:xfrm>
        </p:spPr>
        <p:txBody>
          <a:bodyPr>
            <a:normAutofit lnSpcReduction="10000"/>
          </a:bodyPr>
          <a:lstStyle/>
          <a:p>
            <a:pPr>
              <a:buClr>
                <a:schemeClr val="tx1"/>
              </a:buClr>
            </a:pPr>
            <a:r>
              <a:rPr lang="en-US" sz="2400" dirty="0" smtClean="0"/>
              <a:t>Hydrologic </a:t>
            </a:r>
            <a:r>
              <a:rPr lang="en-US" sz="2400" dirty="0"/>
              <a:t>Information Systems</a:t>
            </a:r>
          </a:p>
          <a:p>
            <a:pPr>
              <a:buClr>
                <a:schemeClr val="tx1"/>
              </a:buClr>
            </a:pPr>
            <a:r>
              <a:rPr lang="en-US" sz="2400" dirty="0" smtClean="0"/>
              <a:t>Digital Elevation Model Terrain Analysis</a:t>
            </a:r>
          </a:p>
          <a:p>
            <a:pPr>
              <a:buClr>
                <a:schemeClr val="tx1"/>
              </a:buClr>
            </a:pPr>
            <a:r>
              <a:rPr lang="en-US" sz="2400" dirty="0" smtClean="0"/>
              <a:t>Hydrology and Geomorphology</a:t>
            </a:r>
          </a:p>
          <a:p>
            <a:pPr>
              <a:buClr>
                <a:schemeClr val="tx1"/>
              </a:buClr>
            </a:pPr>
            <a:r>
              <a:rPr lang="en-US" sz="2400" dirty="0" smtClean="0"/>
              <a:t>Distributed Hydrologic Modeling</a:t>
            </a:r>
          </a:p>
          <a:p>
            <a:pPr>
              <a:buClr>
                <a:schemeClr val="tx1"/>
              </a:buClr>
            </a:pPr>
            <a:r>
              <a:rPr lang="en-US" sz="2400" dirty="0" smtClean="0"/>
              <a:t>Snow and glacier melt</a:t>
            </a:r>
            <a:endParaRPr lang="en-US" sz="2400" dirty="0" smtClean="0"/>
          </a:p>
          <a:p>
            <a:pPr>
              <a:buClr>
                <a:schemeClr val="tx1"/>
              </a:buClr>
            </a:pPr>
            <a:r>
              <a:rPr lang="en-US" sz="2400" dirty="0" smtClean="0"/>
              <a:t>Non parametric stochastic hydrology</a:t>
            </a:r>
          </a:p>
          <a:p>
            <a:pPr>
              <a:buClr>
                <a:schemeClr val="tx1"/>
              </a:buClr>
            </a:pPr>
            <a:r>
              <a:rPr lang="en-US" sz="2400" dirty="0" smtClean="0"/>
              <a:t>Streamflow regimes for stream ecology</a:t>
            </a:r>
          </a:p>
          <a:p>
            <a:pPr>
              <a:buClr>
                <a:schemeClr val="tx1"/>
              </a:buClr>
            </a:pPr>
            <a:r>
              <a:rPr lang="en-US" sz="2400" dirty="0" smtClean="0"/>
              <a:t>The Great Salt Lake</a:t>
            </a:r>
            <a:endParaRPr lang="en-US" sz="2400" dirty="0"/>
          </a:p>
        </p:txBody>
      </p:sp>
      <p:graphicFrame>
        <p:nvGraphicFramePr>
          <p:cNvPr id="4" name="Object 3"/>
          <p:cNvGraphicFramePr>
            <a:graphicFrameLocks noChangeAspect="1"/>
          </p:cNvGraphicFramePr>
          <p:nvPr>
            <p:extLst/>
          </p:nvPr>
        </p:nvGraphicFramePr>
        <p:xfrm>
          <a:off x="4727953" y="3048000"/>
          <a:ext cx="3919672" cy="1672168"/>
        </p:xfrm>
        <a:graphic>
          <a:graphicData uri="http://schemas.openxmlformats.org/presentationml/2006/ole">
            <mc:AlternateContent xmlns:mc="http://schemas.openxmlformats.org/markup-compatibility/2006">
              <mc:Choice xmlns:v="urn:schemas-microsoft-com:vml" Requires="v">
                <p:oleObj spid="_x0000_s3084"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727953" y="3048000"/>
                        <a:ext cx="3919672" cy="1672168"/>
                      </a:xfrm>
                      <a:prstGeom prst="rect">
                        <a:avLst/>
                      </a:prstGeom>
                      <a:noFill/>
                      <a:ln>
                        <a:noFill/>
                      </a:ln>
                    </p:spPr>
                  </p:pic>
                </p:oleObj>
              </mc:Fallback>
            </mc:AlternateContent>
          </a:graphicData>
        </a:graphic>
      </p:graphicFrame>
      <p:pic>
        <p:nvPicPr>
          <p:cNvPr id="5" name="Picture 7" descr="p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4209" y="5196349"/>
            <a:ext cx="2193377" cy="14604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09353_19"/>
          <p:cNvPicPr>
            <a:picLocks noChangeAspect="1" noChangeArrowheads="1"/>
          </p:cNvPicPr>
          <p:nvPr/>
        </p:nvPicPr>
        <p:blipFill rotWithShape="1">
          <a:blip r:embed="rId7" cstate="print">
            <a:lum bright="24000"/>
            <a:extLst>
              <a:ext uri="{28A0092B-C50C-407E-A947-70E740481C1C}">
                <a14:useLocalDpi xmlns:a14="http://schemas.microsoft.com/office/drawing/2010/main" val="0"/>
              </a:ext>
            </a:extLst>
          </a:blip>
          <a:srcRect r="21187" b="21880"/>
          <a:stretch/>
        </p:blipFill>
        <p:spPr bwMode="auto">
          <a:xfrm>
            <a:off x="326580" y="5194403"/>
            <a:ext cx="1962978" cy="145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11" t="2638" r="10081" b="10483"/>
          <a:stretch/>
        </p:blipFill>
        <p:spPr bwMode="auto">
          <a:xfrm>
            <a:off x="6629400" y="5187029"/>
            <a:ext cx="2397478" cy="145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descr="Fig1OverallMap"/>
          <p:cNvPicPr>
            <a:picLocks noChangeAspect="1" noChangeArrowheads="1"/>
          </p:cNvPicPr>
          <p:nvPr/>
        </p:nvPicPr>
        <p:blipFill rotWithShape="1">
          <a:blip r:embed="rId9">
            <a:extLst>
              <a:ext uri="{28A0092B-C50C-407E-A947-70E740481C1C}">
                <a14:useLocalDpi xmlns:a14="http://schemas.microsoft.com/office/drawing/2010/main" val="0"/>
              </a:ext>
            </a:extLst>
          </a:blip>
          <a:srcRect l="17121" t="35455" r="47305" b="32695"/>
          <a:stretch/>
        </p:blipFill>
        <p:spPr bwMode="auto">
          <a:xfrm>
            <a:off x="2301372" y="5194403"/>
            <a:ext cx="2111023" cy="145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93947" y="992453"/>
            <a:ext cx="3962924" cy="2025529"/>
            <a:chOff x="4793947" y="992453"/>
            <a:chExt cx="3962924" cy="2025529"/>
          </a:xfrm>
        </p:grpSpPr>
        <p:cxnSp>
          <p:nvCxnSpPr>
            <p:cNvPr id="9" name="Straight Arrow Connector 63"/>
            <p:cNvCxnSpPr>
              <a:cxnSpLocks noChangeShapeType="1"/>
              <a:stCxn id="23" idx="0"/>
              <a:endCxn id="8" idx="2"/>
            </p:cNvCxnSpPr>
            <p:nvPr/>
          </p:nvCxnSpPr>
          <p:spPr bwMode="auto">
            <a:xfrm flipV="1">
              <a:off x="5287993" y="1615440"/>
              <a:ext cx="1421909" cy="792392"/>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a:stCxn id="8" idx="2"/>
              <a:endCxn id="25" idx="0"/>
            </p:cNvCxnSpPr>
            <p:nvPr/>
          </p:nvCxnSpPr>
          <p:spPr bwMode="auto">
            <a:xfrm>
              <a:off x="6709902" y="1615440"/>
              <a:ext cx="1377683" cy="782520"/>
            </a:xfrm>
            <a:prstGeom prst="straightConnector1">
              <a:avLst/>
            </a:prstGeom>
            <a:noFill/>
            <a:ln w="57150" algn="ctr">
              <a:solidFill>
                <a:srgbClr val="4A7EBB"/>
              </a:solidFill>
              <a:round/>
              <a:headEnd/>
              <a:tailEnd type="arrow" w="med" len="med"/>
            </a:ln>
          </p:spPr>
        </p:cxnSp>
        <p:cxnSp>
          <p:nvCxnSpPr>
            <p:cNvPr id="11" name="Straight Arrow Connector 65"/>
            <p:cNvCxnSpPr>
              <a:cxnSpLocks noChangeShapeType="1"/>
              <a:stCxn id="23" idx="3"/>
              <a:endCxn id="25" idx="1"/>
            </p:cNvCxnSpPr>
            <p:nvPr/>
          </p:nvCxnSpPr>
          <p:spPr bwMode="auto">
            <a:xfrm flipV="1">
              <a:off x="5653753" y="2557980"/>
              <a:ext cx="2068072" cy="9872"/>
            </a:xfrm>
            <a:prstGeom prst="straightConnector1">
              <a:avLst/>
            </a:prstGeom>
            <a:noFill/>
            <a:ln w="57150" algn="ctr">
              <a:solidFill>
                <a:srgbClr val="4A7EBB"/>
              </a:solidFill>
              <a:round/>
              <a:headEnd/>
              <a:tailEnd type="arrow" w="med" len="med"/>
            </a:ln>
          </p:spPr>
        </p:cxnSp>
        <p:sp>
          <p:nvSpPr>
            <p:cNvPr id="12" name="TextBox 15"/>
            <p:cNvSpPr txBox="1">
              <a:spLocks noChangeArrowheads="1"/>
            </p:cNvSpPr>
            <p:nvPr/>
          </p:nvSpPr>
          <p:spPr bwMode="auto">
            <a:xfrm>
              <a:off x="6534245" y="2541144"/>
              <a:ext cx="351314" cy="235339"/>
            </a:xfrm>
            <a:prstGeom prst="rect">
              <a:avLst/>
            </a:prstGeom>
            <a:noFill/>
            <a:ln w="9525">
              <a:noFill/>
              <a:miter lim="800000"/>
              <a:headEnd/>
              <a:tailEnd/>
            </a:ln>
          </p:spPr>
          <p:txBody>
            <a:bodyPr wrap="none">
              <a:spAutoFit/>
            </a:bodyPr>
            <a:lstStyle/>
            <a:p>
              <a:pPr algn="ctr"/>
              <a:r>
                <a:rPr lang="en-US" sz="1200" b="1" dirty="0" smtClean="0">
                  <a:solidFill>
                    <a:srgbClr val="000000"/>
                  </a:solidFill>
                </a:rPr>
                <a:t>Data</a:t>
              </a:r>
              <a:endParaRPr lang="en-US" sz="1200" b="1" dirty="0">
                <a:solidFill>
                  <a:srgbClr val="000000"/>
                </a:solidFill>
              </a:endParaRPr>
            </a:p>
          </p:txBody>
        </p:sp>
        <p:grpSp>
          <p:nvGrpSpPr>
            <p:cNvPr id="36" name="Group 35"/>
            <p:cNvGrpSpPr/>
            <p:nvPr/>
          </p:nvGrpSpPr>
          <p:grpSpPr>
            <a:xfrm>
              <a:off x="6200409" y="1295400"/>
              <a:ext cx="1018987" cy="320040"/>
              <a:chOff x="6497681" y="3144887"/>
              <a:chExt cx="1018987" cy="320040"/>
            </a:xfrm>
          </p:grpSpPr>
          <p:sp>
            <p:nvSpPr>
              <p:cNvPr id="8" name="Rectangle 7"/>
              <p:cNvSpPr/>
              <p:nvPr/>
            </p:nvSpPr>
            <p:spPr bwMode="auto">
              <a:xfrm>
                <a:off x="6641414" y="3144887"/>
                <a:ext cx="731520" cy="32004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sz="1100" kern="0" dirty="0">
                  <a:solidFill>
                    <a:sysClr val="window" lastClr="FFFFFF"/>
                  </a:solidFill>
                </a:endParaRPr>
              </a:p>
            </p:txBody>
          </p:sp>
          <p:sp>
            <p:nvSpPr>
              <p:cNvPr id="13" name="TextBox 13"/>
              <p:cNvSpPr txBox="1">
                <a:spLocks noChangeArrowheads="1"/>
              </p:cNvSpPr>
              <p:nvPr/>
            </p:nvSpPr>
            <p:spPr bwMode="auto">
              <a:xfrm>
                <a:off x="6497681" y="3174102"/>
                <a:ext cx="1018987" cy="261610"/>
              </a:xfrm>
              <a:prstGeom prst="rect">
                <a:avLst/>
              </a:prstGeom>
              <a:noFill/>
              <a:ln w="9525">
                <a:noFill/>
                <a:miter lim="800000"/>
                <a:headEnd/>
                <a:tailEnd/>
              </a:ln>
            </p:spPr>
            <p:txBody>
              <a:bodyPr wrap="square" anchor="ctr" anchorCtr="0">
                <a:spAutoFit/>
              </a:bodyPr>
              <a:lstStyle/>
              <a:p>
                <a:pPr algn="ctr">
                  <a:defRPr/>
                </a:pPr>
                <a:r>
                  <a:rPr lang="en-US" sz="1100" b="1" kern="0" dirty="0" smtClean="0">
                    <a:solidFill>
                      <a:srgbClr val="FFFF00"/>
                    </a:solidFill>
                    <a:latin typeface="Arial" pitchFamily="34" charset="0"/>
                  </a:rPr>
                  <a:t>Catalog</a:t>
                </a:r>
                <a:endParaRPr lang="en-US" sz="1100" b="1" kern="0" dirty="0">
                  <a:solidFill>
                    <a:srgbClr val="FFFF00"/>
                  </a:solidFill>
                  <a:latin typeface="Arial" pitchFamily="34" charset="0"/>
                </a:endParaRPr>
              </a:p>
            </p:txBody>
          </p:sp>
        </p:grpSp>
        <p:grpSp>
          <p:nvGrpSpPr>
            <p:cNvPr id="38" name="Group 37"/>
            <p:cNvGrpSpPr/>
            <p:nvPr/>
          </p:nvGrpSpPr>
          <p:grpSpPr>
            <a:xfrm>
              <a:off x="4922233" y="2397960"/>
              <a:ext cx="3575338" cy="329912"/>
              <a:chOff x="5283196" y="4247447"/>
              <a:chExt cx="3575338" cy="329912"/>
            </a:xfrm>
          </p:grpSpPr>
          <p:grpSp>
            <p:nvGrpSpPr>
              <p:cNvPr id="37" name="Group 36"/>
              <p:cNvGrpSpPr/>
              <p:nvPr/>
            </p:nvGrpSpPr>
            <p:grpSpPr>
              <a:xfrm>
                <a:off x="8038562" y="4247447"/>
                <a:ext cx="819972" cy="320040"/>
                <a:chOff x="8038562" y="4247447"/>
                <a:chExt cx="819972" cy="320040"/>
              </a:xfrm>
            </p:grpSpPr>
            <p:sp>
              <p:nvSpPr>
                <p:cNvPr id="25" name="Rectangle 24"/>
                <p:cNvSpPr/>
                <p:nvPr/>
              </p:nvSpPr>
              <p:spPr bwMode="auto">
                <a:xfrm>
                  <a:off x="8082788" y="4247447"/>
                  <a:ext cx="731520" cy="32004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sz="1100" kern="0" dirty="0">
                    <a:solidFill>
                      <a:sysClr val="window" lastClr="FFFFFF"/>
                    </a:solidFill>
                  </a:endParaRPr>
                </a:p>
              </p:txBody>
            </p:sp>
            <p:sp>
              <p:nvSpPr>
                <p:cNvPr id="26" name="TextBox 14"/>
                <p:cNvSpPr txBox="1">
                  <a:spLocks noChangeArrowheads="1"/>
                </p:cNvSpPr>
                <p:nvPr/>
              </p:nvSpPr>
              <p:spPr bwMode="auto">
                <a:xfrm>
                  <a:off x="8038562" y="4276662"/>
                  <a:ext cx="819972" cy="261610"/>
                </a:xfrm>
                <a:prstGeom prst="rect">
                  <a:avLst/>
                </a:prstGeom>
                <a:noFill/>
                <a:ln w="9525">
                  <a:noFill/>
                  <a:miter lim="800000"/>
                  <a:headEnd/>
                  <a:tailEnd/>
                </a:ln>
              </p:spPr>
              <p:txBody>
                <a:bodyPr wrap="square">
                  <a:spAutoFit/>
                </a:bodyPr>
                <a:lstStyle/>
                <a:p>
                  <a:pPr algn="ctr">
                    <a:defRPr/>
                  </a:pPr>
                  <a:r>
                    <a:rPr lang="en-US" sz="1100" b="1" kern="0" dirty="0" smtClean="0">
                      <a:solidFill>
                        <a:srgbClr val="FFFF00"/>
                      </a:solidFill>
                      <a:latin typeface="Arial" pitchFamily="34" charset="0"/>
                    </a:rPr>
                    <a:t>Desktop</a:t>
                  </a:r>
                  <a:endParaRPr lang="en-US" sz="1100" b="1" kern="0" dirty="0">
                    <a:solidFill>
                      <a:srgbClr val="FFFF00"/>
                    </a:solidFill>
                    <a:latin typeface="Arial" pitchFamily="34" charset="0"/>
                  </a:endParaRPr>
                </a:p>
              </p:txBody>
            </p:sp>
          </p:grpSp>
          <p:grpSp>
            <p:nvGrpSpPr>
              <p:cNvPr id="35" name="Group 34"/>
              <p:cNvGrpSpPr/>
              <p:nvPr/>
            </p:nvGrpSpPr>
            <p:grpSpPr>
              <a:xfrm>
                <a:off x="5283196" y="4257319"/>
                <a:ext cx="731520" cy="320040"/>
                <a:chOff x="5283196" y="4257319"/>
                <a:chExt cx="731520" cy="320040"/>
              </a:xfrm>
            </p:grpSpPr>
            <p:sp>
              <p:nvSpPr>
                <p:cNvPr id="23" name="Rectangle 22"/>
                <p:cNvSpPr/>
                <p:nvPr/>
              </p:nvSpPr>
              <p:spPr bwMode="auto">
                <a:xfrm>
                  <a:off x="5283196" y="4257319"/>
                  <a:ext cx="731520" cy="32004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sz="1000" kern="0" dirty="0">
                    <a:solidFill>
                      <a:sysClr val="window" lastClr="FFFFFF"/>
                    </a:solidFill>
                  </a:endParaRPr>
                </a:p>
              </p:txBody>
            </p:sp>
            <p:sp>
              <p:nvSpPr>
                <p:cNvPr id="24" name="TextBox 15"/>
                <p:cNvSpPr txBox="1">
                  <a:spLocks noChangeArrowheads="1"/>
                </p:cNvSpPr>
                <p:nvPr/>
              </p:nvSpPr>
              <p:spPr bwMode="auto">
                <a:xfrm>
                  <a:off x="5336543" y="4286534"/>
                  <a:ext cx="624827" cy="261610"/>
                </a:xfrm>
                <a:prstGeom prst="rect">
                  <a:avLst/>
                </a:prstGeom>
                <a:noFill/>
                <a:ln w="9525">
                  <a:noFill/>
                  <a:miter lim="800000"/>
                  <a:headEnd/>
                  <a:tailEnd/>
                </a:ln>
              </p:spPr>
              <p:txBody>
                <a:bodyPr wrap="square" anchor="ctr" anchorCtr="0">
                  <a:spAutoFit/>
                </a:bodyPr>
                <a:lstStyle/>
                <a:p>
                  <a:pPr algn="ctr">
                    <a:defRPr/>
                  </a:pPr>
                  <a:r>
                    <a:rPr lang="en-US" sz="1100" b="1" kern="0" dirty="0" smtClean="0">
                      <a:solidFill>
                        <a:srgbClr val="FFFF00"/>
                      </a:solidFill>
                      <a:latin typeface="Arial" pitchFamily="34" charset="0"/>
                    </a:rPr>
                    <a:t>Server</a:t>
                  </a:r>
                  <a:endParaRPr lang="en-US" sz="1100" b="1" kern="0" dirty="0">
                    <a:solidFill>
                      <a:srgbClr val="FFFF00"/>
                    </a:solidFill>
                    <a:latin typeface="Arial" pitchFamily="34" charset="0"/>
                  </a:endParaRPr>
                </a:p>
              </p:txBody>
            </p:sp>
          </p:grpSp>
        </p:grpSp>
        <p:sp>
          <p:nvSpPr>
            <p:cNvPr id="16" name="TextBox 16"/>
            <p:cNvSpPr txBox="1">
              <a:spLocks noChangeArrowheads="1"/>
            </p:cNvSpPr>
            <p:nvPr/>
          </p:nvSpPr>
          <p:spPr bwMode="auto">
            <a:xfrm rot="19738483">
              <a:off x="5653973" y="1774689"/>
              <a:ext cx="578111" cy="235339"/>
            </a:xfrm>
            <a:prstGeom prst="rect">
              <a:avLst/>
            </a:prstGeom>
            <a:noFill/>
            <a:ln w="9525">
              <a:noFill/>
              <a:miter lim="800000"/>
              <a:headEnd/>
              <a:tailEnd/>
            </a:ln>
          </p:spPr>
          <p:txBody>
            <a:bodyPr wrap="none">
              <a:spAutoFit/>
            </a:bodyPr>
            <a:lstStyle/>
            <a:p>
              <a:pPr algn="ctr"/>
              <a:r>
                <a:rPr lang="en-US" sz="1200" b="1" dirty="0" smtClean="0">
                  <a:solidFill>
                    <a:srgbClr val="000000"/>
                  </a:solidFill>
                </a:rPr>
                <a:t>Metadata</a:t>
              </a:r>
              <a:endParaRPr lang="en-US" sz="1200" b="1" dirty="0">
                <a:solidFill>
                  <a:srgbClr val="000000"/>
                </a:solidFill>
              </a:endParaRPr>
            </a:p>
          </p:txBody>
        </p:sp>
        <p:sp>
          <p:nvSpPr>
            <p:cNvPr id="17" name="TextBox 17"/>
            <p:cNvSpPr txBox="1">
              <a:spLocks noChangeArrowheads="1"/>
            </p:cNvSpPr>
            <p:nvPr/>
          </p:nvSpPr>
          <p:spPr bwMode="auto">
            <a:xfrm rot="1648157">
              <a:off x="7190316" y="1735469"/>
              <a:ext cx="473435" cy="235339"/>
            </a:xfrm>
            <a:prstGeom prst="rect">
              <a:avLst/>
            </a:prstGeom>
            <a:noFill/>
            <a:ln w="9525">
              <a:noFill/>
              <a:miter lim="800000"/>
              <a:headEnd/>
              <a:tailEnd/>
            </a:ln>
          </p:spPr>
          <p:txBody>
            <a:bodyPr wrap="none">
              <a:spAutoFit/>
            </a:bodyPr>
            <a:lstStyle/>
            <a:p>
              <a:r>
                <a:rPr lang="en-US" sz="1200" b="1" dirty="0" smtClean="0">
                  <a:solidFill>
                    <a:srgbClr val="000000"/>
                  </a:solidFill>
                </a:rPr>
                <a:t>Search</a:t>
              </a:r>
              <a:endParaRPr lang="en-US" sz="1200" b="1" dirty="0">
                <a:solidFill>
                  <a:srgbClr val="000000"/>
                </a:solidFill>
              </a:endParaRPr>
            </a:p>
          </p:txBody>
        </p:sp>
        <p:sp>
          <p:nvSpPr>
            <p:cNvPr id="18" name="Oval 17"/>
            <p:cNvSpPr/>
            <p:nvPr/>
          </p:nvSpPr>
          <p:spPr>
            <a:xfrm>
              <a:off x="6263953" y="1845328"/>
              <a:ext cx="891899" cy="628830"/>
            </a:xfrm>
            <a:prstGeom prst="ellipse">
              <a:avLst/>
            </a:prstGeom>
            <a:solidFill>
              <a:srgbClr val="4F81B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kern="0" dirty="0" smtClean="0">
                  <a:solidFill>
                    <a:srgbClr val="FFFF00"/>
                  </a:solidFill>
                  <a:latin typeface="Arial" pitchFamily="34" charset="0"/>
                </a:rPr>
                <a:t>ODM, </a:t>
              </a:r>
              <a:r>
                <a:rPr lang="en-US" sz="1100" b="1" kern="0" dirty="0" err="1" smtClean="0">
                  <a:solidFill>
                    <a:srgbClr val="FFFF00"/>
                  </a:solidFill>
                  <a:latin typeface="Arial" pitchFamily="34" charset="0"/>
                </a:rPr>
                <a:t>WaterML</a:t>
              </a:r>
              <a:r>
                <a:rPr lang="en-US" sz="1100" b="1" kern="0" dirty="0" smtClean="0">
                  <a:solidFill>
                    <a:srgbClr val="FFFF00"/>
                  </a:solidFill>
                  <a:latin typeface="Arial" pitchFamily="34" charset="0"/>
                </a:rPr>
                <a:t> </a:t>
              </a:r>
              <a:endParaRPr lang="en-US" sz="1100" kern="0" dirty="0">
                <a:solidFill>
                  <a:sysClr val="window" lastClr="FFFFFF"/>
                </a:solidFill>
              </a:endParaRPr>
            </a:p>
          </p:txBody>
        </p:sp>
        <p:sp>
          <p:nvSpPr>
            <p:cNvPr id="6" name="TextBox 5"/>
            <p:cNvSpPr txBox="1"/>
            <p:nvPr/>
          </p:nvSpPr>
          <p:spPr>
            <a:xfrm>
              <a:off x="4793947" y="2710205"/>
              <a:ext cx="988091" cy="307777"/>
            </a:xfrm>
            <a:prstGeom prst="rect">
              <a:avLst/>
            </a:prstGeom>
            <a:noFill/>
          </p:spPr>
          <p:txBody>
            <a:bodyPr wrap="none" rtlCol="0">
              <a:spAutoFit/>
            </a:bodyPr>
            <a:lstStyle/>
            <a:p>
              <a:r>
                <a:rPr lang="en-US" sz="1400" dirty="0" smtClean="0"/>
                <a:t>Production</a:t>
              </a:r>
              <a:endParaRPr lang="en-US" sz="1400" dirty="0"/>
            </a:p>
          </p:txBody>
        </p:sp>
        <p:sp>
          <p:nvSpPr>
            <p:cNvPr id="28" name="TextBox 27"/>
            <p:cNvSpPr txBox="1"/>
            <p:nvPr/>
          </p:nvSpPr>
          <p:spPr>
            <a:xfrm>
              <a:off x="7593539" y="2710205"/>
              <a:ext cx="1163332" cy="307777"/>
            </a:xfrm>
            <a:prstGeom prst="rect">
              <a:avLst/>
            </a:prstGeom>
            <a:noFill/>
          </p:spPr>
          <p:txBody>
            <a:bodyPr wrap="none" rtlCol="0">
              <a:spAutoFit/>
            </a:bodyPr>
            <a:lstStyle/>
            <a:p>
              <a:r>
                <a:rPr lang="en-US" sz="1400" dirty="0" smtClean="0"/>
                <a:t>Consumption</a:t>
              </a:r>
              <a:endParaRPr lang="en-US" sz="1400" dirty="0"/>
            </a:p>
          </p:txBody>
        </p:sp>
        <p:sp>
          <p:nvSpPr>
            <p:cNvPr id="29" name="TextBox 28"/>
            <p:cNvSpPr txBox="1"/>
            <p:nvPr/>
          </p:nvSpPr>
          <p:spPr>
            <a:xfrm>
              <a:off x="6272611" y="992453"/>
              <a:ext cx="890115" cy="307777"/>
            </a:xfrm>
            <a:prstGeom prst="rect">
              <a:avLst/>
            </a:prstGeom>
            <a:noFill/>
          </p:spPr>
          <p:txBody>
            <a:bodyPr wrap="none" rtlCol="0">
              <a:spAutoFit/>
            </a:bodyPr>
            <a:lstStyle/>
            <a:p>
              <a:r>
                <a:rPr lang="en-US" sz="1400" dirty="0" smtClean="0"/>
                <a:t>Discovery</a:t>
              </a:r>
              <a:endParaRPr lang="en-US" sz="1400" dirty="0"/>
            </a:p>
          </p:txBody>
        </p:sp>
      </p:grpSp>
    </p:spTree>
    <p:extLst>
      <p:ext uri="{BB962C8B-B14F-4D97-AF65-F5344CB8AC3E}">
        <p14:creationId xmlns:p14="http://schemas.microsoft.com/office/powerpoint/2010/main" val="2725870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41" y="1"/>
            <a:ext cx="7886700" cy="959370"/>
          </a:xfrm>
        </p:spPr>
        <p:txBody>
          <a:bodyPr/>
          <a:lstStyle/>
          <a:p>
            <a:pPr algn="ctr"/>
            <a:r>
              <a:rPr lang="en-US" dirty="0" smtClean="0"/>
              <a:t>Resource Data Model</a:t>
            </a:r>
            <a:endParaRPr lang="en-US" dirty="0"/>
          </a:p>
        </p:txBody>
      </p:sp>
      <p:sp>
        <p:nvSpPr>
          <p:cNvPr id="6" name="TextBox 5"/>
          <p:cNvSpPr txBox="1"/>
          <p:nvPr/>
        </p:nvSpPr>
        <p:spPr>
          <a:xfrm>
            <a:off x="4258101" y="968993"/>
            <a:ext cx="4723907" cy="2862322"/>
          </a:xfrm>
          <a:prstGeom prst="rect">
            <a:avLst/>
          </a:prstGeom>
          <a:noFill/>
        </p:spPr>
        <p:txBody>
          <a:bodyPr wrap="square" rtlCol="0">
            <a:spAutoFit/>
          </a:bodyPr>
          <a:lstStyle/>
          <a:p>
            <a:pPr marL="285750" indent="-285750" defTabSz="457200">
              <a:buFont typeface="Arial" panose="020B0604020202020204" pitchFamily="34" charset="0"/>
              <a:buChar char="•"/>
            </a:pPr>
            <a:r>
              <a:rPr lang="en-US" sz="2000" kern="0" dirty="0">
                <a:solidFill>
                  <a:prstClr val="black"/>
                </a:solidFill>
              </a:rPr>
              <a:t>Open Archives Initiative – Object Reuse and Exchange (OAI-ORE) - </a:t>
            </a:r>
            <a:r>
              <a:rPr lang="en-US" sz="2000" kern="0" dirty="0" smtClean="0">
                <a:solidFill>
                  <a:prstClr val="black"/>
                </a:solidFill>
              </a:rPr>
              <a:t>standards </a:t>
            </a:r>
            <a:r>
              <a:rPr lang="en-US" sz="2000" kern="0" dirty="0">
                <a:solidFill>
                  <a:prstClr val="black"/>
                </a:solidFill>
              </a:rPr>
              <a:t>for the description and exchange of aggregations of Web resources</a:t>
            </a:r>
          </a:p>
          <a:p>
            <a:pPr marL="285750" indent="-285750" defTabSz="457200">
              <a:buFont typeface="Arial" panose="020B0604020202020204" pitchFamily="34" charset="0"/>
              <a:buChar char="•"/>
            </a:pPr>
            <a:r>
              <a:rPr lang="en-US" sz="2000" kern="0" dirty="0" err="1" smtClean="0">
                <a:solidFill>
                  <a:prstClr val="black"/>
                </a:solidFill>
              </a:rPr>
              <a:t>BagIt</a:t>
            </a:r>
            <a:r>
              <a:rPr lang="en-US" sz="2000" kern="0" dirty="0" smtClean="0">
                <a:solidFill>
                  <a:prstClr val="black"/>
                </a:solidFill>
              </a:rPr>
              <a:t> </a:t>
            </a:r>
            <a:r>
              <a:rPr lang="en-US" sz="2000" kern="0" dirty="0">
                <a:solidFill>
                  <a:prstClr val="black"/>
                </a:solidFill>
              </a:rPr>
              <a:t>– hierarchical file packaging format designed to support disk-based or network-based storage and transfer of generalized digital </a:t>
            </a:r>
            <a:r>
              <a:rPr lang="en-US" sz="2000" kern="0" dirty="0" smtClean="0">
                <a:solidFill>
                  <a:prstClr val="black"/>
                </a:solidFill>
              </a:rPr>
              <a:t>content</a:t>
            </a:r>
          </a:p>
          <a:p>
            <a:pPr marL="285750" indent="-285750" defTabSz="457200">
              <a:buFont typeface="Arial" panose="020B0604020202020204" pitchFamily="34" charset="0"/>
              <a:buChar char="•"/>
            </a:pPr>
            <a:r>
              <a:rPr lang="en-US" sz="2000" kern="0" dirty="0" smtClean="0">
                <a:solidFill>
                  <a:prstClr val="black"/>
                </a:solidFill>
              </a:rPr>
              <a:t>Compatible with </a:t>
            </a:r>
            <a:r>
              <a:rPr lang="en-US" sz="2000" kern="0" dirty="0" err="1" smtClean="0">
                <a:solidFill>
                  <a:prstClr val="black"/>
                </a:solidFill>
              </a:rPr>
              <a:t>DataOne</a:t>
            </a:r>
            <a:endParaRPr lang="en-US" sz="2000" kern="0" dirty="0">
              <a:solidFill>
                <a:prstClr val="black"/>
              </a:solidFill>
            </a:endParaRPr>
          </a:p>
        </p:txBody>
      </p:sp>
      <p:pic>
        <p:nvPicPr>
          <p:cNvPr id="4" name="Picture 3"/>
          <p:cNvPicPr>
            <a:picLocks noChangeAspect="1"/>
          </p:cNvPicPr>
          <p:nvPr/>
        </p:nvPicPr>
        <p:blipFill>
          <a:blip r:embed="rId2"/>
          <a:stretch>
            <a:fillRect/>
          </a:stretch>
        </p:blipFill>
        <p:spPr>
          <a:xfrm>
            <a:off x="232251" y="3831315"/>
            <a:ext cx="3923546" cy="2938521"/>
          </a:xfrm>
          <a:prstGeom prst="rect">
            <a:avLst/>
          </a:prstGeom>
        </p:spPr>
      </p:pic>
      <p:pic>
        <p:nvPicPr>
          <p:cNvPr id="5" name="Picture 4"/>
          <p:cNvPicPr>
            <a:picLocks noChangeAspect="1"/>
          </p:cNvPicPr>
          <p:nvPr/>
        </p:nvPicPr>
        <p:blipFill>
          <a:blip r:embed="rId3"/>
          <a:stretch>
            <a:fillRect/>
          </a:stretch>
        </p:blipFill>
        <p:spPr>
          <a:xfrm>
            <a:off x="232251" y="854438"/>
            <a:ext cx="3913668" cy="2931123"/>
          </a:xfrm>
          <a:prstGeom prst="rect">
            <a:avLst/>
          </a:prstGeom>
        </p:spPr>
      </p:pic>
      <p:pic>
        <p:nvPicPr>
          <p:cNvPr id="10" name="Picture 9"/>
          <p:cNvPicPr>
            <a:picLocks noChangeAspect="1"/>
          </p:cNvPicPr>
          <p:nvPr/>
        </p:nvPicPr>
        <p:blipFill>
          <a:blip r:embed="rId4"/>
          <a:stretch>
            <a:fillRect/>
          </a:stretch>
        </p:blipFill>
        <p:spPr>
          <a:xfrm>
            <a:off x="4586991" y="3831315"/>
            <a:ext cx="3927920" cy="2941796"/>
          </a:xfrm>
          <a:prstGeom prst="rect">
            <a:avLst/>
          </a:prstGeom>
        </p:spPr>
      </p:pic>
    </p:spTree>
    <p:extLst>
      <p:ext uri="{BB962C8B-B14F-4D97-AF65-F5344CB8AC3E}">
        <p14:creationId xmlns:p14="http://schemas.microsoft.com/office/powerpoint/2010/main" val="3636862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703263"/>
          </a:xfrm>
        </p:spPr>
        <p:txBody>
          <a:bodyPr>
            <a:normAutofit fontScale="90000"/>
          </a:bodyPr>
          <a:lstStyle/>
          <a:p>
            <a:r>
              <a:rPr lang="en-US" dirty="0" smtClean="0"/>
              <a:t>Types of data to support as resources</a:t>
            </a:r>
            <a:endParaRPr lang="en-US" dirty="0"/>
          </a:p>
        </p:txBody>
      </p:sp>
      <p:sp>
        <p:nvSpPr>
          <p:cNvPr id="4" name="Content Placeholder 3"/>
          <p:cNvSpPr>
            <a:spLocks noGrp="1"/>
          </p:cNvSpPr>
          <p:nvPr>
            <p:ph idx="4294967295"/>
          </p:nvPr>
        </p:nvSpPr>
        <p:spPr>
          <a:xfrm>
            <a:off x="0" y="832359"/>
            <a:ext cx="4287215" cy="6025641"/>
          </a:xfrm>
        </p:spPr>
        <p:txBody>
          <a:bodyPr vert="horz" lIns="91440" tIns="45720" rIns="91440" bIns="45720" rtlCol="0">
            <a:normAutofit fontScale="40000" lnSpcReduction="20000"/>
          </a:bodyPr>
          <a:lstStyle/>
          <a:p>
            <a:pPr marL="0" indent="0">
              <a:buNone/>
            </a:pPr>
            <a:r>
              <a:rPr lang="en-US" sz="8000" dirty="0" smtClean="0">
                <a:solidFill>
                  <a:srgbClr val="0070C0"/>
                </a:solidFill>
              </a:rPr>
              <a:t>Resource Types</a:t>
            </a:r>
            <a:endParaRPr lang="en-US" sz="8000" dirty="0">
              <a:solidFill>
                <a:srgbClr val="0070C0"/>
              </a:solidFill>
            </a:endParaRPr>
          </a:p>
          <a:p>
            <a:r>
              <a:rPr lang="en-US" sz="5000" dirty="0" smtClean="0"/>
              <a:t>Generic  </a:t>
            </a:r>
            <a:r>
              <a:rPr lang="en-US" sz="5000" dirty="0" smtClean="0">
                <a:sym typeface="Wingdings" panose="05000000000000000000" pitchFamily="2" charset="2"/>
              </a:rPr>
              <a:t></a:t>
            </a:r>
            <a:endParaRPr lang="en-US" sz="5000" dirty="0" smtClean="0"/>
          </a:p>
          <a:p>
            <a:r>
              <a:rPr lang="en-US" sz="5000" dirty="0"/>
              <a:t>Geographic </a:t>
            </a:r>
            <a:r>
              <a:rPr lang="en-US" sz="5000" dirty="0" smtClean="0"/>
              <a:t>Raster </a:t>
            </a:r>
            <a:r>
              <a:rPr lang="en-US" sz="5000" dirty="0">
                <a:sym typeface="Wingdings" panose="05000000000000000000" pitchFamily="2" charset="2"/>
              </a:rPr>
              <a:t></a:t>
            </a:r>
            <a:endParaRPr lang="en-US" sz="5000" dirty="0"/>
          </a:p>
          <a:p>
            <a:r>
              <a:rPr lang="en-US" sz="5000" dirty="0" smtClean="0"/>
              <a:t>Referenced Time Series (CUAHSI HIS web service link) </a:t>
            </a:r>
            <a:r>
              <a:rPr lang="en-US" sz="5000" dirty="0">
                <a:sym typeface="Wingdings" panose="05000000000000000000" pitchFamily="2" charset="2"/>
              </a:rPr>
              <a:t></a:t>
            </a:r>
            <a:endParaRPr lang="en-US" sz="5000" dirty="0">
              <a:solidFill>
                <a:srgbClr val="0070C0"/>
              </a:solidFill>
            </a:endParaRPr>
          </a:p>
          <a:p>
            <a:r>
              <a:rPr lang="en-US" sz="5000" dirty="0">
                <a:solidFill>
                  <a:srgbClr val="0070C0"/>
                </a:solidFill>
              </a:rPr>
              <a:t>Geographic </a:t>
            </a:r>
            <a:r>
              <a:rPr lang="en-US" sz="5000" dirty="0" smtClean="0">
                <a:solidFill>
                  <a:srgbClr val="0070C0"/>
                </a:solidFill>
              </a:rPr>
              <a:t>Feature </a:t>
            </a:r>
            <a:r>
              <a:rPr lang="en-US" sz="5000" dirty="0">
                <a:solidFill>
                  <a:srgbClr val="0070C0"/>
                </a:solidFill>
              </a:rPr>
              <a:t>set</a:t>
            </a:r>
          </a:p>
          <a:p>
            <a:r>
              <a:rPr lang="en-US" sz="5000" dirty="0" smtClean="0">
                <a:solidFill>
                  <a:srgbClr val="0070C0"/>
                </a:solidFill>
              </a:rPr>
              <a:t>Multidimensional </a:t>
            </a:r>
            <a:r>
              <a:rPr lang="en-US" sz="5000" dirty="0">
                <a:solidFill>
                  <a:srgbClr val="0070C0"/>
                </a:solidFill>
              </a:rPr>
              <a:t>Space Time dataset</a:t>
            </a:r>
          </a:p>
          <a:p>
            <a:r>
              <a:rPr lang="en-US" sz="5000" dirty="0">
                <a:solidFill>
                  <a:srgbClr val="0070C0"/>
                </a:solidFill>
              </a:rPr>
              <a:t>River </a:t>
            </a:r>
            <a:r>
              <a:rPr lang="en-US" sz="5000" dirty="0" smtClean="0">
                <a:solidFill>
                  <a:srgbClr val="0070C0"/>
                </a:solidFill>
              </a:rPr>
              <a:t>Geometry</a:t>
            </a:r>
            <a:endParaRPr lang="en-US" sz="5000" dirty="0">
              <a:solidFill>
                <a:srgbClr val="0070C0"/>
              </a:solidFill>
            </a:endParaRPr>
          </a:p>
          <a:p>
            <a:r>
              <a:rPr lang="en-US" sz="5000" dirty="0">
                <a:solidFill>
                  <a:srgbClr val="0070C0"/>
                </a:solidFill>
              </a:rPr>
              <a:t>Sample based observations (ODM2 and CZO)</a:t>
            </a:r>
          </a:p>
          <a:p>
            <a:r>
              <a:rPr lang="en-US" sz="5000" dirty="0" err="1" smtClean="0">
                <a:solidFill>
                  <a:srgbClr val="0070C0"/>
                </a:solidFill>
              </a:rPr>
              <a:t>HydroDesktop</a:t>
            </a:r>
            <a:r>
              <a:rPr lang="en-US" sz="5000" dirty="0" smtClean="0">
                <a:solidFill>
                  <a:srgbClr val="0070C0"/>
                </a:solidFill>
              </a:rPr>
              <a:t> Project package</a:t>
            </a:r>
            <a:endParaRPr lang="en-US" sz="5000" dirty="0">
              <a:solidFill>
                <a:srgbClr val="0070C0"/>
              </a:solidFill>
            </a:endParaRPr>
          </a:p>
          <a:p>
            <a:r>
              <a:rPr lang="en-US" sz="5000" dirty="0">
                <a:solidFill>
                  <a:srgbClr val="0070C0"/>
                </a:solidFill>
              </a:rPr>
              <a:t>Scripts</a:t>
            </a:r>
          </a:p>
          <a:p>
            <a:r>
              <a:rPr lang="en-US" sz="5000" dirty="0" smtClean="0">
                <a:solidFill>
                  <a:srgbClr val="0070C0"/>
                </a:solidFill>
              </a:rPr>
              <a:t>Model program</a:t>
            </a:r>
            <a:endParaRPr lang="en-US" sz="5000" dirty="0">
              <a:solidFill>
                <a:srgbClr val="0070C0"/>
              </a:solidFill>
            </a:endParaRPr>
          </a:p>
          <a:p>
            <a:r>
              <a:rPr lang="en-US" sz="5000" dirty="0">
                <a:solidFill>
                  <a:srgbClr val="0070C0"/>
                </a:solidFill>
              </a:rPr>
              <a:t>Model </a:t>
            </a:r>
            <a:r>
              <a:rPr lang="en-US" sz="5000" dirty="0" smtClean="0">
                <a:solidFill>
                  <a:srgbClr val="0070C0"/>
                </a:solidFill>
              </a:rPr>
              <a:t>component</a:t>
            </a:r>
          </a:p>
          <a:p>
            <a:r>
              <a:rPr lang="en-US" sz="5000" dirty="0" smtClean="0">
                <a:solidFill>
                  <a:srgbClr val="0070C0"/>
                </a:solidFill>
              </a:rPr>
              <a:t>Model instance</a:t>
            </a:r>
          </a:p>
          <a:p>
            <a:r>
              <a:rPr lang="en-US" sz="5000" dirty="0" smtClean="0">
                <a:solidFill>
                  <a:srgbClr val="0070C0"/>
                </a:solidFill>
              </a:rPr>
              <a:t>Composite resources </a:t>
            </a:r>
            <a:endParaRPr lang="en-US" sz="5000" dirty="0">
              <a:solidFill>
                <a:srgbClr val="0070C0"/>
              </a:solidFill>
            </a:endParaRPr>
          </a:p>
        </p:txBody>
      </p:sp>
      <p:pic>
        <p:nvPicPr>
          <p:cNvPr id="6" name="Picture 5"/>
          <p:cNvPicPr>
            <a:picLocks noChangeAspect="1"/>
          </p:cNvPicPr>
          <p:nvPr/>
        </p:nvPicPr>
        <p:blipFill rotWithShape="1">
          <a:blip r:embed="rId2"/>
          <a:srcRect l="5692" t="3390" r="5692"/>
          <a:stretch/>
        </p:blipFill>
        <p:spPr>
          <a:xfrm>
            <a:off x="4699514" y="2921964"/>
            <a:ext cx="1680118" cy="2660163"/>
          </a:xfrm>
          <a:prstGeom prst="rect">
            <a:avLst/>
          </a:prstGeom>
          <a:ln>
            <a:solidFill>
              <a:schemeClr val="tx1">
                <a:lumMod val="75000"/>
                <a:lumOff val="25000"/>
              </a:schemeClr>
            </a:solidFill>
          </a:ln>
          <a:scene3d>
            <a:camera prst="perspectiveRelaxed">
              <a:rot lat="18600000" lon="3180000" rev="18000000"/>
            </a:camera>
            <a:lightRig rig="threePt" dir="t"/>
          </a:scene3d>
          <a:sp3d/>
        </p:spPr>
      </p:pic>
      <p:pic>
        <p:nvPicPr>
          <p:cNvPr id="7" name="Picture 6"/>
          <p:cNvPicPr>
            <a:picLocks noChangeAspect="1"/>
          </p:cNvPicPr>
          <p:nvPr/>
        </p:nvPicPr>
        <p:blipFill>
          <a:blip r:embed="rId3">
            <a:clrChange>
              <a:clrFrom>
                <a:srgbClr val="FEFFFF"/>
              </a:clrFrom>
              <a:clrTo>
                <a:srgbClr val="FEFFFF">
                  <a:alpha val="0"/>
                </a:srgbClr>
              </a:clrTo>
            </a:clrChange>
          </a:blip>
          <a:stretch>
            <a:fillRect/>
          </a:stretch>
        </p:blipFill>
        <p:spPr>
          <a:xfrm>
            <a:off x="6519846" y="1293912"/>
            <a:ext cx="2308860" cy="3398520"/>
          </a:xfrm>
          <a:prstGeom prst="rect">
            <a:avLst/>
          </a:prstGeom>
          <a:scene3d>
            <a:camera prst="perspectiveRelaxedModerately">
              <a:rot lat="18600000" lon="3180000" rev="18000000"/>
            </a:camera>
            <a:lightRig rig="threePt" dir="t"/>
          </a:scene3d>
        </p:spPr>
      </p:pic>
      <p:grpSp>
        <p:nvGrpSpPr>
          <p:cNvPr id="9" name="Group 8"/>
          <p:cNvGrpSpPr>
            <a:grpSpLocks noChangeAspect="1"/>
          </p:cNvGrpSpPr>
          <p:nvPr/>
        </p:nvGrpSpPr>
        <p:grpSpPr>
          <a:xfrm>
            <a:off x="6552731" y="4252046"/>
            <a:ext cx="2204719" cy="2519881"/>
            <a:chOff x="378077" y="1340330"/>
            <a:chExt cx="5181889" cy="5957045"/>
          </a:xfrm>
        </p:grpSpPr>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684" y="3716927"/>
              <a:ext cx="3915205"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390286" y="1340330"/>
              <a:ext cx="5169680" cy="4893069"/>
              <a:chOff x="2975910" y="1340330"/>
              <a:chExt cx="5169680" cy="4893069"/>
            </a:xfrm>
          </p:grpSpPr>
          <p:grpSp>
            <p:nvGrpSpPr>
              <p:cNvPr id="22" name="Group 21"/>
              <p:cNvGrpSpPr/>
              <p:nvPr/>
            </p:nvGrpSpPr>
            <p:grpSpPr>
              <a:xfrm>
                <a:off x="2975910" y="1340330"/>
                <a:ext cx="5169680" cy="2337935"/>
                <a:chOff x="378077" y="904013"/>
                <a:chExt cx="5169680" cy="2337935"/>
              </a:xfrm>
            </p:grpSpPr>
            <p:cxnSp>
              <p:nvCxnSpPr>
                <p:cNvPr id="53" name="Straight Connector 52"/>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975910" y="1766186"/>
                <a:ext cx="5169680" cy="2337935"/>
                <a:chOff x="378077" y="904013"/>
                <a:chExt cx="5169680" cy="2337935"/>
              </a:xfrm>
            </p:grpSpPr>
            <p:cxnSp>
              <p:nvCxnSpPr>
                <p:cNvPr id="49" name="Straight Connector 48"/>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975910" y="2192042"/>
                <a:ext cx="5169680" cy="2337935"/>
                <a:chOff x="378077" y="904013"/>
                <a:chExt cx="5169680" cy="2337935"/>
              </a:xfrm>
            </p:grpSpPr>
            <p:cxnSp>
              <p:nvCxnSpPr>
                <p:cNvPr id="45" name="Straight Connector 44"/>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2975910" y="2617898"/>
                <a:ext cx="5169680" cy="2337935"/>
                <a:chOff x="378077" y="904013"/>
                <a:chExt cx="5169680" cy="2337935"/>
              </a:xfrm>
            </p:grpSpPr>
            <p:cxnSp>
              <p:nvCxnSpPr>
                <p:cNvPr id="41" name="Straight Connector 40"/>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2975910" y="3043754"/>
                <a:ext cx="5169680" cy="2337935"/>
                <a:chOff x="378077" y="904013"/>
                <a:chExt cx="5169680" cy="2337935"/>
              </a:xfrm>
            </p:grpSpPr>
            <p:cxnSp>
              <p:nvCxnSpPr>
                <p:cNvPr id="37" name="Straight Connector 36"/>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975910" y="3469610"/>
                <a:ext cx="5169680" cy="2337935"/>
                <a:chOff x="378077" y="904013"/>
                <a:chExt cx="5169680" cy="2337935"/>
              </a:xfrm>
            </p:grpSpPr>
            <p:cxnSp>
              <p:nvCxnSpPr>
                <p:cNvPr id="33" name="Straight Connector 32"/>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2975910" y="3895464"/>
                <a:ext cx="5169680" cy="2337935"/>
                <a:chOff x="378077" y="904013"/>
                <a:chExt cx="5169680" cy="2337935"/>
              </a:xfrm>
            </p:grpSpPr>
            <p:cxnSp>
              <p:nvCxnSpPr>
                <p:cNvPr id="29" name="Straight Connector 28"/>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16" name="Straight Arrow Connector 15"/>
            <p:cNvCxnSpPr/>
            <p:nvPr/>
          </p:nvCxnSpPr>
          <p:spPr>
            <a:xfrm flipV="1">
              <a:off x="1983514" y="5971434"/>
              <a:ext cx="2485121" cy="69822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1971305" y="4291570"/>
              <a:ext cx="12209" cy="2416749"/>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38290" y="5539383"/>
              <a:ext cx="1333015" cy="1130275"/>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83589" y="6027107"/>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x</a:t>
              </a:r>
              <a:endParaRPr lang="en-US" sz="2400" b="1" dirty="0">
                <a:solidFill>
                  <a:srgbClr val="009900"/>
                </a:solidFill>
                <a:latin typeface="Arial" charset="0"/>
              </a:endParaRPr>
            </a:p>
          </p:txBody>
        </p:sp>
        <p:sp>
          <p:nvSpPr>
            <p:cNvPr id="20" name="TextBox 19"/>
            <p:cNvSpPr txBox="1"/>
            <p:nvPr/>
          </p:nvSpPr>
          <p:spPr>
            <a:xfrm>
              <a:off x="638290" y="5775866"/>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y</a:t>
              </a:r>
              <a:endParaRPr lang="en-US" sz="2400" b="1" dirty="0">
                <a:solidFill>
                  <a:srgbClr val="009900"/>
                </a:solidFill>
                <a:latin typeface="Arial" charset="0"/>
              </a:endParaRPr>
            </a:p>
          </p:txBody>
        </p:sp>
        <p:sp>
          <p:nvSpPr>
            <p:cNvPr id="21" name="TextBox 20"/>
            <p:cNvSpPr txBox="1"/>
            <p:nvPr/>
          </p:nvSpPr>
          <p:spPr>
            <a:xfrm>
              <a:off x="1344365" y="4435159"/>
              <a:ext cx="637102" cy="935279"/>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t</a:t>
              </a:r>
              <a:endParaRPr lang="en-US" sz="2400" b="1" dirty="0">
                <a:solidFill>
                  <a:srgbClr val="009900"/>
                </a:solidFill>
                <a:latin typeface="Arial" charset="0"/>
              </a:endParaRPr>
            </a:p>
          </p:txBody>
        </p:sp>
      </p:grpSp>
      <p:pic>
        <p:nvPicPr>
          <p:cNvPr id="57" name="Picture 56"/>
          <p:cNvPicPr>
            <a:picLocks noChangeAspect="1"/>
          </p:cNvPicPr>
          <p:nvPr/>
        </p:nvPicPr>
        <p:blipFill>
          <a:blip r:embed="rId5"/>
          <a:stretch>
            <a:fillRect/>
          </a:stretch>
        </p:blipFill>
        <p:spPr>
          <a:xfrm>
            <a:off x="4208082" y="995273"/>
            <a:ext cx="2655762" cy="1781304"/>
          </a:xfrm>
          <a:prstGeom prst="rect">
            <a:avLst/>
          </a:prstGeom>
        </p:spPr>
      </p:pic>
    </p:spTree>
    <p:extLst>
      <p:ext uri="{BB962C8B-B14F-4D97-AF65-F5344CB8AC3E}">
        <p14:creationId xmlns:p14="http://schemas.microsoft.com/office/powerpoint/2010/main" val="669355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24230" y="1025573"/>
            <a:ext cx="6172200" cy="1609725"/>
          </a:xfrm>
          <a:prstGeom prst="rect">
            <a:avLst/>
          </a:prstGeom>
        </p:spPr>
      </p:pic>
      <p:sp>
        <p:nvSpPr>
          <p:cNvPr id="2" name="Title 1"/>
          <p:cNvSpPr>
            <a:spLocks noGrp="1"/>
          </p:cNvSpPr>
          <p:nvPr>
            <p:ph type="title"/>
          </p:nvPr>
        </p:nvSpPr>
        <p:spPr>
          <a:xfrm>
            <a:off x="628650" y="91320"/>
            <a:ext cx="7886700" cy="1325563"/>
          </a:xfrm>
        </p:spPr>
        <p:txBody>
          <a:bodyPr/>
          <a:lstStyle/>
          <a:p>
            <a:r>
              <a:rPr lang="en-US" dirty="0" smtClean="0"/>
              <a:t>River Channel</a:t>
            </a:r>
            <a:endParaRPr lang="en-US" dirty="0"/>
          </a:p>
        </p:txBody>
      </p:sp>
      <p:grpSp>
        <p:nvGrpSpPr>
          <p:cNvPr id="6" name="Group 5"/>
          <p:cNvGrpSpPr/>
          <p:nvPr/>
        </p:nvGrpSpPr>
        <p:grpSpPr>
          <a:xfrm>
            <a:off x="445869" y="1899156"/>
            <a:ext cx="8252262" cy="4058817"/>
            <a:chOff x="425207" y="1676693"/>
            <a:chExt cx="8609835" cy="4294899"/>
          </a:xfrm>
        </p:grpSpPr>
        <p:pic>
          <p:nvPicPr>
            <p:cNvPr id="3" name="Picture 2"/>
            <p:cNvPicPr>
              <a:picLocks noChangeAspect="1"/>
            </p:cNvPicPr>
            <p:nvPr/>
          </p:nvPicPr>
          <p:blipFill>
            <a:blip r:embed="rId3"/>
            <a:stretch>
              <a:fillRect/>
            </a:stretch>
          </p:blipFill>
          <p:spPr>
            <a:xfrm>
              <a:off x="425207" y="2015413"/>
              <a:ext cx="8609835" cy="3732245"/>
            </a:xfrm>
            <a:prstGeom prst="rect">
              <a:avLst/>
            </a:prstGeom>
          </p:spPr>
        </p:pic>
        <p:sp>
          <p:nvSpPr>
            <p:cNvPr id="4" name="Rectangle 3"/>
            <p:cNvSpPr/>
            <p:nvPr/>
          </p:nvSpPr>
          <p:spPr>
            <a:xfrm>
              <a:off x="5906278" y="5103845"/>
              <a:ext cx="3128764" cy="86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6963" y="1676693"/>
              <a:ext cx="3803779" cy="86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762000" y="6248400"/>
            <a:ext cx="7620000" cy="368300"/>
          </a:xfrm>
          <a:prstGeom prst="rect">
            <a:avLst/>
          </a:prstGeom>
        </p:spPr>
        <p:txBody>
          <a:bodyPr/>
          <a:lstStyle/>
          <a:p>
            <a:pPr algn="ctr"/>
            <a:r>
              <a:rPr lang="en-US" dirty="0">
                <a:solidFill>
                  <a:prstClr val="black"/>
                </a:solidFill>
                <a:latin typeface="Arial"/>
                <a:hlinkClick r:id="rId4"/>
              </a:rPr>
              <a:t>http://</a:t>
            </a:r>
            <a:r>
              <a:rPr lang="en-US" dirty="0" smtClean="0">
                <a:solidFill>
                  <a:prstClr val="black"/>
                </a:solidFill>
                <a:latin typeface="Arial"/>
                <a:hlinkClick r:id="rId4"/>
              </a:rPr>
              <a:t>dx.doi.org/10.1016/j.envsoft.2014.12.002</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84048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Models</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5" name="Content Placeholder 2"/>
          <p:cNvSpPr txBox="1">
            <a:spLocks/>
          </p:cNvSpPr>
          <p:nvPr/>
        </p:nvSpPr>
        <p:spPr>
          <a:xfrm>
            <a:off x="5564697" y="1795247"/>
            <a:ext cx="3446342" cy="43748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smtClean="0">
                <a:solidFill>
                  <a:prstClr val="black"/>
                </a:solidFill>
              </a:rPr>
              <a:t>Model package</a:t>
            </a:r>
          </a:p>
          <a:p>
            <a:pPr lvl="1">
              <a:buFont typeface="Wingdings" charset="2"/>
              <a:buChar char="§"/>
            </a:pPr>
            <a:r>
              <a:rPr lang="en-US" sz="1400" smtClean="0">
                <a:solidFill>
                  <a:prstClr val="black"/>
                </a:solidFill>
              </a:rPr>
              <a:t>Bundled components </a:t>
            </a:r>
          </a:p>
          <a:p>
            <a:pPr lvl="1">
              <a:buFont typeface="Wingdings" charset="2"/>
              <a:buChar char="§"/>
            </a:pPr>
            <a:r>
              <a:rPr lang="en-US" sz="1400" smtClean="0">
                <a:solidFill>
                  <a:prstClr val="black"/>
                </a:solidFill>
              </a:rPr>
              <a:t>references existing resources</a:t>
            </a:r>
          </a:p>
          <a:p>
            <a:pPr lvl="1"/>
            <a:endParaRPr lang="en-US" sz="1400" smtClean="0">
              <a:solidFill>
                <a:prstClr val="black"/>
              </a:solidFill>
            </a:endParaRPr>
          </a:p>
          <a:p>
            <a:r>
              <a:rPr lang="en-US" sz="1800" smtClean="0">
                <a:solidFill>
                  <a:prstClr val="black"/>
                </a:solidFill>
              </a:rPr>
              <a:t>Model program</a:t>
            </a:r>
          </a:p>
          <a:p>
            <a:pPr lvl="1">
              <a:buFont typeface="Wingdings" charset="2"/>
              <a:buChar char="§"/>
            </a:pPr>
            <a:r>
              <a:rPr lang="en-US" sz="1400" smtClean="0">
                <a:solidFill>
                  <a:prstClr val="black"/>
                </a:solidFill>
              </a:rPr>
              <a:t>executable entity</a:t>
            </a:r>
          </a:p>
          <a:p>
            <a:pPr lvl="1">
              <a:buFont typeface="Wingdings" charset="2"/>
              <a:buChar char="§"/>
            </a:pPr>
            <a:r>
              <a:rPr lang="en-US" sz="1400" smtClean="0">
                <a:solidFill>
                  <a:prstClr val="black"/>
                </a:solidFill>
              </a:rPr>
              <a:t>may consist of submodules and other complex relationships</a:t>
            </a:r>
          </a:p>
          <a:p>
            <a:pPr lvl="1"/>
            <a:endParaRPr lang="en-US" sz="1400" smtClean="0">
              <a:solidFill>
                <a:prstClr val="black"/>
              </a:solidFill>
            </a:endParaRPr>
          </a:p>
          <a:p>
            <a:r>
              <a:rPr lang="en-US" sz="1800" smtClean="0">
                <a:solidFill>
                  <a:prstClr val="black"/>
                </a:solidFill>
              </a:rPr>
              <a:t>Model input</a:t>
            </a:r>
          </a:p>
          <a:p>
            <a:pPr lvl="1">
              <a:buFont typeface="Wingdings" charset="2"/>
              <a:buChar char="§"/>
            </a:pPr>
            <a:r>
              <a:rPr lang="en-US" sz="1400" smtClean="0">
                <a:solidFill>
                  <a:prstClr val="black"/>
                </a:solidFill>
              </a:rPr>
              <a:t>input required by a program </a:t>
            </a:r>
          </a:p>
          <a:p>
            <a:pPr lvl="1">
              <a:buFont typeface="Wingdings" charset="2"/>
              <a:buChar char="§"/>
            </a:pPr>
            <a:r>
              <a:rPr lang="en-US" sz="1400" smtClean="0">
                <a:solidFill>
                  <a:prstClr val="black"/>
                </a:solidFill>
              </a:rPr>
              <a:t>files, parameters, etc...</a:t>
            </a:r>
          </a:p>
          <a:p>
            <a:pPr lvl="1"/>
            <a:endParaRPr lang="en-US" sz="1400" smtClean="0">
              <a:solidFill>
                <a:prstClr val="black"/>
              </a:solidFill>
            </a:endParaRPr>
          </a:p>
          <a:p>
            <a:r>
              <a:rPr lang="en-US" sz="1800" smtClean="0">
                <a:solidFill>
                  <a:prstClr val="black"/>
                </a:solidFill>
              </a:rPr>
              <a:t>Model output</a:t>
            </a:r>
          </a:p>
          <a:p>
            <a:pPr lvl="1">
              <a:buFont typeface="Wingdings" charset="2"/>
              <a:buChar char="§"/>
            </a:pPr>
            <a:r>
              <a:rPr lang="en-US" sz="1400" smtClean="0">
                <a:solidFill>
                  <a:prstClr val="black"/>
                </a:solidFill>
              </a:rPr>
              <a:t>outputs produced by a program</a:t>
            </a:r>
          </a:p>
          <a:p>
            <a:pPr lvl="1">
              <a:buFont typeface="Wingdings" charset="2"/>
              <a:buChar char="§"/>
            </a:pPr>
            <a:r>
              <a:rPr lang="en-US" sz="1400" smtClean="0">
                <a:solidFill>
                  <a:prstClr val="black"/>
                </a:solidFill>
              </a:rPr>
              <a:t>files, plots, etc...</a:t>
            </a:r>
          </a:p>
          <a:p>
            <a:pPr marL="0" indent="0">
              <a:buFont typeface="Arial" pitchFamily="34" charset="0"/>
              <a:buNone/>
            </a:pPr>
            <a:endParaRPr lang="en-US" sz="1800" smtClean="0">
              <a:solidFill>
                <a:prstClr val="black"/>
              </a:solidFill>
            </a:endParaRPr>
          </a:p>
          <a:p>
            <a:pPr lvl="1"/>
            <a:endParaRPr lang="en-US" sz="1600" dirty="0">
              <a:solidFill>
                <a:prstClr val="black"/>
              </a:solidFill>
            </a:endParaRPr>
          </a:p>
        </p:txBody>
      </p:sp>
      <p:pic>
        <p:nvPicPr>
          <p:cNvPr id="6" name="Picture 5"/>
          <p:cNvPicPr>
            <a:picLocks noChangeAspect="1"/>
          </p:cNvPicPr>
          <p:nvPr/>
        </p:nvPicPr>
        <p:blipFill>
          <a:blip r:embed="rId2"/>
          <a:stretch>
            <a:fillRect/>
          </a:stretch>
        </p:blipFill>
        <p:spPr>
          <a:xfrm>
            <a:off x="-63500" y="1843515"/>
            <a:ext cx="5679812" cy="3998485"/>
          </a:xfrm>
          <a:prstGeom prst="rect">
            <a:avLst/>
          </a:prstGeom>
        </p:spPr>
      </p:pic>
    </p:spTree>
    <p:extLst>
      <p:ext uri="{BB962C8B-B14F-4D97-AF65-F5344CB8AC3E}">
        <p14:creationId xmlns:p14="http://schemas.microsoft.com/office/powerpoint/2010/main" val="3957780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Execution in HydroShare</a:t>
            </a:r>
            <a:endParaRPr lang="en-US" dirty="0"/>
          </a:p>
        </p:txBody>
      </p:sp>
      <p:sp>
        <p:nvSpPr>
          <p:cNvPr id="3" name="Rectangle 2"/>
          <p:cNvSpPr/>
          <p:nvPr/>
        </p:nvSpPr>
        <p:spPr>
          <a:xfrm>
            <a:off x="56404" y="4431644"/>
            <a:ext cx="2321351" cy="1148434"/>
          </a:xfrm>
          <a:prstGeom prst="rect">
            <a:avLst/>
          </a:prstGeom>
          <a:noFill/>
          <a:ln>
            <a:prstDash val="sysDash"/>
          </a:ln>
          <a:effectLst/>
        </p:spPr>
        <p:style>
          <a:lnRef idx="1">
            <a:schemeClr val="accent6"/>
          </a:lnRef>
          <a:fillRef idx="2">
            <a:schemeClr val="accent6"/>
          </a:fillRef>
          <a:effectRef idx="1">
            <a:schemeClr val="accent6"/>
          </a:effectRef>
          <a:fontRef idx="minor">
            <a:schemeClr val="dk1"/>
          </a:fontRef>
        </p:style>
        <p:txBody>
          <a:bodyPr rtlCol="0" anchor="t"/>
          <a:lstStyle/>
          <a:p>
            <a:r>
              <a:rPr lang="en-US" sz="1400" dirty="0">
                <a:solidFill>
                  <a:srgbClr val="F79646"/>
                </a:solidFill>
              </a:rPr>
              <a:t>Package</a:t>
            </a:r>
          </a:p>
        </p:txBody>
      </p:sp>
      <p:sp>
        <p:nvSpPr>
          <p:cNvPr id="4" name="Content Placeholder 2"/>
          <p:cNvSpPr txBox="1">
            <a:spLocks/>
          </p:cNvSpPr>
          <p:nvPr/>
        </p:nvSpPr>
        <p:spPr>
          <a:xfrm>
            <a:off x="457200" y="1684382"/>
            <a:ext cx="8229600" cy="16213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400" smtClean="0">
                <a:solidFill>
                  <a:prstClr val="black"/>
                </a:solidFill>
              </a:rPr>
              <a:t>Input and output Hydroshare resources</a:t>
            </a:r>
          </a:p>
          <a:p>
            <a:pPr>
              <a:buFont typeface="+mj-lt"/>
              <a:buAutoNum type="arabicPeriod"/>
            </a:pPr>
            <a:endParaRPr lang="en-US" sz="1400" smtClean="0">
              <a:solidFill>
                <a:prstClr val="black"/>
              </a:solidFill>
            </a:endParaRPr>
          </a:p>
          <a:p>
            <a:pPr>
              <a:buFont typeface="+mj-lt"/>
              <a:buAutoNum type="arabicPeriod"/>
            </a:pPr>
            <a:r>
              <a:rPr lang="en-US" sz="1400" smtClean="0">
                <a:solidFill>
                  <a:prstClr val="black"/>
                </a:solidFill>
              </a:rPr>
              <a:t>Link input, output, and program resources to create model packages </a:t>
            </a:r>
          </a:p>
          <a:p>
            <a:pPr>
              <a:buFont typeface="+mj-lt"/>
              <a:buAutoNum type="arabicPeriod"/>
            </a:pPr>
            <a:endParaRPr lang="en-US" sz="1400" smtClean="0">
              <a:solidFill>
                <a:prstClr val="black"/>
              </a:solidFill>
            </a:endParaRPr>
          </a:p>
          <a:p>
            <a:pPr>
              <a:buFont typeface="+mj-lt"/>
              <a:buAutoNum type="arabicPeriod"/>
            </a:pPr>
            <a:r>
              <a:rPr lang="en-US" sz="1400" smtClean="0">
                <a:solidFill>
                  <a:prstClr val="black"/>
                </a:solidFill>
              </a:rPr>
              <a:t>Execution of model package within the HydroShare environment to create "new" resources</a:t>
            </a:r>
            <a:endParaRPr lang="en-US" sz="1400" dirty="0">
              <a:solidFill>
                <a:prstClr val="black"/>
              </a:solidFill>
            </a:endParaRPr>
          </a:p>
        </p:txBody>
      </p:sp>
      <p:sp>
        <p:nvSpPr>
          <p:cNvPr id="5" name="Rectangle 4"/>
          <p:cNvSpPr/>
          <p:nvPr/>
        </p:nvSpPr>
        <p:spPr>
          <a:xfrm>
            <a:off x="279431" y="4850477"/>
            <a:ext cx="863577"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Program</a:t>
            </a:r>
          </a:p>
        </p:txBody>
      </p:sp>
      <p:sp>
        <p:nvSpPr>
          <p:cNvPr id="6" name="Rectangle 5"/>
          <p:cNvSpPr/>
          <p:nvPr/>
        </p:nvSpPr>
        <p:spPr>
          <a:xfrm>
            <a:off x="1348860" y="4850477"/>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Input</a:t>
            </a:r>
          </a:p>
        </p:txBody>
      </p:sp>
      <p:sp>
        <p:nvSpPr>
          <p:cNvPr id="7" name="Rectangle 6"/>
          <p:cNvSpPr/>
          <p:nvPr/>
        </p:nvSpPr>
        <p:spPr>
          <a:xfrm>
            <a:off x="5911249" y="5200551"/>
            <a:ext cx="863577"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Program</a:t>
            </a:r>
          </a:p>
        </p:txBody>
      </p:sp>
      <p:sp>
        <p:nvSpPr>
          <p:cNvPr id="8" name="Rectangle 7"/>
          <p:cNvSpPr/>
          <p:nvPr/>
        </p:nvSpPr>
        <p:spPr>
          <a:xfrm>
            <a:off x="7265689" y="5200551"/>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Input</a:t>
            </a:r>
          </a:p>
        </p:txBody>
      </p:sp>
      <p:pic>
        <p:nvPicPr>
          <p:cNvPr id="9" name="Picture 8"/>
          <p:cNvPicPr>
            <a:picLocks noChangeAspect="1"/>
          </p:cNvPicPr>
          <p:nvPr/>
        </p:nvPicPr>
        <p:blipFill>
          <a:blip r:embed="rId2"/>
          <a:stretch>
            <a:fillRect/>
          </a:stretch>
        </p:blipFill>
        <p:spPr>
          <a:xfrm>
            <a:off x="3507169" y="3413807"/>
            <a:ext cx="1496589" cy="1120997"/>
          </a:xfrm>
          <a:prstGeom prst="rect">
            <a:avLst/>
          </a:prstGeom>
        </p:spPr>
      </p:pic>
      <p:cxnSp>
        <p:nvCxnSpPr>
          <p:cNvPr id="10" name="Elbow Connector 9"/>
          <p:cNvCxnSpPr>
            <a:stCxn id="3" idx="3"/>
            <a:endCxn id="9" idx="1"/>
          </p:cNvCxnSpPr>
          <p:nvPr/>
        </p:nvCxnSpPr>
        <p:spPr>
          <a:xfrm flipV="1">
            <a:off x="2377755" y="3974306"/>
            <a:ext cx="1129414" cy="1031555"/>
          </a:xfrm>
          <a:prstGeom prst="bentConnector3">
            <a:avLst>
              <a:gd name="adj1" fmla="val 50000"/>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769315" y="4781711"/>
            <a:ext cx="2540588" cy="1810484"/>
          </a:xfrm>
          <a:prstGeom prst="rect">
            <a:avLst/>
          </a:prstGeom>
          <a:noFill/>
          <a:ln>
            <a:prstDash val="sysDash"/>
          </a:ln>
          <a:effectLst/>
        </p:spPr>
        <p:style>
          <a:lnRef idx="1">
            <a:schemeClr val="accent6"/>
          </a:lnRef>
          <a:fillRef idx="2">
            <a:schemeClr val="accent6"/>
          </a:fillRef>
          <a:effectRef idx="1">
            <a:schemeClr val="accent6"/>
          </a:effectRef>
          <a:fontRef idx="minor">
            <a:schemeClr val="dk1"/>
          </a:fontRef>
        </p:style>
        <p:txBody>
          <a:bodyPr rtlCol="0" anchor="t"/>
          <a:lstStyle/>
          <a:p>
            <a:r>
              <a:rPr lang="en-US" sz="1400" dirty="0">
                <a:solidFill>
                  <a:srgbClr val="F79646"/>
                </a:solidFill>
              </a:rPr>
              <a:t>Package</a:t>
            </a:r>
          </a:p>
        </p:txBody>
      </p:sp>
      <p:sp>
        <p:nvSpPr>
          <p:cNvPr id="12" name="Rectangle 11"/>
          <p:cNvSpPr/>
          <p:nvPr/>
        </p:nvSpPr>
        <p:spPr>
          <a:xfrm>
            <a:off x="6566189" y="5964961"/>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Output</a:t>
            </a:r>
          </a:p>
        </p:txBody>
      </p:sp>
      <p:cxnSp>
        <p:nvCxnSpPr>
          <p:cNvPr id="13" name="Elbow Connector 12"/>
          <p:cNvCxnSpPr/>
          <p:nvPr/>
        </p:nvCxnSpPr>
        <p:spPr>
          <a:xfrm>
            <a:off x="5286903" y="3693037"/>
            <a:ext cx="2140918" cy="1"/>
          </a:xfrm>
          <a:prstGeom prst="bentConnector3">
            <a:avLst>
              <a:gd name="adj1" fmla="val 50000"/>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24507" y="4316228"/>
            <a:ext cx="630466" cy="230832"/>
          </a:xfrm>
          <a:prstGeom prst="rect">
            <a:avLst/>
          </a:prstGeom>
          <a:solidFill>
            <a:srgbClr val="FFFFFF"/>
          </a:solidFill>
        </p:spPr>
        <p:txBody>
          <a:bodyPr wrap="square" rtlCol="0">
            <a:spAutoFit/>
          </a:bodyPr>
          <a:lstStyle/>
          <a:p>
            <a:r>
              <a:rPr lang="en-US" sz="900" dirty="0">
                <a:solidFill>
                  <a:prstClr val="black"/>
                </a:solidFill>
              </a:rPr>
              <a:t>EXECUTE</a:t>
            </a:r>
          </a:p>
        </p:txBody>
      </p:sp>
      <p:sp>
        <p:nvSpPr>
          <p:cNvPr id="15" name="Rectangle 14"/>
          <p:cNvSpPr/>
          <p:nvPr/>
        </p:nvSpPr>
        <p:spPr>
          <a:xfrm>
            <a:off x="7427821" y="3413807"/>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Output</a:t>
            </a:r>
          </a:p>
        </p:txBody>
      </p:sp>
      <p:cxnSp>
        <p:nvCxnSpPr>
          <p:cNvPr id="16" name="Elbow Connector 15"/>
          <p:cNvCxnSpPr>
            <a:endCxn id="11" idx="0"/>
          </p:cNvCxnSpPr>
          <p:nvPr/>
        </p:nvCxnSpPr>
        <p:spPr>
          <a:xfrm>
            <a:off x="5286903" y="3974306"/>
            <a:ext cx="1752706" cy="807405"/>
          </a:xfrm>
          <a:prstGeom prst="bentConnector2">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799923" y="3577621"/>
            <a:ext cx="974903" cy="230832"/>
          </a:xfrm>
          <a:prstGeom prst="rect">
            <a:avLst/>
          </a:prstGeom>
          <a:solidFill>
            <a:srgbClr val="FFFFFF"/>
          </a:solidFill>
        </p:spPr>
        <p:txBody>
          <a:bodyPr wrap="square" rtlCol="0">
            <a:spAutoFit/>
          </a:bodyPr>
          <a:lstStyle/>
          <a:p>
            <a:r>
              <a:rPr lang="en-US" sz="900" dirty="0">
                <a:solidFill>
                  <a:prstClr val="black"/>
                </a:solidFill>
              </a:rPr>
              <a:t>CREATE OUTPUT</a:t>
            </a:r>
          </a:p>
        </p:txBody>
      </p:sp>
      <p:sp>
        <p:nvSpPr>
          <p:cNvPr id="18" name="TextBox 17"/>
          <p:cNvSpPr txBox="1"/>
          <p:nvPr/>
        </p:nvSpPr>
        <p:spPr>
          <a:xfrm>
            <a:off x="5769315" y="3833070"/>
            <a:ext cx="1005511" cy="230832"/>
          </a:xfrm>
          <a:prstGeom prst="rect">
            <a:avLst/>
          </a:prstGeom>
          <a:solidFill>
            <a:srgbClr val="FFFFFF"/>
          </a:solidFill>
        </p:spPr>
        <p:txBody>
          <a:bodyPr wrap="square" rtlCol="0">
            <a:spAutoFit/>
          </a:bodyPr>
          <a:lstStyle/>
          <a:p>
            <a:r>
              <a:rPr lang="en-US" sz="900" dirty="0">
                <a:solidFill>
                  <a:prstClr val="black"/>
                </a:solidFill>
              </a:rPr>
              <a:t>CREATE PACKAGE</a:t>
            </a:r>
          </a:p>
        </p:txBody>
      </p:sp>
    </p:spTree>
    <p:extLst>
      <p:ext uri="{BB962C8B-B14F-4D97-AF65-F5344CB8AC3E}">
        <p14:creationId xmlns:p14="http://schemas.microsoft.com/office/powerpoint/2010/main" val="3919329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3036"/>
          </a:xfrm>
        </p:spPr>
        <p:txBody>
          <a:bodyPr/>
          <a:lstStyle/>
          <a:p>
            <a:r>
              <a:rPr lang="en-US" dirty="0" err="1" smtClean="0"/>
              <a:t>SWATShare</a:t>
            </a:r>
            <a:endParaRPr lang="en-US" dirty="0"/>
          </a:p>
        </p:txBody>
      </p:sp>
      <p:pic>
        <p:nvPicPr>
          <p:cNvPr id="3" name="Picture 1"/>
          <p:cNvPicPr>
            <a:picLocks noChangeAspect="1" noChangeArrowheads="1"/>
          </p:cNvPicPr>
          <p:nvPr/>
        </p:nvPicPr>
        <p:blipFill>
          <a:blip r:embed="rId2" cstate="print"/>
          <a:srcRect l="2350" t="11977" r="26175" b="5513"/>
          <a:stretch>
            <a:fillRect/>
          </a:stretch>
        </p:blipFill>
        <p:spPr bwMode="auto">
          <a:xfrm>
            <a:off x="457200" y="751249"/>
            <a:ext cx="6705600" cy="4363297"/>
          </a:xfrm>
          <a:prstGeom prst="rect">
            <a:avLst/>
          </a:prstGeom>
          <a:noFill/>
          <a:ln w="9525">
            <a:noFill/>
            <a:miter lim="800000"/>
            <a:headEnd/>
            <a:tailEnd/>
          </a:ln>
        </p:spPr>
      </p:pic>
      <p:grpSp>
        <p:nvGrpSpPr>
          <p:cNvPr id="23" name="Group 22"/>
          <p:cNvGrpSpPr/>
          <p:nvPr/>
        </p:nvGrpSpPr>
        <p:grpSpPr>
          <a:xfrm>
            <a:off x="1749641" y="3313"/>
            <a:ext cx="6327559" cy="5111233"/>
            <a:chOff x="2359241" y="776064"/>
            <a:chExt cx="6327559" cy="5111233"/>
          </a:xfrm>
        </p:grpSpPr>
        <p:sp>
          <p:nvSpPr>
            <p:cNvPr id="4" name="Rectangle 3"/>
            <p:cNvSpPr/>
            <p:nvPr/>
          </p:nvSpPr>
          <p:spPr>
            <a:xfrm>
              <a:off x="6553200" y="1676400"/>
              <a:ext cx="1219200" cy="42108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419600" y="1850996"/>
              <a:ext cx="2133600" cy="1371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419600" y="3352800"/>
              <a:ext cx="2133600" cy="4290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Arrow Connector 8"/>
            <p:cNvCxnSpPr>
              <a:stCxn id="22" idx="3"/>
            </p:cNvCxnSpPr>
            <p:nvPr/>
          </p:nvCxnSpPr>
          <p:spPr>
            <a:xfrm>
              <a:off x="5039469" y="3996372"/>
              <a:ext cx="313581" cy="1538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7467600" y="776064"/>
              <a:ext cx="1219200" cy="523220"/>
            </a:xfrm>
            <a:prstGeom prst="rect">
              <a:avLst/>
            </a:prstGeom>
            <a:noFill/>
          </p:spPr>
          <p:txBody>
            <a:bodyPr wrap="square" rtlCol="0">
              <a:spAutoFit/>
            </a:bodyPr>
            <a:lstStyle/>
            <a:p>
              <a:pPr algn="ctr"/>
              <a:r>
                <a:rPr lang="en-US" sz="1400" dirty="0" smtClean="0">
                  <a:solidFill>
                    <a:prstClr val="black"/>
                  </a:solidFill>
                </a:rPr>
                <a:t>SWAT Models (.zip file)</a:t>
              </a:r>
              <a:endParaRPr lang="en-US" sz="1400" dirty="0">
                <a:solidFill>
                  <a:prstClr val="black"/>
                </a:solidFill>
              </a:endParaRPr>
            </a:p>
          </p:txBody>
        </p:sp>
        <p:cxnSp>
          <p:nvCxnSpPr>
            <p:cNvPr id="11" name="Straight Arrow Connector 10"/>
            <p:cNvCxnSpPr>
              <a:stCxn id="10" idx="2"/>
            </p:cNvCxnSpPr>
            <p:nvPr/>
          </p:nvCxnSpPr>
          <p:spPr>
            <a:xfrm flipH="1">
              <a:off x="7848600" y="1299284"/>
              <a:ext cx="228600" cy="374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TextBox 15"/>
            <p:cNvSpPr txBox="1"/>
            <p:nvPr/>
          </p:nvSpPr>
          <p:spPr>
            <a:xfrm>
              <a:off x="2895600" y="2206823"/>
              <a:ext cx="1219200" cy="307777"/>
            </a:xfrm>
            <a:prstGeom prst="rect">
              <a:avLst/>
            </a:prstGeom>
            <a:noFill/>
          </p:spPr>
          <p:txBody>
            <a:bodyPr wrap="square" rtlCol="0">
              <a:spAutoFit/>
            </a:bodyPr>
            <a:lstStyle/>
            <a:p>
              <a:pPr algn="ctr"/>
              <a:r>
                <a:rPr lang="en-US" sz="1400" dirty="0" smtClean="0">
                  <a:solidFill>
                    <a:prstClr val="black"/>
                  </a:solidFill>
                </a:rPr>
                <a:t>Metadata</a:t>
              </a:r>
              <a:endParaRPr lang="en-US" sz="1400" dirty="0">
                <a:solidFill>
                  <a:prstClr val="black"/>
                </a:solidFill>
              </a:endParaRPr>
            </a:p>
          </p:txBody>
        </p:sp>
        <p:cxnSp>
          <p:nvCxnSpPr>
            <p:cNvPr id="17" name="Straight Arrow Connector 16"/>
            <p:cNvCxnSpPr/>
            <p:nvPr/>
          </p:nvCxnSpPr>
          <p:spPr>
            <a:xfrm>
              <a:off x="3962400" y="2360711"/>
              <a:ext cx="4572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2359241" y="3286780"/>
              <a:ext cx="1603159" cy="523220"/>
            </a:xfrm>
            <a:prstGeom prst="rect">
              <a:avLst/>
            </a:prstGeom>
            <a:noFill/>
          </p:spPr>
          <p:txBody>
            <a:bodyPr wrap="square" rtlCol="0">
              <a:spAutoFit/>
            </a:bodyPr>
            <a:lstStyle/>
            <a:p>
              <a:pPr algn="ctr"/>
              <a:r>
                <a:rPr lang="en-US" sz="1400" dirty="0" smtClean="0">
                  <a:solidFill>
                    <a:prstClr val="black"/>
                  </a:solidFill>
                </a:rPr>
                <a:t>Model and Output (.zip, .</a:t>
              </a:r>
              <a:r>
                <a:rPr lang="en-US" sz="1400" dirty="0" err="1" smtClean="0">
                  <a:solidFill>
                    <a:prstClr val="black"/>
                  </a:solidFill>
                </a:rPr>
                <a:t>xls</a:t>
              </a:r>
              <a:r>
                <a:rPr lang="en-US" sz="1400" dirty="0" smtClean="0">
                  <a:solidFill>
                    <a:prstClr val="black"/>
                  </a:solidFill>
                </a:rPr>
                <a:t> or .txt file)</a:t>
              </a:r>
              <a:endParaRPr lang="en-US" sz="1400" dirty="0">
                <a:solidFill>
                  <a:prstClr val="black"/>
                </a:solidFill>
              </a:endParaRPr>
            </a:p>
          </p:txBody>
        </p:sp>
        <p:cxnSp>
          <p:nvCxnSpPr>
            <p:cNvPr id="21" name="Straight Arrow Connector 20"/>
            <p:cNvCxnSpPr/>
            <p:nvPr/>
          </p:nvCxnSpPr>
          <p:spPr>
            <a:xfrm>
              <a:off x="3962400" y="3567324"/>
              <a:ext cx="4572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2" name="TextBox 21"/>
            <p:cNvSpPr txBox="1"/>
            <p:nvPr/>
          </p:nvSpPr>
          <p:spPr>
            <a:xfrm>
              <a:off x="4201269" y="3842483"/>
              <a:ext cx="838200" cy="307777"/>
            </a:xfrm>
            <a:prstGeom prst="rect">
              <a:avLst/>
            </a:prstGeom>
            <a:noFill/>
          </p:spPr>
          <p:txBody>
            <a:bodyPr wrap="square" rtlCol="0">
              <a:spAutoFit/>
            </a:bodyPr>
            <a:lstStyle/>
            <a:p>
              <a:pPr algn="ctr"/>
              <a:r>
                <a:rPr lang="en-US" sz="1400" dirty="0" smtClean="0">
                  <a:solidFill>
                    <a:prstClr val="black"/>
                  </a:solidFill>
                </a:rPr>
                <a:t>Location </a:t>
              </a:r>
            </a:p>
          </p:txBody>
        </p:sp>
      </p:grpSp>
      <p:pic>
        <p:nvPicPr>
          <p:cNvPr id="18" name="Picture 17"/>
          <p:cNvPicPr>
            <a:picLocks noChangeAspect="1"/>
          </p:cNvPicPr>
          <p:nvPr/>
        </p:nvPicPr>
        <p:blipFill>
          <a:blip r:embed="rId3"/>
          <a:stretch>
            <a:fillRect/>
          </a:stretch>
        </p:blipFill>
        <p:spPr>
          <a:xfrm>
            <a:off x="1524000" y="3498638"/>
            <a:ext cx="7469652" cy="3996649"/>
          </a:xfrm>
          <a:prstGeom prst="rect">
            <a:avLst/>
          </a:prstGeom>
        </p:spPr>
      </p:pic>
    </p:spTree>
    <p:extLst>
      <p:ext uri="{BB962C8B-B14F-4D97-AF65-F5344CB8AC3E}">
        <p14:creationId xmlns:p14="http://schemas.microsoft.com/office/powerpoint/2010/main" val="8632517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88" y="0"/>
            <a:ext cx="9166488" cy="5531372"/>
          </a:xfrm>
          <a:prstGeom prst="rect">
            <a:avLst/>
          </a:prstGeom>
        </p:spPr>
      </p:pic>
      <p:pic>
        <p:nvPicPr>
          <p:cNvPr id="6" name="Picture 5"/>
          <p:cNvPicPr>
            <a:picLocks noChangeAspect="1"/>
          </p:cNvPicPr>
          <p:nvPr/>
        </p:nvPicPr>
        <p:blipFill>
          <a:blip r:embed="rId3"/>
          <a:stretch>
            <a:fillRect/>
          </a:stretch>
        </p:blipFill>
        <p:spPr>
          <a:xfrm>
            <a:off x="-22488" y="2862510"/>
            <a:ext cx="5923722" cy="3725310"/>
          </a:xfrm>
          <a:prstGeom prst="rect">
            <a:avLst/>
          </a:prstGeom>
        </p:spPr>
      </p:pic>
      <p:sp>
        <p:nvSpPr>
          <p:cNvPr id="5" name="TextBox 4"/>
          <p:cNvSpPr txBox="1"/>
          <p:nvPr/>
        </p:nvSpPr>
        <p:spPr>
          <a:xfrm>
            <a:off x="2209800" y="2774920"/>
            <a:ext cx="1066800" cy="523220"/>
          </a:xfrm>
          <a:prstGeom prst="rect">
            <a:avLst/>
          </a:prstGeom>
          <a:solidFill>
            <a:srgbClr val="FFFF00"/>
          </a:solidFill>
        </p:spPr>
        <p:txBody>
          <a:bodyPr wrap="square" rtlCol="0">
            <a:spAutoFit/>
          </a:bodyPr>
          <a:lstStyle/>
          <a:p>
            <a:r>
              <a:rPr lang="en-US" sz="2800" dirty="0" smtClean="0"/>
              <a:t>Demo</a:t>
            </a:r>
            <a:endParaRPr lang="en-US" sz="2800" dirty="0"/>
          </a:p>
        </p:txBody>
      </p:sp>
      <p:pic>
        <p:nvPicPr>
          <p:cNvPr id="8" name="Picture 7"/>
          <p:cNvPicPr>
            <a:picLocks noChangeAspect="1"/>
          </p:cNvPicPr>
          <p:nvPr/>
        </p:nvPicPr>
        <p:blipFill>
          <a:blip r:embed="rId4"/>
          <a:stretch>
            <a:fillRect/>
          </a:stretch>
        </p:blipFill>
        <p:spPr>
          <a:xfrm>
            <a:off x="5314122" y="4941858"/>
            <a:ext cx="3829878" cy="2096082"/>
          </a:xfrm>
          <a:prstGeom prst="rect">
            <a:avLst/>
          </a:prstGeom>
        </p:spPr>
      </p:pic>
    </p:spTree>
    <p:extLst>
      <p:ext uri="{BB962C8B-B14F-4D97-AF65-F5344CB8AC3E}">
        <p14:creationId xmlns:p14="http://schemas.microsoft.com/office/powerpoint/2010/main" val="3011659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754" y="756202"/>
            <a:ext cx="8191500" cy="5981700"/>
          </a:xfrm>
          <a:prstGeom prst="rect">
            <a:avLst/>
          </a:prstGeom>
        </p:spPr>
      </p:pic>
      <p:sp>
        <p:nvSpPr>
          <p:cNvPr id="3" name="Title 2"/>
          <p:cNvSpPr>
            <a:spLocks noGrp="1"/>
          </p:cNvSpPr>
          <p:nvPr>
            <p:ph type="title"/>
          </p:nvPr>
        </p:nvSpPr>
        <p:spPr>
          <a:xfrm>
            <a:off x="464654" y="156197"/>
            <a:ext cx="8229600" cy="586753"/>
          </a:xfrm>
        </p:spPr>
        <p:txBody>
          <a:bodyPr>
            <a:normAutofit fontScale="90000"/>
          </a:bodyPr>
          <a:lstStyle/>
          <a:p>
            <a:r>
              <a:rPr lang="en-US" dirty="0" smtClean="0"/>
              <a:t>Collaborative functionality</a:t>
            </a:r>
            <a:endParaRPr lang="en-US" dirty="0"/>
          </a:p>
        </p:txBody>
      </p:sp>
    </p:spTree>
    <p:extLst>
      <p:ext uri="{BB962C8B-B14F-4D97-AF65-F5344CB8AC3E}">
        <p14:creationId xmlns:p14="http://schemas.microsoft.com/office/powerpoint/2010/main" val="1499838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784" y="95359"/>
            <a:ext cx="7831878" cy="954107"/>
          </a:xfrm>
          <a:prstGeom prst="rect">
            <a:avLst/>
          </a:prstGeom>
          <a:noFill/>
        </p:spPr>
        <p:txBody>
          <a:bodyPr wrap="square" rtlCol="0">
            <a:spAutoFit/>
          </a:bodyPr>
          <a:lstStyle/>
          <a:p>
            <a:pPr algn="ctr"/>
            <a:r>
              <a:rPr lang="en-US" sz="2800" dirty="0" smtClean="0">
                <a:solidFill>
                  <a:prstClr val="black"/>
                </a:solidFill>
              </a:rPr>
              <a:t>Clearing your desk.  The trend towards network (cloud) computing.</a:t>
            </a:r>
          </a:p>
        </p:txBody>
      </p:sp>
      <p:sp>
        <p:nvSpPr>
          <p:cNvPr id="5" name="Line 129"/>
          <p:cNvSpPr>
            <a:spLocks noChangeShapeType="1"/>
          </p:cNvSpPr>
          <p:nvPr/>
        </p:nvSpPr>
        <p:spPr bwMode="auto">
          <a:xfrm rot="10800000">
            <a:off x="2395838" y="2785836"/>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893382"/>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547293"/>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883982"/>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4172450"/>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893382"/>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3129794"/>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2044884"/>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511588"/>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447732"/>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5165468"/>
            <a:ext cx="981075" cy="498475"/>
          </a:xfrm>
          <a:prstGeom prst="rect">
            <a:avLst/>
          </a:prstGeom>
          <a:noFill/>
          <a:ln w="9525">
            <a:noFill/>
            <a:miter lim="800000"/>
            <a:headEnd/>
            <a:tailEnd/>
          </a:ln>
        </p:spPr>
      </p:pic>
      <p:sp>
        <p:nvSpPr>
          <p:cNvPr id="18" name="TextBox 17"/>
          <p:cNvSpPr txBox="1"/>
          <p:nvPr/>
        </p:nvSpPr>
        <p:spPr>
          <a:xfrm>
            <a:off x="868390" y="2996504"/>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solidFill>
                  <a:prstClr val="black"/>
                </a:solidFill>
              </a:rPr>
              <a:t>Data Sources</a:t>
            </a:r>
            <a:endParaRPr lang="en-US" dirty="0">
              <a:solidFill>
                <a:prstClr val="black"/>
              </a:solidFill>
            </a:endParaRPr>
          </a:p>
        </p:txBody>
      </p:sp>
      <p:sp>
        <p:nvSpPr>
          <p:cNvPr id="20" name="TextBox 19"/>
          <p:cNvSpPr txBox="1"/>
          <p:nvPr/>
        </p:nvSpPr>
        <p:spPr>
          <a:xfrm>
            <a:off x="254420" y="5818979"/>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solidFill>
                  <a:prstClr val="black"/>
                </a:solidFill>
              </a:rPr>
              <a:t>Functions and Tools</a:t>
            </a:r>
            <a:endParaRPr lang="en-US"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245839"/>
            <a:ext cx="1027112" cy="963612"/>
          </a:xfrm>
          <a:prstGeom prst="rect">
            <a:avLst/>
          </a:prstGeom>
          <a:noFill/>
          <a:ln w="9525">
            <a:noFill/>
            <a:miter lim="800000"/>
            <a:headEnd/>
            <a:tailEnd/>
          </a:ln>
        </p:spPr>
      </p:pic>
      <p:sp>
        <p:nvSpPr>
          <p:cNvPr id="22" name="TextBox 21"/>
          <p:cNvSpPr txBox="1"/>
          <p:nvPr/>
        </p:nvSpPr>
        <p:spPr>
          <a:xfrm>
            <a:off x="2311820" y="4891363"/>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solidFill>
                  <a:prstClr val="black"/>
                </a:solidFill>
              </a:rPr>
              <a:t>Server</a:t>
            </a:r>
            <a:endParaRPr lang="en-US" dirty="0">
              <a:solidFill>
                <a:prstClr val="black"/>
              </a:solidFill>
            </a:endParaRPr>
          </a:p>
        </p:txBody>
      </p:sp>
      <p:sp>
        <p:nvSpPr>
          <p:cNvPr id="23" name="TextBox 22"/>
          <p:cNvSpPr txBox="1"/>
          <p:nvPr/>
        </p:nvSpPr>
        <p:spPr>
          <a:xfrm>
            <a:off x="4277517" y="5755171"/>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solidFill>
                  <a:prstClr val="black"/>
                </a:solidFill>
              </a:rPr>
              <a:t>Software as a Service</a:t>
            </a:r>
            <a:endParaRPr lang="en-US"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753286"/>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275176"/>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5165945"/>
            <a:ext cx="803275" cy="425450"/>
          </a:xfrm>
          <a:prstGeom prst="rect">
            <a:avLst/>
          </a:prstGeom>
          <a:noFill/>
          <a:ln w="9525">
            <a:noFill/>
            <a:miter lim="800000"/>
            <a:headEnd/>
            <a:tailEnd/>
          </a:ln>
        </p:spPr>
      </p:pic>
      <p:sp>
        <p:nvSpPr>
          <p:cNvPr id="27" name="TextBox 26"/>
          <p:cNvSpPr txBox="1"/>
          <p:nvPr/>
        </p:nvSpPr>
        <p:spPr>
          <a:xfrm>
            <a:off x="6415273" y="6183868"/>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solidFill>
                  <a:prstClr val="black"/>
                </a:solidFill>
              </a:rPr>
              <a:t>Users</a:t>
            </a:r>
            <a:endParaRPr lang="en-US"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r>
              <a:rPr lang="en-US" dirty="0" smtClean="0">
                <a:solidFill>
                  <a:prstClr val="white">
                    <a:lumMod val="50000"/>
                  </a:prstClr>
                </a:solidFill>
              </a:rPr>
              <a:t>Based on slide from Norm Jones</a:t>
            </a:r>
            <a:endParaRPr lang="en-US" dirty="0">
              <a:solidFill>
                <a:prstClr val="white">
                  <a:lumMod val="50000"/>
                </a:prstClr>
              </a:solidFill>
            </a:endParaRPr>
          </a:p>
        </p:txBody>
      </p:sp>
      <p:sp>
        <p:nvSpPr>
          <p:cNvPr id="3" name="Rectangle 2"/>
          <p:cNvSpPr/>
          <p:nvPr/>
        </p:nvSpPr>
        <p:spPr>
          <a:xfrm>
            <a:off x="3574843" y="1316227"/>
            <a:ext cx="4572000" cy="707886"/>
          </a:xfrm>
          <a:prstGeom prst="rect">
            <a:avLst/>
          </a:prstGeom>
        </p:spPr>
        <p:txBody>
          <a:bodyPr>
            <a:spAutoFit/>
          </a:bodyPr>
          <a:lstStyle/>
          <a:p>
            <a:r>
              <a:rPr lang="en-US" sz="2000" dirty="0">
                <a:solidFill>
                  <a:schemeClr val="accent1">
                    <a:lumMod val="75000"/>
                  </a:schemeClr>
                </a:solidFill>
              </a:rPr>
              <a:t>Can we deliver Hydrologic Analysis functionality </a:t>
            </a:r>
            <a:r>
              <a:rPr lang="en-US" sz="2000" dirty="0" smtClean="0">
                <a:solidFill>
                  <a:schemeClr val="accent1">
                    <a:lumMod val="75000"/>
                  </a:schemeClr>
                </a:solidFill>
              </a:rPr>
              <a:t>as </a:t>
            </a:r>
            <a:r>
              <a:rPr lang="en-US" sz="2000" dirty="0">
                <a:solidFill>
                  <a:schemeClr val="accent1">
                    <a:lumMod val="75000"/>
                  </a:schemeClr>
                </a:solidFill>
              </a:rPr>
              <a:t>a service over the web?</a:t>
            </a:r>
          </a:p>
        </p:txBody>
      </p:sp>
    </p:spTree>
    <p:extLst>
      <p:ext uri="{BB962C8B-B14F-4D97-AF65-F5344CB8AC3E}">
        <p14:creationId xmlns:p14="http://schemas.microsoft.com/office/powerpoint/2010/main" val="4036272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3759"/>
            <a:ext cx="9144000" cy="1156078"/>
          </a:xfrm>
        </p:spPr>
        <p:txBody>
          <a:bodyPr/>
          <a:lstStyle/>
          <a:p>
            <a:r>
              <a:rPr lang="en-US" sz="3600" dirty="0" smtClean="0"/>
              <a:t>Terrain Analysis</a:t>
            </a:r>
          </a:p>
        </p:txBody>
      </p:sp>
      <p:pic>
        <p:nvPicPr>
          <p:cNvPr id="98307" name="Picture 5"/>
          <p:cNvPicPr>
            <a:picLocks noChangeAspect="1" noChangeArrowheads="1"/>
          </p:cNvPicPr>
          <p:nvPr/>
        </p:nvPicPr>
        <p:blipFill>
          <a:blip r:embed="rId3" cstate="print"/>
          <a:srcRect l="20833" t="14352" r="3870" b="10199"/>
          <a:stretch>
            <a:fillRect/>
          </a:stretch>
        </p:blipFill>
        <p:spPr bwMode="auto">
          <a:xfrm>
            <a:off x="509588" y="1837032"/>
            <a:ext cx="2320925" cy="1263650"/>
          </a:xfrm>
          <a:prstGeom prst="rect">
            <a:avLst/>
          </a:prstGeom>
          <a:noFill/>
          <a:ln w="9525">
            <a:noFill/>
            <a:miter lim="800000"/>
            <a:headEnd/>
            <a:tailEnd/>
          </a:ln>
        </p:spPr>
      </p:pic>
      <p:grpSp>
        <p:nvGrpSpPr>
          <p:cNvPr id="98309" name="Group 63"/>
          <p:cNvGrpSpPr>
            <a:grpSpLocks/>
          </p:cNvGrpSpPr>
          <p:nvPr/>
        </p:nvGrpSpPr>
        <p:grpSpPr bwMode="auto">
          <a:xfrm>
            <a:off x="533400" y="3662657"/>
            <a:ext cx="2273300" cy="1339850"/>
            <a:chOff x="4208" y="2358"/>
            <a:chExt cx="1178" cy="694"/>
          </a:xfrm>
        </p:grpSpPr>
        <p:sp>
          <p:nvSpPr>
            <p:cNvPr id="98318"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19"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0"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1"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2"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3"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4"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5"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6"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7"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8"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9"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0"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1"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2"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3"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4"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5"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6"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7"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8"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9"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0"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1"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2"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3"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4"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5"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6"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7"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grpSp>
      <p:pic>
        <p:nvPicPr>
          <p:cNvPr id="98310" name="Picture 64"/>
          <p:cNvPicPr>
            <a:picLocks noChangeAspect="1" noChangeArrowheads="1"/>
          </p:cNvPicPr>
          <p:nvPr/>
        </p:nvPicPr>
        <p:blipFill rotWithShape="1">
          <a:blip r:embed="rId4" cstate="print"/>
          <a:srcRect l="50000" t="2966" r="8685" b="58350"/>
          <a:stretch/>
        </p:blipFill>
        <p:spPr bwMode="auto">
          <a:xfrm>
            <a:off x="4805861" y="3652635"/>
            <a:ext cx="2042750" cy="1996882"/>
          </a:xfrm>
          <a:prstGeom prst="rect">
            <a:avLst/>
          </a:prstGeom>
          <a:noFill/>
          <a:ln w="9525" algn="ctr">
            <a:solidFill>
              <a:schemeClr val="tx1"/>
            </a:solidFill>
            <a:miter lim="800000"/>
            <a:headEnd/>
            <a:tailEnd/>
          </a:ln>
        </p:spPr>
      </p:pic>
      <p:sp>
        <p:nvSpPr>
          <p:cNvPr id="98311" name="Rectangle 38"/>
          <p:cNvSpPr>
            <a:spLocks noChangeArrowheads="1"/>
          </p:cNvSpPr>
          <p:nvPr/>
        </p:nvSpPr>
        <p:spPr bwMode="auto">
          <a:xfrm>
            <a:off x="692150" y="1386182"/>
            <a:ext cx="1957388" cy="449263"/>
          </a:xfrm>
          <a:prstGeom prst="rect">
            <a:avLst/>
          </a:prstGeom>
          <a:noFill/>
          <a:ln w="9525">
            <a:noFill/>
            <a:miter lim="800000"/>
            <a:headEnd/>
            <a:tailEnd/>
          </a:ln>
        </p:spPr>
        <p:txBody>
          <a:bodyPr>
            <a:spAutoFit/>
          </a:bodyPr>
          <a:lstStyle/>
          <a:p>
            <a:pPr>
              <a:spcBef>
                <a:spcPct val="45000"/>
              </a:spcBef>
            </a:pPr>
            <a:r>
              <a:rPr lang="en-US" b="1">
                <a:solidFill>
                  <a:srgbClr val="463416"/>
                </a:solidFill>
                <a:latin typeface="Arial" pitchFamily="34" charset="0"/>
              </a:rPr>
              <a:t>Raw DEM</a:t>
            </a:r>
          </a:p>
        </p:txBody>
      </p:sp>
      <p:sp>
        <p:nvSpPr>
          <p:cNvPr id="98312" name="Rectangle 39"/>
          <p:cNvSpPr>
            <a:spLocks noChangeArrowheads="1"/>
          </p:cNvSpPr>
          <p:nvPr/>
        </p:nvSpPr>
        <p:spPr bwMode="auto">
          <a:xfrm>
            <a:off x="5428597" y="1375424"/>
            <a:ext cx="1505540" cy="369332"/>
          </a:xfrm>
          <a:prstGeom prst="rect">
            <a:avLst/>
          </a:prstGeom>
          <a:noFill/>
          <a:ln w="9525">
            <a:noFill/>
            <a:miter lim="800000"/>
            <a:headEnd/>
            <a:tailEnd/>
          </a:ln>
        </p:spPr>
        <p:txBody>
          <a:bodyPr wrap="none">
            <a:spAutoFit/>
          </a:bodyPr>
          <a:lstStyle/>
          <a:p>
            <a:pPr>
              <a:spcBef>
                <a:spcPct val="45000"/>
              </a:spcBef>
            </a:pPr>
            <a:r>
              <a:rPr lang="en-US" b="1" dirty="0" smtClean="0">
                <a:solidFill>
                  <a:srgbClr val="463416"/>
                </a:solidFill>
              </a:rPr>
              <a:t>Pit</a:t>
            </a:r>
            <a:r>
              <a:rPr lang="en-US" b="1" dirty="0" smtClean="0">
                <a:solidFill>
                  <a:srgbClr val="463416"/>
                </a:solidFill>
                <a:latin typeface="Arial" pitchFamily="34" charset="0"/>
              </a:rPr>
              <a:t> Removal</a:t>
            </a:r>
            <a:endParaRPr lang="en-US" b="1" dirty="0">
              <a:solidFill>
                <a:srgbClr val="463416"/>
              </a:solidFill>
              <a:latin typeface="Arial" pitchFamily="34" charset="0"/>
            </a:endParaRPr>
          </a:p>
        </p:txBody>
      </p:sp>
      <p:sp>
        <p:nvSpPr>
          <p:cNvPr id="98313" name="Rectangle 40"/>
          <p:cNvSpPr>
            <a:spLocks noChangeArrowheads="1"/>
          </p:cNvSpPr>
          <p:nvPr/>
        </p:nvSpPr>
        <p:spPr bwMode="auto">
          <a:xfrm>
            <a:off x="873125" y="3246732"/>
            <a:ext cx="1595438" cy="447675"/>
          </a:xfrm>
          <a:prstGeom prst="rect">
            <a:avLst/>
          </a:prstGeom>
          <a:noFill/>
          <a:ln w="9525">
            <a:noFill/>
            <a:miter lim="800000"/>
            <a:headEnd/>
            <a:tailEnd/>
          </a:ln>
        </p:spPr>
        <p:txBody>
          <a:bodyPr wrap="none">
            <a:spAutoFit/>
          </a:bodyPr>
          <a:lstStyle/>
          <a:p>
            <a:pPr>
              <a:spcBef>
                <a:spcPct val="45000"/>
              </a:spcBef>
            </a:pPr>
            <a:r>
              <a:rPr lang="en-US" b="1">
                <a:solidFill>
                  <a:srgbClr val="463416"/>
                </a:solidFill>
                <a:latin typeface="Arial" pitchFamily="34" charset="0"/>
              </a:rPr>
              <a:t>Flow Field</a:t>
            </a:r>
          </a:p>
        </p:txBody>
      </p:sp>
      <p:sp>
        <p:nvSpPr>
          <p:cNvPr id="98314" name="Rectangle 41"/>
          <p:cNvSpPr>
            <a:spLocks noChangeArrowheads="1"/>
          </p:cNvSpPr>
          <p:nvPr/>
        </p:nvSpPr>
        <p:spPr bwMode="auto">
          <a:xfrm>
            <a:off x="4845050" y="3243557"/>
            <a:ext cx="3770313" cy="369888"/>
          </a:xfrm>
          <a:prstGeom prst="rect">
            <a:avLst/>
          </a:prstGeom>
          <a:noFill/>
          <a:ln w="9525">
            <a:noFill/>
            <a:miter lim="800000"/>
            <a:headEnd/>
            <a:tailEnd/>
          </a:ln>
        </p:spPr>
        <p:txBody>
          <a:bodyPr wrap="none">
            <a:spAutoFit/>
          </a:bodyPr>
          <a:lstStyle/>
          <a:p>
            <a:pPr>
              <a:spcBef>
                <a:spcPct val="45000"/>
              </a:spcBef>
            </a:pPr>
            <a:r>
              <a:rPr lang="en-US" b="1">
                <a:solidFill>
                  <a:srgbClr val="463416"/>
                </a:solidFill>
                <a:latin typeface="Arial" pitchFamily="34" charset="0"/>
              </a:rPr>
              <a:t>Flow Related Terrain Information</a:t>
            </a:r>
            <a:endParaRPr lang="en-US" b="1">
              <a:solidFill>
                <a:srgbClr val="463416"/>
              </a:solidFill>
              <a:latin typeface="Arial" pitchFamily="34" charset="0"/>
              <a:sym typeface="Symbol" pitchFamily="18" charset="2"/>
            </a:endParaRPr>
          </a:p>
        </p:txBody>
      </p:sp>
      <p:sp>
        <p:nvSpPr>
          <p:cNvPr id="41" name="Right Arrow 40"/>
          <p:cNvSpPr/>
          <p:nvPr/>
        </p:nvSpPr>
        <p:spPr bwMode="auto">
          <a:xfrm>
            <a:off x="3368675" y="2179932"/>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sp>
        <p:nvSpPr>
          <p:cNvPr id="42" name="Right Arrow 41"/>
          <p:cNvSpPr/>
          <p:nvPr/>
        </p:nvSpPr>
        <p:spPr bwMode="auto">
          <a:xfrm rot="9126082">
            <a:off x="3368675" y="3105445"/>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sp>
        <p:nvSpPr>
          <p:cNvPr id="43" name="Right Arrow 42"/>
          <p:cNvSpPr/>
          <p:nvPr/>
        </p:nvSpPr>
        <p:spPr bwMode="auto">
          <a:xfrm>
            <a:off x="3424238" y="4110332"/>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pic>
        <p:nvPicPr>
          <p:cNvPr id="42189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729" t="3886" r="22729" b="41801"/>
          <a:stretch/>
        </p:blipFill>
        <p:spPr bwMode="auto">
          <a:xfrm>
            <a:off x="6691017" y="3652635"/>
            <a:ext cx="2296228" cy="1996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001" y="1858027"/>
            <a:ext cx="2871787"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3450" y="5489079"/>
            <a:ext cx="4572000" cy="646331"/>
          </a:xfrm>
          <a:prstGeom prst="rect">
            <a:avLst/>
          </a:prstGeom>
        </p:spPr>
        <p:txBody>
          <a:bodyPr>
            <a:spAutoFit/>
          </a:bodyPr>
          <a:lstStyle/>
          <a:p>
            <a:r>
              <a:rPr lang="en-US" dirty="0" smtClean="0">
                <a:solidFill>
                  <a:prstClr val="black"/>
                </a:solidFill>
                <a:latin typeface="Arial" charset="0"/>
              </a:rPr>
              <a:t>Watersheds </a:t>
            </a:r>
            <a:r>
              <a:rPr lang="en-US" dirty="0">
                <a:solidFill>
                  <a:prstClr val="black"/>
                </a:solidFill>
                <a:latin typeface="Arial" charset="0"/>
              </a:rPr>
              <a:t>are the most basic hydrologic landscape elements</a:t>
            </a:r>
          </a:p>
        </p:txBody>
      </p:sp>
    </p:spTree>
    <p:extLst>
      <p:ext uri="{BB962C8B-B14F-4D97-AF65-F5344CB8AC3E}">
        <p14:creationId xmlns:p14="http://schemas.microsoft.com/office/powerpoint/2010/main" val="739580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60" y="224912"/>
            <a:ext cx="8229600" cy="841888"/>
          </a:xfrm>
        </p:spPr>
        <p:txBody>
          <a:bodyPr/>
          <a:lstStyle/>
          <a:p>
            <a:r>
              <a:rPr lang="en-US" dirty="0" smtClean="0"/>
              <a:t>Outline</a:t>
            </a:r>
            <a:endParaRPr lang="en-US" dirty="0"/>
          </a:p>
        </p:txBody>
      </p:sp>
      <p:sp>
        <p:nvSpPr>
          <p:cNvPr id="3" name="Content Placeholder 2"/>
          <p:cNvSpPr>
            <a:spLocks noGrp="1"/>
          </p:cNvSpPr>
          <p:nvPr>
            <p:ph idx="1"/>
          </p:nvPr>
        </p:nvSpPr>
        <p:spPr>
          <a:xfrm>
            <a:off x="87690" y="1169894"/>
            <a:ext cx="5456198" cy="5236823"/>
          </a:xfrm>
        </p:spPr>
        <p:txBody>
          <a:bodyPr>
            <a:normAutofit fontScale="92500" lnSpcReduction="10000"/>
          </a:bodyPr>
          <a:lstStyle/>
          <a:p>
            <a:r>
              <a:rPr lang="en-US" dirty="0" smtClean="0"/>
              <a:t>Data and computational challenges</a:t>
            </a:r>
          </a:p>
          <a:p>
            <a:r>
              <a:rPr lang="en-US" dirty="0" smtClean="0"/>
              <a:t>CUAHSI HIS</a:t>
            </a:r>
          </a:p>
          <a:p>
            <a:r>
              <a:rPr lang="en-US" dirty="0" smtClean="0"/>
              <a:t>HydroShare </a:t>
            </a:r>
          </a:p>
          <a:p>
            <a:pPr lvl="1"/>
            <a:r>
              <a:rPr lang="en-US" dirty="0"/>
              <a:t>G</a:t>
            </a:r>
            <a:r>
              <a:rPr lang="en-US" dirty="0" smtClean="0"/>
              <a:t>oals </a:t>
            </a:r>
          </a:p>
          <a:p>
            <a:pPr lvl="1"/>
            <a:r>
              <a:rPr lang="en-US" dirty="0"/>
              <a:t>U</a:t>
            </a:r>
            <a:r>
              <a:rPr lang="en-US" dirty="0" smtClean="0"/>
              <a:t>se cases</a:t>
            </a:r>
          </a:p>
          <a:p>
            <a:pPr lvl="1"/>
            <a:r>
              <a:rPr lang="en-US" dirty="0" smtClean="0"/>
              <a:t>Resource data model</a:t>
            </a:r>
          </a:p>
          <a:p>
            <a:pPr lvl="1"/>
            <a:r>
              <a:rPr lang="en-US" dirty="0" smtClean="0"/>
              <a:t>Architecture</a:t>
            </a:r>
          </a:p>
          <a:p>
            <a:r>
              <a:rPr lang="en-US" dirty="0" smtClean="0"/>
              <a:t>Web based data, modeling and analysis services </a:t>
            </a:r>
          </a:p>
          <a:p>
            <a:r>
              <a:rPr lang="en-US" dirty="0" smtClean="0"/>
              <a:t>Summary </a:t>
            </a:r>
          </a:p>
        </p:txBody>
      </p:sp>
      <p:grpSp>
        <p:nvGrpSpPr>
          <p:cNvPr id="16" name="Group 15"/>
          <p:cNvGrpSpPr/>
          <p:nvPr/>
        </p:nvGrpSpPr>
        <p:grpSpPr>
          <a:xfrm>
            <a:off x="5412612" y="2012776"/>
            <a:ext cx="3362044" cy="2191724"/>
            <a:chOff x="1000974" y="2544819"/>
            <a:chExt cx="4361248" cy="2843107"/>
          </a:xfrm>
        </p:grpSpPr>
        <p:pic>
          <p:nvPicPr>
            <p:cNvPr id="19"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sp>
          <p:nvSpPr>
            <p:cNvPr id="21" name="TextBox 20"/>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2" name="TextBox 21"/>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grpSp>
          <p:nvGrpSpPr>
            <p:cNvPr id="24" name="Group 23"/>
            <p:cNvGrpSpPr/>
            <p:nvPr/>
          </p:nvGrpSpPr>
          <p:grpSpPr>
            <a:xfrm>
              <a:off x="1853774" y="2544819"/>
              <a:ext cx="2703790" cy="1078750"/>
              <a:chOff x="5362222" y="4521514"/>
              <a:chExt cx="2703790" cy="1078750"/>
            </a:xfrm>
          </p:grpSpPr>
          <p:grpSp>
            <p:nvGrpSpPr>
              <p:cNvPr id="25" name="Group 24"/>
              <p:cNvGrpSpPr/>
              <p:nvPr/>
            </p:nvGrpSpPr>
            <p:grpSpPr>
              <a:xfrm>
                <a:off x="5362222" y="4521514"/>
                <a:ext cx="2703790" cy="654635"/>
                <a:chOff x="5362222" y="4521514"/>
                <a:chExt cx="2703790" cy="654635"/>
              </a:xfrm>
            </p:grpSpPr>
            <p:pic>
              <p:nvPicPr>
                <p:cNvPr id="4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4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4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28" name="Group 27"/>
              <p:cNvGrpSpPr/>
              <p:nvPr/>
            </p:nvGrpSpPr>
            <p:grpSpPr>
              <a:xfrm>
                <a:off x="5907900" y="4790622"/>
                <a:ext cx="1612435" cy="206680"/>
                <a:chOff x="5926334" y="4790622"/>
                <a:chExt cx="1612435" cy="206680"/>
              </a:xfrm>
            </p:grpSpPr>
            <p:sp>
              <p:nvSpPr>
                <p:cNvPr id="41" name="Left-Right Arrow 40"/>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 Arrow 41"/>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742556" y="5066734"/>
                <a:ext cx="1943123" cy="533530"/>
                <a:chOff x="5742556" y="5066734"/>
                <a:chExt cx="1943123" cy="533530"/>
              </a:xfrm>
            </p:grpSpPr>
            <p:sp>
              <p:nvSpPr>
                <p:cNvPr id="37" name="Left-Right Arrow 36"/>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Right Arrow 37"/>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39"/>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216703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2084"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641579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extLst/>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2085"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1"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58655" y="3942794"/>
            <a:ext cx="4366205" cy="4650396"/>
          </a:xfrm>
          <a:prstGeom prst="rect">
            <a:avLst/>
          </a:prstGeom>
        </p:spPr>
      </p:pic>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11">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463416"/>
                </a:solidFill>
              </a:endParaRPr>
            </a:p>
          </p:txBody>
        </p:sp>
      </p:grpSp>
      <p:sp>
        <p:nvSpPr>
          <p:cNvPr id="16392" name="Rectangle 11"/>
          <p:cNvSpPr>
            <a:spLocks noChangeArrowheads="1"/>
          </p:cNvSpPr>
          <p:nvPr/>
        </p:nvSpPr>
        <p:spPr bwMode="auto">
          <a:xfrm>
            <a:off x="5588000" y="234010"/>
            <a:ext cx="3556000" cy="4051300"/>
          </a:xfrm>
          <a:prstGeom prst="rect">
            <a:avLst/>
          </a:prstGeom>
          <a:solidFill>
            <a:schemeClr val="bg1"/>
          </a:solidFill>
          <a:ln>
            <a:noFill/>
          </a:ln>
          <a:extLst/>
        </p:spPr>
        <p:txBody>
          <a:bodyPr lIns="92075" tIns="46038" rIns="92075" bIns="46038"/>
          <a:lstStyle/>
          <a:p>
            <a:pPr marL="228600" indent="-228600">
              <a:spcAft>
                <a:spcPts val="600"/>
              </a:spcAft>
              <a:buFont typeface="Arial" pitchFamily="34" charset="0"/>
              <a:buChar char="•"/>
              <a:defRPr/>
            </a:pPr>
            <a:r>
              <a:rPr lang="en-US" sz="1600" dirty="0">
                <a:solidFill>
                  <a:prstClr val="black"/>
                </a:solidFill>
              </a:rPr>
              <a:t>Stream and watershed delineation</a:t>
            </a:r>
          </a:p>
          <a:p>
            <a:pPr marL="228600" indent="-228600">
              <a:spcAft>
                <a:spcPts val="600"/>
              </a:spcAft>
              <a:buFont typeface="Arial" pitchFamily="34" charset="0"/>
              <a:buChar char="•"/>
              <a:defRPr/>
            </a:pPr>
            <a:r>
              <a:rPr lang="en-US" sz="1600" dirty="0">
                <a:solidFill>
                  <a:prstClr val="black"/>
                </a:solidFill>
              </a:rPr>
              <a:t>Multiple flow direction flow field</a:t>
            </a:r>
          </a:p>
          <a:p>
            <a:pPr marL="228600" indent="-228600">
              <a:spcAft>
                <a:spcPts val="600"/>
              </a:spcAft>
              <a:buFont typeface="Arial" pitchFamily="34" charset="0"/>
              <a:buChar char="•"/>
              <a:defRPr/>
            </a:pPr>
            <a:r>
              <a:rPr lang="en-US" sz="1600" dirty="0">
                <a:solidFill>
                  <a:prstClr val="black"/>
                </a:solidFill>
              </a:rPr>
              <a:t>Calculation of flow based derivative surfaces</a:t>
            </a:r>
          </a:p>
          <a:p>
            <a:pPr marL="228600" indent="-228600">
              <a:spcAft>
                <a:spcPts val="600"/>
              </a:spcAft>
              <a:buFont typeface="Arial" pitchFamily="34" charset="0"/>
              <a:buChar char="•"/>
              <a:defRPr/>
            </a:pPr>
            <a:r>
              <a:rPr lang="en-US" sz="1600" dirty="0">
                <a:solidFill>
                  <a:prstClr val="black"/>
                </a:solidFill>
              </a:rPr>
              <a:t>MPI Parallel Implementation for speed up and large problems</a:t>
            </a:r>
          </a:p>
          <a:p>
            <a:pPr marL="228600" indent="-228600">
              <a:spcAft>
                <a:spcPts val="600"/>
              </a:spcAft>
              <a:buFont typeface="Arial" pitchFamily="34" charset="0"/>
              <a:buChar char="•"/>
              <a:defRPr/>
            </a:pPr>
            <a:r>
              <a:rPr lang="en-US" sz="1600" dirty="0">
                <a:solidFill>
                  <a:prstClr val="black"/>
                </a:solidFill>
              </a:rPr>
              <a:t>Open source platform independent C++ command line executables for each function</a:t>
            </a:r>
          </a:p>
          <a:p>
            <a:pPr marL="228600" indent="-228600">
              <a:spcAft>
                <a:spcPts val="600"/>
              </a:spcAft>
              <a:buFont typeface="Arial" pitchFamily="34" charset="0"/>
              <a:buChar char="•"/>
              <a:defRPr/>
            </a:pPr>
            <a:r>
              <a:rPr lang="en-US" sz="1600" dirty="0">
                <a:solidFill>
                  <a:prstClr val="black"/>
                </a:solidFill>
              </a:rPr>
              <a:t>Deployed as an ArcGIS Toolbox with python scripts that drive command line executables</a:t>
            </a:r>
          </a:p>
          <a:p>
            <a:pPr marL="228600" indent="-228600">
              <a:spcAft>
                <a:spcPts val="600"/>
              </a:spcAft>
              <a:buFont typeface="Arial" pitchFamily="34" charset="0"/>
              <a:buChar char="•"/>
              <a:defRPr/>
            </a:pPr>
            <a:r>
              <a:rPr lang="en-US" sz="1600" dirty="0">
                <a:solidFill>
                  <a:prstClr val="black"/>
                </a:solidFill>
              </a:rPr>
              <a:t>CSDMS Cluster Implementation</a:t>
            </a:r>
          </a:p>
          <a:p>
            <a:pPr marL="228600" indent="-228600">
              <a:spcAft>
                <a:spcPts val="600"/>
              </a:spcAft>
              <a:buFont typeface="Arial" pitchFamily="34" charset="0"/>
              <a:buChar char="•"/>
              <a:defRPr/>
            </a:pPr>
            <a:r>
              <a:rPr lang="en-US" sz="1600" dirty="0" smtClean="0">
                <a:solidFill>
                  <a:prstClr val="black"/>
                </a:solidFill>
              </a:rPr>
              <a:t>Open Topography and XSEDE </a:t>
            </a:r>
            <a:r>
              <a:rPr lang="en-US" sz="1600" dirty="0">
                <a:solidFill>
                  <a:prstClr val="black"/>
                </a:solidFill>
              </a:rPr>
              <a:t>implementation</a:t>
            </a: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a:r>
              <a:rPr lang="en-US" dirty="0" smtClean="0">
                <a:solidFill>
                  <a:srgbClr val="4F81BD"/>
                </a:solidFill>
                <a:hlinkClick r:id="rId12"/>
              </a:rPr>
              <a:t>http://hydrology.usu.edu/taudem/</a:t>
            </a:r>
            <a:r>
              <a:rPr lang="en-US" dirty="0" smtClean="0">
                <a:solidFill>
                  <a:srgbClr val="4F81BD"/>
                </a:solidFill>
              </a:rPr>
              <a:t> </a:t>
            </a:r>
            <a:endParaRPr lang="en-US" dirty="0">
              <a:solidFill>
                <a:srgbClr val="4F81BD"/>
              </a:solidFill>
            </a:endParaRPr>
          </a:p>
        </p:txBody>
      </p:sp>
    </p:spTree>
    <p:extLst>
      <p:ext uri="{BB962C8B-B14F-4D97-AF65-F5344CB8AC3E}">
        <p14:creationId xmlns:p14="http://schemas.microsoft.com/office/powerpoint/2010/main" val="35547501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TauDEM today requires</a:t>
            </a:r>
            <a:endParaRPr lang="en-US" dirty="0"/>
          </a:p>
        </p:txBody>
      </p:sp>
      <p:sp>
        <p:nvSpPr>
          <p:cNvPr id="5" name="Content Placeholder 4"/>
          <p:cNvSpPr>
            <a:spLocks noGrp="1"/>
          </p:cNvSpPr>
          <p:nvPr>
            <p:ph idx="1"/>
          </p:nvPr>
        </p:nvSpPr>
        <p:spPr/>
        <p:txBody>
          <a:bodyPr>
            <a:normAutofit lnSpcReduction="10000"/>
          </a:bodyPr>
          <a:lstStyle/>
          <a:p>
            <a:r>
              <a:rPr lang="en-US" dirty="0" smtClean="0"/>
              <a:t>Expertise in Hydrologic DEM analysis</a:t>
            </a:r>
          </a:p>
          <a:p>
            <a:r>
              <a:rPr lang="en-US" dirty="0" smtClean="0"/>
              <a:t>The software</a:t>
            </a:r>
          </a:p>
          <a:p>
            <a:pPr lvl="1"/>
            <a:r>
              <a:rPr lang="en-US" dirty="0" smtClean="0"/>
              <a:t>ArcGIS licenses (for ArcGIS plugin)</a:t>
            </a:r>
          </a:p>
          <a:p>
            <a:pPr lvl="1"/>
            <a:r>
              <a:rPr lang="en-US" dirty="0" smtClean="0"/>
              <a:t>The ability to install software</a:t>
            </a:r>
          </a:p>
          <a:p>
            <a:pPr lvl="1"/>
            <a:r>
              <a:rPr lang="en-US" dirty="0" smtClean="0"/>
              <a:t>TauDEM command functions with MPI installation</a:t>
            </a:r>
          </a:p>
          <a:p>
            <a:pPr lvl="1"/>
            <a:r>
              <a:rPr lang="en-US" dirty="0" smtClean="0"/>
              <a:t>Compilation for other platforms</a:t>
            </a:r>
          </a:p>
          <a:p>
            <a:r>
              <a:rPr lang="en-US" dirty="0" smtClean="0"/>
              <a:t>Sufficient Hardware (RAM and Disk)</a:t>
            </a:r>
          </a:p>
          <a:p>
            <a:r>
              <a:rPr lang="en-US" dirty="0" smtClean="0"/>
              <a:t>The data (uncompressed </a:t>
            </a:r>
            <a:r>
              <a:rPr lang="en-US" dirty="0" err="1" smtClean="0"/>
              <a:t>GeoTIFF</a:t>
            </a:r>
            <a:r>
              <a:rPr lang="en-US" dirty="0" smtClean="0"/>
              <a:t>, projected, consistent grid size and spatial reference)</a:t>
            </a:r>
          </a:p>
        </p:txBody>
      </p:sp>
      <p:pic>
        <p:nvPicPr>
          <p:cNvPr id="6" name="Picture 5"/>
          <p:cNvPicPr>
            <a:picLocks noChangeAspect="1"/>
          </p:cNvPicPr>
          <p:nvPr/>
        </p:nvPicPr>
        <p:blipFill rotWithShape="1">
          <a:blip r:embed="rId2"/>
          <a:srcRect l="72319" b="6086"/>
          <a:stretch/>
        </p:blipFill>
        <p:spPr>
          <a:xfrm>
            <a:off x="7066639" y="4071872"/>
            <a:ext cx="509667" cy="485133"/>
          </a:xfrm>
          <a:prstGeom prst="rect">
            <a:avLst/>
          </a:prstGeom>
        </p:spPr>
      </p:pic>
      <p:pic>
        <p:nvPicPr>
          <p:cNvPr id="8" name="Picture 7"/>
          <p:cNvPicPr>
            <a:picLocks noChangeAspect="1"/>
          </p:cNvPicPr>
          <p:nvPr/>
        </p:nvPicPr>
        <p:blipFill rotWithShape="1">
          <a:blip r:embed="rId2"/>
          <a:srcRect r="73408" b="-2137"/>
          <a:stretch/>
        </p:blipFill>
        <p:spPr>
          <a:xfrm>
            <a:off x="6395918" y="4050637"/>
            <a:ext cx="489621" cy="527605"/>
          </a:xfrm>
          <a:prstGeom prst="rect">
            <a:avLst/>
          </a:prstGeom>
        </p:spPr>
      </p:pic>
    </p:spTree>
    <p:extLst>
      <p:ext uri="{BB962C8B-B14F-4D97-AF65-F5344CB8AC3E}">
        <p14:creationId xmlns:p14="http://schemas.microsoft.com/office/powerpoint/2010/main" val="600110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TauDEM to the cloud</a:t>
            </a:r>
            <a:endParaRPr lang="en-US" dirty="0"/>
          </a:p>
        </p:txBody>
      </p:sp>
      <p:sp>
        <p:nvSpPr>
          <p:cNvPr id="6" name="Content Placeholder 5"/>
          <p:cNvSpPr>
            <a:spLocks noGrp="1"/>
          </p:cNvSpPr>
          <p:nvPr>
            <p:ph sz="half" idx="1"/>
          </p:nvPr>
        </p:nvSpPr>
        <p:spPr>
          <a:xfrm>
            <a:off x="457200" y="1440809"/>
            <a:ext cx="4038600" cy="4525963"/>
          </a:xfrm>
        </p:spPr>
        <p:txBody>
          <a:bodyPr/>
          <a:lstStyle/>
          <a:p>
            <a:pPr marL="0" indent="0" algn="ctr">
              <a:buNone/>
            </a:pPr>
            <a:r>
              <a:rPr lang="en-US" dirty="0" err="1" smtClean="0"/>
              <a:t>CyberGIS</a:t>
            </a:r>
            <a:endParaRPr lang="en-US" dirty="0" smtClean="0"/>
          </a:p>
          <a:p>
            <a:pPr marL="0" indent="0">
              <a:spcBef>
                <a:spcPts val="0"/>
              </a:spcBef>
              <a:buNone/>
            </a:pPr>
            <a:r>
              <a:rPr lang="en-US" sz="2400" dirty="0" smtClean="0">
                <a:hlinkClick r:id="rId3"/>
              </a:rPr>
              <a:t>http</a:t>
            </a:r>
            <a:r>
              <a:rPr lang="en-US" sz="2400" dirty="0">
                <a:hlinkClick r:id="rId3"/>
              </a:rPr>
              <a:t>://gateway.cigi.illinois.edu/</a:t>
            </a:r>
            <a:r>
              <a:rPr lang="en-US" sz="2400" dirty="0"/>
              <a:t/>
            </a:r>
            <a:br>
              <a:rPr lang="en-US" sz="2400" dirty="0"/>
            </a:br>
            <a:endParaRPr lang="en-US" sz="2400" dirty="0"/>
          </a:p>
        </p:txBody>
      </p:sp>
      <p:sp>
        <p:nvSpPr>
          <p:cNvPr id="7" name="Content Placeholder 6"/>
          <p:cNvSpPr>
            <a:spLocks noGrp="1"/>
          </p:cNvSpPr>
          <p:nvPr>
            <p:ph sz="half" idx="2"/>
          </p:nvPr>
        </p:nvSpPr>
        <p:spPr>
          <a:xfrm>
            <a:off x="4648200" y="1440809"/>
            <a:ext cx="4038600" cy="4525963"/>
          </a:xfrm>
        </p:spPr>
        <p:txBody>
          <a:bodyPr/>
          <a:lstStyle/>
          <a:p>
            <a:pPr marL="0" indent="0" algn="ctr">
              <a:spcBef>
                <a:spcPts val="0"/>
              </a:spcBef>
              <a:buNone/>
            </a:pPr>
            <a:r>
              <a:rPr lang="en-US" dirty="0"/>
              <a:t>Open Topography</a:t>
            </a:r>
          </a:p>
          <a:p>
            <a:pPr marL="0" indent="0" algn="ctr">
              <a:spcBef>
                <a:spcPts val="0"/>
              </a:spcBef>
              <a:buNone/>
            </a:pPr>
            <a:r>
              <a:rPr lang="en-US" sz="2400" dirty="0">
                <a:hlinkClick r:id="rId4"/>
              </a:rPr>
              <a:t>www.opentopography.org</a:t>
            </a:r>
            <a:r>
              <a:rPr lang="en-US" sz="2400" dirty="0" smtClean="0"/>
              <a:t> </a:t>
            </a:r>
            <a:endParaRPr lang="en-US" sz="2400" dirty="0"/>
          </a:p>
        </p:txBody>
      </p:sp>
      <p:pic>
        <p:nvPicPr>
          <p:cNvPr id="4" name="Picture 3"/>
          <p:cNvPicPr>
            <a:picLocks noChangeAspect="1"/>
          </p:cNvPicPr>
          <p:nvPr/>
        </p:nvPicPr>
        <p:blipFill>
          <a:blip r:embed="rId5"/>
          <a:stretch>
            <a:fillRect/>
          </a:stretch>
        </p:blipFill>
        <p:spPr>
          <a:xfrm>
            <a:off x="1019175" y="3137174"/>
            <a:ext cx="2914650" cy="2181225"/>
          </a:xfrm>
          <a:prstGeom prst="rect">
            <a:avLst/>
          </a:prstGeom>
        </p:spPr>
      </p:pic>
      <p:pic>
        <p:nvPicPr>
          <p:cNvPr id="5" name="Picture 4"/>
          <p:cNvPicPr>
            <a:picLocks noChangeAspect="1"/>
          </p:cNvPicPr>
          <p:nvPr/>
        </p:nvPicPr>
        <p:blipFill rotWithShape="1">
          <a:blip r:embed="rId6"/>
          <a:srcRect r="49518"/>
          <a:stretch/>
        </p:blipFill>
        <p:spPr>
          <a:xfrm>
            <a:off x="4474889" y="5226005"/>
            <a:ext cx="4385220" cy="1531327"/>
          </a:xfrm>
          <a:prstGeom prst="rect">
            <a:avLst/>
          </a:prstGeom>
        </p:spPr>
      </p:pic>
      <p:pic>
        <p:nvPicPr>
          <p:cNvPr id="8" name="Picture 7"/>
          <p:cNvPicPr>
            <a:picLocks noChangeAspect="1"/>
          </p:cNvPicPr>
          <p:nvPr/>
        </p:nvPicPr>
        <p:blipFill rotWithShape="1">
          <a:blip r:embed="rId7"/>
          <a:srcRect r="59773" b="52799"/>
          <a:stretch/>
        </p:blipFill>
        <p:spPr>
          <a:xfrm>
            <a:off x="4979498" y="2497829"/>
            <a:ext cx="3376003" cy="1205961"/>
          </a:xfrm>
          <a:prstGeom prst="rect">
            <a:avLst/>
          </a:prstGeom>
        </p:spPr>
      </p:pic>
      <p:pic>
        <p:nvPicPr>
          <p:cNvPr id="10" name="Picture 9"/>
          <p:cNvPicPr>
            <a:picLocks noChangeAspect="1"/>
          </p:cNvPicPr>
          <p:nvPr/>
        </p:nvPicPr>
        <p:blipFill rotWithShape="1">
          <a:blip r:embed="rId8"/>
          <a:srcRect t="11679" b="14534"/>
          <a:stretch/>
        </p:blipFill>
        <p:spPr>
          <a:xfrm>
            <a:off x="5046162" y="3707447"/>
            <a:ext cx="3309339" cy="1644243"/>
          </a:xfrm>
          <a:prstGeom prst="rect">
            <a:avLst/>
          </a:prstGeom>
        </p:spPr>
      </p:pic>
    </p:spTree>
    <p:extLst>
      <p:ext uri="{BB962C8B-B14F-4D97-AF65-F5344CB8AC3E}">
        <p14:creationId xmlns:p14="http://schemas.microsoft.com/office/powerpoint/2010/main" val="372964856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noFill/>
          <a:ln w="9525">
            <a:no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1" name="Rectangle 2"/>
          <p:cNvSpPr>
            <a:spLocks noGrp="1" noChangeArrowheads="1"/>
          </p:cNvSpPr>
          <p:nvPr>
            <p:ph type="title"/>
          </p:nvPr>
        </p:nvSpPr>
        <p:spPr>
          <a:xfrm>
            <a:off x="349957" y="237572"/>
            <a:ext cx="8565444" cy="1143000"/>
          </a:xfrm>
        </p:spPr>
        <p:txBody>
          <a:bodyPr/>
          <a:lstStyle/>
          <a:p>
            <a:pPr eaLnBrk="1" hangingPunct="1"/>
            <a:r>
              <a:rPr lang="en-US" dirty="0" smtClean="0"/>
              <a:t>Parallel TauDEM Functions</a:t>
            </a:r>
          </a:p>
        </p:txBody>
      </p:sp>
      <p:sp>
        <p:nvSpPr>
          <p:cNvPr id="109572" name="Rectangle 3"/>
          <p:cNvSpPr>
            <a:spLocks noGrp="1" noChangeArrowheads="1"/>
          </p:cNvSpPr>
          <p:nvPr>
            <p:ph idx="1"/>
          </p:nvPr>
        </p:nvSpPr>
        <p:spPr>
          <a:xfrm>
            <a:off x="457200" y="1600200"/>
            <a:ext cx="4038600" cy="4525963"/>
          </a:xfrm>
        </p:spPr>
        <p:txBody>
          <a:bodyPr>
            <a:normAutofit fontScale="92500" lnSpcReduction="10000"/>
          </a:bodyPr>
          <a:lstStyle/>
          <a:p>
            <a:pPr eaLnBrk="1" hangingPunct="1">
              <a:buClr>
                <a:srgbClr val="000000"/>
              </a:buClr>
            </a:pPr>
            <a:r>
              <a:rPr lang="en-US" sz="2800" dirty="0" smtClean="0"/>
              <a:t>MPI, distributed memory paradigm</a:t>
            </a:r>
          </a:p>
          <a:p>
            <a:pPr eaLnBrk="1" hangingPunct="1">
              <a:buClr>
                <a:srgbClr val="000000"/>
              </a:buClr>
            </a:pPr>
            <a:r>
              <a:rPr lang="en-US" sz="2800" dirty="0" smtClean="0"/>
              <a:t>Row oriented slices</a:t>
            </a:r>
          </a:p>
          <a:p>
            <a:pPr eaLnBrk="1" hangingPunct="1">
              <a:buClr>
                <a:srgbClr val="000000"/>
              </a:buClr>
            </a:pPr>
            <a:r>
              <a:rPr lang="en-US" sz="2800" dirty="0" smtClean="0"/>
              <a:t>Each process includes one buffer row on either side</a:t>
            </a:r>
          </a:p>
          <a:p>
            <a:pPr eaLnBrk="1" hangingPunct="1">
              <a:buClr>
                <a:srgbClr val="000000"/>
              </a:buClr>
            </a:pPr>
            <a:r>
              <a:rPr lang="en-US" sz="2800" dirty="0" smtClean="0"/>
              <a:t>Each process does not change buffer row</a:t>
            </a:r>
          </a:p>
          <a:p>
            <a:r>
              <a:rPr lang="en-US" sz="2800" dirty="0">
                <a:solidFill>
                  <a:srgbClr val="FF0000"/>
                </a:solidFill>
              </a:rPr>
              <a:t>Improved runtime efficiency</a:t>
            </a:r>
          </a:p>
          <a:p>
            <a:r>
              <a:rPr lang="en-US" sz="2800" dirty="0">
                <a:solidFill>
                  <a:srgbClr val="FF0000"/>
                </a:solidFill>
              </a:rPr>
              <a:t>Capability to run larger problems</a:t>
            </a:r>
          </a:p>
          <a:p>
            <a:pPr eaLnBrk="1" hangingPunct="1">
              <a:buClr>
                <a:srgbClr val="000000"/>
              </a:buClr>
            </a:pPr>
            <a:endParaRPr lang="en-US" sz="2800" dirty="0" smtClean="0"/>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2945960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259476"/>
            <a:ext cx="8898556" cy="1143000"/>
          </a:xfrm>
        </p:spPr>
        <p:txBody>
          <a:bodyPr>
            <a:noAutofit/>
          </a:bodyPr>
          <a:lstStyle/>
          <a:p>
            <a:r>
              <a:rPr lang="en-US" sz="3600" dirty="0" smtClean="0">
                <a:latin typeface="Arial" panose="020B0604020202020204" pitchFamily="34" charset="0"/>
                <a:cs typeface="Arial" panose="020B0604020202020204" pitchFamily="34" charset="0"/>
              </a:rPr>
              <a:t>XSEDE Extended Collaboration Support Services (ECSS) improvements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31080"/>
            <a:ext cx="7772400" cy="4114800"/>
          </a:xfrm>
        </p:spPr>
        <p:txBody>
          <a:bodyPr/>
          <a:lstStyle/>
          <a:p>
            <a:r>
              <a:rPr lang="en-US" sz="2400" dirty="0" smtClean="0">
                <a:latin typeface="Arial" panose="020B0604020202020204" pitchFamily="34" charset="0"/>
                <a:cs typeface="Arial" panose="020B0604020202020204" pitchFamily="34" charset="0"/>
              </a:rPr>
              <a:t>Reconfiguration of multiple file header reads to be broadcast from single node</a:t>
            </a:r>
          </a:p>
          <a:p>
            <a:r>
              <a:rPr lang="en-US" sz="2400" dirty="0" smtClean="0">
                <a:latin typeface="Arial" panose="020B0604020202020204" pitchFamily="34" charset="0"/>
                <a:cs typeface="Arial" panose="020B0604020202020204" pitchFamily="34" charset="0"/>
              </a:rPr>
              <a:t>Reconfiguration of output files to avoid spanning processors</a:t>
            </a:r>
            <a:endParaRPr lang="en-US" sz="2400" dirty="0">
              <a:latin typeface="Arial" panose="020B0604020202020204" pitchFamily="34" charset="0"/>
              <a:cs typeface="Arial" panose="020B0604020202020204" pitchFamily="34" charset="0"/>
            </a:endParaRPr>
          </a:p>
        </p:txBody>
      </p:sp>
      <p:pic>
        <p:nvPicPr>
          <p:cNvPr id="17410"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r="17051"/>
          <a:stretch/>
        </p:blipFill>
        <p:spPr bwMode="auto">
          <a:xfrm>
            <a:off x="167813" y="3921484"/>
            <a:ext cx="4123535" cy="2734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7813" y="3305238"/>
            <a:ext cx="4572000" cy="646331"/>
          </a:xfrm>
          <a:prstGeom prst="rect">
            <a:avLst/>
          </a:prstGeom>
        </p:spPr>
        <p:txBody>
          <a:bodyPr>
            <a:spAutoFit/>
          </a:bodyPr>
          <a:lstStyle/>
          <a:p>
            <a:r>
              <a:rPr lang="en-US" dirty="0">
                <a:solidFill>
                  <a:srgbClr val="000000"/>
                </a:solidFill>
                <a:latin typeface="Calibri" panose="020F0502020204030204" pitchFamily="34" charset="0"/>
              </a:rPr>
              <a:t>Execution time of the three most costly TauDEM functions on a 36GB DEM dataset.</a:t>
            </a:r>
          </a:p>
        </p:txBody>
      </p:sp>
      <p:graphicFrame>
        <p:nvGraphicFramePr>
          <p:cNvPr id="13" name="Table 12"/>
          <p:cNvGraphicFramePr>
            <a:graphicFrameLocks noGrp="1"/>
          </p:cNvGraphicFramePr>
          <p:nvPr>
            <p:extLst/>
          </p:nvPr>
        </p:nvGraphicFramePr>
        <p:xfrm>
          <a:off x="4392118" y="4296854"/>
          <a:ext cx="4736893" cy="1825350"/>
        </p:xfrm>
        <a:graphic>
          <a:graphicData uri="http://schemas.openxmlformats.org/drawingml/2006/table">
            <a:tbl>
              <a:tblPr firstRow="1" lastRow="1" lastCol="1" bandRow="1" bandCol="1">
                <a:tableStyleId>{F5AB1C69-6EDB-4FF4-983F-18BD219EF322}</a:tableStyleId>
              </a:tblPr>
              <a:tblGrid>
                <a:gridCol w="633831"/>
                <a:gridCol w="1044974"/>
                <a:gridCol w="1049405"/>
                <a:gridCol w="926736"/>
                <a:gridCol w="1081947"/>
              </a:tblGrid>
              <a:tr h="443391">
                <a:tc>
                  <a:txBody>
                    <a:bodyPr/>
                    <a:lstStyle/>
                    <a:p>
                      <a:pPr marL="0" marR="0" indent="0" algn="ctr">
                        <a:spcBef>
                          <a:spcPts val="0"/>
                        </a:spcBef>
                        <a:spcAft>
                          <a:spcPts val="0"/>
                        </a:spcAft>
                      </a:pPr>
                      <a:r>
                        <a:rPr lang="en-US" sz="1500" dirty="0">
                          <a:solidFill>
                            <a:sysClr val="windowText" lastClr="000000"/>
                          </a:solidFill>
                          <a:effectLst/>
                        </a:rPr>
                        <a:t>#cores</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Compute</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Header Read</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Data Read</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Data Write</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8174">
                <a:tc>
                  <a:txBody>
                    <a:bodyPr/>
                    <a:lstStyle/>
                    <a:p>
                      <a:pPr marL="0" marR="0" indent="0" algn="ctr">
                        <a:spcBef>
                          <a:spcPts val="0"/>
                        </a:spcBef>
                        <a:spcAft>
                          <a:spcPts val="0"/>
                        </a:spcAft>
                      </a:pPr>
                      <a:r>
                        <a:rPr lang="en-US" sz="1500" b="0" dirty="0">
                          <a:solidFill>
                            <a:sysClr val="windowText" lastClr="000000"/>
                          </a:solidFill>
                          <a:effectLst/>
                        </a:rPr>
                        <a:t>32</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500" b="0" dirty="0">
                          <a:solidFill>
                            <a:sysClr val="windowText" lastClr="000000"/>
                          </a:solidFill>
                          <a:effectLst/>
                        </a:rPr>
                        <a:t>42.7 / 42.8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mpd="sng">
                      <a:noFill/>
                    </a:lnB>
                  </a:tcPr>
                </a:tc>
                <a:tc>
                  <a:txBody>
                    <a:bodyPr/>
                    <a:lstStyle/>
                    <a:p>
                      <a:pPr marL="0" marR="0" algn="ctr">
                        <a:spcBef>
                          <a:spcPts val="0"/>
                        </a:spcBef>
                        <a:spcAft>
                          <a:spcPts val="400"/>
                        </a:spcAft>
                      </a:pPr>
                      <a:r>
                        <a:rPr lang="en-US" sz="1500" b="0" dirty="0">
                          <a:solidFill>
                            <a:sysClr val="windowText" lastClr="000000"/>
                          </a:solidFill>
                          <a:effectLst/>
                        </a:rPr>
                        <a:t>193.5 / 3.8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0.4 / 0.4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153.5 / 3.5</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64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R w="12700" cmpd="sng">
                      <a:noFill/>
                    </a:lnR>
                  </a:tcPr>
                </a:tc>
                <a:tc>
                  <a:txBody>
                    <a:bodyPr/>
                    <a:lstStyle/>
                    <a:p>
                      <a:pPr marL="0" marR="0" algn="ctr">
                        <a:spcBef>
                          <a:spcPts val="0"/>
                        </a:spcBef>
                        <a:spcAft>
                          <a:spcPts val="400"/>
                        </a:spcAft>
                      </a:pPr>
                      <a:r>
                        <a:rPr lang="en-US" sz="1500" b="0" dirty="0">
                          <a:solidFill>
                            <a:sysClr val="windowText" lastClr="000000"/>
                          </a:solidFill>
                          <a:effectLst/>
                        </a:rPr>
                        <a:t>35.3 / 34.8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400"/>
                        </a:spcAft>
                      </a:pPr>
                      <a:r>
                        <a:rPr lang="en-US" sz="1500" b="0" dirty="0">
                          <a:solidFill>
                            <a:sysClr val="windowText" lastClr="000000"/>
                          </a:solidFill>
                          <a:effectLst/>
                        </a:rPr>
                        <a:t>605.5 / 3.9</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tcPr>
                </a:tc>
                <a:tc>
                  <a:txBody>
                    <a:bodyPr/>
                    <a:lstStyle/>
                    <a:p>
                      <a:pPr marL="0" marR="0" algn="ctr">
                        <a:spcBef>
                          <a:spcPts val="0"/>
                        </a:spcBef>
                        <a:spcAft>
                          <a:spcPts val="400"/>
                        </a:spcAft>
                      </a:pPr>
                      <a:r>
                        <a:rPr lang="en-US" sz="1500" b="0" dirty="0">
                          <a:solidFill>
                            <a:sysClr val="windowText" lastClr="000000"/>
                          </a:solidFill>
                          <a:effectLst/>
                        </a:rPr>
                        <a:t>1.5 / 1.1</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160.2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128</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400"/>
                        </a:spcAft>
                      </a:pPr>
                      <a:r>
                        <a:rPr lang="en-US" sz="1500" b="0">
                          <a:solidFill>
                            <a:sysClr val="windowText" lastClr="000000"/>
                          </a:solidFill>
                          <a:effectLst/>
                        </a:rPr>
                        <a:t>33.7 / 33.0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mpd="sng">
                      <a:noFill/>
                    </a:lnT>
                  </a:tcPr>
                </a:tc>
                <a:tc>
                  <a:txBody>
                    <a:bodyPr/>
                    <a:lstStyle/>
                    <a:p>
                      <a:pPr marL="0" marR="0" algn="ctr">
                        <a:spcBef>
                          <a:spcPts val="0"/>
                        </a:spcBef>
                        <a:spcAft>
                          <a:spcPts val="400"/>
                        </a:spcAft>
                      </a:pPr>
                      <a:r>
                        <a:rPr lang="en-US" sz="1500" b="0" dirty="0">
                          <a:solidFill>
                            <a:sysClr val="windowText" lastClr="000000"/>
                          </a:solidFill>
                          <a:effectLst/>
                        </a:rPr>
                        <a:t>615.2 / 2.6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0.9 / 1.0</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173.2 / 2.3</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256</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37.5 / 38.0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831.7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0.5 / 0.9</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dirty="0">
                          <a:solidFill>
                            <a:sysClr val="windowText" lastClr="000000"/>
                          </a:solidFill>
                          <a:effectLst/>
                        </a:rPr>
                        <a:t>391.3 / 1.6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4" name="Rectangle 3"/>
          <p:cNvSpPr>
            <a:spLocks noChangeArrowheads="1"/>
          </p:cNvSpPr>
          <p:nvPr/>
        </p:nvSpPr>
        <p:spPr bwMode="auto">
          <a:xfrm>
            <a:off x="4941262" y="3327921"/>
            <a:ext cx="36314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latin typeface="Calibri" panose="020F0502020204030204" pitchFamily="34" charset="0"/>
              </a:rPr>
              <a:t>I/O Time Comparison (before / after; in seconds) for 2 GB DEM</a:t>
            </a:r>
          </a:p>
        </p:txBody>
      </p:sp>
      <p:grpSp>
        <p:nvGrpSpPr>
          <p:cNvPr id="7" name="Group 6"/>
          <p:cNvGrpSpPr/>
          <p:nvPr/>
        </p:nvGrpSpPr>
        <p:grpSpPr>
          <a:xfrm>
            <a:off x="2816636" y="4012300"/>
            <a:ext cx="1453873" cy="1111030"/>
            <a:chOff x="2816636" y="4012300"/>
            <a:chExt cx="1453873" cy="1111030"/>
          </a:xfrm>
        </p:grpSpPr>
        <p:pic>
          <p:nvPicPr>
            <p:cNvPr id="16"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l="81930" t="34382" b="36368"/>
            <a:stretch/>
          </p:blipFill>
          <p:spPr bwMode="auto">
            <a:xfrm>
              <a:off x="2816636" y="4012300"/>
              <a:ext cx="1247942" cy="111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056389" y="4114800"/>
              <a:ext cx="1016578" cy="9043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4" name="TextBox 3"/>
            <p:cNvSpPr txBox="1"/>
            <p:nvPr/>
          </p:nvSpPr>
          <p:spPr>
            <a:xfrm>
              <a:off x="3051309" y="4104672"/>
              <a:ext cx="1219200" cy="969496"/>
            </a:xfrm>
            <a:prstGeom prst="rect">
              <a:avLst/>
            </a:prstGeom>
            <a:noFill/>
          </p:spPr>
          <p:txBody>
            <a:bodyPr wrap="square" rtlCol="0">
              <a:spAutoFit/>
            </a:bodyPr>
            <a:lstStyle/>
            <a:p>
              <a:pPr>
                <a:spcAft>
                  <a:spcPts val="800"/>
                </a:spcAft>
              </a:pPr>
              <a:r>
                <a:rPr lang="en-US" sz="1400" dirty="0" err="1" smtClean="0">
                  <a:latin typeface="Arial" panose="020B0604020202020204" pitchFamily="34" charset="0"/>
                  <a:cs typeface="Arial" panose="020B0604020202020204" pitchFamily="34" charset="0"/>
                </a:rPr>
                <a:t>StreamNet</a:t>
              </a:r>
              <a:endParaRPr lang="en-US" sz="1400" dirty="0" smtClean="0">
                <a:latin typeface="Arial" panose="020B0604020202020204" pitchFamily="34" charset="0"/>
                <a:cs typeface="Arial" panose="020B0604020202020204" pitchFamily="34" charset="0"/>
              </a:endParaRPr>
            </a:p>
            <a:p>
              <a:pPr>
                <a:spcAft>
                  <a:spcPts val="800"/>
                </a:spcAft>
              </a:pPr>
              <a:r>
                <a:rPr lang="en-US" sz="1400" dirty="0" err="1" smtClean="0">
                  <a:latin typeface="Arial" panose="020B0604020202020204" pitchFamily="34" charset="0"/>
                  <a:cs typeface="Arial" panose="020B0604020202020204" pitchFamily="34" charset="0"/>
                </a:rPr>
                <a:t>DinfFlowdir</a:t>
              </a:r>
              <a:endParaRPr lang="en-US" sz="1400" dirty="0" smtClean="0">
                <a:latin typeface="Arial" panose="020B0604020202020204" pitchFamily="34" charset="0"/>
                <a:cs typeface="Arial" panose="020B0604020202020204" pitchFamily="34" charset="0"/>
              </a:endParaRPr>
            </a:p>
            <a:p>
              <a:pPr>
                <a:spcAft>
                  <a:spcPts val="800"/>
                </a:spcAft>
              </a:pPr>
              <a:r>
                <a:rPr lang="en-US" sz="1400" dirty="0" smtClean="0">
                  <a:latin typeface="Arial" panose="020B0604020202020204" pitchFamily="34" charset="0"/>
                  <a:cs typeface="Arial" panose="020B0604020202020204" pitchFamily="34" charset="0"/>
                </a:rPr>
                <a:t>D8Flowdir</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182180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950"/>
            <a:ext cx="8229600" cy="1143000"/>
          </a:xfrm>
        </p:spPr>
        <p:txBody>
          <a:bodyPr>
            <a:normAutofit fontScale="90000"/>
          </a:bodyPr>
          <a:lstStyle/>
          <a:p>
            <a:r>
              <a:rPr lang="en-US" dirty="0" smtClean="0"/>
              <a:t>TauDEM Wetness index from Open Topography</a:t>
            </a:r>
            <a:endParaRPr lang="en-US" dirty="0"/>
          </a:p>
        </p:txBody>
      </p:sp>
      <p:pic>
        <p:nvPicPr>
          <p:cNvPr id="4" name="Content Placeholder 3"/>
          <p:cNvPicPr>
            <a:picLocks noGrp="1" noChangeAspect="1"/>
          </p:cNvPicPr>
          <p:nvPr>
            <p:ph idx="1"/>
          </p:nvPr>
        </p:nvPicPr>
        <p:blipFill>
          <a:blip r:embed="rId2"/>
          <a:stretch>
            <a:fillRect/>
          </a:stretch>
        </p:blipFill>
        <p:spPr>
          <a:xfrm>
            <a:off x="457199" y="1255225"/>
            <a:ext cx="8024191" cy="5272093"/>
          </a:xfrm>
          <a:prstGeom prst="rect">
            <a:avLst/>
          </a:prstGeom>
        </p:spPr>
      </p:pic>
      <p:cxnSp>
        <p:nvCxnSpPr>
          <p:cNvPr id="5" name="Straight Connector 4"/>
          <p:cNvCxnSpPr/>
          <p:nvPr/>
        </p:nvCxnSpPr>
        <p:spPr>
          <a:xfrm flipV="1">
            <a:off x="1802296" y="1365341"/>
            <a:ext cx="1736034" cy="222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89043" y="3724228"/>
            <a:ext cx="1749287" cy="267694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57199" y="5898668"/>
            <a:ext cx="1038225" cy="628650"/>
          </a:xfrm>
          <a:prstGeom prst="rect">
            <a:avLst/>
          </a:prstGeom>
        </p:spPr>
      </p:pic>
      <p:sp>
        <p:nvSpPr>
          <p:cNvPr id="12" name="TextBox 11"/>
          <p:cNvSpPr txBox="1"/>
          <p:nvPr/>
        </p:nvSpPr>
        <p:spPr>
          <a:xfrm>
            <a:off x="1470597" y="5950594"/>
            <a:ext cx="1664238" cy="646331"/>
          </a:xfrm>
          <a:prstGeom prst="rect">
            <a:avLst/>
          </a:prstGeom>
          <a:noFill/>
        </p:spPr>
        <p:txBody>
          <a:bodyPr wrap="none" rtlCol="0">
            <a:spAutoFit/>
          </a:bodyPr>
          <a:lstStyle/>
          <a:p>
            <a:r>
              <a:rPr lang="en-US" dirty="0" smtClean="0">
                <a:solidFill>
                  <a:prstClr val="black"/>
                </a:solidFill>
              </a:rPr>
              <a:t>Eel River ln(a/S)</a:t>
            </a:r>
          </a:p>
          <a:p>
            <a:r>
              <a:rPr lang="en-US" dirty="0" smtClean="0">
                <a:solidFill>
                  <a:prstClr val="black"/>
                </a:solidFill>
              </a:rPr>
              <a:t>a in meters</a:t>
            </a:r>
            <a:endParaRPr lang="en-US" dirty="0">
              <a:solidFill>
                <a:prstClr val="black"/>
              </a:solidFill>
            </a:endParaRPr>
          </a:p>
        </p:txBody>
      </p:sp>
    </p:spTree>
    <p:extLst>
      <p:ext uri="{BB962C8B-B14F-4D97-AF65-F5344CB8AC3E}">
        <p14:creationId xmlns:p14="http://schemas.microsoft.com/office/powerpoint/2010/main" val="3385239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46" y="444968"/>
            <a:ext cx="8192504" cy="5796806"/>
          </a:xfrm>
          <a:prstGeom prst="rect">
            <a:avLst/>
          </a:prstGeom>
        </p:spPr>
      </p:pic>
      <p:pic>
        <p:nvPicPr>
          <p:cNvPr id="10" name="Picture 9"/>
          <p:cNvPicPr>
            <a:picLocks noChangeAspect="1"/>
          </p:cNvPicPr>
          <p:nvPr/>
        </p:nvPicPr>
        <p:blipFill>
          <a:blip r:embed="rId3"/>
          <a:stretch>
            <a:fillRect/>
          </a:stretch>
        </p:blipFill>
        <p:spPr>
          <a:xfrm>
            <a:off x="2725350" y="3343371"/>
            <a:ext cx="5943600" cy="3171825"/>
          </a:xfrm>
          <a:prstGeom prst="rect">
            <a:avLst/>
          </a:prstGeom>
        </p:spPr>
      </p:pic>
      <p:sp>
        <p:nvSpPr>
          <p:cNvPr id="4" name="Title 3"/>
          <p:cNvSpPr>
            <a:spLocks noGrp="1"/>
          </p:cNvSpPr>
          <p:nvPr>
            <p:ph type="title"/>
          </p:nvPr>
        </p:nvSpPr>
        <p:spPr>
          <a:xfrm>
            <a:off x="2216791" y="182359"/>
            <a:ext cx="4710418" cy="706874"/>
          </a:xfrm>
          <a:solidFill>
            <a:schemeClr val="bg1"/>
          </a:solidFill>
        </p:spPr>
        <p:txBody>
          <a:bodyPr>
            <a:normAutofit fontScale="90000"/>
          </a:bodyPr>
          <a:lstStyle/>
          <a:p>
            <a:r>
              <a:rPr lang="en-US" dirty="0" smtClean="0"/>
              <a:t>TauDEM in </a:t>
            </a:r>
            <a:r>
              <a:rPr lang="en-US" dirty="0" err="1" smtClean="0"/>
              <a:t>CyberGIS</a:t>
            </a:r>
            <a:endParaRPr lang="en-US" dirty="0"/>
          </a:p>
        </p:txBody>
      </p:sp>
      <p:sp>
        <p:nvSpPr>
          <p:cNvPr id="7" name="Title 1"/>
          <p:cNvSpPr txBox="1">
            <a:spLocks/>
          </p:cNvSpPr>
          <p:nvPr/>
        </p:nvSpPr>
        <p:spPr>
          <a:xfrm>
            <a:off x="2282669" y="751170"/>
            <a:ext cx="4578663" cy="482012"/>
          </a:xfrm>
          <a:prstGeom prst="rect">
            <a:avLst/>
          </a:prstGeom>
          <a:solidFill>
            <a:schemeClr val="bg1"/>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hlinkClick r:id="rId4"/>
              </a:rPr>
              <a:t>http://gateway.cigi.illinois.edu/</a:t>
            </a:r>
            <a:endParaRPr lang="en-US" sz="1800" dirty="0"/>
          </a:p>
        </p:txBody>
      </p:sp>
    </p:spTree>
    <p:extLst>
      <p:ext uri="{BB962C8B-B14F-4D97-AF65-F5344CB8AC3E}">
        <p14:creationId xmlns:p14="http://schemas.microsoft.com/office/powerpoint/2010/main" val="290838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930" y="689549"/>
            <a:ext cx="8945650" cy="5620421"/>
          </a:xfrm>
          <a:prstGeom prst="rect">
            <a:avLst/>
          </a:prstGeom>
        </p:spPr>
      </p:pic>
      <p:sp>
        <p:nvSpPr>
          <p:cNvPr id="2" name="Title 1"/>
          <p:cNvSpPr>
            <a:spLocks noGrp="1"/>
          </p:cNvSpPr>
          <p:nvPr>
            <p:ph type="title"/>
          </p:nvPr>
        </p:nvSpPr>
        <p:spPr>
          <a:xfrm>
            <a:off x="457200" y="19808"/>
            <a:ext cx="8229600" cy="564811"/>
          </a:xfrm>
        </p:spPr>
        <p:txBody>
          <a:bodyPr>
            <a:normAutofit fontScale="90000"/>
          </a:bodyPr>
          <a:lstStyle/>
          <a:p>
            <a:r>
              <a:rPr lang="en-US" dirty="0" smtClean="0"/>
              <a:t>Select the products you want</a:t>
            </a:r>
            <a:endParaRPr lang="en-US" dirty="0"/>
          </a:p>
        </p:txBody>
      </p:sp>
      <p:sp>
        <p:nvSpPr>
          <p:cNvPr id="7" name="TextBox 6"/>
          <p:cNvSpPr txBox="1"/>
          <p:nvPr/>
        </p:nvSpPr>
        <p:spPr>
          <a:xfrm>
            <a:off x="3987383" y="5907589"/>
            <a:ext cx="4841823" cy="830997"/>
          </a:xfrm>
          <a:prstGeom prst="rect">
            <a:avLst/>
          </a:prstGeom>
          <a:solidFill>
            <a:srgbClr val="FFFF00"/>
          </a:solidFill>
        </p:spPr>
        <p:txBody>
          <a:bodyPr wrap="square" rtlCol="0">
            <a:spAutoFit/>
          </a:bodyPr>
          <a:lstStyle/>
          <a:p>
            <a:r>
              <a:rPr lang="en-US" sz="2400" dirty="0" smtClean="0"/>
              <a:t>The wizard configures the sequence of functions to run to get the result</a:t>
            </a:r>
            <a:endParaRPr lang="en-US" sz="2400" dirty="0"/>
          </a:p>
        </p:txBody>
      </p:sp>
    </p:spTree>
    <p:extLst>
      <p:ext uri="{BB962C8B-B14F-4D97-AF65-F5344CB8AC3E}">
        <p14:creationId xmlns:p14="http://schemas.microsoft.com/office/powerpoint/2010/main" val="4292374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489"/>
          </a:xfrm>
        </p:spPr>
        <p:txBody>
          <a:bodyPr/>
          <a:lstStyle/>
          <a:p>
            <a:r>
              <a:rPr lang="en-US" dirty="0" smtClean="0"/>
              <a:t>Results displayed in browser</a:t>
            </a:r>
            <a:endParaRPr lang="en-US" dirty="0"/>
          </a:p>
        </p:txBody>
      </p:sp>
      <p:pic>
        <p:nvPicPr>
          <p:cNvPr id="4" name="Picture 3"/>
          <p:cNvPicPr>
            <a:picLocks noChangeAspect="1"/>
          </p:cNvPicPr>
          <p:nvPr/>
        </p:nvPicPr>
        <p:blipFill>
          <a:blip r:embed="rId2"/>
          <a:stretch>
            <a:fillRect/>
          </a:stretch>
        </p:blipFill>
        <p:spPr>
          <a:xfrm>
            <a:off x="234300" y="625584"/>
            <a:ext cx="8808142" cy="6232415"/>
          </a:xfrm>
          <a:prstGeom prst="rect">
            <a:avLst/>
          </a:prstGeom>
        </p:spPr>
      </p:pic>
    </p:spTree>
    <p:extLst>
      <p:ext uri="{BB962C8B-B14F-4D97-AF65-F5344CB8AC3E}">
        <p14:creationId xmlns:p14="http://schemas.microsoft.com/office/powerpoint/2010/main" val="3085112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91477"/>
          </a:xfrm>
        </p:spPr>
        <p:txBody>
          <a:bodyPr>
            <a:normAutofit fontScale="90000"/>
          </a:bodyPr>
          <a:lstStyle/>
          <a:p>
            <a:r>
              <a:rPr lang="en-US" dirty="0" smtClean="0"/>
              <a:t>Computation via Python Client calling API</a:t>
            </a:r>
            <a:endParaRPr lang="en-US" dirty="0"/>
          </a:p>
        </p:txBody>
      </p:sp>
      <p:pic>
        <p:nvPicPr>
          <p:cNvPr id="4" name="Picture 3"/>
          <p:cNvPicPr>
            <a:picLocks noChangeAspect="1"/>
          </p:cNvPicPr>
          <p:nvPr/>
        </p:nvPicPr>
        <p:blipFill>
          <a:blip r:embed="rId2"/>
          <a:stretch>
            <a:fillRect/>
          </a:stretch>
        </p:blipFill>
        <p:spPr>
          <a:xfrm>
            <a:off x="6149317" y="3164205"/>
            <a:ext cx="2366033" cy="3509082"/>
          </a:xfrm>
          <a:prstGeom prst="rect">
            <a:avLst/>
          </a:prstGeom>
        </p:spPr>
      </p:pic>
      <p:pic>
        <p:nvPicPr>
          <p:cNvPr id="5" name="Picture 4"/>
          <p:cNvPicPr>
            <a:picLocks noChangeAspect="1"/>
          </p:cNvPicPr>
          <p:nvPr/>
        </p:nvPicPr>
        <p:blipFill>
          <a:blip r:embed="rId3"/>
          <a:stretch>
            <a:fillRect/>
          </a:stretch>
        </p:blipFill>
        <p:spPr>
          <a:xfrm>
            <a:off x="300697" y="1069147"/>
            <a:ext cx="7277100" cy="2066925"/>
          </a:xfrm>
          <a:prstGeom prst="rect">
            <a:avLst/>
          </a:prstGeom>
        </p:spPr>
      </p:pic>
      <p:pic>
        <p:nvPicPr>
          <p:cNvPr id="6" name="Picture 5"/>
          <p:cNvPicPr>
            <a:picLocks noChangeAspect="1"/>
          </p:cNvPicPr>
          <p:nvPr/>
        </p:nvPicPr>
        <p:blipFill>
          <a:blip r:embed="rId4"/>
          <a:stretch>
            <a:fillRect/>
          </a:stretch>
        </p:blipFill>
        <p:spPr>
          <a:xfrm>
            <a:off x="300697" y="3615005"/>
            <a:ext cx="5848620" cy="2764649"/>
          </a:xfrm>
          <a:prstGeom prst="rect">
            <a:avLst/>
          </a:prstGeom>
        </p:spPr>
      </p:pic>
      <p:sp>
        <p:nvSpPr>
          <p:cNvPr id="7" name="TextBox 6"/>
          <p:cNvSpPr txBox="1"/>
          <p:nvPr/>
        </p:nvSpPr>
        <p:spPr>
          <a:xfrm>
            <a:off x="457200" y="743841"/>
            <a:ext cx="755335" cy="400110"/>
          </a:xfrm>
          <a:prstGeom prst="rect">
            <a:avLst/>
          </a:prstGeom>
          <a:noFill/>
        </p:spPr>
        <p:txBody>
          <a:bodyPr wrap="none" rtlCol="0">
            <a:spAutoFit/>
          </a:bodyPr>
          <a:lstStyle/>
          <a:p>
            <a:r>
              <a:rPr lang="en-US" sz="2000" b="1" dirty="0" smtClean="0">
                <a:solidFill>
                  <a:prstClr val="black"/>
                </a:solidFill>
              </a:rPr>
              <a:t>Input</a:t>
            </a:r>
            <a:endParaRPr lang="en-US" sz="2000" b="1" dirty="0">
              <a:solidFill>
                <a:prstClr val="black"/>
              </a:solidFill>
            </a:endParaRPr>
          </a:p>
        </p:txBody>
      </p:sp>
      <p:sp>
        <p:nvSpPr>
          <p:cNvPr id="8" name="TextBox 7"/>
          <p:cNvSpPr txBox="1"/>
          <p:nvPr/>
        </p:nvSpPr>
        <p:spPr>
          <a:xfrm>
            <a:off x="457199" y="3234479"/>
            <a:ext cx="846129" cy="400110"/>
          </a:xfrm>
          <a:prstGeom prst="rect">
            <a:avLst/>
          </a:prstGeom>
          <a:noFill/>
        </p:spPr>
        <p:txBody>
          <a:bodyPr wrap="none" rtlCol="0">
            <a:spAutoFit/>
          </a:bodyPr>
          <a:lstStyle/>
          <a:p>
            <a:r>
              <a:rPr lang="en-US" sz="2000" b="1" dirty="0" smtClean="0">
                <a:solidFill>
                  <a:prstClr val="black"/>
                </a:solidFill>
              </a:rPr>
              <a:t>Result</a:t>
            </a:r>
            <a:endParaRPr lang="en-US" sz="2000" b="1" dirty="0">
              <a:solidFill>
                <a:prstClr val="black"/>
              </a:solidFill>
            </a:endParaRPr>
          </a:p>
        </p:txBody>
      </p:sp>
      <p:sp>
        <p:nvSpPr>
          <p:cNvPr id="3" name="TextBox 2"/>
          <p:cNvSpPr txBox="1"/>
          <p:nvPr/>
        </p:nvSpPr>
        <p:spPr>
          <a:xfrm>
            <a:off x="4244317" y="1737386"/>
            <a:ext cx="4271033" cy="830997"/>
          </a:xfrm>
          <a:prstGeom prst="rect">
            <a:avLst/>
          </a:prstGeom>
          <a:solidFill>
            <a:srgbClr val="FFFF00"/>
          </a:solidFill>
        </p:spPr>
        <p:txBody>
          <a:bodyPr wrap="square" rtlCol="0">
            <a:spAutoFit/>
          </a:bodyPr>
          <a:lstStyle/>
          <a:p>
            <a:r>
              <a:rPr lang="en-US" sz="2400" dirty="0" smtClean="0">
                <a:solidFill>
                  <a:prstClr val="black"/>
                </a:solidFill>
              </a:rPr>
              <a:t>Python session on desktop but data and analysis on server</a:t>
            </a:r>
            <a:endParaRPr lang="en-US" sz="2400" dirty="0">
              <a:solidFill>
                <a:prstClr val="black"/>
              </a:solidFill>
            </a:endParaRPr>
          </a:p>
        </p:txBody>
      </p:sp>
      <p:sp>
        <p:nvSpPr>
          <p:cNvPr id="9" name="Rectangle 8"/>
          <p:cNvSpPr/>
          <p:nvPr/>
        </p:nvSpPr>
        <p:spPr>
          <a:xfrm>
            <a:off x="4487778" y="4560459"/>
            <a:ext cx="4017633" cy="2031325"/>
          </a:xfrm>
          <a:prstGeom prst="rect">
            <a:avLst/>
          </a:prstGeom>
          <a:solidFill>
            <a:srgbClr val="FFFF00"/>
          </a:solidFill>
        </p:spPr>
        <p:txBody>
          <a:bodyPr wrap="square">
            <a:spAutoFit/>
          </a:bodyPr>
          <a:lstStyle/>
          <a:p>
            <a:r>
              <a:rPr lang="en-US" sz="1400" dirty="0">
                <a:solidFill>
                  <a:prstClr val="black"/>
                </a:solidFill>
              </a:rPr>
              <a:t>Assumptions</a:t>
            </a:r>
          </a:p>
          <a:p>
            <a:pPr marL="285750" indent="-285750">
              <a:buFont typeface="Arial" panose="020B0604020202020204" pitchFamily="34" charset="0"/>
              <a:buChar char="•"/>
            </a:pPr>
            <a:r>
              <a:rPr lang="en-US" sz="1400" dirty="0">
                <a:solidFill>
                  <a:prstClr val="black"/>
                </a:solidFill>
              </a:rPr>
              <a:t>Research hydrologic modelers should be comfortable using a scientific  programming language like Python or R.</a:t>
            </a:r>
          </a:p>
          <a:p>
            <a:pPr marL="285750" indent="-285750">
              <a:buFont typeface="Arial" panose="020B0604020202020204" pitchFamily="34" charset="0"/>
              <a:buChar char="•"/>
            </a:pPr>
            <a:r>
              <a:rPr lang="en-US" sz="1400" dirty="0">
                <a:solidFill>
                  <a:prstClr val="black"/>
                </a:solidFill>
              </a:rPr>
              <a:t>Hydrologic modelers are not expert in HPC systems and learning this is a barrier to the use of HPC.</a:t>
            </a:r>
          </a:p>
          <a:p>
            <a:pPr marL="285750" indent="-285750">
              <a:buFont typeface="Arial" panose="020B0604020202020204" pitchFamily="34" charset="0"/>
              <a:buChar char="•"/>
            </a:pPr>
            <a:r>
              <a:rPr lang="en-US" sz="1400" dirty="0">
                <a:solidFill>
                  <a:prstClr val="black"/>
                </a:solidFill>
              </a:rPr>
              <a:t>Hydrologic modeling is data intensive (large datasets from a range of sources)</a:t>
            </a:r>
          </a:p>
        </p:txBody>
      </p:sp>
    </p:spTree>
    <p:extLst>
      <p:ext uri="{BB962C8B-B14F-4D97-AF65-F5344CB8AC3E}">
        <p14:creationId xmlns:p14="http://schemas.microsoft.com/office/powerpoint/2010/main" val="690461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dirty="0" smtClean="0"/>
              <a:t>The challenge of increasing Digital Elevation Model (DEM) resolution</a:t>
            </a:r>
          </a:p>
        </p:txBody>
      </p:sp>
      <p:sp>
        <p:nvSpPr>
          <p:cNvPr id="28675" name="Rectangle 38"/>
          <p:cNvSpPr>
            <a:spLocks noChangeArrowheads="1"/>
          </p:cNvSpPr>
          <p:nvPr/>
        </p:nvSpPr>
        <p:spPr bwMode="auto">
          <a:xfrm>
            <a:off x="22070" y="1419319"/>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dirty="0">
                <a:solidFill>
                  <a:srgbClr val="000000"/>
                </a:solidFill>
              </a:rPr>
              <a:t>1980’s  DMA  90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2</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6" name="Rectangle 39"/>
          <p:cNvSpPr>
            <a:spLocks noChangeArrowheads="1"/>
          </p:cNvSpPr>
          <p:nvPr/>
        </p:nvSpPr>
        <p:spPr bwMode="auto">
          <a:xfrm>
            <a:off x="22070" y="2848069"/>
            <a:ext cx="2672911"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1990’s USGS DEM  30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3</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7" name="Rectangle 39"/>
          <p:cNvSpPr>
            <a:spLocks noChangeArrowheads="1"/>
          </p:cNvSpPr>
          <p:nvPr/>
        </p:nvSpPr>
        <p:spPr bwMode="auto">
          <a:xfrm>
            <a:off x="22070" y="4254500"/>
            <a:ext cx="193873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2000’s NED </a:t>
            </a:r>
            <a:r>
              <a:rPr lang="en-US" sz="2000" dirty="0" smtClean="0">
                <a:solidFill>
                  <a:srgbClr val="000000"/>
                </a:solidFill>
              </a:rPr>
              <a:t>10 </a:t>
            </a:r>
            <a:r>
              <a:rPr lang="en-US" sz="2000" dirty="0">
                <a:solidFill>
                  <a:srgbClr val="000000"/>
                </a:solidFill>
              </a:rPr>
              <a:t>m</a:t>
            </a:r>
          </a:p>
          <a:p>
            <a:pPr fontAlgn="base">
              <a:spcBef>
                <a:spcPct val="45000"/>
              </a:spcBef>
              <a:spcAft>
                <a:spcPct val="0"/>
              </a:spcAft>
            </a:pPr>
            <a:r>
              <a:rPr lang="en-US" sz="2000" dirty="0">
                <a:solidFill>
                  <a:srgbClr val="000000"/>
                </a:solidFill>
              </a:rPr>
              <a:t>10</a:t>
            </a:r>
            <a:r>
              <a:rPr lang="en-US" sz="2000" baseline="30000" dirty="0">
                <a:solidFill>
                  <a:srgbClr val="000000"/>
                </a:solidFill>
              </a:rPr>
              <a:t>4</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8" name="Rectangle 39"/>
          <p:cNvSpPr>
            <a:spLocks noChangeArrowheads="1"/>
          </p:cNvSpPr>
          <p:nvPr/>
        </p:nvSpPr>
        <p:spPr bwMode="auto">
          <a:xfrm>
            <a:off x="22070" y="5683250"/>
            <a:ext cx="2103268"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2010’s LIDAR ~1 m</a:t>
            </a:r>
          </a:p>
          <a:p>
            <a:pPr fontAlgn="base">
              <a:spcBef>
                <a:spcPct val="45000"/>
              </a:spcBef>
              <a:spcAft>
                <a:spcPct val="0"/>
              </a:spcAft>
            </a:pPr>
            <a:r>
              <a:rPr lang="en-US" sz="2000" dirty="0">
                <a:solidFill>
                  <a:srgbClr val="000000"/>
                </a:solidFill>
              </a:rPr>
              <a:t>10</a:t>
            </a:r>
            <a:r>
              <a:rPr lang="en-US" sz="2000" baseline="30000" dirty="0">
                <a:solidFill>
                  <a:srgbClr val="000000"/>
                </a:solidFill>
              </a:rPr>
              <a:t>6</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grpSp>
        <p:nvGrpSpPr>
          <p:cNvPr id="2" name="Group 50"/>
          <p:cNvGrpSpPr>
            <a:grpSpLocks/>
          </p:cNvGrpSpPr>
          <p:nvPr/>
        </p:nvGrpSpPr>
        <p:grpSpPr bwMode="auto">
          <a:xfrm>
            <a:off x="2657062" y="1012424"/>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
        <p:nvSpPr>
          <p:cNvPr id="3" name="TextBox 2"/>
          <p:cNvSpPr txBox="1"/>
          <p:nvPr/>
        </p:nvSpPr>
        <p:spPr>
          <a:xfrm>
            <a:off x="7156785" y="906052"/>
            <a:ext cx="1801647" cy="707886"/>
          </a:xfrm>
          <a:prstGeom prst="rect">
            <a:avLst/>
          </a:prstGeom>
          <a:noFill/>
        </p:spPr>
        <p:txBody>
          <a:bodyPr wrap="none" rtlCol="0">
            <a:spAutoFit/>
          </a:bodyPr>
          <a:lstStyle/>
          <a:p>
            <a:pPr algn="ctr"/>
            <a:r>
              <a:rPr lang="en-US" sz="2000" dirty="0" smtClean="0">
                <a:solidFill>
                  <a:prstClr val="black"/>
                </a:solidFill>
              </a:rPr>
              <a:t>e.g. 50,000 km</a:t>
            </a:r>
            <a:r>
              <a:rPr lang="en-US" sz="2000" baseline="30000" dirty="0" smtClean="0">
                <a:solidFill>
                  <a:prstClr val="black"/>
                </a:solidFill>
              </a:rPr>
              <a:t>2</a:t>
            </a:r>
          </a:p>
          <a:p>
            <a:pPr algn="ctr"/>
            <a:r>
              <a:rPr lang="en-US" sz="2000" dirty="0" smtClean="0">
                <a:solidFill>
                  <a:prstClr val="black"/>
                </a:solidFill>
              </a:rPr>
              <a:t>Watershed</a:t>
            </a:r>
            <a:endParaRPr lang="en-US" sz="2000" dirty="0">
              <a:solidFill>
                <a:prstClr val="black"/>
              </a:solidFill>
            </a:endParaRPr>
          </a:p>
        </p:txBody>
      </p:sp>
      <p:sp>
        <p:nvSpPr>
          <p:cNvPr id="4" name="Rectangle 3"/>
          <p:cNvSpPr/>
          <p:nvPr/>
        </p:nvSpPr>
        <p:spPr>
          <a:xfrm>
            <a:off x="7627041" y="1613938"/>
            <a:ext cx="861133" cy="400110"/>
          </a:xfrm>
          <a:prstGeom prst="rect">
            <a:avLst/>
          </a:prstGeom>
        </p:spPr>
        <p:txBody>
          <a:bodyPr wrap="none">
            <a:spAutoFit/>
          </a:bodyPr>
          <a:lstStyle/>
          <a:p>
            <a:r>
              <a:rPr lang="en-US" sz="2000" dirty="0">
                <a:solidFill>
                  <a:prstClr val="black"/>
                </a:solidFill>
              </a:rPr>
              <a:t>27 MB</a:t>
            </a:r>
          </a:p>
        </p:txBody>
      </p:sp>
      <p:sp>
        <p:nvSpPr>
          <p:cNvPr id="14" name="Rectangle 13"/>
          <p:cNvSpPr/>
          <p:nvPr/>
        </p:nvSpPr>
        <p:spPr>
          <a:xfrm>
            <a:off x="7627040" y="2739141"/>
            <a:ext cx="990977" cy="400110"/>
          </a:xfrm>
          <a:prstGeom prst="rect">
            <a:avLst/>
          </a:prstGeom>
        </p:spPr>
        <p:txBody>
          <a:bodyPr wrap="none">
            <a:spAutoFit/>
          </a:bodyPr>
          <a:lstStyle/>
          <a:p>
            <a:r>
              <a:rPr lang="en-US" sz="2000" dirty="0" smtClean="0">
                <a:solidFill>
                  <a:prstClr val="black"/>
                </a:solidFill>
              </a:rPr>
              <a:t>240 </a:t>
            </a:r>
            <a:r>
              <a:rPr lang="en-US" sz="2000" dirty="0">
                <a:solidFill>
                  <a:prstClr val="black"/>
                </a:solidFill>
              </a:rPr>
              <a:t>MB</a:t>
            </a:r>
          </a:p>
        </p:txBody>
      </p:sp>
      <p:sp>
        <p:nvSpPr>
          <p:cNvPr id="15" name="Rectangle 14"/>
          <p:cNvSpPr/>
          <p:nvPr/>
        </p:nvSpPr>
        <p:spPr>
          <a:xfrm>
            <a:off x="7627039" y="4276542"/>
            <a:ext cx="673582" cy="400110"/>
          </a:xfrm>
          <a:prstGeom prst="rect">
            <a:avLst/>
          </a:prstGeom>
        </p:spPr>
        <p:txBody>
          <a:bodyPr wrap="none">
            <a:spAutoFit/>
          </a:bodyPr>
          <a:lstStyle/>
          <a:p>
            <a:r>
              <a:rPr lang="en-US" sz="2000" dirty="0" smtClean="0">
                <a:solidFill>
                  <a:prstClr val="black"/>
                </a:solidFill>
              </a:rPr>
              <a:t>2 GB</a:t>
            </a:r>
            <a:endParaRPr lang="en-US" sz="2000" dirty="0">
              <a:solidFill>
                <a:prstClr val="black"/>
              </a:solidFill>
            </a:endParaRPr>
          </a:p>
        </p:txBody>
      </p:sp>
      <p:sp>
        <p:nvSpPr>
          <p:cNvPr id="16" name="Rectangle 15"/>
          <p:cNvSpPr/>
          <p:nvPr/>
        </p:nvSpPr>
        <p:spPr>
          <a:xfrm>
            <a:off x="7600798" y="5758893"/>
            <a:ext cx="933269" cy="400110"/>
          </a:xfrm>
          <a:prstGeom prst="rect">
            <a:avLst/>
          </a:prstGeom>
        </p:spPr>
        <p:txBody>
          <a:bodyPr wrap="none">
            <a:spAutoFit/>
          </a:bodyPr>
          <a:lstStyle/>
          <a:p>
            <a:r>
              <a:rPr lang="en-US" sz="2000" dirty="0" smtClean="0">
                <a:solidFill>
                  <a:prstClr val="black"/>
                </a:solidFill>
              </a:rPr>
              <a:t>200 GB</a:t>
            </a:r>
            <a:endParaRPr lang="en-US" sz="2000" dirty="0">
              <a:solidFill>
                <a:prstClr val="black"/>
              </a:solidFill>
            </a:endParaRPr>
          </a:p>
        </p:txBody>
      </p:sp>
    </p:spTree>
    <p:extLst>
      <p:ext uri="{BB962C8B-B14F-4D97-AF65-F5344CB8AC3E}">
        <p14:creationId xmlns:p14="http://schemas.microsoft.com/office/powerpoint/2010/main" val="1864982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646" y="238860"/>
            <a:ext cx="8229600" cy="516151"/>
          </a:xfrm>
        </p:spPr>
        <p:txBody>
          <a:bodyPr>
            <a:normAutofit fontScale="90000"/>
          </a:bodyPr>
          <a:lstStyle/>
          <a:p>
            <a:r>
              <a:rPr lang="en-US" dirty="0" smtClean="0"/>
              <a:t>Architecture</a:t>
            </a:r>
            <a:endParaRPr lang="en-US" dirty="0"/>
          </a:p>
        </p:txBody>
      </p:sp>
      <p:grpSp>
        <p:nvGrpSpPr>
          <p:cNvPr id="58" name="Group 57"/>
          <p:cNvGrpSpPr/>
          <p:nvPr/>
        </p:nvGrpSpPr>
        <p:grpSpPr>
          <a:xfrm>
            <a:off x="683268" y="804009"/>
            <a:ext cx="7777465" cy="5533860"/>
            <a:chOff x="906781" y="804009"/>
            <a:chExt cx="7330439" cy="5215790"/>
          </a:xfrm>
        </p:grpSpPr>
        <p:sp>
          <p:nvSpPr>
            <p:cNvPr id="62" name="TextBox 61"/>
            <p:cNvSpPr txBox="1"/>
            <p:nvPr/>
          </p:nvSpPr>
          <p:spPr>
            <a:xfrm>
              <a:off x="944829" y="1710848"/>
              <a:ext cx="3291840" cy="1525219"/>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algn="ctr">
                <a:lnSpc>
                  <a:spcPct val="80000"/>
                </a:lnSpc>
                <a:defRPr sz="1200" spc="-1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sz="2000" b="1" dirty="0">
                <a:solidFill>
                  <a:srgbClr val="1F497D"/>
                </a:solidFill>
              </a:endParaRPr>
            </a:p>
          </p:txBody>
        </p:sp>
        <p:sp>
          <p:nvSpPr>
            <p:cNvPr id="14" name="Rectangle 13"/>
            <p:cNvSpPr/>
            <p:nvPr/>
          </p:nvSpPr>
          <p:spPr>
            <a:xfrm>
              <a:off x="906781" y="3529334"/>
              <a:ext cx="7315200" cy="2490465"/>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15" name="TextBox 14"/>
            <p:cNvSpPr txBox="1"/>
            <p:nvPr/>
          </p:nvSpPr>
          <p:spPr>
            <a:xfrm>
              <a:off x="1039866" y="3573963"/>
              <a:ext cx="3757644" cy="369332"/>
            </a:xfrm>
            <a:prstGeom prst="rect">
              <a:avLst/>
            </a:prstGeom>
            <a:noFill/>
          </p:spPr>
          <p:txBody>
            <a:bodyPr wrap="square" rtlCol="0">
              <a:spAutoFit/>
            </a:bodyPr>
            <a:lstStyle/>
            <a:p>
              <a:r>
                <a:rPr lang="en-US" dirty="0" err="1" smtClean="0">
                  <a:solidFill>
                    <a:prstClr val="black"/>
                  </a:solidFill>
                </a:rPr>
                <a:t>iRODS</a:t>
              </a:r>
              <a:r>
                <a:rPr lang="en-US" dirty="0" smtClean="0">
                  <a:solidFill>
                    <a:prstClr val="black"/>
                  </a:solidFill>
                </a:rPr>
                <a:t> </a:t>
              </a:r>
              <a:r>
                <a:rPr lang="en-US" dirty="0">
                  <a:solidFill>
                    <a:prstClr val="black"/>
                  </a:solidFill>
                </a:rPr>
                <a:t>“Network File System”</a:t>
              </a:r>
            </a:p>
          </p:txBody>
        </p:sp>
        <p:sp>
          <p:nvSpPr>
            <p:cNvPr id="16" name="Rectangle 15"/>
            <p:cNvSpPr/>
            <p:nvPr/>
          </p:nvSpPr>
          <p:spPr>
            <a:xfrm>
              <a:off x="992401" y="4747514"/>
              <a:ext cx="7114074" cy="1196086"/>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endParaRPr lang="en-US" sz="1600" dirty="0">
                <a:solidFill>
                  <a:prstClr val="black"/>
                </a:solidFill>
              </a:endParaRPr>
            </a:p>
          </p:txBody>
        </p:sp>
        <p:sp>
          <p:nvSpPr>
            <p:cNvPr id="17" name="Rectangle 16"/>
            <p:cNvSpPr/>
            <p:nvPr/>
          </p:nvSpPr>
          <p:spPr>
            <a:xfrm>
              <a:off x="992401" y="3920958"/>
              <a:ext cx="7114075" cy="727242"/>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r>
                <a:rPr lang="en-US" sz="1600" dirty="0" err="1" smtClean="0">
                  <a:solidFill>
                    <a:prstClr val="black"/>
                  </a:solidFill>
                </a:rPr>
                <a:t>iCAT</a:t>
              </a:r>
              <a:r>
                <a:rPr lang="en-US" sz="1600" dirty="0" smtClean="0">
                  <a:solidFill>
                    <a:prstClr val="black"/>
                  </a:solidFill>
                </a:rPr>
                <a:t> Zone</a:t>
              </a:r>
              <a:endParaRPr lang="en-US" sz="1600" dirty="0">
                <a:solidFill>
                  <a:prstClr val="black"/>
                </a:solidFill>
              </a:endParaRPr>
            </a:p>
            <a:p>
              <a:pPr marL="285750" indent="-285750">
                <a:lnSpc>
                  <a:spcPct val="80000"/>
                </a:lnSpc>
                <a:spcBef>
                  <a:spcPts val="200"/>
                </a:spcBef>
                <a:buFont typeface="Arial" panose="020B0604020202020204" pitchFamily="34" charset="0"/>
                <a:buChar char="•"/>
              </a:pPr>
              <a:r>
                <a:rPr lang="en-US" sz="1600" dirty="0" smtClean="0">
                  <a:solidFill>
                    <a:prstClr val="black"/>
                  </a:solidFill>
                </a:rPr>
                <a:t>User Accounts</a:t>
              </a:r>
            </a:p>
            <a:p>
              <a:pPr marL="285750" indent="-285750">
                <a:lnSpc>
                  <a:spcPct val="80000"/>
                </a:lnSpc>
                <a:spcBef>
                  <a:spcPts val="200"/>
                </a:spcBef>
                <a:buFont typeface="Arial" panose="020B0604020202020204" pitchFamily="34" charset="0"/>
                <a:buChar char="•"/>
              </a:pPr>
              <a:r>
                <a:rPr lang="en-US" sz="1600" dirty="0" smtClean="0">
                  <a:solidFill>
                    <a:prstClr val="black"/>
                  </a:solidFill>
                </a:rPr>
                <a:t>Authentication </a:t>
              </a:r>
              <a:r>
                <a:rPr lang="en-US" sz="1600" dirty="0">
                  <a:solidFill>
                    <a:prstClr val="black"/>
                  </a:solidFill>
                </a:rPr>
                <a:t>and Authorization Infrastructure (AAI) for Access </a:t>
              </a:r>
              <a:r>
                <a:rPr lang="en-US" sz="1600" dirty="0" smtClean="0">
                  <a:solidFill>
                    <a:prstClr val="black"/>
                  </a:solidFill>
                </a:rPr>
                <a:t>Control</a:t>
              </a:r>
              <a:endParaRPr lang="en-US" sz="1600" dirty="0">
                <a:solidFill>
                  <a:prstClr val="black"/>
                </a:solidFill>
              </a:endParaRPr>
            </a:p>
          </p:txBody>
        </p:sp>
        <p:sp>
          <p:nvSpPr>
            <p:cNvPr id="19" name="TextBox 18"/>
            <p:cNvSpPr txBox="1"/>
            <p:nvPr/>
          </p:nvSpPr>
          <p:spPr>
            <a:xfrm>
              <a:off x="3451128" y="1908307"/>
              <a:ext cx="958298" cy="113030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defPPr>
                <a:defRPr lang="en-US"/>
              </a:defPPr>
              <a:lvl1pPr algn="ctr">
                <a:lnSpc>
                  <a:spcPct val="80000"/>
                </a:lnSpc>
                <a:spcBef>
                  <a:spcPts val="200"/>
                </a:spcBef>
                <a:defRPr sz="1600" b="1">
                  <a:solidFill>
                    <a:srgbClr val="1F497D"/>
                  </a:solidFill>
                </a:defRPr>
              </a:lvl1pPr>
            </a:lstStyle>
            <a:p>
              <a:r>
                <a:rPr lang="en-US" sz="1800" dirty="0"/>
                <a:t>Web Services </a:t>
              </a:r>
              <a:r>
                <a:rPr lang="en-US" sz="1800" dirty="0" smtClean="0"/>
                <a:t>(REST </a:t>
              </a:r>
              <a:r>
                <a:rPr lang="en-US" sz="1800" dirty="0"/>
                <a:t>API)</a:t>
              </a:r>
            </a:p>
          </p:txBody>
        </p:sp>
        <p:sp>
          <p:nvSpPr>
            <p:cNvPr id="20" name="TextBox 19"/>
            <p:cNvSpPr txBox="1"/>
            <p:nvPr/>
          </p:nvSpPr>
          <p:spPr>
            <a:xfrm>
              <a:off x="1129621" y="2133600"/>
              <a:ext cx="1986959" cy="9890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2000" b="1" dirty="0" err="1">
                  <a:solidFill>
                    <a:srgbClr val="1F497D"/>
                  </a:solidFill>
                </a:rPr>
                <a:t>Django</a:t>
              </a:r>
              <a:r>
                <a:rPr lang="en-US" sz="2000" b="1" dirty="0">
                  <a:solidFill>
                    <a:srgbClr val="1F497D"/>
                  </a:solidFill>
                </a:rPr>
                <a:t> web application </a:t>
              </a:r>
              <a:r>
                <a:rPr lang="en-US" sz="2000" b="1" dirty="0" smtClean="0">
                  <a:solidFill>
                    <a:srgbClr val="1F497D"/>
                  </a:solidFill>
                </a:rPr>
                <a:t>framework (Python)</a:t>
              </a:r>
              <a:endParaRPr lang="en-US" sz="2000" b="1" dirty="0">
                <a:solidFill>
                  <a:srgbClr val="1F497D"/>
                </a:solidFill>
              </a:endParaRPr>
            </a:p>
          </p:txBody>
        </p:sp>
        <p:sp>
          <p:nvSpPr>
            <p:cNvPr id="21" name="TextBox 20"/>
            <p:cNvSpPr txBox="1"/>
            <p:nvPr/>
          </p:nvSpPr>
          <p:spPr>
            <a:xfrm>
              <a:off x="1696081" y="1456165"/>
              <a:ext cx="1446074" cy="553705"/>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b="1" dirty="0">
                  <a:solidFill>
                    <a:srgbClr val="1F497D"/>
                  </a:solidFill>
                </a:rPr>
                <a:t>Web </a:t>
              </a:r>
              <a:r>
                <a:rPr lang="en-US" b="1" dirty="0" smtClean="0">
                  <a:solidFill>
                    <a:srgbClr val="1F497D"/>
                  </a:solidFill>
                </a:rPr>
                <a:t>Pages</a:t>
              </a:r>
              <a:endParaRPr lang="en-US" b="1" dirty="0">
                <a:solidFill>
                  <a:srgbClr val="1F497D"/>
                </a:solidFill>
              </a:endParaRPr>
            </a:p>
          </p:txBody>
        </p:sp>
        <p:cxnSp>
          <p:nvCxnSpPr>
            <p:cNvPr id="26" name="Straight Connector 25"/>
            <p:cNvCxnSpPr>
              <a:stCxn id="62" idx="2"/>
            </p:cNvCxnSpPr>
            <p:nvPr/>
          </p:nvCxnSpPr>
          <p:spPr>
            <a:xfrm>
              <a:off x="2590749" y="3236067"/>
              <a:ext cx="0" cy="293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814117" y="3405505"/>
              <a:ext cx="1554366" cy="405313"/>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1600" dirty="0" err="1">
                  <a:solidFill>
                    <a:prstClr val="black"/>
                  </a:solidFill>
                </a:rPr>
                <a:t>iRODS</a:t>
              </a:r>
              <a:r>
                <a:rPr lang="en-US" sz="1600" dirty="0">
                  <a:solidFill>
                    <a:prstClr val="black"/>
                  </a:solidFill>
                </a:rPr>
                <a:t> Native REST API</a:t>
              </a:r>
            </a:p>
          </p:txBody>
        </p:sp>
        <p:sp>
          <p:nvSpPr>
            <p:cNvPr id="52" name="TextBox 51"/>
            <p:cNvSpPr txBox="1"/>
            <p:nvPr/>
          </p:nvSpPr>
          <p:spPr>
            <a:xfrm>
              <a:off x="4945380" y="1710848"/>
              <a:ext cx="3291840" cy="1525219"/>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ctr">
                <a:lnSpc>
                  <a:spcPct val="80000"/>
                </a:lnSpc>
                <a:defRPr sz="1200" spc="-1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smtClean="0">
                  <a:solidFill>
                    <a:srgbClr val="1F497D"/>
                  </a:solidFill>
                </a:rPr>
                <a:t>Clients (3rd party), </a:t>
              </a:r>
              <a:r>
                <a:rPr lang="en-US" sz="2000" b="1" dirty="0">
                  <a:solidFill>
                    <a:srgbClr val="1F497D"/>
                  </a:solidFill>
                </a:rPr>
                <a:t>interoperable systems and web tools</a:t>
              </a:r>
            </a:p>
          </p:txBody>
        </p:sp>
        <p:cxnSp>
          <p:nvCxnSpPr>
            <p:cNvPr id="67" name="Straight Connector 66"/>
            <p:cNvCxnSpPr>
              <a:stCxn id="52" idx="1"/>
              <a:endCxn id="19" idx="3"/>
            </p:cNvCxnSpPr>
            <p:nvPr/>
          </p:nvCxnSpPr>
          <p:spPr>
            <a:xfrm flipH="1">
              <a:off x="4409426" y="2473458"/>
              <a:ext cx="535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2" idx="2"/>
              <a:endCxn id="50" idx="0"/>
            </p:cNvCxnSpPr>
            <p:nvPr/>
          </p:nvCxnSpPr>
          <p:spPr>
            <a:xfrm>
              <a:off x="6591300" y="3236067"/>
              <a:ext cx="0" cy="169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099182" y="2255093"/>
              <a:ext cx="2984237" cy="765798"/>
            </a:xfrm>
            <a:prstGeom prst="rect">
              <a:avLst/>
            </a:prstGeom>
            <a:noFill/>
          </p:spPr>
          <p:txBody>
            <a:bodyPr wrap="square" numCol="2" rtlCol="0">
              <a:noAutofit/>
            </a:bodyPr>
            <a:lstStyle/>
            <a:p>
              <a:pPr marL="285750" indent="-285750">
                <a:lnSpc>
                  <a:spcPts val="1600"/>
                </a:lnSpc>
                <a:buFont typeface="Arial" panose="020B0604020202020204" pitchFamily="34" charset="0"/>
                <a:buChar char="•"/>
              </a:pPr>
              <a:r>
                <a:rPr lang="en-US" sz="1600" dirty="0" err="1" smtClean="0">
                  <a:solidFill>
                    <a:prstClr val="black"/>
                  </a:solidFill>
                </a:rPr>
                <a:t>HydroDesktop</a:t>
              </a:r>
              <a:endParaRPr lang="en-US" sz="1600" dirty="0" smtClean="0">
                <a:solidFill>
                  <a:prstClr val="black"/>
                </a:solidFill>
              </a:endParaRPr>
            </a:p>
            <a:p>
              <a:pPr marL="285750" indent="-285750">
                <a:lnSpc>
                  <a:spcPts val="1600"/>
                </a:lnSpc>
                <a:buFont typeface="Arial" panose="020B0604020202020204" pitchFamily="34" charset="0"/>
                <a:buChar char="•"/>
              </a:pPr>
              <a:r>
                <a:rPr lang="en-US" sz="1600" dirty="0" smtClean="0">
                  <a:solidFill>
                    <a:prstClr val="black"/>
                  </a:solidFill>
                </a:rPr>
                <a:t>Tethys</a:t>
              </a:r>
            </a:p>
            <a:p>
              <a:pPr marL="285750" indent="-285750">
                <a:lnSpc>
                  <a:spcPts val="1600"/>
                </a:lnSpc>
                <a:buFont typeface="Arial" panose="020B0604020202020204" pitchFamily="34" charset="0"/>
                <a:buChar char="•"/>
              </a:pPr>
              <a:r>
                <a:rPr lang="en-US" sz="1600" dirty="0" err="1" smtClean="0">
                  <a:solidFill>
                    <a:prstClr val="black"/>
                  </a:solidFill>
                </a:rPr>
                <a:t>BiG</a:t>
              </a:r>
              <a:r>
                <a:rPr lang="en-US" sz="1600" dirty="0" smtClean="0">
                  <a:solidFill>
                    <a:prstClr val="black"/>
                  </a:solidFill>
                </a:rPr>
                <a:t> </a:t>
              </a:r>
              <a:r>
                <a:rPr lang="en-US" sz="1600" dirty="0">
                  <a:solidFill>
                    <a:prstClr val="black"/>
                  </a:solidFill>
                </a:rPr>
                <a:t>CZ SSI</a:t>
              </a:r>
            </a:p>
            <a:p>
              <a:pPr marL="285750" indent="-285750">
                <a:lnSpc>
                  <a:spcPts val="1600"/>
                </a:lnSpc>
                <a:buFont typeface="Arial" panose="020B0604020202020204" pitchFamily="34" charset="0"/>
                <a:buChar char="•"/>
              </a:pPr>
              <a:r>
                <a:rPr lang="en-US" sz="1600" dirty="0">
                  <a:solidFill>
                    <a:prstClr val="black"/>
                  </a:solidFill>
                </a:rPr>
                <a:t>CI-WATER</a:t>
              </a:r>
            </a:p>
            <a:p>
              <a:pPr marL="285750" indent="-285750">
                <a:lnSpc>
                  <a:spcPts val="1600"/>
                </a:lnSpc>
                <a:buFont typeface="Arial" panose="020B0604020202020204" pitchFamily="34" charset="0"/>
                <a:buChar char="•"/>
              </a:pPr>
              <a:endParaRPr lang="en-US" sz="1600" dirty="0" smtClean="0">
                <a:solidFill>
                  <a:prstClr val="black"/>
                </a:solidFill>
              </a:endParaRPr>
            </a:p>
            <a:p>
              <a:pPr marL="457200" indent="-336550">
                <a:lnSpc>
                  <a:spcPts val="1600"/>
                </a:lnSpc>
                <a:buFont typeface="Arial" panose="020B0604020202020204" pitchFamily="34" charset="0"/>
                <a:buChar char="•"/>
              </a:pPr>
              <a:r>
                <a:rPr lang="en-US" sz="1600" dirty="0" smtClean="0">
                  <a:solidFill>
                    <a:prstClr val="black"/>
                  </a:solidFill>
                </a:rPr>
                <a:t>SEAD</a:t>
              </a:r>
              <a:endParaRPr lang="en-US" sz="1600" dirty="0">
                <a:solidFill>
                  <a:prstClr val="black"/>
                </a:solidFill>
              </a:endParaRPr>
            </a:p>
            <a:p>
              <a:pPr marL="457200" indent="-336550">
                <a:lnSpc>
                  <a:spcPts val="1600"/>
                </a:lnSpc>
                <a:buFont typeface="Arial" panose="020B0604020202020204" pitchFamily="34" charset="0"/>
                <a:buChar char="•"/>
              </a:pPr>
              <a:r>
                <a:rPr lang="en-US" sz="1600" dirty="0" err="1" smtClean="0">
                  <a:solidFill>
                    <a:prstClr val="black"/>
                  </a:solidFill>
                </a:rPr>
                <a:t>CyberGIS</a:t>
              </a:r>
              <a:endParaRPr lang="en-US" sz="1600" dirty="0" smtClean="0">
                <a:solidFill>
                  <a:prstClr val="black"/>
                </a:solidFill>
              </a:endParaRPr>
            </a:p>
            <a:p>
              <a:pPr marL="457200" indent="-336550">
                <a:lnSpc>
                  <a:spcPts val="1600"/>
                </a:lnSpc>
                <a:buFont typeface="Arial" panose="020B0604020202020204" pitchFamily="34" charset="0"/>
                <a:buChar char="•"/>
              </a:pPr>
              <a:r>
                <a:rPr lang="en-US" sz="1600" dirty="0" smtClean="0">
                  <a:solidFill>
                    <a:prstClr val="black"/>
                  </a:solidFill>
                </a:rPr>
                <a:t>SESYNC GI Venture</a:t>
              </a:r>
              <a:endParaRPr lang="en-US" sz="1600" dirty="0">
                <a:solidFill>
                  <a:prstClr val="black"/>
                </a:solidFill>
              </a:endParaRPr>
            </a:p>
          </p:txBody>
        </p:sp>
        <p:sp>
          <p:nvSpPr>
            <p:cNvPr id="48" name="Rectangle 47"/>
            <p:cNvSpPr/>
            <p:nvPr/>
          </p:nvSpPr>
          <p:spPr>
            <a:xfrm>
              <a:off x="4065887" y="4946837"/>
              <a:ext cx="971761" cy="594979"/>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2000" dirty="0" smtClean="0">
                  <a:solidFill>
                    <a:prstClr val="black"/>
                  </a:solidFill>
                </a:rPr>
                <a:t>RENCI</a:t>
              </a:r>
              <a:endParaRPr lang="en-US" sz="2000" dirty="0">
                <a:solidFill>
                  <a:prstClr val="black"/>
                </a:solidFill>
              </a:endParaRPr>
            </a:p>
          </p:txBody>
        </p:sp>
        <p:sp>
          <p:nvSpPr>
            <p:cNvPr id="49" name="Rectangle 48"/>
            <p:cNvSpPr/>
            <p:nvPr/>
          </p:nvSpPr>
          <p:spPr>
            <a:xfrm>
              <a:off x="5484153" y="4946837"/>
              <a:ext cx="971761" cy="594979"/>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2000" dirty="0" smtClean="0">
                  <a:solidFill>
                    <a:prstClr val="black"/>
                  </a:solidFill>
                </a:rPr>
                <a:t>Utah</a:t>
              </a:r>
              <a:endParaRPr lang="en-US" sz="2000" dirty="0">
                <a:solidFill>
                  <a:prstClr val="black"/>
                </a:solidFill>
              </a:endParaRPr>
            </a:p>
          </p:txBody>
        </p:sp>
        <p:sp>
          <p:nvSpPr>
            <p:cNvPr id="53" name="TextBox 52"/>
            <p:cNvSpPr txBox="1"/>
            <p:nvPr/>
          </p:nvSpPr>
          <p:spPr>
            <a:xfrm>
              <a:off x="1326828" y="804009"/>
              <a:ext cx="2527843" cy="6521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2000" b="1" dirty="0" smtClean="0">
                  <a:solidFill>
                    <a:srgbClr val="1F497D"/>
                  </a:solidFill>
                </a:rPr>
                <a:t>www.hydroshare.org</a:t>
              </a:r>
              <a:endParaRPr lang="en-US" sz="2000" b="1" dirty="0">
                <a:solidFill>
                  <a:srgbClr val="1F497D"/>
                </a:solidFill>
              </a:endParaRPr>
            </a:p>
          </p:txBody>
        </p:sp>
        <p:sp>
          <p:nvSpPr>
            <p:cNvPr id="54" name="TextBox 53"/>
            <p:cNvSpPr txBox="1"/>
            <p:nvPr/>
          </p:nvSpPr>
          <p:spPr>
            <a:xfrm>
              <a:off x="5327379" y="815086"/>
              <a:ext cx="2527843" cy="6521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2000" b="1" dirty="0" smtClean="0">
                  <a:solidFill>
                    <a:srgbClr val="1F497D"/>
                  </a:solidFill>
                </a:rPr>
                <a:t>tools.hydroshare.org</a:t>
              </a:r>
              <a:endParaRPr lang="en-US" sz="2000" b="1" dirty="0">
                <a:solidFill>
                  <a:srgbClr val="1F497D"/>
                </a:solidFill>
              </a:endParaRPr>
            </a:p>
          </p:txBody>
        </p:sp>
        <p:sp>
          <p:nvSpPr>
            <p:cNvPr id="64" name="Rectangle 63"/>
            <p:cNvSpPr/>
            <p:nvPr/>
          </p:nvSpPr>
          <p:spPr>
            <a:xfrm>
              <a:off x="992401" y="4785614"/>
              <a:ext cx="3073486" cy="119608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r>
                <a:rPr lang="en-US" sz="1600" dirty="0">
                  <a:solidFill>
                    <a:prstClr val="black"/>
                  </a:solidFill>
                </a:rPr>
                <a:t>Distributed Resource Servers</a:t>
              </a:r>
            </a:p>
            <a:p>
              <a:pPr marL="285750" indent="-285750">
                <a:lnSpc>
                  <a:spcPct val="80000"/>
                </a:lnSpc>
                <a:spcBef>
                  <a:spcPts val="200"/>
                </a:spcBef>
                <a:buFont typeface="Arial" panose="020B0604020202020204" pitchFamily="34" charset="0"/>
                <a:buChar char="•"/>
              </a:pPr>
              <a:r>
                <a:rPr lang="en-US" sz="1600" dirty="0">
                  <a:solidFill>
                    <a:prstClr val="black"/>
                  </a:solidFill>
                </a:rPr>
                <a:t>Files</a:t>
              </a:r>
            </a:p>
            <a:p>
              <a:pPr marL="285750" indent="-285750">
                <a:lnSpc>
                  <a:spcPct val="80000"/>
                </a:lnSpc>
                <a:spcBef>
                  <a:spcPts val="200"/>
                </a:spcBef>
                <a:buFont typeface="Arial" panose="020B0604020202020204" pitchFamily="34" charset="0"/>
                <a:buChar char="•"/>
              </a:pPr>
              <a:r>
                <a:rPr lang="en-US" sz="1600" dirty="0">
                  <a:solidFill>
                    <a:prstClr val="black"/>
                  </a:solidFill>
                </a:rPr>
                <a:t>Science Metadata</a:t>
              </a:r>
            </a:p>
            <a:p>
              <a:pPr marL="285750" indent="-285750" defTabSz="414338">
                <a:lnSpc>
                  <a:spcPct val="80000"/>
                </a:lnSpc>
                <a:spcBef>
                  <a:spcPts val="200"/>
                </a:spcBef>
                <a:buFont typeface="Arial" panose="020B0604020202020204" pitchFamily="34" charset="0"/>
                <a:buChar char="•"/>
              </a:pPr>
              <a:r>
                <a:rPr lang="en-US" sz="1600" dirty="0">
                  <a:solidFill>
                    <a:prstClr val="black"/>
                  </a:solidFill>
                </a:rPr>
                <a:t>Discovery (using e.g. </a:t>
              </a:r>
              <a:r>
                <a:rPr lang="en-US" sz="1600" dirty="0" err="1">
                  <a:solidFill>
                    <a:prstClr val="black"/>
                  </a:solidFill>
                </a:rPr>
                <a:t>ElasticSearch</a:t>
              </a:r>
              <a:r>
                <a:rPr lang="en-US" sz="1600" dirty="0">
                  <a:solidFill>
                    <a:prstClr val="black"/>
                  </a:solidFill>
                </a:rPr>
                <a:t> via MSVC plugin)</a:t>
              </a:r>
            </a:p>
            <a:p>
              <a:pPr>
                <a:lnSpc>
                  <a:spcPct val="80000"/>
                </a:lnSpc>
                <a:spcBef>
                  <a:spcPts val="200"/>
                </a:spcBef>
              </a:pPr>
              <a:endParaRPr lang="en-US" sz="1600" dirty="0">
                <a:solidFill>
                  <a:prstClr val="black"/>
                </a:solidFill>
              </a:endParaRPr>
            </a:p>
          </p:txBody>
        </p:sp>
        <p:sp>
          <p:nvSpPr>
            <p:cNvPr id="65" name="Rectangle 64"/>
            <p:cNvSpPr/>
            <p:nvPr/>
          </p:nvSpPr>
          <p:spPr>
            <a:xfrm>
              <a:off x="6902419" y="4946837"/>
              <a:ext cx="971761" cy="594979"/>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2000" dirty="0" smtClean="0">
                  <a:solidFill>
                    <a:prstClr val="black"/>
                  </a:solidFill>
                </a:rPr>
                <a:t>Others</a:t>
              </a:r>
              <a:endParaRPr lang="en-US" sz="2000" dirty="0">
                <a:solidFill>
                  <a:prstClr val="black"/>
                </a:solidFill>
              </a:endParaRPr>
            </a:p>
          </p:txBody>
        </p:sp>
      </p:grpSp>
    </p:spTree>
    <p:extLst>
      <p:ext uri="{BB962C8B-B14F-4D97-AF65-F5344CB8AC3E}">
        <p14:creationId xmlns:p14="http://schemas.microsoft.com/office/powerpoint/2010/main" val="1452338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Summary</a:t>
            </a:r>
            <a:endParaRPr lang="en-US" sz="3600" dirty="0"/>
          </a:p>
        </p:txBody>
      </p:sp>
      <p:sp>
        <p:nvSpPr>
          <p:cNvPr id="3" name="Content Placeholder 2"/>
          <p:cNvSpPr>
            <a:spLocks noGrp="1"/>
          </p:cNvSpPr>
          <p:nvPr>
            <p:ph idx="1"/>
          </p:nvPr>
        </p:nvSpPr>
        <p:spPr>
          <a:xfrm>
            <a:off x="457199" y="870158"/>
            <a:ext cx="8072203" cy="4262284"/>
          </a:xfrm>
        </p:spPr>
        <p:txBody>
          <a:bodyPr>
            <a:normAutofit fontScale="92500" lnSpcReduction="200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solidFill>
                  <a:srgbClr val="FF0000"/>
                </a:solidFill>
              </a:rPr>
              <a:t>Sharing</a:t>
            </a:r>
            <a:r>
              <a:rPr lang="en-US" dirty="0" smtClean="0"/>
              <a:t> </a:t>
            </a:r>
            <a:r>
              <a:rPr lang="en-US" dirty="0"/>
              <a:t>features to </a:t>
            </a:r>
            <a:r>
              <a:rPr lang="en-US" dirty="0" err="1" smtClean="0"/>
              <a:t>HydroDesktop</a:t>
            </a:r>
            <a:r>
              <a:rPr lang="en-US" dirty="0" smtClean="0"/>
              <a:t> </a:t>
            </a:r>
            <a:endParaRPr lang="en-US" dirty="0"/>
          </a:p>
          <a:p>
            <a:pPr marL="514350" indent="-514350">
              <a:buFont typeface="+mj-lt"/>
              <a:buAutoNum type="arabicPeriod"/>
            </a:pPr>
            <a:r>
              <a:rPr lang="en-US" dirty="0"/>
              <a:t>Access </a:t>
            </a:r>
            <a:r>
              <a:rPr lang="en-US" dirty="0" smtClean="0">
                <a:solidFill>
                  <a:srgbClr val="FF0000"/>
                </a:solidFill>
              </a:rPr>
              <a:t>multiple types </a:t>
            </a:r>
            <a:r>
              <a:rPr lang="en-US" dirty="0">
                <a:solidFill>
                  <a:srgbClr val="FF0000"/>
                </a:solidFill>
              </a:rPr>
              <a:t>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Flexible </a:t>
            </a:r>
            <a:r>
              <a:rPr lang="en-US" dirty="0">
                <a:solidFill>
                  <a:srgbClr val="FF0000"/>
                </a:solidFill>
              </a:rPr>
              <a:t>discovery</a:t>
            </a:r>
            <a:r>
              <a:rPr lang="en-US" dirty="0"/>
              <a:t> functionality </a:t>
            </a:r>
            <a:endParaRPr lang="en-US" dirty="0" smtClean="0"/>
          </a:p>
          <a:p>
            <a:pPr marL="514350" indent="-514350">
              <a:buFont typeface="+mj-lt"/>
              <a:buAutoNum type="arabicPeriod"/>
            </a:pPr>
            <a:r>
              <a:rPr lang="en-US" dirty="0" smtClean="0">
                <a:solidFill>
                  <a:srgbClr val="FF0000"/>
                </a:solidFill>
              </a:rPr>
              <a:t>Model</a:t>
            </a:r>
            <a:r>
              <a:rPr lang="en-US" dirty="0" smtClean="0"/>
              <a:t> sharing and execution</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endParaRPr lang="en-US" dirty="0"/>
          </a:p>
        </p:txBody>
      </p:sp>
      <p:sp>
        <p:nvSpPr>
          <p:cNvPr id="7" name="Rectangle 6"/>
          <p:cNvSpPr/>
          <p:nvPr/>
        </p:nvSpPr>
        <p:spPr>
          <a:xfrm>
            <a:off x="451250" y="4972242"/>
            <a:ext cx="5914103" cy="1837426"/>
          </a:xfrm>
          <a:prstGeom prst="rect">
            <a:avLst/>
          </a:prstGeom>
        </p:spPr>
        <p:txBody>
          <a:bodyPr wrap="square">
            <a:spAutoFit/>
          </a:bodyPr>
          <a:lstStyle/>
          <a:p>
            <a:pPr marL="514350" indent="-514350">
              <a:spcBef>
                <a:spcPct val="20000"/>
              </a:spcBef>
              <a:buFont typeface="+mj-lt"/>
              <a:buAutoNum type="arabicPeriod" startAt="7"/>
            </a:pPr>
            <a:r>
              <a:rPr lang="en-US" sz="2700" dirty="0" smtClean="0">
                <a:solidFill>
                  <a:prstClr val="black"/>
                </a:solidFill>
              </a:rPr>
              <a:t>Social </a:t>
            </a:r>
            <a:r>
              <a:rPr lang="en-US" sz="2700" dirty="0">
                <a:solidFill>
                  <a:prstClr val="black"/>
                </a:solidFill>
              </a:rPr>
              <a:t>media and </a:t>
            </a:r>
            <a:r>
              <a:rPr lang="en-US" sz="2700" dirty="0">
                <a:solidFill>
                  <a:srgbClr val="FF0000"/>
                </a:solidFill>
              </a:rPr>
              <a:t>collaboration</a:t>
            </a:r>
            <a:r>
              <a:rPr lang="en-US" sz="2700" dirty="0">
                <a:solidFill>
                  <a:prstClr val="black"/>
                </a:solidFill>
              </a:rPr>
              <a:t> functionality</a:t>
            </a:r>
          </a:p>
          <a:p>
            <a:pPr marL="514350" indent="-514350">
              <a:spcBef>
                <a:spcPct val="20000"/>
              </a:spcBef>
              <a:buFont typeface="+mj-lt"/>
              <a:buAutoNum type="arabicPeriod" startAt="7"/>
            </a:pPr>
            <a:r>
              <a:rPr lang="en-US" sz="2700" dirty="0">
                <a:solidFill>
                  <a:srgbClr val="FF0000"/>
                </a:solidFill>
              </a:rPr>
              <a:t>Links</a:t>
            </a:r>
            <a:r>
              <a:rPr lang="en-US" sz="2700" dirty="0">
                <a:solidFill>
                  <a:prstClr val="black"/>
                </a:solidFill>
              </a:rPr>
              <a:t> to other data and modeling systems </a:t>
            </a:r>
          </a:p>
        </p:txBody>
      </p:sp>
    </p:spTree>
    <p:extLst>
      <p:ext uri="{BB962C8B-B14F-4D97-AF65-F5344CB8AC3E}">
        <p14:creationId xmlns:p14="http://schemas.microsoft.com/office/powerpoint/2010/main" val="1811093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777" y="1345544"/>
            <a:ext cx="8229600" cy="3524348"/>
          </a:xfrm>
        </p:spPr>
        <p:txBody>
          <a:bodyPr>
            <a:normAutofit/>
          </a:bodyPr>
          <a:lstStyle/>
          <a:p>
            <a:pPr lvl="1"/>
            <a:r>
              <a:rPr lang="en-US" sz="2000" dirty="0" smtClean="0"/>
              <a:t>USU</a:t>
            </a:r>
          </a:p>
          <a:p>
            <a:pPr lvl="1"/>
            <a:r>
              <a:rPr lang="en-US" sz="2000" dirty="0" smtClean="0"/>
              <a:t>RENCI/UNC</a:t>
            </a:r>
          </a:p>
          <a:p>
            <a:pPr lvl="1"/>
            <a:r>
              <a:rPr lang="en-US" sz="2000" dirty="0" smtClean="0"/>
              <a:t>CUAHSI</a:t>
            </a:r>
            <a:endParaRPr lang="en-US" sz="2000" dirty="0"/>
          </a:p>
          <a:p>
            <a:pPr lvl="1"/>
            <a:r>
              <a:rPr lang="en-US" sz="2000" dirty="0" smtClean="0"/>
              <a:t>BYU</a:t>
            </a:r>
          </a:p>
          <a:p>
            <a:pPr lvl="1"/>
            <a:r>
              <a:rPr lang="en-US" sz="2000" dirty="0" smtClean="0"/>
              <a:t>Tufts</a:t>
            </a:r>
          </a:p>
          <a:p>
            <a:pPr lvl="1"/>
            <a:r>
              <a:rPr lang="en-US" sz="2000" dirty="0" smtClean="0"/>
              <a:t>UVA</a:t>
            </a:r>
          </a:p>
          <a:p>
            <a:pPr lvl="1"/>
            <a:r>
              <a:rPr lang="en-US" sz="2000" dirty="0" smtClean="0"/>
              <a:t>Texas </a:t>
            </a:r>
          </a:p>
          <a:p>
            <a:pPr lvl="1"/>
            <a:r>
              <a:rPr lang="en-US" sz="2000" dirty="0" smtClean="0"/>
              <a:t>Purdue</a:t>
            </a:r>
          </a:p>
          <a:p>
            <a:pPr lvl="1"/>
            <a:r>
              <a:rPr lang="en-US" sz="2000" dirty="0" smtClean="0"/>
              <a:t>SDSC</a:t>
            </a:r>
            <a:endParaRPr lang="en-US" sz="2000" dirty="0"/>
          </a:p>
        </p:txBody>
      </p:sp>
      <p:sp>
        <p:nvSpPr>
          <p:cNvPr id="4" name="Title 1"/>
          <p:cNvSpPr>
            <a:spLocks noGrp="1"/>
          </p:cNvSpPr>
          <p:nvPr>
            <p:ph type="title"/>
          </p:nvPr>
        </p:nvSpPr>
        <p:spPr>
          <a:xfrm>
            <a:off x="514821" y="1"/>
            <a:ext cx="8229600" cy="721114"/>
          </a:xfrm>
        </p:spPr>
        <p:txBody>
          <a:bodyPr>
            <a:normAutofit fontScale="90000"/>
          </a:bodyPr>
          <a:lstStyle/>
          <a:p>
            <a:r>
              <a:rPr lang="en-US" dirty="0" smtClean="0"/>
              <a:t>Thanks to the HydroShare team!</a:t>
            </a:r>
            <a:endParaRPr lang="en-US" dirty="0"/>
          </a:p>
        </p:txBody>
      </p:sp>
      <p:sp>
        <p:nvSpPr>
          <p:cNvPr id="35" name="Rectangle 10"/>
          <p:cNvSpPr>
            <a:spLocks noChangeArrowheads="1"/>
          </p:cNvSpPr>
          <p:nvPr/>
        </p:nvSpPr>
        <p:spPr bwMode="auto">
          <a:xfrm>
            <a:off x="57621" y="5867400"/>
            <a:ext cx="9144000" cy="738664"/>
          </a:xfrm>
          <a:prstGeom prst="rect">
            <a:avLst/>
          </a:prstGeom>
          <a:noFill/>
          <a:ln w="9525">
            <a:noFill/>
            <a:miter lim="800000"/>
            <a:headEnd/>
            <a:tailEnd/>
          </a:ln>
        </p:spPr>
        <p:txBody>
          <a:bodyPr wrap="square">
            <a:spAutoFit/>
          </a:bodyPr>
          <a:lstStyle/>
          <a:p>
            <a:endParaRPr lang="en-US" dirty="0">
              <a:solidFill>
                <a:srgbClr val="1F497D"/>
              </a:solidFill>
            </a:endParaRPr>
          </a:p>
          <a:p>
            <a:pPr algn="ctr"/>
            <a:r>
              <a:rPr lang="en-US" sz="2400" dirty="0" smtClean="0">
                <a:solidFill>
                  <a:srgbClr val="1F497D"/>
                </a:solidFill>
                <a:hlinkClick r:id="rId3"/>
              </a:rPr>
              <a:t>http://hydroshare.cuahsi.org</a:t>
            </a:r>
            <a:r>
              <a:rPr lang="en-US" sz="2400" dirty="0" smtClean="0">
                <a:solidFill>
                  <a:srgbClr val="1F497D"/>
                </a:solidFill>
              </a:rPr>
              <a:t>  </a:t>
            </a:r>
            <a:endParaRPr lang="en-US" sz="2400" dirty="0">
              <a:solidFill>
                <a:srgbClr val="1F497D"/>
              </a:solidFill>
            </a:endParaRP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3" y="6154895"/>
            <a:ext cx="2277519" cy="462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49655"/>
            <a:ext cx="6521182" cy="4347029"/>
          </a:xfrm>
          <a:prstGeom prst="rect">
            <a:avLst/>
          </a:prstGeom>
        </p:spPr>
      </p:pic>
      <p:grpSp>
        <p:nvGrpSpPr>
          <p:cNvPr id="11" name="Group 10"/>
          <p:cNvGrpSpPr/>
          <p:nvPr/>
        </p:nvGrpSpPr>
        <p:grpSpPr>
          <a:xfrm>
            <a:off x="6629399" y="6041480"/>
            <a:ext cx="2410869" cy="763893"/>
            <a:chOff x="6320485" y="5943600"/>
            <a:chExt cx="2719784" cy="861774"/>
          </a:xfrm>
        </p:grpSpPr>
        <p:sp>
          <p:nvSpPr>
            <p:cNvPr id="15"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6" name="Picture 11" descr="nsf4c"/>
            <p:cNvPicPr>
              <a:picLocks noChangeAspect="1" noChangeArrowheads="1"/>
            </p:cNvPicPr>
            <p:nvPr/>
          </p:nvPicPr>
          <p:blipFill>
            <a:blip r:embed="rId6" cstate="print"/>
            <a:srcRect/>
            <a:stretch>
              <a:fillRect/>
            </a:stretch>
          </p:blipFill>
          <p:spPr bwMode="auto">
            <a:xfrm>
              <a:off x="6420813" y="6001334"/>
              <a:ext cx="803093" cy="722733"/>
            </a:xfrm>
            <a:prstGeom prst="rect">
              <a:avLst/>
            </a:prstGeom>
            <a:noFill/>
            <a:ln w="9525">
              <a:noFill/>
              <a:miter lim="800000"/>
              <a:headEnd/>
              <a:tailEnd/>
            </a:ln>
          </p:spPr>
        </p:pic>
        <p:sp>
          <p:nvSpPr>
            <p:cNvPr id="17"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400" dirty="0" smtClean="0"/>
                <a:t>OCI-1148453 </a:t>
              </a:r>
            </a:p>
            <a:p>
              <a:pPr defTabSz="4389438"/>
              <a:r>
                <a:rPr lang="en-US" sz="1400" dirty="0" smtClean="0"/>
                <a:t>OCI-1148090</a:t>
              </a:r>
            </a:p>
            <a:p>
              <a:pPr defTabSz="4389438"/>
              <a:r>
                <a:rPr lang="en-US" sz="1400" dirty="0" smtClean="0"/>
                <a:t>2012-2017</a:t>
              </a:r>
              <a:endParaRPr lang="en-US" sz="1400" dirty="0"/>
            </a:p>
          </p:txBody>
        </p:sp>
      </p:grpSp>
    </p:spTree>
    <p:extLst>
      <p:ext uri="{BB962C8B-B14F-4D97-AF65-F5344CB8AC3E}">
        <p14:creationId xmlns:p14="http://schemas.microsoft.com/office/powerpoint/2010/main" val="2738307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80" y="337241"/>
            <a:ext cx="4445561" cy="1127159"/>
          </a:xfrm>
        </p:spPr>
        <p:txBody>
          <a:bodyPr>
            <a:normAutofit fontScale="90000"/>
          </a:bodyPr>
          <a:lstStyle/>
          <a:p>
            <a:r>
              <a:rPr lang="en-US" dirty="0" smtClean="0"/>
              <a:t>Data Heterogeneity</a:t>
            </a:r>
            <a:endParaRPr lang="en-US" dirty="0"/>
          </a:p>
        </p:txBody>
      </p:sp>
      <p:sp>
        <p:nvSpPr>
          <p:cNvPr id="3" name="Content Placeholder 2"/>
          <p:cNvSpPr>
            <a:spLocks noGrp="1"/>
          </p:cNvSpPr>
          <p:nvPr>
            <p:ph idx="1"/>
          </p:nvPr>
        </p:nvSpPr>
        <p:spPr>
          <a:xfrm>
            <a:off x="533400" y="1420522"/>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10" name="TextBox 9"/>
          <p:cNvSpPr txBox="1"/>
          <p:nvPr/>
        </p:nvSpPr>
        <p:spPr>
          <a:xfrm>
            <a:off x="397174" y="4754451"/>
            <a:ext cx="3848941"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The way that data is stored can enhance or inhibit the analysis that can be done</a:t>
            </a:r>
          </a:p>
          <a:p>
            <a:pPr marL="285750" indent="-285750">
              <a:buFont typeface="Arial" panose="020B0604020202020204" pitchFamily="34" charset="0"/>
              <a:buChar char="•"/>
            </a:pPr>
            <a:r>
              <a:rPr lang="en-US" dirty="0" smtClean="0">
                <a:solidFill>
                  <a:srgbClr val="FF0000"/>
                </a:solidFill>
              </a:rPr>
              <a:t>We need ways to organize the data we work with</a:t>
            </a:r>
          </a:p>
          <a:p>
            <a:pPr marL="285750" indent="-285750">
              <a:buFont typeface="Arial" panose="020B0604020202020204" pitchFamily="34" charset="0"/>
              <a:buChar char="•"/>
            </a:pPr>
            <a:r>
              <a:rPr lang="en-US" dirty="0" smtClean="0">
                <a:solidFill>
                  <a:srgbClr val="FF0000"/>
                </a:solidFill>
              </a:rPr>
              <a:t>Data models</a:t>
            </a:r>
            <a:endParaRPr lang="en-US" dirty="0">
              <a:solidFill>
                <a:srgbClr val="FF0000"/>
              </a:solidFill>
            </a:endParaRPr>
          </a:p>
        </p:txBody>
      </p:sp>
    </p:spTree>
    <p:extLst>
      <p:ext uri="{BB962C8B-B14F-4D97-AF65-F5344CB8AC3E}">
        <p14:creationId xmlns:p14="http://schemas.microsoft.com/office/powerpoint/2010/main" val="3649384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lateral_gw.jpg"/>
          <p:cNvPicPr>
            <a:picLocks noChangeAspect="1"/>
          </p:cNvPicPr>
          <p:nvPr/>
        </p:nvPicPr>
        <p:blipFill>
          <a:blip r:embed="rId3">
            <a:extLst>
              <a:ext uri="{28A0092B-C50C-407E-A947-70E740481C1C}">
                <a14:useLocalDpi xmlns:a14="http://schemas.microsoft.com/office/drawing/2010/main" val="0"/>
              </a:ext>
            </a:extLst>
          </a:blip>
          <a:srcRect l="2377"/>
          <a:stretch>
            <a:fillRect/>
          </a:stretch>
        </p:blipFill>
        <p:spPr bwMode="auto">
          <a:xfrm>
            <a:off x="3810000" y="3733800"/>
            <a:ext cx="5083464" cy="2819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8676" name="Title 8"/>
          <p:cNvSpPr txBox="1">
            <a:spLocks/>
          </p:cNvSpPr>
          <p:nvPr/>
        </p:nvSpPr>
        <p:spPr bwMode="auto">
          <a:xfrm>
            <a:off x="304800" y="90488"/>
            <a:ext cx="84582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r>
              <a:rPr lang="en-US" sz="3200" dirty="0" smtClean="0">
                <a:solidFill>
                  <a:srgbClr val="003D00"/>
                </a:solidFill>
                <a:cs typeface="Arial" charset="0"/>
              </a:rPr>
              <a:t>Data intensive models to understand and examine consequences, impacts and effects </a:t>
            </a:r>
            <a:endParaRPr lang="en-US" sz="2800" dirty="0">
              <a:solidFill>
                <a:srgbClr val="003D00"/>
              </a:solidFill>
              <a:cs typeface="Arial" charset="0"/>
            </a:endParaRPr>
          </a:p>
        </p:txBody>
      </p:sp>
      <p:pic>
        <p:nvPicPr>
          <p:cNvPr id="28677" name="Picture 1" descr="rh_proces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0"/>
            <a:ext cx="4802187" cy="284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14300" y="6402388"/>
            <a:ext cx="1732205" cy="369332"/>
          </a:xfrm>
          <a:prstGeom prst="rect">
            <a:avLst/>
          </a:prstGeom>
          <a:noFill/>
        </p:spPr>
        <p:txBody>
          <a:bodyPr wrap="none" rtlCol="0">
            <a:spAutoFit/>
          </a:bodyPr>
          <a:lstStyle/>
          <a:p>
            <a:r>
              <a:rPr lang="en-US" dirty="0" smtClean="0">
                <a:solidFill>
                  <a:schemeClr val="bg1">
                    <a:lumMod val="50000"/>
                  </a:schemeClr>
                </a:solidFill>
              </a:rPr>
              <a:t>From Larry Band</a:t>
            </a:r>
            <a:endParaRPr lang="en-US" dirty="0">
              <a:solidFill>
                <a:schemeClr val="bg1">
                  <a:lumMod val="50000"/>
                </a:schemeClr>
              </a:solidFill>
            </a:endParaRPr>
          </a:p>
        </p:txBody>
      </p:sp>
    </p:spTree>
    <p:extLst>
      <p:ext uri="{BB962C8B-B14F-4D97-AF65-F5344CB8AC3E}">
        <p14:creationId xmlns:p14="http://schemas.microsoft.com/office/powerpoint/2010/main" val="3006838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6931" y="914380"/>
            <a:ext cx="8799742" cy="4876820"/>
            <a:chOff x="246931" y="1202716"/>
            <a:chExt cx="8799742" cy="5413419"/>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681322" y="1233558"/>
              <a:ext cx="4350422" cy="409970"/>
            </a:xfrm>
            <a:prstGeom prst="rect">
              <a:avLst/>
            </a:prstGeom>
            <a:noFill/>
            <a:ln>
              <a:noFill/>
            </a:ln>
          </p:spPr>
          <p:txBody>
            <a:bodyPr wrap="none" rtlCol="0">
              <a:spAutoFit/>
            </a:bodyPr>
            <a:lstStyle/>
            <a:p>
              <a:r>
                <a:rPr lang="en-US" dirty="0"/>
                <a:t>Data Intensive High Performance Computing</a:t>
              </a:r>
            </a:p>
          </p:txBody>
        </p:sp>
        <p:sp>
          <p:nvSpPr>
            <p:cNvPr id="30" name="TextBox 29"/>
            <p:cNvSpPr txBox="1"/>
            <p:nvPr/>
          </p:nvSpPr>
          <p:spPr>
            <a:xfrm>
              <a:off x="246931" y="1202716"/>
              <a:ext cx="4215747" cy="409970"/>
            </a:xfrm>
            <a:prstGeom prst="rect">
              <a:avLst/>
            </a:prstGeom>
            <a:noFill/>
            <a:ln>
              <a:noFill/>
            </a:ln>
          </p:spPr>
          <p:txBody>
            <a:bodyPr wrap="square" rtlCol="0">
              <a:spAutoFit/>
            </a:bodyPr>
            <a:lstStyle/>
            <a:p>
              <a:r>
                <a:rPr lang="en-US" dirty="0"/>
                <a:t>Hydrologic Experimentation and Modeling</a:t>
              </a: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268" y="1726181"/>
              <a:ext cx="2871742" cy="19121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30828" y="3948990"/>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awk</a:t>
              </a:r>
              <a:endParaRPr lang="en-US" dirty="0">
                <a:solidFill>
                  <a:prstClr val="black"/>
                </a:solidFill>
                <a:latin typeface="Calibri"/>
                <a:ea typeface="+mn-ea"/>
                <a:cs typeface="+mn-cs"/>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grep</a:t>
              </a:r>
              <a:endParaRPr lang="en-US" dirty="0">
                <a:solidFill>
                  <a:prstClr val="black"/>
                </a:solidFill>
                <a:latin typeface="Calibri"/>
                <a:ea typeface="+mn-ea"/>
                <a:cs typeface="+mn-cs"/>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vi</a:t>
              </a:r>
              <a:endParaRPr lang="en-US" dirty="0">
                <a:solidFill>
                  <a:prstClr val="black"/>
                </a:solidFill>
                <a:latin typeface="Calibri"/>
                <a:ea typeface="+mn-ea"/>
                <a:cs typeface="+mn-cs"/>
              </a:endParaRPr>
            </a:p>
          </p:txBody>
        </p:sp>
        <p:sp>
          <p:nvSpPr>
            <p:cNvPr id="15" name="Rectangle 14"/>
            <p:cNvSpPr/>
            <p:nvPr/>
          </p:nvSpPr>
          <p:spPr>
            <a:xfrm>
              <a:off x="6153468" y="4566820"/>
              <a:ext cx="2634054"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#PBS -l </a:t>
              </a:r>
              <a:r>
                <a:rPr lang="en-US" dirty="0" smtClean="0">
                  <a:solidFill>
                    <a:prstClr val="black"/>
                  </a:solidFill>
                  <a:latin typeface="Calibri"/>
                  <a:ea typeface="+mn-ea"/>
                  <a:cs typeface="+mn-cs"/>
                </a:rPr>
                <a:t>nodes=4:ppn=8</a:t>
              </a:r>
              <a:endParaRPr lang="en-US" dirty="0">
                <a:solidFill>
                  <a:prstClr val="black"/>
                </a:solidFill>
                <a:latin typeface="Calibri"/>
                <a:ea typeface="+mn-ea"/>
                <a:cs typeface="+mn-cs"/>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mpiexec</a:t>
              </a:r>
              <a:endParaRPr lang="en-US" dirty="0">
                <a:solidFill>
                  <a:prstClr val="black"/>
                </a:solidFill>
                <a:latin typeface="Calibri"/>
                <a:ea typeface="+mn-ea"/>
                <a:cs typeface="+mn-cs"/>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chmod</a:t>
              </a:r>
              <a:endParaRPr lang="en-US" dirty="0">
                <a:solidFill>
                  <a:prstClr val="black"/>
                </a:solidFill>
                <a:latin typeface="Calibri"/>
                <a:ea typeface="+mn-ea"/>
                <a:cs typeface="+mn-cs"/>
              </a:endParaRPr>
            </a:p>
          </p:txBody>
        </p:sp>
        <p:sp>
          <p:nvSpPr>
            <p:cNvPr id="16" name="Rectangle 15"/>
            <p:cNvSpPr/>
            <p:nvPr/>
          </p:nvSpPr>
          <p:spPr>
            <a:xfrm>
              <a:off x="5496878" y="4133081"/>
              <a:ext cx="1313180"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485073"/>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539738" y="4987220"/>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0" y="6031468"/>
            <a:ext cx="9144000" cy="369332"/>
          </a:xfrm>
          <a:prstGeom prst="rect">
            <a:avLst/>
          </a:prstGeom>
        </p:spPr>
        <p:txBody>
          <a:bodyPr wrap="square">
            <a:spAutoFit/>
          </a:bodyPr>
          <a:lstStyle/>
          <a:p>
            <a:pPr algn="ctr"/>
            <a:r>
              <a:rPr lang="en-US" b="1" dirty="0"/>
              <a:t>Do you have the access or know how to take advantage of advanced computing capability?</a:t>
            </a:r>
            <a:endParaRPr lang="en-US" dirty="0"/>
          </a:p>
        </p:txBody>
      </p:sp>
      <p:sp>
        <p:nvSpPr>
          <p:cNvPr id="5" name="TextBox 4"/>
          <p:cNvSpPr txBox="1"/>
          <p:nvPr/>
        </p:nvSpPr>
        <p:spPr>
          <a:xfrm>
            <a:off x="4704701" y="6507061"/>
            <a:ext cx="4417684" cy="369332"/>
          </a:xfrm>
          <a:prstGeom prst="rect">
            <a:avLst/>
          </a:prstGeom>
          <a:noFill/>
        </p:spPr>
        <p:txBody>
          <a:bodyPr wrap="none" rtlCol="0">
            <a:spAutoFit/>
          </a:bodyPr>
          <a:lstStyle/>
          <a:p>
            <a:r>
              <a:rPr lang="en-US" dirty="0" smtClean="0">
                <a:solidFill>
                  <a:srgbClr val="FF0000"/>
                </a:solidFill>
              </a:rPr>
              <a:t>Gateways,  Web Interfaces, Software services</a:t>
            </a:r>
            <a:endParaRPr lang="en-US" dirty="0">
              <a:solidFill>
                <a:srgbClr val="FF0000"/>
              </a:solidFill>
            </a:endParaRPr>
          </a:p>
        </p:txBody>
      </p:sp>
      <p:sp>
        <p:nvSpPr>
          <p:cNvPr id="31" name="Title 1"/>
          <p:cNvSpPr txBox="1">
            <a:spLocks/>
          </p:cNvSpPr>
          <p:nvPr/>
        </p:nvSpPr>
        <p:spPr>
          <a:xfrm>
            <a:off x="164764" y="-321"/>
            <a:ext cx="8972999" cy="69443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solidFill>
                <a:srgbClr val="FF0000"/>
              </a:solidFill>
              <a:latin typeface="+mn-lt"/>
              <a:ea typeface="+mn-ea"/>
              <a:cs typeface="+mn-cs"/>
            </a:endParaRPr>
          </a:p>
        </p:txBody>
      </p:sp>
      <p:sp>
        <p:nvSpPr>
          <p:cNvPr id="6" name="Title 5"/>
          <p:cNvSpPr>
            <a:spLocks noGrp="1"/>
          </p:cNvSpPr>
          <p:nvPr>
            <p:ph type="title"/>
          </p:nvPr>
        </p:nvSpPr>
        <p:spPr>
          <a:xfrm>
            <a:off x="457200" y="-39567"/>
            <a:ext cx="8229600" cy="657996"/>
          </a:xfrm>
        </p:spPr>
        <p:txBody>
          <a:bodyPr>
            <a:normAutofit fontScale="90000"/>
          </a:bodyPr>
          <a:lstStyle/>
          <a:p>
            <a:r>
              <a:rPr lang="en-US" dirty="0">
                <a:solidFill>
                  <a:srgbClr val="FF0000"/>
                </a:solidFill>
              </a:rPr>
              <a:t>A Digital Divide</a:t>
            </a:r>
          </a:p>
        </p:txBody>
      </p:sp>
    </p:spTree>
    <p:extLst>
      <p:ext uri="{BB962C8B-B14F-4D97-AF65-F5344CB8AC3E}">
        <p14:creationId xmlns:p14="http://schemas.microsoft.com/office/powerpoint/2010/main" val="203363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HydroShare Goals</a:t>
            </a:r>
            <a:endParaRPr lang="en-US" dirty="0"/>
          </a:p>
        </p:txBody>
      </p:sp>
      <p:sp>
        <p:nvSpPr>
          <p:cNvPr id="3" name="Content Placeholder 2"/>
          <p:cNvSpPr>
            <a:spLocks noGrp="1"/>
          </p:cNvSpPr>
          <p:nvPr>
            <p:ph idx="1"/>
          </p:nvPr>
        </p:nvSpPr>
        <p:spPr>
          <a:xfrm>
            <a:off x="452718" y="1417638"/>
            <a:ext cx="8229600" cy="4830762"/>
          </a:xfrm>
        </p:spPr>
        <p:txBody>
          <a:bodyPr>
            <a:normAutofit fontScale="77500" lnSpcReduction="20000"/>
          </a:bodyPr>
          <a:lstStyle/>
          <a:p>
            <a:r>
              <a:rPr lang="en-US" dirty="0"/>
              <a:t>Enable more rapid advances in hydrologic understanding through collaborative data sharing, analysis and </a:t>
            </a:r>
            <a:r>
              <a:rPr lang="en-US" dirty="0" smtClean="0"/>
              <a:t>modeling</a:t>
            </a:r>
          </a:p>
          <a:p>
            <a:r>
              <a:rPr lang="en-US" dirty="0" smtClean="0"/>
              <a:t>To become a foundational </a:t>
            </a:r>
            <a:r>
              <a:rPr lang="en-US" dirty="0" err="1" smtClean="0"/>
              <a:t>cyberinfrastructure</a:t>
            </a:r>
            <a:r>
              <a:rPr lang="en-US" dirty="0" smtClean="0"/>
              <a:t> platform for hydrologic research that blends</a:t>
            </a:r>
          </a:p>
          <a:p>
            <a:pPr lvl="1"/>
            <a:r>
              <a:rPr lang="en-US" dirty="0" smtClean="0"/>
              <a:t>Software as a service</a:t>
            </a:r>
          </a:p>
          <a:p>
            <a:pPr lvl="1"/>
            <a:r>
              <a:rPr lang="en-US" dirty="0" smtClean="0"/>
              <a:t>Data as a service</a:t>
            </a:r>
          </a:p>
          <a:p>
            <a:pPr lvl="1"/>
            <a:r>
              <a:rPr lang="en-US" dirty="0" smtClean="0"/>
              <a:t>Models as a service</a:t>
            </a:r>
          </a:p>
          <a:p>
            <a:pPr lvl="1"/>
            <a:r>
              <a:rPr lang="en-US" dirty="0" smtClean="0"/>
              <a:t>Visualization and analysis services</a:t>
            </a:r>
          </a:p>
          <a:p>
            <a:r>
              <a:rPr lang="en-US" dirty="0" smtClean="0"/>
              <a:t>To solve problems of size and scope not otherwise solvable using desktop computing</a:t>
            </a:r>
          </a:p>
          <a:p>
            <a:endParaRPr lang="en-US" dirty="0" smtClean="0"/>
          </a:p>
          <a:p>
            <a:r>
              <a:rPr lang="en-US" dirty="0" smtClean="0"/>
              <a:t>Address community needs</a:t>
            </a:r>
            <a:endParaRPr lang="en-US" dirty="0"/>
          </a:p>
        </p:txBody>
      </p:sp>
      <p:pic>
        <p:nvPicPr>
          <p:cNvPr id="4098" name="Picture 2" descr="http://spatial.cuahsi.org/resources/images/logo.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4876800"/>
            <a:ext cx="2499791" cy="113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69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solidFill>
                  <a:prstClr val="black"/>
                </a:solidFill>
              </a:rPr>
              <a:t>HydroServer</a:t>
            </a:r>
            <a:r>
              <a:rPr lang="en-US" dirty="0" smtClean="0">
                <a:solidFill>
                  <a:prstClr val="black"/>
                </a:solidFill>
              </a:rPr>
              <a:t> – Data Publication</a:t>
            </a:r>
            <a:endParaRPr lang="en-US" dirty="0">
              <a:solidFill>
                <a:prstClr val="black"/>
              </a:solidFill>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solidFill>
                  <a:prstClr val="black"/>
                </a:solidFill>
              </a:rPr>
              <a:t>Lake Powell Inflow and Storage</a:t>
            </a:r>
            <a:endParaRPr lang="en-US" sz="1600" dirty="0">
              <a:solidFill>
                <a:prstClr val="black"/>
              </a:solidFill>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Data Access and Analysis</a:t>
            </a:r>
            <a:endParaRPr lang="en-US" dirty="0">
              <a:solidFill>
                <a:prstClr val="black"/>
              </a:solidFill>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Combining multiple data sources</a:t>
            </a:r>
            <a:endParaRPr lang="en-US" dirty="0">
              <a:solidFill>
                <a:prstClr val="black"/>
              </a:solidFill>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solidFill>
                  <a:prstClr val="black"/>
                </a:solidFill>
              </a:rPr>
              <a:t>HydroCatalog</a:t>
            </a:r>
            <a:endParaRPr lang="en-US" dirty="0">
              <a:solidFill>
                <a:prstClr val="black"/>
              </a:solidFill>
            </a:endParaRPr>
          </a:p>
          <a:p>
            <a:r>
              <a:rPr lang="en-US" dirty="0" smtClean="0">
                <a:solidFill>
                  <a:prstClr val="black"/>
                </a:solidFill>
              </a:rPr>
              <a:t>Data Discovery</a:t>
            </a:r>
            <a:endParaRPr lang="en-US" dirty="0">
              <a:solidFill>
                <a:prstClr val="black"/>
              </a:solidFill>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83626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3017</TotalTime>
  <Words>2155</Words>
  <Application>Microsoft Office PowerPoint</Application>
  <PresentationFormat>On-screen Show (4:3)</PresentationFormat>
  <Paragraphs>422</Paragraphs>
  <Slides>42</Slides>
  <Notes>10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3</vt:i4>
      </vt:variant>
      <vt:variant>
        <vt:lpstr>Slide Titles</vt:lpstr>
      </vt:variant>
      <vt:variant>
        <vt:i4>42</vt:i4>
      </vt:variant>
    </vt:vector>
  </HeadingPairs>
  <TitlesOfParts>
    <vt:vector size="54" baseType="lpstr">
      <vt:lpstr>ＭＳ Ｐゴシック</vt:lpstr>
      <vt:lpstr>Arial</vt:lpstr>
      <vt:lpstr>Calibri</vt:lpstr>
      <vt:lpstr>Symbol</vt:lpstr>
      <vt:lpstr>Times New Roman</vt:lpstr>
      <vt:lpstr>Wingdings</vt:lpstr>
      <vt:lpstr>Office Theme</vt:lpstr>
      <vt:lpstr>4_Default Design</vt:lpstr>
      <vt:lpstr>3_Office Theme</vt:lpstr>
      <vt:lpstr>Graph Sheet</vt:lpstr>
      <vt:lpstr>Bitmap Image</vt:lpstr>
      <vt:lpstr>Picture</vt:lpstr>
      <vt:lpstr>HydroShare: Advancing Hydrology through Collaborative Data and Model Sharing</vt:lpstr>
      <vt:lpstr>Research Areas</vt:lpstr>
      <vt:lpstr>Outline</vt:lpstr>
      <vt:lpstr>The challenge of increasing Digital Elevation Model (DEM) resolution</vt:lpstr>
      <vt:lpstr>Data Heterogeneity</vt:lpstr>
      <vt:lpstr>PowerPoint Presentation</vt:lpstr>
      <vt:lpstr>A Digital Divide</vt:lpstr>
      <vt:lpstr>HydroShare Goals</vt:lpstr>
      <vt:lpstr>CUAHSI HIS</vt:lpstr>
      <vt:lpstr>PowerPoint Presentation</vt:lpstr>
      <vt:lpstr>HydroDesktop</vt:lpstr>
      <vt:lpstr>PowerPoint Presentation</vt:lpstr>
      <vt:lpstr>Download and Plot the Data</vt:lpstr>
      <vt:lpstr>Perform an analysis using R</vt:lpstr>
      <vt:lpstr>But</vt:lpstr>
      <vt:lpstr>HydroShare is a collaborative environment (being developed) for data sharing, analysis and modeling  </vt:lpstr>
      <vt:lpstr>PowerPoint Presentation</vt:lpstr>
      <vt:lpstr>Collaborative Integrated Modeling</vt:lpstr>
      <vt:lpstr>At its heart, HydroShare is a system for sharing Resources and Collaborating</vt:lpstr>
      <vt:lpstr>Resource Data Model</vt:lpstr>
      <vt:lpstr>Types of data to support as resources</vt:lpstr>
      <vt:lpstr>River Channel</vt:lpstr>
      <vt:lpstr>Models</vt:lpstr>
      <vt:lpstr>Model Execution in HydroShare</vt:lpstr>
      <vt:lpstr>SWATShare</vt:lpstr>
      <vt:lpstr>PowerPoint Presentation</vt:lpstr>
      <vt:lpstr>Collaborative functionality</vt:lpstr>
      <vt:lpstr>PowerPoint Presentation</vt:lpstr>
      <vt:lpstr>Terrain Analysis</vt:lpstr>
      <vt:lpstr>TauDEM </vt:lpstr>
      <vt:lpstr>Using TauDEM today requires</vt:lpstr>
      <vt:lpstr>Moving TauDEM to the cloud</vt:lpstr>
      <vt:lpstr>Parallel TauDEM Functions</vt:lpstr>
      <vt:lpstr>XSEDE Extended Collaboration Support Services (ECSS) improvements</vt:lpstr>
      <vt:lpstr>TauDEM Wetness index from Open Topography</vt:lpstr>
      <vt:lpstr>TauDEM in CyberGIS</vt:lpstr>
      <vt:lpstr>Select the products you want</vt:lpstr>
      <vt:lpstr>Results displayed in browser</vt:lpstr>
      <vt:lpstr>Computation via Python Client calling API</vt:lpstr>
      <vt:lpstr>Architecture</vt:lpstr>
      <vt:lpstr>Summary</vt:lpstr>
      <vt:lpstr>Thanks to the HydroShare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Presentation to NCSA</dc:subject>
  <dc:creator>David Tarboton</dc:creator>
  <cp:lastModifiedBy>David Tarboton</cp:lastModifiedBy>
  <cp:revision>234</cp:revision>
  <cp:lastPrinted>2011-08-09T07:57:20Z</cp:lastPrinted>
  <dcterms:created xsi:type="dcterms:W3CDTF">2010-05-18T21:41:05Z</dcterms:created>
  <dcterms:modified xsi:type="dcterms:W3CDTF">2015-03-31T12:59:34Z</dcterms:modified>
</cp:coreProperties>
</file>