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5.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7.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8.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9.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0.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1.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2.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0.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1.xml" ContentType="application/vnd.openxmlformats-officedocument.themeOverride+xml"/>
  <Override PartName="/ppt/notesSlides/notesSlide11.xml" ContentType="application/vnd.openxmlformats-officedocument.presentationml.notesSlide+xml"/>
  <Override PartName="/ppt/theme/themeOverride12.xml" ContentType="application/vnd.openxmlformats-officedocument.themeOverride+xml"/>
  <Override PartName="/ppt/notesSlides/notesSlide12.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notesSlides/notesSlide13.xml" ContentType="application/vnd.openxmlformats-officedocument.presentationml.notesSl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theme/themeOverride20.xml" ContentType="application/vnd.openxmlformats-officedocument.themeOverride+xml"/>
  <Override PartName="/ppt/charts/chart2.xml" ContentType="application/vnd.openxmlformats-officedocument.drawingml.chart+xml"/>
  <Override PartName="/ppt/theme/themeOverride2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31" r:id="rId1"/>
    <p:sldMasterId id="2147484295" r:id="rId2"/>
    <p:sldMasterId id="2147484307" r:id="rId3"/>
    <p:sldMasterId id="2147484343" r:id="rId4"/>
    <p:sldMasterId id="2147484367" r:id="rId5"/>
    <p:sldMasterId id="2147484428" r:id="rId6"/>
    <p:sldMasterId id="2147484464" r:id="rId7"/>
    <p:sldMasterId id="2147484476" r:id="rId8"/>
    <p:sldMasterId id="2147484512" r:id="rId9"/>
    <p:sldMasterId id="2147484525" r:id="rId10"/>
    <p:sldMasterId id="2147484537" r:id="rId11"/>
    <p:sldMasterId id="2147484549" r:id="rId12"/>
    <p:sldMasterId id="2147484562" r:id="rId13"/>
    <p:sldMasterId id="2147484574" r:id="rId14"/>
    <p:sldMasterId id="2147484586" r:id="rId15"/>
    <p:sldMasterId id="2147484622" r:id="rId16"/>
    <p:sldMasterId id="2147484635" r:id="rId17"/>
    <p:sldMasterId id="2147484648" r:id="rId18"/>
    <p:sldMasterId id="2147484660" r:id="rId19"/>
    <p:sldMasterId id="2147484672" r:id="rId20"/>
    <p:sldMasterId id="2147484684" r:id="rId21"/>
    <p:sldMasterId id="2147484708" r:id="rId22"/>
    <p:sldMasterId id="2147484721" r:id="rId23"/>
  </p:sldMasterIdLst>
  <p:notesMasterIdLst>
    <p:notesMasterId r:id="rId124"/>
  </p:notesMasterIdLst>
  <p:handoutMasterIdLst>
    <p:handoutMasterId r:id="rId125"/>
  </p:handoutMasterIdLst>
  <p:sldIdLst>
    <p:sldId id="525" r:id="rId24"/>
    <p:sldId id="611" r:id="rId25"/>
    <p:sldId id="707" r:id="rId26"/>
    <p:sldId id="656" r:id="rId27"/>
    <p:sldId id="680" r:id="rId28"/>
    <p:sldId id="682" r:id="rId29"/>
    <p:sldId id="556" r:id="rId30"/>
    <p:sldId id="613" r:id="rId31"/>
    <p:sldId id="614" r:id="rId32"/>
    <p:sldId id="530" r:id="rId33"/>
    <p:sldId id="612" r:id="rId34"/>
    <p:sldId id="625" r:id="rId35"/>
    <p:sldId id="626" r:id="rId36"/>
    <p:sldId id="627" r:id="rId37"/>
    <p:sldId id="616" r:id="rId38"/>
    <p:sldId id="617" r:id="rId39"/>
    <p:sldId id="618" r:id="rId40"/>
    <p:sldId id="622" r:id="rId41"/>
    <p:sldId id="620" r:id="rId42"/>
    <p:sldId id="681" r:id="rId43"/>
    <p:sldId id="628" r:id="rId44"/>
    <p:sldId id="708" r:id="rId45"/>
    <p:sldId id="683" r:id="rId46"/>
    <p:sldId id="629" r:id="rId47"/>
    <p:sldId id="630" r:id="rId48"/>
    <p:sldId id="631" r:id="rId49"/>
    <p:sldId id="632" r:id="rId50"/>
    <p:sldId id="635" r:id="rId51"/>
    <p:sldId id="637" r:id="rId52"/>
    <p:sldId id="638" r:id="rId53"/>
    <p:sldId id="639" r:id="rId54"/>
    <p:sldId id="642" r:id="rId55"/>
    <p:sldId id="644" r:id="rId56"/>
    <p:sldId id="645" r:id="rId57"/>
    <p:sldId id="646" r:id="rId58"/>
    <p:sldId id="688" r:id="rId59"/>
    <p:sldId id="648" r:id="rId60"/>
    <p:sldId id="649" r:id="rId61"/>
    <p:sldId id="650" r:id="rId62"/>
    <p:sldId id="651" r:id="rId63"/>
    <p:sldId id="652" r:id="rId64"/>
    <p:sldId id="653" r:id="rId65"/>
    <p:sldId id="654" r:id="rId66"/>
    <p:sldId id="655" r:id="rId67"/>
    <p:sldId id="684" r:id="rId68"/>
    <p:sldId id="659" r:id="rId69"/>
    <p:sldId id="696" r:id="rId70"/>
    <p:sldId id="660" r:id="rId71"/>
    <p:sldId id="685" r:id="rId72"/>
    <p:sldId id="661" r:id="rId73"/>
    <p:sldId id="662" r:id="rId74"/>
    <p:sldId id="663" r:id="rId75"/>
    <p:sldId id="664" r:id="rId76"/>
    <p:sldId id="665" r:id="rId77"/>
    <p:sldId id="666" r:id="rId78"/>
    <p:sldId id="667" r:id="rId79"/>
    <p:sldId id="668" r:id="rId80"/>
    <p:sldId id="669" r:id="rId81"/>
    <p:sldId id="670" r:id="rId82"/>
    <p:sldId id="671" r:id="rId83"/>
    <p:sldId id="675" r:id="rId84"/>
    <p:sldId id="676" r:id="rId85"/>
    <p:sldId id="689" r:id="rId86"/>
    <p:sldId id="679" r:id="rId87"/>
    <p:sldId id="686" r:id="rId88"/>
    <p:sldId id="698" r:id="rId89"/>
    <p:sldId id="699" r:id="rId90"/>
    <p:sldId id="694" r:id="rId91"/>
    <p:sldId id="693" r:id="rId92"/>
    <p:sldId id="709" r:id="rId93"/>
    <p:sldId id="695" r:id="rId94"/>
    <p:sldId id="533" r:id="rId95"/>
    <p:sldId id="534" r:id="rId96"/>
    <p:sldId id="535" r:id="rId97"/>
    <p:sldId id="536" r:id="rId98"/>
    <p:sldId id="537" r:id="rId99"/>
    <p:sldId id="538" r:id="rId100"/>
    <p:sldId id="579" r:id="rId101"/>
    <p:sldId id="582" r:id="rId102"/>
    <p:sldId id="583" r:id="rId103"/>
    <p:sldId id="585" r:id="rId104"/>
    <p:sldId id="586" r:id="rId105"/>
    <p:sldId id="587" r:id="rId106"/>
    <p:sldId id="700" r:id="rId107"/>
    <p:sldId id="528" r:id="rId108"/>
    <p:sldId id="532" r:id="rId109"/>
    <p:sldId id="539" r:id="rId110"/>
    <p:sldId id="540" r:id="rId111"/>
    <p:sldId id="541" r:id="rId112"/>
    <p:sldId id="542" r:id="rId113"/>
    <p:sldId id="543" r:id="rId114"/>
    <p:sldId id="544" r:id="rId115"/>
    <p:sldId id="545" r:id="rId116"/>
    <p:sldId id="546" r:id="rId117"/>
    <p:sldId id="677" r:id="rId118"/>
    <p:sldId id="701" r:id="rId119"/>
    <p:sldId id="703" r:id="rId120"/>
    <p:sldId id="704" r:id="rId121"/>
    <p:sldId id="705" r:id="rId122"/>
    <p:sldId id="706" r:id="rId12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69" autoAdjust="0"/>
  </p:normalViewPr>
  <p:slideViewPr>
    <p:cSldViewPr snapToGrid="0">
      <p:cViewPr varScale="1">
        <p:scale>
          <a:sx n="69" d="100"/>
          <a:sy n="69" d="100"/>
        </p:scale>
        <p:origin x="-1602" y="-96"/>
      </p:cViewPr>
      <p:guideLst>
        <p:guide orient="horz" pos="2160"/>
        <p:guide pos="2880"/>
      </p:guideLst>
    </p:cSldViewPr>
  </p:slideViewPr>
  <p:notesTextViewPr>
    <p:cViewPr>
      <p:scale>
        <a:sx n="100" d="100"/>
        <a:sy n="100" d="100"/>
      </p:scale>
      <p:origin x="0" y="0"/>
    </p:cViewPr>
  </p:notesTextViewPr>
  <p:sorterViewPr>
    <p:cViewPr>
      <p:scale>
        <a:sx n="70" d="100"/>
        <a:sy n="70" d="100"/>
      </p:scale>
      <p:origin x="0" y="951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theme" Target="theme/theme1.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13" Type="http://schemas.openxmlformats.org/officeDocument/2006/relationships/slide" Target="slides/slide90.xml"/><Relationship Id="rId118" Type="http://schemas.openxmlformats.org/officeDocument/2006/relationships/slide" Target="slides/slide95.xml"/><Relationship Id="rId12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slide" Target="slides/slide85.xml"/><Relationship Id="rId116" Type="http://schemas.openxmlformats.org/officeDocument/2006/relationships/slide" Target="slides/slide93.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slide" Target="slides/slide83.xml"/><Relationship Id="rId114" Type="http://schemas.openxmlformats.org/officeDocument/2006/relationships/slide" Target="slides/slide91.xml"/><Relationship Id="rId119" Type="http://schemas.openxmlformats.org/officeDocument/2006/relationships/slide" Target="slides/slide96.xml"/><Relationship Id="rId127"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61" Type="http://schemas.openxmlformats.org/officeDocument/2006/relationships/slide" Target="slides/slide38.xml"/><Relationship Id="rId82" Type="http://schemas.openxmlformats.org/officeDocument/2006/relationships/slide" Target="slides/slide59.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tarb\Dave\Projects\ArmyParallel\TimingResults\TimingResults.xlsx" TargetMode="External"/><Relationship Id="rId1" Type="http://schemas.openxmlformats.org/officeDocument/2006/relationships/themeOverride" Target="../theme/themeOverride20.xml"/></Relationships>
</file>

<file path=ppt/charts/_rels/chart2.xml.rels><?xml version="1.0" encoding="UTF-8" standalone="yes"?>
<Relationships xmlns="http://schemas.openxmlformats.org/package/2006/relationships"><Relationship Id="rId2" Type="http://schemas.openxmlformats.org/officeDocument/2006/relationships/oleObject" Target="file:///C:\Users\dtarb\Dave\Projects\ArmyParallel\TimingResults\TimingResults.xlsx" TargetMode="External"/><Relationship Id="rId1" Type="http://schemas.openxmlformats.org/officeDocument/2006/relationships/themeOverride" Target="../theme/themeOverride2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PitRemove run times</a:t>
            </a:r>
          </a:p>
        </c:rich>
      </c:tx>
      <c:layout>
        <c:manualLayout>
          <c:xMode val="edge"/>
          <c:yMode val="edge"/>
          <c:x val="0.22400475341651802"/>
          <c:y val="4.9865262531411284E-2"/>
        </c:manualLayout>
      </c:layout>
      <c:overlay val="1"/>
    </c:title>
    <c:autoTitleDeleted val="0"/>
    <c:plotArea>
      <c:layout>
        <c:manualLayout>
          <c:layoutTarget val="inner"/>
          <c:xMode val="edge"/>
          <c:yMode val="edge"/>
          <c:x val="0.14728155775399901"/>
          <c:y val="2.2353121890297992E-2"/>
          <c:w val="0.8211871592973945"/>
          <c:h val="0.85412209859806953"/>
        </c:manualLayout>
      </c:layout>
      <c:scatterChart>
        <c:scatterStyle val="lineMarker"/>
        <c:varyColors val="0"/>
        <c:ser>
          <c:idx val="0"/>
          <c:order val="0"/>
          <c:tx>
            <c:v>Compute (OWL 8)</c:v>
          </c:tx>
          <c:xVal>
            <c:numRef>
              <c:f>CapabilityRamp!$H$28:$H$30</c:f>
              <c:numCache>
                <c:formatCode>General</c:formatCode>
                <c:ptCount val="3"/>
                <c:pt idx="0">
                  <c:v>0.12000000000000002</c:v>
                </c:pt>
                <c:pt idx="1">
                  <c:v>2.14</c:v>
                </c:pt>
                <c:pt idx="2">
                  <c:v>4</c:v>
                </c:pt>
              </c:numCache>
            </c:numRef>
          </c:xVal>
          <c:yVal>
            <c:numRef>
              <c:f>CapabilityRamp!$K$28:$K$30</c:f>
              <c:numCache>
                <c:formatCode>0</c:formatCode>
                <c:ptCount val="3"/>
                <c:pt idx="0">
                  <c:v>9.531549</c:v>
                </c:pt>
                <c:pt idx="1">
                  <c:v>529.38766999999905</c:v>
                </c:pt>
                <c:pt idx="2">
                  <c:v>4817.6293060000044</c:v>
                </c:pt>
              </c:numCache>
            </c:numRef>
          </c:yVal>
          <c:smooth val="0"/>
        </c:ser>
        <c:ser>
          <c:idx val="1"/>
          <c:order val="1"/>
          <c:tx>
            <c:v>Total (OWL 8)</c:v>
          </c:tx>
          <c:xVal>
            <c:numRef>
              <c:f>CapabilityRamp!$H$28:$H$30</c:f>
              <c:numCache>
                <c:formatCode>General</c:formatCode>
                <c:ptCount val="3"/>
                <c:pt idx="0">
                  <c:v>0.12000000000000002</c:v>
                </c:pt>
                <c:pt idx="1">
                  <c:v>2.14</c:v>
                </c:pt>
                <c:pt idx="2">
                  <c:v>4</c:v>
                </c:pt>
              </c:numCache>
            </c:numRef>
          </c:xVal>
          <c:yVal>
            <c:numRef>
              <c:f>CapabilityRamp!$L$28:$L$30</c:f>
              <c:numCache>
                <c:formatCode>0</c:formatCode>
                <c:ptCount val="3"/>
                <c:pt idx="0">
                  <c:v>12.013219999999999</c:v>
                </c:pt>
                <c:pt idx="1">
                  <c:v>680.55460799999946</c:v>
                </c:pt>
                <c:pt idx="2">
                  <c:v>6224.5028500000008</c:v>
                </c:pt>
              </c:numCache>
            </c:numRef>
          </c:yVal>
          <c:smooth val="0"/>
        </c:ser>
        <c:ser>
          <c:idx val="2"/>
          <c:order val="2"/>
          <c:tx>
            <c:v>Compute (VPC 4)</c:v>
          </c:tx>
          <c:xVal>
            <c:numRef>
              <c:f>CapabilityRamp!$H$31:$H$32</c:f>
              <c:numCache>
                <c:formatCode>General</c:formatCode>
                <c:ptCount val="2"/>
                <c:pt idx="0">
                  <c:v>4</c:v>
                </c:pt>
                <c:pt idx="1">
                  <c:v>6</c:v>
                </c:pt>
              </c:numCache>
            </c:numRef>
          </c:xVal>
          <c:yVal>
            <c:numRef>
              <c:f>CapabilityRamp!$K$31:$K$32</c:f>
              <c:numCache>
                <c:formatCode>0</c:formatCode>
                <c:ptCount val="2"/>
                <c:pt idx="0">
                  <c:v>1502.2881459999999</c:v>
                </c:pt>
                <c:pt idx="1">
                  <c:v>4779.876072</c:v>
                </c:pt>
              </c:numCache>
            </c:numRef>
          </c:yVal>
          <c:smooth val="0"/>
        </c:ser>
        <c:ser>
          <c:idx val="7"/>
          <c:order val="3"/>
          <c:tx>
            <c:v>Total (VPC 4)</c:v>
          </c:tx>
          <c:xVal>
            <c:numRef>
              <c:f>CapabilityRamp!$H$31:$H$32</c:f>
              <c:numCache>
                <c:formatCode>General</c:formatCode>
                <c:ptCount val="2"/>
                <c:pt idx="0">
                  <c:v>4</c:v>
                </c:pt>
                <c:pt idx="1">
                  <c:v>6</c:v>
                </c:pt>
              </c:numCache>
            </c:numRef>
          </c:xVal>
          <c:yVal>
            <c:numRef>
              <c:f>CapabilityRamp!$L$31:$L$32</c:f>
              <c:numCache>
                <c:formatCode>0</c:formatCode>
                <c:ptCount val="2"/>
                <c:pt idx="0">
                  <c:v>2120.0307460000022</c:v>
                </c:pt>
                <c:pt idx="1">
                  <c:v>5695.2646880000002</c:v>
                </c:pt>
              </c:numCache>
            </c:numRef>
          </c:yVal>
          <c:smooth val="0"/>
        </c:ser>
        <c:ser>
          <c:idx val="4"/>
          <c:order val="4"/>
          <c:tx>
            <c:v>Compute (Rex 64)</c:v>
          </c:tx>
          <c:xVal>
            <c:numRef>
              <c:f>CapabilityRamp!$H$33:$H$35</c:f>
              <c:numCache>
                <c:formatCode>General</c:formatCode>
                <c:ptCount val="3"/>
                <c:pt idx="0">
                  <c:v>0.12000000000000002</c:v>
                </c:pt>
                <c:pt idx="1">
                  <c:v>2.14</c:v>
                </c:pt>
                <c:pt idx="2">
                  <c:v>11.3</c:v>
                </c:pt>
              </c:numCache>
            </c:numRef>
          </c:xVal>
          <c:yVal>
            <c:numRef>
              <c:f>CapabilityRamp!$K$33:$K$35</c:f>
              <c:numCache>
                <c:formatCode>0</c:formatCode>
                <c:ptCount val="3"/>
                <c:pt idx="0">
                  <c:v>10.347716</c:v>
                </c:pt>
                <c:pt idx="1">
                  <c:v>139.91445999999999</c:v>
                </c:pt>
                <c:pt idx="2">
                  <c:v>701.73626399999921</c:v>
                </c:pt>
              </c:numCache>
            </c:numRef>
          </c:yVal>
          <c:smooth val="0"/>
        </c:ser>
        <c:ser>
          <c:idx val="3"/>
          <c:order val="5"/>
          <c:tx>
            <c:v>Total (Rex 64)</c:v>
          </c:tx>
          <c:xVal>
            <c:numRef>
              <c:f>CapabilityRamp!$H$33:$H$35</c:f>
              <c:numCache>
                <c:formatCode>General</c:formatCode>
                <c:ptCount val="3"/>
                <c:pt idx="0">
                  <c:v>0.12000000000000002</c:v>
                </c:pt>
                <c:pt idx="1">
                  <c:v>2.14</c:v>
                </c:pt>
                <c:pt idx="2">
                  <c:v>11.3</c:v>
                </c:pt>
              </c:numCache>
            </c:numRef>
          </c:xVal>
          <c:yVal>
            <c:numRef>
              <c:f>CapabilityRamp!$L$33:$L$35</c:f>
              <c:numCache>
                <c:formatCode>0</c:formatCode>
                <c:ptCount val="3"/>
                <c:pt idx="0">
                  <c:v>255.84986699999999</c:v>
                </c:pt>
                <c:pt idx="1">
                  <c:v>3758.8385210000001</c:v>
                </c:pt>
                <c:pt idx="2">
                  <c:v>24045.059372999978</c:v>
                </c:pt>
              </c:numCache>
            </c:numRef>
          </c:yVal>
          <c:smooth val="0"/>
        </c:ser>
        <c:dLbls>
          <c:showLegendKey val="0"/>
          <c:showVal val="0"/>
          <c:showCatName val="0"/>
          <c:showSerName val="0"/>
          <c:showPercent val="0"/>
          <c:showBubbleSize val="0"/>
        </c:dLbls>
        <c:axId val="27166208"/>
        <c:axId val="27168128"/>
      </c:scatterChart>
      <c:valAx>
        <c:axId val="27166208"/>
        <c:scaling>
          <c:logBase val="10"/>
          <c:orientation val="minMax"/>
          <c:max val="20"/>
        </c:scaling>
        <c:delete val="0"/>
        <c:axPos val="b"/>
        <c:title>
          <c:tx>
            <c:rich>
              <a:bodyPr/>
              <a:lstStyle/>
              <a:p>
                <a:pPr>
                  <a:defRPr sz="1500" baseline="0"/>
                </a:pPr>
                <a:r>
                  <a:rPr lang="en-US" sz="1500" baseline="0"/>
                  <a:t>Grid Size (GB)</a:t>
                </a:r>
              </a:p>
            </c:rich>
          </c:tx>
          <c:layout>
            <c:manualLayout>
              <c:xMode val="edge"/>
              <c:yMode val="edge"/>
              <c:x val="0.53840321241896105"/>
              <c:y val="0.90724097730064002"/>
            </c:manualLayout>
          </c:layout>
          <c:overlay val="0"/>
        </c:title>
        <c:numFmt formatCode="General" sourceLinked="1"/>
        <c:majorTickMark val="out"/>
        <c:minorTickMark val="none"/>
        <c:tickLblPos val="nextTo"/>
        <c:crossAx val="27168128"/>
        <c:crosses val="autoZero"/>
        <c:crossBetween val="midCat"/>
      </c:valAx>
      <c:valAx>
        <c:axId val="27168128"/>
        <c:scaling>
          <c:logBase val="10"/>
          <c:orientation val="minMax"/>
        </c:scaling>
        <c:delete val="0"/>
        <c:axPos val="l"/>
        <c:majorGridlines/>
        <c:title>
          <c:tx>
            <c:rich>
              <a:bodyPr rot="-5400000" vert="horz"/>
              <a:lstStyle/>
              <a:p>
                <a:pPr>
                  <a:defRPr sz="1500" baseline="0"/>
                </a:pPr>
                <a:r>
                  <a:rPr lang="en-US" sz="1500" baseline="0"/>
                  <a:t>Time (Seconds)</a:t>
                </a:r>
              </a:p>
            </c:rich>
          </c:tx>
          <c:layout/>
          <c:overlay val="0"/>
        </c:title>
        <c:numFmt formatCode="0" sourceLinked="1"/>
        <c:majorTickMark val="out"/>
        <c:minorTickMark val="none"/>
        <c:tickLblPos val="nextTo"/>
        <c:crossAx val="27166208"/>
        <c:crossesAt val="0.1"/>
        <c:crossBetween val="midCat"/>
      </c:valAx>
      <c:spPr>
        <a:ln>
          <a:solidFill>
            <a:schemeClr val="tx1"/>
          </a:solidFill>
        </a:ln>
      </c:spPr>
    </c:plotArea>
    <c:legend>
      <c:legendPos val="r"/>
      <c:layout>
        <c:manualLayout>
          <c:xMode val="edge"/>
          <c:yMode val="edge"/>
          <c:x val="0.67247235121250903"/>
          <c:y val="0.49268062089221742"/>
          <c:w val="0.29311977028512526"/>
          <c:h val="0.38069280820754042"/>
        </c:manualLayout>
      </c:layout>
      <c:overlay val="0"/>
      <c:spPr>
        <a:solidFill>
          <a:schemeClr val="bg1"/>
        </a:solidFill>
        <a:ln>
          <a:solidFill>
            <a:sysClr val="windowText" lastClr="000000"/>
          </a:solidFill>
        </a:ln>
      </c:sp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D8FlowDir run times</a:t>
            </a:r>
          </a:p>
        </c:rich>
      </c:tx>
      <c:layout>
        <c:manualLayout>
          <c:xMode val="edge"/>
          <c:yMode val="edge"/>
          <c:x val="0.22400475341651813"/>
          <c:y val="4.9865262531411395E-2"/>
        </c:manualLayout>
      </c:layout>
      <c:overlay val="1"/>
    </c:title>
    <c:autoTitleDeleted val="0"/>
    <c:plotArea>
      <c:layout>
        <c:manualLayout>
          <c:layoutTarget val="inner"/>
          <c:xMode val="edge"/>
          <c:yMode val="edge"/>
          <c:x val="0.17209791729054003"/>
          <c:y val="2.9138424150244594E-2"/>
          <c:w val="0.79125673049258105"/>
          <c:h val="0.84640769072512012"/>
        </c:manualLayout>
      </c:layout>
      <c:scatterChart>
        <c:scatterStyle val="lineMarker"/>
        <c:varyColors val="0"/>
        <c:ser>
          <c:idx val="0"/>
          <c:order val="0"/>
          <c:tx>
            <c:v>Compute (OWL 8)</c:v>
          </c:tx>
          <c:xVal>
            <c:numRef>
              <c:f>CapabilityRamp!$H$34:$H$36</c:f>
              <c:numCache>
                <c:formatCode>General</c:formatCode>
                <c:ptCount val="3"/>
                <c:pt idx="0">
                  <c:v>0.12000000000000002</c:v>
                </c:pt>
                <c:pt idx="1">
                  <c:v>2.14</c:v>
                </c:pt>
                <c:pt idx="2">
                  <c:v>4</c:v>
                </c:pt>
              </c:numCache>
            </c:numRef>
          </c:xVal>
          <c:yVal>
            <c:numRef>
              <c:f>CapabilityRamp!$M$34:$M$36</c:f>
              <c:numCache>
                <c:formatCode>0</c:formatCode>
                <c:ptCount val="3"/>
                <c:pt idx="0">
                  <c:v>355.68967499999997</c:v>
                </c:pt>
                <c:pt idx="1">
                  <c:v>4363.0940430000001</c:v>
                </c:pt>
                <c:pt idx="2">
                  <c:v>10558.492388000002</c:v>
                </c:pt>
              </c:numCache>
            </c:numRef>
          </c:yVal>
          <c:smooth val="0"/>
        </c:ser>
        <c:ser>
          <c:idx val="1"/>
          <c:order val="1"/>
          <c:tx>
            <c:v>Total (OWL 8)</c:v>
          </c:tx>
          <c:xVal>
            <c:numRef>
              <c:f>CapabilityRamp!$H$34:$H$36</c:f>
              <c:numCache>
                <c:formatCode>General</c:formatCode>
                <c:ptCount val="3"/>
                <c:pt idx="0">
                  <c:v>0.12000000000000002</c:v>
                </c:pt>
                <c:pt idx="1">
                  <c:v>2.14</c:v>
                </c:pt>
                <c:pt idx="2">
                  <c:v>4</c:v>
                </c:pt>
              </c:numCache>
            </c:numRef>
          </c:xVal>
          <c:yVal>
            <c:numRef>
              <c:f>CapabilityRamp!$N$34:$N$36</c:f>
              <c:numCache>
                <c:formatCode>0</c:formatCode>
                <c:ptCount val="3"/>
                <c:pt idx="0">
                  <c:v>357.89256499999999</c:v>
                </c:pt>
                <c:pt idx="1">
                  <c:v>4570.5554700000002</c:v>
                </c:pt>
                <c:pt idx="2">
                  <c:v>11599.018849</c:v>
                </c:pt>
              </c:numCache>
            </c:numRef>
          </c:yVal>
          <c:smooth val="0"/>
        </c:ser>
        <c:ser>
          <c:idx val="4"/>
          <c:order val="2"/>
          <c:tx>
            <c:v>Compute (VPC 4)</c:v>
          </c:tx>
          <c:xVal>
            <c:numRef>
              <c:f>CapabilityRamp!$H$37:$H$38</c:f>
              <c:numCache>
                <c:formatCode>General</c:formatCode>
                <c:ptCount val="2"/>
                <c:pt idx="0">
                  <c:v>4</c:v>
                </c:pt>
                <c:pt idx="1">
                  <c:v>6</c:v>
                </c:pt>
              </c:numCache>
            </c:numRef>
          </c:xVal>
          <c:yVal>
            <c:numRef>
              <c:f>CapabilityRamp!$M$37:$M$38</c:f>
              <c:numCache>
                <c:formatCode>0</c:formatCode>
                <c:ptCount val="2"/>
                <c:pt idx="0">
                  <c:v>10658.033036000004</c:v>
                </c:pt>
                <c:pt idx="1">
                  <c:v>36568.88957400003</c:v>
                </c:pt>
              </c:numCache>
            </c:numRef>
          </c:yVal>
          <c:smooth val="0"/>
        </c:ser>
        <c:ser>
          <c:idx val="3"/>
          <c:order val="3"/>
          <c:tx>
            <c:v>Total (VPC 4)</c:v>
          </c:tx>
          <c:xVal>
            <c:numRef>
              <c:f>CapabilityRamp!$H$37:$H$38</c:f>
              <c:numCache>
                <c:formatCode>General</c:formatCode>
                <c:ptCount val="2"/>
                <c:pt idx="0">
                  <c:v>4</c:v>
                </c:pt>
                <c:pt idx="1">
                  <c:v>6</c:v>
                </c:pt>
              </c:numCache>
            </c:numRef>
          </c:xVal>
          <c:yVal>
            <c:numRef>
              <c:f>CapabilityRamp!$N$37:$N$38</c:f>
              <c:numCache>
                <c:formatCode>0</c:formatCode>
                <c:ptCount val="2"/>
                <c:pt idx="0">
                  <c:v>11191.158285</c:v>
                </c:pt>
                <c:pt idx="1">
                  <c:v>37098.244783999995</c:v>
                </c:pt>
              </c:numCache>
            </c:numRef>
          </c:yVal>
          <c:smooth val="0"/>
        </c:ser>
        <c:ser>
          <c:idx val="2"/>
          <c:order val="4"/>
          <c:tx>
            <c:v>Compute (Rex 64)</c:v>
          </c:tx>
          <c:xVal>
            <c:numRef>
              <c:f>CapabilityRamp!$H$39:$H$41</c:f>
              <c:numCache>
                <c:formatCode>General</c:formatCode>
                <c:ptCount val="3"/>
                <c:pt idx="0">
                  <c:v>0.12000000000000002</c:v>
                </c:pt>
                <c:pt idx="1">
                  <c:v>2.14</c:v>
                </c:pt>
                <c:pt idx="2">
                  <c:v>11.3</c:v>
                </c:pt>
              </c:numCache>
            </c:numRef>
          </c:xVal>
          <c:yVal>
            <c:numRef>
              <c:f>CapabilityRamp!$M$39:$M$41</c:f>
              <c:numCache>
                <c:formatCode>0</c:formatCode>
                <c:ptCount val="3"/>
                <c:pt idx="0">
                  <c:v>198.034548</c:v>
                </c:pt>
                <c:pt idx="1">
                  <c:v>2854.9227519999999</c:v>
                </c:pt>
              </c:numCache>
            </c:numRef>
          </c:yVal>
          <c:smooth val="0"/>
        </c:ser>
        <c:ser>
          <c:idx val="5"/>
          <c:order val="5"/>
          <c:tx>
            <c:v>Total (Rex 64)</c:v>
          </c:tx>
          <c:xVal>
            <c:numRef>
              <c:f>CapabilityRamp!$H$39:$H$41</c:f>
              <c:numCache>
                <c:formatCode>General</c:formatCode>
                <c:ptCount val="3"/>
                <c:pt idx="0">
                  <c:v>0.12000000000000002</c:v>
                </c:pt>
                <c:pt idx="1">
                  <c:v>2.14</c:v>
                </c:pt>
                <c:pt idx="2">
                  <c:v>11.3</c:v>
                </c:pt>
              </c:numCache>
            </c:numRef>
          </c:xVal>
          <c:yVal>
            <c:numRef>
              <c:f>CapabilityRamp!$N$39:$N$41</c:f>
              <c:numCache>
                <c:formatCode>0</c:formatCode>
                <c:ptCount val="3"/>
                <c:pt idx="0">
                  <c:v>429.84176400000001</c:v>
                </c:pt>
                <c:pt idx="1">
                  <c:v>11384.678610999992</c:v>
                </c:pt>
              </c:numCache>
            </c:numRef>
          </c:yVal>
          <c:smooth val="0"/>
        </c:ser>
        <c:dLbls>
          <c:showLegendKey val="0"/>
          <c:showVal val="0"/>
          <c:showCatName val="0"/>
          <c:showSerName val="0"/>
          <c:showPercent val="0"/>
          <c:showBubbleSize val="0"/>
        </c:dLbls>
        <c:axId val="27226112"/>
        <c:axId val="27228032"/>
      </c:scatterChart>
      <c:valAx>
        <c:axId val="27226112"/>
        <c:scaling>
          <c:logBase val="10"/>
          <c:orientation val="minMax"/>
          <c:max val="20"/>
        </c:scaling>
        <c:delete val="0"/>
        <c:axPos val="b"/>
        <c:title>
          <c:tx>
            <c:rich>
              <a:bodyPr/>
              <a:lstStyle/>
              <a:p>
                <a:pPr>
                  <a:defRPr sz="1500" baseline="0"/>
                </a:pPr>
                <a:r>
                  <a:rPr lang="en-US" sz="1500" baseline="0"/>
                  <a:t>Grid Size (GB)</a:t>
                </a:r>
              </a:p>
            </c:rich>
          </c:tx>
          <c:layout>
            <c:manualLayout>
              <c:xMode val="edge"/>
              <c:yMode val="edge"/>
              <c:x val="0.53314712666264308"/>
              <c:y val="0.9204517838248909"/>
            </c:manualLayout>
          </c:layout>
          <c:overlay val="0"/>
        </c:title>
        <c:numFmt formatCode="General" sourceLinked="1"/>
        <c:majorTickMark val="out"/>
        <c:minorTickMark val="none"/>
        <c:tickLblPos val="nextTo"/>
        <c:crossAx val="27228032"/>
        <c:crosses val="autoZero"/>
        <c:crossBetween val="midCat"/>
      </c:valAx>
      <c:valAx>
        <c:axId val="27228032"/>
        <c:scaling>
          <c:logBase val="10"/>
          <c:orientation val="minMax"/>
          <c:min val="100"/>
        </c:scaling>
        <c:delete val="0"/>
        <c:axPos val="l"/>
        <c:majorGridlines/>
        <c:title>
          <c:tx>
            <c:rich>
              <a:bodyPr rot="-5400000" vert="horz"/>
              <a:lstStyle/>
              <a:p>
                <a:pPr>
                  <a:defRPr sz="1500" baseline="0"/>
                </a:pPr>
                <a:r>
                  <a:rPr lang="en-US" sz="1500" baseline="0"/>
                  <a:t>Time (Seconds)</a:t>
                </a:r>
              </a:p>
            </c:rich>
          </c:tx>
          <c:layout/>
          <c:overlay val="0"/>
        </c:title>
        <c:numFmt formatCode="0" sourceLinked="1"/>
        <c:majorTickMark val="out"/>
        <c:minorTickMark val="none"/>
        <c:tickLblPos val="nextTo"/>
        <c:crossAx val="27226112"/>
        <c:crossesAt val="0.1"/>
        <c:crossBetween val="midCat"/>
      </c:valAx>
      <c:spPr>
        <a:ln>
          <a:solidFill>
            <a:schemeClr val="tx1"/>
          </a:solidFill>
        </a:ln>
      </c:spPr>
    </c:plotArea>
    <c:legend>
      <c:legendPos val="r"/>
      <c:layout>
        <c:manualLayout>
          <c:xMode val="edge"/>
          <c:yMode val="edge"/>
          <c:x val="0.6506250477079627"/>
          <c:y val="0.49004443616551657"/>
          <c:w val="0.30689049774818461"/>
          <c:h val="0.37969361476054458"/>
        </c:manualLayout>
      </c:layout>
      <c:overlay val="0"/>
      <c:spPr>
        <a:solidFill>
          <a:schemeClr val="bg1"/>
        </a:solidFill>
        <a:ln>
          <a:solidFill>
            <a:sysClr val="windowText" lastClr="000000"/>
          </a:solidFill>
        </a:ln>
      </c:spPr>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23.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66.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6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80.wmf"/><Relationship Id="rId1" Type="http://schemas.openxmlformats.org/officeDocument/2006/relationships/image" Target="../media/image79.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1.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124.wmf"/><Relationship Id="rId1" Type="http://schemas.openxmlformats.org/officeDocument/2006/relationships/image" Target="../media/image123.wmf"/></Relationships>
</file>

<file path=ppt/drawings/_rels/vmlDrawing26.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5" tIns="48328" rIns="96655" bIns="48328" rtlCol="0"/>
          <a:lstStyle>
            <a:lvl1pPr algn="l">
              <a:defRPr sz="1200"/>
            </a:lvl1pPr>
          </a:lstStyle>
          <a:p>
            <a:endParaRPr lang="en-US"/>
          </a:p>
        </p:txBody>
      </p:sp>
      <p:sp>
        <p:nvSpPr>
          <p:cNvPr id="3" name="Date Placeholder 2"/>
          <p:cNvSpPr>
            <a:spLocks noGrp="1"/>
          </p:cNvSpPr>
          <p:nvPr>
            <p:ph type="dt" sz="quarter" idx="1"/>
          </p:nvPr>
        </p:nvSpPr>
        <p:spPr>
          <a:xfrm>
            <a:off x="4143587" y="0"/>
            <a:ext cx="3169921" cy="480060"/>
          </a:xfrm>
          <a:prstGeom prst="rect">
            <a:avLst/>
          </a:prstGeom>
        </p:spPr>
        <p:txBody>
          <a:bodyPr vert="horz" lIns="96655" tIns="48328" rIns="96655" bIns="48328" rtlCol="0"/>
          <a:lstStyle>
            <a:lvl1pPr algn="r">
              <a:defRPr sz="1200"/>
            </a:lvl1pPr>
          </a:lstStyle>
          <a:p>
            <a:fld id="{9246E736-8DF2-4A67-8AD5-413DE77FF67A}" type="datetimeFigureOut">
              <a:rPr lang="en-US" smtClean="0"/>
              <a:t>10/30/2011</a:t>
            </a:fld>
            <a:endParaRPr lang="en-US"/>
          </a:p>
        </p:txBody>
      </p:sp>
      <p:sp>
        <p:nvSpPr>
          <p:cNvPr id="4" name="Footer Placeholder 3"/>
          <p:cNvSpPr>
            <a:spLocks noGrp="1"/>
          </p:cNvSpPr>
          <p:nvPr>
            <p:ph type="ftr" sz="quarter" idx="2"/>
          </p:nvPr>
        </p:nvSpPr>
        <p:spPr>
          <a:xfrm>
            <a:off x="0" y="9119474"/>
            <a:ext cx="3169921" cy="480060"/>
          </a:xfrm>
          <a:prstGeom prst="rect">
            <a:avLst/>
          </a:prstGeom>
        </p:spPr>
        <p:txBody>
          <a:bodyPr vert="horz" lIns="96655" tIns="48328" rIns="96655" bIns="48328"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1" cy="480060"/>
          </a:xfrm>
          <a:prstGeom prst="rect">
            <a:avLst/>
          </a:prstGeom>
        </p:spPr>
        <p:txBody>
          <a:bodyPr vert="horz" lIns="96655" tIns="48328" rIns="96655" bIns="48328"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1" cy="480060"/>
          </a:xfrm>
          <a:prstGeom prst="rect">
            <a:avLst/>
          </a:prstGeom>
        </p:spPr>
        <p:txBody>
          <a:bodyPr vert="horz" lIns="96655" tIns="48328" rIns="96655" bIns="48328" rtlCol="0"/>
          <a:lstStyle>
            <a:lvl1pPr algn="l">
              <a:defRPr sz="1200"/>
            </a:lvl1pPr>
          </a:lstStyle>
          <a:p>
            <a:endParaRPr lang="en-US"/>
          </a:p>
        </p:txBody>
      </p:sp>
      <p:sp>
        <p:nvSpPr>
          <p:cNvPr id="3" name="Date Placeholder 2"/>
          <p:cNvSpPr>
            <a:spLocks noGrp="1"/>
          </p:cNvSpPr>
          <p:nvPr>
            <p:ph type="dt" idx="1"/>
          </p:nvPr>
        </p:nvSpPr>
        <p:spPr>
          <a:xfrm>
            <a:off x="4143587" y="0"/>
            <a:ext cx="3169921" cy="480060"/>
          </a:xfrm>
          <a:prstGeom prst="rect">
            <a:avLst/>
          </a:prstGeom>
        </p:spPr>
        <p:txBody>
          <a:bodyPr vert="horz" lIns="96655" tIns="48328" rIns="96655" bIns="48328" rtlCol="0"/>
          <a:lstStyle>
            <a:lvl1pPr algn="r">
              <a:defRPr sz="1200"/>
            </a:lvl1pPr>
          </a:lstStyle>
          <a:p>
            <a:fld id="{6F706718-8F9B-4714-BDCA-44544253309B}" type="datetimeFigureOut">
              <a:rPr lang="en-US" smtClean="0"/>
              <a:pPr/>
              <a:t>10/30/2011</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5" tIns="48328" rIns="96655" bIns="48328" rtlCol="0" anchor="ctr"/>
          <a:lstStyle/>
          <a:p>
            <a:endParaRPr lang="en-US"/>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55" tIns="48328" rIns="96655" bIns="483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1" cy="480060"/>
          </a:xfrm>
          <a:prstGeom prst="rect">
            <a:avLst/>
          </a:prstGeom>
        </p:spPr>
        <p:txBody>
          <a:bodyPr vert="horz" lIns="96655" tIns="48328" rIns="96655"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1" cy="480060"/>
          </a:xfrm>
          <a:prstGeom prst="rect">
            <a:avLst/>
          </a:prstGeom>
        </p:spPr>
        <p:txBody>
          <a:bodyPr vert="horz" lIns="96655" tIns="48328" rIns="96655" bIns="48328"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100">
                <a:solidFill>
                  <a:schemeClr val="bg2"/>
                </a:solidFill>
                <a:latin typeface="Times New Roman" pitchFamily="18" charset="0"/>
              </a:defRPr>
            </a:lvl1pPr>
            <a:lvl2pPr marL="769473" indent="-295951">
              <a:defRPr kumimoji="1" sz="2100">
                <a:solidFill>
                  <a:schemeClr val="bg2"/>
                </a:solidFill>
                <a:latin typeface="Times New Roman" pitchFamily="18" charset="0"/>
              </a:defRPr>
            </a:lvl2pPr>
            <a:lvl3pPr marL="1183805" indent="-236761">
              <a:defRPr kumimoji="1" sz="2100">
                <a:solidFill>
                  <a:schemeClr val="bg2"/>
                </a:solidFill>
                <a:latin typeface="Times New Roman" pitchFamily="18" charset="0"/>
              </a:defRPr>
            </a:lvl3pPr>
            <a:lvl4pPr marL="1657327" indent="-236761">
              <a:defRPr kumimoji="1" sz="2100">
                <a:solidFill>
                  <a:schemeClr val="bg2"/>
                </a:solidFill>
                <a:latin typeface="Times New Roman" pitchFamily="18" charset="0"/>
              </a:defRPr>
            </a:lvl4pPr>
            <a:lvl5pPr marL="2130849" indent="-236761">
              <a:defRPr kumimoji="1" sz="2100">
                <a:solidFill>
                  <a:schemeClr val="bg2"/>
                </a:solidFill>
                <a:latin typeface="Times New Roman" pitchFamily="18" charset="0"/>
              </a:defRPr>
            </a:lvl5pPr>
            <a:lvl6pPr marL="2604371" indent="-236761" algn="ctr" eaLnBrk="0" fontAlgn="base" hangingPunct="0">
              <a:spcBef>
                <a:spcPct val="0"/>
              </a:spcBef>
              <a:spcAft>
                <a:spcPct val="0"/>
              </a:spcAft>
              <a:defRPr kumimoji="1" sz="2100">
                <a:solidFill>
                  <a:schemeClr val="bg2"/>
                </a:solidFill>
                <a:latin typeface="Times New Roman" pitchFamily="18" charset="0"/>
              </a:defRPr>
            </a:lvl6pPr>
            <a:lvl7pPr marL="3077893" indent="-236761" algn="ctr" eaLnBrk="0" fontAlgn="base" hangingPunct="0">
              <a:spcBef>
                <a:spcPct val="0"/>
              </a:spcBef>
              <a:spcAft>
                <a:spcPct val="0"/>
              </a:spcAft>
              <a:defRPr kumimoji="1" sz="2100">
                <a:solidFill>
                  <a:schemeClr val="bg2"/>
                </a:solidFill>
                <a:latin typeface="Times New Roman" pitchFamily="18" charset="0"/>
              </a:defRPr>
            </a:lvl7pPr>
            <a:lvl8pPr marL="3551415" indent="-236761" algn="ctr" eaLnBrk="0" fontAlgn="base" hangingPunct="0">
              <a:spcBef>
                <a:spcPct val="0"/>
              </a:spcBef>
              <a:spcAft>
                <a:spcPct val="0"/>
              </a:spcAft>
              <a:defRPr kumimoji="1" sz="2100">
                <a:solidFill>
                  <a:schemeClr val="bg2"/>
                </a:solidFill>
                <a:latin typeface="Times New Roman" pitchFamily="18" charset="0"/>
              </a:defRPr>
            </a:lvl8pPr>
            <a:lvl9pPr marL="4024937" indent="-236761" algn="ctr" eaLnBrk="0" fontAlgn="base" hangingPunct="0">
              <a:spcBef>
                <a:spcPct val="0"/>
              </a:spcBef>
              <a:spcAft>
                <a:spcPct val="0"/>
              </a:spcAft>
              <a:defRPr kumimoji="1" sz="2100">
                <a:solidFill>
                  <a:schemeClr val="bg2"/>
                </a:solidFill>
                <a:latin typeface="Times New Roman" pitchFamily="18" charset="0"/>
              </a:defRPr>
            </a:lvl9pPr>
          </a:lstStyle>
          <a:p>
            <a:fld id="{62BD6595-6DF6-4956-A6CC-ACCE821A987A}" type="datetime1">
              <a:rPr lang="en-US" sz="1100">
                <a:solidFill>
                  <a:srgbClr val="EEECE1"/>
                </a:solidFill>
              </a:rPr>
              <a:pPr/>
              <a:t>10/30/2011</a:t>
            </a:fld>
            <a:endParaRPr lang="en-US" sz="1100">
              <a:solidFill>
                <a:srgbClr val="EEECE1"/>
              </a:solidFill>
            </a:endParaRPr>
          </a:p>
        </p:txBody>
      </p:sp>
      <p:sp>
        <p:nvSpPr>
          <p:cNvPr id="146435"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100">
                <a:solidFill>
                  <a:schemeClr val="bg2"/>
                </a:solidFill>
                <a:latin typeface="Times New Roman" pitchFamily="18" charset="0"/>
              </a:defRPr>
            </a:lvl1pPr>
            <a:lvl2pPr marL="769473" indent="-295951">
              <a:defRPr kumimoji="1" sz="2100">
                <a:solidFill>
                  <a:schemeClr val="bg2"/>
                </a:solidFill>
                <a:latin typeface="Times New Roman" pitchFamily="18" charset="0"/>
              </a:defRPr>
            </a:lvl2pPr>
            <a:lvl3pPr marL="1183805" indent="-236761">
              <a:defRPr kumimoji="1" sz="2100">
                <a:solidFill>
                  <a:schemeClr val="bg2"/>
                </a:solidFill>
                <a:latin typeface="Times New Roman" pitchFamily="18" charset="0"/>
              </a:defRPr>
            </a:lvl3pPr>
            <a:lvl4pPr marL="1657327" indent="-236761">
              <a:defRPr kumimoji="1" sz="2100">
                <a:solidFill>
                  <a:schemeClr val="bg2"/>
                </a:solidFill>
                <a:latin typeface="Times New Roman" pitchFamily="18" charset="0"/>
              </a:defRPr>
            </a:lvl4pPr>
            <a:lvl5pPr marL="2130849" indent="-236761">
              <a:defRPr kumimoji="1" sz="2100">
                <a:solidFill>
                  <a:schemeClr val="bg2"/>
                </a:solidFill>
                <a:latin typeface="Times New Roman" pitchFamily="18" charset="0"/>
              </a:defRPr>
            </a:lvl5pPr>
            <a:lvl6pPr marL="2604371" indent="-236761" algn="ctr" eaLnBrk="0" fontAlgn="base" hangingPunct="0">
              <a:spcBef>
                <a:spcPct val="0"/>
              </a:spcBef>
              <a:spcAft>
                <a:spcPct val="0"/>
              </a:spcAft>
              <a:defRPr kumimoji="1" sz="2100">
                <a:solidFill>
                  <a:schemeClr val="bg2"/>
                </a:solidFill>
                <a:latin typeface="Times New Roman" pitchFamily="18" charset="0"/>
              </a:defRPr>
            </a:lvl6pPr>
            <a:lvl7pPr marL="3077893" indent="-236761" algn="ctr" eaLnBrk="0" fontAlgn="base" hangingPunct="0">
              <a:spcBef>
                <a:spcPct val="0"/>
              </a:spcBef>
              <a:spcAft>
                <a:spcPct val="0"/>
              </a:spcAft>
              <a:defRPr kumimoji="1" sz="2100">
                <a:solidFill>
                  <a:schemeClr val="bg2"/>
                </a:solidFill>
                <a:latin typeface="Times New Roman" pitchFamily="18" charset="0"/>
              </a:defRPr>
            </a:lvl7pPr>
            <a:lvl8pPr marL="3551415" indent="-236761" algn="ctr" eaLnBrk="0" fontAlgn="base" hangingPunct="0">
              <a:spcBef>
                <a:spcPct val="0"/>
              </a:spcBef>
              <a:spcAft>
                <a:spcPct val="0"/>
              </a:spcAft>
              <a:defRPr kumimoji="1" sz="2100">
                <a:solidFill>
                  <a:schemeClr val="bg2"/>
                </a:solidFill>
                <a:latin typeface="Times New Roman" pitchFamily="18" charset="0"/>
              </a:defRPr>
            </a:lvl8pPr>
            <a:lvl9pPr marL="4024937" indent="-236761" algn="ctr" eaLnBrk="0" fontAlgn="base" hangingPunct="0">
              <a:spcBef>
                <a:spcPct val="0"/>
              </a:spcBef>
              <a:spcAft>
                <a:spcPct val="0"/>
              </a:spcAft>
              <a:defRPr kumimoji="1" sz="2100">
                <a:solidFill>
                  <a:schemeClr val="bg2"/>
                </a:solidFill>
                <a:latin typeface="Times New Roman" pitchFamily="18" charset="0"/>
              </a:defRPr>
            </a:lvl9pPr>
          </a:lstStyle>
          <a:p>
            <a:fld id="{610447C9-EB66-4932-BE6E-723C8C027004}" type="slidenum">
              <a:rPr lang="en-US" sz="1100">
                <a:solidFill>
                  <a:srgbClr val="EEECE1"/>
                </a:solidFill>
              </a:rPr>
              <a:pPr/>
              <a:t>4</a:t>
            </a:fld>
            <a:endParaRPr lang="en-US" sz="1100">
              <a:solidFill>
                <a:srgbClr val="EEECE1"/>
              </a:solidFill>
            </a:endParaRPr>
          </a:p>
        </p:txBody>
      </p:sp>
      <p:sp>
        <p:nvSpPr>
          <p:cNvPr id="146436" name="Rectangle 2"/>
          <p:cNvSpPr>
            <a:spLocks noGrp="1" noRot="1" noChangeAspect="1" noChangeArrowheads="1" noTextEdit="1"/>
          </p:cNvSpPr>
          <p:nvPr>
            <p:ph type="sldImg"/>
          </p:nvPr>
        </p:nvSpPr>
        <p:spPr>
          <a:xfrm>
            <a:off x="1230313" y="711200"/>
            <a:ext cx="4857750" cy="3643313"/>
          </a:xfrm>
          <a:ln/>
        </p:spPr>
      </p:sp>
      <p:sp>
        <p:nvSpPr>
          <p:cNvPr id="146437" name="Rectangle 3"/>
          <p:cNvSpPr>
            <a:spLocks noGrp="1" noChangeArrowheads="1"/>
          </p:cNvSpPr>
          <p:nvPr>
            <p:ph type="body" idx="1"/>
          </p:nvPr>
        </p:nvSpPr>
        <p:spPr>
          <a:xfrm>
            <a:off x="992116" y="4609035"/>
            <a:ext cx="5294591" cy="430121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296" tIns="48648" rIns="97296" bIns="48648"/>
          <a:lstStyle/>
          <a:p>
            <a:endParaRPr lang="en-US" dirty="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170">
              <a:defRPr sz="2500">
                <a:solidFill>
                  <a:schemeClr val="tx1"/>
                </a:solidFill>
                <a:latin typeface="Times New Roman" pitchFamily="18" charset="0"/>
              </a:defRPr>
            </a:lvl1pPr>
            <a:lvl2pPr marL="777943" indent="-299209" defTabSz="944170">
              <a:defRPr sz="2500">
                <a:solidFill>
                  <a:schemeClr val="tx1"/>
                </a:solidFill>
                <a:latin typeface="Times New Roman" pitchFamily="18" charset="0"/>
              </a:defRPr>
            </a:lvl2pPr>
            <a:lvl3pPr marL="1196835" indent="-239367" defTabSz="944170">
              <a:defRPr sz="2500">
                <a:solidFill>
                  <a:schemeClr val="tx1"/>
                </a:solidFill>
                <a:latin typeface="Times New Roman" pitchFamily="18" charset="0"/>
              </a:defRPr>
            </a:lvl3pPr>
            <a:lvl4pPr marL="1675569" indent="-239367" defTabSz="944170">
              <a:defRPr sz="2500">
                <a:solidFill>
                  <a:schemeClr val="tx1"/>
                </a:solidFill>
                <a:latin typeface="Times New Roman" pitchFamily="18" charset="0"/>
              </a:defRPr>
            </a:lvl4pPr>
            <a:lvl5pPr marL="2154304" indent="-239367" defTabSz="944170">
              <a:defRPr sz="2500">
                <a:solidFill>
                  <a:schemeClr val="tx1"/>
                </a:solidFill>
                <a:latin typeface="Times New Roman" pitchFamily="18" charset="0"/>
              </a:defRPr>
            </a:lvl5pPr>
            <a:lvl6pPr marL="2633038" indent="-239367" defTabSz="944170" eaLnBrk="0" fontAlgn="base" hangingPunct="0">
              <a:spcBef>
                <a:spcPct val="0"/>
              </a:spcBef>
              <a:spcAft>
                <a:spcPct val="0"/>
              </a:spcAft>
              <a:defRPr sz="2500">
                <a:solidFill>
                  <a:schemeClr val="tx1"/>
                </a:solidFill>
                <a:latin typeface="Times New Roman" pitchFamily="18" charset="0"/>
              </a:defRPr>
            </a:lvl6pPr>
            <a:lvl7pPr marL="3111772" indent="-239367" defTabSz="944170" eaLnBrk="0" fontAlgn="base" hangingPunct="0">
              <a:spcBef>
                <a:spcPct val="0"/>
              </a:spcBef>
              <a:spcAft>
                <a:spcPct val="0"/>
              </a:spcAft>
              <a:defRPr sz="2500">
                <a:solidFill>
                  <a:schemeClr val="tx1"/>
                </a:solidFill>
                <a:latin typeface="Times New Roman" pitchFamily="18" charset="0"/>
              </a:defRPr>
            </a:lvl7pPr>
            <a:lvl8pPr marL="3590506" indent="-239367" defTabSz="944170" eaLnBrk="0" fontAlgn="base" hangingPunct="0">
              <a:spcBef>
                <a:spcPct val="0"/>
              </a:spcBef>
              <a:spcAft>
                <a:spcPct val="0"/>
              </a:spcAft>
              <a:defRPr sz="2500">
                <a:solidFill>
                  <a:schemeClr val="tx1"/>
                </a:solidFill>
                <a:latin typeface="Times New Roman" pitchFamily="18" charset="0"/>
              </a:defRPr>
            </a:lvl8pPr>
            <a:lvl9pPr marL="4069240" indent="-239367" defTabSz="944170" eaLnBrk="0" fontAlgn="base" hangingPunct="0">
              <a:spcBef>
                <a:spcPct val="0"/>
              </a:spcBef>
              <a:spcAft>
                <a:spcPct val="0"/>
              </a:spcAft>
              <a:defRPr sz="2500">
                <a:solidFill>
                  <a:schemeClr val="tx1"/>
                </a:solidFill>
                <a:latin typeface="Times New Roman" pitchFamily="18" charset="0"/>
              </a:defRPr>
            </a:lvl9pPr>
          </a:lstStyle>
          <a:p>
            <a:fld id="{5531B330-7639-41A2-83EB-87CB4A7A00D6}" type="slidenum">
              <a:rPr lang="en-US" sz="1300">
                <a:solidFill>
                  <a:prstClr val="black"/>
                </a:solidFill>
              </a:rPr>
              <a:pPr/>
              <a:t>43</a:t>
            </a:fld>
            <a:endParaRPr lang="en-US" sz="1300">
              <a:solidFill>
                <a:prstClr val="black"/>
              </a:solidFill>
            </a:endParaRPr>
          </a:p>
        </p:txBody>
      </p:sp>
      <p:sp>
        <p:nvSpPr>
          <p:cNvPr id="123907" name="Rectangle 2"/>
          <p:cNvSpPr>
            <a:spLocks noGrp="1" noRot="1" noChangeAspect="1" noChangeArrowheads="1" noTextEdit="1"/>
          </p:cNvSpPr>
          <p:nvPr>
            <p:ph type="sldImg"/>
          </p:nvPr>
        </p:nvSpPr>
        <p:spPr>
          <a:xfrm>
            <a:off x="1230313" y="711200"/>
            <a:ext cx="4857750" cy="3643313"/>
          </a:xfrm>
          <a:ln/>
        </p:spPr>
      </p:sp>
      <p:sp>
        <p:nvSpPr>
          <p:cNvPr id="123908" name="Rectangle 3"/>
          <p:cNvSpPr>
            <a:spLocks noGrp="1" noChangeArrowheads="1"/>
          </p:cNvSpPr>
          <p:nvPr>
            <p:ph type="body" idx="1"/>
          </p:nvPr>
        </p:nvSpPr>
        <p:spPr>
          <a:xfrm>
            <a:off x="992294" y="4608773"/>
            <a:ext cx="5295054" cy="430217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000" tIns="48501" rIns="97000" bIns="48501"/>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This slide shows how the terrain flow field is represented.  Early DEM work used a single flow direction model, D8.  In 1997 I published the Dinfinity method that proportions flow from each grid cell among downslope neighbors.  This, at the expense of some dispersion, allows a better approximation of flow across surfaces.</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100">
                <a:solidFill>
                  <a:schemeClr val="bg2"/>
                </a:solidFill>
                <a:latin typeface="Times New Roman" pitchFamily="18" charset="0"/>
              </a:defRPr>
            </a:lvl1pPr>
            <a:lvl2pPr marL="769770" indent="-296066">
              <a:defRPr kumimoji="1" sz="2100">
                <a:solidFill>
                  <a:schemeClr val="bg2"/>
                </a:solidFill>
                <a:latin typeface="Times New Roman" pitchFamily="18" charset="0"/>
              </a:defRPr>
            </a:lvl2pPr>
            <a:lvl3pPr marL="1184262" indent="-236852">
              <a:defRPr kumimoji="1" sz="2100">
                <a:solidFill>
                  <a:schemeClr val="bg2"/>
                </a:solidFill>
                <a:latin typeface="Times New Roman" pitchFamily="18" charset="0"/>
              </a:defRPr>
            </a:lvl3pPr>
            <a:lvl4pPr marL="1657967" indent="-236852">
              <a:defRPr kumimoji="1" sz="2100">
                <a:solidFill>
                  <a:schemeClr val="bg2"/>
                </a:solidFill>
                <a:latin typeface="Times New Roman" pitchFamily="18" charset="0"/>
              </a:defRPr>
            </a:lvl4pPr>
            <a:lvl5pPr marL="2131672" indent="-236852">
              <a:defRPr kumimoji="1" sz="2100">
                <a:solidFill>
                  <a:schemeClr val="bg2"/>
                </a:solidFill>
                <a:latin typeface="Times New Roman" pitchFamily="18" charset="0"/>
              </a:defRPr>
            </a:lvl5pPr>
            <a:lvl6pPr marL="2605377" indent="-236852" algn="ctr" eaLnBrk="0" fontAlgn="base" hangingPunct="0">
              <a:spcBef>
                <a:spcPct val="0"/>
              </a:spcBef>
              <a:spcAft>
                <a:spcPct val="0"/>
              </a:spcAft>
              <a:defRPr kumimoji="1" sz="2100">
                <a:solidFill>
                  <a:schemeClr val="bg2"/>
                </a:solidFill>
                <a:latin typeface="Times New Roman" pitchFamily="18" charset="0"/>
              </a:defRPr>
            </a:lvl6pPr>
            <a:lvl7pPr marL="3079082" indent="-236852" algn="ctr" eaLnBrk="0" fontAlgn="base" hangingPunct="0">
              <a:spcBef>
                <a:spcPct val="0"/>
              </a:spcBef>
              <a:spcAft>
                <a:spcPct val="0"/>
              </a:spcAft>
              <a:defRPr kumimoji="1" sz="2100">
                <a:solidFill>
                  <a:schemeClr val="bg2"/>
                </a:solidFill>
                <a:latin typeface="Times New Roman" pitchFamily="18" charset="0"/>
              </a:defRPr>
            </a:lvl7pPr>
            <a:lvl8pPr marL="3552787" indent="-236852" algn="ctr" eaLnBrk="0" fontAlgn="base" hangingPunct="0">
              <a:spcBef>
                <a:spcPct val="0"/>
              </a:spcBef>
              <a:spcAft>
                <a:spcPct val="0"/>
              </a:spcAft>
              <a:defRPr kumimoji="1" sz="2100">
                <a:solidFill>
                  <a:schemeClr val="bg2"/>
                </a:solidFill>
                <a:latin typeface="Times New Roman" pitchFamily="18" charset="0"/>
              </a:defRPr>
            </a:lvl8pPr>
            <a:lvl9pPr marL="4026492" indent="-236852" algn="ctr" eaLnBrk="0" fontAlgn="base" hangingPunct="0">
              <a:spcBef>
                <a:spcPct val="0"/>
              </a:spcBef>
              <a:spcAft>
                <a:spcPct val="0"/>
              </a:spcAft>
              <a:defRPr kumimoji="1" sz="2100">
                <a:solidFill>
                  <a:schemeClr val="bg2"/>
                </a:solidFill>
                <a:latin typeface="Times New Roman" pitchFamily="18" charset="0"/>
              </a:defRPr>
            </a:lvl9pPr>
          </a:lstStyle>
          <a:p>
            <a:fld id="{7FE828F1-856A-4DDF-A943-F6DDB22A3DED}" type="slidenum">
              <a:rPr kumimoji="0" lang="en-US" sz="1200">
                <a:solidFill>
                  <a:srgbClr val="000000"/>
                </a:solidFill>
              </a:rPr>
              <a:pPr/>
              <a:t>46</a:t>
            </a:fld>
            <a:endParaRPr kumimoji="0" lang="en-US"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pitchFamily="34" charset="0"/>
              </a:rPr>
              <a:t>Figure 2 illustrates the evaluation of infiltration capacity limited runoff generation with run on according to (5). Inputs are the r and c values indicated, with the proportional flow directions indicated by the arrows. Grid cells A and B on the left have no dependencies so may be immediately evaluated and using min(r-c,0) result in q=3 and 0 for grid cells A and B respectively.  With these evaluated, the unevaluated dependencies of grid cell C become 0, so equation (5) can be evaluated for grid cell C.  The inflow is q</a:t>
            </a:r>
            <a:r>
              <a:rPr lang="en-US" baseline="-25000" smtClean="0">
                <a:latin typeface="Arial" pitchFamily="34" charset="0"/>
              </a:rPr>
              <a:t>in</a:t>
            </a:r>
            <a:r>
              <a:rPr lang="en-US" smtClean="0">
                <a:latin typeface="Arial" pitchFamily="34" charset="0"/>
              </a:rPr>
              <a:t>=0.6 x 3 = 1.8 from grid cell B.  Then q=min(5-6+1.8,0)=0.8.  Now all dependencies of D have been evaluated.  Inflows from cells A, B, and C, accounting for the proportions are 3 x 0.4 + 0.8 = 2, so the runoff from D is q=min(4-5+2,0)=2.</a:t>
            </a:r>
          </a:p>
        </p:txBody>
      </p:sp>
      <p:sp>
        <p:nvSpPr>
          <p:cNvPr id="56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100">
                <a:solidFill>
                  <a:schemeClr val="bg2"/>
                </a:solidFill>
                <a:latin typeface="Times New Roman" pitchFamily="18" charset="0"/>
              </a:defRPr>
            </a:lvl1pPr>
            <a:lvl2pPr marL="769770" indent="-296066">
              <a:defRPr kumimoji="1" sz="2100">
                <a:solidFill>
                  <a:schemeClr val="bg2"/>
                </a:solidFill>
                <a:latin typeface="Times New Roman" pitchFamily="18" charset="0"/>
              </a:defRPr>
            </a:lvl2pPr>
            <a:lvl3pPr marL="1184262" indent="-236852">
              <a:defRPr kumimoji="1" sz="2100">
                <a:solidFill>
                  <a:schemeClr val="bg2"/>
                </a:solidFill>
                <a:latin typeface="Times New Roman" pitchFamily="18" charset="0"/>
              </a:defRPr>
            </a:lvl3pPr>
            <a:lvl4pPr marL="1657967" indent="-236852">
              <a:defRPr kumimoji="1" sz="2100">
                <a:solidFill>
                  <a:schemeClr val="bg2"/>
                </a:solidFill>
                <a:latin typeface="Times New Roman" pitchFamily="18" charset="0"/>
              </a:defRPr>
            </a:lvl4pPr>
            <a:lvl5pPr marL="2131672" indent="-236852">
              <a:defRPr kumimoji="1" sz="2100">
                <a:solidFill>
                  <a:schemeClr val="bg2"/>
                </a:solidFill>
                <a:latin typeface="Times New Roman" pitchFamily="18" charset="0"/>
              </a:defRPr>
            </a:lvl5pPr>
            <a:lvl6pPr marL="2605377" indent="-236852" algn="ctr" eaLnBrk="0" fontAlgn="base" hangingPunct="0">
              <a:spcBef>
                <a:spcPct val="0"/>
              </a:spcBef>
              <a:spcAft>
                <a:spcPct val="0"/>
              </a:spcAft>
              <a:defRPr kumimoji="1" sz="2100">
                <a:solidFill>
                  <a:schemeClr val="bg2"/>
                </a:solidFill>
                <a:latin typeface="Times New Roman" pitchFamily="18" charset="0"/>
              </a:defRPr>
            </a:lvl6pPr>
            <a:lvl7pPr marL="3079082" indent="-236852" algn="ctr" eaLnBrk="0" fontAlgn="base" hangingPunct="0">
              <a:spcBef>
                <a:spcPct val="0"/>
              </a:spcBef>
              <a:spcAft>
                <a:spcPct val="0"/>
              </a:spcAft>
              <a:defRPr kumimoji="1" sz="2100">
                <a:solidFill>
                  <a:schemeClr val="bg2"/>
                </a:solidFill>
                <a:latin typeface="Times New Roman" pitchFamily="18" charset="0"/>
              </a:defRPr>
            </a:lvl7pPr>
            <a:lvl8pPr marL="3552787" indent="-236852" algn="ctr" eaLnBrk="0" fontAlgn="base" hangingPunct="0">
              <a:spcBef>
                <a:spcPct val="0"/>
              </a:spcBef>
              <a:spcAft>
                <a:spcPct val="0"/>
              </a:spcAft>
              <a:defRPr kumimoji="1" sz="2100">
                <a:solidFill>
                  <a:schemeClr val="bg2"/>
                </a:solidFill>
                <a:latin typeface="Times New Roman" pitchFamily="18" charset="0"/>
              </a:defRPr>
            </a:lvl8pPr>
            <a:lvl9pPr marL="4026492" indent="-236852" algn="ctr" eaLnBrk="0" fontAlgn="base" hangingPunct="0">
              <a:spcBef>
                <a:spcPct val="0"/>
              </a:spcBef>
              <a:spcAft>
                <a:spcPct val="0"/>
              </a:spcAft>
              <a:defRPr kumimoji="1" sz="2100">
                <a:solidFill>
                  <a:schemeClr val="bg2"/>
                </a:solidFill>
                <a:latin typeface="Times New Roman" pitchFamily="18" charset="0"/>
              </a:defRPr>
            </a:lvl9pPr>
          </a:lstStyle>
          <a:p>
            <a:fld id="{05F799ED-6608-4FB8-A4B6-7836E4B705EB}" type="slidenum">
              <a:rPr kumimoji="0" lang="en-US" sz="1200">
                <a:solidFill>
                  <a:srgbClr val="000000"/>
                </a:solidFill>
              </a:rPr>
              <a:pPr/>
              <a:t>54</a:t>
            </a:fld>
            <a:endParaRPr kumimoji="0" lang="en-US" sz="120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latin typeface="Arial" pitchFamily="34" charset="0"/>
            </a:endParaRPr>
          </a:p>
        </p:txBody>
      </p:sp>
      <p:sp>
        <p:nvSpPr>
          <p:cNvPr id="41988" name="Slide Number Placeholder 3"/>
          <p:cNvSpPr>
            <a:spLocks noGrp="1"/>
          </p:cNvSpPr>
          <p:nvPr>
            <p:ph type="sldNum" sz="quarter" idx="5"/>
          </p:nvPr>
        </p:nvSpPr>
        <p:spPr>
          <a:noFill/>
        </p:spPr>
        <p:txBody>
          <a:bodyPr/>
          <a:lstStyle/>
          <a:p>
            <a:fld id="{B8FEFD80-0EE2-4385-BECA-D723EEA8759D}" type="slidenum">
              <a:rPr lang="en-US">
                <a:solidFill>
                  <a:srgbClr val="000000"/>
                </a:solidFill>
              </a:rPr>
              <a:pPr/>
              <a:t>85</a:t>
            </a:fld>
            <a:endParaRPr lang="en-US">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90</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91</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92</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93</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B3546-3E67-4B1C-AA9E-B922D87945FA}" type="slidenum">
              <a:rPr lang="en-US">
                <a:solidFill>
                  <a:srgbClr val="EEECE1"/>
                </a:solidFill>
              </a:rPr>
              <a:pPr/>
              <a:t>94</a:t>
            </a:fld>
            <a:endParaRPr lang="en-US">
              <a:solidFill>
                <a:srgbClr val="EEECE1"/>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latin typeface="Arial" charset="0"/>
              </a:rPr>
              <a:t>This slide shows the general model for deriving flow field related derivative surfaces from digital elevation data.  The input is a raw digital elevation model, generally elevation values on a grid.  This is basic information used to derive further hydrology related spatial fields that enrich the information content of this basic data.  The first step is to remove sinks, either by filling, or carving.  Then a flow field is defined.  This enables the calculation of flow related terrain information.  My focus has been on flow related information working within this framework.  I try to leave other GIS functionality, like radiation exposure, line of sight analyses and visualization to others.  I have distributed my software in ways that it easily plugs in to mainstream systems, such as ArcGIS to enhance ease of use.</a:t>
            </a:r>
          </a:p>
          <a:p>
            <a:endParaRPr lang="en-US" smtClean="0">
              <a:latin typeface="Arial" charset="0"/>
            </a:endParaRPr>
          </a:p>
        </p:txBody>
      </p:sp>
      <p:sp>
        <p:nvSpPr>
          <p:cNvPr id="112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170">
              <a:defRPr sz="2500">
                <a:solidFill>
                  <a:schemeClr val="tx1"/>
                </a:solidFill>
                <a:latin typeface="Times New Roman" pitchFamily="18" charset="0"/>
              </a:defRPr>
            </a:lvl1pPr>
            <a:lvl2pPr marL="777943" indent="-299209" defTabSz="944170">
              <a:defRPr sz="2500">
                <a:solidFill>
                  <a:schemeClr val="tx1"/>
                </a:solidFill>
                <a:latin typeface="Times New Roman" pitchFamily="18" charset="0"/>
              </a:defRPr>
            </a:lvl2pPr>
            <a:lvl3pPr marL="1196835" indent="-239367" defTabSz="944170">
              <a:defRPr sz="2500">
                <a:solidFill>
                  <a:schemeClr val="tx1"/>
                </a:solidFill>
                <a:latin typeface="Times New Roman" pitchFamily="18" charset="0"/>
              </a:defRPr>
            </a:lvl3pPr>
            <a:lvl4pPr marL="1675569" indent="-239367" defTabSz="944170">
              <a:defRPr sz="2500">
                <a:solidFill>
                  <a:schemeClr val="tx1"/>
                </a:solidFill>
                <a:latin typeface="Times New Roman" pitchFamily="18" charset="0"/>
              </a:defRPr>
            </a:lvl4pPr>
            <a:lvl5pPr marL="2154304" indent="-239367" defTabSz="944170">
              <a:defRPr sz="2500">
                <a:solidFill>
                  <a:schemeClr val="tx1"/>
                </a:solidFill>
                <a:latin typeface="Times New Roman" pitchFamily="18" charset="0"/>
              </a:defRPr>
            </a:lvl5pPr>
            <a:lvl6pPr marL="2633038" indent="-239367" defTabSz="944170" eaLnBrk="0" fontAlgn="base" hangingPunct="0">
              <a:spcBef>
                <a:spcPct val="0"/>
              </a:spcBef>
              <a:spcAft>
                <a:spcPct val="0"/>
              </a:spcAft>
              <a:defRPr sz="2500">
                <a:solidFill>
                  <a:schemeClr val="tx1"/>
                </a:solidFill>
                <a:latin typeface="Times New Roman" pitchFamily="18" charset="0"/>
              </a:defRPr>
            </a:lvl6pPr>
            <a:lvl7pPr marL="3111772" indent="-239367" defTabSz="944170" eaLnBrk="0" fontAlgn="base" hangingPunct="0">
              <a:spcBef>
                <a:spcPct val="0"/>
              </a:spcBef>
              <a:spcAft>
                <a:spcPct val="0"/>
              </a:spcAft>
              <a:defRPr sz="2500">
                <a:solidFill>
                  <a:schemeClr val="tx1"/>
                </a:solidFill>
                <a:latin typeface="Times New Roman" pitchFamily="18" charset="0"/>
              </a:defRPr>
            </a:lvl7pPr>
            <a:lvl8pPr marL="3590506" indent="-239367" defTabSz="944170" eaLnBrk="0" fontAlgn="base" hangingPunct="0">
              <a:spcBef>
                <a:spcPct val="0"/>
              </a:spcBef>
              <a:spcAft>
                <a:spcPct val="0"/>
              </a:spcAft>
              <a:defRPr sz="2500">
                <a:solidFill>
                  <a:schemeClr val="tx1"/>
                </a:solidFill>
                <a:latin typeface="Times New Roman" pitchFamily="18" charset="0"/>
              </a:defRPr>
            </a:lvl8pPr>
            <a:lvl9pPr marL="4069240" indent="-239367" defTabSz="944170" eaLnBrk="0" fontAlgn="base" hangingPunct="0">
              <a:spcBef>
                <a:spcPct val="0"/>
              </a:spcBef>
              <a:spcAft>
                <a:spcPct val="0"/>
              </a:spcAft>
              <a:defRPr sz="2500">
                <a:solidFill>
                  <a:schemeClr val="tx1"/>
                </a:solidFill>
                <a:latin typeface="Times New Roman" pitchFamily="18" charset="0"/>
              </a:defRPr>
            </a:lvl9pPr>
          </a:lstStyle>
          <a:p>
            <a:fld id="{8071E6A2-CF1D-487F-B2F1-AE8B92675E96}" type="slidenum">
              <a:rPr lang="en-US" sz="1300">
                <a:solidFill>
                  <a:srgbClr val="000000"/>
                </a:solidFill>
              </a:rPr>
              <a:pPr/>
              <a:t>11</a:t>
            </a:fld>
            <a:endParaRPr lang="en-US" sz="13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5FC318-457F-4966-8C7E-F5312B97D9BE}" type="slidenum">
              <a:rPr lang="en-US">
                <a:solidFill>
                  <a:prstClr val="black"/>
                </a:solidFill>
              </a:rPr>
              <a:pPr/>
              <a:t>14</a:t>
            </a:fld>
            <a:endParaRPr lang="en-US">
              <a:solidFill>
                <a:prstClr val="black"/>
              </a:solidFill>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r>
              <a:rPr lang="en-US"/>
              <a:t>Elevations are filled to that of the pools pour point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A9C70F4B-C21C-4555-A668-40C79F926BF0}" type="datetime1">
              <a:rPr lang="en-US">
                <a:solidFill>
                  <a:srgbClr val="EEECE1"/>
                </a:solidFill>
              </a:rPr>
              <a:pPr/>
              <a:t>10/30/2011</a:t>
            </a:fld>
            <a:endParaRPr lang="en-US">
              <a:solidFill>
                <a:srgbClr val="EEECE1"/>
              </a:solidFill>
            </a:endParaRPr>
          </a:p>
        </p:txBody>
      </p:sp>
      <p:sp>
        <p:nvSpPr>
          <p:cNvPr id="7" name="Rectangle 13"/>
          <p:cNvSpPr>
            <a:spLocks noGrp="1" noChangeArrowheads="1"/>
          </p:cNvSpPr>
          <p:nvPr>
            <p:ph type="sldNum" sz="quarter" idx="5"/>
          </p:nvPr>
        </p:nvSpPr>
        <p:spPr>
          <a:ln/>
        </p:spPr>
        <p:txBody>
          <a:bodyPr/>
          <a:lstStyle/>
          <a:p>
            <a:fld id="{18E9FEB6-C25A-4DE2-9158-0D3C1995627C}" type="slidenum">
              <a:rPr lang="en-US">
                <a:solidFill>
                  <a:srgbClr val="EEECE1"/>
                </a:solidFill>
              </a:rPr>
              <a:pPr/>
              <a:t>15</a:t>
            </a:fld>
            <a:endParaRPr lang="en-US">
              <a:solidFill>
                <a:srgbClr val="EEECE1"/>
              </a:solidFill>
            </a:endParaRPr>
          </a:p>
        </p:txBody>
      </p:sp>
      <p:sp>
        <p:nvSpPr>
          <p:cNvPr id="788482" name="Rectangle 2"/>
          <p:cNvSpPr>
            <a:spLocks noGrp="1" noRot="1" noChangeAspect="1" noChangeArrowheads="1" noTextEdit="1"/>
          </p:cNvSpPr>
          <p:nvPr>
            <p:ph type="sldImg"/>
          </p:nvPr>
        </p:nvSpPr>
        <p:spPr>
          <a:xfrm>
            <a:off x="1231900" y="712788"/>
            <a:ext cx="4854575" cy="3641725"/>
          </a:xfrm>
          <a:ln/>
        </p:spPr>
      </p:sp>
      <p:sp>
        <p:nvSpPr>
          <p:cNvPr id="788483" name="Rectangle 3"/>
          <p:cNvSpPr>
            <a:spLocks noGrp="1" noChangeArrowheads="1"/>
          </p:cNvSpPr>
          <p:nvPr>
            <p:ph type="body" idx="1"/>
          </p:nvPr>
        </p:nvSpPr>
        <p:spPr>
          <a:xfrm>
            <a:off x="975361" y="4594329"/>
            <a:ext cx="5364480" cy="4277877"/>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164">
              <a:defRPr sz="2500">
                <a:solidFill>
                  <a:schemeClr val="tx1"/>
                </a:solidFill>
                <a:latin typeface="Times New Roman" pitchFamily="18" charset="0"/>
              </a:defRPr>
            </a:lvl1pPr>
            <a:lvl2pPr marL="777937" indent="-299206" defTabSz="944164">
              <a:defRPr sz="2500">
                <a:solidFill>
                  <a:schemeClr val="tx1"/>
                </a:solidFill>
                <a:latin typeface="Times New Roman" pitchFamily="18" charset="0"/>
              </a:defRPr>
            </a:lvl2pPr>
            <a:lvl3pPr marL="1196827" indent="-239366" defTabSz="944164">
              <a:defRPr sz="2500">
                <a:solidFill>
                  <a:schemeClr val="tx1"/>
                </a:solidFill>
                <a:latin typeface="Times New Roman" pitchFamily="18" charset="0"/>
              </a:defRPr>
            </a:lvl3pPr>
            <a:lvl4pPr marL="1675558" indent="-239366" defTabSz="944164">
              <a:defRPr sz="2500">
                <a:solidFill>
                  <a:schemeClr val="tx1"/>
                </a:solidFill>
                <a:latin typeface="Times New Roman" pitchFamily="18" charset="0"/>
              </a:defRPr>
            </a:lvl4pPr>
            <a:lvl5pPr marL="2154288" indent="-239366" defTabSz="944164">
              <a:defRPr sz="2500">
                <a:solidFill>
                  <a:schemeClr val="tx1"/>
                </a:solidFill>
                <a:latin typeface="Times New Roman" pitchFamily="18" charset="0"/>
              </a:defRPr>
            </a:lvl5pPr>
            <a:lvl6pPr marL="2633020" indent="-239366" defTabSz="944164" eaLnBrk="0" fontAlgn="base" hangingPunct="0">
              <a:spcBef>
                <a:spcPct val="0"/>
              </a:spcBef>
              <a:spcAft>
                <a:spcPct val="0"/>
              </a:spcAft>
              <a:defRPr sz="2500">
                <a:solidFill>
                  <a:schemeClr val="tx1"/>
                </a:solidFill>
                <a:latin typeface="Times New Roman" pitchFamily="18" charset="0"/>
              </a:defRPr>
            </a:lvl6pPr>
            <a:lvl7pPr marL="3111750" indent="-239366" defTabSz="944164" eaLnBrk="0" fontAlgn="base" hangingPunct="0">
              <a:spcBef>
                <a:spcPct val="0"/>
              </a:spcBef>
              <a:spcAft>
                <a:spcPct val="0"/>
              </a:spcAft>
              <a:defRPr sz="2500">
                <a:solidFill>
                  <a:schemeClr val="tx1"/>
                </a:solidFill>
                <a:latin typeface="Times New Roman" pitchFamily="18" charset="0"/>
              </a:defRPr>
            </a:lvl7pPr>
            <a:lvl8pPr marL="3590481" indent="-239366" defTabSz="944164" eaLnBrk="0" fontAlgn="base" hangingPunct="0">
              <a:spcBef>
                <a:spcPct val="0"/>
              </a:spcBef>
              <a:spcAft>
                <a:spcPct val="0"/>
              </a:spcAft>
              <a:defRPr sz="2500">
                <a:solidFill>
                  <a:schemeClr val="tx1"/>
                </a:solidFill>
                <a:latin typeface="Times New Roman" pitchFamily="18" charset="0"/>
              </a:defRPr>
            </a:lvl8pPr>
            <a:lvl9pPr marL="4069211" indent="-239366" defTabSz="944164" eaLnBrk="0" fontAlgn="base" hangingPunct="0">
              <a:spcBef>
                <a:spcPct val="0"/>
              </a:spcBef>
              <a:spcAft>
                <a:spcPct val="0"/>
              </a:spcAft>
              <a:defRPr sz="2500">
                <a:solidFill>
                  <a:schemeClr val="tx1"/>
                </a:solidFill>
                <a:latin typeface="Times New Roman" pitchFamily="18" charset="0"/>
              </a:defRPr>
            </a:lvl9pPr>
          </a:lstStyle>
          <a:p>
            <a:fld id="{D7871A23-011B-43F4-A1A7-9850A6DE4C40}" type="slidenum">
              <a:rPr lang="en-US" sz="1200">
                <a:solidFill>
                  <a:prstClr val="black"/>
                </a:solidFill>
              </a:rPr>
              <a:pPr/>
              <a:t>16</a:t>
            </a:fld>
            <a:endParaRPr lang="en-US" sz="1200">
              <a:solidFill>
                <a:prstClr val="black"/>
              </a:solidFill>
            </a:endParaRPr>
          </a:p>
        </p:txBody>
      </p:sp>
      <p:sp>
        <p:nvSpPr>
          <p:cNvPr id="103427" name="Rectangle 2"/>
          <p:cNvSpPr>
            <a:spLocks noGrp="1" noRot="1" noChangeAspect="1" noChangeArrowheads="1" noTextEdit="1"/>
          </p:cNvSpPr>
          <p:nvPr>
            <p:ph type="sldImg"/>
          </p:nvPr>
        </p:nvSpPr>
        <p:spPr>
          <a:xfrm>
            <a:off x="1231900" y="714375"/>
            <a:ext cx="4854575" cy="3641725"/>
          </a:xfrm>
          <a:ln/>
        </p:spPr>
      </p:sp>
      <p:sp>
        <p:nvSpPr>
          <p:cNvPr id="103428" name="Rectangle 3"/>
          <p:cNvSpPr>
            <a:spLocks noGrp="1" noChangeArrowheads="1"/>
          </p:cNvSpPr>
          <p:nvPr>
            <p:ph type="body" idx="1"/>
          </p:nvPr>
        </p:nvSpPr>
        <p:spPr>
          <a:xfrm>
            <a:off x="975361" y="4594017"/>
            <a:ext cx="5364480" cy="42775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164">
              <a:defRPr sz="2500">
                <a:solidFill>
                  <a:schemeClr val="tx1"/>
                </a:solidFill>
                <a:latin typeface="Times New Roman" pitchFamily="18" charset="0"/>
              </a:defRPr>
            </a:lvl1pPr>
            <a:lvl2pPr marL="777937" indent="-299206" defTabSz="944164">
              <a:defRPr sz="2500">
                <a:solidFill>
                  <a:schemeClr val="tx1"/>
                </a:solidFill>
                <a:latin typeface="Times New Roman" pitchFamily="18" charset="0"/>
              </a:defRPr>
            </a:lvl2pPr>
            <a:lvl3pPr marL="1196827" indent="-239366" defTabSz="944164">
              <a:defRPr sz="2500">
                <a:solidFill>
                  <a:schemeClr val="tx1"/>
                </a:solidFill>
                <a:latin typeface="Times New Roman" pitchFamily="18" charset="0"/>
              </a:defRPr>
            </a:lvl3pPr>
            <a:lvl4pPr marL="1675558" indent="-239366" defTabSz="944164">
              <a:defRPr sz="2500">
                <a:solidFill>
                  <a:schemeClr val="tx1"/>
                </a:solidFill>
                <a:latin typeface="Times New Roman" pitchFamily="18" charset="0"/>
              </a:defRPr>
            </a:lvl4pPr>
            <a:lvl5pPr marL="2154288" indent="-239366" defTabSz="944164">
              <a:defRPr sz="2500">
                <a:solidFill>
                  <a:schemeClr val="tx1"/>
                </a:solidFill>
                <a:latin typeface="Times New Roman" pitchFamily="18" charset="0"/>
              </a:defRPr>
            </a:lvl5pPr>
            <a:lvl6pPr marL="2633020" indent="-239366" defTabSz="944164" eaLnBrk="0" fontAlgn="base" hangingPunct="0">
              <a:spcBef>
                <a:spcPct val="0"/>
              </a:spcBef>
              <a:spcAft>
                <a:spcPct val="0"/>
              </a:spcAft>
              <a:defRPr sz="2500">
                <a:solidFill>
                  <a:schemeClr val="tx1"/>
                </a:solidFill>
                <a:latin typeface="Times New Roman" pitchFamily="18" charset="0"/>
              </a:defRPr>
            </a:lvl6pPr>
            <a:lvl7pPr marL="3111750" indent="-239366" defTabSz="944164" eaLnBrk="0" fontAlgn="base" hangingPunct="0">
              <a:spcBef>
                <a:spcPct val="0"/>
              </a:spcBef>
              <a:spcAft>
                <a:spcPct val="0"/>
              </a:spcAft>
              <a:defRPr sz="2500">
                <a:solidFill>
                  <a:schemeClr val="tx1"/>
                </a:solidFill>
                <a:latin typeface="Times New Roman" pitchFamily="18" charset="0"/>
              </a:defRPr>
            </a:lvl7pPr>
            <a:lvl8pPr marL="3590481" indent="-239366" defTabSz="944164" eaLnBrk="0" fontAlgn="base" hangingPunct="0">
              <a:spcBef>
                <a:spcPct val="0"/>
              </a:spcBef>
              <a:spcAft>
                <a:spcPct val="0"/>
              </a:spcAft>
              <a:defRPr sz="2500">
                <a:solidFill>
                  <a:schemeClr val="tx1"/>
                </a:solidFill>
                <a:latin typeface="Times New Roman" pitchFamily="18" charset="0"/>
              </a:defRPr>
            </a:lvl8pPr>
            <a:lvl9pPr marL="4069211" indent="-239366" defTabSz="944164" eaLnBrk="0" fontAlgn="base" hangingPunct="0">
              <a:spcBef>
                <a:spcPct val="0"/>
              </a:spcBef>
              <a:spcAft>
                <a:spcPct val="0"/>
              </a:spcAft>
              <a:defRPr sz="2500">
                <a:solidFill>
                  <a:schemeClr val="tx1"/>
                </a:solidFill>
                <a:latin typeface="Times New Roman" pitchFamily="18" charset="0"/>
              </a:defRPr>
            </a:lvl9pPr>
          </a:lstStyle>
          <a:p>
            <a:fld id="{C54646A0-9AC9-4F3E-9865-E0B163907088}" type="slidenum">
              <a:rPr lang="en-US" sz="1200">
                <a:solidFill>
                  <a:prstClr val="black"/>
                </a:solidFill>
              </a:rPr>
              <a:pPr/>
              <a:t>17</a:t>
            </a:fld>
            <a:endParaRPr lang="en-US" sz="1200">
              <a:solidFill>
                <a:prstClr val="black"/>
              </a:solidFill>
            </a:endParaRPr>
          </a:p>
        </p:txBody>
      </p:sp>
      <p:sp>
        <p:nvSpPr>
          <p:cNvPr id="104451" name="Rectangle 2"/>
          <p:cNvSpPr>
            <a:spLocks noGrp="1" noRot="1" noChangeAspect="1" noChangeArrowheads="1" noTextEdit="1"/>
          </p:cNvSpPr>
          <p:nvPr>
            <p:ph type="sldImg"/>
          </p:nvPr>
        </p:nvSpPr>
        <p:spPr>
          <a:xfrm>
            <a:off x="1231900" y="714375"/>
            <a:ext cx="4854575" cy="3641725"/>
          </a:xfrm>
          <a:ln/>
        </p:spPr>
      </p:sp>
      <p:sp>
        <p:nvSpPr>
          <p:cNvPr id="104452" name="Rectangle 3"/>
          <p:cNvSpPr>
            <a:spLocks noGrp="1" noChangeArrowheads="1"/>
          </p:cNvSpPr>
          <p:nvPr>
            <p:ph type="body" idx="1"/>
          </p:nvPr>
        </p:nvSpPr>
        <p:spPr>
          <a:xfrm>
            <a:off x="975361" y="4594017"/>
            <a:ext cx="5364480" cy="42775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170">
              <a:defRPr sz="2500">
                <a:solidFill>
                  <a:schemeClr val="tx1"/>
                </a:solidFill>
                <a:latin typeface="Times New Roman" pitchFamily="18" charset="0"/>
              </a:defRPr>
            </a:lvl1pPr>
            <a:lvl2pPr marL="777943" indent="-299209" defTabSz="944170">
              <a:defRPr sz="2500">
                <a:solidFill>
                  <a:schemeClr val="tx1"/>
                </a:solidFill>
                <a:latin typeface="Times New Roman" pitchFamily="18" charset="0"/>
              </a:defRPr>
            </a:lvl2pPr>
            <a:lvl3pPr marL="1196835" indent="-239367" defTabSz="944170">
              <a:defRPr sz="2500">
                <a:solidFill>
                  <a:schemeClr val="tx1"/>
                </a:solidFill>
                <a:latin typeface="Times New Roman" pitchFamily="18" charset="0"/>
              </a:defRPr>
            </a:lvl3pPr>
            <a:lvl4pPr marL="1675569" indent="-239367" defTabSz="944170">
              <a:defRPr sz="2500">
                <a:solidFill>
                  <a:schemeClr val="tx1"/>
                </a:solidFill>
                <a:latin typeface="Times New Roman" pitchFamily="18" charset="0"/>
              </a:defRPr>
            </a:lvl4pPr>
            <a:lvl5pPr marL="2154304" indent="-239367" defTabSz="944170">
              <a:defRPr sz="2500">
                <a:solidFill>
                  <a:schemeClr val="tx1"/>
                </a:solidFill>
                <a:latin typeface="Times New Roman" pitchFamily="18" charset="0"/>
              </a:defRPr>
            </a:lvl5pPr>
            <a:lvl6pPr marL="2633038" indent="-239367" defTabSz="944170" eaLnBrk="0" fontAlgn="base" hangingPunct="0">
              <a:spcBef>
                <a:spcPct val="0"/>
              </a:spcBef>
              <a:spcAft>
                <a:spcPct val="0"/>
              </a:spcAft>
              <a:defRPr sz="2500">
                <a:solidFill>
                  <a:schemeClr val="tx1"/>
                </a:solidFill>
                <a:latin typeface="Times New Roman" pitchFamily="18" charset="0"/>
              </a:defRPr>
            </a:lvl6pPr>
            <a:lvl7pPr marL="3111772" indent="-239367" defTabSz="944170" eaLnBrk="0" fontAlgn="base" hangingPunct="0">
              <a:spcBef>
                <a:spcPct val="0"/>
              </a:spcBef>
              <a:spcAft>
                <a:spcPct val="0"/>
              </a:spcAft>
              <a:defRPr sz="2500">
                <a:solidFill>
                  <a:schemeClr val="tx1"/>
                </a:solidFill>
                <a:latin typeface="Times New Roman" pitchFamily="18" charset="0"/>
              </a:defRPr>
            </a:lvl7pPr>
            <a:lvl8pPr marL="3590506" indent="-239367" defTabSz="944170" eaLnBrk="0" fontAlgn="base" hangingPunct="0">
              <a:spcBef>
                <a:spcPct val="0"/>
              </a:spcBef>
              <a:spcAft>
                <a:spcPct val="0"/>
              </a:spcAft>
              <a:defRPr sz="2500">
                <a:solidFill>
                  <a:schemeClr val="tx1"/>
                </a:solidFill>
                <a:latin typeface="Times New Roman" pitchFamily="18" charset="0"/>
              </a:defRPr>
            </a:lvl8pPr>
            <a:lvl9pPr marL="4069240" indent="-239367" defTabSz="944170" eaLnBrk="0" fontAlgn="base" hangingPunct="0">
              <a:spcBef>
                <a:spcPct val="0"/>
              </a:spcBef>
              <a:spcAft>
                <a:spcPct val="0"/>
              </a:spcAft>
              <a:defRPr sz="2500">
                <a:solidFill>
                  <a:schemeClr val="tx1"/>
                </a:solidFill>
                <a:latin typeface="Times New Roman" pitchFamily="18" charset="0"/>
              </a:defRPr>
            </a:lvl9pPr>
          </a:lstStyle>
          <a:p>
            <a:fld id="{DA0669A6-BD1D-4C8D-A45F-CD3F49239D29}" type="slidenum">
              <a:rPr lang="en-US" sz="1300">
                <a:solidFill>
                  <a:prstClr val="black"/>
                </a:solidFill>
              </a:rPr>
              <a:pPr/>
              <a:t>39</a:t>
            </a:fld>
            <a:endParaRPr lang="en-US" sz="1300">
              <a:solidFill>
                <a:prstClr val="black"/>
              </a:solidFill>
            </a:endParaRPr>
          </a:p>
        </p:txBody>
      </p:sp>
      <p:sp>
        <p:nvSpPr>
          <p:cNvPr id="120835" name="Rectangle 2"/>
          <p:cNvSpPr>
            <a:spLocks noGrp="1" noRot="1" noChangeAspect="1" noChangeArrowheads="1" noTextEdit="1"/>
          </p:cNvSpPr>
          <p:nvPr>
            <p:ph type="sldImg"/>
          </p:nvPr>
        </p:nvSpPr>
        <p:spPr>
          <a:xfrm>
            <a:off x="1230313" y="712788"/>
            <a:ext cx="4857750" cy="3643312"/>
          </a:xfrm>
          <a:ln/>
        </p:spPr>
      </p:sp>
      <p:sp>
        <p:nvSpPr>
          <p:cNvPr id="120836" name="Rectangle 3"/>
          <p:cNvSpPr>
            <a:spLocks noGrp="1" noChangeArrowheads="1"/>
          </p:cNvSpPr>
          <p:nvPr>
            <p:ph type="body" idx="1"/>
          </p:nvPr>
        </p:nvSpPr>
        <p:spPr>
          <a:xfrm>
            <a:off x="975360" y="4594017"/>
            <a:ext cx="5364480" cy="42775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0" tIns="47709" rIns="95420" bIns="47709"/>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170">
              <a:defRPr sz="2500">
                <a:solidFill>
                  <a:schemeClr val="tx1"/>
                </a:solidFill>
                <a:latin typeface="Times New Roman" pitchFamily="18" charset="0"/>
              </a:defRPr>
            </a:lvl1pPr>
            <a:lvl2pPr marL="777943" indent="-299209" defTabSz="944170">
              <a:defRPr sz="2500">
                <a:solidFill>
                  <a:schemeClr val="tx1"/>
                </a:solidFill>
                <a:latin typeface="Times New Roman" pitchFamily="18" charset="0"/>
              </a:defRPr>
            </a:lvl2pPr>
            <a:lvl3pPr marL="1196835" indent="-239367" defTabSz="944170">
              <a:defRPr sz="2500">
                <a:solidFill>
                  <a:schemeClr val="tx1"/>
                </a:solidFill>
                <a:latin typeface="Times New Roman" pitchFamily="18" charset="0"/>
              </a:defRPr>
            </a:lvl3pPr>
            <a:lvl4pPr marL="1675569" indent="-239367" defTabSz="944170">
              <a:defRPr sz="2500">
                <a:solidFill>
                  <a:schemeClr val="tx1"/>
                </a:solidFill>
                <a:latin typeface="Times New Roman" pitchFamily="18" charset="0"/>
              </a:defRPr>
            </a:lvl4pPr>
            <a:lvl5pPr marL="2154304" indent="-239367" defTabSz="944170">
              <a:defRPr sz="2500">
                <a:solidFill>
                  <a:schemeClr val="tx1"/>
                </a:solidFill>
                <a:latin typeface="Times New Roman" pitchFamily="18" charset="0"/>
              </a:defRPr>
            </a:lvl5pPr>
            <a:lvl6pPr marL="2633038" indent="-239367" defTabSz="944170" eaLnBrk="0" fontAlgn="base" hangingPunct="0">
              <a:spcBef>
                <a:spcPct val="0"/>
              </a:spcBef>
              <a:spcAft>
                <a:spcPct val="0"/>
              </a:spcAft>
              <a:defRPr sz="2500">
                <a:solidFill>
                  <a:schemeClr val="tx1"/>
                </a:solidFill>
                <a:latin typeface="Times New Roman" pitchFamily="18" charset="0"/>
              </a:defRPr>
            </a:lvl6pPr>
            <a:lvl7pPr marL="3111772" indent="-239367" defTabSz="944170" eaLnBrk="0" fontAlgn="base" hangingPunct="0">
              <a:spcBef>
                <a:spcPct val="0"/>
              </a:spcBef>
              <a:spcAft>
                <a:spcPct val="0"/>
              </a:spcAft>
              <a:defRPr sz="2500">
                <a:solidFill>
                  <a:schemeClr val="tx1"/>
                </a:solidFill>
                <a:latin typeface="Times New Roman" pitchFamily="18" charset="0"/>
              </a:defRPr>
            </a:lvl7pPr>
            <a:lvl8pPr marL="3590506" indent="-239367" defTabSz="944170" eaLnBrk="0" fontAlgn="base" hangingPunct="0">
              <a:spcBef>
                <a:spcPct val="0"/>
              </a:spcBef>
              <a:spcAft>
                <a:spcPct val="0"/>
              </a:spcAft>
              <a:defRPr sz="2500">
                <a:solidFill>
                  <a:schemeClr val="tx1"/>
                </a:solidFill>
                <a:latin typeface="Times New Roman" pitchFamily="18" charset="0"/>
              </a:defRPr>
            </a:lvl8pPr>
            <a:lvl9pPr marL="4069240" indent="-239367" defTabSz="944170" eaLnBrk="0" fontAlgn="base" hangingPunct="0">
              <a:spcBef>
                <a:spcPct val="0"/>
              </a:spcBef>
              <a:spcAft>
                <a:spcPct val="0"/>
              </a:spcAft>
              <a:defRPr sz="2500">
                <a:solidFill>
                  <a:schemeClr val="tx1"/>
                </a:solidFill>
                <a:latin typeface="Times New Roman" pitchFamily="18" charset="0"/>
              </a:defRPr>
            </a:lvl9pPr>
          </a:lstStyle>
          <a:p>
            <a:fld id="{91B7EE59-2F06-4481-AE92-52D08B5C7F7F}" type="slidenum">
              <a:rPr lang="en-US" sz="1300">
                <a:solidFill>
                  <a:prstClr val="black"/>
                </a:solidFill>
              </a:rPr>
              <a:pPr/>
              <a:t>40</a:t>
            </a:fld>
            <a:endParaRPr lang="en-US" sz="1300">
              <a:solidFill>
                <a:prstClr val="black"/>
              </a:solidFill>
            </a:endParaRPr>
          </a:p>
        </p:txBody>
      </p:sp>
      <p:sp>
        <p:nvSpPr>
          <p:cNvPr id="121859" name="Rectangle 2"/>
          <p:cNvSpPr>
            <a:spLocks noGrp="1" noRot="1" noChangeAspect="1" noChangeArrowheads="1" noTextEdit="1"/>
          </p:cNvSpPr>
          <p:nvPr>
            <p:ph type="sldImg"/>
          </p:nvPr>
        </p:nvSpPr>
        <p:spPr>
          <a:xfrm>
            <a:off x="1230313" y="712788"/>
            <a:ext cx="4857750" cy="3643312"/>
          </a:xfrm>
          <a:ln/>
        </p:spPr>
      </p:sp>
      <p:sp>
        <p:nvSpPr>
          <p:cNvPr id="121860" name="Rectangle 3"/>
          <p:cNvSpPr>
            <a:spLocks noGrp="1" noChangeArrowheads="1"/>
          </p:cNvSpPr>
          <p:nvPr>
            <p:ph type="body" idx="1"/>
          </p:nvPr>
        </p:nvSpPr>
        <p:spPr>
          <a:xfrm>
            <a:off x="975360" y="4594017"/>
            <a:ext cx="5364480" cy="42775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0" tIns="47709" rIns="95420" bIns="47709"/>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4170">
              <a:defRPr sz="2500">
                <a:solidFill>
                  <a:schemeClr val="tx1"/>
                </a:solidFill>
                <a:latin typeface="Times New Roman" pitchFamily="18" charset="0"/>
              </a:defRPr>
            </a:lvl1pPr>
            <a:lvl2pPr marL="777943" indent="-299209" defTabSz="944170">
              <a:defRPr sz="2500">
                <a:solidFill>
                  <a:schemeClr val="tx1"/>
                </a:solidFill>
                <a:latin typeface="Times New Roman" pitchFamily="18" charset="0"/>
              </a:defRPr>
            </a:lvl2pPr>
            <a:lvl3pPr marL="1196835" indent="-239367" defTabSz="944170">
              <a:defRPr sz="2500">
                <a:solidFill>
                  <a:schemeClr val="tx1"/>
                </a:solidFill>
                <a:latin typeface="Times New Roman" pitchFamily="18" charset="0"/>
              </a:defRPr>
            </a:lvl3pPr>
            <a:lvl4pPr marL="1675569" indent="-239367" defTabSz="944170">
              <a:defRPr sz="2500">
                <a:solidFill>
                  <a:schemeClr val="tx1"/>
                </a:solidFill>
                <a:latin typeface="Times New Roman" pitchFamily="18" charset="0"/>
              </a:defRPr>
            </a:lvl4pPr>
            <a:lvl5pPr marL="2154304" indent="-239367" defTabSz="944170">
              <a:defRPr sz="2500">
                <a:solidFill>
                  <a:schemeClr val="tx1"/>
                </a:solidFill>
                <a:latin typeface="Times New Roman" pitchFamily="18" charset="0"/>
              </a:defRPr>
            </a:lvl5pPr>
            <a:lvl6pPr marL="2633038" indent="-239367" defTabSz="944170" eaLnBrk="0" fontAlgn="base" hangingPunct="0">
              <a:spcBef>
                <a:spcPct val="0"/>
              </a:spcBef>
              <a:spcAft>
                <a:spcPct val="0"/>
              </a:spcAft>
              <a:defRPr sz="2500">
                <a:solidFill>
                  <a:schemeClr val="tx1"/>
                </a:solidFill>
                <a:latin typeface="Times New Roman" pitchFamily="18" charset="0"/>
              </a:defRPr>
            </a:lvl6pPr>
            <a:lvl7pPr marL="3111772" indent="-239367" defTabSz="944170" eaLnBrk="0" fontAlgn="base" hangingPunct="0">
              <a:spcBef>
                <a:spcPct val="0"/>
              </a:spcBef>
              <a:spcAft>
                <a:spcPct val="0"/>
              </a:spcAft>
              <a:defRPr sz="2500">
                <a:solidFill>
                  <a:schemeClr val="tx1"/>
                </a:solidFill>
                <a:latin typeface="Times New Roman" pitchFamily="18" charset="0"/>
              </a:defRPr>
            </a:lvl7pPr>
            <a:lvl8pPr marL="3590506" indent="-239367" defTabSz="944170" eaLnBrk="0" fontAlgn="base" hangingPunct="0">
              <a:spcBef>
                <a:spcPct val="0"/>
              </a:spcBef>
              <a:spcAft>
                <a:spcPct val="0"/>
              </a:spcAft>
              <a:defRPr sz="2500">
                <a:solidFill>
                  <a:schemeClr val="tx1"/>
                </a:solidFill>
                <a:latin typeface="Times New Roman" pitchFamily="18" charset="0"/>
              </a:defRPr>
            </a:lvl8pPr>
            <a:lvl9pPr marL="4069240" indent="-239367" defTabSz="944170" eaLnBrk="0" fontAlgn="base" hangingPunct="0">
              <a:spcBef>
                <a:spcPct val="0"/>
              </a:spcBef>
              <a:spcAft>
                <a:spcPct val="0"/>
              </a:spcAft>
              <a:defRPr sz="2500">
                <a:solidFill>
                  <a:schemeClr val="tx1"/>
                </a:solidFill>
                <a:latin typeface="Times New Roman" pitchFamily="18" charset="0"/>
              </a:defRPr>
            </a:lvl9pPr>
          </a:lstStyle>
          <a:p>
            <a:fld id="{4815C1BD-0CA7-4DAD-AD56-E89333161A92}" type="slidenum">
              <a:rPr lang="en-US" sz="1300">
                <a:solidFill>
                  <a:prstClr val="black"/>
                </a:solidFill>
              </a:rPr>
              <a:pPr/>
              <a:t>41</a:t>
            </a:fld>
            <a:endParaRPr lang="en-US" sz="1300">
              <a:solidFill>
                <a:prstClr val="black"/>
              </a:solidFill>
            </a:endParaRPr>
          </a:p>
        </p:txBody>
      </p:sp>
      <p:sp>
        <p:nvSpPr>
          <p:cNvPr id="122883" name="Rectangle 2"/>
          <p:cNvSpPr>
            <a:spLocks noGrp="1" noRot="1" noChangeAspect="1" noChangeArrowheads="1" noTextEdit="1"/>
          </p:cNvSpPr>
          <p:nvPr>
            <p:ph type="sldImg"/>
          </p:nvPr>
        </p:nvSpPr>
        <p:spPr>
          <a:xfrm>
            <a:off x="1230313" y="712788"/>
            <a:ext cx="4857750" cy="3643312"/>
          </a:xfrm>
          <a:ln/>
        </p:spPr>
      </p:sp>
      <p:sp>
        <p:nvSpPr>
          <p:cNvPr id="122884" name="Rectangle 3"/>
          <p:cNvSpPr>
            <a:spLocks noGrp="1" noChangeArrowheads="1"/>
          </p:cNvSpPr>
          <p:nvPr>
            <p:ph type="body" idx="1"/>
          </p:nvPr>
        </p:nvSpPr>
        <p:spPr>
          <a:xfrm>
            <a:off x="975360" y="4594017"/>
            <a:ext cx="5364480" cy="427758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420" tIns="47709" rIns="95420" bIns="47709"/>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9999"/>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ED7C69DF-8213-4E61-9C08-DD36EA1294B0}"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346789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07CF40F-6704-4874-B53F-95046B0AE85F}"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6972364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5367F0-5983-47D3-8B76-EF2390FA52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58183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505C82-7A5A-4BC8-9558-FD2E7D3CD4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14060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BC8807-1D52-45FB-BA70-EDF261C456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7870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8098EA-5548-41F0-83E4-658F2A54E2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29509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A530FB-A0C0-411C-B4F5-BCF995D32F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323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97E1-CAD9-4056-B666-BB4E122F97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5995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F3ED87-2A24-46D6-A8BF-C3A3A08E8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19773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152FAE-FB22-4867-A8B3-61B2339A84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5100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9566023-76F9-4EE0-BAB4-4F85AD6B21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95597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D5ED47-6D84-43DD-B348-7E233D4EB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1962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96F789C8-3CF7-4E16-BF85-7B9AE49BB9D5}"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9449784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A75D6F-31BA-4640-9B51-60915C207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6060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CD2443E-7B71-4B70-A8C3-4D44D53669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524572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82336D-72F1-4590-B255-200F54B78C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53585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A1A7FD-CED9-43B4-B472-F022684E26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981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30717-E9E9-45EC-A147-AE013C6074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56450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16EF70-68F6-443B-B1B2-BBE0189C47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882287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1B4794B-AF34-4BFE-A8B9-2AC8C2C2BD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9957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73458-6719-4192-A29E-A68D04DF3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43026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450523C-8E96-401E-80B3-2E0463E2D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3811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8F11D06-C8FB-4AE2-9885-FA97801CDE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38310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37292968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488CF2-E3D0-46E9-9FCE-30283A770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67484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F7E05CC-81E2-4E7A-8D14-6B07347EA1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672999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A512C3-68FB-4DE2-AC2C-9F338C6ADB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948260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829763-0E62-4165-BA04-00ACE0569E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7156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840F2-43BF-42E3-AC83-62329CF6EF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8642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BFE4EE-523D-4EE5-B6D9-063EA12712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69025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1739C8-E779-4B7A-9A59-A2711C8C2A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32210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F47C7A-35BB-4051-9DD9-0E756CE837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92657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F9D950-782F-4D20-AEFD-4D352194CF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6390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35B720C-59DA-4395-8449-E7B17B6EE3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55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FC12A2-C685-40A7-A130-648FFCD2AAD4}" type="slidenum">
              <a:rPr lang="en-US"/>
              <a:pPr>
                <a:defRPr/>
              </a:pPr>
              <a:t>‹#›</a:t>
            </a:fld>
            <a:endParaRPr lang="en-US"/>
          </a:p>
        </p:txBody>
      </p:sp>
    </p:spTree>
    <p:extLst>
      <p:ext uri="{BB962C8B-B14F-4D97-AF65-F5344CB8AC3E}">
        <p14:creationId xmlns:p14="http://schemas.microsoft.com/office/powerpoint/2010/main" val="3419443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1CC786E-E7E8-4AF1-81A0-F613541574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8685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4D5F2AF-AF4E-461E-984E-FF3C4E7A71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02134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725739-FC34-4236-AB6F-B013D0850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130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59D87-D016-44CA-BFDD-447224D57F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64465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C490FF-DE45-4666-A466-306ED0ECB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052984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789CE-5805-4D2E-87EE-67A9257874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80821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10200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B951-3EEA-4CC7-9A64-F5F352245075}" type="slidenum">
              <a:rPr lang="en-US"/>
              <a:pPr>
                <a:defRPr/>
              </a:pPr>
              <a:t>‹#›</a:t>
            </a:fld>
            <a:endParaRPr lang="en-US"/>
          </a:p>
        </p:txBody>
      </p:sp>
    </p:spTree>
    <p:extLst>
      <p:ext uri="{BB962C8B-B14F-4D97-AF65-F5344CB8AC3E}">
        <p14:creationId xmlns:p14="http://schemas.microsoft.com/office/powerpoint/2010/main" val="24846127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AE6095-33CA-4C80-AACF-A78BED449F13}" type="slidenum">
              <a:rPr lang="en-US"/>
              <a:pPr>
                <a:defRPr/>
              </a:pPr>
              <a:t>‹#›</a:t>
            </a:fld>
            <a:endParaRPr lang="en-US"/>
          </a:p>
        </p:txBody>
      </p:sp>
    </p:spTree>
    <p:extLst>
      <p:ext uri="{BB962C8B-B14F-4D97-AF65-F5344CB8AC3E}">
        <p14:creationId xmlns:p14="http://schemas.microsoft.com/office/powerpoint/2010/main" val="28241932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550638-FCD0-43C0-A547-0C879140BEDC}" type="slidenum">
              <a:rPr lang="en-US"/>
              <a:pPr>
                <a:defRPr/>
              </a:pPr>
              <a:t>‹#›</a:t>
            </a:fld>
            <a:endParaRPr lang="en-US"/>
          </a:p>
        </p:txBody>
      </p:sp>
    </p:spTree>
    <p:extLst>
      <p:ext uri="{BB962C8B-B14F-4D97-AF65-F5344CB8AC3E}">
        <p14:creationId xmlns:p14="http://schemas.microsoft.com/office/powerpoint/2010/main" val="2752770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3C156F-DD17-44DF-8E98-F4975DD9331D}" type="slidenum">
              <a:rPr lang="en-US"/>
              <a:pPr>
                <a:defRPr/>
              </a:pPr>
              <a:t>‹#›</a:t>
            </a:fld>
            <a:endParaRPr lang="en-US"/>
          </a:p>
        </p:txBody>
      </p:sp>
    </p:spTree>
    <p:extLst>
      <p:ext uri="{BB962C8B-B14F-4D97-AF65-F5344CB8AC3E}">
        <p14:creationId xmlns:p14="http://schemas.microsoft.com/office/powerpoint/2010/main" val="618574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E03CF8-5C61-4101-B2D0-8ACAFD62764E}" type="slidenum">
              <a:rPr lang="en-US"/>
              <a:pPr>
                <a:defRPr/>
              </a:pPr>
              <a:t>‹#›</a:t>
            </a:fld>
            <a:endParaRPr lang="en-US"/>
          </a:p>
        </p:txBody>
      </p:sp>
    </p:spTree>
    <p:extLst>
      <p:ext uri="{BB962C8B-B14F-4D97-AF65-F5344CB8AC3E}">
        <p14:creationId xmlns:p14="http://schemas.microsoft.com/office/powerpoint/2010/main" val="31149186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CB2BD8-4C26-4FD1-8E93-AB733D90BA2B}" type="slidenum">
              <a:rPr lang="en-US"/>
              <a:pPr>
                <a:defRPr/>
              </a:pPr>
              <a:t>‹#›</a:t>
            </a:fld>
            <a:endParaRPr lang="en-US"/>
          </a:p>
        </p:txBody>
      </p:sp>
    </p:spTree>
    <p:extLst>
      <p:ext uri="{BB962C8B-B14F-4D97-AF65-F5344CB8AC3E}">
        <p14:creationId xmlns:p14="http://schemas.microsoft.com/office/powerpoint/2010/main" val="387135850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1870E4-D227-4CF8-A9C4-C868E1937814}" type="slidenum">
              <a:rPr lang="en-US"/>
              <a:pPr>
                <a:defRPr/>
              </a:pPr>
              <a:t>‹#›</a:t>
            </a:fld>
            <a:endParaRPr lang="en-US"/>
          </a:p>
        </p:txBody>
      </p:sp>
    </p:spTree>
    <p:extLst>
      <p:ext uri="{BB962C8B-B14F-4D97-AF65-F5344CB8AC3E}">
        <p14:creationId xmlns:p14="http://schemas.microsoft.com/office/powerpoint/2010/main" val="22603834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06B38C-89DF-425D-8C50-10A89DB149C7}" type="slidenum">
              <a:rPr lang="en-US"/>
              <a:pPr>
                <a:defRPr/>
              </a:pPr>
              <a:t>‹#›</a:t>
            </a:fld>
            <a:endParaRPr lang="en-US"/>
          </a:p>
        </p:txBody>
      </p:sp>
    </p:spTree>
    <p:extLst>
      <p:ext uri="{BB962C8B-B14F-4D97-AF65-F5344CB8AC3E}">
        <p14:creationId xmlns:p14="http://schemas.microsoft.com/office/powerpoint/2010/main" val="292789836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4E58DB-D09D-4789-A9D9-D6EEF364A205}" type="slidenum">
              <a:rPr lang="en-US"/>
              <a:pPr>
                <a:defRPr/>
              </a:pPr>
              <a:t>‹#›</a:t>
            </a:fld>
            <a:endParaRPr lang="en-US"/>
          </a:p>
        </p:txBody>
      </p:sp>
    </p:spTree>
    <p:extLst>
      <p:ext uri="{BB962C8B-B14F-4D97-AF65-F5344CB8AC3E}">
        <p14:creationId xmlns:p14="http://schemas.microsoft.com/office/powerpoint/2010/main" val="31808780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D951BA-C7E5-4252-AE46-8DA79E259173}" type="slidenum">
              <a:rPr lang="en-US"/>
              <a:pPr>
                <a:defRPr/>
              </a:pPr>
              <a:t>‹#›</a:t>
            </a:fld>
            <a:endParaRPr lang="en-US"/>
          </a:p>
        </p:txBody>
      </p:sp>
    </p:spTree>
    <p:extLst>
      <p:ext uri="{BB962C8B-B14F-4D97-AF65-F5344CB8AC3E}">
        <p14:creationId xmlns:p14="http://schemas.microsoft.com/office/powerpoint/2010/main" val="146217076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8E1189-E699-4825-8B08-EA39D853D9CF}" type="slidenum">
              <a:rPr lang="en-US"/>
              <a:pPr>
                <a:defRPr/>
              </a:pPr>
              <a:t>‹#›</a:t>
            </a:fld>
            <a:endParaRPr lang="en-US"/>
          </a:p>
        </p:txBody>
      </p:sp>
    </p:spTree>
    <p:extLst>
      <p:ext uri="{BB962C8B-B14F-4D97-AF65-F5344CB8AC3E}">
        <p14:creationId xmlns:p14="http://schemas.microsoft.com/office/powerpoint/2010/main" val="31188453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D65452-732F-478F-9A82-F4E354E8DA86}" type="slidenum">
              <a:rPr lang="en-US"/>
              <a:pPr>
                <a:defRPr/>
              </a:pPr>
              <a:t>‹#›</a:t>
            </a:fld>
            <a:endParaRPr lang="en-US"/>
          </a:p>
        </p:txBody>
      </p:sp>
    </p:spTree>
    <p:extLst>
      <p:ext uri="{BB962C8B-B14F-4D97-AF65-F5344CB8AC3E}">
        <p14:creationId xmlns:p14="http://schemas.microsoft.com/office/powerpoint/2010/main" val="23434252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70C0"/>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9338600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630442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013D85-9DB2-4F22-A917-4E5937C21798}" type="slidenum">
              <a:rPr lang="en-US"/>
              <a:pPr>
                <a:defRPr/>
              </a:pPr>
              <a:t>‹#›</a:t>
            </a:fld>
            <a:endParaRPr lang="en-US"/>
          </a:p>
        </p:txBody>
      </p:sp>
    </p:spTree>
    <p:extLst>
      <p:ext uri="{BB962C8B-B14F-4D97-AF65-F5344CB8AC3E}">
        <p14:creationId xmlns:p14="http://schemas.microsoft.com/office/powerpoint/2010/main" val="2638292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5800390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18477771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5824503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8897362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250116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54543175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81868044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41612688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52812092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8"/>
          <p:cNvGrpSpPr>
            <a:grpSpLocks/>
          </p:cNvGrpSpPr>
          <p:nvPr/>
        </p:nvGrpSpPr>
        <p:grpSpPr bwMode="auto">
          <a:xfrm>
            <a:off x="0" y="6000750"/>
            <a:ext cx="7848600" cy="857250"/>
            <a:chOff x="0" y="3792"/>
            <a:chExt cx="4944" cy="540"/>
          </a:xfrm>
        </p:grpSpPr>
        <p:sp>
          <p:nvSpPr>
            <p:cNvPr id="5" name="Freeform 29"/>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grpSp>
          <p:nvGrpSpPr>
            <p:cNvPr id="6" name="Group 30"/>
            <p:cNvGrpSpPr>
              <a:grpSpLocks/>
            </p:cNvGrpSpPr>
            <p:nvPr userDrawn="1"/>
          </p:nvGrpSpPr>
          <p:grpSpPr bwMode="auto">
            <a:xfrm>
              <a:off x="2486" y="3792"/>
              <a:ext cx="2458" cy="540"/>
              <a:chOff x="2486" y="3792"/>
              <a:chExt cx="2458" cy="540"/>
            </a:xfrm>
          </p:grpSpPr>
          <p:sp>
            <p:nvSpPr>
              <p:cNvPr id="8" name="Freeform 31"/>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9" name="Freeform 32"/>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10" name="Freeform 33"/>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11" name="Freeform 34"/>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12" name="Freeform 35"/>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grpSp>
        <p:sp>
          <p:nvSpPr>
            <p:cNvPr id="7" name="Freeform 36"/>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grpSp>
      <p:sp>
        <p:nvSpPr>
          <p:cNvPr id="13" name="Freeform 4"/>
          <p:cNvSpPr>
            <a:spLocks/>
          </p:cNvSpPr>
          <p:nvPr/>
        </p:nvSpPr>
        <p:spPr bwMode="hidden">
          <a:xfrm>
            <a:off x="-6350" y="20638"/>
            <a:ext cx="9144000" cy="683736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1">
            <a:gsLst>
              <a:gs pos="0">
                <a:srgbClr val="66CCFF">
                  <a:alpha val="36000"/>
                </a:srgbClr>
              </a:gs>
              <a:gs pos="50000">
                <a:srgbClr val="66CCFF">
                  <a:gamma/>
                  <a:tint val="8627"/>
                  <a:invGamma/>
                  <a:alpha val="36000"/>
                </a:srgbClr>
              </a:gs>
              <a:gs pos="100000">
                <a:srgbClr val="66CCFF">
                  <a:alpha val="36000"/>
                </a:srgbClr>
              </a:gs>
            </a:gsLst>
            <a:lin ang="5400000" scaled="1"/>
          </a:gra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1249302"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124930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C0C0C0"/>
                  </a:outerShdw>
                </a:effectLst>
              </a:defRPr>
            </a:lvl1pPr>
          </a:lstStyle>
          <a:p>
            <a:r>
              <a:rPr lang="en-US"/>
              <a:t>Click to edit Master subtitle style</a:t>
            </a:r>
          </a:p>
        </p:txBody>
      </p:sp>
    </p:spTree>
    <p:extLst>
      <p:ext uri="{BB962C8B-B14F-4D97-AF65-F5344CB8AC3E}">
        <p14:creationId xmlns:p14="http://schemas.microsoft.com/office/powerpoint/2010/main" val="1797646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835603-23D6-49B6-81B9-1CD8163E333D}" type="slidenum">
              <a:rPr lang="en-US"/>
              <a:pPr>
                <a:defRPr/>
              </a:pPr>
              <a:t>‹#›</a:t>
            </a:fld>
            <a:endParaRPr lang="en-US"/>
          </a:p>
        </p:txBody>
      </p:sp>
    </p:spTree>
    <p:extLst>
      <p:ext uri="{BB962C8B-B14F-4D97-AF65-F5344CB8AC3E}">
        <p14:creationId xmlns:p14="http://schemas.microsoft.com/office/powerpoint/2010/main" val="408466441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81892EC-C532-44C5-B2C1-87CC1221467A}" type="slidenum">
              <a:rPr lang="en-US"/>
              <a:pPr>
                <a:defRPr/>
              </a:pPr>
              <a:t>‹#›</a:t>
            </a:fld>
            <a:endParaRPr lang="en-US"/>
          </a:p>
        </p:txBody>
      </p:sp>
    </p:spTree>
    <p:extLst>
      <p:ext uri="{BB962C8B-B14F-4D97-AF65-F5344CB8AC3E}">
        <p14:creationId xmlns:p14="http://schemas.microsoft.com/office/powerpoint/2010/main" val="141692998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3C7BF8A-8722-4049-B627-68B53974A5D9}" type="slidenum">
              <a:rPr lang="en-US"/>
              <a:pPr>
                <a:defRPr/>
              </a:pPr>
              <a:t>‹#›</a:t>
            </a:fld>
            <a:endParaRPr lang="en-US"/>
          </a:p>
        </p:txBody>
      </p:sp>
    </p:spTree>
    <p:extLst>
      <p:ext uri="{BB962C8B-B14F-4D97-AF65-F5344CB8AC3E}">
        <p14:creationId xmlns:p14="http://schemas.microsoft.com/office/powerpoint/2010/main" val="217726360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A386106C-52BF-4287-9FC1-33BD82E009A5}" type="slidenum">
              <a:rPr lang="en-US"/>
              <a:pPr>
                <a:defRPr/>
              </a:pPr>
              <a:t>‹#›</a:t>
            </a:fld>
            <a:endParaRPr lang="en-US"/>
          </a:p>
        </p:txBody>
      </p:sp>
    </p:spTree>
    <p:extLst>
      <p:ext uri="{BB962C8B-B14F-4D97-AF65-F5344CB8AC3E}">
        <p14:creationId xmlns:p14="http://schemas.microsoft.com/office/powerpoint/2010/main" val="15643609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E7772ED8-60EC-4F69-AC89-A73D9DA42A2F}" type="slidenum">
              <a:rPr lang="en-US"/>
              <a:pPr>
                <a:defRPr/>
              </a:pPr>
              <a:t>‹#›</a:t>
            </a:fld>
            <a:endParaRPr lang="en-US"/>
          </a:p>
        </p:txBody>
      </p:sp>
    </p:spTree>
    <p:extLst>
      <p:ext uri="{BB962C8B-B14F-4D97-AF65-F5344CB8AC3E}">
        <p14:creationId xmlns:p14="http://schemas.microsoft.com/office/powerpoint/2010/main" val="20862017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AF7831F-0B92-4EBA-A801-36C0C7A772E4}" type="slidenum">
              <a:rPr lang="en-US"/>
              <a:pPr>
                <a:defRPr/>
              </a:pPr>
              <a:t>‹#›</a:t>
            </a:fld>
            <a:endParaRPr lang="en-US"/>
          </a:p>
        </p:txBody>
      </p:sp>
    </p:spTree>
    <p:extLst>
      <p:ext uri="{BB962C8B-B14F-4D97-AF65-F5344CB8AC3E}">
        <p14:creationId xmlns:p14="http://schemas.microsoft.com/office/powerpoint/2010/main" val="12602243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E51ADF0-8E48-47F2-BB12-ECED17E36457}" type="slidenum">
              <a:rPr lang="en-US"/>
              <a:pPr>
                <a:defRPr/>
              </a:pPr>
              <a:t>‹#›</a:t>
            </a:fld>
            <a:endParaRPr lang="en-US"/>
          </a:p>
        </p:txBody>
      </p:sp>
    </p:spTree>
    <p:extLst>
      <p:ext uri="{BB962C8B-B14F-4D97-AF65-F5344CB8AC3E}">
        <p14:creationId xmlns:p14="http://schemas.microsoft.com/office/powerpoint/2010/main" val="112187788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A953EE9D-34E1-4A37-8373-13AFBEE2249B}" type="slidenum">
              <a:rPr lang="en-US"/>
              <a:pPr>
                <a:defRPr/>
              </a:pPr>
              <a:t>‹#›</a:t>
            </a:fld>
            <a:endParaRPr lang="en-US"/>
          </a:p>
        </p:txBody>
      </p:sp>
    </p:spTree>
    <p:extLst>
      <p:ext uri="{BB962C8B-B14F-4D97-AF65-F5344CB8AC3E}">
        <p14:creationId xmlns:p14="http://schemas.microsoft.com/office/powerpoint/2010/main" val="856423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983932C-4EFA-4E03-B54C-AA2D09C402B5}" type="slidenum">
              <a:rPr lang="en-US"/>
              <a:pPr>
                <a:defRPr/>
              </a:pPr>
              <a:t>‹#›</a:t>
            </a:fld>
            <a:endParaRPr lang="en-US"/>
          </a:p>
        </p:txBody>
      </p:sp>
    </p:spTree>
    <p:extLst>
      <p:ext uri="{BB962C8B-B14F-4D97-AF65-F5344CB8AC3E}">
        <p14:creationId xmlns:p14="http://schemas.microsoft.com/office/powerpoint/2010/main" val="147794213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BD164AD-8FF6-4F61-B467-94A42960DEB9}" type="slidenum">
              <a:rPr lang="en-US"/>
              <a:pPr>
                <a:defRPr/>
              </a:pPr>
              <a:t>‹#›</a:t>
            </a:fld>
            <a:endParaRPr lang="en-US"/>
          </a:p>
        </p:txBody>
      </p:sp>
    </p:spTree>
    <p:extLst>
      <p:ext uri="{BB962C8B-B14F-4D97-AF65-F5344CB8AC3E}">
        <p14:creationId xmlns:p14="http://schemas.microsoft.com/office/powerpoint/2010/main" val="24747153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F1B7058F-2E30-4B22-966B-4481F6AC80B0}" type="slidenum">
              <a:rPr lang="en-US"/>
              <a:pPr>
                <a:defRPr/>
              </a:pPr>
              <a:t>‹#›</a:t>
            </a:fld>
            <a:endParaRPr lang="en-US"/>
          </a:p>
        </p:txBody>
      </p:sp>
    </p:spTree>
    <p:extLst>
      <p:ext uri="{BB962C8B-B14F-4D97-AF65-F5344CB8AC3E}">
        <p14:creationId xmlns:p14="http://schemas.microsoft.com/office/powerpoint/2010/main" val="1966715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864D33-5B59-4F91-8632-52540E4600C5}" type="slidenum">
              <a:rPr lang="en-US"/>
              <a:pPr>
                <a:defRPr/>
              </a:pPr>
              <a:t>‹#›</a:t>
            </a:fld>
            <a:endParaRPr lang="en-US"/>
          </a:p>
        </p:txBody>
      </p:sp>
    </p:spTree>
    <p:extLst>
      <p:ext uri="{BB962C8B-B14F-4D97-AF65-F5344CB8AC3E}">
        <p14:creationId xmlns:p14="http://schemas.microsoft.com/office/powerpoint/2010/main" val="33310622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2C4540-D354-4D9E-8717-35C56D62F4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67275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A80FEE-F335-4267-9DB0-4F225C2BE0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33202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5A935F-6AF2-42EF-B5AD-B7DBD8C499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8763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7F219A-A4DC-4940-848C-F04433CD18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8405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4C14AAB-88F5-4111-9D92-48035C1270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89839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D58C6EB-F05A-401A-BDE8-6F457930A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15862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56E64B-928C-400B-82EC-AEBF431D38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75665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B19735-9338-4810-91E4-8CE04CCAB6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2673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7C42F6-B776-48C2-9D3F-4028BBE7F6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325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10B09D-8207-4796-82E3-D379CAAEAF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02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D13AC6-8B83-49C4-B83F-D1D467FC51AA}" type="slidenum">
              <a:rPr lang="en-US"/>
              <a:pPr>
                <a:defRPr/>
              </a:pPr>
              <a:t>‹#›</a:t>
            </a:fld>
            <a:endParaRPr lang="en-US"/>
          </a:p>
        </p:txBody>
      </p:sp>
    </p:spTree>
    <p:extLst>
      <p:ext uri="{BB962C8B-B14F-4D97-AF65-F5344CB8AC3E}">
        <p14:creationId xmlns:p14="http://schemas.microsoft.com/office/powerpoint/2010/main" val="22253157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27DF8A-A9E0-4CB7-AD89-0F0E60C128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69321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7F5D0E-3937-49DE-9DD4-304FF0F124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4858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p>
        </p:txBody>
      </p:sp>
      <p:sp>
        <p:nvSpPr>
          <p:cNvPr id="8" name="Rectangle 13"/>
          <p:cNvSpPr>
            <a:spLocks noGrp="1" noChangeArrowheads="1"/>
          </p:cNvSpPr>
          <p:nvPr>
            <p:ph type="sldNum" sz="quarter" idx="12"/>
          </p:nvPr>
        </p:nvSpPr>
        <p:spPr/>
        <p:txBody>
          <a:bodyPr/>
          <a:lstStyle>
            <a:lvl1pPr>
              <a:defRPr/>
            </a:lvl1pPr>
          </a:lstStyle>
          <a:p>
            <a:pPr>
              <a:defRPr/>
            </a:pPr>
            <a:fld id="{38197FE6-0458-4FB1-9C15-798A04CD6D69}" type="slidenum">
              <a:rPr lang="en-US"/>
              <a:pPr>
                <a:defRPr/>
              </a:pPr>
              <a:t>‹#›</a:t>
            </a:fld>
            <a:endParaRPr lang="en-US"/>
          </a:p>
        </p:txBody>
      </p:sp>
    </p:spTree>
    <p:extLst>
      <p:ext uri="{BB962C8B-B14F-4D97-AF65-F5344CB8AC3E}">
        <p14:creationId xmlns:p14="http://schemas.microsoft.com/office/powerpoint/2010/main" val="305796270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EBB2FB1-5608-4CA2-BF1D-2E5EC28B3072}" type="slidenum">
              <a:rPr lang="en-US"/>
              <a:pPr>
                <a:defRPr/>
              </a:pPr>
              <a:t>‹#›</a:t>
            </a:fld>
            <a:endParaRPr lang="en-US"/>
          </a:p>
        </p:txBody>
      </p:sp>
    </p:spTree>
    <p:extLst>
      <p:ext uri="{BB962C8B-B14F-4D97-AF65-F5344CB8AC3E}">
        <p14:creationId xmlns:p14="http://schemas.microsoft.com/office/powerpoint/2010/main" val="167118865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BB4E82F-EC38-4873-9668-4D777B5EBF32}" type="slidenum">
              <a:rPr lang="en-US"/>
              <a:pPr>
                <a:defRPr/>
              </a:pPr>
              <a:t>‹#›</a:t>
            </a:fld>
            <a:endParaRPr lang="en-US"/>
          </a:p>
        </p:txBody>
      </p:sp>
    </p:spTree>
    <p:extLst>
      <p:ext uri="{BB962C8B-B14F-4D97-AF65-F5344CB8AC3E}">
        <p14:creationId xmlns:p14="http://schemas.microsoft.com/office/powerpoint/2010/main" val="301900511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5D8C3CC8-D297-47BA-AB2C-124D6758AE53}" type="slidenum">
              <a:rPr lang="en-US"/>
              <a:pPr>
                <a:defRPr/>
              </a:pPr>
              <a:t>‹#›</a:t>
            </a:fld>
            <a:endParaRPr lang="en-US"/>
          </a:p>
        </p:txBody>
      </p:sp>
    </p:spTree>
    <p:extLst>
      <p:ext uri="{BB962C8B-B14F-4D97-AF65-F5344CB8AC3E}">
        <p14:creationId xmlns:p14="http://schemas.microsoft.com/office/powerpoint/2010/main" val="11301793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E6C88944-C334-4703-8DAC-7E4BBBAD940D}" type="slidenum">
              <a:rPr lang="en-US"/>
              <a:pPr>
                <a:defRPr/>
              </a:pPr>
              <a:t>‹#›</a:t>
            </a:fld>
            <a:endParaRPr lang="en-US"/>
          </a:p>
        </p:txBody>
      </p:sp>
    </p:spTree>
    <p:extLst>
      <p:ext uri="{BB962C8B-B14F-4D97-AF65-F5344CB8AC3E}">
        <p14:creationId xmlns:p14="http://schemas.microsoft.com/office/powerpoint/2010/main" val="390719019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51EB2387-5918-462C-A5C2-6E783074CDC8}" type="slidenum">
              <a:rPr lang="en-US"/>
              <a:pPr>
                <a:defRPr/>
              </a:pPr>
              <a:t>‹#›</a:t>
            </a:fld>
            <a:endParaRPr lang="en-US"/>
          </a:p>
        </p:txBody>
      </p:sp>
    </p:spTree>
    <p:extLst>
      <p:ext uri="{BB962C8B-B14F-4D97-AF65-F5344CB8AC3E}">
        <p14:creationId xmlns:p14="http://schemas.microsoft.com/office/powerpoint/2010/main" val="27833652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FFF5BFFE-D08D-4432-BBA2-50B76FA909BB}" type="slidenum">
              <a:rPr lang="en-US"/>
              <a:pPr>
                <a:defRPr/>
              </a:pPr>
              <a:t>‹#›</a:t>
            </a:fld>
            <a:endParaRPr lang="en-US"/>
          </a:p>
        </p:txBody>
      </p:sp>
    </p:spTree>
    <p:extLst>
      <p:ext uri="{BB962C8B-B14F-4D97-AF65-F5344CB8AC3E}">
        <p14:creationId xmlns:p14="http://schemas.microsoft.com/office/powerpoint/2010/main" val="31652154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A0DF66F9-8068-4EF5-9B7C-F2055663EFF4}" type="slidenum">
              <a:rPr lang="en-US"/>
              <a:pPr>
                <a:defRPr/>
              </a:pPr>
              <a:t>‹#›</a:t>
            </a:fld>
            <a:endParaRPr lang="en-US"/>
          </a:p>
        </p:txBody>
      </p:sp>
    </p:spTree>
    <p:extLst>
      <p:ext uri="{BB962C8B-B14F-4D97-AF65-F5344CB8AC3E}">
        <p14:creationId xmlns:p14="http://schemas.microsoft.com/office/powerpoint/2010/main" val="102674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AF890A8-D83B-4F38-A112-0D31589F6207}" type="slidenum">
              <a:rPr lang="en-US"/>
              <a:pPr>
                <a:defRPr/>
              </a:pPr>
              <a:t>‹#›</a:t>
            </a:fld>
            <a:endParaRPr lang="en-US"/>
          </a:p>
        </p:txBody>
      </p:sp>
    </p:spTree>
    <p:extLst>
      <p:ext uri="{BB962C8B-B14F-4D97-AF65-F5344CB8AC3E}">
        <p14:creationId xmlns:p14="http://schemas.microsoft.com/office/powerpoint/2010/main" val="129865136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EB14DD0D-DC64-4FEF-B641-4C71BBC34DCA}" type="slidenum">
              <a:rPr lang="en-US"/>
              <a:pPr>
                <a:defRPr/>
              </a:pPr>
              <a:t>‹#›</a:t>
            </a:fld>
            <a:endParaRPr lang="en-US"/>
          </a:p>
        </p:txBody>
      </p:sp>
    </p:spTree>
    <p:extLst>
      <p:ext uri="{BB962C8B-B14F-4D97-AF65-F5344CB8AC3E}">
        <p14:creationId xmlns:p14="http://schemas.microsoft.com/office/powerpoint/2010/main" val="28736404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1C5DE6B2-AFE1-4E0A-8291-BC5BA9B2613C}" type="slidenum">
              <a:rPr lang="en-US"/>
              <a:pPr>
                <a:defRPr/>
              </a:pPr>
              <a:t>‹#›</a:t>
            </a:fld>
            <a:endParaRPr lang="en-US"/>
          </a:p>
        </p:txBody>
      </p:sp>
    </p:spTree>
    <p:extLst>
      <p:ext uri="{BB962C8B-B14F-4D97-AF65-F5344CB8AC3E}">
        <p14:creationId xmlns:p14="http://schemas.microsoft.com/office/powerpoint/2010/main" val="67865715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F4B897F-8D53-471F-A837-D44ABC157B73}" type="slidenum">
              <a:rPr lang="en-US"/>
              <a:pPr>
                <a:defRPr/>
              </a:pPr>
              <a:t>‹#›</a:t>
            </a:fld>
            <a:endParaRPr lang="en-US"/>
          </a:p>
        </p:txBody>
      </p:sp>
    </p:spTree>
    <p:extLst>
      <p:ext uri="{BB962C8B-B14F-4D97-AF65-F5344CB8AC3E}">
        <p14:creationId xmlns:p14="http://schemas.microsoft.com/office/powerpoint/2010/main" val="338779840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2819400" y="1981200"/>
            <a:ext cx="2971800" cy="4114800"/>
          </a:xfrm>
        </p:spPr>
        <p:txBody>
          <a:bodyPr/>
          <a:lstStyle/>
          <a:p>
            <a:pPr lvl="0"/>
            <a:endParaRPr lang="en-US" noProof="0" smtClean="0"/>
          </a:p>
        </p:txBody>
      </p:sp>
      <p:sp>
        <p:nvSpPr>
          <p:cNvPr id="4" name="Text Placeholder 3"/>
          <p:cNvSpPr>
            <a:spLocks noGrp="1"/>
          </p:cNvSpPr>
          <p:nvPr>
            <p:ph type="body" sz="half" idx="2"/>
          </p:nvPr>
        </p:nvSpPr>
        <p:spPr>
          <a:xfrm>
            <a:off x="5943600" y="1981200"/>
            <a:ext cx="2971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9EABEA-E80B-4972-9BB5-B849A8ACF899}" type="slidenum">
              <a:rPr lang="en-US"/>
              <a:pPr>
                <a:defRPr/>
              </a:pPr>
              <a:t>‹#›</a:t>
            </a:fld>
            <a:endParaRPr lang="en-US"/>
          </a:p>
        </p:txBody>
      </p:sp>
    </p:spTree>
    <p:extLst>
      <p:ext uri="{BB962C8B-B14F-4D97-AF65-F5344CB8AC3E}">
        <p14:creationId xmlns:p14="http://schemas.microsoft.com/office/powerpoint/2010/main" val="15527743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CD6887C-62D0-48F1-B82A-83FAF052ED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79083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4FC070-B467-43E3-9A17-5D6B6FE54E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0829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62859A-E27E-4DA5-BFCB-35B2A558AE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149115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76E140-C2A3-445F-A18B-433E6537ED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78047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D8CF13-C028-4BD1-8EC6-DC58AE7A7A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88728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111587-4BE9-40C5-87A7-D929C17C3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9341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AF24D36-3FF1-48C0-9C93-7B269DB3930C}"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4319228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E57A52-BD6C-4F2D-BE90-49A6B49D0BD7}" type="slidenum">
              <a:rPr lang="en-US"/>
              <a:pPr>
                <a:defRPr/>
              </a:pPr>
              <a:t>‹#›</a:t>
            </a:fld>
            <a:endParaRPr lang="en-US"/>
          </a:p>
        </p:txBody>
      </p:sp>
    </p:spTree>
    <p:extLst>
      <p:ext uri="{BB962C8B-B14F-4D97-AF65-F5344CB8AC3E}">
        <p14:creationId xmlns:p14="http://schemas.microsoft.com/office/powerpoint/2010/main" val="7964148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E31D5D-6584-4844-9950-C7DE075F3A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5850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1169BA-E5DF-4B2E-9052-53266410B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764689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FA3811-5361-46A8-AED6-9CED58D23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31772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6E56FB-3DC7-4D8E-BB33-50E1A23423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892081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722249-2E5E-497F-8274-67454987D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77685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AEB91050-C7C0-4F0E-AE76-5017E5CAD71A}"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336B6C08-1014-4804-98DA-C6841F1FD5A7}" type="slidenum">
              <a:rPr lang="en-US"/>
              <a:pPr>
                <a:defRPr/>
              </a:pPr>
              <a:t>‹#›</a:t>
            </a:fld>
            <a:endParaRPr lang="en-US"/>
          </a:p>
        </p:txBody>
      </p:sp>
    </p:spTree>
    <p:extLst>
      <p:ext uri="{BB962C8B-B14F-4D97-AF65-F5344CB8AC3E}">
        <p14:creationId xmlns:p14="http://schemas.microsoft.com/office/powerpoint/2010/main" val="4078209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EC39FBF3-7379-4D07-A86B-CFED45D8C355}"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DA583FA3-17A9-4ADD-B426-068CED24DB26}" type="slidenum">
              <a:rPr lang="en-US"/>
              <a:pPr>
                <a:defRPr/>
              </a:pPr>
              <a:t>‹#›</a:t>
            </a:fld>
            <a:endParaRPr lang="en-US"/>
          </a:p>
        </p:txBody>
      </p:sp>
    </p:spTree>
    <p:extLst>
      <p:ext uri="{BB962C8B-B14F-4D97-AF65-F5344CB8AC3E}">
        <p14:creationId xmlns:p14="http://schemas.microsoft.com/office/powerpoint/2010/main" val="124075463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7BB1BDE6-9D36-4068-B93C-81722D8ECA56}"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23EDA325-9BDD-4947-A13E-77255B08D052}" type="slidenum">
              <a:rPr lang="en-US"/>
              <a:pPr>
                <a:defRPr/>
              </a:pPr>
              <a:t>‹#›</a:t>
            </a:fld>
            <a:endParaRPr lang="en-US"/>
          </a:p>
        </p:txBody>
      </p:sp>
    </p:spTree>
    <p:extLst>
      <p:ext uri="{BB962C8B-B14F-4D97-AF65-F5344CB8AC3E}">
        <p14:creationId xmlns:p14="http://schemas.microsoft.com/office/powerpoint/2010/main" val="245052837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1BA391D9-D4CD-4142-B372-9D64348345F0}" type="datetimeFigureOut">
              <a:rPr lang="en-US"/>
              <a:pPr>
                <a:defRPr/>
              </a:pPr>
              <a:t>10/30/2011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C85657BA-E26B-493B-8DC5-6E450714DC6A}" type="slidenum">
              <a:rPr lang="en-US"/>
              <a:pPr>
                <a:defRPr/>
              </a:pPr>
              <a:t>‹#›</a:t>
            </a:fld>
            <a:endParaRPr lang="en-US"/>
          </a:p>
        </p:txBody>
      </p:sp>
    </p:spTree>
    <p:extLst>
      <p:ext uri="{BB962C8B-B14F-4D97-AF65-F5344CB8AC3E}">
        <p14:creationId xmlns:p14="http://schemas.microsoft.com/office/powerpoint/2010/main" val="18434136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157A4EC4-599E-4181-89D8-93C1E20B6620}" type="datetimeFigureOut">
              <a:rPr lang="en-US"/>
              <a:pPr>
                <a:defRPr/>
              </a:pPr>
              <a:t>10/30/2011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ACDC055A-A395-4276-945B-84DAFC2A1CC3}" type="slidenum">
              <a:rPr lang="en-US"/>
              <a:pPr>
                <a:defRPr/>
              </a:pPr>
              <a:t>‹#›</a:t>
            </a:fld>
            <a:endParaRPr lang="en-US"/>
          </a:p>
        </p:txBody>
      </p:sp>
    </p:spTree>
    <p:extLst>
      <p:ext uri="{BB962C8B-B14F-4D97-AF65-F5344CB8AC3E}">
        <p14:creationId xmlns:p14="http://schemas.microsoft.com/office/powerpoint/2010/main" val="450921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789DBA-0D5A-4676-8D89-8F7BA2BF553E}" type="slidenum">
              <a:rPr lang="en-US"/>
              <a:pPr>
                <a:defRPr/>
              </a:pPr>
              <a:t>‹#›</a:t>
            </a:fld>
            <a:endParaRPr lang="en-US"/>
          </a:p>
        </p:txBody>
      </p:sp>
    </p:spTree>
    <p:extLst>
      <p:ext uri="{BB962C8B-B14F-4D97-AF65-F5344CB8AC3E}">
        <p14:creationId xmlns:p14="http://schemas.microsoft.com/office/powerpoint/2010/main" val="14888755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D2A6DA9-54EA-4B99-A55A-B3D1B3DF8031}" type="datetimeFigureOut">
              <a:rPr lang="en-US"/>
              <a:pPr>
                <a:defRPr/>
              </a:pPr>
              <a:t>10/30/2011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E98AC09-DB6E-488B-A95C-23C3863D934A}" type="slidenum">
              <a:rPr lang="en-US"/>
              <a:pPr>
                <a:defRPr/>
              </a:pPr>
              <a:t>‹#›</a:t>
            </a:fld>
            <a:endParaRPr lang="en-US"/>
          </a:p>
        </p:txBody>
      </p:sp>
    </p:spTree>
    <p:extLst>
      <p:ext uri="{BB962C8B-B14F-4D97-AF65-F5344CB8AC3E}">
        <p14:creationId xmlns:p14="http://schemas.microsoft.com/office/powerpoint/2010/main" val="280043308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7C5370EE-27F7-4C6D-9C51-93F207FCBF8F}" type="datetimeFigureOut">
              <a:rPr lang="en-US"/>
              <a:pPr>
                <a:defRPr/>
              </a:pPr>
              <a:t>10/30/2011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F98BBF9D-2B9F-4131-B092-360B33036B45}" type="slidenum">
              <a:rPr lang="en-US"/>
              <a:pPr>
                <a:defRPr/>
              </a:pPr>
              <a:t>‹#›</a:t>
            </a:fld>
            <a:endParaRPr lang="en-US"/>
          </a:p>
        </p:txBody>
      </p:sp>
    </p:spTree>
    <p:extLst>
      <p:ext uri="{BB962C8B-B14F-4D97-AF65-F5344CB8AC3E}">
        <p14:creationId xmlns:p14="http://schemas.microsoft.com/office/powerpoint/2010/main" val="364417496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F31120C-952C-48DE-B8ED-AB02C56D2E1A}" type="datetimeFigureOut">
              <a:rPr lang="en-US"/>
              <a:pPr>
                <a:defRPr/>
              </a:pPr>
              <a:t>10/30/2011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3A09FCAF-0844-41E9-9BDD-9B390A502ECC}" type="slidenum">
              <a:rPr lang="en-US"/>
              <a:pPr>
                <a:defRPr/>
              </a:pPr>
              <a:t>‹#›</a:t>
            </a:fld>
            <a:endParaRPr lang="en-US"/>
          </a:p>
        </p:txBody>
      </p:sp>
    </p:spTree>
    <p:extLst>
      <p:ext uri="{BB962C8B-B14F-4D97-AF65-F5344CB8AC3E}">
        <p14:creationId xmlns:p14="http://schemas.microsoft.com/office/powerpoint/2010/main" val="269782937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2FF2202-9237-4797-A0DF-52DCAF48883E}" type="datetimeFigureOut">
              <a:rPr lang="en-US"/>
              <a:pPr>
                <a:defRPr/>
              </a:pPr>
              <a:t>10/30/2011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6A96600-7FE4-421A-BBD0-05B51453554E}" type="slidenum">
              <a:rPr lang="en-US"/>
              <a:pPr>
                <a:defRPr/>
              </a:pPr>
              <a:t>‹#›</a:t>
            </a:fld>
            <a:endParaRPr lang="en-US"/>
          </a:p>
        </p:txBody>
      </p:sp>
    </p:spTree>
    <p:extLst>
      <p:ext uri="{BB962C8B-B14F-4D97-AF65-F5344CB8AC3E}">
        <p14:creationId xmlns:p14="http://schemas.microsoft.com/office/powerpoint/2010/main" val="75858625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EAD934C2-1930-4719-BB4A-005818BFBDBF}"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A7AE3C35-B954-445E-A43D-281700FD5A74}" type="slidenum">
              <a:rPr lang="en-US"/>
              <a:pPr>
                <a:defRPr/>
              </a:pPr>
              <a:t>‹#›</a:t>
            </a:fld>
            <a:endParaRPr lang="en-US"/>
          </a:p>
        </p:txBody>
      </p:sp>
    </p:spTree>
    <p:extLst>
      <p:ext uri="{BB962C8B-B14F-4D97-AF65-F5344CB8AC3E}">
        <p14:creationId xmlns:p14="http://schemas.microsoft.com/office/powerpoint/2010/main" val="15738080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0CDD37FA-4C77-4301-AD07-7F83CCC79339}"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5DED57F8-68E0-4306-8DFA-B87A465BBA74}" type="slidenum">
              <a:rPr lang="en-US"/>
              <a:pPr>
                <a:defRPr/>
              </a:pPr>
              <a:t>‹#›</a:t>
            </a:fld>
            <a:endParaRPr lang="en-US"/>
          </a:p>
        </p:txBody>
      </p:sp>
    </p:spTree>
    <p:extLst>
      <p:ext uri="{BB962C8B-B14F-4D97-AF65-F5344CB8AC3E}">
        <p14:creationId xmlns:p14="http://schemas.microsoft.com/office/powerpoint/2010/main" val="1612397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73F0B6-33CB-465C-95D4-F2B08C259848}" type="slidenum">
              <a:rPr lang="en-US"/>
              <a:pPr>
                <a:defRPr/>
              </a:pPr>
              <a:t>‹#›</a:t>
            </a:fld>
            <a:endParaRPr lang="en-US"/>
          </a:p>
        </p:txBody>
      </p:sp>
    </p:spTree>
    <p:extLst>
      <p:ext uri="{BB962C8B-B14F-4D97-AF65-F5344CB8AC3E}">
        <p14:creationId xmlns:p14="http://schemas.microsoft.com/office/powerpoint/2010/main" val="266697468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D1D9D-F012-473D-B20D-C96975E1139F}" type="slidenum">
              <a:rPr lang="en-US"/>
              <a:pPr>
                <a:defRPr/>
              </a:pPr>
              <a:t>‹#›</a:t>
            </a:fld>
            <a:endParaRPr lang="en-US"/>
          </a:p>
        </p:txBody>
      </p:sp>
    </p:spTree>
    <p:extLst>
      <p:ext uri="{BB962C8B-B14F-4D97-AF65-F5344CB8AC3E}">
        <p14:creationId xmlns:p14="http://schemas.microsoft.com/office/powerpoint/2010/main" val="211793146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C4E5EC-361A-4747-BBB3-4D932AB5E9FD}" type="slidenum">
              <a:rPr lang="en-US"/>
              <a:pPr>
                <a:defRPr/>
              </a:pPr>
              <a:t>‹#›</a:t>
            </a:fld>
            <a:endParaRPr lang="en-US"/>
          </a:p>
        </p:txBody>
      </p:sp>
    </p:spTree>
    <p:extLst>
      <p:ext uri="{BB962C8B-B14F-4D97-AF65-F5344CB8AC3E}">
        <p14:creationId xmlns:p14="http://schemas.microsoft.com/office/powerpoint/2010/main" val="33038765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81EE58-B87C-423B-B60C-9E77A6929ACE}" type="slidenum">
              <a:rPr lang="en-US"/>
              <a:pPr>
                <a:defRPr/>
              </a:pPr>
              <a:t>‹#›</a:t>
            </a:fld>
            <a:endParaRPr lang="en-US"/>
          </a:p>
        </p:txBody>
      </p:sp>
    </p:spTree>
    <p:extLst>
      <p:ext uri="{BB962C8B-B14F-4D97-AF65-F5344CB8AC3E}">
        <p14:creationId xmlns:p14="http://schemas.microsoft.com/office/powerpoint/2010/main" val="448847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16C72-4820-4047-8167-DCD4B72E7226}" type="slidenum">
              <a:rPr lang="en-US"/>
              <a:pPr>
                <a:defRPr/>
              </a:pPr>
              <a:t>‹#›</a:t>
            </a:fld>
            <a:endParaRPr lang="en-US"/>
          </a:p>
        </p:txBody>
      </p:sp>
    </p:spTree>
    <p:extLst>
      <p:ext uri="{BB962C8B-B14F-4D97-AF65-F5344CB8AC3E}">
        <p14:creationId xmlns:p14="http://schemas.microsoft.com/office/powerpoint/2010/main" val="37452472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ADC100-59A7-4856-8705-8CF1B05430C7}" type="slidenum">
              <a:rPr lang="en-US"/>
              <a:pPr>
                <a:defRPr/>
              </a:pPr>
              <a:t>‹#›</a:t>
            </a:fld>
            <a:endParaRPr lang="en-US"/>
          </a:p>
        </p:txBody>
      </p:sp>
    </p:spTree>
    <p:extLst>
      <p:ext uri="{BB962C8B-B14F-4D97-AF65-F5344CB8AC3E}">
        <p14:creationId xmlns:p14="http://schemas.microsoft.com/office/powerpoint/2010/main" val="2309507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D85C20-31B2-46BE-BF3B-9A8BB7C4969B}" type="slidenum">
              <a:rPr lang="en-US"/>
              <a:pPr>
                <a:defRPr/>
              </a:pPr>
              <a:t>‹#›</a:t>
            </a:fld>
            <a:endParaRPr lang="en-US"/>
          </a:p>
        </p:txBody>
      </p:sp>
    </p:spTree>
    <p:extLst>
      <p:ext uri="{BB962C8B-B14F-4D97-AF65-F5344CB8AC3E}">
        <p14:creationId xmlns:p14="http://schemas.microsoft.com/office/powerpoint/2010/main" val="503277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02BF320-B230-4FBD-848A-2B74F67FBAEF}" type="slidenum">
              <a:rPr lang="en-US"/>
              <a:pPr>
                <a:defRPr/>
              </a:pPr>
              <a:t>‹#›</a:t>
            </a:fld>
            <a:endParaRPr lang="en-US"/>
          </a:p>
        </p:txBody>
      </p:sp>
    </p:spTree>
    <p:extLst>
      <p:ext uri="{BB962C8B-B14F-4D97-AF65-F5344CB8AC3E}">
        <p14:creationId xmlns:p14="http://schemas.microsoft.com/office/powerpoint/2010/main" val="1998197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1BF37A-7185-43E7-9A80-06DD1714F857}" type="slidenum">
              <a:rPr lang="en-US"/>
              <a:pPr>
                <a:defRPr/>
              </a:pPr>
              <a:t>‹#›</a:t>
            </a:fld>
            <a:endParaRPr lang="en-US"/>
          </a:p>
        </p:txBody>
      </p:sp>
    </p:spTree>
    <p:extLst>
      <p:ext uri="{BB962C8B-B14F-4D97-AF65-F5344CB8AC3E}">
        <p14:creationId xmlns:p14="http://schemas.microsoft.com/office/powerpoint/2010/main" val="278923111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8E6395-9B0D-4FD5-AB7C-01216FA1ECBE}" type="slidenum">
              <a:rPr lang="en-US"/>
              <a:pPr>
                <a:defRPr/>
              </a:pPr>
              <a:t>‹#›</a:t>
            </a:fld>
            <a:endParaRPr lang="en-US"/>
          </a:p>
        </p:txBody>
      </p:sp>
    </p:spTree>
    <p:extLst>
      <p:ext uri="{BB962C8B-B14F-4D97-AF65-F5344CB8AC3E}">
        <p14:creationId xmlns:p14="http://schemas.microsoft.com/office/powerpoint/2010/main" val="415350889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668749-CCF4-4B2B-A984-A5F9D67F7EFC}" type="slidenum">
              <a:rPr lang="en-US"/>
              <a:pPr>
                <a:defRPr/>
              </a:pPr>
              <a:t>‹#›</a:t>
            </a:fld>
            <a:endParaRPr lang="en-US"/>
          </a:p>
        </p:txBody>
      </p:sp>
    </p:spTree>
    <p:extLst>
      <p:ext uri="{BB962C8B-B14F-4D97-AF65-F5344CB8AC3E}">
        <p14:creationId xmlns:p14="http://schemas.microsoft.com/office/powerpoint/2010/main" val="144069199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E80A14-36E3-4937-8524-93641A5C4AE6}" type="slidenum">
              <a:rPr lang="en-US"/>
              <a:pPr>
                <a:defRPr/>
              </a:pPr>
              <a:t>‹#›</a:t>
            </a:fld>
            <a:endParaRPr lang="en-US"/>
          </a:p>
        </p:txBody>
      </p:sp>
    </p:spTree>
    <p:extLst>
      <p:ext uri="{BB962C8B-B14F-4D97-AF65-F5344CB8AC3E}">
        <p14:creationId xmlns:p14="http://schemas.microsoft.com/office/powerpoint/2010/main" val="34613261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40AF5C-CB4B-40C9-B742-FC7BFD64B4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47281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031B6-3C50-4226-9D9B-ABB96060D1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888833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5F0E76-9360-4894-9E51-69D4D46135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2688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9A70B-EA9F-4B50-94A9-7DCD7D2F9E2E}" type="slidenum">
              <a:rPr lang="en-US"/>
              <a:pPr>
                <a:defRPr/>
              </a:pPr>
              <a:t>‹#›</a:t>
            </a:fld>
            <a:endParaRPr lang="en-US"/>
          </a:p>
        </p:txBody>
      </p:sp>
    </p:spTree>
    <p:extLst>
      <p:ext uri="{BB962C8B-B14F-4D97-AF65-F5344CB8AC3E}">
        <p14:creationId xmlns:p14="http://schemas.microsoft.com/office/powerpoint/2010/main" val="426897206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B0E5D4-1086-42FC-93B2-69CB970EF5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30806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3565675-7D02-46D1-8424-C76AD5FEB6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79228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9BA408-CAB6-4B14-AA29-7A5F8F5109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107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EFE04E-BB2E-419E-94D5-C6A0E3D41C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706916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978302-E18C-4C5B-AE7B-A6E74E7B18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0579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B8355D-788F-4FE3-B845-923E7D3981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16720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D1BA129-D60E-4A6F-8FD3-CF68248AC9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00071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89A5A0-9E81-481A-9FE5-F39303000A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76336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63845-47DD-4F0F-9CFF-A7E2A34349A4}" type="slidenum">
              <a:rPr lang="en-US"/>
              <a:pPr>
                <a:defRPr/>
              </a:pPr>
              <a:t>‹#›</a:t>
            </a:fld>
            <a:endParaRPr lang="en-US"/>
          </a:p>
        </p:txBody>
      </p:sp>
    </p:spTree>
    <p:extLst>
      <p:ext uri="{BB962C8B-B14F-4D97-AF65-F5344CB8AC3E}">
        <p14:creationId xmlns:p14="http://schemas.microsoft.com/office/powerpoint/2010/main" val="12194427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579230-44EF-4DBC-88D0-B286158B75BD}" type="slidenum">
              <a:rPr lang="en-US"/>
              <a:pPr>
                <a:defRPr/>
              </a:pPr>
              <a:t>‹#›</a:t>
            </a:fld>
            <a:endParaRPr lang="en-US"/>
          </a:p>
        </p:txBody>
      </p:sp>
    </p:spTree>
    <p:extLst>
      <p:ext uri="{BB962C8B-B14F-4D97-AF65-F5344CB8AC3E}">
        <p14:creationId xmlns:p14="http://schemas.microsoft.com/office/powerpoint/2010/main" val="42502057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C47237C1-02FA-4C82-874C-A527A268E637}"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6350044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E472E3-7AC3-4676-94ED-DF7D76007A47}" type="slidenum">
              <a:rPr lang="en-US"/>
              <a:pPr>
                <a:defRPr/>
              </a:pPr>
              <a:t>‹#›</a:t>
            </a:fld>
            <a:endParaRPr lang="en-US"/>
          </a:p>
        </p:txBody>
      </p:sp>
    </p:spTree>
    <p:extLst>
      <p:ext uri="{BB962C8B-B14F-4D97-AF65-F5344CB8AC3E}">
        <p14:creationId xmlns:p14="http://schemas.microsoft.com/office/powerpoint/2010/main" val="218907847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2BCCBF-15FA-4D46-A5D3-2C25987F2FCF}" type="slidenum">
              <a:rPr lang="en-US"/>
              <a:pPr>
                <a:defRPr/>
              </a:pPr>
              <a:t>‹#›</a:t>
            </a:fld>
            <a:endParaRPr lang="en-US"/>
          </a:p>
        </p:txBody>
      </p:sp>
    </p:spTree>
    <p:extLst>
      <p:ext uri="{BB962C8B-B14F-4D97-AF65-F5344CB8AC3E}">
        <p14:creationId xmlns:p14="http://schemas.microsoft.com/office/powerpoint/2010/main" val="423222904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DD6D40-B7C1-4FC4-9907-85BEA0FC22E9}" type="slidenum">
              <a:rPr lang="en-US"/>
              <a:pPr>
                <a:defRPr/>
              </a:pPr>
              <a:t>‹#›</a:t>
            </a:fld>
            <a:endParaRPr lang="en-US"/>
          </a:p>
        </p:txBody>
      </p:sp>
    </p:spTree>
    <p:extLst>
      <p:ext uri="{BB962C8B-B14F-4D97-AF65-F5344CB8AC3E}">
        <p14:creationId xmlns:p14="http://schemas.microsoft.com/office/powerpoint/2010/main" val="126923308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C2DB314-99DB-4282-9782-EC202BBD8171}" type="slidenum">
              <a:rPr lang="en-US"/>
              <a:pPr>
                <a:defRPr/>
              </a:pPr>
              <a:t>‹#›</a:t>
            </a:fld>
            <a:endParaRPr lang="en-US"/>
          </a:p>
        </p:txBody>
      </p:sp>
    </p:spTree>
    <p:extLst>
      <p:ext uri="{BB962C8B-B14F-4D97-AF65-F5344CB8AC3E}">
        <p14:creationId xmlns:p14="http://schemas.microsoft.com/office/powerpoint/2010/main" val="4778108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2A8F2C-E04D-443C-A48D-12E8228804C2}" type="slidenum">
              <a:rPr lang="en-US"/>
              <a:pPr>
                <a:defRPr/>
              </a:pPr>
              <a:t>‹#›</a:t>
            </a:fld>
            <a:endParaRPr lang="en-US"/>
          </a:p>
        </p:txBody>
      </p:sp>
    </p:spTree>
    <p:extLst>
      <p:ext uri="{BB962C8B-B14F-4D97-AF65-F5344CB8AC3E}">
        <p14:creationId xmlns:p14="http://schemas.microsoft.com/office/powerpoint/2010/main" val="40764881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7C9C77-21D7-497E-8EBE-4046AB59B8D1}" type="slidenum">
              <a:rPr lang="en-US"/>
              <a:pPr>
                <a:defRPr/>
              </a:pPr>
              <a:t>‹#›</a:t>
            </a:fld>
            <a:endParaRPr lang="en-US"/>
          </a:p>
        </p:txBody>
      </p:sp>
    </p:spTree>
    <p:extLst>
      <p:ext uri="{BB962C8B-B14F-4D97-AF65-F5344CB8AC3E}">
        <p14:creationId xmlns:p14="http://schemas.microsoft.com/office/powerpoint/2010/main" val="284641520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3BCD4B-CACB-4D35-90CB-D51E37B9D947}" type="slidenum">
              <a:rPr lang="en-US"/>
              <a:pPr>
                <a:defRPr/>
              </a:pPr>
              <a:t>‹#›</a:t>
            </a:fld>
            <a:endParaRPr lang="en-US"/>
          </a:p>
        </p:txBody>
      </p:sp>
    </p:spTree>
    <p:extLst>
      <p:ext uri="{BB962C8B-B14F-4D97-AF65-F5344CB8AC3E}">
        <p14:creationId xmlns:p14="http://schemas.microsoft.com/office/powerpoint/2010/main" val="17038862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81711-79CC-48EC-AE04-2BDC2C3DC4DE}" type="slidenum">
              <a:rPr lang="en-US"/>
              <a:pPr>
                <a:defRPr/>
              </a:pPr>
              <a:t>‹#›</a:t>
            </a:fld>
            <a:endParaRPr lang="en-US"/>
          </a:p>
        </p:txBody>
      </p:sp>
    </p:spTree>
    <p:extLst>
      <p:ext uri="{BB962C8B-B14F-4D97-AF65-F5344CB8AC3E}">
        <p14:creationId xmlns:p14="http://schemas.microsoft.com/office/powerpoint/2010/main" val="179793451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089794-8864-44AE-A925-27203A078871}" type="slidenum">
              <a:rPr lang="en-US"/>
              <a:pPr>
                <a:defRPr/>
              </a:pPr>
              <a:t>‹#›</a:t>
            </a:fld>
            <a:endParaRPr lang="en-US"/>
          </a:p>
        </p:txBody>
      </p:sp>
    </p:spTree>
    <p:extLst>
      <p:ext uri="{BB962C8B-B14F-4D97-AF65-F5344CB8AC3E}">
        <p14:creationId xmlns:p14="http://schemas.microsoft.com/office/powerpoint/2010/main" val="339485002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9F32644-903F-4E4A-95FE-62581509F47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376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E0F67FDE-A842-4DF9-AFA0-6C0282BF2D5D}"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74052883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31FFFD9B-7827-49DA-A5E9-98A14444BA1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450527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610F8166-6E67-435C-9740-6CD1459207E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335401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F0335BAC-D573-47F2-BBB9-4A68ADEC039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37595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p>
            <a:pPr>
              <a:defRPr/>
            </a:pPr>
            <a:fld id="{993BEB47-7487-4E06-9088-5F5C480086A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720774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p>
            <a:pPr>
              <a:defRPr/>
            </a:pPr>
            <a:fld id="{A3658977-BFA5-447F-AD8C-1EFAC735A21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34328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p>
            <a:pPr>
              <a:defRPr/>
            </a:pPr>
            <a:fld id="{55D0DFC2-5272-4BA4-8A18-D6E8C53F4D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158434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227B05F0-9FE7-495D-8034-4BA8751FD16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24201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p>
            <a:pPr>
              <a:defRPr/>
            </a:pPr>
            <a:fld id="{688D826F-633D-4A70-8C40-63FE7CD005E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408399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ADCEE20B-4775-44A8-B8BF-DFD011681E8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37499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3003697-9D52-46EE-9C12-BB94691C013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090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234FE065-9469-43D9-A838-11E06213251D}"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060643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pPr>
              <a:spcBef>
                <a:spcPct val="0"/>
              </a:spcBef>
            </a:pPr>
            <a:fld id="{7D3BE9F7-F045-4331-8680-F5B97C2EFFE5}"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4270220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8" name="Footer Placeholder 7"/>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9" name="Slide Number Placeholder 8"/>
          <p:cNvSpPr>
            <a:spLocks noGrp="1"/>
          </p:cNvSpPr>
          <p:nvPr>
            <p:ph type="sldNum" sz="quarter" idx="12"/>
          </p:nvPr>
        </p:nvSpPr>
        <p:spPr/>
        <p:txBody>
          <a:bodyPr/>
          <a:lstStyle>
            <a:lvl1pPr>
              <a:defRPr/>
            </a:lvl1pPr>
          </a:lstStyle>
          <a:p>
            <a:pPr>
              <a:spcBef>
                <a:spcPct val="0"/>
              </a:spcBef>
            </a:pPr>
            <a:fld id="{20EB62A0-EAF7-4BF0-ACE1-AC234436700B}"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9942041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4" name="Footer Placeholder 3"/>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Slide Number Placeholder 4"/>
          <p:cNvSpPr>
            <a:spLocks noGrp="1"/>
          </p:cNvSpPr>
          <p:nvPr>
            <p:ph type="sldNum" sz="quarter" idx="12"/>
          </p:nvPr>
        </p:nvSpPr>
        <p:spPr/>
        <p:txBody>
          <a:bodyPr/>
          <a:lstStyle>
            <a:lvl1pPr>
              <a:defRPr/>
            </a:lvl1pPr>
          </a:lstStyle>
          <a:p>
            <a:pPr>
              <a:spcBef>
                <a:spcPct val="0"/>
              </a:spcBef>
            </a:pPr>
            <a:fld id="{B3C4D159-5FD3-4B43-B655-9991320BC247}"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557717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84F4EED-21AC-4D4C-9568-FC3011CFBD84}"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627300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3" name="Footer Placeholder 2"/>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4" name="Slide Number Placeholder 3"/>
          <p:cNvSpPr>
            <a:spLocks noGrp="1"/>
          </p:cNvSpPr>
          <p:nvPr>
            <p:ph type="sldNum" sz="quarter" idx="12"/>
          </p:nvPr>
        </p:nvSpPr>
        <p:spPr/>
        <p:txBody>
          <a:bodyPr/>
          <a:lstStyle>
            <a:lvl1pPr>
              <a:defRPr/>
            </a:lvl1pPr>
          </a:lstStyle>
          <a:p>
            <a:pPr>
              <a:spcBef>
                <a:spcPct val="0"/>
              </a:spcBef>
            </a:pPr>
            <a:fld id="{49DB472C-EAAF-4082-9DE9-B85375533293}"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3675451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pPr>
              <a:spcBef>
                <a:spcPct val="0"/>
              </a:spcBef>
            </a:pPr>
            <a:fld id="{C38890DD-DE9A-4DAB-8ED8-E96745E0B559}"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465442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Footer Placeholder 5"/>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7" name="Slide Number Placeholder 6"/>
          <p:cNvSpPr>
            <a:spLocks noGrp="1"/>
          </p:cNvSpPr>
          <p:nvPr>
            <p:ph type="sldNum" sz="quarter" idx="12"/>
          </p:nvPr>
        </p:nvSpPr>
        <p:spPr/>
        <p:txBody>
          <a:bodyPr/>
          <a:lstStyle>
            <a:lvl1pPr>
              <a:defRPr/>
            </a:lvl1pPr>
          </a:lstStyle>
          <a:p>
            <a:pPr>
              <a:spcBef>
                <a:spcPct val="0"/>
              </a:spcBef>
            </a:pPr>
            <a:fld id="{3505F041-CA11-42DF-B66F-567069CFBD30}"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2257337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070C55E8-C923-45F3-86E3-FFCBEC092635}"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1016123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5" name="Footer Placeholder 4"/>
          <p:cNvSpPr>
            <a:spLocks noGrp="1"/>
          </p:cNvSpPr>
          <p:nvPr>
            <p:ph type="ftr" sz="quarter" idx="11"/>
          </p:nvPr>
        </p:nvSpPr>
        <p:spPr/>
        <p:txBody>
          <a:bodyPr/>
          <a:lstStyle>
            <a:lvl1pPr>
              <a:defRPr/>
            </a:lvl1pPr>
          </a:lstStyle>
          <a:p>
            <a:pPr>
              <a:spcBef>
                <a:spcPct val="0"/>
              </a:spcBef>
            </a:pPr>
            <a:endParaRPr lang="en-US">
              <a:solidFill>
                <a:srgbClr val="000000"/>
              </a:solidFill>
              <a:latin typeface="Times New Roman" pitchFamily="18" charset="0"/>
            </a:endParaRPr>
          </a:p>
        </p:txBody>
      </p:sp>
      <p:sp>
        <p:nvSpPr>
          <p:cNvPr id="6" name="Slide Number Placeholder 5"/>
          <p:cNvSpPr>
            <a:spLocks noGrp="1"/>
          </p:cNvSpPr>
          <p:nvPr>
            <p:ph type="sldNum" sz="quarter" idx="12"/>
          </p:nvPr>
        </p:nvSpPr>
        <p:spPr/>
        <p:txBody>
          <a:bodyPr/>
          <a:lstStyle>
            <a:lvl1pPr>
              <a:defRPr/>
            </a:lvl1pPr>
          </a:lstStyle>
          <a:p>
            <a:pPr>
              <a:spcBef>
                <a:spcPct val="0"/>
              </a:spcBef>
            </a:pPr>
            <a:fld id="{81D99F9D-0517-46EA-9D01-AE0FF90B6C45}" type="slidenum">
              <a:rPr lang="en-US">
                <a:solidFill>
                  <a:srgbClr val="000000"/>
                </a:solidFill>
                <a:latin typeface="Times New Roman" pitchFamily="18" charset="0"/>
              </a:rPr>
              <a:pPr>
                <a:spcBef>
                  <a:spcPct val="0"/>
                </a:spcBef>
              </a:pPr>
              <a:t>‹#›</a:t>
            </a:fld>
            <a:endParaRPr lang="en-US">
              <a:solidFill>
                <a:srgbClr val="000000"/>
              </a:solidFill>
              <a:latin typeface="Times New Roman" pitchFamily="18" charset="0"/>
            </a:endParaRPr>
          </a:p>
        </p:txBody>
      </p:sp>
    </p:spTree>
    <p:extLst>
      <p:ext uri="{BB962C8B-B14F-4D97-AF65-F5344CB8AC3E}">
        <p14:creationId xmlns:p14="http://schemas.microsoft.com/office/powerpoint/2010/main" val="919597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9EDFD2-02D1-4A71-B76D-DA39219E9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0265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045B92F-35C8-4C6B-B8B2-32C2D7F40C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4043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C00E43-0DBA-4B2C-87F7-F6ABE573522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16200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5C765D-D2D3-4E06-875E-8E3E025254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0425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C424CFA-7E23-4EA1-8114-C2A6E70587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6187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FB8FDC8-E121-4700-9247-A90AC5B5B80E}"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40724241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9ACEF2-3F50-43D2-BD30-6CE96E0A03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93774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8BD18D4-A93E-4DF2-9EB5-A4F6BD0C7D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1958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96B908-9F47-4DC3-932D-C4954E137E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92947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208806-96CF-4EEF-80B7-C6CBAAE71F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29734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70A5E5-EDED-4700-BD0D-AC2B03C279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71504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84B29C-35FC-4AD2-95DB-CAD278F0EF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2769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9B697-D163-4E1C-A8A1-5331287B00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28973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8E2A50-FFBF-4A2D-BCBD-BF496AFDF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67737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FB40BC-5303-4D7D-9538-7CB7F5DC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030712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188432-2CA8-40FB-A645-26AF293379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101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CA90293-F80F-4072-81F6-664873906BBB}"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1388970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27B292A-5977-45B1-BC90-C2812D822E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26862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C6813D1-51E1-4876-9BC1-C8EAEEF3EB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96993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CEE37D1-193B-40FF-B861-A5720C25E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0565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D7D1D8-E4AE-405B-A459-AC273EF4D3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5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A730BD-8A35-467E-81FF-A8D990D957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36485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33A33-7A28-43D9-8841-860BC39E859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4114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F4223E-84D0-4BE3-AB8B-EAE727DCDD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4038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38041473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500188" y="1708150"/>
            <a:ext cx="7646987" cy="0"/>
          </a:xfrm>
          <a:prstGeom prst="line">
            <a:avLst/>
          </a:prstGeom>
          <a:noFill/>
          <a:ln w="12700" cap="sq">
            <a:solidFill>
              <a:schemeClr val="bg2"/>
            </a:solid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
        <p:nvSpPr>
          <p:cNvPr id="5" name="Arc 3"/>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
        <p:nvSpPr>
          <p:cNvPr id="3076" name="Rectangle 4"/>
          <p:cNvSpPr>
            <a:spLocks noGrp="1" noChangeArrowheads="1"/>
          </p:cNvSpPr>
          <p:nvPr>
            <p:ph type="ctrTitle" sz="quarter"/>
          </p:nvPr>
        </p:nvSpPr>
        <p:spPr>
          <a:xfrm>
            <a:off x="2590800" y="781050"/>
            <a:ext cx="6248400" cy="1143000"/>
          </a:xfrm>
        </p:spPr>
        <p:txBody>
          <a:bodyPr anchor="b"/>
          <a:lstStyle>
            <a:lvl1pPr>
              <a:defRPr sz="6600"/>
            </a:lvl1pPr>
          </a:lstStyle>
          <a:p>
            <a:r>
              <a:rPr lang="en-US"/>
              <a:t>Click to edit Master title style</a:t>
            </a:r>
          </a:p>
        </p:txBody>
      </p:sp>
      <p:sp>
        <p:nvSpPr>
          <p:cNvPr id="3077" name="Rectangle 5"/>
          <p:cNvSpPr>
            <a:spLocks noGrp="1" noChangeArrowheads="1"/>
          </p:cNvSpPr>
          <p:nvPr>
            <p:ph type="subTitle" sz="quarter" idx="1"/>
          </p:nvPr>
        </p:nvSpPr>
        <p:spPr>
          <a:xfrm>
            <a:off x="4191000" y="1752600"/>
            <a:ext cx="4572000" cy="1752600"/>
          </a:xfrm>
        </p:spPr>
        <p:txBody>
          <a:bodyPr/>
          <a:lstStyle>
            <a:lvl1pPr marL="0" indent="0">
              <a:buFont typeface="Monotype Sorts" pitchFamily="2" charset="2"/>
              <a:buNone/>
              <a:defRPr sz="2400"/>
            </a:lvl1pPr>
          </a:lstStyle>
          <a:p>
            <a:r>
              <a:rPr lang="en-US"/>
              <a:t>Click to edit Master subtitle style</a:t>
            </a:r>
          </a:p>
        </p:txBody>
      </p:sp>
      <p:sp>
        <p:nvSpPr>
          <p:cNvPr id="6" name="Rectangle 11"/>
          <p:cNvSpPr>
            <a:spLocks noGrp="1" noChangeArrowheads="1"/>
          </p:cNvSpPr>
          <p:nvPr>
            <p:ph type="dt" sz="quarter" idx="10"/>
          </p:nvPr>
        </p:nvSpPr>
        <p:spPr>
          <a:xfrm>
            <a:off x="152400" y="5486400"/>
            <a:ext cx="1905000" cy="304800"/>
          </a:xfrm>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ftr" sz="quarter" idx="11"/>
          </p:nvPr>
        </p:nvSpPr>
        <p:spPr>
          <a:xfrm>
            <a:off x="152400" y="5791200"/>
            <a:ext cx="2667000" cy="304800"/>
          </a:xfrm>
        </p:spPr>
        <p:txBody>
          <a:bodyPr/>
          <a:lstStyle>
            <a:lvl1pPr>
              <a:defRPr/>
            </a:lvl1pPr>
          </a:lstStyle>
          <a:p>
            <a:pPr>
              <a:defRPr/>
            </a:pPr>
            <a:endParaRPr lang="en-US">
              <a:solidFill>
                <a:srgbClr val="0070C0"/>
              </a:solidFill>
            </a:endParaRPr>
          </a:p>
        </p:txBody>
      </p:sp>
      <p:sp>
        <p:nvSpPr>
          <p:cNvPr id="8" name="Rectangle 13"/>
          <p:cNvSpPr>
            <a:spLocks noGrp="1" noChangeArrowheads="1"/>
          </p:cNvSpPr>
          <p:nvPr>
            <p:ph type="sldNum" sz="quarter" idx="12"/>
          </p:nvPr>
        </p:nvSpPr>
        <p:spPr/>
        <p:txBody>
          <a:bodyPr/>
          <a:lstStyle>
            <a:lvl1pPr>
              <a:defRPr/>
            </a:lvl1pPr>
          </a:lstStyle>
          <a:p>
            <a:pPr>
              <a:defRPr/>
            </a:pPr>
            <a:fld id="{639B4972-4A65-4C0D-BCA3-E20A8E3860E6}"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41707088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9831367-9CBD-4A68-8C0F-28B948861CE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478987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3B10C861-A044-466F-BD55-7EF20549DC7A}"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8776597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F0D95C1-239F-46BF-B4C4-02F292D384D7}"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76416959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819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436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B33D33C5-CA17-4117-ADC2-79D4BE65AE7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64337986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DA8EAD2-8BC1-40EB-9500-BED4D76E0F01}"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2264979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2495F41F-E87D-42FB-94DD-E5386A97F71F}"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3403612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E0C4EF81-CE72-4489-BE77-AF11E584685E}"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3919483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275B880-E984-4EA4-BC82-47AD935FDD1C}"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7339193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0CB637-1FD7-4668-8210-37769EB64B1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6768614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CF033161-0994-469B-AA47-5F2A3E4DF582}"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36247169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91400" y="609600"/>
            <a:ext cx="15240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819400" y="609600"/>
            <a:ext cx="44196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70C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70C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4EE45F6-B483-4DE8-BA95-2D74E6B9CD84}" type="slidenum">
              <a:rPr lang="en-US">
                <a:solidFill>
                  <a:srgbClr val="0070C0"/>
                </a:solidFill>
              </a:rPr>
              <a:pPr>
                <a:defRPr/>
              </a:pPr>
              <a:t>‹#›</a:t>
            </a:fld>
            <a:endParaRPr lang="en-US">
              <a:solidFill>
                <a:srgbClr val="0070C0"/>
              </a:solidFill>
            </a:endParaRPr>
          </a:p>
        </p:txBody>
      </p:sp>
    </p:spTree>
    <p:extLst>
      <p:ext uri="{BB962C8B-B14F-4D97-AF65-F5344CB8AC3E}">
        <p14:creationId xmlns:p14="http://schemas.microsoft.com/office/powerpoint/2010/main" val="196555688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64F90D02-7F26-4289-914D-49C60E27BF37}"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BCB8F11-B682-4CAE-ACB1-F1411DA9347B}" type="slidenum">
              <a:rPr lang="en-US"/>
              <a:pPr>
                <a:defRPr/>
              </a:pPr>
              <a:t>‹#›</a:t>
            </a:fld>
            <a:endParaRPr lang="en-US"/>
          </a:p>
        </p:txBody>
      </p:sp>
    </p:spTree>
    <p:extLst>
      <p:ext uri="{BB962C8B-B14F-4D97-AF65-F5344CB8AC3E}">
        <p14:creationId xmlns:p14="http://schemas.microsoft.com/office/powerpoint/2010/main" val="2691814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3BF1E5B8-16E8-4B52-BDA7-D2443BBFB41B}"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5996833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C86F506E-802E-4FA5-97D8-B6137318DB87}"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3A39AC6-3801-4C11-A57A-424D15AEB4A9}" type="slidenum">
              <a:rPr lang="en-US"/>
              <a:pPr>
                <a:defRPr/>
              </a:pPr>
              <a:t>‹#›</a:t>
            </a:fld>
            <a:endParaRPr lang="en-US"/>
          </a:p>
        </p:txBody>
      </p:sp>
    </p:spTree>
    <p:extLst>
      <p:ext uri="{BB962C8B-B14F-4D97-AF65-F5344CB8AC3E}">
        <p14:creationId xmlns:p14="http://schemas.microsoft.com/office/powerpoint/2010/main" val="3968003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2CA63F41-0712-4E7F-9EB7-22FB2BC5A98B}"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640575EA-7AB0-45AF-82DE-A7D9EA9E30A0}" type="slidenum">
              <a:rPr lang="en-US"/>
              <a:pPr>
                <a:defRPr/>
              </a:pPr>
              <a:t>‹#›</a:t>
            </a:fld>
            <a:endParaRPr lang="en-US"/>
          </a:p>
        </p:txBody>
      </p:sp>
    </p:spTree>
    <p:extLst>
      <p:ext uri="{BB962C8B-B14F-4D97-AF65-F5344CB8AC3E}">
        <p14:creationId xmlns:p14="http://schemas.microsoft.com/office/powerpoint/2010/main" val="901928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D30424A5-A18A-4F36-B80B-8CBE1E5B414C}" type="datetimeFigureOut">
              <a:rPr lang="en-US"/>
              <a:pPr>
                <a:defRPr/>
              </a:pPr>
              <a:t>10/30/2011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08114A35-AA7A-4C06-B4F3-471D4232A994}" type="slidenum">
              <a:rPr lang="en-US"/>
              <a:pPr>
                <a:defRPr/>
              </a:pPr>
              <a:t>‹#›</a:t>
            </a:fld>
            <a:endParaRPr lang="en-US"/>
          </a:p>
        </p:txBody>
      </p:sp>
    </p:spTree>
    <p:extLst>
      <p:ext uri="{BB962C8B-B14F-4D97-AF65-F5344CB8AC3E}">
        <p14:creationId xmlns:p14="http://schemas.microsoft.com/office/powerpoint/2010/main" val="22645629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C05F0CF-BE64-44F2-9B60-EF299AC42D27}" type="datetimeFigureOut">
              <a:rPr lang="en-US"/>
              <a:pPr>
                <a:defRPr/>
              </a:pPr>
              <a:t>10/30/2011</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B624A97-5C56-4D86-B176-35351C9E9152}" type="slidenum">
              <a:rPr lang="en-US"/>
              <a:pPr>
                <a:defRPr/>
              </a:pPr>
              <a:t>‹#›</a:t>
            </a:fld>
            <a:endParaRPr lang="en-US"/>
          </a:p>
        </p:txBody>
      </p:sp>
    </p:spTree>
    <p:extLst>
      <p:ext uri="{BB962C8B-B14F-4D97-AF65-F5344CB8AC3E}">
        <p14:creationId xmlns:p14="http://schemas.microsoft.com/office/powerpoint/2010/main" val="5572241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31AE7260-A510-449E-A7C8-1D6007237D3E}" type="datetimeFigureOut">
              <a:rPr lang="en-US"/>
              <a:pPr>
                <a:defRPr/>
              </a:pPr>
              <a:t>10/30/2011</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B95B07C5-46EC-449F-97E8-BB248B60B44E}" type="slidenum">
              <a:rPr lang="en-US"/>
              <a:pPr>
                <a:defRPr/>
              </a:pPr>
              <a:t>‹#›</a:t>
            </a:fld>
            <a:endParaRPr lang="en-US"/>
          </a:p>
        </p:txBody>
      </p:sp>
    </p:spTree>
    <p:extLst>
      <p:ext uri="{BB962C8B-B14F-4D97-AF65-F5344CB8AC3E}">
        <p14:creationId xmlns:p14="http://schemas.microsoft.com/office/powerpoint/2010/main" val="23517628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8AF4DBAB-F734-417C-B76D-577819441DD6}" type="datetimeFigureOut">
              <a:rPr lang="en-US"/>
              <a:pPr>
                <a:defRPr/>
              </a:pPr>
              <a:t>10/30/2011</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EC44C406-4648-4632-9C12-CD6D5EAD5054}" type="slidenum">
              <a:rPr lang="en-US"/>
              <a:pPr>
                <a:defRPr/>
              </a:pPr>
              <a:t>‹#›</a:t>
            </a:fld>
            <a:endParaRPr lang="en-US"/>
          </a:p>
        </p:txBody>
      </p:sp>
    </p:spTree>
    <p:extLst>
      <p:ext uri="{BB962C8B-B14F-4D97-AF65-F5344CB8AC3E}">
        <p14:creationId xmlns:p14="http://schemas.microsoft.com/office/powerpoint/2010/main" val="691359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DE5A71-F2A7-4098-AA0C-43CA3AFBC897}" type="datetimeFigureOut">
              <a:rPr lang="en-US"/>
              <a:pPr>
                <a:defRPr/>
              </a:pPr>
              <a:t>10/30/2011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7AADCB2C-72AA-47CE-B89C-B487B1C17C81}" type="slidenum">
              <a:rPr lang="en-US"/>
              <a:pPr>
                <a:defRPr/>
              </a:pPr>
              <a:t>‹#›</a:t>
            </a:fld>
            <a:endParaRPr lang="en-US"/>
          </a:p>
        </p:txBody>
      </p:sp>
    </p:spTree>
    <p:extLst>
      <p:ext uri="{BB962C8B-B14F-4D97-AF65-F5344CB8AC3E}">
        <p14:creationId xmlns:p14="http://schemas.microsoft.com/office/powerpoint/2010/main" val="15359490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F979A021-4764-4A62-B7E5-05EE9D4128C1}" type="datetimeFigureOut">
              <a:rPr lang="en-US"/>
              <a:pPr>
                <a:defRPr/>
              </a:pPr>
              <a:t>10/30/2011</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8E23B843-503A-42E8-9D69-6A763816D7DC}" type="slidenum">
              <a:rPr lang="en-US"/>
              <a:pPr>
                <a:defRPr/>
              </a:pPr>
              <a:t>‹#›</a:t>
            </a:fld>
            <a:endParaRPr lang="en-US"/>
          </a:p>
        </p:txBody>
      </p:sp>
    </p:spTree>
    <p:extLst>
      <p:ext uri="{BB962C8B-B14F-4D97-AF65-F5344CB8AC3E}">
        <p14:creationId xmlns:p14="http://schemas.microsoft.com/office/powerpoint/2010/main" val="12370195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5C0D4677-67C8-41EB-9942-6FD8A81846EC}"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45730DF8-BFC3-4C59-9422-A918A3FA165B}" type="slidenum">
              <a:rPr lang="en-US"/>
              <a:pPr>
                <a:defRPr/>
              </a:pPr>
              <a:t>‹#›</a:t>
            </a:fld>
            <a:endParaRPr lang="en-US"/>
          </a:p>
        </p:txBody>
      </p:sp>
    </p:spTree>
    <p:extLst>
      <p:ext uri="{BB962C8B-B14F-4D97-AF65-F5344CB8AC3E}">
        <p14:creationId xmlns:p14="http://schemas.microsoft.com/office/powerpoint/2010/main" val="22121518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kumimoji="1">
                <a:latin typeface="Times New Roman" pitchFamily="18" charset="0"/>
              </a:defRPr>
            </a:lvl1pPr>
          </a:lstStyle>
          <a:p>
            <a:pPr>
              <a:defRPr/>
            </a:pPr>
            <a:fld id="{B226E2EC-E0A4-4118-8E48-28BF7431B1C5}" type="datetimeFigureOut">
              <a:rPr lang="en-US"/>
              <a:pPr>
                <a:defRPr/>
              </a:pPr>
              <a:t>10/30/2011</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kumimoji="1">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kumimoji="1">
                <a:latin typeface="Times New Roman" pitchFamily="18" charset="0"/>
              </a:defRPr>
            </a:lvl1pPr>
          </a:lstStyle>
          <a:p>
            <a:pPr>
              <a:defRPr/>
            </a:pPr>
            <a:fld id="{93E82B22-76D0-4E9D-998D-44C3A6BFED64}" type="slidenum">
              <a:rPr lang="en-US"/>
              <a:pPr>
                <a:defRPr/>
              </a:pPr>
              <a:t>‹#›</a:t>
            </a:fld>
            <a:endParaRPr lang="en-US"/>
          </a:p>
        </p:txBody>
      </p:sp>
    </p:spTree>
    <p:extLst>
      <p:ext uri="{BB962C8B-B14F-4D97-AF65-F5344CB8AC3E}">
        <p14:creationId xmlns:p14="http://schemas.microsoft.com/office/powerpoint/2010/main" val="6672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E3620690-B28C-4D98-8768-DF2CEB824300}"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29660144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9BBFF2-ECAF-4EAF-8721-5DE1F6BE5624}" type="slidenum">
              <a:rPr lang="en-US"/>
              <a:pPr>
                <a:defRPr/>
              </a:pPr>
              <a:t>‹#›</a:t>
            </a:fld>
            <a:endParaRPr lang="en-US"/>
          </a:p>
        </p:txBody>
      </p:sp>
    </p:spTree>
    <p:extLst>
      <p:ext uri="{BB962C8B-B14F-4D97-AF65-F5344CB8AC3E}">
        <p14:creationId xmlns:p14="http://schemas.microsoft.com/office/powerpoint/2010/main" val="380414730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A0C477-950E-481C-9B63-C27B2C346D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887673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C0C3FF2-0C03-4D81-862B-EB78A63FA6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191208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B3EBE7-8EDB-46E6-B770-28A5049D2E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436040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11803A5-8669-4E83-9931-56C3CB5A0B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0317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A0712BF0-9D25-4693-AB5F-AA96111B15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3991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833ED0E-010B-4135-A3AD-33E3767370A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6915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DB8D568-8C80-4857-8C13-6445CEB8A97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1379782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263E0CA-8255-4570-BA51-64E9E1BAE36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466738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E059F06-2BFE-4701-92C7-76A315120E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92076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9999"/>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9999"/>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9FA6CA9-6A14-4B61-A432-55061E966C96}" type="slidenum">
              <a:rPr lang="en-US">
                <a:solidFill>
                  <a:srgbClr val="009999"/>
                </a:solidFill>
              </a:rPr>
              <a:pPr>
                <a:defRPr/>
              </a:pPr>
              <a:t>‹#›</a:t>
            </a:fld>
            <a:endParaRPr lang="en-US">
              <a:solidFill>
                <a:srgbClr val="009999"/>
              </a:solidFill>
            </a:endParaRPr>
          </a:p>
        </p:txBody>
      </p:sp>
    </p:spTree>
    <p:extLst>
      <p:ext uri="{BB962C8B-B14F-4D97-AF65-F5344CB8AC3E}">
        <p14:creationId xmlns:p14="http://schemas.microsoft.com/office/powerpoint/2010/main" val="37405284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F95E18D-26A4-4AB9-9F1B-37AE1B6A92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98416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E61348B-1BD2-4162-87E9-E7EEC688F4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45472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B85A58-3EC3-4055-B7C7-C23D99770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45809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57F4A0-6E72-4AD7-9D7C-F2C4853576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89634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F8F2BF-1A2F-43F4-869D-3E0B720E72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2656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FDEAD17-119F-4686-867B-2ADE37D3F7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245731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2A27B7D-0B55-4087-90CB-19FDBBCAA8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37537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BF03FE3-22F5-42C1-965D-0B55DF3D54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7594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1C61F0F-E411-4828-81FE-AF94EFE8D7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0407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F935F8-D999-4277-875B-4E5751877A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20388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1.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theme" Target="../theme/theme1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theme" Target="../theme/theme1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6.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theme" Target="../theme/theme17.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slideLayout" Target="../slideLayouts/slideLayout193.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10243" name="Rectangle 3"/>
          <p:cNvSpPr>
            <a:spLocks noGrp="1" noChangeArrowheads="1"/>
          </p:cNvSpPr>
          <p:nvPr>
            <p:ph type="title"/>
          </p:nvPr>
        </p:nvSpPr>
        <p:spPr bwMode="auto">
          <a:xfrm>
            <a:off x="2819400" y="609600"/>
            <a:ext cx="60960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0244" name="Rectangle 4"/>
          <p:cNvSpPr>
            <a:spLocks noGrp="1" noChangeArrowheads="1"/>
          </p:cNvSpPr>
          <p:nvPr>
            <p:ph type="body" idx="1"/>
          </p:nvPr>
        </p:nvSpPr>
        <p:spPr bwMode="auto">
          <a:xfrm>
            <a:off x="2819400" y="1981200"/>
            <a:ext cx="6096000" cy="4114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eaLnBrk="0" fontAlgn="base" hangingPunct="0">
              <a:spcBef>
                <a:spcPct val="0"/>
              </a:spcBef>
              <a:spcAft>
                <a:spcPct val="0"/>
              </a:spcAft>
              <a:defRPr/>
            </a:pPr>
            <a:endParaRPr lang="en-US">
              <a:solidFill>
                <a:srgbClr val="009999"/>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algn="ctr" eaLnBrk="0" fontAlgn="base" hangingPunct="0">
              <a:spcBef>
                <a:spcPct val="0"/>
              </a:spcBef>
              <a:spcAft>
                <a:spcPct val="0"/>
              </a:spcAft>
              <a:defRPr/>
            </a:pPr>
            <a:endParaRPr lang="en-US">
              <a:solidFill>
                <a:srgbClr val="009999"/>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eaLnBrk="0" fontAlgn="base" hangingPunct="0">
              <a:spcBef>
                <a:spcPct val="0"/>
              </a:spcBef>
              <a:spcAft>
                <a:spcPct val="0"/>
              </a:spcAft>
              <a:defRPr/>
            </a:pPr>
            <a:fld id="{1D9CA12D-85FE-451D-B8DF-882CB3A2EC4C}" type="slidenum">
              <a:rPr lang="en-US">
                <a:solidFill>
                  <a:srgbClr val="009999"/>
                </a:solidFill>
              </a:rPr>
              <a:pPr eaLnBrk="0" fontAlgn="base" hangingPunct="0">
                <a:spcBef>
                  <a:spcPct val="0"/>
                </a:spcBef>
                <a:spcAft>
                  <a:spcPct val="0"/>
                </a:spcAft>
                <a:defRPr/>
              </a:pPr>
              <a:t>‹#›</a:t>
            </a:fld>
            <a:endParaRPr lang="en-US">
              <a:solidFill>
                <a:srgbClr val="009999"/>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21560580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 id="2147484734" r:id="rId12"/>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25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406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406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920F891E-84B2-4A67-9C70-C71BE6C2E476}"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719452336"/>
      </p:ext>
    </p:extLst>
  </p:cSld>
  <p:clrMap bg1="lt1" tx1="dk1" bg2="lt2" tx2="dk2" accent1="accent1" accent2="accent2" accent3="accent3" accent4="accent4" accent5="accent5" accent6="accent6" hlink="hlink" folHlink="folHlink"/>
  <p:sldLayoutIdLst>
    <p:sldLayoutId id="2147484526" r:id="rId1"/>
    <p:sldLayoutId id="2147484527" r:id="rId2"/>
    <p:sldLayoutId id="2147484528" r:id="rId3"/>
    <p:sldLayoutId id="2147484529" r:id="rId4"/>
    <p:sldLayoutId id="2147484530" r:id="rId5"/>
    <p:sldLayoutId id="2147484531" r:id="rId6"/>
    <p:sldLayoutId id="2147484532" r:id="rId7"/>
    <p:sldLayoutId id="2147484533" r:id="rId8"/>
    <p:sldLayoutId id="2147484534" r:id="rId9"/>
    <p:sldLayoutId id="2147484535" r:id="rId10"/>
    <p:sldLayoutId id="21474845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F426ED26-8BC0-437A-B82F-5D23E6243A5F}"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8323323"/>
      </p:ext>
    </p:extLst>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649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4649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fontAlgn="base">
              <a:spcBef>
                <a:spcPct val="0"/>
              </a:spcBef>
              <a:spcAft>
                <a:spcPct val="0"/>
              </a:spcAft>
              <a:defRPr/>
            </a:pPr>
            <a:endParaRPr lang="en-US">
              <a:solidFill>
                <a:srgbClr val="000000"/>
              </a:solidFill>
            </a:endParaRPr>
          </a:p>
        </p:txBody>
      </p:sp>
      <p:sp>
        <p:nvSpPr>
          <p:cNvPr id="4649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fontAlgn="base">
              <a:spcBef>
                <a:spcPct val="0"/>
              </a:spcBef>
              <a:spcAft>
                <a:spcPct val="0"/>
              </a:spcAft>
              <a:defRPr/>
            </a:pPr>
            <a:fld id="{8BC9EB0C-E430-47C1-9CFA-B2E5CA9F53BE}"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584582658"/>
      </p:ext>
    </p:extLst>
  </p:cSld>
  <p:clrMap bg1="lt1" tx1="dk1" bg2="lt2" tx2="dk2" accent1="accent1" accent2="accent2" accent3="accent3" accent4="accent4" accent5="accent5" accent6="accent6" hlink="hlink" folHlink="folHlink"/>
  <p:sldLayoutIdLst>
    <p:sldLayoutId id="2147484550" r:id="rId1"/>
    <p:sldLayoutId id="2147484551" r:id="rId2"/>
    <p:sldLayoutId id="2147484552" r:id="rId3"/>
    <p:sldLayoutId id="2147484553" r:id="rId4"/>
    <p:sldLayoutId id="2147484554" r:id="rId5"/>
    <p:sldLayoutId id="2147484555" r:id="rId6"/>
    <p:sldLayoutId id="2147484556" r:id="rId7"/>
    <p:sldLayoutId id="2147484557" r:id="rId8"/>
    <p:sldLayoutId id="2147484558" r:id="rId9"/>
    <p:sldLayoutId id="2147484559" r:id="rId10"/>
    <p:sldLayoutId id="2147484560" r:id="rId11"/>
    <p:sldLayoutId id="214748456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636D33CC-B916-4A83-BEAE-8AD35E79C124}"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86345384"/>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 id="2147484572" r:id="rId10"/>
    <p:sldLayoutId id="21474845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eaLnBrk="0" fontAlgn="base" hangingPunct="0">
              <a:spcBef>
                <a:spcPct val="0"/>
              </a:spcBef>
              <a:spcAft>
                <a:spcPct val="0"/>
              </a:spcAft>
              <a:defRPr/>
            </a:pPr>
            <a:endParaRPr lang="en-US">
              <a:solidFill>
                <a:srgbClr val="0070C0"/>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eaLnBrk="0" fontAlgn="base" hangingPunct="0">
              <a:spcBef>
                <a:spcPct val="0"/>
              </a:spcBef>
              <a:spcAft>
                <a:spcPct val="0"/>
              </a:spcAft>
              <a:defRPr/>
            </a:pPr>
            <a:endParaRPr lang="en-US">
              <a:solidFill>
                <a:srgbClr val="0070C0"/>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eaLnBrk="0" fontAlgn="base" hangingPunct="0">
              <a:spcBef>
                <a:spcPct val="0"/>
              </a:spcBef>
              <a:spcAft>
                <a:spcPct val="0"/>
              </a:spcAft>
              <a:defRPr/>
            </a:pPr>
            <a:fld id="{16B95E91-E895-45AB-AC24-0520A1FB9619}" type="slidenum">
              <a:rPr lang="en-US">
                <a:solidFill>
                  <a:srgbClr val="0070C0"/>
                </a:solidFill>
              </a:rPr>
              <a:pPr eaLnBrk="0" fontAlgn="base" hangingPunct="0">
                <a:spcBef>
                  <a:spcPct val="0"/>
                </a:spcBef>
                <a:spcAft>
                  <a:spcPct val="0"/>
                </a:spcAft>
                <a:defRPr/>
              </a:pPr>
              <a:t>‹#›</a:t>
            </a:fld>
            <a:endParaRPr lang="en-US">
              <a:solidFill>
                <a:srgbClr val="0070C0"/>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Tree>
    <p:extLst>
      <p:ext uri="{BB962C8B-B14F-4D97-AF65-F5344CB8AC3E}">
        <p14:creationId xmlns:p14="http://schemas.microsoft.com/office/powerpoint/2010/main" val="3022833002"/>
      </p:ext>
    </p:extLst>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48289" name="Rectangle 33"/>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4"/>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48291" name="Rectangle 3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rgbClr val="000000"/>
                </a:solidFill>
                <a:latin typeface="+mn-lt"/>
              </a:defRPr>
            </a:lvl1pPr>
          </a:lstStyle>
          <a:p>
            <a:pPr fontAlgn="base">
              <a:spcBef>
                <a:spcPct val="0"/>
              </a:spcBef>
              <a:spcAft>
                <a:spcPct val="0"/>
              </a:spcAft>
              <a:defRPr/>
            </a:pPr>
            <a:endParaRPr lang="en-US"/>
          </a:p>
        </p:txBody>
      </p:sp>
      <p:sp>
        <p:nvSpPr>
          <p:cNvPr id="1248292" name="Rectangle 3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000000"/>
                </a:solidFill>
                <a:latin typeface="+mn-lt"/>
              </a:defRPr>
            </a:lvl1pPr>
          </a:lstStyle>
          <a:p>
            <a:pPr fontAlgn="base">
              <a:spcBef>
                <a:spcPct val="0"/>
              </a:spcBef>
              <a:spcAft>
                <a:spcPct val="0"/>
              </a:spcAft>
              <a:defRPr/>
            </a:pPr>
            <a:endParaRPr lang="en-US"/>
          </a:p>
        </p:txBody>
      </p:sp>
      <p:sp>
        <p:nvSpPr>
          <p:cNvPr id="1248293" name="Rectangle 3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rgbClr val="000000"/>
                </a:solidFill>
                <a:latin typeface="+mn-lt"/>
              </a:defRPr>
            </a:lvl1pPr>
          </a:lstStyle>
          <a:p>
            <a:pPr fontAlgn="base">
              <a:spcBef>
                <a:spcPct val="0"/>
              </a:spcBef>
              <a:spcAft>
                <a:spcPct val="0"/>
              </a:spcAft>
              <a:defRPr/>
            </a:pPr>
            <a:fld id="{89634373-7B04-407F-882D-65652B083406}" type="slidenum">
              <a:rPr lang="en-US"/>
              <a:pPr fontAlgn="base">
                <a:spcBef>
                  <a:spcPct val="0"/>
                </a:spcBef>
                <a:spcAft>
                  <a:spcPct val="0"/>
                </a:spcAft>
                <a:defRPr/>
              </a:pPr>
              <a:t>‹#›</a:t>
            </a:fld>
            <a:endParaRPr lang="en-US"/>
          </a:p>
        </p:txBody>
      </p:sp>
      <p:sp>
        <p:nvSpPr>
          <p:cNvPr id="17" name="Freeform 27"/>
          <p:cNvSpPr>
            <a:spLocks/>
          </p:cNvSpPr>
          <p:nvPr userDrawn="1"/>
        </p:nvSpPr>
        <p:spPr bwMode="hidden">
          <a:xfrm>
            <a:off x="-6350" y="20638"/>
            <a:ext cx="9144000" cy="683736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1">
            <a:gsLst>
              <a:gs pos="0">
                <a:srgbClr val="66CCFF">
                  <a:alpha val="36000"/>
                </a:srgbClr>
              </a:gs>
              <a:gs pos="50000">
                <a:srgbClr val="66CCFF">
                  <a:gamma/>
                  <a:tint val="8627"/>
                  <a:invGamma/>
                  <a:alpha val="36000"/>
                </a:srgbClr>
              </a:gs>
              <a:gs pos="100000">
                <a:srgbClr val="66CCFF">
                  <a:alpha val="36000"/>
                </a:srgbClr>
              </a:gs>
            </a:gsLst>
            <a:lin ang="5400000" scaled="1"/>
          </a:gradFill>
          <a:ln w="9525">
            <a:noFill/>
            <a:round/>
            <a:headEnd/>
            <a:tailEnd/>
          </a:ln>
        </p:spPr>
        <p:txBody>
          <a:bodyP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Tree>
    <p:extLst>
      <p:ext uri="{BB962C8B-B14F-4D97-AF65-F5344CB8AC3E}">
        <p14:creationId xmlns:p14="http://schemas.microsoft.com/office/powerpoint/2010/main" val="2444609731"/>
      </p:ext>
    </p:extLst>
  </p:cSld>
  <p:clrMap bg1="dk2" tx1="lt1" bg2="dk1" tx2="lt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rgbClr val="0000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a:solidFill>
            <a:srgbClr val="000000"/>
          </a:solidFill>
          <a:effectLst>
            <a:outerShdw blurRad="38100" dist="38100" dir="2700000" algn="tl">
              <a:srgbClr val="C0C0C0"/>
            </a:outerShdw>
          </a:effectLst>
          <a:latin typeface="Arial" pitchFamily="34" charset="0"/>
        </a:defRPr>
      </a:lvl2pPr>
      <a:lvl3pPr algn="ctr" rtl="0" eaLnBrk="0" fontAlgn="base" hangingPunct="0">
        <a:spcBef>
          <a:spcPct val="0"/>
        </a:spcBef>
        <a:spcAft>
          <a:spcPct val="0"/>
        </a:spcAft>
        <a:defRPr sz="4400">
          <a:solidFill>
            <a:srgbClr val="000000"/>
          </a:solidFill>
          <a:effectLst>
            <a:outerShdw blurRad="38100" dist="38100" dir="2700000" algn="tl">
              <a:srgbClr val="C0C0C0"/>
            </a:outerShdw>
          </a:effectLst>
          <a:latin typeface="Arial" pitchFamily="34" charset="0"/>
        </a:defRPr>
      </a:lvl3pPr>
      <a:lvl4pPr algn="ctr" rtl="0" eaLnBrk="0" fontAlgn="base" hangingPunct="0">
        <a:spcBef>
          <a:spcPct val="0"/>
        </a:spcBef>
        <a:spcAft>
          <a:spcPct val="0"/>
        </a:spcAft>
        <a:defRPr sz="4400">
          <a:solidFill>
            <a:srgbClr val="000000"/>
          </a:solidFill>
          <a:effectLst>
            <a:outerShdw blurRad="38100" dist="38100" dir="2700000" algn="tl">
              <a:srgbClr val="C0C0C0"/>
            </a:outerShdw>
          </a:effectLst>
          <a:latin typeface="Arial" pitchFamily="34" charset="0"/>
        </a:defRPr>
      </a:lvl4pPr>
      <a:lvl5pPr algn="ctr" rtl="0" eaLnBrk="0" fontAlgn="base" hangingPunct="0">
        <a:spcBef>
          <a:spcPct val="0"/>
        </a:spcBef>
        <a:spcAft>
          <a:spcPct val="0"/>
        </a:spcAft>
        <a:defRPr sz="4400">
          <a:solidFill>
            <a:srgbClr val="000000"/>
          </a:solidFill>
          <a:effectLst>
            <a:outerShdw blurRad="38100" dist="38100" dir="2700000" algn="tl">
              <a:srgbClr val="C0C0C0"/>
            </a:outerShdw>
          </a:effectLst>
          <a:latin typeface="Arial" pitchFamily="34" charset="0"/>
        </a:defRPr>
      </a:lvl5pPr>
      <a:lvl6pPr marL="457200" algn="ctr" rtl="0" fontAlgn="base">
        <a:spcBef>
          <a:spcPct val="0"/>
        </a:spcBef>
        <a:spcAft>
          <a:spcPct val="0"/>
        </a:spcAft>
        <a:defRPr sz="4400">
          <a:solidFill>
            <a:srgbClr val="000000"/>
          </a:solidFill>
          <a:effectLst>
            <a:outerShdw blurRad="38100" dist="38100" dir="2700000" algn="tl">
              <a:srgbClr val="C0C0C0"/>
            </a:outerShdw>
          </a:effectLst>
          <a:latin typeface="Arial" pitchFamily="34" charset="0"/>
        </a:defRPr>
      </a:lvl6pPr>
      <a:lvl7pPr marL="914400" algn="ctr" rtl="0" fontAlgn="base">
        <a:spcBef>
          <a:spcPct val="0"/>
        </a:spcBef>
        <a:spcAft>
          <a:spcPct val="0"/>
        </a:spcAft>
        <a:defRPr sz="4400">
          <a:solidFill>
            <a:srgbClr val="000000"/>
          </a:solidFill>
          <a:effectLst>
            <a:outerShdw blurRad="38100" dist="38100" dir="2700000" algn="tl">
              <a:srgbClr val="C0C0C0"/>
            </a:outerShdw>
          </a:effectLst>
          <a:latin typeface="Arial" pitchFamily="34" charset="0"/>
        </a:defRPr>
      </a:lvl7pPr>
      <a:lvl8pPr marL="1371600" algn="ctr" rtl="0" fontAlgn="base">
        <a:spcBef>
          <a:spcPct val="0"/>
        </a:spcBef>
        <a:spcAft>
          <a:spcPct val="0"/>
        </a:spcAft>
        <a:defRPr sz="4400">
          <a:solidFill>
            <a:srgbClr val="000000"/>
          </a:solidFill>
          <a:effectLst>
            <a:outerShdw blurRad="38100" dist="38100" dir="2700000" algn="tl">
              <a:srgbClr val="C0C0C0"/>
            </a:outerShdw>
          </a:effectLst>
          <a:latin typeface="Arial" pitchFamily="34" charset="0"/>
        </a:defRPr>
      </a:lvl8pPr>
      <a:lvl9pPr marL="1828800" algn="ctr" rtl="0" fontAlgn="base">
        <a:spcBef>
          <a:spcPct val="0"/>
        </a:spcBef>
        <a:spcAft>
          <a:spcPct val="0"/>
        </a:spcAft>
        <a:defRPr sz="4400">
          <a:solidFill>
            <a:srgbClr val="000000"/>
          </a:solidFill>
          <a:effectLst>
            <a:outerShdw blurRad="38100" dist="38100" dir="2700000" algn="tl">
              <a:srgbClr val="C0C0C0"/>
            </a:outerShdw>
          </a:effectLst>
          <a:latin typeface="Arial" pitchFamily="34" charset="0"/>
        </a:defRPr>
      </a:lvl9pPr>
    </p:titleStyle>
    <p:bodyStyle>
      <a:lvl1pPr marL="342900" indent="-342900" algn="l" rtl="0" eaLnBrk="0" fontAlgn="base" hangingPunct="0">
        <a:spcBef>
          <a:spcPct val="20000"/>
        </a:spcBef>
        <a:spcAft>
          <a:spcPct val="0"/>
        </a:spcAft>
        <a:buClr>
          <a:schemeClr val="tx2"/>
        </a:buClr>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lr>
          <a:schemeClr val="tx2"/>
        </a:buClr>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lr>
          <a:schemeClr val="tx2"/>
        </a:buClr>
        <a:buChar char="•"/>
        <a:defRPr sz="2000">
          <a:solidFill>
            <a:srgbClr val="000000"/>
          </a:solidFill>
          <a:latin typeface="+mn-lt"/>
        </a:defRPr>
      </a:lvl5pPr>
      <a:lvl6pPr marL="2514600" indent="-228600" algn="l" rtl="0" fontAlgn="base">
        <a:spcBef>
          <a:spcPct val="20000"/>
        </a:spcBef>
        <a:spcAft>
          <a:spcPct val="0"/>
        </a:spcAft>
        <a:buClr>
          <a:schemeClr val="tx2"/>
        </a:buClr>
        <a:buChar char="•"/>
        <a:defRPr sz="2000">
          <a:solidFill>
            <a:srgbClr val="000000"/>
          </a:solidFill>
          <a:latin typeface="+mn-lt"/>
        </a:defRPr>
      </a:lvl6pPr>
      <a:lvl7pPr marL="2971800" indent="-228600" algn="l" rtl="0" fontAlgn="base">
        <a:spcBef>
          <a:spcPct val="20000"/>
        </a:spcBef>
        <a:spcAft>
          <a:spcPct val="0"/>
        </a:spcAft>
        <a:buClr>
          <a:schemeClr val="tx2"/>
        </a:buClr>
        <a:buChar char="•"/>
        <a:defRPr sz="2000">
          <a:solidFill>
            <a:srgbClr val="000000"/>
          </a:solidFill>
          <a:latin typeface="+mn-lt"/>
        </a:defRPr>
      </a:lvl7pPr>
      <a:lvl8pPr marL="3429000" indent="-228600" algn="l" rtl="0" fontAlgn="base">
        <a:spcBef>
          <a:spcPct val="20000"/>
        </a:spcBef>
        <a:spcAft>
          <a:spcPct val="0"/>
        </a:spcAft>
        <a:buClr>
          <a:schemeClr val="tx2"/>
        </a:buClr>
        <a:buChar char="•"/>
        <a:defRPr sz="2000">
          <a:solidFill>
            <a:srgbClr val="000000"/>
          </a:solidFill>
          <a:latin typeface="+mn-lt"/>
        </a:defRPr>
      </a:lvl8pPr>
      <a:lvl9pPr marL="3886200" indent="-228600" algn="l" rtl="0" fontAlgn="base">
        <a:spcBef>
          <a:spcPct val="20000"/>
        </a:spcBef>
        <a:spcAft>
          <a:spcPct val="0"/>
        </a:spcAft>
        <a:buClr>
          <a:schemeClr val="tx2"/>
        </a:buClr>
        <a:buChar char="•"/>
        <a:defRPr sz="20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5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defRPr>
            </a:lvl1pPr>
          </a:lstStyle>
          <a:p>
            <a:pPr fontAlgn="base">
              <a:spcBef>
                <a:spcPct val="0"/>
              </a:spcBef>
              <a:spcAft>
                <a:spcPct val="0"/>
              </a:spcAft>
              <a:defRPr/>
            </a:pPr>
            <a:endParaRPr lang="en-US">
              <a:solidFill>
                <a:srgbClr val="000000"/>
              </a:solidFill>
            </a:endParaRPr>
          </a:p>
        </p:txBody>
      </p:sp>
      <p:sp>
        <p:nvSpPr>
          <p:cNvPr id="65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defRPr>
            </a:lvl1pPr>
          </a:lstStyle>
          <a:p>
            <a:pPr algn="ctr" fontAlgn="base">
              <a:spcBef>
                <a:spcPct val="0"/>
              </a:spcBef>
              <a:spcAft>
                <a:spcPct val="0"/>
              </a:spcAft>
              <a:defRPr/>
            </a:pPr>
            <a:endParaRPr lang="en-US">
              <a:solidFill>
                <a:srgbClr val="000000"/>
              </a:solidFill>
            </a:endParaRPr>
          </a:p>
        </p:txBody>
      </p:sp>
      <p:sp>
        <p:nvSpPr>
          <p:cNvPr id="65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defRPr>
            </a:lvl1pPr>
          </a:lstStyle>
          <a:p>
            <a:pPr fontAlgn="base">
              <a:spcBef>
                <a:spcPct val="0"/>
              </a:spcBef>
              <a:spcAft>
                <a:spcPct val="0"/>
              </a:spcAft>
              <a:defRPr/>
            </a:pPr>
            <a:fld id="{57A4CB8F-892D-4B1F-8F27-F7D3B0B9A7F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21572704"/>
      </p:ext>
    </p:extLst>
  </p:cSld>
  <p:clrMap bg1="lt1" tx1="dk1" bg2="lt2" tx2="dk2" accent1="accent1" accent2="accent2" accent3="accent3" accent4="accent4" accent5="accent5" accent6="accent6" hlink="hlink" folHlink="folHlink"/>
  <p:sldLayoutIdLst>
    <p:sldLayoutId id="2147484623" r:id="rId1"/>
    <p:sldLayoutId id="2147484624" r:id="rId2"/>
    <p:sldLayoutId id="2147484625" r:id="rId3"/>
    <p:sldLayoutId id="2147484626" r:id="rId4"/>
    <p:sldLayoutId id="2147484627" r:id="rId5"/>
    <p:sldLayoutId id="2147484628" r:id="rId6"/>
    <p:sldLayoutId id="2147484629" r:id="rId7"/>
    <p:sldLayoutId id="2147484630" r:id="rId8"/>
    <p:sldLayoutId id="2147484631" r:id="rId9"/>
    <p:sldLayoutId id="2147484632" r:id="rId10"/>
    <p:sldLayoutId id="2147484633" r:id="rId11"/>
    <p:sldLayoutId id="214748463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
        <p:nvSpPr>
          <p:cNvPr id="16387"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6388"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kumimoji="0" sz="1400">
                <a:solidFill>
                  <a:srgbClr val="009999"/>
                </a:solidFill>
                <a:latin typeface="+mn-lt"/>
              </a:defRPr>
            </a:lvl1pPr>
          </a:lstStyle>
          <a:p>
            <a:pPr fontAlgn="base">
              <a:spcBef>
                <a:spcPct val="0"/>
              </a:spcBef>
              <a:spcAft>
                <a:spcPct val="0"/>
              </a:spcAft>
              <a:defRPr/>
            </a:pPr>
            <a:endParaRPr lang="en-US"/>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kumimoji="0" sz="1400">
                <a:solidFill>
                  <a:srgbClr val="009999"/>
                </a:solidFill>
                <a:latin typeface="+mn-lt"/>
              </a:defRPr>
            </a:lvl1pPr>
          </a:lstStyle>
          <a:p>
            <a:pPr fontAlgn="base">
              <a:spcBef>
                <a:spcPct val="0"/>
              </a:spcBef>
              <a:spcAft>
                <a:spcPct val="0"/>
              </a:spcAft>
              <a:defRPr/>
            </a:pPr>
            <a:endParaRPr lang="en-US"/>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kumimoji="0" sz="1400">
                <a:solidFill>
                  <a:srgbClr val="009999"/>
                </a:solidFill>
                <a:latin typeface="+mn-lt"/>
              </a:defRPr>
            </a:lvl1pPr>
          </a:lstStyle>
          <a:p>
            <a:pPr fontAlgn="base">
              <a:spcBef>
                <a:spcPct val="0"/>
              </a:spcBef>
              <a:spcAft>
                <a:spcPct val="0"/>
              </a:spcAft>
              <a:defRPr/>
            </a:pPr>
            <a:fld id="{E3042F86-77C7-42C8-9586-B9234857E176}" type="slidenum">
              <a:rPr lang="en-US"/>
              <a:pPr fontAlgn="base">
                <a:spcBef>
                  <a:spcPct val="0"/>
                </a:spcBef>
                <a:spcAft>
                  <a:spcPct val="0"/>
                </a:spcAft>
                <a:defRPr/>
              </a:pPr>
              <a:t>‹#›</a:t>
            </a:fld>
            <a:endParaRPr lang="en-US"/>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algn="ctr" eaLnBrk="0" fontAlgn="base" hangingPunct="0">
              <a:spcBef>
                <a:spcPct val="0"/>
              </a:spcBef>
              <a:spcAft>
                <a:spcPct val="0"/>
              </a:spcAft>
              <a:defRPr/>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2791459236"/>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chemeClr val="tx1"/>
                </a:solidFill>
              </a:defRPr>
            </a:lvl1pPr>
          </a:lstStyle>
          <a:p>
            <a:pPr eaLnBrk="0" fontAlgn="base" hangingPunct="0">
              <a:spcBef>
                <a:spcPct val="0"/>
              </a:spcBef>
              <a:spcAft>
                <a:spcPct val="0"/>
              </a:spcAft>
              <a:defRPr/>
            </a:pPr>
            <a:endParaRPr lang="en-US">
              <a:solidFill>
                <a:srgbClr val="000000"/>
              </a:solidFill>
            </a:endParaRPr>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chemeClr val="tx1"/>
                </a:solidFill>
              </a:defRPr>
            </a:lvl1pPr>
          </a:lstStyle>
          <a:p>
            <a:pPr algn="ctr" eaLnBrk="0" fontAlgn="base" hangingPunct="0">
              <a:spcBef>
                <a:spcPct val="0"/>
              </a:spcBef>
              <a:spcAft>
                <a:spcPct val="0"/>
              </a:spcAft>
              <a:defRPr/>
            </a:pPr>
            <a:endParaRPr lang="en-US">
              <a:solidFill>
                <a:srgbClr val="000000"/>
              </a:solidFill>
            </a:endParaRPr>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chemeClr val="tx1"/>
                </a:solidFill>
              </a:defRPr>
            </a:lvl1pPr>
          </a:lstStyle>
          <a:p>
            <a:pPr eaLnBrk="0" fontAlgn="base" hangingPunct="0">
              <a:spcBef>
                <a:spcPct val="0"/>
              </a:spcBef>
              <a:spcAft>
                <a:spcPct val="0"/>
              </a:spcAft>
              <a:defRPr/>
            </a:pPr>
            <a:fld id="{2DC9039F-B1EB-4EC9-8D31-55DE7FCD183D}"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059241554"/>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5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26DD6136-E873-4DDB-9B3B-3FF0ADCB774B}" type="datetimeFigureOut">
              <a:rPr lang="en-US"/>
              <a:pPr>
                <a:defRPr/>
              </a:pPr>
              <a:t>10/30/2011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56AC8D97-7B3D-4332-8379-AF103D2A0DA2}" type="slidenum">
              <a:rPr lang="en-US"/>
              <a:pPr>
                <a:defRPr/>
              </a:pPr>
              <a:t>‹#›</a:t>
            </a:fld>
            <a:endParaRPr lang="en-US"/>
          </a:p>
        </p:txBody>
      </p:sp>
    </p:spTree>
    <p:extLst>
      <p:ext uri="{BB962C8B-B14F-4D97-AF65-F5344CB8AC3E}">
        <p14:creationId xmlns:p14="http://schemas.microsoft.com/office/powerpoint/2010/main" val="1152630151"/>
      </p:ext>
    </p:extLst>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rgbClr val="000000"/>
                </a:solidFill>
              </a:defRPr>
            </a:lvl1pPr>
          </a:lstStyle>
          <a:p>
            <a:pPr eaLnBrk="0" fontAlgn="base" hangingPunct="0">
              <a:spcBef>
                <a:spcPct val="0"/>
              </a:spcBef>
              <a:spcAft>
                <a:spcPct val="0"/>
              </a:spcAft>
              <a:defRPr/>
            </a:pPr>
            <a:endParaRPr lang="en-US"/>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defRPr>
            </a:lvl1pPr>
          </a:lstStyle>
          <a:p>
            <a:pPr algn="ctr" eaLnBrk="0" fontAlgn="base" hangingPunct="0">
              <a:spcBef>
                <a:spcPct val="0"/>
              </a:spcBef>
              <a:spcAft>
                <a:spcPct val="0"/>
              </a:spcAft>
              <a:defRPr/>
            </a:pPr>
            <a:endParaRPr lang="en-US"/>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defRPr>
            </a:lvl1pPr>
          </a:lstStyle>
          <a:p>
            <a:pPr eaLnBrk="0" fontAlgn="base" hangingPunct="0">
              <a:spcBef>
                <a:spcPct val="0"/>
              </a:spcBef>
              <a:spcAft>
                <a:spcPct val="0"/>
              </a:spcAft>
              <a:defRPr/>
            </a:pPr>
            <a:fld id="{C56695F1-5870-47A3-8D88-52CDF7F4AD7B}"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49418939"/>
      </p:ext>
    </p:extLst>
  </p:cSld>
  <p:clrMap bg1="lt1" tx1="dk1" bg2="lt2" tx2="dk2" accent1="accent1" accent2="accent2" accent3="accent3" accent4="accent4" accent5="accent5" accent6="accent6" hlink="hlink" folHlink="folHlink"/>
  <p:sldLayoutIdLst>
    <p:sldLayoutId id="2147484296" r:id="rId1"/>
    <p:sldLayoutId id="2147484297" r:id="rId2"/>
    <p:sldLayoutId id="2147484298" r:id="rId3"/>
    <p:sldLayoutId id="2147484299" r:id="rId4"/>
    <p:sldLayoutId id="2147484300" r:id="rId5"/>
    <p:sldLayoutId id="2147484301" r:id="rId6"/>
    <p:sldLayoutId id="2147484302" r:id="rId7"/>
    <p:sldLayoutId id="2147484303" r:id="rId8"/>
    <p:sldLayoutId id="2147484304" r:id="rId9"/>
    <p:sldLayoutId id="2147484305" r:id="rId10"/>
    <p:sldLayoutId id="214748430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523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rgbClr val="000000"/>
                </a:solidFill>
              </a:defRPr>
            </a:lvl1pPr>
          </a:lstStyle>
          <a:p>
            <a:pPr eaLnBrk="0" fontAlgn="base" hangingPunct="0">
              <a:spcBef>
                <a:spcPct val="0"/>
              </a:spcBef>
              <a:spcAft>
                <a:spcPct val="0"/>
              </a:spcAft>
              <a:defRPr/>
            </a:pPr>
            <a:endParaRPr lang="en-US"/>
          </a:p>
        </p:txBody>
      </p:sp>
      <p:sp>
        <p:nvSpPr>
          <p:cNvPr id="12523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rgbClr val="000000"/>
                </a:solidFill>
              </a:defRPr>
            </a:lvl1pPr>
          </a:lstStyle>
          <a:p>
            <a:pPr algn="ctr" eaLnBrk="0" fontAlgn="base" hangingPunct="0">
              <a:spcBef>
                <a:spcPct val="0"/>
              </a:spcBef>
              <a:spcAft>
                <a:spcPct val="0"/>
              </a:spcAft>
              <a:defRPr/>
            </a:pPr>
            <a:endParaRPr lang="en-US"/>
          </a:p>
        </p:txBody>
      </p:sp>
      <p:sp>
        <p:nvSpPr>
          <p:cNvPr id="1252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rgbClr val="000000"/>
                </a:solidFill>
              </a:defRPr>
            </a:lvl1pPr>
          </a:lstStyle>
          <a:p>
            <a:pPr eaLnBrk="0" fontAlgn="base" hangingPunct="0">
              <a:spcBef>
                <a:spcPct val="0"/>
              </a:spcBef>
              <a:spcAft>
                <a:spcPct val="0"/>
              </a:spcAft>
              <a:defRPr/>
            </a:pPr>
            <a:fld id="{DACF0F6A-E7B7-446A-AC75-51F0E628AC47}"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90658532"/>
      </p:ext>
    </p:extLst>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2523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400">
                <a:solidFill>
                  <a:schemeClr val="tx1"/>
                </a:solidFill>
              </a:defRPr>
            </a:lvl1pPr>
          </a:lstStyle>
          <a:p>
            <a:pPr eaLnBrk="0" fontAlgn="base" hangingPunct="0">
              <a:spcBef>
                <a:spcPct val="0"/>
              </a:spcBef>
              <a:spcAft>
                <a:spcPct val="0"/>
              </a:spcAft>
              <a:defRPr/>
            </a:pPr>
            <a:endParaRPr lang="en-US">
              <a:solidFill>
                <a:srgbClr val="000000"/>
              </a:solidFill>
            </a:endParaRPr>
          </a:p>
        </p:txBody>
      </p:sp>
      <p:sp>
        <p:nvSpPr>
          <p:cNvPr id="12523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solidFill>
                  <a:schemeClr val="tx1"/>
                </a:solidFill>
              </a:defRPr>
            </a:lvl1pPr>
          </a:lstStyle>
          <a:p>
            <a:pPr algn="ctr" eaLnBrk="0" fontAlgn="base" hangingPunct="0">
              <a:spcBef>
                <a:spcPct val="0"/>
              </a:spcBef>
              <a:spcAft>
                <a:spcPct val="0"/>
              </a:spcAft>
              <a:defRPr/>
            </a:pPr>
            <a:endParaRPr lang="en-US">
              <a:solidFill>
                <a:srgbClr val="000000"/>
              </a:solidFill>
            </a:endParaRPr>
          </a:p>
        </p:txBody>
      </p:sp>
      <p:sp>
        <p:nvSpPr>
          <p:cNvPr id="1252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solidFill>
                  <a:schemeClr val="tx1"/>
                </a:solidFill>
              </a:defRPr>
            </a:lvl1pPr>
          </a:lstStyle>
          <a:p>
            <a:pPr eaLnBrk="0" fontAlgn="base" hangingPunct="0">
              <a:spcBef>
                <a:spcPct val="0"/>
              </a:spcBef>
              <a:spcAft>
                <a:spcPct val="0"/>
              </a:spcAft>
              <a:defRPr/>
            </a:pPr>
            <a:fld id="{BA82E537-BEB5-4A57-8F97-D2BEB11917C4}"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7435268"/>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defRPr>
            </a:lvl1pPr>
          </a:lstStyle>
          <a:p>
            <a:pPr eaLnBrk="0" fontAlgn="base" hangingPunct="0">
              <a:spcBef>
                <a:spcPct val="0"/>
              </a:spcBef>
              <a:spcAft>
                <a:spcPct val="0"/>
              </a:spcAft>
              <a:defRPr/>
            </a:pPr>
            <a:endParaRPr kumimoji="1" lang="en-US"/>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eaLnBrk="0" fontAlgn="base" hangingPunct="0">
              <a:spcBef>
                <a:spcPct val="0"/>
              </a:spcBef>
              <a:spcAft>
                <a:spcPct val="0"/>
              </a:spcAft>
              <a:defRPr/>
            </a:pPr>
            <a:endParaRPr kumimoji="1" lang="en-US"/>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fontAlgn="base" hangingPunct="0">
              <a:spcBef>
                <a:spcPct val="0"/>
              </a:spcBef>
              <a:spcAft>
                <a:spcPct val="0"/>
              </a:spcAft>
              <a:defRPr/>
            </a:pPr>
            <a:fld id="{D7F11935-CF60-4C07-A942-979A72EC29B4}" type="slidenum">
              <a:rPr kumimoji="1" lang="en-US"/>
              <a:pPr eaLnBrk="0" fontAlgn="base" hangingPunct="0">
                <a:spcBef>
                  <a:spcPct val="0"/>
                </a:spcBef>
                <a:spcAft>
                  <a:spcPct val="0"/>
                </a:spcAft>
                <a:defRPr/>
              </a:pPr>
              <a:t>‹#›</a:t>
            </a:fld>
            <a:endParaRPr kumimoji="1" lang="en-US"/>
          </a:p>
        </p:txBody>
      </p:sp>
    </p:spTree>
    <p:extLst>
      <p:ext uri="{BB962C8B-B14F-4D97-AF65-F5344CB8AC3E}">
        <p14:creationId xmlns:p14="http://schemas.microsoft.com/office/powerpoint/2010/main" val="1722643011"/>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 id="2147484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defRPr/>
            </a:pPr>
            <a:endParaRPr lang="en-US">
              <a:solidFill>
                <a:srgbClr val="009999"/>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ctr" eaLnBrk="0" fontAlgn="base" hangingPunct="0">
              <a:spcBef>
                <a:spcPct val="0"/>
              </a:spcBef>
              <a:spcAft>
                <a:spcPct val="0"/>
              </a:spcAft>
              <a:defRPr/>
            </a:pPr>
            <a:endParaRPr lang="en-US">
              <a:solidFill>
                <a:srgbClr val="009999"/>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defRPr/>
            </a:pPr>
            <a:fld id="{1D9CA12D-85FE-451D-B8DF-882CB3A2EC4C}" type="slidenum">
              <a:rPr lang="en-US" smtClean="0">
                <a:solidFill>
                  <a:srgbClr val="009999"/>
                </a:solidFill>
              </a:rPr>
              <a:pPr eaLnBrk="0" fontAlgn="base" hangingPunct="0">
                <a:spcBef>
                  <a:spcPct val="0"/>
                </a:spcBef>
                <a:spcAft>
                  <a:spcPct val="0"/>
                </a:spcAft>
                <a:defRPr/>
              </a:pPr>
              <a:t>‹#›</a:t>
            </a:fld>
            <a:endParaRPr lang="en-US">
              <a:solidFill>
                <a:srgbClr val="009999"/>
              </a:solidFill>
            </a:endParaRPr>
          </a:p>
        </p:txBody>
      </p:sp>
    </p:spTree>
    <p:extLst>
      <p:ext uri="{BB962C8B-B14F-4D97-AF65-F5344CB8AC3E}">
        <p14:creationId xmlns:p14="http://schemas.microsoft.com/office/powerpoint/2010/main" val="1675661508"/>
      </p:ext>
    </p:extLst>
  </p:cSld>
  <p:clrMap bg1="lt1" tx1="dk1" bg2="lt2" tx2="dk2" accent1="accent1" accent2="accent2" accent3="accent3" accent4="accent4" accent5="accent5" accent6="accent6" hlink="hlink" folHlink="folHlink"/>
  <p:sldLayoutIdLst>
    <p:sldLayoutId id="2147484722" r:id="rId1"/>
    <p:sldLayoutId id="2147484723" r:id="rId2"/>
    <p:sldLayoutId id="2147484724" r:id="rId3"/>
    <p:sldLayoutId id="2147484725" r:id="rId4"/>
    <p:sldLayoutId id="2147484726" r:id="rId5"/>
    <p:sldLayoutId id="2147484727" r:id="rId6"/>
    <p:sldLayoutId id="2147484728" r:id="rId7"/>
    <p:sldLayoutId id="2147484729" r:id="rId8"/>
    <p:sldLayoutId id="2147484730" r:id="rId9"/>
    <p:sldLayoutId id="2147484731" r:id="rId10"/>
    <p:sldLayoutId id="214748473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710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10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fontAlgn="base">
              <a:spcBef>
                <a:spcPct val="0"/>
              </a:spcBef>
              <a:spcAft>
                <a:spcPct val="0"/>
              </a:spcAft>
              <a:buFontTx/>
              <a:buChar char="•"/>
            </a:pPr>
            <a:endParaRPr lang="en-US">
              <a:solidFill>
                <a:srgbClr val="000000"/>
              </a:solidFill>
            </a:endParaRPr>
          </a:p>
        </p:txBody>
      </p:sp>
      <p:sp>
        <p:nvSpPr>
          <p:cNvPr id="1710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buFontTx/>
              <a:buChar char="•"/>
            </a:pPr>
            <a:endParaRPr lang="en-US">
              <a:solidFill>
                <a:srgbClr val="000000"/>
              </a:solidFill>
            </a:endParaRPr>
          </a:p>
        </p:txBody>
      </p:sp>
      <p:sp>
        <p:nvSpPr>
          <p:cNvPr id="1710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buFontTx/>
              <a:buChar char="•"/>
            </a:pPr>
            <a:fld id="{9B309720-9F9F-4764-AFD3-F38CD64A3521}" type="slidenum">
              <a:rPr lang="en-US">
                <a:solidFill>
                  <a:srgbClr val="000000"/>
                </a:solidFill>
              </a:rPr>
              <a:pPr fontAlgn="base">
                <a:spcBef>
                  <a:spcPct val="0"/>
                </a:spcBef>
                <a:spcAft>
                  <a:spcPct val="0"/>
                </a:spcAft>
                <a:buFontTx/>
                <a:buChar char="•"/>
              </a:pPr>
              <a:t>‹#›</a:t>
            </a:fld>
            <a:endParaRPr lang="en-US">
              <a:solidFill>
                <a:srgbClr val="000000"/>
              </a:solidFill>
            </a:endParaRPr>
          </a:p>
        </p:txBody>
      </p:sp>
    </p:spTree>
    <p:extLst>
      <p:ext uri="{BB962C8B-B14F-4D97-AF65-F5344CB8AC3E}">
        <p14:creationId xmlns:p14="http://schemas.microsoft.com/office/powerpoint/2010/main" val="2452645696"/>
      </p:ext>
    </p:extLst>
  </p:cSld>
  <p:clrMap bg1="lt1" tx1="dk1" bg2="lt2" tx2="dk2" accent1="accent1" accent2="accent2" accent3="accent3" accent4="accent4" accent5="accent5" accent6="accent6" hlink="hlink" folHlink="folHlink"/>
  <p:sldLayoutIdLst>
    <p:sldLayoutId id="2147484308" r:id="rId1"/>
    <p:sldLayoutId id="2147484309" r:id="rId2"/>
    <p:sldLayoutId id="2147484310" r:id="rId3"/>
    <p:sldLayoutId id="2147484311" r:id="rId4"/>
    <p:sldLayoutId id="2147484312" r:id="rId5"/>
    <p:sldLayoutId id="2147484313" r:id="rId6"/>
    <p:sldLayoutId id="2147484314" r:id="rId7"/>
    <p:sldLayoutId id="2147484315" r:id="rId8"/>
    <p:sldLayoutId id="2147484316" r:id="rId9"/>
    <p:sldLayoutId id="2147484317" r:id="rId10"/>
    <p:sldLayoutId id="214748431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0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370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37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6B32280C-C509-478A-8EFF-B892784417B8}"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76978623"/>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77C2562-8582-4A28-AC65-3E2283E588CF}"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02729676"/>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52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2895600" cy="60182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w="9525">
            <a:no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
        <p:nvSpPr>
          <p:cNvPr id="27651" name="Rectangle 3"/>
          <p:cNvSpPr>
            <a:spLocks noGrp="1" noChangeArrowheads="1"/>
          </p:cNvSpPr>
          <p:nvPr>
            <p:ph type="title"/>
          </p:nvPr>
        </p:nvSpPr>
        <p:spPr bwMode="auto">
          <a:xfrm>
            <a:off x="2819400" y="609600"/>
            <a:ext cx="609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nvPr>
        </p:nvSpPr>
        <p:spPr bwMode="auto">
          <a:xfrm>
            <a:off x="2819400" y="1981200"/>
            <a:ext cx="609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4" name="Rectangle 10"/>
          <p:cNvSpPr>
            <a:spLocks noGrp="1" noChangeArrowheads="1"/>
          </p:cNvSpPr>
          <p:nvPr>
            <p:ph type="dt" sz="half" idx="2"/>
          </p:nvPr>
        </p:nvSpPr>
        <p:spPr bwMode="auto">
          <a:xfrm>
            <a:off x="152400" y="5562600"/>
            <a:ext cx="19050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defRPr kumimoji="0" sz="1400">
                <a:solidFill>
                  <a:schemeClr val="folHlink"/>
                </a:solidFill>
                <a:latin typeface="+mn-lt"/>
              </a:defRPr>
            </a:lvl1pPr>
          </a:lstStyle>
          <a:p>
            <a:pPr eaLnBrk="0" fontAlgn="base" hangingPunct="0">
              <a:spcBef>
                <a:spcPct val="0"/>
              </a:spcBef>
              <a:spcAft>
                <a:spcPct val="0"/>
              </a:spcAft>
              <a:defRPr/>
            </a:pPr>
            <a:endParaRPr lang="en-US">
              <a:solidFill>
                <a:srgbClr val="0070C0"/>
              </a:solidFill>
            </a:endParaRPr>
          </a:p>
        </p:txBody>
      </p:sp>
      <p:sp>
        <p:nvSpPr>
          <p:cNvPr id="1035" name="Rectangle 11"/>
          <p:cNvSpPr>
            <a:spLocks noGrp="1" noChangeArrowheads="1"/>
          </p:cNvSpPr>
          <p:nvPr>
            <p:ph type="ftr" sz="quarter" idx="3"/>
          </p:nvPr>
        </p:nvSpPr>
        <p:spPr bwMode="auto">
          <a:xfrm>
            <a:off x="152400" y="5867400"/>
            <a:ext cx="2590800" cy="30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kumimoji="0" sz="1400">
                <a:solidFill>
                  <a:schemeClr val="folHlink"/>
                </a:solidFill>
                <a:latin typeface="+mn-lt"/>
              </a:defRPr>
            </a:lvl1pPr>
          </a:lstStyle>
          <a:p>
            <a:pPr eaLnBrk="0" fontAlgn="base" hangingPunct="0">
              <a:spcBef>
                <a:spcPct val="0"/>
              </a:spcBef>
              <a:spcAft>
                <a:spcPct val="0"/>
              </a:spcAft>
              <a:defRPr/>
            </a:pPr>
            <a:endParaRPr lang="en-US">
              <a:solidFill>
                <a:srgbClr val="0070C0"/>
              </a:solidFill>
            </a:endParaRPr>
          </a:p>
        </p:txBody>
      </p:sp>
      <p:sp>
        <p:nvSpPr>
          <p:cNvPr id="1036" name="Rectangle 12"/>
          <p:cNvSpPr>
            <a:spLocks noGrp="1" noChangeArrowheads="1"/>
          </p:cNvSpPr>
          <p:nvPr>
            <p:ph type="sldNum" sz="quarter" idx="4"/>
          </p:nvPr>
        </p:nvSpPr>
        <p:spPr bwMode="auto">
          <a:xfrm>
            <a:off x="152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kumimoji="0" sz="1400">
                <a:solidFill>
                  <a:schemeClr val="folHlink"/>
                </a:solidFill>
                <a:latin typeface="+mn-lt"/>
              </a:defRPr>
            </a:lvl1pPr>
          </a:lstStyle>
          <a:p>
            <a:pPr eaLnBrk="0" fontAlgn="base" hangingPunct="0">
              <a:spcBef>
                <a:spcPct val="0"/>
              </a:spcBef>
              <a:spcAft>
                <a:spcPct val="0"/>
              </a:spcAft>
              <a:defRPr/>
            </a:pPr>
            <a:fld id="{16B95E91-E895-45AB-AC24-0520A1FB9619}" type="slidenum">
              <a:rPr lang="en-US">
                <a:solidFill>
                  <a:srgbClr val="0070C0"/>
                </a:solidFill>
              </a:rPr>
              <a:pPr eaLnBrk="0" fontAlgn="base" hangingPunct="0">
                <a:spcBef>
                  <a:spcPct val="0"/>
                </a:spcBef>
                <a:spcAft>
                  <a:spcPct val="0"/>
                </a:spcAft>
                <a:defRPr/>
              </a:pPr>
              <a:t>‹#›</a:t>
            </a:fld>
            <a:endParaRPr lang="en-US">
              <a:solidFill>
                <a:srgbClr val="0070C0"/>
              </a:solidFill>
            </a:endParaRPr>
          </a:p>
        </p:txBody>
      </p:sp>
      <p:sp>
        <p:nvSpPr>
          <p:cNvPr id="1037" name="Line 13"/>
          <p:cNvSpPr>
            <a:spLocks noChangeShapeType="1"/>
          </p:cNvSpPr>
          <p:nvPr/>
        </p:nvSpPr>
        <p:spPr bwMode="auto">
          <a:xfrm>
            <a:off x="1497013" y="1371600"/>
            <a:ext cx="7646987" cy="0"/>
          </a:xfrm>
          <a:prstGeom prst="line">
            <a:avLst/>
          </a:prstGeom>
          <a:noFill/>
          <a:ln w="12700" cap="sq">
            <a:solidFill>
              <a:schemeClr val="bg2"/>
            </a:solidFill>
            <a:round/>
            <a:headEnd type="none" w="sm" len="sm"/>
            <a:tailEnd type="none" w="sm" len="sm"/>
          </a:ln>
          <a:effectLst/>
        </p:spPr>
        <p:txBody>
          <a:bodyPr/>
          <a:lstStyle/>
          <a:p>
            <a:pPr eaLnBrk="0" fontAlgn="base" hangingPunct="0">
              <a:spcBef>
                <a:spcPct val="0"/>
              </a:spcBef>
              <a:spcAft>
                <a:spcPct val="0"/>
              </a:spcAft>
              <a:defRPr/>
            </a:pPr>
            <a:endParaRPr lang="en-US" sz="2400">
              <a:solidFill>
                <a:srgbClr val="010000"/>
              </a:solidFill>
              <a:latin typeface="Times New Roman" pitchFamily="18" charset="0"/>
            </a:endParaRPr>
          </a:p>
        </p:txBody>
      </p:sp>
    </p:spTree>
    <p:extLst>
      <p:ext uri="{BB962C8B-B14F-4D97-AF65-F5344CB8AC3E}">
        <p14:creationId xmlns:p14="http://schemas.microsoft.com/office/powerpoint/2010/main" val="1134777244"/>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Lst>
  <p:txStyles>
    <p:titleStyle>
      <a:lvl1pPr algn="l" rtl="0" eaLnBrk="0" fontAlgn="base" hangingPunct="0">
        <a:lnSpc>
          <a:spcPct val="70000"/>
        </a:lnSpc>
        <a:spcBef>
          <a:spcPct val="0"/>
        </a:spcBef>
        <a:spcAft>
          <a:spcPct val="0"/>
        </a:spcAft>
        <a:defRPr kumimoji="1" sz="4800" b="1">
          <a:solidFill>
            <a:schemeClr val="tx2"/>
          </a:solidFill>
          <a:latin typeface="+mj-lt"/>
          <a:ea typeface="+mj-ea"/>
          <a:cs typeface="+mj-cs"/>
        </a:defRPr>
      </a:lvl1pPr>
      <a:lvl2pPr algn="l" rtl="0" eaLnBrk="0" fontAlgn="base" hangingPunct="0">
        <a:lnSpc>
          <a:spcPct val="70000"/>
        </a:lnSpc>
        <a:spcBef>
          <a:spcPct val="0"/>
        </a:spcBef>
        <a:spcAft>
          <a:spcPct val="0"/>
        </a:spcAft>
        <a:defRPr kumimoji="1" sz="4800" b="1">
          <a:solidFill>
            <a:schemeClr val="tx2"/>
          </a:solidFill>
          <a:latin typeface="Arial Narrow" pitchFamily="34" charset="0"/>
        </a:defRPr>
      </a:lvl2pPr>
      <a:lvl3pPr algn="l" rtl="0" eaLnBrk="0" fontAlgn="base" hangingPunct="0">
        <a:lnSpc>
          <a:spcPct val="70000"/>
        </a:lnSpc>
        <a:spcBef>
          <a:spcPct val="0"/>
        </a:spcBef>
        <a:spcAft>
          <a:spcPct val="0"/>
        </a:spcAft>
        <a:defRPr kumimoji="1" sz="4800" b="1">
          <a:solidFill>
            <a:schemeClr val="tx2"/>
          </a:solidFill>
          <a:latin typeface="Arial Narrow" pitchFamily="34" charset="0"/>
        </a:defRPr>
      </a:lvl3pPr>
      <a:lvl4pPr algn="l" rtl="0" eaLnBrk="0" fontAlgn="base" hangingPunct="0">
        <a:lnSpc>
          <a:spcPct val="70000"/>
        </a:lnSpc>
        <a:spcBef>
          <a:spcPct val="0"/>
        </a:spcBef>
        <a:spcAft>
          <a:spcPct val="0"/>
        </a:spcAft>
        <a:defRPr kumimoji="1" sz="4800" b="1">
          <a:solidFill>
            <a:schemeClr val="tx2"/>
          </a:solidFill>
          <a:latin typeface="Arial Narrow" pitchFamily="34" charset="0"/>
        </a:defRPr>
      </a:lvl4pPr>
      <a:lvl5pPr algn="l" rtl="0" eaLnBrk="0" fontAlgn="base" hangingPunct="0">
        <a:lnSpc>
          <a:spcPct val="70000"/>
        </a:lnSpc>
        <a:spcBef>
          <a:spcPct val="0"/>
        </a:spcBef>
        <a:spcAft>
          <a:spcPct val="0"/>
        </a:spcAft>
        <a:defRPr kumimoji="1" sz="4800" b="1">
          <a:solidFill>
            <a:schemeClr val="tx2"/>
          </a:solidFill>
          <a:latin typeface="Arial Narrow" pitchFamily="34" charset="0"/>
        </a:defRPr>
      </a:lvl5pPr>
      <a:lvl6pPr marL="457200" algn="l" rtl="0" eaLnBrk="0" fontAlgn="base" hangingPunct="0">
        <a:lnSpc>
          <a:spcPct val="70000"/>
        </a:lnSpc>
        <a:spcBef>
          <a:spcPct val="0"/>
        </a:spcBef>
        <a:spcAft>
          <a:spcPct val="0"/>
        </a:spcAft>
        <a:defRPr kumimoji="1" sz="4800" b="1">
          <a:solidFill>
            <a:schemeClr val="tx2"/>
          </a:solidFill>
          <a:latin typeface="Arial Narrow" pitchFamily="34" charset="0"/>
        </a:defRPr>
      </a:lvl6pPr>
      <a:lvl7pPr marL="914400" algn="l" rtl="0" eaLnBrk="0" fontAlgn="base" hangingPunct="0">
        <a:lnSpc>
          <a:spcPct val="70000"/>
        </a:lnSpc>
        <a:spcBef>
          <a:spcPct val="0"/>
        </a:spcBef>
        <a:spcAft>
          <a:spcPct val="0"/>
        </a:spcAft>
        <a:defRPr kumimoji="1" sz="4800" b="1">
          <a:solidFill>
            <a:schemeClr val="tx2"/>
          </a:solidFill>
          <a:latin typeface="Arial Narrow" pitchFamily="34" charset="0"/>
        </a:defRPr>
      </a:lvl7pPr>
      <a:lvl8pPr marL="1371600" algn="l" rtl="0" eaLnBrk="0" fontAlgn="base" hangingPunct="0">
        <a:lnSpc>
          <a:spcPct val="70000"/>
        </a:lnSpc>
        <a:spcBef>
          <a:spcPct val="0"/>
        </a:spcBef>
        <a:spcAft>
          <a:spcPct val="0"/>
        </a:spcAft>
        <a:defRPr kumimoji="1" sz="4800" b="1">
          <a:solidFill>
            <a:schemeClr val="tx2"/>
          </a:solidFill>
          <a:latin typeface="Arial Narrow" pitchFamily="34" charset="0"/>
        </a:defRPr>
      </a:lvl8pPr>
      <a:lvl9pPr marL="1828800" algn="l" rtl="0" eaLnBrk="0" fontAlgn="base" hangingPunct="0">
        <a:lnSpc>
          <a:spcPct val="70000"/>
        </a:lnSpc>
        <a:spcBef>
          <a:spcPct val="0"/>
        </a:spcBef>
        <a:spcAft>
          <a:spcPct val="0"/>
        </a:spcAft>
        <a:defRPr kumimoji="1"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2600">
          <a:solidFill>
            <a:schemeClr val="tx1"/>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F"/>
        <a:defRPr kumimoji="1" sz="2400">
          <a:solidFill>
            <a:schemeClr val="tx1"/>
          </a:solidFill>
          <a:latin typeface="+mn-lt"/>
        </a:defRPr>
      </a:lvl3pPr>
      <a:lvl4pPr marL="1600200" indent="-228600" algn="l" rtl="0" eaLnBrk="0" fontAlgn="base" hangingPunct="0">
        <a:spcBef>
          <a:spcPct val="20000"/>
        </a:spcBef>
        <a:spcAft>
          <a:spcPct val="0"/>
        </a:spcAft>
        <a:buClr>
          <a:schemeClr val="tx2"/>
        </a:buClr>
        <a:buSzPct val="100000"/>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86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defRPr>
            </a:lvl1pPr>
          </a:lstStyle>
          <a:p>
            <a:pPr>
              <a:defRPr/>
            </a:pPr>
            <a:fld id="{ADF80D47-083C-43B8-8D53-255D6F11C194}" type="datetimeFigureOut">
              <a:rPr lang="en-US"/>
              <a:pPr>
                <a:defRPr/>
              </a:pPr>
              <a:t>10/30/2011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Calibri"/>
              </a:defRPr>
            </a:lvl1pPr>
          </a:lstStyle>
          <a:p>
            <a:pPr>
              <a:defRPr/>
            </a:pPr>
            <a:fld id="{C05944C1-67F9-423A-978D-F22C275BECC2}" type="slidenum">
              <a:rPr lang="en-US"/>
              <a:pPr>
                <a:defRPr/>
              </a:pPr>
              <a:t>‹#›</a:t>
            </a:fld>
            <a:endParaRPr lang="en-US"/>
          </a:p>
        </p:txBody>
      </p:sp>
    </p:spTree>
    <p:extLst>
      <p:ext uri="{BB962C8B-B14F-4D97-AF65-F5344CB8AC3E}">
        <p14:creationId xmlns:p14="http://schemas.microsoft.com/office/powerpoint/2010/main" val="2140639610"/>
      </p:ext>
    </p:extLst>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 id="214748472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73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973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973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kumimoji="0" sz="1400">
                <a:solidFill>
                  <a:schemeClr val="tx1"/>
                </a:solidFill>
              </a:defRPr>
            </a:lvl1pPr>
          </a:lstStyle>
          <a:p>
            <a:pPr eaLnBrk="0" fontAlgn="base" hangingPunct="0">
              <a:spcBef>
                <a:spcPct val="0"/>
              </a:spcBef>
              <a:spcAft>
                <a:spcPct val="0"/>
              </a:spcAft>
            </a:pPr>
            <a:endParaRPr lang="en-US" smtClean="0">
              <a:solidFill>
                <a:srgbClr val="000000"/>
              </a:solidFill>
            </a:endParaRPr>
          </a:p>
        </p:txBody>
      </p:sp>
      <p:sp>
        <p:nvSpPr>
          <p:cNvPr id="69734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kumimoji="0" sz="1400">
                <a:solidFill>
                  <a:schemeClr val="tx1"/>
                </a:solidFill>
              </a:defRPr>
            </a:lvl1pPr>
          </a:lstStyle>
          <a:p>
            <a:pPr algn="ctr" eaLnBrk="0" fontAlgn="base" hangingPunct="0">
              <a:spcBef>
                <a:spcPct val="0"/>
              </a:spcBef>
              <a:spcAft>
                <a:spcPct val="0"/>
              </a:spcAft>
            </a:pPr>
            <a:endParaRPr lang="en-US" smtClean="0">
              <a:solidFill>
                <a:srgbClr val="000000"/>
              </a:solidFill>
            </a:endParaRPr>
          </a:p>
        </p:txBody>
      </p:sp>
      <p:sp>
        <p:nvSpPr>
          <p:cNvPr id="69735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kumimoji="0" sz="1400">
                <a:solidFill>
                  <a:schemeClr val="tx1"/>
                </a:solidFill>
              </a:defRPr>
            </a:lvl1pPr>
          </a:lstStyle>
          <a:p>
            <a:pPr eaLnBrk="0" fontAlgn="base" hangingPunct="0">
              <a:spcBef>
                <a:spcPct val="0"/>
              </a:spcBef>
              <a:spcAft>
                <a:spcPct val="0"/>
              </a:spcAft>
            </a:pPr>
            <a:fld id="{55B4CF68-9B67-4161-9A26-408C559E51B7}" type="slidenum">
              <a:rPr lang="en-US" smtClean="0">
                <a:solidFill>
                  <a:srgbClr val="000000"/>
                </a:solidFill>
              </a:rPr>
              <a:pPr eaLnBrk="0" fontAlgn="base" hangingPunct="0">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677018633"/>
      </p:ext>
    </p:extLst>
  </p:cSld>
  <p:clrMap bg1="lt1" tx1="dk1" bg2="lt2" tx2="dk2" accent1="accent1" accent2="accent2" accent3="accent3" accent4="accent4" accent5="accent5" accent6="accent6" hlink="hlink" folHlink="folHlink"/>
  <p:sldLayoutIdLst>
    <p:sldLayoutId id="2147484477" r:id="rId1"/>
    <p:sldLayoutId id="2147484478" r:id="rId2"/>
    <p:sldLayoutId id="2147484479" r:id="rId3"/>
    <p:sldLayoutId id="2147484480" r:id="rId4"/>
    <p:sldLayoutId id="2147484481" r:id="rId5"/>
    <p:sldLayoutId id="2147484482" r:id="rId6"/>
    <p:sldLayoutId id="2147484483" r:id="rId7"/>
    <p:sldLayoutId id="2147484484" r:id="rId8"/>
    <p:sldLayoutId id="2147484485" r:id="rId9"/>
    <p:sldLayoutId id="2147484486" r:id="rId10"/>
    <p:sldLayoutId id="214748448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cs typeface="Arial" pitchFamily="34" charset="0"/>
        </a:defRPr>
      </a:lvl2pPr>
      <a:lvl3pPr algn="ctr" rtl="0" fontAlgn="base">
        <a:spcBef>
          <a:spcPct val="0"/>
        </a:spcBef>
        <a:spcAft>
          <a:spcPct val="0"/>
        </a:spcAft>
        <a:defRPr sz="4400">
          <a:solidFill>
            <a:schemeClr val="tx2"/>
          </a:solidFill>
          <a:latin typeface="Times New Roman" pitchFamily="18" charset="0"/>
          <a:cs typeface="Arial" pitchFamily="34" charset="0"/>
        </a:defRPr>
      </a:lvl3pPr>
      <a:lvl4pPr algn="ctr" rtl="0" fontAlgn="base">
        <a:spcBef>
          <a:spcPct val="0"/>
        </a:spcBef>
        <a:spcAft>
          <a:spcPct val="0"/>
        </a:spcAft>
        <a:defRPr sz="4400">
          <a:solidFill>
            <a:schemeClr val="tx2"/>
          </a:solidFill>
          <a:latin typeface="Times New Roman" pitchFamily="18" charset="0"/>
          <a:cs typeface="Arial" pitchFamily="34" charset="0"/>
        </a:defRPr>
      </a:lvl4pPr>
      <a:lvl5pPr algn="ctr" rtl="0" fontAlgn="base">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37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defRPr/>
            </a:pPr>
            <a:endParaRPr lang="en-US">
              <a:solidFill>
                <a:srgbClr val="000000"/>
              </a:solidFill>
            </a:endParaRPr>
          </a:p>
        </p:txBody>
      </p:sp>
      <p:sp>
        <p:nvSpPr>
          <p:cNvPr id="4137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defRPr/>
            </a:pPr>
            <a:endParaRPr lang="en-US">
              <a:solidFill>
                <a:srgbClr val="000000"/>
              </a:solidFill>
            </a:endParaRPr>
          </a:p>
        </p:txBody>
      </p:sp>
      <p:sp>
        <p:nvSpPr>
          <p:cNvPr id="4137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B1E71E06-700D-4EB0-9BB2-BA5EC4E7B0E7}"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54448281"/>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dtarb@usu.edu" TargetMode="External"/><Relationship Id="rId3" Type="http://schemas.openxmlformats.org/officeDocument/2006/relationships/oleObject" Target="../embeddings/oleObject1.bin"/><Relationship Id="rId7" Type="http://schemas.openxmlformats.org/officeDocument/2006/relationships/hyperlink" Target="http://hydrology.usu.edu/taudem" TargetMode="Externa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wmf"/></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png"/><Relationship Id="rId2" Type="http://schemas.openxmlformats.org/officeDocument/2006/relationships/slideLayout" Target="../slideLayouts/slideLayout70.xml"/><Relationship Id="rId1" Type="http://schemas.openxmlformats.org/officeDocument/2006/relationships/themeOverride" Target="../theme/themeOverride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36.xml"/><Relationship Id="rId1" Type="http://schemas.openxmlformats.org/officeDocument/2006/relationships/themeOverride" Target="../theme/themeOverride3.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6.xml"/><Relationship Id="rId1" Type="http://schemas.openxmlformats.org/officeDocument/2006/relationships/vmlDrawing" Target="../drawings/vmlDrawing3.v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notesSlide" Target="../notesSlides/notesSlide3.xml"/><Relationship Id="rId7" Type="http://schemas.openxmlformats.org/officeDocument/2006/relationships/oleObject" Target="../embeddings/Microsoft_Excel_97-2003_Worksheet2.xls"/><Relationship Id="rId2" Type="http://schemas.openxmlformats.org/officeDocument/2006/relationships/slideLayout" Target="../slideLayouts/slideLayout52.xml"/><Relationship Id="rId1" Type="http://schemas.openxmlformats.org/officeDocument/2006/relationships/vmlDrawing" Target="../drawings/vmlDrawing4.vml"/><Relationship Id="rId6" Type="http://schemas.openxmlformats.org/officeDocument/2006/relationships/image" Target="../media/image20.emf"/><Relationship Id="rId5" Type="http://schemas.openxmlformats.org/officeDocument/2006/relationships/oleObject" Target="../embeddings/Microsoft_Excel_97-2003_Worksheet1.xls"/><Relationship Id="rId4" Type="http://schemas.openxmlformats.org/officeDocument/2006/relationships/slide" Target="slide24.xml"/></Relationships>
</file>

<file path=ppt/slides/_rels/slide15.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slideLayout" Target="../slideLayouts/slideLayout87.xml"/><Relationship Id="rId7" Type="http://schemas.openxmlformats.org/officeDocument/2006/relationships/oleObject" Target="../embeddings/oleObject6.bin"/><Relationship Id="rId2" Type="http://schemas.openxmlformats.org/officeDocument/2006/relationships/vmlDrawing" Target="../drawings/vmlDrawing5.vml"/><Relationship Id="rId1" Type="http://schemas.openxmlformats.org/officeDocument/2006/relationships/themeOverride" Target="../theme/themeOverride4.xml"/><Relationship Id="rId6" Type="http://schemas.openxmlformats.org/officeDocument/2006/relationships/image" Target="../media/image22.wmf"/><Relationship Id="rId5" Type="http://schemas.openxmlformats.org/officeDocument/2006/relationships/oleObject" Target="../embeddings/oleObject5.bin"/><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0.xml"/><Relationship Id="rId1" Type="http://schemas.openxmlformats.org/officeDocument/2006/relationships/themeOverride" Target="../theme/themeOverride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0.xml"/><Relationship Id="rId1" Type="http://schemas.openxmlformats.org/officeDocument/2006/relationships/themeOverride" Target="../theme/themeOverrid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74.xml"/><Relationship Id="rId1" Type="http://schemas.openxmlformats.org/officeDocument/2006/relationships/themeOverride" Target="../theme/themeOverride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80.xml"/><Relationship Id="rId1" Type="http://schemas.openxmlformats.org/officeDocument/2006/relationships/themeOverride" Target="../theme/themeOverride8.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04.xml"/><Relationship Id="rId1" Type="http://schemas.openxmlformats.org/officeDocument/2006/relationships/vmlDrawing" Target="../drawings/vmlDrawing6.vml"/><Relationship Id="rId6" Type="http://schemas.openxmlformats.org/officeDocument/2006/relationships/image" Target="../media/image28.wmf"/><Relationship Id="rId5" Type="http://schemas.openxmlformats.org/officeDocument/2006/relationships/oleObject" Target="../embeddings/oleObject8.bin"/><Relationship Id="rId4" Type="http://schemas.openxmlformats.org/officeDocument/2006/relationships/image" Target="../media/image27.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9.xml"/><Relationship Id="rId1" Type="http://schemas.openxmlformats.org/officeDocument/2006/relationships/vmlDrawing" Target="../drawings/vmlDrawing7.vml"/><Relationship Id="rId6" Type="http://schemas.openxmlformats.org/officeDocument/2006/relationships/image" Target="../media/image30.png"/><Relationship Id="rId5" Type="http://schemas.openxmlformats.org/officeDocument/2006/relationships/oleObject" Target="../embeddings/oleObject10.bin"/><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130.xml"/><Relationship Id="rId1" Type="http://schemas.openxmlformats.org/officeDocument/2006/relationships/vmlDrawing" Target="../drawings/vmlDrawing8.vml"/><Relationship Id="rId4" Type="http://schemas.openxmlformats.org/officeDocument/2006/relationships/image" Target="../media/image31.wmf"/></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0.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hydrology.usu.edu/taudem/taudem5.0/documentation.html" TargetMode="External"/><Relationship Id="rId1" Type="http://schemas.openxmlformats.org/officeDocument/2006/relationships/slideLayout" Target="../slideLayouts/slideLayout250.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130.xml"/><Relationship Id="rId1" Type="http://schemas.openxmlformats.org/officeDocument/2006/relationships/vmlDrawing" Target="../drawings/vmlDrawing9.vml"/><Relationship Id="rId4" Type="http://schemas.openxmlformats.org/officeDocument/2006/relationships/image" Target="../media/image37.wmf"/></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130.xml"/><Relationship Id="rId1" Type="http://schemas.openxmlformats.org/officeDocument/2006/relationships/vmlDrawing" Target="../drawings/vmlDrawing10.vml"/><Relationship Id="rId5" Type="http://schemas.openxmlformats.org/officeDocument/2006/relationships/image" Target="../media/image39.wmf"/><Relationship Id="rId4" Type="http://schemas.openxmlformats.org/officeDocument/2006/relationships/oleObject" Target="../embeddings/oleObject13.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0.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30.xml"/><Relationship Id="rId1" Type="http://schemas.openxmlformats.org/officeDocument/2006/relationships/vmlDrawing" Target="../drawings/vmlDrawing11.v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30.xml"/><Relationship Id="rId1" Type="http://schemas.openxmlformats.org/officeDocument/2006/relationships/vmlDrawing" Target="../drawings/vmlDrawing12.vml"/><Relationship Id="rId4" Type="http://schemas.openxmlformats.org/officeDocument/2006/relationships/image" Target="../media/image42.emf"/></Relationships>
</file>

<file path=ppt/slides/_rels/slide36.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slideLayout" Target="../slideLayouts/slideLayout63.xml"/><Relationship Id="rId7" Type="http://schemas.openxmlformats.org/officeDocument/2006/relationships/oleObject" Target="../embeddings/Microsoft_Excel_97-2003_Worksheet3.xls"/><Relationship Id="rId2" Type="http://schemas.openxmlformats.org/officeDocument/2006/relationships/vmlDrawing" Target="../drawings/vmlDrawing13.vml"/><Relationship Id="rId1" Type="http://schemas.openxmlformats.org/officeDocument/2006/relationships/themeOverride" Target="../theme/themeOverride9.xml"/><Relationship Id="rId6" Type="http://schemas.openxmlformats.org/officeDocument/2006/relationships/image" Target="../media/image45.png"/><Relationship Id="rId5" Type="http://schemas.openxmlformats.org/officeDocument/2006/relationships/image" Target="../media/image43.wmf"/><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120.xml"/></Relationships>
</file>

<file path=ppt/slides/_rels/slide38.x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slideLayout" Target="../slideLayouts/slideLayout131.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30.xml"/></Relationships>
</file>

<file path=ppt/slides/_rels/slide4.xml.rels><?xml version="1.0" encoding="UTF-8" standalone="yes"?>
<Relationships xmlns="http://schemas.openxmlformats.org/package/2006/relationships"><Relationship Id="rId8" Type="http://schemas.openxmlformats.org/officeDocument/2006/relationships/image" Target="../media/image6.wmf"/><Relationship Id="rId3" Type="http://schemas.openxmlformats.org/officeDocument/2006/relationships/notesSlide" Target="../notesSlides/notesSlide1.xml"/><Relationship Id="rId7" Type="http://schemas.openxmlformats.org/officeDocument/2006/relationships/oleObject" Target="../embeddings/oleObject3.bin"/><Relationship Id="rId2" Type="http://schemas.openxmlformats.org/officeDocument/2006/relationships/slideLayout" Target="../slideLayouts/slideLayout165.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oleObject" Target="../embeddings/oleObject2.bin"/><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8.xml"/><Relationship Id="rId1" Type="http://schemas.openxmlformats.org/officeDocument/2006/relationships/slideLayout" Target="../slideLayouts/slideLayout130.xml"/></Relationships>
</file>

<file path=ppt/slides/_rels/slide41.xml.rels><?xml version="1.0" encoding="UTF-8" standalone="yes"?>
<Relationships xmlns="http://schemas.openxmlformats.org/package/2006/relationships"><Relationship Id="rId8" Type="http://schemas.openxmlformats.org/officeDocument/2006/relationships/image" Target="../media/image51.emf"/><Relationship Id="rId3" Type="http://schemas.openxmlformats.org/officeDocument/2006/relationships/slideLayout" Target="../slideLayouts/slideLayout153.xml"/><Relationship Id="rId7" Type="http://schemas.openxmlformats.org/officeDocument/2006/relationships/oleObject" Target="../embeddings/Microsoft_Excel_97-2003_Worksheet4.xls"/><Relationship Id="rId2" Type="http://schemas.openxmlformats.org/officeDocument/2006/relationships/vmlDrawing" Target="../drawings/vmlDrawing14.vml"/><Relationship Id="rId1" Type="http://schemas.openxmlformats.org/officeDocument/2006/relationships/themeOverride" Target="../theme/themeOverride10.xml"/><Relationship Id="rId6" Type="http://schemas.openxmlformats.org/officeDocument/2006/relationships/image" Target="../media/image50.wmf"/><Relationship Id="rId5" Type="http://schemas.openxmlformats.org/officeDocument/2006/relationships/oleObject" Target="../embeddings/oleObject17.bin"/><Relationship Id="rId4" Type="http://schemas.openxmlformats.org/officeDocument/2006/relationships/notesSlide" Target="../notesSlides/notesSlide9.xml"/></Relationships>
</file>

<file path=ppt/slides/_rels/slide42.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13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1.xml"/></Relationships>
</file>

<file path=ppt/slides/_rels/slide44.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slideLayout" Target="../slideLayouts/slideLayout181.xml"/><Relationship Id="rId7" Type="http://schemas.openxmlformats.org/officeDocument/2006/relationships/image" Target="../media/image57.png"/><Relationship Id="rId2" Type="http://schemas.openxmlformats.org/officeDocument/2006/relationships/vmlDrawing" Target="../drawings/vmlDrawing15.vml"/><Relationship Id="rId1" Type="http://schemas.openxmlformats.org/officeDocument/2006/relationships/themeOverride" Target="../theme/themeOverride11.xml"/><Relationship Id="rId6" Type="http://schemas.openxmlformats.org/officeDocument/2006/relationships/image" Target="../media/image56.png"/><Relationship Id="rId11" Type="http://schemas.openxmlformats.org/officeDocument/2006/relationships/image" Target="../media/image54.wmf"/><Relationship Id="rId5" Type="http://schemas.openxmlformats.org/officeDocument/2006/relationships/image" Target="../media/image55.png"/><Relationship Id="rId10" Type="http://schemas.openxmlformats.org/officeDocument/2006/relationships/oleObject" Target="../embeddings/oleObject19.bin"/><Relationship Id="rId4" Type="http://schemas.openxmlformats.org/officeDocument/2006/relationships/notesSlide" Target="../notesSlides/notesSlide11.xml"/><Relationship Id="rId9" Type="http://schemas.openxmlformats.org/officeDocument/2006/relationships/image" Target="../media/image23.wmf"/></Relationships>
</file>

<file path=ppt/slides/_rels/slide4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59.png"/><Relationship Id="rId5" Type="http://schemas.openxmlformats.org/officeDocument/2006/relationships/image" Target="../media/image54.wmf"/><Relationship Id="rId4" Type="http://schemas.openxmlformats.org/officeDocument/2006/relationships/oleObject" Target="../embeddings/oleObject20.bin"/></Relationships>
</file>

<file path=ppt/slides/_rels/slide48.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image" Target="../media/image62.wmf"/><Relationship Id="rId1" Type="http://schemas.openxmlformats.org/officeDocument/2006/relationships/slideLayout" Target="../slideLayouts/slideLayout188.xml"/><Relationship Id="rId5" Type="http://schemas.openxmlformats.org/officeDocument/2006/relationships/image" Target="../media/image65.png"/><Relationship Id="rId4" Type="http://schemas.openxmlformats.org/officeDocument/2006/relationships/image" Target="../media/image64.w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00.xml"/><Relationship Id="rId2" Type="http://schemas.openxmlformats.org/officeDocument/2006/relationships/vmlDrawing" Target="../drawings/vmlDrawing17.vml"/><Relationship Id="rId1" Type="http://schemas.openxmlformats.org/officeDocument/2006/relationships/themeOverride" Target="../theme/themeOverride12.xml"/><Relationship Id="rId6" Type="http://schemas.openxmlformats.org/officeDocument/2006/relationships/image" Target="../media/image67.png"/><Relationship Id="rId5" Type="http://schemas.openxmlformats.org/officeDocument/2006/relationships/image" Target="../media/image66.emf"/><Relationship Id="rId4" Type="http://schemas.openxmlformats.org/officeDocument/2006/relationships/oleObject" Target="../embeddings/Microsoft_Word_97_-_2003_Document5.doc"/></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195.xml"/><Relationship Id="rId1" Type="http://schemas.openxmlformats.org/officeDocument/2006/relationships/vmlDrawing" Target="../drawings/vmlDrawing18.vml"/><Relationship Id="rId4" Type="http://schemas.openxmlformats.org/officeDocument/2006/relationships/image" Target="../media/image68.w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95.xml"/><Relationship Id="rId1" Type="http://schemas.openxmlformats.org/officeDocument/2006/relationships/vmlDrawing" Target="../drawings/vmlDrawing19.vml"/><Relationship Id="rId4" Type="http://schemas.openxmlformats.org/officeDocument/2006/relationships/image" Target="../media/image69.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9.wmf"/><Relationship Id="rId2" Type="http://schemas.openxmlformats.org/officeDocument/2006/relationships/slideLayout" Target="../slideLayouts/slideLayout210.xml"/><Relationship Id="rId1" Type="http://schemas.openxmlformats.org/officeDocument/2006/relationships/vmlDrawing" Target="../drawings/vmlDrawing20.vml"/><Relationship Id="rId6" Type="http://schemas.openxmlformats.org/officeDocument/2006/relationships/oleObject" Target="../embeddings/oleObject23.bin"/><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oleObject" Target="../embeddings/Microsoft_Word_97_-_2003_Document6.doc"/><Relationship Id="rId2" Type="http://schemas.openxmlformats.org/officeDocument/2006/relationships/slideLayout" Target="../slideLayouts/slideLayout200.xml"/><Relationship Id="rId1" Type="http://schemas.openxmlformats.org/officeDocument/2006/relationships/vmlDrawing" Target="../drawings/vmlDrawing21.vml"/><Relationship Id="rId5" Type="http://schemas.openxmlformats.org/officeDocument/2006/relationships/image" Target="../media/image16.png"/><Relationship Id="rId4" Type="http://schemas.openxmlformats.org/officeDocument/2006/relationships/image" Target="../media/image72.emf"/></Relationships>
</file>

<file path=ppt/slides/_rels/slide5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99.xml"/><Relationship Id="rId5" Type="http://schemas.openxmlformats.org/officeDocument/2006/relationships/image" Target="../media/image76.png"/><Relationship Id="rId4"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00.xml"/><Relationship Id="rId1" Type="http://schemas.openxmlformats.org/officeDocument/2006/relationships/vmlDrawing" Target="../drawings/vmlDrawing22.vml"/><Relationship Id="rId5" Type="http://schemas.openxmlformats.org/officeDocument/2006/relationships/image" Target="../media/image77.emf"/><Relationship Id="rId4" Type="http://schemas.openxmlformats.org/officeDocument/2006/relationships/oleObject" Target="../embeddings/oleObject24.bin"/></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17.xml"/><Relationship Id="rId1" Type="http://schemas.openxmlformats.org/officeDocument/2006/relationships/vmlDrawing" Target="../drawings/vmlDrawing23.vml"/><Relationship Id="rId6" Type="http://schemas.openxmlformats.org/officeDocument/2006/relationships/image" Target="../media/image80.wmf"/><Relationship Id="rId5" Type="http://schemas.openxmlformats.org/officeDocument/2006/relationships/oleObject" Target="../embeddings/oleObject26.bin"/><Relationship Id="rId4" Type="http://schemas.openxmlformats.org/officeDocument/2006/relationships/image" Target="../media/image7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slideLayout" Target="../slideLayouts/slideLayout228.xml"/><Relationship Id="rId1" Type="http://schemas.openxmlformats.org/officeDocument/2006/relationships/vmlDrawing" Target="../drawings/vmlDrawing24.vml"/><Relationship Id="rId5" Type="http://schemas.openxmlformats.org/officeDocument/2006/relationships/image" Target="../media/image81.wmf"/><Relationship Id="rId4" Type="http://schemas.openxmlformats.org/officeDocument/2006/relationships/oleObject" Target="../embeddings/oleObject27.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39.xml"/><Relationship Id="rId1" Type="http://schemas.openxmlformats.org/officeDocument/2006/relationships/themeOverride" Target="../theme/themeOverride1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39.xml"/><Relationship Id="rId1" Type="http://schemas.openxmlformats.org/officeDocument/2006/relationships/themeOverride" Target="../theme/themeOverride1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www.gdal.org/" TargetMode="External"/><Relationship Id="rId2" Type="http://schemas.openxmlformats.org/officeDocument/2006/relationships/hyperlink" Target="http://seamless.usgs.gov/" TargetMode="External"/><Relationship Id="rId1" Type="http://schemas.openxmlformats.org/officeDocument/2006/relationships/slideLayout" Target="../slideLayouts/slideLayout250.xml"/><Relationship Id="rId4" Type="http://schemas.openxmlformats.org/officeDocument/2006/relationships/hyperlink" Target="http://trac.osgeo.org/gdal/wiki/DownloadingGdalBinaries"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5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70.xml.rels><?xml version="1.0" encoding="UTF-8" standalone="yes"?>
<Relationships xmlns="http://schemas.openxmlformats.org/package/2006/relationships"><Relationship Id="rId3" Type="http://schemas.openxmlformats.org/officeDocument/2006/relationships/hyperlink" Target="http://hydrology.usu.edu/taudem/taudem5.0/TauDEM_Tools.chm" TargetMode="External"/><Relationship Id="rId2" Type="http://schemas.openxmlformats.org/officeDocument/2006/relationships/image" Target="../media/image85.png"/><Relationship Id="rId1" Type="http://schemas.openxmlformats.org/officeDocument/2006/relationships/slideLayout" Target="../slideLayouts/slideLayout254.xml"/></Relationships>
</file>

<file path=ppt/slides/_rels/slide7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54.xml"/></Relationships>
</file>

<file path=ppt/slides/_rels/slide7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7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png"/><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gif"/></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6.xml"/><Relationship Id="rId5" Type="http://schemas.openxmlformats.org/officeDocument/2006/relationships/image" Target="../media/image109.png"/><Relationship Id="rId4" Type="http://schemas.openxmlformats.org/officeDocument/2006/relationships/image" Target="../media/image108.png"/></Relationships>
</file>

<file path=ppt/slides/_rels/slide8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6.xml"/><Relationship Id="rId4" Type="http://schemas.openxmlformats.org/officeDocument/2006/relationships/image" Target="../media/image114.png"/></Relationships>
</file>

<file path=ppt/slides/_rels/slide8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20.png"/><Relationship Id="rId2" Type="http://schemas.openxmlformats.org/officeDocument/2006/relationships/slideLayout" Target="../slideLayouts/slideLayout250.xml"/><Relationship Id="rId1" Type="http://schemas.openxmlformats.org/officeDocument/2006/relationships/themeOverride" Target="../theme/themeOverride1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8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50.xml"/><Relationship Id="rId1" Type="http://schemas.openxmlformats.org/officeDocument/2006/relationships/themeOverride" Target="../theme/themeOverride16.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17.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slideLayout" Target="../slideLayouts/slideLayout250.xml"/><Relationship Id="rId1" Type="http://schemas.openxmlformats.org/officeDocument/2006/relationships/themeOverride" Target="../theme/themeOverride18.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50.xml"/><Relationship Id="rId1" Type="http://schemas.openxmlformats.org/officeDocument/2006/relationships/themeOverride" Target="../theme/themeOverride1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74.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8" Type="http://schemas.openxmlformats.org/officeDocument/2006/relationships/oleObject" Target="../embeddings/oleObject29.bin"/><Relationship Id="rId3" Type="http://schemas.openxmlformats.org/officeDocument/2006/relationships/notesSlide" Target="../notesSlides/notesSlide15.xml"/><Relationship Id="rId7" Type="http://schemas.openxmlformats.org/officeDocument/2006/relationships/image" Target="../media/image123.wmf"/><Relationship Id="rId2" Type="http://schemas.openxmlformats.org/officeDocument/2006/relationships/slideLayout" Target="../slideLayouts/slideLayout6.xml"/><Relationship Id="rId1" Type="http://schemas.openxmlformats.org/officeDocument/2006/relationships/vmlDrawing" Target="../drawings/vmlDrawing25.vml"/><Relationship Id="rId6" Type="http://schemas.openxmlformats.org/officeDocument/2006/relationships/oleObject" Target="../embeddings/oleObject28.bin"/><Relationship Id="rId11" Type="http://schemas.openxmlformats.org/officeDocument/2006/relationships/image" Target="../media/image128.wmf"/><Relationship Id="rId5" Type="http://schemas.openxmlformats.org/officeDocument/2006/relationships/image" Target="../media/image126.emf"/><Relationship Id="rId10" Type="http://schemas.openxmlformats.org/officeDocument/2006/relationships/image" Target="../media/image127.wmf"/><Relationship Id="rId4" Type="http://schemas.openxmlformats.org/officeDocument/2006/relationships/image" Target="../media/image125.emf"/><Relationship Id="rId9" Type="http://schemas.openxmlformats.org/officeDocument/2006/relationships/image" Target="../media/image124.wmf"/></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30.bin"/><Relationship Id="rId3" Type="http://schemas.openxmlformats.org/officeDocument/2006/relationships/notesSlide" Target="../notesSlides/notesSlide16.xml"/><Relationship Id="rId7" Type="http://schemas.openxmlformats.org/officeDocument/2006/relationships/image" Target="../media/image134.emf"/><Relationship Id="rId2" Type="http://schemas.openxmlformats.org/officeDocument/2006/relationships/slideLayout" Target="../slideLayouts/slideLayout6.xml"/><Relationship Id="rId1" Type="http://schemas.openxmlformats.org/officeDocument/2006/relationships/vmlDrawing" Target="../drawings/vmlDrawing26.vml"/><Relationship Id="rId6" Type="http://schemas.openxmlformats.org/officeDocument/2006/relationships/image" Target="../media/image133.wmf"/><Relationship Id="rId11" Type="http://schemas.openxmlformats.org/officeDocument/2006/relationships/image" Target="../media/image130.wmf"/><Relationship Id="rId5" Type="http://schemas.openxmlformats.org/officeDocument/2006/relationships/image" Target="../media/image132.wmf"/><Relationship Id="rId10" Type="http://schemas.openxmlformats.org/officeDocument/2006/relationships/oleObject" Target="../embeddings/oleObject31.bin"/><Relationship Id="rId4" Type="http://schemas.openxmlformats.org/officeDocument/2006/relationships/image" Target="../media/image131.emf"/><Relationship Id="rId9" Type="http://schemas.openxmlformats.org/officeDocument/2006/relationships/image" Target="../media/image129.wmf"/></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95.xml.rels><?xml version="1.0" encoding="UTF-8" standalone="yes"?>
<Relationships xmlns="http://schemas.openxmlformats.org/package/2006/relationships"><Relationship Id="rId2" Type="http://schemas.openxmlformats.org/officeDocument/2006/relationships/hyperlink" Target="http://www.mcs.anl.gov/research/projects/mpich2/" TargetMode="External"/><Relationship Id="rId1" Type="http://schemas.openxmlformats.org/officeDocument/2006/relationships/slideLayout" Target="../slideLayouts/slideLayout25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50.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50.xml"/><Relationship Id="rId5" Type="http://schemas.openxmlformats.org/officeDocument/2006/relationships/image" Target="../media/image139.png"/><Relationship Id="rId4" Type="http://schemas.openxmlformats.org/officeDocument/2006/relationships/image" Target="../media/image138.png"/></Relationships>
</file>

<file path=ppt/slides/_rels/slide9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5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1312863" y="53975"/>
            <a:ext cx="7239000" cy="1384300"/>
          </a:xfrm>
          <a:ln w="15875"/>
        </p:spPr>
        <p:txBody>
          <a:bodyPr>
            <a:normAutofit fontScale="90000"/>
          </a:bodyPr>
          <a:lstStyle/>
          <a:p>
            <a:pPr>
              <a:lnSpc>
                <a:spcPct val="100000"/>
              </a:lnSpc>
              <a:defRPr/>
            </a:pPr>
            <a:r>
              <a:rPr lang="en-US" sz="4400" dirty="0" smtClean="0"/>
              <a:t>Terrain Analysis Using Digital Elevation Models (</a:t>
            </a:r>
            <a:r>
              <a:rPr lang="en-US" sz="4400" dirty="0" err="1" smtClean="0"/>
              <a:t>TauDEM</a:t>
            </a:r>
            <a:r>
              <a:rPr lang="en-US" sz="4400" dirty="0" smtClean="0"/>
              <a:t>)</a:t>
            </a:r>
            <a:endParaRPr lang="en-US" sz="4400" dirty="0"/>
          </a:p>
        </p:txBody>
      </p:sp>
      <p:sp>
        <p:nvSpPr>
          <p:cNvPr id="3" name="Subtitle 2"/>
          <p:cNvSpPr>
            <a:spLocks noGrp="1"/>
          </p:cNvSpPr>
          <p:nvPr>
            <p:ph type="subTitle" sz="quarter" idx="1"/>
          </p:nvPr>
        </p:nvSpPr>
        <p:spPr>
          <a:xfrm>
            <a:off x="838994" y="1822340"/>
            <a:ext cx="4638675" cy="3424238"/>
          </a:xfrm>
        </p:spPr>
        <p:txBody>
          <a:bodyPr>
            <a:noAutofit/>
          </a:bodyPr>
          <a:lstStyle/>
          <a:p>
            <a:pPr>
              <a:defRPr/>
            </a:pPr>
            <a:r>
              <a:rPr lang="en-US" dirty="0" smtClean="0"/>
              <a:t>David Tarboton</a:t>
            </a:r>
            <a:r>
              <a:rPr lang="en-US" baseline="30000" dirty="0" smtClean="0"/>
              <a:t>1</a:t>
            </a:r>
            <a:r>
              <a:rPr lang="en-US" dirty="0" smtClean="0"/>
              <a:t>, Dan Watson</a:t>
            </a:r>
            <a:r>
              <a:rPr lang="en-US" baseline="30000" dirty="0" smtClean="0"/>
              <a:t>2</a:t>
            </a:r>
            <a:r>
              <a:rPr lang="en-US" dirty="0" smtClean="0"/>
              <a:t>, Rob Wallace,</a:t>
            </a:r>
            <a:r>
              <a:rPr lang="en-US" baseline="30000" dirty="0" smtClean="0"/>
              <a:t>3</a:t>
            </a:r>
            <a:r>
              <a:rPr lang="en-US" dirty="0" smtClean="0"/>
              <a:t> Kim Schreuders</a:t>
            </a:r>
            <a:r>
              <a:rPr lang="en-US" baseline="30000" dirty="0" smtClean="0"/>
              <a:t>1</a:t>
            </a:r>
            <a:r>
              <a:rPr lang="en-US" dirty="0" smtClean="0"/>
              <a:t>, Jeremy Neff</a:t>
            </a:r>
            <a:r>
              <a:rPr lang="en-US" baseline="30000" dirty="0" smtClean="0"/>
              <a:t>1</a:t>
            </a:r>
            <a:br>
              <a:rPr lang="en-US" baseline="30000" dirty="0" smtClean="0"/>
            </a:br>
            <a:endParaRPr lang="en-US" baseline="30000" dirty="0" smtClean="0"/>
          </a:p>
          <a:p>
            <a:pPr marL="120650" indent="-120650">
              <a:defRPr/>
            </a:pPr>
            <a:r>
              <a:rPr lang="en-US" sz="1600" baseline="30000" dirty="0" smtClean="0"/>
              <a:t>1</a:t>
            </a:r>
            <a:r>
              <a:rPr lang="en-US" sz="1600" dirty="0" smtClean="0"/>
              <a:t>Utah Water Research Laboratory, Utah State University, Logan, Utah </a:t>
            </a:r>
          </a:p>
          <a:p>
            <a:pPr marL="120650" indent="-120650">
              <a:defRPr/>
            </a:pPr>
            <a:r>
              <a:rPr lang="en-US" sz="1600" baseline="30000" dirty="0"/>
              <a:t>2</a:t>
            </a:r>
            <a:r>
              <a:rPr lang="en-US" sz="1600" dirty="0" smtClean="0"/>
              <a:t>Computer </a:t>
            </a:r>
            <a:r>
              <a:rPr lang="en-US" sz="1600" dirty="0"/>
              <a:t>Science, Utah State University, Logan, </a:t>
            </a:r>
            <a:r>
              <a:rPr lang="en-US" sz="1600" dirty="0" smtClean="0"/>
              <a:t>Utah</a:t>
            </a:r>
          </a:p>
          <a:p>
            <a:pPr marL="120650" indent="-120650">
              <a:defRPr/>
            </a:pPr>
            <a:r>
              <a:rPr lang="en-US" sz="1600" baseline="30000" dirty="0" smtClean="0"/>
              <a:t>3</a:t>
            </a:r>
            <a:r>
              <a:rPr lang="en-US" sz="1600" dirty="0" smtClean="0"/>
              <a:t>US </a:t>
            </a:r>
            <a:r>
              <a:rPr lang="en-US" sz="1600" dirty="0"/>
              <a:t>Army Engineer Research and Development Center, Information Technology Lab, Vicksburg, Mississippi</a:t>
            </a:r>
            <a:endParaRPr lang="en-US" sz="1600" baseline="30000" dirty="0"/>
          </a:p>
        </p:txBody>
      </p:sp>
      <p:sp>
        <p:nvSpPr>
          <p:cNvPr id="1030" name="Line 1028"/>
          <p:cNvSpPr>
            <a:spLocks noChangeShapeType="1"/>
          </p:cNvSpPr>
          <p:nvPr/>
        </p:nvSpPr>
        <p:spPr bwMode="auto">
          <a:xfrm>
            <a:off x="414338" y="5708650"/>
            <a:ext cx="8640762" cy="0"/>
          </a:xfrm>
          <a:prstGeom prst="line">
            <a:avLst/>
          </a:prstGeom>
          <a:noFill/>
          <a:ln w="57150" cmpd="thickThin">
            <a:solidFill>
              <a:srgbClr val="1D007B"/>
            </a:solidFill>
            <a:round/>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graphicFrame>
        <p:nvGraphicFramePr>
          <p:cNvPr id="1026" name="Object 1031"/>
          <p:cNvGraphicFramePr>
            <a:graphicFrameLocks noChangeAspect="1"/>
          </p:cNvGraphicFramePr>
          <p:nvPr/>
        </p:nvGraphicFramePr>
        <p:xfrm>
          <a:off x="5551488" y="1714500"/>
          <a:ext cx="3151187" cy="3681413"/>
        </p:xfrm>
        <a:graphic>
          <a:graphicData uri="http://schemas.openxmlformats.org/presentationml/2006/ole">
            <mc:AlternateContent xmlns:mc="http://schemas.openxmlformats.org/markup-compatibility/2006">
              <mc:Choice xmlns:v="urn:schemas-microsoft-com:vml" Requires="v">
                <p:oleObj spid="_x0000_s1068"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5551488" y="1714500"/>
                        <a:ext cx="3151187" cy="3681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3"/>
          <p:cNvSpPr txBox="1">
            <a:spLocks noChangeArrowheads="1"/>
          </p:cNvSpPr>
          <p:nvPr/>
        </p:nvSpPr>
        <p:spPr bwMode="auto">
          <a:xfrm>
            <a:off x="1317625" y="5951538"/>
            <a:ext cx="6508750" cy="584200"/>
          </a:xfrm>
          <a:prstGeom prst="rect">
            <a:avLst/>
          </a:prstGeom>
          <a:noFill/>
          <a:ln w="9525" algn="ctr">
            <a:noFill/>
            <a:miter lim="800000"/>
            <a:headEnd/>
            <a:tailEnd/>
          </a:ln>
        </p:spPr>
        <p:txBody>
          <a:bodyPr>
            <a:spAutoFit/>
          </a:bodyPr>
          <a:lstStyle/>
          <a:p>
            <a:pPr algn="ctr" defTabSz="4389438" eaLnBrk="0" fontAlgn="base" hangingPunct="0">
              <a:spcBef>
                <a:spcPct val="0"/>
              </a:spcBef>
              <a:spcAft>
                <a:spcPct val="0"/>
              </a:spcAft>
              <a:defRPr/>
            </a:pPr>
            <a:r>
              <a:rPr kumimoji="1" lang="en-US" sz="1600" dirty="0">
                <a:solidFill>
                  <a:srgbClr val="009999"/>
                </a:solidFill>
              </a:rPr>
              <a:t>This research was funded by the US Army Research and Development Center under contract number W9124Z-08-P-0420</a:t>
            </a:r>
          </a:p>
        </p:txBody>
      </p:sp>
      <p:pic>
        <p:nvPicPr>
          <p:cNvPr id="1032" name="Picture 20" descr="castlogo"/>
          <p:cNvPicPr>
            <a:picLocks noChangeAspect="1" noChangeArrowheads="1"/>
          </p:cNvPicPr>
          <p:nvPr/>
        </p:nvPicPr>
        <p:blipFill>
          <a:blip r:embed="rId5" cstate="print"/>
          <a:srcRect/>
          <a:stretch>
            <a:fillRect/>
          </a:stretch>
        </p:blipFill>
        <p:spPr bwMode="auto">
          <a:xfrm>
            <a:off x="7818438" y="5843588"/>
            <a:ext cx="1243012" cy="946150"/>
          </a:xfrm>
          <a:prstGeom prst="rect">
            <a:avLst/>
          </a:prstGeom>
          <a:noFill/>
          <a:ln w="9525">
            <a:noFill/>
            <a:miter lim="800000"/>
            <a:headEnd/>
            <a:tailEnd/>
          </a:ln>
        </p:spPr>
      </p:pic>
      <p:pic>
        <p:nvPicPr>
          <p:cNvPr id="1033" name="Picture 12" descr="ttt.gif"/>
          <p:cNvPicPr>
            <a:picLocks noChangeAspect="1"/>
          </p:cNvPicPr>
          <p:nvPr/>
        </p:nvPicPr>
        <p:blipFill>
          <a:blip r:embed="rId6" cstate="print"/>
          <a:srcRect/>
          <a:stretch>
            <a:fillRect/>
          </a:stretch>
        </p:blipFill>
        <p:spPr bwMode="auto">
          <a:xfrm>
            <a:off x="95250" y="5726113"/>
            <a:ext cx="1487488" cy="1090612"/>
          </a:xfrm>
          <a:prstGeom prst="rect">
            <a:avLst/>
          </a:prstGeom>
          <a:noFill/>
          <a:ln w="9525">
            <a:noFill/>
            <a:miter lim="800000"/>
            <a:headEnd/>
            <a:tailEnd/>
          </a:ln>
        </p:spPr>
      </p:pic>
      <p:sp>
        <p:nvSpPr>
          <p:cNvPr id="4" name="TextBox 3"/>
          <p:cNvSpPr txBox="1"/>
          <p:nvPr/>
        </p:nvSpPr>
        <p:spPr>
          <a:xfrm>
            <a:off x="961691" y="5249910"/>
            <a:ext cx="5877443" cy="369332"/>
          </a:xfrm>
          <a:prstGeom prst="rect">
            <a:avLst/>
          </a:prstGeom>
          <a:noFill/>
        </p:spPr>
        <p:txBody>
          <a:bodyPr wrap="none" rtlCol="0">
            <a:spAutoFit/>
          </a:bodyPr>
          <a:lstStyle/>
          <a:p>
            <a:r>
              <a:rPr lang="en-US" dirty="0" smtClean="0">
                <a:hlinkClick r:id="rId7"/>
              </a:rPr>
              <a:t>http://hydrology.usu.edu/taudem</a:t>
            </a:r>
            <a:r>
              <a:rPr lang="en-US" dirty="0" smtClean="0"/>
              <a:t>            </a:t>
            </a:r>
            <a:r>
              <a:rPr lang="en-US" dirty="0" smtClean="0">
                <a:hlinkClick r:id="rId8"/>
              </a:rPr>
              <a:t>dtarb@usu.edu</a:t>
            </a:r>
            <a:r>
              <a:rPr lang="en-US" dirty="0" smtClean="0"/>
              <a:t> </a:t>
            </a:r>
            <a:endParaRPr lang="en-US" dirty="0"/>
          </a:p>
        </p:txBody>
      </p:sp>
    </p:spTree>
    <p:extLst>
      <p:ext uri="{BB962C8B-B14F-4D97-AF65-F5344CB8AC3E}">
        <p14:creationId xmlns:p14="http://schemas.microsoft.com/office/powerpoint/2010/main" val="81092418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Title 4"/>
          <p:cNvSpPr>
            <a:spLocks noGrp="1"/>
          </p:cNvSpPr>
          <p:nvPr>
            <p:ph type="title"/>
          </p:nvPr>
        </p:nvSpPr>
        <p:spPr>
          <a:xfrm>
            <a:off x="1021977" y="136264"/>
            <a:ext cx="7957970" cy="1143000"/>
          </a:xfrm>
        </p:spPr>
        <p:txBody>
          <a:bodyPr/>
          <a:lstStyle/>
          <a:p>
            <a:pPr algn="ctr"/>
            <a:r>
              <a:rPr lang="en-US" dirty="0" err="1" smtClean="0">
                <a:ea typeface="ＭＳ Ｐゴシック" pitchFamily="34" charset="-128"/>
              </a:rPr>
              <a:t>TauDEM</a:t>
            </a:r>
            <a:r>
              <a:rPr lang="en-US" dirty="0" smtClean="0">
                <a:ea typeface="ＭＳ Ｐゴシック" pitchFamily="34" charset="-128"/>
              </a:rPr>
              <a:t> Grid Data Format Assumptions</a:t>
            </a:r>
          </a:p>
        </p:txBody>
      </p:sp>
      <p:sp>
        <p:nvSpPr>
          <p:cNvPr id="96259" name="Content Placeholder 5"/>
          <p:cNvSpPr>
            <a:spLocks noGrp="1"/>
          </p:cNvSpPr>
          <p:nvPr>
            <p:ph sz="half" idx="1"/>
          </p:nvPr>
        </p:nvSpPr>
        <p:spPr>
          <a:xfrm>
            <a:off x="2796988" y="1611891"/>
            <a:ext cx="6078071" cy="3411538"/>
          </a:xfrm>
        </p:spPr>
        <p:txBody>
          <a:bodyPr/>
          <a:lstStyle/>
          <a:p>
            <a:r>
              <a:rPr lang="en-US" sz="2400" dirty="0" smtClean="0">
                <a:ea typeface="ＭＳ Ｐゴシック" pitchFamily="34" charset="-128"/>
              </a:rPr>
              <a:t>Input and output grids are uncompressed </a:t>
            </a:r>
            <a:r>
              <a:rPr lang="en-US" sz="2400" dirty="0" err="1" smtClean="0">
                <a:ea typeface="ＭＳ Ｐゴシック" pitchFamily="34" charset="-128"/>
              </a:rPr>
              <a:t>GeoTIFF</a:t>
            </a:r>
            <a:endParaRPr lang="en-US" sz="2400" dirty="0" smtClean="0">
              <a:ea typeface="ＭＳ Ｐゴシック" pitchFamily="34" charset="-128"/>
            </a:endParaRPr>
          </a:p>
          <a:p>
            <a:r>
              <a:rPr lang="en-US" sz="2400" dirty="0" smtClean="0">
                <a:ea typeface="ＭＳ Ｐゴシック" pitchFamily="34" charset="-128"/>
              </a:rPr>
              <a:t>Maximum size 4 GB (~32,000 x 32,000 rows and cols for single file version)</a:t>
            </a:r>
          </a:p>
          <a:p>
            <a:r>
              <a:rPr lang="en-US" sz="2400" dirty="0" smtClean="0">
                <a:ea typeface="ＭＳ Ｐゴシック" pitchFamily="34" charset="-128"/>
              </a:rPr>
              <a:t>For larger areas use </a:t>
            </a:r>
            <a:r>
              <a:rPr lang="en-US" sz="2400" dirty="0" err="1" smtClean="0">
                <a:ea typeface="ＭＳ Ｐゴシック" pitchFamily="34" charset="-128"/>
              </a:rPr>
              <a:t>multifile</a:t>
            </a:r>
            <a:r>
              <a:rPr lang="en-US" sz="2400" dirty="0" smtClean="0">
                <a:ea typeface="ＭＳ Ｐゴシック" pitchFamily="34" charset="-128"/>
              </a:rPr>
              <a:t> version</a:t>
            </a:r>
          </a:p>
          <a:p>
            <a:r>
              <a:rPr lang="en-US" sz="2400" dirty="0" smtClean="0">
                <a:ea typeface="ＭＳ Ｐゴシック" pitchFamily="34" charset="-128"/>
              </a:rPr>
              <a:t>GDAL </a:t>
            </a:r>
            <a:r>
              <a:rPr lang="en-US" sz="2400" dirty="0" err="1" smtClean="0">
                <a:ea typeface="ＭＳ Ｐゴシック" pitchFamily="34" charset="-128"/>
              </a:rPr>
              <a:t>Nodata</a:t>
            </a:r>
            <a:r>
              <a:rPr lang="en-US" sz="2400" dirty="0" smtClean="0">
                <a:ea typeface="ＭＳ Ｐゴシック" pitchFamily="34" charset="-128"/>
              </a:rPr>
              <a:t> tag preferred (if not present, a missing value is assumed)</a:t>
            </a:r>
          </a:p>
          <a:p>
            <a:r>
              <a:rPr lang="en-US" sz="2400" dirty="0" smtClean="0">
                <a:ea typeface="ＭＳ Ｐゴシック" pitchFamily="34" charset="-128"/>
              </a:rPr>
              <a:t>Grids are square (</a:t>
            </a:r>
            <a:r>
              <a:rPr lang="en-US" sz="2400" dirty="0" smtClean="0">
                <a:ea typeface="ＭＳ Ｐゴシック" pitchFamily="34" charset="-128"/>
                <a:sym typeface="Symbol"/>
              </a:rPr>
              <a:t>x= y)</a:t>
            </a:r>
          </a:p>
          <a:p>
            <a:r>
              <a:rPr lang="en-US" sz="2400" dirty="0" smtClean="0">
                <a:ea typeface="ＭＳ Ｐゴシック" pitchFamily="34" charset="-128"/>
                <a:sym typeface="Symbol"/>
              </a:rPr>
              <a:t>Grids have identical extents, cell size and spatial reference</a:t>
            </a:r>
          </a:p>
          <a:p>
            <a:r>
              <a:rPr lang="en-US" sz="2400" dirty="0" smtClean="0">
                <a:ea typeface="ＭＳ Ｐゴシック" pitchFamily="34" charset="-128"/>
                <a:sym typeface="Symbol"/>
              </a:rPr>
              <a:t>Spatial reference information is not used (no projection on the fly) </a:t>
            </a:r>
            <a:endParaRPr lang="en-US" sz="2000" dirty="0" smtClean="0">
              <a:ea typeface="ＭＳ Ｐゴシック" pitchFamily="34" charset="-128"/>
            </a:endParaRPr>
          </a:p>
        </p:txBody>
      </p:sp>
      <p:pic>
        <p:nvPicPr>
          <p:cNvPr id="4" name="Picture 6" descr="elevpts"/>
          <p:cNvPicPr>
            <a:picLocks noChangeAspect="1" noChangeArrowheads="1"/>
          </p:cNvPicPr>
          <p:nvPr/>
        </p:nvPicPr>
        <p:blipFill>
          <a:blip r:embed="rId2" cstate="print"/>
          <a:srcRect l="39018" t="6279" r="13723" b="28536"/>
          <a:stretch>
            <a:fillRect/>
          </a:stretch>
        </p:blipFill>
        <p:spPr bwMode="auto">
          <a:xfrm>
            <a:off x="0" y="2474258"/>
            <a:ext cx="2753958" cy="2662518"/>
          </a:xfrm>
          <a:prstGeom prst="rect">
            <a:avLst/>
          </a:prstGeom>
          <a:noFill/>
          <a:ln w="9525">
            <a:noFill/>
            <a:miter lim="800000"/>
            <a:headEnd/>
            <a:tailEnd/>
          </a:ln>
        </p:spPr>
      </p:pic>
    </p:spTree>
    <p:extLst>
      <p:ext uri="{BB962C8B-B14F-4D97-AF65-F5344CB8AC3E}">
        <p14:creationId xmlns:p14="http://schemas.microsoft.com/office/powerpoint/2010/main" val="4331727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65" y="136087"/>
            <a:ext cx="8714508" cy="1152385"/>
          </a:xfrm>
        </p:spPr>
        <p:txBody>
          <a:bodyPr>
            <a:normAutofit fontScale="90000"/>
          </a:bodyPr>
          <a:lstStyle/>
          <a:p>
            <a:r>
              <a:rPr lang="en-US" dirty="0" smtClean="0"/>
              <a:t>Beach job sequence to delineate Logan watershed</a:t>
            </a:r>
            <a:endParaRPr lang="en-US" dirty="0"/>
          </a:p>
        </p:txBody>
      </p:sp>
      <p:sp>
        <p:nvSpPr>
          <p:cNvPr id="3" name="Content Placeholder 2"/>
          <p:cNvSpPr>
            <a:spLocks noGrp="1"/>
          </p:cNvSpPr>
          <p:nvPr>
            <p:ph idx="1"/>
          </p:nvPr>
        </p:nvSpPr>
        <p:spPr>
          <a:xfrm>
            <a:off x="415636" y="1503238"/>
            <a:ext cx="8229600" cy="4525963"/>
          </a:xfrm>
        </p:spPr>
        <p:txBody>
          <a:bodyPr>
            <a:normAutofit fontScale="62500" lnSpcReduction="20000"/>
          </a:bodyPr>
          <a:lstStyle/>
          <a:p>
            <a:r>
              <a:rPr lang="en-US" dirty="0"/>
              <a:t>run_taudem.sh </a:t>
            </a:r>
            <a:r>
              <a:rPr lang="en-US" dirty="0" err="1"/>
              <a:t>pitremove</a:t>
            </a:r>
            <a:r>
              <a:rPr lang="en-US" dirty="0"/>
              <a:t> -z </a:t>
            </a:r>
            <a:r>
              <a:rPr lang="en-US" dirty="0" err="1"/>
              <a:t>logan</a:t>
            </a:r>
            <a:r>
              <a:rPr lang="en-US" dirty="0"/>
              <a:t> -</a:t>
            </a:r>
            <a:r>
              <a:rPr lang="en-US" dirty="0" err="1"/>
              <a:t>fel</a:t>
            </a:r>
            <a:r>
              <a:rPr lang="en-US" dirty="0"/>
              <a:t> </a:t>
            </a:r>
            <a:r>
              <a:rPr lang="en-US" dirty="0" err="1"/>
              <a:t>loganfel</a:t>
            </a:r>
            <a:endParaRPr lang="en-US" dirty="0"/>
          </a:p>
          <a:p>
            <a:r>
              <a:rPr lang="en-US" dirty="0"/>
              <a:t>run_taudem.sh d8flowdir -</a:t>
            </a:r>
            <a:r>
              <a:rPr lang="en-US" dirty="0" err="1"/>
              <a:t>fel</a:t>
            </a:r>
            <a:r>
              <a:rPr lang="en-US" dirty="0"/>
              <a:t> </a:t>
            </a:r>
            <a:r>
              <a:rPr lang="en-US" dirty="0" err="1"/>
              <a:t>loganfel</a:t>
            </a:r>
            <a:r>
              <a:rPr lang="en-US" dirty="0"/>
              <a:t> -p </a:t>
            </a:r>
            <a:r>
              <a:rPr lang="en-US" dirty="0" err="1"/>
              <a:t>loganp</a:t>
            </a:r>
            <a:r>
              <a:rPr lang="en-US" dirty="0"/>
              <a:t> -sd8 logansd8 </a:t>
            </a:r>
          </a:p>
          <a:p>
            <a:r>
              <a:rPr lang="en-US" dirty="0"/>
              <a:t>run_taudem.sh aread8  -p </a:t>
            </a:r>
            <a:r>
              <a:rPr lang="en-US" dirty="0" err="1"/>
              <a:t>loganp</a:t>
            </a:r>
            <a:r>
              <a:rPr lang="en-US" dirty="0"/>
              <a:t> -ad8 loganad8 </a:t>
            </a:r>
          </a:p>
          <a:p>
            <a:r>
              <a:rPr lang="en-US" dirty="0"/>
              <a:t>run_taudem.sh threshold -</a:t>
            </a:r>
            <a:r>
              <a:rPr lang="en-US" dirty="0" err="1"/>
              <a:t>ssa</a:t>
            </a:r>
            <a:r>
              <a:rPr lang="en-US" dirty="0"/>
              <a:t> loganad8 -</a:t>
            </a:r>
            <a:r>
              <a:rPr lang="en-US" dirty="0" err="1"/>
              <a:t>src</a:t>
            </a:r>
            <a:r>
              <a:rPr lang="en-US" dirty="0"/>
              <a:t> logansrc1 -thresh 1000</a:t>
            </a:r>
          </a:p>
          <a:p>
            <a:r>
              <a:rPr lang="en-US" dirty="0"/>
              <a:t>run_taudem.sh </a:t>
            </a:r>
            <a:r>
              <a:rPr lang="en-US" dirty="0" err="1"/>
              <a:t>moveoutletstostrm</a:t>
            </a:r>
            <a:r>
              <a:rPr lang="en-US" dirty="0"/>
              <a:t> -p </a:t>
            </a:r>
            <a:r>
              <a:rPr lang="en-US" dirty="0" err="1"/>
              <a:t>loganp</a:t>
            </a:r>
            <a:r>
              <a:rPr lang="en-US" dirty="0"/>
              <a:t> -</a:t>
            </a:r>
            <a:r>
              <a:rPr lang="en-US" dirty="0" err="1"/>
              <a:t>src</a:t>
            </a:r>
            <a:r>
              <a:rPr lang="en-US" dirty="0"/>
              <a:t> logansrc1 -o </a:t>
            </a:r>
            <a:r>
              <a:rPr lang="en-US" dirty="0" err="1"/>
              <a:t>LoganOutlet.shp</a:t>
            </a:r>
            <a:r>
              <a:rPr lang="en-US" dirty="0"/>
              <a:t> -</a:t>
            </a:r>
            <a:r>
              <a:rPr lang="en-US" dirty="0" err="1"/>
              <a:t>om</a:t>
            </a:r>
            <a:r>
              <a:rPr lang="en-US" dirty="0"/>
              <a:t> </a:t>
            </a:r>
            <a:r>
              <a:rPr lang="en-US" dirty="0" err="1"/>
              <a:t>outletsmoved.shp</a:t>
            </a:r>
            <a:endParaRPr lang="en-US" dirty="0"/>
          </a:p>
          <a:p>
            <a:r>
              <a:rPr lang="en-US" dirty="0"/>
              <a:t>run_taudem.sh </a:t>
            </a:r>
            <a:r>
              <a:rPr lang="en-US" dirty="0" err="1"/>
              <a:t>peukerdouglas</a:t>
            </a:r>
            <a:r>
              <a:rPr lang="en-US" dirty="0"/>
              <a:t> -</a:t>
            </a:r>
            <a:r>
              <a:rPr lang="en-US" dirty="0" err="1"/>
              <a:t>fel</a:t>
            </a:r>
            <a:r>
              <a:rPr lang="en-US" dirty="0"/>
              <a:t> </a:t>
            </a:r>
            <a:r>
              <a:rPr lang="en-US" dirty="0" err="1"/>
              <a:t>loganfel</a:t>
            </a:r>
            <a:r>
              <a:rPr lang="en-US" dirty="0"/>
              <a:t> -</a:t>
            </a:r>
            <a:r>
              <a:rPr lang="en-US" dirty="0" err="1"/>
              <a:t>ss</a:t>
            </a:r>
            <a:r>
              <a:rPr lang="en-US" dirty="0"/>
              <a:t> </a:t>
            </a:r>
            <a:r>
              <a:rPr lang="en-US" dirty="0" err="1"/>
              <a:t>loganss</a:t>
            </a:r>
            <a:endParaRPr lang="en-US" dirty="0"/>
          </a:p>
          <a:p>
            <a:r>
              <a:rPr lang="en-US" dirty="0"/>
              <a:t>run_taudem.sh aread8 -p </a:t>
            </a:r>
            <a:r>
              <a:rPr lang="en-US" dirty="0" err="1"/>
              <a:t>loganp</a:t>
            </a:r>
            <a:r>
              <a:rPr lang="en-US" dirty="0"/>
              <a:t> -o </a:t>
            </a:r>
            <a:r>
              <a:rPr lang="en-US" dirty="0" err="1"/>
              <a:t>outletsmoved.shp</a:t>
            </a:r>
            <a:r>
              <a:rPr lang="en-US" dirty="0"/>
              <a:t> -ad8 </a:t>
            </a:r>
            <a:r>
              <a:rPr lang="en-US" dirty="0" err="1"/>
              <a:t>loganssa</a:t>
            </a:r>
            <a:r>
              <a:rPr lang="en-US" dirty="0"/>
              <a:t> -</a:t>
            </a:r>
            <a:r>
              <a:rPr lang="en-US" dirty="0" err="1"/>
              <a:t>wg</a:t>
            </a:r>
            <a:r>
              <a:rPr lang="en-US" dirty="0"/>
              <a:t> </a:t>
            </a:r>
            <a:r>
              <a:rPr lang="en-US" dirty="0" err="1"/>
              <a:t>loganss</a:t>
            </a:r>
            <a:endParaRPr lang="en-US" dirty="0"/>
          </a:p>
          <a:p>
            <a:r>
              <a:rPr lang="en-US" dirty="0"/>
              <a:t>run_taudem.sh </a:t>
            </a:r>
            <a:r>
              <a:rPr lang="en-US" dirty="0" err="1"/>
              <a:t>dropanalysis</a:t>
            </a:r>
            <a:r>
              <a:rPr lang="en-US" dirty="0"/>
              <a:t> -p </a:t>
            </a:r>
            <a:r>
              <a:rPr lang="en-US" dirty="0" err="1"/>
              <a:t>loganp</a:t>
            </a:r>
            <a:r>
              <a:rPr lang="en-US" dirty="0"/>
              <a:t> -</a:t>
            </a:r>
            <a:r>
              <a:rPr lang="en-US" dirty="0" err="1"/>
              <a:t>fel</a:t>
            </a:r>
            <a:r>
              <a:rPr lang="en-US" dirty="0"/>
              <a:t> </a:t>
            </a:r>
            <a:r>
              <a:rPr lang="en-US" dirty="0" err="1"/>
              <a:t>loganfel</a:t>
            </a:r>
            <a:r>
              <a:rPr lang="en-US" dirty="0"/>
              <a:t> -ad8 loganad8 -</a:t>
            </a:r>
            <a:r>
              <a:rPr lang="en-US" dirty="0" err="1"/>
              <a:t>ssa</a:t>
            </a:r>
            <a:r>
              <a:rPr lang="en-US" dirty="0"/>
              <a:t> </a:t>
            </a:r>
            <a:r>
              <a:rPr lang="en-US" dirty="0" err="1"/>
              <a:t>loganssa</a:t>
            </a:r>
            <a:r>
              <a:rPr lang="en-US" dirty="0"/>
              <a:t> -</a:t>
            </a:r>
            <a:r>
              <a:rPr lang="en-US" dirty="0" err="1"/>
              <a:t>drp</a:t>
            </a:r>
            <a:r>
              <a:rPr lang="en-US" dirty="0"/>
              <a:t> logandrp.txt -o </a:t>
            </a:r>
            <a:r>
              <a:rPr lang="en-US" dirty="0" err="1"/>
              <a:t>outletsmoved.shp</a:t>
            </a:r>
            <a:r>
              <a:rPr lang="en-US" dirty="0"/>
              <a:t> -par 5 500 10 0</a:t>
            </a:r>
          </a:p>
          <a:p>
            <a:r>
              <a:rPr lang="en-US" dirty="0"/>
              <a:t>run_taudem.sh threshold -</a:t>
            </a:r>
            <a:r>
              <a:rPr lang="en-US" dirty="0" err="1"/>
              <a:t>ssa</a:t>
            </a:r>
            <a:r>
              <a:rPr lang="en-US" dirty="0"/>
              <a:t> </a:t>
            </a:r>
            <a:r>
              <a:rPr lang="en-US" dirty="0" err="1"/>
              <a:t>loganssa</a:t>
            </a:r>
            <a:r>
              <a:rPr lang="en-US" dirty="0"/>
              <a:t> -</a:t>
            </a:r>
            <a:r>
              <a:rPr lang="en-US" dirty="0" err="1"/>
              <a:t>src</a:t>
            </a:r>
            <a:r>
              <a:rPr lang="en-US" dirty="0"/>
              <a:t> </a:t>
            </a:r>
            <a:r>
              <a:rPr lang="en-US" dirty="0" err="1"/>
              <a:t>logansrc</a:t>
            </a:r>
            <a:r>
              <a:rPr lang="en-US" dirty="0"/>
              <a:t> -thresh 300</a:t>
            </a:r>
          </a:p>
          <a:p>
            <a:r>
              <a:rPr lang="en-US" dirty="0"/>
              <a:t>run_taudem.sh </a:t>
            </a:r>
            <a:r>
              <a:rPr lang="en-US" dirty="0" err="1"/>
              <a:t>streamnet</a:t>
            </a:r>
            <a:r>
              <a:rPr lang="en-US" dirty="0"/>
              <a:t> -</a:t>
            </a:r>
            <a:r>
              <a:rPr lang="en-US" dirty="0" err="1"/>
              <a:t>fel</a:t>
            </a:r>
            <a:r>
              <a:rPr lang="en-US" dirty="0"/>
              <a:t> </a:t>
            </a:r>
            <a:r>
              <a:rPr lang="en-US" dirty="0" err="1"/>
              <a:t>loganfel</a:t>
            </a:r>
            <a:r>
              <a:rPr lang="en-US" dirty="0"/>
              <a:t> -p </a:t>
            </a:r>
            <a:r>
              <a:rPr lang="en-US" dirty="0" err="1"/>
              <a:t>loganp</a:t>
            </a:r>
            <a:r>
              <a:rPr lang="en-US" dirty="0"/>
              <a:t> -ad8 loganad8 -</a:t>
            </a:r>
            <a:r>
              <a:rPr lang="en-US" dirty="0" err="1"/>
              <a:t>src</a:t>
            </a:r>
            <a:r>
              <a:rPr lang="en-US" dirty="0"/>
              <a:t> </a:t>
            </a:r>
            <a:r>
              <a:rPr lang="en-US" dirty="0" err="1"/>
              <a:t>logansrc</a:t>
            </a:r>
            <a:r>
              <a:rPr lang="en-US" dirty="0"/>
              <a:t> -</a:t>
            </a:r>
            <a:r>
              <a:rPr lang="en-US" dirty="0" err="1"/>
              <a:t>ord</a:t>
            </a:r>
            <a:r>
              <a:rPr lang="en-US" dirty="0"/>
              <a:t> </a:t>
            </a:r>
            <a:r>
              <a:rPr lang="en-US" dirty="0" err="1"/>
              <a:t>loganord</a:t>
            </a:r>
            <a:r>
              <a:rPr lang="en-US" dirty="0"/>
              <a:t> -tree logantree.dat -</a:t>
            </a:r>
            <a:r>
              <a:rPr lang="en-US" dirty="0" err="1"/>
              <a:t>coord</a:t>
            </a:r>
            <a:r>
              <a:rPr lang="en-US" dirty="0"/>
              <a:t> logancoord.dat -net </a:t>
            </a:r>
            <a:r>
              <a:rPr lang="en-US" dirty="0" err="1"/>
              <a:t>logannet.shp</a:t>
            </a:r>
            <a:r>
              <a:rPr lang="en-US" dirty="0"/>
              <a:t> -w </a:t>
            </a:r>
            <a:r>
              <a:rPr lang="en-US" dirty="0" err="1"/>
              <a:t>loganw</a:t>
            </a:r>
            <a:r>
              <a:rPr lang="en-US" dirty="0"/>
              <a:t> -o </a:t>
            </a:r>
            <a:r>
              <a:rPr lang="en-US" dirty="0" err="1"/>
              <a:t>outletsmoved.shp</a:t>
            </a:r>
            <a:endParaRPr lang="en-US" dirty="0"/>
          </a:p>
        </p:txBody>
      </p:sp>
    </p:spTree>
    <p:extLst>
      <p:ext uri="{BB962C8B-B14F-4D97-AF65-F5344CB8AC3E}">
        <p14:creationId xmlns:p14="http://schemas.microsoft.com/office/powerpoint/2010/main" val="21313675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155575"/>
            <a:ext cx="9144000" cy="1858963"/>
          </a:xfrm>
        </p:spPr>
        <p:txBody>
          <a:bodyPr/>
          <a:lstStyle/>
          <a:p>
            <a:r>
              <a:rPr lang="en-US" sz="3200" dirty="0" smtClean="0"/>
              <a:t>The terrain flow </a:t>
            </a:r>
            <a:r>
              <a:rPr lang="en-US" sz="3200" dirty="0" smtClean="0">
                <a:solidFill>
                  <a:srgbClr val="FF0000"/>
                </a:solidFill>
              </a:rPr>
              <a:t>information model </a:t>
            </a:r>
            <a:r>
              <a:rPr lang="en-US" sz="3200" dirty="0" smtClean="0"/>
              <a:t>for deriving channels, watersheds, and flow related terrain information.  </a:t>
            </a:r>
          </a:p>
        </p:txBody>
      </p:sp>
      <p:pic>
        <p:nvPicPr>
          <p:cNvPr id="62467" name="Picture 5"/>
          <p:cNvPicPr>
            <a:picLocks noChangeAspect="1" noChangeArrowheads="1"/>
          </p:cNvPicPr>
          <p:nvPr/>
        </p:nvPicPr>
        <p:blipFill>
          <a:blip r:embed="rId4">
            <a:extLst>
              <a:ext uri="{28A0092B-C50C-407E-A947-70E740481C1C}">
                <a14:useLocalDpi xmlns:a14="http://schemas.microsoft.com/office/drawing/2010/main" val="0"/>
              </a:ext>
            </a:extLst>
          </a:blip>
          <a:srcRect l="20833" t="14352" r="3870" b="10199"/>
          <a:stretch>
            <a:fillRect/>
          </a:stretch>
        </p:blipFill>
        <p:spPr bwMode="auto">
          <a:xfrm>
            <a:off x="509588" y="2355323"/>
            <a:ext cx="232092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2468" name="Group 63"/>
          <p:cNvGrpSpPr>
            <a:grpSpLocks/>
          </p:cNvGrpSpPr>
          <p:nvPr/>
        </p:nvGrpSpPr>
        <p:grpSpPr bwMode="auto">
          <a:xfrm>
            <a:off x="533400" y="4180948"/>
            <a:ext cx="2273300" cy="1339850"/>
            <a:chOff x="4208" y="2358"/>
            <a:chExt cx="1178" cy="694"/>
          </a:xfrm>
        </p:grpSpPr>
        <p:sp>
          <p:nvSpPr>
            <p:cNvPr id="62479" name="Rectangle 11"/>
            <p:cNvSpPr>
              <a:spLocks noChangeAspect="1" noChangeArrowheads="1"/>
            </p:cNvSpPr>
            <p:nvPr/>
          </p:nvSpPr>
          <p:spPr bwMode="auto">
            <a:xfrm>
              <a:off x="4208"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0" name="Rectangle 12"/>
            <p:cNvSpPr>
              <a:spLocks noChangeAspect="1" noChangeArrowheads="1"/>
            </p:cNvSpPr>
            <p:nvPr/>
          </p:nvSpPr>
          <p:spPr bwMode="auto">
            <a:xfrm>
              <a:off x="4444"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1" name="Rectangle 13"/>
            <p:cNvSpPr>
              <a:spLocks noChangeAspect="1" noChangeArrowheads="1"/>
            </p:cNvSpPr>
            <p:nvPr/>
          </p:nvSpPr>
          <p:spPr bwMode="auto">
            <a:xfrm>
              <a:off x="4680"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2" name="Rectangle 14"/>
            <p:cNvSpPr>
              <a:spLocks noChangeAspect="1" noChangeArrowheads="1"/>
            </p:cNvSpPr>
            <p:nvPr/>
          </p:nvSpPr>
          <p:spPr bwMode="auto">
            <a:xfrm>
              <a:off x="4915" y="2358"/>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3" name="Rectangle 15"/>
            <p:cNvSpPr>
              <a:spLocks noChangeAspect="1" noChangeArrowheads="1"/>
            </p:cNvSpPr>
            <p:nvPr/>
          </p:nvSpPr>
          <p:spPr bwMode="auto">
            <a:xfrm>
              <a:off x="5151" y="2358"/>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4" name="Rectangle 19"/>
            <p:cNvSpPr>
              <a:spLocks noChangeAspect="1" noChangeArrowheads="1"/>
            </p:cNvSpPr>
            <p:nvPr/>
          </p:nvSpPr>
          <p:spPr bwMode="auto">
            <a:xfrm>
              <a:off x="4208"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5" name="Rectangle 20"/>
            <p:cNvSpPr>
              <a:spLocks noChangeAspect="1" noChangeArrowheads="1"/>
            </p:cNvSpPr>
            <p:nvPr/>
          </p:nvSpPr>
          <p:spPr bwMode="auto">
            <a:xfrm>
              <a:off x="4444"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6" name="Rectangle 21"/>
            <p:cNvSpPr>
              <a:spLocks noChangeAspect="1" noChangeArrowheads="1"/>
            </p:cNvSpPr>
            <p:nvPr/>
          </p:nvSpPr>
          <p:spPr bwMode="auto">
            <a:xfrm>
              <a:off x="4680"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7" name="Rectangle 22"/>
            <p:cNvSpPr>
              <a:spLocks noChangeAspect="1" noChangeArrowheads="1"/>
            </p:cNvSpPr>
            <p:nvPr/>
          </p:nvSpPr>
          <p:spPr bwMode="auto">
            <a:xfrm>
              <a:off x="4915" y="2589"/>
              <a:ext cx="236"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8" name="Rectangle 23"/>
            <p:cNvSpPr>
              <a:spLocks noChangeAspect="1" noChangeArrowheads="1"/>
            </p:cNvSpPr>
            <p:nvPr/>
          </p:nvSpPr>
          <p:spPr bwMode="auto">
            <a:xfrm>
              <a:off x="5151" y="2589"/>
              <a:ext cx="235" cy="231"/>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89" name="Rectangle 24"/>
            <p:cNvSpPr>
              <a:spLocks noChangeAspect="1" noChangeArrowheads="1"/>
            </p:cNvSpPr>
            <p:nvPr/>
          </p:nvSpPr>
          <p:spPr bwMode="auto">
            <a:xfrm>
              <a:off x="4208"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90" name="Rectangle 25"/>
            <p:cNvSpPr>
              <a:spLocks noChangeAspect="1" noChangeArrowheads="1"/>
            </p:cNvSpPr>
            <p:nvPr/>
          </p:nvSpPr>
          <p:spPr bwMode="auto">
            <a:xfrm>
              <a:off x="4444"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91" name="Rectangle 26"/>
            <p:cNvSpPr>
              <a:spLocks noChangeAspect="1" noChangeArrowheads="1"/>
            </p:cNvSpPr>
            <p:nvPr/>
          </p:nvSpPr>
          <p:spPr bwMode="auto">
            <a:xfrm>
              <a:off x="4680"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92" name="Rectangle 27"/>
            <p:cNvSpPr>
              <a:spLocks noChangeAspect="1" noChangeArrowheads="1"/>
            </p:cNvSpPr>
            <p:nvPr/>
          </p:nvSpPr>
          <p:spPr bwMode="auto">
            <a:xfrm>
              <a:off x="4915" y="2820"/>
              <a:ext cx="236"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93" name="Rectangle 28"/>
            <p:cNvSpPr>
              <a:spLocks noChangeAspect="1" noChangeArrowheads="1"/>
            </p:cNvSpPr>
            <p:nvPr/>
          </p:nvSpPr>
          <p:spPr bwMode="auto">
            <a:xfrm>
              <a:off x="5151" y="2820"/>
              <a:ext cx="235" cy="23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a:solidFill>
                  <a:srgbClr val="009999"/>
                </a:solidFill>
                <a:latin typeface="Times New Roman" pitchFamily="18" charset="0"/>
              </a:endParaRPr>
            </a:p>
          </p:txBody>
        </p:sp>
        <p:sp>
          <p:nvSpPr>
            <p:cNvPr id="62494" name="Freeform 36"/>
            <p:cNvSpPr>
              <a:spLocks noChangeAspect="1"/>
            </p:cNvSpPr>
            <p:nvPr/>
          </p:nvSpPr>
          <p:spPr bwMode="auto">
            <a:xfrm>
              <a:off x="4264" y="2420"/>
              <a:ext cx="154" cy="150"/>
            </a:xfrm>
            <a:custGeom>
              <a:avLst/>
              <a:gdLst>
                <a:gd name="T0" fmla="*/ 0 w 154"/>
                <a:gd name="T1" fmla="*/ 0 h 150"/>
                <a:gd name="T2" fmla="*/ 154 w 154"/>
                <a:gd name="T3" fmla="*/ 150 h 150"/>
                <a:gd name="T4" fmla="*/ 0 60000 65536"/>
                <a:gd name="T5" fmla="*/ 0 60000 65536"/>
                <a:gd name="T6" fmla="*/ 0 w 154"/>
                <a:gd name="T7" fmla="*/ 0 h 150"/>
                <a:gd name="T8" fmla="*/ 154 w 154"/>
                <a:gd name="T9" fmla="*/ 150 h 150"/>
              </a:gdLst>
              <a:ahLst/>
              <a:cxnLst>
                <a:cxn ang="T4">
                  <a:pos x="T0" y="T1"/>
                </a:cxn>
                <a:cxn ang="T5">
                  <a:pos x="T2" y="T3"/>
                </a:cxn>
              </a:cxnLst>
              <a:rect l="T6" t="T7" r="T8" b="T9"/>
              <a:pathLst>
                <a:path w="154" h="150">
                  <a:moveTo>
                    <a:pt x="0" y="0"/>
                  </a:moveTo>
                  <a:lnTo>
                    <a:pt x="154" y="15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495" name="Freeform 37"/>
            <p:cNvSpPr>
              <a:spLocks noChangeAspect="1"/>
            </p:cNvSpPr>
            <p:nvPr/>
          </p:nvSpPr>
          <p:spPr bwMode="auto">
            <a:xfrm>
              <a:off x="4492" y="2402"/>
              <a:ext cx="135" cy="149"/>
            </a:xfrm>
            <a:custGeom>
              <a:avLst/>
              <a:gdLst>
                <a:gd name="T0" fmla="*/ 0 w 135"/>
                <a:gd name="T1" fmla="*/ 0 h 149"/>
                <a:gd name="T2" fmla="*/ 135 w 135"/>
                <a:gd name="T3" fmla="*/ 149 h 149"/>
                <a:gd name="T4" fmla="*/ 0 60000 65536"/>
                <a:gd name="T5" fmla="*/ 0 60000 65536"/>
                <a:gd name="T6" fmla="*/ 0 w 135"/>
                <a:gd name="T7" fmla="*/ 0 h 149"/>
                <a:gd name="T8" fmla="*/ 135 w 135"/>
                <a:gd name="T9" fmla="*/ 149 h 149"/>
              </a:gdLst>
              <a:ahLst/>
              <a:cxnLst>
                <a:cxn ang="T4">
                  <a:pos x="T0" y="T1"/>
                </a:cxn>
                <a:cxn ang="T5">
                  <a:pos x="T2" y="T3"/>
                </a:cxn>
              </a:cxnLst>
              <a:rect l="T6" t="T7" r="T8" b="T9"/>
              <a:pathLst>
                <a:path w="135" h="149">
                  <a:moveTo>
                    <a:pt x="0" y="0"/>
                  </a:moveTo>
                  <a:lnTo>
                    <a:pt x="135"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496" name="Freeform 45"/>
            <p:cNvSpPr>
              <a:spLocks noChangeAspect="1"/>
            </p:cNvSpPr>
            <p:nvPr/>
          </p:nvSpPr>
          <p:spPr bwMode="auto">
            <a:xfrm>
              <a:off x="4263" y="2915"/>
              <a:ext cx="158" cy="61"/>
            </a:xfrm>
            <a:custGeom>
              <a:avLst/>
              <a:gdLst>
                <a:gd name="T0" fmla="*/ 0 w 158"/>
                <a:gd name="T1" fmla="*/ 0 h 61"/>
                <a:gd name="T2" fmla="*/ 158 w 158"/>
                <a:gd name="T3" fmla="*/ 61 h 61"/>
                <a:gd name="T4" fmla="*/ 0 60000 65536"/>
                <a:gd name="T5" fmla="*/ 0 60000 65536"/>
                <a:gd name="T6" fmla="*/ 0 w 158"/>
                <a:gd name="T7" fmla="*/ 0 h 61"/>
                <a:gd name="T8" fmla="*/ 158 w 158"/>
                <a:gd name="T9" fmla="*/ 61 h 61"/>
              </a:gdLst>
              <a:ahLst/>
              <a:cxnLst>
                <a:cxn ang="T4">
                  <a:pos x="T0" y="T1"/>
                </a:cxn>
                <a:cxn ang="T5">
                  <a:pos x="T2" y="T3"/>
                </a:cxn>
              </a:cxnLst>
              <a:rect l="T6" t="T7" r="T8" b="T9"/>
              <a:pathLst>
                <a:path w="158" h="61">
                  <a:moveTo>
                    <a:pt x="0" y="0"/>
                  </a:moveTo>
                  <a:lnTo>
                    <a:pt x="158" y="6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497" name="Freeform 46"/>
            <p:cNvSpPr>
              <a:spLocks noChangeAspect="1"/>
            </p:cNvSpPr>
            <p:nvPr/>
          </p:nvSpPr>
          <p:spPr bwMode="auto">
            <a:xfrm>
              <a:off x="4260" y="2707"/>
              <a:ext cx="202" cy="2"/>
            </a:xfrm>
            <a:custGeom>
              <a:avLst/>
              <a:gdLst>
                <a:gd name="T0" fmla="*/ 0 w 202"/>
                <a:gd name="T1" fmla="*/ 0 h 2"/>
                <a:gd name="T2" fmla="*/ 202 w 202"/>
                <a:gd name="T3" fmla="*/ 2 h 2"/>
                <a:gd name="T4" fmla="*/ 0 60000 65536"/>
                <a:gd name="T5" fmla="*/ 0 60000 65536"/>
                <a:gd name="T6" fmla="*/ 0 w 202"/>
                <a:gd name="T7" fmla="*/ 0 h 2"/>
                <a:gd name="T8" fmla="*/ 202 w 202"/>
                <a:gd name="T9" fmla="*/ 2 h 2"/>
              </a:gdLst>
              <a:ahLst/>
              <a:cxnLst>
                <a:cxn ang="T4">
                  <a:pos x="T0" y="T1"/>
                </a:cxn>
                <a:cxn ang="T5">
                  <a:pos x="T2" y="T3"/>
                </a:cxn>
              </a:cxnLst>
              <a:rect l="T6" t="T7" r="T8" b="T9"/>
              <a:pathLst>
                <a:path w="202" h="2">
                  <a:moveTo>
                    <a:pt x="0" y="0"/>
                  </a:moveTo>
                  <a:lnTo>
                    <a:pt x="202" y="2"/>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498" name="Freeform 47"/>
            <p:cNvSpPr>
              <a:spLocks noChangeAspect="1"/>
            </p:cNvSpPr>
            <p:nvPr/>
          </p:nvSpPr>
          <p:spPr bwMode="auto">
            <a:xfrm>
              <a:off x="4793" y="2397"/>
              <a:ext cx="30" cy="141"/>
            </a:xfrm>
            <a:custGeom>
              <a:avLst/>
              <a:gdLst>
                <a:gd name="T0" fmla="*/ 0 w 30"/>
                <a:gd name="T1" fmla="*/ 0 h 141"/>
                <a:gd name="T2" fmla="*/ 30 w 30"/>
                <a:gd name="T3" fmla="*/ 141 h 141"/>
                <a:gd name="T4" fmla="*/ 0 60000 65536"/>
                <a:gd name="T5" fmla="*/ 0 60000 65536"/>
                <a:gd name="T6" fmla="*/ 0 w 30"/>
                <a:gd name="T7" fmla="*/ 0 h 141"/>
                <a:gd name="T8" fmla="*/ 30 w 30"/>
                <a:gd name="T9" fmla="*/ 141 h 141"/>
              </a:gdLst>
              <a:ahLst/>
              <a:cxnLst>
                <a:cxn ang="T4">
                  <a:pos x="T0" y="T1"/>
                </a:cxn>
                <a:cxn ang="T5">
                  <a:pos x="T2" y="T3"/>
                </a:cxn>
              </a:cxnLst>
              <a:rect l="T6" t="T7" r="T8" b="T9"/>
              <a:pathLst>
                <a:path w="30" h="141">
                  <a:moveTo>
                    <a:pt x="0" y="0"/>
                  </a:moveTo>
                  <a:lnTo>
                    <a:pt x="30"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499" name="Freeform 48"/>
            <p:cNvSpPr>
              <a:spLocks noChangeAspect="1"/>
            </p:cNvSpPr>
            <p:nvPr/>
          </p:nvSpPr>
          <p:spPr bwMode="auto">
            <a:xfrm>
              <a:off x="4785" y="2638"/>
              <a:ext cx="9" cy="153"/>
            </a:xfrm>
            <a:custGeom>
              <a:avLst/>
              <a:gdLst>
                <a:gd name="T0" fmla="*/ 9 w 9"/>
                <a:gd name="T1" fmla="*/ 0 h 153"/>
                <a:gd name="T2" fmla="*/ 0 w 9"/>
                <a:gd name="T3" fmla="*/ 153 h 153"/>
                <a:gd name="T4" fmla="*/ 0 60000 65536"/>
                <a:gd name="T5" fmla="*/ 0 60000 65536"/>
                <a:gd name="T6" fmla="*/ 0 w 9"/>
                <a:gd name="T7" fmla="*/ 0 h 153"/>
                <a:gd name="T8" fmla="*/ 9 w 9"/>
                <a:gd name="T9" fmla="*/ 153 h 153"/>
              </a:gdLst>
              <a:ahLst/>
              <a:cxnLst>
                <a:cxn ang="T4">
                  <a:pos x="T0" y="T1"/>
                </a:cxn>
                <a:cxn ang="T5">
                  <a:pos x="T2" y="T3"/>
                </a:cxn>
              </a:cxnLst>
              <a:rect l="T6" t="T7" r="T8" b="T9"/>
              <a:pathLst>
                <a:path w="9" h="153">
                  <a:moveTo>
                    <a:pt x="9" y="0"/>
                  </a:moveTo>
                  <a:lnTo>
                    <a:pt x="0" y="153"/>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0" name="Freeform 51"/>
            <p:cNvSpPr>
              <a:spLocks noChangeAspect="1"/>
            </p:cNvSpPr>
            <p:nvPr/>
          </p:nvSpPr>
          <p:spPr bwMode="auto">
            <a:xfrm>
              <a:off x="4988" y="2405"/>
              <a:ext cx="39" cy="159"/>
            </a:xfrm>
            <a:custGeom>
              <a:avLst/>
              <a:gdLst>
                <a:gd name="T0" fmla="*/ 39 w 39"/>
                <a:gd name="T1" fmla="*/ 0 h 159"/>
                <a:gd name="T2" fmla="*/ 0 w 39"/>
                <a:gd name="T3" fmla="*/ 159 h 159"/>
                <a:gd name="T4" fmla="*/ 0 60000 65536"/>
                <a:gd name="T5" fmla="*/ 0 60000 65536"/>
                <a:gd name="T6" fmla="*/ 0 w 39"/>
                <a:gd name="T7" fmla="*/ 0 h 159"/>
                <a:gd name="T8" fmla="*/ 39 w 39"/>
                <a:gd name="T9" fmla="*/ 159 h 159"/>
              </a:gdLst>
              <a:ahLst/>
              <a:cxnLst>
                <a:cxn ang="T4">
                  <a:pos x="T0" y="T1"/>
                </a:cxn>
                <a:cxn ang="T5">
                  <a:pos x="T2" y="T3"/>
                </a:cxn>
              </a:cxnLst>
              <a:rect l="T6" t="T7" r="T8" b="T9"/>
              <a:pathLst>
                <a:path w="39" h="159">
                  <a:moveTo>
                    <a:pt x="39" y="0"/>
                  </a:moveTo>
                  <a:lnTo>
                    <a:pt x="0" y="15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1" name="Freeform 52"/>
            <p:cNvSpPr>
              <a:spLocks noChangeAspect="1"/>
            </p:cNvSpPr>
            <p:nvPr/>
          </p:nvSpPr>
          <p:spPr bwMode="auto">
            <a:xfrm>
              <a:off x="5026" y="2858"/>
              <a:ext cx="3" cy="168"/>
            </a:xfrm>
            <a:custGeom>
              <a:avLst/>
              <a:gdLst>
                <a:gd name="T0" fmla="*/ 3 w 3"/>
                <a:gd name="T1" fmla="*/ 0 h 168"/>
                <a:gd name="T2" fmla="*/ 0 w 3"/>
                <a:gd name="T3" fmla="*/ 168 h 168"/>
                <a:gd name="T4" fmla="*/ 0 60000 65536"/>
                <a:gd name="T5" fmla="*/ 0 60000 65536"/>
                <a:gd name="T6" fmla="*/ 0 w 3"/>
                <a:gd name="T7" fmla="*/ 0 h 168"/>
                <a:gd name="T8" fmla="*/ 3 w 3"/>
                <a:gd name="T9" fmla="*/ 168 h 168"/>
              </a:gdLst>
              <a:ahLst/>
              <a:cxnLst>
                <a:cxn ang="T4">
                  <a:pos x="T0" y="T1"/>
                </a:cxn>
                <a:cxn ang="T5">
                  <a:pos x="T2" y="T3"/>
                </a:cxn>
              </a:cxnLst>
              <a:rect l="T6" t="T7" r="T8" b="T9"/>
              <a:pathLst>
                <a:path w="3" h="168">
                  <a:moveTo>
                    <a:pt x="3" y="0"/>
                  </a:moveTo>
                  <a:lnTo>
                    <a:pt x="0" y="168"/>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2" name="Freeform 54"/>
            <p:cNvSpPr>
              <a:spLocks noChangeAspect="1"/>
            </p:cNvSpPr>
            <p:nvPr/>
          </p:nvSpPr>
          <p:spPr bwMode="auto">
            <a:xfrm>
              <a:off x="5260" y="2636"/>
              <a:ext cx="9" cy="149"/>
            </a:xfrm>
            <a:custGeom>
              <a:avLst/>
              <a:gdLst>
                <a:gd name="T0" fmla="*/ 9 w 9"/>
                <a:gd name="T1" fmla="*/ 0 h 149"/>
                <a:gd name="T2" fmla="*/ 0 w 9"/>
                <a:gd name="T3" fmla="*/ 149 h 149"/>
                <a:gd name="T4" fmla="*/ 0 60000 65536"/>
                <a:gd name="T5" fmla="*/ 0 60000 65536"/>
                <a:gd name="T6" fmla="*/ 0 w 9"/>
                <a:gd name="T7" fmla="*/ 0 h 149"/>
                <a:gd name="T8" fmla="*/ 9 w 9"/>
                <a:gd name="T9" fmla="*/ 149 h 149"/>
              </a:gdLst>
              <a:ahLst/>
              <a:cxnLst>
                <a:cxn ang="T4">
                  <a:pos x="T0" y="T1"/>
                </a:cxn>
                <a:cxn ang="T5">
                  <a:pos x="T2" y="T3"/>
                </a:cxn>
              </a:cxnLst>
              <a:rect l="T6" t="T7" r="T8" b="T9"/>
              <a:pathLst>
                <a:path w="9" h="149">
                  <a:moveTo>
                    <a:pt x="9" y="0"/>
                  </a:moveTo>
                  <a:lnTo>
                    <a:pt x="0" y="149"/>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3" name="Freeform 55"/>
            <p:cNvSpPr>
              <a:spLocks noChangeAspect="1"/>
            </p:cNvSpPr>
            <p:nvPr/>
          </p:nvSpPr>
          <p:spPr bwMode="auto">
            <a:xfrm>
              <a:off x="4974" y="2639"/>
              <a:ext cx="96" cy="134"/>
            </a:xfrm>
            <a:custGeom>
              <a:avLst/>
              <a:gdLst>
                <a:gd name="T0" fmla="*/ 96 w 96"/>
                <a:gd name="T1" fmla="*/ 0 h 134"/>
                <a:gd name="T2" fmla="*/ 0 w 96"/>
                <a:gd name="T3" fmla="*/ 134 h 134"/>
                <a:gd name="T4" fmla="*/ 0 60000 65536"/>
                <a:gd name="T5" fmla="*/ 0 60000 65536"/>
                <a:gd name="T6" fmla="*/ 0 w 96"/>
                <a:gd name="T7" fmla="*/ 0 h 134"/>
                <a:gd name="T8" fmla="*/ 96 w 96"/>
                <a:gd name="T9" fmla="*/ 134 h 134"/>
              </a:gdLst>
              <a:ahLst/>
              <a:cxnLst>
                <a:cxn ang="T4">
                  <a:pos x="T0" y="T1"/>
                </a:cxn>
                <a:cxn ang="T5">
                  <a:pos x="T2" y="T3"/>
                </a:cxn>
              </a:cxnLst>
              <a:rect l="T6" t="T7" r="T8" b="T9"/>
              <a:pathLst>
                <a:path w="96" h="134">
                  <a:moveTo>
                    <a:pt x="96" y="0"/>
                  </a:moveTo>
                  <a:lnTo>
                    <a:pt x="0" y="13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4" name="Freeform 56"/>
            <p:cNvSpPr>
              <a:spLocks noChangeAspect="1"/>
            </p:cNvSpPr>
            <p:nvPr/>
          </p:nvSpPr>
          <p:spPr bwMode="auto">
            <a:xfrm>
              <a:off x="5203" y="2405"/>
              <a:ext cx="128" cy="140"/>
            </a:xfrm>
            <a:custGeom>
              <a:avLst/>
              <a:gdLst>
                <a:gd name="T0" fmla="*/ 128 w 128"/>
                <a:gd name="T1" fmla="*/ 0 h 140"/>
                <a:gd name="T2" fmla="*/ 0 w 128"/>
                <a:gd name="T3" fmla="*/ 140 h 140"/>
                <a:gd name="T4" fmla="*/ 0 60000 65536"/>
                <a:gd name="T5" fmla="*/ 0 60000 65536"/>
                <a:gd name="T6" fmla="*/ 0 w 128"/>
                <a:gd name="T7" fmla="*/ 0 h 140"/>
                <a:gd name="T8" fmla="*/ 128 w 128"/>
                <a:gd name="T9" fmla="*/ 140 h 140"/>
              </a:gdLst>
              <a:ahLst/>
              <a:cxnLst>
                <a:cxn ang="T4">
                  <a:pos x="T0" y="T1"/>
                </a:cxn>
                <a:cxn ang="T5">
                  <a:pos x="T2" y="T3"/>
                </a:cxn>
              </a:cxnLst>
              <a:rect l="T6" t="T7" r="T8" b="T9"/>
              <a:pathLst>
                <a:path w="128" h="140">
                  <a:moveTo>
                    <a:pt x="128" y="0"/>
                  </a:moveTo>
                  <a:lnTo>
                    <a:pt x="0" y="140"/>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5" name="Freeform 57"/>
            <p:cNvSpPr>
              <a:spLocks noChangeAspect="1"/>
            </p:cNvSpPr>
            <p:nvPr/>
          </p:nvSpPr>
          <p:spPr bwMode="auto">
            <a:xfrm>
              <a:off x="5197" y="2871"/>
              <a:ext cx="74" cy="136"/>
            </a:xfrm>
            <a:custGeom>
              <a:avLst/>
              <a:gdLst>
                <a:gd name="T0" fmla="*/ 74 w 74"/>
                <a:gd name="T1" fmla="*/ 0 h 136"/>
                <a:gd name="T2" fmla="*/ 0 w 74"/>
                <a:gd name="T3" fmla="*/ 136 h 136"/>
                <a:gd name="T4" fmla="*/ 0 60000 65536"/>
                <a:gd name="T5" fmla="*/ 0 60000 65536"/>
                <a:gd name="T6" fmla="*/ 0 w 74"/>
                <a:gd name="T7" fmla="*/ 0 h 136"/>
                <a:gd name="T8" fmla="*/ 74 w 74"/>
                <a:gd name="T9" fmla="*/ 136 h 136"/>
              </a:gdLst>
              <a:ahLst/>
              <a:cxnLst>
                <a:cxn ang="T4">
                  <a:pos x="T0" y="T1"/>
                </a:cxn>
                <a:cxn ang="T5">
                  <a:pos x="T2" y="T3"/>
                </a:cxn>
              </a:cxnLst>
              <a:rect l="T6" t="T7" r="T8" b="T9"/>
              <a:pathLst>
                <a:path w="74" h="136">
                  <a:moveTo>
                    <a:pt x="74" y="0"/>
                  </a:moveTo>
                  <a:lnTo>
                    <a:pt x="0" y="136"/>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6" name="Freeform 59"/>
            <p:cNvSpPr>
              <a:spLocks noChangeAspect="1"/>
            </p:cNvSpPr>
            <p:nvPr/>
          </p:nvSpPr>
          <p:spPr bwMode="auto">
            <a:xfrm>
              <a:off x="4506" y="2642"/>
              <a:ext cx="127" cy="124"/>
            </a:xfrm>
            <a:custGeom>
              <a:avLst/>
              <a:gdLst>
                <a:gd name="T0" fmla="*/ 0 w 127"/>
                <a:gd name="T1" fmla="*/ 0 h 124"/>
                <a:gd name="T2" fmla="*/ 127 w 127"/>
                <a:gd name="T3" fmla="*/ 124 h 124"/>
                <a:gd name="T4" fmla="*/ 0 60000 65536"/>
                <a:gd name="T5" fmla="*/ 0 60000 65536"/>
                <a:gd name="T6" fmla="*/ 0 w 127"/>
                <a:gd name="T7" fmla="*/ 0 h 124"/>
                <a:gd name="T8" fmla="*/ 127 w 127"/>
                <a:gd name="T9" fmla="*/ 124 h 124"/>
              </a:gdLst>
              <a:ahLst/>
              <a:cxnLst>
                <a:cxn ang="T4">
                  <a:pos x="T0" y="T1"/>
                </a:cxn>
                <a:cxn ang="T5">
                  <a:pos x="T2" y="T3"/>
                </a:cxn>
              </a:cxnLst>
              <a:rect l="T6" t="T7" r="T8" b="T9"/>
              <a:pathLst>
                <a:path w="127" h="124">
                  <a:moveTo>
                    <a:pt x="0" y="0"/>
                  </a:moveTo>
                  <a:lnTo>
                    <a:pt x="127" y="12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7" name="Freeform 60"/>
            <p:cNvSpPr>
              <a:spLocks noChangeAspect="1"/>
            </p:cNvSpPr>
            <p:nvPr/>
          </p:nvSpPr>
          <p:spPr bwMode="auto">
            <a:xfrm>
              <a:off x="4752" y="2878"/>
              <a:ext cx="109" cy="141"/>
            </a:xfrm>
            <a:custGeom>
              <a:avLst/>
              <a:gdLst>
                <a:gd name="T0" fmla="*/ 0 w 109"/>
                <a:gd name="T1" fmla="*/ 0 h 141"/>
                <a:gd name="T2" fmla="*/ 109 w 109"/>
                <a:gd name="T3" fmla="*/ 141 h 141"/>
                <a:gd name="T4" fmla="*/ 0 60000 65536"/>
                <a:gd name="T5" fmla="*/ 0 60000 65536"/>
                <a:gd name="T6" fmla="*/ 0 w 109"/>
                <a:gd name="T7" fmla="*/ 0 h 141"/>
                <a:gd name="T8" fmla="*/ 109 w 109"/>
                <a:gd name="T9" fmla="*/ 141 h 141"/>
              </a:gdLst>
              <a:ahLst/>
              <a:cxnLst>
                <a:cxn ang="T4">
                  <a:pos x="T0" y="T1"/>
                </a:cxn>
                <a:cxn ang="T5">
                  <a:pos x="T2" y="T3"/>
                </a:cxn>
              </a:cxnLst>
              <a:rect l="T6" t="T7" r="T8" b="T9"/>
              <a:pathLst>
                <a:path w="109" h="141">
                  <a:moveTo>
                    <a:pt x="0" y="0"/>
                  </a:moveTo>
                  <a:lnTo>
                    <a:pt x="109" y="141"/>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sp>
          <p:nvSpPr>
            <p:cNvPr id="62508" name="Freeform 62"/>
            <p:cNvSpPr>
              <a:spLocks noChangeAspect="1"/>
            </p:cNvSpPr>
            <p:nvPr/>
          </p:nvSpPr>
          <p:spPr bwMode="auto">
            <a:xfrm>
              <a:off x="4481" y="2886"/>
              <a:ext cx="152" cy="114"/>
            </a:xfrm>
            <a:custGeom>
              <a:avLst/>
              <a:gdLst>
                <a:gd name="T0" fmla="*/ 0 w 152"/>
                <a:gd name="T1" fmla="*/ 0 h 114"/>
                <a:gd name="T2" fmla="*/ 152 w 152"/>
                <a:gd name="T3" fmla="*/ 114 h 114"/>
                <a:gd name="T4" fmla="*/ 0 60000 65536"/>
                <a:gd name="T5" fmla="*/ 0 60000 65536"/>
                <a:gd name="T6" fmla="*/ 0 w 152"/>
                <a:gd name="T7" fmla="*/ 0 h 114"/>
                <a:gd name="T8" fmla="*/ 152 w 152"/>
                <a:gd name="T9" fmla="*/ 114 h 114"/>
              </a:gdLst>
              <a:ahLst/>
              <a:cxnLst>
                <a:cxn ang="T4">
                  <a:pos x="T0" y="T1"/>
                </a:cxn>
                <a:cxn ang="T5">
                  <a:pos x="T2" y="T3"/>
                </a:cxn>
              </a:cxnLst>
              <a:rect l="T6" t="T7" r="T8" b="T9"/>
              <a:pathLst>
                <a:path w="152" h="114">
                  <a:moveTo>
                    <a:pt x="0" y="0"/>
                  </a:moveTo>
                  <a:lnTo>
                    <a:pt x="152" y="114"/>
                  </a:lnTo>
                </a:path>
              </a:pathLst>
            </a:custGeom>
            <a:noFill/>
            <a:ln w="28575">
              <a:solidFill>
                <a:srgbClr val="010000"/>
              </a:solidFill>
              <a:round/>
              <a:headEnd type="none" w="sm" len="sm"/>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prstClr val="black"/>
                </a:solidFill>
                <a:latin typeface="Times New Roman" pitchFamily="18" charset="0"/>
              </a:endParaRPr>
            </a:p>
          </p:txBody>
        </p:sp>
      </p:grpSp>
      <p:sp>
        <p:nvSpPr>
          <p:cNvPr id="62469" name="Rectangle 38"/>
          <p:cNvSpPr>
            <a:spLocks noChangeArrowheads="1"/>
          </p:cNvSpPr>
          <p:nvPr/>
        </p:nvSpPr>
        <p:spPr bwMode="auto">
          <a:xfrm>
            <a:off x="692150" y="1904473"/>
            <a:ext cx="1957388"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45000"/>
              </a:spcBef>
              <a:spcAft>
                <a:spcPct val="0"/>
              </a:spcAft>
            </a:pPr>
            <a:r>
              <a:rPr kumimoji="1" lang="en-US" sz="2000" b="1">
                <a:solidFill>
                  <a:srgbClr val="463416"/>
                </a:solidFill>
                <a:latin typeface="Arial" charset="0"/>
              </a:rPr>
              <a:t>Raw DEM</a:t>
            </a:r>
          </a:p>
        </p:txBody>
      </p:sp>
      <p:sp>
        <p:nvSpPr>
          <p:cNvPr id="62470" name="Rectangle 39"/>
          <p:cNvSpPr>
            <a:spLocks noChangeArrowheads="1"/>
          </p:cNvSpPr>
          <p:nvPr/>
        </p:nvSpPr>
        <p:spPr bwMode="auto">
          <a:xfrm>
            <a:off x="5429250" y="1893361"/>
            <a:ext cx="2644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45000"/>
              </a:spcBef>
              <a:spcAft>
                <a:spcPct val="0"/>
              </a:spcAft>
            </a:pPr>
            <a:r>
              <a:rPr kumimoji="1" lang="en-US" sz="2000" b="1">
                <a:solidFill>
                  <a:srgbClr val="463416"/>
                </a:solidFill>
                <a:latin typeface="Arial" charset="0"/>
              </a:rPr>
              <a:t>Pit Removal (Filling)</a:t>
            </a:r>
          </a:p>
        </p:txBody>
      </p:sp>
      <p:sp>
        <p:nvSpPr>
          <p:cNvPr id="62471" name="Rectangle 40"/>
          <p:cNvSpPr>
            <a:spLocks noChangeArrowheads="1"/>
          </p:cNvSpPr>
          <p:nvPr/>
        </p:nvSpPr>
        <p:spPr bwMode="auto">
          <a:xfrm>
            <a:off x="873125" y="3765023"/>
            <a:ext cx="1595438"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45000"/>
              </a:spcBef>
              <a:spcAft>
                <a:spcPct val="0"/>
              </a:spcAft>
            </a:pPr>
            <a:r>
              <a:rPr kumimoji="1" lang="en-US" sz="2000" b="1">
                <a:solidFill>
                  <a:srgbClr val="463416"/>
                </a:solidFill>
                <a:latin typeface="Arial" charset="0"/>
              </a:rPr>
              <a:t>Flow Field</a:t>
            </a:r>
          </a:p>
        </p:txBody>
      </p:sp>
      <p:sp>
        <p:nvSpPr>
          <p:cNvPr id="62472" name="Rectangle 41"/>
          <p:cNvSpPr>
            <a:spLocks noChangeArrowheads="1"/>
          </p:cNvSpPr>
          <p:nvPr/>
        </p:nvSpPr>
        <p:spPr bwMode="auto">
          <a:xfrm>
            <a:off x="4933950" y="3482448"/>
            <a:ext cx="4095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45000"/>
              </a:spcBef>
              <a:spcAft>
                <a:spcPct val="0"/>
              </a:spcAft>
            </a:pPr>
            <a:r>
              <a:rPr kumimoji="1" lang="en-US" sz="2000" b="1">
                <a:solidFill>
                  <a:srgbClr val="463416"/>
                </a:solidFill>
                <a:latin typeface="Arial" charset="0"/>
              </a:rPr>
              <a:t>Channels, Watersheds, Flow Related Terrain Information</a:t>
            </a:r>
            <a:endParaRPr kumimoji="1" lang="en-US" sz="2000" b="1">
              <a:solidFill>
                <a:srgbClr val="463416"/>
              </a:solidFill>
              <a:latin typeface="Arial" charset="0"/>
              <a:sym typeface="Symbol" pitchFamily="18" charset="2"/>
            </a:endParaRPr>
          </a:p>
        </p:txBody>
      </p:sp>
      <p:sp>
        <p:nvSpPr>
          <p:cNvPr id="41" name="Right Arrow 40"/>
          <p:cNvSpPr/>
          <p:nvPr/>
        </p:nvSpPr>
        <p:spPr bwMode="auto">
          <a:xfrm>
            <a:off x="3368675" y="2698223"/>
            <a:ext cx="1323975" cy="488950"/>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42" name="Right Arrow 41"/>
          <p:cNvSpPr/>
          <p:nvPr/>
        </p:nvSpPr>
        <p:spPr bwMode="auto">
          <a:xfrm rot="9126082">
            <a:off x="3368675" y="3623736"/>
            <a:ext cx="1323975" cy="490537"/>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sp>
        <p:nvSpPr>
          <p:cNvPr id="43" name="Right Arrow 42"/>
          <p:cNvSpPr/>
          <p:nvPr/>
        </p:nvSpPr>
        <p:spPr bwMode="auto">
          <a:xfrm>
            <a:off x="3424238" y="4628623"/>
            <a:ext cx="1320800" cy="490538"/>
          </a:xfrm>
          <a:prstGeom prst="rightArrow">
            <a:avLst/>
          </a:prstGeom>
          <a:solidFill>
            <a:schemeClr val="accent5"/>
          </a:solidFill>
          <a:ln w="9525" cap="flat" cmpd="sng" algn="ctr">
            <a:solidFill>
              <a:schemeClr val="bg2"/>
            </a:solid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2000">
              <a:solidFill>
                <a:srgbClr val="463416"/>
              </a:solidFill>
              <a:latin typeface="Times New Roman" pitchFamily="18" charset="0"/>
            </a:endParaRPr>
          </a:p>
        </p:txBody>
      </p:sp>
      <p:pic>
        <p:nvPicPr>
          <p:cNvPr id="62476" name="Picture 4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2390248"/>
            <a:ext cx="3128962"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77" name="Picture 7"/>
          <p:cNvPicPr>
            <a:picLocks noChangeAspect="1" noChangeArrowheads="1"/>
          </p:cNvPicPr>
          <p:nvPr/>
        </p:nvPicPr>
        <p:blipFill>
          <a:blip r:embed="rId6">
            <a:extLst>
              <a:ext uri="{28A0092B-C50C-407E-A947-70E740481C1C}">
                <a14:useLocalDpi xmlns:a14="http://schemas.microsoft.com/office/drawing/2010/main" val="0"/>
              </a:ext>
            </a:extLst>
          </a:blip>
          <a:srcRect l="29329" t="44711" r="2107"/>
          <a:stretch>
            <a:fillRect/>
          </a:stretch>
        </p:blipFill>
        <p:spPr bwMode="auto">
          <a:xfrm>
            <a:off x="4826000" y="4150786"/>
            <a:ext cx="3098800" cy="2179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2478" name="Picture 64"/>
          <p:cNvPicPr>
            <a:picLocks noChangeAspect="1" noChangeArrowheads="1"/>
          </p:cNvPicPr>
          <p:nvPr/>
        </p:nvPicPr>
        <p:blipFill>
          <a:blip r:embed="rId7">
            <a:extLst>
              <a:ext uri="{28A0092B-C50C-407E-A947-70E740481C1C}">
                <a14:useLocalDpi xmlns:a14="http://schemas.microsoft.com/office/drawing/2010/main" val="0"/>
              </a:ext>
            </a:extLst>
          </a:blip>
          <a:srcRect l="53413" t="3049" r="9546" b="59863"/>
          <a:stretch>
            <a:fillRect/>
          </a:stretch>
        </p:blipFill>
        <p:spPr bwMode="auto">
          <a:xfrm>
            <a:off x="6940550" y="4149198"/>
            <a:ext cx="2084388" cy="2178050"/>
          </a:xfrm>
          <a:prstGeom prst="rect">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9305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762000" y="182563"/>
            <a:ext cx="7772400" cy="1006475"/>
          </a:xfrm>
        </p:spPr>
        <p:txBody>
          <a:bodyPr/>
          <a:lstStyle/>
          <a:p>
            <a:pPr eaLnBrk="1" hangingPunct="1"/>
            <a:r>
              <a:rPr lang="en-US" smtClean="0"/>
              <a:t>The Pit Removal Problem</a:t>
            </a:r>
          </a:p>
        </p:txBody>
      </p:sp>
      <p:sp>
        <p:nvSpPr>
          <p:cNvPr id="74755" name="Rectangle 3"/>
          <p:cNvSpPr>
            <a:spLocks noGrp="1" noChangeArrowheads="1"/>
          </p:cNvSpPr>
          <p:nvPr>
            <p:ph type="body" idx="1"/>
          </p:nvPr>
        </p:nvSpPr>
        <p:spPr>
          <a:xfrm>
            <a:off x="701675" y="2682875"/>
            <a:ext cx="7772400" cy="3825875"/>
          </a:xfrm>
        </p:spPr>
        <p:txBody>
          <a:bodyPr/>
          <a:lstStyle/>
          <a:p>
            <a:pPr eaLnBrk="1" hangingPunct="1"/>
            <a:r>
              <a:rPr lang="en-US" smtClean="0"/>
              <a:t>DEM creation results in </a:t>
            </a:r>
            <a:r>
              <a:rPr lang="en-US" smtClean="0">
                <a:solidFill>
                  <a:srgbClr val="FF3300"/>
                </a:solidFill>
              </a:rPr>
              <a:t>artificial pits</a:t>
            </a:r>
            <a:r>
              <a:rPr lang="en-US" smtClean="0"/>
              <a:t> in the landscape</a:t>
            </a:r>
          </a:p>
          <a:p>
            <a:pPr eaLnBrk="1" hangingPunct="1"/>
            <a:r>
              <a:rPr lang="en-US" smtClean="0"/>
              <a:t>A pit is a set of one or more cells which has </a:t>
            </a:r>
            <a:r>
              <a:rPr lang="en-US" smtClean="0">
                <a:solidFill>
                  <a:srgbClr val="FF3300"/>
                </a:solidFill>
              </a:rPr>
              <a:t>no downstream cells</a:t>
            </a:r>
            <a:r>
              <a:rPr lang="en-US" smtClean="0"/>
              <a:t> around it</a:t>
            </a:r>
          </a:p>
          <a:p>
            <a:pPr eaLnBrk="1" hangingPunct="1"/>
            <a:r>
              <a:rPr lang="en-US" smtClean="0"/>
              <a:t>Unless these pits are removed they become </a:t>
            </a:r>
            <a:r>
              <a:rPr lang="en-US" smtClean="0">
                <a:solidFill>
                  <a:srgbClr val="FF3300"/>
                </a:solidFill>
              </a:rPr>
              <a:t>sinks</a:t>
            </a:r>
            <a:r>
              <a:rPr lang="en-US" smtClean="0"/>
              <a:t> and isolate portions of the watershed</a:t>
            </a:r>
          </a:p>
          <a:p>
            <a:pPr eaLnBrk="1" hangingPunct="1"/>
            <a:r>
              <a:rPr lang="en-US" smtClean="0">
                <a:solidFill>
                  <a:srgbClr val="FF3300"/>
                </a:solidFill>
              </a:rPr>
              <a:t>Pit removal</a:t>
            </a:r>
            <a:r>
              <a:rPr lang="en-US" smtClean="0"/>
              <a:t> is first thing done with a DEM</a:t>
            </a:r>
          </a:p>
        </p:txBody>
      </p:sp>
      <p:pic>
        <p:nvPicPr>
          <p:cNvPr id="747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1216025"/>
            <a:ext cx="6315075"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38217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p:cNvGraphicFramePr>
          <p:nvPr/>
        </p:nvGraphicFramePr>
        <p:xfrm>
          <a:off x="1141413" y="1370013"/>
          <a:ext cx="6856412" cy="1828800"/>
        </p:xfrm>
        <a:graphic>
          <a:graphicData uri="http://schemas.openxmlformats.org/presentationml/2006/ole">
            <mc:AlternateContent xmlns:mc="http://schemas.openxmlformats.org/markup-compatibility/2006">
              <mc:Choice xmlns:v="urn:schemas-microsoft-com:vml" Requires="v">
                <p:oleObj spid="_x0000_s28701" name="Bitmap Image" r:id="rId3" imgW="5311600" imgH="3741744" progId="Paint.Picture">
                  <p:embed/>
                </p:oleObj>
              </mc:Choice>
              <mc:Fallback>
                <p:oleObj name="Bitmap Image" r:id="rId3" imgW="5311600" imgH="3741744" progId="Paint.Picture">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03139" name="Picture 3" descr="fill-06"/>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1413" y="1370013"/>
            <a:ext cx="68564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4"/>
          <p:cNvSpPr>
            <a:spLocks noGrp="1" noChangeArrowheads="1"/>
          </p:cNvSpPr>
          <p:nvPr>
            <p:ph type="body" idx="1"/>
          </p:nvPr>
        </p:nvSpPr>
        <p:spPr>
          <a:xfrm>
            <a:off x="1522413" y="3656013"/>
            <a:ext cx="6400800" cy="2255837"/>
          </a:xfrm>
          <a:solidFill>
            <a:schemeClr val="bg1"/>
          </a:solidFill>
        </p:spPr>
        <p:txBody>
          <a:bodyPr/>
          <a:lstStyle/>
          <a:p>
            <a:pPr eaLnBrk="1" hangingPunct="1">
              <a:buFontTx/>
              <a:buNone/>
            </a:pPr>
            <a:r>
              <a:rPr lang="en-US" sz="3600" smtClean="0">
                <a:cs typeface="Times New Roman" pitchFamily="18" charset="0"/>
              </a:rPr>
              <a:t>	Increase elevation to the pour point elevation until the pit drains to a neighbor</a:t>
            </a:r>
          </a:p>
        </p:txBody>
      </p:sp>
      <p:sp>
        <p:nvSpPr>
          <p:cNvPr id="5125" name="Rectangle 5"/>
          <p:cNvSpPr>
            <a:spLocks noGrp="1" noChangeArrowheads="1"/>
          </p:cNvSpPr>
          <p:nvPr>
            <p:ph type="title"/>
          </p:nvPr>
        </p:nvSpPr>
        <p:spPr>
          <a:xfrm>
            <a:off x="762000" y="182563"/>
            <a:ext cx="7772400" cy="1006475"/>
          </a:xfrm>
        </p:spPr>
        <p:txBody>
          <a:bodyPr/>
          <a:lstStyle/>
          <a:p>
            <a:pPr eaLnBrk="1" hangingPunct="1"/>
            <a:r>
              <a:rPr lang="en-US" sz="6000" dirty="0" smtClean="0">
                <a:solidFill>
                  <a:schemeClr val="tx1"/>
                </a:solidFill>
                <a:cs typeface="Times New Roman" pitchFamily="18" charset="0"/>
              </a:rPr>
              <a:t>Pit Filling</a:t>
            </a:r>
          </a:p>
        </p:txBody>
      </p:sp>
    </p:spTree>
    <p:extLst>
      <p:ext uri="{BB962C8B-B14F-4D97-AF65-F5344CB8AC3E}">
        <p14:creationId xmlns:p14="http://schemas.microsoft.com/office/powerpoint/2010/main" val="24129634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03139"/>
                                        </p:tgtEl>
                                        <p:attrNameLst>
                                          <p:attrName>style.visibility</p:attrName>
                                        </p:attrNameLst>
                                      </p:cBhvr>
                                      <p:to>
                                        <p:strVal val="visible"/>
                                      </p:to>
                                    </p:set>
                                    <p:animEffect transition="in" filter="wipe(down)">
                                      <p:cBhvr>
                                        <p:cTn id="7" dur="500"/>
                                        <p:tgtEl>
                                          <p:spTgt spid="603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563" name="Object 11">
            <a:hlinkHover r:id="rId4" action="ppaction://hlinksldjump"/>
          </p:cNvPr>
          <p:cNvGraphicFramePr>
            <a:graphicFrameLocks noChangeAspect="1"/>
          </p:cNvGraphicFramePr>
          <p:nvPr>
            <p:extLst>
              <p:ext uri="{D42A27DB-BD31-4B8C-83A1-F6EECF244321}">
                <p14:modId xmlns:p14="http://schemas.microsoft.com/office/powerpoint/2010/main" val="1858964175"/>
              </p:ext>
            </p:extLst>
          </p:nvPr>
        </p:nvGraphicFramePr>
        <p:xfrm>
          <a:off x="4774489" y="2445595"/>
          <a:ext cx="4077224" cy="3295926"/>
        </p:xfrm>
        <a:graphic>
          <a:graphicData uri="http://schemas.openxmlformats.org/presentationml/2006/ole">
            <mc:AlternateContent xmlns:mc="http://schemas.openxmlformats.org/markup-compatibility/2006">
              <mc:Choice xmlns:v="urn:schemas-microsoft-com:vml" Requires="v">
                <p:oleObj spid="_x0000_s29752" name="Worksheet" r:id="rId5" imgW="2486112" imgH="2009711" progId="Excel.Sheet.8">
                  <p:embed/>
                </p:oleObj>
              </mc:Choice>
              <mc:Fallback>
                <p:oleObj name="Worksheet" r:id="rId5" imgW="2486112" imgH="2009711" progId="Excel.Sheet.8">
                  <p:embed/>
                  <p:pic>
                    <p:nvPicPr>
                      <p:cNvPr id="0" name=""/>
                      <p:cNvPicPr>
                        <a:picLocks noChangeArrowheads="1"/>
                      </p:cNvPicPr>
                      <p:nvPr/>
                    </p:nvPicPr>
                    <p:blipFill>
                      <a:blip r:embed="rId6"/>
                      <a:srcRect/>
                      <a:stretch>
                        <a:fillRect/>
                      </a:stretch>
                    </p:blipFill>
                    <p:spPr bwMode="auto">
                      <a:xfrm>
                        <a:off x="4774489" y="2445595"/>
                        <a:ext cx="4077224" cy="32959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8" name="Rectangle 6"/>
          <p:cNvSpPr>
            <a:spLocks noGrp="1" noChangeArrowheads="1"/>
          </p:cNvSpPr>
          <p:nvPr>
            <p:ph type="title" idx="4294967295"/>
          </p:nvPr>
        </p:nvSpPr>
        <p:spPr>
          <a:xfrm>
            <a:off x="2306472" y="180651"/>
            <a:ext cx="4531057" cy="1371600"/>
          </a:xfrm>
          <a:noFill/>
          <a:ln/>
        </p:spPr>
        <p:txBody>
          <a:bodyPr/>
          <a:lstStyle/>
          <a:p>
            <a:r>
              <a:rPr lang="en-US" sz="3600" dirty="0" smtClean="0"/>
              <a:t>Pit Filling </a:t>
            </a:r>
            <a:endParaRPr lang="en-US" sz="3600" dirty="0"/>
          </a:p>
        </p:txBody>
      </p:sp>
      <p:graphicFrame>
        <p:nvGraphicFramePr>
          <p:cNvPr id="6" name="Object 78"/>
          <p:cNvGraphicFramePr>
            <a:graphicFrameLocks noChangeAspect="1"/>
          </p:cNvGraphicFramePr>
          <p:nvPr>
            <p:extLst>
              <p:ext uri="{D42A27DB-BD31-4B8C-83A1-F6EECF244321}">
                <p14:modId xmlns:p14="http://schemas.microsoft.com/office/powerpoint/2010/main" val="2268720397"/>
              </p:ext>
            </p:extLst>
          </p:nvPr>
        </p:nvGraphicFramePr>
        <p:xfrm>
          <a:off x="377114" y="2445594"/>
          <a:ext cx="4069787" cy="3290887"/>
        </p:xfrm>
        <a:graphic>
          <a:graphicData uri="http://schemas.openxmlformats.org/presentationml/2006/ole">
            <mc:AlternateContent xmlns:mc="http://schemas.openxmlformats.org/markup-compatibility/2006">
              <mc:Choice xmlns:v="urn:schemas-microsoft-com:vml" Requires="v">
                <p:oleObj spid="_x0000_s29753" name="Worksheet" r:id="rId7" imgW="2486112" imgH="2009711" progId="Excel.Sheet.8">
                  <p:embed/>
                </p:oleObj>
              </mc:Choice>
              <mc:Fallback>
                <p:oleObj name="Worksheet" r:id="rId7" imgW="2486112" imgH="2009711" progId="Excel.Sheet.8">
                  <p:embed/>
                  <p:pic>
                    <p:nvPicPr>
                      <p:cNvPr id="0" name=""/>
                      <p:cNvPicPr>
                        <a:picLocks noChangeAspect="1" noChangeArrowheads="1"/>
                      </p:cNvPicPr>
                      <p:nvPr/>
                    </p:nvPicPr>
                    <p:blipFill>
                      <a:blip r:embed="rId8"/>
                      <a:srcRect/>
                      <a:stretch>
                        <a:fillRect/>
                      </a:stretch>
                    </p:blipFill>
                    <p:spPr bwMode="auto">
                      <a:xfrm>
                        <a:off x="377114" y="2445594"/>
                        <a:ext cx="4069787" cy="3290887"/>
                      </a:xfrm>
                      <a:prstGeom prst="rect">
                        <a:avLst/>
                      </a:prstGeom>
                      <a:noFill/>
                      <a:ln>
                        <a:noFill/>
                      </a:ln>
                      <a:effectLst/>
                    </p:spPr>
                  </p:pic>
                </p:oleObj>
              </mc:Fallback>
            </mc:AlternateContent>
          </a:graphicData>
        </a:graphic>
      </p:graphicFrame>
      <p:sp>
        <p:nvSpPr>
          <p:cNvPr id="15" name="Line 84"/>
          <p:cNvSpPr>
            <a:spLocks noChangeShapeType="1"/>
          </p:cNvSpPr>
          <p:nvPr/>
        </p:nvSpPr>
        <p:spPr bwMode="auto">
          <a:xfrm flipH="1" flipV="1">
            <a:off x="1756413" y="5055107"/>
            <a:ext cx="286066" cy="99357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16" name="Line 86"/>
          <p:cNvSpPr>
            <a:spLocks noChangeShapeType="1"/>
          </p:cNvSpPr>
          <p:nvPr/>
        </p:nvSpPr>
        <p:spPr bwMode="auto">
          <a:xfrm flipV="1">
            <a:off x="2403210" y="5390757"/>
            <a:ext cx="867040" cy="65792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17" name="Text Box 87"/>
          <p:cNvSpPr txBox="1">
            <a:spLocks noChangeArrowheads="1"/>
          </p:cNvSpPr>
          <p:nvPr/>
        </p:nvSpPr>
        <p:spPr bwMode="auto">
          <a:xfrm>
            <a:off x="1864772" y="6048679"/>
            <a:ext cx="567784" cy="40011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dirty="0" smtClean="0">
                <a:solidFill>
                  <a:srgbClr val="000000"/>
                </a:solidFill>
              </a:rPr>
              <a:t>Pits</a:t>
            </a:r>
            <a:endParaRPr lang="en-US" sz="2000" dirty="0">
              <a:solidFill>
                <a:srgbClr val="000000"/>
              </a:solidFill>
            </a:endParaRPr>
          </a:p>
        </p:txBody>
      </p:sp>
      <p:sp>
        <p:nvSpPr>
          <p:cNvPr id="10" name="Line 92"/>
          <p:cNvSpPr>
            <a:spLocks noChangeShapeType="1"/>
          </p:cNvSpPr>
          <p:nvPr/>
        </p:nvSpPr>
        <p:spPr bwMode="auto">
          <a:xfrm flipH="1" flipV="1">
            <a:off x="5909479" y="3478139"/>
            <a:ext cx="641445" cy="254191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11" name="Line 93"/>
          <p:cNvSpPr>
            <a:spLocks noChangeShapeType="1"/>
          </p:cNvSpPr>
          <p:nvPr/>
        </p:nvSpPr>
        <p:spPr bwMode="auto">
          <a:xfrm flipV="1">
            <a:off x="6960358" y="5055107"/>
            <a:ext cx="709684" cy="96494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000000"/>
              </a:solidFill>
            </a:endParaRPr>
          </a:p>
        </p:txBody>
      </p:sp>
      <p:sp>
        <p:nvSpPr>
          <p:cNvPr id="12" name="Text Box 94"/>
          <p:cNvSpPr txBox="1">
            <a:spLocks noChangeArrowheads="1"/>
          </p:cNvSpPr>
          <p:nvPr/>
        </p:nvSpPr>
        <p:spPr bwMode="auto">
          <a:xfrm>
            <a:off x="6041680" y="6020053"/>
            <a:ext cx="1372492" cy="40011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000" dirty="0">
                <a:solidFill>
                  <a:srgbClr val="000000"/>
                </a:solidFill>
              </a:rPr>
              <a:t>Pour Points</a:t>
            </a:r>
          </a:p>
        </p:txBody>
      </p:sp>
      <p:sp>
        <p:nvSpPr>
          <p:cNvPr id="18" name="Rectangle 6"/>
          <p:cNvSpPr txBox="1">
            <a:spLocks noChangeArrowheads="1"/>
          </p:cNvSpPr>
          <p:nvPr/>
        </p:nvSpPr>
        <p:spPr bwMode="auto">
          <a:xfrm>
            <a:off x="382137" y="1206508"/>
            <a:ext cx="402609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solidFill>
                  <a:srgbClr val="000000"/>
                </a:solidFill>
              </a:rPr>
              <a:t>Original DEM</a:t>
            </a:r>
            <a:endParaRPr lang="en-US" sz="3200" dirty="0">
              <a:solidFill>
                <a:srgbClr val="000000"/>
              </a:solidFill>
            </a:endParaRPr>
          </a:p>
        </p:txBody>
      </p:sp>
      <p:sp>
        <p:nvSpPr>
          <p:cNvPr id="4" name="Freeform 3"/>
          <p:cNvSpPr/>
          <p:nvPr/>
        </p:nvSpPr>
        <p:spPr bwMode="auto">
          <a:xfrm>
            <a:off x="776975" y="3418294"/>
            <a:ext cx="1629035" cy="1648772"/>
          </a:xfrm>
          <a:custGeom>
            <a:avLst/>
            <a:gdLst>
              <a:gd name="connsiteX0" fmla="*/ 0 w 1637731"/>
              <a:gd name="connsiteY0" fmla="*/ 641444 h 1637731"/>
              <a:gd name="connsiteX1" fmla="*/ 436728 w 1637731"/>
              <a:gd name="connsiteY1" fmla="*/ 655092 h 1637731"/>
              <a:gd name="connsiteX2" fmla="*/ 450376 w 1637731"/>
              <a:gd name="connsiteY2" fmla="*/ 0 h 1637731"/>
              <a:gd name="connsiteX3" fmla="*/ 832513 w 1637731"/>
              <a:gd name="connsiteY3" fmla="*/ 13647 h 1637731"/>
              <a:gd name="connsiteX4" fmla="*/ 859809 w 1637731"/>
              <a:gd name="connsiteY4" fmla="*/ 968991 h 1637731"/>
              <a:gd name="connsiteX5" fmla="*/ 1637731 w 1637731"/>
              <a:gd name="connsiteY5" fmla="*/ 996286 h 1637731"/>
              <a:gd name="connsiteX6" fmla="*/ 1624083 w 1637731"/>
              <a:gd name="connsiteY6" fmla="*/ 1624083 h 1637731"/>
              <a:gd name="connsiteX7" fmla="*/ 13647 w 1637731"/>
              <a:gd name="connsiteY7" fmla="*/ 1637731 h 1637731"/>
              <a:gd name="connsiteX8" fmla="*/ 0 w 1637731"/>
              <a:gd name="connsiteY8" fmla="*/ 641444 h 1637731"/>
              <a:gd name="connsiteX0" fmla="*/ 0 w 1637731"/>
              <a:gd name="connsiteY0" fmla="*/ 635094 h 1631381"/>
              <a:gd name="connsiteX1" fmla="*/ 43672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59809 w 1637731"/>
              <a:gd name="connsiteY4" fmla="*/ 9626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31381"/>
              <a:gd name="connsiteX1" fmla="*/ 430378 w 1637731"/>
              <a:gd name="connsiteY1" fmla="*/ 648742 h 1631381"/>
              <a:gd name="connsiteX2" fmla="*/ 418626 w 1637731"/>
              <a:gd name="connsiteY2" fmla="*/ 0 h 1631381"/>
              <a:gd name="connsiteX3" fmla="*/ 832513 w 1637731"/>
              <a:gd name="connsiteY3" fmla="*/ 7297 h 1631381"/>
              <a:gd name="connsiteX4" fmla="*/ 847109 w 1637731"/>
              <a:gd name="connsiteY4" fmla="*/ 988041 h 1631381"/>
              <a:gd name="connsiteX5" fmla="*/ 1637731 w 1637731"/>
              <a:gd name="connsiteY5" fmla="*/ 989936 h 1631381"/>
              <a:gd name="connsiteX6" fmla="*/ 1624083 w 1637731"/>
              <a:gd name="connsiteY6" fmla="*/ 1617733 h 1631381"/>
              <a:gd name="connsiteX7" fmla="*/ 13647 w 1637731"/>
              <a:gd name="connsiteY7" fmla="*/ 1631381 h 1631381"/>
              <a:gd name="connsiteX8" fmla="*/ 0 w 1637731"/>
              <a:gd name="connsiteY8" fmla="*/ 635094 h 1631381"/>
              <a:gd name="connsiteX0" fmla="*/ 0 w 1637731"/>
              <a:gd name="connsiteY0" fmla="*/ 635094 h 1655833"/>
              <a:gd name="connsiteX1" fmla="*/ 430378 w 1637731"/>
              <a:gd name="connsiteY1" fmla="*/ 648742 h 1655833"/>
              <a:gd name="connsiteX2" fmla="*/ 418626 w 1637731"/>
              <a:gd name="connsiteY2" fmla="*/ 0 h 1655833"/>
              <a:gd name="connsiteX3" fmla="*/ 832513 w 1637731"/>
              <a:gd name="connsiteY3" fmla="*/ 7297 h 1655833"/>
              <a:gd name="connsiteX4" fmla="*/ 847109 w 1637731"/>
              <a:gd name="connsiteY4" fmla="*/ 988041 h 1655833"/>
              <a:gd name="connsiteX5" fmla="*/ 1637731 w 1637731"/>
              <a:gd name="connsiteY5" fmla="*/ 989936 h 1655833"/>
              <a:gd name="connsiteX6" fmla="*/ 1624083 w 1637731"/>
              <a:gd name="connsiteY6" fmla="*/ 1655833 h 1655833"/>
              <a:gd name="connsiteX7" fmla="*/ 13647 w 1637731"/>
              <a:gd name="connsiteY7" fmla="*/ 1631381 h 1655833"/>
              <a:gd name="connsiteX8" fmla="*/ 0 w 1637731"/>
              <a:gd name="connsiteY8" fmla="*/ 635094 h 1655833"/>
              <a:gd name="connsiteX0" fmla="*/ 0 w 1625031"/>
              <a:gd name="connsiteY0" fmla="*/ 654144 h 1655833"/>
              <a:gd name="connsiteX1" fmla="*/ 417678 w 1625031"/>
              <a:gd name="connsiteY1" fmla="*/ 648742 h 1655833"/>
              <a:gd name="connsiteX2" fmla="*/ 405926 w 1625031"/>
              <a:gd name="connsiteY2" fmla="*/ 0 h 1655833"/>
              <a:gd name="connsiteX3" fmla="*/ 819813 w 1625031"/>
              <a:gd name="connsiteY3" fmla="*/ 7297 h 1655833"/>
              <a:gd name="connsiteX4" fmla="*/ 834409 w 1625031"/>
              <a:gd name="connsiteY4" fmla="*/ 988041 h 1655833"/>
              <a:gd name="connsiteX5" fmla="*/ 1625031 w 1625031"/>
              <a:gd name="connsiteY5" fmla="*/ 989936 h 1655833"/>
              <a:gd name="connsiteX6" fmla="*/ 1611383 w 1625031"/>
              <a:gd name="connsiteY6" fmla="*/ 1655833 h 1655833"/>
              <a:gd name="connsiteX7" fmla="*/ 947 w 1625031"/>
              <a:gd name="connsiteY7" fmla="*/ 1631381 h 1655833"/>
              <a:gd name="connsiteX8" fmla="*/ 0 w 1625031"/>
              <a:gd name="connsiteY8" fmla="*/ 654144 h 1655833"/>
              <a:gd name="connsiteX0" fmla="*/ 0 w 1629035"/>
              <a:gd name="connsiteY0" fmla="*/ 654144 h 1648772"/>
              <a:gd name="connsiteX1" fmla="*/ 417678 w 1629035"/>
              <a:gd name="connsiteY1" fmla="*/ 648742 h 1648772"/>
              <a:gd name="connsiteX2" fmla="*/ 405926 w 1629035"/>
              <a:gd name="connsiteY2" fmla="*/ 0 h 1648772"/>
              <a:gd name="connsiteX3" fmla="*/ 819813 w 1629035"/>
              <a:gd name="connsiteY3" fmla="*/ 7297 h 1648772"/>
              <a:gd name="connsiteX4" fmla="*/ 834409 w 1629035"/>
              <a:gd name="connsiteY4" fmla="*/ 988041 h 1648772"/>
              <a:gd name="connsiteX5" fmla="*/ 1625031 w 1629035"/>
              <a:gd name="connsiteY5" fmla="*/ 989936 h 1648772"/>
              <a:gd name="connsiteX6" fmla="*/ 1629035 w 1629035"/>
              <a:gd name="connsiteY6" fmla="*/ 1648772 h 1648772"/>
              <a:gd name="connsiteX7" fmla="*/ 947 w 1629035"/>
              <a:gd name="connsiteY7" fmla="*/ 1631381 h 1648772"/>
              <a:gd name="connsiteX8" fmla="*/ 0 w 1629035"/>
              <a:gd name="connsiteY8" fmla="*/ 654144 h 164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9035" h="1648772">
                <a:moveTo>
                  <a:pt x="0" y="654144"/>
                </a:moveTo>
                <a:lnTo>
                  <a:pt x="417678" y="648742"/>
                </a:lnTo>
                <a:lnTo>
                  <a:pt x="405926" y="0"/>
                </a:lnTo>
                <a:lnTo>
                  <a:pt x="819813" y="7297"/>
                </a:lnTo>
                <a:lnTo>
                  <a:pt x="834409" y="988041"/>
                </a:lnTo>
                <a:lnTo>
                  <a:pt x="1625031" y="989936"/>
                </a:lnTo>
                <a:cubicBezTo>
                  <a:pt x="1626366" y="1209548"/>
                  <a:pt x="1627700" y="1429160"/>
                  <a:pt x="1629035" y="1648772"/>
                </a:cubicBezTo>
                <a:lnTo>
                  <a:pt x="947" y="1631381"/>
                </a:lnTo>
                <a:cubicBezTo>
                  <a:pt x="631" y="1305635"/>
                  <a:pt x="316" y="979890"/>
                  <a:pt x="0" y="654144"/>
                </a:cubicBezTo>
                <a:close/>
              </a:path>
            </a:pathLst>
          </a:cu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21" name="Rectangle 20"/>
          <p:cNvSpPr/>
          <p:nvPr/>
        </p:nvSpPr>
        <p:spPr bwMode="auto">
          <a:xfrm>
            <a:off x="3214034" y="5067064"/>
            <a:ext cx="400392" cy="323694"/>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endParaRPr>
          </a:p>
        </p:txBody>
      </p:sp>
      <p:sp>
        <p:nvSpPr>
          <p:cNvPr id="13" name="Oval 90"/>
          <p:cNvSpPr>
            <a:spLocks noChangeArrowheads="1"/>
          </p:cNvSpPr>
          <p:nvPr/>
        </p:nvSpPr>
        <p:spPr bwMode="auto">
          <a:xfrm>
            <a:off x="5508127" y="3083275"/>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14" name="Oval 91"/>
          <p:cNvSpPr>
            <a:spLocks noChangeArrowheads="1"/>
          </p:cNvSpPr>
          <p:nvPr/>
        </p:nvSpPr>
        <p:spPr bwMode="auto">
          <a:xfrm>
            <a:off x="7544032" y="4686066"/>
            <a:ext cx="533553" cy="381000"/>
          </a:xfrm>
          <a:prstGeom prst="ellipse">
            <a:avLst/>
          </a:prstGeom>
          <a:noFill/>
          <a:ln w="57150">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z="2400">
              <a:solidFill>
                <a:srgbClr val="000000"/>
              </a:solidFill>
            </a:endParaRPr>
          </a:p>
        </p:txBody>
      </p:sp>
      <p:sp>
        <p:nvSpPr>
          <p:cNvPr id="25" name="Rectangle 6"/>
          <p:cNvSpPr txBox="1">
            <a:spLocks noChangeArrowheads="1"/>
          </p:cNvSpPr>
          <p:nvPr/>
        </p:nvSpPr>
        <p:spPr bwMode="auto">
          <a:xfrm>
            <a:off x="4776716" y="1222428"/>
            <a:ext cx="405338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charset="0"/>
              </a:defRPr>
            </a:lvl2pPr>
            <a:lvl3pPr algn="ctr" rtl="0" eaLnBrk="0" fontAlgn="base" hangingPunct="0">
              <a:spcBef>
                <a:spcPct val="0"/>
              </a:spcBef>
              <a:spcAft>
                <a:spcPct val="0"/>
              </a:spcAft>
              <a:defRPr sz="4400">
                <a:solidFill>
                  <a:schemeClr val="tx2"/>
                </a:solidFill>
                <a:latin typeface="Times New Roman" pitchFamily="18" charset="0"/>
                <a:cs typeface="Arial" charset="0"/>
              </a:defRPr>
            </a:lvl3pPr>
            <a:lvl4pPr algn="ctr" rtl="0" eaLnBrk="0" fontAlgn="base" hangingPunct="0">
              <a:spcBef>
                <a:spcPct val="0"/>
              </a:spcBef>
              <a:spcAft>
                <a:spcPct val="0"/>
              </a:spcAft>
              <a:defRPr sz="4400">
                <a:solidFill>
                  <a:schemeClr val="tx2"/>
                </a:solidFill>
                <a:latin typeface="Times New Roman" pitchFamily="18" charset="0"/>
                <a:cs typeface="Arial" charset="0"/>
              </a:defRPr>
            </a:lvl4pPr>
            <a:lvl5pPr algn="ctr" rtl="0" eaLnBrk="0" fontAlgn="base" hangingPunct="0">
              <a:spcBef>
                <a:spcPct val="0"/>
              </a:spcBef>
              <a:spcAft>
                <a:spcPct val="0"/>
              </a:spcAft>
              <a:defRPr sz="4400">
                <a:solidFill>
                  <a:schemeClr val="tx2"/>
                </a:solidFill>
                <a:latin typeface="Times New Roman" pitchFamily="18" charset="0"/>
                <a:cs typeface="Arial" charset="0"/>
              </a:defRPr>
            </a:lvl5pPr>
            <a:lvl6pPr marL="457200" algn="ctr" rtl="0" fontAlgn="base">
              <a:spcBef>
                <a:spcPct val="0"/>
              </a:spcBef>
              <a:spcAft>
                <a:spcPct val="0"/>
              </a:spcAft>
              <a:defRPr sz="4400">
                <a:solidFill>
                  <a:schemeClr val="tx2"/>
                </a:solidFill>
                <a:latin typeface="Times New Roman" pitchFamily="18" charset="0"/>
                <a:cs typeface="Arial" charset="0"/>
              </a:defRPr>
            </a:lvl6pPr>
            <a:lvl7pPr marL="914400" algn="ctr" rtl="0" fontAlgn="base">
              <a:spcBef>
                <a:spcPct val="0"/>
              </a:spcBef>
              <a:spcAft>
                <a:spcPct val="0"/>
              </a:spcAft>
              <a:defRPr sz="4400">
                <a:solidFill>
                  <a:schemeClr val="tx2"/>
                </a:solidFill>
                <a:latin typeface="Times New Roman" pitchFamily="18" charset="0"/>
                <a:cs typeface="Arial" charset="0"/>
              </a:defRPr>
            </a:lvl7pPr>
            <a:lvl8pPr marL="1371600" algn="ctr" rtl="0" fontAlgn="base">
              <a:spcBef>
                <a:spcPct val="0"/>
              </a:spcBef>
              <a:spcAft>
                <a:spcPct val="0"/>
              </a:spcAft>
              <a:defRPr sz="4400">
                <a:solidFill>
                  <a:schemeClr val="tx2"/>
                </a:solidFill>
                <a:latin typeface="Times New Roman" pitchFamily="18" charset="0"/>
                <a:cs typeface="Arial" charset="0"/>
              </a:defRPr>
            </a:lvl8pPr>
            <a:lvl9pPr marL="1828800" algn="ctr" rtl="0" fontAlgn="base">
              <a:spcBef>
                <a:spcPct val="0"/>
              </a:spcBef>
              <a:spcAft>
                <a:spcPct val="0"/>
              </a:spcAft>
              <a:defRPr sz="4400">
                <a:solidFill>
                  <a:schemeClr val="tx2"/>
                </a:solidFill>
                <a:latin typeface="Times New Roman" pitchFamily="18" charset="0"/>
                <a:cs typeface="Arial" charset="0"/>
              </a:defRPr>
            </a:lvl9pPr>
          </a:lstStyle>
          <a:p>
            <a:r>
              <a:rPr lang="en-US" sz="3200" dirty="0" smtClean="0">
                <a:solidFill>
                  <a:srgbClr val="000000"/>
                </a:solidFill>
              </a:rPr>
              <a:t>Pits Filled</a:t>
            </a:r>
            <a:endParaRPr lang="en-US" sz="3200" dirty="0">
              <a:solidFill>
                <a:srgbClr val="000000"/>
              </a:solidFill>
            </a:endParaRPr>
          </a:p>
        </p:txBody>
      </p:sp>
    </p:spTree>
    <p:extLst>
      <p:ext uri="{BB962C8B-B14F-4D97-AF65-F5344CB8AC3E}">
        <p14:creationId xmlns:p14="http://schemas.microsoft.com/office/powerpoint/2010/main" val="136945759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p:cNvGrpSpPr/>
          <p:nvPr/>
        </p:nvGrpSpPr>
        <p:grpSpPr>
          <a:xfrm>
            <a:off x="1615708" y="1389166"/>
            <a:ext cx="2432001" cy="2993127"/>
            <a:chOff x="2286000" y="1473200"/>
            <a:chExt cx="2589213" cy="3494088"/>
          </a:xfrm>
        </p:grpSpPr>
        <p:grpSp>
          <p:nvGrpSpPr>
            <p:cNvPr id="46" name="Group 12"/>
            <p:cNvGrpSpPr>
              <a:grpSpLocks/>
            </p:cNvGrpSpPr>
            <p:nvPr/>
          </p:nvGrpSpPr>
          <p:grpSpPr bwMode="auto">
            <a:xfrm>
              <a:off x="2286000" y="2139950"/>
              <a:ext cx="2589213" cy="2827338"/>
              <a:chOff x="1877" y="1152"/>
              <a:chExt cx="775" cy="749"/>
            </a:xfrm>
          </p:grpSpPr>
          <p:sp>
            <p:nvSpPr>
              <p:cNvPr id="53" name="Rectangle 13"/>
              <p:cNvSpPr>
                <a:spLocks noChangeArrowheads="1"/>
              </p:cNvSpPr>
              <p:nvPr/>
            </p:nvSpPr>
            <p:spPr bwMode="auto">
              <a:xfrm>
                <a:off x="1877" y="1152"/>
                <a:ext cx="259"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80</a:t>
                </a:r>
              </a:p>
            </p:txBody>
          </p:sp>
          <p:sp>
            <p:nvSpPr>
              <p:cNvPr id="54" name="Rectangle 14"/>
              <p:cNvSpPr>
                <a:spLocks noChangeArrowheads="1"/>
              </p:cNvSpPr>
              <p:nvPr/>
            </p:nvSpPr>
            <p:spPr bwMode="auto">
              <a:xfrm>
                <a:off x="2136"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74</a:t>
                </a:r>
              </a:p>
            </p:txBody>
          </p:sp>
          <p:sp>
            <p:nvSpPr>
              <p:cNvPr id="55" name="Rectangle 15"/>
              <p:cNvSpPr>
                <a:spLocks noChangeArrowheads="1"/>
              </p:cNvSpPr>
              <p:nvPr/>
            </p:nvSpPr>
            <p:spPr bwMode="auto">
              <a:xfrm>
                <a:off x="2394" y="1152"/>
                <a:ext cx="258" cy="24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63</a:t>
                </a:r>
              </a:p>
            </p:txBody>
          </p:sp>
          <p:sp>
            <p:nvSpPr>
              <p:cNvPr id="56" name="Rectangle 16"/>
              <p:cNvSpPr>
                <a:spLocks noChangeArrowheads="1"/>
              </p:cNvSpPr>
              <p:nvPr/>
            </p:nvSpPr>
            <p:spPr bwMode="auto">
              <a:xfrm>
                <a:off x="1877" y="140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69</a:t>
                </a:r>
              </a:p>
            </p:txBody>
          </p:sp>
          <p:sp>
            <p:nvSpPr>
              <p:cNvPr id="57" name="Rectangle 17"/>
              <p:cNvSpPr>
                <a:spLocks noChangeArrowheads="1"/>
              </p:cNvSpPr>
              <p:nvPr/>
            </p:nvSpPr>
            <p:spPr bwMode="auto">
              <a:xfrm>
                <a:off x="2136"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67</a:t>
                </a:r>
              </a:p>
            </p:txBody>
          </p:sp>
          <p:sp>
            <p:nvSpPr>
              <p:cNvPr id="58" name="Rectangle 18"/>
              <p:cNvSpPr>
                <a:spLocks noChangeArrowheads="1"/>
              </p:cNvSpPr>
              <p:nvPr/>
            </p:nvSpPr>
            <p:spPr bwMode="auto">
              <a:xfrm>
                <a:off x="2394" y="140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56</a:t>
                </a:r>
              </a:p>
            </p:txBody>
          </p:sp>
          <p:sp>
            <p:nvSpPr>
              <p:cNvPr id="59" name="Rectangle 19"/>
              <p:cNvSpPr>
                <a:spLocks noChangeArrowheads="1"/>
              </p:cNvSpPr>
              <p:nvPr/>
            </p:nvSpPr>
            <p:spPr bwMode="auto">
              <a:xfrm>
                <a:off x="1877" y="1651"/>
                <a:ext cx="259"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60</a:t>
                </a:r>
              </a:p>
            </p:txBody>
          </p:sp>
          <p:sp>
            <p:nvSpPr>
              <p:cNvPr id="60" name="Rectangle 20"/>
              <p:cNvSpPr>
                <a:spLocks noChangeArrowheads="1"/>
              </p:cNvSpPr>
              <p:nvPr/>
            </p:nvSpPr>
            <p:spPr bwMode="auto">
              <a:xfrm>
                <a:off x="2136"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52</a:t>
                </a:r>
              </a:p>
            </p:txBody>
          </p:sp>
          <p:sp>
            <p:nvSpPr>
              <p:cNvPr id="61" name="Rectangle 21"/>
              <p:cNvSpPr>
                <a:spLocks noChangeArrowheads="1"/>
              </p:cNvSpPr>
              <p:nvPr/>
            </p:nvSpPr>
            <p:spPr bwMode="auto">
              <a:xfrm>
                <a:off x="2394" y="1651"/>
                <a:ext cx="258" cy="2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a:solidFill>
                      <a:srgbClr val="000000"/>
                    </a:solidFill>
                  </a:rPr>
                  <a:t>48</a:t>
                </a:r>
              </a:p>
            </p:txBody>
          </p:sp>
        </p:grpSp>
        <p:sp>
          <p:nvSpPr>
            <p:cNvPr id="47" name="Line 22"/>
            <p:cNvSpPr>
              <a:spLocks noChangeShapeType="1"/>
            </p:cNvSpPr>
            <p:nvPr/>
          </p:nvSpPr>
          <p:spPr bwMode="auto">
            <a:xfrm>
              <a:off x="2287588" y="1866900"/>
              <a:ext cx="0" cy="1889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sp>
          <p:nvSpPr>
            <p:cNvPr id="48" name="Line 23"/>
            <p:cNvSpPr>
              <a:spLocks noChangeShapeType="1"/>
            </p:cNvSpPr>
            <p:nvPr/>
          </p:nvSpPr>
          <p:spPr bwMode="auto">
            <a:xfrm>
              <a:off x="3135313" y="1863725"/>
              <a:ext cx="4762" cy="195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sp>
          <p:nvSpPr>
            <p:cNvPr id="49" name="Line 24"/>
            <p:cNvSpPr>
              <a:spLocks noChangeShapeType="1"/>
            </p:cNvSpPr>
            <p:nvPr/>
          </p:nvSpPr>
          <p:spPr bwMode="auto">
            <a:xfrm>
              <a:off x="2949575" y="1957388"/>
              <a:ext cx="18891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sp>
          <p:nvSpPr>
            <p:cNvPr id="50" name="Text Box 25"/>
            <p:cNvSpPr txBox="1">
              <a:spLocks noChangeArrowheads="1"/>
            </p:cNvSpPr>
            <p:nvPr/>
          </p:nvSpPr>
          <p:spPr bwMode="auto">
            <a:xfrm>
              <a:off x="2543175" y="1473200"/>
              <a:ext cx="5397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sz="2800">
                  <a:solidFill>
                    <a:srgbClr val="000000"/>
                  </a:solidFill>
                </a:rPr>
                <a:t>30</a:t>
              </a:r>
            </a:p>
          </p:txBody>
        </p:sp>
        <p:sp>
          <p:nvSpPr>
            <p:cNvPr id="51" name="Line 26"/>
            <p:cNvSpPr>
              <a:spLocks noChangeShapeType="1"/>
            </p:cNvSpPr>
            <p:nvPr/>
          </p:nvSpPr>
          <p:spPr bwMode="auto">
            <a:xfrm flipH="1">
              <a:off x="2286000" y="1957388"/>
              <a:ext cx="1857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400">
                <a:solidFill>
                  <a:srgbClr val="000000"/>
                </a:solidFill>
              </a:endParaRPr>
            </a:p>
          </p:txBody>
        </p:sp>
      </p:grpSp>
      <p:grpSp>
        <p:nvGrpSpPr>
          <p:cNvPr id="787458" name="Group 2"/>
          <p:cNvGrpSpPr>
            <a:grpSpLocks/>
          </p:cNvGrpSpPr>
          <p:nvPr/>
        </p:nvGrpSpPr>
        <p:grpSpPr bwMode="auto">
          <a:xfrm>
            <a:off x="5381625" y="2013839"/>
            <a:ext cx="2424112" cy="2420937"/>
            <a:chOff x="2261" y="1517"/>
            <a:chExt cx="1149" cy="1094"/>
          </a:xfrm>
        </p:grpSpPr>
        <p:sp>
          <p:nvSpPr>
            <p:cNvPr id="787459" name="Rectangle 3"/>
            <p:cNvSpPr>
              <a:spLocks noChangeArrowheads="1"/>
            </p:cNvSpPr>
            <p:nvPr/>
          </p:nvSpPr>
          <p:spPr bwMode="auto">
            <a:xfrm>
              <a:off x="2261" y="151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4</a:t>
              </a:r>
            </a:p>
          </p:txBody>
        </p:sp>
        <p:sp>
          <p:nvSpPr>
            <p:cNvPr id="787460" name="Rectangle 4"/>
            <p:cNvSpPr>
              <a:spLocks noChangeArrowheads="1"/>
            </p:cNvSpPr>
            <p:nvPr/>
          </p:nvSpPr>
          <p:spPr bwMode="auto">
            <a:xfrm>
              <a:off x="2261" y="1881"/>
              <a:ext cx="383" cy="366"/>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5</a:t>
              </a:r>
            </a:p>
          </p:txBody>
        </p:sp>
        <p:sp>
          <p:nvSpPr>
            <p:cNvPr id="787461" name="Rectangle 5"/>
            <p:cNvSpPr>
              <a:spLocks noChangeArrowheads="1"/>
            </p:cNvSpPr>
            <p:nvPr/>
          </p:nvSpPr>
          <p:spPr bwMode="auto">
            <a:xfrm>
              <a:off x="2261" y="224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6</a:t>
              </a:r>
            </a:p>
          </p:txBody>
        </p:sp>
        <p:sp>
          <p:nvSpPr>
            <p:cNvPr id="787462" name="Rectangle 6"/>
            <p:cNvSpPr>
              <a:spLocks noChangeArrowheads="1"/>
            </p:cNvSpPr>
            <p:nvPr/>
          </p:nvSpPr>
          <p:spPr bwMode="auto">
            <a:xfrm>
              <a:off x="2644" y="151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 3</a:t>
              </a:r>
            </a:p>
          </p:txBody>
        </p:sp>
        <p:sp>
          <p:nvSpPr>
            <p:cNvPr id="787463" name="Rectangle 7"/>
            <p:cNvSpPr>
              <a:spLocks noChangeArrowheads="1"/>
            </p:cNvSpPr>
            <p:nvPr/>
          </p:nvSpPr>
          <p:spPr bwMode="auto">
            <a:xfrm>
              <a:off x="2644" y="1881"/>
              <a:ext cx="383" cy="366"/>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787464" name="Rectangle 8"/>
            <p:cNvSpPr>
              <a:spLocks noChangeArrowheads="1"/>
            </p:cNvSpPr>
            <p:nvPr/>
          </p:nvSpPr>
          <p:spPr bwMode="auto">
            <a:xfrm>
              <a:off x="2644" y="224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7</a:t>
              </a:r>
            </a:p>
          </p:txBody>
        </p:sp>
        <p:grpSp>
          <p:nvGrpSpPr>
            <p:cNvPr id="787465" name="Group 9"/>
            <p:cNvGrpSpPr>
              <a:grpSpLocks/>
            </p:cNvGrpSpPr>
            <p:nvPr/>
          </p:nvGrpSpPr>
          <p:grpSpPr bwMode="auto">
            <a:xfrm>
              <a:off x="3027" y="1517"/>
              <a:ext cx="383" cy="1094"/>
              <a:chOff x="3027" y="1517"/>
              <a:chExt cx="383" cy="1094"/>
            </a:xfrm>
          </p:grpSpPr>
          <p:sp>
            <p:nvSpPr>
              <p:cNvPr id="787466" name="Rectangle 10"/>
              <p:cNvSpPr>
                <a:spLocks noChangeArrowheads="1"/>
              </p:cNvSpPr>
              <p:nvPr/>
            </p:nvSpPr>
            <p:spPr bwMode="auto">
              <a:xfrm>
                <a:off x="3027" y="151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 2</a:t>
                </a:r>
              </a:p>
            </p:txBody>
          </p:sp>
          <p:sp>
            <p:nvSpPr>
              <p:cNvPr id="787467" name="Rectangle 11"/>
              <p:cNvSpPr>
                <a:spLocks noChangeArrowheads="1"/>
              </p:cNvSpPr>
              <p:nvPr/>
            </p:nvSpPr>
            <p:spPr bwMode="auto">
              <a:xfrm>
                <a:off x="3027" y="1881"/>
                <a:ext cx="383" cy="366"/>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1</a:t>
                </a:r>
              </a:p>
            </p:txBody>
          </p:sp>
          <p:sp>
            <p:nvSpPr>
              <p:cNvPr id="787468" name="Rectangle 12"/>
              <p:cNvSpPr>
                <a:spLocks noChangeArrowheads="1"/>
              </p:cNvSpPr>
              <p:nvPr/>
            </p:nvSpPr>
            <p:spPr bwMode="auto">
              <a:xfrm>
                <a:off x="3027" y="2247"/>
                <a:ext cx="383" cy="364"/>
              </a:xfrm>
              <a:prstGeom prst="rect">
                <a:avLst/>
              </a:prstGeom>
              <a:noFill/>
              <a:ln w="38100">
                <a:solidFill>
                  <a:srgbClr val="00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r>
                  <a:rPr lang="en-US" sz="2800" b="1" smtClean="0">
                    <a:solidFill>
                      <a:srgbClr val="000000"/>
                    </a:solidFill>
                  </a:rPr>
                  <a:t>8</a:t>
                </a:r>
              </a:p>
            </p:txBody>
          </p:sp>
        </p:grpSp>
        <p:sp>
          <p:nvSpPr>
            <p:cNvPr id="787469" name="Line 13"/>
            <p:cNvSpPr>
              <a:spLocks noChangeShapeType="1"/>
            </p:cNvSpPr>
            <p:nvPr/>
          </p:nvSpPr>
          <p:spPr bwMode="auto">
            <a:xfrm rot="-5400000">
              <a:off x="2746" y="1898"/>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787470" name="Line 14"/>
            <p:cNvSpPr>
              <a:spLocks noChangeShapeType="1"/>
            </p:cNvSpPr>
            <p:nvPr/>
          </p:nvSpPr>
          <p:spPr bwMode="auto">
            <a:xfrm rot="5400000" flipV="1">
              <a:off x="2884" y="2108"/>
              <a:ext cx="194" cy="201"/>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787471" name="Line 15"/>
            <p:cNvSpPr>
              <a:spLocks noChangeShapeType="1"/>
            </p:cNvSpPr>
            <p:nvPr/>
          </p:nvSpPr>
          <p:spPr bwMode="auto">
            <a:xfrm rot="-5400000">
              <a:off x="2881" y="1810"/>
              <a:ext cx="202" cy="202"/>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787472" name="Line 16"/>
            <p:cNvSpPr>
              <a:spLocks noChangeShapeType="1"/>
            </p:cNvSpPr>
            <p:nvPr/>
          </p:nvSpPr>
          <p:spPr bwMode="auto">
            <a:xfrm rot="-5400000" flipH="1" flipV="1">
              <a:off x="2571" y="2101"/>
              <a:ext cx="210" cy="21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787473" name="Line 17"/>
            <p:cNvSpPr>
              <a:spLocks noChangeShapeType="1"/>
            </p:cNvSpPr>
            <p:nvPr/>
          </p:nvSpPr>
          <p:spPr bwMode="auto">
            <a:xfrm rot="5400000" flipV="1">
              <a:off x="2741" y="2220"/>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787474" name="Line 18"/>
            <p:cNvSpPr>
              <a:spLocks noChangeShapeType="1"/>
            </p:cNvSpPr>
            <p:nvPr/>
          </p:nvSpPr>
          <p:spPr bwMode="auto">
            <a:xfrm rot="-10800000">
              <a:off x="2561" y="2071"/>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787475" name="Line 19"/>
            <p:cNvSpPr>
              <a:spLocks noChangeShapeType="1"/>
            </p:cNvSpPr>
            <p:nvPr/>
          </p:nvSpPr>
          <p:spPr bwMode="auto">
            <a:xfrm rot="10800000" flipH="1">
              <a:off x="2907" y="2065"/>
              <a:ext cx="202"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787476" name="Line 20"/>
            <p:cNvSpPr>
              <a:spLocks noChangeShapeType="1"/>
            </p:cNvSpPr>
            <p:nvPr/>
          </p:nvSpPr>
          <p:spPr bwMode="auto">
            <a:xfrm rot="5400000" flipH="1">
              <a:off x="2570" y="1818"/>
              <a:ext cx="210" cy="209"/>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
        <p:nvSpPr>
          <p:cNvPr id="787477" name="Text Box 21"/>
          <p:cNvSpPr txBox="1">
            <a:spLocks noChangeArrowheads="1"/>
          </p:cNvSpPr>
          <p:nvPr/>
        </p:nvSpPr>
        <p:spPr bwMode="auto">
          <a:xfrm>
            <a:off x="1375933" y="142316"/>
            <a:ext cx="6392134"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4800" dirty="0" smtClean="0">
                <a:solidFill>
                  <a:srgbClr val="000000"/>
                </a:solidFill>
                <a:latin typeface="Calibri" pitchFamily="34" charset="0"/>
                <a:cs typeface="Calibri" pitchFamily="34" charset="0"/>
              </a:rPr>
              <a:t>D8 Flow Direction Model</a:t>
            </a:r>
          </a:p>
          <a:p>
            <a:pPr eaLnBrk="0" fontAlgn="base" hangingPunct="0">
              <a:spcBef>
                <a:spcPct val="0"/>
              </a:spcBef>
              <a:spcAft>
                <a:spcPct val="0"/>
              </a:spcAft>
            </a:pPr>
            <a:r>
              <a:rPr lang="en-US" sz="3600" dirty="0">
                <a:solidFill>
                  <a:srgbClr val="000000"/>
                </a:solidFill>
                <a:latin typeface="Calibri" pitchFamily="34" charset="0"/>
                <a:cs typeface="Calibri" pitchFamily="34" charset="0"/>
              </a:rPr>
              <a:t> </a:t>
            </a:r>
            <a:r>
              <a:rPr lang="en-US" sz="3600" dirty="0" smtClean="0">
                <a:solidFill>
                  <a:srgbClr val="000000"/>
                </a:solidFill>
                <a:latin typeface="Calibri" pitchFamily="34" charset="0"/>
                <a:cs typeface="Calibri" pitchFamily="34" charset="0"/>
              </a:rPr>
              <a:t>  - Direction of steepest descent</a:t>
            </a:r>
            <a:endParaRPr lang="en-US" sz="2000" dirty="0" smtClean="0">
              <a:solidFill>
                <a:srgbClr val="000000"/>
              </a:solidFill>
              <a:latin typeface="Calibri" pitchFamily="34" charset="0"/>
              <a:cs typeface="Calibri" pitchFamily="34" charset="0"/>
            </a:endParaRPr>
          </a:p>
        </p:txBody>
      </p:sp>
      <p:graphicFrame>
        <p:nvGraphicFramePr>
          <p:cNvPr id="787478" name="Object 22"/>
          <p:cNvGraphicFramePr>
            <a:graphicFrameLocks noChangeAspect="1"/>
          </p:cNvGraphicFramePr>
          <p:nvPr>
            <p:extLst>
              <p:ext uri="{D42A27DB-BD31-4B8C-83A1-F6EECF244321}">
                <p14:modId xmlns:p14="http://schemas.microsoft.com/office/powerpoint/2010/main" val="128671155"/>
              </p:ext>
            </p:extLst>
          </p:nvPr>
        </p:nvGraphicFramePr>
        <p:xfrm>
          <a:off x="1708893" y="5709481"/>
          <a:ext cx="1865312" cy="842962"/>
        </p:xfrm>
        <a:graphic>
          <a:graphicData uri="http://schemas.openxmlformats.org/presentationml/2006/ole">
            <mc:AlternateContent xmlns:mc="http://schemas.openxmlformats.org/markup-compatibility/2006">
              <mc:Choice xmlns:v="urn:schemas-microsoft-com:vml" Requires="v">
                <p:oleObj spid="_x0000_s26682" name="Equation" r:id="rId5" imgW="927000" imgH="419040" progId="Equation.3">
                  <p:embed/>
                </p:oleObj>
              </mc:Choice>
              <mc:Fallback>
                <p:oleObj name="Equation" r:id="rId5" imgW="927000" imgH="419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8893" y="5709481"/>
                        <a:ext cx="1865312"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87479" name="Object 23"/>
          <p:cNvGraphicFramePr>
            <a:graphicFrameLocks noChangeAspect="1"/>
          </p:cNvGraphicFramePr>
          <p:nvPr>
            <p:extLst>
              <p:ext uri="{D42A27DB-BD31-4B8C-83A1-F6EECF244321}">
                <p14:modId xmlns:p14="http://schemas.microsoft.com/office/powerpoint/2010/main" val="782761186"/>
              </p:ext>
            </p:extLst>
          </p:nvPr>
        </p:nvGraphicFramePr>
        <p:xfrm>
          <a:off x="1702543" y="4693481"/>
          <a:ext cx="1855787" cy="784225"/>
        </p:xfrm>
        <a:graphic>
          <a:graphicData uri="http://schemas.openxmlformats.org/presentationml/2006/ole">
            <mc:AlternateContent xmlns:mc="http://schemas.openxmlformats.org/markup-compatibility/2006">
              <mc:Choice xmlns:v="urn:schemas-microsoft-com:vml" Requires="v">
                <p:oleObj spid="_x0000_s26683" name="Equation" r:id="rId7" imgW="927000" imgH="393480" progId="Equation.3">
                  <p:embed/>
                </p:oleObj>
              </mc:Choice>
              <mc:Fallback>
                <p:oleObj name="Equation" r:id="rId7" imgW="92700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2543" y="4693481"/>
                        <a:ext cx="1855787"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87480" name="Text Box 24"/>
          <p:cNvSpPr txBox="1">
            <a:spLocks noChangeArrowheads="1"/>
          </p:cNvSpPr>
          <p:nvPr/>
        </p:nvSpPr>
        <p:spPr bwMode="auto">
          <a:xfrm>
            <a:off x="4710112" y="4878997"/>
            <a:ext cx="461962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2400" dirty="0" smtClean="0">
                <a:solidFill>
                  <a:srgbClr val="000000"/>
                </a:solidFill>
                <a:latin typeface="Calibri" pitchFamily="34" charset="0"/>
                <a:cs typeface="Calibri" pitchFamily="34" charset="0"/>
              </a:rPr>
              <a:t>Slope = Drop/Distance</a:t>
            </a:r>
          </a:p>
          <a:p>
            <a:pPr eaLnBrk="0" fontAlgn="base" hangingPunct="0">
              <a:spcBef>
                <a:spcPct val="0"/>
              </a:spcBef>
              <a:spcAft>
                <a:spcPct val="0"/>
              </a:spcAft>
            </a:pPr>
            <a:endParaRPr lang="en-US" sz="2400" dirty="0" smtClean="0">
              <a:solidFill>
                <a:srgbClr val="000000"/>
              </a:solidFill>
              <a:latin typeface="Calibri" pitchFamily="34" charset="0"/>
              <a:cs typeface="Calibri" pitchFamily="34" charset="0"/>
            </a:endParaRPr>
          </a:p>
          <a:p>
            <a:pPr eaLnBrk="0" fontAlgn="base" hangingPunct="0">
              <a:spcBef>
                <a:spcPct val="0"/>
              </a:spcBef>
              <a:spcAft>
                <a:spcPct val="0"/>
              </a:spcAft>
            </a:pPr>
            <a:r>
              <a:rPr lang="en-US" sz="2400" dirty="0" smtClean="0">
                <a:solidFill>
                  <a:srgbClr val="000000"/>
                </a:solidFill>
                <a:latin typeface="Calibri" pitchFamily="34" charset="0"/>
                <a:cs typeface="Calibri" pitchFamily="34" charset="0"/>
              </a:rPr>
              <a:t>Steepest down slope direction</a:t>
            </a:r>
          </a:p>
        </p:txBody>
      </p:sp>
      <p:sp>
        <p:nvSpPr>
          <p:cNvPr id="787481" name="Rectangle 25"/>
          <p:cNvSpPr>
            <a:spLocks noChangeArrowheads="1"/>
          </p:cNvSpPr>
          <p:nvPr/>
        </p:nvSpPr>
        <p:spPr bwMode="auto">
          <a:xfrm>
            <a:off x="1653330" y="4649031"/>
            <a:ext cx="1951038" cy="86677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3" name="Line 41"/>
          <p:cNvSpPr>
            <a:spLocks noChangeShapeType="1"/>
          </p:cNvSpPr>
          <p:nvPr/>
        </p:nvSpPr>
        <p:spPr bwMode="auto">
          <a:xfrm>
            <a:off x="3082271" y="3393593"/>
            <a:ext cx="414634" cy="464847"/>
          </a:xfrm>
          <a:prstGeom prst="line">
            <a:avLst/>
          </a:prstGeom>
          <a:noFill/>
          <a:ln w="57150">
            <a:solidFill>
              <a:schemeClr val="accent2"/>
            </a:solidFill>
            <a:prstDash val="sysDot"/>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4" name="Line 42"/>
          <p:cNvSpPr>
            <a:spLocks noChangeShapeType="1"/>
          </p:cNvSpPr>
          <p:nvPr/>
        </p:nvSpPr>
        <p:spPr bwMode="auto">
          <a:xfrm>
            <a:off x="2868698" y="3383905"/>
            <a:ext cx="0" cy="520738"/>
          </a:xfrm>
          <a:prstGeom prst="line">
            <a:avLst/>
          </a:prstGeom>
          <a:noFill/>
          <a:ln w="57150">
            <a:solidFill>
              <a:schemeClr val="accent2"/>
            </a:solidFill>
            <a:round/>
            <a:headEn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68686"/>
                  </a:outerShdw>
                </a:effectLst>
              </a14:hiddenEffects>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Tree>
    <p:extLst>
      <p:ext uri="{BB962C8B-B14F-4D97-AF65-F5344CB8AC3E}">
        <p14:creationId xmlns:p14="http://schemas.microsoft.com/office/powerpoint/2010/main" val="5487397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4274" name="Group 112"/>
          <p:cNvGrpSpPr>
            <a:grpSpLocks/>
          </p:cNvGrpSpPr>
          <p:nvPr/>
        </p:nvGrpSpPr>
        <p:grpSpPr bwMode="auto">
          <a:xfrm>
            <a:off x="4800600" y="2133600"/>
            <a:ext cx="3429000" cy="3505200"/>
            <a:chOff x="4800604" y="2133601"/>
            <a:chExt cx="3429002" cy="3505199"/>
          </a:xfrm>
        </p:grpSpPr>
        <p:grpSp>
          <p:nvGrpSpPr>
            <p:cNvPr id="54329" name="Group 3"/>
            <p:cNvGrpSpPr>
              <a:grpSpLocks/>
            </p:cNvGrpSpPr>
            <p:nvPr/>
          </p:nvGrpSpPr>
          <p:grpSpPr bwMode="auto">
            <a:xfrm>
              <a:off x="4800604" y="2133601"/>
              <a:ext cx="3429002" cy="3185086"/>
              <a:chOff x="1877" y="1152"/>
              <a:chExt cx="1971" cy="1776"/>
            </a:xfrm>
          </p:grpSpPr>
          <p:sp>
            <p:nvSpPr>
              <p:cNvPr id="54353"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54"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55"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56"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57"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58"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59"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0"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1"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2"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3"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4"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5"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6"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7"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8"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69"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0"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1"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2"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3"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4"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5"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6"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sp>
            <p:nvSpPr>
              <p:cNvPr id="54377"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1400" b="1" smtClean="0">
                  <a:solidFill>
                    <a:srgbClr val="000000"/>
                  </a:solidFill>
                </a:endParaRPr>
              </a:p>
            </p:txBody>
          </p:sp>
        </p:grpSp>
        <p:sp>
          <p:nvSpPr>
            <p:cNvPr id="54330" name="Line 29"/>
            <p:cNvSpPr>
              <a:spLocks noChangeShapeType="1"/>
            </p:cNvSpPr>
            <p:nvPr/>
          </p:nvSpPr>
          <p:spPr bwMode="auto">
            <a:xfrm rot="-177988">
              <a:off x="5230885" y="2360742"/>
              <a:ext cx="1915034" cy="20417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1" name="Line 30"/>
            <p:cNvSpPr>
              <a:spLocks noChangeShapeType="1"/>
            </p:cNvSpPr>
            <p:nvPr/>
          </p:nvSpPr>
          <p:spPr bwMode="auto">
            <a:xfrm>
              <a:off x="5849752" y="2462828"/>
              <a:ext cx="671988" cy="6533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2" name="Line 31"/>
            <p:cNvSpPr>
              <a:spLocks noChangeShapeType="1"/>
            </p:cNvSpPr>
            <p:nvPr/>
          </p:nvSpPr>
          <p:spPr bwMode="auto">
            <a:xfrm flipH="1">
              <a:off x="5143501" y="3731247"/>
              <a:ext cx="2390" cy="6248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3" name="Line 32"/>
            <p:cNvSpPr>
              <a:spLocks noChangeShapeType="1"/>
            </p:cNvSpPr>
            <p:nvPr/>
          </p:nvSpPr>
          <p:spPr bwMode="auto">
            <a:xfrm>
              <a:off x="7169824" y="4986907"/>
              <a:ext cx="18376" cy="65189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4" name="Line 33"/>
            <p:cNvSpPr>
              <a:spLocks noChangeShapeType="1"/>
            </p:cNvSpPr>
            <p:nvPr/>
          </p:nvSpPr>
          <p:spPr bwMode="auto">
            <a:xfrm>
              <a:off x="5140578" y="4348869"/>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5" name="Line 34"/>
            <p:cNvSpPr>
              <a:spLocks noChangeShapeType="1"/>
            </p:cNvSpPr>
            <p:nvPr/>
          </p:nvSpPr>
          <p:spPr bwMode="auto">
            <a:xfrm rot="2592605" flipV="1">
              <a:off x="5241509" y="4775078"/>
              <a:ext cx="499343" cy="4491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6" name="Line 35"/>
            <p:cNvSpPr>
              <a:spLocks noChangeShapeType="1"/>
            </p:cNvSpPr>
            <p:nvPr/>
          </p:nvSpPr>
          <p:spPr bwMode="auto">
            <a:xfrm rot="2592605" flipV="1">
              <a:off x="6598767" y="4764870"/>
              <a:ext cx="478095" cy="4415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7" name="Line 36"/>
            <p:cNvSpPr>
              <a:spLocks noChangeShapeType="1"/>
            </p:cNvSpPr>
            <p:nvPr/>
          </p:nvSpPr>
          <p:spPr bwMode="auto">
            <a:xfrm rot="2592605">
              <a:off x="5700667" y="5284215"/>
              <a:ext cx="863571" cy="2412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8" name="Line 37"/>
            <p:cNvSpPr>
              <a:spLocks noChangeShapeType="1"/>
            </p:cNvSpPr>
            <p:nvPr/>
          </p:nvSpPr>
          <p:spPr bwMode="auto">
            <a:xfrm rot="2592605">
              <a:off x="5612306" y="4441960"/>
              <a:ext cx="429439" cy="4505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39" name="Line 38"/>
            <p:cNvSpPr>
              <a:spLocks noChangeShapeType="1"/>
            </p:cNvSpPr>
            <p:nvPr/>
          </p:nvSpPr>
          <p:spPr bwMode="auto">
            <a:xfrm rot="2592605" flipV="1">
              <a:off x="5900217" y="3481137"/>
              <a:ext cx="517936" cy="46704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0" name="Line 39"/>
            <p:cNvSpPr>
              <a:spLocks noChangeShapeType="1"/>
            </p:cNvSpPr>
            <p:nvPr/>
          </p:nvSpPr>
          <p:spPr bwMode="auto">
            <a:xfrm rot="2592605" flipV="1">
              <a:off x="5270037" y="2836826"/>
              <a:ext cx="499420" cy="4838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1" name="Line 40"/>
            <p:cNvSpPr>
              <a:spLocks noChangeShapeType="1"/>
            </p:cNvSpPr>
            <p:nvPr/>
          </p:nvSpPr>
          <p:spPr bwMode="auto">
            <a:xfrm rot="2807395">
              <a:off x="6276370" y="2566237"/>
              <a:ext cx="472148" cy="45419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2" name="Line 41"/>
            <p:cNvSpPr>
              <a:spLocks noChangeShapeType="1"/>
            </p:cNvSpPr>
            <p:nvPr/>
          </p:nvSpPr>
          <p:spPr bwMode="auto">
            <a:xfrm rot="2807395">
              <a:off x="6294391" y="3192086"/>
              <a:ext cx="444075" cy="4249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3" name="Line 42"/>
            <p:cNvSpPr>
              <a:spLocks noChangeShapeType="1"/>
            </p:cNvSpPr>
            <p:nvPr/>
          </p:nvSpPr>
          <p:spPr bwMode="auto">
            <a:xfrm rot="2807395">
              <a:off x="7630763" y="4429153"/>
              <a:ext cx="46194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4" name="Line 43"/>
            <p:cNvSpPr>
              <a:spLocks noChangeShapeType="1"/>
            </p:cNvSpPr>
            <p:nvPr/>
          </p:nvSpPr>
          <p:spPr bwMode="auto">
            <a:xfrm rot="2807395">
              <a:off x="6273714" y="4449778"/>
              <a:ext cx="472148" cy="4515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5" name="Line 44"/>
            <p:cNvSpPr>
              <a:spLocks noChangeShapeType="1"/>
            </p:cNvSpPr>
            <p:nvPr/>
          </p:nvSpPr>
          <p:spPr bwMode="auto">
            <a:xfrm rot="2807395">
              <a:off x="6979296" y="2562016"/>
              <a:ext cx="426210" cy="40903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6" name="Line 45"/>
            <p:cNvSpPr>
              <a:spLocks noChangeShapeType="1"/>
            </p:cNvSpPr>
            <p:nvPr/>
          </p:nvSpPr>
          <p:spPr bwMode="auto">
            <a:xfrm rot="2807395">
              <a:off x="6966587" y="381179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7" name="Line 46"/>
            <p:cNvSpPr>
              <a:spLocks noChangeShapeType="1"/>
            </p:cNvSpPr>
            <p:nvPr/>
          </p:nvSpPr>
          <p:spPr bwMode="auto">
            <a:xfrm rot="8207395">
              <a:off x="7281379" y="4767422"/>
              <a:ext cx="488719" cy="44662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8" name="Line 47"/>
            <p:cNvSpPr>
              <a:spLocks noChangeShapeType="1"/>
            </p:cNvSpPr>
            <p:nvPr/>
          </p:nvSpPr>
          <p:spPr bwMode="auto">
            <a:xfrm rot="2807395">
              <a:off x="7657584" y="3173493"/>
              <a:ext cx="474700" cy="46215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49" name="Line 48"/>
            <p:cNvSpPr>
              <a:spLocks noChangeShapeType="1"/>
            </p:cNvSpPr>
            <p:nvPr/>
          </p:nvSpPr>
          <p:spPr bwMode="auto">
            <a:xfrm flipH="1">
              <a:off x="6505804" y="3047271"/>
              <a:ext cx="687925" cy="66100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50" name="Line 49"/>
            <p:cNvSpPr>
              <a:spLocks noChangeShapeType="1"/>
            </p:cNvSpPr>
            <p:nvPr/>
          </p:nvSpPr>
          <p:spPr bwMode="auto">
            <a:xfrm flipH="1">
              <a:off x="7196385" y="2427098"/>
              <a:ext cx="664020" cy="63803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51" name="Line 50"/>
            <p:cNvSpPr>
              <a:spLocks noChangeShapeType="1"/>
            </p:cNvSpPr>
            <p:nvPr/>
          </p:nvSpPr>
          <p:spPr bwMode="auto">
            <a:xfrm flipH="1">
              <a:off x="7214977" y="3710831"/>
              <a:ext cx="679957" cy="64569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52" name="Line 51"/>
            <p:cNvSpPr>
              <a:spLocks noChangeShapeType="1"/>
            </p:cNvSpPr>
            <p:nvPr/>
          </p:nvSpPr>
          <p:spPr bwMode="auto">
            <a:xfrm rot="2807395">
              <a:off x="6966587" y="4439621"/>
              <a:ext cx="454283" cy="44887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grpSp>
      <p:sp>
        <p:nvSpPr>
          <p:cNvPr id="54275" name="Text Box 52"/>
          <p:cNvSpPr txBox="1">
            <a:spLocks noChangeArrowheads="1"/>
          </p:cNvSpPr>
          <p:nvPr/>
        </p:nvSpPr>
        <p:spPr bwMode="auto">
          <a:xfrm>
            <a:off x="2971800" y="762000"/>
            <a:ext cx="30210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4000" dirty="0" smtClean="0">
                <a:solidFill>
                  <a:srgbClr val="000000"/>
                </a:solidFill>
                <a:latin typeface="Calibri" pitchFamily="34" charset="0"/>
                <a:cs typeface="Calibri" pitchFamily="34" charset="0"/>
              </a:rPr>
              <a:t>Grid Network</a:t>
            </a:r>
            <a:endParaRPr lang="en-US" dirty="0" smtClean="0">
              <a:solidFill>
                <a:srgbClr val="000000"/>
              </a:solidFill>
              <a:latin typeface="Calibri" pitchFamily="34" charset="0"/>
              <a:cs typeface="Calibri" pitchFamily="34" charset="0"/>
            </a:endParaRPr>
          </a:p>
        </p:txBody>
      </p:sp>
      <p:grpSp>
        <p:nvGrpSpPr>
          <p:cNvPr id="54277" name="Group 111"/>
          <p:cNvGrpSpPr>
            <a:grpSpLocks/>
          </p:cNvGrpSpPr>
          <p:nvPr/>
        </p:nvGrpSpPr>
        <p:grpSpPr bwMode="auto">
          <a:xfrm>
            <a:off x="838200" y="2133600"/>
            <a:ext cx="3352800" cy="3200400"/>
            <a:chOff x="838200" y="2133600"/>
            <a:chExt cx="3352800" cy="3200400"/>
          </a:xfrm>
        </p:grpSpPr>
        <p:grpSp>
          <p:nvGrpSpPr>
            <p:cNvPr id="54278" name="Group 54"/>
            <p:cNvGrpSpPr>
              <a:grpSpLocks/>
            </p:cNvGrpSpPr>
            <p:nvPr/>
          </p:nvGrpSpPr>
          <p:grpSpPr bwMode="auto">
            <a:xfrm>
              <a:off x="838200" y="2133600"/>
              <a:ext cx="3352800" cy="3200400"/>
              <a:chOff x="1877" y="1152"/>
              <a:chExt cx="1971" cy="1776"/>
            </a:xfrm>
          </p:grpSpPr>
          <p:sp>
            <p:nvSpPr>
              <p:cNvPr id="54304" name="Rectangle 55"/>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05" name="Rectangle 56"/>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06" name="Rectangle 57"/>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07" name="Rectangle 58"/>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08" name="Rectangle 59"/>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09" name="Rectangle 60"/>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0" name="Rectangle 61"/>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1" name="Rectangle 62"/>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2" name="Rectangle 63"/>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3" name="Rectangle 64"/>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4" name="Rectangle 65"/>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5" name="Rectangle 66"/>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6" name="Rectangle 67"/>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7" name="Rectangle 68"/>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8" name="Rectangle 69"/>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19" name="Rectangle 70"/>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0" name="Rectangle 71"/>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1" name="Rectangle 72"/>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2" name="Rectangle 73"/>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3" name="Rectangle 74"/>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4" name="Rectangle 75"/>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5" name="Rectangle 76"/>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6" name="Rectangle 77"/>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7" name="Rectangle 78"/>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sp>
            <p:nvSpPr>
              <p:cNvPr id="54328" name="Rectangle 79"/>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800" b="1" smtClean="0">
                  <a:solidFill>
                    <a:srgbClr val="000000"/>
                  </a:solidFill>
                </a:endParaRPr>
              </a:p>
            </p:txBody>
          </p:sp>
        </p:grpSp>
        <p:sp>
          <p:nvSpPr>
            <p:cNvPr id="54279" name="Line 80"/>
            <p:cNvSpPr>
              <a:spLocks noChangeShapeType="1"/>
            </p:cNvSpPr>
            <p:nvPr/>
          </p:nvSpPr>
          <p:spPr bwMode="auto">
            <a:xfrm>
              <a:off x="1012203" y="2277208"/>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0" name="Line 81"/>
            <p:cNvSpPr>
              <a:spLocks noChangeShapeType="1"/>
            </p:cNvSpPr>
            <p:nvPr/>
          </p:nvSpPr>
          <p:spPr bwMode="auto">
            <a:xfrm>
              <a:off x="1677049" y="225669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1" name="Line 84"/>
            <p:cNvSpPr>
              <a:spLocks noChangeShapeType="1"/>
            </p:cNvSpPr>
            <p:nvPr/>
          </p:nvSpPr>
          <p:spPr bwMode="auto">
            <a:xfrm>
              <a:off x="2341896"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2" name="Line 85"/>
            <p:cNvSpPr>
              <a:spLocks noChangeShapeType="1"/>
            </p:cNvSpPr>
            <p:nvPr/>
          </p:nvSpPr>
          <p:spPr bwMode="auto">
            <a:xfrm>
              <a:off x="991426" y="42056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3" name="Line 86"/>
            <p:cNvSpPr>
              <a:spLocks noChangeShapeType="1"/>
            </p:cNvSpPr>
            <p:nvPr/>
          </p:nvSpPr>
          <p:spPr bwMode="auto">
            <a:xfrm>
              <a:off x="1697826"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4" name="Line 87"/>
            <p:cNvSpPr>
              <a:spLocks noChangeShapeType="1"/>
            </p:cNvSpPr>
            <p:nvPr/>
          </p:nvSpPr>
          <p:spPr bwMode="auto">
            <a:xfrm rot="2592605" flipV="1">
              <a:off x="1022591" y="4854453"/>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5" name="Line 88"/>
            <p:cNvSpPr>
              <a:spLocks noChangeShapeType="1"/>
            </p:cNvSpPr>
            <p:nvPr/>
          </p:nvSpPr>
          <p:spPr bwMode="auto">
            <a:xfrm rot="2592605" flipV="1">
              <a:off x="2373060" y="4833938"/>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6" name="Line 91"/>
            <p:cNvSpPr>
              <a:spLocks noChangeShapeType="1"/>
            </p:cNvSpPr>
            <p:nvPr/>
          </p:nvSpPr>
          <p:spPr bwMode="auto">
            <a:xfrm rot="2592605" flipV="1">
              <a:off x="1708214" y="3582499"/>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7" name="Line 92"/>
            <p:cNvSpPr>
              <a:spLocks noChangeShapeType="1"/>
            </p:cNvSpPr>
            <p:nvPr/>
          </p:nvSpPr>
          <p:spPr bwMode="auto">
            <a:xfrm rot="2592605" flipV="1">
              <a:off x="1022591" y="2926007"/>
              <a:ext cx="324632" cy="320553"/>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8" name="Line 93"/>
            <p:cNvSpPr>
              <a:spLocks noChangeShapeType="1"/>
            </p:cNvSpPr>
            <p:nvPr/>
          </p:nvSpPr>
          <p:spPr bwMode="auto">
            <a:xfrm rot="2807395">
              <a:off x="2367129" y="2321507"/>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89" name="Line 94"/>
            <p:cNvSpPr>
              <a:spLocks noChangeShapeType="1"/>
            </p:cNvSpPr>
            <p:nvPr/>
          </p:nvSpPr>
          <p:spPr bwMode="auto">
            <a:xfrm rot="2807395">
              <a:off x="2367129" y="2978000"/>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0" name="Line 95"/>
            <p:cNvSpPr>
              <a:spLocks noChangeShapeType="1"/>
            </p:cNvSpPr>
            <p:nvPr/>
          </p:nvSpPr>
          <p:spPr bwMode="auto">
            <a:xfrm rot="2807395">
              <a:off x="3696822" y="4229438"/>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1" name="Line 96"/>
            <p:cNvSpPr>
              <a:spLocks noChangeShapeType="1"/>
            </p:cNvSpPr>
            <p:nvPr/>
          </p:nvSpPr>
          <p:spPr bwMode="auto">
            <a:xfrm rot="2807395">
              <a:off x="3073529"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2" name="Line 97"/>
            <p:cNvSpPr>
              <a:spLocks noChangeShapeType="1"/>
            </p:cNvSpPr>
            <p:nvPr/>
          </p:nvSpPr>
          <p:spPr bwMode="auto">
            <a:xfrm rot="2807395">
              <a:off x="2346353" y="42089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3" name="Line 98"/>
            <p:cNvSpPr>
              <a:spLocks noChangeShapeType="1"/>
            </p:cNvSpPr>
            <p:nvPr/>
          </p:nvSpPr>
          <p:spPr bwMode="auto">
            <a:xfrm rot="2807395">
              <a:off x="3052752" y="2300992"/>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4" name="Line 99"/>
            <p:cNvSpPr>
              <a:spLocks noChangeShapeType="1"/>
            </p:cNvSpPr>
            <p:nvPr/>
          </p:nvSpPr>
          <p:spPr bwMode="auto">
            <a:xfrm rot="2807395">
              <a:off x="3052752" y="3572946"/>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5" name="Line 100"/>
            <p:cNvSpPr>
              <a:spLocks noChangeShapeType="1"/>
            </p:cNvSpPr>
            <p:nvPr/>
          </p:nvSpPr>
          <p:spPr bwMode="auto">
            <a:xfrm rot="8207395">
              <a:off x="3715739" y="4887790"/>
              <a:ext cx="296064" cy="29234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6" name="Line 101"/>
            <p:cNvSpPr>
              <a:spLocks noChangeShapeType="1"/>
            </p:cNvSpPr>
            <p:nvPr/>
          </p:nvSpPr>
          <p:spPr bwMode="auto">
            <a:xfrm rot="2807395">
              <a:off x="3717599" y="2957484"/>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7" name="Line 102"/>
            <p:cNvSpPr>
              <a:spLocks noChangeShapeType="1"/>
            </p:cNvSpPr>
            <p:nvPr/>
          </p:nvSpPr>
          <p:spPr bwMode="auto">
            <a:xfrm flipH="1">
              <a:off x="3027519" y="2913185"/>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8" name="Line 103"/>
            <p:cNvSpPr>
              <a:spLocks noChangeShapeType="1"/>
            </p:cNvSpPr>
            <p:nvPr/>
          </p:nvSpPr>
          <p:spPr bwMode="auto">
            <a:xfrm flipH="1">
              <a:off x="3671589" y="2297723"/>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299" name="Line 104"/>
            <p:cNvSpPr>
              <a:spLocks noChangeShapeType="1"/>
            </p:cNvSpPr>
            <p:nvPr/>
          </p:nvSpPr>
          <p:spPr bwMode="auto">
            <a:xfrm flipH="1">
              <a:off x="3713142" y="3549162"/>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00" name="Line 85"/>
            <p:cNvSpPr>
              <a:spLocks noChangeShapeType="1"/>
            </p:cNvSpPr>
            <p:nvPr/>
          </p:nvSpPr>
          <p:spPr bwMode="auto">
            <a:xfrm>
              <a:off x="1677226" y="4853354"/>
              <a:ext cx="353200" cy="348762"/>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01" name="Line 99"/>
            <p:cNvSpPr>
              <a:spLocks noChangeShapeType="1"/>
            </p:cNvSpPr>
            <p:nvPr/>
          </p:nvSpPr>
          <p:spPr bwMode="auto">
            <a:xfrm rot="2807395">
              <a:off x="1013183" y="36310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02" name="Line 99"/>
            <p:cNvSpPr>
              <a:spLocks noChangeShapeType="1"/>
            </p:cNvSpPr>
            <p:nvPr/>
          </p:nvSpPr>
          <p:spPr bwMode="auto">
            <a:xfrm rot="2807395">
              <a:off x="1711684" y="4227939"/>
              <a:ext cx="304069" cy="276909"/>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4303" name="Line 96"/>
            <p:cNvSpPr>
              <a:spLocks noChangeShapeType="1"/>
            </p:cNvSpPr>
            <p:nvPr/>
          </p:nvSpPr>
          <p:spPr bwMode="auto">
            <a:xfrm rot="2807395">
              <a:off x="3048129" y="4882023"/>
              <a:ext cx="292344" cy="296064"/>
            </a:xfrm>
            <a:prstGeom prst="line">
              <a:avLst/>
            </a:prstGeom>
            <a:noFill/>
            <a:ln w="28575">
              <a:solidFill>
                <a:schemeClr val="tx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grpSp>
    </p:spTree>
    <p:extLst>
      <p:ext uri="{BB962C8B-B14F-4D97-AF65-F5344CB8AC3E}">
        <p14:creationId xmlns:p14="http://schemas.microsoft.com/office/powerpoint/2010/main" val="208191995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7346" name="Group 84"/>
          <p:cNvGrpSpPr>
            <a:grpSpLocks/>
          </p:cNvGrpSpPr>
          <p:nvPr/>
        </p:nvGrpSpPr>
        <p:grpSpPr bwMode="auto">
          <a:xfrm>
            <a:off x="350838" y="1385888"/>
            <a:ext cx="3878262" cy="3743325"/>
            <a:chOff x="3456" y="1536"/>
            <a:chExt cx="1963" cy="1926"/>
          </a:xfrm>
        </p:grpSpPr>
        <p:grpSp>
          <p:nvGrpSpPr>
            <p:cNvPr id="57427" name="Group 85"/>
            <p:cNvGrpSpPr>
              <a:grpSpLocks/>
            </p:cNvGrpSpPr>
            <p:nvPr/>
          </p:nvGrpSpPr>
          <p:grpSpPr bwMode="auto">
            <a:xfrm>
              <a:off x="3456" y="1536"/>
              <a:ext cx="1963" cy="1926"/>
              <a:chOff x="1877" y="1152"/>
              <a:chExt cx="1971" cy="1776"/>
            </a:xfrm>
          </p:grpSpPr>
          <p:sp>
            <p:nvSpPr>
              <p:cNvPr id="57453" name="Rectangle 8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54" name="Rectangle 8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55" name="Rectangle 8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56" name="Rectangle 8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57" name="Rectangle 9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58" name="Rectangle 9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59" name="Rectangle 9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0" name="Rectangle 9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1" name="Rectangle 9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2" name="Rectangle 9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3" name="Rectangle 9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4" name="Rectangle 9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5" name="Rectangle 9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6" name="Rectangle 9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7" name="Rectangle 10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8" name="Rectangle 10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69" name="Rectangle 10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0" name="Rectangle 10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1" name="Rectangle 10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2" name="Rectangle 10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3" name="Rectangle 10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4" name="Rectangle 10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5" name="Rectangle 10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6" name="Rectangle 10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77" name="Rectangle 11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grpSp>
        <p:sp>
          <p:nvSpPr>
            <p:cNvPr id="57428" name="Text Box 111"/>
            <p:cNvSpPr txBox="1">
              <a:spLocks noChangeArrowheads="1"/>
            </p:cNvSpPr>
            <p:nvPr/>
          </p:nvSpPr>
          <p:spPr bwMode="auto">
            <a:xfrm>
              <a:off x="3560"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29" name="Text Box 112"/>
            <p:cNvSpPr txBox="1">
              <a:spLocks noChangeArrowheads="1"/>
            </p:cNvSpPr>
            <p:nvPr/>
          </p:nvSpPr>
          <p:spPr bwMode="auto">
            <a:xfrm>
              <a:off x="3974"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0" name="Text Box 113"/>
            <p:cNvSpPr txBox="1">
              <a:spLocks noChangeArrowheads="1"/>
            </p:cNvSpPr>
            <p:nvPr/>
          </p:nvSpPr>
          <p:spPr bwMode="auto">
            <a:xfrm>
              <a:off x="5117" y="154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1" name="Text Box 114"/>
            <p:cNvSpPr txBox="1">
              <a:spLocks noChangeArrowheads="1"/>
            </p:cNvSpPr>
            <p:nvPr/>
          </p:nvSpPr>
          <p:spPr bwMode="auto">
            <a:xfrm>
              <a:off x="4338" y="1536"/>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2" name="Text Box 115"/>
            <p:cNvSpPr txBox="1">
              <a:spLocks noChangeArrowheads="1"/>
            </p:cNvSpPr>
            <p:nvPr/>
          </p:nvSpPr>
          <p:spPr bwMode="auto">
            <a:xfrm>
              <a:off x="4728" y="1536"/>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3" name="Text Box 116"/>
            <p:cNvSpPr txBox="1">
              <a:spLocks noChangeArrowheads="1"/>
            </p:cNvSpPr>
            <p:nvPr/>
          </p:nvSpPr>
          <p:spPr bwMode="auto">
            <a:xfrm>
              <a:off x="3560"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4" name="Text Box 117"/>
            <p:cNvSpPr txBox="1">
              <a:spLocks noChangeArrowheads="1"/>
            </p:cNvSpPr>
            <p:nvPr/>
          </p:nvSpPr>
          <p:spPr bwMode="auto">
            <a:xfrm>
              <a:off x="3548" y="228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5" name="Text Box 118"/>
            <p:cNvSpPr txBox="1">
              <a:spLocks noChangeArrowheads="1"/>
            </p:cNvSpPr>
            <p:nvPr/>
          </p:nvSpPr>
          <p:spPr bwMode="auto">
            <a:xfrm>
              <a:off x="3548" y="267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2</a:t>
              </a:r>
            </a:p>
          </p:txBody>
        </p:sp>
        <p:sp>
          <p:nvSpPr>
            <p:cNvPr id="57436" name="Text Box 119"/>
            <p:cNvSpPr txBox="1">
              <a:spLocks noChangeArrowheads="1"/>
            </p:cNvSpPr>
            <p:nvPr/>
          </p:nvSpPr>
          <p:spPr bwMode="auto">
            <a:xfrm>
              <a:off x="3536" y="3055"/>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7" name="Text Box 120"/>
            <p:cNvSpPr txBox="1">
              <a:spLocks noChangeArrowheads="1"/>
            </p:cNvSpPr>
            <p:nvPr/>
          </p:nvSpPr>
          <p:spPr bwMode="auto">
            <a:xfrm>
              <a:off x="3949" y="2289"/>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8" name="Text Box 121"/>
            <p:cNvSpPr txBox="1">
              <a:spLocks noChangeArrowheads="1"/>
            </p:cNvSpPr>
            <p:nvPr/>
          </p:nvSpPr>
          <p:spPr bwMode="auto">
            <a:xfrm>
              <a:off x="3937" y="2672"/>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39" name="Text Box 122"/>
            <p:cNvSpPr txBox="1">
              <a:spLocks noChangeArrowheads="1"/>
            </p:cNvSpPr>
            <p:nvPr/>
          </p:nvSpPr>
          <p:spPr bwMode="auto">
            <a:xfrm>
              <a:off x="5117" y="1919"/>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40" name="Text Box 123"/>
            <p:cNvSpPr txBox="1">
              <a:spLocks noChangeArrowheads="1"/>
            </p:cNvSpPr>
            <p:nvPr/>
          </p:nvSpPr>
          <p:spPr bwMode="auto">
            <a:xfrm>
              <a:off x="5117" y="2672"/>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41" name="Text Box 124"/>
            <p:cNvSpPr txBox="1">
              <a:spLocks noChangeArrowheads="1"/>
            </p:cNvSpPr>
            <p:nvPr/>
          </p:nvSpPr>
          <p:spPr bwMode="auto">
            <a:xfrm>
              <a:off x="4728"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42" name="Text Box 125"/>
            <p:cNvSpPr txBox="1">
              <a:spLocks noChangeArrowheads="1"/>
            </p:cNvSpPr>
            <p:nvPr/>
          </p:nvSpPr>
          <p:spPr bwMode="auto">
            <a:xfrm>
              <a:off x="3937" y="1907"/>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3</a:t>
              </a:r>
            </a:p>
          </p:txBody>
        </p:sp>
        <p:sp>
          <p:nvSpPr>
            <p:cNvPr id="57443" name="Text Box 126"/>
            <p:cNvSpPr txBox="1">
              <a:spLocks noChangeArrowheads="1"/>
            </p:cNvSpPr>
            <p:nvPr/>
          </p:nvSpPr>
          <p:spPr bwMode="auto">
            <a:xfrm>
              <a:off x="4338" y="1907"/>
              <a:ext cx="171"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3</a:t>
              </a:r>
            </a:p>
          </p:txBody>
        </p:sp>
        <p:sp>
          <p:nvSpPr>
            <p:cNvPr id="57444" name="Text Box 127"/>
            <p:cNvSpPr txBox="1">
              <a:spLocks noChangeArrowheads="1"/>
            </p:cNvSpPr>
            <p:nvPr/>
          </p:nvSpPr>
          <p:spPr bwMode="auto">
            <a:xfrm>
              <a:off x="4728" y="190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3</a:t>
              </a:r>
            </a:p>
          </p:txBody>
        </p:sp>
        <p:sp>
          <p:nvSpPr>
            <p:cNvPr id="57445" name="Text Box 128"/>
            <p:cNvSpPr txBox="1">
              <a:spLocks noChangeArrowheads="1"/>
            </p:cNvSpPr>
            <p:nvPr/>
          </p:nvSpPr>
          <p:spPr bwMode="auto">
            <a:xfrm>
              <a:off x="4326" y="2289"/>
              <a:ext cx="24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11</a:t>
              </a:r>
            </a:p>
          </p:txBody>
        </p:sp>
        <p:sp>
          <p:nvSpPr>
            <p:cNvPr id="57446" name="Text Box 129"/>
            <p:cNvSpPr txBox="1">
              <a:spLocks noChangeArrowheads="1"/>
            </p:cNvSpPr>
            <p:nvPr/>
          </p:nvSpPr>
          <p:spPr bwMode="auto">
            <a:xfrm>
              <a:off x="5117" y="2277"/>
              <a:ext cx="170"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2</a:t>
              </a:r>
            </a:p>
          </p:txBody>
        </p:sp>
        <p:sp>
          <p:nvSpPr>
            <p:cNvPr id="57447" name="Text Box 130"/>
            <p:cNvSpPr txBox="1">
              <a:spLocks noChangeArrowheads="1"/>
            </p:cNvSpPr>
            <p:nvPr/>
          </p:nvSpPr>
          <p:spPr bwMode="auto">
            <a:xfrm>
              <a:off x="4338" y="2684"/>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a:t>
              </a:r>
            </a:p>
          </p:txBody>
        </p:sp>
        <p:sp>
          <p:nvSpPr>
            <p:cNvPr id="57448" name="Text Box 131"/>
            <p:cNvSpPr txBox="1">
              <a:spLocks noChangeArrowheads="1"/>
            </p:cNvSpPr>
            <p:nvPr/>
          </p:nvSpPr>
          <p:spPr bwMode="auto">
            <a:xfrm>
              <a:off x="5129" y="3042"/>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2</a:t>
              </a:r>
            </a:p>
          </p:txBody>
        </p:sp>
        <p:sp>
          <p:nvSpPr>
            <p:cNvPr id="57449" name="Text Box 132"/>
            <p:cNvSpPr txBox="1">
              <a:spLocks noChangeArrowheads="1"/>
            </p:cNvSpPr>
            <p:nvPr/>
          </p:nvSpPr>
          <p:spPr bwMode="auto">
            <a:xfrm>
              <a:off x="3925"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5</a:t>
              </a:r>
            </a:p>
          </p:txBody>
        </p:sp>
        <p:sp>
          <p:nvSpPr>
            <p:cNvPr id="57450" name="Text Box 133"/>
            <p:cNvSpPr txBox="1">
              <a:spLocks noChangeArrowheads="1"/>
            </p:cNvSpPr>
            <p:nvPr/>
          </p:nvSpPr>
          <p:spPr bwMode="auto">
            <a:xfrm>
              <a:off x="4691" y="2684"/>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15</a:t>
              </a:r>
            </a:p>
          </p:txBody>
        </p:sp>
        <p:sp>
          <p:nvSpPr>
            <p:cNvPr id="57451" name="Text Box 134"/>
            <p:cNvSpPr txBox="1">
              <a:spLocks noChangeArrowheads="1"/>
            </p:cNvSpPr>
            <p:nvPr/>
          </p:nvSpPr>
          <p:spPr bwMode="auto">
            <a:xfrm>
              <a:off x="4691" y="3055"/>
              <a:ext cx="249"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20</a:t>
              </a:r>
            </a:p>
          </p:txBody>
        </p:sp>
        <p:sp>
          <p:nvSpPr>
            <p:cNvPr id="57452" name="Text Box 135"/>
            <p:cNvSpPr txBox="1">
              <a:spLocks noChangeArrowheads="1"/>
            </p:cNvSpPr>
            <p:nvPr/>
          </p:nvSpPr>
          <p:spPr bwMode="auto">
            <a:xfrm>
              <a:off x="4338" y="3055"/>
              <a:ext cx="171"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smtClean="0">
                  <a:solidFill>
                    <a:srgbClr val="000099"/>
                  </a:solidFill>
                </a:rPr>
                <a:t>2</a:t>
              </a:r>
            </a:p>
          </p:txBody>
        </p:sp>
      </p:grpSp>
      <p:sp>
        <p:nvSpPr>
          <p:cNvPr id="57347" name="Rectangle 136"/>
          <p:cNvSpPr>
            <a:spLocks noChangeArrowheads="1"/>
          </p:cNvSpPr>
          <p:nvPr/>
        </p:nvSpPr>
        <p:spPr bwMode="auto">
          <a:xfrm>
            <a:off x="508000" y="5546725"/>
            <a:ext cx="79883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2800" dirty="0">
                <a:solidFill>
                  <a:srgbClr val="000099"/>
                </a:solidFill>
                <a:latin typeface="Calibri" pitchFamily="34" charset="0"/>
                <a:cs typeface="Calibri" pitchFamily="34" charset="0"/>
              </a:rPr>
              <a:t>The area draining each grid cell includes the grid cell </a:t>
            </a:r>
            <a:r>
              <a:rPr lang="en-US" sz="2800" dirty="0" smtClean="0">
                <a:solidFill>
                  <a:srgbClr val="000099"/>
                </a:solidFill>
                <a:latin typeface="Calibri" pitchFamily="34" charset="0"/>
                <a:cs typeface="Calibri" pitchFamily="34" charset="0"/>
              </a:rPr>
              <a:t>itself.</a:t>
            </a:r>
            <a:endParaRPr lang="en-US" sz="2800" dirty="0">
              <a:solidFill>
                <a:srgbClr val="000099"/>
              </a:solidFill>
              <a:latin typeface="Calibri" pitchFamily="34" charset="0"/>
              <a:cs typeface="Calibri" pitchFamily="34" charset="0"/>
            </a:endParaRPr>
          </a:p>
        </p:txBody>
      </p:sp>
      <p:grpSp>
        <p:nvGrpSpPr>
          <p:cNvPr id="57348" name="Group 137"/>
          <p:cNvGrpSpPr>
            <a:grpSpLocks/>
          </p:cNvGrpSpPr>
          <p:nvPr/>
        </p:nvGrpSpPr>
        <p:grpSpPr bwMode="auto">
          <a:xfrm>
            <a:off x="4786313" y="1400175"/>
            <a:ext cx="3821112" cy="3984625"/>
            <a:chOff x="4786313" y="1565275"/>
            <a:chExt cx="3821112" cy="3984625"/>
          </a:xfrm>
        </p:grpSpPr>
        <p:grpSp>
          <p:nvGrpSpPr>
            <p:cNvPr id="57350" name="Group 5"/>
            <p:cNvGrpSpPr>
              <a:grpSpLocks/>
            </p:cNvGrpSpPr>
            <p:nvPr/>
          </p:nvGrpSpPr>
          <p:grpSpPr bwMode="auto">
            <a:xfrm>
              <a:off x="4792663" y="1565275"/>
              <a:ext cx="3814762" cy="3744373"/>
              <a:chOff x="1877" y="1152"/>
              <a:chExt cx="1971" cy="1776"/>
            </a:xfrm>
          </p:grpSpPr>
          <p:sp>
            <p:nvSpPr>
              <p:cNvPr id="57402" name="Rectangle 6"/>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03" name="Rectangle 7"/>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04" name="Rectangle 8"/>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05" name="Rectangle 9"/>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06" name="Rectangle 10"/>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07" name="Rectangle 11"/>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08" name="Rectangle 12"/>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09" name="Rectangle 13"/>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0" name="Rectangle 14"/>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1" name="Rectangle 15"/>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2" name="Rectangle 16"/>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3" name="Rectangle 17"/>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4" name="Rectangle 18"/>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5" name="Rectangle 19"/>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6" name="Rectangle 20"/>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7" name="Rectangle 21"/>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8" name="Rectangle 22"/>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19" name="Rectangle 23"/>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20" name="Rectangle 24"/>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21" name="Rectangle 25"/>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22" name="Rectangle 26"/>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23" name="Rectangle 27"/>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24" name="Rectangle 28"/>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25" name="Rectangle 29"/>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sp>
            <p:nvSpPr>
              <p:cNvPr id="57426" name="Rectangle 30"/>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99"/>
                  </a:solidFill>
                </a:endParaRPr>
              </a:p>
            </p:txBody>
          </p:sp>
        </p:grpSp>
        <p:sp>
          <p:nvSpPr>
            <p:cNvPr id="57351" name="Line 31"/>
            <p:cNvSpPr>
              <a:spLocks noChangeShapeType="1"/>
            </p:cNvSpPr>
            <p:nvPr/>
          </p:nvSpPr>
          <p:spPr bwMode="auto">
            <a:xfrm rot="-177988">
              <a:off x="5271355" y="1832302"/>
              <a:ext cx="2130475" cy="240023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2" name="Line 32"/>
            <p:cNvSpPr>
              <a:spLocks noChangeShapeType="1"/>
            </p:cNvSpPr>
            <p:nvPr/>
          </p:nvSpPr>
          <p:spPr bwMode="auto">
            <a:xfrm>
              <a:off x="5959844" y="1952314"/>
              <a:ext cx="747587" cy="768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3" name="Line 33"/>
            <p:cNvSpPr>
              <a:spLocks noChangeShapeType="1"/>
            </p:cNvSpPr>
            <p:nvPr/>
          </p:nvSpPr>
          <p:spPr bwMode="auto">
            <a:xfrm flipH="1">
              <a:off x="5168900" y="3443462"/>
              <a:ext cx="7899" cy="7221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4" name="Line 34"/>
            <p:cNvSpPr>
              <a:spLocks noChangeShapeType="1"/>
            </p:cNvSpPr>
            <p:nvPr/>
          </p:nvSpPr>
          <p:spPr bwMode="auto">
            <a:xfrm>
              <a:off x="7428425" y="4919609"/>
              <a:ext cx="26476" cy="63029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5" name="Line 35"/>
            <p:cNvSpPr>
              <a:spLocks noChangeShapeType="1"/>
            </p:cNvSpPr>
            <p:nvPr/>
          </p:nvSpPr>
          <p:spPr bwMode="auto">
            <a:xfrm>
              <a:off x="5170889" y="4169535"/>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6" name="Line 36"/>
            <p:cNvSpPr>
              <a:spLocks noChangeShapeType="1"/>
            </p:cNvSpPr>
            <p:nvPr/>
          </p:nvSpPr>
          <p:spPr bwMode="auto">
            <a:xfrm rot="2592605" flipV="1">
              <a:off x="5283175" y="4670585"/>
              <a:ext cx="55551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7" name="Line 37"/>
            <p:cNvSpPr>
              <a:spLocks noChangeShapeType="1"/>
            </p:cNvSpPr>
            <p:nvPr/>
          </p:nvSpPr>
          <p:spPr bwMode="auto">
            <a:xfrm rot="2592605" flipV="1">
              <a:off x="6793123" y="4658583"/>
              <a:ext cx="531880" cy="519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8" name="Line 38"/>
            <p:cNvSpPr>
              <a:spLocks noChangeShapeType="1"/>
            </p:cNvSpPr>
            <p:nvPr/>
          </p:nvSpPr>
          <p:spPr bwMode="auto">
            <a:xfrm rot="2592605" flipV="1">
              <a:off x="5818155" y="5202970"/>
              <a:ext cx="853368" cy="294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59" name="Line 39"/>
            <p:cNvSpPr>
              <a:spLocks noChangeShapeType="1"/>
            </p:cNvSpPr>
            <p:nvPr/>
          </p:nvSpPr>
          <p:spPr bwMode="auto">
            <a:xfrm rot="2592605">
              <a:off x="5676474" y="4294236"/>
              <a:ext cx="512928" cy="51487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0" name="Line 40"/>
            <p:cNvSpPr>
              <a:spLocks noChangeShapeType="1"/>
            </p:cNvSpPr>
            <p:nvPr/>
          </p:nvSpPr>
          <p:spPr bwMode="auto">
            <a:xfrm rot="2592605" flipV="1">
              <a:off x="6015987" y="3149433"/>
              <a:ext cx="576203" cy="54905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1" name="Line 41"/>
            <p:cNvSpPr>
              <a:spLocks noChangeShapeType="1"/>
            </p:cNvSpPr>
            <p:nvPr/>
          </p:nvSpPr>
          <p:spPr bwMode="auto">
            <a:xfrm rot="2592605" flipV="1">
              <a:off x="5300904" y="2429361"/>
              <a:ext cx="561429" cy="528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2" name="Line 42"/>
            <p:cNvSpPr>
              <a:spLocks noChangeShapeType="1"/>
            </p:cNvSpPr>
            <p:nvPr/>
          </p:nvSpPr>
          <p:spPr bwMode="auto">
            <a:xfrm rot="2807395">
              <a:off x="6419561" y="2088209"/>
              <a:ext cx="555055" cy="50528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3" name="Line 43"/>
            <p:cNvSpPr>
              <a:spLocks noChangeShapeType="1"/>
            </p:cNvSpPr>
            <p:nvPr/>
          </p:nvSpPr>
          <p:spPr bwMode="auto">
            <a:xfrm rot="2807395">
              <a:off x="6440495" y="2823033"/>
              <a:ext cx="522052" cy="4727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4" name="Line 44"/>
            <p:cNvSpPr>
              <a:spLocks noChangeShapeType="1"/>
            </p:cNvSpPr>
            <p:nvPr/>
          </p:nvSpPr>
          <p:spPr bwMode="auto">
            <a:xfrm rot="2807395">
              <a:off x="7926646" y="4278496"/>
              <a:ext cx="543054"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5" name="Line 45"/>
            <p:cNvSpPr>
              <a:spLocks noChangeShapeType="1"/>
            </p:cNvSpPr>
            <p:nvPr/>
          </p:nvSpPr>
          <p:spPr bwMode="auto">
            <a:xfrm rot="2807395">
              <a:off x="6416607" y="4302407"/>
              <a:ext cx="555055" cy="50233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6" name="Line 46"/>
            <p:cNvSpPr>
              <a:spLocks noChangeShapeType="1"/>
            </p:cNvSpPr>
            <p:nvPr/>
          </p:nvSpPr>
          <p:spPr bwMode="auto">
            <a:xfrm rot="2807395">
              <a:off x="7203016" y="2081823"/>
              <a:ext cx="501050" cy="45505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7" name="Line 47"/>
            <p:cNvSpPr>
              <a:spLocks noChangeShapeType="1"/>
            </p:cNvSpPr>
            <p:nvPr/>
          </p:nvSpPr>
          <p:spPr bwMode="auto">
            <a:xfrm rot="2807395">
              <a:off x="7187992" y="3552310"/>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8" name="Line 48"/>
            <p:cNvSpPr>
              <a:spLocks noChangeShapeType="1"/>
            </p:cNvSpPr>
            <p:nvPr/>
          </p:nvSpPr>
          <p:spPr bwMode="auto">
            <a:xfrm rot="8207395">
              <a:off x="7552530" y="4661584"/>
              <a:ext cx="543700" cy="5250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69" name="Line 49"/>
            <p:cNvSpPr>
              <a:spLocks noChangeShapeType="1"/>
            </p:cNvSpPr>
            <p:nvPr/>
          </p:nvSpPr>
          <p:spPr bwMode="auto">
            <a:xfrm rot="2807395">
              <a:off x="7956081" y="2802349"/>
              <a:ext cx="558056" cy="51415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70" name="Line 50"/>
            <p:cNvSpPr>
              <a:spLocks noChangeShapeType="1"/>
            </p:cNvSpPr>
            <p:nvPr/>
          </p:nvSpPr>
          <p:spPr bwMode="auto">
            <a:xfrm flipH="1">
              <a:off x="6689702" y="2639382"/>
              <a:ext cx="765316" cy="77707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71" name="Line 51"/>
            <p:cNvSpPr>
              <a:spLocks noChangeShapeType="1"/>
            </p:cNvSpPr>
            <p:nvPr/>
          </p:nvSpPr>
          <p:spPr bwMode="auto">
            <a:xfrm flipH="1">
              <a:off x="7457973" y="1910309"/>
              <a:ext cx="738722" cy="750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72" name="Line 52"/>
            <p:cNvSpPr>
              <a:spLocks noChangeShapeType="1"/>
            </p:cNvSpPr>
            <p:nvPr/>
          </p:nvSpPr>
          <p:spPr bwMode="auto">
            <a:xfrm flipH="1">
              <a:off x="7478657" y="3419460"/>
              <a:ext cx="756452" cy="7590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73" name="Line 53"/>
            <p:cNvSpPr>
              <a:spLocks noChangeShapeType="1"/>
            </p:cNvSpPr>
            <p:nvPr/>
          </p:nvSpPr>
          <p:spPr bwMode="auto">
            <a:xfrm rot="2807395">
              <a:off x="7187992" y="4290383"/>
              <a:ext cx="534053" cy="49937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7374" name="Text Box 54"/>
            <p:cNvSpPr txBox="1">
              <a:spLocks noChangeArrowheads="1"/>
            </p:cNvSpPr>
            <p:nvPr/>
          </p:nvSpPr>
          <p:spPr bwMode="auto">
            <a:xfrm>
              <a:off x="5527675" y="1597025"/>
              <a:ext cx="411162"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75" name="Text Box 55"/>
            <p:cNvSpPr txBox="1">
              <a:spLocks noChangeArrowheads="1"/>
            </p:cNvSpPr>
            <p:nvPr/>
          </p:nvSpPr>
          <p:spPr bwMode="auto">
            <a:xfrm>
              <a:off x="7399338"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76" name="Text Box 56"/>
            <p:cNvSpPr txBox="1">
              <a:spLocks noChangeArrowheads="1"/>
            </p:cNvSpPr>
            <p:nvPr/>
          </p:nvSpPr>
          <p:spPr bwMode="auto">
            <a:xfrm>
              <a:off x="81470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77" name="Text Box 57"/>
            <p:cNvSpPr txBox="1">
              <a:spLocks noChangeArrowheads="1"/>
            </p:cNvSpPr>
            <p:nvPr/>
          </p:nvSpPr>
          <p:spPr bwMode="auto">
            <a:xfrm>
              <a:off x="6280150"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78" name="Text Box 58"/>
            <p:cNvSpPr txBox="1">
              <a:spLocks noChangeArrowheads="1"/>
            </p:cNvSpPr>
            <p:nvPr/>
          </p:nvSpPr>
          <p:spPr bwMode="auto">
            <a:xfrm>
              <a:off x="4786313" y="1597025"/>
              <a:ext cx="33655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79" name="Text Box 59"/>
            <p:cNvSpPr txBox="1">
              <a:spLocks noChangeArrowheads="1"/>
            </p:cNvSpPr>
            <p:nvPr/>
          </p:nvSpPr>
          <p:spPr bwMode="auto">
            <a:xfrm>
              <a:off x="8147050" y="37433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0" name="Text Box 60"/>
            <p:cNvSpPr txBox="1">
              <a:spLocks noChangeArrowheads="1"/>
            </p:cNvSpPr>
            <p:nvPr/>
          </p:nvSpPr>
          <p:spPr bwMode="auto">
            <a:xfrm>
              <a:off x="4786313" y="45831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1" name="Text Box 61"/>
            <p:cNvSpPr txBox="1">
              <a:spLocks noChangeArrowheads="1"/>
            </p:cNvSpPr>
            <p:nvPr/>
          </p:nvSpPr>
          <p:spPr bwMode="auto">
            <a:xfrm>
              <a:off x="47863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2</a:t>
              </a:r>
            </a:p>
          </p:txBody>
        </p:sp>
        <p:sp>
          <p:nvSpPr>
            <p:cNvPr id="57382" name="Text Box 62"/>
            <p:cNvSpPr txBox="1">
              <a:spLocks noChangeArrowheads="1"/>
            </p:cNvSpPr>
            <p:nvPr/>
          </p:nvSpPr>
          <p:spPr bwMode="auto">
            <a:xfrm>
              <a:off x="4786313" y="318293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3" name="Text Box 63"/>
            <p:cNvSpPr txBox="1">
              <a:spLocks noChangeArrowheads="1"/>
            </p:cNvSpPr>
            <p:nvPr/>
          </p:nvSpPr>
          <p:spPr bwMode="auto">
            <a:xfrm>
              <a:off x="4786313" y="23431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4" name="Text Box 64"/>
            <p:cNvSpPr txBox="1">
              <a:spLocks noChangeArrowheads="1"/>
            </p:cNvSpPr>
            <p:nvPr/>
          </p:nvSpPr>
          <p:spPr bwMode="auto">
            <a:xfrm>
              <a:off x="5532438" y="308927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5" name="Text Box 65"/>
            <p:cNvSpPr txBox="1">
              <a:spLocks noChangeArrowheads="1"/>
            </p:cNvSpPr>
            <p:nvPr/>
          </p:nvSpPr>
          <p:spPr bwMode="auto">
            <a:xfrm>
              <a:off x="5532438" y="392906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6" name="Text Box 66"/>
            <p:cNvSpPr txBox="1">
              <a:spLocks noChangeArrowheads="1"/>
            </p:cNvSpPr>
            <p:nvPr/>
          </p:nvSpPr>
          <p:spPr bwMode="auto">
            <a:xfrm>
              <a:off x="7369175" y="3057525"/>
              <a:ext cx="3349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7" name="Text Box 67"/>
            <p:cNvSpPr txBox="1">
              <a:spLocks noChangeArrowheads="1"/>
            </p:cNvSpPr>
            <p:nvPr/>
          </p:nvSpPr>
          <p:spPr bwMode="auto">
            <a:xfrm>
              <a:off x="8147050"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88" name="Text Box 68"/>
            <p:cNvSpPr txBox="1">
              <a:spLocks noChangeArrowheads="1"/>
            </p:cNvSpPr>
            <p:nvPr/>
          </p:nvSpPr>
          <p:spPr bwMode="auto">
            <a:xfrm>
              <a:off x="5813425" y="22494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3</a:t>
              </a:r>
            </a:p>
          </p:txBody>
        </p:sp>
        <p:sp>
          <p:nvSpPr>
            <p:cNvPr id="57389" name="Text Box 69"/>
            <p:cNvSpPr txBox="1">
              <a:spLocks noChangeArrowheads="1"/>
            </p:cNvSpPr>
            <p:nvPr/>
          </p:nvSpPr>
          <p:spPr bwMode="auto">
            <a:xfrm>
              <a:off x="6653213" y="22494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3</a:t>
              </a:r>
            </a:p>
          </p:txBody>
        </p:sp>
        <p:sp>
          <p:nvSpPr>
            <p:cNvPr id="57390" name="Text Box 70"/>
            <p:cNvSpPr txBox="1">
              <a:spLocks noChangeArrowheads="1"/>
            </p:cNvSpPr>
            <p:nvPr/>
          </p:nvSpPr>
          <p:spPr bwMode="auto">
            <a:xfrm>
              <a:off x="7396163" y="2363788"/>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3</a:t>
              </a:r>
            </a:p>
          </p:txBody>
        </p:sp>
        <p:sp>
          <p:nvSpPr>
            <p:cNvPr id="57391" name="Text Box 71"/>
            <p:cNvSpPr txBox="1">
              <a:spLocks noChangeArrowheads="1"/>
            </p:cNvSpPr>
            <p:nvPr/>
          </p:nvSpPr>
          <p:spPr bwMode="auto">
            <a:xfrm>
              <a:off x="6280150" y="32766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11</a:t>
              </a:r>
            </a:p>
          </p:txBody>
        </p:sp>
        <p:sp>
          <p:nvSpPr>
            <p:cNvPr id="57392" name="Text Box 72"/>
            <p:cNvSpPr txBox="1">
              <a:spLocks noChangeArrowheads="1"/>
            </p:cNvSpPr>
            <p:nvPr/>
          </p:nvSpPr>
          <p:spPr bwMode="auto">
            <a:xfrm>
              <a:off x="8175625" y="3133725"/>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2</a:t>
              </a:r>
            </a:p>
          </p:txBody>
        </p:sp>
        <p:sp>
          <p:nvSpPr>
            <p:cNvPr id="57393" name="Text Box 73"/>
            <p:cNvSpPr txBox="1">
              <a:spLocks noChangeArrowheads="1"/>
            </p:cNvSpPr>
            <p:nvPr/>
          </p:nvSpPr>
          <p:spPr bwMode="auto">
            <a:xfrm>
              <a:off x="6653213" y="3836988"/>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a:t>
              </a:r>
            </a:p>
          </p:txBody>
        </p:sp>
        <p:sp>
          <p:nvSpPr>
            <p:cNvPr id="57394" name="Text Box 74"/>
            <p:cNvSpPr txBox="1">
              <a:spLocks noChangeArrowheads="1"/>
            </p:cNvSpPr>
            <p:nvPr/>
          </p:nvSpPr>
          <p:spPr bwMode="auto">
            <a:xfrm>
              <a:off x="5907088" y="4489450"/>
              <a:ext cx="411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5</a:t>
              </a:r>
            </a:p>
          </p:txBody>
        </p:sp>
        <p:sp>
          <p:nvSpPr>
            <p:cNvPr id="57395" name="Text Box 75"/>
            <p:cNvSpPr txBox="1">
              <a:spLocks noChangeArrowheads="1"/>
            </p:cNvSpPr>
            <p:nvPr/>
          </p:nvSpPr>
          <p:spPr bwMode="auto">
            <a:xfrm>
              <a:off x="8151813" y="4646613"/>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2</a:t>
              </a:r>
            </a:p>
          </p:txBody>
        </p:sp>
        <p:sp>
          <p:nvSpPr>
            <p:cNvPr id="57398" name="Text Box 82"/>
            <p:cNvSpPr txBox="1">
              <a:spLocks noChangeArrowheads="1"/>
            </p:cNvSpPr>
            <p:nvPr/>
          </p:nvSpPr>
          <p:spPr bwMode="auto">
            <a:xfrm>
              <a:off x="6746875" y="452755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2</a:t>
              </a:r>
            </a:p>
          </p:txBody>
        </p:sp>
        <p:sp>
          <p:nvSpPr>
            <p:cNvPr id="57399" name="Text Box 83"/>
            <p:cNvSpPr txBox="1">
              <a:spLocks noChangeArrowheads="1"/>
            </p:cNvSpPr>
            <p:nvPr/>
          </p:nvSpPr>
          <p:spPr bwMode="auto">
            <a:xfrm>
              <a:off x="7016750" y="4851400"/>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000099"/>
                  </a:solidFill>
                </a:rPr>
                <a:t>20</a:t>
              </a:r>
            </a:p>
          </p:txBody>
        </p:sp>
        <p:sp>
          <p:nvSpPr>
            <p:cNvPr id="57401" name="Text Box 81"/>
            <p:cNvSpPr txBox="1">
              <a:spLocks noChangeArrowheads="1"/>
            </p:cNvSpPr>
            <p:nvPr/>
          </p:nvSpPr>
          <p:spPr bwMode="auto">
            <a:xfrm>
              <a:off x="7307263" y="402272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mtClean="0">
                  <a:solidFill>
                    <a:srgbClr val="000099"/>
                  </a:solidFill>
                </a:rPr>
                <a:t>15</a:t>
              </a:r>
            </a:p>
          </p:txBody>
        </p:sp>
      </p:grpSp>
      <p:sp>
        <p:nvSpPr>
          <p:cNvPr id="57349" name="Rectangle 139"/>
          <p:cNvSpPr>
            <a:spLocks noChangeArrowheads="1"/>
          </p:cNvSpPr>
          <p:nvPr/>
        </p:nvSpPr>
        <p:spPr bwMode="auto">
          <a:xfrm>
            <a:off x="431572" y="392113"/>
            <a:ext cx="82808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4000" dirty="0" smtClean="0">
                <a:solidFill>
                  <a:srgbClr val="000000"/>
                </a:solidFill>
                <a:latin typeface="Calibri" pitchFamily="34" charset="0"/>
                <a:cs typeface="Calibri" pitchFamily="34" charset="0"/>
              </a:rPr>
              <a:t>Contributing Area (Flow Accumulation)</a:t>
            </a:r>
          </a:p>
        </p:txBody>
      </p:sp>
    </p:spTree>
    <p:extLst>
      <p:ext uri="{BB962C8B-B14F-4D97-AF65-F5344CB8AC3E}">
        <p14:creationId xmlns:p14="http://schemas.microsoft.com/office/powerpoint/2010/main" val="36547868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634" name="Group 130"/>
          <p:cNvGrpSpPr>
            <a:grpSpLocks/>
          </p:cNvGrpSpPr>
          <p:nvPr/>
        </p:nvGrpSpPr>
        <p:grpSpPr bwMode="auto">
          <a:xfrm>
            <a:off x="787400" y="2787010"/>
            <a:ext cx="3116263" cy="3057525"/>
            <a:chOff x="5486400" y="2438400"/>
            <a:chExt cx="3116263" cy="3057525"/>
          </a:xfrm>
        </p:grpSpPr>
        <p:grpSp>
          <p:nvGrpSpPr>
            <p:cNvPr id="69719" name="Group 77"/>
            <p:cNvGrpSpPr>
              <a:grpSpLocks/>
            </p:cNvGrpSpPr>
            <p:nvPr/>
          </p:nvGrpSpPr>
          <p:grpSpPr bwMode="auto">
            <a:xfrm>
              <a:off x="5486400" y="2438400"/>
              <a:ext cx="3116263" cy="3057525"/>
              <a:chOff x="1877" y="1152"/>
              <a:chExt cx="1971" cy="1776"/>
            </a:xfrm>
          </p:grpSpPr>
          <p:sp>
            <p:nvSpPr>
              <p:cNvPr id="69745" name="Rectangle 78"/>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46" name="Rectangle 79"/>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47" name="Rectangle 80"/>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48" name="Rectangle 81"/>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49" name="Rectangle 82"/>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0" name="Rectangle 83"/>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1" name="Rectangle 84"/>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2" name="Rectangle 85"/>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3" name="Rectangle 86"/>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4" name="Rectangle 87"/>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5" name="Rectangle 88"/>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6" name="Rectangle 89"/>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7" name="Rectangle 90"/>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8" name="Rectangle 91"/>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59" name="Rectangle 92"/>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0" name="Rectangle 93"/>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1" name="Rectangle 94"/>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2" name="Rectangle 95"/>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3" name="Rectangle 96"/>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4" name="Rectangle 97"/>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5" name="Rectangle 98"/>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6" name="Rectangle 99"/>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7" name="Rectangle 100"/>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8" name="Rectangle 101"/>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69" name="Rectangle 102"/>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grpSp>
        <p:sp>
          <p:nvSpPr>
            <p:cNvPr id="69720" name="Text Box 103"/>
            <p:cNvSpPr txBox="1">
              <a:spLocks noChangeArrowheads="1"/>
            </p:cNvSpPr>
            <p:nvPr/>
          </p:nvSpPr>
          <p:spPr bwMode="auto">
            <a:xfrm>
              <a:off x="5651500" y="24384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1" name="Text Box 104"/>
            <p:cNvSpPr txBox="1">
              <a:spLocks noChangeArrowheads="1"/>
            </p:cNvSpPr>
            <p:nvPr/>
          </p:nvSpPr>
          <p:spPr bwMode="auto">
            <a:xfrm>
              <a:off x="6308725" y="24384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2" name="Text Box 105"/>
            <p:cNvSpPr txBox="1">
              <a:spLocks noChangeArrowheads="1"/>
            </p:cNvSpPr>
            <p:nvPr/>
          </p:nvSpPr>
          <p:spPr bwMode="auto">
            <a:xfrm>
              <a:off x="8123238" y="2459038"/>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3" name="Text Box 106"/>
            <p:cNvSpPr txBox="1">
              <a:spLocks noChangeArrowheads="1"/>
            </p:cNvSpPr>
            <p:nvPr/>
          </p:nvSpPr>
          <p:spPr bwMode="auto">
            <a:xfrm>
              <a:off x="6886575" y="24384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4" name="Text Box 107"/>
            <p:cNvSpPr txBox="1">
              <a:spLocks noChangeArrowheads="1"/>
            </p:cNvSpPr>
            <p:nvPr/>
          </p:nvSpPr>
          <p:spPr bwMode="auto">
            <a:xfrm>
              <a:off x="7505700" y="24384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5" name="Text Box 108"/>
            <p:cNvSpPr txBox="1">
              <a:spLocks noChangeArrowheads="1"/>
            </p:cNvSpPr>
            <p:nvPr/>
          </p:nvSpPr>
          <p:spPr bwMode="auto">
            <a:xfrm>
              <a:off x="5651500" y="302736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6" name="Text Box 109"/>
            <p:cNvSpPr txBox="1">
              <a:spLocks noChangeArrowheads="1"/>
            </p:cNvSpPr>
            <p:nvPr/>
          </p:nvSpPr>
          <p:spPr bwMode="auto">
            <a:xfrm>
              <a:off x="5632450" y="3633788"/>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7" name="Text Box 110"/>
            <p:cNvSpPr txBox="1">
              <a:spLocks noChangeArrowheads="1"/>
            </p:cNvSpPr>
            <p:nvPr/>
          </p:nvSpPr>
          <p:spPr bwMode="auto">
            <a:xfrm>
              <a:off x="5632450" y="42418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2</a:t>
              </a:r>
              <a:endParaRPr lang="en-US" b="1" dirty="0">
                <a:solidFill>
                  <a:srgbClr val="000000"/>
                </a:solidFill>
                <a:latin typeface="Calibri" pitchFamily="34" charset="0"/>
                <a:cs typeface="Calibri" pitchFamily="34" charset="0"/>
              </a:endParaRPr>
            </a:p>
          </p:txBody>
        </p:sp>
        <p:sp>
          <p:nvSpPr>
            <p:cNvPr id="69728" name="Text Box 111"/>
            <p:cNvSpPr txBox="1">
              <a:spLocks noChangeArrowheads="1"/>
            </p:cNvSpPr>
            <p:nvPr/>
          </p:nvSpPr>
          <p:spPr bwMode="auto">
            <a:xfrm>
              <a:off x="5613400" y="484981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29" name="Text Box 112"/>
            <p:cNvSpPr txBox="1">
              <a:spLocks noChangeArrowheads="1"/>
            </p:cNvSpPr>
            <p:nvPr/>
          </p:nvSpPr>
          <p:spPr bwMode="auto">
            <a:xfrm>
              <a:off x="6269038" y="3633788"/>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30" name="Text Box 113"/>
            <p:cNvSpPr txBox="1">
              <a:spLocks noChangeArrowheads="1"/>
            </p:cNvSpPr>
            <p:nvPr/>
          </p:nvSpPr>
          <p:spPr bwMode="auto">
            <a:xfrm>
              <a:off x="6249988" y="42418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31" name="Text Box 114"/>
            <p:cNvSpPr txBox="1">
              <a:spLocks noChangeArrowheads="1"/>
            </p:cNvSpPr>
            <p:nvPr/>
          </p:nvSpPr>
          <p:spPr bwMode="auto">
            <a:xfrm>
              <a:off x="8123238" y="304641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32" name="Text Box 115"/>
            <p:cNvSpPr txBox="1">
              <a:spLocks noChangeArrowheads="1"/>
            </p:cNvSpPr>
            <p:nvPr/>
          </p:nvSpPr>
          <p:spPr bwMode="auto">
            <a:xfrm>
              <a:off x="8123238" y="42418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33" name="Text Box 116"/>
            <p:cNvSpPr txBox="1">
              <a:spLocks noChangeArrowheads="1"/>
            </p:cNvSpPr>
            <p:nvPr/>
          </p:nvSpPr>
          <p:spPr bwMode="auto">
            <a:xfrm>
              <a:off x="7505700" y="3614738"/>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34" name="Text Box 117"/>
            <p:cNvSpPr txBox="1">
              <a:spLocks noChangeArrowheads="1"/>
            </p:cNvSpPr>
            <p:nvPr/>
          </p:nvSpPr>
          <p:spPr bwMode="auto">
            <a:xfrm>
              <a:off x="6249988" y="302736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3</a:t>
              </a:r>
              <a:endParaRPr lang="en-US" b="1" dirty="0">
                <a:solidFill>
                  <a:srgbClr val="000000"/>
                </a:solidFill>
                <a:latin typeface="Calibri" pitchFamily="34" charset="0"/>
                <a:cs typeface="Calibri" pitchFamily="34" charset="0"/>
              </a:endParaRPr>
            </a:p>
          </p:txBody>
        </p:sp>
        <p:sp>
          <p:nvSpPr>
            <p:cNvPr id="69735" name="Text Box 118"/>
            <p:cNvSpPr txBox="1">
              <a:spLocks noChangeArrowheads="1"/>
            </p:cNvSpPr>
            <p:nvPr/>
          </p:nvSpPr>
          <p:spPr bwMode="auto">
            <a:xfrm>
              <a:off x="6886575" y="302736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3</a:t>
              </a:r>
              <a:endParaRPr lang="en-US" b="1" dirty="0">
                <a:solidFill>
                  <a:srgbClr val="000000"/>
                </a:solidFill>
                <a:latin typeface="Calibri" pitchFamily="34" charset="0"/>
                <a:cs typeface="Calibri" pitchFamily="34" charset="0"/>
              </a:endParaRPr>
            </a:p>
          </p:txBody>
        </p:sp>
        <p:sp>
          <p:nvSpPr>
            <p:cNvPr id="69736" name="Text Box 119"/>
            <p:cNvSpPr txBox="1">
              <a:spLocks noChangeArrowheads="1"/>
            </p:cNvSpPr>
            <p:nvPr/>
          </p:nvSpPr>
          <p:spPr bwMode="auto">
            <a:xfrm>
              <a:off x="7505700" y="302736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3</a:t>
              </a:r>
              <a:endParaRPr lang="en-US" b="1" dirty="0">
                <a:solidFill>
                  <a:srgbClr val="000000"/>
                </a:solidFill>
                <a:latin typeface="Calibri" pitchFamily="34" charset="0"/>
                <a:cs typeface="Calibri" pitchFamily="34" charset="0"/>
              </a:endParaRPr>
            </a:p>
          </p:txBody>
        </p:sp>
        <p:sp>
          <p:nvSpPr>
            <p:cNvPr id="69737" name="Text Box 120"/>
            <p:cNvSpPr txBox="1">
              <a:spLocks noChangeArrowheads="1"/>
            </p:cNvSpPr>
            <p:nvPr/>
          </p:nvSpPr>
          <p:spPr bwMode="auto">
            <a:xfrm>
              <a:off x="6867525" y="3633788"/>
              <a:ext cx="495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11</a:t>
              </a:r>
              <a:endParaRPr lang="en-US" b="1" dirty="0">
                <a:solidFill>
                  <a:srgbClr val="000000"/>
                </a:solidFill>
                <a:latin typeface="Calibri" pitchFamily="34" charset="0"/>
                <a:cs typeface="Calibri" pitchFamily="34" charset="0"/>
              </a:endParaRPr>
            </a:p>
          </p:txBody>
        </p:sp>
        <p:sp>
          <p:nvSpPr>
            <p:cNvPr id="69738" name="Text Box 121"/>
            <p:cNvSpPr txBox="1">
              <a:spLocks noChangeArrowheads="1"/>
            </p:cNvSpPr>
            <p:nvPr/>
          </p:nvSpPr>
          <p:spPr bwMode="auto">
            <a:xfrm>
              <a:off x="8123238" y="3614738"/>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a:solidFill>
                    <a:srgbClr val="3333CC"/>
                  </a:solidFill>
                  <a:latin typeface="Calibri" pitchFamily="34" charset="0"/>
                  <a:cs typeface="Calibri" pitchFamily="34" charset="0"/>
                </a:rPr>
                <a:t>2</a:t>
              </a:r>
              <a:endParaRPr lang="en-US" b="1" dirty="0">
                <a:solidFill>
                  <a:srgbClr val="000000"/>
                </a:solidFill>
                <a:latin typeface="Calibri" pitchFamily="34" charset="0"/>
                <a:cs typeface="Calibri" pitchFamily="34" charset="0"/>
              </a:endParaRPr>
            </a:p>
          </p:txBody>
        </p:sp>
        <p:sp>
          <p:nvSpPr>
            <p:cNvPr id="69739" name="Text Box 122"/>
            <p:cNvSpPr txBox="1">
              <a:spLocks noChangeArrowheads="1"/>
            </p:cNvSpPr>
            <p:nvPr/>
          </p:nvSpPr>
          <p:spPr bwMode="auto">
            <a:xfrm>
              <a:off x="6886575" y="426085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a:t>
              </a:r>
              <a:endParaRPr lang="en-US" b="1" dirty="0">
                <a:solidFill>
                  <a:srgbClr val="000000"/>
                </a:solidFill>
                <a:latin typeface="Calibri" pitchFamily="34" charset="0"/>
                <a:cs typeface="Calibri" pitchFamily="34" charset="0"/>
              </a:endParaRPr>
            </a:p>
          </p:txBody>
        </p:sp>
        <p:sp>
          <p:nvSpPr>
            <p:cNvPr id="69740" name="Text Box 123"/>
            <p:cNvSpPr txBox="1">
              <a:spLocks noChangeArrowheads="1"/>
            </p:cNvSpPr>
            <p:nvPr/>
          </p:nvSpPr>
          <p:spPr bwMode="auto">
            <a:xfrm>
              <a:off x="8142288" y="4829175"/>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2</a:t>
              </a:r>
              <a:endParaRPr lang="en-US" b="1" dirty="0">
                <a:solidFill>
                  <a:srgbClr val="000000"/>
                </a:solidFill>
                <a:latin typeface="Calibri" pitchFamily="34" charset="0"/>
                <a:cs typeface="Calibri" pitchFamily="34" charset="0"/>
              </a:endParaRPr>
            </a:p>
          </p:txBody>
        </p:sp>
        <p:sp>
          <p:nvSpPr>
            <p:cNvPr id="69741" name="Text Box 124"/>
            <p:cNvSpPr txBox="1">
              <a:spLocks noChangeArrowheads="1"/>
            </p:cNvSpPr>
            <p:nvPr/>
          </p:nvSpPr>
          <p:spPr bwMode="auto">
            <a:xfrm>
              <a:off x="6230938" y="484981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5</a:t>
              </a:r>
              <a:endParaRPr lang="en-US" b="1" dirty="0">
                <a:solidFill>
                  <a:srgbClr val="000000"/>
                </a:solidFill>
                <a:latin typeface="Calibri" pitchFamily="34" charset="0"/>
                <a:cs typeface="Calibri" pitchFamily="34" charset="0"/>
              </a:endParaRPr>
            </a:p>
          </p:txBody>
        </p:sp>
        <p:sp>
          <p:nvSpPr>
            <p:cNvPr id="69742" name="Text Box 125"/>
            <p:cNvSpPr txBox="1">
              <a:spLocks noChangeArrowheads="1"/>
            </p:cNvSpPr>
            <p:nvPr/>
          </p:nvSpPr>
          <p:spPr bwMode="auto">
            <a:xfrm>
              <a:off x="7446963" y="4260850"/>
              <a:ext cx="495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15</a:t>
              </a:r>
              <a:endParaRPr lang="en-US" b="1" dirty="0">
                <a:solidFill>
                  <a:srgbClr val="000000"/>
                </a:solidFill>
                <a:latin typeface="Calibri" pitchFamily="34" charset="0"/>
                <a:cs typeface="Calibri" pitchFamily="34" charset="0"/>
              </a:endParaRPr>
            </a:p>
          </p:txBody>
        </p:sp>
        <p:sp>
          <p:nvSpPr>
            <p:cNvPr id="69743" name="Text Box 126"/>
            <p:cNvSpPr txBox="1">
              <a:spLocks noChangeArrowheads="1"/>
            </p:cNvSpPr>
            <p:nvPr/>
          </p:nvSpPr>
          <p:spPr bwMode="auto">
            <a:xfrm>
              <a:off x="7446963" y="4849813"/>
              <a:ext cx="495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smtClean="0">
                  <a:solidFill>
                    <a:srgbClr val="3333CC"/>
                  </a:solidFill>
                  <a:latin typeface="Calibri" pitchFamily="34" charset="0"/>
                  <a:cs typeface="Calibri" pitchFamily="34" charset="0"/>
                </a:rPr>
                <a:t>20</a:t>
              </a:r>
              <a:endParaRPr lang="en-US" b="1" dirty="0">
                <a:solidFill>
                  <a:srgbClr val="000000"/>
                </a:solidFill>
                <a:latin typeface="Calibri" pitchFamily="34" charset="0"/>
                <a:cs typeface="Calibri" pitchFamily="34" charset="0"/>
              </a:endParaRPr>
            </a:p>
          </p:txBody>
        </p:sp>
        <p:sp>
          <p:nvSpPr>
            <p:cNvPr id="69744" name="Text Box 127"/>
            <p:cNvSpPr txBox="1">
              <a:spLocks noChangeArrowheads="1"/>
            </p:cNvSpPr>
            <p:nvPr/>
          </p:nvSpPr>
          <p:spPr bwMode="auto">
            <a:xfrm>
              <a:off x="6886575" y="484981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b="1" dirty="0">
                  <a:solidFill>
                    <a:srgbClr val="3333CC"/>
                  </a:solidFill>
                  <a:latin typeface="Calibri" pitchFamily="34" charset="0"/>
                  <a:cs typeface="Calibri" pitchFamily="34" charset="0"/>
                </a:rPr>
                <a:t>2</a:t>
              </a:r>
              <a:endParaRPr lang="en-US" b="1" dirty="0">
                <a:solidFill>
                  <a:srgbClr val="000000"/>
                </a:solidFill>
                <a:latin typeface="Calibri" pitchFamily="34" charset="0"/>
                <a:cs typeface="Calibri" pitchFamily="34" charset="0"/>
              </a:endParaRPr>
            </a:p>
          </p:txBody>
        </p:sp>
      </p:grpSp>
      <p:sp>
        <p:nvSpPr>
          <p:cNvPr id="69635" name="Text Box 128"/>
          <p:cNvSpPr txBox="1">
            <a:spLocks noChangeArrowheads="1"/>
          </p:cNvSpPr>
          <p:nvPr/>
        </p:nvSpPr>
        <p:spPr bwMode="auto">
          <a:xfrm>
            <a:off x="406400" y="1106611"/>
            <a:ext cx="38481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lang="en-US" sz="3200" dirty="0">
                <a:solidFill>
                  <a:srgbClr val="FF3300"/>
                </a:solidFill>
                <a:latin typeface="Calibri" pitchFamily="34" charset="0"/>
                <a:cs typeface="Calibri" pitchFamily="34" charset="0"/>
              </a:rPr>
              <a:t>Flow Accumulation </a:t>
            </a:r>
            <a:br>
              <a:rPr lang="en-US" sz="3200" dirty="0">
                <a:solidFill>
                  <a:srgbClr val="FF3300"/>
                </a:solidFill>
                <a:latin typeface="Calibri" pitchFamily="34" charset="0"/>
                <a:cs typeface="Calibri" pitchFamily="34" charset="0"/>
              </a:rPr>
            </a:br>
            <a:r>
              <a:rPr lang="en-US" sz="3200" dirty="0">
                <a:solidFill>
                  <a:srgbClr val="FF3300"/>
                </a:solidFill>
                <a:latin typeface="Calibri" pitchFamily="34" charset="0"/>
                <a:cs typeface="Calibri" pitchFamily="34" charset="0"/>
              </a:rPr>
              <a:t>&gt; 10 Cell Threshold</a:t>
            </a:r>
          </a:p>
        </p:txBody>
      </p:sp>
      <p:grpSp>
        <p:nvGrpSpPr>
          <p:cNvPr id="69636" name="Group 134"/>
          <p:cNvGrpSpPr>
            <a:grpSpLocks noChangeAspect="1"/>
          </p:cNvGrpSpPr>
          <p:nvPr/>
        </p:nvGrpSpPr>
        <p:grpSpPr bwMode="auto">
          <a:xfrm>
            <a:off x="2034855" y="4000557"/>
            <a:ext cx="1245874" cy="1845753"/>
            <a:chOff x="4159653" y="3454396"/>
            <a:chExt cx="1536022" cy="2276003"/>
          </a:xfrm>
        </p:grpSpPr>
        <p:sp>
          <p:nvSpPr>
            <p:cNvPr id="69716" name="Rectangle 54"/>
            <p:cNvSpPr>
              <a:spLocks noChangeArrowheads="1"/>
            </p:cNvSpPr>
            <p:nvPr/>
          </p:nvSpPr>
          <p:spPr bwMode="auto">
            <a:xfrm>
              <a:off x="4159653" y="3454396"/>
              <a:ext cx="758421" cy="762449"/>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717" name="Rectangle 55"/>
            <p:cNvSpPr>
              <a:spLocks noChangeArrowheads="1"/>
            </p:cNvSpPr>
            <p:nvPr/>
          </p:nvSpPr>
          <p:spPr bwMode="auto">
            <a:xfrm>
              <a:off x="4918075" y="4971573"/>
              <a:ext cx="777600" cy="758826"/>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718" name="Rectangle 57"/>
            <p:cNvSpPr>
              <a:spLocks noChangeArrowheads="1"/>
            </p:cNvSpPr>
            <p:nvPr/>
          </p:nvSpPr>
          <p:spPr bwMode="auto">
            <a:xfrm>
              <a:off x="4918074" y="4219098"/>
              <a:ext cx="777601" cy="75723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grpSp>
      <p:grpSp>
        <p:nvGrpSpPr>
          <p:cNvPr id="69637" name="Group 139"/>
          <p:cNvGrpSpPr>
            <a:grpSpLocks/>
          </p:cNvGrpSpPr>
          <p:nvPr/>
        </p:nvGrpSpPr>
        <p:grpSpPr bwMode="auto">
          <a:xfrm>
            <a:off x="5219700" y="2787010"/>
            <a:ext cx="3119438" cy="3276600"/>
            <a:chOff x="5219700" y="2235200"/>
            <a:chExt cx="3119438" cy="3276600"/>
          </a:xfrm>
        </p:grpSpPr>
        <p:grpSp>
          <p:nvGrpSpPr>
            <p:cNvPr id="69639" name="Group 3"/>
            <p:cNvGrpSpPr>
              <a:grpSpLocks/>
            </p:cNvGrpSpPr>
            <p:nvPr/>
          </p:nvGrpSpPr>
          <p:grpSpPr bwMode="auto">
            <a:xfrm>
              <a:off x="5224463" y="2235200"/>
              <a:ext cx="3114675" cy="3057115"/>
              <a:chOff x="1877" y="1152"/>
              <a:chExt cx="1971" cy="1776"/>
            </a:xfrm>
          </p:grpSpPr>
          <p:sp>
            <p:nvSpPr>
              <p:cNvPr id="69691" name="Rectangle 4"/>
              <p:cNvSpPr>
                <a:spLocks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2" name="Rectangle 5"/>
              <p:cNvSpPr>
                <a:spLocks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3" name="Rectangle 6"/>
              <p:cNvSpPr>
                <a:spLocks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4" name="Rectangle 7"/>
              <p:cNvSpPr>
                <a:spLocks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5" name="Rectangle 8"/>
              <p:cNvSpPr>
                <a:spLocks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6" name="Rectangle 9"/>
              <p:cNvSpPr>
                <a:spLocks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7" name="Rectangle 10"/>
              <p:cNvSpPr>
                <a:spLocks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8" name="Rectangle 11"/>
              <p:cNvSpPr>
                <a:spLocks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699" name="Rectangle 12"/>
              <p:cNvSpPr>
                <a:spLocks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0" name="Rectangle 13"/>
              <p:cNvSpPr>
                <a:spLocks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1" name="Rectangle 14"/>
              <p:cNvSpPr>
                <a:spLocks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2" name="Rectangle 15"/>
              <p:cNvSpPr>
                <a:spLocks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3" name="Rectangle 16"/>
              <p:cNvSpPr>
                <a:spLocks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4" name="Rectangle 17"/>
              <p:cNvSpPr>
                <a:spLocks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5" name="Rectangle 18"/>
              <p:cNvSpPr>
                <a:spLocks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6" name="Rectangle 19"/>
              <p:cNvSpPr>
                <a:spLocks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7" name="Rectangle 20"/>
              <p:cNvSpPr>
                <a:spLocks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8" name="Rectangle 21"/>
              <p:cNvSpPr>
                <a:spLocks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09" name="Rectangle 22"/>
              <p:cNvSpPr>
                <a:spLocks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10" name="Rectangle 23"/>
              <p:cNvSpPr>
                <a:spLocks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11" name="Rectangle 24"/>
              <p:cNvSpPr>
                <a:spLocks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12" name="Rectangle 25"/>
              <p:cNvSpPr>
                <a:spLocks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13" name="Rectangle 26"/>
              <p:cNvSpPr>
                <a:spLocks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14" name="Rectangle 27"/>
              <p:cNvSpPr>
                <a:spLocks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sp>
            <p:nvSpPr>
              <p:cNvPr id="69715" name="Rectangle 28"/>
              <p:cNvSpPr>
                <a:spLocks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a:solidFill>
                    <a:srgbClr val="000000"/>
                  </a:solidFill>
                  <a:latin typeface="Calibri" pitchFamily="34" charset="0"/>
                  <a:cs typeface="Calibri" pitchFamily="34" charset="0"/>
                </a:endParaRPr>
              </a:p>
            </p:txBody>
          </p:sp>
        </p:grpSp>
        <p:sp>
          <p:nvSpPr>
            <p:cNvPr id="69640" name="Line 29"/>
            <p:cNvSpPr>
              <a:spLocks noChangeShapeType="1"/>
            </p:cNvSpPr>
            <p:nvPr/>
          </p:nvSpPr>
          <p:spPr bwMode="auto">
            <a:xfrm rot="-177988">
              <a:off x="5615305" y="2453215"/>
              <a:ext cx="1739489" cy="195968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1" name="Line 30"/>
            <p:cNvSpPr>
              <a:spLocks noChangeShapeType="1"/>
            </p:cNvSpPr>
            <p:nvPr/>
          </p:nvSpPr>
          <p:spPr bwMode="auto">
            <a:xfrm>
              <a:off x="6177443" y="2551200"/>
              <a:ext cx="610389" cy="62710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2" name="Line 31"/>
            <p:cNvSpPr>
              <a:spLocks noChangeShapeType="1"/>
            </p:cNvSpPr>
            <p:nvPr/>
          </p:nvSpPr>
          <p:spPr bwMode="auto">
            <a:xfrm flipH="1">
              <a:off x="5537201" y="3768656"/>
              <a:ext cx="902" cy="5747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3" name="Line 32"/>
            <p:cNvSpPr>
              <a:spLocks noChangeShapeType="1"/>
            </p:cNvSpPr>
            <p:nvPr/>
          </p:nvSpPr>
          <p:spPr bwMode="auto">
            <a:xfrm>
              <a:off x="7376508" y="4973866"/>
              <a:ext cx="14892" cy="53793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4" name="Line 33"/>
            <p:cNvSpPr>
              <a:spLocks noChangeShapeType="1"/>
            </p:cNvSpPr>
            <p:nvPr/>
          </p:nvSpPr>
          <p:spPr bwMode="auto">
            <a:xfrm>
              <a:off x="5533277" y="4361463"/>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5" name="Line 34"/>
            <p:cNvSpPr>
              <a:spLocks noChangeShapeType="1"/>
            </p:cNvSpPr>
            <p:nvPr/>
          </p:nvSpPr>
          <p:spPr bwMode="auto">
            <a:xfrm rot="2592605" flipV="1">
              <a:off x="5624956" y="4770548"/>
              <a:ext cx="453570"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6" name="Line 35"/>
            <p:cNvSpPr>
              <a:spLocks noChangeShapeType="1"/>
            </p:cNvSpPr>
            <p:nvPr/>
          </p:nvSpPr>
          <p:spPr bwMode="auto">
            <a:xfrm rot="2592605" flipV="1">
              <a:off x="6857798" y="4760750"/>
              <a:ext cx="434269" cy="42378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7" name="Line 36"/>
            <p:cNvSpPr>
              <a:spLocks noChangeShapeType="1"/>
            </p:cNvSpPr>
            <p:nvPr/>
          </p:nvSpPr>
          <p:spPr bwMode="auto">
            <a:xfrm rot="2592605">
              <a:off x="6039748" y="5251158"/>
              <a:ext cx="774104" cy="964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8" name="Line 37"/>
            <p:cNvSpPr>
              <a:spLocks noChangeShapeType="1"/>
            </p:cNvSpPr>
            <p:nvPr/>
          </p:nvSpPr>
          <p:spPr bwMode="auto">
            <a:xfrm rot="2592605">
              <a:off x="5942582" y="4462805"/>
              <a:ext cx="421110" cy="4296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49" name="Line 38"/>
            <p:cNvSpPr>
              <a:spLocks noChangeShapeType="1"/>
            </p:cNvSpPr>
            <p:nvPr/>
          </p:nvSpPr>
          <p:spPr bwMode="auto">
            <a:xfrm rot="2592605" flipV="1">
              <a:off x="6223282" y="3528595"/>
              <a:ext cx="470458" cy="44827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0" name="Line 39"/>
            <p:cNvSpPr>
              <a:spLocks noChangeShapeType="1"/>
            </p:cNvSpPr>
            <p:nvPr/>
          </p:nvSpPr>
          <p:spPr bwMode="auto">
            <a:xfrm rot="2592605" flipV="1">
              <a:off x="5639431" y="2940688"/>
              <a:ext cx="458395" cy="43113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1" name="Line 40"/>
            <p:cNvSpPr>
              <a:spLocks noChangeShapeType="1"/>
            </p:cNvSpPr>
            <p:nvPr/>
          </p:nvSpPr>
          <p:spPr bwMode="auto">
            <a:xfrm rot="2807395">
              <a:off x="6552799" y="2662147"/>
              <a:ext cx="453178" cy="412556"/>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2" name="Line 41"/>
            <p:cNvSpPr>
              <a:spLocks noChangeShapeType="1"/>
            </p:cNvSpPr>
            <p:nvPr/>
          </p:nvSpPr>
          <p:spPr bwMode="auto">
            <a:xfrm rot="2807395">
              <a:off x="6569891" y="3262098"/>
              <a:ext cx="426232" cy="38601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3" name="Line 42"/>
            <p:cNvSpPr>
              <a:spLocks noChangeShapeType="1"/>
            </p:cNvSpPr>
            <p:nvPr/>
          </p:nvSpPr>
          <p:spPr bwMode="auto">
            <a:xfrm rot="2807395">
              <a:off x="7783302" y="4450419"/>
              <a:ext cx="443380"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4" name="Line 43"/>
            <p:cNvSpPr>
              <a:spLocks noChangeShapeType="1"/>
            </p:cNvSpPr>
            <p:nvPr/>
          </p:nvSpPr>
          <p:spPr bwMode="auto">
            <a:xfrm rot="2807395">
              <a:off x="6550386" y="4469942"/>
              <a:ext cx="453178" cy="41014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5" name="Line 44"/>
            <p:cNvSpPr>
              <a:spLocks noChangeShapeType="1"/>
            </p:cNvSpPr>
            <p:nvPr/>
          </p:nvSpPr>
          <p:spPr bwMode="auto">
            <a:xfrm rot="2807395">
              <a:off x="7192473" y="2656933"/>
              <a:ext cx="409085" cy="371541"/>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6" name="Line 45"/>
            <p:cNvSpPr>
              <a:spLocks noChangeShapeType="1"/>
            </p:cNvSpPr>
            <p:nvPr/>
          </p:nvSpPr>
          <p:spPr bwMode="auto">
            <a:xfrm rot="2807395">
              <a:off x="7180206" y="3857520"/>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7" name="Line 46"/>
            <p:cNvSpPr>
              <a:spLocks noChangeShapeType="1"/>
            </p:cNvSpPr>
            <p:nvPr/>
          </p:nvSpPr>
          <p:spPr bwMode="auto">
            <a:xfrm rot="8207395">
              <a:off x="7477837" y="4763199"/>
              <a:ext cx="443920" cy="42868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8" name="Line 47"/>
            <p:cNvSpPr>
              <a:spLocks noChangeShapeType="1"/>
            </p:cNvSpPr>
            <p:nvPr/>
          </p:nvSpPr>
          <p:spPr bwMode="auto">
            <a:xfrm rot="2807395">
              <a:off x="7807336" y="3245210"/>
              <a:ext cx="455628" cy="419794"/>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59" name="Line 48"/>
            <p:cNvSpPr>
              <a:spLocks noChangeShapeType="1"/>
            </p:cNvSpPr>
            <p:nvPr/>
          </p:nvSpPr>
          <p:spPr bwMode="auto">
            <a:xfrm flipH="1">
              <a:off x="6773356" y="3112161"/>
              <a:ext cx="624865" cy="634449"/>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60" name="Line 49"/>
            <p:cNvSpPr>
              <a:spLocks noChangeShapeType="1"/>
            </p:cNvSpPr>
            <p:nvPr/>
          </p:nvSpPr>
          <p:spPr bwMode="auto">
            <a:xfrm flipH="1">
              <a:off x="7400634" y="2516905"/>
              <a:ext cx="603152" cy="61240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61" name="Line 50"/>
            <p:cNvSpPr>
              <a:spLocks noChangeShapeType="1"/>
            </p:cNvSpPr>
            <p:nvPr/>
          </p:nvSpPr>
          <p:spPr bwMode="auto">
            <a:xfrm flipH="1">
              <a:off x="7417522" y="3749060"/>
              <a:ext cx="617627" cy="61975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62" name="Line 51"/>
            <p:cNvSpPr>
              <a:spLocks noChangeShapeType="1"/>
            </p:cNvSpPr>
            <p:nvPr/>
          </p:nvSpPr>
          <p:spPr bwMode="auto">
            <a:xfrm rot="2807395">
              <a:off x="7180206" y="4460125"/>
              <a:ext cx="436031" cy="40773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63" name="Text Box 52"/>
            <p:cNvSpPr txBox="1">
              <a:spLocks noChangeArrowheads="1"/>
            </p:cNvSpPr>
            <p:nvPr/>
          </p:nvSpPr>
          <p:spPr bwMode="auto">
            <a:xfrm>
              <a:off x="5824538" y="22606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64" name="Text Box 53"/>
            <p:cNvSpPr txBox="1">
              <a:spLocks noChangeArrowheads="1"/>
            </p:cNvSpPr>
            <p:nvPr/>
          </p:nvSpPr>
          <p:spPr bwMode="auto">
            <a:xfrm>
              <a:off x="7353300" y="22606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65" name="Text Box 54"/>
            <p:cNvSpPr txBox="1">
              <a:spLocks noChangeArrowheads="1"/>
            </p:cNvSpPr>
            <p:nvPr/>
          </p:nvSpPr>
          <p:spPr bwMode="auto">
            <a:xfrm>
              <a:off x="7962900" y="22606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66" name="Text Box 55"/>
            <p:cNvSpPr txBox="1">
              <a:spLocks noChangeArrowheads="1"/>
            </p:cNvSpPr>
            <p:nvPr/>
          </p:nvSpPr>
          <p:spPr bwMode="auto">
            <a:xfrm>
              <a:off x="6438900" y="22606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67" name="Text Box 56"/>
            <p:cNvSpPr txBox="1">
              <a:spLocks noChangeArrowheads="1"/>
            </p:cNvSpPr>
            <p:nvPr/>
          </p:nvSpPr>
          <p:spPr bwMode="auto">
            <a:xfrm>
              <a:off x="5219700" y="22606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68" name="Text Box 57"/>
            <p:cNvSpPr txBox="1">
              <a:spLocks noChangeArrowheads="1"/>
            </p:cNvSpPr>
            <p:nvPr/>
          </p:nvSpPr>
          <p:spPr bwMode="auto">
            <a:xfrm>
              <a:off x="7962900" y="40132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69" name="Text Box 58"/>
            <p:cNvSpPr txBox="1">
              <a:spLocks noChangeArrowheads="1"/>
            </p:cNvSpPr>
            <p:nvPr/>
          </p:nvSpPr>
          <p:spPr bwMode="auto">
            <a:xfrm>
              <a:off x="5219700" y="46990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70" name="Text Box 59"/>
            <p:cNvSpPr txBox="1">
              <a:spLocks noChangeArrowheads="1"/>
            </p:cNvSpPr>
            <p:nvPr/>
          </p:nvSpPr>
          <p:spPr bwMode="auto">
            <a:xfrm>
              <a:off x="5219700" y="40894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2</a:t>
              </a:r>
              <a:endParaRPr lang="en-US" dirty="0">
                <a:solidFill>
                  <a:srgbClr val="3333CC"/>
                </a:solidFill>
                <a:latin typeface="Calibri" pitchFamily="34" charset="0"/>
                <a:cs typeface="Calibri" pitchFamily="34" charset="0"/>
              </a:endParaRPr>
            </a:p>
          </p:txBody>
        </p:sp>
        <p:sp>
          <p:nvSpPr>
            <p:cNvPr id="69671" name="Text Box 60"/>
            <p:cNvSpPr txBox="1">
              <a:spLocks noChangeArrowheads="1"/>
            </p:cNvSpPr>
            <p:nvPr/>
          </p:nvSpPr>
          <p:spPr bwMode="auto">
            <a:xfrm>
              <a:off x="5219700" y="35560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72" name="Text Box 61"/>
            <p:cNvSpPr txBox="1">
              <a:spLocks noChangeArrowheads="1"/>
            </p:cNvSpPr>
            <p:nvPr/>
          </p:nvSpPr>
          <p:spPr bwMode="auto">
            <a:xfrm>
              <a:off x="5219700" y="28702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73" name="Text Box 62"/>
            <p:cNvSpPr txBox="1">
              <a:spLocks noChangeArrowheads="1"/>
            </p:cNvSpPr>
            <p:nvPr/>
          </p:nvSpPr>
          <p:spPr bwMode="auto">
            <a:xfrm>
              <a:off x="5829300" y="34798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74" name="Text Box 63"/>
            <p:cNvSpPr txBox="1">
              <a:spLocks noChangeArrowheads="1"/>
            </p:cNvSpPr>
            <p:nvPr/>
          </p:nvSpPr>
          <p:spPr bwMode="auto">
            <a:xfrm>
              <a:off x="5829300" y="41656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75" name="Text Box 64"/>
            <p:cNvSpPr txBox="1">
              <a:spLocks noChangeArrowheads="1"/>
            </p:cNvSpPr>
            <p:nvPr/>
          </p:nvSpPr>
          <p:spPr bwMode="auto">
            <a:xfrm>
              <a:off x="7318375" y="342265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76" name="Text Box 65"/>
            <p:cNvSpPr txBox="1">
              <a:spLocks noChangeArrowheads="1"/>
            </p:cNvSpPr>
            <p:nvPr/>
          </p:nvSpPr>
          <p:spPr bwMode="auto">
            <a:xfrm>
              <a:off x="7962900" y="27940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77" name="Text Box 66"/>
            <p:cNvSpPr txBox="1">
              <a:spLocks noChangeArrowheads="1"/>
            </p:cNvSpPr>
            <p:nvPr/>
          </p:nvSpPr>
          <p:spPr bwMode="auto">
            <a:xfrm>
              <a:off x="6057900" y="27940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3</a:t>
              </a:r>
              <a:endParaRPr lang="en-US" dirty="0">
                <a:solidFill>
                  <a:srgbClr val="3333CC"/>
                </a:solidFill>
                <a:latin typeface="Calibri" pitchFamily="34" charset="0"/>
                <a:cs typeface="Calibri" pitchFamily="34" charset="0"/>
              </a:endParaRPr>
            </a:p>
          </p:txBody>
        </p:sp>
        <p:sp>
          <p:nvSpPr>
            <p:cNvPr id="69678" name="Text Box 67"/>
            <p:cNvSpPr txBox="1">
              <a:spLocks noChangeArrowheads="1"/>
            </p:cNvSpPr>
            <p:nvPr/>
          </p:nvSpPr>
          <p:spPr bwMode="auto">
            <a:xfrm>
              <a:off x="6743700" y="27940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3</a:t>
              </a:r>
              <a:endParaRPr lang="en-US" dirty="0">
                <a:solidFill>
                  <a:srgbClr val="3333CC"/>
                </a:solidFill>
                <a:latin typeface="Calibri" pitchFamily="34" charset="0"/>
                <a:cs typeface="Calibri" pitchFamily="34" charset="0"/>
              </a:endParaRPr>
            </a:p>
          </p:txBody>
        </p:sp>
        <p:sp>
          <p:nvSpPr>
            <p:cNvPr id="69679" name="Text Box 68"/>
            <p:cNvSpPr txBox="1">
              <a:spLocks noChangeArrowheads="1"/>
            </p:cNvSpPr>
            <p:nvPr/>
          </p:nvSpPr>
          <p:spPr bwMode="auto">
            <a:xfrm>
              <a:off x="7350125" y="288766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3</a:t>
              </a:r>
              <a:endParaRPr lang="en-US" dirty="0">
                <a:solidFill>
                  <a:srgbClr val="3333CC"/>
                </a:solidFill>
                <a:latin typeface="Calibri" pitchFamily="34" charset="0"/>
                <a:cs typeface="Calibri" pitchFamily="34" charset="0"/>
              </a:endParaRPr>
            </a:p>
          </p:txBody>
        </p:sp>
        <p:sp>
          <p:nvSpPr>
            <p:cNvPr id="69680" name="Text Box 70"/>
            <p:cNvSpPr txBox="1">
              <a:spLocks noChangeArrowheads="1"/>
            </p:cNvSpPr>
            <p:nvPr/>
          </p:nvSpPr>
          <p:spPr bwMode="auto">
            <a:xfrm>
              <a:off x="7986713" y="3516313"/>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2</a:t>
              </a:r>
              <a:endParaRPr lang="en-US" dirty="0">
                <a:solidFill>
                  <a:srgbClr val="3333CC"/>
                </a:solidFill>
                <a:latin typeface="Calibri" pitchFamily="34" charset="0"/>
                <a:cs typeface="Calibri" pitchFamily="34" charset="0"/>
              </a:endParaRPr>
            </a:p>
          </p:txBody>
        </p:sp>
        <p:sp>
          <p:nvSpPr>
            <p:cNvPr id="69681" name="Text Box 71"/>
            <p:cNvSpPr txBox="1">
              <a:spLocks noChangeArrowheads="1"/>
            </p:cNvSpPr>
            <p:nvPr/>
          </p:nvSpPr>
          <p:spPr bwMode="auto">
            <a:xfrm>
              <a:off x="6743700" y="40894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a:t>
              </a:r>
              <a:endParaRPr lang="en-US" dirty="0">
                <a:solidFill>
                  <a:srgbClr val="3333CC"/>
                </a:solidFill>
                <a:latin typeface="Calibri" pitchFamily="34" charset="0"/>
                <a:cs typeface="Calibri" pitchFamily="34" charset="0"/>
              </a:endParaRPr>
            </a:p>
          </p:txBody>
        </p:sp>
        <p:sp>
          <p:nvSpPr>
            <p:cNvPr id="69682" name="Text Box 73"/>
            <p:cNvSpPr txBox="1">
              <a:spLocks noChangeArrowheads="1"/>
            </p:cNvSpPr>
            <p:nvPr/>
          </p:nvSpPr>
          <p:spPr bwMode="auto">
            <a:xfrm>
              <a:off x="6134100" y="46228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5</a:t>
              </a:r>
              <a:endParaRPr lang="en-US" dirty="0">
                <a:solidFill>
                  <a:srgbClr val="3333CC"/>
                </a:solidFill>
                <a:latin typeface="Calibri" pitchFamily="34" charset="0"/>
                <a:cs typeface="Calibri" pitchFamily="34" charset="0"/>
              </a:endParaRPr>
            </a:p>
          </p:txBody>
        </p:sp>
        <p:sp>
          <p:nvSpPr>
            <p:cNvPr id="69683" name="Text Box 74"/>
            <p:cNvSpPr txBox="1">
              <a:spLocks noChangeArrowheads="1"/>
            </p:cNvSpPr>
            <p:nvPr/>
          </p:nvSpPr>
          <p:spPr bwMode="auto">
            <a:xfrm>
              <a:off x="6819900" y="4622800"/>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2</a:t>
              </a:r>
              <a:endParaRPr lang="en-US" dirty="0">
                <a:solidFill>
                  <a:srgbClr val="3333CC"/>
                </a:solidFill>
                <a:latin typeface="Calibri" pitchFamily="34" charset="0"/>
                <a:cs typeface="Calibri" pitchFamily="34" charset="0"/>
              </a:endParaRPr>
            </a:p>
          </p:txBody>
        </p:sp>
        <p:sp>
          <p:nvSpPr>
            <p:cNvPr id="69684" name="Text Box 76"/>
            <p:cNvSpPr txBox="1">
              <a:spLocks noChangeArrowheads="1"/>
            </p:cNvSpPr>
            <p:nvPr/>
          </p:nvSpPr>
          <p:spPr bwMode="auto">
            <a:xfrm>
              <a:off x="7967663" y="4751388"/>
              <a:ext cx="340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2</a:t>
              </a:r>
              <a:endParaRPr lang="en-US" dirty="0">
                <a:solidFill>
                  <a:srgbClr val="3333CC"/>
                </a:solidFill>
                <a:latin typeface="Calibri" pitchFamily="34" charset="0"/>
                <a:cs typeface="Calibri" pitchFamily="34" charset="0"/>
              </a:endParaRPr>
            </a:p>
          </p:txBody>
        </p:sp>
        <p:sp>
          <p:nvSpPr>
            <p:cNvPr id="69685" name="Line 77"/>
            <p:cNvSpPr>
              <a:spLocks noChangeShapeType="1"/>
            </p:cNvSpPr>
            <p:nvPr/>
          </p:nvSpPr>
          <p:spPr bwMode="auto">
            <a:xfrm>
              <a:off x="7377290" y="4957851"/>
              <a:ext cx="4022" cy="515849"/>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86" name="Line 79"/>
            <p:cNvSpPr>
              <a:spLocks noChangeShapeType="1"/>
            </p:cNvSpPr>
            <p:nvPr/>
          </p:nvSpPr>
          <p:spPr bwMode="auto">
            <a:xfrm rot="2807395">
              <a:off x="7191175" y="4459644"/>
              <a:ext cx="410714" cy="395974"/>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87" name="Line 79"/>
            <p:cNvSpPr>
              <a:spLocks noChangeShapeType="1"/>
            </p:cNvSpPr>
            <p:nvPr/>
          </p:nvSpPr>
          <p:spPr bwMode="auto">
            <a:xfrm rot="2807395" flipV="1">
              <a:off x="6672044" y="4048009"/>
              <a:ext cx="837351" cy="1079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Calibri" pitchFamily="34" charset="0"/>
                <a:cs typeface="Calibri" pitchFamily="34" charset="0"/>
              </a:endParaRPr>
            </a:p>
          </p:txBody>
        </p:sp>
        <p:sp>
          <p:nvSpPr>
            <p:cNvPr id="69688" name="Text Box 69"/>
            <p:cNvSpPr txBox="1">
              <a:spLocks noChangeArrowheads="1"/>
            </p:cNvSpPr>
            <p:nvPr/>
          </p:nvSpPr>
          <p:spPr bwMode="auto">
            <a:xfrm>
              <a:off x="6438900" y="3632200"/>
              <a:ext cx="495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11</a:t>
              </a:r>
              <a:endParaRPr lang="en-US" dirty="0">
                <a:solidFill>
                  <a:srgbClr val="3333CC"/>
                </a:solidFill>
                <a:latin typeface="Calibri" pitchFamily="34" charset="0"/>
                <a:cs typeface="Calibri" pitchFamily="34" charset="0"/>
              </a:endParaRPr>
            </a:p>
          </p:txBody>
        </p:sp>
        <p:sp>
          <p:nvSpPr>
            <p:cNvPr id="69689" name="Text Box 72"/>
            <p:cNvSpPr txBox="1">
              <a:spLocks noChangeArrowheads="1"/>
            </p:cNvSpPr>
            <p:nvPr/>
          </p:nvSpPr>
          <p:spPr bwMode="auto">
            <a:xfrm>
              <a:off x="7302500" y="4254500"/>
              <a:ext cx="4956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15</a:t>
              </a:r>
              <a:endParaRPr lang="en-US" dirty="0">
                <a:solidFill>
                  <a:srgbClr val="3333CC"/>
                </a:solidFill>
                <a:latin typeface="Calibri" pitchFamily="34" charset="0"/>
                <a:cs typeface="Calibri" pitchFamily="34" charset="0"/>
              </a:endParaRPr>
            </a:p>
          </p:txBody>
        </p:sp>
        <p:sp>
          <p:nvSpPr>
            <p:cNvPr id="69690" name="Text Box 75"/>
            <p:cNvSpPr txBox="1">
              <a:spLocks noChangeArrowheads="1"/>
            </p:cNvSpPr>
            <p:nvPr/>
          </p:nvSpPr>
          <p:spPr bwMode="auto">
            <a:xfrm>
              <a:off x="6989763" y="4918075"/>
              <a:ext cx="5111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dirty="0" smtClean="0">
                  <a:solidFill>
                    <a:srgbClr val="3333CC"/>
                  </a:solidFill>
                  <a:latin typeface="Calibri" pitchFamily="34" charset="0"/>
                  <a:cs typeface="Calibri" pitchFamily="34" charset="0"/>
                </a:rPr>
                <a:t>20</a:t>
              </a:r>
              <a:endParaRPr lang="en-US" dirty="0">
                <a:solidFill>
                  <a:srgbClr val="3333CC"/>
                </a:solidFill>
                <a:latin typeface="Calibri" pitchFamily="34" charset="0"/>
                <a:cs typeface="Calibri" pitchFamily="34" charset="0"/>
              </a:endParaRPr>
            </a:p>
          </p:txBody>
        </p:sp>
      </p:grpSp>
      <p:sp>
        <p:nvSpPr>
          <p:cNvPr id="69638" name="Rectangle 140"/>
          <p:cNvSpPr>
            <a:spLocks noChangeArrowheads="1"/>
          </p:cNvSpPr>
          <p:nvPr/>
        </p:nvSpPr>
        <p:spPr bwMode="auto">
          <a:xfrm>
            <a:off x="4792720" y="1126049"/>
            <a:ext cx="3925176"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fontAlgn="base" hangingPunct="0">
              <a:spcBef>
                <a:spcPct val="0"/>
              </a:spcBef>
              <a:spcAft>
                <a:spcPct val="0"/>
              </a:spcAft>
            </a:pPr>
            <a:r>
              <a:rPr lang="en-US" sz="3200" dirty="0">
                <a:solidFill>
                  <a:srgbClr val="FF3300"/>
                </a:solidFill>
                <a:latin typeface="Calibri" pitchFamily="34" charset="0"/>
                <a:cs typeface="Calibri" pitchFamily="34" charset="0"/>
              </a:rPr>
              <a:t>Stream Network for 10 cell </a:t>
            </a:r>
            <a:r>
              <a:rPr lang="en-US" sz="3200" dirty="0" smtClean="0">
                <a:solidFill>
                  <a:srgbClr val="FF3300"/>
                </a:solidFill>
                <a:latin typeface="Calibri" pitchFamily="34" charset="0"/>
                <a:cs typeface="Calibri" pitchFamily="34" charset="0"/>
              </a:rPr>
              <a:t>Threshold Drainage Area</a:t>
            </a:r>
            <a:endParaRPr lang="en-US" sz="3200" dirty="0">
              <a:solidFill>
                <a:srgbClr val="000000"/>
              </a:solidFill>
              <a:latin typeface="Calibri" pitchFamily="34" charset="0"/>
              <a:cs typeface="Calibri" pitchFamily="34" charset="0"/>
            </a:endParaRPr>
          </a:p>
        </p:txBody>
      </p:sp>
      <p:sp>
        <p:nvSpPr>
          <p:cNvPr id="2" name="Title 1"/>
          <p:cNvSpPr>
            <a:spLocks noGrp="1"/>
          </p:cNvSpPr>
          <p:nvPr>
            <p:ph type="title"/>
          </p:nvPr>
        </p:nvSpPr>
        <p:spPr>
          <a:xfrm>
            <a:off x="685800" y="57790"/>
            <a:ext cx="7772400" cy="1143000"/>
          </a:xfrm>
        </p:spPr>
        <p:txBody>
          <a:bodyPr/>
          <a:lstStyle/>
          <a:p>
            <a:r>
              <a:rPr lang="en-US" dirty="0" smtClean="0">
                <a:latin typeface="Calibri" pitchFamily="34" charset="0"/>
                <a:cs typeface="Calibri" pitchFamily="34" charset="0"/>
              </a:rPr>
              <a:t>Stream Definition</a:t>
            </a:r>
            <a:endParaRPr lang="en-US" dirty="0">
              <a:latin typeface="Calibri" pitchFamily="34" charset="0"/>
              <a:cs typeface="Calibri" pitchFamily="34" charset="0"/>
            </a:endParaRPr>
          </a:p>
        </p:txBody>
      </p:sp>
    </p:spTree>
    <p:extLst>
      <p:ext uri="{BB962C8B-B14F-4D97-AF65-F5344CB8AC3E}">
        <p14:creationId xmlns:p14="http://schemas.microsoft.com/office/powerpoint/2010/main" val="2534610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104"/>
          <p:cNvSpPr txBox="1">
            <a:spLocks noChangeArrowheads="1"/>
          </p:cNvSpPr>
          <p:nvPr/>
        </p:nvSpPr>
        <p:spPr bwMode="auto">
          <a:xfrm>
            <a:off x="1408113" y="544513"/>
            <a:ext cx="62103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4000" smtClean="0">
                <a:solidFill>
                  <a:srgbClr val="000000"/>
                </a:solidFill>
              </a:rPr>
              <a:t>Watershed Draining to Outlet</a:t>
            </a:r>
            <a:endParaRPr lang="en-US" smtClean="0">
              <a:solidFill>
                <a:srgbClr val="000000"/>
              </a:solidFill>
            </a:endParaRPr>
          </a:p>
        </p:txBody>
      </p:sp>
      <p:sp>
        <p:nvSpPr>
          <p:cNvPr id="59395" name="Rectangle 4"/>
          <p:cNvSpPr>
            <a:spLocks noChangeArrowheads="1"/>
          </p:cNvSpPr>
          <p:nvPr/>
        </p:nvSpPr>
        <p:spPr bwMode="auto">
          <a:xfrm>
            <a:off x="2635250" y="1739900"/>
            <a:ext cx="765175"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396" name="Rectangle 5"/>
          <p:cNvSpPr>
            <a:spLocks noChangeArrowheads="1"/>
          </p:cNvSpPr>
          <p:nvPr/>
        </p:nvSpPr>
        <p:spPr bwMode="auto">
          <a:xfrm>
            <a:off x="3400425"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397" name="Rectangle 6"/>
          <p:cNvSpPr>
            <a:spLocks noChangeArrowheads="1"/>
          </p:cNvSpPr>
          <p:nvPr/>
        </p:nvSpPr>
        <p:spPr bwMode="auto">
          <a:xfrm>
            <a:off x="4162425" y="1739900"/>
            <a:ext cx="763588"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398" name="Rectangle 7"/>
          <p:cNvSpPr>
            <a:spLocks noChangeArrowheads="1"/>
          </p:cNvSpPr>
          <p:nvPr/>
        </p:nvSpPr>
        <p:spPr bwMode="auto">
          <a:xfrm>
            <a:off x="4926013" y="1739900"/>
            <a:ext cx="762000"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399" name="Rectangle 8"/>
          <p:cNvSpPr>
            <a:spLocks noChangeArrowheads="1"/>
          </p:cNvSpPr>
          <p:nvPr/>
        </p:nvSpPr>
        <p:spPr bwMode="auto">
          <a:xfrm>
            <a:off x="5688013" y="1739900"/>
            <a:ext cx="763587"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0" name="Rectangle 9"/>
          <p:cNvSpPr>
            <a:spLocks noChangeArrowheads="1"/>
          </p:cNvSpPr>
          <p:nvPr/>
        </p:nvSpPr>
        <p:spPr bwMode="auto">
          <a:xfrm>
            <a:off x="4162425" y="4737100"/>
            <a:ext cx="763588"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1" name="Rectangle 10"/>
          <p:cNvSpPr>
            <a:spLocks noChangeArrowheads="1"/>
          </p:cNvSpPr>
          <p:nvPr/>
        </p:nvSpPr>
        <p:spPr bwMode="auto">
          <a:xfrm>
            <a:off x="4926013" y="4737100"/>
            <a:ext cx="762000" cy="749300"/>
          </a:xfrm>
          <a:prstGeom prst="rect">
            <a:avLst/>
          </a:prstGeom>
          <a:solidFill>
            <a:srgbClr val="FF5050"/>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2" name="Rectangle 11"/>
          <p:cNvSpPr>
            <a:spLocks noChangeArrowheads="1"/>
          </p:cNvSpPr>
          <p:nvPr/>
        </p:nvSpPr>
        <p:spPr bwMode="auto">
          <a:xfrm>
            <a:off x="5688013" y="4737100"/>
            <a:ext cx="763587"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3" name="Rectangle 12"/>
          <p:cNvSpPr>
            <a:spLocks noChangeArrowheads="1"/>
          </p:cNvSpPr>
          <p:nvPr/>
        </p:nvSpPr>
        <p:spPr bwMode="auto">
          <a:xfrm>
            <a:off x="2635250" y="2489200"/>
            <a:ext cx="765175"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4" name="Rectangle 13"/>
          <p:cNvSpPr>
            <a:spLocks noChangeArrowheads="1"/>
          </p:cNvSpPr>
          <p:nvPr/>
        </p:nvSpPr>
        <p:spPr bwMode="auto">
          <a:xfrm>
            <a:off x="3400425" y="2489200"/>
            <a:ext cx="762000"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5" name="Rectangle 14"/>
          <p:cNvSpPr>
            <a:spLocks noChangeArrowheads="1"/>
          </p:cNvSpPr>
          <p:nvPr/>
        </p:nvSpPr>
        <p:spPr bwMode="auto">
          <a:xfrm>
            <a:off x="4162425" y="2489200"/>
            <a:ext cx="763588"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6" name="Rectangle 15"/>
          <p:cNvSpPr>
            <a:spLocks noChangeArrowheads="1"/>
          </p:cNvSpPr>
          <p:nvPr/>
        </p:nvSpPr>
        <p:spPr bwMode="auto">
          <a:xfrm>
            <a:off x="4926013" y="2489200"/>
            <a:ext cx="762000"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7" name="Rectangle 16"/>
          <p:cNvSpPr>
            <a:spLocks noChangeArrowheads="1"/>
          </p:cNvSpPr>
          <p:nvPr/>
        </p:nvSpPr>
        <p:spPr bwMode="auto">
          <a:xfrm>
            <a:off x="5688013" y="2489200"/>
            <a:ext cx="763587" cy="747713"/>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8" name="Rectangle 17"/>
          <p:cNvSpPr>
            <a:spLocks noChangeArrowheads="1"/>
          </p:cNvSpPr>
          <p:nvPr/>
        </p:nvSpPr>
        <p:spPr bwMode="auto">
          <a:xfrm>
            <a:off x="2635250" y="3236913"/>
            <a:ext cx="765175" cy="75088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09" name="Rectangle 18"/>
          <p:cNvSpPr>
            <a:spLocks noChangeArrowheads="1"/>
          </p:cNvSpPr>
          <p:nvPr/>
        </p:nvSpPr>
        <p:spPr bwMode="auto">
          <a:xfrm>
            <a:off x="3400425" y="3236913"/>
            <a:ext cx="762000"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0" name="Rectangle 19"/>
          <p:cNvSpPr>
            <a:spLocks noChangeArrowheads="1"/>
          </p:cNvSpPr>
          <p:nvPr/>
        </p:nvSpPr>
        <p:spPr bwMode="auto">
          <a:xfrm>
            <a:off x="4162425" y="3236913"/>
            <a:ext cx="763588"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1" name="Rectangle 20"/>
          <p:cNvSpPr>
            <a:spLocks noChangeArrowheads="1"/>
          </p:cNvSpPr>
          <p:nvPr/>
        </p:nvSpPr>
        <p:spPr bwMode="auto">
          <a:xfrm>
            <a:off x="4926013" y="3236913"/>
            <a:ext cx="762000"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2" name="Rectangle 21"/>
          <p:cNvSpPr>
            <a:spLocks noChangeArrowheads="1"/>
          </p:cNvSpPr>
          <p:nvPr/>
        </p:nvSpPr>
        <p:spPr bwMode="auto">
          <a:xfrm>
            <a:off x="5688013" y="3236913"/>
            <a:ext cx="763587" cy="750887"/>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3" name="Rectangle 22"/>
          <p:cNvSpPr>
            <a:spLocks noChangeArrowheads="1"/>
          </p:cNvSpPr>
          <p:nvPr/>
        </p:nvSpPr>
        <p:spPr bwMode="auto">
          <a:xfrm>
            <a:off x="2635250" y="3987800"/>
            <a:ext cx="765175"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4" name="Rectangle 23"/>
          <p:cNvSpPr>
            <a:spLocks noChangeArrowheads="1"/>
          </p:cNvSpPr>
          <p:nvPr/>
        </p:nvSpPr>
        <p:spPr bwMode="auto">
          <a:xfrm>
            <a:off x="3400425" y="39878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5" name="Rectangle 24"/>
          <p:cNvSpPr>
            <a:spLocks noChangeArrowheads="1"/>
          </p:cNvSpPr>
          <p:nvPr/>
        </p:nvSpPr>
        <p:spPr bwMode="auto">
          <a:xfrm>
            <a:off x="4162425" y="3987800"/>
            <a:ext cx="763588"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6" name="Rectangle 25"/>
          <p:cNvSpPr>
            <a:spLocks noChangeArrowheads="1"/>
          </p:cNvSpPr>
          <p:nvPr/>
        </p:nvSpPr>
        <p:spPr bwMode="auto">
          <a:xfrm>
            <a:off x="4926013" y="3987800"/>
            <a:ext cx="762000"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7" name="Rectangle 26"/>
          <p:cNvSpPr>
            <a:spLocks noChangeArrowheads="1"/>
          </p:cNvSpPr>
          <p:nvPr/>
        </p:nvSpPr>
        <p:spPr bwMode="auto">
          <a:xfrm>
            <a:off x="5688013" y="3987800"/>
            <a:ext cx="763587" cy="749300"/>
          </a:xfrm>
          <a:prstGeom prst="rect">
            <a:avLst/>
          </a:prstGeom>
          <a:solidFill>
            <a:srgbClr val="99CCFF"/>
          </a:solidFill>
          <a:ln w="38100">
            <a:solidFill>
              <a:srgbClr val="009900"/>
            </a:solidFill>
            <a:miter lim="800000"/>
            <a:headEnd/>
            <a:tailEnd/>
          </a:ln>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8" name="Rectangle 27"/>
          <p:cNvSpPr>
            <a:spLocks noChangeArrowheads="1"/>
          </p:cNvSpPr>
          <p:nvPr/>
        </p:nvSpPr>
        <p:spPr bwMode="auto">
          <a:xfrm>
            <a:off x="3400425" y="4737100"/>
            <a:ext cx="762000"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19" name="Rectangle 28"/>
          <p:cNvSpPr>
            <a:spLocks noChangeArrowheads="1"/>
          </p:cNvSpPr>
          <p:nvPr/>
        </p:nvSpPr>
        <p:spPr bwMode="auto">
          <a:xfrm>
            <a:off x="2636838" y="4737100"/>
            <a:ext cx="763587" cy="74930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400" b="1" smtClean="0">
              <a:solidFill>
                <a:srgbClr val="000000"/>
              </a:solidFill>
            </a:endParaRPr>
          </a:p>
        </p:txBody>
      </p:sp>
      <p:sp>
        <p:nvSpPr>
          <p:cNvPr id="59420" name="Line 29"/>
          <p:cNvSpPr>
            <a:spLocks noChangeShapeType="1"/>
          </p:cNvSpPr>
          <p:nvPr/>
        </p:nvSpPr>
        <p:spPr bwMode="auto">
          <a:xfrm rot="-177988">
            <a:off x="3113088" y="2006600"/>
            <a:ext cx="2132012" cy="2401888"/>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1" name="Line 30"/>
          <p:cNvSpPr>
            <a:spLocks noChangeShapeType="1"/>
          </p:cNvSpPr>
          <p:nvPr/>
        </p:nvSpPr>
        <p:spPr bwMode="auto">
          <a:xfrm>
            <a:off x="3802063" y="2127250"/>
            <a:ext cx="747712" cy="768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2" name="Line 31"/>
          <p:cNvSpPr>
            <a:spLocks noChangeShapeType="1"/>
          </p:cNvSpPr>
          <p:nvPr/>
        </p:nvSpPr>
        <p:spPr bwMode="auto">
          <a:xfrm flipH="1">
            <a:off x="3017838" y="3619500"/>
            <a:ext cx="1587" cy="7032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3" name="Line 32"/>
          <p:cNvSpPr>
            <a:spLocks noChangeShapeType="1"/>
          </p:cNvSpPr>
          <p:nvPr/>
        </p:nvSpPr>
        <p:spPr bwMode="auto">
          <a:xfrm>
            <a:off x="5272088" y="5095875"/>
            <a:ext cx="17462" cy="6588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4" name="Line 33"/>
          <p:cNvSpPr>
            <a:spLocks noChangeShapeType="1"/>
          </p:cNvSpPr>
          <p:nvPr/>
        </p:nvSpPr>
        <p:spPr bwMode="auto">
          <a:xfrm>
            <a:off x="3013075" y="4344988"/>
            <a:ext cx="765175"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5" name="Line 34"/>
          <p:cNvSpPr>
            <a:spLocks noChangeShapeType="1"/>
          </p:cNvSpPr>
          <p:nvPr/>
        </p:nvSpPr>
        <p:spPr bwMode="auto">
          <a:xfrm rot="2592605" flipV="1">
            <a:off x="3125788" y="4846638"/>
            <a:ext cx="555625" cy="52863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6" name="Line 35"/>
          <p:cNvSpPr>
            <a:spLocks noChangeShapeType="1"/>
          </p:cNvSpPr>
          <p:nvPr/>
        </p:nvSpPr>
        <p:spPr bwMode="auto">
          <a:xfrm rot="2592605" flipV="1">
            <a:off x="4637088" y="4835525"/>
            <a:ext cx="531812" cy="51911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7" name="Line 36"/>
          <p:cNvSpPr>
            <a:spLocks noChangeShapeType="1"/>
          </p:cNvSpPr>
          <p:nvPr/>
        </p:nvSpPr>
        <p:spPr bwMode="auto">
          <a:xfrm rot="2592605">
            <a:off x="3633788" y="5435600"/>
            <a:ext cx="949325" cy="1270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8" name="Line 37"/>
          <p:cNvSpPr>
            <a:spLocks noChangeShapeType="1"/>
          </p:cNvSpPr>
          <p:nvPr/>
        </p:nvSpPr>
        <p:spPr bwMode="auto">
          <a:xfrm rot="2592605">
            <a:off x="3514725" y="4470400"/>
            <a:ext cx="515938" cy="5254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29" name="Line 38"/>
          <p:cNvSpPr>
            <a:spLocks noChangeShapeType="1"/>
          </p:cNvSpPr>
          <p:nvPr/>
        </p:nvSpPr>
        <p:spPr bwMode="auto">
          <a:xfrm rot="2592605" flipV="1">
            <a:off x="3859213" y="3324225"/>
            <a:ext cx="576262" cy="5492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0" name="Line 39"/>
          <p:cNvSpPr>
            <a:spLocks noChangeShapeType="1"/>
          </p:cNvSpPr>
          <p:nvPr/>
        </p:nvSpPr>
        <p:spPr bwMode="auto">
          <a:xfrm rot="2592605" flipV="1">
            <a:off x="3143250" y="2605088"/>
            <a:ext cx="561975" cy="5270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1" name="Line 40"/>
          <p:cNvSpPr>
            <a:spLocks noChangeShapeType="1"/>
          </p:cNvSpPr>
          <p:nvPr/>
        </p:nvSpPr>
        <p:spPr bwMode="auto">
          <a:xfrm rot="2807395">
            <a:off x="4262438" y="2263775"/>
            <a:ext cx="555625" cy="504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2" name="Line 41"/>
          <p:cNvSpPr>
            <a:spLocks noChangeShapeType="1"/>
          </p:cNvSpPr>
          <p:nvPr/>
        </p:nvSpPr>
        <p:spPr bwMode="auto">
          <a:xfrm rot="2807395">
            <a:off x="4283869" y="2997994"/>
            <a:ext cx="522287" cy="4730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3" name="Line 42"/>
          <p:cNvSpPr>
            <a:spLocks noChangeShapeType="1"/>
          </p:cNvSpPr>
          <p:nvPr/>
        </p:nvSpPr>
        <p:spPr bwMode="auto">
          <a:xfrm rot="2807395">
            <a:off x="5770562" y="4454526"/>
            <a:ext cx="542925"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4" name="Line 43"/>
          <p:cNvSpPr>
            <a:spLocks noChangeShapeType="1"/>
          </p:cNvSpPr>
          <p:nvPr/>
        </p:nvSpPr>
        <p:spPr bwMode="auto">
          <a:xfrm rot="2807395">
            <a:off x="4259262" y="4478338"/>
            <a:ext cx="555625" cy="5016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5" name="Line 44"/>
          <p:cNvSpPr>
            <a:spLocks noChangeShapeType="1"/>
          </p:cNvSpPr>
          <p:nvPr/>
        </p:nvSpPr>
        <p:spPr bwMode="auto">
          <a:xfrm rot="2807395">
            <a:off x="5045869" y="2256632"/>
            <a:ext cx="501650" cy="45561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6" name="Line 45"/>
          <p:cNvSpPr>
            <a:spLocks noChangeShapeType="1"/>
          </p:cNvSpPr>
          <p:nvPr/>
        </p:nvSpPr>
        <p:spPr bwMode="auto">
          <a:xfrm rot="2807395">
            <a:off x="5030788" y="3727450"/>
            <a:ext cx="534987"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7" name="Line 46"/>
          <p:cNvSpPr>
            <a:spLocks noChangeShapeType="1"/>
          </p:cNvSpPr>
          <p:nvPr/>
        </p:nvSpPr>
        <p:spPr bwMode="auto">
          <a:xfrm rot="8207395">
            <a:off x="5395913" y="4837113"/>
            <a:ext cx="544512" cy="525462"/>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8" name="Line 47"/>
          <p:cNvSpPr>
            <a:spLocks noChangeShapeType="1"/>
          </p:cNvSpPr>
          <p:nvPr/>
        </p:nvSpPr>
        <p:spPr bwMode="auto">
          <a:xfrm rot="2807395">
            <a:off x="5799138" y="2978150"/>
            <a:ext cx="558800" cy="514350"/>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39" name="Line 48"/>
          <p:cNvSpPr>
            <a:spLocks noChangeShapeType="1"/>
          </p:cNvSpPr>
          <p:nvPr/>
        </p:nvSpPr>
        <p:spPr bwMode="auto">
          <a:xfrm flipH="1">
            <a:off x="4532313" y="2814638"/>
            <a:ext cx="766762" cy="77787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40" name="Line 49"/>
          <p:cNvSpPr>
            <a:spLocks noChangeShapeType="1"/>
          </p:cNvSpPr>
          <p:nvPr/>
        </p:nvSpPr>
        <p:spPr bwMode="auto">
          <a:xfrm flipH="1">
            <a:off x="5302250" y="2084388"/>
            <a:ext cx="738188" cy="750887"/>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41" name="Line 50"/>
          <p:cNvSpPr>
            <a:spLocks noChangeShapeType="1"/>
          </p:cNvSpPr>
          <p:nvPr/>
        </p:nvSpPr>
        <p:spPr bwMode="auto">
          <a:xfrm flipH="1">
            <a:off x="5322888" y="3595688"/>
            <a:ext cx="755650" cy="758825"/>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42" name="Line 51"/>
          <p:cNvSpPr>
            <a:spLocks noChangeShapeType="1"/>
          </p:cNvSpPr>
          <p:nvPr/>
        </p:nvSpPr>
        <p:spPr bwMode="auto">
          <a:xfrm rot="2807395">
            <a:off x="5031582" y="4466431"/>
            <a:ext cx="533400" cy="500063"/>
          </a:xfrm>
          <a:prstGeom prst="line">
            <a:avLst/>
          </a:prstGeom>
          <a:noFill/>
          <a:ln w="28575">
            <a:solidFill>
              <a:schemeClr val="tx1"/>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43" name="Line 77"/>
          <p:cNvSpPr>
            <a:spLocks noChangeShapeType="1"/>
          </p:cNvSpPr>
          <p:nvPr/>
        </p:nvSpPr>
        <p:spPr bwMode="auto">
          <a:xfrm>
            <a:off x="5273675" y="5076825"/>
            <a:ext cx="4763" cy="631825"/>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44" name="Line 79"/>
          <p:cNvSpPr>
            <a:spLocks noChangeShapeType="1"/>
          </p:cNvSpPr>
          <p:nvPr/>
        </p:nvSpPr>
        <p:spPr bwMode="auto">
          <a:xfrm rot="2807395">
            <a:off x="5045075" y="4465638"/>
            <a:ext cx="503237" cy="484188"/>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45" name="Line 79"/>
          <p:cNvSpPr>
            <a:spLocks noChangeShapeType="1"/>
          </p:cNvSpPr>
          <p:nvPr/>
        </p:nvSpPr>
        <p:spPr bwMode="auto">
          <a:xfrm rot="2807395" flipV="1">
            <a:off x="4407693" y="3961607"/>
            <a:ext cx="1027113" cy="12700"/>
          </a:xfrm>
          <a:prstGeom prst="line">
            <a:avLst/>
          </a:prstGeom>
          <a:noFill/>
          <a:ln w="57150">
            <a:solidFill>
              <a:srgbClr val="FF0000"/>
            </a:solidFill>
            <a:round/>
            <a:headEnd type="oval" w="sm" len="sm"/>
            <a:tailEnd type="oval" w="sm" len="sm"/>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
        <p:nvSpPr>
          <p:cNvPr id="59446" name="Freeform 3"/>
          <p:cNvSpPr>
            <a:spLocks/>
          </p:cNvSpPr>
          <p:nvPr/>
        </p:nvSpPr>
        <p:spPr bwMode="auto">
          <a:xfrm>
            <a:off x="2601913" y="1719263"/>
            <a:ext cx="3889375" cy="3838575"/>
          </a:xfrm>
          <a:custGeom>
            <a:avLst/>
            <a:gdLst>
              <a:gd name="T0" fmla="*/ 3186827 w 10000"/>
              <a:gd name="T1" fmla="*/ 3772430 h 10000"/>
              <a:gd name="T2" fmla="*/ 2333428 w 10000"/>
              <a:gd name="T3" fmla="*/ 3763601 h 10000"/>
              <a:gd name="T4" fmla="*/ 1577271 w 10000"/>
              <a:gd name="T5" fmla="*/ 3762834 h 10000"/>
              <a:gd name="T6" fmla="*/ 1541875 w 10000"/>
              <a:gd name="T7" fmla="*/ 2327637 h 10000"/>
              <a:gd name="T8" fmla="*/ 794665 w 10000"/>
              <a:gd name="T9" fmla="*/ 2266989 h 10000"/>
              <a:gd name="T10" fmla="*/ 802833 w 10000"/>
              <a:gd name="T11" fmla="*/ 1530006 h 10000"/>
              <a:gd name="T12" fmla="*/ 42787 w 10000"/>
              <a:gd name="T13" fmla="*/ 1532693 h 10000"/>
              <a:gd name="T14" fmla="*/ 8557 w 10000"/>
              <a:gd name="T15" fmla="*/ 33778 h 10000"/>
              <a:gd name="T16" fmla="*/ 1086003 w 10000"/>
              <a:gd name="T17" fmla="*/ 12667 h 10000"/>
              <a:gd name="T18" fmla="*/ 2069707 w 10000"/>
              <a:gd name="T19" fmla="*/ 0 h 10000"/>
              <a:gd name="T20" fmla="*/ 3103976 w 10000"/>
              <a:gd name="T21" fmla="*/ 768 h 10000"/>
              <a:gd name="T22" fmla="*/ 3886194 w 10000"/>
              <a:gd name="T23" fmla="*/ 13051 h 10000"/>
              <a:gd name="T24" fmla="*/ 3867524 w 10000"/>
              <a:gd name="T25" fmla="*/ 796862 h 10000"/>
              <a:gd name="T26" fmla="*/ 3878415 w 10000"/>
              <a:gd name="T27" fmla="*/ 2259312 h 10000"/>
              <a:gd name="T28" fmla="*/ 3846519 w 10000"/>
              <a:gd name="T29" fmla="*/ 3348281 h 10000"/>
              <a:gd name="T30" fmla="*/ 3864412 w 10000"/>
              <a:gd name="T31" fmla="*/ 3772430 h 10000"/>
              <a:gd name="T32" fmla="*/ 3699489 w 10000"/>
              <a:gd name="T33" fmla="*/ 3751318 h 10000"/>
              <a:gd name="T34" fmla="*/ 3296906 w 10000"/>
              <a:gd name="T35" fmla="*/ 3772430 h 10000"/>
              <a:gd name="T36" fmla="*/ 3186827 w 10000"/>
              <a:gd name="T37" fmla="*/ 3772430 h 1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10000">
                <a:moveTo>
                  <a:pt x="8193" y="9828"/>
                </a:moveTo>
                <a:lnTo>
                  <a:pt x="5999" y="9805"/>
                </a:lnTo>
                <a:cubicBezTo>
                  <a:pt x="5309" y="9801"/>
                  <a:pt x="4819" y="9963"/>
                  <a:pt x="4055" y="9803"/>
                </a:cubicBezTo>
                <a:cubicBezTo>
                  <a:pt x="3945" y="9146"/>
                  <a:pt x="4038" y="6779"/>
                  <a:pt x="3964" y="6064"/>
                </a:cubicBezTo>
                <a:cubicBezTo>
                  <a:pt x="3433" y="5845"/>
                  <a:pt x="3395" y="5998"/>
                  <a:pt x="2043" y="5906"/>
                </a:cubicBezTo>
                <a:cubicBezTo>
                  <a:pt x="1930" y="5320"/>
                  <a:pt x="2089" y="4449"/>
                  <a:pt x="2064" y="3986"/>
                </a:cubicBezTo>
                <a:cubicBezTo>
                  <a:pt x="1824" y="3722"/>
                  <a:pt x="776" y="4080"/>
                  <a:pt x="110" y="3993"/>
                </a:cubicBezTo>
                <a:cubicBezTo>
                  <a:pt x="161" y="3278"/>
                  <a:pt x="0" y="1179"/>
                  <a:pt x="22" y="88"/>
                </a:cubicBezTo>
                <a:cubicBezTo>
                  <a:pt x="895" y="89"/>
                  <a:pt x="1909" y="49"/>
                  <a:pt x="2792" y="33"/>
                </a:cubicBezTo>
                <a:lnTo>
                  <a:pt x="5321" y="0"/>
                </a:lnTo>
                <a:lnTo>
                  <a:pt x="7980" y="2"/>
                </a:lnTo>
                <a:lnTo>
                  <a:pt x="9991" y="34"/>
                </a:lnTo>
                <a:cubicBezTo>
                  <a:pt x="9992" y="711"/>
                  <a:pt x="9947" y="1101"/>
                  <a:pt x="9943" y="2076"/>
                </a:cubicBezTo>
                <a:cubicBezTo>
                  <a:pt x="9940" y="3051"/>
                  <a:pt x="9980" y="4778"/>
                  <a:pt x="9971" y="5886"/>
                </a:cubicBezTo>
                <a:cubicBezTo>
                  <a:pt x="9962" y="6994"/>
                  <a:pt x="9895" y="8066"/>
                  <a:pt x="9889" y="8723"/>
                </a:cubicBezTo>
                <a:cubicBezTo>
                  <a:pt x="9882" y="9379"/>
                  <a:pt x="10000" y="9655"/>
                  <a:pt x="9935" y="9828"/>
                </a:cubicBezTo>
                <a:cubicBezTo>
                  <a:pt x="9871" y="10000"/>
                  <a:pt x="9753" y="9773"/>
                  <a:pt x="9511" y="9773"/>
                </a:cubicBezTo>
                <a:cubicBezTo>
                  <a:pt x="9271" y="9773"/>
                  <a:pt x="8694" y="9820"/>
                  <a:pt x="8476" y="9828"/>
                </a:cubicBezTo>
                <a:cubicBezTo>
                  <a:pt x="8258" y="9835"/>
                  <a:pt x="8606" y="9832"/>
                  <a:pt x="8193" y="9828"/>
                </a:cubicBez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smtClean="0">
              <a:solidFill>
                <a:srgbClr val="000000"/>
              </a:solidFill>
            </a:endParaRPr>
          </a:p>
        </p:txBody>
      </p:sp>
    </p:spTree>
    <p:extLst>
      <p:ext uri="{BB962C8B-B14F-4D97-AF65-F5344CB8AC3E}">
        <p14:creationId xmlns:p14="http://schemas.microsoft.com/office/powerpoint/2010/main" val="698444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9400" y="451940"/>
            <a:ext cx="6096000" cy="1143000"/>
          </a:xfrm>
        </p:spPr>
        <p:txBody>
          <a:bodyPr/>
          <a:lstStyle/>
          <a:p>
            <a:r>
              <a:rPr lang="en-US" dirty="0" smtClean="0"/>
              <a:t>Outline</a:t>
            </a:r>
            <a:endParaRPr lang="en-US" dirty="0"/>
          </a:p>
        </p:txBody>
      </p:sp>
      <p:sp>
        <p:nvSpPr>
          <p:cNvPr id="3" name="Content Placeholder 2"/>
          <p:cNvSpPr>
            <a:spLocks noGrp="1"/>
          </p:cNvSpPr>
          <p:nvPr>
            <p:ph idx="1"/>
          </p:nvPr>
        </p:nvSpPr>
        <p:spPr>
          <a:xfrm>
            <a:off x="1468583" y="1981200"/>
            <a:ext cx="7446818" cy="4114800"/>
          </a:xfrm>
        </p:spPr>
        <p:txBody>
          <a:bodyPr/>
          <a:lstStyle/>
          <a:p>
            <a:r>
              <a:rPr lang="en-US" dirty="0" smtClean="0"/>
              <a:t>Overview of principles and methods (60 min) </a:t>
            </a:r>
          </a:p>
          <a:p>
            <a:r>
              <a:rPr lang="en-US" dirty="0" smtClean="0"/>
              <a:t>Break (10 min) </a:t>
            </a:r>
          </a:p>
          <a:p>
            <a:r>
              <a:rPr lang="en-US" dirty="0" smtClean="0"/>
              <a:t>Hands on using ArcGIS and R (50 min) </a:t>
            </a:r>
          </a:p>
          <a:p>
            <a:r>
              <a:rPr lang="en-US" dirty="0" smtClean="0"/>
              <a:t>Break (10 min)  </a:t>
            </a:r>
          </a:p>
          <a:p>
            <a:r>
              <a:rPr lang="en-US" dirty="0" err="1" smtClean="0"/>
              <a:t>TauDEM</a:t>
            </a:r>
            <a:r>
              <a:rPr lang="en-US" dirty="0" smtClean="0"/>
              <a:t> parallel methods (15 min)</a:t>
            </a:r>
          </a:p>
          <a:p>
            <a:r>
              <a:rPr lang="en-US" dirty="0" err="1" smtClean="0"/>
              <a:t>TauDEM</a:t>
            </a:r>
            <a:r>
              <a:rPr lang="en-US" dirty="0" smtClean="0"/>
              <a:t> on CSDMS Beach (20 min)</a:t>
            </a:r>
          </a:p>
          <a:p>
            <a:r>
              <a:rPr lang="en-US" dirty="0" smtClean="0"/>
              <a:t>Discussion and overrun cushion (15 min)</a:t>
            </a:r>
            <a:endParaRPr lang="en-US" dirty="0"/>
          </a:p>
        </p:txBody>
      </p:sp>
    </p:spTree>
    <p:extLst>
      <p:ext uri="{BB962C8B-B14F-4D97-AF65-F5344CB8AC3E}">
        <p14:creationId xmlns:p14="http://schemas.microsoft.com/office/powerpoint/2010/main" val="41823349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 y="1023116"/>
            <a:ext cx="8039100" cy="550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0" y="0"/>
            <a:ext cx="7772400" cy="1143000"/>
          </a:xfrm>
        </p:spPr>
        <p:txBody>
          <a:bodyPr/>
          <a:lstStyle/>
          <a:p>
            <a:r>
              <a:rPr lang="en-US" dirty="0" smtClean="0"/>
              <a:t>Watershed and Stream Grids</a:t>
            </a:r>
            <a:endParaRPr lang="en-US" dirty="0"/>
          </a:p>
        </p:txBody>
      </p:sp>
    </p:spTree>
    <p:extLst>
      <p:ext uri="{BB962C8B-B14F-4D97-AF65-F5344CB8AC3E}">
        <p14:creationId xmlns:p14="http://schemas.microsoft.com/office/powerpoint/2010/main" val="12663650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dirty="0" smtClean="0"/>
              <a:t>DEM Delineated Catchments and Stream Networks</a:t>
            </a:r>
          </a:p>
        </p:txBody>
      </p:sp>
      <p:sp>
        <p:nvSpPr>
          <p:cNvPr id="88067" name="Rectangle 3"/>
          <p:cNvSpPr>
            <a:spLocks noGrp="1" noChangeArrowheads="1"/>
          </p:cNvSpPr>
          <p:nvPr>
            <p:ph type="body" sz="half" idx="1"/>
          </p:nvPr>
        </p:nvSpPr>
        <p:spPr>
          <a:xfrm>
            <a:off x="551795" y="1710562"/>
            <a:ext cx="4038600" cy="4706007"/>
          </a:xfrm>
        </p:spPr>
        <p:txBody>
          <a:bodyPr/>
          <a:lstStyle/>
          <a:p>
            <a:pPr eaLnBrk="1" hangingPunct="1"/>
            <a:r>
              <a:rPr lang="en-US" dirty="0" smtClean="0"/>
              <a:t>For every stream segment, there is a corresponding </a:t>
            </a:r>
            <a:r>
              <a:rPr lang="en-US" dirty="0" smtClean="0">
                <a:solidFill>
                  <a:srgbClr val="FF0000"/>
                </a:solidFill>
              </a:rPr>
              <a:t>catchment</a:t>
            </a:r>
          </a:p>
          <a:p>
            <a:pPr eaLnBrk="1" hangingPunct="1"/>
            <a:r>
              <a:rPr lang="en-US" dirty="0" smtClean="0"/>
              <a:t>Catchments are a </a:t>
            </a:r>
            <a:r>
              <a:rPr lang="en-US" dirty="0" smtClean="0">
                <a:solidFill>
                  <a:srgbClr val="FF0000"/>
                </a:solidFill>
              </a:rPr>
              <a:t>tessellation</a:t>
            </a:r>
            <a:r>
              <a:rPr lang="en-US" dirty="0" smtClean="0"/>
              <a:t> of the landscape </a:t>
            </a:r>
          </a:p>
          <a:p>
            <a:pPr eaLnBrk="1" hangingPunct="1"/>
            <a:r>
              <a:rPr lang="en-US" dirty="0" smtClean="0"/>
              <a:t>Based on the </a:t>
            </a:r>
            <a:r>
              <a:rPr lang="en-US" dirty="0" smtClean="0">
                <a:solidFill>
                  <a:srgbClr val="FF0000"/>
                </a:solidFill>
              </a:rPr>
              <a:t>D8 flow direction</a:t>
            </a:r>
            <a:r>
              <a:rPr lang="en-US" dirty="0" smtClean="0"/>
              <a:t> model</a:t>
            </a:r>
            <a:endParaRPr lang="en-US" dirty="0" smtClean="0">
              <a:solidFill>
                <a:srgbClr val="FF3300"/>
              </a:solidFill>
            </a:endParaRPr>
          </a:p>
          <a:p>
            <a:pPr eaLnBrk="1" hangingPunct="1"/>
            <a:endParaRPr lang="en-US" dirty="0" smtClean="0"/>
          </a:p>
        </p:txBody>
      </p:sp>
      <p:pic>
        <p:nvPicPr>
          <p:cNvPr id="88068" name="Picture 4" descr="ex4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a:xfrm>
            <a:off x="5098678" y="1597213"/>
            <a:ext cx="2799846" cy="4974346"/>
          </a:xfrm>
          <a:noFill/>
        </p:spPr>
      </p:pic>
    </p:spTree>
    <p:extLst>
      <p:ext uri="{BB962C8B-B14F-4D97-AF65-F5344CB8AC3E}">
        <p14:creationId xmlns:p14="http://schemas.microsoft.com/office/powerpoint/2010/main" val="27339334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2"/>
          <a:srcRect l="40444" t="25706" r="2680" b="11784"/>
          <a:stretch/>
        </p:blipFill>
        <p:spPr>
          <a:xfrm>
            <a:off x="1824222" y="886691"/>
            <a:ext cx="5394002" cy="4140292"/>
          </a:xfrm>
          <a:prstGeom prst="rect">
            <a:avLst/>
          </a:prstGeom>
        </p:spPr>
      </p:pic>
      <p:sp>
        <p:nvSpPr>
          <p:cNvPr id="5" name="Title 4"/>
          <p:cNvSpPr>
            <a:spLocks noGrp="1"/>
          </p:cNvSpPr>
          <p:nvPr>
            <p:ph type="title"/>
          </p:nvPr>
        </p:nvSpPr>
        <p:spPr>
          <a:xfrm>
            <a:off x="457200" y="274638"/>
            <a:ext cx="8229600" cy="681326"/>
          </a:xfrm>
        </p:spPr>
        <p:txBody>
          <a:bodyPr/>
          <a:lstStyle/>
          <a:p>
            <a:r>
              <a:rPr lang="en-US" dirty="0" smtClean="0"/>
              <a:t>Edge contamination</a:t>
            </a:r>
            <a:endParaRPr lang="en-US" dirty="0"/>
          </a:p>
        </p:txBody>
      </p:sp>
      <p:sp>
        <p:nvSpPr>
          <p:cNvPr id="7" name="TextBox 6"/>
          <p:cNvSpPr txBox="1"/>
          <p:nvPr/>
        </p:nvSpPr>
        <p:spPr>
          <a:xfrm>
            <a:off x="55420" y="5053652"/>
            <a:ext cx="8908473" cy="1477328"/>
          </a:xfrm>
          <a:prstGeom prst="rect">
            <a:avLst/>
          </a:prstGeom>
          <a:noFill/>
        </p:spPr>
        <p:txBody>
          <a:bodyPr wrap="square" rtlCol="0">
            <a:spAutoFit/>
          </a:bodyPr>
          <a:lstStyle/>
          <a:p>
            <a:r>
              <a:rPr lang="en-US" dirty="0" smtClean="0"/>
              <a:t>Edge contamination arises due to </a:t>
            </a:r>
            <a:r>
              <a:rPr lang="en-US" dirty="0"/>
              <a:t>the possibility that a contributing area value may be underestimated due to grid cells outside of the domain not being counted. This occurs when drainage is inwards from the boundaries or areas with no data </a:t>
            </a:r>
            <a:r>
              <a:rPr lang="en-US" dirty="0" smtClean="0"/>
              <a:t>values. </a:t>
            </a:r>
            <a:r>
              <a:rPr lang="en-US" dirty="0"/>
              <a:t>The algorithm recognizes this and reports "no data" </a:t>
            </a:r>
            <a:r>
              <a:rPr lang="en-US" dirty="0" smtClean="0"/>
              <a:t>resulting in streaks </a:t>
            </a:r>
            <a:r>
              <a:rPr lang="en-US" dirty="0"/>
              <a:t>of "no data" values extending inwards from boundaries along flow paths that enter the domain at a boundary. </a:t>
            </a:r>
          </a:p>
        </p:txBody>
      </p:sp>
    </p:spTree>
    <p:extLst>
      <p:ext uri="{BB962C8B-B14F-4D97-AF65-F5344CB8AC3E}">
        <p14:creationId xmlns:p14="http://schemas.microsoft.com/office/powerpoint/2010/main" val="4971750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8959" y="467707"/>
            <a:ext cx="6164316" cy="1143000"/>
          </a:xfrm>
        </p:spPr>
        <p:txBody>
          <a:bodyPr/>
          <a:lstStyle/>
          <a:p>
            <a:r>
              <a:rPr lang="en-US" dirty="0" smtClean="0"/>
              <a:t>Principles and methods</a:t>
            </a:r>
            <a:endParaRPr lang="en-US" dirty="0"/>
          </a:p>
        </p:txBody>
      </p:sp>
      <p:sp>
        <p:nvSpPr>
          <p:cNvPr id="3" name="Content Placeholder 2"/>
          <p:cNvSpPr>
            <a:spLocks noGrp="1"/>
          </p:cNvSpPr>
          <p:nvPr>
            <p:ph idx="1"/>
          </p:nvPr>
        </p:nvSpPr>
        <p:spPr/>
        <p:txBody>
          <a:bodyPr/>
          <a:lstStyle/>
          <a:p>
            <a:r>
              <a:rPr lang="en-US" dirty="0"/>
              <a:t>Fundamentals of watershed delineation</a:t>
            </a:r>
          </a:p>
          <a:p>
            <a:r>
              <a:rPr lang="en-US" dirty="0" smtClean="0">
                <a:solidFill>
                  <a:srgbClr val="FF0000"/>
                </a:solidFill>
              </a:rPr>
              <a:t>Geomorphology based channel delineation (objective support threshold determination)</a:t>
            </a:r>
          </a:p>
          <a:p>
            <a:r>
              <a:rPr lang="en-US" dirty="0" smtClean="0"/>
              <a:t>D-Infinity multiple flow direction model</a:t>
            </a:r>
          </a:p>
          <a:p>
            <a:r>
              <a:rPr lang="en-US" dirty="0" smtClean="0"/>
              <a:t>Generalized accumulation functionality</a:t>
            </a:r>
            <a:endParaRPr lang="en-US" dirty="0"/>
          </a:p>
        </p:txBody>
      </p:sp>
    </p:spTree>
    <p:extLst>
      <p:ext uri="{BB962C8B-B14F-4D97-AF65-F5344CB8AC3E}">
        <p14:creationId xmlns:p14="http://schemas.microsoft.com/office/powerpoint/2010/main" val="37874305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1387475" y="0"/>
            <a:ext cx="7470775" cy="1365250"/>
          </a:xfrm>
        </p:spPr>
        <p:txBody>
          <a:bodyPr/>
          <a:lstStyle/>
          <a:p>
            <a:pPr eaLnBrk="1" hangingPunct="1">
              <a:lnSpc>
                <a:spcPct val="95000"/>
              </a:lnSpc>
            </a:pPr>
            <a:r>
              <a:rPr lang="en-US" smtClean="0">
                <a:solidFill>
                  <a:srgbClr val="003399"/>
                </a:solidFill>
              </a:rPr>
              <a:t>How to decide on stream delineation threshold ?</a:t>
            </a:r>
          </a:p>
        </p:txBody>
      </p:sp>
      <p:grpSp>
        <p:nvGrpSpPr>
          <p:cNvPr id="9221" name="Group 3"/>
          <p:cNvGrpSpPr>
            <a:grpSpLocks/>
          </p:cNvGrpSpPr>
          <p:nvPr/>
        </p:nvGrpSpPr>
        <p:grpSpPr bwMode="auto">
          <a:xfrm>
            <a:off x="0" y="1287463"/>
            <a:ext cx="3573463" cy="3286125"/>
            <a:chOff x="1659" y="1331"/>
            <a:chExt cx="2251" cy="2070"/>
          </a:xfrm>
        </p:grpSpPr>
        <p:graphicFrame>
          <p:nvGraphicFramePr>
            <p:cNvPr id="9219"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31800" name="Clip" r:id="rId3" imgW="3025440" imgH="3252600" progId="MS_ClipArt_Gallery.2">
                    <p:embed/>
                  </p:oleObj>
                </mc:Choice>
                <mc:Fallback>
                  <p:oleObj name="Clip" r:id="rId3" imgW="3025440" imgH="325260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9223" name="Group 5"/>
            <p:cNvGrpSpPr>
              <a:grpSpLocks/>
            </p:cNvGrpSpPr>
            <p:nvPr/>
          </p:nvGrpSpPr>
          <p:grpSpPr bwMode="auto">
            <a:xfrm>
              <a:off x="2577" y="1740"/>
              <a:ext cx="1333" cy="1661"/>
              <a:chOff x="408" y="1056"/>
              <a:chExt cx="2297" cy="3024"/>
            </a:xfrm>
          </p:grpSpPr>
          <p:sp>
            <p:nvSpPr>
              <p:cNvPr id="612358" name="Rectangle 6"/>
              <p:cNvSpPr>
                <a:spLocks noChangeArrowheads="1"/>
              </p:cNvSpPr>
              <p:nvPr/>
            </p:nvSpPr>
            <p:spPr bwMode="auto">
              <a:xfrm>
                <a:off x="1583" y="331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eaLnBrk="0" fontAlgn="base" hangingPunct="0">
                  <a:spcBef>
                    <a:spcPct val="0"/>
                  </a:spcBef>
                  <a:spcAft>
                    <a:spcPct val="0"/>
                  </a:spcAft>
                  <a:defRPr/>
                </a:pPr>
                <a:endParaRPr lang="en-US" sz="2400">
                  <a:solidFill>
                    <a:srgbClr val="000000"/>
                  </a:solidFill>
                </a:endParaRPr>
              </a:p>
            </p:txBody>
          </p:sp>
          <p:sp>
            <p:nvSpPr>
              <p:cNvPr id="922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2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2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2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2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2" name="Line 14"/>
              <p:cNvSpPr>
                <a:spLocks noChangeShapeType="1"/>
              </p:cNvSpPr>
              <p:nvPr/>
            </p:nvSpPr>
            <p:spPr bwMode="auto">
              <a:xfrm>
                <a:off x="624" y="331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3" name="Line 15"/>
              <p:cNvSpPr>
                <a:spLocks noChangeShapeType="1"/>
              </p:cNvSpPr>
              <p:nvPr/>
            </p:nvSpPr>
            <p:spPr bwMode="auto">
              <a:xfrm>
                <a:off x="624" y="350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4" name="Line 16"/>
              <p:cNvSpPr>
                <a:spLocks noChangeShapeType="1"/>
              </p:cNvSpPr>
              <p:nvPr/>
            </p:nvSpPr>
            <p:spPr bwMode="auto">
              <a:xfrm>
                <a:off x="624" y="3696"/>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5" name="Line 17"/>
              <p:cNvSpPr>
                <a:spLocks noChangeShapeType="1"/>
              </p:cNvSpPr>
              <p:nvPr/>
            </p:nvSpPr>
            <p:spPr bwMode="auto">
              <a:xfrm>
                <a:off x="624" y="3888"/>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6" name="Line 18"/>
              <p:cNvSpPr>
                <a:spLocks noChangeShapeType="1"/>
              </p:cNvSpPr>
              <p:nvPr/>
            </p:nvSpPr>
            <p:spPr bwMode="auto">
              <a:xfrm>
                <a:off x="1776"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7" name="Line 19"/>
              <p:cNvSpPr>
                <a:spLocks noChangeShapeType="1"/>
              </p:cNvSpPr>
              <p:nvPr/>
            </p:nvSpPr>
            <p:spPr bwMode="auto">
              <a:xfrm>
                <a:off x="1584" y="1056"/>
                <a:ext cx="0" cy="2976"/>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8" name="Line 20"/>
              <p:cNvSpPr>
                <a:spLocks noChangeShapeType="1"/>
              </p:cNvSpPr>
              <p:nvPr/>
            </p:nvSpPr>
            <p:spPr bwMode="auto">
              <a:xfrm>
                <a:off x="196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39" name="Line 21"/>
              <p:cNvSpPr>
                <a:spLocks noChangeShapeType="1"/>
              </p:cNvSpPr>
              <p:nvPr/>
            </p:nvSpPr>
            <p:spPr bwMode="auto">
              <a:xfrm>
                <a:off x="139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0" name="Line 22"/>
              <p:cNvSpPr>
                <a:spLocks noChangeShapeType="1"/>
              </p:cNvSpPr>
              <p:nvPr/>
            </p:nvSpPr>
            <p:spPr bwMode="auto">
              <a:xfrm>
                <a:off x="216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1" name="Line 23"/>
              <p:cNvSpPr>
                <a:spLocks noChangeShapeType="1"/>
              </p:cNvSpPr>
              <p:nvPr/>
            </p:nvSpPr>
            <p:spPr bwMode="auto">
              <a:xfrm>
                <a:off x="1200"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2" name="Line 24"/>
              <p:cNvSpPr>
                <a:spLocks noChangeShapeType="1"/>
              </p:cNvSpPr>
              <p:nvPr/>
            </p:nvSpPr>
            <p:spPr bwMode="auto">
              <a:xfrm>
                <a:off x="1008"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3" name="Line 25"/>
              <p:cNvSpPr>
                <a:spLocks noChangeShapeType="1"/>
              </p:cNvSpPr>
              <p:nvPr/>
            </p:nvSpPr>
            <p:spPr bwMode="auto">
              <a:xfrm>
                <a:off x="2352"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4" name="Line 26"/>
              <p:cNvSpPr>
                <a:spLocks noChangeShapeType="1"/>
              </p:cNvSpPr>
              <p:nvPr/>
            </p:nvSpPr>
            <p:spPr bwMode="auto">
              <a:xfrm>
                <a:off x="816" y="3072"/>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5" name="Line 27"/>
              <p:cNvSpPr>
                <a:spLocks noChangeShapeType="1"/>
              </p:cNvSpPr>
              <p:nvPr/>
            </p:nvSpPr>
            <p:spPr bwMode="auto">
              <a:xfrm>
                <a:off x="2544" y="3024"/>
                <a:ext cx="0" cy="1008"/>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4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612384" name="Text Box 32"/>
              <p:cNvSpPr txBox="1">
                <a:spLocks noChangeArrowheads="1"/>
              </p:cNvSpPr>
              <p:nvPr/>
            </p:nvSpPr>
            <p:spPr bwMode="auto">
              <a:xfrm>
                <a:off x="1099" y="2420"/>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eaLnBrk="0" fontAlgn="base" hangingPunct="0">
                  <a:spcBef>
                    <a:spcPct val="0"/>
                  </a:spcBef>
                  <a:spcAft>
                    <a:spcPct val="0"/>
                  </a:spcAft>
                  <a:defRPr/>
                </a:pPr>
                <a:r>
                  <a:rPr kumimoji="1" lang="en-CA" sz="1000">
                    <a:solidFill>
                      <a:srgbClr val="000000"/>
                    </a:solidFill>
                    <a:effectLst>
                      <a:outerShdw blurRad="38100" dist="38100" dir="2700000" algn="tl">
                        <a:srgbClr val="C0C0C0"/>
                      </a:outerShdw>
                    </a:effectLst>
                    <a:latin typeface="Arial" charset="0"/>
                  </a:rPr>
                  <a:t>AREA 1</a:t>
                </a:r>
                <a:endParaRPr kumimoji="1" lang="en-CA" sz="1000">
                  <a:solidFill>
                    <a:srgbClr val="000000"/>
                  </a:solidFill>
                  <a:latin typeface="Arial" charset="0"/>
                </a:endParaRPr>
              </a:p>
            </p:txBody>
          </p:sp>
          <p:sp>
            <p:nvSpPr>
              <p:cNvPr id="612385" name="Rectangle 33"/>
              <p:cNvSpPr>
                <a:spLocks noChangeArrowheads="1"/>
              </p:cNvSpPr>
              <p:nvPr/>
            </p:nvSpPr>
            <p:spPr bwMode="auto">
              <a:xfrm>
                <a:off x="1583" y="1872"/>
                <a:ext cx="193" cy="193"/>
              </a:xfrm>
              <a:prstGeom prst="rect">
                <a:avLst/>
              </a:prstGeom>
              <a:solidFill>
                <a:schemeClr val="bg1">
                  <a:alpha val="50000"/>
                </a:schemeClr>
              </a:solidFill>
              <a:ln w="12700">
                <a:solidFill>
                  <a:schemeClr val="tx1"/>
                </a:solidFill>
                <a:miter lim="800000"/>
                <a:headEnd/>
                <a:tailEnd/>
              </a:ln>
              <a:effectLst>
                <a:outerShdw dist="35921" dir="2700000" algn="ctr" rotWithShape="0">
                  <a:schemeClr val="tx1"/>
                </a:outerShdw>
              </a:effectLst>
            </p:spPr>
            <p:txBody>
              <a:bodyPr wrap="none" lIns="184150" tIns="92075" rIns="184150" bIns="92075" anchor="ctr"/>
              <a:lstStyle/>
              <a:p>
                <a:pPr eaLnBrk="0" fontAlgn="base" hangingPunct="0">
                  <a:spcBef>
                    <a:spcPct val="0"/>
                  </a:spcBef>
                  <a:spcAft>
                    <a:spcPct val="0"/>
                  </a:spcAft>
                  <a:defRPr/>
                </a:pPr>
                <a:endParaRPr lang="en-US" sz="2400">
                  <a:solidFill>
                    <a:srgbClr val="000000"/>
                  </a:solidFill>
                </a:endParaRPr>
              </a:p>
            </p:txBody>
          </p:sp>
          <p:sp>
            <p:nvSpPr>
              <p:cNvPr id="925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5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612388" name="Text Box 36"/>
              <p:cNvSpPr txBox="1">
                <a:spLocks noChangeArrowheads="1"/>
              </p:cNvSpPr>
              <p:nvPr/>
            </p:nvSpPr>
            <p:spPr bwMode="auto">
              <a:xfrm>
                <a:off x="1242" y="1642"/>
                <a:ext cx="488" cy="175"/>
              </a:xfrm>
              <a:prstGeom prst="rect">
                <a:avLst/>
              </a:prstGeom>
              <a:solidFill>
                <a:schemeClr val="bg1">
                  <a:alpha val="50000"/>
                </a:schemeClr>
              </a:solidFill>
              <a:ln w="12700">
                <a:noFill/>
                <a:miter lim="800000"/>
                <a:headEnd/>
                <a:tailEnd/>
              </a:ln>
              <a:effectLst/>
            </p:spPr>
            <p:txBody>
              <a:bodyPr wrap="none" lIns="0" tIns="0" rIns="0" bIns="0" anchor="ctr">
                <a:spAutoFit/>
              </a:bodyPr>
              <a:lstStyle/>
              <a:p>
                <a:pPr algn="ctr" eaLnBrk="0" fontAlgn="base" hangingPunct="0">
                  <a:spcBef>
                    <a:spcPct val="0"/>
                  </a:spcBef>
                  <a:spcAft>
                    <a:spcPct val="0"/>
                  </a:spcAft>
                  <a:defRPr/>
                </a:pPr>
                <a:r>
                  <a:rPr kumimoji="1" lang="en-CA" sz="1000">
                    <a:solidFill>
                      <a:srgbClr val="000000"/>
                    </a:solidFill>
                    <a:effectLst>
                      <a:outerShdw blurRad="38100" dist="38100" dir="2700000" algn="tl">
                        <a:srgbClr val="C0C0C0"/>
                      </a:outerShdw>
                    </a:effectLst>
                    <a:latin typeface="Arial" charset="0"/>
                  </a:rPr>
                  <a:t>AREA 2</a:t>
                </a:r>
                <a:endParaRPr kumimoji="1" lang="en-CA" sz="3000">
                  <a:solidFill>
                    <a:srgbClr val="000000"/>
                  </a:solidFill>
                  <a:latin typeface="Arial" charset="0"/>
                </a:endParaRPr>
              </a:p>
            </p:txBody>
          </p:sp>
          <p:sp>
            <p:nvSpPr>
              <p:cNvPr id="9255" name="Line 37"/>
              <p:cNvSpPr>
                <a:spLocks noChangeShapeType="1"/>
              </p:cNvSpPr>
              <p:nvPr/>
            </p:nvSpPr>
            <p:spPr bwMode="auto">
              <a:xfrm>
                <a:off x="576" y="2064"/>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56" name="Line 38"/>
              <p:cNvSpPr>
                <a:spLocks noChangeShapeType="1"/>
              </p:cNvSpPr>
              <p:nvPr/>
            </p:nvSpPr>
            <p:spPr bwMode="auto">
              <a:xfrm>
                <a:off x="576" y="1872"/>
                <a:ext cx="2081" cy="0"/>
              </a:xfrm>
              <a:prstGeom prst="line">
                <a:avLst/>
              </a:prstGeom>
              <a:noFill/>
              <a:ln w="12700">
                <a:solidFill>
                  <a:schemeClr val="tx2"/>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eaLnBrk="0" fontAlgn="base" hangingPunct="0">
                  <a:spcBef>
                    <a:spcPct val="0"/>
                  </a:spcBef>
                  <a:spcAft>
                    <a:spcPct val="0"/>
                  </a:spcAft>
                </a:pPr>
                <a:endParaRPr lang="en-US" sz="2400">
                  <a:solidFill>
                    <a:srgbClr val="000000"/>
                  </a:solidFill>
                </a:endParaRPr>
              </a:p>
            </p:txBody>
          </p:sp>
          <p:sp>
            <p:nvSpPr>
              <p:cNvPr id="925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kumimoji="1" lang="en-CA" sz="1200" b="1">
                    <a:solidFill>
                      <a:srgbClr val="000000"/>
                    </a:solidFill>
                    <a:latin typeface="Arial" charset="0"/>
                  </a:rPr>
                  <a:t>3</a:t>
                </a:r>
                <a:endParaRPr kumimoji="1" lang="en-CA" sz="1200">
                  <a:solidFill>
                    <a:srgbClr val="000000"/>
                  </a:solidFill>
                  <a:latin typeface="Arial" charset="0"/>
                </a:endParaRPr>
              </a:p>
            </p:txBody>
          </p:sp>
          <p:sp>
            <p:nvSpPr>
              <p:cNvPr id="925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0"/>
                  </a:spcBef>
                  <a:spcAft>
                    <a:spcPct val="0"/>
                  </a:spcAft>
                </a:pPr>
                <a:r>
                  <a:rPr kumimoji="1" lang="en-CA" sz="1200" b="1">
                    <a:solidFill>
                      <a:srgbClr val="000000"/>
                    </a:solidFill>
                    <a:latin typeface="Arial" charset="0"/>
                  </a:rPr>
                  <a:t>12</a:t>
                </a:r>
                <a:endParaRPr kumimoji="1" lang="en-CA" sz="2000">
                  <a:solidFill>
                    <a:srgbClr val="000000"/>
                  </a:solidFill>
                  <a:latin typeface="Arial" charset="0"/>
                </a:endParaRPr>
              </a:p>
            </p:txBody>
          </p:sp>
        </p:grpSp>
      </p:grpSp>
      <p:graphicFrame>
        <p:nvGraphicFramePr>
          <p:cNvPr id="9218" name="Object 41"/>
          <p:cNvGraphicFramePr>
            <a:graphicFrameLocks noChangeAspect="1"/>
          </p:cNvGraphicFramePr>
          <p:nvPr/>
        </p:nvGraphicFramePr>
        <p:xfrm>
          <a:off x="3530600" y="1290638"/>
          <a:ext cx="5667375" cy="4579937"/>
        </p:xfrm>
        <a:graphic>
          <a:graphicData uri="http://schemas.openxmlformats.org/presentationml/2006/ole">
            <mc:AlternateContent xmlns:mc="http://schemas.openxmlformats.org/markup-compatibility/2006">
              <mc:Choice xmlns:v="urn:schemas-microsoft-com:vml" Requires="v">
                <p:oleObj spid="_x0000_s31801" name="Picture" r:id="rId5" imgW="3772080" imgH="3048120" progId="Word.Picture.8">
                  <p:embed/>
                </p:oleObj>
              </mc:Choice>
              <mc:Fallback>
                <p:oleObj name="Picture" r:id="rId5" imgW="3772080" imgH="3048120"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0600" y="1290638"/>
                        <a:ext cx="5667375"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2" name="Text Box 42"/>
          <p:cNvSpPr txBox="1">
            <a:spLocks noChangeArrowheads="1"/>
          </p:cNvSpPr>
          <p:nvPr/>
        </p:nvSpPr>
        <p:spPr bwMode="auto">
          <a:xfrm>
            <a:off x="2063750" y="5807075"/>
            <a:ext cx="52133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4800">
                <a:solidFill>
                  <a:srgbClr val="FF3300"/>
                </a:solidFill>
              </a:rPr>
              <a:t>Why is it important?</a:t>
            </a:r>
          </a:p>
        </p:txBody>
      </p:sp>
    </p:spTree>
    <p:extLst>
      <p:ext uri="{BB962C8B-B14F-4D97-AF65-F5344CB8AC3E}">
        <p14:creationId xmlns:p14="http://schemas.microsoft.com/office/powerpoint/2010/main" val="2471061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p:cNvSpPr>
            <a:spLocks noGrp="1" noChangeArrowheads="1"/>
          </p:cNvSpPr>
          <p:nvPr>
            <p:ph type="title"/>
          </p:nvPr>
        </p:nvSpPr>
        <p:spPr>
          <a:xfrm>
            <a:off x="0" y="0"/>
            <a:ext cx="9144000" cy="838200"/>
          </a:xfrm>
        </p:spPr>
        <p:txBody>
          <a:bodyPr/>
          <a:lstStyle/>
          <a:p>
            <a:pPr eaLnBrk="1" hangingPunct="1"/>
            <a:r>
              <a:rPr lang="en-US" sz="3200" smtClean="0"/>
              <a:t>Delineation of Channel Networks and Catchments</a:t>
            </a:r>
          </a:p>
        </p:txBody>
      </p:sp>
      <p:graphicFrame>
        <p:nvGraphicFramePr>
          <p:cNvPr id="8194" name="Object 3"/>
          <p:cNvGraphicFramePr>
            <a:graphicFrameLocks noChangeAspect="1"/>
          </p:cNvGraphicFramePr>
          <p:nvPr/>
        </p:nvGraphicFramePr>
        <p:xfrm>
          <a:off x="304800" y="1143000"/>
          <a:ext cx="4113213" cy="5638800"/>
        </p:xfrm>
        <a:graphic>
          <a:graphicData uri="http://schemas.openxmlformats.org/presentationml/2006/ole">
            <mc:AlternateContent xmlns:mc="http://schemas.openxmlformats.org/markup-compatibility/2006">
              <mc:Choice xmlns:v="urn:schemas-microsoft-com:vml" Requires="v">
                <p:oleObj spid="_x0000_s32824" name="Bitmap Image" r:id="rId3" imgW="5466667" imgH="7497221" progId="Paint.Picture">
                  <p:embed/>
                </p:oleObj>
              </mc:Choice>
              <mc:Fallback>
                <p:oleObj name="Bitmap Image" r:id="rId3" imgW="5466667" imgH="7497221" progId="Paint.Pictur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113213"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648200" y="1143000"/>
          <a:ext cx="4205288" cy="5651500"/>
        </p:xfrm>
        <a:graphic>
          <a:graphicData uri="http://schemas.openxmlformats.org/presentationml/2006/ole">
            <mc:AlternateContent xmlns:mc="http://schemas.openxmlformats.org/markup-compatibility/2006">
              <mc:Choice xmlns:v="urn:schemas-microsoft-com:vml" Requires="v">
                <p:oleObj spid="_x0000_s32825" name="Bitmap Image" r:id="rId5" imgW="5563377" imgH="7478169" progId="Paint.Picture">
                  <p:embed/>
                </p:oleObj>
              </mc:Choice>
              <mc:Fallback>
                <p:oleObj name="Bitmap Image" r:id="rId5" imgW="5563377" imgH="7478169"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143000"/>
                        <a:ext cx="4205288" cy="565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7" name="Text Box 5"/>
          <p:cNvSpPr txBox="1">
            <a:spLocks noChangeArrowheads="1"/>
          </p:cNvSpPr>
          <p:nvPr/>
        </p:nvSpPr>
        <p:spPr bwMode="auto">
          <a:xfrm>
            <a:off x="3124200" y="5943600"/>
            <a:ext cx="12954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500 cell theshold</a:t>
            </a:r>
          </a:p>
        </p:txBody>
      </p:sp>
      <p:sp>
        <p:nvSpPr>
          <p:cNvPr id="8198" name="Text Box 6"/>
          <p:cNvSpPr txBox="1">
            <a:spLocks noChangeArrowheads="1"/>
          </p:cNvSpPr>
          <p:nvPr/>
        </p:nvSpPr>
        <p:spPr bwMode="auto">
          <a:xfrm>
            <a:off x="7620000" y="5943600"/>
            <a:ext cx="1447800" cy="822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1000 cell theshold</a:t>
            </a:r>
          </a:p>
        </p:txBody>
      </p:sp>
    </p:spTree>
    <p:extLst>
      <p:ext uri="{BB962C8B-B14F-4D97-AF65-F5344CB8AC3E}">
        <p14:creationId xmlns:p14="http://schemas.microsoft.com/office/powerpoint/2010/main" val="126582114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1457325" y="20574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endParaRPr lang="en-US" sz="2400">
              <a:solidFill>
                <a:srgbClr val="000000"/>
              </a:solidFill>
              <a:latin typeface="Times New Roman" pitchFamily="18" charset="0"/>
            </a:endParaRPr>
          </a:p>
        </p:txBody>
      </p:sp>
      <p:graphicFrame>
        <p:nvGraphicFramePr>
          <p:cNvPr id="10242" name="Object 4"/>
          <p:cNvGraphicFramePr>
            <a:graphicFrameLocks noChangeAspect="1"/>
          </p:cNvGraphicFramePr>
          <p:nvPr/>
        </p:nvGraphicFramePr>
        <p:xfrm>
          <a:off x="-781050" y="1795463"/>
          <a:ext cx="7235825" cy="4348162"/>
        </p:xfrm>
        <a:graphic>
          <a:graphicData uri="http://schemas.openxmlformats.org/presentationml/2006/ole">
            <mc:AlternateContent xmlns:mc="http://schemas.openxmlformats.org/markup-compatibility/2006">
              <mc:Choice xmlns:v="urn:schemas-microsoft-com:vml" Requires="v">
                <p:oleObj spid="_x0000_s33821" name="Picture" r:id="rId3" imgW="8258040" imgH="4857840" progId="Word.Picture.8">
                  <p:embed/>
                </p:oleObj>
              </mc:Choice>
              <mc:Fallback>
                <p:oleObj name="Picture" r:id="rId3" imgW="8258040" imgH="4857840" progId="Word.Picture.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443" r="8858" b="6212"/>
                      <a:stretch>
                        <a:fillRect/>
                      </a:stretch>
                    </p:blipFill>
                    <p:spPr bwMode="auto">
                      <a:xfrm>
                        <a:off x="-781050" y="1795463"/>
                        <a:ext cx="7235825" cy="4348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268288" y="333375"/>
            <a:ext cx="8616950"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fontAlgn="base" hangingPunct="0">
              <a:spcBef>
                <a:spcPct val="0"/>
              </a:spcBef>
              <a:spcAft>
                <a:spcPct val="0"/>
              </a:spcAft>
            </a:pPr>
            <a:r>
              <a:rPr lang="en-US" sz="2800" b="1">
                <a:solidFill>
                  <a:srgbClr val="FF0000"/>
                </a:solidFill>
                <a:latin typeface="Times New Roman" pitchFamily="18" charset="0"/>
              </a:rPr>
              <a:t>Hydrologic processes are different on hillslopes and in channels.  It is important to recognize this and account for this in models.</a:t>
            </a:r>
          </a:p>
        </p:txBody>
      </p:sp>
      <p:sp>
        <p:nvSpPr>
          <p:cNvPr id="10245" name="Rectangle 6"/>
          <p:cNvSpPr>
            <a:spLocks noChangeArrowheads="1"/>
          </p:cNvSpPr>
          <p:nvPr/>
        </p:nvSpPr>
        <p:spPr bwMode="auto">
          <a:xfrm>
            <a:off x="5359400" y="2927350"/>
            <a:ext cx="37846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20000"/>
              </a:spcBef>
              <a:spcAft>
                <a:spcPct val="0"/>
              </a:spcAft>
            </a:pPr>
            <a:r>
              <a:rPr lang="en-US" sz="2400" b="1">
                <a:solidFill>
                  <a:srgbClr val="333399"/>
                </a:solidFill>
                <a:latin typeface="Times New Roman" pitchFamily="18" charset="0"/>
                <a:cs typeface="Times New Roman" pitchFamily="18" charset="0"/>
              </a:rPr>
              <a:t>Drainage area can be concentrated or dispersed (specific catchment area) representing </a:t>
            </a:r>
            <a:r>
              <a:rPr lang="en-US" sz="2400" b="1">
                <a:solidFill>
                  <a:srgbClr val="333399"/>
                </a:solidFill>
                <a:latin typeface="Times New Roman" pitchFamily="18" charset="0"/>
              </a:rPr>
              <a:t>concentrated or dispersed flow.</a:t>
            </a:r>
          </a:p>
        </p:txBody>
      </p:sp>
    </p:spTree>
    <p:extLst>
      <p:ext uri="{BB962C8B-B14F-4D97-AF65-F5344CB8AC3E}">
        <p14:creationId xmlns:p14="http://schemas.microsoft.com/office/powerpoint/2010/main" val="8029824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conv"/>
          <p:cNvPicPr>
            <a:picLocks noChangeAspect="1" noChangeArrowheads="1"/>
          </p:cNvPicPr>
          <p:nvPr/>
        </p:nvPicPr>
        <p:blipFill rotWithShape="1">
          <a:blip r:embed="rId2">
            <a:extLst>
              <a:ext uri="{28A0092B-C50C-407E-A947-70E740481C1C}">
                <a14:useLocalDpi xmlns:a14="http://schemas.microsoft.com/office/drawing/2010/main" val="0"/>
              </a:ext>
            </a:extLst>
          </a:blip>
          <a:srcRect l="22166" t="1608" r="1831" b="28630"/>
          <a:stretch/>
        </p:blipFill>
        <p:spPr bwMode="auto">
          <a:xfrm>
            <a:off x="-1" y="1233489"/>
            <a:ext cx="569422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p:cNvSpPr>
            <a:spLocks noGrp="1" noChangeArrowheads="1"/>
          </p:cNvSpPr>
          <p:nvPr>
            <p:ph type="title"/>
          </p:nvPr>
        </p:nvSpPr>
        <p:spPr>
          <a:xfrm>
            <a:off x="685800" y="314325"/>
            <a:ext cx="7772400" cy="1143000"/>
          </a:xfrm>
        </p:spPr>
        <p:txBody>
          <a:bodyPr/>
          <a:lstStyle/>
          <a:p>
            <a:r>
              <a:rPr lang="en-US" sz="2800" dirty="0" smtClean="0"/>
              <a:t>Examples of differently textured topography</a:t>
            </a:r>
          </a:p>
        </p:txBody>
      </p:sp>
      <p:pic>
        <p:nvPicPr>
          <p:cNvPr id="93188" name="Picture 4" descr="tv"/>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9" r="19656"/>
          <a:stretch/>
        </p:blipFill>
        <p:spPr bwMode="auto">
          <a:xfrm>
            <a:off x="4294909" y="1233488"/>
            <a:ext cx="4849092"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1187305" y="5830888"/>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fontAlgn="base" hangingPunct="0">
              <a:spcBef>
                <a:spcPct val="0"/>
              </a:spcBef>
              <a:spcAft>
                <a:spcPct val="0"/>
              </a:spcAft>
            </a:pPr>
            <a:r>
              <a:rPr lang="en-US" sz="1600" dirty="0">
                <a:solidFill>
                  <a:srgbClr val="000000"/>
                </a:solidFill>
                <a:latin typeface="Times New Roman" pitchFamily="18" charset="0"/>
              </a:rPr>
              <a:t>From W. E. Dietrich</a:t>
            </a:r>
          </a:p>
        </p:txBody>
      </p:sp>
      <p:sp>
        <p:nvSpPr>
          <p:cNvPr id="9" name="Rectangle 4"/>
          <p:cNvSpPr>
            <a:spLocks noChangeArrowheads="1"/>
          </p:cNvSpPr>
          <p:nvPr/>
        </p:nvSpPr>
        <p:spPr bwMode="auto">
          <a:xfrm>
            <a:off x="5777353" y="5830888"/>
            <a:ext cx="2128838"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eaLnBrk="0" fontAlgn="base" hangingPunct="0">
              <a:spcBef>
                <a:spcPct val="0"/>
              </a:spcBef>
              <a:spcAft>
                <a:spcPct val="0"/>
              </a:spcAft>
            </a:pPr>
            <a:r>
              <a:rPr lang="en-US" sz="1600" dirty="0">
                <a:solidFill>
                  <a:srgbClr val="000000"/>
                </a:solidFill>
                <a:latin typeface="Times New Roman" pitchFamily="18" charset="0"/>
              </a:rPr>
              <a:t>From W. E. Dietrich</a:t>
            </a:r>
          </a:p>
        </p:txBody>
      </p:sp>
    </p:spTree>
    <p:extLst>
      <p:ext uri="{BB962C8B-B14F-4D97-AF65-F5344CB8AC3E}">
        <p14:creationId xmlns:p14="http://schemas.microsoft.com/office/powerpoint/2010/main" val="27476319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6258" name="Rectangle 1027"/>
          <p:cNvSpPr>
            <a:spLocks noGrp="1" noChangeArrowheads="1"/>
          </p:cNvSpPr>
          <p:nvPr>
            <p:ph type="body" idx="1"/>
          </p:nvPr>
        </p:nvSpPr>
        <p:spPr>
          <a:xfrm>
            <a:off x="1827213" y="3725863"/>
            <a:ext cx="5907087" cy="2755900"/>
          </a:xfrm>
        </p:spPr>
        <p:txBody>
          <a:bodyPr/>
          <a:lstStyle/>
          <a:p>
            <a:pPr algn="ctr">
              <a:buFontTx/>
              <a:buNone/>
            </a:pPr>
            <a:r>
              <a:rPr lang="en-US" sz="2800" b="1" smtClean="0">
                <a:solidFill>
                  <a:srgbClr val="FF3300"/>
                </a:solidFill>
              </a:rPr>
              <a:t>Lets look at some geomorphology.</a:t>
            </a:r>
          </a:p>
          <a:p>
            <a:pPr lvl="2"/>
            <a:r>
              <a:rPr lang="en-US" sz="2800" smtClean="0"/>
              <a:t>Drainage Density</a:t>
            </a:r>
          </a:p>
          <a:p>
            <a:pPr lvl="2"/>
            <a:r>
              <a:rPr lang="en-US" sz="2800" smtClean="0"/>
              <a:t>Horton’s Laws</a:t>
            </a:r>
          </a:p>
          <a:p>
            <a:pPr lvl="2"/>
            <a:r>
              <a:rPr lang="en-US" sz="2800" smtClean="0"/>
              <a:t>Slope – Area scaling</a:t>
            </a:r>
          </a:p>
          <a:p>
            <a:pPr lvl="2"/>
            <a:r>
              <a:rPr lang="en-US" sz="2800" smtClean="0"/>
              <a:t>Stream Drops</a:t>
            </a:r>
          </a:p>
        </p:txBody>
      </p:sp>
      <p:sp>
        <p:nvSpPr>
          <p:cNvPr id="96259" name="Text Box 1028"/>
          <p:cNvSpPr txBox="1">
            <a:spLocks noChangeArrowheads="1"/>
          </p:cNvSpPr>
          <p:nvPr/>
        </p:nvSpPr>
        <p:spPr bwMode="auto">
          <a:xfrm>
            <a:off x="498475" y="574675"/>
            <a:ext cx="8281988"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800" b="1">
                <a:solidFill>
                  <a:srgbClr val="FF3300"/>
                </a:solidFill>
              </a:rPr>
              <a:t>“landscape dissection into distinct valleys is limited by a threshold of channelization that sets a finite scale to the landscape.”  </a:t>
            </a:r>
            <a:r>
              <a:rPr lang="en-US" sz="2000" b="1">
                <a:solidFill>
                  <a:srgbClr val="FF3300"/>
                </a:solidFill>
              </a:rPr>
              <a:t>(Montgomery and Dietrich, 1992, Science, vol. 255 p. 826.)</a:t>
            </a:r>
            <a:endParaRPr lang="en-US" sz="2800" b="1">
              <a:solidFill>
                <a:srgbClr val="FF3300"/>
              </a:solidFill>
            </a:endParaRPr>
          </a:p>
        </p:txBody>
      </p:sp>
      <p:sp>
        <p:nvSpPr>
          <p:cNvPr id="96260" name="Rectangle 1029"/>
          <p:cNvSpPr>
            <a:spLocks noChangeArrowheads="1"/>
          </p:cNvSpPr>
          <p:nvPr/>
        </p:nvSpPr>
        <p:spPr bwMode="auto">
          <a:xfrm>
            <a:off x="477838" y="2449513"/>
            <a:ext cx="81756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lang="en-US" sz="2800" b="1">
                <a:solidFill>
                  <a:srgbClr val="000000"/>
                </a:solidFill>
              </a:rPr>
              <a:t>Suggestion:</a:t>
            </a:r>
            <a:r>
              <a:rPr lang="en-US" sz="2400">
                <a:solidFill>
                  <a:srgbClr val="000000"/>
                </a:solidFill>
              </a:rPr>
              <a:t> </a:t>
            </a:r>
            <a:r>
              <a:rPr lang="en-US" sz="2800" b="1">
                <a:solidFill>
                  <a:srgbClr val="000099"/>
                </a:solidFill>
              </a:rPr>
              <a:t>One contributing area threshold does not fit all watersheds.</a:t>
            </a:r>
          </a:p>
        </p:txBody>
      </p:sp>
    </p:spTree>
    <p:extLst>
      <p:ext uri="{BB962C8B-B14F-4D97-AF65-F5344CB8AC3E}">
        <p14:creationId xmlns:p14="http://schemas.microsoft.com/office/powerpoint/2010/main" val="4268835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0" y="0"/>
            <a:ext cx="9144000" cy="609600"/>
          </a:xfrm>
        </p:spPr>
        <p:txBody>
          <a:bodyPr/>
          <a:lstStyle/>
          <a:p>
            <a:r>
              <a:rPr lang="en-US" sz="2400" b="1" dirty="0" smtClean="0"/>
              <a:t>Drainage Density for Different Contributing Area Thresholds</a:t>
            </a:r>
          </a:p>
        </p:txBody>
      </p:sp>
      <p:sp>
        <p:nvSpPr>
          <p:cNvPr id="98307" name="Text Box 4"/>
          <p:cNvSpPr txBox="1">
            <a:spLocks noChangeArrowheads="1"/>
          </p:cNvSpPr>
          <p:nvPr/>
        </p:nvSpPr>
        <p:spPr bwMode="auto">
          <a:xfrm>
            <a:off x="457200" y="477975"/>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a:solidFill>
                  <a:srgbClr val="000000"/>
                </a:solidFill>
              </a:rPr>
              <a:t>EPA Reach Files</a:t>
            </a:r>
          </a:p>
        </p:txBody>
      </p:sp>
      <p:pic>
        <p:nvPicPr>
          <p:cNvPr id="9830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35175"/>
            <a:ext cx="28575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2300" y="935175"/>
            <a:ext cx="29337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0" name="Text Box 7"/>
          <p:cNvSpPr txBox="1">
            <a:spLocks noChangeArrowheads="1"/>
          </p:cNvSpPr>
          <p:nvPr/>
        </p:nvSpPr>
        <p:spPr bwMode="auto">
          <a:xfrm>
            <a:off x="3276600" y="477975"/>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a:solidFill>
                  <a:srgbClr val="000000"/>
                </a:solidFill>
              </a:rPr>
              <a:t>100 grid cell threshold</a:t>
            </a:r>
          </a:p>
        </p:txBody>
      </p:sp>
      <p:pic>
        <p:nvPicPr>
          <p:cNvPr id="98311"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2675" y="935175"/>
            <a:ext cx="29813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2" name="Text Box 9"/>
          <p:cNvSpPr txBox="1">
            <a:spLocks noChangeArrowheads="1"/>
          </p:cNvSpPr>
          <p:nvPr/>
        </p:nvSpPr>
        <p:spPr bwMode="auto">
          <a:xfrm>
            <a:off x="6172200" y="477975"/>
            <a:ext cx="2743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2000">
                <a:solidFill>
                  <a:srgbClr val="000000"/>
                </a:solidFill>
              </a:rPr>
              <a:t>1000 grid cell threshold</a:t>
            </a:r>
          </a:p>
        </p:txBody>
      </p:sp>
      <p:sp>
        <p:nvSpPr>
          <p:cNvPr id="9" name="Rectangle 1027"/>
          <p:cNvSpPr txBox="1">
            <a:spLocks noChangeArrowheads="1"/>
          </p:cNvSpPr>
          <p:nvPr/>
        </p:nvSpPr>
        <p:spPr>
          <a:xfrm>
            <a:off x="228599" y="6463427"/>
            <a:ext cx="5396345" cy="394573"/>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None/>
            </a:pPr>
            <a:r>
              <a:rPr lang="en-US" sz="2000" dirty="0" err="1" smtClean="0"/>
              <a:t>D</a:t>
            </a:r>
            <a:r>
              <a:rPr lang="en-US" sz="2000" baseline="-25000" dirty="0" err="1" smtClean="0"/>
              <a:t>d</a:t>
            </a:r>
            <a:r>
              <a:rPr lang="en-US" sz="2000" dirty="0" smtClean="0"/>
              <a:t> = L/A</a:t>
            </a:r>
          </a:p>
        </p:txBody>
      </p:sp>
      <p:sp>
        <p:nvSpPr>
          <p:cNvPr id="2" name="Rectangle 1"/>
          <p:cNvSpPr/>
          <p:nvPr/>
        </p:nvSpPr>
        <p:spPr>
          <a:xfrm>
            <a:off x="4835236" y="6473530"/>
            <a:ext cx="4308764" cy="369332"/>
          </a:xfrm>
          <a:prstGeom prst="rect">
            <a:avLst/>
          </a:prstGeom>
          <a:solidFill>
            <a:schemeClr val="bg1"/>
          </a:solidFill>
        </p:spPr>
        <p:txBody>
          <a:bodyPr wrap="square">
            <a:spAutoFit/>
          </a:bodyPr>
          <a:lstStyle/>
          <a:p>
            <a:r>
              <a:rPr lang="en-US" dirty="0" err="1"/>
              <a:t>Hillslope</a:t>
            </a:r>
            <a:r>
              <a:rPr lang="en-US" dirty="0"/>
              <a:t> length </a:t>
            </a:r>
            <a:r>
              <a:rPr lang="en-US" dirty="0">
                <a:sym typeface="Symbol" pitchFamily="18" charset="2"/>
              </a:rPr>
              <a:t></a:t>
            </a:r>
            <a:r>
              <a:rPr lang="en-US" dirty="0"/>
              <a:t> 1/2D</a:t>
            </a:r>
            <a:r>
              <a:rPr lang="en-US" baseline="-25000" dirty="0"/>
              <a:t>d</a:t>
            </a:r>
            <a:endParaRPr lang="en-US" dirty="0"/>
          </a:p>
        </p:txBody>
      </p:sp>
    </p:spTree>
    <p:extLst>
      <p:ext uri="{BB962C8B-B14F-4D97-AF65-F5344CB8AC3E}">
        <p14:creationId xmlns:p14="http://schemas.microsoft.com/office/powerpoint/2010/main" val="1012076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381"/>
            <a:ext cx="9144000" cy="498764"/>
          </a:xfrm>
        </p:spPr>
        <p:txBody>
          <a:bodyPr>
            <a:noAutofit/>
          </a:bodyPr>
          <a:lstStyle/>
          <a:p>
            <a:r>
              <a:rPr lang="en-US" sz="2400" dirty="0">
                <a:hlinkClick r:id="rId2"/>
              </a:rPr>
              <a:t>http://</a:t>
            </a:r>
            <a:r>
              <a:rPr lang="en-US" sz="2400" dirty="0" smtClean="0">
                <a:hlinkClick r:id="rId2"/>
              </a:rPr>
              <a:t>hydrology.usu.edu/taudem/taudem5.0/documentation.html</a:t>
            </a:r>
            <a:r>
              <a:rPr lang="en-US" sz="2400" dirty="0" smtClean="0"/>
              <a:t> </a:t>
            </a:r>
            <a:endParaRPr lang="en-US" sz="2400" dirty="0"/>
          </a:p>
        </p:txBody>
      </p:sp>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436" y="836136"/>
            <a:ext cx="7995805" cy="5954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6126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685800" y="381000"/>
            <a:ext cx="7747000" cy="1365250"/>
          </a:xfrm>
        </p:spPr>
        <p:txBody>
          <a:bodyPr/>
          <a:lstStyle/>
          <a:p>
            <a:r>
              <a:rPr lang="en-US" smtClean="0"/>
              <a:t>Drainage Density Versus Contributing Area Threshold</a:t>
            </a:r>
          </a:p>
        </p:txBody>
      </p:sp>
      <p:graphicFrame>
        <p:nvGraphicFramePr>
          <p:cNvPr id="11266" name="Object 0"/>
          <p:cNvGraphicFramePr>
            <a:graphicFrameLocks noChangeAspect="1"/>
          </p:cNvGraphicFramePr>
          <p:nvPr/>
        </p:nvGraphicFramePr>
        <p:xfrm>
          <a:off x="1295400" y="1828800"/>
          <a:ext cx="6710363" cy="5184775"/>
        </p:xfrm>
        <a:graphic>
          <a:graphicData uri="http://schemas.openxmlformats.org/presentationml/2006/ole">
            <mc:AlternateContent xmlns:mc="http://schemas.openxmlformats.org/markup-compatibility/2006">
              <mc:Choice xmlns:v="urn:schemas-microsoft-com:vml" Requires="v">
                <p:oleObj spid="_x0000_s35869"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1828800"/>
                        <a:ext cx="6710363" cy="51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544874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smtClean="0"/>
              <a:t>Hortons Laws: Strahler system for stream ordering</a:t>
            </a: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828800"/>
            <a:ext cx="4905375"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Text Box 5"/>
          <p:cNvSpPr txBox="1">
            <a:spLocks noChangeArrowheads="1"/>
          </p:cNvSpPr>
          <p:nvPr/>
        </p:nvSpPr>
        <p:spPr bwMode="auto">
          <a:xfrm>
            <a:off x="2971800" y="4114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33" name="Text Box 6"/>
          <p:cNvSpPr txBox="1">
            <a:spLocks noChangeArrowheads="1"/>
          </p:cNvSpPr>
          <p:nvPr/>
        </p:nvSpPr>
        <p:spPr bwMode="auto">
          <a:xfrm>
            <a:off x="4114800" y="2971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34" name="Text Box 7"/>
          <p:cNvSpPr txBox="1">
            <a:spLocks noChangeArrowheads="1"/>
          </p:cNvSpPr>
          <p:nvPr/>
        </p:nvSpPr>
        <p:spPr bwMode="auto">
          <a:xfrm>
            <a:off x="4419600" y="213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35" name="Text Box 8"/>
          <p:cNvSpPr txBox="1">
            <a:spLocks noChangeArrowheads="1"/>
          </p:cNvSpPr>
          <p:nvPr/>
        </p:nvSpPr>
        <p:spPr bwMode="auto">
          <a:xfrm>
            <a:off x="6019800" y="3352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36" name="Text Box 9"/>
          <p:cNvSpPr txBox="1">
            <a:spLocks noChangeArrowheads="1"/>
          </p:cNvSpPr>
          <p:nvPr/>
        </p:nvSpPr>
        <p:spPr bwMode="auto">
          <a:xfrm>
            <a:off x="5943600" y="4343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37" name="Text Box 10"/>
          <p:cNvSpPr txBox="1">
            <a:spLocks noChangeArrowheads="1"/>
          </p:cNvSpPr>
          <p:nvPr/>
        </p:nvSpPr>
        <p:spPr bwMode="auto">
          <a:xfrm>
            <a:off x="5410200" y="4648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38" name="Text Box 11"/>
          <p:cNvSpPr txBox="1">
            <a:spLocks noChangeArrowheads="1"/>
          </p:cNvSpPr>
          <p:nvPr/>
        </p:nvSpPr>
        <p:spPr bwMode="auto">
          <a:xfrm>
            <a:off x="5715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39" name="Text Box 12"/>
          <p:cNvSpPr txBox="1">
            <a:spLocks noChangeArrowheads="1"/>
          </p:cNvSpPr>
          <p:nvPr/>
        </p:nvSpPr>
        <p:spPr bwMode="auto">
          <a:xfrm>
            <a:off x="5715000" y="5943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40" name="Text Box 13"/>
          <p:cNvSpPr txBox="1">
            <a:spLocks noChangeArrowheads="1"/>
          </p:cNvSpPr>
          <p:nvPr/>
        </p:nvSpPr>
        <p:spPr bwMode="auto">
          <a:xfrm>
            <a:off x="5334000" y="6096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41" name="Text Box 14"/>
          <p:cNvSpPr txBox="1">
            <a:spLocks noChangeArrowheads="1"/>
          </p:cNvSpPr>
          <p:nvPr/>
        </p:nvSpPr>
        <p:spPr bwMode="auto">
          <a:xfrm>
            <a:off x="4419600" y="5562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42" name="Text Box 15"/>
          <p:cNvSpPr txBox="1">
            <a:spLocks noChangeArrowheads="1"/>
          </p:cNvSpPr>
          <p:nvPr/>
        </p:nvSpPr>
        <p:spPr bwMode="auto">
          <a:xfrm>
            <a:off x="4038600" y="4800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43" name="Text Box 16"/>
          <p:cNvSpPr txBox="1">
            <a:spLocks noChangeArrowheads="1"/>
          </p:cNvSpPr>
          <p:nvPr/>
        </p:nvSpPr>
        <p:spPr bwMode="auto">
          <a:xfrm>
            <a:off x="4114800" y="41910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44" name="Text Box 17"/>
          <p:cNvSpPr txBox="1">
            <a:spLocks noChangeArrowheads="1"/>
          </p:cNvSpPr>
          <p:nvPr/>
        </p:nvSpPr>
        <p:spPr bwMode="auto">
          <a:xfrm>
            <a:off x="3352800" y="5638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45" name="Text Box 18"/>
          <p:cNvSpPr txBox="1">
            <a:spLocks noChangeArrowheads="1"/>
          </p:cNvSpPr>
          <p:nvPr/>
        </p:nvSpPr>
        <p:spPr bwMode="auto">
          <a:xfrm>
            <a:off x="3733800" y="6248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1</a:t>
            </a:r>
          </a:p>
        </p:txBody>
      </p:sp>
      <p:sp>
        <p:nvSpPr>
          <p:cNvPr id="99346" name="Text Box 19"/>
          <p:cNvSpPr txBox="1">
            <a:spLocks noChangeArrowheads="1"/>
          </p:cNvSpPr>
          <p:nvPr/>
        </p:nvSpPr>
        <p:spPr bwMode="auto">
          <a:xfrm>
            <a:off x="4953000" y="32766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2</a:t>
            </a:r>
          </a:p>
        </p:txBody>
      </p:sp>
      <p:sp>
        <p:nvSpPr>
          <p:cNvPr id="99347" name="Text Box 20"/>
          <p:cNvSpPr txBox="1">
            <a:spLocks noChangeArrowheads="1"/>
          </p:cNvSpPr>
          <p:nvPr/>
        </p:nvSpPr>
        <p:spPr bwMode="auto">
          <a:xfrm>
            <a:off x="4876800" y="4876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2</a:t>
            </a:r>
          </a:p>
        </p:txBody>
      </p:sp>
      <p:sp>
        <p:nvSpPr>
          <p:cNvPr id="99348" name="Text Box 21"/>
          <p:cNvSpPr txBox="1">
            <a:spLocks noChangeArrowheads="1"/>
          </p:cNvSpPr>
          <p:nvPr/>
        </p:nvSpPr>
        <p:spPr bwMode="auto">
          <a:xfrm>
            <a:off x="3810000" y="54864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2</a:t>
            </a:r>
          </a:p>
        </p:txBody>
      </p:sp>
      <p:sp>
        <p:nvSpPr>
          <p:cNvPr id="99349" name="Text Box 22"/>
          <p:cNvSpPr txBox="1">
            <a:spLocks noChangeArrowheads="1"/>
          </p:cNvSpPr>
          <p:nvPr/>
        </p:nvSpPr>
        <p:spPr bwMode="auto">
          <a:xfrm>
            <a:off x="3810000" y="35052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2</a:t>
            </a:r>
          </a:p>
        </p:txBody>
      </p:sp>
      <p:sp>
        <p:nvSpPr>
          <p:cNvPr id="99350" name="Text Box 23"/>
          <p:cNvSpPr txBox="1">
            <a:spLocks noChangeArrowheads="1"/>
          </p:cNvSpPr>
          <p:nvPr/>
        </p:nvSpPr>
        <p:spPr bwMode="auto">
          <a:xfrm>
            <a:off x="5181600" y="220980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3</a:t>
            </a:r>
          </a:p>
        </p:txBody>
      </p:sp>
    </p:spTree>
    <p:extLst>
      <p:ext uri="{BB962C8B-B14F-4D97-AF65-F5344CB8AC3E}">
        <p14:creationId xmlns:p14="http://schemas.microsoft.com/office/powerpoint/2010/main" val="29574949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a:xfrm>
            <a:off x="756444" y="117763"/>
            <a:ext cx="7772400" cy="1143000"/>
          </a:xfrm>
        </p:spPr>
        <p:txBody>
          <a:bodyPr/>
          <a:lstStyle/>
          <a:p>
            <a:r>
              <a:rPr lang="en-US" dirty="0" smtClean="0"/>
              <a:t>Constant Stream Drops Law</a:t>
            </a:r>
          </a:p>
        </p:txBody>
      </p:sp>
      <p:sp>
        <p:nvSpPr>
          <p:cNvPr id="14340" name="Rectangle 4"/>
          <p:cNvSpPr>
            <a:spLocks noChangeArrowheads="1"/>
          </p:cNvSpPr>
          <p:nvPr/>
        </p:nvSpPr>
        <p:spPr bwMode="auto">
          <a:xfrm>
            <a:off x="260350" y="6264275"/>
            <a:ext cx="8764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fontAlgn="base" hangingPunct="0">
              <a:spcBef>
                <a:spcPct val="0"/>
              </a:spcBef>
              <a:spcAft>
                <a:spcPct val="0"/>
              </a:spcAft>
            </a:pPr>
            <a:r>
              <a:rPr kumimoji="1" lang="en-US" sz="1400">
                <a:solidFill>
                  <a:srgbClr val="000000"/>
                </a:solidFill>
                <a:latin typeface="Times New Roman" pitchFamily="18" charset="0"/>
              </a:rPr>
              <a:t>Broscoe, A. J., (1959), "Quantitative analysis of longitudinal stream profiles of small watersheds," Office of Naval Research, Project NR 389-042, Technical Report No. 18, Department of Geology, Columbia University, New York.</a:t>
            </a:r>
          </a:p>
        </p:txBody>
      </p:sp>
      <p:pic>
        <p:nvPicPr>
          <p:cNvPr id="5" name="Picture 3" descr="drop"/>
          <p:cNvPicPr>
            <a:picLocks noChangeAspect="1" noChangeArrowheads="1"/>
          </p:cNvPicPr>
          <p:nvPr/>
        </p:nvPicPr>
        <p:blipFill rotWithShape="1">
          <a:blip r:embed="rId3">
            <a:extLst>
              <a:ext uri="{28A0092B-C50C-407E-A947-70E740481C1C}">
                <a14:useLocalDpi xmlns:a14="http://schemas.microsoft.com/office/drawing/2010/main" val="0"/>
              </a:ext>
            </a:extLst>
          </a:blip>
          <a:srcRect l="18189" t="5208" b="7962"/>
          <a:stretch/>
        </p:blipFill>
        <p:spPr bwMode="auto">
          <a:xfrm>
            <a:off x="4087092" y="1524001"/>
            <a:ext cx="4813156"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338" name="Object 3"/>
          <p:cNvGraphicFramePr>
            <a:graphicFrameLocks noChangeAspect="1"/>
          </p:cNvGraphicFramePr>
          <p:nvPr>
            <p:extLst>
              <p:ext uri="{D42A27DB-BD31-4B8C-83A1-F6EECF244321}">
                <p14:modId xmlns:p14="http://schemas.microsoft.com/office/powerpoint/2010/main" val="659089698"/>
              </p:ext>
            </p:extLst>
          </p:nvPr>
        </p:nvGraphicFramePr>
        <p:xfrm>
          <a:off x="-304811" y="1475655"/>
          <a:ext cx="4391898" cy="3393409"/>
        </p:xfrm>
        <a:graphic>
          <a:graphicData uri="http://schemas.openxmlformats.org/presentationml/2006/ole">
            <mc:AlternateContent xmlns:mc="http://schemas.openxmlformats.org/markup-compatibility/2006">
              <mc:Choice xmlns:v="urn:schemas-microsoft-com:vml" Requires="v">
                <p:oleObj spid="_x0000_s38942"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11" y="1475655"/>
                        <a:ext cx="4391898" cy="3393409"/>
                      </a:xfrm>
                      <a:prstGeom prst="rect">
                        <a:avLst/>
                      </a:prstGeom>
                      <a:noFill/>
                      <a:ln>
                        <a:noFill/>
                      </a:ln>
                      <a:effectLst/>
                      <a:extLst/>
                    </p:spPr>
                  </p:pic>
                </p:oleObj>
              </mc:Fallback>
            </mc:AlternateContent>
          </a:graphicData>
        </a:graphic>
      </p:graphicFrame>
      <p:sp>
        <p:nvSpPr>
          <p:cNvPr id="2" name="Rectangle 1"/>
          <p:cNvSpPr/>
          <p:nvPr/>
        </p:nvSpPr>
        <p:spPr>
          <a:xfrm>
            <a:off x="4170222" y="5377978"/>
            <a:ext cx="4572000" cy="646331"/>
          </a:xfrm>
          <a:prstGeom prst="rect">
            <a:avLst/>
          </a:prstGeom>
        </p:spPr>
        <p:txBody>
          <a:bodyPr>
            <a:spAutoFit/>
          </a:bodyPr>
          <a:lstStyle/>
          <a:p>
            <a:pPr algn="ctr"/>
            <a:r>
              <a:rPr lang="en-US" dirty="0" smtClean="0"/>
              <a:t>Average elevation </a:t>
            </a:r>
            <a:r>
              <a:rPr lang="en-US" dirty="0"/>
              <a:t>difference between ends of </a:t>
            </a:r>
            <a:r>
              <a:rPr lang="en-US" dirty="0" err="1" smtClean="0"/>
              <a:t>Strahler</a:t>
            </a:r>
            <a:r>
              <a:rPr lang="en-US" dirty="0" smtClean="0"/>
              <a:t> streams</a:t>
            </a:r>
            <a:endParaRPr lang="en-US" dirty="0"/>
          </a:p>
        </p:txBody>
      </p:sp>
    </p:spTree>
    <p:extLst>
      <p:ext uri="{BB962C8B-B14F-4D97-AF65-F5344CB8AC3E}">
        <p14:creationId xmlns:p14="http://schemas.microsoft.com/office/powerpoint/2010/main" val="1048962740"/>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95275" y="231775"/>
            <a:ext cx="8658225" cy="2185988"/>
          </a:xfrm>
        </p:spPr>
        <p:txBody>
          <a:bodyPr/>
          <a:lstStyle/>
          <a:p>
            <a:r>
              <a:rPr lang="en-US" sz="2800" b="1" smtClean="0">
                <a:solidFill>
                  <a:srgbClr val="FF3300"/>
                </a:solidFill>
              </a:rPr>
              <a:t>Suggestion:  Map channel networks from the DEM at the finest resolution consistent with observed channel network geomorphology ‘laws’.  </a:t>
            </a:r>
          </a:p>
        </p:txBody>
      </p:sp>
      <p:sp>
        <p:nvSpPr>
          <p:cNvPr id="101379" name="Rectangle 3"/>
          <p:cNvSpPr>
            <a:spLocks noGrp="1" noChangeArrowheads="1"/>
          </p:cNvSpPr>
          <p:nvPr>
            <p:ph type="body" idx="4294967295"/>
          </p:nvPr>
        </p:nvSpPr>
        <p:spPr>
          <a:xfrm>
            <a:off x="698500" y="2298700"/>
            <a:ext cx="7772400" cy="4114800"/>
          </a:xfrm>
        </p:spPr>
        <p:txBody>
          <a:bodyPr/>
          <a:lstStyle/>
          <a:p>
            <a:pPr>
              <a:lnSpc>
                <a:spcPct val="90000"/>
              </a:lnSpc>
            </a:pPr>
            <a:r>
              <a:rPr lang="en-US" smtClean="0">
                <a:solidFill>
                  <a:srgbClr val="0000FF"/>
                </a:solidFill>
              </a:rPr>
              <a:t>Look for statistically significant break in constant stream drop property as stream delineation threshold is reduced</a:t>
            </a:r>
          </a:p>
          <a:p>
            <a:pPr>
              <a:lnSpc>
                <a:spcPct val="90000"/>
              </a:lnSpc>
            </a:pPr>
            <a:r>
              <a:rPr lang="en-US" smtClean="0">
                <a:solidFill>
                  <a:schemeClr val="bg2"/>
                </a:solidFill>
              </a:rPr>
              <a:t>Break in slope versus contributing area relationship</a:t>
            </a:r>
          </a:p>
          <a:p>
            <a:pPr>
              <a:lnSpc>
                <a:spcPct val="90000"/>
              </a:lnSpc>
            </a:pPr>
            <a:r>
              <a:rPr lang="en-US" smtClean="0">
                <a:solidFill>
                  <a:schemeClr val="bg2"/>
                </a:solidFill>
              </a:rPr>
              <a:t>Physical basis in the form instability theory of Smith and Bretherton (1972), see Tarboton et al. 1992</a:t>
            </a:r>
          </a:p>
        </p:txBody>
      </p:sp>
    </p:spTree>
    <p:extLst>
      <p:ext uri="{BB962C8B-B14F-4D97-AF65-F5344CB8AC3E}">
        <p14:creationId xmlns:p14="http://schemas.microsoft.com/office/powerpoint/2010/main" val="2181932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0" y="228600"/>
            <a:ext cx="8839200" cy="1295400"/>
          </a:xfrm>
        </p:spPr>
        <p:txBody>
          <a:bodyPr/>
          <a:lstStyle/>
          <a:p>
            <a:r>
              <a:rPr lang="en-US" sz="4000" smtClean="0"/>
              <a:t>Statistical Analysis of Stream Drops</a:t>
            </a:r>
            <a:endParaRPr lang="en-US" sz="2800" smtClean="0">
              <a:solidFill>
                <a:srgbClr val="FF3300"/>
              </a:solidFill>
            </a:endParaRPr>
          </a:p>
        </p:txBody>
      </p:sp>
      <p:graphicFrame>
        <p:nvGraphicFramePr>
          <p:cNvPr id="15362" name="Object 3"/>
          <p:cNvGraphicFramePr>
            <a:graphicFrameLocks noChangeAspect="1"/>
          </p:cNvGraphicFramePr>
          <p:nvPr/>
        </p:nvGraphicFramePr>
        <p:xfrm>
          <a:off x="609600" y="1752600"/>
          <a:ext cx="8340725" cy="4722813"/>
        </p:xfrm>
        <a:graphic>
          <a:graphicData uri="http://schemas.openxmlformats.org/presentationml/2006/ole">
            <mc:AlternateContent xmlns:mc="http://schemas.openxmlformats.org/markup-compatibility/2006">
              <mc:Choice xmlns:v="urn:schemas-microsoft-com:vml" Requires="v">
                <p:oleObj spid="_x0000_s39965" name="Chart" r:id="rId3" imgW="6164961" imgH="3490341" progId="Excel.Chart.8">
                  <p:embed/>
                </p:oleObj>
              </mc:Choice>
              <mc:Fallback>
                <p:oleObj name="Chart" r:id="rId3" imgW="6164961" imgH="3490341"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52600"/>
                        <a:ext cx="8340725" cy="4722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177671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r>
              <a:rPr lang="en-US" sz="3600" smtClean="0"/>
              <a:t>T-Test for Difference in Mean Values</a:t>
            </a:r>
          </a:p>
        </p:txBody>
      </p:sp>
      <p:sp>
        <p:nvSpPr>
          <p:cNvPr id="16388" name="Line 3"/>
          <p:cNvSpPr>
            <a:spLocks noChangeShapeType="1"/>
          </p:cNvSpPr>
          <p:nvPr/>
        </p:nvSpPr>
        <p:spPr bwMode="auto">
          <a:xfrm>
            <a:off x="304800" y="5638800"/>
            <a:ext cx="81534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89" name="Line 4"/>
          <p:cNvSpPr>
            <a:spLocks noChangeShapeType="1"/>
          </p:cNvSpPr>
          <p:nvPr/>
        </p:nvSpPr>
        <p:spPr bwMode="auto">
          <a:xfrm>
            <a:off x="41910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90" name="Line 5"/>
          <p:cNvSpPr>
            <a:spLocks noChangeShapeType="1"/>
          </p:cNvSpPr>
          <p:nvPr/>
        </p:nvSpPr>
        <p:spPr bwMode="auto">
          <a:xfrm>
            <a:off x="6324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91" name="Text Box 6"/>
          <p:cNvSpPr txBox="1">
            <a:spLocks noChangeArrowheads="1"/>
          </p:cNvSpPr>
          <p:nvPr/>
        </p:nvSpPr>
        <p:spPr bwMode="auto">
          <a:xfrm>
            <a:off x="3886200" y="5029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solidFill>
                  <a:srgbClr val="000000"/>
                </a:solidFill>
              </a:rPr>
              <a:t>72</a:t>
            </a:r>
          </a:p>
        </p:txBody>
      </p:sp>
      <p:sp>
        <p:nvSpPr>
          <p:cNvPr id="16392" name="Text Box 7"/>
          <p:cNvSpPr txBox="1">
            <a:spLocks noChangeArrowheads="1"/>
          </p:cNvSpPr>
          <p:nvPr/>
        </p:nvSpPr>
        <p:spPr bwMode="auto">
          <a:xfrm>
            <a:off x="6019800" y="5029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solidFill>
                  <a:srgbClr val="000000"/>
                </a:solidFill>
              </a:rPr>
              <a:t>130</a:t>
            </a:r>
          </a:p>
        </p:txBody>
      </p:sp>
      <p:graphicFrame>
        <p:nvGraphicFramePr>
          <p:cNvPr id="16386" name="Object 8"/>
          <p:cNvGraphicFramePr>
            <a:graphicFrameLocks noChangeAspect="1"/>
          </p:cNvGraphicFramePr>
          <p:nvPr/>
        </p:nvGraphicFramePr>
        <p:xfrm>
          <a:off x="1828800" y="1676400"/>
          <a:ext cx="5489575" cy="1898650"/>
        </p:xfrm>
        <a:graphic>
          <a:graphicData uri="http://schemas.openxmlformats.org/presentationml/2006/ole">
            <mc:AlternateContent xmlns:mc="http://schemas.openxmlformats.org/markup-compatibility/2006">
              <mc:Choice xmlns:v="urn:schemas-microsoft-com:vml" Requires="v">
                <p:oleObj spid="_x0000_s40989" name="Worksheet" r:id="rId3" imgW="2446401" imgH="846201" progId="Excel.Sheet.8">
                  <p:embed/>
                </p:oleObj>
              </mc:Choice>
              <mc:Fallback>
                <p:oleObj name="Worksheet" r:id="rId3" imgW="2446401" imgH="846201"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5489575" cy="189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3" name="Text Box 9"/>
          <p:cNvSpPr txBox="1">
            <a:spLocks noChangeArrowheads="1"/>
          </p:cNvSpPr>
          <p:nvPr/>
        </p:nvSpPr>
        <p:spPr bwMode="auto">
          <a:xfrm>
            <a:off x="1524000" y="5105400"/>
            <a:ext cx="336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fontAlgn="base">
              <a:spcBef>
                <a:spcPct val="0"/>
              </a:spcBef>
              <a:spcAft>
                <a:spcPct val="0"/>
              </a:spcAft>
            </a:pPr>
            <a:r>
              <a:rPr lang="en-US">
                <a:solidFill>
                  <a:srgbClr val="000000"/>
                </a:solidFill>
              </a:rPr>
              <a:t>0</a:t>
            </a:r>
          </a:p>
        </p:txBody>
      </p:sp>
      <p:sp>
        <p:nvSpPr>
          <p:cNvPr id="16394" name="Line 10"/>
          <p:cNvSpPr>
            <a:spLocks noChangeShapeType="1"/>
          </p:cNvSpPr>
          <p:nvPr/>
        </p:nvSpPr>
        <p:spPr bwMode="auto">
          <a:xfrm>
            <a:off x="1752600" y="5562600"/>
            <a:ext cx="0" cy="76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95" name="Freeform 11"/>
          <p:cNvSpPr>
            <a:spLocks/>
          </p:cNvSpPr>
          <p:nvPr/>
        </p:nvSpPr>
        <p:spPr bwMode="auto">
          <a:xfrm>
            <a:off x="1524000" y="4495800"/>
            <a:ext cx="9971088" cy="11080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96" name="Freeform 12"/>
          <p:cNvSpPr>
            <a:spLocks/>
          </p:cNvSpPr>
          <p:nvPr/>
        </p:nvSpPr>
        <p:spPr bwMode="auto">
          <a:xfrm>
            <a:off x="685800" y="4038600"/>
            <a:ext cx="7151688" cy="1565275"/>
          </a:xfrm>
          <a:custGeom>
            <a:avLst/>
            <a:gdLst>
              <a:gd name="T0" fmla="*/ 0 w 2393"/>
              <a:gd name="T1" fmla="*/ 2147483647 h 698"/>
              <a:gd name="T2" fmla="*/ 2147483647 w 2393"/>
              <a:gd name="T3" fmla="*/ 2147483647 h 698"/>
              <a:gd name="T4" fmla="*/ 2147483647 w 2393"/>
              <a:gd name="T5" fmla="*/ 2147483647 h 698"/>
              <a:gd name="T6" fmla="*/ 2147483647 w 2393"/>
              <a:gd name="T7" fmla="*/ 2147483647 h 698"/>
              <a:gd name="T8" fmla="*/ 2147483647 w 2393"/>
              <a:gd name="T9" fmla="*/ 2147483647 h 698"/>
              <a:gd name="T10" fmla="*/ 2147483647 w 2393"/>
              <a:gd name="T11" fmla="*/ 2147483647 h 698"/>
              <a:gd name="T12" fmla="*/ 2147483647 w 2393"/>
              <a:gd name="T13" fmla="*/ 2147483647 h 698"/>
              <a:gd name="T14" fmla="*/ 2147483647 w 2393"/>
              <a:gd name="T15" fmla="*/ 2147483647 h 698"/>
              <a:gd name="T16" fmla="*/ 2147483647 w 2393"/>
              <a:gd name="T17" fmla="*/ 2147483647 h 698"/>
              <a:gd name="T18" fmla="*/ 2147483647 w 2393"/>
              <a:gd name="T19" fmla="*/ 2147483647 h 698"/>
              <a:gd name="T20" fmla="*/ 2147483647 w 2393"/>
              <a:gd name="T21" fmla="*/ 2147483647 h 698"/>
              <a:gd name="T22" fmla="*/ 2147483647 w 2393"/>
              <a:gd name="T23" fmla="*/ 2147483647 h 6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393"/>
              <a:gd name="T37" fmla="*/ 0 h 698"/>
              <a:gd name="T38" fmla="*/ 2393 w 2393"/>
              <a:gd name="T39" fmla="*/ 698 h 6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393" h="698">
                <a:moveTo>
                  <a:pt x="0" y="693"/>
                </a:moveTo>
                <a:cubicBezTo>
                  <a:pt x="140" y="695"/>
                  <a:pt x="280" y="698"/>
                  <a:pt x="384" y="691"/>
                </a:cubicBezTo>
                <a:cubicBezTo>
                  <a:pt x="488" y="684"/>
                  <a:pt x="562" y="680"/>
                  <a:pt x="626" y="652"/>
                </a:cubicBezTo>
                <a:cubicBezTo>
                  <a:pt x="690" y="624"/>
                  <a:pt x="721" y="580"/>
                  <a:pt x="770" y="521"/>
                </a:cubicBezTo>
                <a:cubicBezTo>
                  <a:pt x="819" y="462"/>
                  <a:pt x="875" y="373"/>
                  <a:pt x="921" y="298"/>
                </a:cubicBezTo>
                <a:cubicBezTo>
                  <a:pt x="967" y="223"/>
                  <a:pt x="1000" y="115"/>
                  <a:pt x="1045" y="69"/>
                </a:cubicBezTo>
                <a:cubicBezTo>
                  <a:pt x="1090" y="23"/>
                  <a:pt x="1140" y="0"/>
                  <a:pt x="1189" y="23"/>
                </a:cubicBezTo>
                <a:cubicBezTo>
                  <a:pt x="1238" y="46"/>
                  <a:pt x="1292" y="136"/>
                  <a:pt x="1340" y="206"/>
                </a:cubicBezTo>
                <a:cubicBezTo>
                  <a:pt x="1388" y="276"/>
                  <a:pt x="1419" y="367"/>
                  <a:pt x="1477" y="442"/>
                </a:cubicBezTo>
                <a:cubicBezTo>
                  <a:pt x="1535" y="517"/>
                  <a:pt x="1588" y="619"/>
                  <a:pt x="1687" y="658"/>
                </a:cubicBezTo>
                <a:cubicBezTo>
                  <a:pt x="1786" y="697"/>
                  <a:pt x="1955" y="672"/>
                  <a:pt x="2073" y="678"/>
                </a:cubicBezTo>
                <a:cubicBezTo>
                  <a:pt x="2191" y="684"/>
                  <a:pt x="2336" y="694"/>
                  <a:pt x="2393" y="697"/>
                </a:cubicBezTo>
              </a:path>
            </a:pathLst>
          </a:cu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97" name="Rectangle 13"/>
          <p:cNvSpPr>
            <a:spLocks noChangeArrowheads="1"/>
          </p:cNvSpPr>
          <p:nvPr/>
        </p:nvSpPr>
        <p:spPr bwMode="auto">
          <a:xfrm>
            <a:off x="4613275" y="1676400"/>
            <a:ext cx="2701925" cy="1905000"/>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98" name="Line 14"/>
          <p:cNvSpPr>
            <a:spLocks noChangeShapeType="1"/>
          </p:cNvSpPr>
          <p:nvPr/>
        </p:nvSpPr>
        <p:spPr bwMode="auto">
          <a:xfrm>
            <a:off x="6019800" y="3657600"/>
            <a:ext cx="0" cy="83820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399" name="Rectangle 15"/>
          <p:cNvSpPr>
            <a:spLocks noChangeArrowheads="1"/>
          </p:cNvSpPr>
          <p:nvPr/>
        </p:nvSpPr>
        <p:spPr bwMode="auto">
          <a:xfrm>
            <a:off x="1828800" y="1676400"/>
            <a:ext cx="2701925" cy="1905000"/>
          </a:xfrm>
          <a:prstGeom prst="rect">
            <a:avLst/>
          </a:prstGeom>
          <a:noFill/>
          <a:ln w="2857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400" name="Line 16"/>
          <p:cNvSpPr>
            <a:spLocks noChangeShapeType="1"/>
          </p:cNvSpPr>
          <p:nvPr/>
        </p:nvSpPr>
        <p:spPr bwMode="auto">
          <a:xfrm>
            <a:off x="3505200" y="3657600"/>
            <a:ext cx="0" cy="83820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6401" name="Text Box 17"/>
          <p:cNvSpPr txBox="1">
            <a:spLocks noChangeArrowheads="1"/>
          </p:cNvSpPr>
          <p:nvPr/>
        </p:nvSpPr>
        <p:spPr bwMode="auto">
          <a:xfrm>
            <a:off x="855663" y="5756275"/>
            <a:ext cx="807243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fontAlgn="base">
              <a:spcBef>
                <a:spcPct val="0"/>
              </a:spcBef>
              <a:spcAft>
                <a:spcPct val="0"/>
              </a:spcAft>
            </a:pPr>
            <a:r>
              <a:rPr lang="en-US">
                <a:solidFill>
                  <a:srgbClr val="000000"/>
                </a:solidFill>
              </a:rPr>
              <a:t>T-test checks whether difference in means is large (&gt; 2)</a:t>
            </a:r>
          </a:p>
          <a:p>
            <a:pPr algn="ctr" fontAlgn="base">
              <a:spcBef>
                <a:spcPct val="0"/>
              </a:spcBef>
              <a:spcAft>
                <a:spcPct val="0"/>
              </a:spcAft>
            </a:pPr>
            <a:r>
              <a:rPr lang="en-US">
                <a:solidFill>
                  <a:srgbClr val="000000"/>
                </a:solidFill>
              </a:rPr>
              <a:t>when compared to the spread of the data around the mean values</a:t>
            </a:r>
          </a:p>
        </p:txBody>
      </p:sp>
    </p:spTree>
    <p:extLst>
      <p:ext uri="{BB962C8B-B14F-4D97-AF65-F5344CB8AC3E}">
        <p14:creationId xmlns:p14="http://schemas.microsoft.com/office/powerpoint/2010/main" val="34545380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7410" name="Object 1024"/>
          <p:cNvGraphicFramePr>
            <a:graphicFrameLocks noChangeAspect="1"/>
          </p:cNvGraphicFramePr>
          <p:nvPr>
            <p:extLst>
              <p:ext uri="{D42A27DB-BD31-4B8C-83A1-F6EECF244321}">
                <p14:modId xmlns:p14="http://schemas.microsoft.com/office/powerpoint/2010/main" val="989794068"/>
              </p:ext>
            </p:extLst>
          </p:nvPr>
        </p:nvGraphicFramePr>
        <p:xfrm>
          <a:off x="1657350" y="230188"/>
          <a:ext cx="7150100" cy="4078576"/>
        </p:xfrm>
        <a:graphic>
          <a:graphicData uri="http://schemas.openxmlformats.org/presentationml/2006/ole">
            <mc:AlternateContent xmlns:mc="http://schemas.openxmlformats.org/markup-compatibility/2006">
              <mc:Choice xmlns:v="urn:schemas-microsoft-com:vml" Requires="v">
                <p:oleObj spid="_x0000_s52266" name="Graph Sheet" r:id="rId4" imgW="3352680" imgH="2590560" progId="SPLUSGraphSheetFileType">
                  <p:embed/>
                </p:oleObj>
              </mc:Choice>
              <mc:Fallback>
                <p:oleObj name="Graph Sheet" r:id="rId4" imgW="3352680" imgH="2590560" progId="SPLUSGraphSheetFileTyp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230188"/>
                        <a:ext cx="7150100" cy="4078576"/>
                      </a:xfrm>
                      <a:prstGeom prst="rect">
                        <a:avLst/>
                      </a:prstGeom>
                      <a:noFill/>
                      <a:ln>
                        <a:noFill/>
                      </a:ln>
                      <a:effectLst/>
                      <a:extLst/>
                    </p:spPr>
                  </p:pic>
                </p:oleObj>
              </mc:Fallback>
            </mc:AlternateContent>
          </a:graphicData>
        </a:graphic>
      </p:graphicFrame>
      <p:sp>
        <p:nvSpPr>
          <p:cNvPr id="17414" name="Rectangle 3"/>
          <p:cNvSpPr>
            <a:spLocks noChangeArrowheads="1"/>
          </p:cNvSpPr>
          <p:nvPr/>
        </p:nvSpPr>
        <p:spPr bwMode="auto">
          <a:xfrm>
            <a:off x="4854860" y="4255630"/>
            <a:ext cx="571500" cy="1022956"/>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9999"/>
              </a:solidFill>
              <a:latin typeface="Times New Roman" pitchFamily="18" charset="0"/>
            </a:endParaRPr>
          </a:p>
        </p:txBody>
      </p:sp>
      <p:sp>
        <p:nvSpPr>
          <p:cNvPr id="17415" name="Rectangle 4"/>
          <p:cNvSpPr>
            <a:spLocks noGrp="1" noChangeArrowheads="1"/>
          </p:cNvSpPr>
          <p:nvPr>
            <p:ph type="title"/>
          </p:nvPr>
        </p:nvSpPr>
        <p:spPr>
          <a:xfrm>
            <a:off x="1428750" y="292100"/>
            <a:ext cx="6286500" cy="322263"/>
          </a:xfrm>
        </p:spPr>
        <p:txBody>
          <a:bodyPr/>
          <a:lstStyle/>
          <a:p>
            <a:pPr algn="ctr"/>
            <a:r>
              <a:rPr lang="en-US" sz="2800" dirty="0" smtClean="0"/>
              <a:t>Optimal Contributing Area Threshold</a:t>
            </a:r>
          </a:p>
        </p:txBody>
      </p:sp>
      <p:pic>
        <p:nvPicPr>
          <p:cNvPr id="52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5" y="5432018"/>
            <a:ext cx="9144000" cy="141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3143880406"/>
              </p:ext>
            </p:extLst>
          </p:nvPr>
        </p:nvGraphicFramePr>
        <p:xfrm>
          <a:off x="241300" y="4153338"/>
          <a:ext cx="7443788" cy="1163637"/>
        </p:xfrm>
        <a:graphic>
          <a:graphicData uri="http://schemas.openxmlformats.org/presentationml/2006/ole">
            <mc:AlternateContent xmlns:mc="http://schemas.openxmlformats.org/markup-compatibility/2006">
              <mc:Choice xmlns:v="urn:schemas-microsoft-com:vml" Requires="v">
                <p:oleObj spid="_x0000_s52267" name="Worksheet" r:id="rId7" imgW="8791470" imgH="1371600" progId="Excel.Sheet.8">
                  <p:embed/>
                </p:oleObj>
              </mc:Choice>
              <mc:Fallback>
                <p:oleObj name="Worksheet" r:id="rId7" imgW="8791470" imgH="1371600" progId="Excel.Sheet.8">
                  <p:embed/>
                  <p:pic>
                    <p:nvPicPr>
                      <p:cNvPr id="0" name="Picture 1025"/>
                      <p:cNvPicPr>
                        <a:picLocks noChangeAspect="1" noChangeArrowheads="1"/>
                      </p:cNvPicPr>
                      <p:nvPr/>
                    </p:nvPicPr>
                    <p:blipFill>
                      <a:blip r:embed="rId8"/>
                      <a:srcRect/>
                      <a:stretch>
                        <a:fillRect/>
                      </a:stretch>
                    </p:blipFill>
                    <p:spPr bwMode="auto">
                      <a:xfrm>
                        <a:off x="241300" y="4153338"/>
                        <a:ext cx="7443788" cy="116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730687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95263" y="209550"/>
            <a:ext cx="868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dirty="0">
                <a:solidFill>
                  <a:srgbClr val="000000"/>
                </a:solidFill>
              </a:rPr>
              <a:t>100 grid cell </a:t>
            </a:r>
            <a:r>
              <a:rPr lang="en-US" dirty="0" smtClean="0">
                <a:solidFill>
                  <a:srgbClr val="000000"/>
                </a:solidFill>
              </a:rPr>
              <a:t>contributing </a:t>
            </a:r>
            <a:r>
              <a:rPr lang="en-US" dirty="0">
                <a:solidFill>
                  <a:srgbClr val="000000"/>
                </a:solidFill>
              </a:rPr>
              <a:t>area threshold stream delineation</a:t>
            </a:r>
          </a:p>
        </p:txBody>
      </p:sp>
      <p:pic>
        <p:nvPicPr>
          <p:cNvPr id="102403" name="Picture 3" descr="greytopsa100"/>
          <p:cNvPicPr>
            <a:picLocks noChangeAspect="1" noChangeArrowheads="1"/>
          </p:cNvPicPr>
          <p:nvPr/>
        </p:nvPicPr>
        <p:blipFill>
          <a:blip r:embed="rId2">
            <a:extLst>
              <a:ext uri="{28A0092B-C50C-407E-A947-70E740481C1C}">
                <a14:useLocalDpi xmlns:a14="http://schemas.microsoft.com/office/drawing/2010/main" val="0"/>
              </a:ext>
            </a:extLst>
          </a:blip>
          <a:srcRect b="41153"/>
          <a:stretch>
            <a:fillRect/>
          </a:stretch>
        </p:blipFill>
        <p:spPr bwMode="auto">
          <a:xfrm>
            <a:off x="742950" y="492125"/>
            <a:ext cx="776287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4088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27" name="Picture 3" descr="greytopsa200"/>
          <p:cNvPicPr>
            <a:picLocks noChangeAspect="1" noChangeArrowheads="1"/>
          </p:cNvPicPr>
          <p:nvPr/>
        </p:nvPicPr>
        <p:blipFill>
          <a:blip r:embed="rId2">
            <a:extLst>
              <a:ext uri="{28A0092B-C50C-407E-A947-70E740481C1C}">
                <a14:useLocalDpi xmlns:a14="http://schemas.microsoft.com/office/drawing/2010/main" val="0"/>
              </a:ext>
            </a:extLst>
          </a:blip>
          <a:srcRect b="40633"/>
          <a:stretch>
            <a:fillRect/>
          </a:stretch>
        </p:blipFill>
        <p:spPr bwMode="auto">
          <a:xfrm>
            <a:off x="677863" y="374650"/>
            <a:ext cx="7762875"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6" name="Text Box 2"/>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dirty="0">
                <a:solidFill>
                  <a:srgbClr val="000000"/>
                </a:solidFill>
              </a:rPr>
              <a:t>200 grid cell </a:t>
            </a:r>
            <a:r>
              <a:rPr lang="en-US" dirty="0" smtClean="0">
                <a:solidFill>
                  <a:srgbClr val="000000"/>
                </a:solidFill>
              </a:rPr>
              <a:t>contributing area threshold stream </a:t>
            </a:r>
            <a:r>
              <a:rPr lang="en-US" dirty="0">
                <a:solidFill>
                  <a:srgbClr val="000000"/>
                </a:solidFill>
              </a:rPr>
              <a:t>delineation</a:t>
            </a:r>
          </a:p>
        </p:txBody>
      </p:sp>
    </p:spTree>
    <p:extLst>
      <p:ext uri="{BB962C8B-B14F-4D97-AF65-F5344CB8AC3E}">
        <p14:creationId xmlns:p14="http://schemas.microsoft.com/office/powerpoint/2010/main" val="63462912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711200"/>
          </a:xfrm>
        </p:spPr>
        <p:txBody>
          <a:bodyPr/>
          <a:lstStyle/>
          <a:p>
            <a:r>
              <a:rPr lang="en-US" sz="2400" dirty="0" err="1" smtClean="0"/>
              <a:t>Peuker</a:t>
            </a:r>
            <a:r>
              <a:rPr lang="en-US" sz="2400" dirty="0" smtClean="0"/>
              <a:t> Douglas “Valley” Computation</a:t>
            </a:r>
            <a:br>
              <a:rPr lang="en-US" sz="2400" dirty="0" smtClean="0"/>
            </a:br>
            <a:r>
              <a:rPr lang="en-US" sz="1800" dirty="0" smtClean="0"/>
              <a:t>(</a:t>
            </a:r>
            <a:r>
              <a:rPr lang="en-US" sz="1800" dirty="0" err="1" smtClean="0"/>
              <a:t>Peuker</a:t>
            </a:r>
            <a:r>
              <a:rPr lang="en-US" sz="1800" dirty="0" smtClean="0"/>
              <a:t> and Douglas, 1975, </a:t>
            </a:r>
            <a:r>
              <a:rPr lang="en-US" sz="1800" dirty="0" err="1" smtClean="0"/>
              <a:t>Comput</a:t>
            </a:r>
            <a:r>
              <a:rPr lang="en-US" sz="1800" dirty="0" smtClean="0"/>
              <a:t>. Graphics Image Proc. 4:375)</a:t>
            </a:r>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r="11873" b="20804"/>
          <a:stretch>
            <a:fillRect/>
          </a:stretch>
        </p:blipFill>
        <p:spPr bwMode="auto">
          <a:xfrm>
            <a:off x="1181100" y="2603500"/>
            <a:ext cx="68580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Rectangle 4" descr="50%"/>
          <p:cNvSpPr>
            <a:spLocks noChangeArrowheads="1"/>
          </p:cNvSpPr>
          <p:nvPr/>
        </p:nvSpPr>
        <p:spPr bwMode="auto">
          <a:xfrm>
            <a:off x="2247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53" name="Rectangle 5"/>
          <p:cNvSpPr>
            <a:spLocks noChangeArrowheads="1"/>
          </p:cNvSpPr>
          <p:nvPr/>
        </p:nvSpPr>
        <p:spPr bwMode="auto">
          <a:xfrm>
            <a:off x="2857500" y="8890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54" name="Rectangle 6" descr="50%"/>
          <p:cNvSpPr>
            <a:spLocks noChangeArrowheads="1"/>
          </p:cNvSpPr>
          <p:nvPr/>
        </p:nvSpPr>
        <p:spPr bwMode="auto">
          <a:xfrm>
            <a:off x="2247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55" name="Rectangle 7" descr="50%"/>
          <p:cNvSpPr>
            <a:spLocks noChangeArrowheads="1"/>
          </p:cNvSpPr>
          <p:nvPr/>
        </p:nvSpPr>
        <p:spPr bwMode="auto">
          <a:xfrm>
            <a:off x="28575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56" name="Rectangle 8"/>
          <p:cNvSpPr>
            <a:spLocks noChangeArrowheads="1"/>
          </p:cNvSpPr>
          <p:nvPr/>
        </p:nvSpPr>
        <p:spPr bwMode="auto">
          <a:xfrm>
            <a:off x="4381500" y="14986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57" name="Rectangle 9" descr="50%"/>
          <p:cNvSpPr>
            <a:spLocks noChangeArrowheads="1"/>
          </p:cNvSpPr>
          <p:nvPr/>
        </p:nvSpPr>
        <p:spPr bwMode="auto">
          <a:xfrm>
            <a:off x="4381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58" name="Rectangle 10"/>
          <p:cNvSpPr>
            <a:spLocks noChangeArrowheads="1"/>
          </p:cNvSpPr>
          <p:nvPr/>
        </p:nvSpPr>
        <p:spPr bwMode="auto">
          <a:xfrm>
            <a:off x="5905500" y="14986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59" name="Rectangle 11" descr="50%"/>
          <p:cNvSpPr>
            <a:spLocks noChangeArrowheads="1"/>
          </p:cNvSpPr>
          <p:nvPr/>
        </p:nvSpPr>
        <p:spPr bwMode="auto">
          <a:xfrm>
            <a:off x="59055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60" name="Text Box 12"/>
          <p:cNvSpPr txBox="1">
            <a:spLocks noChangeArrowheads="1"/>
          </p:cNvSpPr>
          <p:nvPr/>
        </p:nvSpPr>
        <p:spPr bwMode="auto">
          <a:xfrm>
            <a:off x="22479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43</a:t>
            </a:r>
          </a:p>
        </p:txBody>
      </p:sp>
      <p:sp>
        <p:nvSpPr>
          <p:cNvPr id="104461" name="Text Box 13"/>
          <p:cNvSpPr txBox="1">
            <a:spLocks noChangeArrowheads="1"/>
          </p:cNvSpPr>
          <p:nvPr/>
        </p:nvSpPr>
        <p:spPr bwMode="auto">
          <a:xfrm>
            <a:off x="22479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41</a:t>
            </a:r>
          </a:p>
        </p:txBody>
      </p:sp>
      <p:sp>
        <p:nvSpPr>
          <p:cNvPr id="104462" name="Text Box 14"/>
          <p:cNvSpPr txBox="1">
            <a:spLocks noChangeArrowheads="1"/>
          </p:cNvSpPr>
          <p:nvPr/>
        </p:nvSpPr>
        <p:spPr bwMode="auto">
          <a:xfrm>
            <a:off x="2933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FF0000"/>
                </a:solidFill>
              </a:rPr>
              <a:t>48</a:t>
            </a:r>
            <a:endParaRPr lang="en-US" sz="1800">
              <a:solidFill>
                <a:srgbClr val="000000"/>
              </a:solidFill>
            </a:endParaRPr>
          </a:p>
        </p:txBody>
      </p:sp>
      <p:sp>
        <p:nvSpPr>
          <p:cNvPr id="104463" name="Text Box 15"/>
          <p:cNvSpPr txBox="1">
            <a:spLocks noChangeArrowheads="1"/>
          </p:cNvSpPr>
          <p:nvPr/>
        </p:nvSpPr>
        <p:spPr bwMode="auto">
          <a:xfrm>
            <a:off x="2933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47</a:t>
            </a:r>
          </a:p>
        </p:txBody>
      </p:sp>
      <p:sp>
        <p:nvSpPr>
          <p:cNvPr id="104464" name="Rectangle 16"/>
          <p:cNvSpPr>
            <a:spLocks noChangeArrowheads="1"/>
          </p:cNvSpPr>
          <p:nvPr/>
        </p:nvSpPr>
        <p:spPr bwMode="auto">
          <a:xfrm>
            <a:off x="3771900" y="8890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65" name="Text Box 17"/>
          <p:cNvSpPr txBox="1">
            <a:spLocks noChangeArrowheads="1"/>
          </p:cNvSpPr>
          <p:nvPr/>
        </p:nvSpPr>
        <p:spPr bwMode="auto">
          <a:xfrm>
            <a:off x="3848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48</a:t>
            </a:r>
          </a:p>
        </p:txBody>
      </p:sp>
      <p:sp>
        <p:nvSpPr>
          <p:cNvPr id="104466" name="Rectangle 18" descr="50%"/>
          <p:cNvSpPr>
            <a:spLocks noChangeArrowheads="1"/>
          </p:cNvSpPr>
          <p:nvPr/>
        </p:nvSpPr>
        <p:spPr bwMode="auto">
          <a:xfrm>
            <a:off x="3771900" y="14986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67" name="Text Box 19"/>
          <p:cNvSpPr txBox="1">
            <a:spLocks noChangeArrowheads="1"/>
          </p:cNvSpPr>
          <p:nvPr/>
        </p:nvSpPr>
        <p:spPr bwMode="auto">
          <a:xfrm>
            <a:off x="3848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47</a:t>
            </a:r>
          </a:p>
        </p:txBody>
      </p:sp>
      <p:sp>
        <p:nvSpPr>
          <p:cNvPr id="104468" name="Text Box 20"/>
          <p:cNvSpPr txBox="1">
            <a:spLocks noChangeArrowheads="1"/>
          </p:cNvSpPr>
          <p:nvPr/>
        </p:nvSpPr>
        <p:spPr bwMode="auto">
          <a:xfrm>
            <a:off x="4457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FF0000"/>
                </a:solidFill>
              </a:rPr>
              <a:t>54</a:t>
            </a:r>
            <a:endParaRPr lang="en-US" sz="1800">
              <a:solidFill>
                <a:srgbClr val="000000"/>
              </a:solidFill>
            </a:endParaRPr>
          </a:p>
        </p:txBody>
      </p:sp>
      <p:sp>
        <p:nvSpPr>
          <p:cNvPr id="104469" name="Text Box 21"/>
          <p:cNvSpPr txBox="1">
            <a:spLocks noChangeArrowheads="1"/>
          </p:cNvSpPr>
          <p:nvPr/>
        </p:nvSpPr>
        <p:spPr bwMode="auto">
          <a:xfrm>
            <a:off x="4457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51</a:t>
            </a:r>
          </a:p>
        </p:txBody>
      </p:sp>
      <p:sp>
        <p:nvSpPr>
          <p:cNvPr id="104470" name="Rectangle 22"/>
          <p:cNvSpPr>
            <a:spLocks noChangeArrowheads="1"/>
          </p:cNvSpPr>
          <p:nvPr/>
        </p:nvSpPr>
        <p:spPr bwMode="auto">
          <a:xfrm>
            <a:off x="5295900" y="1498600"/>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71" name="Rectangle 23" descr="50%"/>
          <p:cNvSpPr>
            <a:spLocks noChangeArrowheads="1"/>
          </p:cNvSpPr>
          <p:nvPr/>
        </p:nvSpPr>
        <p:spPr bwMode="auto">
          <a:xfrm>
            <a:off x="5295900" y="889000"/>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72" name="Text Box 24"/>
          <p:cNvSpPr txBox="1">
            <a:spLocks noChangeArrowheads="1"/>
          </p:cNvSpPr>
          <p:nvPr/>
        </p:nvSpPr>
        <p:spPr bwMode="auto">
          <a:xfrm>
            <a:off x="53721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54</a:t>
            </a:r>
          </a:p>
        </p:txBody>
      </p:sp>
      <p:sp>
        <p:nvSpPr>
          <p:cNvPr id="104473" name="Text Box 25"/>
          <p:cNvSpPr txBox="1">
            <a:spLocks noChangeArrowheads="1"/>
          </p:cNvSpPr>
          <p:nvPr/>
        </p:nvSpPr>
        <p:spPr bwMode="auto">
          <a:xfrm>
            <a:off x="53721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51</a:t>
            </a:r>
          </a:p>
        </p:txBody>
      </p:sp>
      <p:sp>
        <p:nvSpPr>
          <p:cNvPr id="104474" name="Text Box 26"/>
          <p:cNvSpPr txBox="1">
            <a:spLocks noChangeArrowheads="1"/>
          </p:cNvSpPr>
          <p:nvPr/>
        </p:nvSpPr>
        <p:spPr bwMode="auto">
          <a:xfrm>
            <a:off x="5981700" y="9652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000000"/>
                </a:solidFill>
              </a:rPr>
              <a:t>56</a:t>
            </a:r>
          </a:p>
        </p:txBody>
      </p:sp>
      <p:sp>
        <p:nvSpPr>
          <p:cNvPr id="104475" name="Text Box 27"/>
          <p:cNvSpPr txBox="1">
            <a:spLocks noChangeArrowheads="1"/>
          </p:cNvSpPr>
          <p:nvPr/>
        </p:nvSpPr>
        <p:spPr bwMode="auto">
          <a:xfrm>
            <a:off x="5981700" y="1574800"/>
            <a:ext cx="609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sz="1800">
                <a:solidFill>
                  <a:srgbClr val="FF0000"/>
                </a:solidFill>
              </a:rPr>
              <a:t>58</a:t>
            </a:r>
            <a:endParaRPr lang="en-US" sz="1800">
              <a:solidFill>
                <a:srgbClr val="000000"/>
              </a:solidFill>
            </a:endParaRPr>
          </a:p>
        </p:txBody>
      </p:sp>
      <p:sp>
        <p:nvSpPr>
          <p:cNvPr id="104476" name="Line 28"/>
          <p:cNvSpPr>
            <a:spLocks noChangeShapeType="1"/>
          </p:cNvSpPr>
          <p:nvPr/>
        </p:nvSpPr>
        <p:spPr bwMode="auto">
          <a:xfrm>
            <a:off x="2252663" y="2112963"/>
            <a:ext cx="2271712" cy="30813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77" name="Line 29"/>
          <p:cNvSpPr>
            <a:spLocks noChangeShapeType="1"/>
          </p:cNvSpPr>
          <p:nvPr/>
        </p:nvSpPr>
        <p:spPr bwMode="auto">
          <a:xfrm>
            <a:off x="3467100" y="2108200"/>
            <a:ext cx="1123950" cy="303371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78" name="Line 30"/>
          <p:cNvSpPr>
            <a:spLocks noChangeShapeType="1"/>
          </p:cNvSpPr>
          <p:nvPr/>
        </p:nvSpPr>
        <p:spPr bwMode="auto">
          <a:xfrm>
            <a:off x="3771900" y="2108200"/>
            <a:ext cx="804863" cy="3090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79" name="Line 31"/>
          <p:cNvSpPr>
            <a:spLocks noChangeShapeType="1"/>
          </p:cNvSpPr>
          <p:nvPr/>
        </p:nvSpPr>
        <p:spPr bwMode="auto">
          <a:xfrm flipH="1">
            <a:off x="4629150" y="2108200"/>
            <a:ext cx="361950"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80" name="Line 32"/>
          <p:cNvSpPr>
            <a:spLocks noChangeShapeType="1"/>
          </p:cNvSpPr>
          <p:nvPr/>
        </p:nvSpPr>
        <p:spPr bwMode="auto">
          <a:xfrm flipH="1">
            <a:off x="4605338" y="2108200"/>
            <a:ext cx="690562"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4481" name="Line 33"/>
          <p:cNvSpPr>
            <a:spLocks noChangeShapeType="1"/>
          </p:cNvSpPr>
          <p:nvPr/>
        </p:nvSpPr>
        <p:spPr bwMode="auto">
          <a:xfrm flipH="1">
            <a:off x="4652963" y="2108200"/>
            <a:ext cx="1862137" cy="30813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Tree>
    <p:extLst>
      <p:ext uri="{BB962C8B-B14F-4D97-AF65-F5344CB8AC3E}">
        <p14:creationId xmlns:p14="http://schemas.microsoft.com/office/powerpoint/2010/main" val="33515694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2"/>
          <p:cNvPicPr>
            <a:picLocks noChangeAspect="1" noChangeArrowheads="1"/>
          </p:cNvPicPr>
          <p:nvPr/>
        </p:nvPicPr>
        <p:blipFill>
          <a:blip r:embed="rId4">
            <a:extLst>
              <a:ext uri="{28A0092B-C50C-407E-A947-70E740481C1C}">
                <a14:useLocalDpi xmlns:a14="http://schemas.microsoft.com/office/drawing/2010/main" val="0"/>
              </a:ext>
            </a:extLst>
          </a:blip>
          <a:srcRect l="39824" t="28926" r="18246" b="26311"/>
          <a:stretch>
            <a:fillRect/>
          </a:stretch>
        </p:blipFill>
        <p:spPr bwMode="auto">
          <a:xfrm>
            <a:off x="2590800" y="3023847"/>
            <a:ext cx="3409950"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6" name="Object 2"/>
          <p:cNvGraphicFramePr>
            <a:graphicFrameLocks noChangeAspect="1"/>
          </p:cNvGraphicFramePr>
          <p:nvPr>
            <p:extLst>
              <p:ext uri="{D42A27DB-BD31-4B8C-83A1-F6EECF244321}">
                <p14:modId xmlns:p14="http://schemas.microsoft.com/office/powerpoint/2010/main" val="690890034"/>
              </p:ext>
            </p:extLst>
          </p:nvPr>
        </p:nvGraphicFramePr>
        <p:xfrm>
          <a:off x="1778438" y="859369"/>
          <a:ext cx="4342569" cy="3790326"/>
        </p:xfrm>
        <a:graphic>
          <a:graphicData uri="http://schemas.openxmlformats.org/presentationml/2006/ole">
            <mc:AlternateContent xmlns:mc="http://schemas.openxmlformats.org/markup-compatibility/2006">
              <mc:Choice xmlns:v="urn:schemas-microsoft-com:vml" Requires="v">
                <p:oleObj spid="_x0000_s30778" name="Bitmap Image" r:id="rId5" imgW="4206605" imgH="3672381" progId="Paint.Picture">
                  <p:embed/>
                </p:oleObj>
              </mc:Choice>
              <mc:Fallback>
                <p:oleObj name="Bitmap Image" r:id="rId5" imgW="4206605" imgH="3672381" progId="Paint.Picture">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438" y="859369"/>
                        <a:ext cx="4342569" cy="3790326"/>
                      </a:xfrm>
                      <a:prstGeom prst="rect">
                        <a:avLst/>
                      </a:prstGeom>
                      <a:noFill/>
                      <a:ln>
                        <a:noFill/>
                      </a:ln>
                      <a:effectLst/>
                      <a:extLst/>
                    </p:spPr>
                  </p:pic>
                </p:oleObj>
              </mc:Fallback>
            </mc:AlternateContent>
          </a:graphicData>
        </a:graphic>
      </p:graphicFrame>
      <p:sp>
        <p:nvSpPr>
          <p:cNvPr id="2460676" name="Rectangle 4"/>
          <p:cNvSpPr>
            <a:spLocks noGrp="1" noChangeArrowheads="1"/>
          </p:cNvSpPr>
          <p:nvPr>
            <p:ph type="title" idx="4294967295"/>
          </p:nvPr>
        </p:nvSpPr>
        <p:spPr>
          <a:xfrm>
            <a:off x="0" y="0"/>
            <a:ext cx="7696200" cy="941388"/>
          </a:xfrm>
        </p:spPr>
        <p:txBody>
          <a:bodyPr/>
          <a:lstStyle/>
          <a:p>
            <a:pPr algn="l" eaLnBrk="1" hangingPunct="1">
              <a:lnSpc>
                <a:spcPct val="85000"/>
              </a:lnSpc>
              <a:defRPr/>
            </a:pPr>
            <a:r>
              <a:rPr lang="en-US" sz="2400" smtClean="0"/>
              <a:t>TauDEM - Channel Network and Watershed Delineation Software</a:t>
            </a:r>
          </a:p>
        </p:txBody>
      </p:sp>
      <p:graphicFrame>
        <p:nvGraphicFramePr>
          <p:cNvPr id="16387" name="Object 3"/>
          <p:cNvGraphicFramePr>
            <a:graphicFrameLocks noChangeAspect="1"/>
          </p:cNvGraphicFramePr>
          <p:nvPr/>
        </p:nvGraphicFramePr>
        <p:xfrm>
          <a:off x="0" y="720725"/>
          <a:ext cx="2211388" cy="1905000"/>
        </p:xfrm>
        <a:graphic>
          <a:graphicData uri="http://schemas.openxmlformats.org/presentationml/2006/ole">
            <mc:AlternateContent xmlns:mc="http://schemas.openxmlformats.org/markup-compatibility/2006">
              <mc:Choice xmlns:v="urn:schemas-microsoft-com:vml" Requires="v">
                <p:oleObj spid="_x0000_s30779" name="Picture" r:id="rId7" imgW="2610000" imgH="3600360" progId="Word.Picture.8">
                  <p:embed/>
                </p:oleObj>
              </mc:Choice>
              <mc:Fallback>
                <p:oleObj name="Picture" r:id="rId7" imgW="2610000" imgH="3600360" progId="Word.Picture.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t="28261" r="12991" b="17392"/>
                      <a:stretch>
                        <a:fillRect/>
                      </a:stretch>
                    </p:blipFill>
                    <p:spPr bwMode="auto">
                      <a:xfrm>
                        <a:off x="0" y="720725"/>
                        <a:ext cx="2211388"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6390" name="Group 7"/>
          <p:cNvGrpSpPr>
            <a:grpSpLocks/>
          </p:cNvGrpSpPr>
          <p:nvPr/>
        </p:nvGrpSpPr>
        <p:grpSpPr bwMode="auto">
          <a:xfrm>
            <a:off x="6686550" y="4587875"/>
            <a:ext cx="2457450" cy="2270125"/>
            <a:chOff x="3861" y="2765"/>
            <a:chExt cx="1575" cy="1455"/>
          </a:xfrm>
        </p:grpSpPr>
        <p:pic>
          <p:nvPicPr>
            <p:cNvPr id="16395" name="Picture 8"/>
            <p:cNvPicPr>
              <a:picLocks noChangeAspect="1" noChangeArrowheads="1"/>
            </p:cNvPicPr>
            <p:nvPr/>
          </p:nvPicPr>
          <p:blipFill>
            <a:blip r:embed="rId9">
              <a:extLst>
                <a:ext uri="{28A0092B-C50C-407E-A947-70E740481C1C}">
                  <a14:useLocalDpi xmlns:a14="http://schemas.microsoft.com/office/drawing/2010/main" val="0"/>
                </a:ext>
              </a:extLst>
            </a:blip>
            <a:srcRect l="19786" t="14441" r="10027" b="6569"/>
            <a:stretch>
              <a:fillRect/>
            </a:stretch>
          </p:blipFill>
          <p:spPr bwMode="auto">
            <a:xfrm>
              <a:off x="3861" y="2765"/>
              <a:ext cx="1575" cy="1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6" name="Line 9"/>
            <p:cNvSpPr>
              <a:spLocks noChangeShapeType="1"/>
            </p:cNvSpPr>
            <p:nvPr/>
          </p:nvSpPr>
          <p:spPr bwMode="auto">
            <a:xfrm flipH="1" flipV="1">
              <a:off x="4562" y="2878"/>
              <a:ext cx="699" cy="11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463416"/>
                </a:solidFill>
                <a:latin typeface="Times New Roman" pitchFamily="18" charset="0"/>
              </a:endParaRPr>
            </a:p>
          </p:txBody>
        </p:sp>
      </p:grpSp>
      <p:pic>
        <p:nvPicPr>
          <p:cNvPr id="16391" name="Picture 10"/>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5545" r="-856"/>
          <a:stretch>
            <a:fillRect/>
          </a:stretch>
        </p:blipFill>
        <p:spPr bwMode="auto">
          <a:xfrm>
            <a:off x="0" y="2698750"/>
            <a:ext cx="434340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2" name="Rectangle 11"/>
          <p:cNvSpPr>
            <a:spLocks noChangeArrowheads="1"/>
          </p:cNvSpPr>
          <p:nvPr/>
        </p:nvSpPr>
        <p:spPr bwMode="auto">
          <a:xfrm>
            <a:off x="5588000" y="536575"/>
            <a:ext cx="3556000" cy="46767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marL="111125" indent="-111125" eaLnBrk="0" fontAlgn="base" hangingPunct="0">
              <a:lnSpc>
                <a:spcPct val="85000"/>
              </a:lnSpc>
              <a:spcBef>
                <a:spcPct val="20000"/>
              </a:spcBef>
              <a:spcAft>
                <a:spcPct val="0"/>
              </a:spcAft>
              <a:buClr>
                <a:srgbClr val="463416"/>
              </a:buClr>
              <a:buFontTx/>
              <a:buChar char="•"/>
            </a:pPr>
            <a:r>
              <a:rPr kumimoji="1" lang="en-US" sz="1400" smtClean="0">
                <a:solidFill>
                  <a:srgbClr val="463416"/>
                </a:solidFill>
              </a:rPr>
              <a:t>Pit removal (standard flooding approach)</a:t>
            </a:r>
          </a:p>
          <a:p>
            <a:pPr marL="111125" indent="-111125" eaLnBrk="0" fontAlgn="base" hangingPunct="0">
              <a:lnSpc>
                <a:spcPct val="85000"/>
              </a:lnSpc>
              <a:spcBef>
                <a:spcPct val="20000"/>
              </a:spcBef>
              <a:spcAft>
                <a:spcPct val="0"/>
              </a:spcAft>
              <a:buClr>
                <a:srgbClr val="463416"/>
              </a:buClr>
              <a:buFontTx/>
              <a:buChar char="•"/>
            </a:pPr>
            <a:r>
              <a:rPr kumimoji="1" lang="en-US" sz="1400" smtClean="0">
                <a:solidFill>
                  <a:srgbClr val="463416"/>
                </a:solidFill>
              </a:rPr>
              <a:t>Flow directions and slope </a:t>
            </a:r>
          </a:p>
          <a:p>
            <a:pPr marL="401638" lvl="1" indent="-176213" eaLnBrk="0" fontAlgn="base" hangingPunct="0">
              <a:lnSpc>
                <a:spcPct val="85000"/>
              </a:lnSpc>
              <a:spcBef>
                <a:spcPct val="20000"/>
              </a:spcBef>
              <a:spcAft>
                <a:spcPct val="0"/>
              </a:spcAft>
              <a:buClr>
                <a:srgbClr val="463416"/>
              </a:buClr>
              <a:buFontTx/>
              <a:buChar char="–"/>
            </a:pPr>
            <a:r>
              <a:rPr kumimoji="1" lang="en-US" sz="1400" smtClean="0">
                <a:solidFill>
                  <a:srgbClr val="463416"/>
                </a:solidFill>
              </a:rPr>
              <a:t>D8 (standard)</a:t>
            </a:r>
          </a:p>
          <a:p>
            <a:pPr marL="401638" lvl="1" indent="-176213" eaLnBrk="0" fontAlgn="base" hangingPunct="0">
              <a:lnSpc>
                <a:spcPct val="85000"/>
              </a:lnSpc>
              <a:spcBef>
                <a:spcPct val="20000"/>
              </a:spcBef>
              <a:spcAft>
                <a:spcPct val="0"/>
              </a:spcAft>
              <a:buClr>
                <a:srgbClr val="463416"/>
              </a:buClr>
              <a:buFontTx/>
              <a:buChar char="–"/>
            </a:pPr>
            <a:r>
              <a:rPr kumimoji="1" lang="en-US" sz="1400" smtClean="0">
                <a:solidFill>
                  <a:srgbClr val="463416"/>
                </a:solidFill>
              </a:rPr>
              <a:t>D</a:t>
            </a:r>
            <a:r>
              <a:rPr kumimoji="1" lang="en-US" sz="1400" smtClean="0">
                <a:solidFill>
                  <a:srgbClr val="463416"/>
                </a:solidFill>
                <a:sym typeface="Symbol" pitchFamily="18" charset="2"/>
              </a:rPr>
              <a:t> (Tarboton, 1997, WRR 33(2):309)</a:t>
            </a:r>
          </a:p>
          <a:p>
            <a:pPr marL="401638" lvl="1" indent="-176213" eaLnBrk="0" fontAlgn="base" hangingPunct="0">
              <a:lnSpc>
                <a:spcPct val="85000"/>
              </a:lnSpc>
              <a:spcBef>
                <a:spcPct val="20000"/>
              </a:spcBef>
              <a:spcAft>
                <a:spcPct val="0"/>
              </a:spcAft>
              <a:buClr>
                <a:srgbClr val="463416"/>
              </a:buClr>
              <a:buFontTx/>
              <a:buChar char="–"/>
            </a:pPr>
            <a:r>
              <a:rPr kumimoji="1" lang="en-US" sz="1400" smtClean="0">
                <a:solidFill>
                  <a:srgbClr val="463416"/>
                </a:solidFill>
                <a:sym typeface="Symbol" pitchFamily="18" charset="2"/>
              </a:rPr>
              <a:t>Flat routing (Garbrecht and Martz, 1997, JOH 193:204)</a:t>
            </a:r>
          </a:p>
          <a:p>
            <a:pPr marL="111125" indent="-111125" eaLnBrk="0" fontAlgn="base" hangingPunct="0">
              <a:lnSpc>
                <a:spcPct val="85000"/>
              </a:lnSpc>
              <a:spcBef>
                <a:spcPct val="20000"/>
              </a:spcBef>
              <a:spcAft>
                <a:spcPct val="0"/>
              </a:spcAft>
              <a:buClr>
                <a:srgbClr val="463416"/>
              </a:buClr>
              <a:buFontTx/>
              <a:buChar char="•"/>
            </a:pPr>
            <a:r>
              <a:rPr kumimoji="1" lang="en-US" sz="1400" smtClean="0">
                <a:solidFill>
                  <a:srgbClr val="463416"/>
                </a:solidFill>
              </a:rPr>
              <a:t>Drainage area (D8 and D</a:t>
            </a:r>
            <a:r>
              <a:rPr kumimoji="1" lang="en-US" sz="1400" smtClean="0">
                <a:solidFill>
                  <a:srgbClr val="463416"/>
                </a:solidFill>
                <a:sym typeface="Symbol" pitchFamily="18" charset="2"/>
              </a:rPr>
              <a:t>)</a:t>
            </a:r>
          </a:p>
          <a:p>
            <a:pPr marL="111125" indent="-111125" eaLnBrk="0" fontAlgn="base" hangingPunct="0">
              <a:lnSpc>
                <a:spcPct val="85000"/>
              </a:lnSpc>
              <a:spcBef>
                <a:spcPct val="20000"/>
              </a:spcBef>
              <a:spcAft>
                <a:spcPct val="0"/>
              </a:spcAft>
              <a:buClr>
                <a:srgbClr val="463416"/>
              </a:buClr>
              <a:buFontTx/>
              <a:buChar char="•"/>
            </a:pPr>
            <a:r>
              <a:rPr kumimoji="1" lang="en-US" sz="1400" smtClean="0">
                <a:solidFill>
                  <a:srgbClr val="463416"/>
                </a:solidFill>
                <a:sym typeface="Symbol" pitchFamily="18" charset="2"/>
              </a:rPr>
              <a:t>Network and watershed delineation</a:t>
            </a:r>
          </a:p>
          <a:p>
            <a:pPr marL="401638" lvl="1" indent="-176213" eaLnBrk="0" fontAlgn="base" hangingPunct="0">
              <a:lnSpc>
                <a:spcPct val="85000"/>
              </a:lnSpc>
              <a:spcBef>
                <a:spcPct val="20000"/>
              </a:spcBef>
              <a:spcAft>
                <a:spcPct val="0"/>
              </a:spcAft>
              <a:buClr>
                <a:srgbClr val="463416"/>
              </a:buClr>
              <a:buFontTx/>
              <a:buChar char="–"/>
            </a:pPr>
            <a:r>
              <a:rPr kumimoji="1" lang="en-US" sz="1400" smtClean="0">
                <a:solidFill>
                  <a:srgbClr val="463416"/>
                </a:solidFill>
                <a:sym typeface="Symbol" pitchFamily="18" charset="2"/>
              </a:rPr>
              <a:t>Support area threshold/channel maintenance coefficient (Standard)</a:t>
            </a:r>
          </a:p>
          <a:p>
            <a:pPr marL="401638" lvl="1" indent="-176213" eaLnBrk="0" fontAlgn="base" hangingPunct="0">
              <a:lnSpc>
                <a:spcPct val="85000"/>
              </a:lnSpc>
              <a:spcBef>
                <a:spcPct val="20000"/>
              </a:spcBef>
              <a:spcAft>
                <a:spcPct val="0"/>
              </a:spcAft>
              <a:buClr>
                <a:srgbClr val="463416"/>
              </a:buClr>
              <a:buFontTx/>
              <a:buChar char="–"/>
            </a:pPr>
            <a:r>
              <a:rPr kumimoji="1" lang="en-US" sz="1400" smtClean="0">
                <a:solidFill>
                  <a:srgbClr val="463416"/>
                </a:solidFill>
                <a:sym typeface="Symbol" pitchFamily="18" charset="2"/>
              </a:rPr>
              <a:t>Combined area-slope threshold (Montgomery and Dietrich, 1992, Science, 255:826)</a:t>
            </a:r>
          </a:p>
          <a:p>
            <a:pPr marL="401638" lvl="1" indent="-176213" eaLnBrk="0" fontAlgn="base" hangingPunct="0">
              <a:lnSpc>
                <a:spcPct val="85000"/>
              </a:lnSpc>
              <a:spcBef>
                <a:spcPct val="20000"/>
              </a:spcBef>
              <a:spcAft>
                <a:spcPct val="0"/>
              </a:spcAft>
              <a:buClr>
                <a:srgbClr val="463416"/>
              </a:buClr>
              <a:buFontTx/>
              <a:buChar char="–"/>
            </a:pPr>
            <a:r>
              <a:rPr kumimoji="1" lang="en-US" sz="1400" smtClean="0">
                <a:solidFill>
                  <a:srgbClr val="463416"/>
                </a:solidFill>
                <a:sym typeface="Symbol" pitchFamily="18" charset="2"/>
              </a:rPr>
              <a:t>Local curvature based (using Peuker and Douglas, 1975, Comput. Graphics Image Proc. 4:375)</a:t>
            </a:r>
          </a:p>
          <a:p>
            <a:pPr marL="111125" indent="-111125" eaLnBrk="0" fontAlgn="base" hangingPunct="0">
              <a:lnSpc>
                <a:spcPct val="85000"/>
              </a:lnSpc>
              <a:spcBef>
                <a:spcPct val="20000"/>
              </a:spcBef>
              <a:spcAft>
                <a:spcPct val="0"/>
              </a:spcAft>
              <a:buClr>
                <a:srgbClr val="463416"/>
              </a:buClr>
              <a:buFontTx/>
              <a:buChar char="•"/>
            </a:pPr>
            <a:r>
              <a:rPr kumimoji="1" lang="en-US" sz="1400" smtClean="0">
                <a:solidFill>
                  <a:srgbClr val="463416"/>
                </a:solidFill>
                <a:sym typeface="Symbol" pitchFamily="18" charset="2"/>
              </a:rPr>
              <a:t>Threshold/drainage density selection by stream drop analysis (Tarboton et al., 1991, Hyd. Proc. 5(1):81)</a:t>
            </a:r>
          </a:p>
          <a:p>
            <a:pPr marL="111125" indent="-111125" eaLnBrk="0" fontAlgn="base" hangingPunct="0">
              <a:lnSpc>
                <a:spcPct val="85000"/>
              </a:lnSpc>
              <a:spcBef>
                <a:spcPct val="20000"/>
              </a:spcBef>
              <a:spcAft>
                <a:spcPct val="0"/>
              </a:spcAft>
              <a:buClr>
                <a:srgbClr val="463416"/>
              </a:buClr>
              <a:buFontTx/>
              <a:buChar char="•"/>
            </a:pPr>
            <a:r>
              <a:rPr kumimoji="1" lang="en-US" sz="1400" smtClean="0">
                <a:solidFill>
                  <a:srgbClr val="463416"/>
                </a:solidFill>
                <a:sym typeface="Symbol" pitchFamily="18" charset="2"/>
              </a:rPr>
              <a:t>Other Functions: Downslope Influence, Upslope Dependence, Wetness index, distance to streams, Transport limited accumulation</a:t>
            </a:r>
          </a:p>
        </p:txBody>
      </p:sp>
      <p:sp>
        <p:nvSpPr>
          <p:cNvPr id="14" name="Rectangle 13"/>
          <p:cNvSpPr/>
          <p:nvPr/>
        </p:nvSpPr>
        <p:spPr>
          <a:xfrm>
            <a:off x="1" y="5850745"/>
            <a:ext cx="7646276" cy="1015663"/>
          </a:xfrm>
          <a:prstGeom prst="rect">
            <a:avLst/>
          </a:prstGeom>
          <a:solidFill>
            <a:sysClr val="window" lastClr="FFFFFF"/>
          </a:solidFill>
        </p:spPr>
        <p:txBody>
          <a:bodyPr wrap="square">
            <a:spAutoFit/>
          </a:bodyPr>
          <a:lstStyle/>
          <a:p>
            <a:pPr marL="342900" marR="0" lvl="0" indent="-342900" defTabSz="914400" eaLnBrk="0" fontAlgn="base" latinLnBrk="0" hangingPunct="0">
              <a:lnSpc>
                <a:spcPct val="100000"/>
              </a:lnSpc>
              <a:spcBef>
                <a:spcPct val="0"/>
              </a:spcBef>
              <a:spcAft>
                <a:spcPct val="0"/>
              </a:spcAft>
              <a:buClrTx/>
              <a:buSzTx/>
              <a:buFont typeface="Arial" pitchFamily="34" charset="0"/>
              <a:buChar char="•"/>
              <a:tabLst/>
              <a:defRPr/>
            </a:pPr>
            <a:r>
              <a:rPr kumimoji="1" lang="en-US" sz="2000" b="0" i="0" u="none" strike="noStrike" kern="0" cap="none" spc="0" normalizeH="0" baseline="0" noProof="0" dirty="0" smtClean="0">
                <a:ln>
                  <a:noFill/>
                </a:ln>
                <a:solidFill>
                  <a:srgbClr val="4F81BD"/>
                </a:solidFill>
                <a:effectLst/>
                <a:uLnTx/>
                <a:uFillTx/>
              </a:rPr>
              <a:t>Developed as C++ command line executable functions</a:t>
            </a:r>
          </a:p>
          <a:p>
            <a:pPr marL="342900" marR="0" lvl="0" indent="-342900" defTabSz="914400" eaLnBrk="0" fontAlgn="base" latinLnBrk="0" hangingPunct="0">
              <a:lnSpc>
                <a:spcPct val="100000"/>
              </a:lnSpc>
              <a:spcBef>
                <a:spcPct val="0"/>
              </a:spcBef>
              <a:spcAft>
                <a:spcPct val="0"/>
              </a:spcAft>
              <a:buClrTx/>
              <a:buSzTx/>
              <a:buFont typeface="Arial" pitchFamily="34" charset="0"/>
              <a:buChar char="•"/>
              <a:tabLst/>
              <a:defRPr/>
            </a:pPr>
            <a:r>
              <a:rPr kumimoji="1" lang="en-US" sz="2000" kern="0" dirty="0" smtClean="0">
                <a:solidFill>
                  <a:srgbClr val="4F81BD"/>
                </a:solidFill>
              </a:rPr>
              <a:t>MPICH2 used for parallelization (single program multiple data)</a:t>
            </a:r>
            <a:endParaRPr kumimoji="1" lang="en-US" sz="2000" b="0" i="0" u="none" strike="noStrike" kern="0" cap="none" spc="0" normalizeH="0" baseline="0" noProof="0" dirty="0" smtClean="0">
              <a:ln>
                <a:noFill/>
              </a:ln>
              <a:solidFill>
                <a:srgbClr val="4F81BD"/>
              </a:solidFill>
              <a:effectLst/>
              <a:uLnTx/>
              <a:uFillTx/>
            </a:endParaRPr>
          </a:p>
          <a:p>
            <a:pPr marL="342900" marR="0" lvl="0" indent="-342900" defTabSz="914400" eaLnBrk="0" fontAlgn="base" latinLnBrk="0" hangingPunct="0">
              <a:lnSpc>
                <a:spcPct val="100000"/>
              </a:lnSpc>
              <a:spcBef>
                <a:spcPct val="0"/>
              </a:spcBef>
              <a:spcAft>
                <a:spcPct val="0"/>
              </a:spcAft>
              <a:buClrTx/>
              <a:buSzTx/>
              <a:buFont typeface="Arial" pitchFamily="34" charset="0"/>
              <a:buChar char="•"/>
              <a:tabLst/>
              <a:defRPr/>
            </a:pPr>
            <a:r>
              <a:rPr kumimoji="1" lang="en-US" sz="2000" kern="0" dirty="0" smtClean="0">
                <a:solidFill>
                  <a:srgbClr val="4F81BD"/>
                </a:solidFill>
              </a:rPr>
              <a:t>Relies on other software for visualization (</a:t>
            </a:r>
            <a:r>
              <a:rPr kumimoji="1" lang="en-US" sz="2000" b="0" i="0" u="none" strike="noStrike" kern="0" cap="none" spc="0" normalizeH="0" baseline="0" noProof="0" dirty="0" smtClean="0">
                <a:ln>
                  <a:noFill/>
                </a:ln>
                <a:solidFill>
                  <a:srgbClr val="4F81BD"/>
                </a:solidFill>
                <a:effectLst/>
                <a:uLnTx/>
                <a:uFillTx/>
              </a:rPr>
              <a:t>ArcGIS Toolbox </a:t>
            </a:r>
            <a:r>
              <a:rPr kumimoji="1" lang="en-US" sz="2000" kern="0" dirty="0" smtClean="0">
                <a:solidFill>
                  <a:srgbClr val="4F81BD"/>
                </a:solidFill>
              </a:rPr>
              <a:t>GUI)</a:t>
            </a:r>
          </a:p>
        </p:txBody>
      </p:sp>
    </p:spTree>
    <p:extLst>
      <p:ext uri="{BB962C8B-B14F-4D97-AF65-F5344CB8AC3E}">
        <p14:creationId xmlns:p14="http://schemas.microsoft.com/office/powerpoint/2010/main" val="1173491387"/>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98500" y="0"/>
            <a:ext cx="7772400" cy="457200"/>
          </a:xfrm>
        </p:spPr>
        <p:txBody>
          <a:bodyPr/>
          <a:lstStyle/>
          <a:p>
            <a:r>
              <a:rPr lang="en-US" sz="2400" dirty="0" smtClean="0"/>
              <a:t>Flow accumulation of “valley” grid cells only</a:t>
            </a:r>
            <a:endParaRPr lang="en-US" dirty="0" smtClean="0"/>
          </a:p>
        </p:txBody>
      </p:sp>
      <p:pic>
        <p:nvPicPr>
          <p:cNvPr id="105475" name="Picture 3"/>
          <p:cNvPicPr>
            <a:picLocks noChangeArrowheads="1"/>
          </p:cNvPicPr>
          <p:nvPr/>
        </p:nvPicPr>
        <p:blipFill>
          <a:blip r:embed="rId3">
            <a:extLst>
              <a:ext uri="{28A0092B-C50C-407E-A947-70E740481C1C}">
                <a14:useLocalDpi xmlns:a14="http://schemas.microsoft.com/office/drawing/2010/main" val="0"/>
              </a:ext>
            </a:extLst>
          </a:blip>
          <a:srcRect t="9380"/>
          <a:stretch>
            <a:fillRect/>
          </a:stretch>
        </p:blipFill>
        <p:spPr bwMode="auto">
          <a:xfrm>
            <a:off x="1127125" y="469900"/>
            <a:ext cx="7651750" cy="846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1641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8437" name="Arc 1026"/>
          <p:cNvSpPr>
            <a:spLocks/>
          </p:cNvSpPr>
          <p:nvPr/>
        </p:nvSpPr>
        <p:spPr bwMode="auto">
          <a:xfrm>
            <a:off x="0" y="842963"/>
            <a:ext cx="2895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pPr eaLnBrk="0" fontAlgn="base" hangingPunct="0">
              <a:spcBef>
                <a:spcPct val="0"/>
              </a:spcBef>
              <a:spcAft>
                <a:spcPct val="0"/>
              </a:spcAft>
            </a:pPr>
            <a:endParaRPr lang="en-US" sz="2400">
              <a:solidFill>
                <a:srgbClr val="009999"/>
              </a:solidFill>
              <a:latin typeface="Times New Roman" pitchFamily="18" charset="0"/>
            </a:endParaRPr>
          </a:p>
        </p:txBody>
      </p:sp>
      <p:graphicFrame>
        <p:nvGraphicFramePr>
          <p:cNvPr id="18434" name="Object 1029"/>
          <p:cNvGraphicFramePr>
            <a:graphicFrameLocks/>
          </p:cNvGraphicFramePr>
          <p:nvPr>
            <p:extLst>
              <p:ext uri="{D42A27DB-BD31-4B8C-83A1-F6EECF244321}">
                <p14:modId xmlns:p14="http://schemas.microsoft.com/office/powerpoint/2010/main" val="601784520"/>
              </p:ext>
            </p:extLst>
          </p:nvPr>
        </p:nvGraphicFramePr>
        <p:xfrm>
          <a:off x="1498600" y="0"/>
          <a:ext cx="7148513" cy="4835525"/>
        </p:xfrm>
        <a:graphic>
          <a:graphicData uri="http://schemas.openxmlformats.org/presentationml/2006/ole">
            <mc:AlternateContent xmlns:mc="http://schemas.openxmlformats.org/markup-compatibility/2006">
              <mc:Choice xmlns:v="urn:schemas-microsoft-com:vml" Requires="v">
                <p:oleObj spid="_x0000_s43066" name="Graph Sheet" r:id="rId5" imgW="3352680" imgH="2590560" progId="SPLUSGraphSheetFileType">
                  <p:embed/>
                </p:oleObj>
              </mc:Choice>
              <mc:Fallback>
                <p:oleObj name="Graph Sheet" r:id="rId5" imgW="3352680" imgH="2590560" progId="SPLUSGraphSheetFileType">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8600" y="0"/>
                        <a:ext cx="7148513"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8" name="Rectangle 1027"/>
          <p:cNvSpPr>
            <a:spLocks noChangeArrowheads="1"/>
          </p:cNvSpPr>
          <p:nvPr/>
        </p:nvSpPr>
        <p:spPr bwMode="auto">
          <a:xfrm>
            <a:off x="5638800" y="4864100"/>
            <a:ext cx="571500" cy="1536700"/>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400">
              <a:solidFill>
                <a:srgbClr val="009999"/>
              </a:solidFill>
              <a:latin typeface="Times New Roman" pitchFamily="18" charset="0"/>
            </a:endParaRPr>
          </a:p>
        </p:txBody>
      </p:sp>
      <p:sp>
        <p:nvSpPr>
          <p:cNvPr id="18439" name="Rectangle 1028"/>
          <p:cNvSpPr>
            <a:spLocks noGrp="1" noChangeArrowheads="1"/>
          </p:cNvSpPr>
          <p:nvPr>
            <p:ph type="title"/>
          </p:nvPr>
        </p:nvSpPr>
        <p:spPr>
          <a:xfrm>
            <a:off x="685800" y="0"/>
            <a:ext cx="7772400" cy="520700"/>
          </a:xfrm>
        </p:spPr>
        <p:txBody>
          <a:bodyPr/>
          <a:lstStyle/>
          <a:p>
            <a:pPr algn="ctr"/>
            <a:r>
              <a:rPr lang="en-US" sz="2400" dirty="0" smtClean="0"/>
              <a:t>“Valley” Flow accumulation Threshold</a:t>
            </a:r>
          </a:p>
        </p:txBody>
      </p:sp>
      <p:graphicFrame>
        <p:nvGraphicFramePr>
          <p:cNvPr id="18435" name="Object 1030"/>
          <p:cNvGraphicFramePr>
            <a:graphicFrameLocks noChangeAspect="1"/>
          </p:cNvGraphicFramePr>
          <p:nvPr>
            <p:extLst>
              <p:ext uri="{D42A27DB-BD31-4B8C-83A1-F6EECF244321}">
                <p14:modId xmlns:p14="http://schemas.microsoft.com/office/powerpoint/2010/main" val="1293669166"/>
              </p:ext>
            </p:extLst>
          </p:nvPr>
        </p:nvGraphicFramePr>
        <p:xfrm>
          <a:off x="63500" y="4775200"/>
          <a:ext cx="7912100" cy="1727200"/>
        </p:xfrm>
        <a:graphic>
          <a:graphicData uri="http://schemas.openxmlformats.org/presentationml/2006/ole">
            <mc:AlternateContent xmlns:mc="http://schemas.openxmlformats.org/markup-compatibility/2006">
              <mc:Choice xmlns:v="urn:schemas-microsoft-com:vml" Requires="v">
                <p:oleObj spid="_x0000_s43067" name="Worksheet" r:id="rId7" imgW="8020080" imgH="1723935" progId="Excel.Sheet.8">
                  <p:embed/>
                </p:oleObj>
              </mc:Choice>
              <mc:Fallback>
                <p:oleObj name="Worksheet" r:id="rId7" imgW="8020080" imgH="1723935" progId="Excel.Sheet.8">
                  <p:embed/>
                  <p:pic>
                    <p:nvPicPr>
                      <p:cNvPr id="0" name=""/>
                      <p:cNvPicPr>
                        <a:picLocks noChangeAspect="1" noChangeArrowheads="1"/>
                      </p:cNvPicPr>
                      <p:nvPr/>
                    </p:nvPicPr>
                    <p:blipFill>
                      <a:blip r:embed="rId8"/>
                      <a:srcRect/>
                      <a:stretch>
                        <a:fillRect/>
                      </a:stretch>
                    </p:blipFill>
                    <p:spPr bwMode="auto">
                      <a:xfrm>
                        <a:off x="63500" y="4775200"/>
                        <a:ext cx="7912100" cy="17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59019868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8" name="Picture 2" descr="greytoppd"/>
          <p:cNvPicPr>
            <a:picLocks noChangeAspect="1" noChangeArrowheads="1"/>
          </p:cNvPicPr>
          <p:nvPr/>
        </p:nvPicPr>
        <p:blipFill>
          <a:blip r:embed="rId2">
            <a:extLst>
              <a:ext uri="{28A0092B-C50C-407E-A947-70E740481C1C}">
                <a14:useLocalDpi xmlns:a14="http://schemas.microsoft.com/office/drawing/2010/main" val="0"/>
              </a:ext>
            </a:extLst>
          </a:blip>
          <a:srcRect b="40775"/>
          <a:stretch>
            <a:fillRect/>
          </a:stretch>
        </p:blipFill>
        <p:spPr bwMode="auto">
          <a:xfrm>
            <a:off x="665163" y="423863"/>
            <a:ext cx="7762875" cy="595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 Box 3"/>
          <p:cNvSpPr txBox="1">
            <a:spLocks noChangeArrowheads="1"/>
          </p:cNvSpPr>
          <p:nvPr/>
        </p:nvSpPr>
        <p:spPr bwMode="auto">
          <a:xfrm>
            <a:off x="1525588" y="300038"/>
            <a:ext cx="6343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dirty="0" err="1" smtClean="0">
                <a:solidFill>
                  <a:srgbClr val="000000"/>
                </a:solidFill>
              </a:rPr>
              <a:t>Peuker</a:t>
            </a:r>
            <a:r>
              <a:rPr lang="en-US" dirty="0" smtClean="0">
                <a:solidFill>
                  <a:srgbClr val="000000"/>
                </a:solidFill>
              </a:rPr>
              <a:t> Douglas “Valley” </a:t>
            </a:r>
            <a:r>
              <a:rPr lang="en-US" dirty="0">
                <a:solidFill>
                  <a:srgbClr val="000000"/>
                </a:solidFill>
              </a:rPr>
              <a:t>based stream delineation</a:t>
            </a:r>
          </a:p>
        </p:txBody>
      </p:sp>
    </p:spTree>
    <p:extLst>
      <p:ext uri="{BB962C8B-B14F-4D97-AF65-F5344CB8AC3E}">
        <p14:creationId xmlns:p14="http://schemas.microsoft.com/office/powerpoint/2010/main" val="2769358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idx="4294967295"/>
          </p:nvPr>
        </p:nvSpPr>
        <p:spPr>
          <a:xfrm>
            <a:off x="1309688" y="195263"/>
            <a:ext cx="6361112" cy="1216025"/>
          </a:xfrm>
        </p:spPr>
        <p:txBody>
          <a:bodyPr/>
          <a:lstStyle/>
          <a:p>
            <a:r>
              <a:rPr lang="en-US" sz="3600" smtClean="0"/>
              <a:t>Channel network delineation, other options</a:t>
            </a:r>
            <a:endParaRPr lang="en-US" sz="5400" smtClean="0"/>
          </a:p>
        </p:txBody>
      </p:sp>
      <p:grpSp>
        <p:nvGrpSpPr>
          <p:cNvPr id="107523" name="Group 22"/>
          <p:cNvGrpSpPr>
            <a:grpSpLocks noChangeAspect="1"/>
          </p:cNvGrpSpPr>
          <p:nvPr/>
        </p:nvGrpSpPr>
        <p:grpSpPr bwMode="auto">
          <a:xfrm>
            <a:off x="1546225" y="4146550"/>
            <a:ext cx="2330450" cy="2249488"/>
            <a:chOff x="1632" y="1248"/>
            <a:chExt cx="2443" cy="2358"/>
          </a:xfrm>
        </p:grpSpPr>
        <p:grpSp>
          <p:nvGrpSpPr>
            <p:cNvPr id="107655" name="Group 23"/>
            <p:cNvGrpSpPr>
              <a:grpSpLocks noChangeAspect="1"/>
            </p:cNvGrpSpPr>
            <p:nvPr/>
          </p:nvGrpSpPr>
          <p:grpSpPr bwMode="auto">
            <a:xfrm>
              <a:off x="1632" y="1248"/>
              <a:ext cx="2443" cy="2358"/>
              <a:chOff x="3456" y="1536"/>
              <a:chExt cx="1963" cy="1926"/>
            </a:xfrm>
          </p:grpSpPr>
          <p:grpSp>
            <p:nvGrpSpPr>
              <p:cNvPr id="107660" name="Group 24"/>
              <p:cNvGrpSpPr>
                <a:grpSpLocks noChangeAspect="1"/>
              </p:cNvGrpSpPr>
              <p:nvPr/>
            </p:nvGrpSpPr>
            <p:grpSpPr bwMode="auto">
              <a:xfrm>
                <a:off x="3456" y="1536"/>
                <a:ext cx="1963" cy="1926"/>
                <a:chOff x="1877" y="1152"/>
                <a:chExt cx="1971" cy="1776"/>
              </a:xfrm>
            </p:grpSpPr>
            <p:sp>
              <p:nvSpPr>
                <p:cNvPr id="107686" name="Rectangle 25"/>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87" name="Rectangle 26"/>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88" name="Rectangle 27"/>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89" name="Rectangle 28"/>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0" name="Rectangle 29"/>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1" name="Rectangle 30"/>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2" name="Rectangle 31"/>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3" name="Rectangle 32"/>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4" name="Rectangle 33"/>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5" name="Rectangle 34"/>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6" name="Rectangle 35"/>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7" name="Rectangle 36"/>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8" name="Rectangle 37"/>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99" name="Rectangle 38"/>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0" name="Rectangle 39"/>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1" name="Rectangle 40"/>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2" name="Rectangle 41"/>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3" name="Rectangle 42"/>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4" name="Rectangle 43"/>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5" name="Rectangle 44"/>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6" name="Rectangle 45"/>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7" name="Rectangle 46"/>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8" name="Rectangle 47"/>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09" name="Rectangle 48"/>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710" name="Rectangle 49"/>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grpSp>
          <p:sp>
            <p:nvSpPr>
              <p:cNvPr id="107661" name="Text Box 50"/>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2" name="Text Box 51"/>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3" name="Text Box 52"/>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4" name="Text Box 53"/>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5" name="Text Box 54"/>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6" name="Text Box 55"/>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7" name="Text Box 56"/>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8" name="Text Box 57"/>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69" name="Text Box 58"/>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70" name="Text Box 59"/>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71" name="Text Box 60"/>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72" name="Text Box 61"/>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73" name="Text Box 62"/>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74" name="Text Box 63"/>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75" name="Text Box 64"/>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4</a:t>
                </a:r>
              </a:p>
            </p:txBody>
          </p:sp>
          <p:sp>
            <p:nvSpPr>
              <p:cNvPr id="107676" name="Text Box 65"/>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3</a:t>
                </a:r>
              </a:p>
            </p:txBody>
          </p:sp>
          <p:sp>
            <p:nvSpPr>
              <p:cNvPr id="107677" name="Text Box 66"/>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3</a:t>
                </a:r>
              </a:p>
            </p:txBody>
          </p:sp>
          <p:sp>
            <p:nvSpPr>
              <p:cNvPr id="107678" name="Text Box 67"/>
              <p:cNvSpPr txBox="1">
                <a:spLocks noChangeAspect="1" noChangeArrowheads="1"/>
              </p:cNvSpPr>
              <p:nvPr/>
            </p:nvSpPr>
            <p:spPr bwMode="auto">
              <a:xfrm>
                <a:off x="4326" y="2331"/>
                <a:ext cx="37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12</a:t>
                </a:r>
              </a:p>
            </p:txBody>
          </p:sp>
          <p:sp>
            <p:nvSpPr>
              <p:cNvPr id="107679" name="Text Box 68"/>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sp>
            <p:nvSpPr>
              <p:cNvPr id="107680" name="Text Box 69"/>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sp>
            <p:nvSpPr>
              <p:cNvPr id="107681" name="Text Box 70"/>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sp>
            <p:nvSpPr>
              <p:cNvPr id="107682" name="Text Box 71"/>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3</a:t>
                </a:r>
              </a:p>
            </p:txBody>
          </p:sp>
          <p:sp>
            <p:nvSpPr>
              <p:cNvPr id="107683" name="Text Box 72"/>
              <p:cNvSpPr txBox="1">
                <a:spLocks noChangeAspect="1" noChangeArrowheads="1"/>
              </p:cNvSpPr>
              <p:nvPr/>
            </p:nvSpPr>
            <p:spPr bwMode="auto">
              <a:xfrm>
                <a:off x="4692" y="2727"/>
                <a:ext cx="369"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16</a:t>
                </a:r>
              </a:p>
            </p:txBody>
          </p:sp>
          <p:sp>
            <p:nvSpPr>
              <p:cNvPr id="107684" name="Text Box 73"/>
              <p:cNvSpPr txBox="1">
                <a:spLocks noChangeAspect="1" noChangeArrowheads="1"/>
              </p:cNvSpPr>
              <p:nvPr/>
            </p:nvSpPr>
            <p:spPr bwMode="auto">
              <a:xfrm>
                <a:off x="4692" y="3098"/>
                <a:ext cx="372"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25</a:t>
                </a:r>
              </a:p>
            </p:txBody>
          </p:sp>
          <p:sp>
            <p:nvSpPr>
              <p:cNvPr id="107685" name="Text Box 74"/>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6</a:t>
                </a:r>
              </a:p>
            </p:txBody>
          </p:sp>
        </p:grpSp>
        <p:grpSp>
          <p:nvGrpSpPr>
            <p:cNvPr id="107656" name="Group 75"/>
            <p:cNvGrpSpPr>
              <a:grpSpLocks noChangeAspect="1"/>
            </p:cNvGrpSpPr>
            <p:nvPr/>
          </p:nvGrpSpPr>
          <p:grpSpPr bwMode="auto">
            <a:xfrm>
              <a:off x="2609" y="2182"/>
              <a:ext cx="975" cy="1421"/>
              <a:chOff x="2609" y="2182"/>
              <a:chExt cx="975" cy="1421"/>
            </a:xfrm>
          </p:grpSpPr>
          <p:sp>
            <p:nvSpPr>
              <p:cNvPr id="107657" name="Rectangle 76"/>
              <p:cNvSpPr>
                <a:spLocks noChangeAspect="1" noChangeArrowheads="1"/>
              </p:cNvSpPr>
              <p:nvPr/>
            </p:nvSpPr>
            <p:spPr bwMode="auto">
              <a:xfrm>
                <a:off x="2609" y="2182"/>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7658" name="Rectangle 77"/>
              <p:cNvSpPr>
                <a:spLocks noChangeAspect="1" noChangeArrowheads="1"/>
              </p:cNvSpPr>
              <p:nvPr/>
            </p:nvSpPr>
            <p:spPr bwMode="auto">
              <a:xfrm>
                <a:off x="3107"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7659" name="Rectangle 78"/>
              <p:cNvSpPr>
                <a:spLocks noChangeAspect="1" noChangeArrowheads="1"/>
              </p:cNvSpPr>
              <p:nvPr/>
            </p:nvSpPr>
            <p:spPr bwMode="auto">
              <a:xfrm>
                <a:off x="3107"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grpSp>
      <p:sp>
        <p:nvSpPr>
          <p:cNvPr id="107524" name="Text Box 131"/>
          <p:cNvSpPr txBox="1">
            <a:spLocks noChangeArrowheads="1"/>
          </p:cNvSpPr>
          <p:nvPr/>
        </p:nvSpPr>
        <p:spPr bwMode="auto">
          <a:xfrm>
            <a:off x="1519238" y="3560763"/>
            <a:ext cx="287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Contributing Area</a:t>
            </a:r>
          </a:p>
        </p:txBody>
      </p:sp>
      <p:grpSp>
        <p:nvGrpSpPr>
          <p:cNvPr id="107525" name="Group 132"/>
          <p:cNvGrpSpPr>
            <a:grpSpLocks/>
          </p:cNvGrpSpPr>
          <p:nvPr/>
        </p:nvGrpSpPr>
        <p:grpSpPr bwMode="auto">
          <a:xfrm>
            <a:off x="4984750" y="3556000"/>
            <a:ext cx="2330450" cy="2849563"/>
            <a:chOff x="2988" y="2240"/>
            <a:chExt cx="1468" cy="1795"/>
          </a:xfrm>
        </p:grpSpPr>
        <p:grpSp>
          <p:nvGrpSpPr>
            <p:cNvPr id="107597" name="Group 133"/>
            <p:cNvGrpSpPr>
              <a:grpSpLocks noChangeAspect="1"/>
            </p:cNvGrpSpPr>
            <p:nvPr/>
          </p:nvGrpSpPr>
          <p:grpSpPr bwMode="auto">
            <a:xfrm>
              <a:off x="2988" y="2618"/>
              <a:ext cx="1468" cy="1417"/>
              <a:chOff x="1632" y="1248"/>
              <a:chExt cx="2443" cy="2358"/>
            </a:xfrm>
          </p:grpSpPr>
          <p:grpSp>
            <p:nvGrpSpPr>
              <p:cNvPr id="107599" name="Group 134"/>
              <p:cNvGrpSpPr>
                <a:grpSpLocks noChangeAspect="1"/>
              </p:cNvGrpSpPr>
              <p:nvPr/>
            </p:nvGrpSpPr>
            <p:grpSpPr bwMode="auto">
              <a:xfrm>
                <a:off x="1632" y="1248"/>
                <a:ext cx="2443" cy="2358"/>
                <a:chOff x="3456" y="1536"/>
                <a:chExt cx="1963" cy="1926"/>
              </a:xfrm>
            </p:grpSpPr>
            <p:grpSp>
              <p:nvGrpSpPr>
                <p:cNvPr id="107604" name="Group 135"/>
                <p:cNvGrpSpPr>
                  <a:grpSpLocks noChangeAspect="1"/>
                </p:cNvGrpSpPr>
                <p:nvPr/>
              </p:nvGrpSpPr>
              <p:grpSpPr bwMode="auto">
                <a:xfrm>
                  <a:off x="3456" y="1536"/>
                  <a:ext cx="1963" cy="1926"/>
                  <a:chOff x="1877" y="1152"/>
                  <a:chExt cx="1971" cy="1776"/>
                </a:xfrm>
              </p:grpSpPr>
              <p:sp>
                <p:nvSpPr>
                  <p:cNvPr id="107630" name="Rectangle 136"/>
                  <p:cNvSpPr>
                    <a:spLocks noChangeAspect="1" noChangeArrowheads="1"/>
                  </p:cNvSpPr>
                  <p:nvPr/>
                </p:nvSpPr>
                <p:spPr bwMode="auto">
                  <a:xfrm>
                    <a:off x="1877" y="1152"/>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1" name="Rectangle 137"/>
                  <p:cNvSpPr>
                    <a:spLocks noChangeAspect="1" noChangeArrowheads="1"/>
                  </p:cNvSpPr>
                  <p:nvPr/>
                </p:nvSpPr>
                <p:spPr bwMode="auto">
                  <a:xfrm>
                    <a:off x="2272"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2" name="Rectangle 138"/>
                  <p:cNvSpPr>
                    <a:spLocks noChangeAspect="1" noChangeArrowheads="1"/>
                  </p:cNvSpPr>
                  <p:nvPr/>
                </p:nvSpPr>
                <p:spPr bwMode="auto">
                  <a:xfrm>
                    <a:off x="2666"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3" name="Rectangle 139"/>
                  <p:cNvSpPr>
                    <a:spLocks noChangeAspect="1" noChangeArrowheads="1"/>
                  </p:cNvSpPr>
                  <p:nvPr/>
                </p:nvSpPr>
                <p:spPr bwMode="auto">
                  <a:xfrm>
                    <a:off x="3060"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4" name="Rectangle 140"/>
                  <p:cNvSpPr>
                    <a:spLocks noChangeAspect="1" noChangeArrowheads="1"/>
                  </p:cNvSpPr>
                  <p:nvPr/>
                </p:nvSpPr>
                <p:spPr bwMode="auto">
                  <a:xfrm>
                    <a:off x="3454" y="1152"/>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5" name="Rectangle 141"/>
                  <p:cNvSpPr>
                    <a:spLocks noChangeAspect="1" noChangeArrowheads="1"/>
                  </p:cNvSpPr>
                  <p:nvPr/>
                </p:nvSpPr>
                <p:spPr bwMode="auto">
                  <a:xfrm>
                    <a:off x="2666"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6" name="Rectangle 142"/>
                  <p:cNvSpPr>
                    <a:spLocks noChangeAspect="1" noChangeArrowheads="1"/>
                  </p:cNvSpPr>
                  <p:nvPr/>
                </p:nvSpPr>
                <p:spPr bwMode="auto">
                  <a:xfrm>
                    <a:off x="3060"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7" name="Rectangle 143"/>
                  <p:cNvSpPr>
                    <a:spLocks noChangeAspect="1" noChangeArrowheads="1"/>
                  </p:cNvSpPr>
                  <p:nvPr/>
                </p:nvSpPr>
                <p:spPr bwMode="auto">
                  <a:xfrm>
                    <a:off x="3454"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8" name="Rectangle 144"/>
                  <p:cNvSpPr>
                    <a:spLocks noChangeAspect="1" noChangeArrowheads="1"/>
                  </p:cNvSpPr>
                  <p:nvPr/>
                </p:nvSpPr>
                <p:spPr bwMode="auto">
                  <a:xfrm>
                    <a:off x="1877" y="1507"/>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39" name="Rectangle 145"/>
                  <p:cNvSpPr>
                    <a:spLocks noChangeAspect="1" noChangeArrowheads="1"/>
                  </p:cNvSpPr>
                  <p:nvPr/>
                </p:nvSpPr>
                <p:spPr bwMode="auto">
                  <a:xfrm>
                    <a:off x="2272"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0" name="Rectangle 146"/>
                  <p:cNvSpPr>
                    <a:spLocks noChangeAspect="1" noChangeArrowheads="1"/>
                  </p:cNvSpPr>
                  <p:nvPr/>
                </p:nvSpPr>
                <p:spPr bwMode="auto">
                  <a:xfrm>
                    <a:off x="2666"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1" name="Rectangle 147"/>
                  <p:cNvSpPr>
                    <a:spLocks noChangeAspect="1" noChangeArrowheads="1"/>
                  </p:cNvSpPr>
                  <p:nvPr/>
                </p:nvSpPr>
                <p:spPr bwMode="auto">
                  <a:xfrm>
                    <a:off x="3060"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2" name="Rectangle 148"/>
                  <p:cNvSpPr>
                    <a:spLocks noChangeAspect="1" noChangeArrowheads="1"/>
                  </p:cNvSpPr>
                  <p:nvPr/>
                </p:nvSpPr>
                <p:spPr bwMode="auto">
                  <a:xfrm>
                    <a:off x="3454" y="1507"/>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3" name="Rectangle 149"/>
                  <p:cNvSpPr>
                    <a:spLocks noChangeAspect="1" noChangeArrowheads="1"/>
                  </p:cNvSpPr>
                  <p:nvPr/>
                </p:nvSpPr>
                <p:spPr bwMode="auto">
                  <a:xfrm>
                    <a:off x="1877" y="1862"/>
                    <a:ext cx="395"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4" name="Rectangle 150"/>
                  <p:cNvSpPr>
                    <a:spLocks noChangeAspect="1" noChangeArrowheads="1"/>
                  </p:cNvSpPr>
                  <p:nvPr/>
                </p:nvSpPr>
                <p:spPr bwMode="auto">
                  <a:xfrm>
                    <a:off x="2272"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5" name="Rectangle 151"/>
                  <p:cNvSpPr>
                    <a:spLocks noChangeAspect="1" noChangeArrowheads="1"/>
                  </p:cNvSpPr>
                  <p:nvPr/>
                </p:nvSpPr>
                <p:spPr bwMode="auto">
                  <a:xfrm>
                    <a:off x="2666"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6" name="Rectangle 152"/>
                  <p:cNvSpPr>
                    <a:spLocks noChangeAspect="1" noChangeArrowheads="1"/>
                  </p:cNvSpPr>
                  <p:nvPr/>
                </p:nvSpPr>
                <p:spPr bwMode="auto">
                  <a:xfrm>
                    <a:off x="3060"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7" name="Rectangle 153"/>
                  <p:cNvSpPr>
                    <a:spLocks noChangeAspect="1" noChangeArrowheads="1"/>
                  </p:cNvSpPr>
                  <p:nvPr/>
                </p:nvSpPr>
                <p:spPr bwMode="auto">
                  <a:xfrm>
                    <a:off x="3454" y="1862"/>
                    <a:ext cx="394" cy="356"/>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8" name="Rectangle 154"/>
                  <p:cNvSpPr>
                    <a:spLocks noChangeAspect="1" noChangeArrowheads="1"/>
                  </p:cNvSpPr>
                  <p:nvPr/>
                </p:nvSpPr>
                <p:spPr bwMode="auto">
                  <a:xfrm>
                    <a:off x="1877" y="2218"/>
                    <a:ext cx="395"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49" name="Rectangle 155"/>
                  <p:cNvSpPr>
                    <a:spLocks noChangeAspect="1" noChangeArrowheads="1"/>
                  </p:cNvSpPr>
                  <p:nvPr/>
                </p:nvSpPr>
                <p:spPr bwMode="auto">
                  <a:xfrm>
                    <a:off x="2272"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50" name="Rectangle 156"/>
                  <p:cNvSpPr>
                    <a:spLocks noChangeAspect="1" noChangeArrowheads="1"/>
                  </p:cNvSpPr>
                  <p:nvPr/>
                </p:nvSpPr>
                <p:spPr bwMode="auto">
                  <a:xfrm>
                    <a:off x="2666"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51" name="Rectangle 157"/>
                  <p:cNvSpPr>
                    <a:spLocks noChangeAspect="1" noChangeArrowheads="1"/>
                  </p:cNvSpPr>
                  <p:nvPr/>
                </p:nvSpPr>
                <p:spPr bwMode="auto">
                  <a:xfrm>
                    <a:off x="3060"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52" name="Rectangle 158"/>
                  <p:cNvSpPr>
                    <a:spLocks noChangeAspect="1" noChangeArrowheads="1"/>
                  </p:cNvSpPr>
                  <p:nvPr/>
                </p:nvSpPr>
                <p:spPr bwMode="auto">
                  <a:xfrm>
                    <a:off x="3454" y="2218"/>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53" name="Rectangle 159"/>
                  <p:cNvSpPr>
                    <a:spLocks noChangeAspect="1" noChangeArrowheads="1"/>
                  </p:cNvSpPr>
                  <p:nvPr/>
                </p:nvSpPr>
                <p:spPr bwMode="auto">
                  <a:xfrm>
                    <a:off x="2272"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sp>
                <p:nvSpPr>
                  <p:cNvPr id="107654" name="Rectangle 160"/>
                  <p:cNvSpPr>
                    <a:spLocks noChangeAspect="1" noChangeArrowheads="1"/>
                  </p:cNvSpPr>
                  <p:nvPr/>
                </p:nvSpPr>
                <p:spPr bwMode="auto">
                  <a:xfrm>
                    <a:off x="1878" y="2573"/>
                    <a:ext cx="394" cy="355"/>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lang="en-US" sz="2000" b="1">
                      <a:solidFill>
                        <a:srgbClr val="000000"/>
                      </a:solidFill>
                      <a:latin typeface="Times New Roman" pitchFamily="18" charset="0"/>
                    </a:endParaRPr>
                  </a:p>
                </p:txBody>
              </p:sp>
            </p:grpSp>
            <p:sp>
              <p:nvSpPr>
                <p:cNvPr id="107605" name="Text Box 161"/>
                <p:cNvSpPr txBox="1">
                  <a:spLocks noChangeAspect="1" noChangeArrowheads="1"/>
                </p:cNvSpPr>
                <p:nvPr/>
              </p:nvSpPr>
              <p:spPr bwMode="auto">
                <a:xfrm>
                  <a:off x="3560"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06" name="Text Box 162"/>
                <p:cNvSpPr txBox="1">
                  <a:spLocks noChangeAspect="1" noChangeArrowheads="1"/>
                </p:cNvSpPr>
                <p:nvPr/>
              </p:nvSpPr>
              <p:spPr bwMode="auto">
                <a:xfrm>
                  <a:off x="3973"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07" name="Text Box 163"/>
                <p:cNvSpPr txBox="1">
                  <a:spLocks noChangeAspect="1" noChangeArrowheads="1"/>
                </p:cNvSpPr>
                <p:nvPr/>
              </p:nvSpPr>
              <p:spPr bwMode="auto">
                <a:xfrm>
                  <a:off x="5117" y="159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08" name="Text Box 164"/>
                <p:cNvSpPr txBox="1">
                  <a:spLocks noChangeAspect="1" noChangeArrowheads="1"/>
                </p:cNvSpPr>
                <p:nvPr/>
              </p:nvSpPr>
              <p:spPr bwMode="auto">
                <a:xfrm>
                  <a:off x="4338" y="1578"/>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09" name="Text Box 165"/>
                <p:cNvSpPr txBox="1">
                  <a:spLocks noChangeAspect="1" noChangeArrowheads="1"/>
                </p:cNvSpPr>
                <p:nvPr/>
              </p:nvSpPr>
              <p:spPr bwMode="auto">
                <a:xfrm>
                  <a:off x="4728" y="1578"/>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0" name="Text Box 166"/>
                <p:cNvSpPr txBox="1">
                  <a:spLocks noChangeAspect="1" noChangeArrowheads="1"/>
                </p:cNvSpPr>
                <p:nvPr/>
              </p:nvSpPr>
              <p:spPr bwMode="auto">
                <a:xfrm>
                  <a:off x="3560"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1" name="Text Box 167"/>
                <p:cNvSpPr txBox="1">
                  <a:spLocks noChangeAspect="1" noChangeArrowheads="1"/>
                </p:cNvSpPr>
                <p:nvPr/>
              </p:nvSpPr>
              <p:spPr bwMode="auto">
                <a:xfrm>
                  <a:off x="3548"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2" name="Text Box 168"/>
                <p:cNvSpPr txBox="1">
                  <a:spLocks noChangeAspect="1" noChangeArrowheads="1"/>
                </p:cNvSpPr>
                <p:nvPr/>
              </p:nvSpPr>
              <p:spPr bwMode="auto">
                <a:xfrm>
                  <a:off x="3548"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3" name="Text Box 169"/>
                <p:cNvSpPr txBox="1">
                  <a:spLocks noChangeAspect="1" noChangeArrowheads="1"/>
                </p:cNvSpPr>
                <p:nvPr/>
              </p:nvSpPr>
              <p:spPr bwMode="auto">
                <a:xfrm>
                  <a:off x="3536"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4" name="Text Box 170"/>
                <p:cNvSpPr txBox="1">
                  <a:spLocks noChangeAspect="1" noChangeArrowheads="1"/>
                </p:cNvSpPr>
                <p:nvPr/>
              </p:nvSpPr>
              <p:spPr bwMode="auto">
                <a:xfrm>
                  <a:off x="3949" y="2331"/>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5" name="Text Box 171"/>
                <p:cNvSpPr txBox="1">
                  <a:spLocks noChangeAspect="1" noChangeArrowheads="1"/>
                </p:cNvSpPr>
                <p:nvPr/>
              </p:nvSpPr>
              <p:spPr bwMode="auto">
                <a:xfrm>
                  <a:off x="393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6" name="Text Box 172"/>
                <p:cNvSpPr txBox="1">
                  <a:spLocks noChangeAspect="1" noChangeArrowheads="1"/>
                </p:cNvSpPr>
                <p:nvPr/>
              </p:nvSpPr>
              <p:spPr bwMode="auto">
                <a:xfrm>
                  <a:off x="5117" y="1962"/>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7" name="Text Box 173"/>
                <p:cNvSpPr txBox="1">
                  <a:spLocks noChangeAspect="1" noChangeArrowheads="1"/>
                </p:cNvSpPr>
                <p:nvPr/>
              </p:nvSpPr>
              <p:spPr bwMode="auto">
                <a:xfrm>
                  <a:off x="5117" y="2715"/>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8" name="Text Box 174"/>
                <p:cNvSpPr txBox="1">
                  <a:spLocks noChangeAspect="1" noChangeArrowheads="1"/>
                </p:cNvSpPr>
                <p:nvPr/>
              </p:nvSpPr>
              <p:spPr bwMode="auto">
                <a:xfrm>
                  <a:off x="4728"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19" name="Text Box 175"/>
                <p:cNvSpPr txBox="1">
                  <a:spLocks noChangeAspect="1" noChangeArrowheads="1"/>
                </p:cNvSpPr>
                <p:nvPr/>
              </p:nvSpPr>
              <p:spPr bwMode="auto">
                <a:xfrm>
                  <a:off x="3937"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sp>
              <p:nvSpPr>
                <p:cNvPr id="107620" name="Text Box 176"/>
                <p:cNvSpPr txBox="1">
                  <a:spLocks noChangeAspect="1" noChangeArrowheads="1"/>
                </p:cNvSpPr>
                <p:nvPr/>
              </p:nvSpPr>
              <p:spPr bwMode="auto">
                <a:xfrm>
                  <a:off x="4338" y="1949"/>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sp>
              <p:nvSpPr>
                <p:cNvPr id="107621" name="Text Box 177"/>
                <p:cNvSpPr txBox="1">
                  <a:spLocks noChangeAspect="1" noChangeArrowheads="1"/>
                </p:cNvSpPr>
                <p:nvPr/>
              </p:nvSpPr>
              <p:spPr bwMode="auto">
                <a:xfrm>
                  <a:off x="4728" y="194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sp>
              <p:nvSpPr>
                <p:cNvPr id="107622" name="Text Box 178"/>
                <p:cNvSpPr txBox="1">
                  <a:spLocks noChangeAspect="1" noChangeArrowheads="1"/>
                </p:cNvSpPr>
                <p:nvPr/>
              </p:nvSpPr>
              <p:spPr bwMode="auto">
                <a:xfrm>
                  <a:off x="4326" y="2331"/>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3</a:t>
                  </a:r>
                </a:p>
              </p:txBody>
            </p:sp>
            <p:sp>
              <p:nvSpPr>
                <p:cNvPr id="107623" name="Text Box 179"/>
                <p:cNvSpPr txBox="1">
                  <a:spLocks noChangeAspect="1" noChangeArrowheads="1"/>
                </p:cNvSpPr>
                <p:nvPr/>
              </p:nvSpPr>
              <p:spPr bwMode="auto">
                <a:xfrm>
                  <a:off x="5117" y="2319"/>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24" name="Text Box 180"/>
                <p:cNvSpPr txBox="1">
                  <a:spLocks noChangeAspect="1" noChangeArrowheads="1"/>
                </p:cNvSpPr>
                <p:nvPr/>
              </p:nvSpPr>
              <p:spPr bwMode="auto">
                <a:xfrm>
                  <a:off x="4338" y="2727"/>
                  <a:ext cx="263"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25" name="Text Box 181"/>
                <p:cNvSpPr txBox="1">
                  <a:spLocks noChangeAspect="1" noChangeArrowheads="1"/>
                </p:cNvSpPr>
                <p:nvPr/>
              </p:nvSpPr>
              <p:spPr bwMode="auto">
                <a:xfrm>
                  <a:off x="5129" y="3084"/>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1</a:t>
                  </a:r>
                </a:p>
              </p:txBody>
            </p:sp>
            <p:sp>
              <p:nvSpPr>
                <p:cNvPr id="107626" name="Text Box 182"/>
                <p:cNvSpPr txBox="1">
                  <a:spLocks noChangeAspect="1" noChangeArrowheads="1"/>
                </p:cNvSpPr>
                <p:nvPr/>
              </p:nvSpPr>
              <p:spPr bwMode="auto">
                <a:xfrm>
                  <a:off x="3925"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sp>
              <p:nvSpPr>
                <p:cNvPr id="107627" name="Text Box 183"/>
                <p:cNvSpPr txBox="1">
                  <a:spLocks noChangeAspect="1" noChangeArrowheads="1"/>
                </p:cNvSpPr>
                <p:nvPr/>
              </p:nvSpPr>
              <p:spPr bwMode="auto">
                <a:xfrm>
                  <a:off x="4692" y="2727"/>
                  <a:ext cx="262"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3</a:t>
                  </a:r>
                </a:p>
              </p:txBody>
            </p:sp>
            <p:sp>
              <p:nvSpPr>
                <p:cNvPr id="107628" name="Text Box 184"/>
                <p:cNvSpPr txBox="1">
                  <a:spLocks noChangeAspect="1" noChangeArrowheads="1"/>
                </p:cNvSpPr>
                <p:nvPr/>
              </p:nvSpPr>
              <p:spPr bwMode="auto">
                <a:xfrm>
                  <a:off x="4692"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3</a:t>
                  </a:r>
                </a:p>
              </p:txBody>
            </p:sp>
            <p:sp>
              <p:nvSpPr>
                <p:cNvPr id="107629" name="Text Box 185"/>
                <p:cNvSpPr txBox="1">
                  <a:spLocks noChangeAspect="1" noChangeArrowheads="1"/>
                </p:cNvSpPr>
                <p:nvPr/>
              </p:nvSpPr>
              <p:spPr bwMode="auto">
                <a:xfrm>
                  <a:off x="4338" y="3098"/>
                  <a:ext cx="264"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0"/>
                    </a:spcBef>
                    <a:spcAft>
                      <a:spcPct val="0"/>
                    </a:spcAft>
                  </a:pPr>
                  <a:r>
                    <a:rPr lang="en-US" sz="2000" b="1">
                      <a:solidFill>
                        <a:srgbClr val="000000"/>
                      </a:solidFill>
                    </a:rPr>
                    <a:t>2</a:t>
                  </a:r>
                </a:p>
              </p:txBody>
            </p:sp>
          </p:grpSp>
          <p:grpSp>
            <p:nvGrpSpPr>
              <p:cNvPr id="107600" name="Group 186"/>
              <p:cNvGrpSpPr>
                <a:grpSpLocks noChangeAspect="1"/>
              </p:cNvGrpSpPr>
              <p:nvPr/>
            </p:nvGrpSpPr>
            <p:grpSpPr bwMode="auto">
              <a:xfrm>
                <a:off x="2609" y="2191"/>
                <a:ext cx="975" cy="1412"/>
                <a:chOff x="2609" y="2191"/>
                <a:chExt cx="975" cy="1412"/>
              </a:xfrm>
            </p:grpSpPr>
            <p:sp>
              <p:nvSpPr>
                <p:cNvPr id="107601" name="Rectangle 187"/>
                <p:cNvSpPr>
                  <a:spLocks noChangeAspect="1" noChangeArrowheads="1"/>
                </p:cNvSpPr>
                <p:nvPr/>
              </p:nvSpPr>
              <p:spPr bwMode="auto">
                <a:xfrm>
                  <a:off x="2609" y="2191"/>
                  <a:ext cx="492"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7602" name="Rectangle 188"/>
                <p:cNvSpPr>
                  <a:spLocks noChangeAspect="1" noChangeArrowheads="1"/>
                </p:cNvSpPr>
                <p:nvPr/>
              </p:nvSpPr>
              <p:spPr bwMode="auto">
                <a:xfrm>
                  <a:off x="3107" y="3125"/>
                  <a:ext cx="477" cy="478"/>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sp>
              <p:nvSpPr>
                <p:cNvPr id="107603" name="Rectangle 189"/>
                <p:cNvSpPr>
                  <a:spLocks noChangeAspect="1" noChangeArrowheads="1"/>
                </p:cNvSpPr>
                <p:nvPr/>
              </p:nvSpPr>
              <p:spPr bwMode="auto">
                <a:xfrm>
                  <a:off x="3107" y="2663"/>
                  <a:ext cx="477" cy="477"/>
                </a:xfrm>
                <a:prstGeom prst="rect">
                  <a:avLst/>
                </a:prstGeom>
                <a:noFill/>
                <a:ln w="5715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pPr>
                  <a:endParaRPr lang="en-US" sz="2400">
                    <a:solidFill>
                      <a:srgbClr val="000000"/>
                    </a:solidFill>
                    <a:latin typeface="Times New Roman" pitchFamily="18" charset="0"/>
                  </a:endParaRPr>
                </a:p>
              </p:txBody>
            </p:sp>
          </p:grpSp>
        </p:grpSp>
        <p:sp>
          <p:nvSpPr>
            <p:cNvPr id="107598" name="Text Box 190"/>
            <p:cNvSpPr txBox="1">
              <a:spLocks noChangeArrowheads="1"/>
            </p:cNvSpPr>
            <p:nvPr/>
          </p:nvSpPr>
          <p:spPr bwMode="auto">
            <a:xfrm>
              <a:off x="3087" y="2240"/>
              <a:ext cx="124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0" fontAlgn="base" hangingPunct="0">
                <a:spcBef>
                  <a:spcPct val="50000"/>
                </a:spcBef>
                <a:spcAft>
                  <a:spcPct val="0"/>
                </a:spcAft>
              </a:pPr>
              <a:r>
                <a:rPr lang="en-US">
                  <a:solidFill>
                    <a:srgbClr val="000000"/>
                  </a:solidFill>
                </a:rPr>
                <a:t>Grid Order</a:t>
              </a:r>
            </a:p>
          </p:txBody>
        </p:sp>
      </p:grpSp>
      <p:grpSp>
        <p:nvGrpSpPr>
          <p:cNvPr id="107526" name="Group 3"/>
          <p:cNvGrpSpPr>
            <a:grpSpLocks noChangeAspect="1"/>
          </p:cNvGrpSpPr>
          <p:nvPr/>
        </p:nvGrpSpPr>
        <p:grpSpPr bwMode="auto">
          <a:xfrm>
            <a:off x="1955800" y="1790700"/>
            <a:ext cx="1579563" cy="1527175"/>
            <a:chOff x="96" y="1432"/>
            <a:chExt cx="661" cy="639"/>
          </a:xfrm>
        </p:grpSpPr>
        <p:sp>
          <p:nvSpPr>
            <p:cNvPr id="334" name="Rectangle 4"/>
            <p:cNvSpPr>
              <a:spLocks noChangeAspect="1" noChangeArrowheads="1"/>
            </p:cNvSpPr>
            <p:nvPr/>
          </p:nvSpPr>
          <p:spPr bwMode="auto">
            <a:xfrm>
              <a:off x="96" y="1432"/>
              <a:ext cx="220" cy="213"/>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4</a:t>
              </a:r>
            </a:p>
          </p:txBody>
        </p:sp>
        <p:sp>
          <p:nvSpPr>
            <p:cNvPr id="335" name="Rectangle 5"/>
            <p:cNvSpPr>
              <a:spLocks noChangeAspect="1" noChangeArrowheads="1"/>
            </p:cNvSpPr>
            <p:nvPr/>
          </p:nvSpPr>
          <p:spPr bwMode="auto">
            <a:xfrm>
              <a:off x="96" y="1645"/>
              <a:ext cx="220" cy="213"/>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5</a:t>
              </a:r>
            </a:p>
          </p:txBody>
        </p:sp>
        <p:sp>
          <p:nvSpPr>
            <p:cNvPr id="336" name="Rectangle 6"/>
            <p:cNvSpPr>
              <a:spLocks noChangeAspect="1" noChangeArrowheads="1"/>
            </p:cNvSpPr>
            <p:nvPr/>
          </p:nvSpPr>
          <p:spPr bwMode="auto">
            <a:xfrm>
              <a:off x="96" y="1858"/>
              <a:ext cx="220" cy="213"/>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6</a:t>
              </a:r>
            </a:p>
          </p:txBody>
        </p:sp>
        <p:sp>
          <p:nvSpPr>
            <p:cNvPr id="337" name="Rectangle 7"/>
            <p:cNvSpPr>
              <a:spLocks noChangeAspect="1" noChangeArrowheads="1"/>
            </p:cNvSpPr>
            <p:nvPr/>
          </p:nvSpPr>
          <p:spPr bwMode="auto">
            <a:xfrm>
              <a:off x="316" y="1432"/>
              <a:ext cx="221" cy="213"/>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 3</a:t>
              </a:r>
            </a:p>
          </p:txBody>
        </p:sp>
        <p:sp>
          <p:nvSpPr>
            <p:cNvPr id="338" name="Rectangle 8"/>
            <p:cNvSpPr>
              <a:spLocks noChangeAspect="1" noChangeArrowheads="1"/>
            </p:cNvSpPr>
            <p:nvPr/>
          </p:nvSpPr>
          <p:spPr bwMode="auto">
            <a:xfrm>
              <a:off x="316" y="1645"/>
              <a:ext cx="221" cy="213"/>
            </a:xfrm>
            <a:prstGeom prst="rect">
              <a:avLst/>
            </a:prstGeom>
            <a:noFill/>
            <a:ln w="38100">
              <a:solidFill>
                <a:srgbClr val="009900"/>
              </a:solidFill>
              <a:miter lim="800000"/>
              <a:headEnd/>
              <a:tailEnd/>
            </a:ln>
          </p:spPr>
          <p:txBody>
            <a:bodyPr wrap="none" anchor="ctr"/>
            <a:lstStyle/>
            <a:p>
              <a:pPr algn="ctr">
                <a:defRPr/>
              </a:pPr>
              <a:endParaRPr lang="en-US" sz="2000" b="1" kern="0">
                <a:solidFill>
                  <a:srgbClr val="010000"/>
                </a:solidFill>
                <a:latin typeface="Times New Roman" pitchFamily="18" charset="0"/>
              </a:endParaRPr>
            </a:p>
          </p:txBody>
        </p:sp>
        <p:sp>
          <p:nvSpPr>
            <p:cNvPr id="339" name="Rectangle 9"/>
            <p:cNvSpPr>
              <a:spLocks noChangeAspect="1" noChangeArrowheads="1"/>
            </p:cNvSpPr>
            <p:nvPr/>
          </p:nvSpPr>
          <p:spPr bwMode="auto">
            <a:xfrm>
              <a:off x="316" y="1858"/>
              <a:ext cx="221" cy="213"/>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7</a:t>
              </a:r>
            </a:p>
          </p:txBody>
        </p:sp>
        <p:grpSp>
          <p:nvGrpSpPr>
            <p:cNvPr id="107585" name="Group 10"/>
            <p:cNvGrpSpPr>
              <a:grpSpLocks noChangeAspect="1"/>
            </p:cNvGrpSpPr>
            <p:nvPr/>
          </p:nvGrpSpPr>
          <p:grpSpPr bwMode="auto">
            <a:xfrm>
              <a:off x="537" y="1434"/>
              <a:ext cx="220" cy="640"/>
              <a:chOff x="3027" y="1517"/>
              <a:chExt cx="383" cy="1094"/>
            </a:xfrm>
          </p:grpSpPr>
          <p:sp>
            <p:nvSpPr>
              <p:cNvPr id="349" name="Rectangle 11"/>
              <p:cNvSpPr>
                <a:spLocks noChangeAspect="1" noChangeArrowheads="1"/>
              </p:cNvSpPr>
              <p:nvPr/>
            </p:nvSpPr>
            <p:spPr bwMode="auto">
              <a:xfrm>
                <a:off x="3027" y="1517"/>
                <a:ext cx="383" cy="364"/>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 2</a:t>
                </a:r>
              </a:p>
            </p:txBody>
          </p:sp>
          <p:sp>
            <p:nvSpPr>
              <p:cNvPr id="350" name="Rectangle 12"/>
              <p:cNvSpPr>
                <a:spLocks noChangeAspect="1" noChangeArrowheads="1"/>
              </p:cNvSpPr>
              <p:nvPr/>
            </p:nvSpPr>
            <p:spPr bwMode="auto">
              <a:xfrm>
                <a:off x="3027" y="1881"/>
                <a:ext cx="383" cy="366"/>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1</a:t>
                </a:r>
              </a:p>
            </p:txBody>
          </p:sp>
          <p:sp>
            <p:nvSpPr>
              <p:cNvPr id="351" name="Rectangle 13"/>
              <p:cNvSpPr>
                <a:spLocks noChangeAspect="1" noChangeArrowheads="1"/>
              </p:cNvSpPr>
              <p:nvPr/>
            </p:nvSpPr>
            <p:spPr bwMode="auto">
              <a:xfrm>
                <a:off x="3027" y="2247"/>
                <a:ext cx="383" cy="364"/>
              </a:xfrm>
              <a:prstGeom prst="rect">
                <a:avLst/>
              </a:prstGeom>
              <a:noFill/>
              <a:ln w="38100">
                <a:solidFill>
                  <a:srgbClr val="009900"/>
                </a:solidFill>
                <a:miter lim="800000"/>
                <a:headEnd/>
                <a:tailEnd/>
              </a:ln>
            </p:spPr>
            <p:txBody>
              <a:bodyPr wrap="none" anchor="ctr"/>
              <a:lstStyle/>
              <a:p>
                <a:pPr algn="ctr">
                  <a:defRPr/>
                </a:pPr>
                <a:r>
                  <a:rPr lang="en-US" sz="2000" b="1" kern="0">
                    <a:solidFill>
                      <a:srgbClr val="010000"/>
                    </a:solidFill>
                    <a:latin typeface="Times New Roman" pitchFamily="18" charset="0"/>
                  </a:rPr>
                  <a:t>8</a:t>
                </a:r>
              </a:p>
            </p:txBody>
          </p:sp>
        </p:grpSp>
        <p:sp>
          <p:nvSpPr>
            <p:cNvPr id="341" name="Line 14"/>
            <p:cNvSpPr>
              <a:spLocks noChangeAspect="1" noChangeShapeType="1"/>
            </p:cNvSpPr>
            <p:nvPr/>
          </p:nvSpPr>
          <p:spPr bwMode="auto">
            <a:xfrm rot="-5400000">
              <a:off x="374" y="1655"/>
              <a:ext cx="118" cy="0"/>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42" name="Line 15"/>
            <p:cNvSpPr>
              <a:spLocks noChangeAspect="1" noChangeShapeType="1"/>
            </p:cNvSpPr>
            <p:nvPr/>
          </p:nvSpPr>
          <p:spPr bwMode="auto">
            <a:xfrm rot="5400000" flipV="1">
              <a:off x="453" y="1779"/>
              <a:ext cx="113" cy="116"/>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43" name="Line 16"/>
            <p:cNvSpPr>
              <a:spLocks noChangeAspect="1" noChangeShapeType="1"/>
            </p:cNvSpPr>
            <p:nvPr/>
          </p:nvSpPr>
          <p:spPr bwMode="auto">
            <a:xfrm rot="-5400000">
              <a:off x="452" y="1604"/>
              <a:ext cx="118" cy="116"/>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44" name="Line 17"/>
            <p:cNvSpPr>
              <a:spLocks noChangeAspect="1" noChangeShapeType="1"/>
            </p:cNvSpPr>
            <p:nvPr/>
          </p:nvSpPr>
          <p:spPr bwMode="auto">
            <a:xfrm rot="-5400000" flipH="1" flipV="1">
              <a:off x="273" y="1774"/>
              <a:ext cx="124" cy="124"/>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45" name="Line 18"/>
            <p:cNvSpPr>
              <a:spLocks noChangeAspect="1" noChangeShapeType="1"/>
            </p:cNvSpPr>
            <p:nvPr/>
          </p:nvSpPr>
          <p:spPr bwMode="auto">
            <a:xfrm rot="5400000" flipV="1">
              <a:off x="371" y="1843"/>
              <a:ext cx="118" cy="0"/>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46" name="Line 19"/>
            <p:cNvSpPr>
              <a:spLocks noChangeAspect="1" noChangeShapeType="1"/>
            </p:cNvSpPr>
            <p:nvPr/>
          </p:nvSpPr>
          <p:spPr bwMode="auto">
            <a:xfrm rot="10800000">
              <a:off x="269" y="1756"/>
              <a:ext cx="116" cy="0"/>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47" name="Line 20"/>
            <p:cNvSpPr>
              <a:spLocks noChangeAspect="1" noChangeShapeType="1"/>
            </p:cNvSpPr>
            <p:nvPr/>
          </p:nvSpPr>
          <p:spPr bwMode="auto">
            <a:xfrm rot="10800000" flipH="1">
              <a:off x="468" y="1752"/>
              <a:ext cx="116" cy="0"/>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48" name="Line 21"/>
            <p:cNvSpPr>
              <a:spLocks noChangeAspect="1" noChangeShapeType="1"/>
            </p:cNvSpPr>
            <p:nvPr/>
          </p:nvSpPr>
          <p:spPr bwMode="auto">
            <a:xfrm rot="5400000" flipH="1">
              <a:off x="273" y="1609"/>
              <a:ext cx="122" cy="120"/>
            </a:xfrm>
            <a:prstGeom prst="line">
              <a:avLst/>
            </a:prstGeom>
            <a:noFill/>
            <a:ln w="28575">
              <a:solidFill>
                <a:srgbClr val="010000"/>
              </a:solidFill>
              <a:round/>
              <a:headEnd/>
              <a:tailEnd type="triangle" w="med" len="med"/>
            </a:ln>
          </p:spPr>
          <p:txBody>
            <a:bodyPr wrap="none" anchor="ctr"/>
            <a:lstStyle/>
            <a:p>
              <a:pPr>
                <a:defRPr/>
              </a:pPr>
              <a:endParaRPr lang="en-US" kern="0">
                <a:solidFill>
                  <a:srgbClr val="009999"/>
                </a:solidFill>
                <a:latin typeface="Times New Roman" pitchFamily="18" charset="0"/>
              </a:endParaRPr>
            </a:p>
          </p:txBody>
        </p:sp>
      </p:grpSp>
      <p:grpSp>
        <p:nvGrpSpPr>
          <p:cNvPr id="107527" name="Group 79"/>
          <p:cNvGrpSpPr>
            <a:grpSpLocks/>
          </p:cNvGrpSpPr>
          <p:nvPr/>
        </p:nvGrpSpPr>
        <p:grpSpPr bwMode="auto">
          <a:xfrm>
            <a:off x="5232400" y="1541463"/>
            <a:ext cx="1870075" cy="1844675"/>
            <a:chOff x="826" y="1424"/>
            <a:chExt cx="1178" cy="1162"/>
          </a:xfrm>
        </p:grpSpPr>
        <p:grpSp>
          <p:nvGrpSpPr>
            <p:cNvPr id="107528" name="Group 80"/>
            <p:cNvGrpSpPr>
              <a:grpSpLocks noChangeAspect="1"/>
            </p:cNvGrpSpPr>
            <p:nvPr/>
          </p:nvGrpSpPr>
          <p:grpSpPr bwMode="auto">
            <a:xfrm>
              <a:off x="826" y="1424"/>
              <a:ext cx="1176" cy="1156"/>
              <a:chOff x="1877" y="1152"/>
              <a:chExt cx="1971" cy="1776"/>
            </a:xfrm>
          </p:grpSpPr>
          <p:sp>
            <p:nvSpPr>
              <p:cNvPr id="379" name="Rectangle 81"/>
              <p:cNvSpPr>
                <a:spLocks noChangeAspect="1" noChangeArrowheads="1"/>
              </p:cNvSpPr>
              <p:nvPr/>
            </p:nvSpPr>
            <p:spPr bwMode="auto">
              <a:xfrm>
                <a:off x="1877" y="1152"/>
                <a:ext cx="396"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0" name="Rectangle 82"/>
              <p:cNvSpPr>
                <a:spLocks noChangeAspect="1" noChangeArrowheads="1"/>
              </p:cNvSpPr>
              <p:nvPr/>
            </p:nvSpPr>
            <p:spPr bwMode="auto">
              <a:xfrm>
                <a:off x="2273" y="1152"/>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1" name="Rectangle 83"/>
              <p:cNvSpPr>
                <a:spLocks noChangeAspect="1" noChangeArrowheads="1"/>
              </p:cNvSpPr>
              <p:nvPr/>
            </p:nvSpPr>
            <p:spPr bwMode="auto">
              <a:xfrm>
                <a:off x="2666" y="1152"/>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2" name="Rectangle 84"/>
              <p:cNvSpPr>
                <a:spLocks noChangeAspect="1" noChangeArrowheads="1"/>
              </p:cNvSpPr>
              <p:nvPr/>
            </p:nvSpPr>
            <p:spPr bwMode="auto">
              <a:xfrm>
                <a:off x="3060" y="1152"/>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3" name="Rectangle 85"/>
              <p:cNvSpPr>
                <a:spLocks noChangeAspect="1" noChangeArrowheads="1"/>
              </p:cNvSpPr>
              <p:nvPr/>
            </p:nvSpPr>
            <p:spPr bwMode="auto">
              <a:xfrm>
                <a:off x="3454" y="1152"/>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4" name="Rectangle 86"/>
              <p:cNvSpPr>
                <a:spLocks noChangeAspect="1" noChangeArrowheads="1"/>
              </p:cNvSpPr>
              <p:nvPr/>
            </p:nvSpPr>
            <p:spPr bwMode="auto">
              <a:xfrm>
                <a:off x="2666" y="2573"/>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5" name="Rectangle 87"/>
              <p:cNvSpPr>
                <a:spLocks noChangeAspect="1" noChangeArrowheads="1"/>
              </p:cNvSpPr>
              <p:nvPr/>
            </p:nvSpPr>
            <p:spPr bwMode="auto">
              <a:xfrm>
                <a:off x="3060" y="2573"/>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6" name="Rectangle 88"/>
              <p:cNvSpPr>
                <a:spLocks noChangeAspect="1" noChangeArrowheads="1"/>
              </p:cNvSpPr>
              <p:nvPr/>
            </p:nvSpPr>
            <p:spPr bwMode="auto">
              <a:xfrm>
                <a:off x="3454" y="2573"/>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7" name="Rectangle 89"/>
              <p:cNvSpPr>
                <a:spLocks noChangeAspect="1" noChangeArrowheads="1"/>
              </p:cNvSpPr>
              <p:nvPr/>
            </p:nvSpPr>
            <p:spPr bwMode="auto">
              <a:xfrm>
                <a:off x="1877" y="1507"/>
                <a:ext cx="396"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8" name="Rectangle 90"/>
              <p:cNvSpPr>
                <a:spLocks noChangeAspect="1" noChangeArrowheads="1"/>
              </p:cNvSpPr>
              <p:nvPr/>
            </p:nvSpPr>
            <p:spPr bwMode="auto">
              <a:xfrm>
                <a:off x="2273" y="1507"/>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89" name="Rectangle 91"/>
              <p:cNvSpPr>
                <a:spLocks noChangeAspect="1" noChangeArrowheads="1"/>
              </p:cNvSpPr>
              <p:nvPr/>
            </p:nvSpPr>
            <p:spPr bwMode="auto">
              <a:xfrm>
                <a:off x="2666" y="1507"/>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0" name="Rectangle 92"/>
              <p:cNvSpPr>
                <a:spLocks noChangeAspect="1" noChangeArrowheads="1"/>
              </p:cNvSpPr>
              <p:nvPr/>
            </p:nvSpPr>
            <p:spPr bwMode="auto">
              <a:xfrm>
                <a:off x="3060" y="1507"/>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1" name="Rectangle 93"/>
              <p:cNvSpPr>
                <a:spLocks noChangeAspect="1" noChangeArrowheads="1"/>
              </p:cNvSpPr>
              <p:nvPr/>
            </p:nvSpPr>
            <p:spPr bwMode="auto">
              <a:xfrm>
                <a:off x="3454" y="1507"/>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2" name="Rectangle 94"/>
              <p:cNvSpPr>
                <a:spLocks noChangeAspect="1" noChangeArrowheads="1"/>
              </p:cNvSpPr>
              <p:nvPr/>
            </p:nvSpPr>
            <p:spPr bwMode="auto">
              <a:xfrm>
                <a:off x="1877" y="1862"/>
                <a:ext cx="396" cy="356"/>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3" name="Rectangle 95"/>
              <p:cNvSpPr>
                <a:spLocks noChangeAspect="1" noChangeArrowheads="1"/>
              </p:cNvSpPr>
              <p:nvPr/>
            </p:nvSpPr>
            <p:spPr bwMode="auto">
              <a:xfrm>
                <a:off x="2273" y="1862"/>
                <a:ext cx="394" cy="356"/>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4" name="Rectangle 96"/>
              <p:cNvSpPr>
                <a:spLocks noChangeAspect="1" noChangeArrowheads="1"/>
              </p:cNvSpPr>
              <p:nvPr/>
            </p:nvSpPr>
            <p:spPr bwMode="auto">
              <a:xfrm>
                <a:off x="2666" y="1862"/>
                <a:ext cx="394" cy="356"/>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5" name="Rectangle 97"/>
              <p:cNvSpPr>
                <a:spLocks noChangeAspect="1" noChangeArrowheads="1"/>
              </p:cNvSpPr>
              <p:nvPr/>
            </p:nvSpPr>
            <p:spPr bwMode="auto">
              <a:xfrm>
                <a:off x="3060" y="1862"/>
                <a:ext cx="394" cy="356"/>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6" name="Rectangle 98"/>
              <p:cNvSpPr>
                <a:spLocks noChangeAspect="1" noChangeArrowheads="1"/>
              </p:cNvSpPr>
              <p:nvPr/>
            </p:nvSpPr>
            <p:spPr bwMode="auto">
              <a:xfrm>
                <a:off x="3454" y="1862"/>
                <a:ext cx="394" cy="356"/>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7" name="Rectangle 99"/>
              <p:cNvSpPr>
                <a:spLocks noChangeAspect="1" noChangeArrowheads="1"/>
              </p:cNvSpPr>
              <p:nvPr/>
            </p:nvSpPr>
            <p:spPr bwMode="auto">
              <a:xfrm>
                <a:off x="1877" y="2218"/>
                <a:ext cx="396"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8" name="Rectangle 100"/>
              <p:cNvSpPr>
                <a:spLocks noChangeAspect="1" noChangeArrowheads="1"/>
              </p:cNvSpPr>
              <p:nvPr/>
            </p:nvSpPr>
            <p:spPr bwMode="auto">
              <a:xfrm>
                <a:off x="2273" y="2218"/>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399" name="Rectangle 101"/>
              <p:cNvSpPr>
                <a:spLocks noChangeAspect="1" noChangeArrowheads="1"/>
              </p:cNvSpPr>
              <p:nvPr/>
            </p:nvSpPr>
            <p:spPr bwMode="auto">
              <a:xfrm>
                <a:off x="2666" y="2218"/>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400" name="Rectangle 102"/>
              <p:cNvSpPr>
                <a:spLocks noChangeAspect="1" noChangeArrowheads="1"/>
              </p:cNvSpPr>
              <p:nvPr/>
            </p:nvSpPr>
            <p:spPr bwMode="auto">
              <a:xfrm>
                <a:off x="3060" y="2218"/>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401" name="Rectangle 103"/>
              <p:cNvSpPr>
                <a:spLocks noChangeAspect="1" noChangeArrowheads="1"/>
              </p:cNvSpPr>
              <p:nvPr/>
            </p:nvSpPr>
            <p:spPr bwMode="auto">
              <a:xfrm>
                <a:off x="3454" y="2218"/>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402" name="Rectangle 104"/>
              <p:cNvSpPr>
                <a:spLocks noChangeAspect="1" noChangeArrowheads="1"/>
              </p:cNvSpPr>
              <p:nvPr/>
            </p:nvSpPr>
            <p:spPr bwMode="auto">
              <a:xfrm>
                <a:off x="2273" y="2573"/>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sp>
            <p:nvSpPr>
              <p:cNvPr id="403" name="Rectangle 105"/>
              <p:cNvSpPr>
                <a:spLocks noChangeAspect="1" noChangeArrowheads="1"/>
              </p:cNvSpPr>
              <p:nvPr/>
            </p:nvSpPr>
            <p:spPr bwMode="auto">
              <a:xfrm>
                <a:off x="1879" y="2573"/>
                <a:ext cx="394" cy="355"/>
              </a:xfrm>
              <a:prstGeom prst="rect">
                <a:avLst/>
              </a:prstGeom>
              <a:noFill/>
              <a:ln w="38100">
                <a:solidFill>
                  <a:srgbClr val="009900"/>
                </a:solidFill>
                <a:miter lim="800000"/>
                <a:headEnd/>
                <a:tailEnd/>
              </a:ln>
            </p:spPr>
            <p:txBody>
              <a:bodyPr wrap="none" anchor="ctr"/>
              <a:lstStyle/>
              <a:p>
                <a:pPr algn="ctr">
                  <a:defRPr/>
                </a:pPr>
                <a:endParaRPr lang="en-US" sz="1200" b="1" kern="0">
                  <a:solidFill>
                    <a:srgbClr val="009999"/>
                  </a:solidFill>
                  <a:latin typeface="Times New Roman" pitchFamily="18" charset="0"/>
                </a:endParaRPr>
              </a:p>
            </p:txBody>
          </p:sp>
        </p:grpSp>
        <p:sp>
          <p:nvSpPr>
            <p:cNvPr id="354" name="Line 106"/>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55" name="Line 107"/>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56" name="Line 108"/>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57" name="Line 109"/>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58" name="Line 110"/>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59" name="Line 111"/>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0" name="Line 112"/>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1" name="Line 113"/>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2" name="Line 114"/>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3" name="Line 115"/>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4" name="Line 116"/>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5" name="Line 117"/>
            <p:cNvSpPr>
              <a:spLocks noChangeAspect="1" noChangeShapeType="1"/>
            </p:cNvSpPr>
            <p:nvPr/>
          </p:nvSpPr>
          <p:spPr bwMode="auto">
            <a:xfrm rot="2807395">
              <a:off x="1329" y="1585"/>
              <a:ext cx="171" cy="156"/>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6" name="Line 118"/>
            <p:cNvSpPr>
              <a:spLocks noChangeAspect="1" noChangeShapeType="1"/>
            </p:cNvSpPr>
            <p:nvPr/>
          </p:nvSpPr>
          <p:spPr bwMode="auto">
            <a:xfrm rot="2807395">
              <a:off x="1335" y="1812"/>
              <a:ext cx="161" cy="146"/>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7" name="Line 119"/>
            <p:cNvSpPr>
              <a:spLocks noChangeAspect="1" noChangeShapeType="1"/>
            </p:cNvSpPr>
            <p:nvPr/>
          </p:nvSpPr>
          <p:spPr bwMode="auto">
            <a:xfrm rot="2807395">
              <a:off x="1794" y="2262"/>
              <a:ext cx="168" cy="158"/>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8" name="Line 120"/>
            <p:cNvSpPr>
              <a:spLocks noChangeAspect="1" noChangeShapeType="1"/>
            </p:cNvSpPr>
            <p:nvPr/>
          </p:nvSpPr>
          <p:spPr bwMode="auto">
            <a:xfrm rot="2807395">
              <a:off x="1328" y="2269"/>
              <a:ext cx="171" cy="155"/>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69" name="Line 121"/>
            <p:cNvSpPr>
              <a:spLocks noChangeAspect="1" noChangeShapeType="1"/>
            </p:cNvSpPr>
            <p:nvPr/>
          </p:nvSpPr>
          <p:spPr bwMode="auto">
            <a:xfrm rot="2807395">
              <a:off x="1571" y="1583"/>
              <a:ext cx="155" cy="140"/>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0" name="Line 122"/>
            <p:cNvSpPr>
              <a:spLocks noChangeAspect="1" noChangeShapeType="1"/>
            </p:cNvSpPr>
            <p:nvPr/>
          </p:nvSpPr>
          <p:spPr bwMode="auto">
            <a:xfrm rot="2807395">
              <a:off x="1566" y="2038"/>
              <a:ext cx="165" cy="154"/>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1" name="Line 123"/>
            <p:cNvSpPr>
              <a:spLocks noChangeAspect="1" noChangeShapeType="1"/>
            </p:cNvSpPr>
            <p:nvPr/>
          </p:nvSpPr>
          <p:spPr bwMode="auto">
            <a:xfrm rot="8207395">
              <a:off x="1678" y="2380"/>
              <a:ext cx="168" cy="162"/>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2" name="Line 124"/>
            <p:cNvSpPr>
              <a:spLocks noChangeAspect="1" noChangeShapeType="1"/>
            </p:cNvSpPr>
            <p:nvPr/>
          </p:nvSpPr>
          <p:spPr bwMode="auto">
            <a:xfrm rot="2807395">
              <a:off x="1803" y="1806"/>
              <a:ext cx="173" cy="158"/>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3" name="Line 125"/>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4" name="Line 126"/>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5" name="Line 127"/>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6" name="Line 128"/>
            <p:cNvSpPr>
              <a:spLocks noChangeAspect="1" noChangeShapeType="1"/>
            </p:cNvSpPr>
            <p:nvPr/>
          </p:nvSpPr>
          <p:spPr bwMode="auto">
            <a:xfrm rot="2807395">
              <a:off x="1566" y="2266"/>
              <a:ext cx="165" cy="154"/>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7" name="Line 129"/>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sp>
          <p:nvSpPr>
            <p:cNvPr id="378" name="Line 130"/>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p:spPr>
          <p:txBody>
            <a:bodyPr wrap="none" anchor="ctr"/>
            <a:lstStyle/>
            <a:p>
              <a:pPr>
                <a:defRPr/>
              </a:pPr>
              <a:endParaRPr lang="en-US" kern="0">
                <a:solidFill>
                  <a:srgbClr val="009999"/>
                </a:solidFill>
                <a:latin typeface="Times New Roman" pitchFamily="18" charset="0"/>
              </a:endParaRPr>
            </a:p>
          </p:txBody>
        </p:sp>
      </p:grpSp>
    </p:spTree>
    <p:extLst>
      <p:ext uri="{BB962C8B-B14F-4D97-AF65-F5344CB8AC3E}">
        <p14:creationId xmlns:p14="http://schemas.microsoft.com/office/powerpoint/2010/main" val="22705276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8546" name="Picture 2" descr="greytopgord4"/>
          <p:cNvPicPr>
            <a:picLocks noChangeAspect="1" noChangeArrowheads="1"/>
          </p:cNvPicPr>
          <p:nvPr/>
        </p:nvPicPr>
        <p:blipFill>
          <a:blip r:embed="rId2">
            <a:extLst>
              <a:ext uri="{28A0092B-C50C-407E-A947-70E740481C1C}">
                <a14:useLocalDpi xmlns:a14="http://schemas.microsoft.com/office/drawing/2010/main" val="0"/>
              </a:ext>
            </a:extLst>
          </a:blip>
          <a:srcRect b="40901"/>
          <a:stretch>
            <a:fillRect/>
          </a:stretch>
        </p:blipFill>
        <p:spPr bwMode="auto">
          <a:xfrm>
            <a:off x="573088" y="439738"/>
            <a:ext cx="7762875" cy="593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 Box 3"/>
          <p:cNvSpPr txBox="1">
            <a:spLocks noChangeArrowheads="1"/>
          </p:cNvSpPr>
          <p:nvPr/>
        </p:nvSpPr>
        <p:spPr bwMode="auto">
          <a:xfrm>
            <a:off x="520700" y="300038"/>
            <a:ext cx="8102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0" fontAlgn="base" hangingPunct="0">
              <a:spcBef>
                <a:spcPct val="50000"/>
              </a:spcBef>
              <a:spcAft>
                <a:spcPct val="0"/>
              </a:spcAft>
            </a:pPr>
            <a:r>
              <a:rPr lang="en-US">
                <a:solidFill>
                  <a:srgbClr val="000000"/>
                </a:solidFill>
              </a:rPr>
              <a:t>Grid network pruned to order 4 stream delineation</a:t>
            </a:r>
          </a:p>
        </p:txBody>
      </p:sp>
    </p:spTree>
    <p:extLst>
      <p:ext uri="{BB962C8B-B14F-4D97-AF65-F5344CB8AC3E}">
        <p14:creationId xmlns:p14="http://schemas.microsoft.com/office/powerpoint/2010/main" val="39897673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8959" y="467707"/>
            <a:ext cx="6164316" cy="1143000"/>
          </a:xfrm>
        </p:spPr>
        <p:txBody>
          <a:bodyPr/>
          <a:lstStyle/>
          <a:p>
            <a:r>
              <a:rPr lang="en-US" dirty="0" smtClean="0"/>
              <a:t>Principles and methods</a:t>
            </a:r>
            <a:endParaRPr lang="en-US" dirty="0"/>
          </a:p>
        </p:txBody>
      </p:sp>
      <p:sp>
        <p:nvSpPr>
          <p:cNvPr id="3" name="Content Placeholder 2"/>
          <p:cNvSpPr>
            <a:spLocks noGrp="1"/>
          </p:cNvSpPr>
          <p:nvPr>
            <p:ph idx="1"/>
          </p:nvPr>
        </p:nvSpPr>
        <p:spPr/>
        <p:txBody>
          <a:bodyPr/>
          <a:lstStyle/>
          <a:p>
            <a:r>
              <a:rPr lang="en-US" dirty="0"/>
              <a:t>Fundamentals of watershed delineation</a:t>
            </a:r>
          </a:p>
          <a:p>
            <a:r>
              <a:rPr lang="en-US" dirty="0"/>
              <a:t>Geomorphology based channel delineation (objective support threshold determination)</a:t>
            </a:r>
          </a:p>
          <a:p>
            <a:r>
              <a:rPr lang="en-US" dirty="0">
                <a:solidFill>
                  <a:srgbClr val="FF0000"/>
                </a:solidFill>
              </a:rPr>
              <a:t>D-Infinity multiple </a:t>
            </a:r>
            <a:r>
              <a:rPr lang="en-US" dirty="0" smtClean="0">
                <a:solidFill>
                  <a:srgbClr val="FF0000"/>
                </a:solidFill>
              </a:rPr>
              <a:t>flow direction model</a:t>
            </a:r>
          </a:p>
          <a:p>
            <a:r>
              <a:rPr lang="en-US" dirty="0" smtClean="0"/>
              <a:t>Generalized accumulation functionality</a:t>
            </a:r>
            <a:endParaRPr lang="en-US" dirty="0"/>
          </a:p>
        </p:txBody>
      </p:sp>
    </p:spTree>
    <p:extLst>
      <p:ext uri="{BB962C8B-B14F-4D97-AF65-F5344CB8AC3E}">
        <p14:creationId xmlns:p14="http://schemas.microsoft.com/office/powerpoint/2010/main" val="12974441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3" name="Picture 3"/>
          <p:cNvPicPr>
            <a:picLocks noChangeAspect="1" noChangeArrowheads="1"/>
          </p:cNvPicPr>
          <p:nvPr/>
        </p:nvPicPr>
        <p:blipFill>
          <a:blip r:embed="rId5">
            <a:extLst>
              <a:ext uri="{28A0092B-C50C-407E-A947-70E740481C1C}">
                <a14:useLocalDpi xmlns:a14="http://schemas.microsoft.com/office/drawing/2010/main" val="0"/>
              </a:ext>
            </a:extLst>
          </a:blip>
          <a:srcRect l="22585" t="12445" r="15028" b="27960"/>
          <a:stretch>
            <a:fillRect/>
          </a:stretch>
        </p:blipFill>
        <p:spPr bwMode="auto">
          <a:xfrm>
            <a:off x="1800225" y="862013"/>
            <a:ext cx="4705350"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4" name="Group 56"/>
          <p:cNvGrpSpPr>
            <a:grpSpLocks/>
          </p:cNvGrpSpPr>
          <p:nvPr/>
        </p:nvGrpSpPr>
        <p:grpSpPr bwMode="auto">
          <a:xfrm flipV="1">
            <a:off x="1817688" y="847725"/>
            <a:ext cx="4686300" cy="3041650"/>
            <a:chOff x="1586" y="636"/>
            <a:chExt cx="2952" cy="3201"/>
          </a:xfrm>
        </p:grpSpPr>
        <p:sp>
          <p:nvSpPr>
            <p:cNvPr id="2095" name="Line 4"/>
            <p:cNvSpPr>
              <a:spLocks noChangeAspect="1" noChangeShapeType="1"/>
            </p:cNvSpPr>
            <p:nvPr/>
          </p:nvSpPr>
          <p:spPr bwMode="auto">
            <a:xfrm>
              <a:off x="2657"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6" name="Line 5"/>
            <p:cNvSpPr>
              <a:spLocks noChangeAspect="1" noChangeShapeType="1"/>
            </p:cNvSpPr>
            <p:nvPr/>
          </p:nvSpPr>
          <p:spPr bwMode="auto">
            <a:xfrm>
              <a:off x="2927"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7" name="Line 6"/>
            <p:cNvSpPr>
              <a:spLocks noChangeAspect="1" noChangeShapeType="1"/>
            </p:cNvSpPr>
            <p:nvPr/>
          </p:nvSpPr>
          <p:spPr bwMode="auto">
            <a:xfrm>
              <a:off x="3187"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8" name="Line 7"/>
            <p:cNvSpPr>
              <a:spLocks noChangeAspect="1" noChangeShapeType="1"/>
            </p:cNvSpPr>
            <p:nvPr/>
          </p:nvSpPr>
          <p:spPr bwMode="auto">
            <a:xfrm>
              <a:off x="3457"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9" name="Line 8"/>
            <p:cNvSpPr>
              <a:spLocks noChangeAspect="1" noChangeShapeType="1"/>
            </p:cNvSpPr>
            <p:nvPr/>
          </p:nvSpPr>
          <p:spPr bwMode="auto">
            <a:xfrm>
              <a:off x="3738"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100" name="Line 9"/>
            <p:cNvSpPr>
              <a:spLocks noChangeAspect="1" noChangeShapeType="1"/>
            </p:cNvSpPr>
            <p:nvPr/>
          </p:nvSpPr>
          <p:spPr bwMode="auto">
            <a:xfrm>
              <a:off x="4008" y="65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101" name="Line 10"/>
            <p:cNvSpPr>
              <a:spLocks noChangeAspect="1" noChangeShapeType="1"/>
            </p:cNvSpPr>
            <p:nvPr/>
          </p:nvSpPr>
          <p:spPr bwMode="auto">
            <a:xfrm>
              <a:off x="4268" y="66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102" name="Line 11"/>
            <p:cNvSpPr>
              <a:spLocks noChangeAspect="1" noChangeShapeType="1"/>
            </p:cNvSpPr>
            <p:nvPr/>
          </p:nvSpPr>
          <p:spPr bwMode="auto">
            <a:xfrm>
              <a:off x="4538" y="667"/>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103" name="Line 12"/>
            <p:cNvSpPr>
              <a:spLocks noChangeAspect="1" noChangeShapeType="1"/>
            </p:cNvSpPr>
            <p:nvPr/>
          </p:nvSpPr>
          <p:spPr bwMode="auto">
            <a:xfrm>
              <a:off x="1586" y="63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104" name="Line 13"/>
            <p:cNvSpPr>
              <a:spLocks noChangeAspect="1" noChangeShapeType="1"/>
            </p:cNvSpPr>
            <p:nvPr/>
          </p:nvSpPr>
          <p:spPr bwMode="auto">
            <a:xfrm>
              <a:off x="1856" y="63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105" name="Line 14"/>
            <p:cNvSpPr>
              <a:spLocks noChangeAspect="1" noChangeShapeType="1"/>
            </p:cNvSpPr>
            <p:nvPr/>
          </p:nvSpPr>
          <p:spPr bwMode="auto">
            <a:xfrm>
              <a:off x="2116"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106" name="Line 15"/>
            <p:cNvSpPr>
              <a:spLocks noChangeAspect="1" noChangeShapeType="1"/>
            </p:cNvSpPr>
            <p:nvPr/>
          </p:nvSpPr>
          <p:spPr bwMode="auto">
            <a:xfrm>
              <a:off x="2386" y="646"/>
              <a:ext cx="0" cy="317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grpSp>
        <p:nvGrpSpPr>
          <p:cNvPr id="2055" name="Group 63"/>
          <p:cNvGrpSpPr>
            <a:grpSpLocks/>
          </p:cNvGrpSpPr>
          <p:nvPr/>
        </p:nvGrpSpPr>
        <p:grpSpPr bwMode="auto">
          <a:xfrm flipV="1">
            <a:off x="1824038" y="866775"/>
            <a:ext cx="4700587" cy="2986088"/>
            <a:chOff x="708" y="938"/>
            <a:chExt cx="2961" cy="1881"/>
          </a:xfrm>
        </p:grpSpPr>
        <p:sp>
          <p:nvSpPr>
            <p:cNvPr id="2087" name="Line 22"/>
            <p:cNvSpPr>
              <a:spLocks noChangeAspect="1" noChangeShapeType="1"/>
            </p:cNvSpPr>
            <p:nvPr/>
          </p:nvSpPr>
          <p:spPr bwMode="auto">
            <a:xfrm>
              <a:off x="708" y="281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88" name="Line 23"/>
            <p:cNvSpPr>
              <a:spLocks noChangeAspect="1" noChangeShapeType="1"/>
            </p:cNvSpPr>
            <p:nvPr/>
          </p:nvSpPr>
          <p:spPr bwMode="auto">
            <a:xfrm>
              <a:off x="708" y="254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89" name="Line 24"/>
            <p:cNvSpPr>
              <a:spLocks noChangeAspect="1" noChangeShapeType="1"/>
            </p:cNvSpPr>
            <p:nvPr/>
          </p:nvSpPr>
          <p:spPr bwMode="auto">
            <a:xfrm>
              <a:off x="708" y="227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0" name="Line 25"/>
            <p:cNvSpPr>
              <a:spLocks noChangeAspect="1" noChangeShapeType="1"/>
            </p:cNvSpPr>
            <p:nvPr/>
          </p:nvSpPr>
          <p:spPr bwMode="auto">
            <a:xfrm>
              <a:off x="714" y="200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1" name="Line 27"/>
            <p:cNvSpPr>
              <a:spLocks noChangeAspect="1" noChangeShapeType="1"/>
            </p:cNvSpPr>
            <p:nvPr/>
          </p:nvSpPr>
          <p:spPr bwMode="auto">
            <a:xfrm>
              <a:off x="714" y="1479"/>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2" name="Line 28"/>
            <p:cNvSpPr>
              <a:spLocks noChangeAspect="1" noChangeShapeType="1"/>
            </p:cNvSpPr>
            <p:nvPr/>
          </p:nvSpPr>
          <p:spPr bwMode="auto">
            <a:xfrm>
              <a:off x="714" y="1208"/>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3" name="Line 29"/>
            <p:cNvSpPr>
              <a:spLocks noChangeAspect="1" noChangeShapeType="1"/>
            </p:cNvSpPr>
            <p:nvPr/>
          </p:nvSpPr>
          <p:spPr bwMode="auto">
            <a:xfrm>
              <a:off x="714" y="938"/>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94" name="Line 31"/>
            <p:cNvSpPr>
              <a:spLocks noChangeAspect="1" noChangeShapeType="1"/>
            </p:cNvSpPr>
            <p:nvPr/>
          </p:nvSpPr>
          <p:spPr bwMode="auto">
            <a:xfrm>
              <a:off x="714" y="1738"/>
              <a:ext cx="2955"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
        <p:nvSpPr>
          <p:cNvPr id="2056" name="Line 35"/>
          <p:cNvSpPr>
            <a:spLocks noChangeAspect="1" noChangeShapeType="1"/>
          </p:cNvSpPr>
          <p:nvPr/>
        </p:nvSpPr>
        <p:spPr bwMode="auto">
          <a:xfrm flipV="1">
            <a:off x="4573588" y="18653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57" name="Freeform 36"/>
          <p:cNvSpPr>
            <a:spLocks noChangeAspect="1"/>
          </p:cNvSpPr>
          <p:nvPr/>
        </p:nvSpPr>
        <p:spPr bwMode="auto">
          <a:xfrm flipV="1">
            <a:off x="3219450" y="201771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58" name="Text Box 37"/>
          <p:cNvSpPr txBox="1">
            <a:spLocks noChangeAspect="1" noChangeArrowheads="1"/>
          </p:cNvSpPr>
          <p:nvPr/>
        </p:nvSpPr>
        <p:spPr bwMode="auto">
          <a:xfrm>
            <a:off x="4489450" y="3133725"/>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smtClean="0">
                <a:solidFill>
                  <a:srgbClr val="003399"/>
                </a:solidFill>
              </a:rPr>
              <a:t>D</a:t>
            </a:r>
            <a:r>
              <a:rPr kumimoji="0" lang="en-US" sz="3600" b="1" smtClean="0">
                <a:solidFill>
                  <a:srgbClr val="003399"/>
                </a:solidFill>
                <a:sym typeface="Symbol" pitchFamily="18" charset="2"/>
              </a:rPr>
              <a:t></a:t>
            </a:r>
          </a:p>
        </p:txBody>
      </p:sp>
      <p:sp>
        <p:nvSpPr>
          <p:cNvPr id="3082" name="Rectangle 38"/>
          <p:cNvSpPr>
            <a:spLocks noGrp="1" noChangeArrowheads="1"/>
          </p:cNvSpPr>
          <p:nvPr>
            <p:ph type="title"/>
          </p:nvPr>
        </p:nvSpPr>
        <p:spPr>
          <a:xfrm>
            <a:off x="644525" y="0"/>
            <a:ext cx="7772400" cy="752475"/>
          </a:xfrm>
        </p:spPr>
        <p:txBody>
          <a:bodyPr/>
          <a:lstStyle/>
          <a:p>
            <a:pPr eaLnBrk="1" hangingPunct="1">
              <a:defRPr/>
            </a:pPr>
            <a:r>
              <a:rPr lang="en-CA" sz="4000" b="1" kern="1200" dirty="0" smtClean="0">
                <a:solidFill>
                  <a:schemeClr val="tx1"/>
                </a:solidFill>
                <a:latin typeface="Calibri" pitchFamily="34" charset="0"/>
              </a:rPr>
              <a:t>Representation</a:t>
            </a:r>
            <a:r>
              <a:rPr lang="en-CA" sz="4000" b="1" dirty="0" smtClean="0">
                <a:solidFill>
                  <a:srgbClr val="003399"/>
                </a:solidFill>
                <a:latin typeface="Arial" pitchFamily="34" charset="0"/>
              </a:rPr>
              <a:t> </a:t>
            </a:r>
            <a:r>
              <a:rPr lang="en-CA" sz="4000" b="1" kern="1200" dirty="0" smtClean="0">
                <a:solidFill>
                  <a:schemeClr val="tx1"/>
                </a:solidFill>
                <a:latin typeface="Calibri" pitchFamily="34" charset="0"/>
              </a:rPr>
              <a:t>of Flow Field</a:t>
            </a:r>
            <a:endParaRPr lang="en-US" sz="4000" b="1" kern="1200" dirty="0" smtClean="0">
              <a:solidFill>
                <a:schemeClr val="tx1"/>
              </a:solidFill>
              <a:latin typeface="Calibri" pitchFamily="34" charset="0"/>
            </a:endParaRPr>
          </a:p>
        </p:txBody>
      </p:sp>
      <p:sp>
        <p:nvSpPr>
          <p:cNvPr id="2060" name="Line 42"/>
          <p:cNvSpPr>
            <a:spLocks noChangeAspect="1" noChangeShapeType="1"/>
          </p:cNvSpPr>
          <p:nvPr/>
        </p:nvSpPr>
        <p:spPr bwMode="auto">
          <a:xfrm flipH="1" flipV="1">
            <a:off x="4237038" y="1924050"/>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1" name="Line 44"/>
          <p:cNvSpPr>
            <a:spLocks noChangeAspect="1" noChangeShapeType="1"/>
          </p:cNvSpPr>
          <p:nvPr/>
        </p:nvSpPr>
        <p:spPr bwMode="auto">
          <a:xfrm flipH="1" flipV="1">
            <a:off x="4675188" y="2371725"/>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2" name="Line 45"/>
          <p:cNvSpPr>
            <a:spLocks noChangeAspect="1" noChangeShapeType="1"/>
          </p:cNvSpPr>
          <p:nvPr/>
        </p:nvSpPr>
        <p:spPr bwMode="auto">
          <a:xfrm flipV="1">
            <a:off x="5011738" y="230346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3" name="Line 46"/>
          <p:cNvSpPr>
            <a:spLocks noChangeAspect="1" noChangeShapeType="1"/>
          </p:cNvSpPr>
          <p:nvPr/>
        </p:nvSpPr>
        <p:spPr bwMode="auto">
          <a:xfrm flipH="1" flipV="1">
            <a:off x="4665663" y="2809875"/>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4" name="Line 47"/>
          <p:cNvSpPr>
            <a:spLocks noChangeAspect="1" noChangeShapeType="1"/>
          </p:cNvSpPr>
          <p:nvPr/>
        </p:nvSpPr>
        <p:spPr bwMode="auto">
          <a:xfrm flipV="1">
            <a:off x="5002213" y="2751138"/>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5" name="Line 48"/>
          <p:cNvSpPr>
            <a:spLocks noChangeAspect="1" noChangeShapeType="1"/>
          </p:cNvSpPr>
          <p:nvPr/>
        </p:nvSpPr>
        <p:spPr bwMode="auto">
          <a:xfrm flipH="1" flipV="1">
            <a:off x="4675188" y="1924050"/>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6" name="Line 49"/>
          <p:cNvSpPr>
            <a:spLocks noChangeAspect="1" noChangeShapeType="1"/>
          </p:cNvSpPr>
          <p:nvPr/>
        </p:nvSpPr>
        <p:spPr bwMode="auto">
          <a:xfrm flipV="1">
            <a:off x="5011738" y="18653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7" name="Line 52"/>
          <p:cNvSpPr>
            <a:spLocks noChangeAspect="1" noChangeShapeType="1"/>
          </p:cNvSpPr>
          <p:nvPr/>
        </p:nvSpPr>
        <p:spPr bwMode="auto">
          <a:xfrm flipH="1" flipV="1">
            <a:off x="4217988" y="2371725"/>
            <a:ext cx="328612" cy="35560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8" name="Line 53"/>
          <p:cNvSpPr>
            <a:spLocks noChangeAspect="1" noChangeShapeType="1"/>
          </p:cNvSpPr>
          <p:nvPr/>
        </p:nvSpPr>
        <p:spPr bwMode="auto">
          <a:xfrm flipV="1">
            <a:off x="4573588" y="23225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69" name="Freeform 41"/>
          <p:cNvSpPr>
            <a:spLocks noChangeAspect="1"/>
          </p:cNvSpPr>
          <p:nvPr/>
        </p:nvSpPr>
        <p:spPr bwMode="auto">
          <a:xfrm flipV="1">
            <a:off x="4505325" y="1998663"/>
            <a:ext cx="492125" cy="1141412"/>
          </a:xfrm>
          <a:custGeom>
            <a:avLst/>
            <a:gdLst>
              <a:gd name="T0" fmla="*/ 2147483647 w 310"/>
              <a:gd name="T1" fmla="*/ 0 h 719"/>
              <a:gd name="T2" fmla="*/ 0 w 310"/>
              <a:gd name="T3" fmla="*/ 2147483647 h 719"/>
              <a:gd name="T4" fmla="*/ 0 60000 65536"/>
              <a:gd name="T5" fmla="*/ 0 60000 65536"/>
              <a:gd name="T6" fmla="*/ 0 w 310"/>
              <a:gd name="T7" fmla="*/ 0 h 719"/>
              <a:gd name="T8" fmla="*/ 310 w 310"/>
              <a:gd name="T9" fmla="*/ 719 h 719"/>
            </a:gdLst>
            <a:ahLst/>
            <a:cxnLst>
              <a:cxn ang="T4">
                <a:pos x="T0" y="T1"/>
              </a:cxn>
              <a:cxn ang="T5">
                <a:pos x="T2" y="T3"/>
              </a:cxn>
            </a:cxnLst>
            <a:rect l="T6" t="T7" r="T8" b="T9"/>
            <a:pathLst>
              <a:path w="310" h="719">
                <a:moveTo>
                  <a:pt x="310" y="0"/>
                </a:moveTo>
                <a:lnTo>
                  <a:pt x="0" y="719"/>
                </a:lnTo>
              </a:path>
            </a:pathLst>
          </a:custGeom>
          <a:noFill/>
          <a:ln w="38100">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70" name="Text Box 54"/>
          <p:cNvSpPr txBox="1">
            <a:spLocks noChangeAspect="1" noChangeArrowheads="1"/>
          </p:cNvSpPr>
          <p:nvPr/>
        </p:nvSpPr>
        <p:spPr bwMode="auto">
          <a:xfrm>
            <a:off x="3082925" y="3135313"/>
            <a:ext cx="9731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3600" b="1" smtClean="0">
                <a:solidFill>
                  <a:srgbClr val="003399"/>
                </a:solidFill>
              </a:rPr>
              <a:t>D</a:t>
            </a:r>
            <a:r>
              <a:rPr kumimoji="0" lang="en-US" sz="3600" b="1" smtClean="0">
                <a:solidFill>
                  <a:srgbClr val="003399"/>
                </a:solidFill>
                <a:sym typeface="Symbol" pitchFamily="18" charset="2"/>
              </a:rPr>
              <a:t>8</a:t>
            </a:r>
          </a:p>
        </p:txBody>
      </p:sp>
      <p:grpSp>
        <p:nvGrpSpPr>
          <p:cNvPr id="2071" name="Group 55"/>
          <p:cNvGrpSpPr>
            <a:grpSpLocks/>
          </p:cNvGrpSpPr>
          <p:nvPr/>
        </p:nvGrpSpPr>
        <p:grpSpPr bwMode="auto">
          <a:xfrm>
            <a:off x="954088" y="4057650"/>
            <a:ext cx="2808287" cy="2195513"/>
            <a:chOff x="855663" y="4057650"/>
            <a:chExt cx="3270250" cy="2555875"/>
          </a:xfrm>
        </p:grpSpPr>
        <p:pic>
          <p:nvPicPr>
            <p:cNvPr id="2085" name="Picture 58" descr="d8"/>
            <p:cNvPicPr>
              <a:picLocks noChangeAspect="1" noChangeArrowheads="1"/>
            </p:cNvPicPr>
            <p:nvPr/>
          </p:nvPicPr>
          <p:blipFill>
            <a:blip r:embed="rId6" cstate="print">
              <a:extLst>
                <a:ext uri="{28A0092B-C50C-407E-A947-70E740481C1C}">
                  <a14:useLocalDpi xmlns:a14="http://schemas.microsoft.com/office/drawing/2010/main" val="0"/>
                </a:ext>
              </a:extLst>
            </a:blip>
            <a:srcRect t="19861"/>
            <a:stretch>
              <a:fillRect/>
            </a:stretch>
          </p:blipFill>
          <p:spPr bwMode="auto">
            <a:xfrm>
              <a:off x="855663" y="4057650"/>
              <a:ext cx="3270250" cy="2555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86" name="Line 59"/>
            <p:cNvSpPr>
              <a:spLocks noChangeShapeType="1"/>
            </p:cNvSpPr>
            <p:nvPr/>
          </p:nvSpPr>
          <p:spPr bwMode="auto">
            <a:xfrm rot="5400000" flipV="1">
              <a:off x="1550988" y="4948238"/>
              <a:ext cx="1719262" cy="754062"/>
            </a:xfrm>
            <a:prstGeom prst="line">
              <a:avLst/>
            </a:prstGeom>
            <a:noFill/>
            <a:ln w="190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sp>
        <p:nvSpPr>
          <p:cNvPr id="2072" name="Line 60"/>
          <p:cNvSpPr>
            <a:spLocks noChangeAspect="1" noChangeShapeType="1"/>
          </p:cNvSpPr>
          <p:nvPr/>
        </p:nvSpPr>
        <p:spPr bwMode="auto">
          <a:xfrm flipV="1">
            <a:off x="3735388" y="188436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73" name="Line 61"/>
          <p:cNvSpPr>
            <a:spLocks noChangeAspect="1" noChangeShapeType="1"/>
          </p:cNvSpPr>
          <p:nvPr/>
        </p:nvSpPr>
        <p:spPr bwMode="auto">
          <a:xfrm flipV="1">
            <a:off x="3735388" y="2322513"/>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2074" name="Line 62"/>
          <p:cNvSpPr>
            <a:spLocks noChangeAspect="1" noChangeShapeType="1"/>
          </p:cNvSpPr>
          <p:nvPr/>
        </p:nvSpPr>
        <p:spPr bwMode="auto">
          <a:xfrm flipV="1">
            <a:off x="3725863" y="2770188"/>
            <a:ext cx="0" cy="412750"/>
          </a:xfrm>
          <a:prstGeom prst="line">
            <a:avLst/>
          </a:prstGeom>
          <a:noFill/>
          <a:ln w="28575">
            <a:solidFill>
              <a:srgbClr val="003399"/>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nvGrpSpPr>
          <p:cNvPr id="2075" name="Group 56"/>
          <p:cNvGrpSpPr>
            <a:grpSpLocks/>
          </p:cNvGrpSpPr>
          <p:nvPr/>
        </p:nvGrpSpPr>
        <p:grpSpPr bwMode="auto">
          <a:xfrm>
            <a:off x="4568825" y="4083050"/>
            <a:ext cx="2814638" cy="2176463"/>
            <a:chOff x="4470400" y="4083050"/>
            <a:chExt cx="3278188" cy="2533650"/>
          </a:xfrm>
        </p:grpSpPr>
        <p:pic>
          <p:nvPicPr>
            <p:cNvPr id="2083" name="Picture 65" descr="dinf"/>
            <p:cNvPicPr>
              <a:picLocks noChangeAspect="1" noChangeArrowheads="1"/>
            </p:cNvPicPr>
            <p:nvPr/>
          </p:nvPicPr>
          <p:blipFill>
            <a:blip r:embed="rId7">
              <a:extLst>
                <a:ext uri="{28A0092B-C50C-407E-A947-70E740481C1C}">
                  <a14:useLocalDpi xmlns:a14="http://schemas.microsoft.com/office/drawing/2010/main" val="0"/>
                </a:ext>
              </a:extLst>
            </a:blip>
            <a:srcRect t="20795"/>
            <a:stretch>
              <a:fillRect/>
            </a:stretch>
          </p:blipFill>
          <p:spPr bwMode="auto">
            <a:xfrm>
              <a:off x="4470400" y="4083050"/>
              <a:ext cx="3278188" cy="2533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84" name="Line 66"/>
            <p:cNvSpPr>
              <a:spLocks noChangeShapeType="1"/>
            </p:cNvSpPr>
            <p:nvPr/>
          </p:nvSpPr>
          <p:spPr bwMode="auto">
            <a:xfrm rot="5400000" flipV="1">
              <a:off x="5223669" y="4999832"/>
              <a:ext cx="1647825" cy="731837"/>
            </a:xfrm>
            <a:prstGeom prst="line">
              <a:avLst/>
            </a:prstGeom>
            <a:noFill/>
            <a:ln w="19050">
              <a:solidFill>
                <a:srgbClr val="FF3300"/>
              </a:solidFill>
              <a:round/>
              <a:headEnd type="triangle" w="med" len="me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sp>
        <p:nvSpPr>
          <p:cNvPr id="2076" name="Rectangle 77"/>
          <p:cNvSpPr>
            <a:spLocks noChangeArrowheads="1"/>
          </p:cNvSpPr>
          <p:nvPr/>
        </p:nvSpPr>
        <p:spPr bwMode="auto">
          <a:xfrm>
            <a:off x="908050" y="2520950"/>
            <a:ext cx="555625" cy="6159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smtClean="0">
                <a:solidFill>
                  <a:srgbClr val="000000"/>
                </a:solidFill>
              </a:rPr>
              <a:t>67</a:t>
            </a:r>
          </a:p>
        </p:txBody>
      </p:sp>
      <p:sp>
        <p:nvSpPr>
          <p:cNvPr id="2077" name="Rectangle 78"/>
          <p:cNvSpPr>
            <a:spLocks noChangeArrowheads="1"/>
          </p:cNvSpPr>
          <p:nvPr/>
        </p:nvSpPr>
        <p:spPr bwMode="auto">
          <a:xfrm>
            <a:off x="349250" y="2520950"/>
            <a:ext cx="555625" cy="615950"/>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smtClean="0">
                <a:solidFill>
                  <a:srgbClr val="000000"/>
                </a:solidFill>
              </a:rPr>
              <a:t>56</a:t>
            </a:r>
          </a:p>
        </p:txBody>
      </p:sp>
      <p:sp>
        <p:nvSpPr>
          <p:cNvPr id="2078" name="Rectangle 79"/>
          <p:cNvSpPr>
            <a:spLocks noChangeArrowheads="1"/>
          </p:cNvSpPr>
          <p:nvPr/>
        </p:nvSpPr>
        <p:spPr bwMode="auto">
          <a:xfrm>
            <a:off x="908050" y="1912938"/>
            <a:ext cx="555625" cy="61436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smtClean="0">
                <a:solidFill>
                  <a:srgbClr val="000000"/>
                </a:solidFill>
              </a:rPr>
              <a:t>52</a:t>
            </a:r>
          </a:p>
        </p:txBody>
      </p:sp>
      <p:sp>
        <p:nvSpPr>
          <p:cNvPr id="2079" name="Rectangle 80"/>
          <p:cNvSpPr>
            <a:spLocks noChangeArrowheads="1"/>
          </p:cNvSpPr>
          <p:nvPr/>
        </p:nvSpPr>
        <p:spPr bwMode="auto">
          <a:xfrm>
            <a:off x="349250" y="1912938"/>
            <a:ext cx="555625" cy="614362"/>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800" b="1" smtClean="0">
                <a:solidFill>
                  <a:srgbClr val="000000"/>
                </a:solidFill>
              </a:rPr>
              <a:t>48</a:t>
            </a:r>
          </a:p>
        </p:txBody>
      </p:sp>
      <p:sp>
        <p:nvSpPr>
          <p:cNvPr id="2080" name="Line 81"/>
          <p:cNvSpPr>
            <a:spLocks noChangeShapeType="1"/>
          </p:cNvSpPr>
          <p:nvPr/>
        </p:nvSpPr>
        <p:spPr bwMode="auto">
          <a:xfrm flipV="1">
            <a:off x="1179513" y="2305050"/>
            <a:ext cx="0" cy="395288"/>
          </a:xfrm>
          <a:prstGeom prst="line">
            <a:avLst/>
          </a:prstGeom>
          <a:noFill/>
          <a:ln w="57150">
            <a:solidFill>
              <a:schemeClr val="accent2"/>
            </a:solidFill>
            <a:round/>
            <a:headEnd/>
            <a:tailEnd type="triangle" w="sm"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2050" name="Object 3"/>
          <p:cNvGraphicFramePr>
            <a:graphicFrameLocks noChangeAspect="1"/>
          </p:cNvGraphicFramePr>
          <p:nvPr/>
        </p:nvGraphicFramePr>
        <p:xfrm>
          <a:off x="214313" y="3300413"/>
          <a:ext cx="1492250" cy="631825"/>
        </p:xfrm>
        <a:graphic>
          <a:graphicData uri="http://schemas.openxmlformats.org/presentationml/2006/ole">
            <mc:AlternateContent xmlns:mc="http://schemas.openxmlformats.org/markup-compatibility/2006">
              <mc:Choice xmlns:v="urn:schemas-microsoft-com:vml" Requires="v">
                <p:oleObj spid="_x0000_s44088" name="Equation" r:id="rId8" imgW="927000" imgH="393480" progId="Equation.3">
                  <p:embed/>
                </p:oleObj>
              </mc:Choice>
              <mc:Fallback>
                <p:oleObj name="Equation" r:id="rId8" imgW="9270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300413"/>
                        <a:ext cx="1492250" cy="63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81" name="Text Box 83"/>
          <p:cNvSpPr txBox="1">
            <a:spLocks noChangeArrowheads="1"/>
          </p:cNvSpPr>
          <p:nvPr/>
        </p:nvSpPr>
        <p:spPr bwMode="auto">
          <a:xfrm>
            <a:off x="292100" y="862013"/>
            <a:ext cx="12604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mtClean="0">
                <a:solidFill>
                  <a:srgbClr val="000000"/>
                </a:solidFill>
              </a:rPr>
              <a:t>Steepest single direction</a:t>
            </a:r>
          </a:p>
        </p:txBody>
      </p:sp>
      <p:sp>
        <p:nvSpPr>
          <p:cNvPr id="2082" name="Rectangle 3"/>
          <p:cNvSpPr>
            <a:spLocks noChangeArrowheads="1"/>
          </p:cNvSpPr>
          <p:nvPr/>
        </p:nvSpPr>
        <p:spPr bwMode="auto">
          <a:xfrm>
            <a:off x="65088" y="6335713"/>
            <a:ext cx="89535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fontAlgn="base">
              <a:spcBef>
                <a:spcPct val="0"/>
              </a:spcBef>
              <a:spcAft>
                <a:spcPct val="0"/>
              </a:spcAft>
            </a:pPr>
            <a:r>
              <a:rPr lang="en-US" sz="1400" smtClean="0">
                <a:solidFill>
                  <a:srgbClr val="7F7F7F"/>
                </a:solidFill>
                <a:latin typeface="MS Sans Serif"/>
              </a:rPr>
              <a:t>Tarboton, D. G., (1997), "A New Method for the Determination of Flow Directions and Contributing Areas in Grid Digital Elevation Models," Water Resources Research, 33(2): 309-319.)</a:t>
            </a:r>
          </a:p>
        </p:txBody>
      </p:sp>
      <p:graphicFrame>
        <p:nvGraphicFramePr>
          <p:cNvPr id="2051" name="Object 68"/>
          <p:cNvGraphicFramePr>
            <a:graphicFrameLocks noChangeAspect="1"/>
          </p:cNvGraphicFramePr>
          <p:nvPr/>
        </p:nvGraphicFramePr>
        <p:xfrm>
          <a:off x="6518275" y="714375"/>
          <a:ext cx="2974975" cy="3298825"/>
        </p:xfrm>
        <a:graphic>
          <a:graphicData uri="http://schemas.openxmlformats.org/presentationml/2006/ole">
            <mc:AlternateContent xmlns:mc="http://schemas.openxmlformats.org/markup-compatibility/2006">
              <mc:Choice xmlns:v="urn:schemas-microsoft-com:vml" Requires="v">
                <p:oleObj spid="_x0000_s44089" name="Picture" r:id="rId10" imgW="2790720" imgH="3095640" progId="Word.Picture.8">
                  <p:embed/>
                </p:oleObj>
              </mc:Choice>
              <mc:Fallback>
                <p:oleObj name="Picture" r:id="rId10" imgW="2790720" imgH="3095640" progId="Word.Picture.8">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18275" y="714375"/>
                        <a:ext cx="297497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61275176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06982" y="121431"/>
            <a:ext cx="5237019" cy="1143000"/>
          </a:xfrm>
        </p:spPr>
        <p:txBody>
          <a:bodyPr/>
          <a:lstStyle/>
          <a:p>
            <a:r>
              <a:rPr lang="en-US" sz="3200" dirty="0"/>
              <a:t>D-Infinity </a:t>
            </a:r>
            <a:r>
              <a:rPr lang="en-US" sz="3200" dirty="0" smtClean="0"/>
              <a:t>Slope, Flow Direction </a:t>
            </a:r>
            <a:r>
              <a:rPr lang="en-US" sz="3200" dirty="0"/>
              <a:t>and Contributing Area</a:t>
            </a:r>
          </a:p>
        </p:txBody>
      </p:sp>
      <p:pic>
        <p:nvPicPr>
          <p:cNvPr id="389123" name="Picture 3"/>
          <p:cNvPicPr>
            <a:picLocks noChangeAspect="1" noChangeArrowheads="1"/>
          </p:cNvPicPr>
          <p:nvPr/>
        </p:nvPicPr>
        <p:blipFill rotWithShape="1">
          <a:blip r:embed="rId3" cstate="print"/>
          <a:srcRect t="43491"/>
          <a:stretch/>
        </p:blipFill>
        <p:spPr bwMode="auto">
          <a:xfrm>
            <a:off x="2777287" y="3783289"/>
            <a:ext cx="3199443" cy="3026221"/>
          </a:xfrm>
          <a:prstGeom prst="rect">
            <a:avLst/>
          </a:prstGeom>
          <a:noFill/>
          <a:ln w="9525" cap="flat" cmpd="sng">
            <a:noFill/>
            <a:prstDash val="solid"/>
            <a:miter lim="800000"/>
            <a:headEnd/>
            <a:tailEnd/>
          </a:ln>
        </p:spPr>
      </p:pic>
      <p:graphicFrame>
        <p:nvGraphicFramePr>
          <p:cNvPr id="389124" name="Object 2"/>
          <p:cNvGraphicFramePr>
            <a:graphicFrameLocks noChangeAspect="1"/>
          </p:cNvGraphicFramePr>
          <p:nvPr>
            <p:extLst>
              <p:ext uri="{D42A27DB-BD31-4B8C-83A1-F6EECF244321}">
                <p14:modId xmlns:p14="http://schemas.microsoft.com/office/powerpoint/2010/main" val="608881722"/>
              </p:ext>
            </p:extLst>
          </p:nvPr>
        </p:nvGraphicFramePr>
        <p:xfrm>
          <a:off x="0" y="0"/>
          <a:ext cx="3976357" cy="4410635"/>
        </p:xfrm>
        <a:graphic>
          <a:graphicData uri="http://schemas.openxmlformats.org/presentationml/2006/ole">
            <mc:AlternateContent xmlns:mc="http://schemas.openxmlformats.org/markup-compatibility/2006">
              <mc:Choice xmlns:v="urn:schemas-microsoft-com:vml" Requires="v">
                <p:oleObj spid="_x0000_s54288" name="Picture" r:id="rId4" imgW="2790720" imgH="3095640" progId="Word.Picture.8">
                  <p:embed/>
                </p:oleObj>
              </mc:Choice>
              <mc:Fallback>
                <p:oleObj name="Picture" r:id="rId4" imgW="2790720" imgH="3095640"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976357" cy="4410635"/>
                      </a:xfrm>
                      <a:prstGeom prst="rect">
                        <a:avLst/>
                      </a:prstGeom>
                      <a:noFill/>
                      <a:ln>
                        <a:noFill/>
                      </a:ln>
                      <a:effectLst/>
                      <a:extLst/>
                    </p:spPr>
                  </p:pic>
                </p:oleObj>
              </mc:Fallback>
            </mc:AlternateContent>
          </a:graphicData>
        </a:graphic>
      </p:graphicFrame>
      <p:pic>
        <p:nvPicPr>
          <p:cNvPr id="389125" name="Picture 5"/>
          <p:cNvPicPr>
            <a:picLocks noChangeAspect="1" noChangeArrowheads="1"/>
          </p:cNvPicPr>
          <p:nvPr/>
        </p:nvPicPr>
        <p:blipFill>
          <a:blip r:embed="rId6" cstate="print"/>
          <a:srcRect/>
          <a:stretch>
            <a:fillRect/>
          </a:stretch>
        </p:blipFill>
        <p:spPr bwMode="auto">
          <a:xfrm>
            <a:off x="604024" y="5105400"/>
            <a:ext cx="1920101" cy="1085850"/>
          </a:xfrm>
          <a:prstGeom prst="rect">
            <a:avLst/>
          </a:prstGeom>
          <a:noFill/>
          <a:ln w="9525" cap="flat" cmpd="sng">
            <a:noFill/>
            <a:prstDash val="solid"/>
            <a:miter lim="800000"/>
            <a:headEnd/>
            <a:tailEnd/>
          </a:ln>
        </p:spPr>
      </p:pic>
      <p:pic>
        <p:nvPicPr>
          <p:cNvPr id="7" name="Picture 3"/>
          <p:cNvPicPr>
            <a:picLocks noChangeAspect="1" noChangeArrowheads="1"/>
          </p:cNvPicPr>
          <p:nvPr/>
        </p:nvPicPr>
        <p:blipFill rotWithShape="1">
          <a:blip r:embed="rId7" cstate="print"/>
          <a:srcRect l="38074"/>
          <a:stretch/>
        </p:blipFill>
        <p:spPr bwMode="auto">
          <a:xfrm>
            <a:off x="5976730" y="1521478"/>
            <a:ext cx="3152255" cy="5260322"/>
          </a:xfrm>
          <a:prstGeom prst="rect">
            <a:avLst/>
          </a:prstGeom>
          <a:noFill/>
          <a:ln w="9525" cap="flat" cmpd="sng">
            <a:noFill/>
            <a:prstDash val="solid"/>
            <a:miter lim="800000"/>
            <a:headEnd/>
            <a:tailEnd/>
          </a:ln>
        </p:spPr>
      </p:pic>
      <p:cxnSp>
        <p:nvCxnSpPr>
          <p:cNvPr id="5" name="Straight Connector 4"/>
          <p:cNvCxnSpPr/>
          <p:nvPr/>
        </p:nvCxnSpPr>
        <p:spPr bwMode="auto">
          <a:xfrm>
            <a:off x="3200400" y="1371600"/>
            <a:ext cx="5928585" cy="0"/>
          </a:xfrm>
          <a:prstGeom prst="line">
            <a:avLst/>
          </a:prstGeom>
          <a:solidFill>
            <a:schemeClr val="accent1"/>
          </a:solidFill>
          <a:ln w="9525" cap="flat" cmpd="sng" algn="ctr">
            <a:solidFill>
              <a:schemeClr val="bg2"/>
            </a:solidFill>
            <a:prstDash val="solid"/>
            <a:round/>
            <a:headEnd type="none" w="med" len="med"/>
            <a:tailEnd type="none" w="med" len="med"/>
          </a:ln>
          <a:effectLst/>
        </p:spPr>
      </p:cxnSp>
      <p:pic>
        <p:nvPicPr>
          <p:cNvPr id="54275"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16489" r="23134" b="21636"/>
          <a:stretch/>
        </p:blipFill>
        <p:spPr bwMode="auto">
          <a:xfrm>
            <a:off x="3408218" y="1521477"/>
            <a:ext cx="2513092" cy="2731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47835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4" name="Picture 8" descr="d8"/>
          <p:cNvPicPr>
            <a:picLocks noChangeAspect="1" noChangeArrowheads="1"/>
          </p:cNvPicPr>
          <p:nvPr/>
        </p:nvPicPr>
        <p:blipFill>
          <a:blip r:embed="rId2">
            <a:extLst>
              <a:ext uri="{28A0092B-C50C-407E-A947-70E740481C1C}">
                <a14:useLocalDpi xmlns:a14="http://schemas.microsoft.com/office/drawing/2010/main" val="0"/>
              </a:ext>
            </a:extLst>
          </a:blip>
          <a:srcRect t="11664" b="9357"/>
          <a:stretch>
            <a:fillRect/>
          </a:stretch>
        </p:blipFill>
        <p:spPr bwMode="auto">
          <a:xfrm>
            <a:off x="4483100" y="1588"/>
            <a:ext cx="4868863" cy="450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9" descr="di"/>
          <p:cNvPicPr>
            <a:picLocks noChangeAspect="1" noChangeArrowheads="1"/>
          </p:cNvPicPr>
          <p:nvPr/>
        </p:nvPicPr>
        <p:blipFill>
          <a:blip r:embed="rId3">
            <a:extLst>
              <a:ext uri="{28A0092B-C50C-407E-A947-70E740481C1C}">
                <a14:useLocalDpi xmlns:a14="http://schemas.microsoft.com/office/drawing/2010/main" val="0"/>
              </a:ext>
            </a:extLst>
          </a:blip>
          <a:srcRect t="11407" b="9741"/>
          <a:stretch>
            <a:fillRect/>
          </a:stretch>
        </p:blipFill>
        <p:spPr bwMode="auto">
          <a:xfrm>
            <a:off x="0" y="0"/>
            <a:ext cx="4868863"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ext Box 4"/>
          <p:cNvSpPr txBox="1">
            <a:spLocks noChangeArrowheads="1"/>
          </p:cNvSpPr>
          <p:nvPr/>
        </p:nvSpPr>
        <p:spPr bwMode="auto">
          <a:xfrm>
            <a:off x="7553325" y="635000"/>
            <a:ext cx="752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kumimoji="0" lang="en-US" sz="2400" b="1" smtClean="0">
                <a:solidFill>
                  <a:srgbClr val="010000"/>
                </a:solidFill>
                <a:latin typeface="Arial" pitchFamily="34" charset="0"/>
              </a:rPr>
              <a:t>D8</a:t>
            </a:r>
          </a:p>
        </p:txBody>
      </p:sp>
      <p:sp>
        <p:nvSpPr>
          <p:cNvPr id="44037" name="Text Box 5"/>
          <p:cNvSpPr txBox="1">
            <a:spLocks noChangeArrowheads="1"/>
          </p:cNvSpPr>
          <p:nvPr/>
        </p:nvSpPr>
        <p:spPr bwMode="auto">
          <a:xfrm>
            <a:off x="1452563" y="0"/>
            <a:ext cx="35782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kumimoji="0" lang="en-US" sz="2800" b="1" smtClean="0">
                <a:solidFill>
                  <a:srgbClr val="010000"/>
                </a:solidFill>
                <a:latin typeface="Arial" pitchFamily="34" charset="0"/>
              </a:rPr>
              <a:t>Contributing Area</a:t>
            </a:r>
            <a:endParaRPr kumimoji="0" lang="en-US" sz="2800" b="1" smtClean="0">
              <a:solidFill>
                <a:srgbClr val="010000"/>
              </a:solidFill>
              <a:latin typeface="Arial" pitchFamily="34" charset="0"/>
              <a:sym typeface="Symbol" pitchFamily="18" charset="2"/>
            </a:endParaRPr>
          </a:p>
        </p:txBody>
      </p:sp>
      <p:sp>
        <p:nvSpPr>
          <p:cNvPr id="44038" name="Rectangle 9"/>
          <p:cNvSpPr>
            <a:spLocks noChangeArrowheads="1"/>
          </p:cNvSpPr>
          <p:nvPr/>
        </p:nvSpPr>
        <p:spPr bwMode="auto">
          <a:xfrm>
            <a:off x="3130550" y="619125"/>
            <a:ext cx="622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2400" b="1" smtClean="0">
                <a:solidFill>
                  <a:srgbClr val="010000"/>
                </a:solidFill>
              </a:rPr>
              <a:t>D</a:t>
            </a:r>
            <a:r>
              <a:rPr lang="en-US" sz="2400" b="1" smtClean="0">
                <a:solidFill>
                  <a:srgbClr val="010000"/>
                </a:solidFill>
                <a:sym typeface="Symbol" pitchFamily="18" charset="2"/>
              </a:rPr>
              <a:t></a:t>
            </a:r>
          </a:p>
        </p:txBody>
      </p:sp>
      <p:pic>
        <p:nvPicPr>
          <p:cNvPr id="44039"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525" y="6526213"/>
            <a:ext cx="75152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0363" y="4349750"/>
            <a:ext cx="8567737" cy="21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41" name="Group 16"/>
          <p:cNvGrpSpPr>
            <a:grpSpLocks/>
          </p:cNvGrpSpPr>
          <p:nvPr/>
        </p:nvGrpSpPr>
        <p:grpSpPr bwMode="auto">
          <a:xfrm>
            <a:off x="4140200" y="3090863"/>
            <a:ext cx="884238" cy="1098550"/>
            <a:chOff x="5203" y="182"/>
            <a:chExt cx="557" cy="692"/>
          </a:xfrm>
        </p:grpSpPr>
        <p:sp>
          <p:nvSpPr>
            <p:cNvPr id="44042" name="Rectangle 11"/>
            <p:cNvSpPr>
              <a:spLocks noChangeArrowheads="1"/>
            </p:cNvSpPr>
            <p:nvPr/>
          </p:nvSpPr>
          <p:spPr bwMode="auto">
            <a:xfrm>
              <a:off x="5203" y="227"/>
              <a:ext cx="168" cy="88"/>
            </a:xfrm>
            <a:prstGeom prst="rect">
              <a:avLst/>
            </a:prstGeom>
            <a:solidFill>
              <a:srgbClr val="996633"/>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smtClean="0">
                <a:solidFill>
                  <a:srgbClr val="010000"/>
                </a:solidFill>
                <a:latin typeface="Times New Roman" pitchFamily="18" charset="0"/>
              </a:endParaRPr>
            </a:p>
          </p:txBody>
        </p:sp>
        <p:sp>
          <p:nvSpPr>
            <p:cNvPr id="44043" name="Rectangle 12"/>
            <p:cNvSpPr>
              <a:spLocks noChangeArrowheads="1"/>
            </p:cNvSpPr>
            <p:nvPr/>
          </p:nvSpPr>
          <p:spPr bwMode="auto">
            <a:xfrm>
              <a:off x="5203" y="395"/>
              <a:ext cx="168" cy="88"/>
            </a:xfrm>
            <a:prstGeom prst="rect">
              <a:avLst/>
            </a:prstGeom>
            <a:solidFill>
              <a:srgbClr val="FFCC00"/>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smtClean="0">
                <a:solidFill>
                  <a:srgbClr val="010000"/>
                </a:solidFill>
                <a:latin typeface="Times New Roman" pitchFamily="18" charset="0"/>
              </a:endParaRPr>
            </a:p>
          </p:txBody>
        </p:sp>
        <p:sp>
          <p:nvSpPr>
            <p:cNvPr id="44044" name="Rectangle 13"/>
            <p:cNvSpPr>
              <a:spLocks noChangeArrowheads="1"/>
            </p:cNvSpPr>
            <p:nvPr/>
          </p:nvSpPr>
          <p:spPr bwMode="auto">
            <a:xfrm>
              <a:off x="5203" y="563"/>
              <a:ext cx="168" cy="88"/>
            </a:xfrm>
            <a:prstGeom prst="rect">
              <a:avLst/>
            </a:prstGeom>
            <a:solidFill>
              <a:srgbClr val="CCFFFF"/>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smtClean="0">
                <a:solidFill>
                  <a:srgbClr val="010000"/>
                </a:solidFill>
                <a:latin typeface="Times New Roman" pitchFamily="18" charset="0"/>
              </a:endParaRPr>
            </a:p>
          </p:txBody>
        </p:sp>
        <p:sp>
          <p:nvSpPr>
            <p:cNvPr id="44045" name="Rectangle 14"/>
            <p:cNvSpPr>
              <a:spLocks noChangeArrowheads="1"/>
            </p:cNvSpPr>
            <p:nvPr/>
          </p:nvSpPr>
          <p:spPr bwMode="auto">
            <a:xfrm>
              <a:off x="5396" y="182"/>
              <a:ext cx="364" cy="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latin typeface="Times New Roman" pitchFamily="18" charset="0"/>
                </a:rPr>
                <a:t>&lt;1 ha</a:t>
              </a:r>
              <a:endParaRPr lang="en-US" baseline="30000" smtClean="0">
                <a:solidFill>
                  <a:srgbClr val="000000"/>
                </a:solidFill>
                <a:latin typeface="Times New Roman" pitchFamily="18" charset="0"/>
              </a:endParaRPr>
            </a:p>
            <a:p>
              <a:pPr eaLnBrk="0" fontAlgn="base" hangingPunct="0">
                <a:spcBef>
                  <a:spcPct val="0"/>
                </a:spcBef>
                <a:spcAft>
                  <a:spcPct val="0"/>
                </a:spcAft>
              </a:pPr>
              <a:r>
                <a:rPr lang="en-US" smtClean="0">
                  <a:solidFill>
                    <a:srgbClr val="000000"/>
                  </a:solidFill>
                  <a:latin typeface="Times New Roman" pitchFamily="18" charset="0"/>
                </a:rPr>
                <a:t>1-4 ha</a:t>
              </a:r>
              <a:endParaRPr lang="en-US" baseline="30000" smtClean="0">
                <a:solidFill>
                  <a:srgbClr val="000000"/>
                </a:solidFill>
                <a:latin typeface="Times New Roman" pitchFamily="18" charset="0"/>
              </a:endParaRPr>
            </a:p>
            <a:p>
              <a:pPr eaLnBrk="0" fontAlgn="base" hangingPunct="0">
                <a:spcBef>
                  <a:spcPct val="0"/>
                </a:spcBef>
                <a:spcAft>
                  <a:spcPct val="0"/>
                </a:spcAft>
              </a:pPr>
              <a:r>
                <a:rPr lang="en-US" smtClean="0">
                  <a:solidFill>
                    <a:srgbClr val="000000"/>
                  </a:solidFill>
                  <a:latin typeface="Times New Roman" pitchFamily="18" charset="0"/>
                </a:rPr>
                <a:t>4-8 ha</a:t>
              </a:r>
              <a:endParaRPr lang="en-US" baseline="30000" smtClean="0">
                <a:solidFill>
                  <a:srgbClr val="000000"/>
                </a:solidFill>
                <a:latin typeface="Times New Roman" pitchFamily="18" charset="0"/>
              </a:endParaRPr>
            </a:p>
            <a:p>
              <a:pPr eaLnBrk="0" fontAlgn="base" hangingPunct="0">
                <a:spcBef>
                  <a:spcPct val="0"/>
                </a:spcBef>
                <a:spcAft>
                  <a:spcPct val="0"/>
                </a:spcAft>
              </a:pPr>
              <a:r>
                <a:rPr lang="en-US" smtClean="0">
                  <a:solidFill>
                    <a:srgbClr val="000000"/>
                  </a:solidFill>
                  <a:latin typeface="Times New Roman" pitchFamily="18" charset="0"/>
                </a:rPr>
                <a:t>&gt;8 ha</a:t>
              </a:r>
              <a:endParaRPr lang="en-US" baseline="30000" smtClean="0">
                <a:solidFill>
                  <a:srgbClr val="000000"/>
                </a:solidFill>
                <a:latin typeface="Times New Roman" pitchFamily="18" charset="0"/>
              </a:endParaRPr>
            </a:p>
          </p:txBody>
        </p:sp>
        <p:sp>
          <p:nvSpPr>
            <p:cNvPr id="44046" name="Rectangle 15"/>
            <p:cNvSpPr>
              <a:spLocks noChangeArrowheads="1"/>
            </p:cNvSpPr>
            <p:nvPr/>
          </p:nvSpPr>
          <p:spPr bwMode="auto">
            <a:xfrm>
              <a:off x="5203" y="731"/>
              <a:ext cx="168" cy="88"/>
            </a:xfrm>
            <a:prstGeom prst="rect">
              <a:avLst/>
            </a:prstGeom>
            <a:solidFill>
              <a:srgbClr val="33CCCC"/>
            </a:solidFill>
            <a:ln w="9525">
              <a:solidFill>
                <a:schemeClr val="tx1"/>
              </a:solidFill>
              <a:miter lim="800000"/>
              <a:headEnd/>
              <a:tailEnd/>
            </a:ln>
          </p:spPr>
          <p:txBody>
            <a:bodyPr wrap="none" anchor="ctr"/>
            <a:lstStyle/>
            <a:p>
              <a:pPr algn="ctr" eaLnBrk="0" fontAlgn="base" hangingPunct="0">
                <a:spcBef>
                  <a:spcPct val="0"/>
                </a:spcBef>
                <a:spcAft>
                  <a:spcPct val="0"/>
                </a:spcAft>
              </a:pPr>
              <a:endParaRPr kumimoji="1" lang="en-US" sz="2000" smtClean="0">
                <a:solidFill>
                  <a:srgbClr val="010000"/>
                </a:solidFill>
                <a:latin typeface="Times New Roman" pitchFamily="18" charset="0"/>
              </a:endParaRPr>
            </a:p>
          </p:txBody>
        </p:sp>
      </p:grpSp>
    </p:spTree>
    <p:extLst>
      <p:ext uri="{BB962C8B-B14F-4D97-AF65-F5344CB8AC3E}">
        <p14:creationId xmlns:p14="http://schemas.microsoft.com/office/powerpoint/2010/main" val="35553103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8959" y="467707"/>
            <a:ext cx="6164316" cy="1143000"/>
          </a:xfrm>
        </p:spPr>
        <p:txBody>
          <a:bodyPr/>
          <a:lstStyle/>
          <a:p>
            <a:r>
              <a:rPr lang="en-US" dirty="0" smtClean="0"/>
              <a:t>Principles and methods</a:t>
            </a:r>
            <a:endParaRPr lang="en-US" dirty="0"/>
          </a:p>
        </p:txBody>
      </p:sp>
      <p:sp>
        <p:nvSpPr>
          <p:cNvPr id="3" name="Content Placeholder 2"/>
          <p:cNvSpPr>
            <a:spLocks noGrp="1"/>
          </p:cNvSpPr>
          <p:nvPr>
            <p:ph idx="1"/>
          </p:nvPr>
        </p:nvSpPr>
        <p:spPr/>
        <p:txBody>
          <a:bodyPr/>
          <a:lstStyle/>
          <a:p>
            <a:r>
              <a:rPr lang="en-US" dirty="0"/>
              <a:t>Fundamentals of watershed delineation</a:t>
            </a:r>
          </a:p>
          <a:p>
            <a:r>
              <a:rPr lang="en-US" dirty="0"/>
              <a:t>Geomorphology based channel delineation (objective support threshold determination)</a:t>
            </a:r>
          </a:p>
          <a:p>
            <a:r>
              <a:rPr lang="en-US" dirty="0"/>
              <a:t>D-Infinity multiple flow direction model</a:t>
            </a:r>
          </a:p>
          <a:p>
            <a:r>
              <a:rPr lang="en-US" dirty="0" smtClean="0">
                <a:solidFill>
                  <a:srgbClr val="FF0000"/>
                </a:solidFill>
              </a:rPr>
              <a:t>Generalized accumulation functionality</a:t>
            </a:r>
            <a:endParaRPr lang="en-US" dirty="0">
              <a:solidFill>
                <a:srgbClr val="FF0000"/>
              </a:solidFill>
            </a:endParaRPr>
          </a:p>
        </p:txBody>
      </p:sp>
    </p:spTree>
    <p:extLst>
      <p:ext uri="{BB962C8B-B14F-4D97-AF65-F5344CB8AC3E}">
        <p14:creationId xmlns:p14="http://schemas.microsoft.com/office/powerpoint/2010/main" val="2995943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8959" y="467707"/>
            <a:ext cx="6164316" cy="1143000"/>
          </a:xfrm>
        </p:spPr>
        <p:txBody>
          <a:bodyPr/>
          <a:lstStyle/>
          <a:p>
            <a:r>
              <a:rPr lang="en-US" dirty="0" smtClean="0"/>
              <a:t>Principles and methods</a:t>
            </a:r>
            <a:endParaRPr lang="en-US" dirty="0"/>
          </a:p>
        </p:txBody>
      </p:sp>
      <p:sp>
        <p:nvSpPr>
          <p:cNvPr id="3" name="Content Placeholder 2"/>
          <p:cNvSpPr>
            <a:spLocks noGrp="1"/>
          </p:cNvSpPr>
          <p:nvPr>
            <p:ph idx="1"/>
          </p:nvPr>
        </p:nvSpPr>
        <p:spPr/>
        <p:txBody>
          <a:bodyPr/>
          <a:lstStyle/>
          <a:p>
            <a:r>
              <a:rPr lang="en-US" dirty="0" smtClean="0"/>
              <a:t>Fundamentals of watershed delineation</a:t>
            </a:r>
          </a:p>
          <a:p>
            <a:r>
              <a:rPr lang="en-US" dirty="0" smtClean="0"/>
              <a:t>Geomorphology based channel delineation (objective support threshold determination)</a:t>
            </a:r>
          </a:p>
          <a:p>
            <a:r>
              <a:rPr lang="en-US" dirty="0" smtClean="0"/>
              <a:t>D-Infinity multiple flow direction model</a:t>
            </a:r>
          </a:p>
          <a:p>
            <a:r>
              <a:rPr lang="en-US" dirty="0" smtClean="0"/>
              <a:t>Generalized accumulation functionality</a:t>
            </a:r>
            <a:endParaRPr lang="en-US" dirty="0"/>
          </a:p>
        </p:txBody>
      </p:sp>
    </p:spTree>
    <p:extLst>
      <p:ext uri="{BB962C8B-B14F-4D97-AF65-F5344CB8AC3E}">
        <p14:creationId xmlns:p14="http://schemas.microsoft.com/office/powerpoint/2010/main" val="234181102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
          <p:cNvGraphicFramePr>
            <a:graphicFrameLocks noChangeAspect="1"/>
          </p:cNvGraphicFramePr>
          <p:nvPr>
            <p:extLst>
              <p:ext uri="{D42A27DB-BD31-4B8C-83A1-F6EECF244321}">
                <p14:modId xmlns:p14="http://schemas.microsoft.com/office/powerpoint/2010/main" val="1145390915"/>
              </p:ext>
            </p:extLst>
          </p:nvPr>
        </p:nvGraphicFramePr>
        <p:xfrm>
          <a:off x="3402013" y="1379538"/>
          <a:ext cx="5816600" cy="5156200"/>
        </p:xfrm>
        <a:graphic>
          <a:graphicData uri="http://schemas.openxmlformats.org/presentationml/2006/ole">
            <mc:AlternateContent xmlns:mc="http://schemas.openxmlformats.org/markup-compatibility/2006">
              <mc:Choice xmlns:v="urn:schemas-microsoft-com:vml" Requires="v">
                <p:oleObj spid="_x0000_s45085" name="Document" r:id="rId4" imgW="3359143" imgH="2985022" progId="Word.Document.8">
                  <p:embed/>
                </p:oleObj>
              </mc:Choice>
              <mc:Fallback>
                <p:oleObj name="Document" r:id="rId4" imgW="3359143" imgH="2985022" progId="Word.Document.8">
                  <p:embed/>
                  <p:pic>
                    <p:nvPicPr>
                      <p:cNvPr id="0" name=""/>
                      <p:cNvPicPr>
                        <a:picLocks noChangeAspect="1" noChangeArrowheads="1"/>
                      </p:cNvPicPr>
                      <p:nvPr/>
                    </p:nvPicPr>
                    <p:blipFill>
                      <a:blip r:embed="rId5"/>
                      <a:srcRect/>
                      <a:stretch>
                        <a:fillRect/>
                      </a:stretch>
                    </p:blipFill>
                    <p:spPr bwMode="auto">
                      <a:xfrm>
                        <a:off x="3402013" y="1379538"/>
                        <a:ext cx="5816600" cy="5156200"/>
                      </a:xfrm>
                      <a:prstGeom prst="rect">
                        <a:avLst/>
                      </a:prstGeom>
                      <a:noFill/>
                      <a:ln>
                        <a:noFill/>
                      </a:ln>
                      <a:effectLst/>
                      <a:extLst>
                        <a:ext uri="{909E8E84-426E-40DD-AFC4-6F175D3DCCD1}">
                          <a14:hiddenFill xmlns:a14="http://schemas.microsoft.com/office/drawing/2010/main">
                            <a:solidFill>
                              <a:srgbClr val="FF99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3"/>
          <p:cNvSpPr>
            <a:spLocks noChangeArrowheads="1"/>
          </p:cNvSpPr>
          <p:nvPr/>
        </p:nvSpPr>
        <p:spPr bwMode="auto">
          <a:xfrm>
            <a:off x="468313" y="200025"/>
            <a:ext cx="83216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p>
            <a:pPr algn="ctr" fontAlgn="base">
              <a:spcBef>
                <a:spcPct val="0"/>
              </a:spcBef>
              <a:spcAft>
                <a:spcPct val="0"/>
              </a:spcAft>
            </a:pPr>
            <a:r>
              <a:rPr lang="en-US" sz="4000" smtClean="0">
                <a:solidFill>
                  <a:srgbClr val="000000"/>
                </a:solidFill>
                <a:latin typeface="Calibri" pitchFamily="34" charset="0"/>
              </a:rPr>
              <a:t>Contributing area – General accumulation function</a:t>
            </a:r>
          </a:p>
        </p:txBody>
      </p:sp>
      <p:pic>
        <p:nvPicPr>
          <p:cNvPr id="3076" name="Picture 9"/>
          <p:cNvPicPr>
            <a:picLocks noChangeAspect="1" noChangeArrowheads="1"/>
          </p:cNvPicPr>
          <p:nvPr/>
        </p:nvPicPr>
        <p:blipFill>
          <a:blip r:embed="rId6">
            <a:extLst>
              <a:ext uri="{28A0092B-C50C-407E-A947-70E740481C1C}">
                <a14:useLocalDpi xmlns:a14="http://schemas.microsoft.com/office/drawing/2010/main" val="0"/>
              </a:ext>
            </a:extLst>
          </a:blip>
          <a:srcRect l="47328" b="38795"/>
          <a:stretch>
            <a:fillRect/>
          </a:stretch>
        </p:blipFill>
        <p:spPr bwMode="auto">
          <a:xfrm>
            <a:off x="0" y="1747838"/>
            <a:ext cx="3214688"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Oval 10"/>
          <p:cNvSpPr>
            <a:spLocks noChangeArrowheads="1"/>
          </p:cNvSpPr>
          <p:nvPr/>
        </p:nvSpPr>
        <p:spPr bwMode="auto">
          <a:xfrm>
            <a:off x="450850" y="3841750"/>
            <a:ext cx="111125" cy="111125"/>
          </a:xfrm>
          <a:prstGeom prst="ellipse">
            <a:avLst/>
          </a:prstGeom>
          <a:solidFill>
            <a:srgbClr val="FF0000"/>
          </a:solidFill>
          <a:ln w="9525">
            <a:solidFill>
              <a:srgbClr val="000000"/>
            </a:solidFill>
            <a:round/>
            <a:headEnd/>
            <a:tailEnd/>
          </a:ln>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3078" name="Text Box 11"/>
          <p:cNvSpPr txBox="1">
            <a:spLocks noChangeArrowheads="1"/>
          </p:cNvSpPr>
          <p:nvPr/>
        </p:nvSpPr>
        <p:spPr bwMode="auto">
          <a:xfrm>
            <a:off x="234950" y="3222625"/>
            <a:ext cx="547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u="sng" smtClean="0">
                <a:solidFill>
                  <a:srgbClr val="000000"/>
                </a:solidFill>
              </a:rPr>
              <a:t>x</a:t>
            </a:r>
          </a:p>
        </p:txBody>
      </p:sp>
      <p:sp>
        <p:nvSpPr>
          <p:cNvPr id="3079" name="Text Box 13"/>
          <p:cNvSpPr txBox="1">
            <a:spLocks noChangeArrowheads="1"/>
          </p:cNvSpPr>
          <p:nvPr/>
        </p:nvSpPr>
        <p:spPr bwMode="auto">
          <a:xfrm>
            <a:off x="1200150" y="2846388"/>
            <a:ext cx="101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sz="2400" smtClean="0">
                <a:solidFill>
                  <a:srgbClr val="000000"/>
                </a:solidFill>
              </a:rPr>
              <a:t>w(</a:t>
            </a:r>
            <a:r>
              <a:rPr kumimoji="0" lang="en-US" sz="2400" u="sng" smtClean="0">
                <a:solidFill>
                  <a:srgbClr val="000000"/>
                </a:solidFill>
              </a:rPr>
              <a:t>x</a:t>
            </a:r>
            <a:r>
              <a:rPr kumimoji="0" lang="en-US" sz="2400" smtClean="0">
                <a:solidFill>
                  <a:srgbClr val="000000"/>
                </a:solidFill>
              </a:rPr>
              <a:t>)</a:t>
            </a:r>
          </a:p>
        </p:txBody>
      </p:sp>
      <p:sp>
        <p:nvSpPr>
          <p:cNvPr id="3080" name="Line 14"/>
          <p:cNvSpPr>
            <a:spLocks noChangeShapeType="1"/>
          </p:cNvSpPr>
          <p:nvPr/>
        </p:nvSpPr>
        <p:spPr bwMode="auto">
          <a:xfrm flipH="1">
            <a:off x="2286000" y="1939925"/>
            <a:ext cx="1714500" cy="1143000"/>
          </a:xfrm>
          <a:prstGeom prst="line">
            <a:avLst/>
          </a:prstGeom>
          <a:noFill/>
          <a:ln w="9525">
            <a:solidFill>
              <a:schemeClr val="bg2"/>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Tree>
    <p:extLst>
      <p:ext uri="{BB962C8B-B14F-4D97-AF65-F5344CB8AC3E}">
        <p14:creationId xmlns:p14="http://schemas.microsoft.com/office/powerpoint/2010/main" val="7931734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85800" y="263525"/>
            <a:ext cx="7772400" cy="1169988"/>
          </a:xfrm>
        </p:spPr>
        <p:txBody>
          <a:bodyPr/>
          <a:lstStyle/>
          <a:p>
            <a:pPr eaLnBrk="1" hangingPunct="1"/>
            <a:r>
              <a:rPr lang="en-US" sz="4000" dirty="0" err="1" smtClean="0">
                <a:latin typeface="Calibri" pitchFamily="34" charset="0"/>
                <a:cs typeface="Calibri" pitchFamily="34" charset="0"/>
              </a:rPr>
              <a:t>Pseudocode</a:t>
            </a:r>
            <a:r>
              <a:rPr lang="en-US" sz="4000" dirty="0" smtClean="0">
                <a:latin typeface="Calibri" pitchFamily="34" charset="0"/>
                <a:cs typeface="Calibri" pitchFamily="34" charset="0"/>
              </a:rPr>
              <a:t> for Recursive Flow Accumulation</a:t>
            </a:r>
          </a:p>
        </p:txBody>
      </p:sp>
      <p:graphicFrame>
        <p:nvGraphicFramePr>
          <p:cNvPr id="21" name="Table 20"/>
          <p:cNvGraphicFramePr>
            <a:graphicFrameLocks noGrp="1"/>
          </p:cNvGraphicFramePr>
          <p:nvPr>
            <p:extLst>
              <p:ext uri="{D42A27DB-BD31-4B8C-83A1-F6EECF244321}">
                <p14:modId xmlns:p14="http://schemas.microsoft.com/office/powerpoint/2010/main" val="1816547959"/>
              </p:ext>
            </p:extLst>
          </p:nvPr>
        </p:nvGraphicFramePr>
        <p:xfrm>
          <a:off x="534988" y="1736180"/>
          <a:ext cx="5373687" cy="4389438"/>
        </p:xfrm>
        <a:graphic>
          <a:graphicData uri="http://schemas.openxmlformats.org/drawingml/2006/table">
            <a:tbl>
              <a:tblPr/>
              <a:tblGrid>
                <a:gridCol w="5373687"/>
              </a:tblGrid>
              <a:tr h="4389438">
                <a:tc>
                  <a:txBody>
                    <a:bodyPr/>
                    <a:lstStyle/>
                    <a:p>
                      <a:pPr marL="0" marR="0" algn="l">
                        <a:spcBef>
                          <a:spcPts val="0"/>
                        </a:spcBef>
                        <a:spcAft>
                          <a:spcPts val="0"/>
                        </a:spcAft>
                      </a:pPr>
                      <a:r>
                        <a:rPr lang="en-US" sz="3200" dirty="0">
                          <a:latin typeface="Calibri" pitchFamily="34" charset="0"/>
                          <a:ea typeface="Times New Roman"/>
                          <a:cs typeface="Calibri" pitchFamily="34" charset="0"/>
                        </a:rPr>
                        <a:t>Global </a:t>
                      </a:r>
                      <a:r>
                        <a:rPr lang="en-US" sz="3200" b="0" dirty="0">
                          <a:latin typeface="Calibri" pitchFamily="34" charset="0"/>
                          <a:ea typeface="Times New Roman"/>
                          <a:cs typeface="Calibri" pitchFamily="34" charset="0"/>
                        </a:rPr>
                        <a:t>P</a:t>
                      </a:r>
                      <a:r>
                        <a:rPr lang="en-US" sz="3200" dirty="0">
                          <a:latin typeface="Calibri" pitchFamily="34" charset="0"/>
                          <a:ea typeface="Times New Roman"/>
                          <a:cs typeface="Calibri" pitchFamily="34" charset="0"/>
                        </a:rPr>
                        <a:t>, w, A, </a:t>
                      </a:r>
                      <a:r>
                        <a:rPr lang="en-US" sz="3200" dirty="0">
                          <a:latin typeface="Calibri" pitchFamily="34" charset="0"/>
                          <a:ea typeface="Times New Roman"/>
                          <a:cs typeface="Calibri" pitchFamily="34" charset="0"/>
                          <a:sym typeface="Symbol"/>
                        </a:rPr>
                        <a:t></a:t>
                      </a:r>
                      <a:endParaRPr lang="en-US" sz="3200" dirty="0">
                        <a:latin typeface="Calibri" pitchFamily="34" charset="0"/>
                        <a:ea typeface="Times New Roman"/>
                        <a:cs typeface="Calibri" pitchFamily="34" charset="0"/>
                      </a:endParaRPr>
                    </a:p>
                    <a:p>
                      <a:pPr marL="0" marR="0" algn="l">
                        <a:spcBef>
                          <a:spcPts val="0"/>
                        </a:spcBef>
                        <a:spcAft>
                          <a:spcPts val="0"/>
                        </a:spcAft>
                      </a:pPr>
                      <a:r>
                        <a:rPr lang="en-US" sz="3200" dirty="0" err="1">
                          <a:latin typeface="Calibri" pitchFamily="34" charset="0"/>
                          <a:ea typeface="Times New Roman"/>
                          <a:cs typeface="Calibri" pitchFamily="34" charset="0"/>
                        </a:rPr>
                        <a:t>FlowAccumulation</a:t>
                      </a:r>
                      <a:r>
                        <a:rPr lang="en-US" sz="3200" dirty="0">
                          <a:latin typeface="Calibri" pitchFamily="34" charset="0"/>
                          <a:ea typeface="Times New Roman"/>
                          <a:cs typeface="Calibri" pitchFamily="34" charset="0"/>
                        </a:rPr>
                        <a:t>(</a:t>
                      </a:r>
                      <a:r>
                        <a:rPr lang="en-US" sz="3200" dirty="0" err="1">
                          <a:latin typeface="Calibri" pitchFamily="34" charset="0"/>
                          <a:ea typeface="Times New Roman"/>
                          <a:cs typeface="Calibri" pitchFamily="34" charset="0"/>
                        </a:rPr>
                        <a:t>i</a:t>
                      </a:r>
                      <a:r>
                        <a:rPr lang="en-US" sz="3200" dirty="0">
                          <a:latin typeface="Calibri" pitchFamily="34" charset="0"/>
                          <a:ea typeface="Times New Roman"/>
                          <a:cs typeface="Calibri" pitchFamily="34" charset="0"/>
                        </a:rPr>
                        <a:t>)</a:t>
                      </a:r>
                    </a:p>
                    <a:p>
                      <a:pPr marL="0" marR="0" algn="l">
                        <a:spcBef>
                          <a:spcPts val="0"/>
                        </a:spcBef>
                        <a:spcAft>
                          <a:spcPts val="0"/>
                        </a:spcAft>
                      </a:pPr>
                      <a:r>
                        <a:rPr lang="en-US" sz="3200" dirty="0">
                          <a:latin typeface="Calibri" pitchFamily="34" charset="0"/>
                          <a:ea typeface="Times New Roman"/>
                          <a:cs typeface="Calibri" pitchFamily="34" charset="0"/>
                        </a:rPr>
                        <a:t>for all k neighbors of </a:t>
                      </a:r>
                      <a:r>
                        <a:rPr lang="en-US" sz="3200" dirty="0" err="1">
                          <a:latin typeface="Calibri" pitchFamily="34" charset="0"/>
                          <a:ea typeface="Times New Roman"/>
                          <a:cs typeface="Calibri" pitchFamily="34" charset="0"/>
                        </a:rPr>
                        <a:t>i</a:t>
                      </a:r>
                      <a:endParaRPr lang="en-US" sz="3200" dirty="0">
                        <a:latin typeface="Calibri" pitchFamily="34" charset="0"/>
                        <a:ea typeface="Times New Roman"/>
                        <a:cs typeface="Calibri" pitchFamily="34" charset="0"/>
                      </a:endParaRPr>
                    </a:p>
                    <a:p>
                      <a:pPr marL="274320" marR="0" algn="l">
                        <a:spcBef>
                          <a:spcPts val="0"/>
                        </a:spcBef>
                        <a:spcAft>
                          <a:spcPts val="0"/>
                        </a:spcAft>
                      </a:pPr>
                      <a:r>
                        <a:rPr lang="en-US" sz="3200" dirty="0">
                          <a:latin typeface="Calibri" pitchFamily="34" charset="0"/>
                          <a:ea typeface="Times New Roman"/>
                          <a:cs typeface="Calibri" pitchFamily="34" charset="0"/>
                        </a:rPr>
                        <a:t>if </a:t>
                      </a:r>
                      <a:r>
                        <a:rPr lang="en-US" sz="3200" dirty="0" err="1">
                          <a:latin typeface="Calibri" pitchFamily="34" charset="0"/>
                          <a:ea typeface="Times New Roman"/>
                          <a:cs typeface="Calibri" pitchFamily="34" charset="0"/>
                        </a:rPr>
                        <a:t>P</a:t>
                      </a:r>
                      <a:r>
                        <a:rPr lang="en-US" sz="3200" baseline="-25000" dirty="0" err="1">
                          <a:latin typeface="Calibri" pitchFamily="34" charset="0"/>
                          <a:ea typeface="Times New Roman"/>
                          <a:cs typeface="Calibri" pitchFamily="34" charset="0"/>
                        </a:rPr>
                        <a:t>ki</a:t>
                      </a:r>
                      <a:r>
                        <a:rPr lang="en-US" sz="3200" dirty="0">
                          <a:latin typeface="Calibri" pitchFamily="34" charset="0"/>
                          <a:ea typeface="Times New Roman"/>
                          <a:cs typeface="Calibri" pitchFamily="34" charset="0"/>
                        </a:rPr>
                        <a:t>&gt;0</a:t>
                      </a:r>
                    </a:p>
                    <a:p>
                      <a:pPr marL="502920" marR="0" algn="l">
                        <a:spcBef>
                          <a:spcPts val="0"/>
                        </a:spcBef>
                        <a:spcAft>
                          <a:spcPts val="0"/>
                        </a:spcAft>
                      </a:pPr>
                      <a:r>
                        <a:rPr lang="en-US" sz="3200" dirty="0" smtClean="0">
                          <a:latin typeface="Calibri" pitchFamily="34" charset="0"/>
                          <a:ea typeface="Times New Roman"/>
                          <a:cs typeface="Calibri" pitchFamily="34" charset="0"/>
                        </a:rPr>
                        <a:t> </a:t>
                      </a:r>
                      <a:r>
                        <a:rPr lang="en-US" sz="3200" dirty="0" err="1" smtClean="0">
                          <a:latin typeface="Calibri" pitchFamily="34" charset="0"/>
                          <a:ea typeface="Times New Roman"/>
                          <a:cs typeface="Calibri" pitchFamily="34" charset="0"/>
                        </a:rPr>
                        <a:t>FlowAccumulation</a:t>
                      </a:r>
                      <a:r>
                        <a:rPr lang="en-US" sz="3200" dirty="0" smtClean="0">
                          <a:latin typeface="Calibri" pitchFamily="34" charset="0"/>
                          <a:ea typeface="Times New Roman"/>
                          <a:cs typeface="Calibri" pitchFamily="34" charset="0"/>
                        </a:rPr>
                        <a:t>(k</a:t>
                      </a:r>
                      <a:r>
                        <a:rPr lang="en-US" sz="3200" dirty="0">
                          <a:latin typeface="Calibri" pitchFamily="34" charset="0"/>
                          <a:ea typeface="Times New Roman"/>
                          <a:cs typeface="Calibri" pitchFamily="34" charset="0"/>
                        </a:rPr>
                        <a:t>)</a:t>
                      </a:r>
                    </a:p>
                    <a:p>
                      <a:pPr marL="0" marR="0" algn="l">
                        <a:spcBef>
                          <a:spcPts val="0"/>
                        </a:spcBef>
                        <a:spcAft>
                          <a:spcPts val="0"/>
                        </a:spcAft>
                      </a:pPr>
                      <a:r>
                        <a:rPr lang="en-US" sz="3200" dirty="0">
                          <a:latin typeface="Calibri" pitchFamily="34" charset="0"/>
                          <a:ea typeface="Times New Roman"/>
                          <a:cs typeface="Calibri" pitchFamily="34" charset="0"/>
                        </a:rPr>
                        <a:t>next </a:t>
                      </a:r>
                      <a:r>
                        <a:rPr lang="en-US" sz="3200" dirty="0" smtClean="0">
                          <a:latin typeface="Calibri" pitchFamily="34" charset="0"/>
                          <a:ea typeface="Times New Roman"/>
                          <a:cs typeface="Calibri" pitchFamily="34" charset="0"/>
                        </a:rPr>
                        <a:t>k</a:t>
                      </a:r>
                    </a:p>
                    <a:p>
                      <a:pPr marL="0" marR="0" algn="l">
                        <a:spcBef>
                          <a:spcPts val="0"/>
                        </a:spcBef>
                        <a:spcAft>
                          <a:spcPts val="0"/>
                        </a:spcAft>
                      </a:pPr>
                      <a:endParaRPr lang="en-US" sz="3200" dirty="0" smtClean="0">
                        <a:latin typeface="Calibri" pitchFamily="34" charset="0"/>
                        <a:ea typeface="Times New Roman"/>
                        <a:cs typeface="Calibri" pitchFamily="34" charset="0"/>
                      </a:endParaRPr>
                    </a:p>
                    <a:p>
                      <a:pPr marL="0" marR="0" algn="l">
                        <a:spcBef>
                          <a:spcPts val="0"/>
                        </a:spcBef>
                        <a:spcAft>
                          <a:spcPts val="0"/>
                        </a:spcAft>
                      </a:pPr>
                      <a:endParaRPr lang="en-US" sz="2000" dirty="0" smtClean="0">
                        <a:latin typeface="Calibri" pitchFamily="34" charset="0"/>
                        <a:ea typeface="Times New Roman"/>
                        <a:cs typeface="Calibri" pitchFamily="34" charset="0"/>
                      </a:endParaRPr>
                    </a:p>
                    <a:p>
                      <a:pPr marL="0" marR="0" algn="l">
                        <a:spcBef>
                          <a:spcPts val="0"/>
                        </a:spcBef>
                        <a:spcAft>
                          <a:spcPts val="0"/>
                        </a:spcAft>
                      </a:pPr>
                      <a:r>
                        <a:rPr lang="en-US" sz="3200" dirty="0" smtClean="0">
                          <a:latin typeface="Calibri" pitchFamily="34" charset="0"/>
                          <a:ea typeface="Times New Roman"/>
                          <a:cs typeface="Calibri" pitchFamily="34" charset="0"/>
                        </a:rPr>
                        <a:t>return</a:t>
                      </a:r>
                      <a:endParaRPr lang="en-US" sz="3200" dirty="0">
                        <a:latin typeface="Calibri" pitchFamily="34" charset="0"/>
                        <a:ea typeface="Times New Roman"/>
                        <a:cs typeface="Calibri" pitchFamily="34" charset="0"/>
                      </a:endParaRPr>
                    </a:p>
                  </a:txBody>
                  <a:tcPr marL="0" marR="0" marT="0" marB="0">
                    <a:lnL>
                      <a:noFill/>
                    </a:lnL>
                    <a:lnR>
                      <a:noFill/>
                    </a:lnR>
                    <a:lnT>
                      <a:noFill/>
                    </a:lnT>
                    <a:lnB>
                      <a:noFill/>
                    </a:lnB>
                  </a:tcPr>
                </a:tc>
              </a:tr>
            </a:tbl>
          </a:graphicData>
        </a:graphic>
      </p:graphicFrame>
      <p:graphicFrame>
        <p:nvGraphicFramePr>
          <p:cNvPr id="4098" name="Object 21"/>
          <p:cNvGraphicFramePr>
            <a:graphicFrameLocks noChangeAspect="1"/>
          </p:cNvGraphicFramePr>
          <p:nvPr>
            <p:extLst>
              <p:ext uri="{D42A27DB-BD31-4B8C-83A1-F6EECF244321}">
                <p14:modId xmlns:p14="http://schemas.microsoft.com/office/powerpoint/2010/main" val="3821216357"/>
              </p:ext>
            </p:extLst>
          </p:nvPr>
        </p:nvGraphicFramePr>
        <p:xfrm>
          <a:off x="484852" y="4745426"/>
          <a:ext cx="3854450" cy="1047750"/>
        </p:xfrm>
        <a:graphic>
          <a:graphicData uri="http://schemas.openxmlformats.org/presentationml/2006/ole">
            <mc:AlternateContent xmlns:mc="http://schemas.openxmlformats.org/markup-compatibility/2006">
              <mc:Choice xmlns:v="urn:schemas-microsoft-com:vml" Requires="v">
                <p:oleObj spid="_x0000_s46110" name="Equation" r:id="rId3" imgW="1231366" imgH="330057" progId="Equation.3">
                  <p:embed/>
                </p:oleObj>
              </mc:Choice>
              <mc:Fallback>
                <p:oleObj name="Equation" r:id="rId3" imgW="1231366" imgH="33005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52" y="4745426"/>
                        <a:ext cx="385445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 name="Group 1"/>
          <p:cNvGrpSpPr/>
          <p:nvPr/>
        </p:nvGrpSpPr>
        <p:grpSpPr>
          <a:xfrm>
            <a:off x="5770999" y="2114067"/>
            <a:ext cx="2809875" cy="2757487"/>
            <a:chOff x="5834063" y="1814513"/>
            <a:chExt cx="2809875" cy="2757487"/>
          </a:xfrm>
        </p:grpSpPr>
        <p:grpSp>
          <p:nvGrpSpPr>
            <p:cNvPr id="4100" name="Group 42"/>
            <p:cNvGrpSpPr>
              <a:grpSpLocks/>
            </p:cNvGrpSpPr>
            <p:nvPr/>
          </p:nvGrpSpPr>
          <p:grpSpPr bwMode="auto">
            <a:xfrm>
              <a:off x="5834063" y="1814513"/>
              <a:ext cx="2809875" cy="2757487"/>
              <a:chOff x="4123" y="1143"/>
              <a:chExt cx="1322" cy="1297"/>
            </a:xfrm>
          </p:grpSpPr>
          <p:grpSp>
            <p:nvGrpSpPr>
              <p:cNvPr id="4105" name="Group 34"/>
              <p:cNvGrpSpPr>
                <a:grpSpLocks/>
              </p:cNvGrpSpPr>
              <p:nvPr/>
            </p:nvGrpSpPr>
            <p:grpSpPr bwMode="auto">
              <a:xfrm>
                <a:off x="4123" y="1143"/>
                <a:ext cx="1322" cy="1297"/>
                <a:chOff x="3940" y="1405"/>
                <a:chExt cx="1002" cy="983"/>
              </a:xfrm>
            </p:grpSpPr>
            <p:sp>
              <p:nvSpPr>
                <p:cNvPr id="4112"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13"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14"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15"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16"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17"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18"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19"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120"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grpSp>
          <p:sp>
            <p:nvSpPr>
              <p:cNvPr id="4106" name="Line 35"/>
              <p:cNvSpPr>
                <a:spLocks noChangeShapeType="1"/>
              </p:cNvSpPr>
              <p:nvPr/>
            </p:nvSpPr>
            <p:spPr bwMode="auto">
              <a:xfrm>
                <a:off x="4450" y="1475"/>
                <a:ext cx="219"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107" name="Line 36"/>
              <p:cNvSpPr>
                <a:spLocks noChangeShapeType="1"/>
              </p:cNvSpPr>
              <p:nvPr/>
            </p:nvSpPr>
            <p:spPr bwMode="auto">
              <a:xfrm>
                <a:off x="479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108" name="Line 38"/>
              <p:cNvSpPr>
                <a:spLocks noChangeShapeType="1"/>
              </p:cNvSpPr>
              <p:nvPr/>
            </p:nvSpPr>
            <p:spPr bwMode="auto">
              <a:xfrm flipH="1">
                <a:off x="4903" y="1422"/>
                <a:ext cx="235"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109" name="Line 39"/>
              <p:cNvSpPr>
                <a:spLocks noChangeShapeType="1"/>
              </p:cNvSpPr>
              <p:nvPr/>
            </p:nvSpPr>
            <p:spPr bwMode="auto">
              <a:xfrm>
                <a:off x="520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110" name="Line 40"/>
              <p:cNvSpPr>
                <a:spLocks noChangeShapeType="1"/>
              </p:cNvSpPr>
              <p:nvPr/>
            </p:nvSpPr>
            <p:spPr bwMode="auto">
              <a:xfrm>
                <a:off x="4791" y="1413"/>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111" name="Line 41"/>
              <p:cNvSpPr>
                <a:spLocks noChangeShapeType="1"/>
              </p:cNvSpPr>
              <p:nvPr/>
            </p:nvSpPr>
            <p:spPr bwMode="auto">
              <a:xfrm>
                <a:off x="4450" y="1893"/>
                <a:ext cx="254" cy="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
          <p:nvSpPr>
            <p:cNvPr id="4103" name="Rectangle 23"/>
            <p:cNvSpPr>
              <a:spLocks noChangeArrowheads="1"/>
            </p:cNvSpPr>
            <p:nvPr/>
          </p:nvSpPr>
          <p:spPr bwMode="auto">
            <a:xfrm>
              <a:off x="6037263" y="1946275"/>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1" lang="en-US" sz="2800" smtClean="0">
                  <a:solidFill>
                    <a:srgbClr val="000000"/>
                  </a:solidFill>
                  <a:ea typeface="Times New Roman" pitchFamily="18" charset="0"/>
                </a:rPr>
                <a:t>P</a:t>
              </a:r>
              <a:r>
                <a:rPr kumimoji="1" lang="en-US" sz="2800" baseline="-25000" smtClean="0">
                  <a:solidFill>
                    <a:srgbClr val="000000"/>
                  </a:solidFill>
                  <a:ea typeface="Times New Roman" pitchFamily="18" charset="0"/>
                </a:rPr>
                <a:t>ki</a:t>
              </a:r>
              <a:endParaRPr kumimoji="1" lang="en-US" sz="2800" smtClean="0">
                <a:solidFill>
                  <a:srgbClr val="000000"/>
                </a:solidFill>
                <a:ea typeface="Times New Roman" pitchFamily="18" charset="0"/>
              </a:endParaRPr>
            </a:p>
          </p:txBody>
        </p:sp>
        <p:sp>
          <p:nvSpPr>
            <p:cNvPr id="4104"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Tree>
    <p:extLst>
      <p:ext uri="{BB962C8B-B14F-4D97-AF65-F5344CB8AC3E}">
        <p14:creationId xmlns:p14="http://schemas.microsoft.com/office/powerpoint/2010/main" val="178331775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263525"/>
            <a:ext cx="7772400" cy="1169988"/>
          </a:xfrm>
        </p:spPr>
        <p:txBody>
          <a:bodyPr/>
          <a:lstStyle/>
          <a:p>
            <a:pPr eaLnBrk="1" hangingPunct="1"/>
            <a:r>
              <a:rPr lang="en-US" sz="4000" dirty="0" smtClean="0">
                <a:latin typeface="Calibri" pitchFamily="34" charset="0"/>
                <a:cs typeface="Calibri" pitchFamily="34" charset="0"/>
              </a:rPr>
              <a:t>General </a:t>
            </a:r>
            <a:r>
              <a:rPr lang="en-US" sz="4000" dirty="0" err="1" smtClean="0">
                <a:latin typeface="Calibri" pitchFamily="34" charset="0"/>
                <a:cs typeface="Calibri" pitchFamily="34" charset="0"/>
              </a:rPr>
              <a:t>Pseudocode</a:t>
            </a:r>
            <a:r>
              <a:rPr lang="en-US" sz="4000" dirty="0" smtClean="0">
                <a:latin typeface="Calibri" pitchFamily="34" charset="0"/>
                <a:cs typeface="Calibri" pitchFamily="34" charset="0"/>
              </a:rPr>
              <a:t> </a:t>
            </a:r>
            <a:r>
              <a:rPr lang="en-US" sz="4000" dirty="0" smtClean="0">
                <a:solidFill>
                  <a:srgbClr val="FF0000"/>
                </a:solidFill>
                <a:latin typeface="Calibri" pitchFamily="34" charset="0"/>
                <a:cs typeface="Calibri" pitchFamily="34" charset="0"/>
              </a:rPr>
              <a:t>Upstream</a:t>
            </a:r>
            <a:r>
              <a:rPr lang="en-US" sz="4000" dirty="0" smtClean="0">
                <a:latin typeface="Calibri" pitchFamily="34" charset="0"/>
                <a:cs typeface="Calibri" pitchFamily="34" charset="0"/>
              </a:rPr>
              <a:t> Flow Algebra Evaluation</a:t>
            </a:r>
          </a:p>
        </p:txBody>
      </p:sp>
      <p:grpSp>
        <p:nvGrpSpPr>
          <p:cNvPr id="2" name="Group 1"/>
          <p:cNvGrpSpPr/>
          <p:nvPr/>
        </p:nvGrpSpPr>
        <p:grpSpPr>
          <a:xfrm>
            <a:off x="5770999" y="2224429"/>
            <a:ext cx="2809875" cy="2757487"/>
            <a:chOff x="5834063" y="1814513"/>
            <a:chExt cx="2809875" cy="2757487"/>
          </a:xfrm>
        </p:grpSpPr>
        <p:grpSp>
          <p:nvGrpSpPr>
            <p:cNvPr id="45059" name="Group 42"/>
            <p:cNvGrpSpPr>
              <a:grpSpLocks/>
            </p:cNvGrpSpPr>
            <p:nvPr/>
          </p:nvGrpSpPr>
          <p:grpSpPr bwMode="auto">
            <a:xfrm>
              <a:off x="5834063" y="1814513"/>
              <a:ext cx="2809875" cy="2757487"/>
              <a:chOff x="4123" y="1143"/>
              <a:chExt cx="1322" cy="1297"/>
            </a:xfrm>
          </p:grpSpPr>
          <p:grpSp>
            <p:nvGrpSpPr>
              <p:cNvPr id="45065" name="Group 34"/>
              <p:cNvGrpSpPr>
                <a:grpSpLocks/>
              </p:cNvGrpSpPr>
              <p:nvPr/>
            </p:nvGrpSpPr>
            <p:grpSpPr bwMode="auto">
              <a:xfrm>
                <a:off x="4123" y="1143"/>
                <a:ext cx="1322" cy="1297"/>
                <a:chOff x="3940" y="1405"/>
                <a:chExt cx="1002" cy="983"/>
              </a:xfrm>
            </p:grpSpPr>
            <p:sp>
              <p:nvSpPr>
                <p:cNvPr id="45072"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73"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74"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75"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76"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77"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78"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79"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5080"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grpSp>
          <p:sp>
            <p:nvSpPr>
              <p:cNvPr id="45066" name="Line 35"/>
              <p:cNvSpPr>
                <a:spLocks noChangeShapeType="1"/>
              </p:cNvSpPr>
              <p:nvPr/>
            </p:nvSpPr>
            <p:spPr bwMode="auto">
              <a:xfrm>
                <a:off x="4450" y="1475"/>
                <a:ext cx="219"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5067" name="Line 36"/>
              <p:cNvSpPr>
                <a:spLocks noChangeShapeType="1"/>
              </p:cNvSpPr>
              <p:nvPr/>
            </p:nvSpPr>
            <p:spPr bwMode="auto">
              <a:xfrm>
                <a:off x="479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5068" name="Line 38"/>
              <p:cNvSpPr>
                <a:spLocks noChangeShapeType="1"/>
              </p:cNvSpPr>
              <p:nvPr/>
            </p:nvSpPr>
            <p:spPr bwMode="auto">
              <a:xfrm flipH="1">
                <a:off x="4903" y="1422"/>
                <a:ext cx="235"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5069" name="Line 39"/>
              <p:cNvSpPr>
                <a:spLocks noChangeShapeType="1"/>
              </p:cNvSpPr>
              <p:nvPr/>
            </p:nvSpPr>
            <p:spPr bwMode="auto">
              <a:xfrm>
                <a:off x="520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5070" name="Line 40"/>
              <p:cNvSpPr>
                <a:spLocks noChangeShapeType="1"/>
              </p:cNvSpPr>
              <p:nvPr/>
            </p:nvSpPr>
            <p:spPr bwMode="auto">
              <a:xfrm>
                <a:off x="4791" y="1413"/>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5071" name="Line 41"/>
              <p:cNvSpPr>
                <a:spLocks noChangeShapeType="1"/>
              </p:cNvSpPr>
              <p:nvPr/>
            </p:nvSpPr>
            <p:spPr bwMode="auto">
              <a:xfrm>
                <a:off x="4450" y="1893"/>
                <a:ext cx="254" cy="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
          <p:nvSpPr>
            <p:cNvPr id="45060" name="Rectangle 23"/>
            <p:cNvSpPr>
              <a:spLocks noChangeArrowheads="1"/>
            </p:cNvSpPr>
            <p:nvPr/>
          </p:nvSpPr>
          <p:spPr bwMode="auto">
            <a:xfrm>
              <a:off x="6037263" y="1946275"/>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1" lang="en-US" sz="2800" smtClean="0">
                  <a:solidFill>
                    <a:srgbClr val="000000"/>
                  </a:solidFill>
                  <a:ea typeface="Times New Roman" pitchFamily="18" charset="0"/>
                </a:rPr>
                <a:t>P</a:t>
              </a:r>
              <a:r>
                <a:rPr kumimoji="1" lang="en-US" sz="2800" baseline="-25000" smtClean="0">
                  <a:solidFill>
                    <a:srgbClr val="000000"/>
                  </a:solidFill>
                  <a:ea typeface="Times New Roman" pitchFamily="18" charset="0"/>
                </a:rPr>
                <a:t>ki</a:t>
              </a:r>
              <a:endParaRPr kumimoji="1" lang="en-US" sz="2800" smtClean="0">
                <a:solidFill>
                  <a:srgbClr val="000000"/>
                </a:solidFill>
                <a:ea typeface="Times New Roman" pitchFamily="18" charset="0"/>
              </a:endParaRPr>
            </a:p>
          </p:txBody>
        </p:sp>
        <p:sp>
          <p:nvSpPr>
            <p:cNvPr id="45061"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graphicFrame>
        <p:nvGraphicFramePr>
          <p:cNvPr id="26" name="Table 25"/>
          <p:cNvGraphicFramePr>
            <a:graphicFrameLocks noGrp="1"/>
          </p:cNvGraphicFramePr>
          <p:nvPr>
            <p:extLst>
              <p:ext uri="{D42A27DB-BD31-4B8C-83A1-F6EECF244321}">
                <p14:modId xmlns:p14="http://schemas.microsoft.com/office/powerpoint/2010/main" val="1953845893"/>
              </p:ext>
            </p:extLst>
          </p:nvPr>
        </p:nvGraphicFramePr>
        <p:xfrm>
          <a:off x="704850" y="1868767"/>
          <a:ext cx="4481513" cy="3902075"/>
        </p:xfrm>
        <a:graphic>
          <a:graphicData uri="http://schemas.openxmlformats.org/drawingml/2006/table">
            <a:tbl>
              <a:tblPr/>
              <a:tblGrid>
                <a:gridCol w="4481513"/>
              </a:tblGrid>
              <a:tr h="3902075">
                <a:tc>
                  <a:txBody>
                    <a:bodyPr/>
                    <a:lstStyle/>
                    <a:p>
                      <a:pPr marL="0" marR="0" algn="l">
                        <a:spcBef>
                          <a:spcPts val="0"/>
                        </a:spcBef>
                        <a:spcAft>
                          <a:spcPts val="0"/>
                        </a:spcAft>
                      </a:pPr>
                      <a:r>
                        <a:rPr lang="en-US" sz="3200" dirty="0">
                          <a:latin typeface="Calibri" pitchFamily="34" charset="0"/>
                          <a:ea typeface="Times New Roman"/>
                          <a:cs typeface="Calibri" pitchFamily="34" charset="0"/>
                        </a:rPr>
                        <a:t>Global </a:t>
                      </a:r>
                      <a:r>
                        <a:rPr lang="en-US" sz="3200" u="sng" dirty="0">
                          <a:latin typeface="Calibri" pitchFamily="34" charset="0"/>
                          <a:ea typeface="Times New Roman"/>
                          <a:cs typeface="Calibri" pitchFamily="34" charset="0"/>
                        </a:rPr>
                        <a:t>P</a:t>
                      </a:r>
                      <a:r>
                        <a:rPr lang="en-US" sz="3200" dirty="0">
                          <a:latin typeface="Calibri" pitchFamily="34" charset="0"/>
                          <a:ea typeface="Times New Roman"/>
                          <a:cs typeface="Calibri" pitchFamily="34" charset="0"/>
                        </a:rPr>
                        <a:t>, </a:t>
                      </a:r>
                      <a:r>
                        <a:rPr lang="en-US" sz="3200" u="sng" dirty="0">
                          <a:latin typeface="Calibri" pitchFamily="34" charset="0"/>
                          <a:ea typeface="Times New Roman"/>
                          <a:cs typeface="Calibri" pitchFamily="34" charset="0"/>
                          <a:sym typeface="Symbol"/>
                        </a:rPr>
                        <a:t></a:t>
                      </a:r>
                      <a:r>
                        <a:rPr lang="en-US" sz="3200" dirty="0">
                          <a:latin typeface="Calibri" pitchFamily="34" charset="0"/>
                          <a:ea typeface="Times New Roman"/>
                          <a:cs typeface="Calibri" pitchFamily="34" charset="0"/>
                        </a:rPr>
                        <a:t>, </a:t>
                      </a:r>
                      <a:r>
                        <a:rPr lang="en-US" sz="3200" u="sng" dirty="0">
                          <a:latin typeface="Calibri" pitchFamily="34" charset="0"/>
                          <a:ea typeface="Times New Roman"/>
                          <a:cs typeface="Calibri" pitchFamily="34" charset="0"/>
                          <a:sym typeface="Symbol"/>
                        </a:rPr>
                        <a:t></a:t>
                      </a:r>
                      <a:endParaRPr lang="en-US" sz="3200" dirty="0">
                        <a:latin typeface="Calibri" pitchFamily="34" charset="0"/>
                        <a:ea typeface="Times New Roman"/>
                        <a:cs typeface="Calibri" pitchFamily="34" charset="0"/>
                      </a:endParaRPr>
                    </a:p>
                    <a:p>
                      <a:pPr marL="0" marR="0" algn="l">
                        <a:spcBef>
                          <a:spcPts val="0"/>
                        </a:spcBef>
                        <a:spcAft>
                          <a:spcPts val="0"/>
                        </a:spcAft>
                      </a:pPr>
                      <a:r>
                        <a:rPr lang="en-US" sz="3200" dirty="0" err="1">
                          <a:latin typeface="Calibri" pitchFamily="34" charset="0"/>
                          <a:ea typeface="Times New Roman"/>
                          <a:cs typeface="Calibri" pitchFamily="34" charset="0"/>
                        </a:rPr>
                        <a:t>FlowAlgebra</a:t>
                      </a:r>
                      <a:r>
                        <a:rPr lang="en-US" sz="3200" dirty="0">
                          <a:latin typeface="Calibri" pitchFamily="34" charset="0"/>
                          <a:ea typeface="Times New Roman"/>
                          <a:cs typeface="Calibri" pitchFamily="34" charset="0"/>
                        </a:rPr>
                        <a:t>(</a:t>
                      </a:r>
                      <a:r>
                        <a:rPr lang="en-US" sz="3200" dirty="0" err="1">
                          <a:latin typeface="Calibri" pitchFamily="34" charset="0"/>
                          <a:ea typeface="Times New Roman"/>
                          <a:cs typeface="Calibri" pitchFamily="34" charset="0"/>
                        </a:rPr>
                        <a:t>i</a:t>
                      </a:r>
                      <a:r>
                        <a:rPr lang="en-US" sz="3200" dirty="0">
                          <a:latin typeface="Calibri" pitchFamily="34" charset="0"/>
                          <a:ea typeface="Times New Roman"/>
                          <a:cs typeface="Calibri" pitchFamily="34" charset="0"/>
                        </a:rPr>
                        <a:t>)</a:t>
                      </a:r>
                    </a:p>
                    <a:p>
                      <a:pPr marL="0" marR="0" algn="l">
                        <a:spcBef>
                          <a:spcPts val="0"/>
                        </a:spcBef>
                        <a:spcAft>
                          <a:spcPts val="0"/>
                        </a:spcAft>
                      </a:pPr>
                      <a:r>
                        <a:rPr lang="en-US" sz="3200" dirty="0">
                          <a:latin typeface="Calibri" pitchFamily="34" charset="0"/>
                          <a:ea typeface="Times New Roman"/>
                          <a:cs typeface="Calibri" pitchFamily="34" charset="0"/>
                        </a:rPr>
                        <a:t>for all k neighbors of </a:t>
                      </a:r>
                      <a:r>
                        <a:rPr lang="en-US" sz="3200" dirty="0" err="1">
                          <a:latin typeface="Calibri" pitchFamily="34" charset="0"/>
                          <a:ea typeface="Times New Roman"/>
                          <a:cs typeface="Calibri" pitchFamily="34" charset="0"/>
                        </a:rPr>
                        <a:t>i</a:t>
                      </a:r>
                      <a:endParaRPr lang="en-US" sz="3200" dirty="0">
                        <a:latin typeface="Calibri" pitchFamily="34" charset="0"/>
                        <a:ea typeface="Times New Roman"/>
                        <a:cs typeface="Calibri" pitchFamily="34" charset="0"/>
                      </a:endParaRPr>
                    </a:p>
                    <a:p>
                      <a:pPr marL="274320" marR="0" algn="l">
                        <a:spcBef>
                          <a:spcPts val="0"/>
                        </a:spcBef>
                        <a:spcAft>
                          <a:spcPts val="0"/>
                        </a:spcAft>
                      </a:pPr>
                      <a:r>
                        <a:rPr lang="en-US" sz="3200" dirty="0">
                          <a:latin typeface="Calibri" pitchFamily="34" charset="0"/>
                          <a:ea typeface="Times New Roman"/>
                          <a:cs typeface="Calibri" pitchFamily="34" charset="0"/>
                        </a:rPr>
                        <a:t>if </a:t>
                      </a:r>
                      <a:r>
                        <a:rPr lang="en-US" sz="3200" dirty="0" err="1">
                          <a:latin typeface="Calibri" pitchFamily="34" charset="0"/>
                          <a:ea typeface="Times New Roman"/>
                          <a:cs typeface="Calibri" pitchFamily="34" charset="0"/>
                        </a:rPr>
                        <a:t>P</a:t>
                      </a:r>
                      <a:r>
                        <a:rPr lang="en-US" sz="3200" baseline="-25000" dirty="0" err="1">
                          <a:latin typeface="Calibri" pitchFamily="34" charset="0"/>
                          <a:ea typeface="Times New Roman"/>
                          <a:cs typeface="Calibri" pitchFamily="34" charset="0"/>
                        </a:rPr>
                        <a:t>ki</a:t>
                      </a:r>
                      <a:r>
                        <a:rPr lang="en-US" sz="3200" dirty="0">
                          <a:latin typeface="Calibri" pitchFamily="34" charset="0"/>
                          <a:ea typeface="Times New Roman"/>
                          <a:cs typeface="Calibri" pitchFamily="34" charset="0"/>
                        </a:rPr>
                        <a:t>&gt;0</a:t>
                      </a:r>
                    </a:p>
                    <a:p>
                      <a:pPr marL="502920" marR="0" algn="l">
                        <a:spcBef>
                          <a:spcPts val="0"/>
                        </a:spcBef>
                        <a:spcAft>
                          <a:spcPts val="0"/>
                        </a:spcAft>
                      </a:pPr>
                      <a:r>
                        <a:rPr lang="en-US" sz="3200" dirty="0" err="1">
                          <a:latin typeface="Calibri" pitchFamily="34" charset="0"/>
                          <a:ea typeface="Times New Roman"/>
                          <a:cs typeface="Calibri" pitchFamily="34" charset="0"/>
                        </a:rPr>
                        <a:t>FlowAlgebra</a:t>
                      </a:r>
                      <a:r>
                        <a:rPr lang="en-US" sz="3200" dirty="0">
                          <a:latin typeface="Calibri" pitchFamily="34" charset="0"/>
                          <a:ea typeface="Times New Roman"/>
                          <a:cs typeface="Calibri" pitchFamily="34" charset="0"/>
                        </a:rPr>
                        <a:t>(k)</a:t>
                      </a:r>
                    </a:p>
                    <a:p>
                      <a:pPr marL="0" marR="0" algn="l">
                        <a:spcBef>
                          <a:spcPts val="0"/>
                        </a:spcBef>
                        <a:spcAft>
                          <a:spcPts val="0"/>
                        </a:spcAft>
                      </a:pPr>
                      <a:r>
                        <a:rPr lang="en-US" sz="3200" dirty="0">
                          <a:latin typeface="Calibri" pitchFamily="34" charset="0"/>
                          <a:ea typeface="Times New Roman"/>
                          <a:cs typeface="Calibri" pitchFamily="34" charset="0"/>
                        </a:rPr>
                        <a:t>next k</a:t>
                      </a:r>
                    </a:p>
                    <a:p>
                      <a:pPr marL="0" marR="0" algn="l">
                        <a:spcBef>
                          <a:spcPts val="0"/>
                        </a:spcBef>
                        <a:spcAft>
                          <a:spcPts val="0"/>
                        </a:spcAft>
                      </a:pPr>
                      <a:r>
                        <a:rPr lang="en-US" sz="3200" b="1" u="sng" dirty="0" smtClean="0">
                          <a:solidFill>
                            <a:srgbClr val="FF0000"/>
                          </a:solidFill>
                          <a:latin typeface="Calibri" pitchFamily="34" charset="0"/>
                          <a:ea typeface="Times New Roman"/>
                          <a:cs typeface="Calibri" pitchFamily="34" charset="0"/>
                          <a:sym typeface="Symbol"/>
                        </a:rPr>
                        <a:t></a:t>
                      </a:r>
                      <a:r>
                        <a:rPr lang="en-US" sz="3200" b="1" i="1" baseline="-25000" dirty="0" err="1">
                          <a:solidFill>
                            <a:srgbClr val="FF0000"/>
                          </a:solidFill>
                          <a:latin typeface="Calibri" pitchFamily="34" charset="0"/>
                          <a:ea typeface="Times New Roman"/>
                          <a:cs typeface="Calibri" pitchFamily="34" charset="0"/>
                        </a:rPr>
                        <a:t>i</a:t>
                      </a:r>
                      <a:r>
                        <a:rPr lang="en-US" sz="3200" b="1" i="1" dirty="0">
                          <a:solidFill>
                            <a:srgbClr val="FF0000"/>
                          </a:solidFill>
                          <a:latin typeface="Calibri" pitchFamily="34" charset="0"/>
                          <a:ea typeface="Times New Roman"/>
                          <a:cs typeface="Calibri" pitchFamily="34" charset="0"/>
                        </a:rPr>
                        <a:t> </a:t>
                      </a:r>
                      <a:r>
                        <a:rPr lang="en-US" sz="3200" b="1" dirty="0">
                          <a:solidFill>
                            <a:srgbClr val="FF0000"/>
                          </a:solidFill>
                          <a:latin typeface="Calibri" pitchFamily="34" charset="0"/>
                          <a:ea typeface="Times New Roman"/>
                          <a:cs typeface="Calibri" pitchFamily="34" charset="0"/>
                        </a:rPr>
                        <a:t>= FA(</a:t>
                      </a:r>
                      <a:r>
                        <a:rPr lang="en-US" sz="3200" b="1" u="sng" dirty="0">
                          <a:solidFill>
                            <a:srgbClr val="FF0000"/>
                          </a:solidFill>
                          <a:latin typeface="Calibri" pitchFamily="34" charset="0"/>
                          <a:ea typeface="Times New Roman"/>
                          <a:cs typeface="Calibri" pitchFamily="34" charset="0"/>
                          <a:sym typeface="Symbol"/>
                        </a:rPr>
                        <a:t></a:t>
                      </a:r>
                      <a:r>
                        <a:rPr lang="en-US" sz="3200" b="1" baseline="-25000" dirty="0" err="1">
                          <a:solidFill>
                            <a:srgbClr val="FF0000"/>
                          </a:solidFill>
                          <a:latin typeface="Calibri" pitchFamily="34" charset="0"/>
                          <a:ea typeface="Times New Roman"/>
                          <a:cs typeface="Calibri" pitchFamily="34" charset="0"/>
                        </a:rPr>
                        <a:t>i</a:t>
                      </a:r>
                      <a:r>
                        <a:rPr lang="en-US" sz="3200" b="1" dirty="0">
                          <a:solidFill>
                            <a:srgbClr val="FF0000"/>
                          </a:solidFill>
                          <a:latin typeface="Calibri" pitchFamily="34" charset="0"/>
                          <a:ea typeface="Times New Roman"/>
                          <a:cs typeface="Calibri" pitchFamily="34" charset="0"/>
                        </a:rPr>
                        <a:t>, </a:t>
                      </a:r>
                      <a:r>
                        <a:rPr lang="en-US" sz="3200" b="1" u="sng" dirty="0" err="1">
                          <a:solidFill>
                            <a:srgbClr val="FF0000"/>
                          </a:solidFill>
                          <a:latin typeface="Calibri" pitchFamily="34" charset="0"/>
                          <a:ea typeface="Times New Roman"/>
                          <a:cs typeface="Calibri" pitchFamily="34" charset="0"/>
                        </a:rPr>
                        <a:t>P</a:t>
                      </a:r>
                      <a:r>
                        <a:rPr lang="en-US" sz="3200" b="1" baseline="-25000" dirty="0" err="1">
                          <a:solidFill>
                            <a:srgbClr val="FF0000"/>
                          </a:solidFill>
                          <a:latin typeface="Calibri" pitchFamily="34" charset="0"/>
                          <a:ea typeface="Times New Roman"/>
                          <a:cs typeface="Calibri" pitchFamily="34" charset="0"/>
                        </a:rPr>
                        <a:t>ki</a:t>
                      </a:r>
                      <a:r>
                        <a:rPr lang="en-US" sz="3200" b="1" dirty="0">
                          <a:solidFill>
                            <a:srgbClr val="FF0000"/>
                          </a:solidFill>
                          <a:latin typeface="Calibri" pitchFamily="34" charset="0"/>
                          <a:ea typeface="Times New Roman"/>
                          <a:cs typeface="Calibri" pitchFamily="34" charset="0"/>
                        </a:rPr>
                        <a:t>, </a:t>
                      </a:r>
                      <a:r>
                        <a:rPr lang="en-US" sz="3200" b="1" u="sng" dirty="0">
                          <a:solidFill>
                            <a:srgbClr val="FF0000"/>
                          </a:solidFill>
                          <a:latin typeface="Calibri" pitchFamily="34" charset="0"/>
                          <a:ea typeface="Times New Roman"/>
                          <a:cs typeface="Calibri" pitchFamily="34" charset="0"/>
                          <a:sym typeface="Symbol"/>
                        </a:rPr>
                        <a:t></a:t>
                      </a:r>
                      <a:r>
                        <a:rPr lang="en-US" sz="3200" b="1" i="1" baseline="-25000" dirty="0">
                          <a:solidFill>
                            <a:srgbClr val="FF0000"/>
                          </a:solidFill>
                          <a:latin typeface="Calibri" pitchFamily="34" charset="0"/>
                          <a:ea typeface="Times New Roman"/>
                          <a:cs typeface="Calibri" pitchFamily="34" charset="0"/>
                        </a:rPr>
                        <a:t>k</a:t>
                      </a:r>
                      <a:r>
                        <a:rPr lang="en-US" sz="3200" b="1" dirty="0">
                          <a:solidFill>
                            <a:srgbClr val="FF0000"/>
                          </a:solidFill>
                          <a:latin typeface="Calibri" pitchFamily="34" charset="0"/>
                          <a:ea typeface="Times New Roman"/>
                          <a:cs typeface="Calibri" pitchFamily="34" charset="0"/>
                        </a:rPr>
                        <a:t>, </a:t>
                      </a:r>
                      <a:r>
                        <a:rPr lang="en-US" sz="3200" b="1" u="sng" dirty="0">
                          <a:solidFill>
                            <a:srgbClr val="FF0000"/>
                          </a:solidFill>
                          <a:latin typeface="Calibri" pitchFamily="34" charset="0"/>
                          <a:ea typeface="Times New Roman"/>
                          <a:cs typeface="Calibri" pitchFamily="34" charset="0"/>
                          <a:sym typeface="Symbol"/>
                        </a:rPr>
                        <a:t></a:t>
                      </a:r>
                      <a:r>
                        <a:rPr lang="en-US" sz="3200" b="1" baseline="-25000" dirty="0">
                          <a:solidFill>
                            <a:srgbClr val="FF0000"/>
                          </a:solidFill>
                          <a:latin typeface="Calibri" pitchFamily="34" charset="0"/>
                          <a:ea typeface="Times New Roman"/>
                          <a:cs typeface="Calibri" pitchFamily="34" charset="0"/>
                        </a:rPr>
                        <a:t>k</a:t>
                      </a:r>
                      <a:r>
                        <a:rPr lang="en-US" sz="3200" b="1" dirty="0" smtClean="0">
                          <a:solidFill>
                            <a:srgbClr val="FF0000"/>
                          </a:solidFill>
                          <a:latin typeface="Calibri" pitchFamily="34" charset="0"/>
                          <a:ea typeface="Times New Roman"/>
                          <a:cs typeface="Calibri" pitchFamily="34" charset="0"/>
                        </a:rPr>
                        <a:t>)</a:t>
                      </a:r>
                    </a:p>
                    <a:p>
                      <a:pPr marL="0" marR="0" algn="l">
                        <a:spcBef>
                          <a:spcPts val="0"/>
                        </a:spcBef>
                        <a:spcAft>
                          <a:spcPts val="0"/>
                        </a:spcAft>
                      </a:pPr>
                      <a:r>
                        <a:rPr lang="en-US" sz="3200" dirty="0" smtClean="0">
                          <a:latin typeface="Calibri" pitchFamily="34" charset="0"/>
                          <a:ea typeface="Times New Roman"/>
                          <a:cs typeface="Calibri" pitchFamily="34" charset="0"/>
                        </a:rPr>
                        <a:t>return</a:t>
                      </a:r>
                      <a:endParaRPr lang="en-US" sz="3200" dirty="0">
                        <a:latin typeface="Calibri" pitchFamily="34" charset="0"/>
                        <a:ea typeface="Times New Roman"/>
                        <a:cs typeface="Calibri" pitchFamily="34" charset="0"/>
                      </a:endParaRPr>
                    </a:p>
                  </a:txBody>
                  <a:tcPr marL="0" marR="0" marT="0" marB="0">
                    <a:lnL>
                      <a:noFill/>
                    </a:lnL>
                    <a:lnR>
                      <a:noFill/>
                    </a:lnR>
                    <a:lnT>
                      <a:noFill/>
                    </a:lnT>
                    <a:lnB>
                      <a:noFill/>
                    </a:lnB>
                  </a:tcPr>
                </a:tc>
              </a:tr>
            </a:tbl>
          </a:graphicData>
        </a:graphic>
      </p:graphicFrame>
      <p:sp>
        <p:nvSpPr>
          <p:cNvPr id="45064"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pPr>
            <a:endParaRPr kumimoji="1" lang="en-US" sz="2000" smtClean="0">
              <a:solidFill>
                <a:srgbClr val="808080"/>
              </a:solidFill>
            </a:endParaRPr>
          </a:p>
        </p:txBody>
      </p:sp>
    </p:spTree>
    <p:extLst>
      <p:ext uri="{BB962C8B-B14F-4D97-AF65-F5344CB8AC3E}">
        <p14:creationId xmlns:p14="http://schemas.microsoft.com/office/powerpoint/2010/main" val="2826594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3" name="Group 58"/>
          <p:cNvGrpSpPr>
            <a:grpSpLocks/>
          </p:cNvGrpSpPr>
          <p:nvPr/>
        </p:nvGrpSpPr>
        <p:grpSpPr bwMode="auto">
          <a:xfrm>
            <a:off x="5486400" y="2879725"/>
            <a:ext cx="2895600" cy="1784350"/>
            <a:chOff x="5486400" y="2879803"/>
            <a:chExt cx="2895600" cy="1784194"/>
          </a:xfrm>
        </p:grpSpPr>
        <p:sp>
          <p:nvSpPr>
            <p:cNvPr id="5136" name="Freeform 55"/>
            <p:cNvSpPr>
              <a:spLocks/>
            </p:cNvSpPr>
            <p:nvPr/>
          </p:nvSpPr>
          <p:spPr bwMode="auto">
            <a:xfrm>
              <a:off x="5486400" y="2879803"/>
              <a:ext cx="2895600" cy="1692197"/>
            </a:xfrm>
            <a:custGeom>
              <a:avLst/>
              <a:gdLst>
                <a:gd name="T0" fmla="*/ 0 w 2895600"/>
                <a:gd name="T1" fmla="*/ 265609 h 2018405"/>
                <a:gd name="T2" fmla="*/ 11151 w 2895600"/>
                <a:gd name="T3" fmla="*/ 0 h 2018405"/>
                <a:gd name="T4" fmla="*/ 669073 w 2895600"/>
                <a:gd name="T5" fmla="*/ 26784 h 2018405"/>
                <a:gd name="T6" fmla="*/ 1304693 w 2895600"/>
                <a:gd name="T7" fmla="*/ 93745 h 2018405"/>
                <a:gd name="T8" fmla="*/ 1973766 w 2895600"/>
                <a:gd name="T9" fmla="*/ 158791 h 2018405"/>
                <a:gd name="T10" fmla="*/ 2609384 w 2895600"/>
                <a:gd name="T11" fmla="*/ 214273 h 2018405"/>
                <a:gd name="T12" fmla="*/ 2895600 w 2895600"/>
                <a:gd name="T13" fmla="*/ 226390 h 2018405"/>
                <a:gd name="T14" fmla="*/ 2895600 w 2895600"/>
                <a:gd name="T15" fmla="*/ 346286 h 2018405"/>
                <a:gd name="T16" fmla="*/ 0 w 2895600"/>
                <a:gd name="T17" fmla="*/ 265609 h 201840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895600"/>
                <a:gd name="T28" fmla="*/ 0 h 2018405"/>
                <a:gd name="T29" fmla="*/ 2895600 w 2895600"/>
                <a:gd name="T30" fmla="*/ 2018405 h 201840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895600" h="2018405">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748918"/>
                    <a:pt x="2895600" y="2018405"/>
                  </a:cubicBezTo>
                  <a:cubicBezTo>
                    <a:pt x="2459379" y="2013167"/>
                    <a:pt x="601856" y="1563959"/>
                    <a:pt x="0" y="1548161"/>
                  </a:cubicBezTo>
                  <a:close/>
                </a:path>
              </a:pathLst>
            </a:custGeom>
            <a:solidFill>
              <a:srgbClr val="FFC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50" name="Freeform 49"/>
            <p:cNvSpPr/>
            <p:nvPr/>
          </p:nvSpPr>
          <p:spPr bwMode="auto">
            <a:xfrm>
              <a:off x="5486400" y="3100447"/>
              <a:ext cx="2895600" cy="1563550"/>
            </a:xfrm>
            <a:custGeom>
              <a:avLst/>
              <a:gdLst>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59819"/>
                <a:gd name="connsiteY0" fmla="*/ 1704278 h 1970049"/>
                <a:gd name="connsiteX1" fmla="*/ 440473 w 3759819"/>
                <a:gd name="connsiteY1" fmla="*/ 221166 h 1970049"/>
                <a:gd name="connsiteX2" fmla="*/ 1098395 w 3759819"/>
                <a:gd name="connsiteY2" fmla="*/ 377283 h 1970049"/>
                <a:gd name="connsiteX3" fmla="*/ 1734015 w 3759819"/>
                <a:gd name="connsiteY3" fmla="*/ 767576 h 1970049"/>
                <a:gd name="connsiteX4" fmla="*/ 2403088 w 3759819"/>
                <a:gd name="connsiteY4" fmla="*/ 1146717 h 1970049"/>
                <a:gd name="connsiteX5" fmla="*/ 3038707 w 3759819"/>
                <a:gd name="connsiteY5" fmla="*/ 1470103 h 1970049"/>
                <a:gd name="connsiteX6" fmla="*/ 3284034 w 3759819"/>
                <a:gd name="connsiteY6" fmla="*/ 1537010 h 1970049"/>
                <a:gd name="connsiteX7" fmla="*/ 3284034 w 3759819"/>
                <a:gd name="connsiteY7" fmla="*/ 1815790 h 1970049"/>
                <a:gd name="connsiteX8" fmla="*/ 473927 w 3759819"/>
                <a:gd name="connsiteY8" fmla="*/ 1704278 h 197004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5"/>
                <a:gd name="connsiteY0" fmla="*/ 1691268 h 1957039"/>
                <a:gd name="connsiteX1" fmla="*/ 408879 w 3715525"/>
                <a:gd name="connsiteY1" fmla="*/ 219307 h 1957039"/>
                <a:gd name="connsiteX2" fmla="*/ 1066801 w 3715525"/>
                <a:gd name="connsiteY2" fmla="*/ 375424 h 1957039"/>
                <a:gd name="connsiteX3" fmla="*/ 1702421 w 3715525"/>
                <a:gd name="connsiteY3" fmla="*/ 765717 h 1957039"/>
                <a:gd name="connsiteX4" fmla="*/ 2371494 w 3715525"/>
                <a:gd name="connsiteY4" fmla="*/ 1144858 h 1957039"/>
                <a:gd name="connsiteX5" fmla="*/ 3007113 w 3715525"/>
                <a:gd name="connsiteY5" fmla="*/ 1468244 h 1957039"/>
                <a:gd name="connsiteX6" fmla="*/ 3252440 w 3715525"/>
                <a:gd name="connsiteY6" fmla="*/ 1535151 h 1957039"/>
                <a:gd name="connsiteX7" fmla="*/ 3252440 w 3715525"/>
                <a:gd name="connsiteY7" fmla="*/ 1813931 h 1957039"/>
                <a:gd name="connsiteX8" fmla="*/ 473927 w 3715525"/>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73927 w 3715524"/>
                <a:gd name="connsiteY0" fmla="*/ 1691268 h 1957039"/>
                <a:gd name="connsiteX1" fmla="*/ 408878 w 3715524"/>
                <a:gd name="connsiteY1" fmla="*/ 219307 h 1957039"/>
                <a:gd name="connsiteX2" fmla="*/ 1066800 w 3715524"/>
                <a:gd name="connsiteY2" fmla="*/ 375424 h 1957039"/>
                <a:gd name="connsiteX3" fmla="*/ 1702420 w 3715524"/>
                <a:gd name="connsiteY3" fmla="*/ 765717 h 1957039"/>
                <a:gd name="connsiteX4" fmla="*/ 2371493 w 3715524"/>
                <a:gd name="connsiteY4" fmla="*/ 1144858 h 1957039"/>
                <a:gd name="connsiteX5" fmla="*/ 3007112 w 3715524"/>
                <a:gd name="connsiteY5" fmla="*/ 1468244 h 1957039"/>
                <a:gd name="connsiteX6" fmla="*/ 3252439 w 3715524"/>
                <a:gd name="connsiteY6" fmla="*/ 1535151 h 1957039"/>
                <a:gd name="connsiteX7" fmla="*/ 3252439 w 3715524"/>
                <a:gd name="connsiteY7" fmla="*/ 1813931 h 1957039"/>
                <a:gd name="connsiteX8" fmla="*/ 473927 w 3715524"/>
                <a:gd name="connsiteY8" fmla="*/ 1691268 h 1957039"/>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488485 w 3730082"/>
                <a:gd name="connsiteY0" fmla="*/ 1576968 h 1725650"/>
                <a:gd name="connsiteX1" fmla="*/ 336084 w 3730082"/>
                <a:gd name="connsiteY1" fmla="*/ 891168 h 1725650"/>
                <a:gd name="connsiteX2" fmla="*/ 423436 w 3730082"/>
                <a:gd name="connsiteY2" fmla="*/ 105007 h 1725650"/>
                <a:gd name="connsiteX3" fmla="*/ 1081358 w 3730082"/>
                <a:gd name="connsiteY3" fmla="*/ 261124 h 1725650"/>
                <a:gd name="connsiteX4" fmla="*/ 1716978 w 3730082"/>
                <a:gd name="connsiteY4" fmla="*/ 651417 h 1725650"/>
                <a:gd name="connsiteX5" fmla="*/ 2386051 w 3730082"/>
                <a:gd name="connsiteY5" fmla="*/ 1030558 h 1725650"/>
                <a:gd name="connsiteX6" fmla="*/ 3021670 w 3730082"/>
                <a:gd name="connsiteY6" fmla="*/ 1353944 h 1725650"/>
                <a:gd name="connsiteX7" fmla="*/ 3266997 w 3730082"/>
                <a:gd name="connsiteY7" fmla="*/ 1420851 h 1725650"/>
                <a:gd name="connsiteX8" fmla="*/ 3266997 w 3730082"/>
                <a:gd name="connsiteY8" fmla="*/ 1699631 h 1725650"/>
                <a:gd name="connsiteX9" fmla="*/ 488485 w 3730082"/>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189261 w 3430858"/>
                <a:gd name="connsiteY0" fmla="*/ 1576968 h 1725650"/>
                <a:gd name="connsiteX1" fmla="*/ 36860 w 3430858"/>
                <a:gd name="connsiteY1" fmla="*/ 891168 h 1725650"/>
                <a:gd name="connsiteX2" fmla="*/ 124212 w 3430858"/>
                <a:gd name="connsiteY2" fmla="*/ 105007 h 1725650"/>
                <a:gd name="connsiteX3" fmla="*/ 782134 w 3430858"/>
                <a:gd name="connsiteY3" fmla="*/ 261124 h 1725650"/>
                <a:gd name="connsiteX4" fmla="*/ 1417754 w 3430858"/>
                <a:gd name="connsiteY4" fmla="*/ 651417 h 1725650"/>
                <a:gd name="connsiteX5" fmla="*/ 2086827 w 3430858"/>
                <a:gd name="connsiteY5" fmla="*/ 1030558 h 1725650"/>
                <a:gd name="connsiteX6" fmla="*/ 2722446 w 3430858"/>
                <a:gd name="connsiteY6" fmla="*/ 1353944 h 1725650"/>
                <a:gd name="connsiteX7" fmla="*/ 2967773 w 3430858"/>
                <a:gd name="connsiteY7" fmla="*/ 1420851 h 1725650"/>
                <a:gd name="connsiteX8" fmla="*/ 2967773 w 3430858"/>
                <a:gd name="connsiteY8" fmla="*/ 1699631 h 1725650"/>
                <a:gd name="connsiteX9" fmla="*/ 189261 w 3430858"/>
                <a:gd name="connsiteY9" fmla="*/ 1576968 h 17256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691268 h 1839950"/>
                <a:gd name="connsiteX1" fmla="*/ 408878 w 3715524"/>
                <a:gd name="connsiteY1" fmla="*/ 219307 h 1839950"/>
                <a:gd name="connsiteX2" fmla="*/ 1066800 w 3715524"/>
                <a:gd name="connsiteY2" fmla="*/ 375424 h 1839950"/>
                <a:gd name="connsiteX3" fmla="*/ 1702420 w 3715524"/>
                <a:gd name="connsiteY3" fmla="*/ 765717 h 1839950"/>
                <a:gd name="connsiteX4" fmla="*/ 2371493 w 3715524"/>
                <a:gd name="connsiteY4" fmla="*/ 1144858 h 1839950"/>
                <a:gd name="connsiteX5" fmla="*/ 3007112 w 3715524"/>
                <a:gd name="connsiteY5" fmla="*/ 1468244 h 1839950"/>
                <a:gd name="connsiteX6" fmla="*/ 3252439 w 3715524"/>
                <a:gd name="connsiteY6" fmla="*/ 1535151 h 1839950"/>
                <a:gd name="connsiteX7" fmla="*/ 3252439 w 3715524"/>
                <a:gd name="connsiteY7" fmla="*/ 1813931 h 1839950"/>
                <a:gd name="connsiteX8" fmla="*/ 473927 w 3715524"/>
                <a:gd name="connsiteY8" fmla="*/ 1691268 h 1839950"/>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473927 w 3715524"/>
                <a:gd name="connsiteY0" fmla="*/ 1471961 h 1620643"/>
                <a:gd name="connsiteX1" fmla="*/ 408878 w 3715524"/>
                <a:gd name="connsiteY1" fmla="*/ 0 h 1620643"/>
                <a:gd name="connsiteX2" fmla="*/ 1066800 w 3715524"/>
                <a:gd name="connsiteY2" fmla="*/ 156117 h 1620643"/>
                <a:gd name="connsiteX3" fmla="*/ 1702420 w 3715524"/>
                <a:gd name="connsiteY3" fmla="*/ 546410 h 1620643"/>
                <a:gd name="connsiteX4" fmla="*/ 2371493 w 3715524"/>
                <a:gd name="connsiteY4" fmla="*/ 925551 h 1620643"/>
                <a:gd name="connsiteX5" fmla="*/ 3007112 w 3715524"/>
                <a:gd name="connsiteY5" fmla="*/ 1248937 h 1620643"/>
                <a:gd name="connsiteX6" fmla="*/ 3252439 w 3715524"/>
                <a:gd name="connsiteY6" fmla="*/ 1315844 h 1620643"/>
                <a:gd name="connsiteX7" fmla="*/ 3252439 w 3715524"/>
                <a:gd name="connsiteY7" fmla="*/ 1594624 h 1620643"/>
                <a:gd name="connsiteX8" fmla="*/ 473927 w 3715524"/>
                <a:gd name="connsiteY8" fmla="*/ 1471961 h 1620643"/>
                <a:gd name="connsiteX0" fmla="*/ 65359 w 3306956"/>
                <a:gd name="connsiteY0" fmla="*/ 1471961 h 1620643"/>
                <a:gd name="connsiteX1" fmla="*/ 310 w 3306956"/>
                <a:gd name="connsiteY1" fmla="*/ 0 h 1620643"/>
                <a:gd name="connsiteX2" fmla="*/ 658232 w 3306956"/>
                <a:gd name="connsiteY2" fmla="*/ 156117 h 1620643"/>
                <a:gd name="connsiteX3" fmla="*/ 1293852 w 3306956"/>
                <a:gd name="connsiteY3" fmla="*/ 546410 h 1620643"/>
                <a:gd name="connsiteX4" fmla="*/ 1962925 w 3306956"/>
                <a:gd name="connsiteY4" fmla="*/ 925551 h 1620643"/>
                <a:gd name="connsiteX5" fmla="*/ 2598544 w 3306956"/>
                <a:gd name="connsiteY5" fmla="*/ 1248937 h 1620643"/>
                <a:gd name="connsiteX6" fmla="*/ 2843871 w 3306956"/>
                <a:gd name="connsiteY6" fmla="*/ 1315844 h 1620643"/>
                <a:gd name="connsiteX7" fmla="*/ 2843871 w 3306956"/>
                <a:gd name="connsiteY7" fmla="*/ 1594624 h 1620643"/>
                <a:gd name="connsiteX8" fmla="*/ 65359 w 3306956"/>
                <a:gd name="connsiteY8" fmla="*/ 1471961 h 1620643"/>
                <a:gd name="connsiteX0" fmla="*/ 65359 w 2884759"/>
                <a:gd name="connsiteY0" fmla="*/ 1471961 h 1620643"/>
                <a:gd name="connsiteX1" fmla="*/ 310 w 2884759"/>
                <a:gd name="connsiteY1" fmla="*/ 0 h 1620643"/>
                <a:gd name="connsiteX2" fmla="*/ 658232 w 2884759"/>
                <a:gd name="connsiteY2" fmla="*/ 156117 h 1620643"/>
                <a:gd name="connsiteX3" fmla="*/ 1293852 w 2884759"/>
                <a:gd name="connsiteY3" fmla="*/ 546410 h 1620643"/>
                <a:gd name="connsiteX4" fmla="*/ 1962925 w 2884759"/>
                <a:gd name="connsiteY4" fmla="*/ 925551 h 1620643"/>
                <a:gd name="connsiteX5" fmla="*/ 2598544 w 2884759"/>
                <a:gd name="connsiteY5" fmla="*/ 1248937 h 1620643"/>
                <a:gd name="connsiteX6" fmla="*/ 2843871 w 2884759"/>
                <a:gd name="connsiteY6" fmla="*/ 1315844 h 1620643"/>
                <a:gd name="connsiteX7" fmla="*/ 2843871 w 2884759"/>
                <a:gd name="connsiteY7" fmla="*/ 1594624 h 1620643"/>
                <a:gd name="connsiteX8" fmla="*/ 65359 w 2884759"/>
                <a:gd name="connsiteY8" fmla="*/ 1471961 h 1620643"/>
                <a:gd name="connsiteX0" fmla="*/ 65359 w 2884759"/>
                <a:gd name="connsiteY0" fmla="*/ 1471961 h 1594624"/>
                <a:gd name="connsiteX1" fmla="*/ 310 w 2884759"/>
                <a:gd name="connsiteY1" fmla="*/ 0 h 1594624"/>
                <a:gd name="connsiteX2" fmla="*/ 658232 w 2884759"/>
                <a:gd name="connsiteY2" fmla="*/ 156117 h 1594624"/>
                <a:gd name="connsiteX3" fmla="*/ 1293852 w 2884759"/>
                <a:gd name="connsiteY3" fmla="*/ 546410 h 1594624"/>
                <a:gd name="connsiteX4" fmla="*/ 1962925 w 2884759"/>
                <a:gd name="connsiteY4" fmla="*/ 925551 h 1594624"/>
                <a:gd name="connsiteX5" fmla="*/ 2598544 w 2884759"/>
                <a:gd name="connsiteY5" fmla="*/ 1248937 h 1594624"/>
                <a:gd name="connsiteX6" fmla="*/ 2843871 w 2884759"/>
                <a:gd name="connsiteY6" fmla="*/ 1315844 h 1594624"/>
                <a:gd name="connsiteX7" fmla="*/ 2843871 w 2884759"/>
                <a:gd name="connsiteY7" fmla="*/ 1594624 h 1594624"/>
                <a:gd name="connsiteX8" fmla="*/ 65359 w 2884759"/>
                <a:gd name="connsiteY8" fmla="*/ 1471961 h 1594624"/>
                <a:gd name="connsiteX0" fmla="*/ 48322 w 2943922"/>
                <a:gd name="connsiteY0" fmla="*/ 1548161 h 1594624"/>
                <a:gd name="connsiteX1" fmla="*/ 59473 w 2943922"/>
                <a:gd name="connsiteY1" fmla="*/ 0 h 1594624"/>
                <a:gd name="connsiteX2" fmla="*/ 717395 w 2943922"/>
                <a:gd name="connsiteY2" fmla="*/ 156117 h 1594624"/>
                <a:gd name="connsiteX3" fmla="*/ 1353015 w 2943922"/>
                <a:gd name="connsiteY3" fmla="*/ 546410 h 1594624"/>
                <a:gd name="connsiteX4" fmla="*/ 2022088 w 2943922"/>
                <a:gd name="connsiteY4" fmla="*/ 925551 h 1594624"/>
                <a:gd name="connsiteX5" fmla="*/ 2657707 w 2943922"/>
                <a:gd name="connsiteY5" fmla="*/ 1248937 h 1594624"/>
                <a:gd name="connsiteX6" fmla="*/ 2903034 w 2943922"/>
                <a:gd name="connsiteY6" fmla="*/ 1315844 h 1594624"/>
                <a:gd name="connsiteX7" fmla="*/ 2903034 w 2943922"/>
                <a:gd name="connsiteY7" fmla="*/ 1594624 h 1594624"/>
                <a:gd name="connsiteX8" fmla="*/ 48322 w 2943922"/>
                <a:gd name="connsiteY8" fmla="*/ 1548161 h 1594624"/>
                <a:gd name="connsiteX0" fmla="*/ 48322 w 2938036"/>
                <a:gd name="connsiteY0" fmla="*/ 1548161 h 1563959"/>
                <a:gd name="connsiteX1" fmla="*/ 59473 w 2938036"/>
                <a:gd name="connsiteY1" fmla="*/ 0 h 1563959"/>
                <a:gd name="connsiteX2" fmla="*/ 717395 w 2938036"/>
                <a:gd name="connsiteY2" fmla="*/ 156117 h 1563959"/>
                <a:gd name="connsiteX3" fmla="*/ 1353015 w 2938036"/>
                <a:gd name="connsiteY3" fmla="*/ 546410 h 1563959"/>
                <a:gd name="connsiteX4" fmla="*/ 2022088 w 2938036"/>
                <a:gd name="connsiteY4" fmla="*/ 925551 h 1563959"/>
                <a:gd name="connsiteX5" fmla="*/ 2657707 w 2938036"/>
                <a:gd name="connsiteY5" fmla="*/ 1248937 h 1563959"/>
                <a:gd name="connsiteX6" fmla="*/ 2903034 w 2938036"/>
                <a:gd name="connsiteY6" fmla="*/ 1315844 h 1563959"/>
                <a:gd name="connsiteX7" fmla="*/ 2867722 w 2938036"/>
                <a:gd name="connsiteY7" fmla="*/ 1548161 h 1563959"/>
                <a:gd name="connsiteX8" fmla="*/ 48322 w 2938036"/>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03034"/>
                <a:gd name="connsiteY0" fmla="*/ 1548161 h 1563959"/>
                <a:gd name="connsiteX1" fmla="*/ 59473 w 2903034"/>
                <a:gd name="connsiteY1" fmla="*/ 0 h 1563959"/>
                <a:gd name="connsiteX2" fmla="*/ 717395 w 2903034"/>
                <a:gd name="connsiteY2" fmla="*/ 156117 h 1563959"/>
                <a:gd name="connsiteX3" fmla="*/ 1353015 w 2903034"/>
                <a:gd name="connsiteY3" fmla="*/ 546410 h 1563959"/>
                <a:gd name="connsiteX4" fmla="*/ 2022088 w 2903034"/>
                <a:gd name="connsiteY4" fmla="*/ 925551 h 1563959"/>
                <a:gd name="connsiteX5" fmla="*/ 2657707 w 2903034"/>
                <a:gd name="connsiteY5" fmla="*/ 1248937 h 1563959"/>
                <a:gd name="connsiteX6" fmla="*/ 2903034 w 2903034"/>
                <a:gd name="connsiteY6" fmla="*/ 1315844 h 1563959"/>
                <a:gd name="connsiteX7" fmla="*/ 2867722 w 2903034"/>
                <a:gd name="connsiteY7" fmla="*/ 1548161 h 1563959"/>
                <a:gd name="connsiteX8" fmla="*/ 48322 w 2903034"/>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03034 w 2943922"/>
                <a:gd name="connsiteY6" fmla="*/ 1315844 h 1563959"/>
                <a:gd name="connsiteX7" fmla="*/ 2943922 w 2943922"/>
                <a:gd name="connsiteY7" fmla="*/ 1548162 h 1563959"/>
                <a:gd name="connsiteX8" fmla="*/ 48322 w 2943922"/>
                <a:gd name="connsiteY8" fmla="*/ 1548161 h 1563959"/>
                <a:gd name="connsiteX0" fmla="*/ 48322 w 2943922"/>
                <a:gd name="connsiteY0" fmla="*/ 1548161 h 1563959"/>
                <a:gd name="connsiteX1" fmla="*/ 59473 w 2943922"/>
                <a:gd name="connsiteY1" fmla="*/ 0 h 1563959"/>
                <a:gd name="connsiteX2" fmla="*/ 717395 w 2943922"/>
                <a:gd name="connsiteY2" fmla="*/ 156117 h 1563959"/>
                <a:gd name="connsiteX3" fmla="*/ 1353015 w 2943922"/>
                <a:gd name="connsiteY3" fmla="*/ 546410 h 1563959"/>
                <a:gd name="connsiteX4" fmla="*/ 2022088 w 2943922"/>
                <a:gd name="connsiteY4" fmla="*/ 925551 h 1563959"/>
                <a:gd name="connsiteX5" fmla="*/ 2657707 w 2943922"/>
                <a:gd name="connsiteY5" fmla="*/ 1248937 h 1563959"/>
                <a:gd name="connsiteX6" fmla="*/ 2943922 w 2943922"/>
                <a:gd name="connsiteY6" fmla="*/ 1319562 h 1563959"/>
                <a:gd name="connsiteX7" fmla="*/ 2943922 w 2943922"/>
                <a:gd name="connsiteY7" fmla="*/ 1548162 h 1563959"/>
                <a:gd name="connsiteX8" fmla="*/ 48322 w 2943922"/>
                <a:gd name="connsiteY8" fmla="*/ 1548161 h 1563959"/>
                <a:gd name="connsiteX0" fmla="*/ 0 w 2895600"/>
                <a:gd name="connsiteY0" fmla="*/ 1548161 h 1563959"/>
                <a:gd name="connsiteX1" fmla="*/ 11151 w 2895600"/>
                <a:gd name="connsiteY1" fmla="*/ 0 h 1563959"/>
                <a:gd name="connsiteX2" fmla="*/ 669073 w 2895600"/>
                <a:gd name="connsiteY2" fmla="*/ 156117 h 1563959"/>
                <a:gd name="connsiteX3" fmla="*/ 1304693 w 2895600"/>
                <a:gd name="connsiteY3" fmla="*/ 546410 h 1563959"/>
                <a:gd name="connsiteX4" fmla="*/ 1973766 w 2895600"/>
                <a:gd name="connsiteY4" fmla="*/ 925551 h 1563959"/>
                <a:gd name="connsiteX5" fmla="*/ 2609385 w 2895600"/>
                <a:gd name="connsiteY5" fmla="*/ 1248937 h 1563959"/>
                <a:gd name="connsiteX6" fmla="*/ 2895600 w 2895600"/>
                <a:gd name="connsiteY6" fmla="*/ 1319562 h 1563959"/>
                <a:gd name="connsiteX7" fmla="*/ 2895600 w 2895600"/>
                <a:gd name="connsiteY7" fmla="*/ 1548162 h 1563959"/>
                <a:gd name="connsiteX8" fmla="*/ 0 w 2895600"/>
                <a:gd name="connsiteY8" fmla="*/ 1548161 h 1563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95600" h="1563959">
                  <a:moveTo>
                    <a:pt x="0" y="1548161"/>
                  </a:moveTo>
                  <a:cubicBezTo>
                    <a:pt x="7096" y="210183"/>
                    <a:pt x="10841" y="745273"/>
                    <a:pt x="11151" y="0"/>
                  </a:cubicBezTo>
                  <a:cubicBezTo>
                    <a:pt x="557870" y="141249"/>
                    <a:pt x="453483" y="65049"/>
                    <a:pt x="669073" y="156117"/>
                  </a:cubicBezTo>
                  <a:cubicBezTo>
                    <a:pt x="884663" y="247185"/>
                    <a:pt x="1087244" y="418171"/>
                    <a:pt x="1304693" y="546410"/>
                  </a:cubicBezTo>
                  <a:cubicBezTo>
                    <a:pt x="1522142" y="674649"/>
                    <a:pt x="1756317" y="808463"/>
                    <a:pt x="1973766" y="925551"/>
                  </a:cubicBezTo>
                  <a:cubicBezTo>
                    <a:pt x="2191215" y="1042639"/>
                    <a:pt x="2455746" y="1183269"/>
                    <a:pt x="2609385" y="1248937"/>
                  </a:cubicBezTo>
                  <a:cubicBezTo>
                    <a:pt x="2763024" y="1314605"/>
                    <a:pt x="2694343" y="1283546"/>
                    <a:pt x="2895600" y="1319562"/>
                  </a:cubicBezTo>
                  <a:cubicBezTo>
                    <a:pt x="2889038" y="1563397"/>
                    <a:pt x="2882900" y="1278675"/>
                    <a:pt x="2895600" y="1548162"/>
                  </a:cubicBezTo>
                  <a:cubicBezTo>
                    <a:pt x="2459379" y="1542924"/>
                    <a:pt x="601856" y="1563959"/>
                    <a:pt x="0" y="1548161"/>
                  </a:cubicBezTo>
                  <a:close/>
                </a:path>
              </a:pathLst>
            </a:custGeom>
            <a:solidFill>
              <a:schemeClr val="accent3">
                <a:lumMod val="50000"/>
              </a:schemeClr>
            </a:solidFill>
            <a:ln w="9525" cap="flat" cmpd="sng" algn="ctr">
              <a:noFill/>
              <a:prstDash val="solid"/>
              <a:round/>
              <a:headEnd type="none" w="med" len="med"/>
              <a:tailEnd type="none" w="med" len="med"/>
            </a:ln>
            <a:effectLst/>
          </p:spPr>
          <p:txBody>
            <a:bodyPr wrap="none" anchor="ctr"/>
            <a:lstStyle/>
            <a:p>
              <a:pPr algn="ctr" eaLnBrk="0" fontAlgn="base" hangingPunct="0">
                <a:spcBef>
                  <a:spcPct val="0"/>
                </a:spcBef>
                <a:spcAft>
                  <a:spcPct val="0"/>
                </a:spcAft>
                <a:defRPr/>
              </a:pPr>
              <a:endParaRPr kumimoji="1" lang="en-US" sz="2000">
                <a:solidFill>
                  <a:srgbClr val="808080"/>
                </a:solidFill>
              </a:endParaRPr>
            </a:p>
          </p:txBody>
        </p:sp>
        <p:sp>
          <p:nvSpPr>
            <p:cNvPr id="5138" name="Freeform 56"/>
            <p:cNvSpPr>
              <a:spLocks/>
            </p:cNvSpPr>
            <p:nvPr/>
          </p:nvSpPr>
          <p:spPr bwMode="auto">
            <a:xfrm>
              <a:off x="5486400" y="2881746"/>
              <a:ext cx="2884449" cy="1106299"/>
            </a:xfrm>
            <a:custGeom>
              <a:avLst/>
              <a:gdLst>
                <a:gd name="T0" fmla="*/ 0 w 2884449"/>
                <a:gd name="T1" fmla="*/ 0 h 1319562"/>
                <a:gd name="T2" fmla="*/ 657922 w 2884449"/>
                <a:gd name="T3" fmla="*/ 26784 h 1319562"/>
                <a:gd name="T4" fmla="*/ 1293552 w 2884449"/>
                <a:gd name="T5" fmla="*/ 93745 h 1319562"/>
                <a:gd name="T6" fmla="*/ 1962625 w 2884449"/>
                <a:gd name="T7" fmla="*/ 158792 h 1319562"/>
                <a:gd name="T8" fmla="*/ 2598235 w 2884449"/>
                <a:gd name="T9" fmla="*/ 214273 h 1319562"/>
                <a:gd name="T10" fmla="*/ 2884449 w 2884449"/>
                <a:gd name="T11" fmla="*/ 22639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5139" name="Freeform 57"/>
            <p:cNvSpPr>
              <a:spLocks/>
            </p:cNvSpPr>
            <p:nvPr/>
          </p:nvSpPr>
          <p:spPr bwMode="auto">
            <a:xfrm>
              <a:off x="5486400" y="3103418"/>
              <a:ext cx="2884449" cy="1316182"/>
            </a:xfrm>
            <a:custGeom>
              <a:avLst/>
              <a:gdLst>
                <a:gd name="T0" fmla="*/ 0 w 2884449"/>
                <a:gd name="T1" fmla="*/ 0 h 1319562"/>
                <a:gd name="T2" fmla="*/ 657922 w 2884449"/>
                <a:gd name="T3" fmla="*/ 152162 h 1319562"/>
                <a:gd name="T4" fmla="*/ 1293552 w 2884449"/>
                <a:gd name="T5" fmla="*/ 532574 h 1319562"/>
                <a:gd name="T6" fmla="*/ 1962625 w 2884449"/>
                <a:gd name="T7" fmla="*/ 902111 h 1319562"/>
                <a:gd name="T8" fmla="*/ 2598235 w 2884449"/>
                <a:gd name="T9" fmla="*/ 1217313 h 1319562"/>
                <a:gd name="T10" fmla="*/ 2884449 w 2884449"/>
                <a:gd name="T11" fmla="*/ 1286150 h 1319562"/>
                <a:gd name="T12" fmla="*/ 0 60000 65536"/>
                <a:gd name="T13" fmla="*/ 0 60000 65536"/>
                <a:gd name="T14" fmla="*/ 0 60000 65536"/>
                <a:gd name="T15" fmla="*/ 0 60000 65536"/>
                <a:gd name="T16" fmla="*/ 0 60000 65536"/>
                <a:gd name="T17" fmla="*/ 0 60000 65536"/>
                <a:gd name="T18" fmla="*/ 0 w 2884449"/>
                <a:gd name="T19" fmla="*/ 0 h 1319562"/>
                <a:gd name="T20" fmla="*/ 2884449 w 2884449"/>
                <a:gd name="T21" fmla="*/ 1319562 h 1319562"/>
              </a:gdLst>
              <a:ahLst/>
              <a:cxnLst>
                <a:cxn ang="T12">
                  <a:pos x="T0" y="T1"/>
                </a:cxn>
                <a:cxn ang="T13">
                  <a:pos x="T2" y="T3"/>
                </a:cxn>
                <a:cxn ang="T14">
                  <a:pos x="T4" y="T5"/>
                </a:cxn>
                <a:cxn ang="T15">
                  <a:pos x="T6" y="T7"/>
                </a:cxn>
                <a:cxn ang="T16">
                  <a:pos x="T8" y="T9"/>
                </a:cxn>
                <a:cxn ang="T17">
                  <a:pos x="T10" y="T11"/>
                </a:cxn>
              </a:cxnLst>
              <a:rect l="T18" t="T19" r="T20" b="T21"/>
              <a:pathLst>
                <a:path w="2884449" h="1319562">
                  <a:moveTo>
                    <a:pt x="0" y="0"/>
                  </a:moveTo>
                  <a:cubicBezTo>
                    <a:pt x="546719" y="141249"/>
                    <a:pt x="442332" y="65049"/>
                    <a:pt x="657922" y="156117"/>
                  </a:cubicBezTo>
                  <a:cubicBezTo>
                    <a:pt x="873512" y="247185"/>
                    <a:pt x="1076093" y="418171"/>
                    <a:pt x="1293542" y="546410"/>
                  </a:cubicBezTo>
                  <a:cubicBezTo>
                    <a:pt x="1510991" y="674649"/>
                    <a:pt x="1745166" y="808463"/>
                    <a:pt x="1962615" y="925551"/>
                  </a:cubicBezTo>
                  <a:cubicBezTo>
                    <a:pt x="2180064" y="1042639"/>
                    <a:pt x="2444595" y="1183269"/>
                    <a:pt x="2598234" y="1248937"/>
                  </a:cubicBezTo>
                  <a:cubicBezTo>
                    <a:pt x="2751873" y="1314605"/>
                    <a:pt x="2683192" y="1283546"/>
                    <a:pt x="2884449" y="1319562"/>
                  </a:cubicBezTo>
                </a:path>
              </a:pathLst>
            </a:cu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
        <p:nvSpPr>
          <p:cNvPr id="5124" name="Rectangle 2"/>
          <p:cNvSpPr>
            <a:spLocks noGrp="1" noChangeArrowheads="1"/>
          </p:cNvSpPr>
          <p:nvPr>
            <p:ph type="title"/>
          </p:nvPr>
        </p:nvSpPr>
        <p:spPr>
          <a:xfrm>
            <a:off x="685800" y="263525"/>
            <a:ext cx="7772400" cy="1169988"/>
          </a:xfrm>
        </p:spPr>
        <p:txBody>
          <a:bodyPr/>
          <a:lstStyle/>
          <a:p>
            <a:pPr eaLnBrk="1" hangingPunct="1"/>
            <a:r>
              <a:rPr lang="en-US" sz="4000" smtClean="0">
                <a:latin typeface="Calibri" pitchFamily="34" charset="0"/>
              </a:rPr>
              <a:t>Example: Retention limited runoff generation with run-on</a:t>
            </a:r>
          </a:p>
        </p:txBody>
      </p:sp>
      <p:graphicFrame>
        <p:nvGraphicFramePr>
          <p:cNvPr id="26" name="Table 25"/>
          <p:cNvGraphicFramePr>
            <a:graphicFrameLocks noGrp="1"/>
          </p:cNvGraphicFramePr>
          <p:nvPr/>
        </p:nvGraphicFramePr>
        <p:xfrm>
          <a:off x="704850" y="1679575"/>
          <a:ext cx="4481513" cy="4389438"/>
        </p:xfrm>
        <a:graphic>
          <a:graphicData uri="http://schemas.openxmlformats.org/drawingml/2006/table">
            <a:tbl>
              <a:tblPr/>
              <a:tblGrid>
                <a:gridCol w="4481513"/>
              </a:tblGrid>
              <a:tr h="4389438">
                <a:tc>
                  <a:txBody>
                    <a:bodyPr/>
                    <a:lstStyle/>
                    <a:p>
                      <a:pPr marL="0" marR="0" algn="l">
                        <a:spcBef>
                          <a:spcPts val="0"/>
                        </a:spcBef>
                        <a:spcAft>
                          <a:spcPts val="0"/>
                        </a:spcAft>
                      </a:pPr>
                      <a:r>
                        <a:rPr lang="en-US" sz="3200" dirty="0">
                          <a:latin typeface="Times New Roman"/>
                          <a:ea typeface="Times New Roman"/>
                        </a:rPr>
                        <a:t>Global </a:t>
                      </a:r>
                      <a:r>
                        <a:rPr lang="en-US" sz="3200" u="sng" dirty="0">
                          <a:latin typeface="Times New Roman"/>
                          <a:ea typeface="Times New Roman"/>
                        </a:rPr>
                        <a:t>P</a:t>
                      </a:r>
                      <a:r>
                        <a:rPr lang="en-US" sz="3200" dirty="0">
                          <a:latin typeface="Times New Roman"/>
                          <a:ea typeface="Times New Roman"/>
                        </a:rPr>
                        <a:t>, </a:t>
                      </a:r>
                      <a:r>
                        <a:rPr lang="en-US" sz="3200" u="none" dirty="0" smtClean="0">
                          <a:latin typeface="Times New Roman"/>
                          <a:ea typeface="Times New Roman"/>
                          <a:sym typeface="Symbol"/>
                        </a:rPr>
                        <a:t>(</a:t>
                      </a:r>
                      <a:r>
                        <a:rPr lang="en-US" sz="3200" u="sng" dirty="0" err="1" smtClean="0">
                          <a:latin typeface="Times New Roman"/>
                          <a:ea typeface="Times New Roman"/>
                          <a:sym typeface="Symbol"/>
                        </a:rPr>
                        <a:t>r</a:t>
                      </a:r>
                      <a:r>
                        <a:rPr lang="en-US" sz="3200" u="none" dirty="0" err="1" smtClean="0">
                          <a:latin typeface="Times New Roman"/>
                          <a:ea typeface="Times New Roman"/>
                          <a:sym typeface="Symbol"/>
                        </a:rPr>
                        <a:t>,</a:t>
                      </a:r>
                      <a:r>
                        <a:rPr lang="en-US" sz="3200" u="sng" dirty="0" err="1" smtClean="0">
                          <a:latin typeface="Times New Roman"/>
                          <a:ea typeface="Times New Roman"/>
                          <a:sym typeface="Symbol"/>
                        </a:rPr>
                        <a:t>c</a:t>
                      </a:r>
                      <a:r>
                        <a:rPr lang="en-US" sz="3200" u="none" dirty="0" smtClean="0">
                          <a:latin typeface="Times New Roman"/>
                          <a:ea typeface="Times New Roman"/>
                          <a:sym typeface="Symbol"/>
                        </a:rPr>
                        <a:t>)</a:t>
                      </a:r>
                      <a:r>
                        <a:rPr lang="en-US" sz="3200" dirty="0" smtClean="0">
                          <a:latin typeface="Times New Roman"/>
                          <a:ea typeface="Times New Roman"/>
                        </a:rPr>
                        <a:t>, </a:t>
                      </a:r>
                      <a:r>
                        <a:rPr lang="en-US" sz="3200" u="sng" dirty="0" smtClean="0">
                          <a:latin typeface="Times New Roman"/>
                          <a:ea typeface="Times New Roman"/>
                          <a:sym typeface="Symbol"/>
                        </a:rPr>
                        <a:t>q</a:t>
                      </a:r>
                      <a:endParaRPr lang="en-US" sz="3200" dirty="0">
                        <a:latin typeface="Times New Roman"/>
                        <a:ea typeface="Times New Roman"/>
                      </a:endParaRPr>
                    </a:p>
                    <a:p>
                      <a:pPr marL="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a:t>
                      </a:r>
                      <a:r>
                        <a:rPr lang="en-US" sz="3200" dirty="0" err="1">
                          <a:latin typeface="Times New Roman"/>
                          <a:ea typeface="Times New Roman"/>
                        </a:rPr>
                        <a:t>i</a:t>
                      </a:r>
                      <a:r>
                        <a:rPr lang="en-US" sz="3200" dirty="0">
                          <a:latin typeface="Times New Roman"/>
                          <a:ea typeface="Times New Roman"/>
                        </a:rPr>
                        <a:t>)</a:t>
                      </a:r>
                    </a:p>
                    <a:p>
                      <a:pPr marL="0" marR="0" algn="l">
                        <a:spcBef>
                          <a:spcPts val="0"/>
                        </a:spcBef>
                        <a:spcAft>
                          <a:spcPts val="0"/>
                        </a:spcAft>
                      </a:pPr>
                      <a:r>
                        <a:rPr lang="en-US" sz="3200" dirty="0">
                          <a:latin typeface="Times New Roman"/>
                          <a:ea typeface="Times New Roman"/>
                        </a:rPr>
                        <a:t>for all k neighbors of </a:t>
                      </a:r>
                      <a:r>
                        <a:rPr lang="en-US" sz="3200" dirty="0" err="1">
                          <a:latin typeface="Times New Roman"/>
                          <a:ea typeface="Times New Roman"/>
                        </a:rPr>
                        <a:t>i</a:t>
                      </a:r>
                      <a:endParaRPr lang="en-US" sz="3200" dirty="0">
                        <a:latin typeface="Times New Roman"/>
                        <a:ea typeface="Times New Roman"/>
                      </a:endParaRPr>
                    </a:p>
                    <a:p>
                      <a:pPr marL="274320" marR="0" algn="l">
                        <a:spcBef>
                          <a:spcPts val="0"/>
                        </a:spcBef>
                        <a:spcAft>
                          <a:spcPts val="0"/>
                        </a:spcAft>
                      </a:pPr>
                      <a:r>
                        <a:rPr lang="en-US" sz="3200" dirty="0">
                          <a:latin typeface="Times New Roman"/>
                          <a:ea typeface="Times New Roman"/>
                        </a:rPr>
                        <a:t>if </a:t>
                      </a:r>
                      <a:r>
                        <a:rPr lang="en-US" sz="3200" dirty="0" err="1">
                          <a:latin typeface="Times New Roman"/>
                          <a:ea typeface="Times New Roman"/>
                        </a:rPr>
                        <a:t>P</a:t>
                      </a:r>
                      <a:r>
                        <a:rPr lang="en-US" sz="3200" baseline="-25000" dirty="0" err="1">
                          <a:latin typeface="Times New Roman"/>
                          <a:ea typeface="Times New Roman"/>
                        </a:rPr>
                        <a:t>ki</a:t>
                      </a:r>
                      <a:r>
                        <a:rPr lang="en-US" sz="3200" dirty="0">
                          <a:latin typeface="Times New Roman"/>
                          <a:ea typeface="Times New Roman"/>
                        </a:rPr>
                        <a:t>&gt;0</a:t>
                      </a:r>
                    </a:p>
                    <a:p>
                      <a:pPr marL="50292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(k)</a:t>
                      </a:r>
                    </a:p>
                    <a:p>
                      <a:pPr marL="0" marR="0" algn="l">
                        <a:spcBef>
                          <a:spcPts val="0"/>
                        </a:spcBef>
                        <a:spcAft>
                          <a:spcPts val="0"/>
                        </a:spcAft>
                      </a:pPr>
                      <a:r>
                        <a:rPr lang="en-US" sz="3200" dirty="0">
                          <a:latin typeface="Times New Roman"/>
                          <a:ea typeface="Times New Roman"/>
                        </a:rPr>
                        <a:t>next k</a:t>
                      </a:r>
                    </a:p>
                    <a:p>
                      <a:pPr marL="0" marR="0" algn="l">
                        <a:spcBef>
                          <a:spcPts val="0"/>
                        </a:spcBef>
                        <a:spcAft>
                          <a:spcPts val="0"/>
                        </a:spcAft>
                      </a:pPr>
                      <a:r>
                        <a:rPr lang="en-US" sz="3200" b="1" u="sng" dirty="0" smtClean="0">
                          <a:solidFill>
                            <a:srgbClr val="FF0000"/>
                          </a:solidFill>
                          <a:latin typeface="Times New Roman"/>
                          <a:ea typeface="Times New Roman"/>
                          <a:sym typeface="Symbol"/>
                        </a:rPr>
                        <a:t> </a:t>
                      </a:r>
                      <a:endParaRPr lang="en-US" sz="3200" b="1" dirty="0" smtClean="0">
                        <a:solidFill>
                          <a:srgbClr val="FF0000"/>
                        </a:solidFill>
                        <a:latin typeface="Times New Roman"/>
                        <a:ea typeface="Times New Roman"/>
                      </a:endParaRPr>
                    </a:p>
                    <a:p>
                      <a:pPr marL="0" marR="0" algn="l">
                        <a:spcBef>
                          <a:spcPts val="0"/>
                        </a:spcBef>
                        <a:spcAft>
                          <a:spcPts val="0"/>
                        </a:spcAft>
                      </a:pPr>
                      <a:endParaRPr lang="en-US" sz="3200" dirty="0" smtClean="0">
                        <a:latin typeface="Times New Roman"/>
                        <a:ea typeface="Times New Roman"/>
                      </a:endParaRPr>
                    </a:p>
                    <a:p>
                      <a:pPr marL="0" marR="0" algn="l">
                        <a:spcBef>
                          <a:spcPts val="0"/>
                        </a:spcBef>
                        <a:spcAft>
                          <a:spcPts val="0"/>
                        </a:spcAft>
                      </a:pPr>
                      <a:r>
                        <a:rPr lang="en-US" sz="3200" dirty="0" smtClean="0">
                          <a:latin typeface="Times New Roman"/>
                          <a:ea typeface="Times New Roman"/>
                        </a:rPr>
                        <a:t>return</a:t>
                      </a:r>
                      <a:endParaRPr lang="en-US" sz="3200" dirty="0">
                        <a:latin typeface="Times New Roman"/>
                        <a:ea typeface="Times New Roman"/>
                      </a:endParaRPr>
                    </a:p>
                  </a:txBody>
                  <a:tcPr marL="0" marR="0" marT="0" marB="0">
                    <a:lnL>
                      <a:noFill/>
                    </a:lnL>
                    <a:lnR>
                      <a:noFill/>
                    </a:lnR>
                    <a:lnT>
                      <a:noFill/>
                    </a:lnT>
                    <a:lnB>
                      <a:noFill/>
                    </a:lnB>
                  </a:tcPr>
                </a:tc>
              </a:tr>
            </a:tbl>
          </a:graphicData>
        </a:graphic>
      </p:graphicFrame>
      <p:sp>
        <p:nvSpPr>
          <p:cNvPr id="5127"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5122" name="Object 2"/>
          <p:cNvGraphicFramePr>
            <a:graphicFrameLocks noChangeAspect="1"/>
          </p:cNvGraphicFramePr>
          <p:nvPr/>
        </p:nvGraphicFramePr>
        <p:xfrm>
          <a:off x="658813" y="4783138"/>
          <a:ext cx="3941762" cy="782637"/>
        </p:xfrm>
        <a:graphic>
          <a:graphicData uri="http://schemas.openxmlformats.org/presentationml/2006/ole">
            <mc:AlternateContent xmlns:mc="http://schemas.openxmlformats.org/markup-compatibility/2006">
              <mc:Choice xmlns:v="urn:schemas-microsoft-com:vml" Requires="v">
                <p:oleObj spid="_x0000_s47134" name="Equation" r:id="rId3" imgW="1841400" imgH="368280" progId="Equation.3">
                  <p:embed/>
                </p:oleObj>
              </mc:Choice>
              <mc:Fallback>
                <p:oleObj name="Equation" r:id="rId3" imgW="1841400" imgH="3682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4783138"/>
                        <a:ext cx="3941762" cy="782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5128" name="Straight Arrow Connector 36"/>
          <p:cNvCxnSpPr>
            <a:cxnSpLocks noChangeShapeType="1"/>
          </p:cNvCxnSpPr>
          <p:nvPr/>
        </p:nvCxnSpPr>
        <p:spPr bwMode="auto">
          <a:xfrm rot="5400000">
            <a:off x="6634956" y="2902744"/>
            <a:ext cx="611188" cy="0"/>
          </a:xfrm>
          <a:prstGeom prst="straightConnector1">
            <a:avLst/>
          </a:prstGeom>
          <a:noFill/>
          <a:ln w="762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5129" name="TextBox 39"/>
          <p:cNvSpPr txBox="1">
            <a:spLocks noChangeArrowheads="1"/>
          </p:cNvSpPr>
          <p:nvPr/>
        </p:nvSpPr>
        <p:spPr bwMode="auto">
          <a:xfrm>
            <a:off x="7067550" y="2520950"/>
            <a:ext cx="3206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pPr>
            <a:r>
              <a:rPr lang="en-US" sz="3200" smtClean="0">
                <a:solidFill>
                  <a:srgbClr val="000000"/>
                </a:solidFill>
              </a:rPr>
              <a:t>r</a:t>
            </a:r>
          </a:p>
        </p:txBody>
      </p:sp>
      <p:sp>
        <p:nvSpPr>
          <p:cNvPr id="5130" name="TextBox 40"/>
          <p:cNvSpPr txBox="1">
            <a:spLocks noChangeArrowheads="1"/>
          </p:cNvSpPr>
          <p:nvPr/>
        </p:nvSpPr>
        <p:spPr bwMode="auto">
          <a:xfrm>
            <a:off x="6559550" y="3144838"/>
            <a:ext cx="368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pPr>
            <a:r>
              <a:rPr lang="en-US" sz="3200" smtClean="0">
                <a:solidFill>
                  <a:srgbClr val="000000"/>
                </a:solidFill>
              </a:rPr>
              <a:t>c</a:t>
            </a:r>
          </a:p>
        </p:txBody>
      </p:sp>
      <p:cxnSp>
        <p:nvCxnSpPr>
          <p:cNvPr id="5131" name="Straight Arrow Connector 42"/>
          <p:cNvCxnSpPr>
            <a:cxnSpLocks noChangeShapeType="1"/>
          </p:cNvCxnSpPr>
          <p:nvPr/>
        </p:nvCxnSpPr>
        <p:spPr bwMode="auto">
          <a:xfrm>
            <a:off x="6102350" y="2901950"/>
            <a:ext cx="5334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2" name="Straight Arrow Connector 43"/>
          <p:cNvCxnSpPr>
            <a:cxnSpLocks noChangeShapeType="1"/>
          </p:cNvCxnSpPr>
          <p:nvPr/>
        </p:nvCxnSpPr>
        <p:spPr bwMode="auto">
          <a:xfrm>
            <a:off x="7321550" y="3435350"/>
            <a:ext cx="457200" cy="228600"/>
          </a:xfrm>
          <a:prstGeom prst="straightConnector1">
            <a:avLst/>
          </a:prstGeom>
          <a:noFill/>
          <a:ln w="57150" algn="ctr">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5133" name="Straight Arrow Connector 46"/>
          <p:cNvCxnSpPr>
            <a:cxnSpLocks noChangeShapeType="1"/>
          </p:cNvCxnSpPr>
          <p:nvPr/>
        </p:nvCxnSpPr>
        <p:spPr bwMode="auto">
          <a:xfrm rot="5400000">
            <a:off x="6779419" y="3588544"/>
            <a:ext cx="320675" cy="1587"/>
          </a:xfrm>
          <a:prstGeom prst="straightConnector1">
            <a:avLst/>
          </a:prstGeom>
          <a:noFill/>
          <a:ln w="12700" algn="ctr">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sp>
        <p:nvSpPr>
          <p:cNvPr id="5134" name="TextBox 47"/>
          <p:cNvSpPr txBox="1">
            <a:spLocks noChangeArrowheads="1"/>
          </p:cNvSpPr>
          <p:nvPr/>
        </p:nvSpPr>
        <p:spPr bwMode="auto">
          <a:xfrm>
            <a:off x="7402513" y="2978150"/>
            <a:ext cx="4651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pPr>
            <a:r>
              <a:rPr lang="en-US" sz="3200" smtClean="0">
                <a:solidFill>
                  <a:srgbClr val="000000"/>
                </a:solidFill>
              </a:rPr>
              <a:t>q</a:t>
            </a:r>
            <a:r>
              <a:rPr lang="en-US" sz="3200" baseline="-25000" smtClean="0">
                <a:solidFill>
                  <a:srgbClr val="000000"/>
                </a:solidFill>
              </a:rPr>
              <a:t>i</a:t>
            </a:r>
            <a:endParaRPr lang="en-US" sz="3200" smtClean="0">
              <a:solidFill>
                <a:srgbClr val="000000"/>
              </a:solidFill>
            </a:endParaRPr>
          </a:p>
        </p:txBody>
      </p:sp>
      <p:sp>
        <p:nvSpPr>
          <p:cNvPr id="5135" name="TextBox 48"/>
          <p:cNvSpPr txBox="1">
            <a:spLocks noChangeArrowheads="1"/>
          </p:cNvSpPr>
          <p:nvPr/>
        </p:nvSpPr>
        <p:spPr bwMode="auto">
          <a:xfrm>
            <a:off x="6110288" y="2393950"/>
            <a:ext cx="5254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0"/>
              </a:spcBef>
              <a:spcAft>
                <a:spcPct val="0"/>
              </a:spcAft>
            </a:pPr>
            <a:r>
              <a:rPr lang="en-US" sz="3200" smtClean="0">
                <a:solidFill>
                  <a:srgbClr val="000000"/>
                </a:solidFill>
              </a:rPr>
              <a:t>q</a:t>
            </a:r>
            <a:r>
              <a:rPr lang="en-US" sz="3200" baseline="-25000" smtClean="0">
                <a:solidFill>
                  <a:srgbClr val="000000"/>
                </a:solidFill>
              </a:rPr>
              <a:t>k</a:t>
            </a:r>
            <a:endParaRPr lang="en-US" sz="3200" smtClean="0">
              <a:solidFill>
                <a:srgbClr val="000000"/>
              </a:solidFill>
            </a:endParaRPr>
          </a:p>
        </p:txBody>
      </p:sp>
    </p:spTree>
    <p:extLst>
      <p:ext uri="{BB962C8B-B14F-4D97-AF65-F5344CB8AC3E}">
        <p14:creationId xmlns:p14="http://schemas.microsoft.com/office/powerpoint/2010/main" val="23322254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0963" y="3406775"/>
            <a:ext cx="4741862"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5088"/>
            <a:ext cx="475932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084" name="Group 41"/>
          <p:cNvGrpSpPr>
            <a:grpSpLocks/>
          </p:cNvGrpSpPr>
          <p:nvPr/>
        </p:nvGrpSpPr>
        <p:grpSpPr bwMode="auto">
          <a:xfrm>
            <a:off x="304800" y="1795463"/>
            <a:ext cx="3287713" cy="3375025"/>
            <a:chOff x="2057400" y="1371600"/>
            <a:chExt cx="2590800" cy="2659479"/>
          </a:xfrm>
        </p:grpSpPr>
        <p:sp>
          <p:nvSpPr>
            <p:cNvPr id="3" name="Rectangle 2"/>
            <p:cNvSpPr/>
            <p:nvPr/>
          </p:nvSpPr>
          <p:spPr>
            <a:xfrm flipH="1">
              <a:off x="2057400" y="1371600"/>
              <a:ext cx="1296025" cy="129596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4" name="Rectangle 3"/>
            <p:cNvSpPr/>
            <p:nvPr/>
          </p:nvSpPr>
          <p:spPr>
            <a:xfrm flipH="1">
              <a:off x="3353425" y="1371600"/>
              <a:ext cx="1294775" cy="1295964"/>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9" name="Rectangle 8"/>
            <p:cNvSpPr/>
            <p:nvPr/>
          </p:nvSpPr>
          <p:spPr>
            <a:xfrm flipH="1">
              <a:off x="2057400" y="2667564"/>
              <a:ext cx="1296025" cy="129471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sp>
          <p:nvSpPr>
            <p:cNvPr id="10" name="Rectangle 9"/>
            <p:cNvSpPr/>
            <p:nvPr/>
          </p:nvSpPr>
          <p:spPr>
            <a:xfrm flipH="1">
              <a:off x="3353425" y="2667564"/>
              <a:ext cx="1294775" cy="1294713"/>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solidFill>
                  <a:prstClr val="white"/>
                </a:solidFill>
              </a:endParaRPr>
            </a:p>
          </p:txBody>
        </p:sp>
        <p:cxnSp>
          <p:nvCxnSpPr>
            <p:cNvPr id="13" name="Straight Arrow Connector 12"/>
            <p:cNvCxnSpPr/>
            <p:nvPr/>
          </p:nvCxnSpPr>
          <p:spPr>
            <a:xfrm rot="16200000" flipH="1">
              <a:off x="3190805" y="2504935"/>
              <a:ext cx="323991" cy="32400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H="1">
              <a:off x="3771891" y="2650677"/>
              <a:ext cx="38153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0800000" flipH="1">
              <a:off x="3190797" y="2073372"/>
              <a:ext cx="377799" cy="12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H="1">
              <a:off x="3190797" y="3368086"/>
              <a:ext cx="377799" cy="125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096" name="TextBox 21"/>
            <p:cNvSpPr txBox="1">
              <a:spLocks noChangeArrowheads="1"/>
            </p:cNvSpPr>
            <p:nvPr/>
          </p:nvSpPr>
          <p:spPr bwMode="auto">
            <a:xfrm>
              <a:off x="3352800" y="1759856"/>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0.6</a:t>
              </a:r>
            </a:p>
          </p:txBody>
        </p:sp>
        <p:sp>
          <p:nvSpPr>
            <p:cNvPr id="46097" name="TextBox 22"/>
            <p:cNvSpPr txBox="1">
              <a:spLocks noChangeArrowheads="1"/>
            </p:cNvSpPr>
            <p:nvPr/>
          </p:nvSpPr>
          <p:spPr bwMode="auto">
            <a:xfrm>
              <a:off x="3406775" y="2774950"/>
              <a:ext cx="44435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0.4</a:t>
              </a:r>
            </a:p>
          </p:txBody>
        </p:sp>
        <p:sp>
          <p:nvSpPr>
            <p:cNvPr id="46098" name="TextBox 23"/>
            <p:cNvSpPr txBox="1">
              <a:spLocks noChangeArrowheads="1"/>
            </p:cNvSpPr>
            <p:nvPr/>
          </p:nvSpPr>
          <p:spPr bwMode="auto">
            <a:xfrm>
              <a:off x="3399897" y="3098800"/>
              <a:ext cx="2888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1</a:t>
              </a:r>
            </a:p>
          </p:txBody>
        </p:sp>
        <p:sp>
          <p:nvSpPr>
            <p:cNvPr id="46099" name="TextBox 27"/>
            <p:cNvSpPr txBox="1">
              <a:spLocks noChangeArrowheads="1"/>
            </p:cNvSpPr>
            <p:nvPr/>
          </p:nvSpPr>
          <p:spPr bwMode="auto">
            <a:xfrm>
              <a:off x="2057400" y="1371600"/>
              <a:ext cx="3032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A</a:t>
              </a:r>
            </a:p>
          </p:txBody>
        </p:sp>
        <p:sp>
          <p:nvSpPr>
            <p:cNvPr id="46100" name="TextBox 28"/>
            <p:cNvSpPr txBox="1">
              <a:spLocks noChangeArrowheads="1"/>
            </p:cNvSpPr>
            <p:nvPr/>
          </p:nvSpPr>
          <p:spPr bwMode="auto">
            <a:xfrm>
              <a:off x="2057400" y="3692525"/>
              <a:ext cx="29687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B</a:t>
              </a:r>
            </a:p>
          </p:txBody>
        </p:sp>
        <p:sp>
          <p:nvSpPr>
            <p:cNvPr id="46101" name="TextBox 29"/>
            <p:cNvSpPr txBox="1">
              <a:spLocks noChangeArrowheads="1"/>
            </p:cNvSpPr>
            <p:nvPr/>
          </p:nvSpPr>
          <p:spPr bwMode="auto">
            <a:xfrm>
              <a:off x="3352800" y="1371600"/>
              <a:ext cx="293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C</a:t>
              </a:r>
            </a:p>
          </p:txBody>
        </p:sp>
        <p:sp>
          <p:nvSpPr>
            <p:cNvPr id="46102" name="TextBox 30"/>
            <p:cNvSpPr txBox="1">
              <a:spLocks noChangeArrowheads="1"/>
            </p:cNvSpPr>
            <p:nvPr/>
          </p:nvSpPr>
          <p:spPr bwMode="auto">
            <a:xfrm>
              <a:off x="3352800" y="3692525"/>
              <a:ext cx="3113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D</a:t>
              </a:r>
            </a:p>
          </p:txBody>
        </p:sp>
        <p:sp>
          <p:nvSpPr>
            <p:cNvPr id="46103" name="TextBox 33"/>
            <p:cNvSpPr txBox="1">
              <a:spLocks noChangeArrowheads="1"/>
            </p:cNvSpPr>
            <p:nvPr/>
          </p:nvSpPr>
          <p:spPr bwMode="auto">
            <a:xfrm>
              <a:off x="2435225" y="1576159"/>
              <a:ext cx="4988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r=7</a:t>
              </a:r>
            </a:p>
            <a:p>
              <a:pPr fontAlgn="base">
                <a:spcBef>
                  <a:spcPct val="0"/>
                </a:spcBef>
                <a:spcAft>
                  <a:spcPct val="0"/>
                </a:spcAft>
              </a:pPr>
              <a:r>
                <a:rPr kumimoji="0" lang="en-US" sz="1600" smtClean="0">
                  <a:solidFill>
                    <a:srgbClr val="000000"/>
                  </a:solidFill>
                  <a:latin typeface="Calibri" pitchFamily="34" charset="0"/>
                </a:rPr>
                <a:t>c=4</a:t>
              </a:r>
            </a:p>
            <a:p>
              <a:pPr fontAlgn="base">
                <a:spcBef>
                  <a:spcPct val="0"/>
                </a:spcBef>
                <a:spcAft>
                  <a:spcPct val="0"/>
                </a:spcAft>
              </a:pPr>
              <a:r>
                <a:rPr kumimoji="0" lang="en-US" sz="1600" smtClean="0">
                  <a:solidFill>
                    <a:srgbClr val="000000"/>
                  </a:solidFill>
                  <a:latin typeface="Calibri" pitchFamily="34" charset="0"/>
                </a:rPr>
                <a:t>q=3</a:t>
              </a:r>
            </a:p>
          </p:txBody>
        </p:sp>
        <p:sp>
          <p:nvSpPr>
            <p:cNvPr id="46104" name="TextBox 34"/>
            <p:cNvSpPr txBox="1">
              <a:spLocks noChangeArrowheads="1"/>
            </p:cNvSpPr>
            <p:nvPr/>
          </p:nvSpPr>
          <p:spPr bwMode="auto">
            <a:xfrm>
              <a:off x="3730625" y="1445982"/>
              <a:ext cx="7585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r=5</a:t>
              </a:r>
            </a:p>
            <a:p>
              <a:pPr fontAlgn="base">
                <a:spcBef>
                  <a:spcPct val="0"/>
                </a:spcBef>
                <a:spcAft>
                  <a:spcPct val="0"/>
                </a:spcAft>
              </a:pPr>
              <a:r>
                <a:rPr kumimoji="0" lang="en-US" sz="1600" smtClean="0">
                  <a:solidFill>
                    <a:srgbClr val="000000"/>
                  </a:solidFill>
                  <a:latin typeface="Calibri" pitchFamily="34" charset="0"/>
                </a:rPr>
                <a:t>c=6</a:t>
              </a:r>
            </a:p>
            <a:p>
              <a:pPr fontAlgn="base">
                <a:spcBef>
                  <a:spcPct val="0"/>
                </a:spcBef>
                <a:spcAft>
                  <a:spcPct val="0"/>
                </a:spcAft>
              </a:pPr>
              <a:r>
                <a:rPr kumimoji="0" lang="en-US" sz="1600" smtClean="0">
                  <a:solidFill>
                    <a:srgbClr val="000000"/>
                  </a:solidFill>
                  <a:latin typeface="Calibri" pitchFamily="34" charset="0"/>
                </a:rPr>
                <a:t>q</a:t>
              </a:r>
              <a:r>
                <a:rPr kumimoji="0" lang="en-US" sz="1600" baseline="-25000" smtClean="0">
                  <a:solidFill>
                    <a:srgbClr val="000000"/>
                  </a:solidFill>
                  <a:latin typeface="Calibri" pitchFamily="34" charset="0"/>
                </a:rPr>
                <a:t>in</a:t>
              </a:r>
              <a:r>
                <a:rPr kumimoji="0" lang="en-US" sz="1600" smtClean="0">
                  <a:solidFill>
                    <a:srgbClr val="000000"/>
                  </a:solidFill>
                  <a:latin typeface="Calibri" pitchFamily="34" charset="0"/>
                </a:rPr>
                <a:t>=1.8</a:t>
              </a:r>
            </a:p>
            <a:p>
              <a:pPr fontAlgn="base">
                <a:spcBef>
                  <a:spcPct val="0"/>
                </a:spcBef>
                <a:spcAft>
                  <a:spcPct val="0"/>
                </a:spcAft>
              </a:pPr>
              <a:r>
                <a:rPr kumimoji="0" lang="en-US" sz="1600" smtClean="0">
                  <a:solidFill>
                    <a:srgbClr val="000000"/>
                  </a:solidFill>
                  <a:latin typeface="Calibri" pitchFamily="34" charset="0"/>
                </a:rPr>
                <a:t>q=0.8</a:t>
              </a:r>
            </a:p>
          </p:txBody>
        </p:sp>
        <p:sp>
          <p:nvSpPr>
            <p:cNvPr id="46105" name="TextBox 35"/>
            <p:cNvSpPr txBox="1">
              <a:spLocks noChangeArrowheads="1"/>
            </p:cNvSpPr>
            <p:nvPr/>
          </p:nvSpPr>
          <p:spPr bwMode="auto">
            <a:xfrm>
              <a:off x="2489200" y="2817584"/>
              <a:ext cx="49885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r=4</a:t>
              </a:r>
            </a:p>
            <a:p>
              <a:pPr fontAlgn="base">
                <a:spcBef>
                  <a:spcPct val="0"/>
                </a:spcBef>
                <a:spcAft>
                  <a:spcPct val="0"/>
                </a:spcAft>
              </a:pPr>
              <a:r>
                <a:rPr kumimoji="0" lang="en-US" sz="1600" smtClean="0">
                  <a:solidFill>
                    <a:srgbClr val="000000"/>
                  </a:solidFill>
                  <a:latin typeface="Calibri" pitchFamily="34" charset="0"/>
                </a:rPr>
                <a:t>c=6</a:t>
              </a:r>
            </a:p>
            <a:p>
              <a:pPr fontAlgn="base">
                <a:spcBef>
                  <a:spcPct val="0"/>
                </a:spcBef>
                <a:spcAft>
                  <a:spcPct val="0"/>
                </a:spcAft>
              </a:pPr>
              <a:r>
                <a:rPr kumimoji="0" lang="en-US" sz="1600" smtClean="0">
                  <a:solidFill>
                    <a:srgbClr val="000000"/>
                  </a:solidFill>
                  <a:latin typeface="Calibri" pitchFamily="34" charset="0"/>
                </a:rPr>
                <a:t>q=0</a:t>
              </a:r>
            </a:p>
          </p:txBody>
        </p:sp>
        <p:sp>
          <p:nvSpPr>
            <p:cNvPr id="46106" name="TextBox 38"/>
            <p:cNvSpPr txBox="1">
              <a:spLocks noChangeArrowheads="1"/>
            </p:cNvSpPr>
            <p:nvPr/>
          </p:nvSpPr>
          <p:spPr bwMode="auto">
            <a:xfrm>
              <a:off x="3973283" y="2612572"/>
              <a:ext cx="3369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1</a:t>
              </a:r>
            </a:p>
          </p:txBody>
        </p:sp>
        <p:sp>
          <p:nvSpPr>
            <p:cNvPr id="46107" name="TextBox 39"/>
            <p:cNvSpPr txBox="1">
              <a:spLocks noChangeArrowheads="1"/>
            </p:cNvSpPr>
            <p:nvPr/>
          </p:nvSpPr>
          <p:spPr bwMode="auto">
            <a:xfrm>
              <a:off x="3784600" y="2871559"/>
              <a:ext cx="60305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fontAlgn="base">
                <a:spcBef>
                  <a:spcPct val="0"/>
                </a:spcBef>
                <a:spcAft>
                  <a:spcPct val="0"/>
                </a:spcAft>
              </a:pPr>
              <a:r>
                <a:rPr kumimoji="0" lang="en-US" sz="1600" smtClean="0">
                  <a:solidFill>
                    <a:srgbClr val="000000"/>
                  </a:solidFill>
                  <a:latin typeface="Calibri" pitchFamily="34" charset="0"/>
                </a:rPr>
                <a:t>r=4</a:t>
              </a:r>
            </a:p>
            <a:p>
              <a:pPr fontAlgn="base">
                <a:spcBef>
                  <a:spcPct val="0"/>
                </a:spcBef>
                <a:spcAft>
                  <a:spcPct val="0"/>
                </a:spcAft>
              </a:pPr>
              <a:r>
                <a:rPr kumimoji="0" lang="en-US" sz="1600" smtClean="0">
                  <a:solidFill>
                    <a:srgbClr val="000000"/>
                  </a:solidFill>
                  <a:latin typeface="Calibri" pitchFamily="34" charset="0"/>
                </a:rPr>
                <a:t>c=5</a:t>
              </a:r>
            </a:p>
            <a:p>
              <a:pPr fontAlgn="base">
                <a:spcBef>
                  <a:spcPct val="0"/>
                </a:spcBef>
                <a:spcAft>
                  <a:spcPct val="0"/>
                </a:spcAft>
              </a:pPr>
              <a:r>
                <a:rPr kumimoji="0" lang="en-US" sz="1600" smtClean="0">
                  <a:solidFill>
                    <a:srgbClr val="000000"/>
                  </a:solidFill>
                  <a:latin typeface="Calibri" pitchFamily="34" charset="0"/>
                </a:rPr>
                <a:t>q</a:t>
              </a:r>
              <a:r>
                <a:rPr kumimoji="0" lang="en-US" sz="1600" baseline="-25000" smtClean="0">
                  <a:solidFill>
                    <a:srgbClr val="000000"/>
                  </a:solidFill>
                  <a:latin typeface="Calibri" pitchFamily="34" charset="0"/>
                </a:rPr>
                <a:t>in</a:t>
              </a:r>
              <a:r>
                <a:rPr kumimoji="0" lang="en-US" sz="1600" smtClean="0">
                  <a:solidFill>
                    <a:srgbClr val="000000"/>
                  </a:solidFill>
                  <a:latin typeface="Calibri" pitchFamily="34" charset="0"/>
                </a:rPr>
                <a:t>=2</a:t>
              </a:r>
            </a:p>
            <a:p>
              <a:pPr fontAlgn="base">
                <a:spcBef>
                  <a:spcPct val="0"/>
                </a:spcBef>
                <a:spcAft>
                  <a:spcPct val="0"/>
                </a:spcAft>
              </a:pPr>
              <a:r>
                <a:rPr kumimoji="0" lang="en-US" sz="1600" smtClean="0">
                  <a:solidFill>
                    <a:srgbClr val="000000"/>
                  </a:solidFill>
                  <a:latin typeface="Calibri" pitchFamily="34" charset="0"/>
                </a:rPr>
                <a:t>q=1</a:t>
              </a:r>
            </a:p>
          </p:txBody>
        </p:sp>
      </p:grpSp>
      <p:sp>
        <p:nvSpPr>
          <p:cNvPr id="43" name="TextBox 42"/>
          <p:cNvSpPr txBox="1"/>
          <p:nvPr/>
        </p:nvSpPr>
        <p:spPr>
          <a:xfrm>
            <a:off x="4992688" y="87313"/>
            <a:ext cx="2652712" cy="396875"/>
          </a:xfrm>
          <a:prstGeom prst="rect">
            <a:avLst/>
          </a:prstGeom>
          <a:noFill/>
        </p:spPr>
        <p:txBody>
          <a:bodyPr>
            <a:spAutoFit/>
          </a:bodyPr>
          <a:lstStyle/>
          <a:p>
            <a:pPr algn="ctr" eaLnBrk="0" fontAlgn="base" hangingPunct="0">
              <a:spcBef>
                <a:spcPct val="0"/>
              </a:spcBef>
              <a:spcAft>
                <a:spcPct val="0"/>
              </a:spcAft>
              <a:defRPr/>
            </a:pPr>
            <a:r>
              <a:rPr kumimoji="1" lang="en-US" sz="2000" dirty="0">
                <a:solidFill>
                  <a:prstClr val="black"/>
                </a:solidFill>
              </a:rPr>
              <a:t>Retention Capacity</a:t>
            </a:r>
          </a:p>
        </p:txBody>
      </p:sp>
      <p:sp>
        <p:nvSpPr>
          <p:cNvPr id="44" name="TextBox 43"/>
          <p:cNvSpPr txBox="1"/>
          <p:nvPr/>
        </p:nvSpPr>
        <p:spPr>
          <a:xfrm>
            <a:off x="4168775" y="3494088"/>
            <a:ext cx="4060825" cy="400050"/>
          </a:xfrm>
          <a:prstGeom prst="rect">
            <a:avLst/>
          </a:prstGeom>
          <a:noFill/>
        </p:spPr>
        <p:txBody>
          <a:bodyPr>
            <a:spAutoFit/>
          </a:bodyPr>
          <a:lstStyle/>
          <a:p>
            <a:pPr algn="ctr" eaLnBrk="0" fontAlgn="base" hangingPunct="0">
              <a:spcBef>
                <a:spcPct val="0"/>
              </a:spcBef>
              <a:spcAft>
                <a:spcPct val="0"/>
              </a:spcAft>
              <a:defRPr/>
            </a:pPr>
            <a:r>
              <a:rPr kumimoji="1" lang="en-US" sz="2000" dirty="0">
                <a:solidFill>
                  <a:prstClr val="black"/>
                </a:solidFill>
              </a:rPr>
              <a:t>Runoff from uniform input of 0.25 </a:t>
            </a:r>
          </a:p>
        </p:txBody>
      </p:sp>
      <p:sp>
        <p:nvSpPr>
          <p:cNvPr id="46087" name="Title 44"/>
          <p:cNvSpPr>
            <a:spLocks noGrp="1"/>
          </p:cNvSpPr>
          <p:nvPr>
            <p:ph type="title"/>
          </p:nvPr>
        </p:nvSpPr>
        <p:spPr>
          <a:xfrm>
            <a:off x="0" y="274638"/>
            <a:ext cx="3897313" cy="1108075"/>
          </a:xfrm>
        </p:spPr>
        <p:txBody>
          <a:bodyPr/>
          <a:lstStyle/>
          <a:p>
            <a:pPr eaLnBrk="1" hangingPunct="1"/>
            <a:r>
              <a:rPr lang="en-US" sz="3600" smtClean="0"/>
              <a:t>Retention limited runoff with run-on</a:t>
            </a:r>
          </a:p>
        </p:txBody>
      </p:sp>
      <p:graphicFrame>
        <p:nvGraphicFramePr>
          <p:cNvPr id="2" name="Object 1"/>
          <p:cNvGraphicFramePr>
            <a:graphicFrameLocks noChangeAspect="1"/>
          </p:cNvGraphicFramePr>
          <p:nvPr>
            <p:extLst>
              <p:ext uri="{D42A27DB-BD31-4B8C-83A1-F6EECF244321}">
                <p14:modId xmlns:p14="http://schemas.microsoft.com/office/powerpoint/2010/main" val="3163399678"/>
              </p:ext>
            </p:extLst>
          </p:nvPr>
        </p:nvGraphicFramePr>
        <p:xfrm>
          <a:off x="143255" y="5503567"/>
          <a:ext cx="3683000" cy="736600"/>
        </p:xfrm>
        <a:graphic>
          <a:graphicData uri="http://schemas.openxmlformats.org/presentationml/2006/ole">
            <mc:AlternateContent xmlns:mc="http://schemas.openxmlformats.org/markup-compatibility/2006">
              <mc:Choice xmlns:v="urn:schemas-microsoft-com:vml" Requires="v">
                <p:oleObj spid="_x0000_s53267" name="Equation" r:id="rId6" imgW="1841500" imgH="368300" progId="Equation.3">
                  <p:embed/>
                </p:oleObj>
              </mc:Choice>
              <mc:Fallback>
                <p:oleObj name="Equation" r:id="rId6" imgW="1841500" imgH="368300" progId="Equation.3">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255" y="5503567"/>
                        <a:ext cx="36830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998329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2"/>
          <p:cNvGraphicFramePr>
            <a:graphicFrameLocks noChangeAspect="1"/>
          </p:cNvGraphicFramePr>
          <p:nvPr>
            <p:extLst>
              <p:ext uri="{D42A27DB-BD31-4B8C-83A1-F6EECF244321}">
                <p14:modId xmlns:p14="http://schemas.microsoft.com/office/powerpoint/2010/main" val="1152064216"/>
              </p:ext>
            </p:extLst>
          </p:nvPr>
        </p:nvGraphicFramePr>
        <p:xfrm>
          <a:off x="134938" y="0"/>
          <a:ext cx="4017962" cy="6430963"/>
        </p:xfrm>
        <a:graphic>
          <a:graphicData uri="http://schemas.openxmlformats.org/presentationml/2006/ole">
            <mc:AlternateContent xmlns:mc="http://schemas.openxmlformats.org/markup-compatibility/2006">
              <mc:Choice xmlns:v="urn:schemas-microsoft-com:vml" Requires="v">
                <p:oleObj spid="_x0000_s48158" name="Document" r:id="rId3" imgW="2628723" imgH="4219235" progId="Word.Document.8">
                  <p:embed/>
                </p:oleObj>
              </mc:Choice>
              <mc:Fallback>
                <p:oleObj name="Document" r:id="rId3" imgW="2628723" imgH="4219235" progId="Word.Document.8">
                  <p:embed/>
                  <p:pic>
                    <p:nvPicPr>
                      <p:cNvPr id="0" name=""/>
                      <p:cNvPicPr>
                        <a:picLocks noChangeAspect="1" noChangeArrowheads="1"/>
                      </p:cNvPicPr>
                      <p:nvPr/>
                    </p:nvPicPr>
                    <p:blipFill>
                      <a:blip r:embed="rId4"/>
                      <a:srcRect/>
                      <a:stretch>
                        <a:fillRect/>
                      </a:stretch>
                    </p:blipFill>
                    <p:spPr bwMode="auto">
                      <a:xfrm>
                        <a:off x="134938" y="0"/>
                        <a:ext cx="4017962" cy="6430963"/>
                      </a:xfrm>
                      <a:prstGeom prst="rect">
                        <a:avLst/>
                      </a:prstGeom>
                      <a:noFill/>
                      <a:ln>
                        <a:noFill/>
                      </a:ln>
                      <a:effectLst/>
                      <a:extLst>
                        <a:ext uri="{909E8E84-426E-40DD-AFC4-6F175D3DCCD1}">
                          <a14:hiddenFill xmlns:a14="http://schemas.microsoft.com/office/drawing/2010/main">
                            <a:solidFill>
                              <a:srgbClr val="FF99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4500" y="0"/>
            <a:ext cx="4889500"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148" name="Rectangle 4"/>
          <p:cNvSpPr>
            <a:spLocks noChangeArrowheads="1"/>
          </p:cNvSpPr>
          <p:nvPr/>
        </p:nvSpPr>
        <p:spPr bwMode="auto">
          <a:xfrm>
            <a:off x="4276725" y="5213350"/>
            <a:ext cx="486727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2800" smtClean="0">
                <a:solidFill>
                  <a:srgbClr val="003399"/>
                </a:solidFill>
              </a:rPr>
              <a:t>Useful for a tracking contaminant or compound subject to decay or attenuation</a:t>
            </a:r>
          </a:p>
        </p:txBody>
      </p:sp>
    </p:spTree>
    <p:extLst>
      <p:ext uri="{BB962C8B-B14F-4D97-AF65-F5344CB8AC3E}">
        <p14:creationId xmlns:p14="http://schemas.microsoft.com/office/powerpoint/2010/main" val="968831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292100" y="1562100"/>
            <a:ext cx="8623300" cy="3162300"/>
            <a:chOff x="0" y="1064"/>
            <a:chExt cx="5816" cy="2112"/>
          </a:xfrm>
        </p:grpSpPr>
        <p:pic>
          <p:nvPicPr>
            <p:cNvPr id="47152" name="Picture 3" descr="suppl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3" name="Picture 4" descr="tc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6"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4" name="Picture 5" descr="tr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12"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7155" name="Picture 6" descr="de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70" y="1064"/>
              <a:ext cx="1446" cy="2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7107" name="Text Box 8"/>
          <p:cNvSpPr txBox="1">
            <a:spLocks noChangeArrowheads="1"/>
          </p:cNvSpPr>
          <p:nvPr/>
        </p:nvSpPr>
        <p:spPr bwMode="auto">
          <a:xfrm>
            <a:off x="276225" y="1119188"/>
            <a:ext cx="9667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Supply </a:t>
            </a:r>
          </a:p>
        </p:txBody>
      </p:sp>
      <p:sp>
        <p:nvSpPr>
          <p:cNvPr id="47108" name="Text Box 9"/>
          <p:cNvSpPr txBox="1">
            <a:spLocks noChangeArrowheads="1"/>
          </p:cNvSpPr>
          <p:nvPr/>
        </p:nvSpPr>
        <p:spPr bwMode="auto">
          <a:xfrm>
            <a:off x="2447925" y="1119188"/>
            <a:ext cx="1149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Capacity </a:t>
            </a:r>
          </a:p>
        </p:txBody>
      </p:sp>
      <p:sp>
        <p:nvSpPr>
          <p:cNvPr id="47109" name="Text Box 10"/>
          <p:cNvSpPr txBox="1">
            <a:spLocks noChangeArrowheads="1"/>
          </p:cNvSpPr>
          <p:nvPr/>
        </p:nvSpPr>
        <p:spPr bwMode="auto">
          <a:xfrm>
            <a:off x="4594225" y="1119188"/>
            <a:ext cx="1233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Transport </a:t>
            </a:r>
          </a:p>
        </p:txBody>
      </p:sp>
      <p:sp>
        <p:nvSpPr>
          <p:cNvPr id="47110" name="Text Box 11"/>
          <p:cNvSpPr txBox="1">
            <a:spLocks noChangeArrowheads="1"/>
          </p:cNvSpPr>
          <p:nvPr/>
        </p:nvSpPr>
        <p:spPr bwMode="auto">
          <a:xfrm>
            <a:off x="6753225" y="1119188"/>
            <a:ext cx="1360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mtClean="0">
                <a:solidFill>
                  <a:srgbClr val="000000"/>
                </a:solidFill>
              </a:rPr>
              <a:t>Deposition </a:t>
            </a:r>
          </a:p>
        </p:txBody>
      </p:sp>
      <p:grpSp>
        <p:nvGrpSpPr>
          <p:cNvPr id="47111" name="Group 12"/>
          <p:cNvGrpSpPr>
            <a:grpSpLocks/>
          </p:cNvGrpSpPr>
          <p:nvPr/>
        </p:nvGrpSpPr>
        <p:grpSpPr bwMode="auto">
          <a:xfrm>
            <a:off x="2578100" y="4814888"/>
            <a:ext cx="1638300" cy="368300"/>
            <a:chOff x="1557" y="3848"/>
            <a:chExt cx="1032" cy="232"/>
          </a:xfrm>
        </p:grpSpPr>
        <p:sp>
          <p:nvSpPr>
            <p:cNvPr id="1276941" name="AutoShape 13"/>
            <p:cNvSpPr>
              <a:spLocks noChangeAspect="1" noChangeArrowheads="1" noTextEdit="1"/>
            </p:cNvSpPr>
            <p:nvPr/>
          </p:nvSpPr>
          <p:spPr bwMode="auto">
            <a:xfrm>
              <a:off x="1557" y="3848"/>
              <a:ext cx="1032" cy="232"/>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lgn="ctr" eaLnBrk="0" fontAlgn="base" hangingPunct="0">
                <a:spcBef>
                  <a:spcPct val="0"/>
                </a:spcBef>
                <a:spcAft>
                  <a:spcPct val="0"/>
                </a:spcAft>
                <a:defRPr/>
              </a:pPr>
              <a:endParaRPr kumimoji="1" lang="en-US" sz="2000">
                <a:solidFill>
                  <a:srgbClr val="808080"/>
                </a:solidFill>
              </a:endParaRPr>
            </a:p>
          </p:txBody>
        </p:sp>
        <p:sp>
          <p:nvSpPr>
            <p:cNvPr id="1276942" name="Rectangle 14"/>
            <p:cNvSpPr>
              <a:spLocks noChangeArrowheads="1"/>
            </p:cNvSpPr>
            <p:nvPr/>
          </p:nvSpPr>
          <p:spPr bwMode="auto">
            <a:xfrm>
              <a:off x="2528" y="3863"/>
              <a:ext cx="40"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000" b="1">
                  <a:solidFill>
                    <a:srgbClr val="000000"/>
                  </a:solidFill>
                </a:rPr>
                <a:t>2</a:t>
              </a:r>
              <a:endParaRPr lang="en-US" sz="2400" b="1">
                <a:solidFill>
                  <a:srgbClr val="000000"/>
                </a:solidFill>
              </a:endParaRPr>
            </a:p>
          </p:txBody>
        </p:sp>
        <p:sp>
          <p:nvSpPr>
            <p:cNvPr id="1276943" name="Rectangle 15"/>
            <p:cNvSpPr>
              <a:spLocks noChangeArrowheads="1"/>
            </p:cNvSpPr>
            <p:nvPr/>
          </p:nvSpPr>
          <p:spPr bwMode="auto">
            <a:xfrm>
              <a:off x="2104" y="3863"/>
              <a:ext cx="40"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000" b="1">
                  <a:solidFill>
                    <a:srgbClr val="000000"/>
                  </a:solidFill>
                </a:rPr>
                <a:t>2</a:t>
              </a:r>
              <a:endParaRPr lang="en-US" sz="2400" b="1">
                <a:solidFill>
                  <a:srgbClr val="000000"/>
                </a:solidFill>
              </a:endParaRPr>
            </a:p>
          </p:txBody>
        </p:sp>
        <p:sp>
          <p:nvSpPr>
            <p:cNvPr id="1276944" name="Rectangle 16"/>
            <p:cNvSpPr>
              <a:spLocks noChangeArrowheads="1"/>
            </p:cNvSpPr>
            <p:nvPr/>
          </p:nvSpPr>
          <p:spPr bwMode="auto">
            <a:xfrm>
              <a:off x="2475" y="3875"/>
              <a:ext cx="4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700" b="1">
                  <a:solidFill>
                    <a:srgbClr val="000000"/>
                  </a:solidFill>
                </a:rPr>
                <a:t>)</a:t>
              </a:r>
              <a:endParaRPr lang="en-US" sz="2400" b="1">
                <a:solidFill>
                  <a:srgbClr val="000000"/>
                </a:solidFill>
              </a:endParaRPr>
            </a:p>
          </p:txBody>
        </p:sp>
        <p:sp>
          <p:nvSpPr>
            <p:cNvPr id="1276945" name="Rectangle 17"/>
            <p:cNvSpPr>
              <a:spLocks noChangeArrowheads="1"/>
            </p:cNvSpPr>
            <p:nvPr/>
          </p:nvSpPr>
          <p:spPr bwMode="auto">
            <a:xfrm>
              <a:off x="2180" y="3875"/>
              <a:ext cx="23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lIns="0" tIns="0" rIns="0" bIns="0">
              <a:spAutoFit/>
            </a:bodyPr>
            <a:lstStyle/>
            <a:p>
              <a:pPr eaLnBrk="0" fontAlgn="base" hangingPunct="0">
                <a:spcBef>
                  <a:spcPct val="0"/>
                </a:spcBef>
                <a:spcAft>
                  <a:spcPct val="0"/>
                </a:spcAft>
                <a:defRPr/>
              </a:pPr>
              <a:r>
                <a:rPr lang="en-US" sz="1700" b="1">
                  <a:solidFill>
                    <a:srgbClr val="000000"/>
                  </a:solidFill>
                </a:rPr>
                <a:t>tan(</a:t>
              </a:r>
              <a:endParaRPr lang="en-US" sz="2400" b="1">
                <a:solidFill>
                  <a:srgbClr val="000000"/>
                </a:solidFill>
              </a:endParaRPr>
            </a:p>
          </p:txBody>
        </p:sp>
        <p:sp>
          <p:nvSpPr>
            <p:cNvPr id="1276946" name="Rectangle 18"/>
            <p:cNvSpPr>
              <a:spLocks noChangeArrowheads="1"/>
            </p:cNvSpPr>
            <p:nvPr/>
          </p:nvSpPr>
          <p:spPr bwMode="auto">
            <a:xfrm>
              <a:off x="2403" y="3875"/>
              <a:ext cx="68"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700" b="1" i="1">
                  <a:solidFill>
                    <a:srgbClr val="000000"/>
                  </a:solidFill>
                </a:rPr>
                <a:t>b</a:t>
              </a:r>
              <a:endParaRPr lang="en-US" sz="2400" b="1">
                <a:solidFill>
                  <a:srgbClr val="000000"/>
                </a:solidFill>
              </a:endParaRPr>
            </a:p>
          </p:txBody>
        </p:sp>
        <p:sp>
          <p:nvSpPr>
            <p:cNvPr id="1276947" name="Rectangle 19"/>
            <p:cNvSpPr>
              <a:spLocks noChangeArrowheads="1"/>
            </p:cNvSpPr>
            <p:nvPr/>
          </p:nvSpPr>
          <p:spPr bwMode="auto">
            <a:xfrm>
              <a:off x="1593" y="3875"/>
              <a:ext cx="83"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700" b="1" i="1">
                  <a:solidFill>
                    <a:srgbClr val="000000"/>
                  </a:solidFill>
                </a:rPr>
                <a:t>T</a:t>
              </a:r>
              <a:endParaRPr lang="en-US" sz="2400" b="1">
                <a:solidFill>
                  <a:srgbClr val="000000"/>
                </a:solidFill>
              </a:endParaRPr>
            </a:p>
          </p:txBody>
        </p:sp>
        <p:sp>
          <p:nvSpPr>
            <p:cNvPr id="1276948" name="Rectangle 20"/>
            <p:cNvSpPr>
              <a:spLocks noChangeArrowheads="1"/>
            </p:cNvSpPr>
            <p:nvPr/>
          </p:nvSpPr>
          <p:spPr bwMode="auto">
            <a:xfrm>
              <a:off x="1664" y="3961"/>
              <a:ext cx="11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000" b="1" i="1">
                  <a:solidFill>
                    <a:srgbClr val="000000"/>
                  </a:solidFill>
                </a:rPr>
                <a:t>cap</a:t>
              </a:r>
              <a:endParaRPr lang="en-US" sz="2400" b="1">
                <a:solidFill>
                  <a:srgbClr val="000000"/>
                </a:solidFill>
              </a:endParaRPr>
            </a:p>
          </p:txBody>
        </p:sp>
        <p:sp>
          <p:nvSpPr>
            <p:cNvPr id="1276949" name="Rectangle 21"/>
            <p:cNvSpPr>
              <a:spLocks noChangeArrowheads="1"/>
            </p:cNvSpPr>
            <p:nvPr/>
          </p:nvSpPr>
          <p:spPr bwMode="auto">
            <a:xfrm>
              <a:off x="1942" y="3859"/>
              <a:ext cx="143"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700" b="1" i="1">
                  <a:solidFill>
                    <a:srgbClr val="000000"/>
                  </a:solidFill>
                  <a:latin typeface="Symbol" pitchFamily="18" charset="2"/>
                </a:rPr>
                <a:t>c</a:t>
              </a:r>
              <a:r>
                <a:rPr lang="en-US" sz="1700" b="1" i="1">
                  <a:solidFill>
                    <a:srgbClr val="000000"/>
                  </a:solidFill>
                </a:rPr>
                <a:t>a</a:t>
              </a:r>
              <a:endParaRPr lang="en-US" sz="2400" b="1">
                <a:solidFill>
                  <a:srgbClr val="000000"/>
                </a:solidFill>
              </a:endParaRPr>
            </a:p>
          </p:txBody>
        </p:sp>
        <p:sp>
          <p:nvSpPr>
            <p:cNvPr id="1276950" name="Rectangle 22"/>
            <p:cNvSpPr>
              <a:spLocks noChangeArrowheads="1"/>
            </p:cNvSpPr>
            <p:nvPr/>
          </p:nvSpPr>
          <p:spPr bwMode="auto">
            <a:xfrm>
              <a:off x="1829" y="3859"/>
              <a:ext cx="75" cy="163"/>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700" b="1">
                  <a:solidFill>
                    <a:srgbClr val="000000"/>
                  </a:solidFill>
                  <a:latin typeface="Symbol" pitchFamily="18" charset="2"/>
                </a:rPr>
                <a:t>=</a:t>
              </a:r>
              <a:endParaRPr lang="en-US" sz="2400" b="1">
                <a:solidFill>
                  <a:srgbClr val="000000"/>
                </a:solidFill>
              </a:endParaRPr>
            </a:p>
          </p:txBody>
        </p:sp>
      </p:grpSp>
      <p:grpSp>
        <p:nvGrpSpPr>
          <p:cNvPr id="47112" name="Group 23"/>
          <p:cNvGrpSpPr>
            <a:grpSpLocks noChangeAspect="1"/>
          </p:cNvGrpSpPr>
          <p:nvPr/>
        </p:nvGrpSpPr>
        <p:grpSpPr bwMode="auto">
          <a:xfrm>
            <a:off x="4586288" y="4806950"/>
            <a:ext cx="2160587" cy="382588"/>
            <a:chOff x="3120" y="3807"/>
            <a:chExt cx="1361" cy="241"/>
          </a:xfrm>
        </p:grpSpPr>
        <p:sp>
          <p:nvSpPr>
            <p:cNvPr id="1276952" name="AutoShape 24"/>
            <p:cNvSpPr>
              <a:spLocks noChangeAspect="1" noChangeArrowheads="1" noTextEdit="1"/>
            </p:cNvSpPr>
            <p:nvPr/>
          </p:nvSpPr>
          <p:spPr bwMode="auto">
            <a:xfrm>
              <a:off x="3120" y="3832"/>
              <a:ext cx="1361" cy="21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lgn="ctr" eaLnBrk="0" fontAlgn="base" hangingPunct="0">
                <a:spcBef>
                  <a:spcPct val="0"/>
                </a:spcBef>
                <a:spcAft>
                  <a:spcPct val="0"/>
                </a:spcAft>
                <a:defRPr/>
              </a:pPr>
              <a:endParaRPr kumimoji="1" lang="en-US" sz="2000">
                <a:solidFill>
                  <a:srgbClr val="808080"/>
                </a:solidFill>
              </a:endParaRPr>
            </a:p>
          </p:txBody>
        </p:sp>
        <p:sp>
          <p:nvSpPr>
            <p:cNvPr id="1276953" name="Rectangle 25"/>
            <p:cNvSpPr>
              <a:spLocks noChangeArrowheads="1"/>
            </p:cNvSpPr>
            <p:nvPr/>
          </p:nvSpPr>
          <p:spPr bwMode="auto">
            <a:xfrm>
              <a:off x="3895" y="3807"/>
              <a:ext cx="137" cy="230"/>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2400" b="1">
                  <a:solidFill>
                    <a:srgbClr val="000000"/>
                  </a:solidFill>
                  <a:latin typeface="Symbol" pitchFamily="18" charset="2"/>
                </a:rPr>
                <a:t>å</a:t>
              </a:r>
              <a:endParaRPr lang="en-US" sz="2400" b="1">
                <a:solidFill>
                  <a:srgbClr val="000000"/>
                </a:solidFill>
              </a:endParaRPr>
            </a:p>
          </p:txBody>
        </p:sp>
        <p:sp>
          <p:nvSpPr>
            <p:cNvPr id="1276954" name="Rectangle 26"/>
            <p:cNvSpPr>
              <a:spLocks noChangeArrowheads="1"/>
            </p:cNvSpPr>
            <p:nvPr/>
          </p:nvSpPr>
          <p:spPr bwMode="auto">
            <a:xfrm>
              <a:off x="3801" y="3842"/>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latin typeface="Symbol" pitchFamily="18" charset="2"/>
                </a:rPr>
                <a:t>+</a:t>
              </a:r>
              <a:endParaRPr lang="en-US" sz="2400" b="1">
                <a:solidFill>
                  <a:srgbClr val="000000"/>
                </a:solidFill>
              </a:endParaRPr>
            </a:p>
          </p:txBody>
        </p:sp>
        <p:sp>
          <p:nvSpPr>
            <p:cNvPr id="1276955" name="Rectangle 27"/>
            <p:cNvSpPr>
              <a:spLocks noChangeArrowheads="1"/>
            </p:cNvSpPr>
            <p:nvPr/>
          </p:nvSpPr>
          <p:spPr bwMode="auto">
            <a:xfrm>
              <a:off x="3341" y="3842"/>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latin typeface="Symbol" pitchFamily="18" charset="2"/>
                </a:rPr>
                <a:t>=</a:t>
              </a:r>
              <a:endParaRPr lang="en-US" sz="2400" b="1">
                <a:solidFill>
                  <a:srgbClr val="000000"/>
                </a:solidFill>
              </a:endParaRPr>
            </a:p>
          </p:txBody>
        </p:sp>
        <p:sp>
          <p:nvSpPr>
            <p:cNvPr id="1276956" name="Rectangle 28"/>
            <p:cNvSpPr>
              <a:spLocks noChangeArrowheads="1"/>
            </p:cNvSpPr>
            <p:nvPr/>
          </p:nvSpPr>
          <p:spPr bwMode="auto">
            <a:xfrm>
              <a:off x="4404" y="3857"/>
              <a:ext cx="5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rPr>
                <a:t>}</a:t>
              </a:r>
              <a:endParaRPr lang="en-US" sz="2400" b="1">
                <a:solidFill>
                  <a:srgbClr val="000000"/>
                </a:solidFill>
              </a:endParaRPr>
            </a:p>
          </p:txBody>
        </p:sp>
        <p:sp>
          <p:nvSpPr>
            <p:cNvPr id="1276957" name="Rectangle 29"/>
            <p:cNvSpPr>
              <a:spLocks noChangeArrowheads="1"/>
            </p:cNvSpPr>
            <p:nvPr/>
          </p:nvSpPr>
          <p:spPr bwMode="auto">
            <a:xfrm>
              <a:off x="4181" y="3857"/>
              <a:ext cx="32"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rPr>
                <a:t>,</a:t>
              </a:r>
              <a:endParaRPr lang="en-US" sz="2400" b="1">
                <a:solidFill>
                  <a:srgbClr val="000000"/>
                </a:solidFill>
              </a:endParaRPr>
            </a:p>
          </p:txBody>
        </p:sp>
        <p:sp>
          <p:nvSpPr>
            <p:cNvPr id="1276958" name="Rectangle 30"/>
            <p:cNvSpPr>
              <a:spLocks noChangeArrowheads="1"/>
            </p:cNvSpPr>
            <p:nvPr/>
          </p:nvSpPr>
          <p:spPr bwMode="auto">
            <a:xfrm>
              <a:off x="3443" y="3857"/>
              <a:ext cx="264"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rPr>
                <a:t>min{</a:t>
              </a:r>
              <a:endParaRPr lang="en-US" sz="2400" b="1">
                <a:solidFill>
                  <a:srgbClr val="000000"/>
                </a:solidFill>
              </a:endParaRPr>
            </a:p>
          </p:txBody>
        </p:sp>
        <p:sp>
          <p:nvSpPr>
            <p:cNvPr id="1276959" name="Rectangle 31"/>
            <p:cNvSpPr>
              <a:spLocks noChangeArrowheads="1"/>
            </p:cNvSpPr>
            <p:nvPr/>
          </p:nvSpPr>
          <p:spPr bwMode="auto">
            <a:xfrm>
              <a:off x="4287" y="3937"/>
              <a:ext cx="11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000" b="1" i="1">
                  <a:solidFill>
                    <a:srgbClr val="000000"/>
                  </a:solidFill>
                </a:rPr>
                <a:t>cap</a:t>
              </a:r>
              <a:endParaRPr lang="en-US" sz="2400" b="1">
                <a:solidFill>
                  <a:srgbClr val="000000"/>
                </a:solidFill>
              </a:endParaRPr>
            </a:p>
          </p:txBody>
        </p:sp>
        <p:sp>
          <p:nvSpPr>
            <p:cNvPr id="1276960" name="Rectangle 32"/>
            <p:cNvSpPr>
              <a:spLocks noChangeArrowheads="1"/>
            </p:cNvSpPr>
            <p:nvPr/>
          </p:nvSpPr>
          <p:spPr bwMode="auto">
            <a:xfrm>
              <a:off x="4108" y="3937"/>
              <a:ext cx="6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000" b="1" i="1">
                  <a:solidFill>
                    <a:srgbClr val="000000"/>
                  </a:solidFill>
                </a:rPr>
                <a:t>in</a:t>
              </a:r>
              <a:endParaRPr lang="en-US" sz="2400" b="1">
                <a:solidFill>
                  <a:srgbClr val="000000"/>
                </a:solidFill>
              </a:endParaRPr>
            </a:p>
          </p:txBody>
        </p:sp>
        <p:sp>
          <p:nvSpPr>
            <p:cNvPr id="1276961" name="Rectangle 33"/>
            <p:cNvSpPr>
              <a:spLocks noChangeArrowheads="1"/>
            </p:cNvSpPr>
            <p:nvPr/>
          </p:nvSpPr>
          <p:spPr bwMode="auto">
            <a:xfrm>
              <a:off x="3197" y="3937"/>
              <a:ext cx="106" cy="9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000" b="1" i="1">
                  <a:solidFill>
                    <a:srgbClr val="000000"/>
                  </a:solidFill>
                </a:rPr>
                <a:t>out</a:t>
              </a:r>
              <a:endParaRPr lang="en-US" sz="2400" b="1">
                <a:solidFill>
                  <a:srgbClr val="000000"/>
                </a:solidFill>
              </a:endParaRPr>
            </a:p>
          </p:txBody>
        </p:sp>
        <p:sp>
          <p:nvSpPr>
            <p:cNvPr id="1276962" name="Rectangle 34"/>
            <p:cNvSpPr>
              <a:spLocks noChangeArrowheads="1"/>
            </p:cNvSpPr>
            <p:nvPr/>
          </p:nvSpPr>
          <p:spPr bwMode="auto">
            <a:xfrm>
              <a:off x="4221"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T</a:t>
              </a:r>
              <a:endParaRPr lang="en-US" sz="2400" b="1">
                <a:solidFill>
                  <a:srgbClr val="000000"/>
                </a:solidFill>
              </a:endParaRPr>
            </a:p>
          </p:txBody>
        </p:sp>
        <p:sp>
          <p:nvSpPr>
            <p:cNvPr id="1276963" name="Rectangle 35"/>
            <p:cNvSpPr>
              <a:spLocks noChangeArrowheads="1"/>
            </p:cNvSpPr>
            <p:nvPr/>
          </p:nvSpPr>
          <p:spPr bwMode="auto">
            <a:xfrm>
              <a:off x="4043"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T</a:t>
              </a:r>
              <a:endParaRPr lang="en-US" sz="2400" b="1">
                <a:solidFill>
                  <a:srgbClr val="000000"/>
                </a:solidFill>
              </a:endParaRPr>
            </a:p>
          </p:txBody>
        </p:sp>
        <p:sp>
          <p:nvSpPr>
            <p:cNvPr id="1276964" name="Rectangle 36"/>
            <p:cNvSpPr>
              <a:spLocks noChangeArrowheads="1"/>
            </p:cNvSpPr>
            <p:nvPr/>
          </p:nvSpPr>
          <p:spPr bwMode="auto">
            <a:xfrm>
              <a:off x="3704" y="3857"/>
              <a:ext cx="71"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S</a:t>
              </a:r>
              <a:endParaRPr lang="en-US" sz="2400" b="1">
                <a:solidFill>
                  <a:srgbClr val="000000"/>
                </a:solidFill>
              </a:endParaRPr>
            </a:p>
          </p:txBody>
        </p:sp>
        <p:sp>
          <p:nvSpPr>
            <p:cNvPr id="1276965" name="Rectangle 37"/>
            <p:cNvSpPr>
              <a:spLocks noChangeArrowheads="1"/>
            </p:cNvSpPr>
            <p:nvPr/>
          </p:nvSpPr>
          <p:spPr bwMode="auto">
            <a:xfrm>
              <a:off x="3131" y="3857"/>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T</a:t>
              </a:r>
              <a:endParaRPr lang="en-US" sz="2400" b="1">
                <a:solidFill>
                  <a:srgbClr val="000000"/>
                </a:solidFill>
              </a:endParaRPr>
            </a:p>
          </p:txBody>
        </p:sp>
      </p:grpSp>
      <p:grpSp>
        <p:nvGrpSpPr>
          <p:cNvPr id="47113" name="Group 38"/>
          <p:cNvGrpSpPr>
            <a:grpSpLocks noChangeAspect="1"/>
          </p:cNvGrpSpPr>
          <p:nvPr/>
        </p:nvGrpSpPr>
        <p:grpSpPr bwMode="auto">
          <a:xfrm>
            <a:off x="6969125" y="4808538"/>
            <a:ext cx="1636713" cy="381000"/>
            <a:chOff x="4593" y="3720"/>
            <a:chExt cx="1031" cy="240"/>
          </a:xfrm>
        </p:grpSpPr>
        <p:sp>
          <p:nvSpPr>
            <p:cNvPr id="1276967" name="AutoShape 39"/>
            <p:cNvSpPr>
              <a:spLocks noChangeAspect="1" noChangeArrowheads="1" noTextEdit="1"/>
            </p:cNvSpPr>
            <p:nvPr/>
          </p:nvSpPr>
          <p:spPr bwMode="auto">
            <a:xfrm>
              <a:off x="4593" y="3745"/>
              <a:ext cx="1031" cy="215"/>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a:lstStyle/>
            <a:p>
              <a:pPr algn="ctr" eaLnBrk="0" fontAlgn="base" hangingPunct="0">
                <a:spcBef>
                  <a:spcPct val="0"/>
                </a:spcBef>
                <a:spcAft>
                  <a:spcPct val="0"/>
                </a:spcAft>
                <a:defRPr/>
              </a:pPr>
              <a:endParaRPr kumimoji="1" lang="en-US" sz="2000">
                <a:solidFill>
                  <a:srgbClr val="808080"/>
                </a:solidFill>
              </a:endParaRPr>
            </a:p>
          </p:txBody>
        </p:sp>
        <p:sp>
          <p:nvSpPr>
            <p:cNvPr id="1276968" name="Rectangle 40"/>
            <p:cNvSpPr>
              <a:spLocks noChangeArrowheads="1"/>
            </p:cNvSpPr>
            <p:nvPr/>
          </p:nvSpPr>
          <p:spPr bwMode="auto">
            <a:xfrm>
              <a:off x="5034" y="3720"/>
              <a:ext cx="137" cy="230"/>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2400" b="1">
                  <a:solidFill>
                    <a:srgbClr val="000000"/>
                  </a:solidFill>
                  <a:latin typeface="Symbol" pitchFamily="18" charset="2"/>
                </a:rPr>
                <a:t>å</a:t>
              </a:r>
              <a:endParaRPr lang="en-US" sz="2400" b="1">
                <a:solidFill>
                  <a:srgbClr val="000000"/>
                </a:solidFill>
              </a:endParaRPr>
            </a:p>
          </p:txBody>
        </p:sp>
        <p:sp>
          <p:nvSpPr>
            <p:cNvPr id="1276969" name="Rectangle 41"/>
            <p:cNvSpPr>
              <a:spLocks noChangeArrowheads="1"/>
            </p:cNvSpPr>
            <p:nvPr/>
          </p:nvSpPr>
          <p:spPr bwMode="auto">
            <a:xfrm>
              <a:off x="5340"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latin typeface="Symbol" pitchFamily="18" charset="2"/>
                </a:rPr>
                <a:t>-</a:t>
              </a:r>
              <a:endParaRPr lang="en-US" sz="2400" b="1">
                <a:solidFill>
                  <a:srgbClr val="000000"/>
                </a:solidFill>
              </a:endParaRPr>
            </a:p>
          </p:txBody>
        </p:sp>
        <p:sp>
          <p:nvSpPr>
            <p:cNvPr id="1276970" name="Rectangle 42"/>
            <p:cNvSpPr>
              <a:spLocks noChangeArrowheads="1"/>
            </p:cNvSpPr>
            <p:nvPr/>
          </p:nvSpPr>
          <p:spPr bwMode="auto">
            <a:xfrm>
              <a:off x="4941"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latin typeface="Symbol" pitchFamily="18" charset="2"/>
                </a:rPr>
                <a:t>+</a:t>
              </a:r>
              <a:endParaRPr lang="en-US" sz="2400" b="1">
                <a:solidFill>
                  <a:srgbClr val="000000"/>
                </a:solidFill>
              </a:endParaRPr>
            </a:p>
          </p:txBody>
        </p:sp>
        <p:sp>
          <p:nvSpPr>
            <p:cNvPr id="1276971" name="Rectangle 43"/>
            <p:cNvSpPr>
              <a:spLocks noChangeArrowheads="1"/>
            </p:cNvSpPr>
            <p:nvPr/>
          </p:nvSpPr>
          <p:spPr bwMode="auto">
            <a:xfrm>
              <a:off x="4741" y="3755"/>
              <a:ext cx="70"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a:solidFill>
                    <a:srgbClr val="000000"/>
                  </a:solidFill>
                  <a:latin typeface="Symbol" pitchFamily="18" charset="2"/>
                </a:rPr>
                <a:t>=</a:t>
              </a:r>
              <a:endParaRPr lang="en-US" sz="2400" b="1">
                <a:solidFill>
                  <a:srgbClr val="000000"/>
                </a:solidFill>
              </a:endParaRPr>
            </a:p>
          </p:txBody>
        </p:sp>
        <p:sp>
          <p:nvSpPr>
            <p:cNvPr id="1276972" name="Rectangle 44"/>
            <p:cNvSpPr>
              <a:spLocks noChangeArrowheads="1"/>
            </p:cNvSpPr>
            <p:nvPr/>
          </p:nvSpPr>
          <p:spPr bwMode="auto">
            <a:xfrm>
              <a:off x="5490" y="3850"/>
              <a:ext cx="96" cy="8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900" b="1" i="1">
                  <a:solidFill>
                    <a:srgbClr val="000000"/>
                  </a:solidFill>
                </a:rPr>
                <a:t>out</a:t>
              </a:r>
              <a:endParaRPr lang="en-US" sz="2400" b="1">
                <a:solidFill>
                  <a:srgbClr val="000000"/>
                </a:solidFill>
              </a:endParaRPr>
            </a:p>
          </p:txBody>
        </p:sp>
        <p:sp>
          <p:nvSpPr>
            <p:cNvPr id="1276973" name="Rectangle 45"/>
            <p:cNvSpPr>
              <a:spLocks noChangeArrowheads="1"/>
            </p:cNvSpPr>
            <p:nvPr/>
          </p:nvSpPr>
          <p:spPr bwMode="auto">
            <a:xfrm>
              <a:off x="5245" y="3850"/>
              <a:ext cx="60" cy="86"/>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900" b="1" i="1">
                  <a:solidFill>
                    <a:srgbClr val="000000"/>
                  </a:solidFill>
                </a:rPr>
                <a:t>in</a:t>
              </a:r>
              <a:endParaRPr lang="en-US" sz="2400" b="1">
                <a:solidFill>
                  <a:srgbClr val="000000"/>
                </a:solidFill>
              </a:endParaRPr>
            </a:p>
          </p:txBody>
        </p:sp>
        <p:sp>
          <p:nvSpPr>
            <p:cNvPr id="1276974" name="Rectangle 46"/>
            <p:cNvSpPr>
              <a:spLocks noChangeArrowheads="1"/>
            </p:cNvSpPr>
            <p:nvPr/>
          </p:nvSpPr>
          <p:spPr bwMode="auto">
            <a:xfrm>
              <a:off x="5425" y="3770"/>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T</a:t>
              </a:r>
              <a:endParaRPr lang="en-US" sz="2400" b="1">
                <a:solidFill>
                  <a:srgbClr val="000000"/>
                </a:solidFill>
              </a:endParaRPr>
            </a:p>
          </p:txBody>
        </p:sp>
        <p:sp>
          <p:nvSpPr>
            <p:cNvPr id="1276975" name="Rectangle 47"/>
            <p:cNvSpPr>
              <a:spLocks noChangeArrowheads="1"/>
            </p:cNvSpPr>
            <p:nvPr/>
          </p:nvSpPr>
          <p:spPr bwMode="auto">
            <a:xfrm>
              <a:off x="5181" y="3770"/>
              <a:ext cx="78"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T</a:t>
              </a:r>
              <a:endParaRPr lang="en-US" sz="2400" b="1">
                <a:solidFill>
                  <a:srgbClr val="000000"/>
                </a:solidFill>
              </a:endParaRPr>
            </a:p>
          </p:txBody>
        </p:sp>
        <p:sp>
          <p:nvSpPr>
            <p:cNvPr id="1276976" name="Rectangle 48"/>
            <p:cNvSpPr>
              <a:spLocks noChangeArrowheads="1"/>
            </p:cNvSpPr>
            <p:nvPr/>
          </p:nvSpPr>
          <p:spPr bwMode="auto">
            <a:xfrm>
              <a:off x="4844" y="3770"/>
              <a:ext cx="71"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S</a:t>
              </a:r>
              <a:endParaRPr lang="en-US" sz="2400" b="1">
                <a:solidFill>
                  <a:srgbClr val="000000"/>
                </a:solidFill>
              </a:endParaRPr>
            </a:p>
          </p:txBody>
        </p:sp>
        <p:sp>
          <p:nvSpPr>
            <p:cNvPr id="1276977" name="Rectangle 49"/>
            <p:cNvSpPr>
              <a:spLocks noChangeArrowheads="1"/>
            </p:cNvSpPr>
            <p:nvPr/>
          </p:nvSpPr>
          <p:spPr bwMode="auto">
            <a:xfrm>
              <a:off x="4616" y="3770"/>
              <a:ext cx="92" cy="154"/>
            </a:xfrm>
            <a:prstGeom prst="rect">
              <a:avLst/>
            </a:prstGeom>
            <a:gradFill rotWithShape="1">
              <a:gsLst>
                <a:gs pos="0">
                  <a:schemeClr val="bg1">
                    <a:alpha val="56000"/>
                  </a:schemeClr>
                </a:gs>
                <a:gs pos="100000">
                  <a:schemeClr val="bg1">
                    <a:gamma/>
                    <a:tint val="0"/>
                    <a:invGamma/>
                    <a:alpha val="24001"/>
                  </a:schemeClr>
                </a:gs>
              </a:gsLst>
              <a:lin ang="5400000" scaled="1"/>
            </a:gradFill>
            <a:ln w="9525">
              <a:noFill/>
              <a:miter lim="800000"/>
              <a:headEnd/>
              <a:tailEnd/>
            </a:ln>
          </p:spPr>
          <p:txBody>
            <a:bodyPr wrap="none" lIns="0" tIns="0" rIns="0" bIns="0">
              <a:spAutoFit/>
            </a:bodyPr>
            <a:lstStyle/>
            <a:p>
              <a:pPr eaLnBrk="0" fontAlgn="base" hangingPunct="0">
                <a:spcBef>
                  <a:spcPct val="0"/>
                </a:spcBef>
                <a:spcAft>
                  <a:spcPct val="0"/>
                </a:spcAft>
                <a:defRPr/>
              </a:pPr>
              <a:r>
                <a:rPr lang="en-US" sz="1600" b="1" i="1">
                  <a:solidFill>
                    <a:srgbClr val="000000"/>
                  </a:solidFill>
                </a:rPr>
                <a:t>D</a:t>
              </a:r>
              <a:endParaRPr lang="en-US" sz="2400" b="1">
                <a:solidFill>
                  <a:srgbClr val="000000"/>
                </a:solidFill>
              </a:endParaRPr>
            </a:p>
          </p:txBody>
        </p:sp>
      </p:grpSp>
      <p:sp>
        <p:nvSpPr>
          <p:cNvPr id="47114" name="Rectangle 50"/>
          <p:cNvSpPr>
            <a:spLocks noGrp="1" noChangeArrowheads="1"/>
          </p:cNvSpPr>
          <p:nvPr>
            <p:ph type="title"/>
          </p:nvPr>
        </p:nvSpPr>
        <p:spPr>
          <a:xfrm>
            <a:off x="649288" y="133350"/>
            <a:ext cx="7912100" cy="666750"/>
          </a:xfrm>
          <a:noFill/>
        </p:spPr>
        <p:txBody>
          <a:bodyPr lIns="92075" tIns="46038" rIns="92075" bIns="46038"/>
          <a:lstStyle/>
          <a:p>
            <a:pPr eaLnBrk="1" hangingPunct="1"/>
            <a:r>
              <a:rPr lang="en-US" smtClean="0"/>
              <a:t>Transport limited accumulation</a:t>
            </a:r>
          </a:p>
        </p:txBody>
      </p:sp>
      <p:sp>
        <p:nvSpPr>
          <p:cNvPr id="47115" name="Text Box 55"/>
          <p:cNvSpPr txBox="1">
            <a:spLocks noChangeArrowheads="1"/>
          </p:cNvSpPr>
          <p:nvPr/>
        </p:nvSpPr>
        <p:spPr bwMode="auto">
          <a:xfrm>
            <a:off x="0" y="5480050"/>
            <a:ext cx="914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b="1" smtClean="0">
                <a:solidFill>
                  <a:srgbClr val="003399"/>
                </a:solidFill>
                <a:latin typeface="Arial" pitchFamily="34" charset="0"/>
              </a:rPr>
              <a:t>Useful for modeling erosion and sediment delivery, the spatial dependence of sediment delivery ratio and contaminant that adheres to sediment</a:t>
            </a:r>
          </a:p>
        </p:txBody>
      </p:sp>
      <p:sp>
        <p:nvSpPr>
          <p:cNvPr id="47116" name="Rectangle 63"/>
          <p:cNvSpPr>
            <a:spLocks noChangeArrowheads="1"/>
          </p:cNvSpPr>
          <p:nvPr/>
        </p:nvSpPr>
        <p:spPr bwMode="auto">
          <a:xfrm>
            <a:off x="1152525" y="4830763"/>
            <a:ext cx="29686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lang="en-US" sz="1600" b="1" i="1" smtClean="0">
                <a:solidFill>
                  <a:srgbClr val="000000"/>
                </a:solidFill>
              </a:rPr>
              <a:t>S</a:t>
            </a:r>
          </a:p>
        </p:txBody>
      </p:sp>
    </p:spTree>
    <p:extLst>
      <p:ext uri="{BB962C8B-B14F-4D97-AF65-F5344CB8AC3E}">
        <p14:creationId xmlns:p14="http://schemas.microsoft.com/office/powerpoint/2010/main" val="412317873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685800" y="263525"/>
            <a:ext cx="7772400" cy="1169988"/>
          </a:xfrm>
        </p:spPr>
        <p:txBody>
          <a:bodyPr/>
          <a:lstStyle/>
          <a:p>
            <a:pPr eaLnBrk="1" hangingPunct="1"/>
            <a:r>
              <a:rPr lang="en-US" sz="4000" smtClean="0"/>
              <a:t>General Pseudocode </a:t>
            </a:r>
            <a:r>
              <a:rPr lang="en-US" sz="4000" smtClean="0">
                <a:solidFill>
                  <a:srgbClr val="FF0000"/>
                </a:solidFill>
              </a:rPr>
              <a:t>Downstream</a:t>
            </a:r>
            <a:r>
              <a:rPr lang="en-US" sz="4000" smtClean="0"/>
              <a:t> Flow Algebra Evaluation</a:t>
            </a:r>
          </a:p>
        </p:txBody>
      </p:sp>
      <p:grpSp>
        <p:nvGrpSpPr>
          <p:cNvPr id="48131" name="Group 42"/>
          <p:cNvGrpSpPr>
            <a:grpSpLocks/>
          </p:cNvGrpSpPr>
          <p:nvPr/>
        </p:nvGrpSpPr>
        <p:grpSpPr bwMode="auto">
          <a:xfrm>
            <a:off x="5834063" y="1814513"/>
            <a:ext cx="2809875" cy="2757487"/>
            <a:chOff x="4123" y="1143"/>
            <a:chExt cx="1322" cy="1297"/>
          </a:xfrm>
        </p:grpSpPr>
        <p:grpSp>
          <p:nvGrpSpPr>
            <p:cNvPr id="48137" name="Group 34"/>
            <p:cNvGrpSpPr>
              <a:grpSpLocks/>
            </p:cNvGrpSpPr>
            <p:nvPr/>
          </p:nvGrpSpPr>
          <p:grpSpPr bwMode="auto">
            <a:xfrm>
              <a:off x="4123" y="1143"/>
              <a:ext cx="1322" cy="1297"/>
              <a:chOff x="3940" y="1405"/>
              <a:chExt cx="1002" cy="983"/>
            </a:xfrm>
          </p:grpSpPr>
          <p:sp>
            <p:nvSpPr>
              <p:cNvPr id="48144" name="Rectangle 17"/>
              <p:cNvSpPr>
                <a:spLocks noChangeAspect="1" noChangeArrowheads="1"/>
              </p:cNvSpPr>
              <p:nvPr/>
            </p:nvSpPr>
            <p:spPr bwMode="auto">
              <a:xfrm>
                <a:off x="3940" y="1405"/>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45" name="Rectangle 18"/>
              <p:cNvSpPr>
                <a:spLocks noChangeAspect="1" noChangeArrowheads="1"/>
              </p:cNvSpPr>
              <p:nvPr/>
            </p:nvSpPr>
            <p:spPr bwMode="auto">
              <a:xfrm>
                <a:off x="4275" y="1405"/>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46" name="Rectangle 19"/>
              <p:cNvSpPr>
                <a:spLocks noChangeAspect="1" noChangeArrowheads="1"/>
              </p:cNvSpPr>
              <p:nvPr/>
            </p:nvSpPr>
            <p:spPr bwMode="auto">
              <a:xfrm>
                <a:off x="4609" y="1405"/>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47" name="Rectangle 22"/>
              <p:cNvSpPr>
                <a:spLocks noChangeAspect="1" noChangeArrowheads="1"/>
              </p:cNvSpPr>
              <p:nvPr/>
            </p:nvSpPr>
            <p:spPr bwMode="auto">
              <a:xfrm>
                <a:off x="3940" y="1732"/>
                <a:ext cx="335"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48" name="Rectangle 23"/>
              <p:cNvSpPr>
                <a:spLocks noChangeAspect="1" noChangeArrowheads="1"/>
              </p:cNvSpPr>
              <p:nvPr/>
            </p:nvSpPr>
            <p:spPr bwMode="auto">
              <a:xfrm>
                <a:off x="4275" y="1732"/>
                <a:ext cx="334"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49" name="Rectangle 24"/>
              <p:cNvSpPr>
                <a:spLocks noChangeAspect="1" noChangeArrowheads="1"/>
              </p:cNvSpPr>
              <p:nvPr/>
            </p:nvSpPr>
            <p:spPr bwMode="auto">
              <a:xfrm>
                <a:off x="4609" y="1732"/>
                <a:ext cx="333" cy="329"/>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50" name="Rectangle 27"/>
              <p:cNvSpPr>
                <a:spLocks noChangeAspect="1" noChangeArrowheads="1"/>
              </p:cNvSpPr>
              <p:nvPr/>
            </p:nvSpPr>
            <p:spPr bwMode="auto">
              <a:xfrm>
                <a:off x="3940" y="2061"/>
                <a:ext cx="335"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51" name="Rectangle 28"/>
              <p:cNvSpPr>
                <a:spLocks noChangeAspect="1" noChangeArrowheads="1"/>
              </p:cNvSpPr>
              <p:nvPr/>
            </p:nvSpPr>
            <p:spPr bwMode="auto">
              <a:xfrm>
                <a:off x="4275" y="2061"/>
                <a:ext cx="334"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sp>
            <p:nvSpPr>
              <p:cNvPr id="48152" name="Rectangle 29"/>
              <p:cNvSpPr>
                <a:spLocks noChangeAspect="1" noChangeArrowheads="1"/>
              </p:cNvSpPr>
              <p:nvPr/>
            </p:nvSpPr>
            <p:spPr bwMode="auto">
              <a:xfrm>
                <a:off x="4609" y="2061"/>
                <a:ext cx="333" cy="327"/>
              </a:xfrm>
              <a:prstGeom prst="rect">
                <a:avLst/>
              </a:prstGeom>
              <a:noFill/>
              <a:ln w="38100">
                <a:solidFill>
                  <a:srgbClr val="0099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endParaRPr kumimoji="1" lang="en-US" sz="1200" b="1" smtClean="0">
                  <a:solidFill>
                    <a:srgbClr val="000000"/>
                  </a:solidFill>
                </a:endParaRPr>
              </a:p>
            </p:txBody>
          </p:sp>
        </p:grpSp>
        <p:sp>
          <p:nvSpPr>
            <p:cNvPr id="48138" name="Line 35"/>
            <p:cNvSpPr>
              <a:spLocks noChangeShapeType="1"/>
            </p:cNvSpPr>
            <p:nvPr/>
          </p:nvSpPr>
          <p:spPr bwMode="auto">
            <a:xfrm>
              <a:off x="4450" y="1475"/>
              <a:ext cx="219" cy="227"/>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8139" name="Line 36"/>
            <p:cNvSpPr>
              <a:spLocks noChangeShapeType="1"/>
            </p:cNvSpPr>
            <p:nvPr/>
          </p:nvSpPr>
          <p:spPr bwMode="auto">
            <a:xfrm>
              <a:off x="479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8140" name="Line 38"/>
            <p:cNvSpPr>
              <a:spLocks noChangeShapeType="1"/>
            </p:cNvSpPr>
            <p:nvPr/>
          </p:nvSpPr>
          <p:spPr bwMode="auto">
            <a:xfrm flipH="1">
              <a:off x="4903" y="1422"/>
              <a:ext cx="235" cy="2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8141" name="Line 39"/>
            <p:cNvSpPr>
              <a:spLocks noChangeShapeType="1"/>
            </p:cNvSpPr>
            <p:nvPr/>
          </p:nvSpPr>
          <p:spPr bwMode="auto">
            <a:xfrm>
              <a:off x="5201" y="1884"/>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8142" name="Line 40"/>
            <p:cNvSpPr>
              <a:spLocks noChangeShapeType="1"/>
            </p:cNvSpPr>
            <p:nvPr/>
          </p:nvSpPr>
          <p:spPr bwMode="auto">
            <a:xfrm>
              <a:off x="4791" y="1413"/>
              <a:ext cx="10" cy="29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48143" name="Line 41"/>
            <p:cNvSpPr>
              <a:spLocks noChangeShapeType="1"/>
            </p:cNvSpPr>
            <p:nvPr/>
          </p:nvSpPr>
          <p:spPr bwMode="auto">
            <a:xfrm>
              <a:off x="4450" y="1893"/>
              <a:ext cx="254" cy="2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pSp>
      <p:sp>
        <p:nvSpPr>
          <p:cNvPr id="48132" name="Rectangle 23"/>
          <p:cNvSpPr>
            <a:spLocks noChangeArrowheads="1"/>
          </p:cNvSpPr>
          <p:nvPr/>
        </p:nvSpPr>
        <p:spPr bwMode="auto">
          <a:xfrm>
            <a:off x="6037263" y="1946275"/>
            <a:ext cx="571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fontAlgn="base" hangingPunct="0">
              <a:spcBef>
                <a:spcPct val="0"/>
              </a:spcBef>
              <a:spcAft>
                <a:spcPct val="0"/>
              </a:spcAft>
            </a:pPr>
            <a:r>
              <a:rPr kumimoji="1" lang="en-US" sz="2800" smtClean="0">
                <a:solidFill>
                  <a:srgbClr val="000000"/>
                </a:solidFill>
                <a:ea typeface="Times New Roman" pitchFamily="18" charset="0"/>
              </a:rPr>
              <a:t>P</a:t>
            </a:r>
            <a:r>
              <a:rPr kumimoji="1" lang="en-US" sz="2800" baseline="-25000" smtClean="0">
                <a:solidFill>
                  <a:srgbClr val="000000"/>
                </a:solidFill>
                <a:ea typeface="Times New Roman" pitchFamily="18" charset="0"/>
              </a:rPr>
              <a:t>ki</a:t>
            </a:r>
            <a:endParaRPr kumimoji="1" lang="en-US" sz="2800" smtClean="0">
              <a:solidFill>
                <a:srgbClr val="000000"/>
              </a:solidFill>
              <a:ea typeface="Times New Roman" pitchFamily="18" charset="0"/>
            </a:endParaRPr>
          </a:p>
        </p:txBody>
      </p:sp>
      <p:sp>
        <p:nvSpPr>
          <p:cNvPr id="48133" name="Line 39"/>
          <p:cNvSpPr>
            <a:spLocks noChangeShapeType="1"/>
          </p:cNvSpPr>
          <p:nvPr/>
        </p:nvSpPr>
        <p:spPr bwMode="auto">
          <a:xfrm flipH="1">
            <a:off x="6267450" y="2493963"/>
            <a:ext cx="14288" cy="53975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26" name="Table 25"/>
          <p:cNvGraphicFramePr>
            <a:graphicFrameLocks noGrp="1"/>
          </p:cNvGraphicFramePr>
          <p:nvPr/>
        </p:nvGraphicFramePr>
        <p:xfrm>
          <a:off x="704850" y="1679575"/>
          <a:ext cx="4481513" cy="3902075"/>
        </p:xfrm>
        <a:graphic>
          <a:graphicData uri="http://schemas.openxmlformats.org/drawingml/2006/table">
            <a:tbl>
              <a:tblPr/>
              <a:tblGrid>
                <a:gridCol w="4481513"/>
              </a:tblGrid>
              <a:tr h="3902075">
                <a:tc>
                  <a:txBody>
                    <a:bodyPr/>
                    <a:lstStyle/>
                    <a:p>
                      <a:pPr marL="0" marR="0" algn="l">
                        <a:spcBef>
                          <a:spcPts val="0"/>
                        </a:spcBef>
                        <a:spcAft>
                          <a:spcPts val="0"/>
                        </a:spcAft>
                      </a:pPr>
                      <a:r>
                        <a:rPr lang="en-US" sz="3200" dirty="0">
                          <a:latin typeface="Times New Roman"/>
                          <a:ea typeface="Times New Roman"/>
                        </a:rPr>
                        <a:t>Global </a:t>
                      </a:r>
                      <a:r>
                        <a:rPr lang="en-US" sz="3200" u="sng" dirty="0">
                          <a:latin typeface="Times New Roman"/>
                          <a:ea typeface="Times New Roman"/>
                        </a:rPr>
                        <a:t>P</a:t>
                      </a:r>
                      <a:r>
                        <a:rPr lang="en-US" sz="3200" dirty="0">
                          <a:latin typeface="Times New Roman"/>
                          <a:ea typeface="Times New Roman"/>
                        </a:rPr>
                        <a:t>, </a:t>
                      </a:r>
                      <a:r>
                        <a:rPr lang="en-US" sz="3200" u="sng" dirty="0">
                          <a:latin typeface="Times New Roman"/>
                          <a:ea typeface="Times New Roman"/>
                          <a:sym typeface="Symbol"/>
                        </a:rPr>
                        <a:t></a:t>
                      </a:r>
                      <a:r>
                        <a:rPr lang="en-US" sz="3200" dirty="0">
                          <a:latin typeface="Times New Roman"/>
                          <a:ea typeface="Times New Roman"/>
                        </a:rPr>
                        <a:t>, </a:t>
                      </a:r>
                      <a:r>
                        <a:rPr lang="en-US" sz="3200" u="sng" dirty="0">
                          <a:latin typeface="Times New Roman"/>
                          <a:ea typeface="Times New Roman"/>
                          <a:sym typeface="Symbol"/>
                        </a:rPr>
                        <a:t></a:t>
                      </a:r>
                      <a:endParaRPr lang="en-US" sz="3200" dirty="0">
                        <a:latin typeface="Times New Roman"/>
                        <a:ea typeface="Times New Roman"/>
                      </a:endParaRPr>
                    </a:p>
                    <a:p>
                      <a:pPr marL="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a:t>
                      </a:r>
                      <a:r>
                        <a:rPr lang="en-US" sz="3200" dirty="0" err="1">
                          <a:latin typeface="Times New Roman"/>
                          <a:ea typeface="Times New Roman"/>
                        </a:rPr>
                        <a:t>i</a:t>
                      </a:r>
                      <a:r>
                        <a:rPr lang="en-US" sz="3200" dirty="0">
                          <a:latin typeface="Times New Roman"/>
                          <a:ea typeface="Times New Roman"/>
                        </a:rPr>
                        <a:t>)</a:t>
                      </a:r>
                    </a:p>
                    <a:p>
                      <a:pPr marL="0" marR="0" algn="l">
                        <a:spcBef>
                          <a:spcPts val="0"/>
                        </a:spcBef>
                        <a:spcAft>
                          <a:spcPts val="0"/>
                        </a:spcAft>
                      </a:pPr>
                      <a:r>
                        <a:rPr lang="en-US" sz="3200" dirty="0">
                          <a:latin typeface="Times New Roman"/>
                          <a:ea typeface="Times New Roman"/>
                        </a:rPr>
                        <a:t>for all k neighbors of </a:t>
                      </a:r>
                      <a:r>
                        <a:rPr lang="en-US" sz="3200" dirty="0" err="1">
                          <a:latin typeface="Times New Roman"/>
                          <a:ea typeface="Times New Roman"/>
                        </a:rPr>
                        <a:t>i</a:t>
                      </a:r>
                      <a:endParaRPr lang="en-US" sz="3200" dirty="0">
                        <a:latin typeface="Times New Roman"/>
                        <a:ea typeface="Times New Roman"/>
                      </a:endParaRPr>
                    </a:p>
                    <a:p>
                      <a:pPr marL="274320" marR="0" algn="l">
                        <a:spcBef>
                          <a:spcPts val="0"/>
                        </a:spcBef>
                        <a:spcAft>
                          <a:spcPts val="0"/>
                        </a:spcAft>
                      </a:pPr>
                      <a:r>
                        <a:rPr lang="en-US" sz="3200" dirty="0">
                          <a:latin typeface="Times New Roman"/>
                          <a:ea typeface="Times New Roman"/>
                        </a:rPr>
                        <a:t>if </a:t>
                      </a:r>
                      <a:r>
                        <a:rPr lang="en-US" sz="3200" dirty="0" err="1" smtClean="0">
                          <a:latin typeface="Times New Roman"/>
                          <a:ea typeface="Times New Roman"/>
                        </a:rPr>
                        <a:t>P</a:t>
                      </a:r>
                      <a:r>
                        <a:rPr lang="en-US" sz="3200" baseline="-25000" dirty="0" err="1" smtClean="0">
                          <a:solidFill>
                            <a:srgbClr val="FF0000"/>
                          </a:solidFill>
                          <a:latin typeface="Times New Roman"/>
                          <a:ea typeface="Times New Roman"/>
                        </a:rPr>
                        <a:t>ik</a:t>
                      </a:r>
                      <a:r>
                        <a:rPr lang="en-US" sz="3200" dirty="0" smtClean="0">
                          <a:latin typeface="Times New Roman"/>
                          <a:ea typeface="Times New Roman"/>
                        </a:rPr>
                        <a:t>&gt;0</a:t>
                      </a:r>
                      <a:endParaRPr lang="en-US" sz="3200" dirty="0">
                        <a:latin typeface="Times New Roman"/>
                        <a:ea typeface="Times New Roman"/>
                      </a:endParaRPr>
                    </a:p>
                    <a:p>
                      <a:pPr marL="502920" marR="0" algn="l">
                        <a:spcBef>
                          <a:spcPts val="0"/>
                        </a:spcBef>
                        <a:spcAft>
                          <a:spcPts val="0"/>
                        </a:spcAft>
                      </a:pPr>
                      <a:r>
                        <a:rPr lang="en-US" sz="3200" dirty="0" err="1">
                          <a:latin typeface="Times New Roman"/>
                          <a:ea typeface="Times New Roman"/>
                        </a:rPr>
                        <a:t>FlowAlgebra</a:t>
                      </a:r>
                      <a:r>
                        <a:rPr lang="en-US" sz="3200" dirty="0">
                          <a:latin typeface="Times New Roman"/>
                          <a:ea typeface="Times New Roman"/>
                        </a:rPr>
                        <a:t>(k)</a:t>
                      </a:r>
                    </a:p>
                    <a:p>
                      <a:pPr marL="0" marR="0" algn="l">
                        <a:spcBef>
                          <a:spcPts val="0"/>
                        </a:spcBef>
                        <a:spcAft>
                          <a:spcPts val="0"/>
                        </a:spcAft>
                      </a:pPr>
                      <a:r>
                        <a:rPr lang="en-US" sz="3200" dirty="0">
                          <a:latin typeface="Times New Roman"/>
                          <a:ea typeface="Times New Roman"/>
                        </a:rPr>
                        <a:t>next k</a:t>
                      </a:r>
                    </a:p>
                    <a:p>
                      <a:pPr marL="0" marR="0" algn="l">
                        <a:spcBef>
                          <a:spcPts val="0"/>
                        </a:spcBef>
                        <a:spcAft>
                          <a:spcPts val="0"/>
                        </a:spcAft>
                      </a:pPr>
                      <a:r>
                        <a:rPr lang="en-US" sz="3200" b="1" u="sng" dirty="0">
                          <a:solidFill>
                            <a:schemeClr val="tx1"/>
                          </a:solidFill>
                          <a:latin typeface="Times New Roman"/>
                          <a:ea typeface="Times New Roman"/>
                          <a:sym typeface="Symbol"/>
                        </a:rPr>
                        <a:t></a:t>
                      </a:r>
                      <a:r>
                        <a:rPr lang="en-US" sz="3200" b="1" i="1" baseline="-25000" dirty="0" err="1">
                          <a:solidFill>
                            <a:schemeClr val="tx1"/>
                          </a:solidFill>
                          <a:latin typeface="Times New Roman"/>
                          <a:ea typeface="Times New Roman"/>
                        </a:rPr>
                        <a:t>i</a:t>
                      </a:r>
                      <a:r>
                        <a:rPr lang="en-US" sz="3200" b="1" i="1" dirty="0">
                          <a:solidFill>
                            <a:schemeClr val="tx1"/>
                          </a:solidFill>
                          <a:latin typeface="Times New Roman"/>
                          <a:ea typeface="Times New Roman"/>
                        </a:rPr>
                        <a:t> </a:t>
                      </a:r>
                      <a:r>
                        <a:rPr lang="en-US" sz="3200" b="1" dirty="0">
                          <a:solidFill>
                            <a:schemeClr val="tx1"/>
                          </a:solidFill>
                          <a:latin typeface="Times New Roman"/>
                          <a:ea typeface="Times New Roman"/>
                        </a:rPr>
                        <a:t>= FA(</a:t>
                      </a:r>
                      <a:r>
                        <a:rPr lang="en-US" sz="3200" b="1" u="sng" dirty="0">
                          <a:solidFill>
                            <a:schemeClr val="tx1"/>
                          </a:solidFill>
                          <a:latin typeface="Times New Roman"/>
                          <a:ea typeface="Times New Roman"/>
                          <a:sym typeface="Symbol"/>
                        </a:rPr>
                        <a:t></a:t>
                      </a:r>
                      <a:r>
                        <a:rPr lang="en-US" sz="3200" b="1" baseline="-25000" dirty="0" err="1">
                          <a:solidFill>
                            <a:schemeClr val="tx1"/>
                          </a:solidFill>
                          <a:latin typeface="Times New Roman"/>
                          <a:ea typeface="Times New Roman"/>
                        </a:rPr>
                        <a:t>i</a:t>
                      </a:r>
                      <a:r>
                        <a:rPr lang="en-US" sz="3200" b="1" dirty="0">
                          <a:solidFill>
                            <a:schemeClr val="tx1"/>
                          </a:solidFill>
                          <a:latin typeface="Times New Roman"/>
                          <a:ea typeface="Times New Roman"/>
                        </a:rPr>
                        <a:t>, </a:t>
                      </a:r>
                      <a:r>
                        <a:rPr lang="en-US" sz="3200" b="1" u="sng" dirty="0" err="1" smtClean="0">
                          <a:solidFill>
                            <a:schemeClr val="tx1"/>
                          </a:solidFill>
                          <a:latin typeface="Times New Roman"/>
                          <a:ea typeface="Times New Roman"/>
                        </a:rPr>
                        <a:t>P</a:t>
                      </a:r>
                      <a:r>
                        <a:rPr lang="en-US" sz="3200" b="1" baseline="-25000" dirty="0" err="1" smtClean="0">
                          <a:solidFill>
                            <a:srgbClr val="FF0000"/>
                          </a:solidFill>
                          <a:latin typeface="Times New Roman"/>
                          <a:ea typeface="Times New Roman"/>
                        </a:rPr>
                        <a:t>ik</a:t>
                      </a:r>
                      <a:r>
                        <a:rPr lang="en-US" sz="3200" b="1" dirty="0" smtClean="0">
                          <a:solidFill>
                            <a:schemeClr val="tx1"/>
                          </a:solidFill>
                          <a:latin typeface="Times New Roman"/>
                          <a:ea typeface="Times New Roman"/>
                        </a:rPr>
                        <a:t>, </a:t>
                      </a:r>
                      <a:r>
                        <a:rPr lang="en-US" sz="3200" b="1" u="sng" dirty="0">
                          <a:solidFill>
                            <a:schemeClr val="tx1"/>
                          </a:solidFill>
                          <a:latin typeface="Times New Roman"/>
                          <a:ea typeface="Times New Roman"/>
                          <a:sym typeface="Symbol"/>
                        </a:rPr>
                        <a:t></a:t>
                      </a:r>
                      <a:r>
                        <a:rPr lang="en-US" sz="3200" b="1" i="1" baseline="-25000" dirty="0">
                          <a:solidFill>
                            <a:schemeClr val="tx1"/>
                          </a:solidFill>
                          <a:latin typeface="Times New Roman"/>
                          <a:ea typeface="Times New Roman"/>
                        </a:rPr>
                        <a:t>k</a:t>
                      </a:r>
                      <a:r>
                        <a:rPr lang="en-US" sz="3200" b="1" dirty="0">
                          <a:solidFill>
                            <a:schemeClr val="tx1"/>
                          </a:solidFill>
                          <a:latin typeface="Times New Roman"/>
                          <a:ea typeface="Times New Roman"/>
                        </a:rPr>
                        <a:t>, </a:t>
                      </a:r>
                      <a:r>
                        <a:rPr lang="en-US" sz="3200" b="1" u="sng" dirty="0">
                          <a:solidFill>
                            <a:schemeClr val="tx1"/>
                          </a:solidFill>
                          <a:latin typeface="Times New Roman"/>
                          <a:ea typeface="Times New Roman"/>
                          <a:sym typeface="Symbol"/>
                        </a:rPr>
                        <a:t></a:t>
                      </a:r>
                      <a:r>
                        <a:rPr lang="en-US" sz="3200" b="1" baseline="-25000" dirty="0">
                          <a:solidFill>
                            <a:schemeClr val="tx1"/>
                          </a:solidFill>
                          <a:latin typeface="Times New Roman"/>
                          <a:ea typeface="Times New Roman"/>
                        </a:rPr>
                        <a:t>k</a:t>
                      </a:r>
                      <a:r>
                        <a:rPr lang="en-US" sz="3200" b="1" dirty="0" smtClean="0">
                          <a:solidFill>
                            <a:schemeClr val="tx1"/>
                          </a:solidFill>
                          <a:latin typeface="Times New Roman"/>
                          <a:ea typeface="Times New Roman"/>
                        </a:rPr>
                        <a:t>)</a:t>
                      </a:r>
                    </a:p>
                    <a:p>
                      <a:pPr marL="0" marR="0" algn="l">
                        <a:spcBef>
                          <a:spcPts val="0"/>
                        </a:spcBef>
                        <a:spcAft>
                          <a:spcPts val="0"/>
                        </a:spcAft>
                      </a:pPr>
                      <a:r>
                        <a:rPr lang="en-US" sz="3200" dirty="0" smtClean="0">
                          <a:latin typeface="Times New Roman"/>
                          <a:ea typeface="Times New Roman"/>
                        </a:rPr>
                        <a:t>return</a:t>
                      </a:r>
                      <a:endParaRPr lang="en-US" sz="3200" dirty="0">
                        <a:latin typeface="Times New Roman"/>
                        <a:ea typeface="Times New Roman"/>
                      </a:endParaRPr>
                    </a:p>
                  </a:txBody>
                  <a:tcPr marL="0" marR="0" marT="0" marB="0">
                    <a:lnL>
                      <a:noFill/>
                    </a:lnL>
                    <a:lnR>
                      <a:noFill/>
                    </a:lnR>
                    <a:lnT>
                      <a:noFill/>
                    </a:lnT>
                    <a:lnB>
                      <a:noFill/>
                    </a:lnB>
                  </a:tcPr>
                </a:tc>
              </a:tr>
            </a:tbl>
          </a:graphicData>
        </a:graphic>
      </p:graphicFrame>
      <p:sp>
        <p:nvSpPr>
          <p:cNvPr id="48136"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pPr>
            <a:endParaRPr kumimoji="1" lang="en-US" sz="2000" smtClean="0">
              <a:solidFill>
                <a:srgbClr val="808080"/>
              </a:solidFill>
            </a:endParaRPr>
          </a:p>
        </p:txBody>
      </p:sp>
    </p:spTree>
    <p:extLst>
      <p:ext uri="{BB962C8B-B14F-4D97-AF65-F5344CB8AC3E}">
        <p14:creationId xmlns:p14="http://schemas.microsoft.com/office/powerpoint/2010/main" val="2656111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Line 2"/>
          <p:cNvSpPr>
            <a:spLocks noChangeShapeType="1"/>
          </p:cNvSpPr>
          <p:nvPr/>
        </p:nvSpPr>
        <p:spPr bwMode="auto">
          <a:xfrm>
            <a:off x="1727200" y="1995488"/>
            <a:ext cx="2025650"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2" name="Line 5"/>
          <p:cNvSpPr>
            <a:spLocks noChangeShapeType="1"/>
          </p:cNvSpPr>
          <p:nvPr/>
        </p:nvSpPr>
        <p:spPr bwMode="auto">
          <a:xfrm>
            <a:off x="1720850" y="2663825"/>
            <a:ext cx="2009775" cy="1588"/>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3" name="Line 6"/>
          <p:cNvSpPr>
            <a:spLocks noChangeShapeType="1"/>
          </p:cNvSpPr>
          <p:nvPr/>
        </p:nvSpPr>
        <p:spPr bwMode="auto">
          <a:xfrm>
            <a:off x="1720850" y="3290888"/>
            <a:ext cx="19970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4" name="Line 7"/>
          <p:cNvSpPr>
            <a:spLocks noChangeShapeType="1"/>
          </p:cNvSpPr>
          <p:nvPr/>
        </p:nvSpPr>
        <p:spPr bwMode="auto">
          <a:xfrm>
            <a:off x="1712913" y="3932238"/>
            <a:ext cx="20351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5" name="Line 8"/>
          <p:cNvSpPr>
            <a:spLocks noChangeShapeType="1"/>
          </p:cNvSpPr>
          <p:nvPr/>
        </p:nvSpPr>
        <p:spPr bwMode="auto">
          <a:xfrm flipV="1">
            <a:off x="1725613" y="4549775"/>
            <a:ext cx="2022475" cy="11113"/>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6" name="Line 9"/>
          <p:cNvSpPr>
            <a:spLocks noChangeShapeType="1"/>
          </p:cNvSpPr>
          <p:nvPr/>
        </p:nvSpPr>
        <p:spPr bwMode="auto">
          <a:xfrm flipV="1">
            <a:off x="1725613" y="1992313"/>
            <a:ext cx="1587"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7" name="Line 10"/>
          <p:cNvSpPr>
            <a:spLocks noChangeShapeType="1"/>
          </p:cNvSpPr>
          <p:nvPr/>
        </p:nvSpPr>
        <p:spPr bwMode="auto">
          <a:xfrm flipV="1">
            <a:off x="2384425" y="2008188"/>
            <a:ext cx="1588"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8" name="Line 11"/>
          <p:cNvSpPr>
            <a:spLocks noChangeShapeType="1"/>
          </p:cNvSpPr>
          <p:nvPr/>
        </p:nvSpPr>
        <p:spPr bwMode="auto">
          <a:xfrm flipH="1" flipV="1">
            <a:off x="3052763" y="2008188"/>
            <a:ext cx="3175" cy="31845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79" name="Line 12"/>
          <p:cNvSpPr>
            <a:spLocks noChangeShapeType="1"/>
          </p:cNvSpPr>
          <p:nvPr/>
        </p:nvSpPr>
        <p:spPr bwMode="auto">
          <a:xfrm flipV="1">
            <a:off x="3738563" y="2001838"/>
            <a:ext cx="1587" cy="3159125"/>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80" name="Rectangle 13"/>
          <p:cNvSpPr>
            <a:spLocks noChangeArrowheads="1"/>
          </p:cNvSpPr>
          <p:nvPr/>
        </p:nvSpPr>
        <p:spPr bwMode="auto">
          <a:xfrm>
            <a:off x="642938" y="5568950"/>
            <a:ext cx="32702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Dependence function of grid cells y</a:t>
            </a:r>
            <a:endParaRPr lang="en-US" sz="2400" smtClean="0">
              <a:solidFill>
                <a:srgbClr val="000000"/>
              </a:solidFill>
            </a:endParaRPr>
          </a:p>
        </p:txBody>
      </p:sp>
      <p:sp>
        <p:nvSpPr>
          <p:cNvPr id="7181" name="Line 14"/>
          <p:cNvSpPr>
            <a:spLocks noChangeShapeType="1"/>
          </p:cNvSpPr>
          <p:nvPr/>
        </p:nvSpPr>
        <p:spPr bwMode="auto">
          <a:xfrm>
            <a:off x="1727200" y="5160963"/>
            <a:ext cx="2022475" cy="1587"/>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82" name="Rectangle 15"/>
          <p:cNvSpPr>
            <a:spLocks noChangeArrowheads="1"/>
          </p:cNvSpPr>
          <p:nvPr/>
        </p:nvSpPr>
        <p:spPr bwMode="auto">
          <a:xfrm>
            <a:off x="1855788" y="4597400"/>
            <a:ext cx="614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83" name="Rectangle 16"/>
          <p:cNvSpPr>
            <a:spLocks noChangeArrowheads="1"/>
          </p:cNvSpPr>
          <p:nvPr/>
        </p:nvSpPr>
        <p:spPr bwMode="auto">
          <a:xfrm>
            <a:off x="1990725" y="4672013"/>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184" name="Rectangle 17"/>
          <p:cNvSpPr>
            <a:spLocks noChangeArrowheads="1"/>
          </p:cNvSpPr>
          <p:nvPr/>
        </p:nvSpPr>
        <p:spPr bwMode="auto">
          <a:xfrm>
            <a:off x="2105025" y="467201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185" name="Rectangle 18"/>
          <p:cNvSpPr>
            <a:spLocks noChangeArrowheads="1"/>
          </p:cNvSpPr>
          <p:nvPr/>
        </p:nvSpPr>
        <p:spPr bwMode="auto">
          <a:xfrm>
            <a:off x="2454275" y="4654550"/>
            <a:ext cx="617538"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86" name="Rectangle 19"/>
          <p:cNvSpPr>
            <a:spLocks noChangeArrowheads="1"/>
          </p:cNvSpPr>
          <p:nvPr/>
        </p:nvSpPr>
        <p:spPr bwMode="auto">
          <a:xfrm>
            <a:off x="2590800" y="472757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1</a:t>
            </a:r>
            <a:endParaRPr lang="en-US" sz="2400" smtClean="0">
              <a:solidFill>
                <a:srgbClr val="000000"/>
              </a:solidFill>
            </a:endParaRPr>
          </a:p>
        </p:txBody>
      </p:sp>
      <p:sp>
        <p:nvSpPr>
          <p:cNvPr id="7187" name="Rectangle 20"/>
          <p:cNvSpPr>
            <a:spLocks noChangeArrowheads="1"/>
          </p:cNvSpPr>
          <p:nvPr/>
        </p:nvSpPr>
        <p:spPr bwMode="auto">
          <a:xfrm>
            <a:off x="2705100" y="47275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188" name="Rectangle 21"/>
          <p:cNvSpPr>
            <a:spLocks noChangeArrowheads="1"/>
          </p:cNvSpPr>
          <p:nvPr/>
        </p:nvSpPr>
        <p:spPr bwMode="auto">
          <a:xfrm>
            <a:off x="3333750" y="46863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189" name="Rectangle 22"/>
          <p:cNvSpPr>
            <a:spLocks noChangeArrowheads="1"/>
          </p:cNvSpPr>
          <p:nvPr/>
        </p:nvSpPr>
        <p:spPr bwMode="auto">
          <a:xfrm>
            <a:off x="3448050" y="46863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190" name="Rectangle 23"/>
          <p:cNvSpPr>
            <a:spLocks noChangeArrowheads="1"/>
          </p:cNvSpPr>
          <p:nvPr/>
        </p:nvSpPr>
        <p:spPr bwMode="auto">
          <a:xfrm>
            <a:off x="1839913" y="3997325"/>
            <a:ext cx="617537"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91" name="Rectangle 24"/>
          <p:cNvSpPr>
            <a:spLocks noChangeArrowheads="1"/>
          </p:cNvSpPr>
          <p:nvPr/>
        </p:nvSpPr>
        <p:spPr bwMode="auto">
          <a:xfrm>
            <a:off x="1976438" y="4071938"/>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192" name="Rectangle 25"/>
          <p:cNvSpPr>
            <a:spLocks noChangeArrowheads="1"/>
          </p:cNvSpPr>
          <p:nvPr/>
        </p:nvSpPr>
        <p:spPr bwMode="auto">
          <a:xfrm>
            <a:off x="2090738" y="40719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193" name="Rectangle 26"/>
          <p:cNvSpPr>
            <a:spLocks noChangeArrowheads="1"/>
          </p:cNvSpPr>
          <p:nvPr/>
        </p:nvSpPr>
        <p:spPr bwMode="auto">
          <a:xfrm>
            <a:off x="2498725" y="4040188"/>
            <a:ext cx="6159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94" name="Rectangle 27"/>
          <p:cNvSpPr>
            <a:spLocks noChangeArrowheads="1"/>
          </p:cNvSpPr>
          <p:nvPr/>
        </p:nvSpPr>
        <p:spPr bwMode="auto">
          <a:xfrm>
            <a:off x="2635250" y="41148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1</a:t>
            </a:r>
            <a:endParaRPr lang="en-US" sz="2400" smtClean="0">
              <a:solidFill>
                <a:srgbClr val="000000"/>
              </a:solidFill>
            </a:endParaRPr>
          </a:p>
        </p:txBody>
      </p:sp>
      <p:sp>
        <p:nvSpPr>
          <p:cNvPr id="7195" name="Rectangle 28"/>
          <p:cNvSpPr>
            <a:spLocks noChangeArrowheads="1"/>
          </p:cNvSpPr>
          <p:nvPr/>
        </p:nvSpPr>
        <p:spPr bwMode="auto">
          <a:xfrm>
            <a:off x="2749550" y="4114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196" name="Rectangle 29"/>
          <p:cNvSpPr>
            <a:spLocks noChangeArrowheads="1"/>
          </p:cNvSpPr>
          <p:nvPr/>
        </p:nvSpPr>
        <p:spPr bwMode="auto">
          <a:xfrm>
            <a:off x="3209925" y="3997325"/>
            <a:ext cx="617538"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197" name="Rectangle 30"/>
          <p:cNvSpPr>
            <a:spLocks noChangeArrowheads="1"/>
          </p:cNvSpPr>
          <p:nvPr/>
        </p:nvSpPr>
        <p:spPr bwMode="auto">
          <a:xfrm>
            <a:off x="3348038" y="4071938"/>
            <a:ext cx="1143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198" name="Rectangle 31"/>
          <p:cNvSpPr>
            <a:spLocks noChangeArrowheads="1"/>
          </p:cNvSpPr>
          <p:nvPr/>
        </p:nvSpPr>
        <p:spPr bwMode="auto">
          <a:xfrm>
            <a:off x="3462338" y="407193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199" name="Rectangle 32"/>
          <p:cNvSpPr>
            <a:spLocks noChangeArrowheads="1"/>
          </p:cNvSpPr>
          <p:nvPr/>
        </p:nvSpPr>
        <p:spPr bwMode="auto">
          <a:xfrm>
            <a:off x="1839913" y="3441700"/>
            <a:ext cx="6175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00" name="Rectangle 33"/>
          <p:cNvSpPr>
            <a:spLocks noChangeArrowheads="1"/>
          </p:cNvSpPr>
          <p:nvPr/>
        </p:nvSpPr>
        <p:spPr bwMode="auto">
          <a:xfrm>
            <a:off x="1976438" y="351790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201" name="Rectangle 34"/>
          <p:cNvSpPr>
            <a:spLocks noChangeArrowheads="1"/>
          </p:cNvSpPr>
          <p:nvPr/>
        </p:nvSpPr>
        <p:spPr bwMode="auto">
          <a:xfrm>
            <a:off x="2090738" y="35179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02" name="Rectangle 35"/>
          <p:cNvSpPr>
            <a:spLocks noChangeArrowheads="1"/>
          </p:cNvSpPr>
          <p:nvPr/>
        </p:nvSpPr>
        <p:spPr bwMode="auto">
          <a:xfrm>
            <a:off x="2384425" y="3440113"/>
            <a:ext cx="61595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03" name="Rectangle 36"/>
          <p:cNvSpPr>
            <a:spLocks noChangeArrowheads="1"/>
          </p:cNvSpPr>
          <p:nvPr/>
        </p:nvSpPr>
        <p:spPr bwMode="auto">
          <a:xfrm>
            <a:off x="2520950" y="351472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0.6</a:t>
            </a:r>
            <a:endParaRPr lang="en-US" sz="2400" smtClean="0">
              <a:solidFill>
                <a:srgbClr val="000000"/>
              </a:solidFill>
            </a:endParaRPr>
          </a:p>
        </p:txBody>
      </p:sp>
      <p:sp>
        <p:nvSpPr>
          <p:cNvPr id="7204" name="Rectangle 37"/>
          <p:cNvSpPr>
            <a:spLocks noChangeArrowheads="1"/>
          </p:cNvSpPr>
          <p:nvPr/>
        </p:nvSpPr>
        <p:spPr bwMode="auto">
          <a:xfrm>
            <a:off x="2806700" y="35147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05" name="Rectangle 38"/>
          <p:cNvSpPr>
            <a:spLocks noChangeArrowheads="1"/>
          </p:cNvSpPr>
          <p:nvPr/>
        </p:nvSpPr>
        <p:spPr bwMode="auto">
          <a:xfrm>
            <a:off x="3168650" y="3425825"/>
            <a:ext cx="614363"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06" name="Rectangle 39"/>
          <p:cNvSpPr>
            <a:spLocks noChangeArrowheads="1"/>
          </p:cNvSpPr>
          <p:nvPr/>
        </p:nvSpPr>
        <p:spPr bwMode="auto">
          <a:xfrm>
            <a:off x="3303588" y="35020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207" name="Rectangle 40"/>
          <p:cNvSpPr>
            <a:spLocks noChangeArrowheads="1"/>
          </p:cNvSpPr>
          <p:nvPr/>
        </p:nvSpPr>
        <p:spPr bwMode="auto">
          <a:xfrm>
            <a:off x="3417888" y="35020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08" name="Rectangle 41"/>
          <p:cNvSpPr>
            <a:spLocks noChangeArrowheads="1"/>
          </p:cNvSpPr>
          <p:nvPr/>
        </p:nvSpPr>
        <p:spPr bwMode="auto">
          <a:xfrm>
            <a:off x="1870075" y="2784475"/>
            <a:ext cx="6159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09" name="Rectangle 42"/>
          <p:cNvSpPr>
            <a:spLocks noChangeArrowheads="1"/>
          </p:cNvSpPr>
          <p:nvPr/>
        </p:nvSpPr>
        <p:spPr bwMode="auto">
          <a:xfrm>
            <a:off x="2006600" y="28606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0.3</a:t>
            </a:r>
            <a:endParaRPr lang="en-US" sz="2400" smtClean="0">
              <a:solidFill>
                <a:srgbClr val="000000"/>
              </a:solidFill>
            </a:endParaRPr>
          </a:p>
        </p:txBody>
      </p:sp>
      <p:sp>
        <p:nvSpPr>
          <p:cNvPr id="7210" name="Rectangle 43"/>
          <p:cNvSpPr>
            <a:spLocks noChangeArrowheads="1"/>
          </p:cNvSpPr>
          <p:nvPr/>
        </p:nvSpPr>
        <p:spPr bwMode="auto">
          <a:xfrm>
            <a:off x="2292350" y="28606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11" name="Rectangle 44"/>
          <p:cNvSpPr>
            <a:spLocks noChangeArrowheads="1"/>
          </p:cNvSpPr>
          <p:nvPr/>
        </p:nvSpPr>
        <p:spPr bwMode="auto">
          <a:xfrm>
            <a:off x="2411413" y="2784475"/>
            <a:ext cx="6159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12" name="Rectangle 45"/>
          <p:cNvSpPr>
            <a:spLocks noChangeArrowheads="1"/>
          </p:cNvSpPr>
          <p:nvPr/>
        </p:nvSpPr>
        <p:spPr bwMode="auto">
          <a:xfrm>
            <a:off x="2547938" y="2860675"/>
            <a:ext cx="2857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0.3</a:t>
            </a:r>
            <a:endParaRPr lang="en-US" sz="2400" smtClean="0">
              <a:solidFill>
                <a:srgbClr val="000000"/>
              </a:solidFill>
            </a:endParaRPr>
          </a:p>
        </p:txBody>
      </p:sp>
      <p:sp>
        <p:nvSpPr>
          <p:cNvPr id="7213" name="Rectangle 46"/>
          <p:cNvSpPr>
            <a:spLocks noChangeArrowheads="1"/>
          </p:cNvSpPr>
          <p:nvPr/>
        </p:nvSpPr>
        <p:spPr bwMode="auto">
          <a:xfrm>
            <a:off x="2833688" y="28606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14" name="Rectangle 47"/>
          <p:cNvSpPr>
            <a:spLocks noChangeArrowheads="1"/>
          </p:cNvSpPr>
          <p:nvPr/>
        </p:nvSpPr>
        <p:spPr bwMode="auto">
          <a:xfrm>
            <a:off x="3225800" y="2784475"/>
            <a:ext cx="614363"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15" name="Rectangle 48"/>
          <p:cNvSpPr>
            <a:spLocks noChangeArrowheads="1"/>
          </p:cNvSpPr>
          <p:nvPr/>
        </p:nvSpPr>
        <p:spPr bwMode="auto">
          <a:xfrm>
            <a:off x="3360738" y="286067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216" name="Rectangle 49"/>
          <p:cNvSpPr>
            <a:spLocks noChangeArrowheads="1"/>
          </p:cNvSpPr>
          <p:nvPr/>
        </p:nvSpPr>
        <p:spPr bwMode="auto">
          <a:xfrm>
            <a:off x="3475038" y="286067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17" name="Rectangle 50"/>
          <p:cNvSpPr>
            <a:spLocks noChangeArrowheads="1"/>
          </p:cNvSpPr>
          <p:nvPr/>
        </p:nvSpPr>
        <p:spPr bwMode="auto">
          <a:xfrm>
            <a:off x="1839913" y="2112963"/>
            <a:ext cx="617537"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18" name="Rectangle 51"/>
          <p:cNvSpPr>
            <a:spLocks noChangeArrowheads="1"/>
          </p:cNvSpPr>
          <p:nvPr/>
        </p:nvSpPr>
        <p:spPr bwMode="auto">
          <a:xfrm>
            <a:off x="1976438" y="2189163"/>
            <a:ext cx="2857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0.6</a:t>
            </a:r>
            <a:endParaRPr lang="en-US" sz="2400" smtClean="0">
              <a:solidFill>
                <a:srgbClr val="000000"/>
              </a:solidFill>
            </a:endParaRPr>
          </a:p>
        </p:txBody>
      </p:sp>
      <p:sp>
        <p:nvSpPr>
          <p:cNvPr id="7219" name="Rectangle 52"/>
          <p:cNvSpPr>
            <a:spLocks noChangeArrowheads="1"/>
          </p:cNvSpPr>
          <p:nvPr/>
        </p:nvSpPr>
        <p:spPr bwMode="auto">
          <a:xfrm>
            <a:off x="2262188" y="2189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20" name="Rectangle 53"/>
          <p:cNvSpPr>
            <a:spLocks noChangeArrowheads="1"/>
          </p:cNvSpPr>
          <p:nvPr/>
        </p:nvSpPr>
        <p:spPr bwMode="auto">
          <a:xfrm>
            <a:off x="2541588" y="2143125"/>
            <a:ext cx="614362"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21" name="Rectangle 54"/>
          <p:cNvSpPr>
            <a:spLocks noChangeArrowheads="1"/>
          </p:cNvSpPr>
          <p:nvPr/>
        </p:nvSpPr>
        <p:spPr bwMode="auto">
          <a:xfrm>
            <a:off x="2676525" y="2216150"/>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222" name="Rectangle 55"/>
          <p:cNvSpPr>
            <a:spLocks noChangeArrowheads="1"/>
          </p:cNvSpPr>
          <p:nvPr/>
        </p:nvSpPr>
        <p:spPr bwMode="auto">
          <a:xfrm>
            <a:off x="2790825" y="221615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23" name="Rectangle 56"/>
          <p:cNvSpPr>
            <a:spLocks noChangeArrowheads="1"/>
          </p:cNvSpPr>
          <p:nvPr/>
        </p:nvSpPr>
        <p:spPr bwMode="auto">
          <a:xfrm>
            <a:off x="3182938" y="2157413"/>
            <a:ext cx="617537"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24" name="Rectangle 57"/>
          <p:cNvSpPr>
            <a:spLocks noChangeArrowheads="1"/>
          </p:cNvSpPr>
          <p:nvPr/>
        </p:nvSpPr>
        <p:spPr bwMode="auto">
          <a:xfrm>
            <a:off x="3319463" y="2232025"/>
            <a:ext cx="1143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0</a:t>
            </a:r>
            <a:endParaRPr lang="en-US" sz="2400" smtClean="0">
              <a:solidFill>
                <a:srgbClr val="000000"/>
              </a:solidFill>
            </a:endParaRPr>
          </a:p>
        </p:txBody>
      </p:sp>
      <p:sp>
        <p:nvSpPr>
          <p:cNvPr id="7225" name="Rectangle 58"/>
          <p:cNvSpPr>
            <a:spLocks noChangeArrowheads="1"/>
          </p:cNvSpPr>
          <p:nvPr/>
        </p:nvSpPr>
        <p:spPr bwMode="auto">
          <a:xfrm>
            <a:off x="3433763" y="2232025"/>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 </a:t>
            </a:r>
            <a:endParaRPr lang="en-US" sz="2400" smtClean="0">
              <a:solidFill>
                <a:srgbClr val="000000"/>
              </a:solidFill>
            </a:endParaRPr>
          </a:p>
        </p:txBody>
      </p:sp>
      <p:sp>
        <p:nvSpPr>
          <p:cNvPr id="7226" name="Rectangle 59"/>
          <p:cNvSpPr>
            <a:spLocks noChangeArrowheads="1"/>
          </p:cNvSpPr>
          <p:nvPr/>
        </p:nvSpPr>
        <p:spPr bwMode="auto">
          <a:xfrm>
            <a:off x="3405188" y="4764088"/>
            <a:ext cx="1614487"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27" name="Rectangle 60"/>
          <p:cNvSpPr>
            <a:spLocks noChangeArrowheads="1"/>
          </p:cNvSpPr>
          <p:nvPr/>
        </p:nvSpPr>
        <p:spPr bwMode="auto">
          <a:xfrm>
            <a:off x="1651000" y="5259388"/>
            <a:ext cx="1066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fontAlgn="base" hangingPunct="0">
              <a:spcBef>
                <a:spcPct val="0"/>
              </a:spcBef>
              <a:spcAft>
                <a:spcPct val="0"/>
              </a:spcAft>
            </a:pPr>
            <a:r>
              <a:rPr lang="en-US" smtClean="0">
                <a:solidFill>
                  <a:srgbClr val="000000"/>
                </a:solidFill>
              </a:rPr>
              <a:t>Grid cells y</a:t>
            </a:r>
            <a:endParaRPr lang="en-US" sz="2400" smtClean="0">
              <a:solidFill>
                <a:srgbClr val="000000"/>
              </a:solidFill>
            </a:endParaRPr>
          </a:p>
        </p:txBody>
      </p:sp>
      <p:sp>
        <p:nvSpPr>
          <p:cNvPr id="7228" name="Rectangle 62"/>
          <p:cNvSpPr>
            <a:spLocks noChangeArrowheads="1"/>
          </p:cNvSpPr>
          <p:nvPr/>
        </p:nvSpPr>
        <p:spPr bwMode="auto">
          <a:xfrm>
            <a:off x="1741488" y="1979613"/>
            <a:ext cx="658812" cy="673100"/>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29" name="Rectangle 63"/>
          <p:cNvSpPr>
            <a:spLocks noChangeArrowheads="1"/>
          </p:cNvSpPr>
          <p:nvPr/>
        </p:nvSpPr>
        <p:spPr bwMode="auto">
          <a:xfrm>
            <a:off x="2397125" y="2649538"/>
            <a:ext cx="660400"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30" name="Rectangle 64"/>
          <p:cNvSpPr>
            <a:spLocks noChangeArrowheads="1"/>
          </p:cNvSpPr>
          <p:nvPr/>
        </p:nvSpPr>
        <p:spPr bwMode="auto">
          <a:xfrm>
            <a:off x="2397125" y="3290888"/>
            <a:ext cx="660400"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31" name="Rectangle 65"/>
          <p:cNvSpPr>
            <a:spLocks noChangeArrowheads="1"/>
          </p:cNvSpPr>
          <p:nvPr/>
        </p:nvSpPr>
        <p:spPr bwMode="auto">
          <a:xfrm>
            <a:off x="1741488" y="2649538"/>
            <a:ext cx="658812" cy="644525"/>
          </a:xfrm>
          <a:prstGeom prst="rect">
            <a:avLst/>
          </a:prstGeom>
          <a:noFill/>
          <a:ln w="42863">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32" name="Rectangle 66"/>
          <p:cNvSpPr>
            <a:spLocks noChangeArrowheads="1"/>
          </p:cNvSpPr>
          <p:nvPr/>
        </p:nvSpPr>
        <p:spPr bwMode="auto">
          <a:xfrm>
            <a:off x="2397125" y="4546600"/>
            <a:ext cx="660400" cy="615950"/>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33" name="Rectangle 67"/>
          <p:cNvSpPr>
            <a:spLocks noChangeArrowheads="1"/>
          </p:cNvSpPr>
          <p:nvPr/>
        </p:nvSpPr>
        <p:spPr bwMode="auto">
          <a:xfrm>
            <a:off x="2397125" y="3932238"/>
            <a:ext cx="660400" cy="617537"/>
          </a:xfrm>
          <a:prstGeom prst="rect">
            <a:avLst/>
          </a:prstGeom>
          <a:noFill/>
          <a:ln w="42863">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nvGrpSpPr>
          <p:cNvPr id="7234" name="Group 68"/>
          <p:cNvGrpSpPr>
            <a:grpSpLocks/>
          </p:cNvGrpSpPr>
          <p:nvPr/>
        </p:nvGrpSpPr>
        <p:grpSpPr bwMode="auto">
          <a:xfrm>
            <a:off x="2009775" y="2408238"/>
            <a:ext cx="147638" cy="469900"/>
            <a:chOff x="1138" y="864"/>
            <a:chExt cx="93" cy="296"/>
          </a:xfrm>
        </p:grpSpPr>
        <p:sp>
          <p:nvSpPr>
            <p:cNvPr id="7277" name="Line 69"/>
            <p:cNvSpPr>
              <a:spLocks noChangeShapeType="1"/>
            </p:cNvSpPr>
            <p:nvPr/>
          </p:nvSpPr>
          <p:spPr bwMode="auto">
            <a:xfrm>
              <a:off x="1184" y="864"/>
              <a:ext cx="1" cy="2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78" name="Freeform 70"/>
            <p:cNvSpPr>
              <a:spLocks/>
            </p:cNvSpPr>
            <p:nvPr/>
          </p:nvSpPr>
          <p:spPr bwMode="auto">
            <a:xfrm>
              <a:off x="1138" y="1067"/>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35" name="Group 71"/>
          <p:cNvGrpSpPr>
            <a:grpSpLocks/>
          </p:cNvGrpSpPr>
          <p:nvPr/>
        </p:nvGrpSpPr>
        <p:grpSpPr bwMode="auto">
          <a:xfrm>
            <a:off x="2282825" y="2506663"/>
            <a:ext cx="242888" cy="284162"/>
            <a:chOff x="1310" y="926"/>
            <a:chExt cx="153" cy="179"/>
          </a:xfrm>
        </p:grpSpPr>
        <p:sp>
          <p:nvSpPr>
            <p:cNvPr id="7275" name="Line 72"/>
            <p:cNvSpPr>
              <a:spLocks noChangeShapeType="1"/>
            </p:cNvSpPr>
            <p:nvPr/>
          </p:nvSpPr>
          <p:spPr bwMode="auto">
            <a:xfrm>
              <a:off x="1310" y="926"/>
              <a:ext cx="95" cy="11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76" name="Freeform 73"/>
            <p:cNvSpPr>
              <a:spLocks/>
            </p:cNvSpPr>
            <p:nvPr/>
          </p:nvSpPr>
          <p:spPr bwMode="auto">
            <a:xfrm>
              <a:off x="1366" y="1003"/>
              <a:ext cx="97" cy="102"/>
            </a:xfrm>
            <a:custGeom>
              <a:avLst/>
              <a:gdLst>
                <a:gd name="T0" fmla="*/ 0 w 97"/>
                <a:gd name="T1" fmla="*/ 61 h 102"/>
                <a:gd name="T2" fmla="*/ 97 w 97"/>
                <a:gd name="T3" fmla="*/ 102 h 102"/>
                <a:gd name="T4" fmla="*/ 72 w 97"/>
                <a:gd name="T5" fmla="*/ 0 h 102"/>
                <a:gd name="T6" fmla="*/ 0 w 97"/>
                <a:gd name="T7" fmla="*/ 61 h 102"/>
                <a:gd name="T8" fmla="*/ 0 60000 65536"/>
                <a:gd name="T9" fmla="*/ 0 60000 65536"/>
                <a:gd name="T10" fmla="*/ 0 60000 65536"/>
                <a:gd name="T11" fmla="*/ 0 60000 65536"/>
                <a:gd name="T12" fmla="*/ 0 w 97"/>
                <a:gd name="T13" fmla="*/ 0 h 102"/>
                <a:gd name="T14" fmla="*/ 97 w 97"/>
                <a:gd name="T15" fmla="*/ 102 h 102"/>
              </a:gdLst>
              <a:ahLst/>
              <a:cxnLst>
                <a:cxn ang="T8">
                  <a:pos x="T0" y="T1"/>
                </a:cxn>
                <a:cxn ang="T9">
                  <a:pos x="T2" y="T3"/>
                </a:cxn>
                <a:cxn ang="T10">
                  <a:pos x="T4" y="T5"/>
                </a:cxn>
                <a:cxn ang="T11">
                  <a:pos x="T6" y="T7"/>
                </a:cxn>
              </a:cxnLst>
              <a:rect l="T12" t="T13" r="T14" b="T15"/>
              <a:pathLst>
                <a:path w="97" h="102">
                  <a:moveTo>
                    <a:pt x="0" y="61"/>
                  </a:moveTo>
                  <a:lnTo>
                    <a:pt x="97" y="102"/>
                  </a:lnTo>
                  <a:lnTo>
                    <a:pt x="72" y="0"/>
                  </a:lnTo>
                  <a:lnTo>
                    <a:pt x="0"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36" name="Group 74"/>
          <p:cNvGrpSpPr>
            <a:grpSpLocks/>
          </p:cNvGrpSpPr>
          <p:nvPr/>
        </p:nvGrpSpPr>
        <p:grpSpPr bwMode="auto">
          <a:xfrm>
            <a:off x="2925763" y="2522538"/>
            <a:ext cx="344487" cy="314325"/>
            <a:chOff x="1715" y="936"/>
            <a:chExt cx="217" cy="198"/>
          </a:xfrm>
        </p:grpSpPr>
        <p:sp>
          <p:nvSpPr>
            <p:cNvPr id="7273" name="Line 75"/>
            <p:cNvSpPr>
              <a:spLocks noChangeShapeType="1"/>
            </p:cNvSpPr>
            <p:nvPr/>
          </p:nvSpPr>
          <p:spPr bwMode="auto">
            <a:xfrm>
              <a:off x="1715" y="936"/>
              <a:ext cx="149" cy="13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74" name="Freeform 76"/>
            <p:cNvSpPr>
              <a:spLocks/>
            </p:cNvSpPr>
            <p:nvPr/>
          </p:nvSpPr>
          <p:spPr bwMode="auto">
            <a:xfrm>
              <a:off x="1830" y="1035"/>
              <a:ext cx="102" cy="99"/>
            </a:xfrm>
            <a:custGeom>
              <a:avLst/>
              <a:gdLst>
                <a:gd name="T0" fmla="*/ 0 w 102"/>
                <a:gd name="T1" fmla="*/ 69 h 99"/>
                <a:gd name="T2" fmla="*/ 102 w 102"/>
                <a:gd name="T3" fmla="*/ 99 h 99"/>
                <a:gd name="T4" fmla="*/ 63 w 102"/>
                <a:gd name="T5" fmla="*/ 0 h 99"/>
                <a:gd name="T6" fmla="*/ 0 w 102"/>
                <a:gd name="T7" fmla="*/ 69 h 99"/>
                <a:gd name="T8" fmla="*/ 0 60000 65536"/>
                <a:gd name="T9" fmla="*/ 0 60000 65536"/>
                <a:gd name="T10" fmla="*/ 0 60000 65536"/>
                <a:gd name="T11" fmla="*/ 0 60000 65536"/>
                <a:gd name="T12" fmla="*/ 0 w 102"/>
                <a:gd name="T13" fmla="*/ 0 h 99"/>
                <a:gd name="T14" fmla="*/ 102 w 102"/>
                <a:gd name="T15" fmla="*/ 99 h 99"/>
              </a:gdLst>
              <a:ahLst/>
              <a:cxnLst>
                <a:cxn ang="T8">
                  <a:pos x="T0" y="T1"/>
                </a:cxn>
                <a:cxn ang="T9">
                  <a:pos x="T2" y="T3"/>
                </a:cxn>
                <a:cxn ang="T10">
                  <a:pos x="T4" y="T5"/>
                </a:cxn>
                <a:cxn ang="T11">
                  <a:pos x="T6" y="T7"/>
                </a:cxn>
              </a:cxnLst>
              <a:rect l="T12" t="T13" r="T14" b="T15"/>
              <a:pathLst>
                <a:path w="102" h="99">
                  <a:moveTo>
                    <a:pt x="0" y="69"/>
                  </a:moveTo>
                  <a:lnTo>
                    <a:pt x="102" y="99"/>
                  </a:lnTo>
                  <a:lnTo>
                    <a:pt x="63" y="0"/>
                  </a:lnTo>
                  <a:lnTo>
                    <a:pt x="0"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37" name="Group 77"/>
          <p:cNvGrpSpPr>
            <a:grpSpLocks/>
          </p:cNvGrpSpPr>
          <p:nvPr/>
        </p:nvGrpSpPr>
        <p:grpSpPr bwMode="auto">
          <a:xfrm>
            <a:off x="2197100" y="3121025"/>
            <a:ext cx="374650" cy="314325"/>
            <a:chOff x="1256" y="1313"/>
            <a:chExt cx="236" cy="198"/>
          </a:xfrm>
        </p:grpSpPr>
        <p:sp>
          <p:nvSpPr>
            <p:cNvPr id="7271" name="Line 78"/>
            <p:cNvSpPr>
              <a:spLocks noChangeShapeType="1"/>
            </p:cNvSpPr>
            <p:nvPr/>
          </p:nvSpPr>
          <p:spPr bwMode="auto">
            <a:xfrm>
              <a:off x="1256" y="1313"/>
              <a:ext cx="165" cy="14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72" name="Freeform 79"/>
            <p:cNvSpPr>
              <a:spLocks/>
            </p:cNvSpPr>
            <p:nvPr/>
          </p:nvSpPr>
          <p:spPr bwMode="auto">
            <a:xfrm>
              <a:off x="1388" y="1415"/>
              <a:ext cx="104" cy="96"/>
            </a:xfrm>
            <a:custGeom>
              <a:avLst/>
              <a:gdLst>
                <a:gd name="T0" fmla="*/ 0 w 104"/>
                <a:gd name="T1" fmla="*/ 72 h 96"/>
                <a:gd name="T2" fmla="*/ 104 w 104"/>
                <a:gd name="T3" fmla="*/ 96 h 96"/>
                <a:gd name="T4" fmla="*/ 60 w 104"/>
                <a:gd name="T5" fmla="*/ 0 h 96"/>
                <a:gd name="T6" fmla="*/ 0 w 104"/>
                <a:gd name="T7" fmla="*/ 72 h 96"/>
                <a:gd name="T8" fmla="*/ 0 60000 65536"/>
                <a:gd name="T9" fmla="*/ 0 60000 65536"/>
                <a:gd name="T10" fmla="*/ 0 60000 65536"/>
                <a:gd name="T11" fmla="*/ 0 60000 65536"/>
                <a:gd name="T12" fmla="*/ 0 w 104"/>
                <a:gd name="T13" fmla="*/ 0 h 96"/>
                <a:gd name="T14" fmla="*/ 104 w 104"/>
                <a:gd name="T15" fmla="*/ 96 h 96"/>
              </a:gdLst>
              <a:ahLst/>
              <a:cxnLst>
                <a:cxn ang="T8">
                  <a:pos x="T0" y="T1"/>
                </a:cxn>
                <a:cxn ang="T9">
                  <a:pos x="T2" y="T3"/>
                </a:cxn>
                <a:cxn ang="T10">
                  <a:pos x="T4" y="T5"/>
                </a:cxn>
                <a:cxn ang="T11">
                  <a:pos x="T6" y="T7"/>
                </a:cxn>
              </a:cxnLst>
              <a:rect l="T12" t="T13" r="T14" b="T15"/>
              <a:pathLst>
                <a:path w="104" h="96">
                  <a:moveTo>
                    <a:pt x="0" y="72"/>
                  </a:moveTo>
                  <a:lnTo>
                    <a:pt x="104" y="96"/>
                  </a:lnTo>
                  <a:lnTo>
                    <a:pt x="6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38" name="Group 80"/>
          <p:cNvGrpSpPr>
            <a:grpSpLocks/>
          </p:cNvGrpSpPr>
          <p:nvPr/>
        </p:nvGrpSpPr>
        <p:grpSpPr bwMode="auto">
          <a:xfrm>
            <a:off x="2667000" y="3121025"/>
            <a:ext cx="147638" cy="387350"/>
            <a:chOff x="1552" y="1313"/>
            <a:chExt cx="93" cy="244"/>
          </a:xfrm>
        </p:grpSpPr>
        <p:sp>
          <p:nvSpPr>
            <p:cNvPr id="7269" name="Line 81"/>
            <p:cNvSpPr>
              <a:spLocks noChangeShapeType="1"/>
            </p:cNvSpPr>
            <p:nvPr/>
          </p:nvSpPr>
          <p:spPr bwMode="auto">
            <a:xfrm>
              <a:off x="1598" y="1313"/>
              <a:ext cx="1" cy="15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70" name="Freeform 82"/>
            <p:cNvSpPr>
              <a:spLocks/>
            </p:cNvSpPr>
            <p:nvPr/>
          </p:nvSpPr>
          <p:spPr bwMode="auto">
            <a:xfrm>
              <a:off x="1552" y="1462"/>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39" name="Group 83"/>
          <p:cNvGrpSpPr>
            <a:grpSpLocks/>
          </p:cNvGrpSpPr>
          <p:nvPr/>
        </p:nvGrpSpPr>
        <p:grpSpPr bwMode="auto">
          <a:xfrm>
            <a:off x="2038350" y="3748088"/>
            <a:ext cx="149225" cy="371475"/>
            <a:chOff x="1156" y="1708"/>
            <a:chExt cx="94" cy="234"/>
          </a:xfrm>
        </p:grpSpPr>
        <p:sp>
          <p:nvSpPr>
            <p:cNvPr id="7267" name="Line 84"/>
            <p:cNvSpPr>
              <a:spLocks noChangeShapeType="1"/>
            </p:cNvSpPr>
            <p:nvPr/>
          </p:nvSpPr>
          <p:spPr bwMode="auto">
            <a:xfrm>
              <a:off x="1202" y="1708"/>
              <a:ext cx="1" cy="144"/>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68" name="Freeform 85"/>
            <p:cNvSpPr>
              <a:spLocks/>
            </p:cNvSpPr>
            <p:nvPr/>
          </p:nvSpPr>
          <p:spPr bwMode="auto">
            <a:xfrm>
              <a:off x="1156" y="1849"/>
              <a:ext cx="94" cy="93"/>
            </a:xfrm>
            <a:custGeom>
              <a:avLst/>
              <a:gdLst>
                <a:gd name="T0" fmla="*/ 0 w 94"/>
                <a:gd name="T1" fmla="*/ 0 h 93"/>
                <a:gd name="T2" fmla="*/ 48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8"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0" name="Group 86"/>
          <p:cNvGrpSpPr>
            <a:grpSpLocks/>
          </p:cNvGrpSpPr>
          <p:nvPr/>
        </p:nvGrpSpPr>
        <p:grpSpPr bwMode="auto">
          <a:xfrm>
            <a:off x="2624138" y="3762375"/>
            <a:ext cx="147637" cy="357188"/>
            <a:chOff x="1525" y="1717"/>
            <a:chExt cx="93" cy="225"/>
          </a:xfrm>
        </p:grpSpPr>
        <p:sp>
          <p:nvSpPr>
            <p:cNvPr id="7265" name="Line 87"/>
            <p:cNvSpPr>
              <a:spLocks noChangeShapeType="1"/>
            </p:cNvSpPr>
            <p:nvPr/>
          </p:nvSpPr>
          <p:spPr bwMode="auto">
            <a:xfrm>
              <a:off x="1571" y="1717"/>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66" name="Freeform 88"/>
            <p:cNvSpPr>
              <a:spLocks/>
            </p:cNvSpPr>
            <p:nvPr/>
          </p:nvSpPr>
          <p:spPr bwMode="auto">
            <a:xfrm>
              <a:off x="1525" y="1849"/>
              <a:ext cx="93" cy="93"/>
            </a:xfrm>
            <a:custGeom>
              <a:avLst/>
              <a:gdLst>
                <a:gd name="T0" fmla="*/ 0 w 93"/>
                <a:gd name="T1" fmla="*/ 0 h 93"/>
                <a:gd name="T2" fmla="*/ 47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7"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1" name="Group 89"/>
          <p:cNvGrpSpPr>
            <a:grpSpLocks/>
          </p:cNvGrpSpPr>
          <p:nvPr/>
        </p:nvGrpSpPr>
        <p:grpSpPr bwMode="auto">
          <a:xfrm>
            <a:off x="2995613" y="3835400"/>
            <a:ext cx="247650" cy="284163"/>
            <a:chOff x="1759" y="1763"/>
            <a:chExt cx="156" cy="179"/>
          </a:xfrm>
        </p:grpSpPr>
        <p:sp>
          <p:nvSpPr>
            <p:cNvPr id="7263" name="Line 90"/>
            <p:cNvSpPr>
              <a:spLocks noChangeShapeType="1"/>
            </p:cNvSpPr>
            <p:nvPr/>
          </p:nvSpPr>
          <p:spPr bwMode="auto">
            <a:xfrm>
              <a:off x="1759" y="1763"/>
              <a:ext cx="97" cy="112"/>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64" name="Freeform 91"/>
            <p:cNvSpPr>
              <a:spLocks/>
            </p:cNvSpPr>
            <p:nvPr/>
          </p:nvSpPr>
          <p:spPr bwMode="auto">
            <a:xfrm>
              <a:off x="1817" y="1840"/>
              <a:ext cx="98" cy="102"/>
            </a:xfrm>
            <a:custGeom>
              <a:avLst/>
              <a:gdLst>
                <a:gd name="T0" fmla="*/ 0 w 98"/>
                <a:gd name="T1" fmla="*/ 62 h 102"/>
                <a:gd name="T2" fmla="*/ 98 w 98"/>
                <a:gd name="T3" fmla="*/ 102 h 102"/>
                <a:gd name="T4" fmla="*/ 72 w 98"/>
                <a:gd name="T5" fmla="*/ 0 h 102"/>
                <a:gd name="T6" fmla="*/ 0 w 98"/>
                <a:gd name="T7" fmla="*/ 62 h 102"/>
                <a:gd name="T8" fmla="*/ 0 60000 65536"/>
                <a:gd name="T9" fmla="*/ 0 60000 65536"/>
                <a:gd name="T10" fmla="*/ 0 60000 65536"/>
                <a:gd name="T11" fmla="*/ 0 60000 65536"/>
                <a:gd name="T12" fmla="*/ 0 w 98"/>
                <a:gd name="T13" fmla="*/ 0 h 102"/>
                <a:gd name="T14" fmla="*/ 98 w 98"/>
                <a:gd name="T15" fmla="*/ 102 h 102"/>
              </a:gdLst>
              <a:ahLst/>
              <a:cxnLst>
                <a:cxn ang="T8">
                  <a:pos x="T0" y="T1"/>
                </a:cxn>
                <a:cxn ang="T9">
                  <a:pos x="T2" y="T3"/>
                </a:cxn>
                <a:cxn ang="T10">
                  <a:pos x="T4" y="T5"/>
                </a:cxn>
                <a:cxn ang="T11">
                  <a:pos x="T6" y="T7"/>
                </a:cxn>
              </a:cxnLst>
              <a:rect l="T12" t="T13" r="T14" b="T15"/>
              <a:pathLst>
                <a:path w="98" h="102">
                  <a:moveTo>
                    <a:pt x="0" y="62"/>
                  </a:moveTo>
                  <a:lnTo>
                    <a:pt x="98" y="102"/>
                  </a:lnTo>
                  <a:lnTo>
                    <a:pt x="72" y="0"/>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2" name="Group 92"/>
          <p:cNvGrpSpPr>
            <a:grpSpLocks/>
          </p:cNvGrpSpPr>
          <p:nvPr/>
        </p:nvGrpSpPr>
        <p:grpSpPr bwMode="auto">
          <a:xfrm>
            <a:off x="3652838" y="3848100"/>
            <a:ext cx="257175" cy="258763"/>
            <a:chOff x="2173" y="1771"/>
            <a:chExt cx="162" cy="163"/>
          </a:xfrm>
        </p:grpSpPr>
        <p:sp>
          <p:nvSpPr>
            <p:cNvPr id="7261" name="Line 93"/>
            <p:cNvSpPr>
              <a:spLocks noChangeShapeType="1"/>
            </p:cNvSpPr>
            <p:nvPr/>
          </p:nvSpPr>
          <p:spPr bwMode="auto">
            <a:xfrm>
              <a:off x="2173" y="1771"/>
              <a:ext cx="98" cy="9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62" name="Freeform 94"/>
            <p:cNvSpPr>
              <a:spLocks/>
            </p:cNvSpPr>
            <p:nvPr/>
          </p:nvSpPr>
          <p:spPr bwMode="auto">
            <a:xfrm>
              <a:off x="2235" y="1833"/>
              <a:ext cx="100" cy="101"/>
            </a:xfrm>
            <a:custGeom>
              <a:avLst/>
              <a:gdLst>
                <a:gd name="T0" fmla="*/ 0 w 100"/>
                <a:gd name="T1" fmla="*/ 66 h 101"/>
                <a:gd name="T2" fmla="*/ 100 w 100"/>
                <a:gd name="T3" fmla="*/ 101 h 101"/>
                <a:gd name="T4" fmla="*/ 67 w 100"/>
                <a:gd name="T5" fmla="*/ 0 h 101"/>
                <a:gd name="T6" fmla="*/ 0 w 100"/>
                <a:gd name="T7" fmla="*/ 66 h 101"/>
                <a:gd name="T8" fmla="*/ 0 60000 65536"/>
                <a:gd name="T9" fmla="*/ 0 60000 65536"/>
                <a:gd name="T10" fmla="*/ 0 60000 65536"/>
                <a:gd name="T11" fmla="*/ 0 60000 65536"/>
                <a:gd name="T12" fmla="*/ 0 w 100"/>
                <a:gd name="T13" fmla="*/ 0 h 101"/>
                <a:gd name="T14" fmla="*/ 100 w 100"/>
                <a:gd name="T15" fmla="*/ 101 h 101"/>
              </a:gdLst>
              <a:ahLst/>
              <a:cxnLst>
                <a:cxn ang="T8">
                  <a:pos x="T0" y="T1"/>
                </a:cxn>
                <a:cxn ang="T9">
                  <a:pos x="T2" y="T3"/>
                </a:cxn>
                <a:cxn ang="T10">
                  <a:pos x="T4" y="T5"/>
                </a:cxn>
                <a:cxn ang="T11">
                  <a:pos x="T6" y="T7"/>
                </a:cxn>
              </a:cxnLst>
              <a:rect l="T12" t="T13" r="T14" b="T15"/>
              <a:pathLst>
                <a:path w="100" h="101">
                  <a:moveTo>
                    <a:pt x="0" y="66"/>
                  </a:moveTo>
                  <a:lnTo>
                    <a:pt x="100" y="101"/>
                  </a:lnTo>
                  <a:lnTo>
                    <a:pt x="67" y="0"/>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3" name="Group 95"/>
          <p:cNvGrpSpPr>
            <a:grpSpLocks/>
          </p:cNvGrpSpPr>
          <p:nvPr/>
        </p:nvGrpSpPr>
        <p:grpSpPr bwMode="auto">
          <a:xfrm>
            <a:off x="3338513" y="3133725"/>
            <a:ext cx="147637" cy="360363"/>
            <a:chOff x="1975" y="1321"/>
            <a:chExt cx="93" cy="227"/>
          </a:xfrm>
        </p:grpSpPr>
        <p:sp>
          <p:nvSpPr>
            <p:cNvPr id="7259" name="Line 96"/>
            <p:cNvSpPr>
              <a:spLocks noChangeShapeType="1"/>
            </p:cNvSpPr>
            <p:nvPr/>
          </p:nvSpPr>
          <p:spPr bwMode="auto">
            <a:xfrm>
              <a:off x="2021" y="1321"/>
              <a:ext cx="1" cy="135"/>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60" name="Freeform 97"/>
            <p:cNvSpPr>
              <a:spLocks/>
            </p:cNvSpPr>
            <p:nvPr/>
          </p:nvSpPr>
          <p:spPr bwMode="auto">
            <a:xfrm>
              <a:off x="1975" y="1453"/>
              <a:ext cx="93" cy="95"/>
            </a:xfrm>
            <a:custGeom>
              <a:avLst/>
              <a:gdLst>
                <a:gd name="T0" fmla="*/ 0 w 93"/>
                <a:gd name="T1" fmla="*/ 0 h 95"/>
                <a:gd name="T2" fmla="*/ 46 w 93"/>
                <a:gd name="T3" fmla="*/ 95 h 95"/>
                <a:gd name="T4" fmla="*/ 93 w 93"/>
                <a:gd name="T5" fmla="*/ 0 h 95"/>
                <a:gd name="T6" fmla="*/ 0 w 93"/>
                <a:gd name="T7" fmla="*/ 0 h 95"/>
                <a:gd name="T8" fmla="*/ 0 60000 65536"/>
                <a:gd name="T9" fmla="*/ 0 60000 65536"/>
                <a:gd name="T10" fmla="*/ 0 60000 65536"/>
                <a:gd name="T11" fmla="*/ 0 60000 65536"/>
                <a:gd name="T12" fmla="*/ 0 w 93"/>
                <a:gd name="T13" fmla="*/ 0 h 95"/>
                <a:gd name="T14" fmla="*/ 93 w 93"/>
                <a:gd name="T15" fmla="*/ 95 h 95"/>
              </a:gdLst>
              <a:ahLst/>
              <a:cxnLst>
                <a:cxn ang="T8">
                  <a:pos x="T0" y="T1"/>
                </a:cxn>
                <a:cxn ang="T9">
                  <a:pos x="T2" y="T3"/>
                </a:cxn>
                <a:cxn ang="T10">
                  <a:pos x="T4" y="T5"/>
                </a:cxn>
                <a:cxn ang="T11">
                  <a:pos x="T6" y="T7"/>
                </a:cxn>
              </a:cxnLst>
              <a:rect l="T12" t="T13" r="T14" b="T15"/>
              <a:pathLst>
                <a:path w="93" h="95">
                  <a:moveTo>
                    <a:pt x="0" y="0"/>
                  </a:moveTo>
                  <a:lnTo>
                    <a:pt x="46" y="95"/>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4" name="Group 98"/>
          <p:cNvGrpSpPr>
            <a:grpSpLocks/>
          </p:cNvGrpSpPr>
          <p:nvPr/>
        </p:nvGrpSpPr>
        <p:grpSpPr bwMode="auto">
          <a:xfrm>
            <a:off x="3352800" y="2549525"/>
            <a:ext cx="147638" cy="314325"/>
            <a:chOff x="1984" y="953"/>
            <a:chExt cx="93" cy="198"/>
          </a:xfrm>
        </p:grpSpPr>
        <p:sp>
          <p:nvSpPr>
            <p:cNvPr id="7257" name="Line 99"/>
            <p:cNvSpPr>
              <a:spLocks noChangeShapeType="1"/>
            </p:cNvSpPr>
            <p:nvPr/>
          </p:nvSpPr>
          <p:spPr bwMode="auto">
            <a:xfrm>
              <a:off x="2030" y="953"/>
              <a:ext cx="1" cy="108"/>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58" name="Freeform 100"/>
            <p:cNvSpPr>
              <a:spLocks/>
            </p:cNvSpPr>
            <p:nvPr/>
          </p:nvSpPr>
          <p:spPr bwMode="auto">
            <a:xfrm>
              <a:off x="1984" y="1058"/>
              <a:ext cx="93" cy="93"/>
            </a:xfrm>
            <a:custGeom>
              <a:avLst/>
              <a:gdLst>
                <a:gd name="T0" fmla="*/ 0 w 93"/>
                <a:gd name="T1" fmla="*/ 0 h 93"/>
                <a:gd name="T2" fmla="*/ 46 w 93"/>
                <a:gd name="T3" fmla="*/ 93 h 93"/>
                <a:gd name="T4" fmla="*/ 93 w 93"/>
                <a:gd name="T5" fmla="*/ 0 h 93"/>
                <a:gd name="T6" fmla="*/ 0 w 93"/>
                <a:gd name="T7" fmla="*/ 0 h 93"/>
                <a:gd name="T8" fmla="*/ 0 60000 65536"/>
                <a:gd name="T9" fmla="*/ 0 60000 65536"/>
                <a:gd name="T10" fmla="*/ 0 60000 65536"/>
                <a:gd name="T11" fmla="*/ 0 60000 65536"/>
                <a:gd name="T12" fmla="*/ 0 w 93"/>
                <a:gd name="T13" fmla="*/ 0 h 93"/>
                <a:gd name="T14" fmla="*/ 93 w 93"/>
                <a:gd name="T15" fmla="*/ 93 h 93"/>
              </a:gdLst>
              <a:ahLst/>
              <a:cxnLst>
                <a:cxn ang="T8">
                  <a:pos x="T0" y="T1"/>
                </a:cxn>
                <a:cxn ang="T9">
                  <a:pos x="T2" y="T3"/>
                </a:cxn>
                <a:cxn ang="T10">
                  <a:pos x="T4" y="T5"/>
                </a:cxn>
                <a:cxn ang="T11">
                  <a:pos x="T6" y="T7"/>
                </a:cxn>
              </a:cxnLst>
              <a:rect l="T12" t="T13" r="T14" b="T15"/>
              <a:pathLst>
                <a:path w="93" h="93">
                  <a:moveTo>
                    <a:pt x="0" y="0"/>
                  </a:moveTo>
                  <a:lnTo>
                    <a:pt x="46" y="93"/>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5" name="Group 101"/>
          <p:cNvGrpSpPr>
            <a:grpSpLocks/>
          </p:cNvGrpSpPr>
          <p:nvPr/>
        </p:nvGrpSpPr>
        <p:grpSpPr bwMode="auto">
          <a:xfrm>
            <a:off x="2609850" y="4405313"/>
            <a:ext cx="149225" cy="312737"/>
            <a:chOff x="1516" y="2122"/>
            <a:chExt cx="94" cy="197"/>
          </a:xfrm>
        </p:grpSpPr>
        <p:sp>
          <p:nvSpPr>
            <p:cNvPr id="7255" name="Line 102"/>
            <p:cNvSpPr>
              <a:spLocks noChangeShapeType="1"/>
            </p:cNvSpPr>
            <p:nvPr/>
          </p:nvSpPr>
          <p:spPr bwMode="auto">
            <a:xfrm>
              <a:off x="1562" y="2122"/>
              <a:ext cx="1" cy="106"/>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56" name="Freeform 103"/>
            <p:cNvSpPr>
              <a:spLocks/>
            </p:cNvSpPr>
            <p:nvPr/>
          </p:nvSpPr>
          <p:spPr bwMode="auto">
            <a:xfrm>
              <a:off x="1516" y="2226"/>
              <a:ext cx="94" cy="93"/>
            </a:xfrm>
            <a:custGeom>
              <a:avLst/>
              <a:gdLst>
                <a:gd name="T0" fmla="*/ 0 w 94"/>
                <a:gd name="T1" fmla="*/ 0 h 93"/>
                <a:gd name="T2" fmla="*/ 47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7"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6" name="Group 104"/>
          <p:cNvGrpSpPr>
            <a:grpSpLocks/>
          </p:cNvGrpSpPr>
          <p:nvPr/>
        </p:nvGrpSpPr>
        <p:grpSpPr bwMode="auto">
          <a:xfrm>
            <a:off x="2009775" y="4419600"/>
            <a:ext cx="147638" cy="271463"/>
            <a:chOff x="1138" y="2131"/>
            <a:chExt cx="93" cy="171"/>
          </a:xfrm>
        </p:grpSpPr>
        <p:sp>
          <p:nvSpPr>
            <p:cNvPr id="7253" name="Line 105"/>
            <p:cNvSpPr>
              <a:spLocks noChangeShapeType="1"/>
            </p:cNvSpPr>
            <p:nvPr/>
          </p:nvSpPr>
          <p:spPr bwMode="auto">
            <a:xfrm>
              <a:off x="1184" y="2131"/>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54" name="Freeform 106"/>
            <p:cNvSpPr>
              <a:spLocks/>
            </p:cNvSpPr>
            <p:nvPr/>
          </p:nvSpPr>
          <p:spPr bwMode="auto">
            <a:xfrm>
              <a:off x="1138" y="2208"/>
              <a:ext cx="93" cy="94"/>
            </a:xfrm>
            <a:custGeom>
              <a:avLst/>
              <a:gdLst>
                <a:gd name="T0" fmla="*/ 0 w 93"/>
                <a:gd name="T1" fmla="*/ 0 h 94"/>
                <a:gd name="T2" fmla="*/ 46 w 93"/>
                <a:gd name="T3" fmla="*/ 94 h 94"/>
                <a:gd name="T4" fmla="*/ 93 w 93"/>
                <a:gd name="T5" fmla="*/ 0 h 94"/>
                <a:gd name="T6" fmla="*/ 0 w 93"/>
                <a:gd name="T7" fmla="*/ 0 h 94"/>
                <a:gd name="T8" fmla="*/ 0 60000 65536"/>
                <a:gd name="T9" fmla="*/ 0 60000 65536"/>
                <a:gd name="T10" fmla="*/ 0 60000 65536"/>
                <a:gd name="T11" fmla="*/ 0 60000 65536"/>
                <a:gd name="T12" fmla="*/ 0 w 93"/>
                <a:gd name="T13" fmla="*/ 0 h 94"/>
                <a:gd name="T14" fmla="*/ 93 w 93"/>
                <a:gd name="T15" fmla="*/ 94 h 94"/>
              </a:gdLst>
              <a:ahLst/>
              <a:cxnLst>
                <a:cxn ang="T8">
                  <a:pos x="T0" y="T1"/>
                </a:cxn>
                <a:cxn ang="T9">
                  <a:pos x="T2" y="T3"/>
                </a:cxn>
                <a:cxn ang="T10">
                  <a:pos x="T4" y="T5"/>
                </a:cxn>
                <a:cxn ang="T11">
                  <a:pos x="T6" y="T7"/>
                </a:cxn>
              </a:cxnLst>
              <a:rect l="T12" t="T13" r="T14" b="T15"/>
              <a:pathLst>
                <a:path w="93" h="94">
                  <a:moveTo>
                    <a:pt x="0" y="0"/>
                  </a:moveTo>
                  <a:lnTo>
                    <a:pt x="46" y="94"/>
                  </a:lnTo>
                  <a:lnTo>
                    <a:pt x="9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grpSp>
        <p:nvGrpSpPr>
          <p:cNvPr id="7247" name="Group 107"/>
          <p:cNvGrpSpPr>
            <a:grpSpLocks/>
          </p:cNvGrpSpPr>
          <p:nvPr/>
        </p:nvGrpSpPr>
        <p:grpSpPr bwMode="auto">
          <a:xfrm>
            <a:off x="3365500" y="4446588"/>
            <a:ext cx="149225" cy="271462"/>
            <a:chOff x="1992" y="2148"/>
            <a:chExt cx="94" cy="171"/>
          </a:xfrm>
        </p:grpSpPr>
        <p:sp>
          <p:nvSpPr>
            <p:cNvPr id="7251" name="Line 108"/>
            <p:cNvSpPr>
              <a:spLocks noChangeShapeType="1"/>
            </p:cNvSpPr>
            <p:nvPr/>
          </p:nvSpPr>
          <p:spPr bwMode="auto">
            <a:xfrm>
              <a:off x="2038" y="2148"/>
              <a:ext cx="1" cy="80"/>
            </a:xfrm>
            <a:prstGeom prst="line">
              <a:avLst/>
            </a:prstGeom>
            <a:noFill/>
            <a:ln w="14288">
              <a:solidFill>
                <a:srgbClr val="000000"/>
              </a:solidFill>
              <a:round/>
              <a:headEnd/>
              <a:tailEn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7252" name="Freeform 109"/>
            <p:cNvSpPr>
              <a:spLocks/>
            </p:cNvSpPr>
            <p:nvPr/>
          </p:nvSpPr>
          <p:spPr bwMode="auto">
            <a:xfrm>
              <a:off x="1992" y="2226"/>
              <a:ext cx="94" cy="93"/>
            </a:xfrm>
            <a:custGeom>
              <a:avLst/>
              <a:gdLst>
                <a:gd name="T0" fmla="*/ 0 w 94"/>
                <a:gd name="T1" fmla="*/ 0 h 93"/>
                <a:gd name="T2" fmla="*/ 46 w 94"/>
                <a:gd name="T3" fmla="*/ 93 h 93"/>
                <a:gd name="T4" fmla="*/ 94 w 94"/>
                <a:gd name="T5" fmla="*/ 0 h 93"/>
                <a:gd name="T6" fmla="*/ 0 w 94"/>
                <a:gd name="T7" fmla="*/ 0 h 93"/>
                <a:gd name="T8" fmla="*/ 0 60000 65536"/>
                <a:gd name="T9" fmla="*/ 0 60000 65536"/>
                <a:gd name="T10" fmla="*/ 0 60000 65536"/>
                <a:gd name="T11" fmla="*/ 0 60000 65536"/>
                <a:gd name="T12" fmla="*/ 0 w 94"/>
                <a:gd name="T13" fmla="*/ 0 h 93"/>
                <a:gd name="T14" fmla="*/ 94 w 94"/>
                <a:gd name="T15" fmla="*/ 93 h 93"/>
              </a:gdLst>
              <a:ahLst/>
              <a:cxnLst>
                <a:cxn ang="T8">
                  <a:pos x="T0" y="T1"/>
                </a:cxn>
                <a:cxn ang="T9">
                  <a:pos x="T2" y="T3"/>
                </a:cxn>
                <a:cxn ang="T10">
                  <a:pos x="T4" y="T5"/>
                </a:cxn>
                <a:cxn ang="T11">
                  <a:pos x="T6" y="T7"/>
                </a:cxn>
              </a:cxnLst>
              <a:rect l="T12" t="T13" r="T14" b="T15"/>
              <a:pathLst>
                <a:path w="94" h="93">
                  <a:moveTo>
                    <a:pt x="0" y="0"/>
                  </a:moveTo>
                  <a:lnTo>
                    <a:pt x="46" y="93"/>
                  </a:lnTo>
                  <a:lnTo>
                    <a:pt x="9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sp>
        <p:nvSpPr>
          <p:cNvPr id="7248" name="Line 110"/>
          <p:cNvSpPr>
            <a:spLocks noChangeShapeType="1"/>
          </p:cNvSpPr>
          <p:nvPr/>
        </p:nvSpPr>
        <p:spPr bwMode="auto">
          <a:xfrm flipV="1">
            <a:off x="2781300" y="4986338"/>
            <a:ext cx="152400"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pic>
        <p:nvPicPr>
          <p:cNvPr id="7249" name="Picture 111" descr="upd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51038"/>
            <a:ext cx="4052888" cy="39227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7170" name="Object 112"/>
          <p:cNvGraphicFramePr>
            <a:graphicFrameLocks noChangeAspect="1"/>
          </p:cNvGraphicFramePr>
          <p:nvPr/>
        </p:nvGraphicFramePr>
        <p:xfrm>
          <a:off x="731838" y="225425"/>
          <a:ext cx="7851775" cy="2943225"/>
        </p:xfrm>
        <a:graphic>
          <a:graphicData uri="http://schemas.openxmlformats.org/presentationml/2006/ole">
            <mc:AlternateContent xmlns:mc="http://schemas.openxmlformats.org/markup-compatibility/2006">
              <mc:Choice xmlns:v="urn:schemas-microsoft-com:vml" Requires="v">
                <p:oleObj spid="_x0000_s49181" name="Document" r:id="rId4" imgW="3917416" imgH="1474557" progId="Word.Document.8">
                  <p:embed/>
                </p:oleObj>
              </mc:Choice>
              <mc:Fallback>
                <p:oleObj name="Document" r:id="rId4" imgW="3917416" imgH="1474557"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838" y="225425"/>
                        <a:ext cx="7851775" cy="2943225"/>
                      </a:xfrm>
                      <a:prstGeom prst="rect">
                        <a:avLst/>
                      </a:prstGeom>
                      <a:noFill/>
                      <a:ln>
                        <a:noFill/>
                      </a:ln>
                      <a:effectLst/>
                      <a:extLst>
                        <a:ext uri="{909E8E84-426E-40DD-AFC4-6F175D3DCCD1}">
                          <a14:hiddenFill xmlns:a14="http://schemas.microsoft.com/office/drawing/2010/main">
                            <a:solidFill>
                              <a:srgbClr val="FF9966"/>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250" name="Text Box 113"/>
          <p:cNvSpPr txBox="1">
            <a:spLocks noChangeArrowheads="1"/>
          </p:cNvSpPr>
          <p:nvPr/>
        </p:nvSpPr>
        <p:spPr bwMode="auto">
          <a:xfrm>
            <a:off x="290513" y="6215063"/>
            <a:ext cx="8350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z="2400" smtClean="0">
                <a:solidFill>
                  <a:srgbClr val="003399"/>
                </a:solidFill>
              </a:rPr>
              <a:t>Useful for example to track where a contaminant may come from</a:t>
            </a:r>
          </a:p>
        </p:txBody>
      </p:sp>
    </p:spTree>
    <p:extLst>
      <p:ext uri="{BB962C8B-B14F-4D97-AF65-F5344CB8AC3E}">
        <p14:creationId xmlns:p14="http://schemas.microsoft.com/office/powerpoint/2010/main" val="29830233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21"/>
          <p:cNvGraphicFramePr>
            <a:graphicFrameLocks noChangeAspect="1"/>
          </p:cNvGraphicFramePr>
          <p:nvPr/>
        </p:nvGraphicFramePr>
        <p:xfrm>
          <a:off x="2263775" y="1112838"/>
          <a:ext cx="6280150" cy="4713287"/>
        </p:xfrm>
        <a:graphic>
          <a:graphicData uri="http://schemas.openxmlformats.org/presentationml/2006/ole">
            <mc:AlternateContent xmlns:mc="http://schemas.openxmlformats.org/markup-compatibility/2006">
              <mc:Choice xmlns:v="urn:schemas-microsoft-com:vml" Requires="v">
                <p:oleObj spid="_x0000_s50232" name="Worksheet" r:id="rId3" imgW="4518560" imgH="3391033" progId="Excel.Sheet.8">
                  <p:embed/>
                </p:oleObj>
              </mc:Choice>
              <mc:Fallback>
                <p:oleObj name="Worksheet" r:id="rId3" imgW="4518560" imgH="3391033"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3775" y="1112838"/>
                        <a:ext cx="6280150" cy="4713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6" name="Text Box 7"/>
          <p:cNvSpPr txBox="1">
            <a:spLocks noChangeArrowheads="1"/>
          </p:cNvSpPr>
          <p:nvPr/>
        </p:nvSpPr>
        <p:spPr bwMode="auto">
          <a:xfrm>
            <a:off x="4591050" y="3670300"/>
            <a:ext cx="104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38.2</a:t>
            </a:r>
          </a:p>
        </p:txBody>
      </p:sp>
      <p:grpSp>
        <p:nvGrpSpPr>
          <p:cNvPr id="8197" name="Group 32"/>
          <p:cNvGrpSpPr>
            <a:grpSpLocks/>
          </p:cNvGrpSpPr>
          <p:nvPr/>
        </p:nvGrpSpPr>
        <p:grpSpPr bwMode="auto">
          <a:xfrm>
            <a:off x="119063" y="2757488"/>
            <a:ext cx="5526087" cy="946150"/>
            <a:chOff x="-2339" y="1426"/>
            <a:chExt cx="3481" cy="596"/>
          </a:xfrm>
        </p:grpSpPr>
        <p:sp>
          <p:nvSpPr>
            <p:cNvPr id="8218" name="Text Box 13"/>
            <p:cNvSpPr txBox="1">
              <a:spLocks noChangeArrowheads="1"/>
            </p:cNvSpPr>
            <p:nvPr/>
          </p:nvSpPr>
          <p:spPr bwMode="auto">
            <a:xfrm>
              <a:off x="-2339" y="1426"/>
              <a:ext cx="1126"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z="2800" smtClean="0">
                  <a:solidFill>
                    <a:srgbClr val="000000"/>
                  </a:solidFill>
                </a:rPr>
                <a:t>7.5+42.4*</a:t>
              </a:r>
            </a:p>
            <a:p>
              <a:pPr eaLnBrk="0" fontAlgn="base" hangingPunct="0">
                <a:spcBef>
                  <a:spcPct val="0"/>
                </a:spcBef>
                <a:spcAft>
                  <a:spcPct val="0"/>
                </a:spcAft>
              </a:pPr>
              <a:r>
                <a:rPr kumimoji="0" lang="en-US" sz="2800" smtClean="0">
                  <a:solidFill>
                    <a:srgbClr val="000000"/>
                  </a:solidFill>
                </a:rPr>
                <a:t>(0.7+0.5)/2</a:t>
              </a:r>
            </a:p>
          </p:txBody>
        </p:sp>
        <p:sp>
          <p:nvSpPr>
            <p:cNvPr id="8219" name="Line 14"/>
            <p:cNvSpPr>
              <a:spLocks noChangeShapeType="1"/>
            </p:cNvSpPr>
            <p:nvPr/>
          </p:nvSpPr>
          <p:spPr bwMode="auto">
            <a:xfrm>
              <a:off x="-1087" y="1616"/>
              <a:ext cx="1602" cy="31"/>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sp>
          <p:nvSpPr>
            <p:cNvPr id="8220" name="Text Box 15"/>
            <p:cNvSpPr txBox="1">
              <a:spLocks noChangeArrowheads="1"/>
            </p:cNvSpPr>
            <p:nvPr/>
          </p:nvSpPr>
          <p:spPr bwMode="auto">
            <a:xfrm>
              <a:off x="482" y="1495"/>
              <a:ext cx="6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32.9</a:t>
              </a:r>
            </a:p>
          </p:txBody>
        </p:sp>
      </p:grpSp>
      <p:grpSp>
        <p:nvGrpSpPr>
          <p:cNvPr id="8198" name="Group 44"/>
          <p:cNvGrpSpPr>
            <a:grpSpLocks/>
          </p:cNvGrpSpPr>
          <p:nvPr/>
        </p:nvGrpSpPr>
        <p:grpSpPr bwMode="auto">
          <a:xfrm>
            <a:off x="198438" y="1639888"/>
            <a:ext cx="4799012" cy="768350"/>
            <a:chOff x="248" y="1348"/>
            <a:chExt cx="3023" cy="484"/>
          </a:xfrm>
        </p:grpSpPr>
        <p:sp>
          <p:nvSpPr>
            <p:cNvPr id="8215" name="Text Box 19"/>
            <p:cNvSpPr txBox="1">
              <a:spLocks noChangeArrowheads="1"/>
            </p:cNvSpPr>
            <p:nvPr/>
          </p:nvSpPr>
          <p:spPr bwMode="auto">
            <a:xfrm>
              <a:off x="2611" y="1582"/>
              <a:ext cx="6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7.5</a:t>
              </a:r>
            </a:p>
          </p:txBody>
        </p:sp>
        <p:sp>
          <p:nvSpPr>
            <p:cNvPr id="8216" name="Text Box 17"/>
            <p:cNvSpPr txBox="1">
              <a:spLocks noChangeArrowheads="1"/>
            </p:cNvSpPr>
            <p:nvPr/>
          </p:nvSpPr>
          <p:spPr bwMode="auto">
            <a:xfrm>
              <a:off x="248" y="1348"/>
              <a:ext cx="90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kumimoji="0" lang="en-US" sz="2800" smtClean="0">
                  <a:solidFill>
                    <a:srgbClr val="000000"/>
                  </a:solidFill>
                </a:rPr>
                <a:t>30*0.5/2</a:t>
              </a:r>
            </a:p>
          </p:txBody>
        </p:sp>
        <p:sp>
          <p:nvSpPr>
            <p:cNvPr id="8217" name="Line 18"/>
            <p:cNvSpPr>
              <a:spLocks noChangeShapeType="1"/>
            </p:cNvSpPr>
            <p:nvPr/>
          </p:nvSpPr>
          <p:spPr bwMode="auto">
            <a:xfrm>
              <a:off x="1126" y="1523"/>
              <a:ext cx="1526" cy="199"/>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pPr algn="ctr" eaLnBrk="0" fontAlgn="base" hangingPunct="0">
                <a:spcBef>
                  <a:spcPct val="0"/>
                </a:spcBef>
                <a:spcAft>
                  <a:spcPct val="0"/>
                </a:spcAft>
              </a:pPr>
              <a:endParaRPr kumimoji="1" lang="en-US" sz="2000" smtClean="0">
                <a:solidFill>
                  <a:srgbClr val="808080"/>
                </a:solidFill>
              </a:endParaRPr>
            </a:p>
          </p:txBody>
        </p:sp>
      </p:grpSp>
      <p:sp>
        <p:nvSpPr>
          <p:cNvPr id="8199" name="Text Box 26"/>
          <p:cNvSpPr txBox="1">
            <a:spLocks noChangeArrowheads="1"/>
          </p:cNvSpPr>
          <p:nvPr/>
        </p:nvSpPr>
        <p:spPr bwMode="auto">
          <a:xfrm>
            <a:off x="3286125" y="1181100"/>
            <a:ext cx="104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0</a:t>
            </a:r>
          </a:p>
        </p:txBody>
      </p:sp>
      <p:sp>
        <p:nvSpPr>
          <p:cNvPr id="8200" name="Text Box 27"/>
          <p:cNvSpPr txBox="1">
            <a:spLocks noChangeArrowheads="1"/>
          </p:cNvSpPr>
          <p:nvPr/>
        </p:nvSpPr>
        <p:spPr bwMode="auto">
          <a:xfrm>
            <a:off x="4090988" y="1193800"/>
            <a:ext cx="104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0</a:t>
            </a:r>
          </a:p>
        </p:txBody>
      </p:sp>
      <p:sp>
        <p:nvSpPr>
          <p:cNvPr id="8201" name="Text Box 28"/>
          <p:cNvSpPr txBox="1">
            <a:spLocks noChangeArrowheads="1"/>
          </p:cNvSpPr>
          <p:nvPr/>
        </p:nvSpPr>
        <p:spPr bwMode="auto">
          <a:xfrm>
            <a:off x="4851400" y="1181100"/>
            <a:ext cx="104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0</a:t>
            </a:r>
          </a:p>
        </p:txBody>
      </p:sp>
      <p:sp>
        <p:nvSpPr>
          <p:cNvPr id="8202" name="Text Box 29"/>
          <p:cNvSpPr txBox="1">
            <a:spLocks noChangeArrowheads="1"/>
          </p:cNvSpPr>
          <p:nvPr/>
        </p:nvSpPr>
        <p:spPr bwMode="auto">
          <a:xfrm>
            <a:off x="5643563" y="1193800"/>
            <a:ext cx="104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0</a:t>
            </a:r>
          </a:p>
        </p:txBody>
      </p:sp>
      <p:sp>
        <p:nvSpPr>
          <p:cNvPr id="8203" name="Text Box 30"/>
          <p:cNvSpPr txBox="1">
            <a:spLocks noChangeArrowheads="1"/>
          </p:cNvSpPr>
          <p:nvPr/>
        </p:nvSpPr>
        <p:spPr bwMode="auto">
          <a:xfrm>
            <a:off x="6419850" y="1181100"/>
            <a:ext cx="10477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0</a:t>
            </a:r>
          </a:p>
        </p:txBody>
      </p:sp>
      <p:grpSp>
        <p:nvGrpSpPr>
          <p:cNvPr id="8204" name="Group 37"/>
          <p:cNvGrpSpPr>
            <a:grpSpLocks/>
          </p:cNvGrpSpPr>
          <p:nvPr/>
        </p:nvGrpSpPr>
        <p:grpSpPr bwMode="auto">
          <a:xfrm>
            <a:off x="4660900" y="4389438"/>
            <a:ext cx="3457575" cy="427037"/>
            <a:chOff x="3059" y="2873"/>
            <a:chExt cx="2178" cy="269"/>
          </a:xfrm>
        </p:grpSpPr>
        <p:sp>
          <p:nvSpPr>
            <p:cNvPr id="8211" name="Text Box 33"/>
            <p:cNvSpPr txBox="1">
              <a:spLocks noChangeArrowheads="1"/>
            </p:cNvSpPr>
            <p:nvPr/>
          </p:nvSpPr>
          <p:spPr bwMode="auto">
            <a:xfrm>
              <a:off x="3059" y="2892"/>
              <a:ext cx="6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38.2</a:t>
              </a:r>
            </a:p>
          </p:txBody>
        </p:sp>
        <p:sp>
          <p:nvSpPr>
            <p:cNvPr id="8212" name="Text Box 34"/>
            <p:cNvSpPr txBox="1">
              <a:spLocks noChangeArrowheads="1"/>
            </p:cNvSpPr>
            <p:nvPr/>
          </p:nvSpPr>
          <p:spPr bwMode="auto">
            <a:xfrm>
              <a:off x="3582" y="2873"/>
              <a:ext cx="6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38.2</a:t>
              </a:r>
            </a:p>
          </p:txBody>
        </p:sp>
        <p:sp>
          <p:nvSpPr>
            <p:cNvPr id="8213" name="Text Box 35"/>
            <p:cNvSpPr txBox="1">
              <a:spLocks noChangeArrowheads="1"/>
            </p:cNvSpPr>
            <p:nvPr/>
          </p:nvSpPr>
          <p:spPr bwMode="auto">
            <a:xfrm>
              <a:off x="4106" y="2882"/>
              <a:ext cx="6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38.2</a:t>
              </a:r>
            </a:p>
          </p:txBody>
        </p:sp>
        <p:sp>
          <p:nvSpPr>
            <p:cNvPr id="8214" name="Text Box 36"/>
            <p:cNvSpPr txBox="1">
              <a:spLocks noChangeArrowheads="1"/>
            </p:cNvSpPr>
            <p:nvPr/>
          </p:nvSpPr>
          <p:spPr bwMode="auto">
            <a:xfrm>
              <a:off x="4577" y="2882"/>
              <a:ext cx="66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50000"/>
                </a:spcBef>
                <a:spcAft>
                  <a:spcPct val="0"/>
                </a:spcAft>
              </a:pPr>
              <a:r>
                <a:rPr kumimoji="0" lang="en-US" b="1" smtClean="0">
                  <a:solidFill>
                    <a:srgbClr val="FF0000"/>
                  </a:solidFill>
                  <a:latin typeface="Arial" pitchFamily="34" charset="0"/>
                </a:rPr>
                <a:t>38.2</a:t>
              </a:r>
            </a:p>
          </p:txBody>
        </p:sp>
      </p:grpSp>
      <p:sp>
        <p:nvSpPr>
          <p:cNvPr id="8205" name="Line 38"/>
          <p:cNvSpPr>
            <a:spLocks noChangeShapeType="1"/>
          </p:cNvSpPr>
          <p:nvPr/>
        </p:nvSpPr>
        <p:spPr bwMode="auto">
          <a:xfrm rot="10800000">
            <a:off x="8564563" y="2671763"/>
            <a:ext cx="4714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8206" name="Line 39"/>
          <p:cNvSpPr>
            <a:spLocks noChangeShapeType="1"/>
          </p:cNvSpPr>
          <p:nvPr/>
        </p:nvSpPr>
        <p:spPr bwMode="auto">
          <a:xfrm rot="10800000">
            <a:off x="8583613" y="1892300"/>
            <a:ext cx="47148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8207" name="Line 40"/>
          <p:cNvSpPr>
            <a:spLocks noChangeShapeType="1"/>
          </p:cNvSpPr>
          <p:nvPr/>
        </p:nvSpPr>
        <p:spPr bwMode="auto">
          <a:xfrm rot="10800000">
            <a:off x="8955088" y="1889125"/>
            <a:ext cx="0" cy="790575"/>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8208" name="Text Box 41"/>
          <p:cNvSpPr txBox="1">
            <a:spLocks noChangeArrowheads="1"/>
          </p:cNvSpPr>
          <p:nvPr/>
        </p:nvSpPr>
        <p:spPr bwMode="auto">
          <a:xfrm rot="-5400000">
            <a:off x="8415338" y="2057400"/>
            <a:ext cx="7239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algn="ctr" eaLnBrk="0" fontAlgn="base" hangingPunct="0">
              <a:spcBef>
                <a:spcPct val="50000"/>
              </a:spcBef>
              <a:spcAft>
                <a:spcPct val="0"/>
              </a:spcAft>
            </a:pPr>
            <a:r>
              <a:rPr lang="en-US" smtClean="0">
                <a:solidFill>
                  <a:srgbClr val="000000"/>
                </a:solidFill>
              </a:rPr>
              <a:t>30</a:t>
            </a:r>
          </a:p>
        </p:txBody>
      </p:sp>
      <p:sp>
        <p:nvSpPr>
          <p:cNvPr id="8209" name="Title 29"/>
          <p:cNvSpPr>
            <a:spLocks noGrp="1"/>
          </p:cNvSpPr>
          <p:nvPr>
            <p:ph type="title"/>
          </p:nvPr>
        </p:nvSpPr>
        <p:spPr>
          <a:xfrm>
            <a:off x="685800" y="0"/>
            <a:ext cx="7772400" cy="1077913"/>
          </a:xfrm>
        </p:spPr>
        <p:txBody>
          <a:bodyPr/>
          <a:lstStyle/>
          <a:p>
            <a:r>
              <a:rPr lang="en-US" smtClean="0"/>
              <a:t>Weighted distance to target set</a:t>
            </a:r>
          </a:p>
        </p:txBody>
      </p:sp>
      <p:sp>
        <p:nvSpPr>
          <p:cNvPr id="8210" name="Rectangle 4"/>
          <p:cNvSpPr>
            <a:spLocks noChangeArrowheads="1"/>
          </p:cNvSpPr>
          <p:nvPr/>
        </p:nvSpPr>
        <p:spPr bwMode="auto">
          <a:xfrm>
            <a:off x="692150" y="5883275"/>
            <a:ext cx="7732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fontAlgn="base" hangingPunct="0">
              <a:spcBef>
                <a:spcPct val="0"/>
              </a:spcBef>
              <a:spcAft>
                <a:spcPct val="0"/>
              </a:spcAft>
            </a:pPr>
            <a:r>
              <a:rPr lang="en-US" sz="2400" smtClean="0">
                <a:solidFill>
                  <a:srgbClr val="000000"/>
                </a:solidFill>
              </a:rPr>
              <a:t>To quantify effectiveness of riparian zone sediment capture based on buffer potential</a:t>
            </a:r>
          </a:p>
        </p:txBody>
      </p:sp>
      <p:graphicFrame>
        <p:nvGraphicFramePr>
          <p:cNvPr id="8195" name="Object 4"/>
          <p:cNvGraphicFramePr>
            <a:graphicFrameLocks noChangeAspect="1"/>
          </p:cNvGraphicFramePr>
          <p:nvPr/>
        </p:nvGraphicFramePr>
        <p:xfrm>
          <a:off x="34925" y="4094163"/>
          <a:ext cx="2913063" cy="977900"/>
        </p:xfrm>
        <a:graphic>
          <a:graphicData uri="http://schemas.openxmlformats.org/presentationml/2006/ole">
            <mc:AlternateContent xmlns:mc="http://schemas.openxmlformats.org/markup-compatibility/2006">
              <mc:Choice xmlns:v="urn:schemas-microsoft-com:vml" Requires="v">
                <p:oleObj spid="_x0000_s50233" name="Equation" r:id="rId5" imgW="1549080" imgH="520560" progId="Equation.3">
                  <p:embed/>
                </p:oleObj>
              </mc:Choice>
              <mc:Fallback>
                <p:oleObj name="Equation" r:id="rId5" imgW="1549080" imgH="5205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925" y="4094163"/>
                        <a:ext cx="2913063" cy="977900"/>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979642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8959" y="467707"/>
            <a:ext cx="6164316" cy="1143000"/>
          </a:xfrm>
        </p:spPr>
        <p:txBody>
          <a:bodyPr/>
          <a:lstStyle/>
          <a:p>
            <a:r>
              <a:rPr lang="en-US" dirty="0" smtClean="0"/>
              <a:t>Principles and methods</a:t>
            </a:r>
            <a:endParaRPr lang="en-US" dirty="0"/>
          </a:p>
        </p:txBody>
      </p:sp>
      <p:sp>
        <p:nvSpPr>
          <p:cNvPr id="3" name="Content Placeholder 2"/>
          <p:cNvSpPr>
            <a:spLocks noGrp="1"/>
          </p:cNvSpPr>
          <p:nvPr>
            <p:ph idx="1"/>
          </p:nvPr>
        </p:nvSpPr>
        <p:spPr/>
        <p:txBody>
          <a:bodyPr/>
          <a:lstStyle/>
          <a:p>
            <a:r>
              <a:rPr lang="en-US" dirty="0" smtClean="0">
                <a:solidFill>
                  <a:srgbClr val="FF0000"/>
                </a:solidFill>
              </a:rPr>
              <a:t>Fundamentals of watershed delineation</a:t>
            </a:r>
          </a:p>
          <a:p>
            <a:r>
              <a:rPr lang="en-US" dirty="0" smtClean="0"/>
              <a:t>Geomorphology based channel delineation (objective support threshold determination)</a:t>
            </a:r>
          </a:p>
          <a:p>
            <a:r>
              <a:rPr lang="en-US" dirty="0" smtClean="0"/>
              <a:t>D-Infinity multiple flow direction model</a:t>
            </a:r>
          </a:p>
          <a:p>
            <a:r>
              <a:rPr lang="en-US" dirty="0" smtClean="0"/>
              <a:t>Generalized accumulation functionality</a:t>
            </a:r>
            <a:endParaRPr lang="en-US" dirty="0"/>
          </a:p>
        </p:txBody>
      </p:sp>
    </p:spTree>
    <p:extLst>
      <p:ext uri="{BB962C8B-B14F-4D97-AF65-F5344CB8AC3E}">
        <p14:creationId xmlns:p14="http://schemas.microsoft.com/office/powerpoint/2010/main" val="1287079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4" descr="Buffer"/>
          <p:cNvPicPr>
            <a:picLocks noChangeAspect="1" noChangeArrowheads="1"/>
          </p:cNvPicPr>
          <p:nvPr/>
        </p:nvPicPr>
        <p:blipFill>
          <a:blip r:embed="rId3">
            <a:extLst>
              <a:ext uri="{28A0092B-C50C-407E-A947-70E740481C1C}">
                <a14:useLocalDpi xmlns:a14="http://schemas.microsoft.com/office/drawing/2010/main" val="0"/>
              </a:ext>
            </a:extLst>
          </a:blip>
          <a:srcRect l="1842" r="6207" b="4800"/>
          <a:stretch>
            <a:fillRect/>
          </a:stretch>
        </p:blipFill>
        <p:spPr bwMode="auto">
          <a:xfrm>
            <a:off x="0" y="687388"/>
            <a:ext cx="7713663" cy="617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p:cNvSpPr>
            <a:spLocks noGrp="1" noChangeArrowheads="1"/>
          </p:cNvSpPr>
          <p:nvPr>
            <p:ph type="title"/>
          </p:nvPr>
        </p:nvSpPr>
        <p:spPr>
          <a:xfrm>
            <a:off x="685800" y="57150"/>
            <a:ext cx="7772400" cy="792163"/>
          </a:xfrm>
        </p:spPr>
        <p:txBody>
          <a:bodyPr/>
          <a:lstStyle/>
          <a:p>
            <a:pPr eaLnBrk="1" hangingPunct="1"/>
            <a:r>
              <a:rPr lang="en-US" sz="3200" smtClean="0"/>
              <a:t>Buffer potential weighted distance to stream</a:t>
            </a:r>
          </a:p>
        </p:txBody>
      </p:sp>
      <p:sp>
        <p:nvSpPr>
          <p:cNvPr id="9221" name="Rectangle 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eaLnBrk="0" fontAlgn="base" hangingPunct="0">
              <a:spcBef>
                <a:spcPct val="0"/>
              </a:spcBef>
              <a:spcAft>
                <a:spcPct val="0"/>
              </a:spcAft>
            </a:pPr>
            <a:endParaRPr kumimoji="1" lang="en-US" sz="2000" smtClean="0">
              <a:solidFill>
                <a:srgbClr val="808080"/>
              </a:solidFill>
            </a:endParaRPr>
          </a:p>
        </p:txBody>
      </p:sp>
      <p:graphicFrame>
        <p:nvGraphicFramePr>
          <p:cNvPr id="9218" name="Object 4"/>
          <p:cNvGraphicFramePr>
            <a:graphicFrameLocks noChangeAspect="1"/>
          </p:cNvGraphicFramePr>
          <p:nvPr>
            <p:extLst>
              <p:ext uri="{D42A27DB-BD31-4B8C-83A1-F6EECF244321}">
                <p14:modId xmlns:p14="http://schemas.microsoft.com/office/powerpoint/2010/main" val="1677484268"/>
              </p:ext>
            </p:extLst>
          </p:nvPr>
        </p:nvGraphicFramePr>
        <p:xfrm>
          <a:off x="5586413" y="2686050"/>
          <a:ext cx="3438525" cy="1096963"/>
        </p:xfrm>
        <a:graphic>
          <a:graphicData uri="http://schemas.openxmlformats.org/presentationml/2006/ole">
            <mc:AlternateContent xmlns:mc="http://schemas.openxmlformats.org/markup-compatibility/2006">
              <mc:Choice xmlns:v="urn:schemas-microsoft-com:vml" Requires="v">
                <p:oleObj spid="_x0000_s51230" name="Equation" r:id="rId4" imgW="1828800" imgH="583920" progId="Equation.3">
                  <p:embed/>
                </p:oleObj>
              </mc:Choice>
              <mc:Fallback>
                <p:oleObj name="Equation" r:id="rId4" imgW="1828800" imgH="583920" progId="Equation.3">
                  <p:embed/>
                  <p:pic>
                    <p:nvPicPr>
                      <p:cNvPr id="0" name=""/>
                      <p:cNvPicPr>
                        <a:picLocks noChangeAspect="1" noChangeArrowheads="1"/>
                      </p:cNvPicPr>
                      <p:nvPr/>
                    </p:nvPicPr>
                    <p:blipFill>
                      <a:blip r:embed="rId5"/>
                      <a:srcRect/>
                      <a:stretch>
                        <a:fillRect/>
                      </a:stretch>
                    </p:blipFill>
                    <p:spPr bwMode="auto">
                      <a:xfrm>
                        <a:off x="5586413" y="2686050"/>
                        <a:ext cx="3438525" cy="1096963"/>
                      </a:xfrm>
                      <a:prstGeom prst="rect">
                        <a:avLst/>
                      </a:prstGeom>
                      <a:solidFill>
                        <a:schemeClr val="bg1"/>
                      </a:solidFill>
                    </p:spPr>
                  </p:pic>
                </p:oleObj>
              </mc:Fallback>
            </mc:AlternateContent>
          </a:graphicData>
        </a:graphic>
      </p:graphicFrame>
      <p:sp>
        <p:nvSpPr>
          <p:cNvPr id="9222" name="Freeform 5"/>
          <p:cNvSpPr>
            <a:spLocks/>
          </p:cNvSpPr>
          <p:nvPr/>
        </p:nvSpPr>
        <p:spPr bwMode="auto">
          <a:xfrm>
            <a:off x="3276600" y="3592513"/>
            <a:ext cx="1001713" cy="469900"/>
          </a:xfrm>
          <a:custGeom>
            <a:avLst/>
            <a:gdLst>
              <a:gd name="T0" fmla="*/ 0 w 1001486"/>
              <a:gd name="T1" fmla="*/ 0 h 469900"/>
              <a:gd name="T2" fmla="*/ 250542 w 1001486"/>
              <a:gd name="T3" fmla="*/ 108857 h 469900"/>
              <a:gd name="T4" fmla="*/ 457512 w 1001486"/>
              <a:gd name="T5" fmla="*/ 217714 h 469900"/>
              <a:gd name="T6" fmla="*/ 697160 w 1001486"/>
              <a:gd name="T7" fmla="*/ 326571 h 469900"/>
              <a:gd name="T8" fmla="*/ 947702 w 1001486"/>
              <a:gd name="T9" fmla="*/ 446314 h 469900"/>
              <a:gd name="T10" fmla="*/ 1002167 w 1001486"/>
              <a:gd name="T11" fmla="*/ 468085 h 469900"/>
              <a:gd name="T12" fmla="*/ 0 60000 65536"/>
              <a:gd name="T13" fmla="*/ 0 60000 65536"/>
              <a:gd name="T14" fmla="*/ 0 60000 65536"/>
              <a:gd name="T15" fmla="*/ 0 60000 65536"/>
              <a:gd name="T16" fmla="*/ 0 60000 65536"/>
              <a:gd name="T17" fmla="*/ 0 60000 65536"/>
              <a:gd name="T18" fmla="*/ 0 w 1001486"/>
              <a:gd name="T19" fmla="*/ 0 h 469900"/>
              <a:gd name="T20" fmla="*/ 1001486 w 1001486"/>
              <a:gd name="T21" fmla="*/ 469900 h 469900"/>
            </a:gdLst>
            <a:ahLst/>
            <a:cxnLst>
              <a:cxn ang="T12">
                <a:pos x="T0" y="T1"/>
              </a:cxn>
              <a:cxn ang="T13">
                <a:pos x="T2" y="T3"/>
              </a:cxn>
              <a:cxn ang="T14">
                <a:pos x="T4" y="T5"/>
              </a:cxn>
              <a:cxn ang="T15">
                <a:pos x="T6" y="T7"/>
              </a:cxn>
              <a:cxn ang="T16">
                <a:pos x="T8" y="T9"/>
              </a:cxn>
              <a:cxn ang="T17">
                <a:pos x="T10" y="T11"/>
              </a:cxn>
            </a:cxnLst>
            <a:rect l="T18" t="T19" r="T20" b="T21"/>
            <a:pathLst>
              <a:path w="1001486" h="469900">
                <a:moveTo>
                  <a:pt x="0" y="0"/>
                </a:moveTo>
                <a:cubicBezTo>
                  <a:pt x="87085" y="36285"/>
                  <a:pt x="174171" y="72571"/>
                  <a:pt x="250371" y="108857"/>
                </a:cubicBezTo>
                <a:cubicBezTo>
                  <a:pt x="326571" y="145143"/>
                  <a:pt x="382814" y="181428"/>
                  <a:pt x="457200" y="217714"/>
                </a:cubicBezTo>
                <a:cubicBezTo>
                  <a:pt x="531586" y="254000"/>
                  <a:pt x="615043" y="288471"/>
                  <a:pt x="696686" y="326571"/>
                </a:cubicBezTo>
                <a:cubicBezTo>
                  <a:pt x="778329" y="364671"/>
                  <a:pt x="896257" y="422728"/>
                  <a:pt x="947057" y="446314"/>
                </a:cubicBezTo>
                <a:cubicBezTo>
                  <a:pt x="997857" y="469900"/>
                  <a:pt x="1001486" y="468085"/>
                  <a:pt x="1001486" y="468085"/>
                </a:cubicBezTo>
              </a:path>
            </a:pathLst>
          </a:custGeom>
          <a:solidFill>
            <a:schemeClr val="tx1"/>
          </a:solidFill>
          <a:ln w="57150" algn="ctr">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223" name="Freeform 6"/>
          <p:cNvSpPr>
            <a:spLocks/>
          </p:cNvSpPr>
          <p:nvPr/>
        </p:nvSpPr>
        <p:spPr bwMode="auto">
          <a:xfrm>
            <a:off x="3146425" y="4919663"/>
            <a:ext cx="957263" cy="384175"/>
          </a:xfrm>
          <a:custGeom>
            <a:avLst/>
            <a:gdLst>
              <a:gd name="T0" fmla="*/ 0 w 1001486"/>
              <a:gd name="T1" fmla="*/ 0 h 469900"/>
              <a:gd name="T2" fmla="*/ 209141 w 1001486"/>
              <a:gd name="T3" fmla="*/ 48463 h 469900"/>
              <a:gd name="T4" fmla="*/ 381910 w 1001486"/>
              <a:gd name="T5" fmla="*/ 96927 h 469900"/>
              <a:gd name="T6" fmla="*/ 581958 w 1001486"/>
              <a:gd name="T7" fmla="*/ 145390 h 469900"/>
              <a:gd name="T8" fmla="*/ 791098 w 1001486"/>
              <a:gd name="T9" fmla="*/ 198699 h 469900"/>
              <a:gd name="T10" fmla="*/ 836565 w 1001486"/>
              <a:gd name="T11" fmla="*/ 208391 h 469900"/>
              <a:gd name="T12" fmla="*/ 0 60000 65536"/>
              <a:gd name="T13" fmla="*/ 0 60000 65536"/>
              <a:gd name="T14" fmla="*/ 0 60000 65536"/>
              <a:gd name="T15" fmla="*/ 0 60000 65536"/>
              <a:gd name="T16" fmla="*/ 0 60000 65536"/>
              <a:gd name="T17" fmla="*/ 0 60000 65536"/>
              <a:gd name="T18" fmla="*/ 0 w 1001486"/>
              <a:gd name="T19" fmla="*/ 0 h 469900"/>
              <a:gd name="T20" fmla="*/ 1001486 w 1001486"/>
              <a:gd name="T21" fmla="*/ 469900 h 469900"/>
            </a:gdLst>
            <a:ahLst/>
            <a:cxnLst>
              <a:cxn ang="T12">
                <a:pos x="T0" y="T1"/>
              </a:cxn>
              <a:cxn ang="T13">
                <a:pos x="T2" y="T3"/>
              </a:cxn>
              <a:cxn ang="T14">
                <a:pos x="T4" y="T5"/>
              </a:cxn>
              <a:cxn ang="T15">
                <a:pos x="T6" y="T7"/>
              </a:cxn>
              <a:cxn ang="T16">
                <a:pos x="T8" y="T9"/>
              </a:cxn>
              <a:cxn ang="T17">
                <a:pos x="T10" y="T11"/>
              </a:cxn>
            </a:cxnLst>
            <a:rect l="T18" t="T19" r="T20" b="T21"/>
            <a:pathLst>
              <a:path w="1001486" h="469900">
                <a:moveTo>
                  <a:pt x="0" y="0"/>
                </a:moveTo>
                <a:cubicBezTo>
                  <a:pt x="87085" y="36285"/>
                  <a:pt x="174171" y="72571"/>
                  <a:pt x="250371" y="108857"/>
                </a:cubicBezTo>
                <a:cubicBezTo>
                  <a:pt x="326571" y="145143"/>
                  <a:pt x="382814" y="181428"/>
                  <a:pt x="457200" y="217714"/>
                </a:cubicBezTo>
                <a:cubicBezTo>
                  <a:pt x="531586" y="254000"/>
                  <a:pt x="615043" y="288471"/>
                  <a:pt x="696686" y="326571"/>
                </a:cubicBezTo>
                <a:cubicBezTo>
                  <a:pt x="778329" y="364671"/>
                  <a:pt x="896257" y="422728"/>
                  <a:pt x="947057" y="446314"/>
                </a:cubicBezTo>
                <a:cubicBezTo>
                  <a:pt x="997857" y="469900"/>
                  <a:pt x="1001486" y="468085"/>
                  <a:pt x="1001486" y="468085"/>
                </a:cubicBezTo>
              </a:path>
            </a:pathLst>
          </a:custGeom>
          <a:solidFill>
            <a:schemeClr val="tx1"/>
          </a:solidFill>
          <a:ln w="57150" algn="ctr">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224" name="Freeform 7"/>
          <p:cNvSpPr>
            <a:spLocks/>
          </p:cNvSpPr>
          <p:nvPr/>
        </p:nvSpPr>
        <p:spPr bwMode="auto">
          <a:xfrm rot="-4405287">
            <a:off x="2389188" y="2890838"/>
            <a:ext cx="527050" cy="222250"/>
          </a:xfrm>
          <a:custGeom>
            <a:avLst/>
            <a:gdLst>
              <a:gd name="T0" fmla="*/ 0 w 1001486"/>
              <a:gd name="T1" fmla="*/ 0 h 469900"/>
              <a:gd name="T2" fmla="*/ 19205 w 1001486"/>
              <a:gd name="T3" fmla="*/ 5454 h 469900"/>
              <a:gd name="T4" fmla="*/ 35069 w 1001486"/>
              <a:gd name="T5" fmla="*/ 10909 h 469900"/>
              <a:gd name="T6" fmla="*/ 53439 w 1001486"/>
              <a:gd name="T7" fmla="*/ 16363 h 469900"/>
              <a:gd name="T8" fmla="*/ 72643 w 1001486"/>
              <a:gd name="T9" fmla="*/ 22363 h 469900"/>
              <a:gd name="T10" fmla="*/ 76818 w 1001486"/>
              <a:gd name="T11" fmla="*/ 23454 h 469900"/>
              <a:gd name="T12" fmla="*/ 0 60000 65536"/>
              <a:gd name="T13" fmla="*/ 0 60000 65536"/>
              <a:gd name="T14" fmla="*/ 0 60000 65536"/>
              <a:gd name="T15" fmla="*/ 0 60000 65536"/>
              <a:gd name="T16" fmla="*/ 0 60000 65536"/>
              <a:gd name="T17" fmla="*/ 0 60000 65536"/>
              <a:gd name="T18" fmla="*/ 0 w 1001486"/>
              <a:gd name="T19" fmla="*/ 0 h 469900"/>
              <a:gd name="T20" fmla="*/ 1001486 w 1001486"/>
              <a:gd name="T21" fmla="*/ 469900 h 469900"/>
            </a:gdLst>
            <a:ahLst/>
            <a:cxnLst>
              <a:cxn ang="T12">
                <a:pos x="T0" y="T1"/>
              </a:cxn>
              <a:cxn ang="T13">
                <a:pos x="T2" y="T3"/>
              </a:cxn>
              <a:cxn ang="T14">
                <a:pos x="T4" y="T5"/>
              </a:cxn>
              <a:cxn ang="T15">
                <a:pos x="T6" y="T7"/>
              </a:cxn>
              <a:cxn ang="T16">
                <a:pos x="T8" y="T9"/>
              </a:cxn>
              <a:cxn ang="T17">
                <a:pos x="T10" y="T11"/>
              </a:cxn>
            </a:cxnLst>
            <a:rect l="T18" t="T19" r="T20" b="T21"/>
            <a:pathLst>
              <a:path w="1001486" h="469900">
                <a:moveTo>
                  <a:pt x="0" y="0"/>
                </a:moveTo>
                <a:cubicBezTo>
                  <a:pt x="87085" y="36285"/>
                  <a:pt x="174171" y="72571"/>
                  <a:pt x="250371" y="108857"/>
                </a:cubicBezTo>
                <a:cubicBezTo>
                  <a:pt x="326571" y="145143"/>
                  <a:pt x="382814" y="181428"/>
                  <a:pt x="457200" y="217714"/>
                </a:cubicBezTo>
                <a:cubicBezTo>
                  <a:pt x="531586" y="254000"/>
                  <a:pt x="615043" y="288471"/>
                  <a:pt x="696686" y="326571"/>
                </a:cubicBezTo>
                <a:cubicBezTo>
                  <a:pt x="778329" y="364671"/>
                  <a:pt x="896257" y="422728"/>
                  <a:pt x="947057" y="446314"/>
                </a:cubicBezTo>
                <a:cubicBezTo>
                  <a:pt x="997857" y="469900"/>
                  <a:pt x="1001486" y="468085"/>
                  <a:pt x="1001486" y="468085"/>
                </a:cubicBezTo>
              </a:path>
            </a:pathLst>
          </a:custGeom>
          <a:solidFill>
            <a:schemeClr val="tx1"/>
          </a:solidFill>
          <a:ln w="57150" algn="ctr">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Tree>
    <p:extLst>
      <p:ext uri="{BB962C8B-B14F-4D97-AF65-F5344CB8AC3E}">
        <p14:creationId xmlns:p14="http://schemas.microsoft.com/office/powerpoint/2010/main" val="42810819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685800" y="609600"/>
            <a:ext cx="7772400" cy="796925"/>
          </a:xfrm>
        </p:spPr>
        <p:txBody>
          <a:bodyPr/>
          <a:lstStyle/>
          <a:p>
            <a:r>
              <a:rPr lang="en-US" smtClean="0"/>
              <a:t>Distance Down and Distance Up</a:t>
            </a:r>
          </a:p>
        </p:txBody>
      </p:sp>
      <p:sp>
        <p:nvSpPr>
          <p:cNvPr id="4" name="Rectangle 3"/>
          <p:cNvSpPr>
            <a:spLocks noChangeArrowheads="1"/>
          </p:cNvSpPr>
          <p:nvPr/>
        </p:nvSpPr>
        <p:spPr bwMode="auto">
          <a:xfrm>
            <a:off x="1560513" y="5718175"/>
            <a:ext cx="5534025" cy="755650"/>
          </a:xfrm>
          <a:prstGeom prst="rect">
            <a:avLst/>
          </a:prstGeom>
          <a:noFill/>
          <a:ln w="9525">
            <a:noFill/>
            <a:miter lim="800000"/>
            <a:headEnd/>
            <a:tailEnd/>
          </a:ln>
          <a:effectLst/>
        </p:spPr>
        <p:txBody>
          <a:bodyPr anchor="ctr">
            <a:spAutoFit/>
          </a:bodyPr>
          <a:lstStyle/>
          <a:p>
            <a:pPr fontAlgn="base">
              <a:lnSpc>
                <a:spcPct val="90000"/>
              </a:lnSpc>
              <a:spcBef>
                <a:spcPct val="0"/>
              </a:spcBef>
              <a:spcAft>
                <a:spcPct val="0"/>
              </a:spcAft>
              <a:defRPr/>
            </a:pPr>
            <a:r>
              <a:rPr lang="en-US" sz="2400" dirty="0" bmk="_Toc209585487">
                <a:solidFill>
                  <a:srgbClr val="000000"/>
                </a:solidFill>
                <a:ea typeface="Times New Roman" pitchFamily="18" charset="0"/>
              </a:rPr>
              <a:t>Types of distance measurements possible in distance down and distance up functions.</a:t>
            </a:r>
            <a:endParaRPr lang="en-US" sz="2400" dirty="0">
              <a:solidFill>
                <a:srgbClr val="000000"/>
              </a:solidFill>
            </a:endParaRPr>
          </a:p>
        </p:txBody>
      </p:sp>
      <p:grpSp>
        <p:nvGrpSpPr>
          <p:cNvPr id="105476" name="Group 6"/>
          <p:cNvGrpSpPr>
            <a:grpSpLocks noChangeAspect="1"/>
          </p:cNvGrpSpPr>
          <p:nvPr/>
        </p:nvGrpSpPr>
        <p:grpSpPr bwMode="auto">
          <a:xfrm>
            <a:off x="1176338" y="1516063"/>
            <a:ext cx="6610350" cy="4149725"/>
            <a:chOff x="768" y="240"/>
            <a:chExt cx="3472" cy="2179"/>
          </a:xfrm>
        </p:grpSpPr>
        <p:sp>
          <p:nvSpPr>
            <p:cNvPr id="105477" name="AutoShape 5"/>
            <p:cNvSpPr>
              <a:spLocks noChangeAspect="1" noChangeArrowheads="1" noTextEdit="1"/>
            </p:cNvSpPr>
            <p:nvPr/>
          </p:nvSpPr>
          <p:spPr bwMode="auto">
            <a:xfrm>
              <a:off x="768" y="240"/>
              <a:ext cx="3461" cy="2174"/>
            </a:xfrm>
            <a:prstGeom prst="rect">
              <a:avLst/>
            </a:prstGeom>
            <a:noFill/>
            <a:ln w="9525">
              <a:noFill/>
              <a:miter lim="800000"/>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78" name="Freeform 7"/>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79" name="Freeform 8"/>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0" name="Line 9"/>
            <p:cNvSpPr>
              <a:spLocks noChangeShapeType="1"/>
            </p:cNvSpPr>
            <p:nvPr/>
          </p:nvSpPr>
          <p:spPr bwMode="auto">
            <a:xfrm>
              <a:off x="859" y="2220"/>
              <a:ext cx="3265" cy="1"/>
            </a:xfrm>
            <a:prstGeom prst="line">
              <a:avLst/>
            </a:prstGeom>
            <a:noFill/>
            <a:ln w="11">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1" name="Freeform 10"/>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solidFill>
                <a:srgbClr val="000000"/>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2" name="Freeform 11"/>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3" name="Freeform 12"/>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4" name="Line 13"/>
            <p:cNvSpPr>
              <a:spLocks noChangeShapeType="1"/>
            </p:cNvSpPr>
            <p:nvPr/>
          </p:nvSpPr>
          <p:spPr bwMode="auto">
            <a:xfrm>
              <a:off x="859" y="2191"/>
              <a:ext cx="1" cy="166"/>
            </a:xfrm>
            <a:prstGeom prst="lin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5" name="Freeform 14"/>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6" name="Line 15"/>
            <p:cNvSpPr>
              <a:spLocks noChangeShapeType="1"/>
            </p:cNvSpPr>
            <p:nvPr/>
          </p:nvSpPr>
          <p:spPr bwMode="auto">
            <a:xfrm>
              <a:off x="4124" y="2220"/>
              <a:ext cx="1" cy="137"/>
            </a:xfrm>
            <a:prstGeom prst="lin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7" name="Freeform 16"/>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88" name="Rectangle 17"/>
            <p:cNvSpPr>
              <a:spLocks noChangeArrowheads="1"/>
            </p:cNvSpPr>
            <p:nvPr/>
          </p:nvSpPr>
          <p:spPr bwMode="auto">
            <a:xfrm>
              <a:off x="1585" y="2281"/>
              <a:ext cx="156"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hs</a:t>
              </a:r>
              <a:endParaRPr lang="en-US">
                <a:solidFill>
                  <a:srgbClr val="000000"/>
                </a:solidFill>
                <a:latin typeface="Arial" pitchFamily="34" charset="0"/>
              </a:endParaRPr>
            </a:p>
          </p:txBody>
        </p:sp>
        <p:sp>
          <p:nvSpPr>
            <p:cNvPr id="105489" name="Rectangle 18"/>
            <p:cNvSpPr>
              <a:spLocks noChangeArrowheads="1"/>
            </p:cNvSpPr>
            <p:nvPr/>
          </p:nvSpPr>
          <p:spPr bwMode="auto">
            <a:xfrm>
              <a:off x="3189" y="2264"/>
              <a:ext cx="139"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hr</a:t>
              </a:r>
              <a:endParaRPr lang="en-US">
                <a:solidFill>
                  <a:srgbClr val="000000"/>
                </a:solidFill>
                <a:latin typeface="Arial" pitchFamily="34" charset="0"/>
              </a:endParaRPr>
            </a:p>
          </p:txBody>
        </p:sp>
        <p:sp>
          <p:nvSpPr>
            <p:cNvPr id="105490" name="Rectangle 19"/>
            <p:cNvSpPr>
              <a:spLocks noChangeArrowheads="1"/>
            </p:cNvSpPr>
            <p:nvPr/>
          </p:nvSpPr>
          <p:spPr bwMode="auto">
            <a:xfrm>
              <a:off x="4088" y="1060"/>
              <a:ext cx="133"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vr</a:t>
              </a:r>
              <a:endParaRPr lang="en-US">
                <a:solidFill>
                  <a:srgbClr val="000000"/>
                </a:solidFill>
                <a:latin typeface="Arial" pitchFamily="34" charset="0"/>
              </a:endParaRPr>
            </a:p>
          </p:txBody>
        </p:sp>
        <p:sp>
          <p:nvSpPr>
            <p:cNvPr id="105491" name="Rectangle 20"/>
            <p:cNvSpPr>
              <a:spLocks noChangeArrowheads="1"/>
            </p:cNvSpPr>
            <p:nvPr/>
          </p:nvSpPr>
          <p:spPr bwMode="auto">
            <a:xfrm>
              <a:off x="4090" y="1847"/>
              <a:ext cx="150"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vs</a:t>
              </a:r>
              <a:endParaRPr lang="en-US">
                <a:solidFill>
                  <a:srgbClr val="000000"/>
                </a:solidFill>
                <a:latin typeface="Arial" pitchFamily="34" charset="0"/>
              </a:endParaRPr>
            </a:p>
          </p:txBody>
        </p:sp>
        <p:sp>
          <p:nvSpPr>
            <p:cNvPr id="105492" name="Rectangle 21"/>
            <p:cNvSpPr>
              <a:spLocks noChangeArrowheads="1"/>
            </p:cNvSpPr>
            <p:nvPr/>
          </p:nvSpPr>
          <p:spPr bwMode="auto">
            <a:xfrm>
              <a:off x="1587" y="1093"/>
              <a:ext cx="673" cy="133"/>
            </a:xfrm>
            <a:prstGeom prst="rect">
              <a:avLst/>
            </a:prstGeom>
            <a:noFill/>
            <a:ln w="4" cap="rnd">
              <a:solidFill>
                <a:srgbClr val="000000"/>
              </a:solidFill>
              <a:miter lim="800000"/>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93" name="Rectangle 22"/>
            <p:cNvSpPr>
              <a:spLocks noChangeArrowheads="1"/>
            </p:cNvSpPr>
            <p:nvPr/>
          </p:nvSpPr>
          <p:spPr bwMode="auto">
            <a:xfrm>
              <a:off x="1625" y="1116"/>
              <a:ext cx="647" cy="11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a:solidFill>
                    <a:srgbClr val="000000"/>
                  </a:solidFill>
                  <a:latin typeface="Arial" pitchFamily="34" charset="0"/>
                </a:rPr>
                <a:t>Point of interest</a:t>
              </a:r>
              <a:endParaRPr lang="en-US">
                <a:solidFill>
                  <a:srgbClr val="000000"/>
                </a:solidFill>
                <a:latin typeface="Arial" pitchFamily="34" charset="0"/>
              </a:endParaRPr>
            </a:p>
          </p:txBody>
        </p:sp>
        <p:sp>
          <p:nvSpPr>
            <p:cNvPr id="105494" name="Freeform 23"/>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grpSp>
          <p:nvGrpSpPr>
            <p:cNvPr id="105495" name="Group 26"/>
            <p:cNvGrpSpPr>
              <a:grpSpLocks/>
            </p:cNvGrpSpPr>
            <p:nvPr/>
          </p:nvGrpSpPr>
          <p:grpSpPr bwMode="auto">
            <a:xfrm>
              <a:off x="2286" y="1529"/>
              <a:ext cx="88" cy="88"/>
              <a:chOff x="2286" y="1529"/>
              <a:chExt cx="88" cy="88"/>
            </a:xfrm>
          </p:grpSpPr>
          <p:sp>
            <p:nvSpPr>
              <p:cNvPr id="105566" name="Oval 24"/>
              <p:cNvSpPr>
                <a:spLocks noChangeArrowheads="1"/>
              </p:cNvSpPr>
              <p:nvPr/>
            </p:nvSpPr>
            <p:spPr bwMode="auto">
              <a:xfrm>
                <a:off x="2286" y="1529"/>
                <a:ext cx="88" cy="88"/>
              </a:xfrm>
              <a:prstGeom prst="ellipse">
                <a:avLst/>
              </a:prstGeom>
              <a:solidFill>
                <a:srgbClr val="0000FF"/>
              </a:solidFill>
              <a:ln w="0">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67" name="Oval 25"/>
              <p:cNvSpPr>
                <a:spLocks noChangeArrowheads="1"/>
              </p:cNvSpPr>
              <p:nvPr/>
            </p:nvSpPr>
            <p:spPr bwMode="auto">
              <a:xfrm>
                <a:off x="2286" y="1529"/>
                <a:ext cx="88" cy="88"/>
              </a:xfrm>
              <a:prstGeom prst="ellips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105496" name="Rectangle 27"/>
            <p:cNvSpPr>
              <a:spLocks noChangeArrowheads="1"/>
            </p:cNvSpPr>
            <p:nvPr/>
          </p:nvSpPr>
          <p:spPr bwMode="auto">
            <a:xfrm>
              <a:off x="769" y="1651"/>
              <a:ext cx="374" cy="145"/>
            </a:xfrm>
            <a:prstGeom prst="rect">
              <a:avLst/>
            </a:prstGeom>
            <a:noFill/>
            <a:ln w="4" cap="rnd">
              <a:solidFill>
                <a:srgbClr val="000000"/>
              </a:solidFill>
              <a:miter lim="800000"/>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97" name="Rectangle 28"/>
            <p:cNvSpPr>
              <a:spLocks noChangeArrowheads="1"/>
            </p:cNvSpPr>
            <p:nvPr/>
          </p:nvSpPr>
          <p:spPr bwMode="auto">
            <a:xfrm>
              <a:off x="807" y="1676"/>
              <a:ext cx="341" cy="12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100" b="1">
                  <a:solidFill>
                    <a:srgbClr val="000000"/>
                  </a:solidFill>
                  <a:latin typeface="Arial" pitchFamily="34" charset="0"/>
                </a:rPr>
                <a:t>Stream</a:t>
              </a:r>
              <a:endParaRPr lang="en-US">
                <a:solidFill>
                  <a:srgbClr val="000000"/>
                </a:solidFill>
                <a:latin typeface="Arial" pitchFamily="34" charset="0"/>
              </a:endParaRPr>
            </a:p>
          </p:txBody>
        </p:sp>
        <p:sp>
          <p:nvSpPr>
            <p:cNvPr id="105498" name="Freeform 29"/>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499" name="Freeform 30"/>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solidFill>
                <a:srgbClr val="000000"/>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00" name="Line 31"/>
            <p:cNvSpPr>
              <a:spLocks noChangeShapeType="1"/>
            </p:cNvSpPr>
            <p:nvPr/>
          </p:nvSpPr>
          <p:spPr bwMode="auto">
            <a:xfrm>
              <a:off x="4124" y="545"/>
              <a:ext cx="1" cy="88"/>
            </a:xfrm>
            <a:prstGeom prst="lin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01" name="Rectangle 32"/>
            <p:cNvSpPr>
              <a:spLocks noChangeArrowheads="1"/>
            </p:cNvSpPr>
            <p:nvPr/>
          </p:nvSpPr>
          <p:spPr bwMode="auto">
            <a:xfrm>
              <a:off x="3889" y="242"/>
              <a:ext cx="320" cy="145"/>
            </a:xfrm>
            <a:prstGeom prst="rect">
              <a:avLst/>
            </a:prstGeom>
            <a:noFill/>
            <a:ln w="4" cap="rnd">
              <a:solidFill>
                <a:srgbClr val="000000"/>
              </a:solidFill>
              <a:miter lim="800000"/>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02" name="Rectangle 33"/>
            <p:cNvSpPr>
              <a:spLocks noChangeArrowheads="1"/>
            </p:cNvSpPr>
            <p:nvPr/>
          </p:nvSpPr>
          <p:spPr bwMode="auto">
            <a:xfrm>
              <a:off x="3927" y="267"/>
              <a:ext cx="287" cy="12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100" b="1">
                  <a:solidFill>
                    <a:srgbClr val="000000"/>
                  </a:solidFill>
                  <a:latin typeface="Arial" pitchFamily="34" charset="0"/>
                </a:rPr>
                <a:t>Ridge</a:t>
              </a:r>
              <a:endParaRPr lang="en-US">
                <a:solidFill>
                  <a:srgbClr val="000000"/>
                </a:solidFill>
                <a:latin typeface="Arial" pitchFamily="34" charset="0"/>
              </a:endParaRPr>
            </a:p>
          </p:txBody>
        </p:sp>
        <p:sp>
          <p:nvSpPr>
            <p:cNvPr id="105503" name="Freeform 34"/>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04" name="Freeform 35"/>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solidFill>
                <a:srgbClr val="000000"/>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05" name="Freeform 36"/>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06" name="Freeform 37"/>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07" name="Rectangle 38"/>
            <p:cNvSpPr>
              <a:spLocks noChangeArrowheads="1"/>
            </p:cNvSpPr>
            <p:nvPr/>
          </p:nvSpPr>
          <p:spPr bwMode="auto">
            <a:xfrm rot="-1740000">
              <a:off x="3150" y="1021"/>
              <a:ext cx="139"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pr</a:t>
              </a:r>
              <a:endParaRPr lang="en-US">
                <a:solidFill>
                  <a:srgbClr val="000000"/>
                </a:solidFill>
                <a:latin typeface="Arial" pitchFamily="34" charset="0"/>
              </a:endParaRPr>
            </a:p>
          </p:txBody>
        </p:sp>
        <p:sp>
          <p:nvSpPr>
            <p:cNvPr id="105508" name="Rectangle 39"/>
            <p:cNvSpPr>
              <a:spLocks noChangeArrowheads="1"/>
            </p:cNvSpPr>
            <p:nvPr/>
          </p:nvSpPr>
          <p:spPr bwMode="auto">
            <a:xfrm rot="-1440000">
              <a:off x="1533" y="1797"/>
              <a:ext cx="156"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ps</a:t>
              </a:r>
              <a:endParaRPr lang="en-US">
                <a:solidFill>
                  <a:srgbClr val="000000"/>
                </a:solidFill>
                <a:latin typeface="Arial" pitchFamily="34" charset="0"/>
              </a:endParaRPr>
            </a:p>
          </p:txBody>
        </p:sp>
        <p:sp>
          <p:nvSpPr>
            <p:cNvPr id="105509" name="Freeform 40"/>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0" name="Freeform 41"/>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1" name="Freeform 42"/>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2" name="Freeform 43"/>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3" name="Freeform 44"/>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4" name="Freeform 45"/>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5" name="Freeform 46"/>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6" name="Freeform 47"/>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17" name="Rectangle 48"/>
            <p:cNvSpPr>
              <a:spLocks noChangeArrowheads="1"/>
            </p:cNvSpPr>
            <p:nvPr/>
          </p:nvSpPr>
          <p:spPr bwMode="auto">
            <a:xfrm rot="-1800000">
              <a:off x="1775" y="1902"/>
              <a:ext cx="150"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ss</a:t>
              </a:r>
              <a:endParaRPr lang="en-US">
                <a:solidFill>
                  <a:srgbClr val="000000"/>
                </a:solidFill>
                <a:latin typeface="Arial" pitchFamily="34" charset="0"/>
              </a:endParaRPr>
            </a:p>
          </p:txBody>
        </p:sp>
        <p:sp>
          <p:nvSpPr>
            <p:cNvPr id="105518" name="Rectangle 49"/>
            <p:cNvSpPr>
              <a:spLocks noChangeArrowheads="1"/>
            </p:cNvSpPr>
            <p:nvPr/>
          </p:nvSpPr>
          <p:spPr bwMode="auto">
            <a:xfrm rot="-2100000">
              <a:off x="3004" y="725"/>
              <a:ext cx="133"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sr</a:t>
              </a:r>
              <a:endParaRPr lang="en-US">
                <a:solidFill>
                  <a:srgbClr val="000000"/>
                </a:solidFill>
                <a:latin typeface="Arial" pitchFamily="34" charset="0"/>
              </a:endParaRPr>
            </a:p>
          </p:txBody>
        </p:sp>
        <p:sp>
          <p:nvSpPr>
            <p:cNvPr id="105519" name="Freeform 50"/>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0" name="Freeform 51"/>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1" name="Freeform 52"/>
            <p:cNvSpPr>
              <a:spLocks/>
            </p:cNvSpPr>
            <p:nvPr/>
          </p:nvSpPr>
          <p:spPr bwMode="auto">
            <a:xfrm>
              <a:off x="918" y="602"/>
              <a:ext cx="3208" cy="1618"/>
            </a:xfrm>
            <a:custGeom>
              <a:avLst/>
              <a:gdLst>
                <a:gd name="T0" fmla="*/ 0 w 3208"/>
                <a:gd name="T1" fmla="*/ 1618 h 1618"/>
                <a:gd name="T2" fmla="*/ 88 w 3208"/>
                <a:gd name="T3" fmla="*/ 1589 h 1618"/>
                <a:gd name="T4" fmla="*/ 236 w 3208"/>
                <a:gd name="T5" fmla="*/ 1559 h 1618"/>
                <a:gd name="T6" fmla="*/ 383 w 3208"/>
                <a:gd name="T7" fmla="*/ 1530 h 1618"/>
                <a:gd name="T8" fmla="*/ 559 w 3208"/>
                <a:gd name="T9" fmla="*/ 1471 h 1618"/>
                <a:gd name="T10" fmla="*/ 706 w 3208"/>
                <a:gd name="T11" fmla="*/ 1412 h 1618"/>
                <a:gd name="T12" fmla="*/ 883 w 3208"/>
                <a:gd name="T13" fmla="*/ 1324 h 1618"/>
                <a:gd name="T14" fmla="*/ 1030 w 3208"/>
                <a:gd name="T15" fmla="*/ 1236 h 1618"/>
                <a:gd name="T16" fmla="*/ 1185 w 3208"/>
                <a:gd name="T17" fmla="*/ 1125 h 1618"/>
                <a:gd name="T18" fmla="*/ 1325 w 3208"/>
                <a:gd name="T19" fmla="*/ 1041 h 1618"/>
                <a:gd name="T20" fmla="*/ 1376 w 3208"/>
                <a:gd name="T21" fmla="*/ 997 h 1618"/>
                <a:gd name="T22" fmla="*/ 1510 w 3208"/>
                <a:gd name="T23" fmla="*/ 885 h 1618"/>
                <a:gd name="T24" fmla="*/ 1633 w 3208"/>
                <a:gd name="T25" fmla="*/ 772 h 1618"/>
                <a:gd name="T26" fmla="*/ 1762 w 3208"/>
                <a:gd name="T27" fmla="*/ 655 h 1618"/>
                <a:gd name="T28" fmla="*/ 1897 w 3208"/>
                <a:gd name="T29" fmla="*/ 510 h 1618"/>
                <a:gd name="T30" fmla="*/ 1997 w 3208"/>
                <a:gd name="T31" fmla="*/ 426 h 1618"/>
                <a:gd name="T32" fmla="*/ 2098 w 3208"/>
                <a:gd name="T33" fmla="*/ 353 h 1618"/>
                <a:gd name="T34" fmla="*/ 2211 w 3208"/>
                <a:gd name="T35" fmla="*/ 280 h 1618"/>
                <a:gd name="T36" fmla="*/ 2328 w 3208"/>
                <a:gd name="T37" fmla="*/ 218 h 1618"/>
                <a:gd name="T38" fmla="*/ 2418 w 3208"/>
                <a:gd name="T39" fmla="*/ 174 h 1618"/>
                <a:gd name="T40" fmla="*/ 2558 w 3208"/>
                <a:gd name="T41" fmla="*/ 118 h 1618"/>
                <a:gd name="T42" fmla="*/ 2664 w 3208"/>
                <a:gd name="T43" fmla="*/ 84 h 1618"/>
                <a:gd name="T44" fmla="*/ 2771 w 3208"/>
                <a:gd name="T45" fmla="*/ 56 h 1618"/>
                <a:gd name="T46" fmla="*/ 2883 w 3208"/>
                <a:gd name="T47" fmla="*/ 28 h 1618"/>
                <a:gd name="T48" fmla="*/ 2995 w 3208"/>
                <a:gd name="T49" fmla="*/ 11 h 1618"/>
                <a:gd name="T50" fmla="*/ 3129 w 3208"/>
                <a:gd name="T51" fmla="*/ 6 h 1618"/>
                <a:gd name="T52" fmla="*/ 3208 w 3208"/>
                <a:gd name="T53" fmla="*/ 0 h 1618"/>
                <a:gd name="T54" fmla="*/ 3208 w 3208"/>
                <a:gd name="T55" fmla="*/ 1618 h 1618"/>
                <a:gd name="T56" fmla="*/ 0 w 3208"/>
                <a:gd name="T57" fmla="*/ 1618 h 161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208"/>
                <a:gd name="T88" fmla="*/ 0 h 1618"/>
                <a:gd name="T89" fmla="*/ 3208 w 3208"/>
                <a:gd name="T90" fmla="*/ 1618 h 161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208" h="1618">
                  <a:moveTo>
                    <a:pt x="0" y="1618"/>
                  </a:moveTo>
                  <a:lnTo>
                    <a:pt x="88" y="1589"/>
                  </a:lnTo>
                  <a:lnTo>
                    <a:pt x="236" y="1559"/>
                  </a:lnTo>
                  <a:lnTo>
                    <a:pt x="383" y="1530"/>
                  </a:lnTo>
                  <a:lnTo>
                    <a:pt x="559" y="1471"/>
                  </a:lnTo>
                  <a:lnTo>
                    <a:pt x="706" y="1412"/>
                  </a:lnTo>
                  <a:lnTo>
                    <a:pt x="883" y="1324"/>
                  </a:lnTo>
                  <a:lnTo>
                    <a:pt x="1030" y="1236"/>
                  </a:lnTo>
                  <a:lnTo>
                    <a:pt x="1185" y="1125"/>
                  </a:lnTo>
                  <a:lnTo>
                    <a:pt x="1325" y="1041"/>
                  </a:lnTo>
                  <a:lnTo>
                    <a:pt x="1376" y="997"/>
                  </a:lnTo>
                  <a:lnTo>
                    <a:pt x="1510" y="885"/>
                  </a:lnTo>
                  <a:lnTo>
                    <a:pt x="1633" y="772"/>
                  </a:lnTo>
                  <a:lnTo>
                    <a:pt x="1762" y="655"/>
                  </a:lnTo>
                  <a:lnTo>
                    <a:pt x="1897" y="510"/>
                  </a:lnTo>
                  <a:lnTo>
                    <a:pt x="1997" y="426"/>
                  </a:lnTo>
                  <a:lnTo>
                    <a:pt x="2098" y="353"/>
                  </a:lnTo>
                  <a:lnTo>
                    <a:pt x="2211" y="280"/>
                  </a:lnTo>
                  <a:lnTo>
                    <a:pt x="2328" y="218"/>
                  </a:lnTo>
                  <a:lnTo>
                    <a:pt x="2418" y="174"/>
                  </a:lnTo>
                  <a:lnTo>
                    <a:pt x="2558" y="118"/>
                  </a:lnTo>
                  <a:lnTo>
                    <a:pt x="2664" y="84"/>
                  </a:lnTo>
                  <a:lnTo>
                    <a:pt x="2771" y="56"/>
                  </a:lnTo>
                  <a:lnTo>
                    <a:pt x="2883" y="28"/>
                  </a:lnTo>
                  <a:lnTo>
                    <a:pt x="2995" y="11"/>
                  </a:lnTo>
                  <a:lnTo>
                    <a:pt x="3129" y="6"/>
                  </a:lnTo>
                  <a:lnTo>
                    <a:pt x="3208" y="0"/>
                  </a:lnTo>
                  <a:lnTo>
                    <a:pt x="3208" y="1618"/>
                  </a:lnTo>
                  <a:lnTo>
                    <a:pt x="0" y="1618"/>
                  </a:lnTo>
                  <a:close/>
                </a:path>
              </a:pathLst>
            </a:custGeom>
            <a:solidFill>
              <a:srgbClr val="EAEAEA"/>
            </a:solidFill>
            <a:ln w="9525">
              <a:no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2" name="Freeform 53"/>
            <p:cNvSpPr>
              <a:spLocks/>
            </p:cNvSpPr>
            <p:nvPr/>
          </p:nvSpPr>
          <p:spPr bwMode="auto">
            <a:xfrm>
              <a:off x="859" y="603"/>
              <a:ext cx="3265" cy="1617"/>
            </a:xfrm>
            <a:custGeom>
              <a:avLst/>
              <a:gdLst>
                <a:gd name="T0" fmla="*/ 0 w 3265"/>
                <a:gd name="T1" fmla="*/ 1617 h 1617"/>
                <a:gd name="T2" fmla="*/ 442 w 3265"/>
                <a:gd name="T3" fmla="*/ 1529 h 1617"/>
                <a:gd name="T4" fmla="*/ 824 w 3265"/>
                <a:gd name="T5" fmla="*/ 1382 h 1617"/>
                <a:gd name="T6" fmla="*/ 1353 w 3265"/>
                <a:gd name="T7" fmla="*/ 1059 h 1617"/>
                <a:gd name="T8" fmla="*/ 1706 w 3265"/>
                <a:gd name="T9" fmla="*/ 765 h 1617"/>
                <a:gd name="T10" fmla="*/ 2001 w 3265"/>
                <a:gd name="T11" fmla="*/ 471 h 1617"/>
                <a:gd name="T12" fmla="*/ 2295 w 3265"/>
                <a:gd name="T13" fmla="*/ 265 h 1617"/>
                <a:gd name="T14" fmla="*/ 2618 w 3265"/>
                <a:gd name="T15" fmla="*/ 118 h 1617"/>
                <a:gd name="T16" fmla="*/ 2942 w 3265"/>
                <a:gd name="T17" fmla="*/ 30 h 1617"/>
                <a:gd name="T18" fmla="*/ 3265 w 3265"/>
                <a:gd name="T19" fmla="*/ 0 h 16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265"/>
                <a:gd name="T31" fmla="*/ 0 h 1617"/>
                <a:gd name="T32" fmla="*/ 3265 w 3265"/>
                <a:gd name="T33" fmla="*/ 1617 h 16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265" h="1617">
                  <a:moveTo>
                    <a:pt x="0" y="1617"/>
                  </a:moveTo>
                  <a:cubicBezTo>
                    <a:pt x="152" y="1593"/>
                    <a:pt x="304" y="1568"/>
                    <a:pt x="442" y="1529"/>
                  </a:cubicBezTo>
                  <a:cubicBezTo>
                    <a:pt x="579" y="1490"/>
                    <a:pt x="672" y="1460"/>
                    <a:pt x="824" y="1382"/>
                  </a:cubicBezTo>
                  <a:cubicBezTo>
                    <a:pt x="976" y="1304"/>
                    <a:pt x="1206" y="1161"/>
                    <a:pt x="1353" y="1059"/>
                  </a:cubicBezTo>
                  <a:cubicBezTo>
                    <a:pt x="1501" y="956"/>
                    <a:pt x="1599" y="863"/>
                    <a:pt x="1706" y="765"/>
                  </a:cubicBezTo>
                  <a:cubicBezTo>
                    <a:pt x="1814" y="667"/>
                    <a:pt x="1903" y="554"/>
                    <a:pt x="2001" y="471"/>
                  </a:cubicBezTo>
                  <a:cubicBezTo>
                    <a:pt x="2099" y="388"/>
                    <a:pt x="2192" y="324"/>
                    <a:pt x="2295" y="265"/>
                  </a:cubicBezTo>
                  <a:cubicBezTo>
                    <a:pt x="2398" y="206"/>
                    <a:pt x="2510" y="157"/>
                    <a:pt x="2618" y="118"/>
                  </a:cubicBezTo>
                  <a:cubicBezTo>
                    <a:pt x="2726" y="79"/>
                    <a:pt x="2834" y="50"/>
                    <a:pt x="2942" y="30"/>
                  </a:cubicBezTo>
                  <a:cubicBezTo>
                    <a:pt x="3050" y="10"/>
                    <a:pt x="3158" y="5"/>
                    <a:pt x="3265" y="0"/>
                  </a:cubicBezTo>
                </a:path>
              </a:pathLst>
            </a:custGeom>
            <a:noFill/>
            <a:ln w="15">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3" name="Line 54"/>
            <p:cNvSpPr>
              <a:spLocks noChangeShapeType="1"/>
            </p:cNvSpPr>
            <p:nvPr/>
          </p:nvSpPr>
          <p:spPr bwMode="auto">
            <a:xfrm>
              <a:off x="859" y="2220"/>
              <a:ext cx="3265" cy="1"/>
            </a:xfrm>
            <a:prstGeom prst="line">
              <a:avLst/>
            </a:prstGeom>
            <a:noFill/>
            <a:ln w="11">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4" name="Freeform 55"/>
            <p:cNvSpPr>
              <a:spLocks noEditPoints="1"/>
            </p:cNvSpPr>
            <p:nvPr/>
          </p:nvSpPr>
          <p:spPr bwMode="auto">
            <a:xfrm>
              <a:off x="2330" y="1568"/>
              <a:ext cx="1794" cy="11"/>
            </a:xfrm>
            <a:custGeom>
              <a:avLst/>
              <a:gdLst>
                <a:gd name="T0" fmla="*/ 33 w 1794"/>
                <a:gd name="T1" fmla="*/ 0 h 11"/>
                <a:gd name="T2" fmla="*/ 44 w 1794"/>
                <a:gd name="T3" fmla="*/ 11 h 11"/>
                <a:gd name="T4" fmla="*/ 88 w 1794"/>
                <a:gd name="T5" fmla="*/ 0 h 11"/>
                <a:gd name="T6" fmla="*/ 121 w 1794"/>
                <a:gd name="T7" fmla="*/ 11 h 11"/>
                <a:gd name="T8" fmla="*/ 132 w 1794"/>
                <a:gd name="T9" fmla="*/ 0 h 11"/>
                <a:gd name="T10" fmla="*/ 188 w 1794"/>
                <a:gd name="T11" fmla="*/ 0 h 11"/>
                <a:gd name="T12" fmla="*/ 199 w 1794"/>
                <a:gd name="T13" fmla="*/ 11 h 11"/>
                <a:gd name="T14" fmla="*/ 243 w 1794"/>
                <a:gd name="T15" fmla="*/ 0 h 11"/>
                <a:gd name="T16" fmla="*/ 276 w 1794"/>
                <a:gd name="T17" fmla="*/ 11 h 11"/>
                <a:gd name="T18" fmla="*/ 287 w 1794"/>
                <a:gd name="T19" fmla="*/ 0 h 11"/>
                <a:gd name="T20" fmla="*/ 342 w 1794"/>
                <a:gd name="T21" fmla="*/ 0 h 11"/>
                <a:gd name="T22" fmla="*/ 353 w 1794"/>
                <a:gd name="T23" fmla="*/ 11 h 11"/>
                <a:gd name="T24" fmla="*/ 397 w 1794"/>
                <a:gd name="T25" fmla="*/ 0 h 11"/>
                <a:gd name="T26" fmla="*/ 430 w 1794"/>
                <a:gd name="T27" fmla="*/ 11 h 11"/>
                <a:gd name="T28" fmla="*/ 441 w 1794"/>
                <a:gd name="T29" fmla="*/ 0 h 11"/>
                <a:gd name="T30" fmla="*/ 496 w 1794"/>
                <a:gd name="T31" fmla="*/ 0 h 11"/>
                <a:gd name="T32" fmla="*/ 508 w 1794"/>
                <a:gd name="T33" fmla="*/ 11 h 11"/>
                <a:gd name="T34" fmla="*/ 552 w 1794"/>
                <a:gd name="T35" fmla="*/ 0 h 11"/>
                <a:gd name="T36" fmla="*/ 585 w 1794"/>
                <a:gd name="T37" fmla="*/ 11 h 11"/>
                <a:gd name="T38" fmla="*/ 596 w 1794"/>
                <a:gd name="T39" fmla="*/ 0 h 11"/>
                <a:gd name="T40" fmla="*/ 651 w 1794"/>
                <a:gd name="T41" fmla="*/ 0 h 11"/>
                <a:gd name="T42" fmla="*/ 662 w 1794"/>
                <a:gd name="T43" fmla="*/ 11 h 11"/>
                <a:gd name="T44" fmla="*/ 706 w 1794"/>
                <a:gd name="T45" fmla="*/ 0 h 11"/>
                <a:gd name="T46" fmla="*/ 739 w 1794"/>
                <a:gd name="T47" fmla="*/ 11 h 11"/>
                <a:gd name="T48" fmla="*/ 750 w 1794"/>
                <a:gd name="T49" fmla="*/ 0 h 11"/>
                <a:gd name="T50" fmla="*/ 805 w 1794"/>
                <a:gd name="T51" fmla="*/ 0 h 11"/>
                <a:gd name="T52" fmla="*/ 816 w 1794"/>
                <a:gd name="T53" fmla="*/ 11 h 11"/>
                <a:gd name="T54" fmla="*/ 860 w 1794"/>
                <a:gd name="T55" fmla="*/ 0 h 11"/>
                <a:gd name="T56" fmla="*/ 894 w 1794"/>
                <a:gd name="T57" fmla="*/ 11 h 11"/>
                <a:gd name="T58" fmla="*/ 905 w 1794"/>
                <a:gd name="T59" fmla="*/ 0 h 11"/>
                <a:gd name="T60" fmla="*/ 960 w 1794"/>
                <a:gd name="T61" fmla="*/ 0 h 11"/>
                <a:gd name="T62" fmla="*/ 971 w 1794"/>
                <a:gd name="T63" fmla="*/ 11 h 11"/>
                <a:gd name="T64" fmla="*/ 1015 w 1794"/>
                <a:gd name="T65" fmla="*/ 0 h 11"/>
                <a:gd name="T66" fmla="*/ 1048 w 1794"/>
                <a:gd name="T67" fmla="*/ 11 h 11"/>
                <a:gd name="T68" fmla="*/ 1059 w 1794"/>
                <a:gd name="T69" fmla="*/ 0 h 11"/>
                <a:gd name="T70" fmla="*/ 1114 w 1794"/>
                <a:gd name="T71" fmla="*/ 0 h 11"/>
                <a:gd name="T72" fmla="*/ 1125 w 1794"/>
                <a:gd name="T73" fmla="*/ 11 h 11"/>
                <a:gd name="T74" fmla="*/ 1169 w 1794"/>
                <a:gd name="T75" fmla="*/ 0 h 11"/>
                <a:gd name="T76" fmla="*/ 1202 w 1794"/>
                <a:gd name="T77" fmla="*/ 11 h 11"/>
                <a:gd name="T78" fmla="*/ 1213 w 1794"/>
                <a:gd name="T79" fmla="*/ 0 h 11"/>
                <a:gd name="T80" fmla="*/ 1269 w 1794"/>
                <a:gd name="T81" fmla="*/ 0 h 11"/>
                <a:gd name="T82" fmla="*/ 1280 w 1794"/>
                <a:gd name="T83" fmla="*/ 11 h 11"/>
                <a:gd name="T84" fmla="*/ 1324 w 1794"/>
                <a:gd name="T85" fmla="*/ 0 h 11"/>
                <a:gd name="T86" fmla="*/ 1357 w 1794"/>
                <a:gd name="T87" fmla="*/ 11 h 11"/>
                <a:gd name="T88" fmla="*/ 1368 w 1794"/>
                <a:gd name="T89" fmla="*/ 0 h 11"/>
                <a:gd name="T90" fmla="*/ 1423 w 1794"/>
                <a:gd name="T91" fmla="*/ 0 h 11"/>
                <a:gd name="T92" fmla="*/ 1434 w 1794"/>
                <a:gd name="T93" fmla="*/ 11 h 11"/>
                <a:gd name="T94" fmla="*/ 1478 w 1794"/>
                <a:gd name="T95" fmla="*/ 0 h 11"/>
                <a:gd name="T96" fmla="*/ 1511 w 1794"/>
                <a:gd name="T97" fmla="*/ 11 h 11"/>
                <a:gd name="T98" fmla="*/ 1522 w 1794"/>
                <a:gd name="T99" fmla="*/ 0 h 11"/>
                <a:gd name="T100" fmla="*/ 1577 w 1794"/>
                <a:gd name="T101" fmla="*/ 0 h 11"/>
                <a:gd name="T102" fmla="*/ 1588 w 1794"/>
                <a:gd name="T103" fmla="*/ 11 h 11"/>
                <a:gd name="T104" fmla="*/ 1633 w 1794"/>
                <a:gd name="T105" fmla="*/ 0 h 11"/>
                <a:gd name="T106" fmla="*/ 1666 w 1794"/>
                <a:gd name="T107" fmla="*/ 11 h 11"/>
                <a:gd name="T108" fmla="*/ 1677 w 1794"/>
                <a:gd name="T109" fmla="*/ 0 h 11"/>
                <a:gd name="T110" fmla="*/ 1732 w 1794"/>
                <a:gd name="T111" fmla="*/ 0 h 11"/>
                <a:gd name="T112" fmla="*/ 1743 w 1794"/>
                <a:gd name="T113" fmla="*/ 11 h 11"/>
                <a:gd name="T114" fmla="*/ 1787 w 1794"/>
                <a:gd name="T115" fmla="*/ 0 h 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94"/>
                <a:gd name="T175" fmla="*/ 0 h 11"/>
                <a:gd name="T176" fmla="*/ 1794 w 1794"/>
                <a:gd name="T177" fmla="*/ 11 h 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94" h="11">
                  <a:moveTo>
                    <a:pt x="0" y="0"/>
                  </a:moveTo>
                  <a:lnTo>
                    <a:pt x="11" y="0"/>
                  </a:lnTo>
                  <a:lnTo>
                    <a:pt x="11" y="11"/>
                  </a:lnTo>
                  <a:lnTo>
                    <a:pt x="0" y="11"/>
                  </a:lnTo>
                  <a:lnTo>
                    <a:pt x="0" y="0"/>
                  </a:lnTo>
                  <a:close/>
                  <a:moveTo>
                    <a:pt x="22" y="0"/>
                  </a:moveTo>
                  <a:lnTo>
                    <a:pt x="33" y="0"/>
                  </a:lnTo>
                  <a:lnTo>
                    <a:pt x="33" y="11"/>
                  </a:lnTo>
                  <a:lnTo>
                    <a:pt x="22" y="11"/>
                  </a:lnTo>
                  <a:lnTo>
                    <a:pt x="22" y="0"/>
                  </a:lnTo>
                  <a:close/>
                  <a:moveTo>
                    <a:pt x="44" y="0"/>
                  </a:moveTo>
                  <a:lnTo>
                    <a:pt x="55" y="0"/>
                  </a:lnTo>
                  <a:lnTo>
                    <a:pt x="55" y="11"/>
                  </a:lnTo>
                  <a:lnTo>
                    <a:pt x="44" y="11"/>
                  </a:lnTo>
                  <a:lnTo>
                    <a:pt x="44" y="0"/>
                  </a:lnTo>
                  <a:close/>
                  <a:moveTo>
                    <a:pt x="66" y="0"/>
                  </a:moveTo>
                  <a:lnTo>
                    <a:pt x="77" y="0"/>
                  </a:lnTo>
                  <a:lnTo>
                    <a:pt x="77" y="11"/>
                  </a:lnTo>
                  <a:lnTo>
                    <a:pt x="66" y="11"/>
                  </a:lnTo>
                  <a:lnTo>
                    <a:pt x="66" y="0"/>
                  </a:lnTo>
                  <a:close/>
                  <a:moveTo>
                    <a:pt x="88" y="0"/>
                  </a:moveTo>
                  <a:lnTo>
                    <a:pt x="99" y="0"/>
                  </a:lnTo>
                  <a:lnTo>
                    <a:pt x="99" y="11"/>
                  </a:lnTo>
                  <a:lnTo>
                    <a:pt x="88" y="11"/>
                  </a:lnTo>
                  <a:lnTo>
                    <a:pt x="88" y="0"/>
                  </a:lnTo>
                  <a:close/>
                  <a:moveTo>
                    <a:pt x="110" y="0"/>
                  </a:moveTo>
                  <a:lnTo>
                    <a:pt x="121" y="0"/>
                  </a:lnTo>
                  <a:lnTo>
                    <a:pt x="121" y="11"/>
                  </a:lnTo>
                  <a:lnTo>
                    <a:pt x="110" y="11"/>
                  </a:lnTo>
                  <a:lnTo>
                    <a:pt x="110" y="0"/>
                  </a:lnTo>
                  <a:close/>
                  <a:moveTo>
                    <a:pt x="132" y="0"/>
                  </a:moveTo>
                  <a:lnTo>
                    <a:pt x="144" y="0"/>
                  </a:lnTo>
                  <a:lnTo>
                    <a:pt x="144" y="11"/>
                  </a:lnTo>
                  <a:lnTo>
                    <a:pt x="132" y="11"/>
                  </a:lnTo>
                  <a:lnTo>
                    <a:pt x="132" y="0"/>
                  </a:lnTo>
                  <a:close/>
                  <a:moveTo>
                    <a:pt x="155" y="0"/>
                  </a:moveTo>
                  <a:lnTo>
                    <a:pt x="166" y="0"/>
                  </a:lnTo>
                  <a:lnTo>
                    <a:pt x="166" y="11"/>
                  </a:lnTo>
                  <a:lnTo>
                    <a:pt x="155" y="11"/>
                  </a:lnTo>
                  <a:lnTo>
                    <a:pt x="155" y="0"/>
                  </a:lnTo>
                  <a:close/>
                  <a:moveTo>
                    <a:pt x="177" y="0"/>
                  </a:moveTo>
                  <a:lnTo>
                    <a:pt x="188" y="0"/>
                  </a:lnTo>
                  <a:lnTo>
                    <a:pt x="188" y="11"/>
                  </a:lnTo>
                  <a:lnTo>
                    <a:pt x="177" y="11"/>
                  </a:lnTo>
                  <a:lnTo>
                    <a:pt x="177" y="0"/>
                  </a:lnTo>
                  <a:close/>
                  <a:moveTo>
                    <a:pt x="199" y="0"/>
                  </a:moveTo>
                  <a:lnTo>
                    <a:pt x="210" y="0"/>
                  </a:lnTo>
                  <a:lnTo>
                    <a:pt x="210" y="11"/>
                  </a:lnTo>
                  <a:lnTo>
                    <a:pt x="199" y="11"/>
                  </a:lnTo>
                  <a:lnTo>
                    <a:pt x="199" y="0"/>
                  </a:lnTo>
                  <a:close/>
                  <a:moveTo>
                    <a:pt x="221" y="0"/>
                  </a:moveTo>
                  <a:lnTo>
                    <a:pt x="232" y="0"/>
                  </a:lnTo>
                  <a:lnTo>
                    <a:pt x="232" y="11"/>
                  </a:lnTo>
                  <a:lnTo>
                    <a:pt x="221" y="11"/>
                  </a:lnTo>
                  <a:lnTo>
                    <a:pt x="221" y="0"/>
                  </a:lnTo>
                  <a:close/>
                  <a:moveTo>
                    <a:pt x="243" y="0"/>
                  </a:moveTo>
                  <a:lnTo>
                    <a:pt x="254" y="0"/>
                  </a:lnTo>
                  <a:lnTo>
                    <a:pt x="254" y="11"/>
                  </a:lnTo>
                  <a:lnTo>
                    <a:pt x="243" y="11"/>
                  </a:lnTo>
                  <a:lnTo>
                    <a:pt x="243" y="0"/>
                  </a:lnTo>
                  <a:close/>
                  <a:moveTo>
                    <a:pt x="265" y="0"/>
                  </a:moveTo>
                  <a:lnTo>
                    <a:pt x="276" y="0"/>
                  </a:lnTo>
                  <a:lnTo>
                    <a:pt x="276" y="11"/>
                  </a:lnTo>
                  <a:lnTo>
                    <a:pt x="265" y="11"/>
                  </a:lnTo>
                  <a:lnTo>
                    <a:pt x="265" y="0"/>
                  </a:lnTo>
                  <a:close/>
                  <a:moveTo>
                    <a:pt x="287" y="0"/>
                  </a:moveTo>
                  <a:lnTo>
                    <a:pt x="298" y="0"/>
                  </a:lnTo>
                  <a:lnTo>
                    <a:pt x="298" y="11"/>
                  </a:lnTo>
                  <a:lnTo>
                    <a:pt x="287" y="11"/>
                  </a:lnTo>
                  <a:lnTo>
                    <a:pt x="287" y="0"/>
                  </a:lnTo>
                  <a:close/>
                  <a:moveTo>
                    <a:pt x="309" y="0"/>
                  </a:moveTo>
                  <a:lnTo>
                    <a:pt x="320" y="0"/>
                  </a:lnTo>
                  <a:lnTo>
                    <a:pt x="320" y="11"/>
                  </a:lnTo>
                  <a:lnTo>
                    <a:pt x="309" y="11"/>
                  </a:lnTo>
                  <a:lnTo>
                    <a:pt x="309" y="0"/>
                  </a:lnTo>
                  <a:close/>
                  <a:moveTo>
                    <a:pt x="331" y="0"/>
                  </a:moveTo>
                  <a:lnTo>
                    <a:pt x="342" y="0"/>
                  </a:lnTo>
                  <a:lnTo>
                    <a:pt x="342" y="11"/>
                  </a:lnTo>
                  <a:lnTo>
                    <a:pt x="331" y="11"/>
                  </a:lnTo>
                  <a:lnTo>
                    <a:pt x="331" y="0"/>
                  </a:lnTo>
                  <a:close/>
                  <a:moveTo>
                    <a:pt x="353" y="0"/>
                  </a:moveTo>
                  <a:lnTo>
                    <a:pt x="364" y="0"/>
                  </a:lnTo>
                  <a:lnTo>
                    <a:pt x="364" y="11"/>
                  </a:lnTo>
                  <a:lnTo>
                    <a:pt x="353" y="11"/>
                  </a:lnTo>
                  <a:lnTo>
                    <a:pt x="353" y="0"/>
                  </a:lnTo>
                  <a:close/>
                  <a:moveTo>
                    <a:pt x="375" y="0"/>
                  </a:moveTo>
                  <a:lnTo>
                    <a:pt x="386" y="0"/>
                  </a:lnTo>
                  <a:lnTo>
                    <a:pt x="386" y="11"/>
                  </a:lnTo>
                  <a:lnTo>
                    <a:pt x="375" y="11"/>
                  </a:lnTo>
                  <a:lnTo>
                    <a:pt x="375" y="0"/>
                  </a:lnTo>
                  <a:close/>
                  <a:moveTo>
                    <a:pt x="397" y="0"/>
                  </a:moveTo>
                  <a:lnTo>
                    <a:pt x="408" y="0"/>
                  </a:lnTo>
                  <a:lnTo>
                    <a:pt x="408" y="11"/>
                  </a:lnTo>
                  <a:lnTo>
                    <a:pt x="397" y="11"/>
                  </a:lnTo>
                  <a:lnTo>
                    <a:pt x="397" y="0"/>
                  </a:lnTo>
                  <a:close/>
                  <a:moveTo>
                    <a:pt x="419" y="0"/>
                  </a:moveTo>
                  <a:lnTo>
                    <a:pt x="430" y="0"/>
                  </a:lnTo>
                  <a:lnTo>
                    <a:pt x="430" y="11"/>
                  </a:lnTo>
                  <a:lnTo>
                    <a:pt x="419" y="11"/>
                  </a:lnTo>
                  <a:lnTo>
                    <a:pt x="419" y="0"/>
                  </a:lnTo>
                  <a:close/>
                  <a:moveTo>
                    <a:pt x="441" y="0"/>
                  </a:moveTo>
                  <a:lnTo>
                    <a:pt x="452" y="0"/>
                  </a:lnTo>
                  <a:lnTo>
                    <a:pt x="452" y="11"/>
                  </a:lnTo>
                  <a:lnTo>
                    <a:pt x="441" y="11"/>
                  </a:lnTo>
                  <a:lnTo>
                    <a:pt x="441" y="0"/>
                  </a:lnTo>
                  <a:close/>
                  <a:moveTo>
                    <a:pt x="463" y="0"/>
                  </a:moveTo>
                  <a:lnTo>
                    <a:pt x="474" y="0"/>
                  </a:lnTo>
                  <a:lnTo>
                    <a:pt x="474" y="11"/>
                  </a:lnTo>
                  <a:lnTo>
                    <a:pt x="463" y="11"/>
                  </a:lnTo>
                  <a:lnTo>
                    <a:pt x="463" y="0"/>
                  </a:lnTo>
                  <a:close/>
                  <a:moveTo>
                    <a:pt x="485" y="0"/>
                  </a:moveTo>
                  <a:lnTo>
                    <a:pt x="496" y="0"/>
                  </a:lnTo>
                  <a:lnTo>
                    <a:pt x="496" y="11"/>
                  </a:lnTo>
                  <a:lnTo>
                    <a:pt x="485" y="11"/>
                  </a:lnTo>
                  <a:lnTo>
                    <a:pt x="485" y="0"/>
                  </a:lnTo>
                  <a:close/>
                  <a:moveTo>
                    <a:pt x="508" y="0"/>
                  </a:moveTo>
                  <a:lnTo>
                    <a:pt x="519" y="0"/>
                  </a:lnTo>
                  <a:lnTo>
                    <a:pt x="519" y="11"/>
                  </a:lnTo>
                  <a:lnTo>
                    <a:pt x="508" y="11"/>
                  </a:lnTo>
                  <a:lnTo>
                    <a:pt x="508" y="0"/>
                  </a:lnTo>
                  <a:close/>
                  <a:moveTo>
                    <a:pt x="530" y="0"/>
                  </a:moveTo>
                  <a:lnTo>
                    <a:pt x="541" y="0"/>
                  </a:lnTo>
                  <a:lnTo>
                    <a:pt x="541" y="11"/>
                  </a:lnTo>
                  <a:lnTo>
                    <a:pt x="530" y="11"/>
                  </a:lnTo>
                  <a:lnTo>
                    <a:pt x="530" y="0"/>
                  </a:lnTo>
                  <a:close/>
                  <a:moveTo>
                    <a:pt x="552" y="0"/>
                  </a:moveTo>
                  <a:lnTo>
                    <a:pt x="563" y="0"/>
                  </a:lnTo>
                  <a:lnTo>
                    <a:pt x="563" y="11"/>
                  </a:lnTo>
                  <a:lnTo>
                    <a:pt x="552" y="11"/>
                  </a:lnTo>
                  <a:lnTo>
                    <a:pt x="552" y="0"/>
                  </a:lnTo>
                  <a:close/>
                  <a:moveTo>
                    <a:pt x="574" y="0"/>
                  </a:moveTo>
                  <a:lnTo>
                    <a:pt x="585" y="0"/>
                  </a:lnTo>
                  <a:lnTo>
                    <a:pt x="585" y="11"/>
                  </a:lnTo>
                  <a:lnTo>
                    <a:pt x="574" y="11"/>
                  </a:lnTo>
                  <a:lnTo>
                    <a:pt x="574" y="0"/>
                  </a:lnTo>
                  <a:close/>
                  <a:moveTo>
                    <a:pt x="596" y="0"/>
                  </a:moveTo>
                  <a:lnTo>
                    <a:pt x="607" y="0"/>
                  </a:lnTo>
                  <a:lnTo>
                    <a:pt x="607" y="11"/>
                  </a:lnTo>
                  <a:lnTo>
                    <a:pt x="596" y="11"/>
                  </a:lnTo>
                  <a:lnTo>
                    <a:pt x="596" y="0"/>
                  </a:lnTo>
                  <a:close/>
                  <a:moveTo>
                    <a:pt x="618" y="0"/>
                  </a:moveTo>
                  <a:lnTo>
                    <a:pt x="629" y="0"/>
                  </a:lnTo>
                  <a:lnTo>
                    <a:pt x="629" y="11"/>
                  </a:lnTo>
                  <a:lnTo>
                    <a:pt x="618" y="11"/>
                  </a:lnTo>
                  <a:lnTo>
                    <a:pt x="618" y="0"/>
                  </a:lnTo>
                  <a:close/>
                  <a:moveTo>
                    <a:pt x="640" y="0"/>
                  </a:moveTo>
                  <a:lnTo>
                    <a:pt x="651" y="0"/>
                  </a:lnTo>
                  <a:lnTo>
                    <a:pt x="651" y="11"/>
                  </a:lnTo>
                  <a:lnTo>
                    <a:pt x="640" y="11"/>
                  </a:lnTo>
                  <a:lnTo>
                    <a:pt x="640" y="0"/>
                  </a:lnTo>
                  <a:close/>
                  <a:moveTo>
                    <a:pt x="662" y="0"/>
                  </a:moveTo>
                  <a:lnTo>
                    <a:pt x="673" y="0"/>
                  </a:lnTo>
                  <a:lnTo>
                    <a:pt x="673" y="11"/>
                  </a:lnTo>
                  <a:lnTo>
                    <a:pt x="662" y="11"/>
                  </a:lnTo>
                  <a:lnTo>
                    <a:pt x="662" y="0"/>
                  </a:lnTo>
                  <a:close/>
                  <a:moveTo>
                    <a:pt x="684" y="0"/>
                  </a:moveTo>
                  <a:lnTo>
                    <a:pt x="695" y="0"/>
                  </a:lnTo>
                  <a:lnTo>
                    <a:pt x="695" y="11"/>
                  </a:lnTo>
                  <a:lnTo>
                    <a:pt x="684" y="11"/>
                  </a:lnTo>
                  <a:lnTo>
                    <a:pt x="684" y="0"/>
                  </a:lnTo>
                  <a:close/>
                  <a:moveTo>
                    <a:pt x="706" y="0"/>
                  </a:moveTo>
                  <a:lnTo>
                    <a:pt x="717" y="0"/>
                  </a:lnTo>
                  <a:lnTo>
                    <a:pt x="717" y="11"/>
                  </a:lnTo>
                  <a:lnTo>
                    <a:pt x="706" y="11"/>
                  </a:lnTo>
                  <a:lnTo>
                    <a:pt x="706" y="0"/>
                  </a:lnTo>
                  <a:close/>
                  <a:moveTo>
                    <a:pt x="728" y="0"/>
                  </a:moveTo>
                  <a:lnTo>
                    <a:pt x="739" y="0"/>
                  </a:lnTo>
                  <a:lnTo>
                    <a:pt x="739" y="11"/>
                  </a:lnTo>
                  <a:lnTo>
                    <a:pt x="728" y="11"/>
                  </a:lnTo>
                  <a:lnTo>
                    <a:pt x="728" y="0"/>
                  </a:lnTo>
                  <a:close/>
                  <a:moveTo>
                    <a:pt x="750" y="0"/>
                  </a:moveTo>
                  <a:lnTo>
                    <a:pt x="761" y="0"/>
                  </a:lnTo>
                  <a:lnTo>
                    <a:pt x="761" y="11"/>
                  </a:lnTo>
                  <a:lnTo>
                    <a:pt x="750" y="11"/>
                  </a:lnTo>
                  <a:lnTo>
                    <a:pt x="750" y="0"/>
                  </a:lnTo>
                  <a:close/>
                  <a:moveTo>
                    <a:pt x="772" y="0"/>
                  </a:moveTo>
                  <a:lnTo>
                    <a:pt x="783" y="0"/>
                  </a:lnTo>
                  <a:lnTo>
                    <a:pt x="783" y="11"/>
                  </a:lnTo>
                  <a:lnTo>
                    <a:pt x="772" y="11"/>
                  </a:lnTo>
                  <a:lnTo>
                    <a:pt x="772" y="0"/>
                  </a:lnTo>
                  <a:close/>
                  <a:moveTo>
                    <a:pt x="794" y="0"/>
                  </a:moveTo>
                  <a:lnTo>
                    <a:pt x="805" y="0"/>
                  </a:lnTo>
                  <a:lnTo>
                    <a:pt x="805" y="11"/>
                  </a:lnTo>
                  <a:lnTo>
                    <a:pt x="794" y="11"/>
                  </a:lnTo>
                  <a:lnTo>
                    <a:pt x="794" y="0"/>
                  </a:lnTo>
                  <a:close/>
                  <a:moveTo>
                    <a:pt x="816" y="0"/>
                  </a:moveTo>
                  <a:lnTo>
                    <a:pt x="827" y="0"/>
                  </a:lnTo>
                  <a:lnTo>
                    <a:pt x="827" y="11"/>
                  </a:lnTo>
                  <a:lnTo>
                    <a:pt x="816" y="11"/>
                  </a:lnTo>
                  <a:lnTo>
                    <a:pt x="816" y="0"/>
                  </a:lnTo>
                  <a:close/>
                  <a:moveTo>
                    <a:pt x="838" y="0"/>
                  </a:moveTo>
                  <a:lnTo>
                    <a:pt x="849" y="0"/>
                  </a:lnTo>
                  <a:lnTo>
                    <a:pt x="849" y="11"/>
                  </a:lnTo>
                  <a:lnTo>
                    <a:pt x="838" y="11"/>
                  </a:lnTo>
                  <a:lnTo>
                    <a:pt x="838" y="0"/>
                  </a:lnTo>
                  <a:close/>
                  <a:moveTo>
                    <a:pt x="860" y="0"/>
                  </a:moveTo>
                  <a:lnTo>
                    <a:pt x="872" y="0"/>
                  </a:lnTo>
                  <a:lnTo>
                    <a:pt x="872" y="11"/>
                  </a:lnTo>
                  <a:lnTo>
                    <a:pt x="860" y="11"/>
                  </a:lnTo>
                  <a:lnTo>
                    <a:pt x="860" y="0"/>
                  </a:lnTo>
                  <a:close/>
                  <a:moveTo>
                    <a:pt x="883" y="0"/>
                  </a:moveTo>
                  <a:lnTo>
                    <a:pt x="894" y="0"/>
                  </a:lnTo>
                  <a:lnTo>
                    <a:pt x="894" y="11"/>
                  </a:lnTo>
                  <a:lnTo>
                    <a:pt x="883" y="11"/>
                  </a:lnTo>
                  <a:lnTo>
                    <a:pt x="883" y="0"/>
                  </a:lnTo>
                  <a:close/>
                  <a:moveTo>
                    <a:pt x="905" y="0"/>
                  </a:moveTo>
                  <a:lnTo>
                    <a:pt x="916" y="0"/>
                  </a:lnTo>
                  <a:lnTo>
                    <a:pt x="916" y="11"/>
                  </a:lnTo>
                  <a:lnTo>
                    <a:pt x="905" y="11"/>
                  </a:lnTo>
                  <a:lnTo>
                    <a:pt x="905" y="0"/>
                  </a:lnTo>
                  <a:close/>
                  <a:moveTo>
                    <a:pt x="927" y="0"/>
                  </a:moveTo>
                  <a:lnTo>
                    <a:pt x="938" y="0"/>
                  </a:lnTo>
                  <a:lnTo>
                    <a:pt x="938" y="11"/>
                  </a:lnTo>
                  <a:lnTo>
                    <a:pt x="927" y="11"/>
                  </a:lnTo>
                  <a:lnTo>
                    <a:pt x="927" y="0"/>
                  </a:lnTo>
                  <a:close/>
                  <a:moveTo>
                    <a:pt x="949" y="0"/>
                  </a:moveTo>
                  <a:lnTo>
                    <a:pt x="960" y="0"/>
                  </a:lnTo>
                  <a:lnTo>
                    <a:pt x="960" y="11"/>
                  </a:lnTo>
                  <a:lnTo>
                    <a:pt x="949" y="11"/>
                  </a:lnTo>
                  <a:lnTo>
                    <a:pt x="949" y="0"/>
                  </a:lnTo>
                  <a:close/>
                  <a:moveTo>
                    <a:pt x="971" y="0"/>
                  </a:moveTo>
                  <a:lnTo>
                    <a:pt x="982" y="0"/>
                  </a:lnTo>
                  <a:lnTo>
                    <a:pt x="982" y="11"/>
                  </a:lnTo>
                  <a:lnTo>
                    <a:pt x="971" y="11"/>
                  </a:lnTo>
                  <a:lnTo>
                    <a:pt x="971" y="0"/>
                  </a:lnTo>
                  <a:close/>
                  <a:moveTo>
                    <a:pt x="993" y="0"/>
                  </a:moveTo>
                  <a:lnTo>
                    <a:pt x="1004" y="0"/>
                  </a:lnTo>
                  <a:lnTo>
                    <a:pt x="1004" y="11"/>
                  </a:lnTo>
                  <a:lnTo>
                    <a:pt x="993" y="11"/>
                  </a:lnTo>
                  <a:lnTo>
                    <a:pt x="993" y="0"/>
                  </a:lnTo>
                  <a:close/>
                  <a:moveTo>
                    <a:pt x="1015" y="0"/>
                  </a:moveTo>
                  <a:lnTo>
                    <a:pt x="1026" y="0"/>
                  </a:lnTo>
                  <a:lnTo>
                    <a:pt x="1026" y="11"/>
                  </a:lnTo>
                  <a:lnTo>
                    <a:pt x="1015" y="11"/>
                  </a:lnTo>
                  <a:lnTo>
                    <a:pt x="1015" y="0"/>
                  </a:lnTo>
                  <a:close/>
                  <a:moveTo>
                    <a:pt x="1037" y="0"/>
                  </a:moveTo>
                  <a:lnTo>
                    <a:pt x="1048" y="0"/>
                  </a:lnTo>
                  <a:lnTo>
                    <a:pt x="1048" y="11"/>
                  </a:lnTo>
                  <a:lnTo>
                    <a:pt x="1037" y="11"/>
                  </a:lnTo>
                  <a:lnTo>
                    <a:pt x="1037" y="0"/>
                  </a:lnTo>
                  <a:close/>
                  <a:moveTo>
                    <a:pt x="1059" y="0"/>
                  </a:moveTo>
                  <a:lnTo>
                    <a:pt x="1070" y="0"/>
                  </a:lnTo>
                  <a:lnTo>
                    <a:pt x="1070" y="11"/>
                  </a:lnTo>
                  <a:lnTo>
                    <a:pt x="1059" y="11"/>
                  </a:lnTo>
                  <a:lnTo>
                    <a:pt x="1059" y="0"/>
                  </a:lnTo>
                  <a:close/>
                  <a:moveTo>
                    <a:pt x="1081" y="0"/>
                  </a:moveTo>
                  <a:lnTo>
                    <a:pt x="1092" y="0"/>
                  </a:lnTo>
                  <a:lnTo>
                    <a:pt x="1092" y="11"/>
                  </a:lnTo>
                  <a:lnTo>
                    <a:pt x="1081" y="11"/>
                  </a:lnTo>
                  <a:lnTo>
                    <a:pt x="1081" y="0"/>
                  </a:lnTo>
                  <a:close/>
                  <a:moveTo>
                    <a:pt x="1103" y="0"/>
                  </a:moveTo>
                  <a:lnTo>
                    <a:pt x="1114" y="0"/>
                  </a:lnTo>
                  <a:lnTo>
                    <a:pt x="1114" y="11"/>
                  </a:lnTo>
                  <a:lnTo>
                    <a:pt x="1103" y="11"/>
                  </a:lnTo>
                  <a:lnTo>
                    <a:pt x="1103" y="0"/>
                  </a:lnTo>
                  <a:close/>
                  <a:moveTo>
                    <a:pt x="1125" y="0"/>
                  </a:moveTo>
                  <a:lnTo>
                    <a:pt x="1136" y="0"/>
                  </a:lnTo>
                  <a:lnTo>
                    <a:pt x="1136" y="11"/>
                  </a:lnTo>
                  <a:lnTo>
                    <a:pt x="1125" y="11"/>
                  </a:lnTo>
                  <a:lnTo>
                    <a:pt x="1125" y="0"/>
                  </a:lnTo>
                  <a:close/>
                  <a:moveTo>
                    <a:pt x="1147" y="0"/>
                  </a:moveTo>
                  <a:lnTo>
                    <a:pt x="1158" y="0"/>
                  </a:lnTo>
                  <a:lnTo>
                    <a:pt x="1158" y="11"/>
                  </a:lnTo>
                  <a:lnTo>
                    <a:pt x="1147" y="11"/>
                  </a:lnTo>
                  <a:lnTo>
                    <a:pt x="1147" y="0"/>
                  </a:lnTo>
                  <a:close/>
                  <a:moveTo>
                    <a:pt x="1169" y="0"/>
                  </a:moveTo>
                  <a:lnTo>
                    <a:pt x="1180" y="0"/>
                  </a:lnTo>
                  <a:lnTo>
                    <a:pt x="1180" y="11"/>
                  </a:lnTo>
                  <a:lnTo>
                    <a:pt x="1169" y="11"/>
                  </a:lnTo>
                  <a:lnTo>
                    <a:pt x="1169" y="0"/>
                  </a:lnTo>
                  <a:close/>
                  <a:moveTo>
                    <a:pt x="1191" y="0"/>
                  </a:moveTo>
                  <a:lnTo>
                    <a:pt x="1202" y="0"/>
                  </a:lnTo>
                  <a:lnTo>
                    <a:pt x="1202" y="11"/>
                  </a:lnTo>
                  <a:lnTo>
                    <a:pt x="1191" y="11"/>
                  </a:lnTo>
                  <a:lnTo>
                    <a:pt x="1191" y="0"/>
                  </a:lnTo>
                  <a:close/>
                  <a:moveTo>
                    <a:pt x="1213" y="0"/>
                  </a:moveTo>
                  <a:lnTo>
                    <a:pt x="1224" y="0"/>
                  </a:lnTo>
                  <a:lnTo>
                    <a:pt x="1224" y="11"/>
                  </a:lnTo>
                  <a:lnTo>
                    <a:pt x="1213" y="11"/>
                  </a:lnTo>
                  <a:lnTo>
                    <a:pt x="1213" y="0"/>
                  </a:lnTo>
                  <a:close/>
                  <a:moveTo>
                    <a:pt x="1236" y="0"/>
                  </a:moveTo>
                  <a:lnTo>
                    <a:pt x="1247" y="0"/>
                  </a:lnTo>
                  <a:lnTo>
                    <a:pt x="1247" y="11"/>
                  </a:lnTo>
                  <a:lnTo>
                    <a:pt x="1236" y="11"/>
                  </a:lnTo>
                  <a:lnTo>
                    <a:pt x="1236" y="0"/>
                  </a:lnTo>
                  <a:close/>
                  <a:moveTo>
                    <a:pt x="1258" y="0"/>
                  </a:moveTo>
                  <a:lnTo>
                    <a:pt x="1269" y="0"/>
                  </a:lnTo>
                  <a:lnTo>
                    <a:pt x="1269" y="11"/>
                  </a:lnTo>
                  <a:lnTo>
                    <a:pt x="1258" y="11"/>
                  </a:lnTo>
                  <a:lnTo>
                    <a:pt x="1258" y="0"/>
                  </a:lnTo>
                  <a:close/>
                  <a:moveTo>
                    <a:pt x="1280" y="0"/>
                  </a:moveTo>
                  <a:lnTo>
                    <a:pt x="1291" y="0"/>
                  </a:lnTo>
                  <a:lnTo>
                    <a:pt x="1291" y="11"/>
                  </a:lnTo>
                  <a:lnTo>
                    <a:pt x="1280" y="11"/>
                  </a:lnTo>
                  <a:lnTo>
                    <a:pt x="1280" y="0"/>
                  </a:lnTo>
                  <a:close/>
                  <a:moveTo>
                    <a:pt x="1302" y="0"/>
                  </a:moveTo>
                  <a:lnTo>
                    <a:pt x="1313" y="0"/>
                  </a:lnTo>
                  <a:lnTo>
                    <a:pt x="1313" y="11"/>
                  </a:lnTo>
                  <a:lnTo>
                    <a:pt x="1302" y="11"/>
                  </a:lnTo>
                  <a:lnTo>
                    <a:pt x="1302" y="0"/>
                  </a:lnTo>
                  <a:close/>
                  <a:moveTo>
                    <a:pt x="1324" y="0"/>
                  </a:moveTo>
                  <a:lnTo>
                    <a:pt x="1335" y="0"/>
                  </a:lnTo>
                  <a:lnTo>
                    <a:pt x="1335" y="11"/>
                  </a:lnTo>
                  <a:lnTo>
                    <a:pt x="1324" y="11"/>
                  </a:lnTo>
                  <a:lnTo>
                    <a:pt x="1324" y="0"/>
                  </a:lnTo>
                  <a:close/>
                  <a:moveTo>
                    <a:pt x="1346" y="0"/>
                  </a:moveTo>
                  <a:lnTo>
                    <a:pt x="1357" y="0"/>
                  </a:lnTo>
                  <a:lnTo>
                    <a:pt x="1357" y="11"/>
                  </a:lnTo>
                  <a:lnTo>
                    <a:pt x="1346" y="11"/>
                  </a:lnTo>
                  <a:lnTo>
                    <a:pt x="1346" y="0"/>
                  </a:lnTo>
                  <a:close/>
                  <a:moveTo>
                    <a:pt x="1368" y="0"/>
                  </a:moveTo>
                  <a:lnTo>
                    <a:pt x="1379" y="0"/>
                  </a:lnTo>
                  <a:lnTo>
                    <a:pt x="1379" y="11"/>
                  </a:lnTo>
                  <a:lnTo>
                    <a:pt x="1368" y="11"/>
                  </a:lnTo>
                  <a:lnTo>
                    <a:pt x="1368" y="0"/>
                  </a:lnTo>
                  <a:close/>
                  <a:moveTo>
                    <a:pt x="1390" y="0"/>
                  </a:moveTo>
                  <a:lnTo>
                    <a:pt x="1401" y="0"/>
                  </a:lnTo>
                  <a:lnTo>
                    <a:pt x="1401" y="11"/>
                  </a:lnTo>
                  <a:lnTo>
                    <a:pt x="1390" y="11"/>
                  </a:lnTo>
                  <a:lnTo>
                    <a:pt x="1390" y="0"/>
                  </a:lnTo>
                  <a:close/>
                  <a:moveTo>
                    <a:pt x="1412" y="0"/>
                  </a:moveTo>
                  <a:lnTo>
                    <a:pt x="1423" y="0"/>
                  </a:lnTo>
                  <a:lnTo>
                    <a:pt x="1423" y="11"/>
                  </a:lnTo>
                  <a:lnTo>
                    <a:pt x="1412" y="11"/>
                  </a:lnTo>
                  <a:lnTo>
                    <a:pt x="1412" y="0"/>
                  </a:lnTo>
                  <a:close/>
                  <a:moveTo>
                    <a:pt x="1434" y="0"/>
                  </a:moveTo>
                  <a:lnTo>
                    <a:pt x="1445" y="0"/>
                  </a:lnTo>
                  <a:lnTo>
                    <a:pt x="1445" y="11"/>
                  </a:lnTo>
                  <a:lnTo>
                    <a:pt x="1434" y="11"/>
                  </a:lnTo>
                  <a:lnTo>
                    <a:pt x="1434" y="0"/>
                  </a:lnTo>
                  <a:close/>
                  <a:moveTo>
                    <a:pt x="1456" y="0"/>
                  </a:moveTo>
                  <a:lnTo>
                    <a:pt x="1467" y="0"/>
                  </a:lnTo>
                  <a:lnTo>
                    <a:pt x="1467" y="11"/>
                  </a:lnTo>
                  <a:lnTo>
                    <a:pt x="1456" y="11"/>
                  </a:lnTo>
                  <a:lnTo>
                    <a:pt x="1456" y="0"/>
                  </a:lnTo>
                  <a:close/>
                  <a:moveTo>
                    <a:pt x="1478" y="0"/>
                  </a:moveTo>
                  <a:lnTo>
                    <a:pt x="1489" y="0"/>
                  </a:lnTo>
                  <a:lnTo>
                    <a:pt x="1489" y="11"/>
                  </a:lnTo>
                  <a:lnTo>
                    <a:pt x="1478" y="11"/>
                  </a:lnTo>
                  <a:lnTo>
                    <a:pt x="1478" y="0"/>
                  </a:lnTo>
                  <a:close/>
                  <a:moveTo>
                    <a:pt x="1500" y="0"/>
                  </a:moveTo>
                  <a:lnTo>
                    <a:pt x="1511" y="0"/>
                  </a:lnTo>
                  <a:lnTo>
                    <a:pt x="1511" y="11"/>
                  </a:lnTo>
                  <a:lnTo>
                    <a:pt x="1500" y="11"/>
                  </a:lnTo>
                  <a:lnTo>
                    <a:pt x="1500" y="0"/>
                  </a:lnTo>
                  <a:close/>
                  <a:moveTo>
                    <a:pt x="1522" y="0"/>
                  </a:moveTo>
                  <a:lnTo>
                    <a:pt x="1533" y="0"/>
                  </a:lnTo>
                  <a:lnTo>
                    <a:pt x="1533" y="11"/>
                  </a:lnTo>
                  <a:lnTo>
                    <a:pt x="1522" y="11"/>
                  </a:lnTo>
                  <a:lnTo>
                    <a:pt x="1522" y="0"/>
                  </a:lnTo>
                  <a:close/>
                  <a:moveTo>
                    <a:pt x="1544" y="0"/>
                  </a:moveTo>
                  <a:lnTo>
                    <a:pt x="1555" y="0"/>
                  </a:lnTo>
                  <a:lnTo>
                    <a:pt x="1555" y="11"/>
                  </a:lnTo>
                  <a:lnTo>
                    <a:pt x="1544" y="11"/>
                  </a:lnTo>
                  <a:lnTo>
                    <a:pt x="1544" y="0"/>
                  </a:lnTo>
                  <a:close/>
                  <a:moveTo>
                    <a:pt x="1566" y="0"/>
                  </a:moveTo>
                  <a:lnTo>
                    <a:pt x="1577" y="0"/>
                  </a:lnTo>
                  <a:lnTo>
                    <a:pt x="1577" y="11"/>
                  </a:lnTo>
                  <a:lnTo>
                    <a:pt x="1566" y="11"/>
                  </a:lnTo>
                  <a:lnTo>
                    <a:pt x="1566" y="0"/>
                  </a:lnTo>
                  <a:close/>
                  <a:moveTo>
                    <a:pt x="1588" y="0"/>
                  </a:moveTo>
                  <a:lnTo>
                    <a:pt x="1600" y="0"/>
                  </a:lnTo>
                  <a:lnTo>
                    <a:pt x="1600" y="11"/>
                  </a:lnTo>
                  <a:lnTo>
                    <a:pt x="1588" y="11"/>
                  </a:lnTo>
                  <a:lnTo>
                    <a:pt x="1588" y="0"/>
                  </a:lnTo>
                  <a:close/>
                  <a:moveTo>
                    <a:pt x="1611" y="0"/>
                  </a:moveTo>
                  <a:lnTo>
                    <a:pt x="1622" y="0"/>
                  </a:lnTo>
                  <a:lnTo>
                    <a:pt x="1622" y="11"/>
                  </a:lnTo>
                  <a:lnTo>
                    <a:pt x="1611" y="11"/>
                  </a:lnTo>
                  <a:lnTo>
                    <a:pt x="1611" y="0"/>
                  </a:lnTo>
                  <a:close/>
                  <a:moveTo>
                    <a:pt x="1633" y="0"/>
                  </a:moveTo>
                  <a:lnTo>
                    <a:pt x="1644" y="0"/>
                  </a:lnTo>
                  <a:lnTo>
                    <a:pt x="1644" y="11"/>
                  </a:lnTo>
                  <a:lnTo>
                    <a:pt x="1633" y="11"/>
                  </a:lnTo>
                  <a:lnTo>
                    <a:pt x="1633" y="0"/>
                  </a:lnTo>
                  <a:close/>
                  <a:moveTo>
                    <a:pt x="1655" y="0"/>
                  </a:moveTo>
                  <a:lnTo>
                    <a:pt x="1666" y="0"/>
                  </a:lnTo>
                  <a:lnTo>
                    <a:pt x="1666" y="11"/>
                  </a:lnTo>
                  <a:lnTo>
                    <a:pt x="1655" y="11"/>
                  </a:lnTo>
                  <a:lnTo>
                    <a:pt x="1655" y="0"/>
                  </a:lnTo>
                  <a:close/>
                  <a:moveTo>
                    <a:pt x="1677" y="0"/>
                  </a:moveTo>
                  <a:lnTo>
                    <a:pt x="1688" y="0"/>
                  </a:lnTo>
                  <a:lnTo>
                    <a:pt x="1688" y="11"/>
                  </a:lnTo>
                  <a:lnTo>
                    <a:pt x="1677" y="11"/>
                  </a:lnTo>
                  <a:lnTo>
                    <a:pt x="1677" y="0"/>
                  </a:lnTo>
                  <a:close/>
                  <a:moveTo>
                    <a:pt x="1699" y="0"/>
                  </a:moveTo>
                  <a:lnTo>
                    <a:pt x="1710" y="0"/>
                  </a:lnTo>
                  <a:lnTo>
                    <a:pt x="1710" y="11"/>
                  </a:lnTo>
                  <a:lnTo>
                    <a:pt x="1699" y="11"/>
                  </a:lnTo>
                  <a:lnTo>
                    <a:pt x="1699" y="0"/>
                  </a:lnTo>
                  <a:close/>
                  <a:moveTo>
                    <a:pt x="1721" y="0"/>
                  </a:moveTo>
                  <a:lnTo>
                    <a:pt x="1732" y="0"/>
                  </a:lnTo>
                  <a:lnTo>
                    <a:pt x="1732" y="11"/>
                  </a:lnTo>
                  <a:lnTo>
                    <a:pt x="1721" y="11"/>
                  </a:lnTo>
                  <a:lnTo>
                    <a:pt x="1721" y="0"/>
                  </a:lnTo>
                  <a:close/>
                  <a:moveTo>
                    <a:pt x="1743" y="0"/>
                  </a:moveTo>
                  <a:lnTo>
                    <a:pt x="1754" y="0"/>
                  </a:lnTo>
                  <a:lnTo>
                    <a:pt x="1754" y="11"/>
                  </a:lnTo>
                  <a:lnTo>
                    <a:pt x="1743" y="11"/>
                  </a:lnTo>
                  <a:lnTo>
                    <a:pt x="1743" y="0"/>
                  </a:lnTo>
                  <a:close/>
                  <a:moveTo>
                    <a:pt x="1765" y="0"/>
                  </a:moveTo>
                  <a:lnTo>
                    <a:pt x="1776" y="0"/>
                  </a:lnTo>
                  <a:lnTo>
                    <a:pt x="1776" y="11"/>
                  </a:lnTo>
                  <a:lnTo>
                    <a:pt x="1765" y="11"/>
                  </a:lnTo>
                  <a:lnTo>
                    <a:pt x="1765" y="0"/>
                  </a:lnTo>
                  <a:close/>
                  <a:moveTo>
                    <a:pt x="1787" y="0"/>
                  </a:moveTo>
                  <a:lnTo>
                    <a:pt x="1794" y="0"/>
                  </a:lnTo>
                  <a:lnTo>
                    <a:pt x="1794" y="11"/>
                  </a:lnTo>
                  <a:lnTo>
                    <a:pt x="1787" y="11"/>
                  </a:lnTo>
                  <a:lnTo>
                    <a:pt x="1787" y="0"/>
                  </a:lnTo>
                  <a:close/>
                </a:path>
              </a:pathLst>
            </a:custGeom>
            <a:solidFill>
              <a:srgbClr val="000000"/>
            </a:solidFill>
            <a:ln w="1">
              <a:solidFill>
                <a:srgbClr val="000000"/>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5" name="Freeform 56"/>
            <p:cNvSpPr>
              <a:spLocks noEditPoints="1"/>
            </p:cNvSpPr>
            <p:nvPr/>
          </p:nvSpPr>
          <p:spPr bwMode="auto">
            <a:xfrm>
              <a:off x="4102" y="603"/>
              <a:ext cx="44" cy="460"/>
            </a:xfrm>
            <a:custGeom>
              <a:avLst/>
              <a:gdLst>
                <a:gd name="T0" fmla="*/ 30 w 44"/>
                <a:gd name="T1" fmla="*/ 52 h 460"/>
                <a:gd name="T2" fmla="*/ 15 w 44"/>
                <a:gd name="T3" fmla="*/ 37 h 460"/>
                <a:gd name="T4" fmla="*/ 30 w 44"/>
                <a:gd name="T5" fmla="*/ 67 h 460"/>
                <a:gd name="T6" fmla="*/ 15 w 44"/>
                <a:gd name="T7" fmla="*/ 81 h 460"/>
                <a:gd name="T8" fmla="*/ 30 w 44"/>
                <a:gd name="T9" fmla="*/ 67 h 460"/>
                <a:gd name="T10" fmla="*/ 30 w 44"/>
                <a:gd name="T11" fmla="*/ 111 h 460"/>
                <a:gd name="T12" fmla="*/ 15 w 44"/>
                <a:gd name="T13" fmla="*/ 96 h 460"/>
                <a:gd name="T14" fmla="*/ 30 w 44"/>
                <a:gd name="T15" fmla="*/ 125 h 460"/>
                <a:gd name="T16" fmla="*/ 15 w 44"/>
                <a:gd name="T17" fmla="*/ 140 h 460"/>
                <a:gd name="T18" fmla="*/ 30 w 44"/>
                <a:gd name="T19" fmla="*/ 125 h 460"/>
                <a:gd name="T20" fmla="*/ 30 w 44"/>
                <a:gd name="T21" fmla="*/ 169 h 460"/>
                <a:gd name="T22" fmla="*/ 15 w 44"/>
                <a:gd name="T23" fmla="*/ 155 h 460"/>
                <a:gd name="T24" fmla="*/ 30 w 44"/>
                <a:gd name="T25" fmla="*/ 184 h 460"/>
                <a:gd name="T26" fmla="*/ 15 w 44"/>
                <a:gd name="T27" fmla="*/ 199 h 460"/>
                <a:gd name="T28" fmla="*/ 30 w 44"/>
                <a:gd name="T29" fmla="*/ 184 h 460"/>
                <a:gd name="T30" fmla="*/ 30 w 44"/>
                <a:gd name="T31" fmla="*/ 228 h 460"/>
                <a:gd name="T32" fmla="*/ 15 w 44"/>
                <a:gd name="T33" fmla="*/ 214 h 460"/>
                <a:gd name="T34" fmla="*/ 30 w 44"/>
                <a:gd name="T35" fmla="*/ 243 h 460"/>
                <a:gd name="T36" fmla="*/ 15 w 44"/>
                <a:gd name="T37" fmla="*/ 258 h 460"/>
                <a:gd name="T38" fmla="*/ 30 w 44"/>
                <a:gd name="T39" fmla="*/ 243 h 460"/>
                <a:gd name="T40" fmla="*/ 30 w 44"/>
                <a:gd name="T41" fmla="*/ 287 h 460"/>
                <a:gd name="T42" fmla="*/ 15 w 44"/>
                <a:gd name="T43" fmla="*/ 272 h 460"/>
                <a:gd name="T44" fmla="*/ 30 w 44"/>
                <a:gd name="T45" fmla="*/ 302 h 460"/>
                <a:gd name="T46" fmla="*/ 15 w 44"/>
                <a:gd name="T47" fmla="*/ 316 h 460"/>
                <a:gd name="T48" fmla="*/ 30 w 44"/>
                <a:gd name="T49" fmla="*/ 302 h 460"/>
                <a:gd name="T50" fmla="*/ 30 w 44"/>
                <a:gd name="T51" fmla="*/ 346 h 460"/>
                <a:gd name="T52" fmla="*/ 15 w 44"/>
                <a:gd name="T53" fmla="*/ 331 h 460"/>
                <a:gd name="T54" fmla="*/ 30 w 44"/>
                <a:gd name="T55" fmla="*/ 361 h 460"/>
                <a:gd name="T56" fmla="*/ 15 w 44"/>
                <a:gd name="T57" fmla="*/ 375 h 460"/>
                <a:gd name="T58" fmla="*/ 30 w 44"/>
                <a:gd name="T59" fmla="*/ 361 h 460"/>
                <a:gd name="T60" fmla="*/ 30 w 44"/>
                <a:gd name="T61" fmla="*/ 405 h 460"/>
                <a:gd name="T62" fmla="*/ 15 w 44"/>
                <a:gd name="T63" fmla="*/ 390 h 460"/>
                <a:gd name="T64" fmla="*/ 30 w 44"/>
                <a:gd name="T65" fmla="*/ 419 h 460"/>
                <a:gd name="T66" fmla="*/ 15 w 44"/>
                <a:gd name="T67" fmla="*/ 434 h 460"/>
                <a:gd name="T68" fmla="*/ 30 w 44"/>
                <a:gd name="T69" fmla="*/ 419 h 460"/>
                <a:gd name="T70" fmla="*/ 30 w 44"/>
                <a:gd name="T71" fmla="*/ 460 h 460"/>
                <a:gd name="T72" fmla="*/ 15 w 44"/>
                <a:gd name="T73" fmla="*/ 449 h 460"/>
                <a:gd name="T74" fmla="*/ 0 w 44"/>
                <a:gd name="T75" fmla="*/ 45 h 460"/>
                <a:gd name="T76" fmla="*/ 44 w 44"/>
                <a:gd name="T77" fmla="*/ 45 h 46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4"/>
                <a:gd name="T118" fmla="*/ 0 h 460"/>
                <a:gd name="T119" fmla="*/ 44 w 44"/>
                <a:gd name="T120" fmla="*/ 460 h 46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4" h="460">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7"/>
                  </a:lnTo>
                  <a:lnTo>
                    <a:pt x="15" y="287"/>
                  </a:lnTo>
                  <a:lnTo>
                    <a:pt x="15" y="272"/>
                  </a:lnTo>
                  <a:lnTo>
                    <a:pt x="30" y="272"/>
                  </a:lnTo>
                  <a:close/>
                  <a:moveTo>
                    <a:pt x="30" y="302"/>
                  </a:moveTo>
                  <a:lnTo>
                    <a:pt x="30" y="316"/>
                  </a:lnTo>
                  <a:lnTo>
                    <a:pt x="15" y="316"/>
                  </a:lnTo>
                  <a:lnTo>
                    <a:pt x="15" y="302"/>
                  </a:lnTo>
                  <a:lnTo>
                    <a:pt x="30" y="302"/>
                  </a:lnTo>
                  <a:close/>
                  <a:moveTo>
                    <a:pt x="30" y="331"/>
                  </a:moveTo>
                  <a:lnTo>
                    <a:pt x="30" y="346"/>
                  </a:lnTo>
                  <a:lnTo>
                    <a:pt x="15" y="346"/>
                  </a:lnTo>
                  <a:lnTo>
                    <a:pt x="15" y="331"/>
                  </a:lnTo>
                  <a:lnTo>
                    <a:pt x="30" y="331"/>
                  </a:lnTo>
                  <a:close/>
                  <a:moveTo>
                    <a:pt x="30" y="361"/>
                  </a:moveTo>
                  <a:lnTo>
                    <a:pt x="30" y="375"/>
                  </a:lnTo>
                  <a:lnTo>
                    <a:pt x="15" y="375"/>
                  </a:lnTo>
                  <a:lnTo>
                    <a:pt x="15" y="361"/>
                  </a:lnTo>
                  <a:lnTo>
                    <a:pt x="30" y="361"/>
                  </a:lnTo>
                  <a:close/>
                  <a:moveTo>
                    <a:pt x="30" y="390"/>
                  </a:moveTo>
                  <a:lnTo>
                    <a:pt x="30" y="405"/>
                  </a:lnTo>
                  <a:lnTo>
                    <a:pt x="15" y="405"/>
                  </a:lnTo>
                  <a:lnTo>
                    <a:pt x="15" y="390"/>
                  </a:lnTo>
                  <a:lnTo>
                    <a:pt x="30" y="390"/>
                  </a:lnTo>
                  <a:close/>
                  <a:moveTo>
                    <a:pt x="30" y="419"/>
                  </a:moveTo>
                  <a:lnTo>
                    <a:pt x="30" y="434"/>
                  </a:lnTo>
                  <a:lnTo>
                    <a:pt x="15" y="434"/>
                  </a:lnTo>
                  <a:lnTo>
                    <a:pt x="15" y="419"/>
                  </a:lnTo>
                  <a:lnTo>
                    <a:pt x="30" y="419"/>
                  </a:lnTo>
                  <a:close/>
                  <a:moveTo>
                    <a:pt x="30" y="449"/>
                  </a:moveTo>
                  <a:lnTo>
                    <a:pt x="30" y="460"/>
                  </a:lnTo>
                  <a:lnTo>
                    <a:pt x="15" y="460"/>
                  </a:lnTo>
                  <a:lnTo>
                    <a:pt x="15" y="449"/>
                  </a:lnTo>
                  <a:lnTo>
                    <a:pt x="30" y="449"/>
                  </a:lnTo>
                  <a:close/>
                  <a:moveTo>
                    <a:pt x="0" y="45"/>
                  </a:moveTo>
                  <a:lnTo>
                    <a:pt x="22" y="0"/>
                  </a:lnTo>
                  <a:lnTo>
                    <a:pt x="44" y="45"/>
                  </a:lnTo>
                  <a:lnTo>
                    <a:pt x="0" y="45"/>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6" name="Freeform 57"/>
            <p:cNvSpPr>
              <a:spLocks noEditPoints="1"/>
            </p:cNvSpPr>
            <p:nvPr/>
          </p:nvSpPr>
          <p:spPr bwMode="auto">
            <a:xfrm>
              <a:off x="4102" y="1573"/>
              <a:ext cx="44" cy="284"/>
            </a:xfrm>
            <a:custGeom>
              <a:avLst/>
              <a:gdLst>
                <a:gd name="T0" fmla="*/ 30 w 44"/>
                <a:gd name="T1" fmla="*/ 37 h 284"/>
                <a:gd name="T2" fmla="*/ 30 w 44"/>
                <a:gd name="T3" fmla="*/ 52 h 284"/>
                <a:gd name="T4" fmla="*/ 15 w 44"/>
                <a:gd name="T5" fmla="*/ 52 h 284"/>
                <a:gd name="T6" fmla="*/ 15 w 44"/>
                <a:gd name="T7" fmla="*/ 37 h 284"/>
                <a:gd name="T8" fmla="*/ 30 w 44"/>
                <a:gd name="T9" fmla="*/ 37 h 284"/>
                <a:gd name="T10" fmla="*/ 30 w 44"/>
                <a:gd name="T11" fmla="*/ 67 h 284"/>
                <a:gd name="T12" fmla="*/ 30 w 44"/>
                <a:gd name="T13" fmla="*/ 81 h 284"/>
                <a:gd name="T14" fmla="*/ 15 w 44"/>
                <a:gd name="T15" fmla="*/ 81 h 284"/>
                <a:gd name="T16" fmla="*/ 15 w 44"/>
                <a:gd name="T17" fmla="*/ 67 h 284"/>
                <a:gd name="T18" fmla="*/ 30 w 44"/>
                <a:gd name="T19" fmla="*/ 67 h 284"/>
                <a:gd name="T20" fmla="*/ 30 w 44"/>
                <a:gd name="T21" fmla="*/ 96 h 284"/>
                <a:gd name="T22" fmla="*/ 30 w 44"/>
                <a:gd name="T23" fmla="*/ 111 h 284"/>
                <a:gd name="T24" fmla="*/ 15 w 44"/>
                <a:gd name="T25" fmla="*/ 111 h 284"/>
                <a:gd name="T26" fmla="*/ 15 w 44"/>
                <a:gd name="T27" fmla="*/ 96 h 284"/>
                <a:gd name="T28" fmla="*/ 30 w 44"/>
                <a:gd name="T29" fmla="*/ 96 h 284"/>
                <a:gd name="T30" fmla="*/ 30 w 44"/>
                <a:gd name="T31" fmla="*/ 125 h 284"/>
                <a:gd name="T32" fmla="*/ 30 w 44"/>
                <a:gd name="T33" fmla="*/ 140 h 284"/>
                <a:gd name="T34" fmla="*/ 15 w 44"/>
                <a:gd name="T35" fmla="*/ 140 h 284"/>
                <a:gd name="T36" fmla="*/ 15 w 44"/>
                <a:gd name="T37" fmla="*/ 125 h 284"/>
                <a:gd name="T38" fmla="*/ 30 w 44"/>
                <a:gd name="T39" fmla="*/ 125 h 284"/>
                <a:gd name="T40" fmla="*/ 30 w 44"/>
                <a:gd name="T41" fmla="*/ 155 h 284"/>
                <a:gd name="T42" fmla="*/ 30 w 44"/>
                <a:gd name="T43" fmla="*/ 169 h 284"/>
                <a:gd name="T44" fmla="*/ 15 w 44"/>
                <a:gd name="T45" fmla="*/ 169 h 284"/>
                <a:gd name="T46" fmla="*/ 15 w 44"/>
                <a:gd name="T47" fmla="*/ 155 h 284"/>
                <a:gd name="T48" fmla="*/ 30 w 44"/>
                <a:gd name="T49" fmla="*/ 155 h 284"/>
                <a:gd name="T50" fmla="*/ 30 w 44"/>
                <a:gd name="T51" fmla="*/ 184 h 284"/>
                <a:gd name="T52" fmla="*/ 30 w 44"/>
                <a:gd name="T53" fmla="*/ 199 h 284"/>
                <a:gd name="T54" fmla="*/ 15 w 44"/>
                <a:gd name="T55" fmla="*/ 199 h 284"/>
                <a:gd name="T56" fmla="*/ 15 w 44"/>
                <a:gd name="T57" fmla="*/ 184 h 284"/>
                <a:gd name="T58" fmla="*/ 30 w 44"/>
                <a:gd name="T59" fmla="*/ 184 h 284"/>
                <a:gd name="T60" fmla="*/ 30 w 44"/>
                <a:gd name="T61" fmla="*/ 214 h 284"/>
                <a:gd name="T62" fmla="*/ 30 w 44"/>
                <a:gd name="T63" fmla="*/ 228 h 284"/>
                <a:gd name="T64" fmla="*/ 15 w 44"/>
                <a:gd name="T65" fmla="*/ 228 h 284"/>
                <a:gd name="T66" fmla="*/ 15 w 44"/>
                <a:gd name="T67" fmla="*/ 214 h 284"/>
                <a:gd name="T68" fmla="*/ 30 w 44"/>
                <a:gd name="T69" fmla="*/ 214 h 284"/>
                <a:gd name="T70" fmla="*/ 30 w 44"/>
                <a:gd name="T71" fmla="*/ 243 h 284"/>
                <a:gd name="T72" fmla="*/ 30 w 44"/>
                <a:gd name="T73" fmla="*/ 258 h 284"/>
                <a:gd name="T74" fmla="*/ 15 w 44"/>
                <a:gd name="T75" fmla="*/ 258 h 284"/>
                <a:gd name="T76" fmla="*/ 15 w 44"/>
                <a:gd name="T77" fmla="*/ 243 h 284"/>
                <a:gd name="T78" fmla="*/ 30 w 44"/>
                <a:gd name="T79" fmla="*/ 243 h 284"/>
                <a:gd name="T80" fmla="*/ 30 w 44"/>
                <a:gd name="T81" fmla="*/ 272 h 284"/>
                <a:gd name="T82" fmla="*/ 30 w 44"/>
                <a:gd name="T83" fmla="*/ 284 h 284"/>
                <a:gd name="T84" fmla="*/ 15 w 44"/>
                <a:gd name="T85" fmla="*/ 284 h 284"/>
                <a:gd name="T86" fmla="*/ 15 w 44"/>
                <a:gd name="T87" fmla="*/ 272 h 284"/>
                <a:gd name="T88" fmla="*/ 30 w 44"/>
                <a:gd name="T89" fmla="*/ 272 h 284"/>
                <a:gd name="T90" fmla="*/ 0 w 44"/>
                <a:gd name="T91" fmla="*/ 45 h 284"/>
                <a:gd name="T92" fmla="*/ 22 w 44"/>
                <a:gd name="T93" fmla="*/ 0 h 284"/>
                <a:gd name="T94" fmla="*/ 44 w 44"/>
                <a:gd name="T95" fmla="*/ 45 h 284"/>
                <a:gd name="T96" fmla="*/ 0 w 44"/>
                <a:gd name="T97" fmla="*/ 45 h 28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4"/>
                <a:gd name="T148" fmla="*/ 0 h 284"/>
                <a:gd name="T149" fmla="*/ 44 w 44"/>
                <a:gd name="T150" fmla="*/ 284 h 28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4" h="284">
                  <a:moveTo>
                    <a:pt x="30" y="37"/>
                  </a:moveTo>
                  <a:lnTo>
                    <a:pt x="30" y="52"/>
                  </a:lnTo>
                  <a:lnTo>
                    <a:pt x="15" y="52"/>
                  </a:lnTo>
                  <a:lnTo>
                    <a:pt x="15" y="37"/>
                  </a:lnTo>
                  <a:lnTo>
                    <a:pt x="30" y="37"/>
                  </a:lnTo>
                  <a:close/>
                  <a:moveTo>
                    <a:pt x="30" y="67"/>
                  </a:moveTo>
                  <a:lnTo>
                    <a:pt x="30" y="81"/>
                  </a:lnTo>
                  <a:lnTo>
                    <a:pt x="15" y="81"/>
                  </a:lnTo>
                  <a:lnTo>
                    <a:pt x="15" y="67"/>
                  </a:lnTo>
                  <a:lnTo>
                    <a:pt x="30" y="67"/>
                  </a:lnTo>
                  <a:close/>
                  <a:moveTo>
                    <a:pt x="30" y="96"/>
                  </a:moveTo>
                  <a:lnTo>
                    <a:pt x="30" y="111"/>
                  </a:lnTo>
                  <a:lnTo>
                    <a:pt x="15" y="111"/>
                  </a:lnTo>
                  <a:lnTo>
                    <a:pt x="15" y="96"/>
                  </a:lnTo>
                  <a:lnTo>
                    <a:pt x="30" y="96"/>
                  </a:lnTo>
                  <a:close/>
                  <a:moveTo>
                    <a:pt x="30" y="125"/>
                  </a:moveTo>
                  <a:lnTo>
                    <a:pt x="30" y="140"/>
                  </a:lnTo>
                  <a:lnTo>
                    <a:pt x="15" y="140"/>
                  </a:lnTo>
                  <a:lnTo>
                    <a:pt x="15" y="125"/>
                  </a:lnTo>
                  <a:lnTo>
                    <a:pt x="30" y="125"/>
                  </a:lnTo>
                  <a:close/>
                  <a:moveTo>
                    <a:pt x="30" y="155"/>
                  </a:moveTo>
                  <a:lnTo>
                    <a:pt x="30" y="169"/>
                  </a:lnTo>
                  <a:lnTo>
                    <a:pt x="15" y="169"/>
                  </a:lnTo>
                  <a:lnTo>
                    <a:pt x="15" y="155"/>
                  </a:lnTo>
                  <a:lnTo>
                    <a:pt x="30" y="155"/>
                  </a:lnTo>
                  <a:close/>
                  <a:moveTo>
                    <a:pt x="30" y="184"/>
                  </a:moveTo>
                  <a:lnTo>
                    <a:pt x="30" y="199"/>
                  </a:lnTo>
                  <a:lnTo>
                    <a:pt x="15" y="199"/>
                  </a:lnTo>
                  <a:lnTo>
                    <a:pt x="15" y="184"/>
                  </a:lnTo>
                  <a:lnTo>
                    <a:pt x="30" y="184"/>
                  </a:lnTo>
                  <a:close/>
                  <a:moveTo>
                    <a:pt x="30" y="214"/>
                  </a:moveTo>
                  <a:lnTo>
                    <a:pt x="30" y="228"/>
                  </a:lnTo>
                  <a:lnTo>
                    <a:pt x="15" y="228"/>
                  </a:lnTo>
                  <a:lnTo>
                    <a:pt x="15" y="214"/>
                  </a:lnTo>
                  <a:lnTo>
                    <a:pt x="30" y="214"/>
                  </a:lnTo>
                  <a:close/>
                  <a:moveTo>
                    <a:pt x="30" y="243"/>
                  </a:moveTo>
                  <a:lnTo>
                    <a:pt x="30" y="258"/>
                  </a:lnTo>
                  <a:lnTo>
                    <a:pt x="15" y="258"/>
                  </a:lnTo>
                  <a:lnTo>
                    <a:pt x="15" y="243"/>
                  </a:lnTo>
                  <a:lnTo>
                    <a:pt x="30" y="243"/>
                  </a:lnTo>
                  <a:close/>
                  <a:moveTo>
                    <a:pt x="30" y="272"/>
                  </a:moveTo>
                  <a:lnTo>
                    <a:pt x="30" y="284"/>
                  </a:lnTo>
                  <a:lnTo>
                    <a:pt x="15" y="284"/>
                  </a:lnTo>
                  <a:lnTo>
                    <a:pt x="15" y="272"/>
                  </a:lnTo>
                  <a:lnTo>
                    <a:pt x="30" y="272"/>
                  </a:lnTo>
                  <a:close/>
                  <a:moveTo>
                    <a:pt x="0" y="45"/>
                  </a:moveTo>
                  <a:lnTo>
                    <a:pt x="22" y="0"/>
                  </a:lnTo>
                  <a:lnTo>
                    <a:pt x="44" y="45"/>
                  </a:lnTo>
                  <a:lnTo>
                    <a:pt x="0" y="45"/>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7" name="Line 58"/>
            <p:cNvSpPr>
              <a:spLocks noChangeShapeType="1"/>
            </p:cNvSpPr>
            <p:nvPr/>
          </p:nvSpPr>
          <p:spPr bwMode="auto">
            <a:xfrm>
              <a:off x="859" y="2191"/>
              <a:ext cx="1" cy="166"/>
            </a:xfrm>
            <a:prstGeom prst="lin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8" name="Freeform 59"/>
            <p:cNvSpPr>
              <a:spLocks noEditPoints="1"/>
            </p:cNvSpPr>
            <p:nvPr/>
          </p:nvSpPr>
          <p:spPr bwMode="auto">
            <a:xfrm>
              <a:off x="859" y="2305"/>
              <a:ext cx="695" cy="44"/>
            </a:xfrm>
            <a:custGeom>
              <a:avLst/>
              <a:gdLst>
                <a:gd name="T0" fmla="*/ 52 w 695"/>
                <a:gd name="T1" fmla="*/ 15 h 44"/>
                <a:gd name="T2" fmla="*/ 37 w 695"/>
                <a:gd name="T3" fmla="*/ 30 h 44"/>
                <a:gd name="T4" fmla="*/ 67 w 695"/>
                <a:gd name="T5" fmla="*/ 15 h 44"/>
                <a:gd name="T6" fmla="*/ 81 w 695"/>
                <a:gd name="T7" fmla="*/ 30 h 44"/>
                <a:gd name="T8" fmla="*/ 67 w 695"/>
                <a:gd name="T9" fmla="*/ 15 h 44"/>
                <a:gd name="T10" fmla="*/ 111 w 695"/>
                <a:gd name="T11" fmla="*/ 15 h 44"/>
                <a:gd name="T12" fmla="*/ 96 w 695"/>
                <a:gd name="T13" fmla="*/ 30 h 44"/>
                <a:gd name="T14" fmla="*/ 125 w 695"/>
                <a:gd name="T15" fmla="*/ 15 h 44"/>
                <a:gd name="T16" fmla="*/ 140 w 695"/>
                <a:gd name="T17" fmla="*/ 30 h 44"/>
                <a:gd name="T18" fmla="*/ 125 w 695"/>
                <a:gd name="T19" fmla="*/ 15 h 44"/>
                <a:gd name="T20" fmla="*/ 170 w 695"/>
                <a:gd name="T21" fmla="*/ 15 h 44"/>
                <a:gd name="T22" fmla="*/ 155 w 695"/>
                <a:gd name="T23" fmla="*/ 30 h 44"/>
                <a:gd name="T24" fmla="*/ 184 w 695"/>
                <a:gd name="T25" fmla="*/ 15 h 44"/>
                <a:gd name="T26" fmla="*/ 199 w 695"/>
                <a:gd name="T27" fmla="*/ 30 h 44"/>
                <a:gd name="T28" fmla="*/ 184 w 695"/>
                <a:gd name="T29" fmla="*/ 15 h 44"/>
                <a:gd name="T30" fmla="*/ 228 w 695"/>
                <a:gd name="T31" fmla="*/ 15 h 44"/>
                <a:gd name="T32" fmla="*/ 214 w 695"/>
                <a:gd name="T33" fmla="*/ 30 h 44"/>
                <a:gd name="T34" fmla="*/ 243 w 695"/>
                <a:gd name="T35" fmla="*/ 15 h 44"/>
                <a:gd name="T36" fmla="*/ 258 w 695"/>
                <a:gd name="T37" fmla="*/ 30 h 44"/>
                <a:gd name="T38" fmla="*/ 243 w 695"/>
                <a:gd name="T39" fmla="*/ 15 h 44"/>
                <a:gd name="T40" fmla="*/ 287 w 695"/>
                <a:gd name="T41" fmla="*/ 15 h 44"/>
                <a:gd name="T42" fmla="*/ 272 w 695"/>
                <a:gd name="T43" fmla="*/ 30 h 44"/>
                <a:gd name="T44" fmla="*/ 302 w 695"/>
                <a:gd name="T45" fmla="*/ 15 h 44"/>
                <a:gd name="T46" fmla="*/ 317 w 695"/>
                <a:gd name="T47" fmla="*/ 30 h 44"/>
                <a:gd name="T48" fmla="*/ 302 w 695"/>
                <a:gd name="T49" fmla="*/ 15 h 44"/>
                <a:gd name="T50" fmla="*/ 346 w 695"/>
                <a:gd name="T51" fmla="*/ 15 h 44"/>
                <a:gd name="T52" fmla="*/ 331 w 695"/>
                <a:gd name="T53" fmla="*/ 30 h 44"/>
                <a:gd name="T54" fmla="*/ 361 w 695"/>
                <a:gd name="T55" fmla="*/ 15 h 44"/>
                <a:gd name="T56" fmla="*/ 375 w 695"/>
                <a:gd name="T57" fmla="*/ 30 h 44"/>
                <a:gd name="T58" fmla="*/ 361 w 695"/>
                <a:gd name="T59" fmla="*/ 15 h 44"/>
                <a:gd name="T60" fmla="*/ 405 w 695"/>
                <a:gd name="T61" fmla="*/ 15 h 44"/>
                <a:gd name="T62" fmla="*/ 390 w 695"/>
                <a:gd name="T63" fmla="*/ 30 h 44"/>
                <a:gd name="T64" fmla="*/ 420 w 695"/>
                <a:gd name="T65" fmla="*/ 15 h 44"/>
                <a:gd name="T66" fmla="*/ 434 w 695"/>
                <a:gd name="T67" fmla="*/ 30 h 44"/>
                <a:gd name="T68" fmla="*/ 420 w 695"/>
                <a:gd name="T69" fmla="*/ 15 h 44"/>
                <a:gd name="T70" fmla="*/ 464 w 695"/>
                <a:gd name="T71" fmla="*/ 15 h 44"/>
                <a:gd name="T72" fmla="*/ 449 w 695"/>
                <a:gd name="T73" fmla="*/ 30 h 44"/>
                <a:gd name="T74" fmla="*/ 478 w 695"/>
                <a:gd name="T75" fmla="*/ 15 h 44"/>
                <a:gd name="T76" fmla="*/ 493 w 695"/>
                <a:gd name="T77" fmla="*/ 30 h 44"/>
                <a:gd name="T78" fmla="*/ 478 w 695"/>
                <a:gd name="T79" fmla="*/ 15 h 44"/>
                <a:gd name="T80" fmla="*/ 522 w 695"/>
                <a:gd name="T81" fmla="*/ 15 h 44"/>
                <a:gd name="T82" fmla="*/ 508 w 695"/>
                <a:gd name="T83" fmla="*/ 30 h 44"/>
                <a:gd name="T84" fmla="*/ 537 w 695"/>
                <a:gd name="T85" fmla="*/ 15 h 44"/>
                <a:gd name="T86" fmla="*/ 552 w 695"/>
                <a:gd name="T87" fmla="*/ 30 h 44"/>
                <a:gd name="T88" fmla="*/ 537 w 695"/>
                <a:gd name="T89" fmla="*/ 15 h 44"/>
                <a:gd name="T90" fmla="*/ 581 w 695"/>
                <a:gd name="T91" fmla="*/ 15 h 44"/>
                <a:gd name="T92" fmla="*/ 567 w 695"/>
                <a:gd name="T93" fmla="*/ 30 h 44"/>
                <a:gd name="T94" fmla="*/ 596 w 695"/>
                <a:gd name="T95" fmla="*/ 15 h 44"/>
                <a:gd name="T96" fmla="*/ 611 w 695"/>
                <a:gd name="T97" fmla="*/ 30 h 44"/>
                <a:gd name="T98" fmla="*/ 596 w 695"/>
                <a:gd name="T99" fmla="*/ 15 h 44"/>
                <a:gd name="T100" fmla="*/ 640 w 695"/>
                <a:gd name="T101" fmla="*/ 15 h 44"/>
                <a:gd name="T102" fmla="*/ 625 w 695"/>
                <a:gd name="T103" fmla="*/ 30 h 44"/>
                <a:gd name="T104" fmla="*/ 655 w 695"/>
                <a:gd name="T105" fmla="*/ 15 h 44"/>
                <a:gd name="T106" fmla="*/ 670 w 695"/>
                <a:gd name="T107" fmla="*/ 30 h 44"/>
                <a:gd name="T108" fmla="*/ 655 w 695"/>
                <a:gd name="T109" fmla="*/ 15 h 44"/>
                <a:gd name="T110" fmla="*/ 695 w 695"/>
                <a:gd name="T111" fmla="*/ 15 h 44"/>
                <a:gd name="T112" fmla="*/ 684 w 695"/>
                <a:gd name="T113" fmla="*/ 30 h 44"/>
                <a:gd name="T114" fmla="*/ 45 w 695"/>
                <a:gd name="T115" fmla="*/ 44 h 44"/>
                <a:gd name="T116" fmla="*/ 45 w 695"/>
                <a:gd name="T117" fmla="*/ 0 h 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95"/>
                <a:gd name="T178" fmla="*/ 0 h 44"/>
                <a:gd name="T179" fmla="*/ 695 w 695"/>
                <a:gd name="T180" fmla="*/ 44 h 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95" h="44">
                  <a:moveTo>
                    <a:pt x="37" y="15"/>
                  </a:moveTo>
                  <a:lnTo>
                    <a:pt x="52" y="15"/>
                  </a:lnTo>
                  <a:lnTo>
                    <a:pt x="52" y="30"/>
                  </a:lnTo>
                  <a:lnTo>
                    <a:pt x="37" y="30"/>
                  </a:lnTo>
                  <a:lnTo>
                    <a:pt x="37" y="15"/>
                  </a:lnTo>
                  <a:close/>
                  <a:moveTo>
                    <a:pt x="67" y="15"/>
                  </a:moveTo>
                  <a:lnTo>
                    <a:pt x="81" y="15"/>
                  </a:lnTo>
                  <a:lnTo>
                    <a:pt x="81" y="30"/>
                  </a:lnTo>
                  <a:lnTo>
                    <a:pt x="67" y="30"/>
                  </a:lnTo>
                  <a:lnTo>
                    <a:pt x="67" y="15"/>
                  </a:lnTo>
                  <a:close/>
                  <a:moveTo>
                    <a:pt x="96" y="15"/>
                  </a:moveTo>
                  <a:lnTo>
                    <a:pt x="111" y="15"/>
                  </a:lnTo>
                  <a:lnTo>
                    <a:pt x="111" y="30"/>
                  </a:lnTo>
                  <a:lnTo>
                    <a:pt x="96" y="30"/>
                  </a:lnTo>
                  <a:lnTo>
                    <a:pt x="96" y="15"/>
                  </a:lnTo>
                  <a:close/>
                  <a:moveTo>
                    <a:pt x="125" y="15"/>
                  </a:moveTo>
                  <a:lnTo>
                    <a:pt x="140" y="15"/>
                  </a:lnTo>
                  <a:lnTo>
                    <a:pt x="140" y="30"/>
                  </a:lnTo>
                  <a:lnTo>
                    <a:pt x="125" y="30"/>
                  </a:lnTo>
                  <a:lnTo>
                    <a:pt x="125" y="15"/>
                  </a:lnTo>
                  <a:close/>
                  <a:moveTo>
                    <a:pt x="155" y="15"/>
                  </a:moveTo>
                  <a:lnTo>
                    <a:pt x="170" y="15"/>
                  </a:lnTo>
                  <a:lnTo>
                    <a:pt x="170" y="30"/>
                  </a:lnTo>
                  <a:lnTo>
                    <a:pt x="155" y="30"/>
                  </a:lnTo>
                  <a:lnTo>
                    <a:pt x="155" y="15"/>
                  </a:lnTo>
                  <a:close/>
                  <a:moveTo>
                    <a:pt x="184" y="15"/>
                  </a:moveTo>
                  <a:lnTo>
                    <a:pt x="199" y="15"/>
                  </a:lnTo>
                  <a:lnTo>
                    <a:pt x="199" y="30"/>
                  </a:lnTo>
                  <a:lnTo>
                    <a:pt x="184" y="30"/>
                  </a:lnTo>
                  <a:lnTo>
                    <a:pt x="184" y="15"/>
                  </a:lnTo>
                  <a:close/>
                  <a:moveTo>
                    <a:pt x="214" y="15"/>
                  </a:moveTo>
                  <a:lnTo>
                    <a:pt x="228" y="15"/>
                  </a:lnTo>
                  <a:lnTo>
                    <a:pt x="228" y="30"/>
                  </a:lnTo>
                  <a:lnTo>
                    <a:pt x="214" y="30"/>
                  </a:lnTo>
                  <a:lnTo>
                    <a:pt x="214" y="15"/>
                  </a:lnTo>
                  <a:close/>
                  <a:moveTo>
                    <a:pt x="243" y="15"/>
                  </a:moveTo>
                  <a:lnTo>
                    <a:pt x="258" y="15"/>
                  </a:lnTo>
                  <a:lnTo>
                    <a:pt x="258" y="30"/>
                  </a:lnTo>
                  <a:lnTo>
                    <a:pt x="243" y="30"/>
                  </a:lnTo>
                  <a:lnTo>
                    <a:pt x="243" y="15"/>
                  </a:lnTo>
                  <a:close/>
                  <a:moveTo>
                    <a:pt x="272" y="15"/>
                  </a:moveTo>
                  <a:lnTo>
                    <a:pt x="287" y="15"/>
                  </a:lnTo>
                  <a:lnTo>
                    <a:pt x="287" y="30"/>
                  </a:lnTo>
                  <a:lnTo>
                    <a:pt x="272" y="30"/>
                  </a:lnTo>
                  <a:lnTo>
                    <a:pt x="272" y="15"/>
                  </a:lnTo>
                  <a:close/>
                  <a:moveTo>
                    <a:pt x="302" y="15"/>
                  </a:moveTo>
                  <a:lnTo>
                    <a:pt x="317" y="15"/>
                  </a:lnTo>
                  <a:lnTo>
                    <a:pt x="317" y="30"/>
                  </a:lnTo>
                  <a:lnTo>
                    <a:pt x="302" y="30"/>
                  </a:lnTo>
                  <a:lnTo>
                    <a:pt x="302" y="15"/>
                  </a:lnTo>
                  <a:close/>
                  <a:moveTo>
                    <a:pt x="331" y="15"/>
                  </a:moveTo>
                  <a:lnTo>
                    <a:pt x="346" y="15"/>
                  </a:lnTo>
                  <a:lnTo>
                    <a:pt x="346" y="30"/>
                  </a:lnTo>
                  <a:lnTo>
                    <a:pt x="331" y="30"/>
                  </a:lnTo>
                  <a:lnTo>
                    <a:pt x="331" y="15"/>
                  </a:lnTo>
                  <a:close/>
                  <a:moveTo>
                    <a:pt x="361" y="15"/>
                  </a:moveTo>
                  <a:lnTo>
                    <a:pt x="375" y="15"/>
                  </a:lnTo>
                  <a:lnTo>
                    <a:pt x="375" y="30"/>
                  </a:lnTo>
                  <a:lnTo>
                    <a:pt x="361" y="30"/>
                  </a:lnTo>
                  <a:lnTo>
                    <a:pt x="361" y="15"/>
                  </a:lnTo>
                  <a:close/>
                  <a:moveTo>
                    <a:pt x="390" y="15"/>
                  </a:moveTo>
                  <a:lnTo>
                    <a:pt x="405" y="15"/>
                  </a:lnTo>
                  <a:lnTo>
                    <a:pt x="405" y="30"/>
                  </a:lnTo>
                  <a:lnTo>
                    <a:pt x="390" y="30"/>
                  </a:lnTo>
                  <a:lnTo>
                    <a:pt x="390" y="15"/>
                  </a:lnTo>
                  <a:close/>
                  <a:moveTo>
                    <a:pt x="420" y="15"/>
                  </a:moveTo>
                  <a:lnTo>
                    <a:pt x="434" y="15"/>
                  </a:lnTo>
                  <a:lnTo>
                    <a:pt x="434" y="30"/>
                  </a:lnTo>
                  <a:lnTo>
                    <a:pt x="420" y="30"/>
                  </a:lnTo>
                  <a:lnTo>
                    <a:pt x="420" y="15"/>
                  </a:lnTo>
                  <a:close/>
                  <a:moveTo>
                    <a:pt x="449" y="15"/>
                  </a:moveTo>
                  <a:lnTo>
                    <a:pt x="464" y="15"/>
                  </a:lnTo>
                  <a:lnTo>
                    <a:pt x="464" y="30"/>
                  </a:lnTo>
                  <a:lnTo>
                    <a:pt x="449" y="30"/>
                  </a:lnTo>
                  <a:lnTo>
                    <a:pt x="449" y="15"/>
                  </a:lnTo>
                  <a:close/>
                  <a:moveTo>
                    <a:pt x="478" y="15"/>
                  </a:moveTo>
                  <a:lnTo>
                    <a:pt x="493" y="15"/>
                  </a:lnTo>
                  <a:lnTo>
                    <a:pt x="493" y="30"/>
                  </a:lnTo>
                  <a:lnTo>
                    <a:pt x="478" y="30"/>
                  </a:lnTo>
                  <a:lnTo>
                    <a:pt x="478" y="15"/>
                  </a:lnTo>
                  <a:close/>
                  <a:moveTo>
                    <a:pt x="508" y="15"/>
                  </a:moveTo>
                  <a:lnTo>
                    <a:pt x="522" y="15"/>
                  </a:lnTo>
                  <a:lnTo>
                    <a:pt x="522" y="30"/>
                  </a:lnTo>
                  <a:lnTo>
                    <a:pt x="508" y="30"/>
                  </a:lnTo>
                  <a:lnTo>
                    <a:pt x="508" y="15"/>
                  </a:lnTo>
                  <a:close/>
                  <a:moveTo>
                    <a:pt x="537" y="15"/>
                  </a:moveTo>
                  <a:lnTo>
                    <a:pt x="552" y="15"/>
                  </a:lnTo>
                  <a:lnTo>
                    <a:pt x="552" y="30"/>
                  </a:lnTo>
                  <a:lnTo>
                    <a:pt x="537" y="30"/>
                  </a:lnTo>
                  <a:lnTo>
                    <a:pt x="537" y="15"/>
                  </a:lnTo>
                  <a:close/>
                  <a:moveTo>
                    <a:pt x="567" y="15"/>
                  </a:moveTo>
                  <a:lnTo>
                    <a:pt x="581" y="15"/>
                  </a:lnTo>
                  <a:lnTo>
                    <a:pt x="581" y="30"/>
                  </a:lnTo>
                  <a:lnTo>
                    <a:pt x="567" y="30"/>
                  </a:lnTo>
                  <a:lnTo>
                    <a:pt x="567" y="15"/>
                  </a:lnTo>
                  <a:close/>
                  <a:moveTo>
                    <a:pt x="596" y="15"/>
                  </a:moveTo>
                  <a:lnTo>
                    <a:pt x="611" y="15"/>
                  </a:lnTo>
                  <a:lnTo>
                    <a:pt x="611" y="30"/>
                  </a:lnTo>
                  <a:lnTo>
                    <a:pt x="596" y="30"/>
                  </a:lnTo>
                  <a:lnTo>
                    <a:pt x="596" y="15"/>
                  </a:lnTo>
                  <a:close/>
                  <a:moveTo>
                    <a:pt x="625" y="15"/>
                  </a:moveTo>
                  <a:lnTo>
                    <a:pt x="640" y="15"/>
                  </a:lnTo>
                  <a:lnTo>
                    <a:pt x="640" y="30"/>
                  </a:lnTo>
                  <a:lnTo>
                    <a:pt x="625" y="30"/>
                  </a:lnTo>
                  <a:lnTo>
                    <a:pt x="625" y="15"/>
                  </a:lnTo>
                  <a:close/>
                  <a:moveTo>
                    <a:pt x="655" y="15"/>
                  </a:moveTo>
                  <a:lnTo>
                    <a:pt x="670" y="15"/>
                  </a:lnTo>
                  <a:lnTo>
                    <a:pt x="670" y="30"/>
                  </a:lnTo>
                  <a:lnTo>
                    <a:pt x="655" y="30"/>
                  </a:lnTo>
                  <a:lnTo>
                    <a:pt x="655" y="15"/>
                  </a:lnTo>
                  <a:close/>
                  <a:moveTo>
                    <a:pt x="684" y="15"/>
                  </a:moveTo>
                  <a:lnTo>
                    <a:pt x="695" y="15"/>
                  </a:lnTo>
                  <a:lnTo>
                    <a:pt x="695" y="30"/>
                  </a:lnTo>
                  <a:lnTo>
                    <a:pt x="684" y="30"/>
                  </a:lnTo>
                  <a:lnTo>
                    <a:pt x="684" y="15"/>
                  </a:lnTo>
                  <a:close/>
                  <a:moveTo>
                    <a:pt x="45" y="44"/>
                  </a:moveTo>
                  <a:lnTo>
                    <a:pt x="0" y="22"/>
                  </a:lnTo>
                  <a:lnTo>
                    <a:pt x="45" y="0"/>
                  </a:lnTo>
                  <a:lnTo>
                    <a:pt x="45" y="44"/>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29" name="Line 60"/>
            <p:cNvSpPr>
              <a:spLocks noChangeShapeType="1"/>
            </p:cNvSpPr>
            <p:nvPr/>
          </p:nvSpPr>
          <p:spPr bwMode="auto">
            <a:xfrm>
              <a:off x="4124" y="2220"/>
              <a:ext cx="1" cy="137"/>
            </a:xfrm>
            <a:prstGeom prst="lin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30" name="Freeform 61"/>
            <p:cNvSpPr>
              <a:spLocks noEditPoints="1"/>
            </p:cNvSpPr>
            <p:nvPr/>
          </p:nvSpPr>
          <p:spPr bwMode="auto">
            <a:xfrm>
              <a:off x="2336" y="2305"/>
              <a:ext cx="812" cy="44"/>
            </a:xfrm>
            <a:custGeom>
              <a:avLst/>
              <a:gdLst>
                <a:gd name="T0" fmla="*/ 51 w 812"/>
                <a:gd name="T1" fmla="*/ 30 h 44"/>
                <a:gd name="T2" fmla="*/ 66 w 812"/>
                <a:gd name="T3" fmla="*/ 15 h 44"/>
                <a:gd name="T4" fmla="*/ 66 w 812"/>
                <a:gd name="T5" fmla="*/ 30 h 44"/>
                <a:gd name="T6" fmla="*/ 110 w 812"/>
                <a:gd name="T7" fmla="*/ 15 h 44"/>
                <a:gd name="T8" fmla="*/ 95 w 812"/>
                <a:gd name="T9" fmla="*/ 15 h 44"/>
                <a:gd name="T10" fmla="*/ 139 w 812"/>
                <a:gd name="T11" fmla="*/ 30 h 44"/>
                <a:gd name="T12" fmla="*/ 154 w 812"/>
                <a:gd name="T13" fmla="*/ 15 h 44"/>
                <a:gd name="T14" fmla="*/ 154 w 812"/>
                <a:gd name="T15" fmla="*/ 30 h 44"/>
                <a:gd name="T16" fmla="*/ 198 w 812"/>
                <a:gd name="T17" fmla="*/ 15 h 44"/>
                <a:gd name="T18" fmla="*/ 184 w 812"/>
                <a:gd name="T19" fmla="*/ 15 h 44"/>
                <a:gd name="T20" fmla="*/ 228 w 812"/>
                <a:gd name="T21" fmla="*/ 30 h 44"/>
                <a:gd name="T22" fmla="*/ 242 w 812"/>
                <a:gd name="T23" fmla="*/ 15 h 44"/>
                <a:gd name="T24" fmla="*/ 242 w 812"/>
                <a:gd name="T25" fmla="*/ 30 h 44"/>
                <a:gd name="T26" fmla="*/ 286 w 812"/>
                <a:gd name="T27" fmla="*/ 15 h 44"/>
                <a:gd name="T28" fmla="*/ 272 w 812"/>
                <a:gd name="T29" fmla="*/ 15 h 44"/>
                <a:gd name="T30" fmla="*/ 316 w 812"/>
                <a:gd name="T31" fmla="*/ 30 h 44"/>
                <a:gd name="T32" fmla="*/ 331 w 812"/>
                <a:gd name="T33" fmla="*/ 15 h 44"/>
                <a:gd name="T34" fmla="*/ 331 w 812"/>
                <a:gd name="T35" fmla="*/ 30 h 44"/>
                <a:gd name="T36" fmla="*/ 375 w 812"/>
                <a:gd name="T37" fmla="*/ 15 h 44"/>
                <a:gd name="T38" fmla="*/ 360 w 812"/>
                <a:gd name="T39" fmla="*/ 15 h 44"/>
                <a:gd name="T40" fmla="*/ 404 w 812"/>
                <a:gd name="T41" fmla="*/ 30 h 44"/>
                <a:gd name="T42" fmla="*/ 419 w 812"/>
                <a:gd name="T43" fmla="*/ 15 h 44"/>
                <a:gd name="T44" fmla="*/ 419 w 812"/>
                <a:gd name="T45" fmla="*/ 30 h 44"/>
                <a:gd name="T46" fmla="*/ 463 w 812"/>
                <a:gd name="T47" fmla="*/ 15 h 44"/>
                <a:gd name="T48" fmla="*/ 448 w 812"/>
                <a:gd name="T49" fmla="*/ 15 h 44"/>
                <a:gd name="T50" fmla="*/ 492 w 812"/>
                <a:gd name="T51" fmla="*/ 30 h 44"/>
                <a:gd name="T52" fmla="*/ 507 w 812"/>
                <a:gd name="T53" fmla="*/ 15 h 44"/>
                <a:gd name="T54" fmla="*/ 507 w 812"/>
                <a:gd name="T55" fmla="*/ 30 h 44"/>
                <a:gd name="T56" fmla="*/ 551 w 812"/>
                <a:gd name="T57" fmla="*/ 15 h 44"/>
                <a:gd name="T58" fmla="*/ 537 w 812"/>
                <a:gd name="T59" fmla="*/ 15 h 44"/>
                <a:gd name="T60" fmla="*/ 581 w 812"/>
                <a:gd name="T61" fmla="*/ 30 h 44"/>
                <a:gd name="T62" fmla="*/ 595 w 812"/>
                <a:gd name="T63" fmla="*/ 15 h 44"/>
                <a:gd name="T64" fmla="*/ 595 w 812"/>
                <a:gd name="T65" fmla="*/ 30 h 44"/>
                <a:gd name="T66" fmla="*/ 639 w 812"/>
                <a:gd name="T67" fmla="*/ 15 h 44"/>
                <a:gd name="T68" fmla="*/ 625 w 812"/>
                <a:gd name="T69" fmla="*/ 15 h 44"/>
                <a:gd name="T70" fmla="*/ 669 w 812"/>
                <a:gd name="T71" fmla="*/ 30 h 44"/>
                <a:gd name="T72" fmla="*/ 684 w 812"/>
                <a:gd name="T73" fmla="*/ 15 h 44"/>
                <a:gd name="T74" fmla="*/ 684 w 812"/>
                <a:gd name="T75" fmla="*/ 30 h 44"/>
                <a:gd name="T76" fmla="*/ 728 w 812"/>
                <a:gd name="T77" fmla="*/ 15 h 44"/>
                <a:gd name="T78" fmla="*/ 713 w 812"/>
                <a:gd name="T79" fmla="*/ 15 h 44"/>
                <a:gd name="T80" fmla="*/ 757 w 812"/>
                <a:gd name="T81" fmla="*/ 30 h 44"/>
                <a:gd name="T82" fmla="*/ 772 w 812"/>
                <a:gd name="T83" fmla="*/ 15 h 44"/>
                <a:gd name="T84" fmla="*/ 772 w 812"/>
                <a:gd name="T85" fmla="*/ 30 h 44"/>
                <a:gd name="T86" fmla="*/ 812 w 812"/>
                <a:gd name="T87" fmla="*/ 15 h 44"/>
                <a:gd name="T88" fmla="*/ 801 w 812"/>
                <a:gd name="T89" fmla="*/ 15 h 44"/>
                <a:gd name="T90" fmla="*/ 44 w 812"/>
                <a:gd name="T91" fmla="*/ 0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2"/>
                <a:gd name="T139" fmla="*/ 0 h 44"/>
                <a:gd name="T140" fmla="*/ 812 w 812"/>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2" h="44">
                  <a:moveTo>
                    <a:pt x="36" y="15"/>
                  </a:moveTo>
                  <a:lnTo>
                    <a:pt x="51" y="15"/>
                  </a:lnTo>
                  <a:lnTo>
                    <a:pt x="51" y="30"/>
                  </a:lnTo>
                  <a:lnTo>
                    <a:pt x="36" y="30"/>
                  </a:lnTo>
                  <a:lnTo>
                    <a:pt x="36" y="15"/>
                  </a:lnTo>
                  <a:close/>
                  <a:moveTo>
                    <a:pt x="66" y="15"/>
                  </a:moveTo>
                  <a:lnTo>
                    <a:pt x="81" y="15"/>
                  </a:lnTo>
                  <a:lnTo>
                    <a:pt x="81" y="30"/>
                  </a:lnTo>
                  <a:lnTo>
                    <a:pt x="66" y="30"/>
                  </a:lnTo>
                  <a:lnTo>
                    <a:pt x="66" y="15"/>
                  </a:lnTo>
                  <a:close/>
                  <a:moveTo>
                    <a:pt x="95" y="15"/>
                  </a:moveTo>
                  <a:lnTo>
                    <a:pt x="110" y="15"/>
                  </a:lnTo>
                  <a:lnTo>
                    <a:pt x="110" y="30"/>
                  </a:lnTo>
                  <a:lnTo>
                    <a:pt x="95" y="30"/>
                  </a:lnTo>
                  <a:lnTo>
                    <a:pt x="95" y="15"/>
                  </a:lnTo>
                  <a:close/>
                  <a:moveTo>
                    <a:pt x="125" y="15"/>
                  </a:moveTo>
                  <a:lnTo>
                    <a:pt x="139" y="15"/>
                  </a:lnTo>
                  <a:lnTo>
                    <a:pt x="139" y="30"/>
                  </a:lnTo>
                  <a:lnTo>
                    <a:pt x="125" y="30"/>
                  </a:lnTo>
                  <a:lnTo>
                    <a:pt x="125" y="15"/>
                  </a:lnTo>
                  <a:close/>
                  <a:moveTo>
                    <a:pt x="154" y="15"/>
                  </a:moveTo>
                  <a:lnTo>
                    <a:pt x="169" y="15"/>
                  </a:lnTo>
                  <a:lnTo>
                    <a:pt x="169" y="30"/>
                  </a:lnTo>
                  <a:lnTo>
                    <a:pt x="154" y="30"/>
                  </a:lnTo>
                  <a:lnTo>
                    <a:pt x="154" y="15"/>
                  </a:lnTo>
                  <a:close/>
                  <a:moveTo>
                    <a:pt x="184" y="15"/>
                  </a:moveTo>
                  <a:lnTo>
                    <a:pt x="198" y="15"/>
                  </a:lnTo>
                  <a:lnTo>
                    <a:pt x="198" y="30"/>
                  </a:lnTo>
                  <a:lnTo>
                    <a:pt x="184" y="30"/>
                  </a:lnTo>
                  <a:lnTo>
                    <a:pt x="184" y="15"/>
                  </a:lnTo>
                  <a:close/>
                  <a:moveTo>
                    <a:pt x="213" y="15"/>
                  </a:moveTo>
                  <a:lnTo>
                    <a:pt x="228" y="15"/>
                  </a:lnTo>
                  <a:lnTo>
                    <a:pt x="228" y="30"/>
                  </a:lnTo>
                  <a:lnTo>
                    <a:pt x="213" y="30"/>
                  </a:lnTo>
                  <a:lnTo>
                    <a:pt x="213" y="15"/>
                  </a:lnTo>
                  <a:close/>
                  <a:moveTo>
                    <a:pt x="242" y="15"/>
                  </a:moveTo>
                  <a:lnTo>
                    <a:pt x="257" y="15"/>
                  </a:lnTo>
                  <a:lnTo>
                    <a:pt x="257" y="30"/>
                  </a:lnTo>
                  <a:lnTo>
                    <a:pt x="242" y="30"/>
                  </a:lnTo>
                  <a:lnTo>
                    <a:pt x="242" y="15"/>
                  </a:lnTo>
                  <a:close/>
                  <a:moveTo>
                    <a:pt x="272" y="15"/>
                  </a:moveTo>
                  <a:lnTo>
                    <a:pt x="286" y="15"/>
                  </a:lnTo>
                  <a:lnTo>
                    <a:pt x="286" y="30"/>
                  </a:lnTo>
                  <a:lnTo>
                    <a:pt x="272" y="30"/>
                  </a:lnTo>
                  <a:lnTo>
                    <a:pt x="272" y="15"/>
                  </a:lnTo>
                  <a:close/>
                  <a:moveTo>
                    <a:pt x="301" y="15"/>
                  </a:moveTo>
                  <a:lnTo>
                    <a:pt x="316" y="15"/>
                  </a:lnTo>
                  <a:lnTo>
                    <a:pt x="316" y="30"/>
                  </a:lnTo>
                  <a:lnTo>
                    <a:pt x="301" y="30"/>
                  </a:lnTo>
                  <a:lnTo>
                    <a:pt x="301" y="15"/>
                  </a:lnTo>
                  <a:close/>
                  <a:moveTo>
                    <a:pt x="331" y="15"/>
                  </a:moveTo>
                  <a:lnTo>
                    <a:pt x="345" y="15"/>
                  </a:lnTo>
                  <a:lnTo>
                    <a:pt x="345" y="30"/>
                  </a:lnTo>
                  <a:lnTo>
                    <a:pt x="331" y="30"/>
                  </a:lnTo>
                  <a:lnTo>
                    <a:pt x="331" y="15"/>
                  </a:lnTo>
                  <a:close/>
                  <a:moveTo>
                    <a:pt x="360" y="15"/>
                  </a:moveTo>
                  <a:lnTo>
                    <a:pt x="375" y="15"/>
                  </a:lnTo>
                  <a:lnTo>
                    <a:pt x="375" y="30"/>
                  </a:lnTo>
                  <a:lnTo>
                    <a:pt x="360" y="30"/>
                  </a:lnTo>
                  <a:lnTo>
                    <a:pt x="360" y="15"/>
                  </a:lnTo>
                  <a:close/>
                  <a:moveTo>
                    <a:pt x="389" y="15"/>
                  </a:moveTo>
                  <a:lnTo>
                    <a:pt x="404" y="15"/>
                  </a:lnTo>
                  <a:lnTo>
                    <a:pt x="404" y="30"/>
                  </a:lnTo>
                  <a:lnTo>
                    <a:pt x="389" y="30"/>
                  </a:lnTo>
                  <a:lnTo>
                    <a:pt x="389" y="15"/>
                  </a:lnTo>
                  <a:close/>
                  <a:moveTo>
                    <a:pt x="419" y="15"/>
                  </a:moveTo>
                  <a:lnTo>
                    <a:pt x="434" y="15"/>
                  </a:lnTo>
                  <a:lnTo>
                    <a:pt x="434" y="30"/>
                  </a:lnTo>
                  <a:lnTo>
                    <a:pt x="419" y="30"/>
                  </a:lnTo>
                  <a:lnTo>
                    <a:pt x="419" y="15"/>
                  </a:lnTo>
                  <a:close/>
                  <a:moveTo>
                    <a:pt x="448" y="15"/>
                  </a:moveTo>
                  <a:lnTo>
                    <a:pt x="463" y="15"/>
                  </a:lnTo>
                  <a:lnTo>
                    <a:pt x="463" y="30"/>
                  </a:lnTo>
                  <a:lnTo>
                    <a:pt x="448" y="30"/>
                  </a:lnTo>
                  <a:lnTo>
                    <a:pt x="448" y="15"/>
                  </a:lnTo>
                  <a:close/>
                  <a:moveTo>
                    <a:pt x="478" y="15"/>
                  </a:moveTo>
                  <a:lnTo>
                    <a:pt x="492" y="15"/>
                  </a:lnTo>
                  <a:lnTo>
                    <a:pt x="492" y="30"/>
                  </a:lnTo>
                  <a:lnTo>
                    <a:pt x="478" y="30"/>
                  </a:lnTo>
                  <a:lnTo>
                    <a:pt x="478" y="15"/>
                  </a:lnTo>
                  <a:close/>
                  <a:moveTo>
                    <a:pt x="507" y="15"/>
                  </a:moveTo>
                  <a:lnTo>
                    <a:pt x="522" y="15"/>
                  </a:lnTo>
                  <a:lnTo>
                    <a:pt x="522" y="30"/>
                  </a:lnTo>
                  <a:lnTo>
                    <a:pt x="507" y="30"/>
                  </a:lnTo>
                  <a:lnTo>
                    <a:pt x="507" y="15"/>
                  </a:lnTo>
                  <a:close/>
                  <a:moveTo>
                    <a:pt x="537" y="15"/>
                  </a:moveTo>
                  <a:lnTo>
                    <a:pt x="551" y="15"/>
                  </a:lnTo>
                  <a:lnTo>
                    <a:pt x="551" y="30"/>
                  </a:lnTo>
                  <a:lnTo>
                    <a:pt x="537" y="30"/>
                  </a:lnTo>
                  <a:lnTo>
                    <a:pt x="537" y="15"/>
                  </a:lnTo>
                  <a:close/>
                  <a:moveTo>
                    <a:pt x="566" y="15"/>
                  </a:moveTo>
                  <a:lnTo>
                    <a:pt x="581" y="15"/>
                  </a:lnTo>
                  <a:lnTo>
                    <a:pt x="581" y="30"/>
                  </a:lnTo>
                  <a:lnTo>
                    <a:pt x="566" y="30"/>
                  </a:lnTo>
                  <a:lnTo>
                    <a:pt x="566" y="15"/>
                  </a:lnTo>
                  <a:close/>
                  <a:moveTo>
                    <a:pt x="595" y="15"/>
                  </a:moveTo>
                  <a:lnTo>
                    <a:pt x="610" y="15"/>
                  </a:lnTo>
                  <a:lnTo>
                    <a:pt x="610" y="30"/>
                  </a:lnTo>
                  <a:lnTo>
                    <a:pt x="595" y="30"/>
                  </a:lnTo>
                  <a:lnTo>
                    <a:pt x="595" y="15"/>
                  </a:lnTo>
                  <a:close/>
                  <a:moveTo>
                    <a:pt x="625" y="15"/>
                  </a:moveTo>
                  <a:lnTo>
                    <a:pt x="639" y="15"/>
                  </a:lnTo>
                  <a:lnTo>
                    <a:pt x="639" y="30"/>
                  </a:lnTo>
                  <a:lnTo>
                    <a:pt x="625" y="30"/>
                  </a:lnTo>
                  <a:lnTo>
                    <a:pt x="625" y="15"/>
                  </a:lnTo>
                  <a:close/>
                  <a:moveTo>
                    <a:pt x="654" y="15"/>
                  </a:moveTo>
                  <a:lnTo>
                    <a:pt x="669" y="15"/>
                  </a:lnTo>
                  <a:lnTo>
                    <a:pt x="669" y="30"/>
                  </a:lnTo>
                  <a:lnTo>
                    <a:pt x="654" y="30"/>
                  </a:lnTo>
                  <a:lnTo>
                    <a:pt x="654" y="15"/>
                  </a:lnTo>
                  <a:close/>
                  <a:moveTo>
                    <a:pt x="684" y="15"/>
                  </a:moveTo>
                  <a:lnTo>
                    <a:pt x="698" y="15"/>
                  </a:lnTo>
                  <a:lnTo>
                    <a:pt x="698" y="30"/>
                  </a:lnTo>
                  <a:lnTo>
                    <a:pt x="684" y="30"/>
                  </a:lnTo>
                  <a:lnTo>
                    <a:pt x="684" y="15"/>
                  </a:lnTo>
                  <a:close/>
                  <a:moveTo>
                    <a:pt x="713" y="15"/>
                  </a:moveTo>
                  <a:lnTo>
                    <a:pt x="728" y="15"/>
                  </a:lnTo>
                  <a:lnTo>
                    <a:pt x="728" y="30"/>
                  </a:lnTo>
                  <a:lnTo>
                    <a:pt x="713" y="30"/>
                  </a:lnTo>
                  <a:lnTo>
                    <a:pt x="713" y="15"/>
                  </a:lnTo>
                  <a:close/>
                  <a:moveTo>
                    <a:pt x="742" y="15"/>
                  </a:moveTo>
                  <a:lnTo>
                    <a:pt x="757" y="15"/>
                  </a:lnTo>
                  <a:lnTo>
                    <a:pt x="757" y="30"/>
                  </a:lnTo>
                  <a:lnTo>
                    <a:pt x="742" y="30"/>
                  </a:lnTo>
                  <a:lnTo>
                    <a:pt x="742" y="15"/>
                  </a:lnTo>
                  <a:close/>
                  <a:moveTo>
                    <a:pt x="772" y="15"/>
                  </a:moveTo>
                  <a:lnTo>
                    <a:pt x="787" y="15"/>
                  </a:lnTo>
                  <a:lnTo>
                    <a:pt x="787" y="30"/>
                  </a:lnTo>
                  <a:lnTo>
                    <a:pt x="772" y="30"/>
                  </a:lnTo>
                  <a:lnTo>
                    <a:pt x="772" y="15"/>
                  </a:lnTo>
                  <a:close/>
                  <a:moveTo>
                    <a:pt x="801" y="15"/>
                  </a:moveTo>
                  <a:lnTo>
                    <a:pt x="812" y="15"/>
                  </a:lnTo>
                  <a:lnTo>
                    <a:pt x="812" y="30"/>
                  </a:lnTo>
                  <a:lnTo>
                    <a:pt x="801" y="30"/>
                  </a:lnTo>
                  <a:lnTo>
                    <a:pt x="801" y="15"/>
                  </a:lnTo>
                  <a:close/>
                  <a:moveTo>
                    <a:pt x="44" y="44"/>
                  </a:moveTo>
                  <a:lnTo>
                    <a:pt x="0" y="22"/>
                  </a:lnTo>
                  <a:lnTo>
                    <a:pt x="44" y="0"/>
                  </a:lnTo>
                  <a:lnTo>
                    <a:pt x="44" y="44"/>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31" name="Rectangle 62"/>
            <p:cNvSpPr>
              <a:spLocks noChangeArrowheads="1"/>
            </p:cNvSpPr>
            <p:nvPr/>
          </p:nvSpPr>
          <p:spPr bwMode="auto">
            <a:xfrm>
              <a:off x="1585" y="2281"/>
              <a:ext cx="156"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hs</a:t>
              </a:r>
              <a:endParaRPr lang="en-US">
                <a:solidFill>
                  <a:srgbClr val="000000"/>
                </a:solidFill>
                <a:latin typeface="Arial" pitchFamily="34" charset="0"/>
              </a:endParaRPr>
            </a:p>
          </p:txBody>
        </p:sp>
        <p:sp>
          <p:nvSpPr>
            <p:cNvPr id="105532" name="Rectangle 63"/>
            <p:cNvSpPr>
              <a:spLocks noChangeArrowheads="1"/>
            </p:cNvSpPr>
            <p:nvPr/>
          </p:nvSpPr>
          <p:spPr bwMode="auto">
            <a:xfrm>
              <a:off x="3189" y="2264"/>
              <a:ext cx="139"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hr</a:t>
              </a:r>
              <a:endParaRPr lang="en-US">
                <a:solidFill>
                  <a:srgbClr val="000000"/>
                </a:solidFill>
                <a:latin typeface="Arial" pitchFamily="34" charset="0"/>
              </a:endParaRPr>
            </a:p>
          </p:txBody>
        </p:sp>
        <p:sp>
          <p:nvSpPr>
            <p:cNvPr id="105533" name="Rectangle 64"/>
            <p:cNvSpPr>
              <a:spLocks noChangeArrowheads="1"/>
            </p:cNvSpPr>
            <p:nvPr/>
          </p:nvSpPr>
          <p:spPr bwMode="auto">
            <a:xfrm>
              <a:off x="4088" y="1060"/>
              <a:ext cx="133"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vr</a:t>
              </a:r>
              <a:endParaRPr lang="en-US">
                <a:solidFill>
                  <a:srgbClr val="000000"/>
                </a:solidFill>
                <a:latin typeface="Arial" pitchFamily="34" charset="0"/>
              </a:endParaRPr>
            </a:p>
          </p:txBody>
        </p:sp>
        <p:sp>
          <p:nvSpPr>
            <p:cNvPr id="105534" name="Rectangle 65"/>
            <p:cNvSpPr>
              <a:spLocks noChangeArrowheads="1"/>
            </p:cNvSpPr>
            <p:nvPr/>
          </p:nvSpPr>
          <p:spPr bwMode="auto">
            <a:xfrm>
              <a:off x="4090" y="1847"/>
              <a:ext cx="150"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vs</a:t>
              </a:r>
              <a:endParaRPr lang="en-US">
                <a:solidFill>
                  <a:srgbClr val="000000"/>
                </a:solidFill>
                <a:latin typeface="Arial" pitchFamily="34" charset="0"/>
              </a:endParaRPr>
            </a:p>
          </p:txBody>
        </p:sp>
        <p:sp>
          <p:nvSpPr>
            <p:cNvPr id="105535" name="Rectangle 66"/>
            <p:cNvSpPr>
              <a:spLocks noChangeArrowheads="1"/>
            </p:cNvSpPr>
            <p:nvPr/>
          </p:nvSpPr>
          <p:spPr bwMode="auto">
            <a:xfrm>
              <a:off x="1587" y="1093"/>
              <a:ext cx="673" cy="133"/>
            </a:xfrm>
            <a:prstGeom prst="rect">
              <a:avLst/>
            </a:prstGeom>
            <a:noFill/>
            <a:ln w="4" cap="rnd">
              <a:solidFill>
                <a:srgbClr val="000000"/>
              </a:solidFill>
              <a:miter lim="800000"/>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36" name="Rectangle 67"/>
            <p:cNvSpPr>
              <a:spLocks noChangeArrowheads="1"/>
            </p:cNvSpPr>
            <p:nvPr/>
          </p:nvSpPr>
          <p:spPr bwMode="auto">
            <a:xfrm>
              <a:off x="1625" y="1116"/>
              <a:ext cx="647" cy="11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a:solidFill>
                    <a:srgbClr val="000000"/>
                  </a:solidFill>
                  <a:latin typeface="Arial" pitchFamily="34" charset="0"/>
                </a:rPr>
                <a:t>Point of interest</a:t>
              </a:r>
              <a:endParaRPr lang="en-US">
                <a:solidFill>
                  <a:srgbClr val="000000"/>
                </a:solidFill>
                <a:latin typeface="Arial" pitchFamily="34" charset="0"/>
              </a:endParaRPr>
            </a:p>
          </p:txBody>
        </p:sp>
        <p:sp>
          <p:nvSpPr>
            <p:cNvPr id="105537" name="Freeform 68"/>
            <p:cNvSpPr>
              <a:spLocks noEditPoints="1"/>
            </p:cNvSpPr>
            <p:nvPr/>
          </p:nvSpPr>
          <p:spPr bwMode="auto">
            <a:xfrm>
              <a:off x="2165" y="1237"/>
              <a:ext cx="98" cy="208"/>
            </a:xfrm>
            <a:custGeom>
              <a:avLst/>
              <a:gdLst>
                <a:gd name="T0" fmla="*/ 14 w 98"/>
                <a:gd name="T1" fmla="*/ 0 h 208"/>
                <a:gd name="T2" fmla="*/ 88 w 98"/>
                <a:gd name="T3" fmla="*/ 172 h 208"/>
                <a:gd name="T4" fmla="*/ 74 w 98"/>
                <a:gd name="T5" fmla="*/ 178 h 208"/>
                <a:gd name="T6" fmla="*/ 0 w 98"/>
                <a:gd name="T7" fmla="*/ 6 h 208"/>
                <a:gd name="T8" fmla="*/ 14 w 98"/>
                <a:gd name="T9" fmla="*/ 0 h 208"/>
                <a:gd name="T10" fmla="*/ 98 w 98"/>
                <a:gd name="T11" fmla="*/ 159 h 208"/>
                <a:gd name="T12" fmla="*/ 95 w 98"/>
                <a:gd name="T13" fmla="*/ 208 h 208"/>
                <a:gd name="T14" fmla="*/ 58 w 98"/>
                <a:gd name="T15" fmla="*/ 177 h 208"/>
                <a:gd name="T16" fmla="*/ 98 w 98"/>
                <a:gd name="T17" fmla="*/ 159 h 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8"/>
                <a:gd name="T28" fmla="*/ 0 h 208"/>
                <a:gd name="T29" fmla="*/ 98 w 98"/>
                <a:gd name="T30" fmla="*/ 208 h 20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8" h="208">
                  <a:moveTo>
                    <a:pt x="14" y="0"/>
                  </a:moveTo>
                  <a:lnTo>
                    <a:pt x="88" y="172"/>
                  </a:lnTo>
                  <a:lnTo>
                    <a:pt x="74" y="178"/>
                  </a:lnTo>
                  <a:lnTo>
                    <a:pt x="0" y="6"/>
                  </a:lnTo>
                  <a:lnTo>
                    <a:pt x="14" y="0"/>
                  </a:lnTo>
                  <a:close/>
                  <a:moveTo>
                    <a:pt x="98" y="159"/>
                  </a:moveTo>
                  <a:lnTo>
                    <a:pt x="95" y="208"/>
                  </a:lnTo>
                  <a:lnTo>
                    <a:pt x="58" y="177"/>
                  </a:lnTo>
                  <a:lnTo>
                    <a:pt x="98" y="159"/>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grpSp>
          <p:nvGrpSpPr>
            <p:cNvPr id="105538" name="Group 71"/>
            <p:cNvGrpSpPr>
              <a:grpSpLocks/>
            </p:cNvGrpSpPr>
            <p:nvPr/>
          </p:nvGrpSpPr>
          <p:grpSpPr bwMode="auto">
            <a:xfrm>
              <a:off x="2286" y="1529"/>
              <a:ext cx="88" cy="88"/>
              <a:chOff x="2286" y="1529"/>
              <a:chExt cx="88" cy="88"/>
            </a:xfrm>
          </p:grpSpPr>
          <p:sp>
            <p:nvSpPr>
              <p:cNvPr id="105564" name="Oval 69"/>
              <p:cNvSpPr>
                <a:spLocks noChangeArrowheads="1"/>
              </p:cNvSpPr>
              <p:nvPr/>
            </p:nvSpPr>
            <p:spPr bwMode="auto">
              <a:xfrm>
                <a:off x="2286" y="1529"/>
                <a:ext cx="88" cy="88"/>
              </a:xfrm>
              <a:prstGeom prst="ellipse">
                <a:avLst/>
              </a:prstGeom>
              <a:solidFill>
                <a:srgbClr val="0000FF"/>
              </a:solidFill>
              <a:ln w="0">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65" name="Oval 70"/>
              <p:cNvSpPr>
                <a:spLocks noChangeArrowheads="1"/>
              </p:cNvSpPr>
              <p:nvPr/>
            </p:nvSpPr>
            <p:spPr bwMode="auto">
              <a:xfrm>
                <a:off x="2286" y="1529"/>
                <a:ext cx="88" cy="88"/>
              </a:xfrm>
              <a:prstGeom prst="ellips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grpSp>
        <p:sp>
          <p:nvSpPr>
            <p:cNvPr id="105539" name="Rectangle 72"/>
            <p:cNvSpPr>
              <a:spLocks noChangeArrowheads="1"/>
            </p:cNvSpPr>
            <p:nvPr/>
          </p:nvSpPr>
          <p:spPr bwMode="auto">
            <a:xfrm>
              <a:off x="769" y="1651"/>
              <a:ext cx="374" cy="145"/>
            </a:xfrm>
            <a:prstGeom prst="rect">
              <a:avLst/>
            </a:prstGeom>
            <a:noFill/>
            <a:ln w="4" cap="rnd">
              <a:solidFill>
                <a:srgbClr val="000000"/>
              </a:solidFill>
              <a:miter lim="800000"/>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0" name="Rectangle 73"/>
            <p:cNvSpPr>
              <a:spLocks noChangeArrowheads="1"/>
            </p:cNvSpPr>
            <p:nvPr/>
          </p:nvSpPr>
          <p:spPr bwMode="auto">
            <a:xfrm>
              <a:off x="807" y="1676"/>
              <a:ext cx="341" cy="12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100" b="1">
                  <a:solidFill>
                    <a:srgbClr val="000000"/>
                  </a:solidFill>
                  <a:latin typeface="Arial" pitchFamily="34" charset="0"/>
                </a:rPr>
                <a:t>Stream</a:t>
              </a:r>
              <a:endParaRPr lang="en-US">
                <a:solidFill>
                  <a:srgbClr val="000000"/>
                </a:solidFill>
                <a:latin typeface="Arial" pitchFamily="34" charset="0"/>
              </a:endParaRPr>
            </a:p>
          </p:txBody>
        </p:sp>
        <p:sp>
          <p:nvSpPr>
            <p:cNvPr id="105541" name="Freeform 74"/>
            <p:cNvSpPr>
              <a:spLocks noEditPoints="1"/>
            </p:cNvSpPr>
            <p:nvPr/>
          </p:nvSpPr>
          <p:spPr bwMode="auto">
            <a:xfrm>
              <a:off x="837" y="1809"/>
              <a:ext cx="44" cy="382"/>
            </a:xfrm>
            <a:custGeom>
              <a:avLst/>
              <a:gdLst>
                <a:gd name="T0" fmla="*/ 30 w 44"/>
                <a:gd name="T1" fmla="*/ 0 h 382"/>
                <a:gd name="T2" fmla="*/ 30 w 44"/>
                <a:gd name="T3" fmla="*/ 345 h 382"/>
                <a:gd name="T4" fmla="*/ 15 w 44"/>
                <a:gd name="T5" fmla="*/ 345 h 382"/>
                <a:gd name="T6" fmla="*/ 15 w 44"/>
                <a:gd name="T7" fmla="*/ 0 h 382"/>
                <a:gd name="T8" fmla="*/ 30 w 44"/>
                <a:gd name="T9" fmla="*/ 0 h 382"/>
                <a:gd name="T10" fmla="*/ 44 w 44"/>
                <a:gd name="T11" fmla="*/ 338 h 382"/>
                <a:gd name="T12" fmla="*/ 22 w 44"/>
                <a:gd name="T13" fmla="*/ 382 h 382"/>
                <a:gd name="T14" fmla="*/ 0 w 44"/>
                <a:gd name="T15" fmla="*/ 338 h 382"/>
                <a:gd name="T16" fmla="*/ 44 w 44"/>
                <a:gd name="T17" fmla="*/ 338 h 38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382"/>
                <a:gd name="T29" fmla="*/ 44 w 44"/>
                <a:gd name="T30" fmla="*/ 382 h 38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382">
                  <a:moveTo>
                    <a:pt x="30" y="0"/>
                  </a:moveTo>
                  <a:lnTo>
                    <a:pt x="30" y="345"/>
                  </a:lnTo>
                  <a:lnTo>
                    <a:pt x="15" y="345"/>
                  </a:lnTo>
                  <a:lnTo>
                    <a:pt x="15" y="0"/>
                  </a:lnTo>
                  <a:lnTo>
                    <a:pt x="30" y="0"/>
                  </a:lnTo>
                  <a:close/>
                  <a:moveTo>
                    <a:pt x="44" y="338"/>
                  </a:moveTo>
                  <a:lnTo>
                    <a:pt x="22" y="382"/>
                  </a:lnTo>
                  <a:lnTo>
                    <a:pt x="0" y="338"/>
                  </a:lnTo>
                  <a:lnTo>
                    <a:pt x="44" y="338"/>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2" name="Freeform 75"/>
            <p:cNvSpPr>
              <a:spLocks noEditPoints="1"/>
            </p:cNvSpPr>
            <p:nvPr/>
          </p:nvSpPr>
          <p:spPr bwMode="auto">
            <a:xfrm>
              <a:off x="2325" y="957"/>
              <a:ext cx="11" cy="1400"/>
            </a:xfrm>
            <a:custGeom>
              <a:avLst/>
              <a:gdLst>
                <a:gd name="T0" fmla="*/ 0 w 11"/>
                <a:gd name="T1" fmla="*/ 1378 h 1400"/>
                <a:gd name="T2" fmla="*/ 0 w 11"/>
                <a:gd name="T3" fmla="*/ 1345 h 1400"/>
                <a:gd name="T4" fmla="*/ 11 w 11"/>
                <a:gd name="T5" fmla="*/ 1322 h 1400"/>
                <a:gd name="T6" fmla="*/ 11 w 11"/>
                <a:gd name="T7" fmla="*/ 1311 h 1400"/>
                <a:gd name="T8" fmla="*/ 0 w 11"/>
                <a:gd name="T9" fmla="*/ 1289 h 1400"/>
                <a:gd name="T10" fmla="*/ 0 w 11"/>
                <a:gd name="T11" fmla="*/ 1245 h 1400"/>
                <a:gd name="T12" fmla="*/ 0 w 11"/>
                <a:gd name="T13" fmla="*/ 1212 h 1400"/>
                <a:gd name="T14" fmla="*/ 11 w 11"/>
                <a:gd name="T15" fmla="*/ 1190 h 1400"/>
                <a:gd name="T16" fmla="*/ 11 w 11"/>
                <a:gd name="T17" fmla="*/ 1179 h 1400"/>
                <a:gd name="T18" fmla="*/ 0 w 11"/>
                <a:gd name="T19" fmla="*/ 1157 h 1400"/>
                <a:gd name="T20" fmla="*/ 0 w 11"/>
                <a:gd name="T21" fmla="*/ 1113 h 1400"/>
                <a:gd name="T22" fmla="*/ 0 w 11"/>
                <a:gd name="T23" fmla="*/ 1080 h 1400"/>
                <a:gd name="T24" fmla="*/ 11 w 11"/>
                <a:gd name="T25" fmla="*/ 1058 h 1400"/>
                <a:gd name="T26" fmla="*/ 11 w 11"/>
                <a:gd name="T27" fmla="*/ 1047 h 1400"/>
                <a:gd name="T28" fmla="*/ 0 w 11"/>
                <a:gd name="T29" fmla="*/ 1025 h 1400"/>
                <a:gd name="T30" fmla="*/ 0 w 11"/>
                <a:gd name="T31" fmla="*/ 981 h 1400"/>
                <a:gd name="T32" fmla="*/ 0 w 11"/>
                <a:gd name="T33" fmla="*/ 948 h 1400"/>
                <a:gd name="T34" fmla="*/ 11 w 11"/>
                <a:gd name="T35" fmla="*/ 926 h 1400"/>
                <a:gd name="T36" fmla="*/ 11 w 11"/>
                <a:gd name="T37" fmla="*/ 915 h 1400"/>
                <a:gd name="T38" fmla="*/ 0 w 11"/>
                <a:gd name="T39" fmla="*/ 893 h 1400"/>
                <a:gd name="T40" fmla="*/ 0 w 11"/>
                <a:gd name="T41" fmla="*/ 848 h 1400"/>
                <a:gd name="T42" fmla="*/ 0 w 11"/>
                <a:gd name="T43" fmla="*/ 815 h 1400"/>
                <a:gd name="T44" fmla="*/ 11 w 11"/>
                <a:gd name="T45" fmla="*/ 793 h 1400"/>
                <a:gd name="T46" fmla="*/ 11 w 11"/>
                <a:gd name="T47" fmla="*/ 782 h 1400"/>
                <a:gd name="T48" fmla="*/ 0 w 11"/>
                <a:gd name="T49" fmla="*/ 760 h 1400"/>
                <a:gd name="T50" fmla="*/ 0 w 11"/>
                <a:gd name="T51" fmla="*/ 716 h 1400"/>
                <a:gd name="T52" fmla="*/ 0 w 11"/>
                <a:gd name="T53" fmla="*/ 683 h 1400"/>
                <a:gd name="T54" fmla="*/ 11 w 11"/>
                <a:gd name="T55" fmla="*/ 661 h 1400"/>
                <a:gd name="T56" fmla="*/ 11 w 11"/>
                <a:gd name="T57" fmla="*/ 650 h 1400"/>
                <a:gd name="T58" fmla="*/ 0 w 11"/>
                <a:gd name="T59" fmla="*/ 628 h 1400"/>
                <a:gd name="T60" fmla="*/ 0 w 11"/>
                <a:gd name="T61" fmla="*/ 584 h 1400"/>
                <a:gd name="T62" fmla="*/ 0 w 11"/>
                <a:gd name="T63" fmla="*/ 551 h 1400"/>
                <a:gd name="T64" fmla="*/ 11 w 11"/>
                <a:gd name="T65" fmla="*/ 529 h 1400"/>
                <a:gd name="T66" fmla="*/ 11 w 11"/>
                <a:gd name="T67" fmla="*/ 518 h 1400"/>
                <a:gd name="T68" fmla="*/ 0 w 11"/>
                <a:gd name="T69" fmla="*/ 496 h 1400"/>
                <a:gd name="T70" fmla="*/ 0 w 11"/>
                <a:gd name="T71" fmla="*/ 452 h 1400"/>
                <a:gd name="T72" fmla="*/ 0 w 11"/>
                <a:gd name="T73" fmla="*/ 419 h 1400"/>
                <a:gd name="T74" fmla="*/ 11 w 11"/>
                <a:gd name="T75" fmla="*/ 397 h 1400"/>
                <a:gd name="T76" fmla="*/ 11 w 11"/>
                <a:gd name="T77" fmla="*/ 386 h 1400"/>
                <a:gd name="T78" fmla="*/ 0 w 11"/>
                <a:gd name="T79" fmla="*/ 363 h 1400"/>
                <a:gd name="T80" fmla="*/ 0 w 11"/>
                <a:gd name="T81" fmla="*/ 319 h 1400"/>
                <a:gd name="T82" fmla="*/ 0 w 11"/>
                <a:gd name="T83" fmla="*/ 286 h 1400"/>
                <a:gd name="T84" fmla="*/ 11 w 11"/>
                <a:gd name="T85" fmla="*/ 264 h 1400"/>
                <a:gd name="T86" fmla="*/ 11 w 11"/>
                <a:gd name="T87" fmla="*/ 253 h 1400"/>
                <a:gd name="T88" fmla="*/ 0 w 11"/>
                <a:gd name="T89" fmla="*/ 231 h 1400"/>
                <a:gd name="T90" fmla="*/ 0 w 11"/>
                <a:gd name="T91" fmla="*/ 187 h 1400"/>
                <a:gd name="T92" fmla="*/ 0 w 11"/>
                <a:gd name="T93" fmla="*/ 154 h 1400"/>
                <a:gd name="T94" fmla="*/ 11 w 11"/>
                <a:gd name="T95" fmla="*/ 132 h 1400"/>
                <a:gd name="T96" fmla="*/ 11 w 11"/>
                <a:gd name="T97" fmla="*/ 121 h 1400"/>
                <a:gd name="T98" fmla="*/ 0 w 11"/>
                <a:gd name="T99" fmla="*/ 99 h 1400"/>
                <a:gd name="T100" fmla="*/ 0 w 11"/>
                <a:gd name="T101" fmla="*/ 55 h 1400"/>
                <a:gd name="T102" fmla="*/ 0 w 11"/>
                <a:gd name="T103" fmla="*/ 22 h 1400"/>
                <a:gd name="T104" fmla="*/ 11 w 11"/>
                <a:gd name="T105" fmla="*/ 0 h 14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
                <a:gd name="T160" fmla="*/ 0 h 1400"/>
                <a:gd name="T161" fmla="*/ 11 w 11"/>
                <a:gd name="T162" fmla="*/ 1400 h 14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 h="1400">
                  <a:moveTo>
                    <a:pt x="0" y="1400"/>
                  </a:moveTo>
                  <a:lnTo>
                    <a:pt x="0" y="1389"/>
                  </a:lnTo>
                  <a:lnTo>
                    <a:pt x="11" y="1389"/>
                  </a:lnTo>
                  <a:lnTo>
                    <a:pt x="11" y="1400"/>
                  </a:lnTo>
                  <a:lnTo>
                    <a:pt x="0" y="1400"/>
                  </a:lnTo>
                  <a:close/>
                  <a:moveTo>
                    <a:pt x="0" y="1378"/>
                  </a:moveTo>
                  <a:lnTo>
                    <a:pt x="0" y="1367"/>
                  </a:lnTo>
                  <a:lnTo>
                    <a:pt x="11" y="1367"/>
                  </a:lnTo>
                  <a:lnTo>
                    <a:pt x="11" y="1378"/>
                  </a:lnTo>
                  <a:lnTo>
                    <a:pt x="0" y="1378"/>
                  </a:lnTo>
                  <a:close/>
                  <a:moveTo>
                    <a:pt x="0" y="1356"/>
                  </a:moveTo>
                  <a:lnTo>
                    <a:pt x="0" y="1345"/>
                  </a:lnTo>
                  <a:lnTo>
                    <a:pt x="11" y="1345"/>
                  </a:lnTo>
                  <a:lnTo>
                    <a:pt x="11" y="1356"/>
                  </a:lnTo>
                  <a:lnTo>
                    <a:pt x="0" y="1356"/>
                  </a:lnTo>
                  <a:close/>
                  <a:moveTo>
                    <a:pt x="0" y="1333"/>
                  </a:moveTo>
                  <a:lnTo>
                    <a:pt x="0" y="1322"/>
                  </a:lnTo>
                  <a:lnTo>
                    <a:pt x="11" y="1322"/>
                  </a:lnTo>
                  <a:lnTo>
                    <a:pt x="11" y="1333"/>
                  </a:lnTo>
                  <a:lnTo>
                    <a:pt x="0" y="1333"/>
                  </a:lnTo>
                  <a:close/>
                  <a:moveTo>
                    <a:pt x="0" y="1311"/>
                  </a:moveTo>
                  <a:lnTo>
                    <a:pt x="0" y="1300"/>
                  </a:lnTo>
                  <a:lnTo>
                    <a:pt x="11" y="1300"/>
                  </a:lnTo>
                  <a:lnTo>
                    <a:pt x="11" y="1311"/>
                  </a:lnTo>
                  <a:lnTo>
                    <a:pt x="0" y="1311"/>
                  </a:lnTo>
                  <a:close/>
                  <a:moveTo>
                    <a:pt x="0" y="1289"/>
                  </a:moveTo>
                  <a:lnTo>
                    <a:pt x="0" y="1278"/>
                  </a:lnTo>
                  <a:lnTo>
                    <a:pt x="11" y="1278"/>
                  </a:lnTo>
                  <a:lnTo>
                    <a:pt x="11" y="1289"/>
                  </a:lnTo>
                  <a:lnTo>
                    <a:pt x="0" y="1289"/>
                  </a:lnTo>
                  <a:close/>
                  <a:moveTo>
                    <a:pt x="0" y="1267"/>
                  </a:moveTo>
                  <a:lnTo>
                    <a:pt x="0" y="1256"/>
                  </a:lnTo>
                  <a:lnTo>
                    <a:pt x="11" y="1256"/>
                  </a:lnTo>
                  <a:lnTo>
                    <a:pt x="11" y="1267"/>
                  </a:lnTo>
                  <a:lnTo>
                    <a:pt x="0" y="1267"/>
                  </a:lnTo>
                  <a:close/>
                  <a:moveTo>
                    <a:pt x="0" y="1245"/>
                  </a:moveTo>
                  <a:lnTo>
                    <a:pt x="0" y="1234"/>
                  </a:lnTo>
                  <a:lnTo>
                    <a:pt x="11" y="1234"/>
                  </a:lnTo>
                  <a:lnTo>
                    <a:pt x="11" y="1245"/>
                  </a:lnTo>
                  <a:lnTo>
                    <a:pt x="0" y="1245"/>
                  </a:lnTo>
                  <a:close/>
                  <a:moveTo>
                    <a:pt x="0" y="1223"/>
                  </a:moveTo>
                  <a:lnTo>
                    <a:pt x="0" y="1212"/>
                  </a:lnTo>
                  <a:lnTo>
                    <a:pt x="11" y="1212"/>
                  </a:lnTo>
                  <a:lnTo>
                    <a:pt x="11" y="1223"/>
                  </a:lnTo>
                  <a:lnTo>
                    <a:pt x="0" y="1223"/>
                  </a:lnTo>
                  <a:close/>
                  <a:moveTo>
                    <a:pt x="0" y="1201"/>
                  </a:moveTo>
                  <a:lnTo>
                    <a:pt x="0" y="1190"/>
                  </a:lnTo>
                  <a:lnTo>
                    <a:pt x="11" y="1190"/>
                  </a:lnTo>
                  <a:lnTo>
                    <a:pt x="11" y="1201"/>
                  </a:lnTo>
                  <a:lnTo>
                    <a:pt x="0" y="1201"/>
                  </a:lnTo>
                  <a:close/>
                  <a:moveTo>
                    <a:pt x="0" y="1179"/>
                  </a:moveTo>
                  <a:lnTo>
                    <a:pt x="0" y="1168"/>
                  </a:lnTo>
                  <a:lnTo>
                    <a:pt x="11" y="1168"/>
                  </a:lnTo>
                  <a:lnTo>
                    <a:pt x="11" y="1179"/>
                  </a:lnTo>
                  <a:lnTo>
                    <a:pt x="0" y="1179"/>
                  </a:lnTo>
                  <a:close/>
                  <a:moveTo>
                    <a:pt x="0" y="1157"/>
                  </a:moveTo>
                  <a:lnTo>
                    <a:pt x="0" y="1146"/>
                  </a:lnTo>
                  <a:lnTo>
                    <a:pt x="11" y="1146"/>
                  </a:lnTo>
                  <a:lnTo>
                    <a:pt x="11" y="1157"/>
                  </a:lnTo>
                  <a:lnTo>
                    <a:pt x="0" y="1157"/>
                  </a:lnTo>
                  <a:close/>
                  <a:moveTo>
                    <a:pt x="0" y="1135"/>
                  </a:moveTo>
                  <a:lnTo>
                    <a:pt x="0" y="1124"/>
                  </a:lnTo>
                  <a:lnTo>
                    <a:pt x="11" y="1124"/>
                  </a:lnTo>
                  <a:lnTo>
                    <a:pt x="11" y="1135"/>
                  </a:lnTo>
                  <a:lnTo>
                    <a:pt x="0" y="1135"/>
                  </a:lnTo>
                  <a:close/>
                  <a:moveTo>
                    <a:pt x="0" y="1113"/>
                  </a:moveTo>
                  <a:lnTo>
                    <a:pt x="0" y="1102"/>
                  </a:lnTo>
                  <a:lnTo>
                    <a:pt x="11" y="1102"/>
                  </a:lnTo>
                  <a:lnTo>
                    <a:pt x="11" y="1113"/>
                  </a:lnTo>
                  <a:lnTo>
                    <a:pt x="0" y="1113"/>
                  </a:lnTo>
                  <a:close/>
                  <a:moveTo>
                    <a:pt x="0" y="1091"/>
                  </a:moveTo>
                  <a:lnTo>
                    <a:pt x="0" y="1080"/>
                  </a:lnTo>
                  <a:lnTo>
                    <a:pt x="11" y="1080"/>
                  </a:lnTo>
                  <a:lnTo>
                    <a:pt x="11" y="1091"/>
                  </a:lnTo>
                  <a:lnTo>
                    <a:pt x="0" y="1091"/>
                  </a:lnTo>
                  <a:close/>
                  <a:moveTo>
                    <a:pt x="0" y="1069"/>
                  </a:moveTo>
                  <a:lnTo>
                    <a:pt x="0" y="1058"/>
                  </a:lnTo>
                  <a:lnTo>
                    <a:pt x="11" y="1058"/>
                  </a:lnTo>
                  <a:lnTo>
                    <a:pt x="11" y="1069"/>
                  </a:lnTo>
                  <a:lnTo>
                    <a:pt x="0" y="1069"/>
                  </a:lnTo>
                  <a:close/>
                  <a:moveTo>
                    <a:pt x="0" y="1047"/>
                  </a:moveTo>
                  <a:lnTo>
                    <a:pt x="0" y="1036"/>
                  </a:lnTo>
                  <a:lnTo>
                    <a:pt x="11" y="1036"/>
                  </a:lnTo>
                  <a:lnTo>
                    <a:pt x="11" y="1047"/>
                  </a:lnTo>
                  <a:lnTo>
                    <a:pt x="0" y="1047"/>
                  </a:lnTo>
                  <a:close/>
                  <a:moveTo>
                    <a:pt x="0" y="1025"/>
                  </a:moveTo>
                  <a:lnTo>
                    <a:pt x="0" y="1014"/>
                  </a:lnTo>
                  <a:lnTo>
                    <a:pt x="11" y="1014"/>
                  </a:lnTo>
                  <a:lnTo>
                    <a:pt x="11" y="1025"/>
                  </a:lnTo>
                  <a:lnTo>
                    <a:pt x="0" y="1025"/>
                  </a:lnTo>
                  <a:close/>
                  <a:moveTo>
                    <a:pt x="0" y="1003"/>
                  </a:moveTo>
                  <a:lnTo>
                    <a:pt x="0" y="992"/>
                  </a:lnTo>
                  <a:lnTo>
                    <a:pt x="11" y="992"/>
                  </a:lnTo>
                  <a:lnTo>
                    <a:pt x="11" y="1003"/>
                  </a:lnTo>
                  <a:lnTo>
                    <a:pt x="0" y="1003"/>
                  </a:lnTo>
                  <a:close/>
                  <a:moveTo>
                    <a:pt x="0" y="981"/>
                  </a:moveTo>
                  <a:lnTo>
                    <a:pt x="0" y="970"/>
                  </a:lnTo>
                  <a:lnTo>
                    <a:pt x="11" y="970"/>
                  </a:lnTo>
                  <a:lnTo>
                    <a:pt x="11" y="981"/>
                  </a:lnTo>
                  <a:lnTo>
                    <a:pt x="0" y="981"/>
                  </a:lnTo>
                  <a:close/>
                  <a:moveTo>
                    <a:pt x="0" y="959"/>
                  </a:moveTo>
                  <a:lnTo>
                    <a:pt x="0" y="948"/>
                  </a:lnTo>
                  <a:lnTo>
                    <a:pt x="11" y="948"/>
                  </a:lnTo>
                  <a:lnTo>
                    <a:pt x="11" y="959"/>
                  </a:lnTo>
                  <a:lnTo>
                    <a:pt x="0" y="959"/>
                  </a:lnTo>
                  <a:close/>
                  <a:moveTo>
                    <a:pt x="0" y="937"/>
                  </a:moveTo>
                  <a:lnTo>
                    <a:pt x="0" y="926"/>
                  </a:lnTo>
                  <a:lnTo>
                    <a:pt x="11" y="926"/>
                  </a:lnTo>
                  <a:lnTo>
                    <a:pt x="11" y="937"/>
                  </a:lnTo>
                  <a:lnTo>
                    <a:pt x="0" y="937"/>
                  </a:lnTo>
                  <a:close/>
                  <a:moveTo>
                    <a:pt x="0" y="915"/>
                  </a:moveTo>
                  <a:lnTo>
                    <a:pt x="0" y="904"/>
                  </a:lnTo>
                  <a:lnTo>
                    <a:pt x="11" y="904"/>
                  </a:lnTo>
                  <a:lnTo>
                    <a:pt x="11" y="915"/>
                  </a:lnTo>
                  <a:lnTo>
                    <a:pt x="0" y="915"/>
                  </a:lnTo>
                  <a:close/>
                  <a:moveTo>
                    <a:pt x="0" y="893"/>
                  </a:moveTo>
                  <a:lnTo>
                    <a:pt x="0" y="882"/>
                  </a:lnTo>
                  <a:lnTo>
                    <a:pt x="11" y="882"/>
                  </a:lnTo>
                  <a:lnTo>
                    <a:pt x="11" y="893"/>
                  </a:lnTo>
                  <a:lnTo>
                    <a:pt x="0" y="893"/>
                  </a:lnTo>
                  <a:close/>
                  <a:moveTo>
                    <a:pt x="0" y="871"/>
                  </a:moveTo>
                  <a:lnTo>
                    <a:pt x="0" y="860"/>
                  </a:lnTo>
                  <a:lnTo>
                    <a:pt x="11" y="860"/>
                  </a:lnTo>
                  <a:lnTo>
                    <a:pt x="11" y="871"/>
                  </a:lnTo>
                  <a:lnTo>
                    <a:pt x="0" y="871"/>
                  </a:lnTo>
                  <a:close/>
                  <a:moveTo>
                    <a:pt x="0" y="848"/>
                  </a:moveTo>
                  <a:lnTo>
                    <a:pt x="0" y="837"/>
                  </a:lnTo>
                  <a:lnTo>
                    <a:pt x="11" y="837"/>
                  </a:lnTo>
                  <a:lnTo>
                    <a:pt x="11" y="848"/>
                  </a:lnTo>
                  <a:lnTo>
                    <a:pt x="0" y="848"/>
                  </a:lnTo>
                  <a:close/>
                  <a:moveTo>
                    <a:pt x="0" y="826"/>
                  </a:moveTo>
                  <a:lnTo>
                    <a:pt x="0" y="815"/>
                  </a:lnTo>
                  <a:lnTo>
                    <a:pt x="11" y="815"/>
                  </a:lnTo>
                  <a:lnTo>
                    <a:pt x="11" y="826"/>
                  </a:lnTo>
                  <a:lnTo>
                    <a:pt x="0" y="826"/>
                  </a:lnTo>
                  <a:close/>
                  <a:moveTo>
                    <a:pt x="0" y="804"/>
                  </a:moveTo>
                  <a:lnTo>
                    <a:pt x="0" y="793"/>
                  </a:lnTo>
                  <a:lnTo>
                    <a:pt x="11" y="793"/>
                  </a:lnTo>
                  <a:lnTo>
                    <a:pt x="11" y="804"/>
                  </a:lnTo>
                  <a:lnTo>
                    <a:pt x="0" y="804"/>
                  </a:lnTo>
                  <a:close/>
                  <a:moveTo>
                    <a:pt x="0" y="782"/>
                  </a:moveTo>
                  <a:lnTo>
                    <a:pt x="0" y="771"/>
                  </a:lnTo>
                  <a:lnTo>
                    <a:pt x="11" y="771"/>
                  </a:lnTo>
                  <a:lnTo>
                    <a:pt x="11" y="782"/>
                  </a:lnTo>
                  <a:lnTo>
                    <a:pt x="0" y="782"/>
                  </a:lnTo>
                  <a:close/>
                  <a:moveTo>
                    <a:pt x="0" y="760"/>
                  </a:moveTo>
                  <a:lnTo>
                    <a:pt x="0" y="749"/>
                  </a:lnTo>
                  <a:lnTo>
                    <a:pt x="11" y="749"/>
                  </a:lnTo>
                  <a:lnTo>
                    <a:pt x="11" y="760"/>
                  </a:lnTo>
                  <a:lnTo>
                    <a:pt x="0" y="760"/>
                  </a:lnTo>
                  <a:close/>
                  <a:moveTo>
                    <a:pt x="0" y="738"/>
                  </a:moveTo>
                  <a:lnTo>
                    <a:pt x="0" y="727"/>
                  </a:lnTo>
                  <a:lnTo>
                    <a:pt x="11" y="727"/>
                  </a:lnTo>
                  <a:lnTo>
                    <a:pt x="11" y="738"/>
                  </a:lnTo>
                  <a:lnTo>
                    <a:pt x="0" y="738"/>
                  </a:lnTo>
                  <a:close/>
                  <a:moveTo>
                    <a:pt x="0" y="716"/>
                  </a:moveTo>
                  <a:lnTo>
                    <a:pt x="0" y="705"/>
                  </a:lnTo>
                  <a:lnTo>
                    <a:pt x="11" y="705"/>
                  </a:lnTo>
                  <a:lnTo>
                    <a:pt x="11" y="716"/>
                  </a:lnTo>
                  <a:lnTo>
                    <a:pt x="0" y="716"/>
                  </a:lnTo>
                  <a:close/>
                  <a:moveTo>
                    <a:pt x="0" y="694"/>
                  </a:moveTo>
                  <a:lnTo>
                    <a:pt x="0" y="683"/>
                  </a:lnTo>
                  <a:lnTo>
                    <a:pt x="11" y="683"/>
                  </a:lnTo>
                  <a:lnTo>
                    <a:pt x="11" y="694"/>
                  </a:lnTo>
                  <a:lnTo>
                    <a:pt x="0" y="694"/>
                  </a:lnTo>
                  <a:close/>
                  <a:moveTo>
                    <a:pt x="0" y="672"/>
                  </a:moveTo>
                  <a:lnTo>
                    <a:pt x="0" y="661"/>
                  </a:lnTo>
                  <a:lnTo>
                    <a:pt x="11" y="661"/>
                  </a:lnTo>
                  <a:lnTo>
                    <a:pt x="11" y="672"/>
                  </a:lnTo>
                  <a:lnTo>
                    <a:pt x="0" y="672"/>
                  </a:lnTo>
                  <a:close/>
                  <a:moveTo>
                    <a:pt x="0" y="650"/>
                  </a:moveTo>
                  <a:lnTo>
                    <a:pt x="0" y="639"/>
                  </a:lnTo>
                  <a:lnTo>
                    <a:pt x="11" y="639"/>
                  </a:lnTo>
                  <a:lnTo>
                    <a:pt x="11" y="650"/>
                  </a:lnTo>
                  <a:lnTo>
                    <a:pt x="0" y="650"/>
                  </a:lnTo>
                  <a:close/>
                  <a:moveTo>
                    <a:pt x="0" y="628"/>
                  </a:moveTo>
                  <a:lnTo>
                    <a:pt x="0" y="617"/>
                  </a:lnTo>
                  <a:lnTo>
                    <a:pt x="11" y="617"/>
                  </a:lnTo>
                  <a:lnTo>
                    <a:pt x="11" y="628"/>
                  </a:lnTo>
                  <a:lnTo>
                    <a:pt x="0" y="628"/>
                  </a:lnTo>
                  <a:close/>
                  <a:moveTo>
                    <a:pt x="0" y="606"/>
                  </a:moveTo>
                  <a:lnTo>
                    <a:pt x="0" y="595"/>
                  </a:lnTo>
                  <a:lnTo>
                    <a:pt x="11" y="595"/>
                  </a:lnTo>
                  <a:lnTo>
                    <a:pt x="11" y="606"/>
                  </a:lnTo>
                  <a:lnTo>
                    <a:pt x="0" y="606"/>
                  </a:lnTo>
                  <a:close/>
                  <a:moveTo>
                    <a:pt x="0" y="584"/>
                  </a:moveTo>
                  <a:lnTo>
                    <a:pt x="0" y="573"/>
                  </a:lnTo>
                  <a:lnTo>
                    <a:pt x="11" y="573"/>
                  </a:lnTo>
                  <a:lnTo>
                    <a:pt x="11" y="584"/>
                  </a:lnTo>
                  <a:lnTo>
                    <a:pt x="0" y="584"/>
                  </a:lnTo>
                  <a:close/>
                  <a:moveTo>
                    <a:pt x="0" y="562"/>
                  </a:moveTo>
                  <a:lnTo>
                    <a:pt x="0" y="551"/>
                  </a:lnTo>
                  <a:lnTo>
                    <a:pt x="11" y="551"/>
                  </a:lnTo>
                  <a:lnTo>
                    <a:pt x="11" y="562"/>
                  </a:lnTo>
                  <a:lnTo>
                    <a:pt x="0" y="562"/>
                  </a:lnTo>
                  <a:close/>
                  <a:moveTo>
                    <a:pt x="0" y="540"/>
                  </a:moveTo>
                  <a:lnTo>
                    <a:pt x="0" y="529"/>
                  </a:lnTo>
                  <a:lnTo>
                    <a:pt x="11" y="529"/>
                  </a:lnTo>
                  <a:lnTo>
                    <a:pt x="11" y="540"/>
                  </a:lnTo>
                  <a:lnTo>
                    <a:pt x="0" y="540"/>
                  </a:lnTo>
                  <a:close/>
                  <a:moveTo>
                    <a:pt x="0" y="518"/>
                  </a:moveTo>
                  <a:lnTo>
                    <a:pt x="0" y="507"/>
                  </a:lnTo>
                  <a:lnTo>
                    <a:pt x="11" y="507"/>
                  </a:lnTo>
                  <a:lnTo>
                    <a:pt x="11" y="518"/>
                  </a:lnTo>
                  <a:lnTo>
                    <a:pt x="0" y="518"/>
                  </a:lnTo>
                  <a:close/>
                  <a:moveTo>
                    <a:pt x="0" y="496"/>
                  </a:moveTo>
                  <a:lnTo>
                    <a:pt x="0" y="485"/>
                  </a:lnTo>
                  <a:lnTo>
                    <a:pt x="11" y="485"/>
                  </a:lnTo>
                  <a:lnTo>
                    <a:pt x="11" y="496"/>
                  </a:lnTo>
                  <a:lnTo>
                    <a:pt x="0" y="496"/>
                  </a:lnTo>
                  <a:close/>
                  <a:moveTo>
                    <a:pt x="0" y="474"/>
                  </a:moveTo>
                  <a:lnTo>
                    <a:pt x="0" y="463"/>
                  </a:lnTo>
                  <a:lnTo>
                    <a:pt x="11" y="463"/>
                  </a:lnTo>
                  <a:lnTo>
                    <a:pt x="11" y="474"/>
                  </a:lnTo>
                  <a:lnTo>
                    <a:pt x="0" y="474"/>
                  </a:lnTo>
                  <a:close/>
                  <a:moveTo>
                    <a:pt x="0" y="452"/>
                  </a:moveTo>
                  <a:lnTo>
                    <a:pt x="0" y="441"/>
                  </a:lnTo>
                  <a:lnTo>
                    <a:pt x="11" y="441"/>
                  </a:lnTo>
                  <a:lnTo>
                    <a:pt x="11" y="452"/>
                  </a:lnTo>
                  <a:lnTo>
                    <a:pt x="0" y="452"/>
                  </a:lnTo>
                  <a:close/>
                  <a:moveTo>
                    <a:pt x="0" y="430"/>
                  </a:moveTo>
                  <a:lnTo>
                    <a:pt x="0" y="419"/>
                  </a:lnTo>
                  <a:lnTo>
                    <a:pt x="11" y="419"/>
                  </a:lnTo>
                  <a:lnTo>
                    <a:pt x="11" y="430"/>
                  </a:lnTo>
                  <a:lnTo>
                    <a:pt x="0" y="430"/>
                  </a:lnTo>
                  <a:close/>
                  <a:moveTo>
                    <a:pt x="0" y="408"/>
                  </a:moveTo>
                  <a:lnTo>
                    <a:pt x="0" y="397"/>
                  </a:lnTo>
                  <a:lnTo>
                    <a:pt x="11" y="397"/>
                  </a:lnTo>
                  <a:lnTo>
                    <a:pt x="11" y="408"/>
                  </a:lnTo>
                  <a:lnTo>
                    <a:pt x="0" y="408"/>
                  </a:lnTo>
                  <a:close/>
                  <a:moveTo>
                    <a:pt x="0" y="386"/>
                  </a:moveTo>
                  <a:lnTo>
                    <a:pt x="0" y="375"/>
                  </a:lnTo>
                  <a:lnTo>
                    <a:pt x="11" y="375"/>
                  </a:lnTo>
                  <a:lnTo>
                    <a:pt x="11" y="386"/>
                  </a:lnTo>
                  <a:lnTo>
                    <a:pt x="0" y="386"/>
                  </a:lnTo>
                  <a:close/>
                  <a:moveTo>
                    <a:pt x="0" y="363"/>
                  </a:moveTo>
                  <a:lnTo>
                    <a:pt x="0" y="352"/>
                  </a:lnTo>
                  <a:lnTo>
                    <a:pt x="11" y="352"/>
                  </a:lnTo>
                  <a:lnTo>
                    <a:pt x="11" y="363"/>
                  </a:lnTo>
                  <a:lnTo>
                    <a:pt x="0" y="363"/>
                  </a:lnTo>
                  <a:close/>
                  <a:moveTo>
                    <a:pt x="0" y="341"/>
                  </a:moveTo>
                  <a:lnTo>
                    <a:pt x="0" y="330"/>
                  </a:lnTo>
                  <a:lnTo>
                    <a:pt x="11" y="330"/>
                  </a:lnTo>
                  <a:lnTo>
                    <a:pt x="11" y="341"/>
                  </a:lnTo>
                  <a:lnTo>
                    <a:pt x="0" y="341"/>
                  </a:lnTo>
                  <a:close/>
                  <a:moveTo>
                    <a:pt x="0" y="319"/>
                  </a:moveTo>
                  <a:lnTo>
                    <a:pt x="0" y="308"/>
                  </a:lnTo>
                  <a:lnTo>
                    <a:pt x="11" y="308"/>
                  </a:lnTo>
                  <a:lnTo>
                    <a:pt x="11" y="319"/>
                  </a:lnTo>
                  <a:lnTo>
                    <a:pt x="0" y="319"/>
                  </a:lnTo>
                  <a:close/>
                  <a:moveTo>
                    <a:pt x="0" y="297"/>
                  </a:moveTo>
                  <a:lnTo>
                    <a:pt x="0" y="286"/>
                  </a:lnTo>
                  <a:lnTo>
                    <a:pt x="11" y="286"/>
                  </a:lnTo>
                  <a:lnTo>
                    <a:pt x="11" y="297"/>
                  </a:lnTo>
                  <a:lnTo>
                    <a:pt x="0" y="297"/>
                  </a:lnTo>
                  <a:close/>
                  <a:moveTo>
                    <a:pt x="0" y="275"/>
                  </a:moveTo>
                  <a:lnTo>
                    <a:pt x="0" y="264"/>
                  </a:lnTo>
                  <a:lnTo>
                    <a:pt x="11" y="264"/>
                  </a:lnTo>
                  <a:lnTo>
                    <a:pt x="11" y="275"/>
                  </a:lnTo>
                  <a:lnTo>
                    <a:pt x="0" y="275"/>
                  </a:lnTo>
                  <a:close/>
                  <a:moveTo>
                    <a:pt x="0" y="253"/>
                  </a:moveTo>
                  <a:lnTo>
                    <a:pt x="0" y="242"/>
                  </a:lnTo>
                  <a:lnTo>
                    <a:pt x="11" y="242"/>
                  </a:lnTo>
                  <a:lnTo>
                    <a:pt x="11" y="253"/>
                  </a:lnTo>
                  <a:lnTo>
                    <a:pt x="0" y="253"/>
                  </a:lnTo>
                  <a:close/>
                  <a:moveTo>
                    <a:pt x="0" y="231"/>
                  </a:moveTo>
                  <a:lnTo>
                    <a:pt x="0" y="220"/>
                  </a:lnTo>
                  <a:lnTo>
                    <a:pt x="11" y="220"/>
                  </a:lnTo>
                  <a:lnTo>
                    <a:pt x="11" y="231"/>
                  </a:lnTo>
                  <a:lnTo>
                    <a:pt x="0" y="231"/>
                  </a:lnTo>
                  <a:close/>
                  <a:moveTo>
                    <a:pt x="0" y="209"/>
                  </a:moveTo>
                  <a:lnTo>
                    <a:pt x="0" y="198"/>
                  </a:lnTo>
                  <a:lnTo>
                    <a:pt x="11" y="198"/>
                  </a:lnTo>
                  <a:lnTo>
                    <a:pt x="11" y="209"/>
                  </a:lnTo>
                  <a:lnTo>
                    <a:pt x="0" y="209"/>
                  </a:lnTo>
                  <a:close/>
                  <a:moveTo>
                    <a:pt x="0" y="187"/>
                  </a:moveTo>
                  <a:lnTo>
                    <a:pt x="0" y="176"/>
                  </a:lnTo>
                  <a:lnTo>
                    <a:pt x="11" y="176"/>
                  </a:lnTo>
                  <a:lnTo>
                    <a:pt x="11" y="187"/>
                  </a:lnTo>
                  <a:lnTo>
                    <a:pt x="0" y="187"/>
                  </a:lnTo>
                  <a:close/>
                  <a:moveTo>
                    <a:pt x="0" y="165"/>
                  </a:moveTo>
                  <a:lnTo>
                    <a:pt x="0" y="154"/>
                  </a:lnTo>
                  <a:lnTo>
                    <a:pt x="11" y="154"/>
                  </a:lnTo>
                  <a:lnTo>
                    <a:pt x="11" y="165"/>
                  </a:lnTo>
                  <a:lnTo>
                    <a:pt x="0" y="165"/>
                  </a:lnTo>
                  <a:close/>
                  <a:moveTo>
                    <a:pt x="0" y="143"/>
                  </a:moveTo>
                  <a:lnTo>
                    <a:pt x="0" y="132"/>
                  </a:lnTo>
                  <a:lnTo>
                    <a:pt x="11" y="132"/>
                  </a:lnTo>
                  <a:lnTo>
                    <a:pt x="11" y="143"/>
                  </a:lnTo>
                  <a:lnTo>
                    <a:pt x="0" y="143"/>
                  </a:lnTo>
                  <a:close/>
                  <a:moveTo>
                    <a:pt x="0" y="121"/>
                  </a:moveTo>
                  <a:lnTo>
                    <a:pt x="0" y="110"/>
                  </a:lnTo>
                  <a:lnTo>
                    <a:pt x="11" y="110"/>
                  </a:lnTo>
                  <a:lnTo>
                    <a:pt x="11" y="121"/>
                  </a:lnTo>
                  <a:lnTo>
                    <a:pt x="0" y="121"/>
                  </a:lnTo>
                  <a:close/>
                  <a:moveTo>
                    <a:pt x="0" y="99"/>
                  </a:moveTo>
                  <a:lnTo>
                    <a:pt x="0" y="88"/>
                  </a:lnTo>
                  <a:lnTo>
                    <a:pt x="11" y="88"/>
                  </a:lnTo>
                  <a:lnTo>
                    <a:pt x="11" y="99"/>
                  </a:lnTo>
                  <a:lnTo>
                    <a:pt x="0" y="99"/>
                  </a:lnTo>
                  <a:close/>
                  <a:moveTo>
                    <a:pt x="0" y="77"/>
                  </a:moveTo>
                  <a:lnTo>
                    <a:pt x="0" y="66"/>
                  </a:lnTo>
                  <a:lnTo>
                    <a:pt x="11" y="66"/>
                  </a:lnTo>
                  <a:lnTo>
                    <a:pt x="11" y="77"/>
                  </a:lnTo>
                  <a:lnTo>
                    <a:pt x="0" y="77"/>
                  </a:lnTo>
                  <a:close/>
                  <a:moveTo>
                    <a:pt x="0" y="55"/>
                  </a:moveTo>
                  <a:lnTo>
                    <a:pt x="0" y="44"/>
                  </a:lnTo>
                  <a:lnTo>
                    <a:pt x="11" y="44"/>
                  </a:lnTo>
                  <a:lnTo>
                    <a:pt x="11" y="55"/>
                  </a:lnTo>
                  <a:lnTo>
                    <a:pt x="0" y="55"/>
                  </a:lnTo>
                  <a:close/>
                  <a:moveTo>
                    <a:pt x="0" y="33"/>
                  </a:moveTo>
                  <a:lnTo>
                    <a:pt x="0" y="22"/>
                  </a:lnTo>
                  <a:lnTo>
                    <a:pt x="11" y="22"/>
                  </a:lnTo>
                  <a:lnTo>
                    <a:pt x="11" y="33"/>
                  </a:lnTo>
                  <a:lnTo>
                    <a:pt x="0" y="33"/>
                  </a:lnTo>
                  <a:close/>
                  <a:moveTo>
                    <a:pt x="0" y="11"/>
                  </a:moveTo>
                  <a:lnTo>
                    <a:pt x="0" y="0"/>
                  </a:lnTo>
                  <a:lnTo>
                    <a:pt x="11" y="0"/>
                  </a:lnTo>
                  <a:lnTo>
                    <a:pt x="11" y="11"/>
                  </a:lnTo>
                  <a:lnTo>
                    <a:pt x="0" y="11"/>
                  </a:lnTo>
                  <a:close/>
                </a:path>
              </a:pathLst>
            </a:custGeom>
            <a:solidFill>
              <a:srgbClr val="000000"/>
            </a:solidFill>
            <a:ln w="1">
              <a:solidFill>
                <a:srgbClr val="000000"/>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3" name="Line 76"/>
            <p:cNvSpPr>
              <a:spLocks noChangeShapeType="1"/>
            </p:cNvSpPr>
            <p:nvPr/>
          </p:nvSpPr>
          <p:spPr bwMode="auto">
            <a:xfrm>
              <a:off x="4124" y="545"/>
              <a:ext cx="1" cy="88"/>
            </a:xfrm>
            <a:prstGeom prst="line">
              <a:avLst/>
            </a:prstGeom>
            <a:noFill/>
            <a:ln w="4" cap="rnd">
              <a:solidFill>
                <a:srgbClr val="000000"/>
              </a:solidFill>
              <a:round/>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4" name="Rectangle 77"/>
            <p:cNvSpPr>
              <a:spLocks noChangeArrowheads="1"/>
            </p:cNvSpPr>
            <p:nvPr/>
          </p:nvSpPr>
          <p:spPr bwMode="auto">
            <a:xfrm>
              <a:off x="3889" y="242"/>
              <a:ext cx="320" cy="145"/>
            </a:xfrm>
            <a:prstGeom prst="rect">
              <a:avLst/>
            </a:prstGeom>
            <a:noFill/>
            <a:ln w="4" cap="rnd">
              <a:solidFill>
                <a:srgbClr val="000000"/>
              </a:solidFill>
              <a:miter lim="800000"/>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5" name="Rectangle 78"/>
            <p:cNvSpPr>
              <a:spLocks noChangeArrowheads="1"/>
            </p:cNvSpPr>
            <p:nvPr/>
          </p:nvSpPr>
          <p:spPr bwMode="auto">
            <a:xfrm>
              <a:off x="3927" y="267"/>
              <a:ext cx="287" cy="122"/>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100" b="1">
                  <a:solidFill>
                    <a:srgbClr val="000000"/>
                  </a:solidFill>
                  <a:latin typeface="Arial" pitchFamily="34" charset="0"/>
                </a:rPr>
                <a:t>Ridge</a:t>
              </a:r>
              <a:endParaRPr lang="en-US">
                <a:solidFill>
                  <a:srgbClr val="000000"/>
                </a:solidFill>
                <a:latin typeface="Arial" pitchFamily="34" charset="0"/>
              </a:endParaRPr>
            </a:p>
          </p:txBody>
        </p:sp>
        <p:sp>
          <p:nvSpPr>
            <p:cNvPr id="105546" name="Freeform 79"/>
            <p:cNvSpPr>
              <a:spLocks noEditPoints="1"/>
            </p:cNvSpPr>
            <p:nvPr/>
          </p:nvSpPr>
          <p:spPr bwMode="auto">
            <a:xfrm>
              <a:off x="4102" y="398"/>
              <a:ext cx="44" cy="147"/>
            </a:xfrm>
            <a:custGeom>
              <a:avLst/>
              <a:gdLst>
                <a:gd name="T0" fmla="*/ 30 w 44"/>
                <a:gd name="T1" fmla="*/ 0 h 147"/>
                <a:gd name="T2" fmla="*/ 30 w 44"/>
                <a:gd name="T3" fmla="*/ 110 h 147"/>
                <a:gd name="T4" fmla="*/ 15 w 44"/>
                <a:gd name="T5" fmla="*/ 110 h 147"/>
                <a:gd name="T6" fmla="*/ 15 w 44"/>
                <a:gd name="T7" fmla="*/ 0 h 147"/>
                <a:gd name="T8" fmla="*/ 30 w 44"/>
                <a:gd name="T9" fmla="*/ 0 h 147"/>
                <a:gd name="T10" fmla="*/ 44 w 44"/>
                <a:gd name="T11" fmla="*/ 103 h 147"/>
                <a:gd name="T12" fmla="*/ 22 w 44"/>
                <a:gd name="T13" fmla="*/ 147 h 147"/>
                <a:gd name="T14" fmla="*/ 0 w 44"/>
                <a:gd name="T15" fmla="*/ 103 h 147"/>
                <a:gd name="T16" fmla="*/ 44 w 44"/>
                <a:gd name="T17" fmla="*/ 103 h 1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4"/>
                <a:gd name="T28" fmla="*/ 0 h 147"/>
                <a:gd name="T29" fmla="*/ 44 w 44"/>
                <a:gd name="T30" fmla="*/ 147 h 1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4" h="147">
                  <a:moveTo>
                    <a:pt x="30" y="0"/>
                  </a:moveTo>
                  <a:lnTo>
                    <a:pt x="30" y="110"/>
                  </a:lnTo>
                  <a:lnTo>
                    <a:pt x="15" y="110"/>
                  </a:lnTo>
                  <a:lnTo>
                    <a:pt x="15" y="0"/>
                  </a:lnTo>
                  <a:lnTo>
                    <a:pt x="30" y="0"/>
                  </a:lnTo>
                  <a:close/>
                  <a:moveTo>
                    <a:pt x="44" y="103"/>
                  </a:moveTo>
                  <a:lnTo>
                    <a:pt x="22" y="147"/>
                  </a:lnTo>
                  <a:lnTo>
                    <a:pt x="0" y="103"/>
                  </a:lnTo>
                  <a:lnTo>
                    <a:pt x="44" y="103"/>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7" name="Freeform 80"/>
            <p:cNvSpPr>
              <a:spLocks noEditPoints="1"/>
            </p:cNvSpPr>
            <p:nvPr/>
          </p:nvSpPr>
          <p:spPr bwMode="auto">
            <a:xfrm>
              <a:off x="2152" y="1408"/>
              <a:ext cx="357" cy="328"/>
            </a:xfrm>
            <a:custGeom>
              <a:avLst/>
              <a:gdLst>
                <a:gd name="T0" fmla="*/ 352 w 357"/>
                <a:gd name="T1" fmla="*/ 318 h 328"/>
                <a:gd name="T2" fmla="*/ 341 w 357"/>
                <a:gd name="T3" fmla="*/ 318 h 328"/>
                <a:gd name="T4" fmla="*/ 346 w 357"/>
                <a:gd name="T5" fmla="*/ 313 h 328"/>
                <a:gd name="T6" fmla="*/ 325 w 357"/>
                <a:gd name="T7" fmla="*/ 303 h 328"/>
                <a:gd name="T8" fmla="*/ 330 w 357"/>
                <a:gd name="T9" fmla="*/ 308 h 328"/>
                <a:gd name="T10" fmla="*/ 319 w 357"/>
                <a:gd name="T11" fmla="*/ 288 h 328"/>
                <a:gd name="T12" fmla="*/ 309 w 357"/>
                <a:gd name="T13" fmla="*/ 288 h 328"/>
                <a:gd name="T14" fmla="*/ 314 w 357"/>
                <a:gd name="T15" fmla="*/ 283 h 328"/>
                <a:gd name="T16" fmla="*/ 293 w 357"/>
                <a:gd name="T17" fmla="*/ 273 h 328"/>
                <a:gd name="T18" fmla="*/ 298 w 357"/>
                <a:gd name="T19" fmla="*/ 278 h 328"/>
                <a:gd name="T20" fmla="*/ 287 w 357"/>
                <a:gd name="T21" fmla="*/ 258 h 328"/>
                <a:gd name="T22" fmla="*/ 276 w 357"/>
                <a:gd name="T23" fmla="*/ 258 h 328"/>
                <a:gd name="T24" fmla="*/ 281 w 357"/>
                <a:gd name="T25" fmla="*/ 253 h 328"/>
                <a:gd name="T26" fmla="*/ 260 w 357"/>
                <a:gd name="T27" fmla="*/ 244 h 328"/>
                <a:gd name="T28" fmla="*/ 265 w 357"/>
                <a:gd name="T29" fmla="*/ 249 h 328"/>
                <a:gd name="T30" fmla="*/ 254 w 357"/>
                <a:gd name="T31" fmla="*/ 228 h 328"/>
                <a:gd name="T32" fmla="*/ 244 w 357"/>
                <a:gd name="T33" fmla="*/ 229 h 328"/>
                <a:gd name="T34" fmla="*/ 249 w 357"/>
                <a:gd name="T35" fmla="*/ 223 h 328"/>
                <a:gd name="T36" fmla="*/ 227 w 357"/>
                <a:gd name="T37" fmla="*/ 214 h 328"/>
                <a:gd name="T38" fmla="*/ 233 w 357"/>
                <a:gd name="T39" fmla="*/ 219 h 328"/>
                <a:gd name="T40" fmla="*/ 222 w 357"/>
                <a:gd name="T41" fmla="*/ 198 h 328"/>
                <a:gd name="T42" fmla="*/ 211 w 357"/>
                <a:gd name="T43" fmla="*/ 199 h 328"/>
                <a:gd name="T44" fmla="*/ 216 w 357"/>
                <a:gd name="T45" fmla="*/ 193 h 328"/>
                <a:gd name="T46" fmla="*/ 195 w 357"/>
                <a:gd name="T47" fmla="*/ 184 h 328"/>
                <a:gd name="T48" fmla="*/ 200 w 357"/>
                <a:gd name="T49" fmla="*/ 189 h 328"/>
                <a:gd name="T50" fmla="*/ 189 w 357"/>
                <a:gd name="T51" fmla="*/ 169 h 328"/>
                <a:gd name="T52" fmla="*/ 179 w 357"/>
                <a:gd name="T53" fmla="*/ 169 h 328"/>
                <a:gd name="T54" fmla="*/ 184 w 357"/>
                <a:gd name="T55" fmla="*/ 164 h 328"/>
                <a:gd name="T56" fmla="*/ 162 w 357"/>
                <a:gd name="T57" fmla="*/ 154 h 328"/>
                <a:gd name="T58" fmla="*/ 168 w 357"/>
                <a:gd name="T59" fmla="*/ 159 h 328"/>
                <a:gd name="T60" fmla="*/ 157 w 357"/>
                <a:gd name="T61" fmla="*/ 139 h 328"/>
                <a:gd name="T62" fmla="*/ 146 w 357"/>
                <a:gd name="T63" fmla="*/ 139 h 328"/>
                <a:gd name="T64" fmla="*/ 151 w 357"/>
                <a:gd name="T65" fmla="*/ 134 h 328"/>
                <a:gd name="T66" fmla="*/ 130 w 357"/>
                <a:gd name="T67" fmla="*/ 124 h 328"/>
                <a:gd name="T68" fmla="*/ 135 w 357"/>
                <a:gd name="T69" fmla="*/ 129 h 328"/>
                <a:gd name="T70" fmla="*/ 124 w 357"/>
                <a:gd name="T71" fmla="*/ 109 h 328"/>
                <a:gd name="T72" fmla="*/ 114 w 357"/>
                <a:gd name="T73" fmla="*/ 109 h 328"/>
                <a:gd name="T74" fmla="*/ 119 w 357"/>
                <a:gd name="T75" fmla="*/ 104 h 328"/>
                <a:gd name="T76" fmla="*/ 97 w 357"/>
                <a:gd name="T77" fmla="*/ 95 h 328"/>
                <a:gd name="T78" fmla="*/ 103 w 357"/>
                <a:gd name="T79" fmla="*/ 100 h 328"/>
                <a:gd name="T80" fmla="*/ 91 w 357"/>
                <a:gd name="T81" fmla="*/ 79 h 328"/>
                <a:gd name="T82" fmla="*/ 81 w 357"/>
                <a:gd name="T83" fmla="*/ 80 h 328"/>
                <a:gd name="T84" fmla="*/ 86 w 357"/>
                <a:gd name="T85" fmla="*/ 74 h 328"/>
                <a:gd name="T86" fmla="*/ 65 w 357"/>
                <a:gd name="T87" fmla="*/ 65 h 328"/>
                <a:gd name="T88" fmla="*/ 70 w 357"/>
                <a:gd name="T89" fmla="*/ 70 h 328"/>
                <a:gd name="T90" fmla="*/ 59 w 357"/>
                <a:gd name="T91" fmla="*/ 49 h 328"/>
                <a:gd name="T92" fmla="*/ 49 w 357"/>
                <a:gd name="T93" fmla="*/ 50 h 328"/>
                <a:gd name="T94" fmla="*/ 54 w 357"/>
                <a:gd name="T95" fmla="*/ 44 h 328"/>
                <a:gd name="T96" fmla="*/ 32 w 357"/>
                <a:gd name="T97" fmla="*/ 35 h 328"/>
                <a:gd name="T98" fmla="*/ 38 w 357"/>
                <a:gd name="T99" fmla="*/ 40 h 328"/>
                <a:gd name="T100" fmla="*/ 26 w 357"/>
                <a:gd name="T101" fmla="*/ 20 h 328"/>
                <a:gd name="T102" fmla="*/ 16 w 357"/>
                <a:gd name="T103" fmla="*/ 20 h 328"/>
                <a:gd name="T104" fmla="*/ 21 w 357"/>
                <a:gd name="T105" fmla="*/ 15 h 328"/>
                <a:gd name="T106" fmla="*/ 0 w 357"/>
                <a:gd name="T107" fmla="*/ 5 h 328"/>
                <a:gd name="T108" fmla="*/ 5 w 357"/>
                <a:gd name="T109" fmla="*/ 10 h 32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57"/>
                <a:gd name="T166" fmla="*/ 0 h 328"/>
                <a:gd name="T167" fmla="*/ 357 w 357"/>
                <a:gd name="T168" fmla="*/ 328 h 32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57" h="328">
                  <a:moveTo>
                    <a:pt x="352" y="328"/>
                  </a:moveTo>
                  <a:lnTo>
                    <a:pt x="347" y="323"/>
                  </a:lnTo>
                  <a:lnTo>
                    <a:pt x="352" y="318"/>
                  </a:lnTo>
                  <a:lnTo>
                    <a:pt x="357" y="323"/>
                  </a:lnTo>
                  <a:lnTo>
                    <a:pt x="352" y="328"/>
                  </a:lnTo>
                  <a:close/>
                  <a:moveTo>
                    <a:pt x="341" y="318"/>
                  </a:moveTo>
                  <a:lnTo>
                    <a:pt x="336" y="313"/>
                  </a:lnTo>
                  <a:lnTo>
                    <a:pt x="341" y="308"/>
                  </a:lnTo>
                  <a:lnTo>
                    <a:pt x="346" y="313"/>
                  </a:lnTo>
                  <a:lnTo>
                    <a:pt x="341" y="318"/>
                  </a:lnTo>
                  <a:close/>
                  <a:moveTo>
                    <a:pt x="330" y="308"/>
                  </a:moveTo>
                  <a:lnTo>
                    <a:pt x="325" y="303"/>
                  </a:lnTo>
                  <a:lnTo>
                    <a:pt x="330" y="298"/>
                  </a:lnTo>
                  <a:lnTo>
                    <a:pt x="335" y="303"/>
                  </a:lnTo>
                  <a:lnTo>
                    <a:pt x="330" y="308"/>
                  </a:lnTo>
                  <a:close/>
                  <a:moveTo>
                    <a:pt x="320" y="298"/>
                  </a:moveTo>
                  <a:lnTo>
                    <a:pt x="314" y="293"/>
                  </a:lnTo>
                  <a:lnTo>
                    <a:pt x="319" y="288"/>
                  </a:lnTo>
                  <a:lnTo>
                    <a:pt x="325" y="293"/>
                  </a:lnTo>
                  <a:lnTo>
                    <a:pt x="320" y="298"/>
                  </a:lnTo>
                  <a:close/>
                  <a:moveTo>
                    <a:pt x="309" y="288"/>
                  </a:moveTo>
                  <a:lnTo>
                    <a:pt x="303" y="283"/>
                  </a:lnTo>
                  <a:lnTo>
                    <a:pt x="308" y="278"/>
                  </a:lnTo>
                  <a:lnTo>
                    <a:pt x="314" y="283"/>
                  </a:lnTo>
                  <a:lnTo>
                    <a:pt x="309" y="288"/>
                  </a:lnTo>
                  <a:close/>
                  <a:moveTo>
                    <a:pt x="298" y="278"/>
                  </a:moveTo>
                  <a:lnTo>
                    <a:pt x="293" y="273"/>
                  </a:lnTo>
                  <a:lnTo>
                    <a:pt x="297" y="268"/>
                  </a:lnTo>
                  <a:lnTo>
                    <a:pt x="303" y="273"/>
                  </a:lnTo>
                  <a:lnTo>
                    <a:pt x="298" y="278"/>
                  </a:lnTo>
                  <a:close/>
                  <a:moveTo>
                    <a:pt x="287" y="268"/>
                  </a:moveTo>
                  <a:lnTo>
                    <a:pt x="282" y="263"/>
                  </a:lnTo>
                  <a:lnTo>
                    <a:pt x="287" y="258"/>
                  </a:lnTo>
                  <a:lnTo>
                    <a:pt x="292" y="263"/>
                  </a:lnTo>
                  <a:lnTo>
                    <a:pt x="287" y="268"/>
                  </a:lnTo>
                  <a:close/>
                  <a:moveTo>
                    <a:pt x="276" y="258"/>
                  </a:moveTo>
                  <a:lnTo>
                    <a:pt x="271" y="253"/>
                  </a:lnTo>
                  <a:lnTo>
                    <a:pt x="276" y="248"/>
                  </a:lnTo>
                  <a:lnTo>
                    <a:pt x="281" y="253"/>
                  </a:lnTo>
                  <a:lnTo>
                    <a:pt x="276" y="258"/>
                  </a:lnTo>
                  <a:close/>
                  <a:moveTo>
                    <a:pt x="265" y="249"/>
                  </a:moveTo>
                  <a:lnTo>
                    <a:pt x="260" y="244"/>
                  </a:lnTo>
                  <a:lnTo>
                    <a:pt x="265" y="238"/>
                  </a:lnTo>
                  <a:lnTo>
                    <a:pt x="270" y="243"/>
                  </a:lnTo>
                  <a:lnTo>
                    <a:pt x="265" y="249"/>
                  </a:lnTo>
                  <a:close/>
                  <a:moveTo>
                    <a:pt x="255" y="239"/>
                  </a:moveTo>
                  <a:lnTo>
                    <a:pt x="249" y="234"/>
                  </a:lnTo>
                  <a:lnTo>
                    <a:pt x="254" y="228"/>
                  </a:lnTo>
                  <a:lnTo>
                    <a:pt x="260" y="233"/>
                  </a:lnTo>
                  <a:lnTo>
                    <a:pt x="255" y="239"/>
                  </a:lnTo>
                  <a:close/>
                  <a:moveTo>
                    <a:pt x="244" y="229"/>
                  </a:moveTo>
                  <a:lnTo>
                    <a:pt x="238" y="224"/>
                  </a:lnTo>
                  <a:lnTo>
                    <a:pt x="243" y="218"/>
                  </a:lnTo>
                  <a:lnTo>
                    <a:pt x="249" y="223"/>
                  </a:lnTo>
                  <a:lnTo>
                    <a:pt x="244" y="229"/>
                  </a:lnTo>
                  <a:close/>
                  <a:moveTo>
                    <a:pt x="233" y="219"/>
                  </a:moveTo>
                  <a:lnTo>
                    <a:pt x="227" y="214"/>
                  </a:lnTo>
                  <a:lnTo>
                    <a:pt x="232" y="208"/>
                  </a:lnTo>
                  <a:lnTo>
                    <a:pt x="238" y="213"/>
                  </a:lnTo>
                  <a:lnTo>
                    <a:pt x="233" y="219"/>
                  </a:lnTo>
                  <a:close/>
                  <a:moveTo>
                    <a:pt x="222" y="209"/>
                  </a:moveTo>
                  <a:lnTo>
                    <a:pt x="217" y="204"/>
                  </a:lnTo>
                  <a:lnTo>
                    <a:pt x="222" y="198"/>
                  </a:lnTo>
                  <a:lnTo>
                    <a:pt x="227" y="203"/>
                  </a:lnTo>
                  <a:lnTo>
                    <a:pt x="222" y="209"/>
                  </a:lnTo>
                  <a:close/>
                  <a:moveTo>
                    <a:pt x="211" y="199"/>
                  </a:moveTo>
                  <a:lnTo>
                    <a:pt x="206" y="194"/>
                  </a:lnTo>
                  <a:lnTo>
                    <a:pt x="211" y="188"/>
                  </a:lnTo>
                  <a:lnTo>
                    <a:pt x="216" y="193"/>
                  </a:lnTo>
                  <a:lnTo>
                    <a:pt x="211" y="199"/>
                  </a:lnTo>
                  <a:close/>
                  <a:moveTo>
                    <a:pt x="200" y="189"/>
                  </a:moveTo>
                  <a:lnTo>
                    <a:pt x="195" y="184"/>
                  </a:lnTo>
                  <a:lnTo>
                    <a:pt x="200" y="179"/>
                  </a:lnTo>
                  <a:lnTo>
                    <a:pt x="205" y="183"/>
                  </a:lnTo>
                  <a:lnTo>
                    <a:pt x="200" y="189"/>
                  </a:lnTo>
                  <a:close/>
                  <a:moveTo>
                    <a:pt x="190" y="179"/>
                  </a:moveTo>
                  <a:lnTo>
                    <a:pt x="184" y="174"/>
                  </a:lnTo>
                  <a:lnTo>
                    <a:pt x="189" y="169"/>
                  </a:lnTo>
                  <a:lnTo>
                    <a:pt x="195" y="174"/>
                  </a:lnTo>
                  <a:lnTo>
                    <a:pt x="190" y="179"/>
                  </a:lnTo>
                  <a:close/>
                  <a:moveTo>
                    <a:pt x="179" y="169"/>
                  </a:moveTo>
                  <a:lnTo>
                    <a:pt x="173" y="164"/>
                  </a:lnTo>
                  <a:lnTo>
                    <a:pt x="178" y="159"/>
                  </a:lnTo>
                  <a:lnTo>
                    <a:pt x="184" y="164"/>
                  </a:lnTo>
                  <a:lnTo>
                    <a:pt x="179" y="169"/>
                  </a:lnTo>
                  <a:close/>
                  <a:moveTo>
                    <a:pt x="168" y="159"/>
                  </a:moveTo>
                  <a:lnTo>
                    <a:pt x="162" y="154"/>
                  </a:lnTo>
                  <a:lnTo>
                    <a:pt x="167" y="149"/>
                  </a:lnTo>
                  <a:lnTo>
                    <a:pt x="173" y="154"/>
                  </a:lnTo>
                  <a:lnTo>
                    <a:pt x="168" y="159"/>
                  </a:lnTo>
                  <a:close/>
                  <a:moveTo>
                    <a:pt x="157" y="149"/>
                  </a:moveTo>
                  <a:lnTo>
                    <a:pt x="152" y="144"/>
                  </a:lnTo>
                  <a:lnTo>
                    <a:pt x="157" y="139"/>
                  </a:lnTo>
                  <a:lnTo>
                    <a:pt x="162" y="144"/>
                  </a:lnTo>
                  <a:lnTo>
                    <a:pt x="157" y="149"/>
                  </a:lnTo>
                  <a:close/>
                  <a:moveTo>
                    <a:pt x="146" y="139"/>
                  </a:moveTo>
                  <a:lnTo>
                    <a:pt x="141" y="134"/>
                  </a:lnTo>
                  <a:lnTo>
                    <a:pt x="146" y="129"/>
                  </a:lnTo>
                  <a:lnTo>
                    <a:pt x="151" y="134"/>
                  </a:lnTo>
                  <a:lnTo>
                    <a:pt x="146" y="139"/>
                  </a:lnTo>
                  <a:close/>
                  <a:moveTo>
                    <a:pt x="135" y="129"/>
                  </a:moveTo>
                  <a:lnTo>
                    <a:pt x="130" y="124"/>
                  </a:lnTo>
                  <a:lnTo>
                    <a:pt x="135" y="119"/>
                  </a:lnTo>
                  <a:lnTo>
                    <a:pt x="140" y="124"/>
                  </a:lnTo>
                  <a:lnTo>
                    <a:pt x="135" y="129"/>
                  </a:lnTo>
                  <a:close/>
                  <a:moveTo>
                    <a:pt x="125" y="119"/>
                  </a:moveTo>
                  <a:lnTo>
                    <a:pt x="119" y="114"/>
                  </a:lnTo>
                  <a:lnTo>
                    <a:pt x="124" y="109"/>
                  </a:lnTo>
                  <a:lnTo>
                    <a:pt x="129" y="114"/>
                  </a:lnTo>
                  <a:lnTo>
                    <a:pt x="125" y="119"/>
                  </a:lnTo>
                  <a:close/>
                  <a:moveTo>
                    <a:pt x="114" y="109"/>
                  </a:moveTo>
                  <a:lnTo>
                    <a:pt x="108" y="105"/>
                  </a:lnTo>
                  <a:lnTo>
                    <a:pt x="113" y="99"/>
                  </a:lnTo>
                  <a:lnTo>
                    <a:pt x="119" y="104"/>
                  </a:lnTo>
                  <a:lnTo>
                    <a:pt x="114" y="109"/>
                  </a:lnTo>
                  <a:close/>
                  <a:moveTo>
                    <a:pt x="103" y="100"/>
                  </a:moveTo>
                  <a:lnTo>
                    <a:pt x="97" y="95"/>
                  </a:lnTo>
                  <a:lnTo>
                    <a:pt x="102" y="89"/>
                  </a:lnTo>
                  <a:lnTo>
                    <a:pt x="108" y="94"/>
                  </a:lnTo>
                  <a:lnTo>
                    <a:pt x="103" y="100"/>
                  </a:lnTo>
                  <a:close/>
                  <a:moveTo>
                    <a:pt x="92" y="90"/>
                  </a:moveTo>
                  <a:lnTo>
                    <a:pt x="87" y="85"/>
                  </a:lnTo>
                  <a:lnTo>
                    <a:pt x="91" y="79"/>
                  </a:lnTo>
                  <a:lnTo>
                    <a:pt x="97" y="84"/>
                  </a:lnTo>
                  <a:lnTo>
                    <a:pt x="92" y="90"/>
                  </a:lnTo>
                  <a:close/>
                  <a:moveTo>
                    <a:pt x="81" y="80"/>
                  </a:moveTo>
                  <a:lnTo>
                    <a:pt x="76" y="75"/>
                  </a:lnTo>
                  <a:lnTo>
                    <a:pt x="81" y="69"/>
                  </a:lnTo>
                  <a:lnTo>
                    <a:pt x="86" y="74"/>
                  </a:lnTo>
                  <a:lnTo>
                    <a:pt x="81" y="80"/>
                  </a:lnTo>
                  <a:close/>
                  <a:moveTo>
                    <a:pt x="70" y="70"/>
                  </a:moveTo>
                  <a:lnTo>
                    <a:pt x="65" y="65"/>
                  </a:lnTo>
                  <a:lnTo>
                    <a:pt x="70" y="59"/>
                  </a:lnTo>
                  <a:lnTo>
                    <a:pt x="75" y="64"/>
                  </a:lnTo>
                  <a:lnTo>
                    <a:pt x="70" y="70"/>
                  </a:lnTo>
                  <a:close/>
                  <a:moveTo>
                    <a:pt x="59" y="60"/>
                  </a:moveTo>
                  <a:lnTo>
                    <a:pt x="54" y="55"/>
                  </a:lnTo>
                  <a:lnTo>
                    <a:pt x="59" y="49"/>
                  </a:lnTo>
                  <a:lnTo>
                    <a:pt x="64" y="54"/>
                  </a:lnTo>
                  <a:lnTo>
                    <a:pt x="59" y="60"/>
                  </a:lnTo>
                  <a:close/>
                  <a:moveTo>
                    <a:pt x="49" y="50"/>
                  </a:moveTo>
                  <a:lnTo>
                    <a:pt x="43" y="45"/>
                  </a:lnTo>
                  <a:lnTo>
                    <a:pt x="48" y="40"/>
                  </a:lnTo>
                  <a:lnTo>
                    <a:pt x="54" y="44"/>
                  </a:lnTo>
                  <a:lnTo>
                    <a:pt x="49" y="50"/>
                  </a:lnTo>
                  <a:close/>
                  <a:moveTo>
                    <a:pt x="38" y="40"/>
                  </a:moveTo>
                  <a:lnTo>
                    <a:pt x="32" y="35"/>
                  </a:lnTo>
                  <a:lnTo>
                    <a:pt x="37" y="30"/>
                  </a:lnTo>
                  <a:lnTo>
                    <a:pt x="43" y="35"/>
                  </a:lnTo>
                  <a:lnTo>
                    <a:pt x="38" y="40"/>
                  </a:lnTo>
                  <a:close/>
                  <a:moveTo>
                    <a:pt x="27" y="30"/>
                  </a:moveTo>
                  <a:lnTo>
                    <a:pt x="21" y="25"/>
                  </a:lnTo>
                  <a:lnTo>
                    <a:pt x="26" y="20"/>
                  </a:lnTo>
                  <a:lnTo>
                    <a:pt x="32" y="25"/>
                  </a:lnTo>
                  <a:lnTo>
                    <a:pt x="27" y="30"/>
                  </a:lnTo>
                  <a:close/>
                  <a:moveTo>
                    <a:pt x="16" y="20"/>
                  </a:moveTo>
                  <a:lnTo>
                    <a:pt x="11" y="15"/>
                  </a:lnTo>
                  <a:lnTo>
                    <a:pt x="16" y="10"/>
                  </a:lnTo>
                  <a:lnTo>
                    <a:pt x="21" y="15"/>
                  </a:lnTo>
                  <a:lnTo>
                    <a:pt x="16" y="20"/>
                  </a:lnTo>
                  <a:close/>
                  <a:moveTo>
                    <a:pt x="5" y="10"/>
                  </a:moveTo>
                  <a:lnTo>
                    <a:pt x="0" y="5"/>
                  </a:lnTo>
                  <a:lnTo>
                    <a:pt x="5" y="0"/>
                  </a:lnTo>
                  <a:lnTo>
                    <a:pt x="10" y="5"/>
                  </a:lnTo>
                  <a:lnTo>
                    <a:pt x="5" y="10"/>
                  </a:lnTo>
                  <a:close/>
                </a:path>
              </a:pathLst>
            </a:custGeom>
            <a:solidFill>
              <a:srgbClr val="000000"/>
            </a:solidFill>
            <a:ln w="1">
              <a:solidFill>
                <a:srgbClr val="000000"/>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8" name="Freeform 81"/>
            <p:cNvSpPr>
              <a:spLocks noEditPoints="1"/>
            </p:cNvSpPr>
            <p:nvPr/>
          </p:nvSpPr>
          <p:spPr bwMode="auto">
            <a:xfrm>
              <a:off x="2360" y="1145"/>
              <a:ext cx="757" cy="425"/>
            </a:xfrm>
            <a:custGeom>
              <a:avLst/>
              <a:gdLst>
                <a:gd name="T0" fmla="*/ 48 w 757"/>
                <a:gd name="T1" fmla="*/ 407 h 425"/>
                <a:gd name="T2" fmla="*/ 54 w 757"/>
                <a:gd name="T3" fmla="*/ 387 h 425"/>
                <a:gd name="T4" fmla="*/ 61 w 757"/>
                <a:gd name="T5" fmla="*/ 400 h 425"/>
                <a:gd name="T6" fmla="*/ 92 w 757"/>
                <a:gd name="T7" fmla="*/ 365 h 425"/>
                <a:gd name="T8" fmla="*/ 80 w 757"/>
                <a:gd name="T9" fmla="*/ 373 h 425"/>
                <a:gd name="T10" fmla="*/ 125 w 757"/>
                <a:gd name="T11" fmla="*/ 364 h 425"/>
                <a:gd name="T12" fmla="*/ 131 w 757"/>
                <a:gd name="T13" fmla="*/ 344 h 425"/>
                <a:gd name="T14" fmla="*/ 138 w 757"/>
                <a:gd name="T15" fmla="*/ 357 h 425"/>
                <a:gd name="T16" fmla="*/ 170 w 757"/>
                <a:gd name="T17" fmla="*/ 323 h 425"/>
                <a:gd name="T18" fmla="*/ 157 w 757"/>
                <a:gd name="T19" fmla="*/ 330 h 425"/>
                <a:gd name="T20" fmla="*/ 202 w 757"/>
                <a:gd name="T21" fmla="*/ 321 h 425"/>
                <a:gd name="T22" fmla="*/ 208 w 757"/>
                <a:gd name="T23" fmla="*/ 301 h 425"/>
                <a:gd name="T24" fmla="*/ 215 w 757"/>
                <a:gd name="T25" fmla="*/ 314 h 425"/>
                <a:gd name="T26" fmla="*/ 247 w 757"/>
                <a:gd name="T27" fmla="*/ 280 h 425"/>
                <a:gd name="T28" fmla="*/ 234 w 757"/>
                <a:gd name="T29" fmla="*/ 287 h 425"/>
                <a:gd name="T30" fmla="*/ 280 w 757"/>
                <a:gd name="T31" fmla="*/ 278 h 425"/>
                <a:gd name="T32" fmla="*/ 285 w 757"/>
                <a:gd name="T33" fmla="*/ 258 h 425"/>
                <a:gd name="T34" fmla="*/ 292 w 757"/>
                <a:gd name="T35" fmla="*/ 271 h 425"/>
                <a:gd name="T36" fmla="*/ 324 w 757"/>
                <a:gd name="T37" fmla="*/ 237 h 425"/>
                <a:gd name="T38" fmla="*/ 311 w 757"/>
                <a:gd name="T39" fmla="*/ 244 h 425"/>
                <a:gd name="T40" fmla="*/ 357 w 757"/>
                <a:gd name="T41" fmla="*/ 235 h 425"/>
                <a:gd name="T42" fmla="*/ 362 w 757"/>
                <a:gd name="T43" fmla="*/ 215 h 425"/>
                <a:gd name="T44" fmla="*/ 370 w 757"/>
                <a:gd name="T45" fmla="*/ 228 h 425"/>
                <a:gd name="T46" fmla="*/ 401 w 757"/>
                <a:gd name="T47" fmla="*/ 194 h 425"/>
                <a:gd name="T48" fmla="*/ 388 w 757"/>
                <a:gd name="T49" fmla="*/ 201 h 425"/>
                <a:gd name="T50" fmla="*/ 434 w 757"/>
                <a:gd name="T51" fmla="*/ 193 h 425"/>
                <a:gd name="T52" fmla="*/ 439 w 757"/>
                <a:gd name="T53" fmla="*/ 173 h 425"/>
                <a:gd name="T54" fmla="*/ 447 w 757"/>
                <a:gd name="T55" fmla="*/ 185 h 425"/>
                <a:gd name="T56" fmla="*/ 478 w 757"/>
                <a:gd name="T57" fmla="*/ 151 h 425"/>
                <a:gd name="T58" fmla="*/ 465 w 757"/>
                <a:gd name="T59" fmla="*/ 158 h 425"/>
                <a:gd name="T60" fmla="*/ 511 w 757"/>
                <a:gd name="T61" fmla="*/ 150 h 425"/>
                <a:gd name="T62" fmla="*/ 517 w 757"/>
                <a:gd name="T63" fmla="*/ 130 h 425"/>
                <a:gd name="T64" fmla="*/ 524 w 757"/>
                <a:gd name="T65" fmla="*/ 143 h 425"/>
                <a:gd name="T66" fmla="*/ 555 w 757"/>
                <a:gd name="T67" fmla="*/ 108 h 425"/>
                <a:gd name="T68" fmla="*/ 542 w 757"/>
                <a:gd name="T69" fmla="*/ 115 h 425"/>
                <a:gd name="T70" fmla="*/ 588 w 757"/>
                <a:gd name="T71" fmla="*/ 107 h 425"/>
                <a:gd name="T72" fmla="*/ 594 w 757"/>
                <a:gd name="T73" fmla="*/ 87 h 425"/>
                <a:gd name="T74" fmla="*/ 601 w 757"/>
                <a:gd name="T75" fmla="*/ 100 h 425"/>
                <a:gd name="T76" fmla="*/ 632 w 757"/>
                <a:gd name="T77" fmla="*/ 65 h 425"/>
                <a:gd name="T78" fmla="*/ 619 w 757"/>
                <a:gd name="T79" fmla="*/ 73 h 425"/>
                <a:gd name="T80" fmla="*/ 665 w 757"/>
                <a:gd name="T81" fmla="*/ 64 h 425"/>
                <a:gd name="T82" fmla="*/ 671 w 757"/>
                <a:gd name="T83" fmla="*/ 44 h 425"/>
                <a:gd name="T84" fmla="*/ 678 w 757"/>
                <a:gd name="T85" fmla="*/ 57 h 425"/>
                <a:gd name="T86" fmla="*/ 709 w 757"/>
                <a:gd name="T87" fmla="*/ 22 h 425"/>
                <a:gd name="T88" fmla="*/ 696 w 757"/>
                <a:gd name="T89" fmla="*/ 30 h 425"/>
                <a:gd name="T90" fmla="*/ 742 w 757"/>
                <a:gd name="T91" fmla="*/ 21 h 425"/>
                <a:gd name="T92" fmla="*/ 748 w 757"/>
                <a:gd name="T93" fmla="*/ 1 h 425"/>
                <a:gd name="T94" fmla="*/ 755 w 757"/>
                <a:gd name="T95" fmla="*/ 14 h 425"/>
                <a:gd name="T96" fmla="*/ 0 w 757"/>
                <a:gd name="T97" fmla="*/ 425 h 4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57"/>
                <a:gd name="T148" fmla="*/ 0 h 425"/>
                <a:gd name="T149" fmla="*/ 757 w 757"/>
                <a:gd name="T150" fmla="*/ 425 h 42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57" h="425">
                  <a:moveTo>
                    <a:pt x="28" y="401"/>
                  </a:moveTo>
                  <a:lnTo>
                    <a:pt x="41" y="394"/>
                  </a:lnTo>
                  <a:lnTo>
                    <a:pt x="48" y="407"/>
                  </a:lnTo>
                  <a:lnTo>
                    <a:pt x="35" y="414"/>
                  </a:lnTo>
                  <a:lnTo>
                    <a:pt x="28" y="401"/>
                  </a:lnTo>
                  <a:close/>
                  <a:moveTo>
                    <a:pt x="54" y="387"/>
                  </a:moveTo>
                  <a:lnTo>
                    <a:pt x="67" y="380"/>
                  </a:lnTo>
                  <a:lnTo>
                    <a:pt x="74" y="393"/>
                  </a:lnTo>
                  <a:lnTo>
                    <a:pt x="61" y="400"/>
                  </a:lnTo>
                  <a:lnTo>
                    <a:pt x="54" y="387"/>
                  </a:lnTo>
                  <a:close/>
                  <a:moveTo>
                    <a:pt x="80" y="373"/>
                  </a:moveTo>
                  <a:lnTo>
                    <a:pt x="92" y="365"/>
                  </a:lnTo>
                  <a:lnTo>
                    <a:pt x="100" y="378"/>
                  </a:lnTo>
                  <a:lnTo>
                    <a:pt x="87" y="385"/>
                  </a:lnTo>
                  <a:lnTo>
                    <a:pt x="80" y="373"/>
                  </a:lnTo>
                  <a:close/>
                  <a:moveTo>
                    <a:pt x="105" y="358"/>
                  </a:moveTo>
                  <a:lnTo>
                    <a:pt x="118" y="351"/>
                  </a:lnTo>
                  <a:lnTo>
                    <a:pt x="125" y="364"/>
                  </a:lnTo>
                  <a:lnTo>
                    <a:pt x="112" y="371"/>
                  </a:lnTo>
                  <a:lnTo>
                    <a:pt x="105" y="358"/>
                  </a:lnTo>
                  <a:close/>
                  <a:moveTo>
                    <a:pt x="131" y="344"/>
                  </a:moveTo>
                  <a:lnTo>
                    <a:pt x="144" y="337"/>
                  </a:lnTo>
                  <a:lnTo>
                    <a:pt x="151" y="350"/>
                  </a:lnTo>
                  <a:lnTo>
                    <a:pt x="138" y="357"/>
                  </a:lnTo>
                  <a:lnTo>
                    <a:pt x="131" y="344"/>
                  </a:lnTo>
                  <a:close/>
                  <a:moveTo>
                    <a:pt x="157" y="330"/>
                  </a:moveTo>
                  <a:lnTo>
                    <a:pt x="170" y="323"/>
                  </a:lnTo>
                  <a:lnTo>
                    <a:pt x="177" y="335"/>
                  </a:lnTo>
                  <a:lnTo>
                    <a:pt x="164" y="343"/>
                  </a:lnTo>
                  <a:lnTo>
                    <a:pt x="157" y="330"/>
                  </a:lnTo>
                  <a:close/>
                  <a:moveTo>
                    <a:pt x="182" y="315"/>
                  </a:moveTo>
                  <a:lnTo>
                    <a:pt x="195" y="308"/>
                  </a:lnTo>
                  <a:lnTo>
                    <a:pt x="202" y="321"/>
                  </a:lnTo>
                  <a:lnTo>
                    <a:pt x="190" y="328"/>
                  </a:lnTo>
                  <a:lnTo>
                    <a:pt x="182" y="315"/>
                  </a:lnTo>
                  <a:close/>
                  <a:moveTo>
                    <a:pt x="208" y="301"/>
                  </a:moveTo>
                  <a:lnTo>
                    <a:pt x="221" y="294"/>
                  </a:lnTo>
                  <a:lnTo>
                    <a:pt x="228" y="307"/>
                  </a:lnTo>
                  <a:lnTo>
                    <a:pt x="215" y="314"/>
                  </a:lnTo>
                  <a:lnTo>
                    <a:pt x="208" y="301"/>
                  </a:lnTo>
                  <a:close/>
                  <a:moveTo>
                    <a:pt x="234" y="287"/>
                  </a:moveTo>
                  <a:lnTo>
                    <a:pt x="247" y="280"/>
                  </a:lnTo>
                  <a:lnTo>
                    <a:pt x="254" y="292"/>
                  </a:lnTo>
                  <a:lnTo>
                    <a:pt x="241" y="300"/>
                  </a:lnTo>
                  <a:lnTo>
                    <a:pt x="234" y="287"/>
                  </a:lnTo>
                  <a:close/>
                  <a:moveTo>
                    <a:pt x="260" y="272"/>
                  </a:moveTo>
                  <a:lnTo>
                    <a:pt x="272" y="265"/>
                  </a:lnTo>
                  <a:lnTo>
                    <a:pt x="280" y="278"/>
                  </a:lnTo>
                  <a:lnTo>
                    <a:pt x="267" y="285"/>
                  </a:lnTo>
                  <a:lnTo>
                    <a:pt x="260" y="272"/>
                  </a:lnTo>
                  <a:close/>
                  <a:moveTo>
                    <a:pt x="285" y="258"/>
                  </a:moveTo>
                  <a:lnTo>
                    <a:pt x="298" y="251"/>
                  </a:lnTo>
                  <a:lnTo>
                    <a:pt x="305" y="264"/>
                  </a:lnTo>
                  <a:lnTo>
                    <a:pt x="292" y="271"/>
                  </a:lnTo>
                  <a:lnTo>
                    <a:pt x="285" y="258"/>
                  </a:lnTo>
                  <a:close/>
                  <a:moveTo>
                    <a:pt x="311" y="244"/>
                  </a:moveTo>
                  <a:lnTo>
                    <a:pt x="324" y="237"/>
                  </a:lnTo>
                  <a:lnTo>
                    <a:pt x="331" y="250"/>
                  </a:lnTo>
                  <a:lnTo>
                    <a:pt x="318" y="257"/>
                  </a:lnTo>
                  <a:lnTo>
                    <a:pt x="311" y="244"/>
                  </a:lnTo>
                  <a:close/>
                  <a:moveTo>
                    <a:pt x="337" y="230"/>
                  </a:moveTo>
                  <a:lnTo>
                    <a:pt x="350" y="223"/>
                  </a:lnTo>
                  <a:lnTo>
                    <a:pt x="357" y="235"/>
                  </a:lnTo>
                  <a:lnTo>
                    <a:pt x="344" y="243"/>
                  </a:lnTo>
                  <a:lnTo>
                    <a:pt x="337" y="230"/>
                  </a:lnTo>
                  <a:close/>
                  <a:moveTo>
                    <a:pt x="362" y="215"/>
                  </a:moveTo>
                  <a:lnTo>
                    <a:pt x="375" y="208"/>
                  </a:lnTo>
                  <a:lnTo>
                    <a:pt x="382" y="221"/>
                  </a:lnTo>
                  <a:lnTo>
                    <a:pt x="370" y="228"/>
                  </a:lnTo>
                  <a:lnTo>
                    <a:pt x="362" y="215"/>
                  </a:lnTo>
                  <a:close/>
                  <a:moveTo>
                    <a:pt x="388" y="201"/>
                  </a:moveTo>
                  <a:lnTo>
                    <a:pt x="401" y="194"/>
                  </a:lnTo>
                  <a:lnTo>
                    <a:pt x="408" y="207"/>
                  </a:lnTo>
                  <a:lnTo>
                    <a:pt x="395" y="214"/>
                  </a:lnTo>
                  <a:lnTo>
                    <a:pt x="388" y="201"/>
                  </a:lnTo>
                  <a:close/>
                  <a:moveTo>
                    <a:pt x="414" y="187"/>
                  </a:moveTo>
                  <a:lnTo>
                    <a:pt x="427" y="180"/>
                  </a:lnTo>
                  <a:lnTo>
                    <a:pt x="434" y="193"/>
                  </a:lnTo>
                  <a:lnTo>
                    <a:pt x="421" y="200"/>
                  </a:lnTo>
                  <a:lnTo>
                    <a:pt x="414" y="187"/>
                  </a:lnTo>
                  <a:close/>
                  <a:moveTo>
                    <a:pt x="439" y="173"/>
                  </a:moveTo>
                  <a:lnTo>
                    <a:pt x="452" y="165"/>
                  </a:lnTo>
                  <a:lnTo>
                    <a:pt x="459" y="178"/>
                  </a:lnTo>
                  <a:lnTo>
                    <a:pt x="447" y="185"/>
                  </a:lnTo>
                  <a:lnTo>
                    <a:pt x="439" y="173"/>
                  </a:lnTo>
                  <a:close/>
                  <a:moveTo>
                    <a:pt x="465" y="158"/>
                  </a:moveTo>
                  <a:lnTo>
                    <a:pt x="478" y="151"/>
                  </a:lnTo>
                  <a:lnTo>
                    <a:pt x="485" y="164"/>
                  </a:lnTo>
                  <a:lnTo>
                    <a:pt x="472" y="171"/>
                  </a:lnTo>
                  <a:lnTo>
                    <a:pt x="465" y="158"/>
                  </a:lnTo>
                  <a:close/>
                  <a:moveTo>
                    <a:pt x="491" y="144"/>
                  </a:moveTo>
                  <a:lnTo>
                    <a:pt x="504" y="137"/>
                  </a:lnTo>
                  <a:lnTo>
                    <a:pt x="511" y="150"/>
                  </a:lnTo>
                  <a:lnTo>
                    <a:pt x="498" y="157"/>
                  </a:lnTo>
                  <a:lnTo>
                    <a:pt x="491" y="144"/>
                  </a:lnTo>
                  <a:close/>
                  <a:moveTo>
                    <a:pt x="517" y="130"/>
                  </a:moveTo>
                  <a:lnTo>
                    <a:pt x="529" y="123"/>
                  </a:lnTo>
                  <a:lnTo>
                    <a:pt x="537" y="135"/>
                  </a:lnTo>
                  <a:lnTo>
                    <a:pt x="524" y="143"/>
                  </a:lnTo>
                  <a:lnTo>
                    <a:pt x="517" y="130"/>
                  </a:lnTo>
                  <a:close/>
                  <a:moveTo>
                    <a:pt x="542" y="115"/>
                  </a:moveTo>
                  <a:lnTo>
                    <a:pt x="555" y="108"/>
                  </a:lnTo>
                  <a:lnTo>
                    <a:pt x="562" y="121"/>
                  </a:lnTo>
                  <a:lnTo>
                    <a:pt x="549" y="128"/>
                  </a:lnTo>
                  <a:lnTo>
                    <a:pt x="542" y="115"/>
                  </a:lnTo>
                  <a:close/>
                  <a:moveTo>
                    <a:pt x="568" y="101"/>
                  </a:moveTo>
                  <a:lnTo>
                    <a:pt x="581" y="94"/>
                  </a:lnTo>
                  <a:lnTo>
                    <a:pt x="588" y="107"/>
                  </a:lnTo>
                  <a:lnTo>
                    <a:pt x="575" y="114"/>
                  </a:lnTo>
                  <a:lnTo>
                    <a:pt x="568" y="101"/>
                  </a:lnTo>
                  <a:close/>
                  <a:moveTo>
                    <a:pt x="594" y="87"/>
                  </a:moveTo>
                  <a:lnTo>
                    <a:pt x="606" y="80"/>
                  </a:lnTo>
                  <a:lnTo>
                    <a:pt x="614" y="93"/>
                  </a:lnTo>
                  <a:lnTo>
                    <a:pt x="601" y="100"/>
                  </a:lnTo>
                  <a:lnTo>
                    <a:pt x="594" y="87"/>
                  </a:lnTo>
                  <a:close/>
                  <a:moveTo>
                    <a:pt x="619" y="73"/>
                  </a:moveTo>
                  <a:lnTo>
                    <a:pt x="632" y="65"/>
                  </a:lnTo>
                  <a:lnTo>
                    <a:pt x="639" y="78"/>
                  </a:lnTo>
                  <a:lnTo>
                    <a:pt x="626" y="85"/>
                  </a:lnTo>
                  <a:lnTo>
                    <a:pt x="619" y="73"/>
                  </a:lnTo>
                  <a:close/>
                  <a:moveTo>
                    <a:pt x="645" y="58"/>
                  </a:moveTo>
                  <a:lnTo>
                    <a:pt x="658" y="51"/>
                  </a:lnTo>
                  <a:lnTo>
                    <a:pt x="665" y="64"/>
                  </a:lnTo>
                  <a:lnTo>
                    <a:pt x="652" y="71"/>
                  </a:lnTo>
                  <a:lnTo>
                    <a:pt x="645" y="58"/>
                  </a:lnTo>
                  <a:close/>
                  <a:moveTo>
                    <a:pt x="671" y="44"/>
                  </a:moveTo>
                  <a:lnTo>
                    <a:pt x="684" y="37"/>
                  </a:lnTo>
                  <a:lnTo>
                    <a:pt x="691" y="50"/>
                  </a:lnTo>
                  <a:lnTo>
                    <a:pt x="678" y="57"/>
                  </a:lnTo>
                  <a:lnTo>
                    <a:pt x="671" y="44"/>
                  </a:lnTo>
                  <a:close/>
                  <a:moveTo>
                    <a:pt x="696" y="30"/>
                  </a:moveTo>
                  <a:lnTo>
                    <a:pt x="709" y="22"/>
                  </a:lnTo>
                  <a:lnTo>
                    <a:pt x="716" y="35"/>
                  </a:lnTo>
                  <a:lnTo>
                    <a:pt x="704" y="42"/>
                  </a:lnTo>
                  <a:lnTo>
                    <a:pt x="696" y="30"/>
                  </a:lnTo>
                  <a:close/>
                  <a:moveTo>
                    <a:pt x="722" y="15"/>
                  </a:moveTo>
                  <a:lnTo>
                    <a:pt x="735" y="8"/>
                  </a:lnTo>
                  <a:lnTo>
                    <a:pt x="742" y="21"/>
                  </a:lnTo>
                  <a:lnTo>
                    <a:pt x="729" y="28"/>
                  </a:lnTo>
                  <a:lnTo>
                    <a:pt x="722" y="15"/>
                  </a:lnTo>
                  <a:close/>
                  <a:moveTo>
                    <a:pt x="748" y="1"/>
                  </a:moveTo>
                  <a:lnTo>
                    <a:pt x="750" y="0"/>
                  </a:lnTo>
                  <a:lnTo>
                    <a:pt x="757" y="13"/>
                  </a:lnTo>
                  <a:lnTo>
                    <a:pt x="755" y="14"/>
                  </a:lnTo>
                  <a:lnTo>
                    <a:pt x="748" y="1"/>
                  </a:lnTo>
                  <a:close/>
                  <a:moveTo>
                    <a:pt x="49" y="423"/>
                  </a:moveTo>
                  <a:lnTo>
                    <a:pt x="0" y="425"/>
                  </a:lnTo>
                  <a:lnTo>
                    <a:pt x="27" y="385"/>
                  </a:lnTo>
                  <a:lnTo>
                    <a:pt x="49" y="423"/>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49" name="Freeform 82"/>
            <p:cNvSpPr>
              <a:spLocks noEditPoints="1"/>
            </p:cNvSpPr>
            <p:nvPr/>
          </p:nvSpPr>
          <p:spPr bwMode="auto">
            <a:xfrm>
              <a:off x="889" y="1918"/>
              <a:ext cx="610" cy="282"/>
            </a:xfrm>
            <a:custGeom>
              <a:avLst/>
              <a:gdLst>
                <a:gd name="T0" fmla="*/ 44 w 610"/>
                <a:gd name="T1" fmla="*/ 252 h 282"/>
                <a:gd name="T2" fmla="*/ 36 w 610"/>
                <a:gd name="T3" fmla="*/ 272 h 282"/>
                <a:gd name="T4" fmla="*/ 57 w 610"/>
                <a:gd name="T5" fmla="*/ 246 h 282"/>
                <a:gd name="T6" fmla="*/ 77 w 610"/>
                <a:gd name="T7" fmla="*/ 254 h 282"/>
                <a:gd name="T8" fmla="*/ 57 w 610"/>
                <a:gd name="T9" fmla="*/ 246 h 282"/>
                <a:gd name="T10" fmla="*/ 97 w 610"/>
                <a:gd name="T11" fmla="*/ 228 h 282"/>
                <a:gd name="T12" fmla="*/ 90 w 610"/>
                <a:gd name="T13" fmla="*/ 247 h 282"/>
                <a:gd name="T14" fmla="*/ 111 w 610"/>
                <a:gd name="T15" fmla="*/ 222 h 282"/>
                <a:gd name="T16" fmla="*/ 130 w 610"/>
                <a:gd name="T17" fmla="*/ 229 h 282"/>
                <a:gd name="T18" fmla="*/ 111 w 610"/>
                <a:gd name="T19" fmla="*/ 222 h 282"/>
                <a:gd name="T20" fmla="*/ 151 w 610"/>
                <a:gd name="T21" fmla="*/ 204 h 282"/>
                <a:gd name="T22" fmla="*/ 144 w 610"/>
                <a:gd name="T23" fmla="*/ 223 h 282"/>
                <a:gd name="T24" fmla="*/ 164 w 610"/>
                <a:gd name="T25" fmla="*/ 198 h 282"/>
                <a:gd name="T26" fmla="*/ 184 w 610"/>
                <a:gd name="T27" fmla="*/ 205 h 282"/>
                <a:gd name="T28" fmla="*/ 164 w 610"/>
                <a:gd name="T29" fmla="*/ 198 h 282"/>
                <a:gd name="T30" fmla="*/ 205 w 610"/>
                <a:gd name="T31" fmla="*/ 180 h 282"/>
                <a:gd name="T32" fmla="*/ 197 w 610"/>
                <a:gd name="T33" fmla="*/ 199 h 282"/>
                <a:gd name="T34" fmla="*/ 218 w 610"/>
                <a:gd name="T35" fmla="*/ 174 h 282"/>
                <a:gd name="T36" fmla="*/ 237 w 610"/>
                <a:gd name="T37" fmla="*/ 181 h 282"/>
                <a:gd name="T38" fmla="*/ 218 w 610"/>
                <a:gd name="T39" fmla="*/ 174 h 282"/>
                <a:gd name="T40" fmla="*/ 258 w 610"/>
                <a:gd name="T41" fmla="*/ 155 h 282"/>
                <a:gd name="T42" fmla="*/ 251 w 610"/>
                <a:gd name="T43" fmla="*/ 175 h 282"/>
                <a:gd name="T44" fmla="*/ 272 w 610"/>
                <a:gd name="T45" fmla="*/ 149 h 282"/>
                <a:gd name="T46" fmla="*/ 291 w 610"/>
                <a:gd name="T47" fmla="*/ 157 h 282"/>
                <a:gd name="T48" fmla="*/ 272 w 610"/>
                <a:gd name="T49" fmla="*/ 149 h 282"/>
                <a:gd name="T50" fmla="*/ 312 w 610"/>
                <a:gd name="T51" fmla="*/ 131 h 282"/>
                <a:gd name="T52" fmla="*/ 304 w 610"/>
                <a:gd name="T53" fmla="*/ 151 h 282"/>
                <a:gd name="T54" fmla="*/ 325 w 610"/>
                <a:gd name="T55" fmla="*/ 125 h 282"/>
                <a:gd name="T56" fmla="*/ 345 w 610"/>
                <a:gd name="T57" fmla="*/ 133 h 282"/>
                <a:gd name="T58" fmla="*/ 325 w 610"/>
                <a:gd name="T59" fmla="*/ 125 h 282"/>
                <a:gd name="T60" fmla="*/ 365 w 610"/>
                <a:gd name="T61" fmla="*/ 107 h 282"/>
                <a:gd name="T62" fmla="*/ 358 w 610"/>
                <a:gd name="T63" fmla="*/ 126 h 282"/>
                <a:gd name="T64" fmla="*/ 379 w 610"/>
                <a:gd name="T65" fmla="*/ 101 h 282"/>
                <a:gd name="T66" fmla="*/ 398 w 610"/>
                <a:gd name="T67" fmla="*/ 108 h 282"/>
                <a:gd name="T68" fmla="*/ 379 w 610"/>
                <a:gd name="T69" fmla="*/ 101 h 282"/>
                <a:gd name="T70" fmla="*/ 419 w 610"/>
                <a:gd name="T71" fmla="*/ 83 h 282"/>
                <a:gd name="T72" fmla="*/ 412 w 610"/>
                <a:gd name="T73" fmla="*/ 102 h 282"/>
                <a:gd name="T74" fmla="*/ 432 w 610"/>
                <a:gd name="T75" fmla="*/ 77 h 282"/>
                <a:gd name="T76" fmla="*/ 452 w 610"/>
                <a:gd name="T77" fmla="*/ 84 h 282"/>
                <a:gd name="T78" fmla="*/ 432 w 610"/>
                <a:gd name="T79" fmla="*/ 77 h 282"/>
                <a:gd name="T80" fmla="*/ 473 w 610"/>
                <a:gd name="T81" fmla="*/ 59 h 282"/>
                <a:gd name="T82" fmla="*/ 465 w 610"/>
                <a:gd name="T83" fmla="*/ 78 h 282"/>
                <a:gd name="T84" fmla="*/ 486 w 610"/>
                <a:gd name="T85" fmla="*/ 53 h 282"/>
                <a:gd name="T86" fmla="*/ 506 w 610"/>
                <a:gd name="T87" fmla="*/ 60 h 282"/>
                <a:gd name="T88" fmla="*/ 486 w 610"/>
                <a:gd name="T89" fmla="*/ 53 h 282"/>
                <a:gd name="T90" fmla="*/ 526 w 610"/>
                <a:gd name="T91" fmla="*/ 34 h 282"/>
                <a:gd name="T92" fmla="*/ 519 w 610"/>
                <a:gd name="T93" fmla="*/ 54 h 282"/>
                <a:gd name="T94" fmla="*/ 540 w 610"/>
                <a:gd name="T95" fmla="*/ 28 h 282"/>
                <a:gd name="T96" fmla="*/ 559 w 610"/>
                <a:gd name="T97" fmla="*/ 36 h 282"/>
                <a:gd name="T98" fmla="*/ 540 w 610"/>
                <a:gd name="T99" fmla="*/ 28 h 282"/>
                <a:gd name="T100" fmla="*/ 580 w 610"/>
                <a:gd name="T101" fmla="*/ 10 h 282"/>
                <a:gd name="T102" fmla="*/ 573 w 610"/>
                <a:gd name="T103" fmla="*/ 30 h 282"/>
                <a:gd name="T104" fmla="*/ 593 w 610"/>
                <a:gd name="T105" fmla="*/ 4 h 282"/>
                <a:gd name="T106" fmla="*/ 610 w 610"/>
                <a:gd name="T107" fmla="*/ 13 h 282"/>
                <a:gd name="T108" fmla="*/ 593 w 610"/>
                <a:gd name="T109" fmla="*/ 4 h 282"/>
                <a:gd name="T110" fmla="*/ 0 w 610"/>
                <a:gd name="T111" fmla="*/ 280 h 282"/>
                <a:gd name="T112" fmla="*/ 49 w 610"/>
                <a:gd name="T113" fmla="*/ 282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30" y="258"/>
                  </a:moveTo>
                  <a:lnTo>
                    <a:pt x="44" y="252"/>
                  </a:lnTo>
                  <a:lnTo>
                    <a:pt x="50" y="266"/>
                  </a:lnTo>
                  <a:lnTo>
                    <a:pt x="36" y="272"/>
                  </a:lnTo>
                  <a:lnTo>
                    <a:pt x="30" y="258"/>
                  </a:lnTo>
                  <a:close/>
                  <a:moveTo>
                    <a:pt x="57" y="246"/>
                  </a:moveTo>
                  <a:lnTo>
                    <a:pt x="71" y="240"/>
                  </a:lnTo>
                  <a:lnTo>
                    <a:pt x="77" y="254"/>
                  </a:lnTo>
                  <a:lnTo>
                    <a:pt x="63" y="260"/>
                  </a:lnTo>
                  <a:lnTo>
                    <a:pt x="57" y="246"/>
                  </a:lnTo>
                  <a:close/>
                  <a:moveTo>
                    <a:pt x="84" y="234"/>
                  </a:moveTo>
                  <a:lnTo>
                    <a:pt x="97" y="228"/>
                  </a:lnTo>
                  <a:lnTo>
                    <a:pt x="103" y="241"/>
                  </a:lnTo>
                  <a:lnTo>
                    <a:pt x="90" y="247"/>
                  </a:lnTo>
                  <a:lnTo>
                    <a:pt x="84" y="234"/>
                  </a:lnTo>
                  <a:close/>
                  <a:moveTo>
                    <a:pt x="111" y="222"/>
                  </a:moveTo>
                  <a:lnTo>
                    <a:pt x="124" y="216"/>
                  </a:lnTo>
                  <a:lnTo>
                    <a:pt x="130" y="229"/>
                  </a:lnTo>
                  <a:lnTo>
                    <a:pt x="117" y="235"/>
                  </a:lnTo>
                  <a:lnTo>
                    <a:pt x="111" y="222"/>
                  </a:lnTo>
                  <a:close/>
                  <a:moveTo>
                    <a:pt x="138" y="210"/>
                  </a:moveTo>
                  <a:lnTo>
                    <a:pt x="151" y="204"/>
                  </a:lnTo>
                  <a:lnTo>
                    <a:pt x="157" y="217"/>
                  </a:lnTo>
                  <a:lnTo>
                    <a:pt x="144" y="223"/>
                  </a:lnTo>
                  <a:lnTo>
                    <a:pt x="138" y="210"/>
                  </a:lnTo>
                  <a:close/>
                  <a:moveTo>
                    <a:pt x="164" y="198"/>
                  </a:moveTo>
                  <a:lnTo>
                    <a:pt x="178" y="192"/>
                  </a:lnTo>
                  <a:lnTo>
                    <a:pt x="184" y="205"/>
                  </a:lnTo>
                  <a:lnTo>
                    <a:pt x="170" y="211"/>
                  </a:lnTo>
                  <a:lnTo>
                    <a:pt x="164" y="198"/>
                  </a:lnTo>
                  <a:close/>
                  <a:moveTo>
                    <a:pt x="191" y="186"/>
                  </a:moveTo>
                  <a:lnTo>
                    <a:pt x="205" y="180"/>
                  </a:lnTo>
                  <a:lnTo>
                    <a:pt x="211" y="193"/>
                  </a:lnTo>
                  <a:lnTo>
                    <a:pt x="197" y="199"/>
                  </a:lnTo>
                  <a:lnTo>
                    <a:pt x="191" y="186"/>
                  </a:lnTo>
                  <a:close/>
                  <a:moveTo>
                    <a:pt x="218" y="174"/>
                  </a:moveTo>
                  <a:lnTo>
                    <a:pt x="231" y="168"/>
                  </a:lnTo>
                  <a:lnTo>
                    <a:pt x="237" y="181"/>
                  </a:lnTo>
                  <a:lnTo>
                    <a:pt x="224" y="187"/>
                  </a:lnTo>
                  <a:lnTo>
                    <a:pt x="218" y="174"/>
                  </a:lnTo>
                  <a:close/>
                  <a:moveTo>
                    <a:pt x="245" y="161"/>
                  </a:moveTo>
                  <a:lnTo>
                    <a:pt x="258" y="155"/>
                  </a:lnTo>
                  <a:lnTo>
                    <a:pt x="264" y="169"/>
                  </a:lnTo>
                  <a:lnTo>
                    <a:pt x="251" y="175"/>
                  </a:lnTo>
                  <a:lnTo>
                    <a:pt x="245" y="161"/>
                  </a:lnTo>
                  <a:close/>
                  <a:moveTo>
                    <a:pt x="272" y="149"/>
                  </a:moveTo>
                  <a:lnTo>
                    <a:pt x="285" y="143"/>
                  </a:lnTo>
                  <a:lnTo>
                    <a:pt x="291" y="157"/>
                  </a:lnTo>
                  <a:lnTo>
                    <a:pt x="278" y="163"/>
                  </a:lnTo>
                  <a:lnTo>
                    <a:pt x="272" y="149"/>
                  </a:lnTo>
                  <a:close/>
                  <a:moveTo>
                    <a:pt x="298" y="137"/>
                  </a:moveTo>
                  <a:lnTo>
                    <a:pt x="312" y="131"/>
                  </a:lnTo>
                  <a:lnTo>
                    <a:pt x="318" y="145"/>
                  </a:lnTo>
                  <a:lnTo>
                    <a:pt x="304" y="151"/>
                  </a:lnTo>
                  <a:lnTo>
                    <a:pt x="298" y="137"/>
                  </a:lnTo>
                  <a:close/>
                  <a:moveTo>
                    <a:pt x="325" y="125"/>
                  </a:moveTo>
                  <a:lnTo>
                    <a:pt x="339" y="119"/>
                  </a:lnTo>
                  <a:lnTo>
                    <a:pt x="345" y="133"/>
                  </a:lnTo>
                  <a:lnTo>
                    <a:pt x="331" y="139"/>
                  </a:lnTo>
                  <a:lnTo>
                    <a:pt x="325" y="125"/>
                  </a:lnTo>
                  <a:close/>
                  <a:moveTo>
                    <a:pt x="352" y="113"/>
                  </a:moveTo>
                  <a:lnTo>
                    <a:pt x="365" y="107"/>
                  </a:lnTo>
                  <a:lnTo>
                    <a:pt x="371" y="120"/>
                  </a:lnTo>
                  <a:lnTo>
                    <a:pt x="358" y="126"/>
                  </a:lnTo>
                  <a:lnTo>
                    <a:pt x="352" y="113"/>
                  </a:lnTo>
                  <a:close/>
                  <a:moveTo>
                    <a:pt x="379" y="101"/>
                  </a:moveTo>
                  <a:lnTo>
                    <a:pt x="392" y="95"/>
                  </a:lnTo>
                  <a:lnTo>
                    <a:pt x="398" y="108"/>
                  </a:lnTo>
                  <a:lnTo>
                    <a:pt x="385" y="114"/>
                  </a:lnTo>
                  <a:lnTo>
                    <a:pt x="379" y="101"/>
                  </a:lnTo>
                  <a:close/>
                  <a:moveTo>
                    <a:pt x="406" y="89"/>
                  </a:moveTo>
                  <a:lnTo>
                    <a:pt x="419" y="83"/>
                  </a:lnTo>
                  <a:lnTo>
                    <a:pt x="425" y="96"/>
                  </a:lnTo>
                  <a:lnTo>
                    <a:pt x="412" y="102"/>
                  </a:lnTo>
                  <a:lnTo>
                    <a:pt x="406" y="89"/>
                  </a:lnTo>
                  <a:close/>
                  <a:moveTo>
                    <a:pt x="432" y="77"/>
                  </a:moveTo>
                  <a:lnTo>
                    <a:pt x="446" y="71"/>
                  </a:lnTo>
                  <a:lnTo>
                    <a:pt x="452" y="84"/>
                  </a:lnTo>
                  <a:lnTo>
                    <a:pt x="439" y="90"/>
                  </a:lnTo>
                  <a:lnTo>
                    <a:pt x="432" y="77"/>
                  </a:lnTo>
                  <a:close/>
                  <a:moveTo>
                    <a:pt x="459" y="65"/>
                  </a:moveTo>
                  <a:lnTo>
                    <a:pt x="473" y="59"/>
                  </a:lnTo>
                  <a:lnTo>
                    <a:pt x="479" y="72"/>
                  </a:lnTo>
                  <a:lnTo>
                    <a:pt x="465" y="78"/>
                  </a:lnTo>
                  <a:lnTo>
                    <a:pt x="459" y="65"/>
                  </a:lnTo>
                  <a:close/>
                  <a:moveTo>
                    <a:pt x="486" y="53"/>
                  </a:moveTo>
                  <a:lnTo>
                    <a:pt x="499" y="47"/>
                  </a:lnTo>
                  <a:lnTo>
                    <a:pt x="506" y="60"/>
                  </a:lnTo>
                  <a:lnTo>
                    <a:pt x="492" y="66"/>
                  </a:lnTo>
                  <a:lnTo>
                    <a:pt x="486" y="53"/>
                  </a:lnTo>
                  <a:close/>
                  <a:moveTo>
                    <a:pt x="513" y="40"/>
                  </a:moveTo>
                  <a:lnTo>
                    <a:pt x="526" y="34"/>
                  </a:lnTo>
                  <a:lnTo>
                    <a:pt x="532" y="48"/>
                  </a:lnTo>
                  <a:lnTo>
                    <a:pt x="519" y="54"/>
                  </a:lnTo>
                  <a:lnTo>
                    <a:pt x="513" y="40"/>
                  </a:lnTo>
                  <a:close/>
                  <a:moveTo>
                    <a:pt x="540" y="28"/>
                  </a:moveTo>
                  <a:lnTo>
                    <a:pt x="553" y="22"/>
                  </a:lnTo>
                  <a:lnTo>
                    <a:pt x="559" y="36"/>
                  </a:lnTo>
                  <a:lnTo>
                    <a:pt x="546" y="42"/>
                  </a:lnTo>
                  <a:lnTo>
                    <a:pt x="540" y="28"/>
                  </a:lnTo>
                  <a:close/>
                  <a:moveTo>
                    <a:pt x="566" y="16"/>
                  </a:moveTo>
                  <a:lnTo>
                    <a:pt x="580" y="10"/>
                  </a:lnTo>
                  <a:lnTo>
                    <a:pt x="586" y="24"/>
                  </a:lnTo>
                  <a:lnTo>
                    <a:pt x="573" y="30"/>
                  </a:lnTo>
                  <a:lnTo>
                    <a:pt x="566" y="16"/>
                  </a:lnTo>
                  <a:close/>
                  <a:moveTo>
                    <a:pt x="593" y="4"/>
                  </a:moveTo>
                  <a:lnTo>
                    <a:pt x="603" y="0"/>
                  </a:lnTo>
                  <a:lnTo>
                    <a:pt x="610" y="13"/>
                  </a:lnTo>
                  <a:lnTo>
                    <a:pt x="599" y="18"/>
                  </a:lnTo>
                  <a:lnTo>
                    <a:pt x="593" y="4"/>
                  </a:lnTo>
                  <a:close/>
                  <a:moveTo>
                    <a:pt x="49" y="282"/>
                  </a:moveTo>
                  <a:lnTo>
                    <a:pt x="0" y="280"/>
                  </a:lnTo>
                  <a:lnTo>
                    <a:pt x="31" y="242"/>
                  </a:lnTo>
                  <a:lnTo>
                    <a:pt x="49" y="282"/>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0" name="Rectangle 83"/>
            <p:cNvSpPr>
              <a:spLocks noChangeArrowheads="1"/>
            </p:cNvSpPr>
            <p:nvPr/>
          </p:nvSpPr>
          <p:spPr bwMode="auto">
            <a:xfrm rot="-1740000">
              <a:off x="3150" y="1021"/>
              <a:ext cx="139"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pr</a:t>
              </a:r>
              <a:endParaRPr lang="en-US">
                <a:solidFill>
                  <a:srgbClr val="000000"/>
                </a:solidFill>
                <a:latin typeface="Arial" pitchFamily="34" charset="0"/>
              </a:endParaRPr>
            </a:p>
          </p:txBody>
        </p:sp>
        <p:sp>
          <p:nvSpPr>
            <p:cNvPr id="105551" name="Rectangle 84"/>
            <p:cNvSpPr>
              <a:spLocks noChangeArrowheads="1"/>
            </p:cNvSpPr>
            <p:nvPr/>
          </p:nvSpPr>
          <p:spPr bwMode="auto">
            <a:xfrm rot="-1440000">
              <a:off x="1533" y="1797"/>
              <a:ext cx="156"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ps</a:t>
              </a:r>
              <a:endParaRPr lang="en-US">
                <a:solidFill>
                  <a:srgbClr val="000000"/>
                </a:solidFill>
                <a:latin typeface="Arial" pitchFamily="34" charset="0"/>
              </a:endParaRPr>
            </a:p>
          </p:txBody>
        </p:sp>
        <p:sp>
          <p:nvSpPr>
            <p:cNvPr id="105552" name="Freeform 85"/>
            <p:cNvSpPr>
              <a:spLocks noEditPoints="1"/>
            </p:cNvSpPr>
            <p:nvPr/>
          </p:nvSpPr>
          <p:spPr bwMode="auto">
            <a:xfrm>
              <a:off x="1669" y="1576"/>
              <a:ext cx="610" cy="282"/>
            </a:xfrm>
            <a:custGeom>
              <a:avLst/>
              <a:gdLst>
                <a:gd name="T0" fmla="*/ 13 w 610"/>
                <a:gd name="T1" fmla="*/ 263 h 282"/>
                <a:gd name="T2" fmla="*/ 6 w 610"/>
                <a:gd name="T3" fmla="*/ 282 h 282"/>
                <a:gd name="T4" fmla="*/ 27 w 610"/>
                <a:gd name="T5" fmla="*/ 257 h 282"/>
                <a:gd name="T6" fmla="*/ 46 w 610"/>
                <a:gd name="T7" fmla="*/ 264 h 282"/>
                <a:gd name="T8" fmla="*/ 27 w 610"/>
                <a:gd name="T9" fmla="*/ 257 h 282"/>
                <a:gd name="T10" fmla="*/ 67 w 610"/>
                <a:gd name="T11" fmla="*/ 239 h 282"/>
                <a:gd name="T12" fmla="*/ 60 w 610"/>
                <a:gd name="T13" fmla="*/ 258 h 282"/>
                <a:gd name="T14" fmla="*/ 80 w 610"/>
                <a:gd name="T15" fmla="*/ 232 h 282"/>
                <a:gd name="T16" fmla="*/ 100 w 610"/>
                <a:gd name="T17" fmla="*/ 240 h 282"/>
                <a:gd name="T18" fmla="*/ 80 w 610"/>
                <a:gd name="T19" fmla="*/ 232 h 282"/>
                <a:gd name="T20" fmla="*/ 121 w 610"/>
                <a:gd name="T21" fmla="*/ 214 h 282"/>
                <a:gd name="T22" fmla="*/ 113 w 610"/>
                <a:gd name="T23" fmla="*/ 234 h 282"/>
                <a:gd name="T24" fmla="*/ 134 w 610"/>
                <a:gd name="T25" fmla="*/ 208 h 282"/>
                <a:gd name="T26" fmla="*/ 153 w 610"/>
                <a:gd name="T27" fmla="*/ 216 h 282"/>
                <a:gd name="T28" fmla="*/ 134 w 610"/>
                <a:gd name="T29" fmla="*/ 208 h 282"/>
                <a:gd name="T30" fmla="*/ 174 w 610"/>
                <a:gd name="T31" fmla="*/ 190 h 282"/>
                <a:gd name="T32" fmla="*/ 167 w 610"/>
                <a:gd name="T33" fmla="*/ 210 h 282"/>
                <a:gd name="T34" fmla="*/ 188 w 610"/>
                <a:gd name="T35" fmla="*/ 184 h 282"/>
                <a:gd name="T36" fmla="*/ 207 w 610"/>
                <a:gd name="T37" fmla="*/ 191 h 282"/>
                <a:gd name="T38" fmla="*/ 188 w 610"/>
                <a:gd name="T39" fmla="*/ 184 h 282"/>
                <a:gd name="T40" fmla="*/ 228 w 610"/>
                <a:gd name="T41" fmla="*/ 166 h 282"/>
                <a:gd name="T42" fmla="*/ 220 w 610"/>
                <a:gd name="T43" fmla="*/ 185 h 282"/>
                <a:gd name="T44" fmla="*/ 241 w 610"/>
                <a:gd name="T45" fmla="*/ 160 h 282"/>
                <a:gd name="T46" fmla="*/ 261 w 610"/>
                <a:gd name="T47" fmla="*/ 167 h 282"/>
                <a:gd name="T48" fmla="*/ 241 w 610"/>
                <a:gd name="T49" fmla="*/ 160 h 282"/>
                <a:gd name="T50" fmla="*/ 281 w 610"/>
                <a:gd name="T51" fmla="*/ 142 h 282"/>
                <a:gd name="T52" fmla="*/ 274 w 610"/>
                <a:gd name="T53" fmla="*/ 161 h 282"/>
                <a:gd name="T54" fmla="*/ 295 w 610"/>
                <a:gd name="T55" fmla="*/ 136 h 282"/>
                <a:gd name="T56" fmla="*/ 314 w 610"/>
                <a:gd name="T57" fmla="*/ 143 h 282"/>
                <a:gd name="T58" fmla="*/ 295 w 610"/>
                <a:gd name="T59" fmla="*/ 136 h 282"/>
                <a:gd name="T60" fmla="*/ 335 w 610"/>
                <a:gd name="T61" fmla="*/ 118 h 282"/>
                <a:gd name="T62" fmla="*/ 328 w 610"/>
                <a:gd name="T63" fmla="*/ 137 h 282"/>
                <a:gd name="T64" fmla="*/ 349 w 610"/>
                <a:gd name="T65" fmla="*/ 111 h 282"/>
                <a:gd name="T66" fmla="*/ 368 w 610"/>
                <a:gd name="T67" fmla="*/ 119 h 282"/>
                <a:gd name="T68" fmla="*/ 349 w 610"/>
                <a:gd name="T69" fmla="*/ 111 h 282"/>
                <a:gd name="T70" fmla="*/ 389 w 610"/>
                <a:gd name="T71" fmla="*/ 93 h 282"/>
                <a:gd name="T72" fmla="*/ 381 w 610"/>
                <a:gd name="T73" fmla="*/ 113 h 282"/>
                <a:gd name="T74" fmla="*/ 402 w 610"/>
                <a:gd name="T75" fmla="*/ 87 h 282"/>
                <a:gd name="T76" fmla="*/ 422 w 610"/>
                <a:gd name="T77" fmla="*/ 95 h 282"/>
                <a:gd name="T78" fmla="*/ 402 w 610"/>
                <a:gd name="T79" fmla="*/ 87 h 282"/>
                <a:gd name="T80" fmla="*/ 442 w 610"/>
                <a:gd name="T81" fmla="*/ 69 h 282"/>
                <a:gd name="T82" fmla="*/ 435 w 610"/>
                <a:gd name="T83" fmla="*/ 89 h 282"/>
                <a:gd name="T84" fmla="*/ 456 w 610"/>
                <a:gd name="T85" fmla="*/ 63 h 282"/>
                <a:gd name="T86" fmla="*/ 475 w 610"/>
                <a:gd name="T87" fmla="*/ 70 h 282"/>
                <a:gd name="T88" fmla="*/ 456 w 610"/>
                <a:gd name="T89" fmla="*/ 63 h 282"/>
                <a:gd name="T90" fmla="*/ 496 w 610"/>
                <a:gd name="T91" fmla="*/ 45 h 282"/>
                <a:gd name="T92" fmla="*/ 489 w 610"/>
                <a:gd name="T93" fmla="*/ 64 h 282"/>
                <a:gd name="T94" fmla="*/ 509 w 610"/>
                <a:gd name="T95" fmla="*/ 39 h 282"/>
                <a:gd name="T96" fmla="*/ 529 w 610"/>
                <a:gd name="T97" fmla="*/ 46 h 282"/>
                <a:gd name="T98" fmla="*/ 509 w 610"/>
                <a:gd name="T99" fmla="*/ 39 h 282"/>
                <a:gd name="T100" fmla="*/ 550 w 610"/>
                <a:gd name="T101" fmla="*/ 21 h 282"/>
                <a:gd name="T102" fmla="*/ 542 w 610"/>
                <a:gd name="T103" fmla="*/ 40 h 282"/>
                <a:gd name="T104" fmla="*/ 563 w 610"/>
                <a:gd name="T105" fmla="*/ 15 h 282"/>
                <a:gd name="T106" fmla="*/ 579 w 610"/>
                <a:gd name="T107" fmla="*/ 24 h 282"/>
                <a:gd name="T108" fmla="*/ 563 w 610"/>
                <a:gd name="T109" fmla="*/ 15 h 282"/>
                <a:gd name="T110" fmla="*/ 610 w 610"/>
                <a:gd name="T111" fmla="*/ 2 h 282"/>
                <a:gd name="T112" fmla="*/ 560 w 610"/>
                <a:gd name="T113" fmla="*/ 0 h 2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10"/>
                <a:gd name="T172" fmla="*/ 0 h 282"/>
                <a:gd name="T173" fmla="*/ 610 w 610"/>
                <a:gd name="T174" fmla="*/ 282 h 2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10" h="282">
                  <a:moveTo>
                    <a:pt x="0" y="269"/>
                  </a:moveTo>
                  <a:lnTo>
                    <a:pt x="13" y="263"/>
                  </a:lnTo>
                  <a:lnTo>
                    <a:pt x="19" y="276"/>
                  </a:lnTo>
                  <a:lnTo>
                    <a:pt x="6" y="282"/>
                  </a:lnTo>
                  <a:lnTo>
                    <a:pt x="0" y="269"/>
                  </a:lnTo>
                  <a:close/>
                  <a:moveTo>
                    <a:pt x="27" y="257"/>
                  </a:moveTo>
                  <a:lnTo>
                    <a:pt x="40" y="251"/>
                  </a:lnTo>
                  <a:lnTo>
                    <a:pt x="46" y="264"/>
                  </a:lnTo>
                  <a:lnTo>
                    <a:pt x="33" y="270"/>
                  </a:lnTo>
                  <a:lnTo>
                    <a:pt x="27" y="257"/>
                  </a:lnTo>
                  <a:close/>
                  <a:moveTo>
                    <a:pt x="54" y="245"/>
                  </a:moveTo>
                  <a:lnTo>
                    <a:pt x="67" y="239"/>
                  </a:lnTo>
                  <a:lnTo>
                    <a:pt x="73" y="252"/>
                  </a:lnTo>
                  <a:lnTo>
                    <a:pt x="60" y="258"/>
                  </a:lnTo>
                  <a:lnTo>
                    <a:pt x="54" y="245"/>
                  </a:lnTo>
                  <a:close/>
                  <a:moveTo>
                    <a:pt x="80" y="232"/>
                  </a:moveTo>
                  <a:lnTo>
                    <a:pt x="94" y="226"/>
                  </a:lnTo>
                  <a:lnTo>
                    <a:pt x="100" y="240"/>
                  </a:lnTo>
                  <a:lnTo>
                    <a:pt x="86" y="246"/>
                  </a:lnTo>
                  <a:lnTo>
                    <a:pt x="80" y="232"/>
                  </a:lnTo>
                  <a:close/>
                  <a:moveTo>
                    <a:pt x="107" y="220"/>
                  </a:moveTo>
                  <a:lnTo>
                    <a:pt x="121" y="214"/>
                  </a:lnTo>
                  <a:lnTo>
                    <a:pt x="127" y="228"/>
                  </a:lnTo>
                  <a:lnTo>
                    <a:pt x="113" y="234"/>
                  </a:lnTo>
                  <a:lnTo>
                    <a:pt x="107" y="220"/>
                  </a:lnTo>
                  <a:close/>
                  <a:moveTo>
                    <a:pt x="134" y="208"/>
                  </a:moveTo>
                  <a:lnTo>
                    <a:pt x="147" y="202"/>
                  </a:lnTo>
                  <a:lnTo>
                    <a:pt x="153" y="216"/>
                  </a:lnTo>
                  <a:lnTo>
                    <a:pt x="140" y="222"/>
                  </a:lnTo>
                  <a:lnTo>
                    <a:pt x="134" y="208"/>
                  </a:lnTo>
                  <a:close/>
                  <a:moveTo>
                    <a:pt x="161" y="196"/>
                  </a:moveTo>
                  <a:lnTo>
                    <a:pt x="174" y="190"/>
                  </a:lnTo>
                  <a:lnTo>
                    <a:pt x="180" y="204"/>
                  </a:lnTo>
                  <a:lnTo>
                    <a:pt x="167" y="210"/>
                  </a:lnTo>
                  <a:lnTo>
                    <a:pt x="161" y="196"/>
                  </a:lnTo>
                  <a:close/>
                  <a:moveTo>
                    <a:pt x="188" y="184"/>
                  </a:moveTo>
                  <a:lnTo>
                    <a:pt x="201" y="178"/>
                  </a:lnTo>
                  <a:lnTo>
                    <a:pt x="207" y="191"/>
                  </a:lnTo>
                  <a:lnTo>
                    <a:pt x="194" y="197"/>
                  </a:lnTo>
                  <a:lnTo>
                    <a:pt x="188" y="184"/>
                  </a:lnTo>
                  <a:close/>
                  <a:moveTo>
                    <a:pt x="214" y="172"/>
                  </a:moveTo>
                  <a:lnTo>
                    <a:pt x="228" y="166"/>
                  </a:lnTo>
                  <a:lnTo>
                    <a:pt x="234" y="179"/>
                  </a:lnTo>
                  <a:lnTo>
                    <a:pt x="220" y="185"/>
                  </a:lnTo>
                  <a:lnTo>
                    <a:pt x="214" y="172"/>
                  </a:lnTo>
                  <a:close/>
                  <a:moveTo>
                    <a:pt x="241" y="160"/>
                  </a:moveTo>
                  <a:lnTo>
                    <a:pt x="255" y="154"/>
                  </a:lnTo>
                  <a:lnTo>
                    <a:pt x="261" y="167"/>
                  </a:lnTo>
                  <a:lnTo>
                    <a:pt x="247" y="173"/>
                  </a:lnTo>
                  <a:lnTo>
                    <a:pt x="241" y="160"/>
                  </a:lnTo>
                  <a:close/>
                  <a:moveTo>
                    <a:pt x="268" y="148"/>
                  </a:moveTo>
                  <a:lnTo>
                    <a:pt x="281" y="142"/>
                  </a:lnTo>
                  <a:lnTo>
                    <a:pt x="288" y="155"/>
                  </a:lnTo>
                  <a:lnTo>
                    <a:pt x="274" y="161"/>
                  </a:lnTo>
                  <a:lnTo>
                    <a:pt x="268" y="148"/>
                  </a:lnTo>
                  <a:close/>
                  <a:moveTo>
                    <a:pt x="295" y="136"/>
                  </a:moveTo>
                  <a:lnTo>
                    <a:pt x="308" y="130"/>
                  </a:lnTo>
                  <a:lnTo>
                    <a:pt x="314" y="143"/>
                  </a:lnTo>
                  <a:lnTo>
                    <a:pt x="301" y="149"/>
                  </a:lnTo>
                  <a:lnTo>
                    <a:pt x="295" y="136"/>
                  </a:lnTo>
                  <a:close/>
                  <a:moveTo>
                    <a:pt x="322" y="124"/>
                  </a:moveTo>
                  <a:lnTo>
                    <a:pt x="335" y="118"/>
                  </a:lnTo>
                  <a:lnTo>
                    <a:pt x="341" y="131"/>
                  </a:lnTo>
                  <a:lnTo>
                    <a:pt x="328" y="137"/>
                  </a:lnTo>
                  <a:lnTo>
                    <a:pt x="322" y="124"/>
                  </a:lnTo>
                  <a:close/>
                  <a:moveTo>
                    <a:pt x="349" y="111"/>
                  </a:moveTo>
                  <a:lnTo>
                    <a:pt x="362" y="105"/>
                  </a:lnTo>
                  <a:lnTo>
                    <a:pt x="368" y="119"/>
                  </a:lnTo>
                  <a:lnTo>
                    <a:pt x="355" y="125"/>
                  </a:lnTo>
                  <a:lnTo>
                    <a:pt x="349" y="111"/>
                  </a:lnTo>
                  <a:close/>
                  <a:moveTo>
                    <a:pt x="375" y="99"/>
                  </a:moveTo>
                  <a:lnTo>
                    <a:pt x="389" y="93"/>
                  </a:lnTo>
                  <a:lnTo>
                    <a:pt x="395" y="107"/>
                  </a:lnTo>
                  <a:lnTo>
                    <a:pt x="381" y="113"/>
                  </a:lnTo>
                  <a:lnTo>
                    <a:pt x="375" y="99"/>
                  </a:lnTo>
                  <a:close/>
                  <a:moveTo>
                    <a:pt x="402" y="87"/>
                  </a:moveTo>
                  <a:lnTo>
                    <a:pt x="415" y="81"/>
                  </a:lnTo>
                  <a:lnTo>
                    <a:pt x="422" y="95"/>
                  </a:lnTo>
                  <a:lnTo>
                    <a:pt x="408" y="101"/>
                  </a:lnTo>
                  <a:lnTo>
                    <a:pt x="402" y="87"/>
                  </a:lnTo>
                  <a:close/>
                  <a:moveTo>
                    <a:pt x="429" y="75"/>
                  </a:moveTo>
                  <a:lnTo>
                    <a:pt x="442" y="69"/>
                  </a:lnTo>
                  <a:lnTo>
                    <a:pt x="448" y="83"/>
                  </a:lnTo>
                  <a:lnTo>
                    <a:pt x="435" y="89"/>
                  </a:lnTo>
                  <a:lnTo>
                    <a:pt x="429" y="75"/>
                  </a:lnTo>
                  <a:close/>
                  <a:moveTo>
                    <a:pt x="456" y="63"/>
                  </a:moveTo>
                  <a:lnTo>
                    <a:pt x="469" y="57"/>
                  </a:lnTo>
                  <a:lnTo>
                    <a:pt x="475" y="70"/>
                  </a:lnTo>
                  <a:lnTo>
                    <a:pt x="462" y="76"/>
                  </a:lnTo>
                  <a:lnTo>
                    <a:pt x="456" y="63"/>
                  </a:lnTo>
                  <a:close/>
                  <a:moveTo>
                    <a:pt x="482" y="51"/>
                  </a:moveTo>
                  <a:lnTo>
                    <a:pt x="496" y="45"/>
                  </a:lnTo>
                  <a:lnTo>
                    <a:pt x="502" y="58"/>
                  </a:lnTo>
                  <a:lnTo>
                    <a:pt x="489" y="64"/>
                  </a:lnTo>
                  <a:lnTo>
                    <a:pt x="482" y="51"/>
                  </a:lnTo>
                  <a:close/>
                  <a:moveTo>
                    <a:pt x="509" y="39"/>
                  </a:moveTo>
                  <a:lnTo>
                    <a:pt x="523" y="33"/>
                  </a:lnTo>
                  <a:lnTo>
                    <a:pt x="529" y="46"/>
                  </a:lnTo>
                  <a:lnTo>
                    <a:pt x="515" y="52"/>
                  </a:lnTo>
                  <a:lnTo>
                    <a:pt x="509" y="39"/>
                  </a:lnTo>
                  <a:close/>
                  <a:moveTo>
                    <a:pt x="536" y="27"/>
                  </a:moveTo>
                  <a:lnTo>
                    <a:pt x="550" y="21"/>
                  </a:lnTo>
                  <a:lnTo>
                    <a:pt x="556" y="34"/>
                  </a:lnTo>
                  <a:lnTo>
                    <a:pt x="542" y="40"/>
                  </a:lnTo>
                  <a:lnTo>
                    <a:pt x="536" y="27"/>
                  </a:lnTo>
                  <a:close/>
                  <a:moveTo>
                    <a:pt x="563" y="15"/>
                  </a:moveTo>
                  <a:lnTo>
                    <a:pt x="573" y="10"/>
                  </a:lnTo>
                  <a:lnTo>
                    <a:pt x="579" y="24"/>
                  </a:lnTo>
                  <a:lnTo>
                    <a:pt x="569" y="28"/>
                  </a:lnTo>
                  <a:lnTo>
                    <a:pt x="563" y="15"/>
                  </a:lnTo>
                  <a:close/>
                  <a:moveTo>
                    <a:pt x="560" y="0"/>
                  </a:moveTo>
                  <a:lnTo>
                    <a:pt x="610" y="2"/>
                  </a:lnTo>
                  <a:lnTo>
                    <a:pt x="579" y="40"/>
                  </a:lnTo>
                  <a:lnTo>
                    <a:pt x="560" y="0"/>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3" name="Freeform 86"/>
            <p:cNvSpPr>
              <a:spLocks noEditPoints="1"/>
            </p:cNvSpPr>
            <p:nvPr/>
          </p:nvSpPr>
          <p:spPr bwMode="auto">
            <a:xfrm>
              <a:off x="3286" y="617"/>
              <a:ext cx="827" cy="453"/>
            </a:xfrm>
            <a:custGeom>
              <a:avLst/>
              <a:gdLst>
                <a:gd name="T0" fmla="*/ 20 w 827"/>
                <a:gd name="T1" fmla="*/ 446 h 453"/>
                <a:gd name="T2" fmla="*/ 26 w 827"/>
                <a:gd name="T3" fmla="*/ 426 h 453"/>
                <a:gd name="T4" fmla="*/ 33 w 827"/>
                <a:gd name="T5" fmla="*/ 439 h 453"/>
                <a:gd name="T6" fmla="*/ 65 w 827"/>
                <a:gd name="T7" fmla="*/ 405 h 453"/>
                <a:gd name="T8" fmla="*/ 52 w 827"/>
                <a:gd name="T9" fmla="*/ 412 h 453"/>
                <a:gd name="T10" fmla="*/ 98 w 827"/>
                <a:gd name="T11" fmla="*/ 404 h 453"/>
                <a:gd name="T12" fmla="*/ 104 w 827"/>
                <a:gd name="T13" fmla="*/ 384 h 453"/>
                <a:gd name="T14" fmla="*/ 111 w 827"/>
                <a:gd name="T15" fmla="*/ 397 h 453"/>
                <a:gd name="T16" fmla="*/ 143 w 827"/>
                <a:gd name="T17" fmla="*/ 363 h 453"/>
                <a:gd name="T18" fmla="*/ 130 w 827"/>
                <a:gd name="T19" fmla="*/ 370 h 453"/>
                <a:gd name="T20" fmla="*/ 175 w 827"/>
                <a:gd name="T21" fmla="*/ 362 h 453"/>
                <a:gd name="T22" fmla="*/ 181 w 827"/>
                <a:gd name="T23" fmla="*/ 342 h 453"/>
                <a:gd name="T24" fmla="*/ 188 w 827"/>
                <a:gd name="T25" fmla="*/ 355 h 453"/>
                <a:gd name="T26" fmla="*/ 220 w 827"/>
                <a:gd name="T27" fmla="*/ 321 h 453"/>
                <a:gd name="T28" fmla="*/ 207 w 827"/>
                <a:gd name="T29" fmla="*/ 328 h 453"/>
                <a:gd name="T30" fmla="*/ 253 w 827"/>
                <a:gd name="T31" fmla="*/ 320 h 453"/>
                <a:gd name="T32" fmla="*/ 259 w 827"/>
                <a:gd name="T33" fmla="*/ 300 h 453"/>
                <a:gd name="T34" fmla="*/ 266 w 827"/>
                <a:gd name="T35" fmla="*/ 313 h 453"/>
                <a:gd name="T36" fmla="*/ 298 w 827"/>
                <a:gd name="T37" fmla="*/ 279 h 453"/>
                <a:gd name="T38" fmla="*/ 285 w 827"/>
                <a:gd name="T39" fmla="*/ 286 h 453"/>
                <a:gd name="T40" fmla="*/ 331 w 827"/>
                <a:gd name="T41" fmla="*/ 278 h 453"/>
                <a:gd name="T42" fmla="*/ 336 w 827"/>
                <a:gd name="T43" fmla="*/ 258 h 453"/>
                <a:gd name="T44" fmla="*/ 343 w 827"/>
                <a:gd name="T45" fmla="*/ 271 h 453"/>
                <a:gd name="T46" fmla="*/ 375 w 827"/>
                <a:gd name="T47" fmla="*/ 237 h 453"/>
                <a:gd name="T48" fmla="*/ 362 w 827"/>
                <a:gd name="T49" fmla="*/ 244 h 453"/>
                <a:gd name="T50" fmla="*/ 408 w 827"/>
                <a:gd name="T51" fmla="*/ 236 h 453"/>
                <a:gd name="T52" fmla="*/ 414 w 827"/>
                <a:gd name="T53" fmla="*/ 216 h 453"/>
                <a:gd name="T54" fmla="*/ 421 w 827"/>
                <a:gd name="T55" fmla="*/ 229 h 453"/>
                <a:gd name="T56" fmla="*/ 453 w 827"/>
                <a:gd name="T57" fmla="*/ 195 h 453"/>
                <a:gd name="T58" fmla="*/ 440 w 827"/>
                <a:gd name="T59" fmla="*/ 202 h 453"/>
                <a:gd name="T60" fmla="*/ 486 w 827"/>
                <a:gd name="T61" fmla="*/ 194 h 453"/>
                <a:gd name="T62" fmla="*/ 492 w 827"/>
                <a:gd name="T63" fmla="*/ 174 h 453"/>
                <a:gd name="T64" fmla="*/ 499 w 827"/>
                <a:gd name="T65" fmla="*/ 187 h 453"/>
                <a:gd name="T66" fmla="*/ 530 w 827"/>
                <a:gd name="T67" fmla="*/ 153 h 453"/>
                <a:gd name="T68" fmla="*/ 517 w 827"/>
                <a:gd name="T69" fmla="*/ 160 h 453"/>
                <a:gd name="T70" fmla="*/ 563 w 827"/>
                <a:gd name="T71" fmla="*/ 151 h 453"/>
                <a:gd name="T72" fmla="*/ 569 w 827"/>
                <a:gd name="T73" fmla="*/ 132 h 453"/>
                <a:gd name="T74" fmla="*/ 576 w 827"/>
                <a:gd name="T75" fmla="*/ 145 h 453"/>
                <a:gd name="T76" fmla="*/ 608 w 827"/>
                <a:gd name="T77" fmla="*/ 111 h 453"/>
                <a:gd name="T78" fmla="*/ 595 w 827"/>
                <a:gd name="T79" fmla="*/ 118 h 453"/>
                <a:gd name="T80" fmla="*/ 641 w 827"/>
                <a:gd name="T81" fmla="*/ 109 h 453"/>
                <a:gd name="T82" fmla="*/ 647 w 827"/>
                <a:gd name="T83" fmla="*/ 90 h 453"/>
                <a:gd name="T84" fmla="*/ 654 w 827"/>
                <a:gd name="T85" fmla="*/ 102 h 453"/>
                <a:gd name="T86" fmla="*/ 685 w 827"/>
                <a:gd name="T87" fmla="*/ 69 h 453"/>
                <a:gd name="T88" fmla="*/ 673 w 827"/>
                <a:gd name="T89" fmla="*/ 75 h 453"/>
                <a:gd name="T90" fmla="*/ 718 w 827"/>
                <a:gd name="T91" fmla="*/ 67 h 453"/>
                <a:gd name="T92" fmla="*/ 724 w 827"/>
                <a:gd name="T93" fmla="*/ 47 h 453"/>
                <a:gd name="T94" fmla="*/ 731 w 827"/>
                <a:gd name="T95" fmla="*/ 60 h 453"/>
                <a:gd name="T96" fmla="*/ 763 w 827"/>
                <a:gd name="T97" fmla="*/ 26 h 453"/>
                <a:gd name="T98" fmla="*/ 750 w 827"/>
                <a:gd name="T99" fmla="*/ 33 h 453"/>
                <a:gd name="T100" fmla="*/ 796 w 827"/>
                <a:gd name="T101" fmla="*/ 25 h 453"/>
                <a:gd name="T102" fmla="*/ 778 w 827"/>
                <a:gd name="T103" fmla="*/ 2 h 453"/>
                <a:gd name="T104" fmla="*/ 778 w 827"/>
                <a:gd name="T105" fmla="*/ 2 h 4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7"/>
                <a:gd name="T160" fmla="*/ 0 h 453"/>
                <a:gd name="T161" fmla="*/ 827 w 827"/>
                <a:gd name="T162" fmla="*/ 453 h 4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7" h="453">
                  <a:moveTo>
                    <a:pt x="0" y="440"/>
                  </a:moveTo>
                  <a:lnTo>
                    <a:pt x="13" y="433"/>
                  </a:lnTo>
                  <a:lnTo>
                    <a:pt x="20" y="446"/>
                  </a:lnTo>
                  <a:lnTo>
                    <a:pt x="7" y="453"/>
                  </a:lnTo>
                  <a:lnTo>
                    <a:pt x="0" y="440"/>
                  </a:lnTo>
                  <a:close/>
                  <a:moveTo>
                    <a:pt x="26" y="426"/>
                  </a:moveTo>
                  <a:lnTo>
                    <a:pt x="39" y="419"/>
                  </a:lnTo>
                  <a:lnTo>
                    <a:pt x="46" y="432"/>
                  </a:lnTo>
                  <a:lnTo>
                    <a:pt x="33" y="439"/>
                  </a:lnTo>
                  <a:lnTo>
                    <a:pt x="26" y="426"/>
                  </a:lnTo>
                  <a:close/>
                  <a:moveTo>
                    <a:pt x="52" y="412"/>
                  </a:moveTo>
                  <a:lnTo>
                    <a:pt x="65" y="405"/>
                  </a:lnTo>
                  <a:lnTo>
                    <a:pt x="72" y="418"/>
                  </a:lnTo>
                  <a:lnTo>
                    <a:pt x="59" y="425"/>
                  </a:lnTo>
                  <a:lnTo>
                    <a:pt x="52" y="412"/>
                  </a:lnTo>
                  <a:close/>
                  <a:moveTo>
                    <a:pt x="78" y="398"/>
                  </a:moveTo>
                  <a:lnTo>
                    <a:pt x="91" y="391"/>
                  </a:lnTo>
                  <a:lnTo>
                    <a:pt x="98" y="404"/>
                  </a:lnTo>
                  <a:lnTo>
                    <a:pt x="85" y="411"/>
                  </a:lnTo>
                  <a:lnTo>
                    <a:pt x="78" y="398"/>
                  </a:lnTo>
                  <a:close/>
                  <a:moveTo>
                    <a:pt x="104" y="384"/>
                  </a:moveTo>
                  <a:lnTo>
                    <a:pt x="117" y="377"/>
                  </a:lnTo>
                  <a:lnTo>
                    <a:pt x="124" y="390"/>
                  </a:lnTo>
                  <a:lnTo>
                    <a:pt x="111" y="397"/>
                  </a:lnTo>
                  <a:lnTo>
                    <a:pt x="104" y="384"/>
                  </a:lnTo>
                  <a:close/>
                  <a:moveTo>
                    <a:pt x="130" y="370"/>
                  </a:moveTo>
                  <a:lnTo>
                    <a:pt x="143" y="363"/>
                  </a:lnTo>
                  <a:lnTo>
                    <a:pt x="149" y="376"/>
                  </a:lnTo>
                  <a:lnTo>
                    <a:pt x="137" y="383"/>
                  </a:lnTo>
                  <a:lnTo>
                    <a:pt x="130" y="370"/>
                  </a:lnTo>
                  <a:close/>
                  <a:moveTo>
                    <a:pt x="155" y="356"/>
                  </a:moveTo>
                  <a:lnTo>
                    <a:pt x="168" y="349"/>
                  </a:lnTo>
                  <a:lnTo>
                    <a:pt x="175" y="362"/>
                  </a:lnTo>
                  <a:lnTo>
                    <a:pt x="162" y="369"/>
                  </a:lnTo>
                  <a:lnTo>
                    <a:pt x="155" y="356"/>
                  </a:lnTo>
                  <a:close/>
                  <a:moveTo>
                    <a:pt x="181" y="342"/>
                  </a:moveTo>
                  <a:lnTo>
                    <a:pt x="194" y="335"/>
                  </a:lnTo>
                  <a:lnTo>
                    <a:pt x="201" y="348"/>
                  </a:lnTo>
                  <a:lnTo>
                    <a:pt x="188" y="355"/>
                  </a:lnTo>
                  <a:lnTo>
                    <a:pt x="181" y="342"/>
                  </a:lnTo>
                  <a:close/>
                  <a:moveTo>
                    <a:pt x="207" y="328"/>
                  </a:moveTo>
                  <a:lnTo>
                    <a:pt x="220" y="321"/>
                  </a:lnTo>
                  <a:lnTo>
                    <a:pt x="227" y="334"/>
                  </a:lnTo>
                  <a:lnTo>
                    <a:pt x="214" y="341"/>
                  </a:lnTo>
                  <a:lnTo>
                    <a:pt x="207" y="328"/>
                  </a:lnTo>
                  <a:close/>
                  <a:moveTo>
                    <a:pt x="233" y="314"/>
                  </a:moveTo>
                  <a:lnTo>
                    <a:pt x="246" y="307"/>
                  </a:lnTo>
                  <a:lnTo>
                    <a:pt x="253" y="320"/>
                  </a:lnTo>
                  <a:lnTo>
                    <a:pt x="240" y="327"/>
                  </a:lnTo>
                  <a:lnTo>
                    <a:pt x="233" y="314"/>
                  </a:lnTo>
                  <a:close/>
                  <a:moveTo>
                    <a:pt x="259" y="300"/>
                  </a:moveTo>
                  <a:lnTo>
                    <a:pt x="272" y="293"/>
                  </a:lnTo>
                  <a:lnTo>
                    <a:pt x="279" y="306"/>
                  </a:lnTo>
                  <a:lnTo>
                    <a:pt x="266" y="313"/>
                  </a:lnTo>
                  <a:lnTo>
                    <a:pt x="259" y="300"/>
                  </a:lnTo>
                  <a:close/>
                  <a:moveTo>
                    <a:pt x="285" y="286"/>
                  </a:moveTo>
                  <a:lnTo>
                    <a:pt x="298" y="279"/>
                  </a:lnTo>
                  <a:lnTo>
                    <a:pt x="305" y="292"/>
                  </a:lnTo>
                  <a:lnTo>
                    <a:pt x="292" y="299"/>
                  </a:lnTo>
                  <a:lnTo>
                    <a:pt x="285" y="286"/>
                  </a:lnTo>
                  <a:close/>
                  <a:moveTo>
                    <a:pt x="311" y="272"/>
                  </a:moveTo>
                  <a:lnTo>
                    <a:pt x="323" y="265"/>
                  </a:lnTo>
                  <a:lnTo>
                    <a:pt x="331" y="278"/>
                  </a:lnTo>
                  <a:lnTo>
                    <a:pt x="318" y="285"/>
                  </a:lnTo>
                  <a:lnTo>
                    <a:pt x="311" y="272"/>
                  </a:lnTo>
                  <a:close/>
                  <a:moveTo>
                    <a:pt x="336" y="258"/>
                  </a:moveTo>
                  <a:lnTo>
                    <a:pt x="349" y="251"/>
                  </a:lnTo>
                  <a:lnTo>
                    <a:pt x="356" y="264"/>
                  </a:lnTo>
                  <a:lnTo>
                    <a:pt x="343" y="271"/>
                  </a:lnTo>
                  <a:lnTo>
                    <a:pt x="336" y="258"/>
                  </a:lnTo>
                  <a:close/>
                  <a:moveTo>
                    <a:pt x="362" y="244"/>
                  </a:moveTo>
                  <a:lnTo>
                    <a:pt x="375" y="237"/>
                  </a:lnTo>
                  <a:lnTo>
                    <a:pt x="382" y="250"/>
                  </a:lnTo>
                  <a:lnTo>
                    <a:pt x="369" y="257"/>
                  </a:lnTo>
                  <a:lnTo>
                    <a:pt x="362" y="244"/>
                  </a:lnTo>
                  <a:close/>
                  <a:moveTo>
                    <a:pt x="388" y="230"/>
                  </a:moveTo>
                  <a:lnTo>
                    <a:pt x="401" y="223"/>
                  </a:lnTo>
                  <a:lnTo>
                    <a:pt x="408" y="236"/>
                  </a:lnTo>
                  <a:lnTo>
                    <a:pt x="395" y="243"/>
                  </a:lnTo>
                  <a:lnTo>
                    <a:pt x="388" y="230"/>
                  </a:lnTo>
                  <a:close/>
                  <a:moveTo>
                    <a:pt x="414" y="216"/>
                  </a:moveTo>
                  <a:lnTo>
                    <a:pt x="427" y="209"/>
                  </a:lnTo>
                  <a:lnTo>
                    <a:pt x="434" y="222"/>
                  </a:lnTo>
                  <a:lnTo>
                    <a:pt x="421" y="229"/>
                  </a:lnTo>
                  <a:lnTo>
                    <a:pt x="414" y="216"/>
                  </a:lnTo>
                  <a:close/>
                  <a:moveTo>
                    <a:pt x="440" y="202"/>
                  </a:moveTo>
                  <a:lnTo>
                    <a:pt x="453" y="195"/>
                  </a:lnTo>
                  <a:lnTo>
                    <a:pt x="460" y="208"/>
                  </a:lnTo>
                  <a:lnTo>
                    <a:pt x="447" y="215"/>
                  </a:lnTo>
                  <a:lnTo>
                    <a:pt x="440" y="202"/>
                  </a:lnTo>
                  <a:close/>
                  <a:moveTo>
                    <a:pt x="466" y="188"/>
                  </a:moveTo>
                  <a:lnTo>
                    <a:pt x="479" y="181"/>
                  </a:lnTo>
                  <a:lnTo>
                    <a:pt x="486" y="194"/>
                  </a:lnTo>
                  <a:lnTo>
                    <a:pt x="473" y="201"/>
                  </a:lnTo>
                  <a:lnTo>
                    <a:pt x="466" y="188"/>
                  </a:lnTo>
                  <a:close/>
                  <a:moveTo>
                    <a:pt x="492" y="174"/>
                  </a:moveTo>
                  <a:lnTo>
                    <a:pt x="505" y="167"/>
                  </a:lnTo>
                  <a:lnTo>
                    <a:pt x="511" y="180"/>
                  </a:lnTo>
                  <a:lnTo>
                    <a:pt x="499" y="187"/>
                  </a:lnTo>
                  <a:lnTo>
                    <a:pt x="492" y="174"/>
                  </a:lnTo>
                  <a:close/>
                  <a:moveTo>
                    <a:pt x="517" y="160"/>
                  </a:moveTo>
                  <a:lnTo>
                    <a:pt x="530" y="153"/>
                  </a:lnTo>
                  <a:lnTo>
                    <a:pt x="537" y="166"/>
                  </a:lnTo>
                  <a:lnTo>
                    <a:pt x="524" y="172"/>
                  </a:lnTo>
                  <a:lnTo>
                    <a:pt x="517" y="160"/>
                  </a:lnTo>
                  <a:close/>
                  <a:moveTo>
                    <a:pt x="543" y="146"/>
                  </a:moveTo>
                  <a:lnTo>
                    <a:pt x="556" y="139"/>
                  </a:lnTo>
                  <a:lnTo>
                    <a:pt x="563" y="151"/>
                  </a:lnTo>
                  <a:lnTo>
                    <a:pt x="550" y="159"/>
                  </a:lnTo>
                  <a:lnTo>
                    <a:pt x="543" y="146"/>
                  </a:lnTo>
                  <a:close/>
                  <a:moveTo>
                    <a:pt x="569" y="132"/>
                  </a:moveTo>
                  <a:lnTo>
                    <a:pt x="582" y="125"/>
                  </a:lnTo>
                  <a:lnTo>
                    <a:pt x="589" y="138"/>
                  </a:lnTo>
                  <a:lnTo>
                    <a:pt x="576" y="145"/>
                  </a:lnTo>
                  <a:lnTo>
                    <a:pt x="569" y="132"/>
                  </a:lnTo>
                  <a:close/>
                  <a:moveTo>
                    <a:pt x="595" y="118"/>
                  </a:moveTo>
                  <a:lnTo>
                    <a:pt x="608" y="111"/>
                  </a:lnTo>
                  <a:lnTo>
                    <a:pt x="615" y="124"/>
                  </a:lnTo>
                  <a:lnTo>
                    <a:pt x="602" y="130"/>
                  </a:lnTo>
                  <a:lnTo>
                    <a:pt x="595" y="118"/>
                  </a:lnTo>
                  <a:close/>
                  <a:moveTo>
                    <a:pt x="621" y="104"/>
                  </a:moveTo>
                  <a:lnTo>
                    <a:pt x="634" y="97"/>
                  </a:lnTo>
                  <a:lnTo>
                    <a:pt x="641" y="109"/>
                  </a:lnTo>
                  <a:lnTo>
                    <a:pt x="628" y="116"/>
                  </a:lnTo>
                  <a:lnTo>
                    <a:pt x="621" y="104"/>
                  </a:lnTo>
                  <a:close/>
                  <a:moveTo>
                    <a:pt x="647" y="90"/>
                  </a:moveTo>
                  <a:lnTo>
                    <a:pt x="660" y="83"/>
                  </a:lnTo>
                  <a:lnTo>
                    <a:pt x="667" y="95"/>
                  </a:lnTo>
                  <a:lnTo>
                    <a:pt x="654" y="102"/>
                  </a:lnTo>
                  <a:lnTo>
                    <a:pt x="647" y="90"/>
                  </a:lnTo>
                  <a:close/>
                  <a:moveTo>
                    <a:pt x="673" y="75"/>
                  </a:moveTo>
                  <a:lnTo>
                    <a:pt x="685" y="69"/>
                  </a:lnTo>
                  <a:lnTo>
                    <a:pt x="692" y="81"/>
                  </a:lnTo>
                  <a:lnTo>
                    <a:pt x="680" y="88"/>
                  </a:lnTo>
                  <a:lnTo>
                    <a:pt x="673" y="75"/>
                  </a:lnTo>
                  <a:close/>
                  <a:moveTo>
                    <a:pt x="698" y="62"/>
                  </a:moveTo>
                  <a:lnTo>
                    <a:pt x="711" y="54"/>
                  </a:lnTo>
                  <a:lnTo>
                    <a:pt x="718" y="67"/>
                  </a:lnTo>
                  <a:lnTo>
                    <a:pt x="705" y="74"/>
                  </a:lnTo>
                  <a:lnTo>
                    <a:pt x="698" y="62"/>
                  </a:lnTo>
                  <a:close/>
                  <a:moveTo>
                    <a:pt x="724" y="47"/>
                  </a:moveTo>
                  <a:lnTo>
                    <a:pt x="737" y="41"/>
                  </a:lnTo>
                  <a:lnTo>
                    <a:pt x="744" y="53"/>
                  </a:lnTo>
                  <a:lnTo>
                    <a:pt x="731" y="60"/>
                  </a:lnTo>
                  <a:lnTo>
                    <a:pt x="724" y="47"/>
                  </a:lnTo>
                  <a:close/>
                  <a:moveTo>
                    <a:pt x="750" y="33"/>
                  </a:moveTo>
                  <a:lnTo>
                    <a:pt x="763" y="26"/>
                  </a:lnTo>
                  <a:lnTo>
                    <a:pt x="770" y="39"/>
                  </a:lnTo>
                  <a:lnTo>
                    <a:pt x="757" y="46"/>
                  </a:lnTo>
                  <a:lnTo>
                    <a:pt x="750" y="33"/>
                  </a:lnTo>
                  <a:close/>
                  <a:moveTo>
                    <a:pt x="776" y="19"/>
                  </a:moveTo>
                  <a:lnTo>
                    <a:pt x="789" y="12"/>
                  </a:lnTo>
                  <a:lnTo>
                    <a:pt x="796" y="25"/>
                  </a:lnTo>
                  <a:lnTo>
                    <a:pt x="783" y="32"/>
                  </a:lnTo>
                  <a:lnTo>
                    <a:pt x="776" y="19"/>
                  </a:lnTo>
                  <a:close/>
                  <a:moveTo>
                    <a:pt x="778" y="2"/>
                  </a:moveTo>
                  <a:lnTo>
                    <a:pt x="827" y="0"/>
                  </a:lnTo>
                  <a:lnTo>
                    <a:pt x="799" y="40"/>
                  </a:lnTo>
                  <a:lnTo>
                    <a:pt x="778" y="2"/>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4" name="Freeform 87"/>
            <p:cNvSpPr>
              <a:spLocks noEditPoints="1"/>
            </p:cNvSpPr>
            <p:nvPr/>
          </p:nvSpPr>
          <p:spPr bwMode="auto">
            <a:xfrm>
              <a:off x="3319" y="2305"/>
              <a:ext cx="813" cy="44"/>
            </a:xfrm>
            <a:custGeom>
              <a:avLst/>
              <a:gdLst>
                <a:gd name="T0" fmla="*/ 15 w 813"/>
                <a:gd name="T1" fmla="*/ 30 h 44"/>
                <a:gd name="T2" fmla="*/ 30 w 813"/>
                <a:gd name="T3" fmla="*/ 15 h 44"/>
                <a:gd name="T4" fmla="*/ 30 w 813"/>
                <a:gd name="T5" fmla="*/ 30 h 44"/>
                <a:gd name="T6" fmla="*/ 74 w 813"/>
                <a:gd name="T7" fmla="*/ 15 h 44"/>
                <a:gd name="T8" fmla="*/ 59 w 813"/>
                <a:gd name="T9" fmla="*/ 15 h 44"/>
                <a:gd name="T10" fmla="*/ 103 w 813"/>
                <a:gd name="T11" fmla="*/ 30 h 44"/>
                <a:gd name="T12" fmla="*/ 118 w 813"/>
                <a:gd name="T13" fmla="*/ 15 h 44"/>
                <a:gd name="T14" fmla="*/ 118 w 813"/>
                <a:gd name="T15" fmla="*/ 30 h 44"/>
                <a:gd name="T16" fmla="*/ 162 w 813"/>
                <a:gd name="T17" fmla="*/ 15 h 44"/>
                <a:gd name="T18" fmla="*/ 147 w 813"/>
                <a:gd name="T19" fmla="*/ 15 h 44"/>
                <a:gd name="T20" fmla="*/ 191 w 813"/>
                <a:gd name="T21" fmla="*/ 30 h 44"/>
                <a:gd name="T22" fmla="*/ 206 w 813"/>
                <a:gd name="T23" fmla="*/ 15 h 44"/>
                <a:gd name="T24" fmla="*/ 206 w 813"/>
                <a:gd name="T25" fmla="*/ 30 h 44"/>
                <a:gd name="T26" fmla="*/ 250 w 813"/>
                <a:gd name="T27" fmla="*/ 15 h 44"/>
                <a:gd name="T28" fmla="*/ 235 w 813"/>
                <a:gd name="T29" fmla="*/ 15 h 44"/>
                <a:gd name="T30" fmla="*/ 280 w 813"/>
                <a:gd name="T31" fmla="*/ 30 h 44"/>
                <a:gd name="T32" fmla="*/ 294 w 813"/>
                <a:gd name="T33" fmla="*/ 15 h 44"/>
                <a:gd name="T34" fmla="*/ 294 w 813"/>
                <a:gd name="T35" fmla="*/ 30 h 44"/>
                <a:gd name="T36" fmla="*/ 338 w 813"/>
                <a:gd name="T37" fmla="*/ 15 h 44"/>
                <a:gd name="T38" fmla="*/ 324 w 813"/>
                <a:gd name="T39" fmla="*/ 15 h 44"/>
                <a:gd name="T40" fmla="*/ 368 w 813"/>
                <a:gd name="T41" fmla="*/ 30 h 44"/>
                <a:gd name="T42" fmla="*/ 383 w 813"/>
                <a:gd name="T43" fmla="*/ 15 h 44"/>
                <a:gd name="T44" fmla="*/ 383 w 813"/>
                <a:gd name="T45" fmla="*/ 30 h 44"/>
                <a:gd name="T46" fmla="*/ 427 w 813"/>
                <a:gd name="T47" fmla="*/ 15 h 44"/>
                <a:gd name="T48" fmla="*/ 412 w 813"/>
                <a:gd name="T49" fmla="*/ 15 h 44"/>
                <a:gd name="T50" fmla="*/ 456 w 813"/>
                <a:gd name="T51" fmla="*/ 30 h 44"/>
                <a:gd name="T52" fmla="*/ 471 w 813"/>
                <a:gd name="T53" fmla="*/ 15 h 44"/>
                <a:gd name="T54" fmla="*/ 471 w 813"/>
                <a:gd name="T55" fmla="*/ 30 h 44"/>
                <a:gd name="T56" fmla="*/ 515 w 813"/>
                <a:gd name="T57" fmla="*/ 15 h 44"/>
                <a:gd name="T58" fmla="*/ 500 w 813"/>
                <a:gd name="T59" fmla="*/ 15 h 44"/>
                <a:gd name="T60" fmla="*/ 544 w 813"/>
                <a:gd name="T61" fmla="*/ 30 h 44"/>
                <a:gd name="T62" fmla="*/ 559 w 813"/>
                <a:gd name="T63" fmla="*/ 15 h 44"/>
                <a:gd name="T64" fmla="*/ 559 w 813"/>
                <a:gd name="T65" fmla="*/ 30 h 44"/>
                <a:gd name="T66" fmla="*/ 603 w 813"/>
                <a:gd name="T67" fmla="*/ 15 h 44"/>
                <a:gd name="T68" fmla="*/ 588 w 813"/>
                <a:gd name="T69" fmla="*/ 15 h 44"/>
                <a:gd name="T70" fmla="*/ 633 w 813"/>
                <a:gd name="T71" fmla="*/ 30 h 44"/>
                <a:gd name="T72" fmla="*/ 647 w 813"/>
                <a:gd name="T73" fmla="*/ 15 h 44"/>
                <a:gd name="T74" fmla="*/ 647 w 813"/>
                <a:gd name="T75" fmla="*/ 30 h 44"/>
                <a:gd name="T76" fmla="*/ 691 w 813"/>
                <a:gd name="T77" fmla="*/ 15 h 44"/>
                <a:gd name="T78" fmla="*/ 677 w 813"/>
                <a:gd name="T79" fmla="*/ 15 h 44"/>
                <a:gd name="T80" fmla="*/ 721 w 813"/>
                <a:gd name="T81" fmla="*/ 30 h 44"/>
                <a:gd name="T82" fmla="*/ 736 w 813"/>
                <a:gd name="T83" fmla="*/ 15 h 44"/>
                <a:gd name="T84" fmla="*/ 736 w 813"/>
                <a:gd name="T85" fmla="*/ 30 h 44"/>
                <a:gd name="T86" fmla="*/ 776 w 813"/>
                <a:gd name="T87" fmla="*/ 15 h 44"/>
                <a:gd name="T88" fmla="*/ 765 w 813"/>
                <a:gd name="T89" fmla="*/ 15 h 44"/>
                <a:gd name="T90" fmla="*/ 769 w 813"/>
                <a:gd name="T91" fmla="*/ 44 h 4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13"/>
                <a:gd name="T139" fmla="*/ 0 h 44"/>
                <a:gd name="T140" fmla="*/ 813 w 813"/>
                <a:gd name="T141" fmla="*/ 44 h 4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13"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8" y="15"/>
                  </a:moveTo>
                  <a:lnTo>
                    <a:pt x="103" y="15"/>
                  </a:lnTo>
                  <a:lnTo>
                    <a:pt x="103" y="30"/>
                  </a:lnTo>
                  <a:lnTo>
                    <a:pt x="88" y="30"/>
                  </a:lnTo>
                  <a:lnTo>
                    <a:pt x="88"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1" y="15"/>
                  </a:lnTo>
                  <a:lnTo>
                    <a:pt x="191" y="30"/>
                  </a:lnTo>
                  <a:lnTo>
                    <a:pt x="177" y="30"/>
                  </a:lnTo>
                  <a:lnTo>
                    <a:pt x="177" y="15"/>
                  </a:lnTo>
                  <a:close/>
                  <a:moveTo>
                    <a:pt x="206" y="15"/>
                  </a:moveTo>
                  <a:lnTo>
                    <a:pt x="221" y="15"/>
                  </a:lnTo>
                  <a:lnTo>
                    <a:pt x="221" y="30"/>
                  </a:lnTo>
                  <a:lnTo>
                    <a:pt x="206" y="30"/>
                  </a:lnTo>
                  <a:lnTo>
                    <a:pt x="206" y="15"/>
                  </a:lnTo>
                  <a:close/>
                  <a:moveTo>
                    <a:pt x="235" y="15"/>
                  </a:moveTo>
                  <a:lnTo>
                    <a:pt x="250" y="15"/>
                  </a:lnTo>
                  <a:lnTo>
                    <a:pt x="250" y="30"/>
                  </a:lnTo>
                  <a:lnTo>
                    <a:pt x="235" y="30"/>
                  </a:lnTo>
                  <a:lnTo>
                    <a:pt x="235" y="15"/>
                  </a:lnTo>
                  <a:close/>
                  <a:moveTo>
                    <a:pt x="265" y="15"/>
                  </a:moveTo>
                  <a:lnTo>
                    <a:pt x="280" y="15"/>
                  </a:lnTo>
                  <a:lnTo>
                    <a:pt x="280" y="30"/>
                  </a:lnTo>
                  <a:lnTo>
                    <a:pt x="265" y="30"/>
                  </a:lnTo>
                  <a:lnTo>
                    <a:pt x="265" y="15"/>
                  </a:lnTo>
                  <a:close/>
                  <a:moveTo>
                    <a:pt x="294" y="15"/>
                  </a:moveTo>
                  <a:lnTo>
                    <a:pt x="309" y="15"/>
                  </a:lnTo>
                  <a:lnTo>
                    <a:pt x="309" y="30"/>
                  </a:lnTo>
                  <a:lnTo>
                    <a:pt x="294" y="30"/>
                  </a:lnTo>
                  <a:lnTo>
                    <a:pt x="294" y="15"/>
                  </a:lnTo>
                  <a:close/>
                  <a:moveTo>
                    <a:pt x="324" y="15"/>
                  </a:moveTo>
                  <a:lnTo>
                    <a:pt x="338" y="15"/>
                  </a:lnTo>
                  <a:lnTo>
                    <a:pt x="338"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1" y="15"/>
                  </a:moveTo>
                  <a:lnTo>
                    <a:pt x="456" y="15"/>
                  </a:lnTo>
                  <a:lnTo>
                    <a:pt x="456" y="30"/>
                  </a:lnTo>
                  <a:lnTo>
                    <a:pt x="441" y="30"/>
                  </a:lnTo>
                  <a:lnTo>
                    <a:pt x="441"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4" y="15"/>
                  </a:lnTo>
                  <a:lnTo>
                    <a:pt x="544" y="30"/>
                  </a:lnTo>
                  <a:lnTo>
                    <a:pt x="530" y="30"/>
                  </a:lnTo>
                  <a:lnTo>
                    <a:pt x="530" y="15"/>
                  </a:lnTo>
                  <a:close/>
                  <a:moveTo>
                    <a:pt x="559" y="15"/>
                  </a:moveTo>
                  <a:lnTo>
                    <a:pt x="574" y="15"/>
                  </a:lnTo>
                  <a:lnTo>
                    <a:pt x="574" y="30"/>
                  </a:lnTo>
                  <a:lnTo>
                    <a:pt x="559" y="30"/>
                  </a:lnTo>
                  <a:lnTo>
                    <a:pt x="559" y="15"/>
                  </a:lnTo>
                  <a:close/>
                  <a:moveTo>
                    <a:pt x="588" y="15"/>
                  </a:moveTo>
                  <a:lnTo>
                    <a:pt x="603" y="15"/>
                  </a:lnTo>
                  <a:lnTo>
                    <a:pt x="603" y="30"/>
                  </a:lnTo>
                  <a:lnTo>
                    <a:pt x="588" y="30"/>
                  </a:lnTo>
                  <a:lnTo>
                    <a:pt x="588" y="15"/>
                  </a:lnTo>
                  <a:close/>
                  <a:moveTo>
                    <a:pt x="618" y="15"/>
                  </a:moveTo>
                  <a:lnTo>
                    <a:pt x="633" y="15"/>
                  </a:lnTo>
                  <a:lnTo>
                    <a:pt x="633" y="30"/>
                  </a:lnTo>
                  <a:lnTo>
                    <a:pt x="618" y="30"/>
                  </a:lnTo>
                  <a:lnTo>
                    <a:pt x="618" y="15"/>
                  </a:lnTo>
                  <a:close/>
                  <a:moveTo>
                    <a:pt x="647" y="15"/>
                  </a:moveTo>
                  <a:lnTo>
                    <a:pt x="662" y="15"/>
                  </a:lnTo>
                  <a:lnTo>
                    <a:pt x="662" y="30"/>
                  </a:lnTo>
                  <a:lnTo>
                    <a:pt x="647" y="30"/>
                  </a:lnTo>
                  <a:lnTo>
                    <a:pt x="647" y="15"/>
                  </a:lnTo>
                  <a:close/>
                  <a:moveTo>
                    <a:pt x="677" y="15"/>
                  </a:moveTo>
                  <a:lnTo>
                    <a:pt x="691" y="15"/>
                  </a:lnTo>
                  <a:lnTo>
                    <a:pt x="691" y="30"/>
                  </a:lnTo>
                  <a:lnTo>
                    <a:pt x="677" y="30"/>
                  </a:lnTo>
                  <a:lnTo>
                    <a:pt x="677" y="15"/>
                  </a:lnTo>
                  <a:close/>
                  <a:moveTo>
                    <a:pt x="706" y="15"/>
                  </a:moveTo>
                  <a:lnTo>
                    <a:pt x="721" y="15"/>
                  </a:lnTo>
                  <a:lnTo>
                    <a:pt x="721" y="30"/>
                  </a:lnTo>
                  <a:lnTo>
                    <a:pt x="706" y="30"/>
                  </a:lnTo>
                  <a:lnTo>
                    <a:pt x="706" y="15"/>
                  </a:lnTo>
                  <a:close/>
                  <a:moveTo>
                    <a:pt x="736" y="15"/>
                  </a:moveTo>
                  <a:lnTo>
                    <a:pt x="750" y="15"/>
                  </a:lnTo>
                  <a:lnTo>
                    <a:pt x="750" y="30"/>
                  </a:lnTo>
                  <a:lnTo>
                    <a:pt x="736" y="30"/>
                  </a:lnTo>
                  <a:lnTo>
                    <a:pt x="736" y="15"/>
                  </a:lnTo>
                  <a:close/>
                  <a:moveTo>
                    <a:pt x="765" y="15"/>
                  </a:moveTo>
                  <a:lnTo>
                    <a:pt x="776" y="15"/>
                  </a:lnTo>
                  <a:lnTo>
                    <a:pt x="776" y="30"/>
                  </a:lnTo>
                  <a:lnTo>
                    <a:pt x="765" y="30"/>
                  </a:lnTo>
                  <a:lnTo>
                    <a:pt x="765" y="15"/>
                  </a:lnTo>
                  <a:close/>
                  <a:moveTo>
                    <a:pt x="769" y="0"/>
                  </a:moveTo>
                  <a:lnTo>
                    <a:pt x="813" y="22"/>
                  </a:lnTo>
                  <a:lnTo>
                    <a:pt x="769" y="44"/>
                  </a:lnTo>
                  <a:lnTo>
                    <a:pt x="769" y="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5" name="Freeform 88"/>
            <p:cNvSpPr>
              <a:spLocks noEditPoints="1"/>
            </p:cNvSpPr>
            <p:nvPr/>
          </p:nvSpPr>
          <p:spPr bwMode="auto">
            <a:xfrm>
              <a:off x="1701" y="2305"/>
              <a:ext cx="624" cy="44"/>
            </a:xfrm>
            <a:custGeom>
              <a:avLst/>
              <a:gdLst>
                <a:gd name="T0" fmla="*/ 15 w 624"/>
                <a:gd name="T1" fmla="*/ 15 h 44"/>
                <a:gd name="T2" fmla="*/ 0 w 624"/>
                <a:gd name="T3" fmla="*/ 30 h 44"/>
                <a:gd name="T4" fmla="*/ 30 w 624"/>
                <a:gd name="T5" fmla="*/ 15 h 44"/>
                <a:gd name="T6" fmla="*/ 44 w 624"/>
                <a:gd name="T7" fmla="*/ 30 h 44"/>
                <a:gd name="T8" fmla="*/ 30 w 624"/>
                <a:gd name="T9" fmla="*/ 15 h 44"/>
                <a:gd name="T10" fmla="*/ 74 w 624"/>
                <a:gd name="T11" fmla="*/ 15 h 44"/>
                <a:gd name="T12" fmla="*/ 59 w 624"/>
                <a:gd name="T13" fmla="*/ 30 h 44"/>
                <a:gd name="T14" fmla="*/ 89 w 624"/>
                <a:gd name="T15" fmla="*/ 15 h 44"/>
                <a:gd name="T16" fmla="*/ 103 w 624"/>
                <a:gd name="T17" fmla="*/ 30 h 44"/>
                <a:gd name="T18" fmla="*/ 89 w 624"/>
                <a:gd name="T19" fmla="*/ 15 h 44"/>
                <a:gd name="T20" fmla="*/ 133 w 624"/>
                <a:gd name="T21" fmla="*/ 15 h 44"/>
                <a:gd name="T22" fmla="*/ 118 w 624"/>
                <a:gd name="T23" fmla="*/ 30 h 44"/>
                <a:gd name="T24" fmla="*/ 147 w 624"/>
                <a:gd name="T25" fmla="*/ 15 h 44"/>
                <a:gd name="T26" fmla="*/ 162 w 624"/>
                <a:gd name="T27" fmla="*/ 30 h 44"/>
                <a:gd name="T28" fmla="*/ 147 w 624"/>
                <a:gd name="T29" fmla="*/ 15 h 44"/>
                <a:gd name="T30" fmla="*/ 192 w 624"/>
                <a:gd name="T31" fmla="*/ 15 h 44"/>
                <a:gd name="T32" fmla="*/ 177 w 624"/>
                <a:gd name="T33" fmla="*/ 30 h 44"/>
                <a:gd name="T34" fmla="*/ 206 w 624"/>
                <a:gd name="T35" fmla="*/ 15 h 44"/>
                <a:gd name="T36" fmla="*/ 221 w 624"/>
                <a:gd name="T37" fmla="*/ 30 h 44"/>
                <a:gd name="T38" fmla="*/ 206 w 624"/>
                <a:gd name="T39" fmla="*/ 15 h 44"/>
                <a:gd name="T40" fmla="*/ 250 w 624"/>
                <a:gd name="T41" fmla="*/ 15 h 44"/>
                <a:gd name="T42" fmla="*/ 236 w 624"/>
                <a:gd name="T43" fmla="*/ 30 h 44"/>
                <a:gd name="T44" fmla="*/ 265 w 624"/>
                <a:gd name="T45" fmla="*/ 15 h 44"/>
                <a:gd name="T46" fmla="*/ 280 w 624"/>
                <a:gd name="T47" fmla="*/ 30 h 44"/>
                <a:gd name="T48" fmla="*/ 265 w 624"/>
                <a:gd name="T49" fmla="*/ 15 h 44"/>
                <a:gd name="T50" fmla="*/ 309 w 624"/>
                <a:gd name="T51" fmla="*/ 15 h 44"/>
                <a:gd name="T52" fmla="*/ 295 w 624"/>
                <a:gd name="T53" fmla="*/ 30 h 44"/>
                <a:gd name="T54" fmla="*/ 324 w 624"/>
                <a:gd name="T55" fmla="*/ 15 h 44"/>
                <a:gd name="T56" fmla="*/ 339 w 624"/>
                <a:gd name="T57" fmla="*/ 30 h 44"/>
                <a:gd name="T58" fmla="*/ 324 w 624"/>
                <a:gd name="T59" fmla="*/ 15 h 44"/>
                <a:gd name="T60" fmla="*/ 368 w 624"/>
                <a:gd name="T61" fmla="*/ 15 h 44"/>
                <a:gd name="T62" fmla="*/ 353 w 624"/>
                <a:gd name="T63" fmla="*/ 30 h 44"/>
                <a:gd name="T64" fmla="*/ 383 w 624"/>
                <a:gd name="T65" fmla="*/ 15 h 44"/>
                <a:gd name="T66" fmla="*/ 397 w 624"/>
                <a:gd name="T67" fmla="*/ 30 h 44"/>
                <a:gd name="T68" fmla="*/ 383 w 624"/>
                <a:gd name="T69" fmla="*/ 15 h 44"/>
                <a:gd name="T70" fmla="*/ 427 w 624"/>
                <a:gd name="T71" fmla="*/ 15 h 44"/>
                <a:gd name="T72" fmla="*/ 412 w 624"/>
                <a:gd name="T73" fmla="*/ 30 h 44"/>
                <a:gd name="T74" fmla="*/ 442 w 624"/>
                <a:gd name="T75" fmla="*/ 15 h 44"/>
                <a:gd name="T76" fmla="*/ 456 w 624"/>
                <a:gd name="T77" fmla="*/ 30 h 44"/>
                <a:gd name="T78" fmla="*/ 442 w 624"/>
                <a:gd name="T79" fmla="*/ 15 h 44"/>
                <a:gd name="T80" fmla="*/ 486 w 624"/>
                <a:gd name="T81" fmla="*/ 15 h 44"/>
                <a:gd name="T82" fmla="*/ 471 w 624"/>
                <a:gd name="T83" fmla="*/ 30 h 44"/>
                <a:gd name="T84" fmla="*/ 500 w 624"/>
                <a:gd name="T85" fmla="*/ 15 h 44"/>
                <a:gd name="T86" fmla="*/ 515 w 624"/>
                <a:gd name="T87" fmla="*/ 30 h 44"/>
                <a:gd name="T88" fmla="*/ 500 w 624"/>
                <a:gd name="T89" fmla="*/ 15 h 44"/>
                <a:gd name="T90" fmla="*/ 545 w 624"/>
                <a:gd name="T91" fmla="*/ 15 h 44"/>
                <a:gd name="T92" fmla="*/ 530 w 624"/>
                <a:gd name="T93" fmla="*/ 30 h 44"/>
                <a:gd name="T94" fmla="*/ 559 w 624"/>
                <a:gd name="T95" fmla="*/ 15 h 44"/>
                <a:gd name="T96" fmla="*/ 574 w 624"/>
                <a:gd name="T97" fmla="*/ 30 h 44"/>
                <a:gd name="T98" fmla="*/ 559 w 624"/>
                <a:gd name="T99" fmla="*/ 15 h 44"/>
                <a:gd name="T100" fmla="*/ 624 w 624"/>
                <a:gd name="T101" fmla="*/ 22 h 44"/>
                <a:gd name="T102" fmla="*/ 580 w 624"/>
                <a:gd name="T103" fmla="*/ 0 h 4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24"/>
                <a:gd name="T157" fmla="*/ 0 h 44"/>
                <a:gd name="T158" fmla="*/ 624 w 624"/>
                <a:gd name="T159" fmla="*/ 44 h 4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24" h="44">
                  <a:moveTo>
                    <a:pt x="0" y="15"/>
                  </a:moveTo>
                  <a:lnTo>
                    <a:pt x="15" y="15"/>
                  </a:lnTo>
                  <a:lnTo>
                    <a:pt x="15" y="30"/>
                  </a:lnTo>
                  <a:lnTo>
                    <a:pt x="0" y="30"/>
                  </a:lnTo>
                  <a:lnTo>
                    <a:pt x="0" y="15"/>
                  </a:lnTo>
                  <a:close/>
                  <a:moveTo>
                    <a:pt x="30" y="15"/>
                  </a:moveTo>
                  <a:lnTo>
                    <a:pt x="44" y="15"/>
                  </a:lnTo>
                  <a:lnTo>
                    <a:pt x="44" y="30"/>
                  </a:lnTo>
                  <a:lnTo>
                    <a:pt x="30" y="30"/>
                  </a:lnTo>
                  <a:lnTo>
                    <a:pt x="30" y="15"/>
                  </a:lnTo>
                  <a:close/>
                  <a:moveTo>
                    <a:pt x="59" y="15"/>
                  </a:moveTo>
                  <a:lnTo>
                    <a:pt x="74" y="15"/>
                  </a:lnTo>
                  <a:lnTo>
                    <a:pt x="74" y="30"/>
                  </a:lnTo>
                  <a:lnTo>
                    <a:pt x="59" y="30"/>
                  </a:lnTo>
                  <a:lnTo>
                    <a:pt x="59" y="15"/>
                  </a:lnTo>
                  <a:close/>
                  <a:moveTo>
                    <a:pt x="89" y="15"/>
                  </a:moveTo>
                  <a:lnTo>
                    <a:pt x="103" y="15"/>
                  </a:lnTo>
                  <a:lnTo>
                    <a:pt x="103" y="30"/>
                  </a:lnTo>
                  <a:lnTo>
                    <a:pt x="89" y="30"/>
                  </a:lnTo>
                  <a:lnTo>
                    <a:pt x="89" y="15"/>
                  </a:lnTo>
                  <a:close/>
                  <a:moveTo>
                    <a:pt x="118" y="15"/>
                  </a:moveTo>
                  <a:lnTo>
                    <a:pt x="133" y="15"/>
                  </a:lnTo>
                  <a:lnTo>
                    <a:pt x="133" y="30"/>
                  </a:lnTo>
                  <a:lnTo>
                    <a:pt x="118" y="30"/>
                  </a:lnTo>
                  <a:lnTo>
                    <a:pt x="118" y="15"/>
                  </a:lnTo>
                  <a:close/>
                  <a:moveTo>
                    <a:pt x="147" y="15"/>
                  </a:moveTo>
                  <a:lnTo>
                    <a:pt x="162" y="15"/>
                  </a:lnTo>
                  <a:lnTo>
                    <a:pt x="162" y="30"/>
                  </a:lnTo>
                  <a:lnTo>
                    <a:pt x="147" y="30"/>
                  </a:lnTo>
                  <a:lnTo>
                    <a:pt x="147" y="15"/>
                  </a:lnTo>
                  <a:close/>
                  <a:moveTo>
                    <a:pt x="177" y="15"/>
                  </a:moveTo>
                  <a:lnTo>
                    <a:pt x="192" y="15"/>
                  </a:lnTo>
                  <a:lnTo>
                    <a:pt x="192" y="30"/>
                  </a:lnTo>
                  <a:lnTo>
                    <a:pt x="177" y="30"/>
                  </a:lnTo>
                  <a:lnTo>
                    <a:pt x="177" y="15"/>
                  </a:lnTo>
                  <a:close/>
                  <a:moveTo>
                    <a:pt x="206" y="15"/>
                  </a:moveTo>
                  <a:lnTo>
                    <a:pt x="221" y="15"/>
                  </a:lnTo>
                  <a:lnTo>
                    <a:pt x="221" y="30"/>
                  </a:lnTo>
                  <a:lnTo>
                    <a:pt x="206" y="30"/>
                  </a:lnTo>
                  <a:lnTo>
                    <a:pt x="206" y="15"/>
                  </a:lnTo>
                  <a:close/>
                  <a:moveTo>
                    <a:pt x="236" y="15"/>
                  </a:moveTo>
                  <a:lnTo>
                    <a:pt x="250" y="15"/>
                  </a:lnTo>
                  <a:lnTo>
                    <a:pt x="250" y="30"/>
                  </a:lnTo>
                  <a:lnTo>
                    <a:pt x="236" y="30"/>
                  </a:lnTo>
                  <a:lnTo>
                    <a:pt x="236" y="15"/>
                  </a:lnTo>
                  <a:close/>
                  <a:moveTo>
                    <a:pt x="265" y="15"/>
                  </a:moveTo>
                  <a:lnTo>
                    <a:pt x="280" y="15"/>
                  </a:lnTo>
                  <a:lnTo>
                    <a:pt x="280" y="30"/>
                  </a:lnTo>
                  <a:lnTo>
                    <a:pt x="265" y="30"/>
                  </a:lnTo>
                  <a:lnTo>
                    <a:pt x="265" y="15"/>
                  </a:lnTo>
                  <a:close/>
                  <a:moveTo>
                    <a:pt x="295" y="15"/>
                  </a:moveTo>
                  <a:lnTo>
                    <a:pt x="309" y="15"/>
                  </a:lnTo>
                  <a:lnTo>
                    <a:pt x="309" y="30"/>
                  </a:lnTo>
                  <a:lnTo>
                    <a:pt x="295" y="30"/>
                  </a:lnTo>
                  <a:lnTo>
                    <a:pt x="295" y="15"/>
                  </a:lnTo>
                  <a:close/>
                  <a:moveTo>
                    <a:pt x="324" y="15"/>
                  </a:moveTo>
                  <a:lnTo>
                    <a:pt x="339" y="15"/>
                  </a:lnTo>
                  <a:lnTo>
                    <a:pt x="339" y="30"/>
                  </a:lnTo>
                  <a:lnTo>
                    <a:pt x="324" y="30"/>
                  </a:lnTo>
                  <a:lnTo>
                    <a:pt x="324" y="15"/>
                  </a:lnTo>
                  <a:close/>
                  <a:moveTo>
                    <a:pt x="353" y="15"/>
                  </a:moveTo>
                  <a:lnTo>
                    <a:pt x="368" y="15"/>
                  </a:lnTo>
                  <a:lnTo>
                    <a:pt x="368" y="30"/>
                  </a:lnTo>
                  <a:lnTo>
                    <a:pt x="353" y="30"/>
                  </a:lnTo>
                  <a:lnTo>
                    <a:pt x="353" y="15"/>
                  </a:lnTo>
                  <a:close/>
                  <a:moveTo>
                    <a:pt x="383" y="15"/>
                  </a:moveTo>
                  <a:lnTo>
                    <a:pt x="397" y="15"/>
                  </a:lnTo>
                  <a:lnTo>
                    <a:pt x="397" y="30"/>
                  </a:lnTo>
                  <a:lnTo>
                    <a:pt x="383" y="30"/>
                  </a:lnTo>
                  <a:lnTo>
                    <a:pt x="383" y="15"/>
                  </a:lnTo>
                  <a:close/>
                  <a:moveTo>
                    <a:pt x="412" y="15"/>
                  </a:moveTo>
                  <a:lnTo>
                    <a:pt x="427" y="15"/>
                  </a:lnTo>
                  <a:lnTo>
                    <a:pt x="427" y="30"/>
                  </a:lnTo>
                  <a:lnTo>
                    <a:pt x="412" y="30"/>
                  </a:lnTo>
                  <a:lnTo>
                    <a:pt x="412" y="15"/>
                  </a:lnTo>
                  <a:close/>
                  <a:moveTo>
                    <a:pt x="442" y="15"/>
                  </a:moveTo>
                  <a:lnTo>
                    <a:pt x="456" y="15"/>
                  </a:lnTo>
                  <a:lnTo>
                    <a:pt x="456" y="30"/>
                  </a:lnTo>
                  <a:lnTo>
                    <a:pt x="442" y="30"/>
                  </a:lnTo>
                  <a:lnTo>
                    <a:pt x="442" y="15"/>
                  </a:lnTo>
                  <a:close/>
                  <a:moveTo>
                    <a:pt x="471" y="15"/>
                  </a:moveTo>
                  <a:lnTo>
                    <a:pt x="486" y="15"/>
                  </a:lnTo>
                  <a:lnTo>
                    <a:pt x="486" y="30"/>
                  </a:lnTo>
                  <a:lnTo>
                    <a:pt x="471" y="30"/>
                  </a:lnTo>
                  <a:lnTo>
                    <a:pt x="471" y="15"/>
                  </a:lnTo>
                  <a:close/>
                  <a:moveTo>
                    <a:pt x="500" y="15"/>
                  </a:moveTo>
                  <a:lnTo>
                    <a:pt x="515" y="15"/>
                  </a:lnTo>
                  <a:lnTo>
                    <a:pt x="515" y="30"/>
                  </a:lnTo>
                  <a:lnTo>
                    <a:pt x="500" y="30"/>
                  </a:lnTo>
                  <a:lnTo>
                    <a:pt x="500" y="15"/>
                  </a:lnTo>
                  <a:close/>
                  <a:moveTo>
                    <a:pt x="530" y="15"/>
                  </a:moveTo>
                  <a:lnTo>
                    <a:pt x="545" y="15"/>
                  </a:lnTo>
                  <a:lnTo>
                    <a:pt x="545" y="30"/>
                  </a:lnTo>
                  <a:lnTo>
                    <a:pt x="530" y="30"/>
                  </a:lnTo>
                  <a:lnTo>
                    <a:pt x="530" y="15"/>
                  </a:lnTo>
                  <a:close/>
                  <a:moveTo>
                    <a:pt x="559" y="15"/>
                  </a:moveTo>
                  <a:lnTo>
                    <a:pt x="574" y="15"/>
                  </a:lnTo>
                  <a:lnTo>
                    <a:pt x="574" y="30"/>
                  </a:lnTo>
                  <a:lnTo>
                    <a:pt x="559" y="30"/>
                  </a:lnTo>
                  <a:lnTo>
                    <a:pt x="559" y="15"/>
                  </a:lnTo>
                  <a:close/>
                  <a:moveTo>
                    <a:pt x="580" y="0"/>
                  </a:moveTo>
                  <a:lnTo>
                    <a:pt x="624" y="22"/>
                  </a:lnTo>
                  <a:lnTo>
                    <a:pt x="580" y="44"/>
                  </a:lnTo>
                  <a:lnTo>
                    <a:pt x="580" y="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6" name="Freeform 89"/>
            <p:cNvSpPr>
              <a:spLocks noEditPoints="1"/>
            </p:cNvSpPr>
            <p:nvPr/>
          </p:nvSpPr>
          <p:spPr bwMode="auto">
            <a:xfrm>
              <a:off x="859" y="2031"/>
              <a:ext cx="871" cy="257"/>
            </a:xfrm>
            <a:custGeom>
              <a:avLst/>
              <a:gdLst>
                <a:gd name="T0" fmla="*/ 52 w 871"/>
                <a:gd name="T1" fmla="*/ 242 h 257"/>
                <a:gd name="T2" fmla="*/ 66 w 871"/>
                <a:gd name="T3" fmla="*/ 226 h 257"/>
                <a:gd name="T4" fmla="*/ 77 w 871"/>
                <a:gd name="T5" fmla="*/ 240 h 257"/>
                <a:gd name="T6" fmla="*/ 104 w 871"/>
                <a:gd name="T7" fmla="*/ 222 h 257"/>
                <a:gd name="T8" fmla="*/ 97 w 871"/>
                <a:gd name="T9" fmla="*/ 238 h 257"/>
                <a:gd name="T10" fmla="*/ 138 w 871"/>
                <a:gd name="T11" fmla="*/ 217 h 257"/>
                <a:gd name="T12" fmla="*/ 124 w 871"/>
                <a:gd name="T13" fmla="*/ 220 h 257"/>
                <a:gd name="T14" fmla="*/ 155 w 871"/>
                <a:gd name="T15" fmla="*/ 229 h 257"/>
                <a:gd name="T16" fmla="*/ 196 w 871"/>
                <a:gd name="T17" fmla="*/ 207 h 257"/>
                <a:gd name="T18" fmla="*/ 182 w 871"/>
                <a:gd name="T19" fmla="*/ 210 h 257"/>
                <a:gd name="T20" fmla="*/ 228 w 871"/>
                <a:gd name="T21" fmla="*/ 216 h 257"/>
                <a:gd name="T22" fmla="*/ 240 w 871"/>
                <a:gd name="T23" fmla="*/ 199 h 257"/>
                <a:gd name="T24" fmla="*/ 253 w 871"/>
                <a:gd name="T25" fmla="*/ 212 h 257"/>
                <a:gd name="T26" fmla="*/ 284 w 871"/>
                <a:gd name="T27" fmla="*/ 193 h 257"/>
                <a:gd name="T28" fmla="*/ 298 w 871"/>
                <a:gd name="T29" fmla="*/ 191 h 257"/>
                <a:gd name="T30" fmla="*/ 303 w 871"/>
                <a:gd name="T31" fmla="*/ 205 h 257"/>
                <a:gd name="T32" fmla="*/ 335 w 871"/>
                <a:gd name="T33" fmla="*/ 186 h 257"/>
                <a:gd name="T34" fmla="*/ 329 w 871"/>
                <a:gd name="T35" fmla="*/ 202 h 257"/>
                <a:gd name="T36" fmla="*/ 373 w 871"/>
                <a:gd name="T37" fmla="*/ 193 h 257"/>
                <a:gd name="T38" fmla="*/ 389 w 871"/>
                <a:gd name="T39" fmla="*/ 174 h 257"/>
                <a:gd name="T40" fmla="*/ 388 w 871"/>
                <a:gd name="T41" fmla="*/ 190 h 257"/>
                <a:gd name="T42" fmla="*/ 431 w 871"/>
                <a:gd name="T43" fmla="*/ 179 h 257"/>
                <a:gd name="T44" fmla="*/ 448 w 871"/>
                <a:gd name="T45" fmla="*/ 159 h 257"/>
                <a:gd name="T46" fmla="*/ 445 w 871"/>
                <a:gd name="T47" fmla="*/ 175 h 257"/>
                <a:gd name="T48" fmla="*/ 487 w 871"/>
                <a:gd name="T49" fmla="*/ 163 h 257"/>
                <a:gd name="T50" fmla="*/ 508 w 871"/>
                <a:gd name="T51" fmla="*/ 141 h 257"/>
                <a:gd name="T52" fmla="*/ 501 w 871"/>
                <a:gd name="T53" fmla="*/ 159 h 257"/>
                <a:gd name="T54" fmla="*/ 539 w 871"/>
                <a:gd name="T55" fmla="*/ 132 h 257"/>
                <a:gd name="T56" fmla="*/ 525 w 871"/>
                <a:gd name="T57" fmla="*/ 136 h 257"/>
                <a:gd name="T58" fmla="*/ 572 w 871"/>
                <a:gd name="T59" fmla="*/ 138 h 257"/>
                <a:gd name="T60" fmla="*/ 582 w 871"/>
                <a:gd name="T61" fmla="*/ 120 h 257"/>
                <a:gd name="T62" fmla="*/ 582 w 871"/>
                <a:gd name="T63" fmla="*/ 120 h 257"/>
                <a:gd name="T64" fmla="*/ 628 w 871"/>
                <a:gd name="T65" fmla="*/ 121 h 257"/>
                <a:gd name="T66" fmla="*/ 638 w 871"/>
                <a:gd name="T67" fmla="*/ 103 h 257"/>
                <a:gd name="T68" fmla="*/ 655 w 871"/>
                <a:gd name="T69" fmla="*/ 112 h 257"/>
                <a:gd name="T70" fmla="*/ 668 w 871"/>
                <a:gd name="T71" fmla="*/ 92 h 257"/>
                <a:gd name="T72" fmla="*/ 671 w 871"/>
                <a:gd name="T73" fmla="*/ 107 h 257"/>
                <a:gd name="T74" fmla="*/ 706 w 871"/>
                <a:gd name="T75" fmla="*/ 77 h 257"/>
                <a:gd name="T76" fmla="*/ 693 w 871"/>
                <a:gd name="T77" fmla="*/ 82 h 257"/>
                <a:gd name="T78" fmla="*/ 739 w 871"/>
                <a:gd name="T79" fmla="*/ 79 h 257"/>
                <a:gd name="T80" fmla="*/ 746 w 871"/>
                <a:gd name="T81" fmla="*/ 59 h 257"/>
                <a:gd name="T82" fmla="*/ 766 w 871"/>
                <a:gd name="T83" fmla="*/ 67 h 257"/>
                <a:gd name="T84" fmla="*/ 746 w 871"/>
                <a:gd name="T85" fmla="*/ 59 h 257"/>
                <a:gd name="T86" fmla="*/ 786 w 871"/>
                <a:gd name="T87" fmla="*/ 41 h 257"/>
                <a:gd name="T88" fmla="*/ 779 w 871"/>
                <a:gd name="T89" fmla="*/ 60 h 257"/>
                <a:gd name="T90" fmla="*/ 809 w 871"/>
                <a:gd name="T91" fmla="*/ 30 h 257"/>
                <a:gd name="T92" fmla="*/ 809 w 871"/>
                <a:gd name="T93" fmla="*/ 46 h 257"/>
                <a:gd name="T94" fmla="*/ 826 w 871"/>
                <a:gd name="T95" fmla="*/ 21 h 257"/>
                <a:gd name="T96" fmla="*/ 845 w 871"/>
                <a:gd name="T97" fmla="*/ 27 h 257"/>
                <a:gd name="T98" fmla="*/ 832 w 871"/>
                <a:gd name="T99" fmla="*/ 34 h 257"/>
                <a:gd name="T100" fmla="*/ 858 w 871"/>
                <a:gd name="T101" fmla="*/ 4 h 257"/>
                <a:gd name="T102" fmla="*/ 869 w 871"/>
                <a:gd name="T103" fmla="*/ 14 h 257"/>
                <a:gd name="T104" fmla="*/ 851 w 871"/>
                <a:gd name="T105" fmla="*/ 7 h 257"/>
                <a:gd name="T106" fmla="*/ 46 w 871"/>
                <a:gd name="T107" fmla="*/ 257 h 25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1"/>
                <a:gd name="T163" fmla="*/ 0 h 257"/>
                <a:gd name="T164" fmla="*/ 871 w 871"/>
                <a:gd name="T165" fmla="*/ 257 h 25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1" h="257">
                  <a:moveTo>
                    <a:pt x="37" y="228"/>
                  </a:moveTo>
                  <a:lnTo>
                    <a:pt x="50" y="227"/>
                  </a:lnTo>
                  <a:lnTo>
                    <a:pt x="51" y="227"/>
                  </a:lnTo>
                  <a:lnTo>
                    <a:pt x="52" y="242"/>
                  </a:lnTo>
                  <a:lnTo>
                    <a:pt x="51" y="242"/>
                  </a:lnTo>
                  <a:lnTo>
                    <a:pt x="38" y="243"/>
                  </a:lnTo>
                  <a:lnTo>
                    <a:pt x="37" y="228"/>
                  </a:lnTo>
                  <a:close/>
                  <a:moveTo>
                    <a:pt x="66" y="226"/>
                  </a:moveTo>
                  <a:lnTo>
                    <a:pt x="76" y="225"/>
                  </a:lnTo>
                  <a:lnTo>
                    <a:pt x="80" y="225"/>
                  </a:lnTo>
                  <a:lnTo>
                    <a:pt x="82" y="239"/>
                  </a:lnTo>
                  <a:lnTo>
                    <a:pt x="77" y="240"/>
                  </a:lnTo>
                  <a:lnTo>
                    <a:pt x="67" y="241"/>
                  </a:lnTo>
                  <a:lnTo>
                    <a:pt x="66" y="226"/>
                  </a:lnTo>
                  <a:close/>
                  <a:moveTo>
                    <a:pt x="95" y="223"/>
                  </a:moveTo>
                  <a:lnTo>
                    <a:pt x="104" y="222"/>
                  </a:lnTo>
                  <a:lnTo>
                    <a:pt x="109" y="222"/>
                  </a:lnTo>
                  <a:lnTo>
                    <a:pt x="111" y="236"/>
                  </a:lnTo>
                  <a:lnTo>
                    <a:pt x="106" y="237"/>
                  </a:lnTo>
                  <a:lnTo>
                    <a:pt x="97" y="238"/>
                  </a:lnTo>
                  <a:lnTo>
                    <a:pt x="95" y="223"/>
                  </a:lnTo>
                  <a:close/>
                  <a:moveTo>
                    <a:pt x="124" y="220"/>
                  </a:moveTo>
                  <a:lnTo>
                    <a:pt x="135" y="218"/>
                  </a:lnTo>
                  <a:lnTo>
                    <a:pt x="138" y="217"/>
                  </a:lnTo>
                  <a:lnTo>
                    <a:pt x="141" y="232"/>
                  </a:lnTo>
                  <a:lnTo>
                    <a:pt x="137" y="232"/>
                  </a:lnTo>
                  <a:lnTo>
                    <a:pt x="126" y="234"/>
                  </a:lnTo>
                  <a:lnTo>
                    <a:pt x="124" y="220"/>
                  </a:lnTo>
                  <a:close/>
                  <a:moveTo>
                    <a:pt x="153" y="215"/>
                  </a:moveTo>
                  <a:lnTo>
                    <a:pt x="167" y="212"/>
                  </a:lnTo>
                  <a:lnTo>
                    <a:pt x="170" y="227"/>
                  </a:lnTo>
                  <a:lnTo>
                    <a:pt x="155" y="229"/>
                  </a:lnTo>
                  <a:lnTo>
                    <a:pt x="153" y="215"/>
                  </a:lnTo>
                  <a:close/>
                  <a:moveTo>
                    <a:pt x="182" y="210"/>
                  </a:moveTo>
                  <a:lnTo>
                    <a:pt x="184" y="209"/>
                  </a:lnTo>
                  <a:lnTo>
                    <a:pt x="196" y="207"/>
                  </a:lnTo>
                  <a:lnTo>
                    <a:pt x="199" y="221"/>
                  </a:lnTo>
                  <a:lnTo>
                    <a:pt x="187" y="224"/>
                  </a:lnTo>
                  <a:lnTo>
                    <a:pt x="184" y="224"/>
                  </a:lnTo>
                  <a:lnTo>
                    <a:pt x="182" y="210"/>
                  </a:lnTo>
                  <a:close/>
                  <a:moveTo>
                    <a:pt x="211" y="204"/>
                  </a:moveTo>
                  <a:lnTo>
                    <a:pt x="218" y="203"/>
                  </a:lnTo>
                  <a:lnTo>
                    <a:pt x="225" y="202"/>
                  </a:lnTo>
                  <a:lnTo>
                    <a:pt x="228" y="216"/>
                  </a:lnTo>
                  <a:lnTo>
                    <a:pt x="220" y="218"/>
                  </a:lnTo>
                  <a:lnTo>
                    <a:pt x="213" y="219"/>
                  </a:lnTo>
                  <a:lnTo>
                    <a:pt x="211" y="204"/>
                  </a:lnTo>
                  <a:close/>
                  <a:moveTo>
                    <a:pt x="240" y="199"/>
                  </a:moveTo>
                  <a:lnTo>
                    <a:pt x="251" y="198"/>
                  </a:lnTo>
                  <a:lnTo>
                    <a:pt x="254" y="197"/>
                  </a:lnTo>
                  <a:lnTo>
                    <a:pt x="256" y="212"/>
                  </a:lnTo>
                  <a:lnTo>
                    <a:pt x="253" y="212"/>
                  </a:lnTo>
                  <a:lnTo>
                    <a:pt x="242" y="214"/>
                  </a:lnTo>
                  <a:lnTo>
                    <a:pt x="240" y="199"/>
                  </a:lnTo>
                  <a:close/>
                  <a:moveTo>
                    <a:pt x="269" y="195"/>
                  </a:moveTo>
                  <a:lnTo>
                    <a:pt x="284" y="193"/>
                  </a:lnTo>
                  <a:lnTo>
                    <a:pt x="285" y="208"/>
                  </a:lnTo>
                  <a:lnTo>
                    <a:pt x="271" y="210"/>
                  </a:lnTo>
                  <a:lnTo>
                    <a:pt x="269" y="195"/>
                  </a:lnTo>
                  <a:close/>
                  <a:moveTo>
                    <a:pt x="298" y="191"/>
                  </a:moveTo>
                  <a:lnTo>
                    <a:pt x="301" y="191"/>
                  </a:lnTo>
                  <a:lnTo>
                    <a:pt x="313" y="189"/>
                  </a:lnTo>
                  <a:lnTo>
                    <a:pt x="315" y="204"/>
                  </a:lnTo>
                  <a:lnTo>
                    <a:pt x="303" y="205"/>
                  </a:lnTo>
                  <a:lnTo>
                    <a:pt x="300" y="206"/>
                  </a:lnTo>
                  <a:lnTo>
                    <a:pt x="298" y="191"/>
                  </a:lnTo>
                  <a:close/>
                  <a:moveTo>
                    <a:pt x="327" y="187"/>
                  </a:moveTo>
                  <a:lnTo>
                    <a:pt x="335" y="186"/>
                  </a:lnTo>
                  <a:lnTo>
                    <a:pt x="341" y="185"/>
                  </a:lnTo>
                  <a:lnTo>
                    <a:pt x="344" y="199"/>
                  </a:lnTo>
                  <a:lnTo>
                    <a:pt x="337" y="200"/>
                  </a:lnTo>
                  <a:lnTo>
                    <a:pt x="329" y="202"/>
                  </a:lnTo>
                  <a:lnTo>
                    <a:pt x="327" y="187"/>
                  </a:lnTo>
                  <a:close/>
                  <a:moveTo>
                    <a:pt x="356" y="182"/>
                  </a:moveTo>
                  <a:lnTo>
                    <a:pt x="370" y="179"/>
                  </a:lnTo>
                  <a:lnTo>
                    <a:pt x="373" y="193"/>
                  </a:lnTo>
                  <a:lnTo>
                    <a:pt x="359" y="196"/>
                  </a:lnTo>
                  <a:lnTo>
                    <a:pt x="356" y="182"/>
                  </a:lnTo>
                  <a:close/>
                  <a:moveTo>
                    <a:pt x="384" y="176"/>
                  </a:moveTo>
                  <a:lnTo>
                    <a:pt x="389" y="174"/>
                  </a:lnTo>
                  <a:lnTo>
                    <a:pt x="398" y="172"/>
                  </a:lnTo>
                  <a:lnTo>
                    <a:pt x="402" y="186"/>
                  </a:lnTo>
                  <a:lnTo>
                    <a:pt x="392" y="189"/>
                  </a:lnTo>
                  <a:lnTo>
                    <a:pt x="388" y="190"/>
                  </a:lnTo>
                  <a:lnTo>
                    <a:pt x="384" y="176"/>
                  </a:lnTo>
                  <a:close/>
                  <a:moveTo>
                    <a:pt x="412" y="168"/>
                  </a:moveTo>
                  <a:lnTo>
                    <a:pt x="427" y="165"/>
                  </a:lnTo>
                  <a:lnTo>
                    <a:pt x="431" y="179"/>
                  </a:lnTo>
                  <a:lnTo>
                    <a:pt x="416" y="183"/>
                  </a:lnTo>
                  <a:lnTo>
                    <a:pt x="412" y="168"/>
                  </a:lnTo>
                  <a:close/>
                  <a:moveTo>
                    <a:pt x="441" y="161"/>
                  </a:moveTo>
                  <a:lnTo>
                    <a:pt x="448" y="159"/>
                  </a:lnTo>
                  <a:lnTo>
                    <a:pt x="455" y="157"/>
                  </a:lnTo>
                  <a:lnTo>
                    <a:pt x="459" y="171"/>
                  </a:lnTo>
                  <a:lnTo>
                    <a:pt x="452" y="173"/>
                  </a:lnTo>
                  <a:lnTo>
                    <a:pt x="445" y="175"/>
                  </a:lnTo>
                  <a:lnTo>
                    <a:pt x="441" y="161"/>
                  </a:lnTo>
                  <a:close/>
                  <a:moveTo>
                    <a:pt x="469" y="153"/>
                  </a:moveTo>
                  <a:lnTo>
                    <a:pt x="483" y="149"/>
                  </a:lnTo>
                  <a:lnTo>
                    <a:pt x="487" y="163"/>
                  </a:lnTo>
                  <a:lnTo>
                    <a:pt x="473" y="167"/>
                  </a:lnTo>
                  <a:lnTo>
                    <a:pt x="469" y="153"/>
                  </a:lnTo>
                  <a:close/>
                  <a:moveTo>
                    <a:pt x="497" y="144"/>
                  </a:moveTo>
                  <a:lnTo>
                    <a:pt x="508" y="141"/>
                  </a:lnTo>
                  <a:lnTo>
                    <a:pt x="511" y="140"/>
                  </a:lnTo>
                  <a:lnTo>
                    <a:pt x="515" y="154"/>
                  </a:lnTo>
                  <a:lnTo>
                    <a:pt x="512" y="155"/>
                  </a:lnTo>
                  <a:lnTo>
                    <a:pt x="501" y="159"/>
                  </a:lnTo>
                  <a:lnTo>
                    <a:pt x="497" y="144"/>
                  </a:lnTo>
                  <a:close/>
                  <a:moveTo>
                    <a:pt x="525" y="136"/>
                  </a:moveTo>
                  <a:lnTo>
                    <a:pt x="527" y="136"/>
                  </a:lnTo>
                  <a:lnTo>
                    <a:pt x="539" y="132"/>
                  </a:lnTo>
                  <a:lnTo>
                    <a:pt x="544" y="146"/>
                  </a:lnTo>
                  <a:lnTo>
                    <a:pt x="531" y="150"/>
                  </a:lnTo>
                  <a:lnTo>
                    <a:pt x="530" y="150"/>
                  </a:lnTo>
                  <a:lnTo>
                    <a:pt x="525" y="136"/>
                  </a:lnTo>
                  <a:close/>
                  <a:moveTo>
                    <a:pt x="554" y="128"/>
                  </a:moveTo>
                  <a:lnTo>
                    <a:pt x="564" y="125"/>
                  </a:lnTo>
                  <a:lnTo>
                    <a:pt x="568" y="124"/>
                  </a:lnTo>
                  <a:lnTo>
                    <a:pt x="572" y="138"/>
                  </a:lnTo>
                  <a:lnTo>
                    <a:pt x="568" y="139"/>
                  </a:lnTo>
                  <a:lnTo>
                    <a:pt x="558" y="142"/>
                  </a:lnTo>
                  <a:lnTo>
                    <a:pt x="554" y="128"/>
                  </a:lnTo>
                  <a:close/>
                  <a:moveTo>
                    <a:pt x="582" y="120"/>
                  </a:moveTo>
                  <a:lnTo>
                    <a:pt x="596" y="116"/>
                  </a:lnTo>
                  <a:lnTo>
                    <a:pt x="600" y="130"/>
                  </a:lnTo>
                  <a:lnTo>
                    <a:pt x="586" y="134"/>
                  </a:lnTo>
                  <a:lnTo>
                    <a:pt x="582" y="120"/>
                  </a:lnTo>
                  <a:close/>
                  <a:moveTo>
                    <a:pt x="610" y="111"/>
                  </a:moveTo>
                  <a:lnTo>
                    <a:pt x="616" y="110"/>
                  </a:lnTo>
                  <a:lnTo>
                    <a:pt x="624" y="107"/>
                  </a:lnTo>
                  <a:lnTo>
                    <a:pt x="628" y="121"/>
                  </a:lnTo>
                  <a:lnTo>
                    <a:pt x="621" y="124"/>
                  </a:lnTo>
                  <a:lnTo>
                    <a:pt x="614" y="125"/>
                  </a:lnTo>
                  <a:lnTo>
                    <a:pt x="610" y="111"/>
                  </a:lnTo>
                  <a:close/>
                  <a:moveTo>
                    <a:pt x="638" y="103"/>
                  </a:moveTo>
                  <a:lnTo>
                    <a:pt x="651" y="98"/>
                  </a:lnTo>
                  <a:lnTo>
                    <a:pt x="652" y="98"/>
                  </a:lnTo>
                  <a:lnTo>
                    <a:pt x="657" y="112"/>
                  </a:lnTo>
                  <a:lnTo>
                    <a:pt x="655" y="112"/>
                  </a:lnTo>
                  <a:lnTo>
                    <a:pt x="643" y="117"/>
                  </a:lnTo>
                  <a:lnTo>
                    <a:pt x="638" y="103"/>
                  </a:lnTo>
                  <a:close/>
                  <a:moveTo>
                    <a:pt x="666" y="93"/>
                  </a:moveTo>
                  <a:lnTo>
                    <a:pt x="668" y="92"/>
                  </a:lnTo>
                  <a:lnTo>
                    <a:pt x="679" y="88"/>
                  </a:lnTo>
                  <a:lnTo>
                    <a:pt x="684" y="101"/>
                  </a:lnTo>
                  <a:lnTo>
                    <a:pt x="673" y="106"/>
                  </a:lnTo>
                  <a:lnTo>
                    <a:pt x="671" y="107"/>
                  </a:lnTo>
                  <a:lnTo>
                    <a:pt x="666" y="93"/>
                  </a:lnTo>
                  <a:close/>
                  <a:moveTo>
                    <a:pt x="693" y="82"/>
                  </a:moveTo>
                  <a:lnTo>
                    <a:pt x="703" y="78"/>
                  </a:lnTo>
                  <a:lnTo>
                    <a:pt x="706" y="77"/>
                  </a:lnTo>
                  <a:lnTo>
                    <a:pt x="712" y="90"/>
                  </a:lnTo>
                  <a:lnTo>
                    <a:pt x="709" y="92"/>
                  </a:lnTo>
                  <a:lnTo>
                    <a:pt x="698" y="96"/>
                  </a:lnTo>
                  <a:lnTo>
                    <a:pt x="693" y="82"/>
                  </a:lnTo>
                  <a:close/>
                  <a:moveTo>
                    <a:pt x="720" y="71"/>
                  </a:moveTo>
                  <a:lnTo>
                    <a:pt x="721" y="70"/>
                  </a:lnTo>
                  <a:lnTo>
                    <a:pt x="733" y="65"/>
                  </a:lnTo>
                  <a:lnTo>
                    <a:pt x="739" y="79"/>
                  </a:lnTo>
                  <a:lnTo>
                    <a:pt x="727" y="84"/>
                  </a:lnTo>
                  <a:lnTo>
                    <a:pt x="725" y="85"/>
                  </a:lnTo>
                  <a:lnTo>
                    <a:pt x="720" y="71"/>
                  </a:lnTo>
                  <a:close/>
                  <a:moveTo>
                    <a:pt x="746" y="59"/>
                  </a:moveTo>
                  <a:lnTo>
                    <a:pt x="748" y="59"/>
                  </a:lnTo>
                  <a:lnTo>
                    <a:pt x="757" y="55"/>
                  </a:lnTo>
                  <a:lnTo>
                    <a:pt x="760" y="53"/>
                  </a:lnTo>
                  <a:lnTo>
                    <a:pt x="766" y="67"/>
                  </a:lnTo>
                  <a:lnTo>
                    <a:pt x="763" y="68"/>
                  </a:lnTo>
                  <a:lnTo>
                    <a:pt x="754" y="72"/>
                  </a:lnTo>
                  <a:lnTo>
                    <a:pt x="752" y="73"/>
                  </a:lnTo>
                  <a:lnTo>
                    <a:pt x="746" y="59"/>
                  </a:lnTo>
                  <a:close/>
                  <a:moveTo>
                    <a:pt x="773" y="47"/>
                  </a:moveTo>
                  <a:lnTo>
                    <a:pt x="773" y="47"/>
                  </a:lnTo>
                  <a:lnTo>
                    <a:pt x="781" y="43"/>
                  </a:lnTo>
                  <a:lnTo>
                    <a:pt x="786" y="41"/>
                  </a:lnTo>
                  <a:lnTo>
                    <a:pt x="793" y="54"/>
                  </a:lnTo>
                  <a:lnTo>
                    <a:pt x="788" y="56"/>
                  </a:lnTo>
                  <a:lnTo>
                    <a:pt x="780" y="60"/>
                  </a:lnTo>
                  <a:lnTo>
                    <a:pt x="779" y="60"/>
                  </a:lnTo>
                  <a:lnTo>
                    <a:pt x="773" y="47"/>
                  </a:lnTo>
                  <a:close/>
                  <a:moveTo>
                    <a:pt x="800" y="34"/>
                  </a:moveTo>
                  <a:lnTo>
                    <a:pt x="802" y="33"/>
                  </a:lnTo>
                  <a:lnTo>
                    <a:pt x="809" y="30"/>
                  </a:lnTo>
                  <a:lnTo>
                    <a:pt x="813" y="28"/>
                  </a:lnTo>
                  <a:lnTo>
                    <a:pt x="819" y="41"/>
                  </a:lnTo>
                  <a:lnTo>
                    <a:pt x="815" y="43"/>
                  </a:lnTo>
                  <a:lnTo>
                    <a:pt x="809" y="46"/>
                  </a:lnTo>
                  <a:lnTo>
                    <a:pt x="806" y="48"/>
                  </a:lnTo>
                  <a:lnTo>
                    <a:pt x="800" y="34"/>
                  </a:lnTo>
                  <a:close/>
                  <a:moveTo>
                    <a:pt x="826" y="21"/>
                  </a:moveTo>
                  <a:lnTo>
                    <a:pt x="826" y="21"/>
                  </a:lnTo>
                  <a:lnTo>
                    <a:pt x="831" y="18"/>
                  </a:lnTo>
                  <a:lnTo>
                    <a:pt x="836" y="16"/>
                  </a:lnTo>
                  <a:lnTo>
                    <a:pt x="838" y="14"/>
                  </a:lnTo>
                  <a:lnTo>
                    <a:pt x="845" y="27"/>
                  </a:lnTo>
                  <a:lnTo>
                    <a:pt x="843" y="28"/>
                  </a:lnTo>
                  <a:lnTo>
                    <a:pt x="838" y="31"/>
                  </a:lnTo>
                  <a:lnTo>
                    <a:pt x="833" y="34"/>
                  </a:lnTo>
                  <a:lnTo>
                    <a:pt x="832" y="34"/>
                  </a:lnTo>
                  <a:lnTo>
                    <a:pt x="826" y="21"/>
                  </a:lnTo>
                  <a:close/>
                  <a:moveTo>
                    <a:pt x="851" y="7"/>
                  </a:moveTo>
                  <a:lnTo>
                    <a:pt x="854" y="6"/>
                  </a:lnTo>
                  <a:lnTo>
                    <a:pt x="858" y="4"/>
                  </a:lnTo>
                  <a:lnTo>
                    <a:pt x="861" y="1"/>
                  </a:lnTo>
                  <a:lnTo>
                    <a:pt x="864" y="0"/>
                  </a:lnTo>
                  <a:lnTo>
                    <a:pt x="871" y="13"/>
                  </a:lnTo>
                  <a:lnTo>
                    <a:pt x="869" y="14"/>
                  </a:lnTo>
                  <a:lnTo>
                    <a:pt x="865" y="16"/>
                  </a:lnTo>
                  <a:lnTo>
                    <a:pt x="861" y="18"/>
                  </a:lnTo>
                  <a:lnTo>
                    <a:pt x="858" y="20"/>
                  </a:lnTo>
                  <a:lnTo>
                    <a:pt x="851" y="7"/>
                  </a:lnTo>
                  <a:close/>
                  <a:moveTo>
                    <a:pt x="46" y="257"/>
                  </a:moveTo>
                  <a:lnTo>
                    <a:pt x="0" y="237"/>
                  </a:lnTo>
                  <a:lnTo>
                    <a:pt x="43" y="213"/>
                  </a:lnTo>
                  <a:lnTo>
                    <a:pt x="46" y="257"/>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7" name="Freeform 90"/>
            <p:cNvSpPr>
              <a:spLocks noEditPoints="1"/>
            </p:cNvSpPr>
            <p:nvPr/>
          </p:nvSpPr>
          <p:spPr bwMode="auto">
            <a:xfrm>
              <a:off x="1874" y="1614"/>
              <a:ext cx="491" cy="343"/>
            </a:xfrm>
            <a:custGeom>
              <a:avLst/>
              <a:gdLst>
                <a:gd name="T0" fmla="*/ 20 w 491"/>
                <a:gd name="T1" fmla="*/ 336 h 343"/>
                <a:gd name="T2" fmla="*/ 26 w 491"/>
                <a:gd name="T3" fmla="*/ 316 h 343"/>
                <a:gd name="T4" fmla="*/ 46 w 491"/>
                <a:gd name="T5" fmla="*/ 322 h 343"/>
                <a:gd name="T6" fmla="*/ 26 w 491"/>
                <a:gd name="T7" fmla="*/ 316 h 343"/>
                <a:gd name="T8" fmla="*/ 64 w 491"/>
                <a:gd name="T9" fmla="*/ 294 h 343"/>
                <a:gd name="T10" fmla="*/ 59 w 491"/>
                <a:gd name="T11" fmla="*/ 314 h 343"/>
                <a:gd name="T12" fmla="*/ 83 w 491"/>
                <a:gd name="T13" fmla="*/ 283 h 343"/>
                <a:gd name="T14" fmla="*/ 91 w 491"/>
                <a:gd name="T15" fmla="*/ 296 h 343"/>
                <a:gd name="T16" fmla="*/ 102 w 491"/>
                <a:gd name="T17" fmla="*/ 272 h 343"/>
                <a:gd name="T18" fmla="*/ 122 w 491"/>
                <a:gd name="T19" fmla="*/ 277 h 343"/>
                <a:gd name="T20" fmla="*/ 102 w 491"/>
                <a:gd name="T21" fmla="*/ 272 h 343"/>
                <a:gd name="T22" fmla="*/ 139 w 491"/>
                <a:gd name="T23" fmla="*/ 249 h 343"/>
                <a:gd name="T24" fmla="*/ 135 w 491"/>
                <a:gd name="T25" fmla="*/ 269 h 343"/>
                <a:gd name="T26" fmla="*/ 161 w 491"/>
                <a:gd name="T27" fmla="*/ 234 h 343"/>
                <a:gd name="T28" fmla="*/ 169 w 491"/>
                <a:gd name="T29" fmla="*/ 247 h 343"/>
                <a:gd name="T30" fmla="*/ 176 w 491"/>
                <a:gd name="T31" fmla="*/ 224 h 343"/>
                <a:gd name="T32" fmla="*/ 197 w 491"/>
                <a:gd name="T33" fmla="*/ 228 h 343"/>
                <a:gd name="T34" fmla="*/ 176 w 491"/>
                <a:gd name="T35" fmla="*/ 224 h 343"/>
                <a:gd name="T36" fmla="*/ 213 w 491"/>
                <a:gd name="T37" fmla="*/ 200 h 343"/>
                <a:gd name="T38" fmla="*/ 209 w 491"/>
                <a:gd name="T39" fmla="*/ 220 h 343"/>
                <a:gd name="T40" fmla="*/ 228 w 491"/>
                <a:gd name="T41" fmla="*/ 190 h 343"/>
                <a:gd name="T42" fmla="*/ 245 w 491"/>
                <a:gd name="T43" fmla="*/ 196 h 343"/>
                <a:gd name="T44" fmla="*/ 233 w 491"/>
                <a:gd name="T45" fmla="*/ 204 h 343"/>
                <a:gd name="T46" fmla="*/ 258 w 491"/>
                <a:gd name="T47" fmla="*/ 169 h 343"/>
                <a:gd name="T48" fmla="*/ 266 w 491"/>
                <a:gd name="T49" fmla="*/ 181 h 343"/>
                <a:gd name="T50" fmla="*/ 273 w 491"/>
                <a:gd name="T51" fmla="*/ 159 h 343"/>
                <a:gd name="T52" fmla="*/ 282 w 491"/>
                <a:gd name="T53" fmla="*/ 171 h 343"/>
                <a:gd name="T54" fmla="*/ 300 w 491"/>
                <a:gd name="T55" fmla="*/ 140 h 343"/>
                <a:gd name="T56" fmla="*/ 309 w 491"/>
                <a:gd name="T57" fmla="*/ 152 h 343"/>
                <a:gd name="T58" fmla="*/ 321 w 491"/>
                <a:gd name="T59" fmla="*/ 125 h 343"/>
                <a:gd name="T60" fmla="*/ 342 w 491"/>
                <a:gd name="T61" fmla="*/ 128 h 343"/>
                <a:gd name="T62" fmla="*/ 321 w 491"/>
                <a:gd name="T63" fmla="*/ 125 h 343"/>
                <a:gd name="T64" fmla="*/ 357 w 491"/>
                <a:gd name="T65" fmla="*/ 99 h 343"/>
                <a:gd name="T66" fmla="*/ 354 w 491"/>
                <a:gd name="T67" fmla="*/ 120 h 343"/>
                <a:gd name="T68" fmla="*/ 374 w 491"/>
                <a:gd name="T69" fmla="*/ 87 h 343"/>
                <a:gd name="T70" fmla="*/ 383 w 491"/>
                <a:gd name="T71" fmla="*/ 99 h 343"/>
                <a:gd name="T72" fmla="*/ 393 w 491"/>
                <a:gd name="T73" fmla="*/ 74 h 343"/>
                <a:gd name="T74" fmla="*/ 414 w 491"/>
                <a:gd name="T75" fmla="*/ 77 h 343"/>
                <a:gd name="T76" fmla="*/ 393 w 491"/>
                <a:gd name="T77" fmla="*/ 74 h 343"/>
                <a:gd name="T78" fmla="*/ 428 w 491"/>
                <a:gd name="T79" fmla="*/ 47 h 343"/>
                <a:gd name="T80" fmla="*/ 426 w 491"/>
                <a:gd name="T81" fmla="*/ 68 h 343"/>
                <a:gd name="T82" fmla="*/ 440 w 491"/>
                <a:gd name="T83" fmla="*/ 37 h 343"/>
                <a:gd name="T84" fmla="*/ 449 w 491"/>
                <a:gd name="T85" fmla="*/ 28 h 343"/>
                <a:gd name="T86" fmla="*/ 453 w 491"/>
                <a:gd name="T87" fmla="*/ 45 h 343"/>
                <a:gd name="T88" fmla="*/ 439 w 491"/>
                <a:gd name="T89" fmla="*/ 38 h 343"/>
                <a:gd name="T90" fmla="*/ 472 w 491"/>
                <a:gd name="T91" fmla="*/ 46 h 3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91"/>
                <a:gd name="T139" fmla="*/ 0 h 343"/>
                <a:gd name="T140" fmla="*/ 491 w 491"/>
                <a:gd name="T141" fmla="*/ 343 h 3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91" h="343">
                  <a:moveTo>
                    <a:pt x="0" y="330"/>
                  </a:moveTo>
                  <a:lnTo>
                    <a:pt x="13" y="323"/>
                  </a:lnTo>
                  <a:lnTo>
                    <a:pt x="20" y="336"/>
                  </a:lnTo>
                  <a:lnTo>
                    <a:pt x="7" y="343"/>
                  </a:lnTo>
                  <a:lnTo>
                    <a:pt x="0" y="330"/>
                  </a:lnTo>
                  <a:close/>
                  <a:moveTo>
                    <a:pt x="26" y="316"/>
                  </a:moveTo>
                  <a:lnTo>
                    <a:pt x="28" y="315"/>
                  </a:lnTo>
                  <a:lnTo>
                    <a:pt x="39" y="309"/>
                  </a:lnTo>
                  <a:lnTo>
                    <a:pt x="46" y="322"/>
                  </a:lnTo>
                  <a:lnTo>
                    <a:pt x="35" y="328"/>
                  </a:lnTo>
                  <a:lnTo>
                    <a:pt x="33" y="329"/>
                  </a:lnTo>
                  <a:lnTo>
                    <a:pt x="26" y="316"/>
                  </a:lnTo>
                  <a:close/>
                  <a:moveTo>
                    <a:pt x="52" y="302"/>
                  </a:moveTo>
                  <a:lnTo>
                    <a:pt x="55" y="300"/>
                  </a:lnTo>
                  <a:lnTo>
                    <a:pt x="64" y="294"/>
                  </a:lnTo>
                  <a:lnTo>
                    <a:pt x="72" y="307"/>
                  </a:lnTo>
                  <a:lnTo>
                    <a:pt x="62" y="312"/>
                  </a:lnTo>
                  <a:lnTo>
                    <a:pt x="59" y="314"/>
                  </a:lnTo>
                  <a:lnTo>
                    <a:pt x="52" y="302"/>
                  </a:lnTo>
                  <a:close/>
                  <a:moveTo>
                    <a:pt x="77" y="287"/>
                  </a:moveTo>
                  <a:lnTo>
                    <a:pt x="83" y="283"/>
                  </a:lnTo>
                  <a:lnTo>
                    <a:pt x="90" y="280"/>
                  </a:lnTo>
                  <a:lnTo>
                    <a:pt x="97" y="292"/>
                  </a:lnTo>
                  <a:lnTo>
                    <a:pt x="91" y="296"/>
                  </a:lnTo>
                  <a:lnTo>
                    <a:pt x="84" y="300"/>
                  </a:lnTo>
                  <a:lnTo>
                    <a:pt x="77" y="287"/>
                  </a:lnTo>
                  <a:close/>
                  <a:moveTo>
                    <a:pt x="102" y="272"/>
                  </a:moveTo>
                  <a:lnTo>
                    <a:pt x="113" y="265"/>
                  </a:lnTo>
                  <a:lnTo>
                    <a:pt x="115" y="264"/>
                  </a:lnTo>
                  <a:lnTo>
                    <a:pt x="122" y="277"/>
                  </a:lnTo>
                  <a:lnTo>
                    <a:pt x="120" y="278"/>
                  </a:lnTo>
                  <a:lnTo>
                    <a:pt x="110" y="285"/>
                  </a:lnTo>
                  <a:lnTo>
                    <a:pt x="102" y="272"/>
                  </a:lnTo>
                  <a:close/>
                  <a:moveTo>
                    <a:pt x="127" y="257"/>
                  </a:moveTo>
                  <a:lnTo>
                    <a:pt x="128" y="256"/>
                  </a:lnTo>
                  <a:lnTo>
                    <a:pt x="139" y="249"/>
                  </a:lnTo>
                  <a:lnTo>
                    <a:pt x="147" y="261"/>
                  </a:lnTo>
                  <a:lnTo>
                    <a:pt x="136" y="268"/>
                  </a:lnTo>
                  <a:lnTo>
                    <a:pt x="135" y="269"/>
                  </a:lnTo>
                  <a:lnTo>
                    <a:pt x="127" y="257"/>
                  </a:lnTo>
                  <a:close/>
                  <a:moveTo>
                    <a:pt x="152" y="241"/>
                  </a:moveTo>
                  <a:lnTo>
                    <a:pt x="161" y="234"/>
                  </a:lnTo>
                  <a:lnTo>
                    <a:pt x="164" y="233"/>
                  </a:lnTo>
                  <a:lnTo>
                    <a:pt x="172" y="245"/>
                  </a:lnTo>
                  <a:lnTo>
                    <a:pt x="169" y="247"/>
                  </a:lnTo>
                  <a:lnTo>
                    <a:pt x="160" y="253"/>
                  </a:lnTo>
                  <a:lnTo>
                    <a:pt x="152" y="241"/>
                  </a:lnTo>
                  <a:close/>
                  <a:moveTo>
                    <a:pt x="176" y="224"/>
                  </a:moveTo>
                  <a:lnTo>
                    <a:pt x="178" y="223"/>
                  </a:lnTo>
                  <a:lnTo>
                    <a:pt x="188" y="216"/>
                  </a:lnTo>
                  <a:lnTo>
                    <a:pt x="197" y="228"/>
                  </a:lnTo>
                  <a:lnTo>
                    <a:pt x="186" y="235"/>
                  </a:lnTo>
                  <a:lnTo>
                    <a:pt x="184" y="237"/>
                  </a:lnTo>
                  <a:lnTo>
                    <a:pt x="176" y="224"/>
                  </a:lnTo>
                  <a:close/>
                  <a:moveTo>
                    <a:pt x="200" y="208"/>
                  </a:moveTo>
                  <a:lnTo>
                    <a:pt x="212" y="201"/>
                  </a:lnTo>
                  <a:lnTo>
                    <a:pt x="213" y="200"/>
                  </a:lnTo>
                  <a:lnTo>
                    <a:pt x="221" y="212"/>
                  </a:lnTo>
                  <a:lnTo>
                    <a:pt x="220" y="213"/>
                  </a:lnTo>
                  <a:lnTo>
                    <a:pt x="209" y="220"/>
                  </a:lnTo>
                  <a:lnTo>
                    <a:pt x="200" y="208"/>
                  </a:lnTo>
                  <a:close/>
                  <a:moveTo>
                    <a:pt x="225" y="192"/>
                  </a:moveTo>
                  <a:lnTo>
                    <a:pt x="228" y="190"/>
                  </a:lnTo>
                  <a:lnTo>
                    <a:pt x="236" y="185"/>
                  </a:lnTo>
                  <a:lnTo>
                    <a:pt x="237" y="183"/>
                  </a:lnTo>
                  <a:lnTo>
                    <a:pt x="245" y="196"/>
                  </a:lnTo>
                  <a:lnTo>
                    <a:pt x="244" y="197"/>
                  </a:lnTo>
                  <a:lnTo>
                    <a:pt x="236" y="202"/>
                  </a:lnTo>
                  <a:lnTo>
                    <a:pt x="233" y="204"/>
                  </a:lnTo>
                  <a:lnTo>
                    <a:pt x="225" y="192"/>
                  </a:lnTo>
                  <a:close/>
                  <a:moveTo>
                    <a:pt x="249" y="175"/>
                  </a:moveTo>
                  <a:lnTo>
                    <a:pt x="258" y="169"/>
                  </a:lnTo>
                  <a:lnTo>
                    <a:pt x="261" y="167"/>
                  </a:lnTo>
                  <a:lnTo>
                    <a:pt x="270" y="179"/>
                  </a:lnTo>
                  <a:lnTo>
                    <a:pt x="266" y="181"/>
                  </a:lnTo>
                  <a:lnTo>
                    <a:pt x="257" y="187"/>
                  </a:lnTo>
                  <a:lnTo>
                    <a:pt x="249" y="175"/>
                  </a:lnTo>
                  <a:close/>
                  <a:moveTo>
                    <a:pt x="273" y="159"/>
                  </a:moveTo>
                  <a:lnTo>
                    <a:pt x="285" y="150"/>
                  </a:lnTo>
                  <a:lnTo>
                    <a:pt x="294" y="162"/>
                  </a:lnTo>
                  <a:lnTo>
                    <a:pt x="282" y="171"/>
                  </a:lnTo>
                  <a:lnTo>
                    <a:pt x="273" y="159"/>
                  </a:lnTo>
                  <a:close/>
                  <a:moveTo>
                    <a:pt x="297" y="142"/>
                  </a:moveTo>
                  <a:lnTo>
                    <a:pt x="300" y="140"/>
                  </a:lnTo>
                  <a:lnTo>
                    <a:pt x="309" y="133"/>
                  </a:lnTo>
                  <a:lnTo>
                    <a:pt x="318" y="145"/>
                  </a:lnTo>
                  <a:lnTo>
                    <a:pt x="309" y="152"/>
                  </a:lnTo>
                  <a:lnTo>
                    <a:pt x="306" y="154"/>
                  </a:lnTo>
                  <a:lnTo>
                    <a:pt x="297" y="142"/>
                  </a:lnTo>
                  <a:close/>
                  <a:moveTo>
                    <a:pt x="321" y="125"/>
                  </a:moveTo>
                  <a:lnTo>
                    <a:pt x="327" y="121"/>
                  </a:lnTo>
                  <a:lnTo>
                    <a:pt x="333" y="116"/>
                  </a:lnTo>
                  <a:lnTo>
                    <a:pt x="342" y="128"/>
                  </a:lnTo>
                  <a:lnTo>
                    <a:pt x="335" y="133"/>
                  </a:lnTo>
                  <a:lnTo>
                    <a:pt x="330" y="137"/>
                  </a:lnTo>
                  <a:lnTo>
                    <a:pt x="321" y="125"/>
                  </a:lnTo>
                  <a:close/>
                  <a:moveTo>
                    <a:pt x="345" y="108"/>
                  </a:moveTo>
                  <a:lnTo>
                    <a:pt x="351" y="104"/>
                  </a:lnTo>
                  <a:lnTo>
                    <a:pt x="357" y="99"/>
                  </a:lnTo>
                  <a:lnTo>
                    <a:pt x="366" y="111"/>
                  </a:lnTo>
                  <a:lnTo>
                    <a:pt x="360" y="115"/>
                  </a:lnTo>
                  <a:lnTo>
                    <a:pt x="354" y="120"/>
                  </a:lnTo>
                  <a:lnTo>
                    <a:pt x="345" y="108"/>
                  </a:lnTo>
                  <a:close/>
                  <a:moveTo>
                    <a:pt x="369" y="91"/>
                  </a:moveTo>
                  <a:lnTo>
                    <a:pt x="374" y="87"/>
                  </a:lnTo>
                  <a:lnTo>
                    <a:pt x="381" y="82"/>
                  </a:lnTo>
                  <a:lnTo>
                    <a:pt x="390" y="94"/>
                  </a:lnTo>
                  <a:lnTo>
                    <a:pt x="383" y="99"/>
                  </a:lnTo>
                  <a:lnTo>
                    <a:pt x="378" y="103"/>
                  </a:lnTo>
                  <a:lnTo>
                    <a:pt x="369" y="91"/>
                  </a:lnTo>
                  <a:close/>
                  <a:moveTo>
                    <a:pt x="393" y="74"/>
                  </a:moveTo>
                  <a:lnTo>
                    <a:pt x="396" y="72"/>
                  </a:lnTo>
                  <a:lnTo>
                    <a:pt x="405" y="65"/>
                  </a:lnTo>
                  <a:lnTo>
                    <a:pt x="414" y="77"/>
                  </a:lnTo>
                  <a:lnTo>
                    <a:pt x="404" y="84"/>
                  </a:lnTo>
                  <a:lnTo>
                    <a:pt x="402" y="86"/>
                  </a:lnTo>
                  <a:lnTo>
                    <a:pt x="393" y="74"/>
                  </a:lnTo>
                  <a:close/>
                  <a:moveTo>
                    <a:pt x="417" y="56"/>
                  </a:moveTo>
                  <a:lnTo>
                    <a:pt x="424" y="51"/>
                  </a:lnTo>
                  <a:lnTo>
                    <a:pt x="428" y="47"/>
                  </a:lnTo>
                  <a:lnTo>
                    <a:pt x="437" y="59"/>
                  </a:lnTo>
                  <a:lnTo>
                    <a:pt x="433" y="62"/>
                  </a:lnTo>
                  <a:lnTo>
                    <a:pt x="426" y="68"/>
                  </a:lnTo>
                  <a:lnTo>
                    <a:pt x="417" y="56"/>
                  </a:lnTo>
                  <a:close/>
                  <a:moveTo>
                    <a:pt x="439" y="38"/>
                  </a:moveTo>
                  <a:lnTo>
                    <a:pt x="440" y="37"/>
                  </a:lnTo>
                  <a:lnTo>
                    <a:pt x="443" y="34"/>
                  </a:lnTo>
                  <a:lnTo>
                    <a:pt x="446" y="31"/>
                  </a:lnTo>
                  <a:lnTo>
                    <a:pt x="449" y="28"/>
                  </a:lnTo>
                  <a:lnTo>
                    <a:pt x="460" y="38"/>
                  </a:lnTo>
                  <a:lnTo>
                    <a:pt x="457" y="42"/>
                  </a:lnTo>
                  <a:lnTo>
                    <a:pt x="453" y="45"/>
                  </a:lnTo>
                  <a:lnTo>
                    <a:pt x="450" y="48"/>
                  </a:lnTo>
                  <a:lnTo>
                    <a:pt x="449" y="49"/>
                  </a:lnTo>
                  <a:lnTo>
                    <a:pt x="439" y="38"/>
                  </a:lnTo>
                  <a:close/>
                  <a:moveTo>
                    <a:pt x="443" y="13"/>
                  </a:moveTo>
                  <a:lnTo>
                    <a:pt x="491" y="0"/>
                  </a:lnTo>
                  <a:lnTo>
                    <a:pt x="472" y="46"/>
                  </a:lnTo>
                  <a:lnTo>
                    <a:pt x="443" y="13"/>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8" name="Freeform 91"/>
            <p:cNvSpPr>
              <a:spLocks noEditPoints="1"/>
            </p:cNvSpPr>
            <p:nvPr/>
          </p:nvSpPr>
          <p:spPr bwMode="auto">
            <a:xfrm>
              <a:off x="3138" y="511"/>
              <a:ext cx="975" cy="273"/>
            </a:xfrm>
            <a:custGeom>
              <a:avLst/>
              <a:gdLst>
                <a:gd name="T0" fmla="*/ 939 w 975"/>
                <a:gd name="T1" fmla="*/ 15 h 273"/>
                <a:gd name="T2" fmla="*/ 895 w 975"/>
                <a:gd name="T3" fmla="*/ 29 h 273"/>
                <a:gd name="T4" fmla="*/ 909 w 975"/>
                <a:gd name="T5" fmla="*/ 29 h 273"/>
                <a:gd name="T6" fmla="*/ 865 w 975"/>
                <a:gd name="T7" fmla="*/ 15 h 273"/>
                <a:gd name="T8" fmla="*/ 851 w 975"/>
                <a:gd name="T9" fmla="*/ 30 h 273"/>
                <a:gd name="T10" fmla="*/ 851 w 975"/>
                <a:gd name="T11" fmla="*/ 30 h 273"/>
                <a:gd name="T12" fmla="*/ 806 w 975"/>
                <a:gd name="T13" fmla="*/ 17 h 273"/>
                <a:gd name="T14" fmla="*/ 792 w 975"/>
                <a:gd name="T15" fmla="*/ 33 h 273"/>
                <a:gd name="T16" fmla="*/ 776 w 975"/>
                <a:gd name="T17" fmla="*/ 19 h 273"/>
                <a:gd name="T18" fmla="*/ 792 w 975"/>
                <a:gd name="T19" fmla="*/ 33 h 273"/>
                <a:gd name="T20" fmla="*/ 762 w 975"/>
                <a:gd name="T21" fmla="*/ 20 h 273"/>
                <a:gd name="T22" fmla="*/ 718 w 975"/>
                <a:gd name="T23" fmla="*/ 25 h 273"/>
                <a:gd name="T24" fmla="*/ 690 w 975"/>
                <a:gd name="T25" fmla="*/ 42 h 273"/>
                <a:gd name="T26" fmla="*/ 675 w 975"/>
                <a:gd name="T27" fmla="*/ 44 h 273"/>
                <a:gd name="T28" fmla="*/ 661 w 975"/>
                <a:gd name="T29" fmla="*/ 31 h 273"/>
                <a:gd name="T30" fmla="*/ 638 w 975"/>
                <a:gd name="T31" fmla="*/ 49 h 273"/>
                <a:gd name="T32" fmla="*/ 644 w 975"/>
                <a:gd name="T33" fmla="*/ 33 h 273"/>
                <a:gd name="T34" fmla="*/ 603 w 975"/>
                <a:gd name="T35" fmla="*/ 54 h 273"/>
                <a:gd name="T36" fmla="*/ 617 w 975"/>
                <a:gd name="T37" fmla="*/ 52 h 273"/>
                <a:gd name="T38" fmla="*/ 586 w 975"/>
                <a:gd name="T39" fmla="*/ 42 h 273"/>
                <a:gd name="T40" fmla="*/ 543 w 975"/>
                <a:gd name="T41" fmla="*/ 50 h 273"/>
                <a:gd name="T42" fmla="*/ 520 w 975"/>
                <a:gd name="T43" fmla="*/ 69 h 273"/>
                <a:gd name="T44" fmla="*/ 528 w 975"/>
                <a:gd name="T45" fmla="*/ 52 h 273"/>
                <a:gd name="T46" fmla="*/ 488 w 975"/>
                <a:gd name="T47" fmla="*/ 76 h 273"/>
                <a:gd name="T48" fmla="*/ 502 w 975"/>
                <a:gd name="T49" fmla="*/ 73 h 273"/>
                <a:gd name="T50" fmla="*/ 470 w 975"/>
                <a:gd name="T51" fmla="*/ 65 h 273"/>
                <a:gd name="T52" fmla="*/ 427 w 975"/>
                <a:gd name="T53" fmla="*/ 76 h 273"/>
                <a:gd name="T54" fmla="*/ 406 w 975"/>
                <a:gd name="T55" fmla="*/ 97 h 273"/>
                <a:gd name="T56" fmla="*/ 413 w 975"/>
                <a:gd name="T57" fmla="*/ 80 h 273"/>
                <a:gd name="T58" fmla="*/ 375 w 975"/>
                <a:gd name="T59" fmla="*/ 107 h 273"/>
                <a:gd name="T60" fmla="*/ 389 w 975"/>
                <a:gd name="T61" fmla="*/ 103 h 273"/>
                <a:gd name="T62" fmla="*/ 343 w 975"/>
                <a:gd name="T63" fmla="*/ 103 h 273"/>
                <a:gd name="T64" fmla="*/ 334 w 975"/>
                <a:gd name="T65" fmla="*/ 122 h 273"/>
                <a:gd name="T66" fmla="*/ 334 w 975"/>
                <a:gd name="T67" fmla="*/ 122 h 273"/>
                <a:gd name="T68" fmla="*/ 301 w 975"/>
                <a:gd name="T69" fmla="*/ 118 h 273"/>
                <a:gd name="T70" fmla="*/ 265 w 975"/>
                <a:gd name="T71" fmla="*/ 148 h 273"/>
                <a:gd name="T72" fmla="*/ 279 w 975"/>
                <a:gd name="T73" fmla="*/ 142 h 273"/>
                <a:gd name="T74" fmla="*/ 232 w 975"/>
                <a:gd name="T75" fmla="*/ 145 h 273"/>
                <a:gd name="T76" fmla="*/ 224 w 975"/>
                <a:gd name="T77" fmla="*/ 164 h 273"/>
                <a:gd name="T78" fmla="*/ 218 w 975"/>
                <a:gd name="T79" fmla="*/ 151 h 273"/>
                <a:gd name="T80" fmla="*/ 184 w 975"/>
                <a:gd name="T81" fmla="*/ 181 h 273"/>
                <a:gd name="T82" fmla="*/ 171 w 975"/>
                <a:gd name="T83" fmla="*/ 188 h 273"/>
                <a:gd name="T84" fmla="*/ 154 w 975"/>
                <a:gd name="T85" fmla="*/ 179 h 273"/>
                <a:gd name="T86" fmla="*/ 140 w 975"/>
                <a:gd name="T87" fmla="*/ 201 h 273"/>
                <a:gd name="T88" fmla="*/ 125 w 975"/>
                <a:gd name="T89" fmla="*/ 192 h 273"/>
                <a:gd name="T90" fmla="*/ 117 w 975"/>
                <a:gd name="T91" fmla="*/ 212 h 273"/>
                <a:gd name="T92" fmla="*/ 106 w 975"/>
                <a:gd name="T93" fmla="*/ 201 h 273"/>
                <a:gd name="T94" fmla="*/ 88 w 975"/>
                <a:gd name="T95" fmla="*/ 226 h 273"/>
                <a:gd name="T96" fmla="*/ 74 w 975"/>
                <a:gd name="T97" fmla="*/ 216 h 273"/>
                <a:gd name="T98" fmla="*/ 67 w 975"/>
                <a:gd name="T99" fmla="*/ 239 h 273"/>
                <a:gd name="T100" fmla="*/ 46 w 975"/>
                <a:gd name="T101" fmla="*/ 236 h 273"/>
                <a:gd name="T102" fmla="*/ 67 w 975"/>
                <a:gd name="T103" fmla="*/ 239 h 273"/>
                <a:gd name="T104" fmla="*/ 32 w 975"/>
                <a:gd name="T105" fmla="*/ 266 h 273"/>
                <a:gd name="T106" fmla="*/ 27 w 975"/>
                <a:gd name="T107" fmla="*/ 251 h 273"/>
                <a:gd name="T108" fmla="*/ 15 w 975"/>
                <a:gd name="T109" fmla="*/ 273 h 273"/>
                <a:gd name="T110" fmla="*/ 6 w 975"/>
                <a:gd name="T111" fmla="*/ 272 h 273"/>
                <a:gd name="T112" fmla="*/ 9 w 975"/>
                <a:gd name="T113" fmla="*/ 257 h 273"/>
                <a:gd name="T114" fmla="*/ 12 w 975"/>
                <a:gd name="T115" fmla="*/ 258 h 273"/>
                <a:gd name="T116" fmla="*/ 975 w 975"/>
                <a:gd name="T117" fmla="*/ 23 h 2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975"/>
                <a:gd name="T178" fmla="*/ 0 h 273"/>
                <a:gd name="T179" fmla="*/ 975 w 975"/>
                <a:gd name="T180" fmla="*/ 273 h 2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975" h="273">
                  <a:moveTo>
                    <a:pt x="938" y="30"/>
                  </a:moveTo>
                  <a:lnTo>
                    <a:pt x="924" y="29"/>
                  </a:lnTo>
                  <a:lnTo>
                    <a:pt x="924" y="15"/>
                  </a:lnTo>
                  <a:lnTo>
                    <a:pt x="939" y="15"/>
                  </a:lnTo>
                  <a:lnTo>
                    <a:pt x="938" y="30"/>
                  </a:lnTo>
                  <a:close/>
                  <a:moveTo>
                    <a:pt x="909" y="29"/>
                  </a:moveTo>
                  <a:lnTo>
                    <a:pt x="898" y="29"/>
                  </a:lnTo>
                  <a:lnTo>
                    <a:pt x="895" y="29"/>
                  </a:lnTo>
                  <a:lnTo>
                    <a:pt x="894" y="14"/>
                  </a:lnTo>
                  <a:lnTo>
                    <a:pt x="898" y="14"/>
                  </a:lnTo>
                  <a:lnTo>
                    <a:pt x="909" y="14"/>
                  </a:lnTo>
                  <a:lnTo>
                    <a:pt x="909" y="29"/>
                  </a:lnTo>
                  <a:close/>
                  <a:moveTo>
                    <a:pt x="880" y="29"/>
                  </a:moveTo>
                  <a:lnTo>
                    <a:pt x="878" y="29"/>
                  </a:lnTo>
                  <a:lnTo>
                    <a:pt x="865" y="29"/>
                  </a:lnTo>
                  <a:lnTo>
                    <a:pt x="865" y="15"/>
                  </a:lnTo>
                  <a:lnTo>
                    <a:pt x="878" y="14"/>
                  </a:lnTo>
                  <a:lnTo>
                    <a:pt x="880" y="14"/>
                  </a:lnTo>
                  <a:lnTo>
                    <a:pt x="880" y="29"/>
                  </a:lnTo>
                  <a:close/>
                  <a:moveTo>
                    <a:pt x="851" y="30"/>
                  </a:moveTo>
                  <a:lnTo>
                    <a:pt x="836" y="30"/>
                  </a:lnTo>
                  <a:lnTo>
                    <a:pt x="835" y="15"/>
                  </a:lnTo>
                  <a:lnTo>
                    <a:pt x="850" y="15"/>
                  </a:lnTo>
                  <a:lnTo>
                    <a:pt x="851" y="30"/>
                  </a:lnTo>
                  <a:close/>
                  <a:moveTo>
                    <a:pt x="822" y="31"/>
                  </a:moveTo>
                  <a:lnTo>
                    <a:pt x="813" y="31"/>
                  </a:lnTo>
                  <a:lnTo>
                    <a:pt x="807" y="32"/>
                  </a:lnTo>
                  <a:lnTo>
                    <a:pt x="806" y="17"/>
                  </a:lnTo>
                  <a:lnTo>
                    <a:pt x="813" y="17"/>
                  </a:lnTo>
                  <a:lnTo>
                    <a:pt x="821" y="16"/>
                  </a:lnTo>
                  <a:lnTo>
                    <a:pt x="822" y="31"/>
                  </a:lnTo>
                  <a:close/>
                  <a:moveTo>
                    <a:pt x="792" y="33"/>
                  </a:moveTo>
                  <a:lnTo>
                    <a:pt x="790" y="33"/>
                  </a:lnTo>
                  <a:lnTo>
                    <a:pt x="778" y="34"/>
                  </a:lnTo>
                  <a:lnTo>
                    <a:pt x="776" y="19"/>
                  </a:lnTo>
                  <a:lnTo>
                    <a:pt x="777" y="19"/>
                  </a:lnTo>
                  <a:lnTo>
                    <a:pt x="789" y="18"/>
                  </a:lnTo>
                  <a:lnTo>
                    <a:pt x="791" y="18"/>
                  </a:lnTo>
                  <a:lnTo>
                    <a:pt x="792" y="33"/>
                  </a:lnTo>
                  <a:close/>
                  <a:moveTo>
                    <a:pt x="763" y="35"/>
                  </a:moveTo>
                  <a:lnTo>
                    <a:pt x="748" y="36"/>
                  </a:lnTo>
                  <a:lnTo>
                    <a:pt x="747" y="22"/>
                  </a:lnTo>
                  <a:lnTo>
                    <a:pt x="762" y="20"/>
                  </a:lnTo>
                  <a:lnTo>
                    <a:pt x="763" y="35"/>
                  </a:lnTo>
                  <a:close/>
                  <a:moveTo>
                    <a:pt x="734" y="38"/>
                  </a:moveTo>
                  <a:lnTo>
                    <a:pt x="719" y="39"/>
                  </a:lnTo>
                  <a:lnTo>
                    <a:pt x="718" y="25"/>
                  </a:lnTo>
                  <a:lnTo>
                    <a:pt x="732" y="23"/>
                  </a:lnTo>
                  <a:lnTo>
                    <a:pt x="734" y="38"/>
                  </a:lnTo>
                  <a:close/>
                  <a:moveTo>
                    <a:pt x="705" y="41"/>
                  </a:moveTo>
                  <a:lnTo>
                    <a:pt x="690" y="42"/>
                  </a:lnTo>
                  <a:lnTo>
                    <a:pt x="688" y="28"/>
                  </a:lnTo>
                  <a:lnTo>
                    <a:pt x="703" y="26"/>
                  </a:lnTo>
                  <a:lnTo>
                    <a:pt x="705" y="41"/>
                  </a:lnTo>
                  <a:close/>
                  <a:moveTo>
                    <a:pt x="675" y="44"/>
                  </a:moveTo>
                  <a:lnTo>
                    <a:pt x="663" y="46"/>
                  </a:lnTo>
                  <a:lnTo>
                    <a:pt x="661" y="46"/>
                  </a:lnTo>
                  <a:lnTo>
                    <a:pt x="659" y="31"/>
                  </a:lnTo>
                  <a:lnTo>
                    <a:pt x="661" y="31"/>
                  </a:lnTo>
                  <a:lnTo>
                    <a:pt x="674" y="30"/>
                  </a:lnTo>
                  <a:lnTo>
                    <a:pt x="675" y="44"/>
                  </a:lnTo>
                  <a:close/>
                  <a:moveTo>
                    <a:pt x="646" y="48"/>
                  </a:moveTo>
                  <a:lnTo>
                    <a:pt x="638" y="49"/>
                  </a:lnTo>
                  <a:lnTo>
                    <a:pt x="632" y="50"/>
                  </a:lnTo>
                  <a:lnTo>
                    <a:pt x="630" y="35"/>
                  </a:lnTo>
                  <a:lnTo>
                    <a:pt x="636" y="35"/>
                  </a:lnTo>
                  <a:lnTo>
                    <a:pt x="644" y="33"/>
                  </a:lnTo>
                  <a:lnTo>
                    <a:pt x="646" y="48"/>
                  </a:lnTo>
                  <a:close/>
                  <a:moveTo>
                    <a:pt x="617" y="52"/>
                  </a:moveTo>
                  <a:lnTo>
                    <a:pt x="613" y="53"/>
                  </a:lnTo>
                  <a:lnTo>
                    <a:pt x="603" y="54"/>
                  </a:lnTo>
                  <a:lnTo>
                    <a:pt x="601" y="40"/>
                  </a:lnTo>
                  <a:lnTo>
                    <a:pt x="611" y="38"/>
                  </a:lnTo>
                  <a:lnTo>
                    <a:pt x="615" y="37"/>
                  </a:lnTo>
                  <a:lnTo>
                    <a:pt x="617" y="52"/>
                  </a:lnTo>
                  <a:close/>
                  <a:moveTo>
                    <a:pt x="588" y="56"/>
                  </a:moveTo>
                  <a:lnTo>
                    <a:pt x="574" y="59"/>
                  </a:lnTo>
                  <a:lnTo>
                    <a:pt x="571" y="44"/>
                  </a:lnTo>
                  <a:lnTo>
                    <a:pt x="586" y="42"/>
                  </a:lnTo>
                  <a:lnTo>
                    <a:pt x="588" y="56"/>
                  </a:lnTo>
                  <a:close/>
                  <a:moveTo>
                    <a:pt x="560" y="61"/>
                  </a:moveTo>
                  <a:lnTo>
                    <a:pt x="545" y="64"/>
                  </a:lnTo>
                  <a:lnTo>
                    <a:pt x="543" y="50"/>
                  </a:lnTo>
                  <a:lnTo>
                    <a:pt x="557" y="47"/>
                  </a:lnTo>
                  <a:lnTo>
                    <a:pt x="560" y="61"/>
                  </a:lnTo>
                  <a:close/>
                  <a:moveTo>
                    <a:pt x="531" y="67"/>
                  </a:moveTo>
                  <a:lnTo>
                    <a:pt x="520" y="69"/>
                  </a:lnTo>
                  <a:lnTo>
                    <a:pt x="516" y="70"/>
                  </a:lnTo>
                  <a:lnTo>
                    <a:pt x="513" y="55"/>
                  </a:lnTo>
                  <a:lnTo>
                    <a:pt x="518" y="54"/>
                  </a:lnTo>
                  <a:lnTo>
                    <a:pt x="528" y="52"/>
                  </a:lnTo>
                  <a:lnTo>
                    <a:pt x="531" y="67"/>
                  </a:lnTo>
                  <a:close/>
                  <a:moveTo>
                    <a:pt x="502" y="73"/>
                  </a:moveTo>
                  <a:lnTo>
                    <a:pt x="498" y="73"/>
                  </a:lnTo>
                  <a:lnTo>
                    <a:pt x="488" y="76"/>
                  </a:lnTo>
                  <a:lnTo>
                    <a:pt x="485" y="61"/>
                  </a:lnTo>
                  <a:lnTo>
                    <a:pt x="495" y="59"/>
                  </a:lnTo>
                  <a:lnTo>
                    <a:pt x="499" y="58"/>
                  </a:lnTo>
                  <a:lnTo>
                    <a:pt x="502" y="73"/>
                  </a:lnTo>
                  <a:close/>
                  <a:moveTo>
                    <a:pt x="474" y="79"/>
                  </a:moveTo>
                  <a:lnTo>
                    <a:pt x="459" y="83"/>
                  </a:lnTo>
                  <a:lnTo>
                    <a:pt x="456" y="68"/>
                  </a:lnTo>
                  <a:lnTo>
                    <a:pt x="470" y="65"/>
                  </a:lnTo>
                  <a:lnTo>
                    <a:pt x="474" y="79"/>
                  </a:lnTo>
                  <a:close/>
                  <a:moveTo>
                    <a:pt x="445" y="86"/>
                  </a:moveTo>
                  <a:lnTo>
                    <a:pt x="431" y="90"/>
                  </a:lnTo>
                  <a:lnTo>
                    <a:pt x="427" y="76"/>
                  </a:lnTo>
                  <a:lnTo>
                    <a:pt x="441" y="72"/>
                  </a:lnTo>
                  <a:lnTo>
                    <a:pt x="445" y="86"/>
                  </a:lnTo>
                  <a:close/>
                  <a:moveTo>
                    <a:pt x="417" y="94"/>
                  </a:moveTo>
                  <a:lnTo>
                    <a:pt x="406" y="97"/>
                  </a:lnTo>
                  <a:lnTo>
                    <a:pt x="403" y="98"/>
                  </a:lnTo>
                  <a:lnTo>
                    <a:pt x="399" y="84"/>
                  </a:lnTo>
                  <a:lnTo>
                    <a:pt x="402" y="83"/>
                  </a:lnTo>
                  <a:lnTo>
                    <a:pt x="413" y="80"/>
                  </a:lnTo>
                  <a:lnTo>
                    <a:pt x="417" y="94"/>
                  </a:lnTo>
                  <a:close/>
                  <a:moveTo>
                    <a:pt x="389" y="103"/>
                  </a:moveTo>
                  <a:lnTo>
                    <a:pt x="383" y="105"/>
                  </a:lnTo>
                  <a:lnTo>
                    <a:pt x="375" y="107"/>
                  </a:lnTo>
                  <a:lnTo>
                    <a:pt x="371" y="93"/>
                  </a:lnTo>
                  <a:lnTo>
                    <a:pt x="378" y="91"/>
                  </a:lnTo>
                  <a:lnTo>
                    <a:pt x="385" y="89"/>
                  </a:lnTo>
                  <a:lnTo>
                    <a:pt x="389" y="103"/>
                  </a:lnTo>
                  <a:close/>
                  <a:moveTo>
                    <a:pt x="361" y="112"/>
                  </a:moveTo>
                  <a:lnTo>
                    <a:pt x="359" y="113"/>
                  </a:lnTo>
                  <a:lnTo>
                    <a:pt x="348" y="117"/>
                  </a:lnTo>
                  <a:lnTo>
                    <a:pt x="343" y="103"/>
                  </a:lnTo>
                  <a:lnTo>
                    <a:pt x="355" y="99"/>
                  </a:lnTo>
                  <a:lnTo>
                    <a:pt x="357" y="98"/>
                  </a:lnTo>
                  <a:lnTo>
                    <a:pt x="361" y="112"/>
                  </a:lnTo>
                  <a:close/>
                  <a:moveTo>
                    <a:pt x="334" y="122"/>
                  </a:moveTo>
                  <a:lnTo>
                    <a:pt x="320" y="127"/>
                  </a:lnTo>
                  <a:lnTo>
                    <a:pt x="315" y="113"/>
                  </a:lnTo>
                  <a:lnTo>
                    <a:pt x="329" y="108"/>
                  </a:lnTo>
                  <a:lnTo>
                    <a:pt x="334" y="122"/>
                  </a:lnTo>
                  <a:close/>
                  <a:moveTo>
                    <a:pt x="306" y="132"/>
                  </a:moveTo>
                  <a:lnTo>
                    <a:pt x="292" y="137"/>
                  </a:lnTo>
                  <a:lnTo>
                    <a:pt x="287" y="123"/>
                  </a:lnTo>
                  <a:lnTo>
                    <a:pt x="301" y="118"/>
                  </a:lnTo>
                  <a:lnTo>
                    <a:pt x="306" y="132"/>
                  </a:lnTo>
                  <a:close/>
                  <a:moveTo>
                    <a:pt x="279" y="142"/>
                  </a:moveTo>
                  <a:lnTo>
                    <a:pt x="267" y="147"/>
                  </a:lnTo>
                  <a:lnTo>
                    <a:pt x="265" y="148"/>
                  </a:lnTo>
                  <a:lnTo>
                    <a:pt x="260" y="134"/>
                  </a:lnTo>
                  <a:lnTo>
                    <a:pt x="262" y="133"/>
                  </a:lnTo>
                  <a:lnTo>
                    <a:pt x="274" y="129"/>
                  </a:lnTo>
                  <a:lnTo>
                    <a:pt x="279" y="142"/>
                  </a:lnTo>
                  <a:close/>
                  <a:moveTo>
                    <a:pt x="252" y="153"/>
                  </a:moveTo>
                  <a:lnTo>
                    <a:pt x="245" y="156"/>
                  </a:lnTo>
                  <a:lnTo>
                    <a:pt x="238" y="159"/>
                  </a:lnTo>
                  <a:lnTo>
                    <a:pt x="232" y="145"/>
                  </a:lnTo>
                  <a:lnTo>
                    <a:pt x="240" y="142"/>
                  </a:lnTo>
                  <a:lnTo>
                    <a:pt x="246" y="139"/>
                  </a:lnTo>
                  <a:lnTo>
                    <a:pt x="252" y="153"/>
                  </a:lnTo>
                  <a:close/>
                  <a:moveTo>
                    <a:pt x="224" y="164"/>
                  </a:moveTo>
                  <a:lnTo>
                    <a:pt x="224" y="164"/>
                  </a:lnTo>
                  <a:lnTo>
                    <a:pt x="211" y="170"/>
                  </a:lnTo>
                  <a:lnTo>
                    <a:pt x="205" y="156"/>
                  </a:lnTo>
                  <a:lnTo>
                    <a:pt x="218" y="151"/>
                  </a:lnTo>
                  <a:lnTo>
                    <a:pt x="219" y="150"/>
                  </a:lnTo>
                  <a:lnTo>
                    <a:pt x="224" y="164"/>
                  </a:lnTo>
                  <a:close/>
                  <a:moveTo>
                    <a:pt x="197" y="176"/>
                  </a:moveTo>
                  <a:lnTo>
                    <a:pt x="184" y="181"/>
                  </a:lnTo>
                  <a:lnTo>
                    <a:pt x="178" y="168"/>
                  </a:lnTo>
                  <a:lnTo>
                    <a:pt x="192" y="162"/>
                  </a:lnTo>
                  <a:lnTo>
                    <a:pt x="197" y="176"/>
                  </a:lnTo>
                  <a:close/>
                  <a:moveTo>
                    <a:pt x="171" y="188"/>
                  </a:moveTo>
                  <a:lnTo>
                    <a:pt x="160" y="192"/>
                  </a:lnTo>
                  <a:lnTo>
                    <a:pt x="157" y="194"/>
                  </a:lnTo>
                  <a:lnTo>
                    <a:pt x="151" y="180"/>
                  </a:lnTo>
                  <a:lnTo>
                    <a:pt x="154" y="179"/>
                  </a:lnTo>
                  <a:lnTo>
                    <a:pt x="165" y="174"/>
                  </a:lnTo>
                  <a:lnTo>
                    <a:pt x="171" y="188"/>
                  </a:lnTo>
                  <a:close/>
                  <a:moveTo>
                    <a:pt x="144" y="200"/>
                  </a:moveTo>
                  <a:lnTo>
                    <a:pt x="140" y="201"/>
                  </a:lnTo>
                  <a:lnTo>
                    <a:pt x="131" y="206"/>
                  </a:lnTo>
                  <a:lnTo>
                    <a:pt x="124" y="193"/>
                  </a:lnTo>
                  <a:lnTo>
                    <a:pt x="125" y="192"/>
                  </a:lnTo>
                  <a:lnTo>
                    <a:pt x="134" y="188"/>
                  </a:lnTo>
                  <a:lnTo>
                    <a:pt x="138" y="186"/>
                  </a:lnTo>
                  <a:lnTo>
                    <a:pt x="144" y="200"/>
                  </a:lnTo>
                  <a:close/>
                  <a:moveTo>
                    <a:pt x="117" y="212"/>
                  </a:moveTo>
                  <a:lnTo>
                    <a:pt x="113" y="214"/>
                  </a:lnTo>
                  <a:lnTo>
                    <a:pt x="104" y="218"/>
                  </a:lnTo>
                  <a:lnTo>
                    <a:pt x="98" y="205"/>
                  </a:lnTo>
                  <a:lnTo>
                    <a:pt x="106" y="201"/>
                  </a:lnTo>
                  <a:lnTo>
                    <a:pt x="111" y="199"/>
                  </a:lnTo>
                  <a:lnTo>
                    <a:pt x="117" y="212"/>
                  </a:lnTo>
                  <a:close/>
                  <a:moveTo>
                    <a:pt x="91" y="225"/>
                  </a:moveTo>
                  <a:lnTo>
                    <a:pt x="88" y="226"/>
                  </a:lnTo>
                  <a:lnTo>
                    <a:pt x="81" y="230"/>
                  </a:lnTo>
                  <a:lnTo>
                    <a:pt x="78" y="231"/>
                  </a:lnTo>
                  <a:lnTo>
                    <a:pt x="71" y="219"/>
                  </a:lnTo>
                  <a:lnTo>
                    <a:pt x="74" y="216"/>
                  </a:lnTo>
                  <a:lnTo>
                    <a:pt x="82" y="213"/>
                  </a:lnTo>
                  <a:lnTo>
                    <a:pt x="85" y="211"/>
                  </a:lnTo>
                  <a:lnTo>
                    <a:pt x="91" y="225"/>
                  </a:lnTo>
                  <a:close/>
                  <a:moveTo>
                    <a:pt x="67" y="239"/>
                  </a:moveTo>
                  <a:lnTo>
                    <a:pt x="62" y="242"/>
                  </a:lnTo>
                  <a:lnTo>
                    <a:pt x="57" y="246"/>
                  </a:lnTo>
                  <a:lnTo>
                    <a:pt x="55" y="247"/>
                  </a:lnTo>
                  <a:lnTo>
                    <a:pt x="46" y="236"/>
                  </a:lnTo>
                  <a:lnTo>
                    <a:pt x="48" y="235"/>
                  </a:lnTo>
                  <a:lnTo>
                    <a:pt x="54" y="230"/>
                  </a:lnTo>
                  <a:lnTo>
                    <a:pt x="58" y="227"/>
                  </a:lnTo>
                  <a:lnTo>
                    <a:pt x="67" y="239"/>
                  </a:lnTo>
                  <a:close/>
                  <a:moveTo>
                    <a:pt x="44" y="257"/>
                  </a:moveTo>
                  <a:lnTo>
                    <a:pt x="41" y="259"/>
                  </a:lnTo>
                  <a:lnTo>
                    <a:pt x="36" y="262"/>
                  </a:lnTo>
                  <a:lnTo>
                    <a:pt x="32" y="266"/>
                  </a:lnTo>
                  <a:lnTo>
                    <a:pt x="31" y="266"/>
                  </a:lnTo>
                  <a:lnTo>
                    <a:pt x="23" y="254"/>
                  </a:lnTo>
                  <a:lnTo>
                    <a:pt x="27" y="251"/>
                  </a:lnTo>
                  <a:lnTo>
                    <a:pt x="32" y="247"/>
                  </a:lnTo>
                  <a:lnTo>
                    <a:pt x="35" y="245"/>
                  </a:lnTo>
                  <a:lnTo>
                    <a:pt x="44" y="257"/>
                  </a:lnTo>
                  <a:close/>
                  <a:moveTo>
                    <a:pt x="15" y="273"/>
                  </a:moveTo>
                  <a:lnTo>
                    <a:pt x="14" y="273"/>
                  </a:lnTo>
                  <a:lnTo>
                    <a:pt x="11" y="273"/>
                  </a:lnTo>
                  <a:lnTo>
                    <a:pt x="9" y="272"/>
                  </a:lnTo>
                  <a:lnTo>
                    <a:pt x="6" y="272"/>
                  </a:lnTo>
                  <a:lnTo>
                    <a:pt x="3" y="271"/>
                  </a:lnTo>
                  <a:lnTo>
                    <a:pt x="0" y="269"/>
                  </a:lnTo>
                  <a:lnTo>
                    <a:pt x="8" y="256"/>
                  </a:lnTo>
                  <a:lnTo>
                    <a:pt x="9" y="257"/>
                  </a:lnTo>
                  <a:lnTo>
                    <a:pt x="10" y="257"/>
                  </a:lnTo>
                  <a:lnTo>
                    <a:pt x="10" y="258"/>
                  </a:lnTo>
                  <a:lnTo>
                    <a:pt x="11" y="258"/>
                  </a:lnTo>
                  <a:lnTo>
                    <a:pt x="12" y="258"/>
                  </a:lnTo>
                  <a:lnTo>
                    <a:pt x="13" y="258"/>
                  </a:lnTo>
                  <a:lnTo>
                    <a:pt x="15" y="273"/>
                  </a:lnTo>
                  <a:close/>
                  <a:moveTo>
                    <a:pt x="932" y="0"/>
                  </a:moveTo>
                  <a:lnTo>
                    <a:pt x="975" y="23"/>
                  </a:lnTo>
                  <a:lnTo>
                    <a:pt x="931" y="44"/>
                  </a:lnTo>
                  <a:lnTo>
                    <a:pt x="932" y="0"/>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59" name="Freeform 92"/>
            <p:cNvSpPr>
              <a:spLocks noEditPoints="1"/>
            </p:cNvSpPr>
            <p:nvPr/>
          </p:nvSpPr>
          <p:spPr bwMode="auto">
            <a:xfrm>
              <a:off x="2290" y="858"/>
              <a:ext cx="681" cy="646"/>
            </a:xfrm>
            <a:custGeom>
              <a:avLst/>
              <a:gdLst>
                <a:gd name="T0" fmla="*/ 31 w 681"/>
                <a:gd name="T1" fmla="*/ 626 h 646"/>
                <a:gd name="T2" fmla="*/ 63 w 681"/>
                <a:gd name="T3" fmla="*/ 596 h 646"/>
                <a:gd name="T4" fmla="*/ 73 w 681"/>
                <a:gd name="T5" fmla="*/ 567 h 646"/>
                <a:gd name="T6" fmla="*/ 74 w 681"/>
                <a:gd name="T7" fmla="*/ 586 h 646"/>
                <a:gd name="T8" fmla="*/ 106 w 681"/>
                <a:gd name="T9" fmla="*/ 555 h 646"/>
                <a:gd name="T10" fmla="*/ 112 w 681"/>
                <a:gd name="T11" fmla="*/ 529 h 646"/>
                <a:gd name="T12" fmla="*/ 117 w 681"/>
                <a:gd name="T13" fmla="*/ 545 h 646"/>
                <a:gd name="T14" fmla="*/ 138 w 681"/>
                <a:gd name="T15" fmla="*/ 504 h 646"/>
                <a:gd name="T16" fmla="*/ 128 w 681"/>
                <a:gd name="T17" fmla="*/ 514 h 646"/>
                <a:gd name="T18" fmla="*/ 169 w 681"/>
                <a:gd name="T19" fmla="*/ 494 h 646"/>
                <a:gd name="T20" fmla="*/ 170 w 681"/>
                <a:gd name="T21" fmla="*/ 473 h 646"/>
                <a:gd name="T22" fmla="*/ 182 w 681"/>
                <a:gd name="T23" fmla="*/ 482 h 646"/>
                <a:gd name="T24" fmla="*/ 192 w 681"/>
                <a:gd name="T25" fmla="*/ 451 h 646"/>
                <a:gd name="T26" fmla="*/ 201 w 681"/>
                <a:gd name="T27" fmla="*/ 463 h 646"/>
                <a:gd name="T28" fmla="*/ 222 w 681"/>
                <a:gd name="T29" fmla="*/ 421 h 646"/>
                <a:gd name="T30" fmla="*/ 211 w 681"/>
                <a:gd name="T31" fmla="*/ 432 h 646"/>
                <a:gd name="T32" fmla="*/ 253 w 681"/>
                <a:gd name="T33" fmla="*/ 411 h 646"/>
                <a:gd name="T34" fmla="*/ 253 w 681"/>
                <a:gd name="T35" fmla="*/ 390 h 646"/>
                <a:gd name="T36" fmla="*/ 266 w 681"/>
                <a:gd name="T37" fmla="*/ 399 h 646"/>
                <a:gd name="T38" fmla="*/ 275 w 681"/>
                <a:gd name="T39" fmla="*/ 369 h 646"/>
                <a:gd name="T40" fmla="*/ 294 w 681"/>
                <a:gd name="T41" fmla="*/ 370 h 646"/>
                <a:gd name="T42" fmla="*/ 294 w 681"/>
                <a:gd name="T43" fmla="*/ 349 h 646"/>
                <a:gd name="T44" fmla="*/ 312 w 681"/>
                <a:gd name="T45" fmla="*/ 352 h 646"/>
                <a:gd name="T46" fmla="*/ 316 w 681"/>
                <a:gd name="T47" fmla="*/ 326 h 646"/>
                <a:gd name="T48" fmla="*/ 333 w 681"/>
                <a:gd name="T49" fmla="*/ 329 h 646"/>
                <a:gd name="T50" fmla="*/ 334 w 681"/>
                <a:gd name="T51" fmla="*/ 306 h 646"/>
                <a:gd name="T52" fmla="*/ 355 w 681"/>
                <a:gd name="T53" fmla="*/ 304 h 646"/>
                <a:gd name="T54" fmla="*/ 334 w 681"/>
                <a:gd name="T55" fmla="*/ 306 h 646"/>
                <a:gd name="T56" fmla="*/ 374 w 681"/>
                <a:gd name="T57" fmla="*/ 282 h 646"/>
                <a:gd name="T58" fmla="*/ 372 w 681"/>
                <a:gd name="T59" fmla="*/ 261 h 646"/>
                <a:gd name="T60" fmla="*/ 393 w 681"/>
                <a:gd name="T61" fmla="*/ 260 h 646"/>
                <a:gd name="T62" fmla="*/ 372 w 681"/>
                <a:gd name="T63" fmla="*/ 261 h 646"/>
                <a:gd name="T64" fmla="*/ 403 w 681"/>
                <a:gd name="T65" fmla="*/ 249 h 646"/>
                <a:gd name="T66" fmla="*/ 423 w 681"/>
                <a:gd name="T67" fmla="*/ 207 h 646"/>
                <a:gd name="T68" fmla="*/ 412 w 681"/>
                <a:gd name="T69" fmla="*/ 218 h 646"/>
                <a:gd name="T70" fmla="*/ 443 w 681"/>
                <a:gd name="T71" fmla="*/ 207 h 646"/>
                <a:gd name="T72" fmla="*/ 464 w 681"/>
                <a:gd name="T73" fmla="*/ 165 h 646"/>
                <a:gd name="T74" fmla="*/ 453 w 681"/>
                <a:gd name="T75" fmla="*/ 175 h 646"/>
                <a:gd name="T76" fmla="*/ 485 w 681"/>
                <a:gd name="T77" fmla="*/ 165 h 646"/>
                <a:gd name="T78" fmla="*/ 508 w 681"/>
                <a:gd name="T79" fmla="*/ 125 h 646"/>
                <a:gd name="T80" fmla="*/ 496 w 681"/>
                <a:gd name="T81" fmla="*/ 134 h 646"/>
                <a:gd name="T82" fmla="*/ 540 w 681"/>
                <a:gd name="T83" fmla="*/ 117 h 646"/>
                <a:gd name="T84" fmla="*/ 542 w 681"/>
                <a:gd name="T85" fmla="*/ 97 h 646"/>
                <a:gd name="T86" fmla="*/ 542 w 681"/>
                <a:gd name="T87" fmla="*/ 97 h 646"/>
                <a:gd name="T88" fmla="*/ 575 w 681"/>
                <a:gd name="T89" fmla="*/ 91 h 646"/>
                <a:gd name="T90" fmla="*/ 602 w 681"/>
                <a:gd name="T91" fmla="*/ 53 h 646"/>
                <a:gd name="T92" fmla="*/ 590 w 681"/>
                <a:gd name="T93" fmla="*/ 62 h 646"/>
                <a:gd name="T94" fmla="*/ 625 w 681"/>
                <a:gd name="T95" fmla="*/ 36 h 646"/>
                <a:gd name="T96" fmla="*/ 622 w 681"/>
                <a:gd name="T97" fmla="*/ 56 h 646"/>
                <a:gd name="T98" fmla="*/ 646 w 681"/>
                <a:gd name="T99" fmla="*/ 20 h 646"/>
                <a:gd name="T100" fmla="*/ 650 w 681"/>
                <a:gd name="T101" fmla="*/ 35 h 646"/>
                <a:gd name="T102" fmla="*/ 662 w 681"/>
                <a:gd name="T103" fmla="*/ 7 h 646"/>
                <a:gd name="T104" fmla="*/ 671 w 681"/>
                <a:gd name="T105" fmla="*/ 0 h 646"/>
                <a:gd name="T106" fmla="*/ 678 w 681"/>
                <a:gd name="T107" fmla="*/ 12 h 646"/>
                <a:gd name="T108" fmla="*/ 669 w 681"/>
                <a:gd name="T109" fmla="*/ 20 h 646"/>
                <a:gd name="T110" fmla="*/ 17 w 681"/>
                <a:gd name="T111" fmla="*/ 600 h 6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1"/>
                <a:gd name="T169" fmla="*/ 0 h 646"/>
                <a:gd name="T170" fmla="*/ 681 w 681"/>
                <a:gd name="T171" fmla="*/ 646 h 6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1" h="646">
                  <a:moveTo>
                    <a:pt x="21" y="616"/>
                  </a:moveTo>
                  <a:lnTo>
                    <a:pt x="32" y="605"/>
                  </a:lnTo>
                  <a:lnTo>
                    <a:pt x="42" y="616"/>
                  </a:lnTo>
                  <a:lnTo>
                    <a:pt x="31" y="626"/>
                  </a:lnTo>
                  <a:lnTo>
                    <a:pt x="21" y="616"/>
                  </a:lnTo>
                  <a:close/>
                  <a:moveTo>
                    <a:pt x="43" y="595"/>
                  </a:moveTo>
                  <a:lnTo>
                    <a:pt x="53" y="585"/>
                  </a:lnTo>
                  <a:lnTo>
                    <a:pt x="63" y="596"/>
                  </a:lnTo>
                  <a:lnTo>
                    <a:pt x="53" y="606"/>
                  </a:lnTo>
                  <a:lnTo>
                    <a:pt x="43" y="595"/>
                  </a:lnTo>
                  <a:close/>
                  <a:moveTo>
                    <a:pt x="64" y="575"/>
                  </a:moveTo>
                  <a:lnTo>
                    <a:pt x="73" y="567"/>
                  </a:lnTo>
                  <a:lnTo>
                    <a:pt x="75" y="565"/>
                  </a:lnTo>
                  <a:lnTo>
                    <a:pt x="85" y="576"/>
                  </a:lnTo>
                  <a:lnTo>
                    <a:pt x="83" y="577"/>
                  </a:lnTo>
                  <a:lnTo>
                    <a:pt x="74" y="586"/>
                  </a:lnTo>
                  <a:lnTo>
                    <a:pt x="64" y="575"/>
                  </a:lnTo>
                  <a:close/>
                  <a:moveTo>
                    <a:pt x="85" y="555"/>
                  </a:moveTo>
                  <a:lnTo>
                    <a:pt x="96" y="545"/>
                  </a:lnTo>
                  <a:lnTo>
                    <a:pt x="106" y="555"/>
                  </a:lnTo>
                  <a:lnTo>
                    <a:pt x="95" y="566"/>
                  </a:lnTo>
                  <a:lnTo>
                    <a:pt x="85" y="555"/>
                  </a:lnTo>
                  <a:close/>
                  <a:moveTo>
                    <a:pt x="107" y="535"/>
                  </a:moveTo>
                  <a:lnTo>
                    <a:pt x="112" y="529"/>
                  </a:lnTo>
                  <a:lnTo>
                    <a:pt x="117" y="524"/>
                  </a:lnTo>
                  <a:lnTo>
                    <a:pt x="127" y="535"/>
                  </a:lnTo>
                  <a:lnTo>
                    <a:pt x="123" y="540"/>
                  </a:lnTo>
                  <a:lnTo>
                    <a:pt x="117" y="545"/>
                  </a:lnTo>
                  <a:lnTo>
                    <a:pt x="107" y="535"/>
                  </a:lnTo>
                  <a:close/>
                  <a:moveTo>
                    <a:pt x="128" y="514"/>
                  </a:moveTo>
                  <a:lnTo>
                    <a:pt x="132" y="510"/>
                  </a:lnTo>
                  <a:lnTo>
                    <a:pt x="138" y="504"/>
                  </a:lnTo>
                  <a:lnTo>
                    <a:pt x="148" y="514"/>
                  </a:lnTo>
                  <a:lnTo>
                    <a:pt x="142" y="521"/>
                  </a:lnTo>
                  <a:lnTo>
                    <a:pt x="138" y="525"/>
                  </a:lnTo>
                  <a:lnTo>
                    <a:pt x="128" y="514"/>
                  </a:lnTo>
                  <a:close/>
                  <a:moveTo>
                    <a:pt x="149" y="494"/>
                  </a:moveTo>
                  <a:lnTo>
                    <a:pt x="151" y="491"/>
                  </a:lnTo>
                  <a:lnTo>
                    <a:pt x="159" y="483"/>
                  </a:lnTo>
                  <a:lnTo>
                    <a:pt x="169" y="494"/>
                  </a:lnTo>
                  <a:lnTo>
                    <a:pt x="162" y="501"/>
                  </a:lnTo>
                  <a:lnTo>
                    <a:pt x="159" y="504"/>
                  </a:lnTo>
                  <a:lnTo>
                    <a:pt x="149" y="494"/>
                  </a:lnTo>
                  <a:close/>
                  <a:moveTo>
                    <a:pt x="170" y="473"/>
                  </a:moveTo>
                  <a:lnTo>
                    <a:pt x="172" y="471"/>
                  </a:lnTo>
                  <a:lnTo>
                    <a:pt x="180" y="463"/>
                  </a:lnTo>
                  <a:lnTo>
                    <a:pt x="190" y="473"/>
                  </a:lnTo>
                  <a:lnTo>
                    <a:pt x="182" y="482"/>
                  </a:lnTo>
                  <a:lnTo>
                    <a:pt x="180" y="484"/>
                  </a:lnTo>
                  <a:lnTo>
                    <a:pt x="170" y="473"/>
                  </a:lnTo>
                  <a:close/>
                  <a:moveTo>
                    <a:pt x="190" y="452"/>
                  </a:moveTo>
                  <a:lnTo>
                    <a:pt x="192" y="451"/>
                  </a:lnTo>
                  <a:lnTo>
                    <a:pt x="201" y="442"/>
                  </a:lnTo>
                  <a:lnTo>
                    <a:pt x="211" y="452"/>
                  </a:lnTo>
                  <a:lnTo>
                    <a:pt x="203" y="461"/>
                  </a:lnTo>
                  <a:lnTo>
                    <a:pt x="201" y="463"/>
                  </a:lnTo>
                  <a:lnTo>
                    <a:pt x="190" y="452"/>
                  </a:lnTo>
                  <a:close/>
                  <a:moveTo>
                    <a:pt x="211" y="432"/>
                  </a:moveTo>
                  <a:lnTo>
                    <a:pt x="214" y="430"/>
                  </a:lnTo>
                  <a:lnTo>
                    <a:pt x="222" y="421"/>
                  </a:lnTo>
                  <a:lnTo>
                    <a:pt x="232" y="432"/>
                  </a:lnTo>
                  <a:lnTo>
                    <a:pt x="224" y="440"/>
                  </a:lnTo>
                  <a:lnTo>
                    <a:pt x="222" y="442"/>
                  </a:lnTo>
                  <a:lnTo>
                    <a:pt x="211" y="432"/>
                  </a:lnTo>
                  <a:close/>
                  <a:moveTo>
                    <a:pt x="232" y="411"/>
                  </a:moveTo>
                  <a:lnTo>
                    <a:pt x="235" y="409"/>
                  </a:lnTo>
                  <a:lnTo>
                    <a:pt x="243" y="401"/>
                  </a:lnTo>
                  <a:lnTo>
                    <a:pt x="253" y="411"/>
                  </a:lnTo>
                  <a:lnTo>
                    <a:pt x="245" y="419"/>
                  </a:lnTo>
                  <a:lnTo>
                    <a:pt x="243" y="421"/>
                  </a:lnTo>
                  <a:lnTo>
                    <a:pt x="232" y="411"/>
                  </a:lnTo>
                  <a:close/>
                  <a:moveTo>
                    <a:pt x="253" y="390"/>
                  </a:moveTo>
                  <a:lnTo>
                    <a:pt x="255" y="388"/>
                  </a:lnTo>
                  <a:lnTo>
                    <a:pt x="264" y="380"/>
                  </a:lnTo>
                  <a:lnTo>
                    <a:pt x="274" y="390"/>
                  </a:lnTo>
                  <a:lnTo>
                    <a:pt x="266" y="399"/>
                  </a:lnTo>
                  <a:lnTo>
                    <a:pt x="264" y="401"/>
                  </a:lnTo>
                  <a:lnTo>
                    <a:pt x="253" y="390"/>
                  </a:lnTo>
                  <a:close/>
                  <a:moveTo>
                    <a:pt x="274" y="370"/>
                  </a:moveTo>
                  <a:lnTo>
                    <a:pt x="275" y="369"/>
                  </a:lnTo>
                  <a:lnTo>
                    <a:pt x="284" y="359"/>
                  </a:lnTo>
                  <a:lnTo>
                    <a:pt x="295" y="369"/>
                  </a:lnTo>
                  <a:lnTo>
                    <a:pt x="294" y="370"/>
                  </a:lnTo>
                  <a:lnTo>
                    <a:pt x="285" y="379"/>
                  </a:lnTo>
                  <a:lnTo>
                    <a:pt x="284" y="380"/>
                  </a:lnTo>
                  <a:lnTo>
                    <a:pt x="274" y="370"/>
                  </a:lnTo>
                  <a:close/>
                  <a:moveTo>
                    <a:pt x="294" y="349"/>
                  </a:moveTo>
                  <a:lnTo>
                    <a:pt x="301" y="342"/>
                  </a:lnTo>
                  <a:lnTo>
                    <a:pt x="305" y="338"/>
                  </a:lnTo>
                  <a:lnTo>
                    <a:pt x="315" y="348"/>
                  </a:lnTo>
                  <a:lnTo>
                    <a:pt x="312" y="352"/>
                  </a:lnTo>
                  <a:lnTo>
                    <a:pt x="305" y="359"/>
                  </a:lnTo>
                  <a:lnTo>
                    <a:pt x="294" y="349"/>
                  </a:lnTo>
                  <a:close/>
                  <a:moveTo>
                    <a:pt x="315" y="327"/>
                  </a:moveTo>
                  <a:lnTo>
                    <a:pt x="316" y="326"/>
                  </a:lnTo>
                  <a:lnTo>
                    <a:pt x="322" y="319"/>
                  </a:lnTo>
                  <a:lnTo>
                    <a:pt x="325" y="317"/>
                  </a:lnTo>
                  <a:lnTo>
                    <a:pt x="336" y="327"/>
                  </a:lnTo>
                  <a:lnTo>
                    <a:pt x="333" y="329"/>
                  </a:lnTo>
                  <a:lnTo>
                    <a:pt x="327" y="336"/>
                  </a:lnTo>
                  <a:lnTo>
                    <a:pt x="325" y="338"/>
                  </a:lnTo>
                  <a:lnTo>
                    <a:pt x="315" y="327"/>
                  </a:lnTo>
                  <a:close/>
                  <a:moveTo>
                    <a:pt x="334" y="306"/>
                  </a:moveTo>
                  <a:lnTo>
                    <a:pt x="339" y="301"/>
                  </a:lnTo>
                  <a:lnTo>
                    <a:pt x="343" y="296"/>
                  </a:lnTo>
                  <a:lnTo>
                    <a:pt x="344" y="295"/>
                  </a:lnTo>
                  <a:lnTo>
                    <a:pt x="355" y="304"/>
                  </a:lnTo>
                  <a:lnTo>
                    <a:pt x="354" y="305"/>
                  </a:lnTo>
                  <a:lnTo>
                    <a:pt x="350" y="311"/>
                  </a:lnTo>
                  <a:lnTo>
                    <a:pt x="345" y="316"/>
                  </a:lnTo>
                  <a:lnTo>
                    <a:pt x="334" y="306"/>
                  </a:lnTo>
                  <a:close/>
                  <a:moveTo>
                    <a:pt x="353" y="284"/>
                  </a:moveTo>
                  <a:lnTo>
                    <a:pt x="360" y="275"/>
                  </a:lnTo>
                  <a:lnTo>
                    <a:pt x="363" y="272"/>
                  </a:lnTo>
                  <a:lnTo>
                    <a:pt x="374" y="282"/>
                  </a:lnTo>
                  <a:lnTo>
                    <a:pt x="372" y="284"/>
                  </a:lnTo>
                  <a:lnTo>
                    <a:pt x="364" y="293"/>
                  </a:lnTo>
                  <a:lnTo>
                    <a:pt x="353" y="284"/>
                  </a:lnTo>
                  <a:close/>
                  <a:moveTo>
                    <a:pt x="372" y="261"/>
                  </a:moveTo>
                  <a:lnTo>
                    <a:pt x="374" y="259"/>
                  </a:lnTo>
                  <a:lnTo>
                    <a:pt x="379" y="254"/>
                  </a:lnTo>
                  <a:lnTo>
                    <a:pt x="382" y="250"/>
                  </a:lnTo>
                  <a:lnTo>
                    <a:pt x="393" y="260"/>
                  </a:lnTo>
                  <a:lnTo>
                    <a:pt x="390" y="263"/>
                  </a:lnTo>
                  <a:lnTo>
                    <a:pt x="385" y="269"/>
                  </a:lnTo>
                  <a:lnTo>
                    <a:pt x="383" y="271"/>
                  </a:lnTo>
                  <a:lnTo>
                    <a:pt x="372" y="261"/>
                  </a:lnTo>
                  <a:close/>
                  <a:moveTo>
                    <a:pt x="392" y="239"/>
                  </a:moveTo>
                  <a:lnTo>
                    <a:pt x="402" y="228"/>
                  </a:lnTo>
                  <a:lnTo>
                    <a:pt x="413" y="239"/>
                  </a:lnTo>
                  <a:lnTo>
                    <a:pt x="403" y="249"/>
                  </a:lnTo>
                  <a:lnTo>
                    <a:pt x="392" y="239"/>
                  </a:lnTo>
                  <a:close/>
                  <a:moveTo>
                    <a:pt x="412" y="218"/>
                  </a:moveTo>
                  <a:lnTo>
                    <a:pt x="416" y="214"/>
                  </a:lnTo>
                  <a:lnTo>
                    <a:pt x="423" y="207"/>
                  </a:lnTo>
                  <a:lnTo>
                    <a:pt x="433" y="217"/>
                  </a:lnTo>
                  <a:lnTo>
                    <a:pt x="427" y="224"/>
                  </a:lnTo>
                  <a:lnTo>
                    <a:pt x="423" y="228"/>
                  </a:lnTo>
                  <a:lnTo>
                    <a:pt x="412" y="218"/>
                  </a:lnTo>
                  <a:close/>
                  <a:moveTo>
                    <a:pt x="433" y="196"/>
                  </a:moveTo>
                  <a:lnTo>
                    <a:pt x="443" y="186"/>
                  </a:lnTo>
                  <a:lnTo>
                    <a:pt x="454" y="196"/>
                  </a:lnTo>
                  <a:lnTo>
                    <a:pt x="443" y="207"/>
                  </a:lnTo>
                  <a:lnTo>
                    <a:pt x="433" y="196"/>
                  </a:lnTo>
                  <a:close/>
                  <a:moveTo>
                    <a:pt x="453" y="175"/>
                  </a:moveTo>
                  <a:lnTo>
                    <a:pt x="459" y="170"/>
                  </a:lnTo>
                  <a:lnTo>
                    <a:pt x="464" y="165"/>
                  </a:lnTo>
                  <a:lnTo>
                    <a:pt x="474" y="175"/>
                  </a:lnTo>
                  <a:lnTo>
                    <a:pt x="469" y="181"/>
                  </a:lnTo>
                  <a:lnTo>
                    <a:pt x="464" y="186"/>
                  </a:lnTo>
                  <a:lnTo>
                    <a:pt x="453" y="175"/>
                  </a:lnTo>
                  <a:close/>
                  <a:moveTo>
                    <a:pt x="475" y="155"/>
                  </a:moveTo>
                  <a:lnTo>
                    <a:pt x="485" y="144"/>
                  </a:lnTo>
                  <a:lnTo>
                    <a:pt x="495" y="155"/>
                  </a:lnTo>
                  <a:lnTo>
                    <a:pt x="485" y="165"/>
                  </a:lnTo>
                  <a:lnTo>
                    <a:pt x="475" y="155"/>
                  </a:lnTo>
                  <a:close/>
                  <a:moveTo>
                    <a:pt x="496" y="134"/>
                  </a:moveTo>
                  <a:lnTo>
                    <a:pt x="505" y="127"/>
                  </a:lnTo>
                  <a:lnTo>
                    <a:pt x="508" y="125"/>
                  </a:lnTo>
                  <a:lnTo>
                    <a:pt x="517" y="136"/>
                  </a:lnTo>
                  <a:lnTo>
                    <a:pt x="514" y="138"/>
                  </a:lnTo>
                  <a:lnTo>
                    <a:pt x="506" y="145"/>
                  </a:lnTo>
                  <a:lnTo>
                    <a:pt x="496" y="134"/>
                  </a:lnTo>
                  <a:close/>
                  <a:moveTo>
                    <a:pt x="519" y="115"/>
                  </a:moveTo>
                  <a:lnTo>
                    <a:pt x="522" y="113"/>
                  </a:lnTo>
                  <a:lnTo>
                    <a:pt x="530" y="106"/>
                  </a:lnTo>
                  <a:lnTo>
                    <a:pt x="540" y="117"/>
                  </a:lnTo>
                  <a:lnTo>
                    <a:pt x="531" y="124"/>
                  </a:lnTo>
                  <a:lnTo>
                    <a:pt x="528" y="126"/>
                  </a:lnTo>
                  <a:lnTo>
                    <a:pt x="519" y="115"/>
                  </a:lnTo>
                  <a:close/>
                  <a:moveTo>
                    <a:pt x="542" y="97"/>
                  </a:moveTo>
                  <a:lnTo>
                    <a:pt x="554" y="88"/>
                  </a:lnTo>
                  <a:lnTo>
                    <a:pt x="563" y="100"/>
                  </a:lnTo>
                  <a:lnTo>
                    <a:pt x="551" y="108"/>
                  </a:lnTo>
                  <a:lnTo>
                    <a:pt x="542" y="97"/>
                  </a:lnTo>
                  <a:close/>
                  <a:moveTo>
                    <a:pt x="566" y="79"/>
                  </a:moveTo>
                  <a:lnTo>
                    <a:pt x="578" y="70"/>
                  </a:lnTo>
                  <a:lnTo>
                    <a:pt x="586" y="82"/>
                  </a:lnTo>
                  <a:lnTo>
                    <a:pt x="575" y="91"/>
                  </a:lnTo>
                  <a:lnTo>
                    <a:pt x="566" y="79"/>
                  </a:lnTo>
                  <a:close/>
                  <a:moveTo>
                    <a:pt x="590" y="62"/>
                  </a:moveTo>
                  <a:lnTo>
                    <a:pt x="597" y="57"/>
                  </a:lnTo>
                  <a:lnTo>
                    <a:pt x="602" y="53"/>
                  </a:lnTo>
                  <a:lnTo>
                    <a:pt x="610" y="65"/>
                  </a:lnTo>
                  <a:lnTo>
                    <a:pt x="605" y="69"/>
                  </a:lnTo>
                  <a:lnTo>
                    <a:pt x="598" y="74"/>
                  </a:lnTo>
                  <a:lnTo>
                    <a:pt x="590" y="62"/>
                  </a:lnTo>
                  <a:close/>
                  <a:moveTo>
                    <a:pt x="613" y="44"/>
                  </a:moveTo>
                  <a:lnTo>
                    <a:pt x="614" y="44"/>
                  </a:lnTo>
                  <a:lnTo>
                    <a:pt x="622" y="38"/>
                  </a:lnTo>
                  <a:lnTo>
                    <a:pt x="625" y="36"/>
                  </a:lnTo>
                  <a:lnTo>
                    <a:pt x="634" y="48"/>
                  </a:lnTo>
                  <a:lnTo>
                    <a:pt x="630" y="50"/>
                  </a:lnTo>
                  <a:lnTo>
                    <a:pt x="622" y="56"/>
                  </a:lnTo>
                  <a:lnTo>
                    <a:pt x="613" y="44"/>
                  </a:lnTo>
                  <a:close/>
                  <a:moveTo>
                    <a:pt x="637" y="27"/>
                  </a:moveTo>
                  <a:lnTo>
                    <a:pt x="641" y="24"/>
                  </a:lnTo>
                  <a:lnTo>
                    <a:pt x="646" y="20"/>
                  </a:lnTo>
                  <a:lnTo>
                    <a:pt x="648" y="18"/>
                  </a:lnTo>
                  <a:lnTo>
                    <a:pt x="658" y="30"/>
                  </a:lnTo>
                  <a:lnTo>
                    <a:pt x="655" y="31"/>
                  </a:lnTo>
                  <a:lnTo>
                    <a:pt x="650" y="35"/>
                  </a:lnTo>
                  <a:lnTo>
                    <a:pt x="646" y="39"/>
                  </a:lnTo>
                  <a:lnTo>
                    <a:pt x="637" y="27"/>
                  </a:lnTo>
                  <a:close/>
                  <a:moveTo>
                    <a:pt x="660" y="9"/>
                  </a:moveTo>
                  <a:lnTo>
                    <a:pt x="662" y="7"/>
                  </a:lnTo>
                  <a:lnTo>
                    <a:pt x="664" y="5"/>
                  </a:lnTo>
                  <a:lnTo>
                    <a:pt x="667" y="3"/>
                  </a:lnTo>
                  <a:lnTo>
                    <a:pt x="669" y="1"/>
                  </a:lnTo>
                  <a:lnTo>
                    <a:pt x="671" y="0"/>
                  </a:lnTo>
                  <a:lnTo>
                    <a:pt x="681" y="10"/>
                  </a:lnTo>
                  <a:lnTo>
                    <a:pt x="680" y="11"/>
                  </a:lnTo>
                  <a:lnTo>
                    <a:pt x="678" y="12"/>
                  </a:lnTo>
                  <a:lnTo>
                    <a:pt x="676" y="14"/>
                  </a:lnTo>
                  <a:lnTo>
                    <a:pt x="674" y="16"/>
                  </a:lnTo>
                  <a:lnTo>
                    <a:pt x="671" y="19"/>
                  </a:lnTo>
                  <a:lnTo>
                    <a:pt x="669" y="20"/>
                  </a:lnTo>
                  <a:lnTo>
                    <a:pt x="660" y="9"/>
                  </a:lnTo>
                  <a:close/>
                  <a:moveTo>
                    <a:pt x="47" y="632"/>
                  </a:moveTo>
                  <a:lnTo>
                    <a:pt x="0" y="646"/>
                  </a:lnTo>
                  <a:lnTo>
                    <a:pt x="17" y="600"/>
                  </a:lnTo>
                  <a:lnTo>
                    <a:pt x="47" y="632"/>
                  </a:lnTo>
                  <a:close/>
                </a:path>
              </a:pathLst>
            </a:custGeom>
            <a:solidFill>
              <a:srgbClr val="0000CC"/>
            </a:solidFill>
            <a:ln w="1">
              <a:solidFill>
                <a:srgbClr val="0000CC"/>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60" name="Rectangle 93"/>
            <p:cNvSpPr>
              <a:spLocks noChangeArrowheads="1"/>
            </p:cNvSpPr>
            <p:nvPr/>
          </p:nvSpPr>
          <p:spPr bwMode="auto">
            <a:xfrm rot="-1800000">
              <a:off x="1775" y="1902"/>
              <a:ext cx="150"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ss</a:t>
              </a:r>
              <a:endParaRPr lang="en-US">
                <a:solidFill>
                  <a:srgbClr val="000000"/>
                </a:solidFill>
                <a:latin typeface="Arial" pitchFamily="34" charset="0"/>
              </a:endParaRPr>
            </a:p>
          </p:txBody>
        </p:sp>
        <p:sp>
          <p:nvSpPr>
            <p:cNvPr id="105561" name="Rectangle 94"/>
            <p:cNvSpPr>
              <a:spLocks noChangeArrowheads="1"/>
            </p:cNvSpPr>
            <p:nvPr/>
          </p:nvSpPr>
          <p:spPr bwMode="auto">
            <a:xfrm rot="-2100000">
              <a:off x="3004" y="725"/>
              <a:ext cx="133" cy="13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200" i="1">
                  <a:solidFill>
                    <a:srgbClr val="000000"/>
                  </a:solidFill>
                  <a:latin typeface="Arial" pitchFamily="34" charset="0"/>
                </a:rPr>
                <a:t>sr</a:t>
              </a:r>
              <a:endParaRPr lang="en-US">
                <a:solidFill>
                  <a:srgbClr val="000000"/>
                </a:solidFill>
                <a:latin typeface="Arial" pitchFamily="34" charset="0"/>
              </a:endParaRPr>
            </a:p>
          </p:txBody>
        </p:sp>
        <p:sp>
          <p:nvSpPr>
            <p:cNvPr id="105562" name="Freeform 95"/>
            <p:cNvSpPr>
              <a:spLocks noEditPoints="1"/>
            </p:cNvSpPr>
            <p:nvPr/>
          </p:nvSpPr>
          <p:spPr bwMode="auto">
            <a:xfrm>
              <a:off x="4102" y="1181"/>
              <a:ext cx="44" cy="394"/>
            </a:xfrm>
            <a:custGeom>
              <a:avLst/>
              <a:gdLst>
                <a:gd name="T0" fmla="*/ 30 w 44"/>
                <a:gd name="T1" fmla="*/ 15 h 394"/>
                <a:gd name="T2" fmla="*/ 15 w 44"/>
                <a:gd name="T3" fmla="*/ 0 h 394"/>
                <a:gd name="T4" fmla="*/ 30 w 44"/>
                <a:gd name="T5" fmla="*/ 29 h 394"/>
                <a:gd name="T6" fmla="*/ 15 w 44"/>
                <a:gd name="T7" fmla="*/ 44 h 394"/>
                <a:gd name="T8" fmla="*/ 30 w 44"/>
                <a:gd name="T9" fmla="*/ 29 h 394"/>
                <a:gd name="T10" fmla="*/ 30 w 44"/>
                <a:gd name="T11" fmla="*/ 73 h 394"/>
                <a:gd name="T12" fmla="*/ 15 w 44"/>
                <a:gd name="T13" fmla="*/ 59 h 394"/>
                <a:gd name="T14" fmla="*/ 30 w 44"/>
                <a:gd name="T15" fmla="*/ 88 h 394"/>
                <a:gd name="T16" fmla="*/ 15 w 44"/>
                <a:gd name="T17" fmla="*/ 103 h 394"/>
                <a:gd name="T18" fmla="*/ 30 w 44"/>
                <a:gd name="T19" fmla="*/ 88 h 394"/>
                <a:gd name="T20" fmla="*/ 30 w 44"/>
                <a:gd name="T21" fmla="*/ 132 h 394"/>
                <a:gd name="T22" fmla="*/ 15 w 44"/>
                <a:gd name="T23" fmla="*/ 117 h 394"/>
                <a:gd name="T24" fmla="*/ 30 w 44"/>
                <a:gd name="T25" fmla="*/ 147 h 394"/>
                <a:gd name="T26" fmla="*/ 15 w 44"/>
                <a:gd name="T27" fmla="*/ 162 h 394"/>
                <a:gd name="T28" fmla="*/ 30 w 44"/>
                <a:gd name="T29" fmla="*/ 147 h 394"/>
                <a:gd name="T30" fmla="*/ 30 w 44"/>
                <a:gd name="T31" fmla="*/ 191 h 394"/>
                <a:gd name="T32" fmla="*/ 15 w 44"/>
                <a:gd name="T33" fmla="*/ 176 h 394"/>
                <a:gd name="T34" fmla="*/ 30 w 44"/>
                <a:gd name="T35" fmla="*/ 206 h 394"/>
                <a:gd name="T36" fmla="*/ 15 w 44"/>
                <a:gd name="T37" fmla="*/ 220 h 394"/>
                <a:gd name="T38" fmla="*/ 30 w 44"/>
                <a:gd name="T39" fmla="*/ 206 h 394"/>
                <a:gd name="T40" fmla="*/ 30 w 44"/>
                <a:gd name="T41" fmla="*/ 250 h 394"/>
                <a:gd name="T42" fmla="*/ 15 w 44"/>
                <a:gd name="T43" fmla="*/ 235 h 394"/>
                <a:gd name="T44" fmla="*/ 30 w 44"/>
                <a:gd name="T45" fmla="*/ 264 h 394"/>
                <a:gd name="T46" fmla="*/ 15 w 44"/>
                <a:gd name="T47" fmla="*/ 279 h 394"/>
                <a:gd name="T48" fmla="*/ 30 w 44"/>
                <a:gd name="T49" fmla="*/ 264 h 394"/>
                <a:gd name="T50" fmla="*/ 30 w 44"/>
                <a:gd name="T51" fmla="*/ 309 h 394"/>
                <a:gd name="T52" fmla="*/ 15 w 44"/>
                <a:gd name="T53" fmla="*/ 294 h 394"/>
                <a:gd name="T54" fmla="*/ 30 w 44"/>
                <a:gd name="T55" fmla="*/ 323 h 394"/>
                <a:gd name="T56" fmla="*/ 15 w 44"/>
                <a:gd name="T57" fmla="*/ 338 h 394"/>
                <a:gd name="T58" fmla="*/ 30 w 44"/>
                <a:gd name="T59" fmla="*/ 323 h 394"/>
                <a:gd name="T60" fmla="*/ 30 w 44"/>
                <a:gd name="T61" fmla="*/ 357 h 394"/>
                <a:gd name="T62" fmla="*/ 15 w 44"/>
                <a:gd name="T63" fmla="*/ 353 h 394"/>
                <a:gd name="T64" fmla="*/ 44 w 44"/>
                <a:gd name="T65" fmla="*/ 350 h 394"/>
                <a:gd name="T66" fmla="*/ 0 w 44"/>
                <a:gd name="T67" fmla="*/ 350 h 39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4"/>
                <a:gd name="T103" fmla="*/ 0 h 394"/>
                <a:gd name="T104" fmla="*/ 44 w 44"/>
                <a:gd name="T105" fmla="*/ 394 h 39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4" h="39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3"/>
                  </a:lnTo>
                  <a:lnTo>
                    <a:pt x="15" y="73"/>
                  </a:lnTo>
                  <a:lnTo>
                    <a:pt x="15" y="59"/>
                  </a:lnTo>
                  <a:lnTo>
                    <a:pt x="30" y="59"/>
                  </a:lnTo>
                  <a:close/>
                  <a:moveTo>
                    <a:pt x="30" y="88"/>
                  </a:moveTo>
                  <a:lnTo>
                    <a:pt x="30" y="103"/>
                  </a:lnTo>
                  <a:lnTo>
                    <a:pt x="15" y="103"/>
                  </a:lnTo>
                  <a:lnTo>
                    <a:pt x="15" y="88"/>
                  </a:lnTo>
                  <a:lnTo>
                    <a:pt x="30" y="88"/>
                  </a:lnTo>
                  <a:close/>
                  <a:moveTo>
                    <a:pt x="30" y="117"/>
                  </a:moveTo>
                  <a:lnTo>
                    <a:pt x="30" y="132"/>
                  </a:lnTo>
                  <a:lnTo>
                    <a:pt x="15" y="132"/>
                  </a:lnTo>
                  <a:lnTo>
                    <a:pt x="15" y="117"/>
                  </a:lnTo>
                  <a:lnTo>
                    <a:pt x="30" y="117"/>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20"/>
                  </a:lnTo>
                  <a:lnTo>
                    <a:pt x="15" y="220"/>
                  </a:lnTo>
                  <a:lnTo>
                    <a:pt x="15" y="206"/>
                  </a:lnTo>
                  <a:lnTo>
                    <a:pt x="30" y="206"/>
                  </a:lnTo>
                  <a:close/>
                  <a:moveTo>
                    <a:pt x="30" y="235"/>
                  </a:moveTo>
                  <a:lnTo>
                    <a:pt x="30" y="250"/>
                  </a:lnTo>
                  <a:lnTo>
                    <a:pt x="15" y="250"/>
                  </a:lnTo>
                  <a:lnTo>
                    <a:pt x="15" y="235"/>
                  </a:lnTo>
                  <a:lnTo>
                    <a:pt x="30" y="235"/>
                  </a:lnTo>
                  <a:close/>
                  <a:moveTo>
                    <a:pt x="30" y="264"/>
                  </a:moveTo>
                  <a:lnTo>
                    <a:pt x="30" y="279"/>
                  </a:lnTo>
                  <a:lnTo>
                    <a:pt x="15" y="279"/>
                  </a:lnTo>
                  <a:lnTo>
                    <a:pt x="15" y="264"/>
                  </a:lnTo>
                  <a:lnTo>
                    <a:pt x="30" y="264"/>
                  </a:lnTo>
                  <a:close/>
                  <a:moveTo>
                    <a:pt x="30" y="294"/>
                  </a:moveTo>
                  <a:lnTo>
                    <a:pt x="30" y="309"/>
                  </a:lnTo>
                  <a:lnTo>
                    <a:pt x="15" y="309"/>
                  </a:lnTo>
                  <a:lnTo>
                    <a:pt x="15" y="294"/>
                  </a:lnTo>
                  <a:lnTo>
                    <a:pt x="30" y="294"/>
                  </a:lnTo>
                  <a:close/>
                  <a:moveTo>
                    <a:pt x="30" y="323"/>
                  </a:moveTo>
                  <a:lnTo>
                    <a:pt x="30" y="338"/>
                  </a:lnTo>
                  <a:lnTo>
                    <a:pt x="15" y="338"/>
                  </a:lnTo>
                  <a:lnTo>
                    <a:pt x="15" y="323"/>
                  </a:lnTo>
                  <a:lnTo>
                    <a:pt x="30" y="323"/>
                  </a:lnTo>
                  <a:close/>
                  <a:moveTo>
                    <a:pt x="30" y="353"/>
                  </a:moveTo>
                  <a:lnTo>
                    <a:pt x="30" y="357"/>
                  </a:lnTo>
                  <a:lnTo>
                    <a:pt x="15" y="357"/>
                  </a:lnTo>
                  <a:lnTo>
                    <a:pt x="15" y="353"/>
                  </a:lnTo>
                  <a:lnTo>
                    <a:pt x="30" y="353"/>
                  </a:lnTo>
                  <a:close/>
                  <a:moveTo>
                    <a:pt x="44" y="350"/>
                  </a:moveTo>
                  <a:lnTo>
                    <a:pt x="22" y="394"/>
                  </a:lnTo>
                  <a:lnTo>
                    <a:pt x="0" y="350"/>
                  </a:lnTo>
                  <a:lnTo>
                    <a:pt x="44" y="35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sp>
          <p:nvSpPr>
            <p:cNvPr id="105563" name="Freeform 96"/>
            <p:cNvSpPr>
              <a:spLocks noEditPoints="1"/>
            </p:cNvSpPr>
            <p:nvPr/>
          </p:nvSpPr>
          <p:spPr bwMode="auto">
            <a:xfrm>
              <a:off x="4102" y="1969"/>
              <a:ext cx="44" cy="254"/>
            </a:xfrm>
            <a:custGeom>
              <a:avLst/>
              <a:gdLst>
                <a:gd name="T0" fmla="*/ 30 w 44"/>
                <a:gd name="T1" fmla="*/ 0 h 254"/>
                <a:gd name="T2" fmla="*/ 30 w 44"/>
                <a:gd name="T3" fmla="*/ 15 h 254"/>
                <a:gd name="T4" fmla="*/ 15 w 44"/>
                <a:gd name="T5" fmla="*/ 15 h 254"/>
                <a:gd name="T6" fmla="*/ 15 w 44"/>
                <a:gd name="T7" fmla="*/ 0 h 254"/>
                <a:gd name="T8" fmla="*/ 30 w 44"/>
                <a:gd name="T9" fmla="*/ 0 h 254"/>
                <a:gd name="T10" fmla="*/ 30 w 44"/>
                <a:gd name="T11" fmla="*/ 29 h 254"/>
                <a:gd name="T12" fmla="*/ 30 w 44"/>
                <a:gd name="T13" fmla="*/ 44 h 254"/>
                <a:gd name="T14" fmla="*/ 15 w 44"/>
                <a:gd name="T15" fmla="*/ 44 h 254"/>
                <a:gd name="T16" fmla="*/ 15 w 44"/>
                <a:gd name="T17" fmla="*/ 29 h 254"/>
                <a:gd name="T18" fmla="*/ 30 w 44"/>
                <a:gd name="T19" fmla="*/ 29 h 254"/>
                <a:gd name="T20" fmla="*/ 30 w 44"/>
                <a:gd name="T21" fmla="*/ 59 h 254"/>
                <a:gd name="T22" fmla="*/ 30 w 44"/>
                <a:gd name="T23" fmla="*/ 74 h 254"/>
                <a:gd name="T24" fmla="*/ 15 w 44"/>
                <a:gd name="T25" fmla="*/ 74 h 254"/>
                <a:gd name="T26" fmla="*/ 15 w 44"/>
                <a:gd name="T27" fmla="*/ 59 h 254"/>
                <a:gd name="T28" fmla="*/ 30 w 44"/>
                <a:gd name="T29" fmla="*/ 59 h 254"/>
                <a:gd name="T30" fmla="*/ 30 w 44"/>
                <a:gd name="T31" fmla="*/ 88 h 254"/>
                <a:gd name="T32" fmla="*/ 30 w 44"/>
                <a:gd name="T33" fmla="*/ 103 h 254"/>
                <a:gd name="T34" fmla="*/ 15 w 44"/>
                <a:gd name="T35" fmla="*/ 103 h 254"/>
                <a:gd name="T36" fmla="*/ 15 w 44"/>
                <a:gd name="T37" fmla="*/ 88 h 254"/>
                <a:gd name="T38" fmla="*/ 30 w 44"/>
                <a:gd name="T39" fmla="*/ 88 h 254"/>
                <a:gd name="T40" fmla="*/ 30 w 44"/>
                <a:gd name="T41" fmla="*/ 118 h 254"/>
                <a:gd name="T42" fmla="*/ 30 w 44"/>
                <a:gd name="T43" fmla="*/ 132 h 254"/>
                <a:gd name="T44" fmla="*/ 15 w 44"/>
                <a:gd name="T45" fmla="*/ 132 h 254"/>
                <a:gd name="T46" fmla="*/ 15 w 44"/>
                <a:gd name="T47" fmla="*/ 118 h 254"/>
                <a:gd name="T48" fmla="*/ 30 w 44"/>
                <a:gd name="T49" fmla="*/ 118 h 254"/>
                <a:gd name="T50" fmla="*/ 30 w 44"/>
                <a:gd name="T51" fmla="*/ 147 h 254"/>
                <a:gd name="T52" fmla="*/ 30 w 44"/>
                <a:gd name="T53" fmla="*/ 162 h 254"/>
                <a:gd name="T54" fmla="*/ 15 w 44"/>
                <a:gd name="T55" fmla="*/ 162 h 254"/>
                <a:gd name="T56" fmla="*/ 15 w 44"/>
                <a:gd name="T57" fmla="*/ 147 h 254"/>
                <a:gd name="T58" fmla="*/ 30 w 44"/>
                <a:gd name="T59" fmla="*/ 147 h 254"/>
                <a:gd name="T60" fmla="*/ 30 w 44"/>
                <a:gd name="T61" fmla="*/ 176 h 254"/>
                <a:gd name="T62" fmla="*/ 30 w 44"/>
                <a:gd name="T63" fmla="*/ 191 h 254"/>
                <a:gd name="T64" fmla="*/ 15 w 44"/>
                <a:gd name="T65" fmla="*/ 191 h 254"/>
                <a:gd name="T66" fmla="*/ 15 w 44"/>
                <a:gd name="T67" fmla="*/ 176 h 254"/>
                <a:gd name="T68" fmla="*/ 30 w 44"/>
                <a:gd name="T69" fmla="*/ 176 h 254"/>
                <a:gd name="T70" fmla="*/ 30 w 44"/>
                <a:gd name="T71" fmla="*/ 206 h 254"/>
                <a:gd name="T72" fmla="*/ 30 w 44"/>
                <a:gd name="T73" fmla="*/ 217 h 254"/>
                <a:gd name="T74" fmla="*/ 15 w 44"/>
                <a:gd name="T75" fmla="*/ 217 h 254"/>
                <a:gd name="T76" fmla="*/ 15 w 44"/>
                <a:gd name="T77" fmla="*/ 206 h 254"/>
                <a:gd name="T78" fmla="*/ 30 w 44"/>
                <a:gd name="T79" fmla="*/ 206 h 254"/>
                <a:gd name="T80" fmla="*/ 44 w 44"/>
                <a:gd name="T81" fmla="*/ 210 h 254"/>
                <a:gd name="T82" fmla="*/ 22 w 44"/>
                <a:gd name="T83" fmla="*/ 254 h 254"/>
                <a:gd name="T84" fmla="*/ 0 w 44"/>
                <a:gd name="T85" fmla="*/ 210 h 254"/>
                <a:gd name="T86" fmla="*/ 44 w 44"/>
                <a:gd name="T87" fmla="*/ 210 h 25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
                <a:gd name="T133" fmla="*/ 0 h 254"/>
                <a:gd name="T134" fmla="*/ 44 w 44"/>
                <a:gd name="T135" fmla="*/ 254 h 25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 h="254">
                  <a:moveTo>
                    <a:pt x="30" y="0"/>
                  </a:moveTo>
                  <a:lnTo>
                    <a:pt x="30" y="15"/>
                  </a:lnTo>
                  <a:lnTo>
                    <a:pt x="15" y="15"/>
                  </a:lnTo>
                  <a:lnTo>
                    <a:pt x="15" y="0"/>
                  </a:lnTo>
                  <a:lnTo>
                    <a:pt x="30" y="0"/>
                  </a:lnTo>
                  <a:close/>
                  <a:moveTo>
                    <a:pt x="30" y="29"/>
                  </a:moveTo>
                  <a:lnTo>
                    <a:pt x="30" y="44"/>
                  </a:lnTo>
                  <a:lnTo>
                    <a:pt x="15" y="44"/>
                  </a:lnTo>
                  <a:lnTo>
                    <a:pt x="15" y="29"/>
                  </a:lnTo>
                  <a:lnTo>
                    <a:pt x="30" y="29"/>
                  </a:lnTo>
                  <a:close/>
                  <a:moveTo>
                    <a:pt x="30" y="59"/>
                  </a:moveTo>
                  <a:lnTo>
                    <a:pt x="30" y="74"/>
                  </a:lnTo>
                  <a:lnTo>
                    <a:pt x="15" y="74"/>
                  </a:lnTo>
                  <a:lnTo>
                    <a:pt x="15" y="59"/>
                  </a:lnTo>
                  <a:lnTo>
                    <a:pt x="30" y="59"/>
                  </a:lnTo>
                  <a:close/>
                  <a:moveTo>
                    <a:pt x="30" y="88"/>
                  </a:moveTo>
                  <a:lnTo>
                    <a:pt x="30" y="103"/>
                  </a:lnTo>
                  <a:lnTo>
                    <a:pt x="15" y="103"/>
                  </a:lnTo>
                  <a:lnTo>
                    <a:pt x="15" y="88"/>
                  </a:lnTo>
                  <a:lnTo>
                    <a:pt x="30" y="88"/>
                  </a:lnTo>
                  <a:close/>
                  <a:moveTo>
                    <a:pt x="30" y="118"/>
                  </a:moveTo>
                  <a:lnTo>
                    <a:pt x="30" y="132"/>
                  </a:lnTo>
                  <a:lnTo>
                    <a:pt x="15" y="132"/>
                  </a:lnTo>
                  <a:lnTo>
                    <a:pt x="15" y="118"/>
                  </a:lnTo>
                  <a:lnTo>
                    <a:pt x="30" y="118"/>
                  </a:lnTo>
                  <a:close/>
                  <a:moveTo>
                    <a:pt x="30" y="147"/>
                  </a:moveTo>
                  <a:lnTo>
                    <a:pt x="30" y="162"/>
                  </a:lnTo>
                  <a:lnTo>
                    <a:pt x="15" y="162"/>
                  </a:lnTo>
                  <a:lnTo>
                    <a:pt x="15" y="147"/>
                  </a:lnTo>
                  <a:lnTo>
                    <a:pt x="30" y="147"/>
                  </a:lnTo>
                  <a:close/>
                  <a:moveTo>
                    <a:pt x="30" y="176"/>
                  </a:moveTo>
                  <a:lnTo>
                    <a:pt x="30" y="191"/>
                  </a:lnTo>
                  <a:lnTo>
                    <a:pt x="15" y="191"/>
                  </a:lnTo>
                  <a:lnTo>
                    <a:pt x="15" y="176"/>
                  </a:lnTo>
                  <a:lnTo>
                    <a:pt x="30" y="176"/>
                  </a:lnTo>
                  <a:close/>
                  <a:moveTo>
                    <a:pt x="30" y="206"/>
                  </a:moveTo>
                  <a:lnTo>
                    <a:pt x="30" y="217"/>
                  </a:lnTo>
                  <a:lnTo>
                    <a:pt x="15" y="217"/>
                  </a:lnTo>
                  <a:lnTo>
                    <a:pt x="15" y="206"/>
                  </a:lnTo>
                  <a:lnTo>
                    <a:pt x="30" y="206"/>
                  </a:lnTo>
                  <a:close/>
                  <a:moveTo>
                    <a:pt x="44" y="210"/>
                  </a:moveTo>
                  <a:lnTo>
                    <a:pt x="22" y="254"/>
                  </a:lnTo>
                  <a:lnTo>
                    <a:pt x="0" y="210"/>
                  </a:lnTo>
                  <a:lnTo>
                    <a:pt x="44" y="210"/>
                  </a:lnTo>
                  <a:close/>
                </a:path>
              </a:pathLst>
            </a:custGeom>
            <a:solidFill>
              <a:srgbClr val="0000FF"/>
            </a:solidFill>
            <a:ln w="1">
              <a:solidFill>
                <a:srgbClr val="0000FF"/>
              </a:solidFill>
              <a:bevel/>
              <a:headEnd/>
              <a:tailEnd/>
            </a:ln>
          </p:spPr>
          <p:txBody>
            <a:bodyPr/>
            <a:lstStyle/>
            <a:p>
              <a:pPr algn="ctr" eaLnBrk="0" fontAlgn="base" hangingPunct="0">
                <a:spcBef>
                  <a:spcPct val="0"/>
                </a:spcBef>
                <a:spcAft>
                  <a:spcPct val="0"/>
                </a:spcAft>
              </a:pPr>
              <a:endParaRPr kumimoji="1" lang="en-US" sz="2000">
                <a:solidFill>
                  <a:srgbClr val="808080"/>
                </a:solidFill>
              </a:endParaRPr>
            </a:p>
          </p:txBody>
        </p:sp>
      </p:grpSp>
    </p:spTree>
    <p:extLst>
      <p:ext uri="{BB962C8B-B14F-4D97-AF65-F5344CB8AC3E}">
        <p14:creationId xmlns:p14="http://schemas.microsoft.com/office/powerpoint/2010/main" val="22146766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1" descr="WoodCampAvalanche1"/>
          <p:cNvPicPr>
            <a:picLocks noChangeAspect="1" noChangeArrowheads="1"/>
          </p:cNvPicPr>
          <p:nvPr/>
        </p:nvPicPr>
        <p:blipFill>
          <a:blip r:embed="rId2" cstate="print"/>
          <a:srcRect r="5502" b="3824"/>
          <a:stretch>
            <a:fillRect/>
          </a:stretch>
        </p:blipFill>
        <p:spPr bwMode="auto">
          <a:xfrm>
            <a:off x="2173288" y="1135063"/>
            <a:ext cx="6813550" cy="5357812"/>
          </a:xfrm>
          <a:prstGeom prst="rect">
            <a:avLst/>
          </a:prstGeom>
          <a:noFill/>
          <a:ln w="9525">
            <a:noFill/>
            <a:miter lim="800000"/>
            <a:headEnd/>
            <a:tailEnd/>
          </a:ln>
        </p:spPr>
      </p:pic>
      <p:sp>
        <p:nvSpPr>
          <p:cNvPr id="106499" name="Rectangle 2"/>
          <p:cNvSpPr>
            <a:spLocks noGrp="1" noChangeArrowheads="1"/>
          </p:cNvSpPr>
          <p:nvPr>
            <p:ph type="title"/>
          </p:nvPr>
        </p:nvSpPr>
        <p:spPr>
          <a:xfrm>
            <a:off x="457200" y="274638"/>
            <a:ext cx="8229600" cy="796925"/>
          </a:xfrm>
        </p:spPr>
        <p:txBody>
          <a:bodyPr/>
          <a:lstStyle/>
          <a:p>
            <a:pPr eaLnBrk="1" hangingPunct="1"/>
            <a:r>
              <a:rPr lang="en-US" smtClean="0"/>
              <a:t>Avalanche Runout</a:t>
            </a:r>
          </a:p>
        </p:txBody>
      </p:sp>
      <p:sp>
        <p:nvSpPr>
          <p:cNvPr id="106500" name="Freeform 5"/>
          <p:cNvSpPr>
            <a:spLocks/>
          </p:cNvSpPr>
          <p:nvPr/>
        </p:nvSpPr>
        <p:spPr bwMode="auto">
          <a:xfrm>
            <a:off x="290513" y="1025525"/>
            <a:ext cx="1954212" cy="1606550"/>
          </a:xfrm>
          <a:custGeom>
            <a:avLst/>
            <a:gdLst>
              <a:gd name="T0" fmla="*/ 0 w 1231"/>
              <a:gd name="T1" fmla="*/ 0 h 1012"/>
              <a:gd name="T2" fmla="*/ 2147483647 w 1231"/>
              <a:gd name="T3" fmla="*/ 2147483647 h 1012"/>
              <a:gd name="T4" fmla="*/ 2147483647 w 1231"/>
              <a:gd name="T5" fmla="*/ 2147483647 h 1012"/>
              <a:gd name="T6" fmla="*/ 2147483647 w 1231"/>
              <a:gd name="T7" fmla="*/ 2147483647 h 1012"/>
              <a:gd name="T8" fmla="*/ 2147483647 w 1231"/>
              <a:gd name="T9" fmla="*/ 2147483647 h 1012"/>
              <a:gd name="T10" fmla="*/ 0 60000 65536"/>
              <a:gd name="T11" fmla="*/ 0 60000 65536"/>
              <a:gd name="T12" fmla="*/ 0 60000 65536"/>
              <a:gd name="T13" fmla="*/ 0 60000 65536"/>
              <a:gd name="T14" fmla="*/ 0 60000 65536"/>
              <a:gd name="T15" fmla="*/ 0 w 1231"/>
              <a:gd name="T16" fmla="*/ 0 h 1012"/>
              <a:gd name="T17" fmla="*/ 1231 w 1231"/>
              <a:gd name="T18" fmla="*/ 1012 h 1012"/>
            </a:gdLst>
            <a:ahLst/>
            <a:cxnLst>
              <a:cxn ang="T10">
                <a:pos x="T0" y="T1"/>
              </a:cxn>
              <a:cxn ang="T11">
                <a:pos x="T2" y="T3"/>
              </a:cxn>
              <a:cxn ang="T12">
                <a:pos x="T4" y="T5"/>
              </a:cxn>
              <a:cxn ang="T13">
                <a:pos x="T6" y="T7"/>
              </a:cxn>
              <a:cxn ang="T14">
                <a:pos x="T8" y="T9"/>
              </a:cxn>
            </a:cxnLst>
            <a:rect l="T15" t="T16" r="T17" b="T18"/>
            <a:pathLst>
              <a:path w="1231" h="1012">
                <a:moveTo>
                  <a:pt x="0" y="0"/>
                </a:moveTo>
                <a:cubicBezTo>
                  <a:pt x="53" y="169"/>
                  <a:pt x="106" y="338"/>
                  <a:pt x="192" y="462"/>
                </a:cubicBezTo>
                <a:cubicBezTo>
                  <a:pt x="278" y="586"/>
                  <a:pt x="404" y="672"/>
                  <a:pt x="515" y="742"/>
                </a:cubicBezTo>
                <a:cubicBezTo>
                  <a:pt x="626" y="812"/>
                  <a:pt x="737" y="836"/>
                  <a:pt x="856" y="881"/>
                </a:cubicBezTo>
                <a:cubicBezTo>
                  <a:pt x="975" y="926"/>
                  <a:pt x="1103" y="969"/>
                  <a:pt x="1231" y="1012"/>
                </a:cubicBezTo>
              </a:path>
            </a:pathLst>
          </a:custGeom>
          <a:noFill/>
          <a:ln w="38100">
            <a:solidFill>
              <a:schemeClr val="tx1"/>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06501" name="Line 6"/>
          <p:cNvSpPr>
            <a:spLocks noChangeShapeType="1"/>
          </p:cNvSpPr>
          <p:nvPr/>
        </p:nvSpPr>
        <p:spPr bwMode="auto">
          <a:xfrm>
            <a:off x="290513" y="1081088"/>
            <a:ext cx="1760537" cy="1482725"/>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06502" name="Line 7"/>
          <p:cNvSpPr>
            <a:spLocks noChangeShapeType="1"/>
          </p:cNvSpPr>
          <p:nvPr/>
        </p:nvSpPr>
        <p:spPr bwMode="auto">
          <a:xfrm flipH="1">
            <a:off x="430213" y="2549525"/>
            <a:ext cx="1577975" cy="0"/>
          </a:xfrm>
          <a:prstGeom prst="line">
            <a:avLst/>
          </a:pr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06503" name="Text Box 8"/>
          <p:cNvSpPr txBox="1">
            <a:spLocks noChangeArrowheads="1"/>
          </p:cNvSpPr>
          <p:nvPr/>
        </p:nvSpPr>
        <p:spPr bwMode="auto">
          <a:xfrm>
            <a:off x="1555750" y="1693863"/>
            <a:ext cx="407988" cy="519112"/>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800">
                <a:solidFill>
                  <a:srgbClr val="000000"/>
                </a:solidFill>
                <a:sym typeface="Symbol" pitchFamily="18" charset="2"/>
              </a:rPr>
              <a:t></a:t>
            </a:r>
          </a:p>
        </p:txBody>
      </p:sp>
      <p:sp>
        <p:nvSpPr>
          <p:cNvPr id="106504" name="Freeform 9"/>
          <p:cNvSpPr>
            <a:spLocks/>
          </p:cNvSpPr>
          <p:nvPr/>
        </p:nvSpPr>
        <p:spPr bwMode="auto">
          <a:xfrm>
            <a:off x="1289050" y="2078038"/>
            <a:ext cx="165100" cy="457200"/>
          </a:xfrm>
          <a:custGeom>
            <a:avLst/>
            <a:gdLst>
              <a:gd name="T0" fmla="*/ 2147483647 w 104"/>
              <a:gd name="T1" fmla="*/ 0 h 288"/>
              <a:gd name="T2" fmla="*/ 2147483647 w 104"/>
              <a:gd name="T3" fmla="*/ 2147483647 h 288"/>
              <a:gd name="T4" fmla="*/ 0 w 104"/>
              <a:gd name="T5" fmla="*/ 2147483647 h 288"/>
              <a:gd name="T6" fmla="*/ 0 60000 65536"/>
              <a:gd name="T7" fmla="*/ 0 60000 65536"/>
              <a:gd name="T8" fmla="*/ 0 60000 65536"/>
              <a:gd name="T9" fmla="*/ 0 w 104"/>
              <a:gd name="T10" fmla="*/ 0 h 288"/>
              <a:gd name="T11" fmla="*/ 104 w 104"/>
              <a:gd name="T12" fmla="*/ 288 h 288"/>
            </a:gdLst>
            <a:ahLst/>
            <a:cxnLst>
              <a:cxn ang="T6">
                <a:pos x="T0" y="T1"/>
              </a:cxn>
              <a:cxn ang="T7">
                <a:pos x="T2" y="T3"/>
              </a:cxn>
              <a:cxn ang="T8">
                <a:pos x="T4" y="T5"/>
              </a:cxn>
            </a:cxnLst>
            <a:rect l="T9" t="T10" r="T11" b="T12"/>
            <a:pathLst>
              <a:path w="104" h="288">
                <a:moveTo>
                  <a:pt x="104" y="0"/>
                </a:moveTo>
                <a:cubicBezTo>
                  <a:pt x="73" y="37"/>
                  <a:pt x="43" y="74"/>
                  <a:pt x="26" y="122"/>
                </a:cubicBezTo>
                <a:cubicBezTo>
                  <a:pt x="9" y="170"/>
                  <a:pt x="4" y="229"/>
                  <a:pt x="0" y="288"/>
                </a:cubicBezTo>
              </a:path>
            </a:pathLst>
          </a:custGeom>
          <a:noFill/>
          <a:ln w="9525">
            <a:solidFill>
              <a:schemeClr val="bg2"/>
            </a:solidFill>
            <a:round/>
            <a:headEnd/>
            <a:tailEnd/>
          </a:ln>
        </p:spPr>
        <p:txBody>
          <a:bodyPr wrap="none" anchor="ctr"/>
          <a:lstStyle/>
          <a:p>
            <a:pPr algn="ctr" eaLnBrk="0" fontAlgn="base" hangingPunct="0">
              <a:spcBef>
                <a:spcPct val="0"/>
              </a:spcBef>
              <a:spcAft>
                <a:spcPct val="0"/>
              </a:spcAft>
            </a:pPr>
            <a:endParaRPr kumimoji="1" lang="en-US" sz="2000">
              <a:solidFill>
                <a:srgbClr val="808080"/>
              </a:solidFill>
            </a:endParaRPr>
          </a:p>
        </p:txBody>
      </p:sp>
      <p:sp>
        <p:nvSpPr>
          <p:cNvPr id="106505" name="Text Box 10"/>
          <p:cNvSpPr txBox="1">
            <a:spLocks noChangeArrowheads="1"/>
          </p:cNvSpPr>
          <p:nvPr/>
        </p:nvSpPr>
        <p:spPr bwMode="auto">
          <a:xfrm>
            <a:off x="304800" y="2951163"/>
            <a:ext cx="2160588" cy="3378200"/>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sz="2400">
                <a:solidFill>
                  <a:srgbClr val="000000"/>
                </a:solidFill>
              </a:rPr>
              <a:t>Upslope recursion to determine elevation and distance to point in trigger zone that has the highest alpha angle</a:t>
            </a:r>
          </a:p>
        </p:txBody>
      </p:sp>
    </p:spTree>
    <p:extLst>
      <p:ext uri="{BB962C8B-B14F-4D97-AF65-F5344CB8AC3E}">
        <p14:creationId xmlns:p14="http://schemas.microsoft.com/office/powerpoint/2010/main" val="40399310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740930" y="99147"/>
            <a:ext cx="7772400" cy="898525"/>
          </a:xfrm>
        </p:spPr>
        <p:txBody>
          <a:bodyPr/>
          <a:lstStyle/>
          <a:p>
            <a:pPr eaLnBrk="1" hangingPunct="1"/>
            <a:r>
              <a:rPr lang="en-US" dirty="0" smtClean="0">
                <a:latin typeface="Arial" pitchFamily="34" charset="0"/>
                <a:cs typeface="Arial" pitchFamily="34" charset="0"/>
              </a:rPr>
              <a:t>Summary Concepts</a:t>
            </a:r>
          </a:p>
        </p:txBody>
      </p:sp>
      <p:sp>
        <p:nvSpPr>
          <p:cNvPr id="109571" name="Rectangle 3"/>
          <p:cNvSpPr>
            <a:spLocks noGrp="1" noChangeArrowheads="1"/>
          </p:cNvSpPr>
          <p:nvPr>
            <p:ph idx="1"/>
          </p:nvPr>
        </p:nvSpPr>
        <p:spPr>
          <a:xfrm>
            <a:off x="651309" y="1237974"/>
            <a:ext cx="8215600" cy="4775200"/>
          </a:xfrm>
          <a:noFill/>
        </p:spPr>
        <p:txBody>
          <a:bodyPr/>
          <a:lstStyle/>
          <a:p>
            <a:pPr eaLnBrk="1" hangingPunct="1"/>
            <a:r>
              <a:rPr lang="en-US" sz="2800" dirty="0">
                <a:latin typeface="Arial" pitchFamily="34" charset="0"/>
                <a:cs typeface="Arial" pitchFamily="34" charset="0"/>
              </a:rPr>
              <a:t>The GIS grid based terrain flow data model enables the representation of flow processes at and near the earth surface and derivation of a wide variety of information useful for the study of hydrologic </a:t>
            </a:r>
            <a:r>
              <a:rPr lang="en-US" sz="2800" dirty="0" smtClean="0">
                <a:latin typeface="Arial" pitchFamily="34" charset="0"/>
                <a:cs typeface="Arial" pitchFamily="34" charset="0"/>
              </a:rPr>
              <a:t>processes.</a:t>
            </a:r>
          </a:p>
          <a:p>
            <a:pPr lvl="1" eaLnBrk="1" hangingPunct="1"/>
            <a:r>
              <a:rPr lang="en-US" sz="2400" dirty="0" smtClean="0">
                <a:latin typeface="Arial" pitchFamily="34" charset="0"/>
                <a:cs typeface="Arial" pitchFamily="34" charset="0"/>
              </a:rPr>
              <a:t>Slope</a:t>
            </a:r>
          </a:p>
          <a:p>
            <a:pPr lvl="1" eaLnBrk="1" hangingPunct="1"/>
            <a:r>
              <a:rPr lang="en-US" sz="2400" dirty="0" smtClean="0">
                <a:latin typeface="Arial" pitchFamily="34" charset="0"/>
                <a:cs typeface="Arial" pitchFamily="34" charset="0"/>
              </a:rPr>
              <a:t>Flow direction</a:t>
            </a:r>
          </a:p>
          <a:p>
            <a:pPr lvl="1" eaLnBrk="1" hangingPunct="1"/>
            <a:r>
              <a:rPr lang="en-US" sz="2400" dirty="0" smtClean="0">
                <a:latin typeface="Arial" pitchFamily="34" charset="0"/>
                <a:cs typeface="Arial" pitchFamily="34" charset="0"/>
              </a:rPr>
              <a:t>Drainage area</a:t>
            </a:r>
          </a:p>
          <a:p>
            <a:pPr lvl="1" eaLnBrk="1" hangingPunct="1"/>
            <a:r>
              <a:rPr lang="en-US" sz="2400" dirty="0" smtClean="0">
                <a:latin typeface="Arial" pitchFamily="34" charset="0"/>
                <a:cs typeface="Arial" pitchFamily="34" charset="0"/>
              </a:rPr>
              <a:t>Catchments, watersheds and channel networks</a:t>
            </a:r>
          </a:p>
          <a:p>
            <a:pPr lvl="1" eaLnBrk="1" hangingPunct="1"/>
            <a:r>
              <a:rPr lang="en-US" sz="2400" dirty="0" smtClean="0">
                <a:latin typeface="Arial" pitchFamily="34" charset="0"/>
                <a:cs typeface="Arial" pitchFamily="34" charset="0"/>
              </a:rPr>
              <a:t>Multiple other flow related quantities</a:t>
            </a:r>
          </a:p>
        </p:txBody>
      </p:sp>
    </p:spTree>
    <p:extLst>
      <p:ext uri="{BB962C8B-B14F-4D97-AF65-F5344CB8AC3E}">
        <p14:creationId xmlns:p14="http://schemas.microsoft.com/office/powerpoint/2010/main" val="3648923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787400" y="131763"/>
            <a:ext cx="7772400" cy="1143000"/>
          </a:xfrm>
        </p:spPr>
        <p:txBody>
          <a:bodyPr/>
          <a:lstStyle/>
          <a:p>
            <a:pPr eaLnBrk="1" hangingPunct="1"/>
            <a:r>
              <a:rPr lang="en-US" dirty="0" smtClean="0">
                <a:latin typeface="Arial" pitchFamily="34" charset="0"/>
                <a:cs typeface="Arial" pitchFamily="34" charset="0"/>
              </a:rPr>
              <a:t>Summary Concepts (2)</a:t>
            </a:r>
          </a:p>
        </p:txBody>
      </p:sp>
      <p:sp>
        <p:nvSpPr>
          <p:cNvPr id="139267" name="Rectangle 3"/>
          <p:cNvSpPr>
            <a:spLocks noGrp="1" noChangeArrowheads="1"/>
          </p:cNvSpPr>
          <p:nvPr>
            <p:ph idx="1"/>
          </p:nvPr>
        </p:nvSpPr>
        <p:spPr>
          <a:xfrm>
            <a:off x="685800" y="1352550"/>
            <a:ext cx="7772400" cy="4865688"/>
          </a:xfrm>
        </p:spPr>
        <p:txBody>
          <a:bodyPr/>
          <a:lstStyle/>
          <a:p>
            <a:pPr eaLnBrk="1" hangingPunct="1">
              <a:lnSpc>
                <a:spcPct val="90000"/>
              </a:lnSpc>
            </a:pPr>
            <a:r>
              <a:rPr lang="en-US" sz="2800" dirty="0" smtClean="0">
                <a:latin typeface="Arial" pitchFamily="34" charset="0"/>
                <a:cs typeface="Arial" pitchFamily="34" charset="0"/>
              </a:rPr>
              <a:t>Hydrologic processes are different between </a:t>
            </a:r>
            <a:r>
              <a:rPr lang="en-US" sz="2800" dirty="0" err="1" smtClean="0">
                <a:latin typeface="Arial" pitchFamily="34" charset="0"/>
                <a:cs typeface="Arial" pitchFamily="34" charset="0"/>
              </a:rPr>
              <a:t>hillslopes</a:t>
            </a:r>
            <a:r>
              <a:rPr lang="en-US" sz="2800" dirty="0" smtClean="0">
                <a:latin typeface="Arial" pitchFamily="34" charset="0"/>
                <a:cs typeface="Arial" pitchFamily="34" charset="0"/>
              </a:rPr>
              <a:t> and channels</a:t>
            </a:r>
          </a:p>
          <a:p>
            <a:pPr eaLnBrk="1" hangingPunct="1">
              <a:lnSpc>
                <a:spcPct val="90000"/>
              </a:lnSpc>
            </a:pPr>
            <a:r>
              <a:rPr lang="en-US" sz="2800" dirty="0" smtClean="0">
                <a:latin typeface="Arial" pitchFamily="34" charset="0"/>
                <a:cs typeface="Arial" pitchFamily="34" charset="0"/>
              </a:rPr>
              <a:t>Drainage density defines the average spacing between streams and the representative length of </a:t>
            </a:r>
            <a:r>
              <a:rPr lang="en-US" sz="2800" dirty="0" err="1" smtClean="0">
                <a:latin typeface="Arial" pitchFamily="34" charset="0"/>
                <a:cs typeface="Arial" pitchFamily="34" charset="0"/>
              </a:rPr>
              <a:t>hillslopes</a:t>
            </a:r>
            <a:endParaRPr lang="en-US" sz="2800" dirty="0" smtClean="0">
              <a:latin typeface="Arial" pitchFamily="34" charset="0"/>
              <a:cs typeface="Arial" pitchFamily="34" charset="0"/>
            </a:endParaRPr>
          </a:p>
          <a:p>
            <a:pPr eaLnBrk="1" hangingPunct="1">
              <a:lnSpc>
                <a:spcPct val="90000"/>
              </a:lnSpc>
            </a:pPr>
            <a:r>
              <a:rPr lang="en-US" sz="2800" dirty="0" smtClean="0">
                <a:latin typeface="Arial" pitchFamily="34" charset="0"/>
                <a:cs typeface="Arial" pitchFamily="34" charset="0"/>
              </a:rPr>
              <a:t>The constant drop property provides a basis for selecting channel delineation criteria to preserve the natural drainage density of the topography</a:t>
            </a:r>
          </a:p>
          <a:p>
            <a:pPr eaLnBrk="1" hangingPunct="1">
              <a:lnSpc>
                <a:spcPct val="90000"/>
              </a:lnSpc>
            </a:pPr>
            <a:r>
              <a:rPr lang="en-US" sz="2800" dirty="0" smtClean="0">
                <a:latin typeface="Arial" pitchFamily="34" charset="0"/>
                <a:cs typeface="Arial" pitchFamily="34" charset="0"/>
                <a:sym typeface="Symbol" pitchFamily="18" charset="2"/>
              </a:rPr>
              <a:t>Generalized channel delineation criteria can represent spatial variability in the topographic texture and drainage density</a:t>
            </a: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496356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274638"/>
            <a:ext cx="8229600" cy="796925"/>
          </a:xfrm>
        </p:spPr>
        <p:txBody>
          <a:bodyPr/>
          <a:lstStyle/>
          <a:p>
            <a:pPr eaLnBrk="1" hangingPunct="1"/>
            <a:r>
              <a:rPr lang="en-US" dirty="0" smtClean="0">
                <a:latin typeface="Arial" pitchFamily="34" charset="0"/>
              </a:rPr>
              <a:t>Summary Concepts (3)</a:t>
            </a:r>
          </a:p>
        </p:txBody>
      </p:sp>
      <p:sp>
        <p:nvSpPr>
          <p:cNvPr id="51203" name="Rectangle 10"/>
          <p:cNvSpPr>
            <a:spLocks noGrp="1" noChangeArrowheads="1"/>
          </p:cNvSpPr>
          <p:nvPr>
            <p:ph idx="1"/>
          </p:nvPr>
        </p:nvSpPr>
        <p:spPr>
          <a:xfrm>
            <a:off x="293688" y="1463675"/>
            <a:ext cx="8556625" cy="5018088"/>
          </a:xfrm>
        </p:spPr>
        <p:txBody>
          <a:bodyPr/>
          <a:lstStyle/>
          <a:p>
            <a:pPr eaLnBrk="1" hangingPunct="1">
              <a:spcBef>
                <a:spcPts val="1200"/>
              </a:spcBef>
            </a:pPr>
            <a:r>
              <a:rPr lang="en-US" sz="3000" dirty="0" smtClean="0">
                <a:latin typeface="Arial" pitchFamily="34" charset="0"/>
              </a:rPr>
              <a:t>Flow algebra generalizes the recursive flow accumulation methodology</a:t>
            </a:r>
          </a:p>
          <a:p>
            <a:pPr eaLnBrk="1" hangingPunct="1">
              <a:spcBef>
                <a:spcPts val="1200"/>
              </a:spcBef>
            </a:pPr>
            <a:r>
              <a:rPr lang="en-US" sz="3000" dirty="0" smtClean="0">
                <a:latin typeface="Arial" pitchFamily="34" charset="0"/>
              </a:rPr>
              <a:t>Downslope and upslope logic</a:t>
            </a:r>
          </a:p>
          <a:p>
            <a:pPr eaLnBrk="1" hangingPunct="1">
              <a:spcBef>
                <a:spcPts val="1200"/>
              </a:spcBef>
            </a:pPr>
            <a:r>
              <a:rPr lang="en-US" sz="3000" dirty="0" smtClean="0">
                <a:latin typeface="Arial" pitchFamily="34" charset="0"/>
              </a:rPr>
              <a:t>Several new flow algebra </a:t>
            </a:r>
            <a:r>
              <a:rPr lang="en-US" sz="3000" dirty="0" smtClean="0">
                <a:latin typeface="Arial" pitchFamily="34" charset="0"/>
              </a:rPr>
              <a:t>functions</a:t>
            </a:r>
          </a:p>
          <a:p>
            <a:pPr eaLnBrk="1" hangingPunct="1">
              <a:spcBef>
                <a:spcPts val="1200"/>
              </a:spcBef>
            </a:pPr>
            <a:r>
              <a:rPr lang="en-US" sz="3000" dirty="0" smtClean="0">
                <a:latin typeface="Arial" pitchFamily="34" charset="0"/>
              </a:rPr>
              <a:t>Edge contamination checking is important to ensure that results are not impacted by area outside the domain of the DEM analyzed</a:t>
            </a:r>
            <a:endParaRPr lang="en-US" sz="3000" dirty="0" smtClean="0">
              <a:latin typeface="Arial" pitchFamily="34" charset="0"/>
            </a:endParaRPr>
          </a:p>
        </p:txBody>
      </p:sp>
    </p:spTree>
    <p:extLst>
      <p:ext uri="{BB962C8B-B14F-4D97-AF65-F5344CB8AC3E}">
        <p14:creationId xmlns:p14="http://schemas.microsoft.com/office/powerpoint/2010/main" val="14739317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19400" y="451940"/>
            <a:ext cx="6096000" cy="1143000"/>
          </a:xfrm>
        </p:spPr>
        <p:txBody>
          <a:bodyPr/>
          <a:lstStyle/>
          <a:p>
            <a:r>
              <a:rPr lang="en-US" dirty="0" smtClean="0"/>
              <a:t>Outline</a:t>
            </a:r>
            <a:endParaRPr lang="en-US" dirty="0"/>
          </a:p>
        </p:txBody>
      </p:sp>
      <p:sp>
        <p:nvSpPr>
          <p:cNvPr id="3" name="Content Placeholder 2"/>
          <p:cNvSpPr>
            <a:spLocks noGrp="1"/>
          </p:cNvSpPr>
          <p:nvPr>
            <p:ph idx="1"/>
          </p:nvPr>
        </p:nvSpPr>
        <p:spPr>
          <a:xfrm>
            <a:off x="1468583" y="1981200"/>
            <a:ext cx="7446818" cy="4114800"/>
          </a:xfrm>
        </p:spPr>
        <p:txBody>
          <a:bodyPr/>
          <a:lstStyle/>
          <a:p>
            <a:r>
              <a:rPr lang="en-US" dirty="0" smtClean="0"/>
              <a:t>Overview of principles and methods (60 min) </a:t>
            </a:r>
          </a:p>
          <a:p>
            <a:r>
              <a:rPr lang="en-US" dirty="0" smtClean="0">
                <a:solidFill>
                  <a:srgbClr val="FF0000"/>
                </a:solidFill>
              </a:rPr>
              <a:t>Break (10 min) </a:t>
            </a:r>
          </a:p>
          <a:p>
            <a:r>
              <a:rPr lang="en-US" dirty="0" smtClean="0"/>
              <a:t>Hands on using ArcGIS and R (50 min) </a:t>
            </a:r>
          </a:p>
          <a:p>
            <a:r>
              <a:rPr lang="en-US" dirty="0" smtClean="0"/>
              <a:t>Break (10 min)  </a:t>
            </a:r>
          </a:p>
          <a:p>
            <a:r>
              <a:rPr lang="en-US" dirty="0" err="1" smtClean="0"/>
              <a:t>TauDEM</a:t>
            </a:r>
            <a:r>
              <a:rPr lang="en-US" dirty="0" smtClean="0"/>
              <a:t> parallel methods (15 min)</a:t>
            </a:r>
          </a:p>
          <a:p>
            <a:r>
              <a:rPr lang="en-US" dirty="0" err="1" smtClean="0"/>
              <a:t>TauDEM</a:t>
            </a:r>
            <a:r>
              <a:rPr lang="en-US" dirty="0" smtClean="0"/>
              <a:t> on CSDMS Beach (20 min)</a:t>
            </a:r>
          </a:p>
          <a:p>
            <a:r>
              <a:rPr lang="en-US" dirty="0" smtClean="0"/>
              <a:t>Discussion and overrun cushion (15 min)</a:t>
            </a:r>
            <a:endParaRPr lang="en-US" dirty="0"/>
          </a:p>
        </p:txBody>
      </p:sp>
    </p:spTree>
    <p:extLst>
      <p:ext uri="{BB962C8B-B14F-4D97-AF65-F5344CB8AC3E}">
        <p14:creationId xmlns:p14="http://schemas.microsoft.com/office/powerpoint/2010/main" val="41579595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51940"/>
            <a:ext cx="6096000" cy="1143000"/>
          </a:xfrm>
        </p:spPr>
        <p:txBody>
          <a:bodyPr/>
          <a:lstStyle/>
          <a:p>
            <a:r>
              <a:rPr lang="en-US" dirty="0" smtClean="0"/>
              <a:t>Outline</a:t>
            </a:r>
            <a:endParaRPr lang="en-US" dirty="0"/>
          </a:p>
        </p:txBody>
      </p:sp>
      <p:sp>
        <p:nvSpPr>
          <p:cNvPr id="3" name="Content Placeholder 2"/>
          <p:cNvSpPr>
            <a:spLocks noGrp="1"/>
          </p:cNvSpPr>
          <p:nvPr>
            <p:ph idx="1"/>
          </p:nvPr>
        </p:nvSpPr>
        <p:spPr>
          <a:xfrm>
            <a:off x="1468583" y="1981200"/>
            <a:ext cx="7446818" cy="4114800"/>
          </a:xfrm>
        </p:spPr>
        <p:txBody>
          <a:bodyPr/>
          <a:lstStyle/>
          <a:p>
            <a:r>
              <a:rPr lang="en-US" dirty="0" smtClean="0"/>
              <a:t>Overview of principles and methods (60 min) </a:t>
            </a:r>
          </a:p>
          <a:p>
            <a:r>
              <a:rPr lang="en-US" dirty="0" smtClean="0"/>
              <a:t>Break (10 min) </a:t>
            </a:r>
          </a:p>
          <a:p>
            <a:r>
              <a:rPr lang="en-US" dirty="0" smtClean="0">
                <a:solidFill>
                  <a:srgbClr val="FF0000"/>
                </a:solidFill>
              </a:rPr>
              <a:t>Hands on using ArcGIS and R (50 min) </a:t>
            </a:r>
          </a:p>
          <a:p>
            <a:r>
              <a:rPr lang="en-US" dirty="0" smtClean="0"/>
              <a:t>Break (10 min)  </a:t>
            </a:r>
          </a:p>
          <a:p>
            <a:r>
              <a:rPr lang="en-US" dirty="0" err="1" smtClean="0"/>
              <a:t>TauDEM</a:t>
            </a:r>
            <a:r>
              <a:rPr lang="en-US" dirty="0" smtClean="0"/>
              <a:t> parallel methods (15 min)</a:t>
            </a:r>
          </a:p>
          <a:p>
            <a:r>
              <a:rPr lang="en-US" dirty="0" err="1" smtClean="0"/>
              <a:t>TauDEM</a:t>
            </a:r>
            <a:r>
              <a:rPr lang="en-US" dirty="0" smtClean="0"/>
              <a:t> on CSDMS Beach (20 min)</a:t>
            </a:r>
          </a:p>
          <a:p>
            <a:r>
              <a:rPr lang="en-US" dirty="0" smtClean="0"/>
              <a:t>Discussion and overrun cushion (15 min)</a:t>
            </a:r>
            <a:endParaRPr lang="en-US" dirty="0"/>
          </a:p>
        </p:txBody>
      </p:sp>
    </p:spTree>
    <p:extLst>
      <p:ext uri="{BB962C8B-B14F-4D97-AF65-F5344CB8AC3E}">
        <p14:creationId xmlns:p14="http://schemas.microsoft.com/office/powerpoint/2010/main" val="311602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Digital Elevation Model data</a:t>
            </a:r>
            <a:endParaRPr lang="en-US" dirty="0"/>
          </a:p>
        </p:txBody>
      </p:sp>
      <p:sp>
        <p:nvSpPr>
          <p:cNvPr id="3" name="Content Placeholder 2"/>
          <p:cNvSpPr>
            <a:spLocks noGrp="1"/>
          </p:cNvSpPr>
          <p:nvPr>
            <p:ph idx="1"/>
          </p:nvPr>
        </p:nvSpPr>
        <p:spPr/>
        <p:txBody>
          <a:bodyPr>
            <a:normAutofit fontScale="92500"/>
          </a:bodyPr>
          <a:lstStyle/>
          <a:p>
            <a:r>
              <a:rPr lang="en-US" dirty="0" smtClean="0"/>
              <a:t>Obtained from </a:t>
            </a:r>
            <a:r>
              <a:rPr lang="en-US" dirty="0" smtClean="0">
                <a:hlinkClick r:id="rId2"/>
              </a:rPr>
              <a:t>http://seamless.usgs.gov</a:t>
            </a:r>
            <a:endParaRPr lang="en-US" dirty="0" smtClean="0"/>
          </a:p>
          <a:p>
            <a:r>
              <a:rPr lang="en-US" dirty="0" smtClean="0"/>
              <a:t>Should be projected (need to use a GIS for this)</a:t>
            </a:r>
          </a:p>
          <a:p>
            <a:r>
              <a:rPr lang="en-US" dirty="0" err="1" smtClean="0"/>
              <a:t>TauDEM</a:t>
            </a:r>
            <a:r>
              <a:rPr lang="en-US" dirty="0" smtClean="0"/>
              <a:t> needs </a:t>
            </a:r>
            <a:r>
              <a:rPr lang="en-US" dirty="0" err="1" smtClean="0"/>
              <a:t>GeoTIFF</a:t>
            </a:r>
            <a:r>
              <a:rPr lang="en-US" dirty="0" smtClean="0"/>
              <a:t> </a:t>
            </a:r>
          </a:p>
          <a:p>
            <a:pPr lvl="1"/>
            <a:r>
              <a:rPr lang="en-US" dirty="0" smtClean="0"/>
              <a:t>If larger than 4 GB use multiple files that cover the domain and MF version (on Beach)</a:t>
            </a:r>
          </a:p>
          <a:p>
            <a:r>
              <a:rPr lang="en-US" dirty="0" smtClean="0"/>
              <a:t>GDAL useful to translate to TIFF format</a:t>
            </a:r>
          </a:p>
          <a:p>
            <a:pPr lvl="1"/>
            <a:r>
              <a:rPr lang="en-US" dirty="0" smtClean="0">
                <a:hlinkClick r:id="rId3"/>
              </a:rPr>
              <a:t>http://www.gdal.org/</a:t>
            </a:r>
            <a:r>
              <a:rPr lang="en-US" dirty="0" smtClean="0"/>
              <a:t> </a:t>
            </a:r>
          </a:p>
          <a:p>
            <a:pPr lvl="1"/>
            <a:r>
              <a:rPr lang="en-US" sz="2600" dirty="0" smtClean="0">
                <a:hlinkClick r:id="rId4"/>
              </a:rPr>
              <a:t>http://trac.osgeo.org/gdal/wiki/DownloadingGdalBinaries</a:t>
            </a:r>
            <a:r>
              <a:rPr lang="en-US" sz="2600" dirty="0" smtClean="0"/>
              <a:t> </a:t>
            </a:r>
            <a:endParaRPr lang="en-US" sz="2600" dirty="0"/>
          </a:p>
        </p:txBody>
      </p:sp>
    </p:spTree>
    <p:extLst>
      <p:ext uri="{BB962C8B-B14F-4D97-AF65-F5344CB8AC3E}">
        <p14:creationId xmlns:p14="http://schemas.microsoft.com/office/powerpoint/2010/main" val="376710478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6813"/>
            <a:ext cx="8229600" cy="1143000"/>
          </a:xfrm>
        </p:spPr>
        <p:txBody>
          <a:bodyPr/>
          <a:lstStyle/>
          <a:p>
            <a:r>
              <a:rPr lang="en-US" dirty="0" err="1" smtClean="0"/>
              <a:t>ArcMap</a:t>
            </a:r>
            <a:endParaRPr lang="en-US" dirty="0"/>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331" y="1057268"/>
            <a:ext cx="8008188" cy="5592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85709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70874"/>
            <a:ext cx="9144000" cy="1529326"/>
          </a:xfrm>
        </p:spPr>
        <p:txBody>
          <a:bodyPr/>
          <a:lstStyle/>
          <a:p>
            <a:r>
              <a:rPr lang="en-US" sz="3200" dirty="0">
                <a:latin typeface="Arial" charset="0"/>
              </a:rPr>
              <a:t>Topography defines watersheds which are fundamentally the most basic hydrologic landscape elements. </a:t>
            </a:r>
            <a:endParaRPr lang="en-US" sz="3200" dirty="0">
              <a:latin typeface="Arial" pitchFamily="34" charset="0"/>
              <a:cs typeface="Arial" pitchFamily="34" charset="0"/>
            </a:endParaRPr>
          </a:p>
        </p:txBody>
      </p:sp>
      <p:pic>
        <p:nvPicPr>
          <p:cNvPr id="176131" name="Picture 3"/>
          <p:cNvPicPr>
            <a:picLocks noGrp="1" noChangeAspect="1" noChangeArrowheads="1"/>
          </p:cNvPicPr>
          <p:nvPr>
            <p:ph idx="1"/>
          </p:nvPr>
        </p:nvPicPr>
        <p:blipFill>
          <a:blip r:embed="rId2" cstate="print"/>
          <a:srcRect/>
          <a:stretch>
            <a:fillRect/>
          </a:stretch>
        </p:blipFill>
        <p:spPr>
          <a:xfrm>
            <a:off x="1661602" y="1755012"/>
            <a:ext cx="5577397" cy="5026788"/>
          </a:xfrm>
          <a:noFill/>
          <a:ln/>
        </p:spPr>
      </p:pic>
    </p:spTree>
    <p:extLst>
      <p:ext uri="{BB962C8B-B14F-4D97-AF65-F5344CB8AC3E}">
        <p14:creationId xmlns:p14="http://schemas.microsoft.com/office/powerpoint/2010/main" val="26109068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53617"/>
          </a:xfrm>
        </p:spPr>
        <p:txBody>
          <a:bodyPr>
            <a:normAutofit fontScale="90000"/>
          </a:bodyPr>
          <a:lstStyle/>
          <a:p>
            <a:r>
              <a:rPr lang="en-US" dirty="0" smtClean="0"/>
              <a:t>Default file name suffixes</a:t>
            </a:r>
            <a:endParaRPr lang="en-US" dirty="0"/>
          </a:p>
        </p:txBody>
      </p:sp>
      <p:pic>
        <p:nvPicPr>
          <p:cNvPr id="552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8868" y="701183"/>
            <a:ext cx="7379277" cy="5310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262253"/>
            <a:ext cx="9411166" cy="400110"/>
          </a:xfrm>
          <a:prstGeom prst="rect">
            <a:avLst/>
          </a:prstGeom>
          <a:noFill/>
        </p:spPr>
        <p:txBody>
          <a:bodyPr wrap="none" rtlCol="0">
            <a:spAutoFit/>
          </a:bodyPr>
          <a:lstStyle/>
          <a:p>
            <a:r>
              <a:rPr lang="en-US" sz="2000" dirty="0" smtClean="0"/>
              <a:t>For </a:t>
            </a:r>
            <a:r>
              <a:rPr lang="en-US" sz="2000" dirty="0"/>
              <a:t>complete list see: </a:t>
            </a:r>
            <a:r>
              <a:rPr lang="en-US" sz="2000" dirty="0">
                <a:hlinkClick r:id="rId3"/>
              </a:rPr>
              <a:t>http://</a:t>
            </a:r>
            <a:r>
              <a:rPr lang="en-US" sz="2000" dirty="0" smtClean="0">
                <a:hlinkClick r:id="rId3"/>
              </a:rPr>
              <a:t>hydrology.usu.edu/taudem/taudem5.0/TauDEM_Tools.chm</a:t>
            </a:r>
            <a:r>
              <a:rPr lang="en-US" sz="2000" dirty="0" smtClean="0"/>
              <a:t> </a:t>
            </a:r>
            <a:endParaRPr lang="en-US" sz="2000" dirty="0"/>
          </a:p>
        </p:txBody>
      </p:sp>
    </p:spTree>
    <p:extLst>
      <p:ext uri="{BB962C8B-B14F-4D97-AF65-F5344CB8AC3E}">
        <p14:creationId xmlns:p14="http://schemas.microsoft.com/office/powerpoint/2010/main" val="35664101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7795" y="-110836"/>
            <a:ext cx="6979220" cy="6968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304801" y="358123"/>
            <a:ext cx="1634836" cy="1143000"/>
          </a:xfrm>
        </p:spPr>
        <p:txBody>
          <a:bodyPr/>
          <a:lstStyle/>
          <a:p>
            <a:r>
              <a:rPr lang="en-US" dirty="0" smtClean="0"/>
              <a:t>R</a:t>
            </a:r>
            <a:endParaRPr lang="en-US" dirty="0"/>
          </a:p>
        </p:txBody>
      </p:sp>
      <p:sp>
        <p:nvSpPr>
          <p:cNvPr id="2" name="TextBox 1"/>
          <p:cNvSpPr txBox="1"/>
          <p:nvPr/>
        </p:nvSpPr>
        <p:spPr>
          <a:xfrm>
            <a:off x="304801" y="1501123"/>
            <a:ext cx="2661909" cy="646331"/>
          </a:xfrm>
          <a:prstGeom prst="rect">
            <a:avLst/>
          </a:prstGeom>
          <a:noFill/>
        </p:spPr>
        <p:txBody>
          <a:bodyPr wrap="square" rtlCol="0">
            <a:spAutoFit/>
          </a:bodyPr>
          <a:lstStyle/>
          <a:p>
            <a:r>
              <a:rPr lang="en-US" dirty="0"/>
              <a:t>z=raster("</a:t>
            </a:r>
            <a:r>
              <a:rPr lang="en-US" dirty="0" err="1"/>
              <a:t>logan.tif</a:t>
            </a:r>
            <a:r>
              <a:rPr lang="en-US" dirty="0"/>
              <a:t>")</a:t>
            </a:r>
          </a:p>
          <a:p>
            <a:r>
              <a:rPr lang="en-US" dirty="0"/>
              <a:t>plot(z)</a:t>
            </a:r>
          </a:p>
        </p:txBody>
      </p:sp>
    </p:spTree>
    <p:extLst>
      <p:ext uri="{BB962C8B-B14F-4D97-AF65-F5344CB8AC3E}">
        <p14:creationId xmlns:p14="http://schemas.microsoft.com/office/powerpoint/2010/main" val="11526110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4"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9392" y="3334871"/>
            <a:ext cx="9153392" cy="3523129"/>
          </a:xfrm>
          <a:prstGeom prst="rect">
            <a:avLst/>
          </a:prstGeom>
          <a:noFill/>
          <a:ln w="9525" cap="flat" cmpd="sng">
            <a:noFill/>
            <a:prstDash val="solid"/>
            <a:miter lim="800000"/>
            <a:headEnd/>
            <a:tailEnd/>
          </a:ln>
        </p:spPr>
      </p:pic>
      <p:sp>
        <p:nvSpPr>
          <p:cNvPr id="2" name="Title 1"/>
          <p:cNvSpPr>
            <a:spLocks noGrp="1"/>
          </p:cNvSpPr>
          <p:nvPr>
            <p:ph type="title"/>
          </p:nvPr>
        </p:nvSpPr>
        <p:spPr>
          <a:xfrm>
            <a:off x="785308" y="193644"/>
            <a:ext cx="8173122" cy="1143000"/>
          </a:xfrm>
        </p:spPr>
        <p:txBody>
          <a:bodyPr/>
          <a:lstStyle/>
          <a:p>
            <a:r>
              <a:rPr lang="en-US" sz="4000" dirty="0" smtClean="0"/>
              <a:t>Illustrative Use Case: Delineation of channels and watersheds using a constant support area threshold</a:t>
            </a:r>
          </a:p>
        </p:txBody>
      </p:sp>
      <p:sp>
        <p:nvSpPr>
          <p:cNvPr id="3" name="Content Placeholder 2"/>
          <p:cNvSpPr>
            <a:spLocks noGrp="1"/>
          </p:cNvSpPr>
          <p:nvPr>
            <p:ph sz="half" idx="1"/>
          </p:nvPr>
        </p:nvSpPr>
        <p:spPr>
          <a:xfrm>
            <a:off x="1465724" y="1375223"/>
            <a:ext cx="4746812" cy="2820260"/>
          </a:xfrm>
        </p:spPr>
        <p:txBody>
          <a:bodyPr/>
          <a:lstStyle/>
          <a:p>
            <a:pPr>
              <a:spcAft>
                <a:spcPts val="1200"/>
              </a:spcAft>
              <a:buNone/>
            </a:pPr>
            <a:r>
              <a:rPr lang="en-US" sz="2800" dirty="0" smtClean="0"/>
              <a:t>Steps</a:t>
            </a:r>
          </a:p>
          <a:p>
            <a:r>
              <a:rPr lang="en-US" sz="2000" dirty="0" smtClean="0"/>
              <a:t>Pit Remove </a:t>
            </a:r>
          </a:p>
          <a:p>
            <a:r>
              <a:rPr lang="en-US" sz="2000" dirty="0" smtClean="0"/>
              <a:t>D8 Flow Directions</a:t>
            </a:r>
          </a:p>
          <a:p>
            <a:r>
              <a:rPr lang="en-US" sz="2000" dirty="0" smtClean="0"/>
              <a:t>D8 Contributing Area</a:t>
            </a:r>
          </a:p>
          <a:p>
            <a:r>
              <a:rPr lang="en-US" sz="2000" dirty="0" smtClean="0"/>
              <a:t>Stream Definition by Threshold</a:t>
            </a:r>
          </a:p>
          <a:p>
            <a:r>
              <a:rPr lang="en-US" sz="2000" dirty="0" smtClean="0"/>
              <a:t>Stream Reach and Watershed</a:t>
            </a:r>
          </a:p>
        </p:txBody>
      </p:sp>
    </p:spTree>
    <p:extLst>
      <p:ext uri="{BB962C8B-B14F-4D97-AF65-F5344CB8AC3E}">
        <p14:creationId xmlns:p14="http://schemas.microsoft.com/office/powerpoint/2010/main" val="70993099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3670" y="609600"/>
            <a:ext cx="3751729" cy="1143000"/>
          </a:xfrm>
        </p:spPr>
        <p:txBody>
          <a:bodyPr/>
          <a:lstStyle/>
          <a:p>
            <a:r>
              <a:rPr lang="en-US" dirty="0" smtClean="0"/>
              <a:t>Pit Remove</a:t>
            </a:r>
            <a:endParaRPr lang="en-US" dirty="0"/>
          </a:p>
        </p:txBody>
      </p:sp>
      <p:pic>
        <p:nvPicPr>
          <p:cNvPr id="382979" name="Picture 3"/>
          <p:cNvPicPr>
            <a:picLocks noChangeAspect="1" noChangeArrowheads="1"/>
          </p:cNvPicPr>
          <p:nvPr/>
        </p:nvPicPr>
        <p:blipFill>
          <a:blip r:embed="rId2" cstate="print"/>
          <a:srcRect/>
          <a:stretch>
            <a:fillRect/>
          </a:stretch>
        </p:blipFill>
        <p:spPr bwMode="auto">
          <a:xfrm>
            <a:off x="0" y="2579119"/>
            <a:ext cx="4450976" cy="4278882"/>
          </a:xfrm>
          <a:prstGeom prst="rect">
            <a:avLst/>
          </a:prstGeom>
          <a:noFill/>
          <a:ln w="9525" cap="flat" cmpd="sng">
            <a:noFill/>
            <a:prstDash val="solid"/>
            <a:miter lim="800000"/>
            <a:headEnd/>
            <a:tailEnd/>
          </a:ln>
        </p:spPr>
      </p:pic>
      <p:pic>
        <p:nvPicPr>
          <p:cNvPr id="382980" name="Picture 4"/>
          <p:cNvPicPr>
            <a:picLocks noChangeAspect="1" noChangeArrowheads="1"/>
          </p:cNvPicPr>
          <p:nvPr/>
        </p:nvPicPr>
        <p:blipFill>
          <a:blip r:embed="rId3" cstate="print"/>
          <a:srcRect/>
          <a:stretch>
            <a:fillRect/>
          </a:stretch>
        </p:blipFill>
        <p:spPr bwMode="auto">
          <a:xfrm>
            <a:off x="0" y="174811"/>
            <a:ext cx="4475588" cy="2420471"/>
          </a:xfrm>
          <a:prstGeom prst="rect">
            <a:avLst/>
          </a:prstGeom>
          <a:noFill/>
          <a:ln w="9525" cap="flat" cmpd="sng">
            <a:noFill/>
            <a:prstDash val="solid"/>
            <a:miter lim="800000"/>
            <a:headEnd/>
            <a:tailEnd/>
          </a:ln>
        </p:spPr>
      </p:pic>
      <p:sp>
        <p:nvSpPr>
          <p:cNvPr id="8" name="Rounded Rectangle 7"/>
          <p:cNvSpPr/>
          <p:nvPr/>
        </p:nvSpPr>
        <p:spPr bwMode="auto">
          <a:xfrm>
            <a:off x="161365" y="5378824"/>
            <a:ext cx="1707776" cy="96818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9999"/>
              </a:solidFill>
              <a:latin typeface="Times New Roman" pitchFamily="18" charset="0"/>
            </a:endParaRPr>
          </a:p>
        </p:txBody>
      </p:sp>
      <p:pic>
        <p:nvPicPr>
          <p:cNvPr id="382981" name="Picture 5"/>
          <p:cNvPicPr>
            <a:picLocks noChangeAspect="1" noChangeArrowheads="1"/>
          </p:cNvPicPr>
          <p:nvPr/>
        </p:nvPicPr>
        <p:blipFill>
          <a:blip r:embed="rId4" cstate="print"/>
          <a:srcRect/>
          <a:stretch>
            <a:fillRect/>
          </a:stretch>
        </p:blipFill>
        <p:spPr bwMode="auto">
          <a:xfrm>
            <a:off x="5268168" y="1518398"/>
            <a:ext cx="3129506" cy="5191685"/>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249237515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4003" name="Picture 3"/>
          <p:cNvPicPr>
            <a:picLocks noChangeAspect="1" noChangeArrowheads="1"/>
          </p:cNvPicPr>
          <p:nvPr/>
        </p:nvPicPr>
        <p:blipFill>
          <a:blip r:embed="rId2" cstate="print"/>
          <a:srcRect/>
          <a:stretch>
            <a:fillRect/>
          </a:stretch>
        </p:blipFill>
        <p:spPr bwMode="auto">
          <a:xfrm>
            <a:off x="309283" y="2579118"/>
            <a:ext cx="4450976" cy="4278882"/>
          </a:xfrm>
          <a:prstGeom prst="rect">
            <a:avLst/>
          </a:prstGeom>
          <a:noFill/>
          <a:ln w="9525" cap="flat" cmpd="sng">
            <a:noFill/>
            <a:prstDash val="solid"/>
            <a:miter lim="800000"/>
            <a:headEnd/>
            <a:tailEnd/>
          </a:ln>
        </p:spPr>
      </p:pic>
      <p:sp>
        <p:nvSpPr>
          <p:cNvPr id="2" name="Title 1"/>
          <p:cNvSpPr>
            <a:spLocks noGrp="1"/>
          </p:cNvSpPr>
          <p:nvPr>
            <p:ph type="title"/>
          </p:nvPr>
        </p:nvSpPr>
        <p:spPr>
          <a:xfrm>
            <a:off x="1506071" y="152402"/>
            <a:ext cx="7409329" cy="1143000"/>
          </a:xfrm>
        </p:spPr>
        <p:txBody>
          <a:bodyPr/>
          <a:lstStyle/>
          <a:p>
            <a:r>
              <a:rPr lang="en-US" dirty="0" smtClean="0"/>
              <a:t>D8 Flow Direction (and Slope)</a:t>
            </a:r>
            <a:endParaRPr lang="en-US" dirty="0"/>
          </a:p>
        </p:txBody>
      </p:sp>
      <p:pic>
        <p:nvPicPr>
          <p:cNvPr id="384002" name="Picture 2"/>
          <p:cNvPicPr>
            <a:picLocks noGrp="1" noChangeAspect="1" noChangeArrowheads="1"/>
          </p:cNvPicPr>
          <p:nvPr>
            <p:ph sz="half" idx="1"/>
          </p:nvPr>
        </p:nvPicPr>
        <p:blipFill>
          <a:blip r:embed="rId3" cstate="print"/>
          <a:srcRect/>
          <a:stretch>
            <a:fillRect/>
          </a:stretch>
        </p:blipFill>
        <p:spPr bwMode="auto">
          <a:xfrm>
            <a:off x="0" y="1089025"/>
            <a:ext cx="5101685" cy="2759075"/>
          </a:xfrm>
          <a:prstGeom prst="rect">
            <a:avLst/>
          </a:prstGeom>
          <a:noFill/>
          <a:ln w="9525" cap="flat" cmpd="sng">
            <a:noFill/>
            <a:prstDash val="solid"/>
            <a:miter lim="800000"/>
            <a:headEnd/>
            <a:tailEnd/>
          </a:ln>
        </p:spPr>
      </p:pic>
      <p:sp>
        <p:nvSpPr>
          <p:cNvPr id="7" name="Rounded Rectangle 6"/>
          <p:cNvSpPr/>
          <p:nvPr/>
        </p:nvSpPr>
        <p:spPr bwMode="auto">
          <a:xfrm>
            <a:off x="443754" y="4961964"/>
            <a:ext cx="2003611" cy="1290918"/>
          </a:xfrm>
          <a:prstGeom prst="round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9999"/>
              </a:solidFill>
              <a:latin typeface="Times New Roman" pitchFamily="18" charset="0"/>
            </a:endParaRPr>
          </a:p>
        </p:txBody>
      </p:sp>
      <p:pic>
        <p:nvPicPr>
          <p:cNvPr id="384004" name="Picture 4"/>
          <p:cNvPicPr>
            <a:picLocks noChangeAspect="1" noChangeArrowheads="1"/>
          </p:cNvPicPr>
          <p:nvPr/>
        </p:nvPicPr>
        <p:blipFill>
          <a:blip r:embed="rId4" cstate="print"/>
          <a:srcRect/>
          <a:stretch>
            <a:fillRect/>
          </a:stretch>
        </p:blipFill>
        <p:spPr bwMode="auto">
          <a:xfrm>
            <a:off x="4831976" y="4159624"/>
            <a:ext cx="1143000" cy="1076325"/>
          </a:xfrm>
          <a:prstGeom prst="rect">
            <a:avLst/>
          </a:prstGeom>
          <a:noFill/>
          <a:ln w="9525" cap="flat" cmpd="sng">
            <a:noFill/>
            <a:prstDash val="solid"/>
            <a:miter lim="800000"/>
            <a:headEnd/>
            <a:tailEnd/>
          </a:ln>
          <a:effectLst/>
        </p:spPr>
      </p:pic>
      <p:pic>
        <p:nvPicPr>
          <p:cNvPr id="384005" name="Picture 5"/>
          <p:cNvPicPr>
            <a:picLocks noChangeAspect="1" noChangeArrowheads="1"/>
          </p:cNvPicPr>
          <p:nvPr/>
        </p:nvPicPr>
        <p:blipFill>
          <a:blip r:embed="rId5" cstate="print"/>
          <a:srcRect/>
          <a:stretch>
            <a:fillRect/>
          </a:stretch>
        </p:blipFill>
        <p:spPr bwMode="auto">
          <a:xfrm>
            <a:off x="5963477" y="1641941"/>
            <a:ext cx="3180523" cy="5216059"/>
          </a:xfrm>
          <a:prstGeom prst="rect">
            <a:avLst/>
          </a:prstGeom>
          <a:noFill/>
          <a:ln w="9525" cap="flat" cmpd="sng">
            <a:noFill/>
            <a:prstDash val="solid"/>
            <a:miter lim="800000"/>
            <a:headEnd/>
            <a:tailEnd/>
          </a:ln>
        </p:spPr>
      </p:pic>
      <p:pic>
        <p:nvPicPr>
          <p:cNvPr id="384006" name="Picture 6"/>
          <p:cNvPicPr>
            <a:picLocks noChangeAspect="1" noChangeArrowheads="1"/>
          </p:cNvPicPr>
          <p:nvPr/>
        </p:nvPicPr>
        <p:blipFill>
          <a:blip r:embed="rId6" cstate="print"/>
          <a:srcRect/>
          <a:stretch>
            <a:fillRect/>
          </a:stretch>
        </p:blipFill>
        <p:spPr bwMode="auto">
          <a:xfrm>
            <a:off x="5110723" y="2541495"/>
            <a:ext cx="885825" cy="1371600"/>
          </a:xfrm>
          <a:prstGeom prst="rect">
            <a:avLst/>
          </a:prstGeom>
          <a:noFill/>
          <a:ln w="9525" cap="flat" cmpd="sng">
            <a:noFill/>
            <a:prstDash val="solid"/>
            <a:miter lim="800000"/>
            <a:headEnd/>
            <a:tailEnd/>
          </a:ln>
        </p:spPr>
      </p:pic>
      <p:pic>
        <p:nvPicPr>
          <p:cNvPr id="384007" name="Picture 7"/>
          <p:cNvPicPr>
            <a:picLocks noChangeAspect="1" noChangeArrowheads="1"/>
          </p:cNvPicPr>
          <p:nvPr/>
        </p:nvPicPr>
        <p:blipFill>
          <a:blip r:embed="rId7" cstate="print"/>
          <a:srcRect/>
          <a:stretch>
            <a:fillRect/>
          </a:stretch>
        </p:blipFill>
        <p:spPr bwMode="auto">
          <a:xfrm>
            <a:off x="5889810" y="4853521"/>
            <a:ext cx="3307080" cy="2040255"/>
          </a:xfrm>
          <a:prstGeom prst="rect">
            <a:avLst/>
          </a:prstGeom>
          <a:noFill/>
          <a:ln w="9525" cap="flat" cmpd="sng">
            <a:noFill/>
            <a:prstDash val="solid"/>
            <a:miter lim="800000"/>
            <a:headEnd/>
            <a:tailEnd/>
          </a:ln>
        </p:spPr>
      </p:pic>
      <p:pic>
        <p:nvPicPr>
          <p:cNvPr id="384008" name="Picture 8"/>
          <p:cNvPicPr>
            <a:picLocks noChangeAspect="1" noChangeArrowheads="1"/>
          </p:cNvPicPr>
          <p:nvPr/>
        </p:nvPicPr>
        <p:blipFill>
          <a:blip r:embed="rId8" cstate="print"/>
          <a:srcRect/>
          <a:stretch>
            <a:fillRect/>
          </a:stretch>
        </p:blipFill>
        <p:spPr bwMode="auto">
          <a:xfrm>
            <a:off x="4820491" y="5655890"/>
            <a:ext cx="1162963" cy="704569"/>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41323774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7" name="Picture 3"/>
          <p:cNvPicPr>
            <a:picLocks noChangeAspect="1" noChangeArrowheads="1"/>
          </p:cNvPicPr>
          <p:nvPr/>
        </p:nvPicPr>
        <p:blipFill>
          <a:blip r:embed="rId2" cstate="print"/>
          <a:srcRect/>
          <a:stretch>
            <a:fillRect/>
          </a:stretch>
        </p:blipFill>
        <p:spPr bwMode="auto">
          <a:xfrm>
            <a:off x="3307975" y="1429436"/>
            <a:ext cx="5730969" cy="5428563"/>
          </a:xfrm>
          <a:prstGeom prst="rect">
            <a:avLst/>
          </a:prstGeom>
          <a:noFill/>
          <a:ln w="9525" cap="flat" cmpd="sng">
            <a:noFill/>
            <a:prstDash val="solid"/>
            <a:miter lim="800000"/>
            <a:headEnd/>
            <a:tailEnd/>
          </a:ln>
        </p:spPr>
      </p:pic>
      <p:sp>
        <p:nvSpPr>
          <p:cNvPr id="2" name="Title 1"/>
          <p:cNvSpPr>
            <a:spLocks noGrp="1"/>
          </p:cNvSpPr>
          <p:nvPr>
            <p:ph type="title"/>
          </p:nvPr>
        </p:nvSpPr>
        <p:spPr>
          <a:xfrm>
            <a:off x="2819400" y="448236"/>
            <a:ext cx="6096000" cy="1143000"/>
          </a:xfrm>
        </p:spPr>
        <p:txBody>
          <a:bodyPr/>
          <a:lstStyle/>
          <a:p>
            <a:r>
              <a:rPr lang="en-US" dirty="0" smtClean="0"/>
              <a:t>D8 Contributing Area</a:t>
            </a:r>
            <a:endParaRPr lang="en-US" dirty="0"/>
          </a:p>
        </p:txBody>
      </p:sp>
      <p:pic>
        <p:nvPicPr>
          <p:cNvPr id="385026" name="Picture 2"/>
          <p:cNvPicPr>
            <a:picLocks noChangeAspect="1" noChangeArrowheads="1"/>
          </p:cNvPicPr>
          <p:nvPr/>
        </p:nvPicPr>
        <p:blipFill>
          <a:blip r:embed="rId3" cstate="print"/>
          <a:srcRect/>
          <a:stretch>
            <a:fillRect/>
          </a:stretch>
        </p:blipFill>
        <p:spPr bwMode="auto">
          <a:xfrm>
            <a:off x="0" y="2062444"/>
            <a:ext cx="5600700" cy="302895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48301338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51" name="Picture 3"/>
          <p:cNvPicPr>
            <a:picLocks noChangeAspect="1" noChangeArrowheads="1"/>
          </p:cNvPicPr>
          <p:nvPr/>
        </p:nvPicPr>
        <p:blipFill>
          <a:blip r:embed="rId2" cstate="print"/>
          <a:srcRect t="11400"/>
          <a:stretch>
            <a:fillRect/>
          </a:stretch>
        </p:blipFill>
        <p:spPr bwMode="auto">
          <a:xfrm>
            <a:off x="2869547" y="1519518"/>
            <a:ext cx="6274453" cy="5338482"/>
          </a:xfrm>
          <a:prstGeom prst="rect">
            <a:avLst/>
          </a:prstGeom>
          <a:noFill/>
          <a:ln w="9525" cap="flat" cmpd="sng">
            <a:noFill/>
            <a:prstDash val="solid"/>
            <a:miter lim="800000"/>
            <a:headEnd/>
            <a:tailEnd/>
          </a:ln>
        </p:spPr>
      </p:pic>
      <p:sp>
        <p:nvSpPr>
          <p:cNvPr id="2" name="Title 1"/>
          <p:cNvSpPr>
            <a:spLocks noGrp="1"/>
          </p:cNvSpPr>
          <p:nvPr>
            <p:ph type="title"/>
          </p:nvPr>
        </p:nvSpPr>
        <p:spPr>
          <a:xfrm>
            <a:off x="1048870" y="327213"/>
            <a:ext cx="8068235" cy="1143000"/>
          </a:xfrm>
        </p:spPr>
        <p:txBody>
          <a:bodyPr/>
          <a:lstStyle/>
          <a:p>
            <a:r>
              <a:rPr lang="en-US" dirty="0" smtClean="0"/>
              <a:t>Stream Definition by Threshold</a:t>
            </a:r>
            <a:endParaRPr lang="en-US" dirty="0"/>
          </a:p>
        </p:txBody>
      </p:sp>
      <p:pic>
        <p:nvPicPr>
          <p:cNvPr id="386050" name="Picture 2"/>
          <p:cNvPicPr>
            <a:picLocks noChangeAspect="1" noChangeArrowheads="1"/>
          </p:cNvPicPr>
          <p:nvPr/>
        </p:nvPicPr>
        <p:blipFill>
          <a:blip r:embed="rId3" cstate="print"/>
          <a:srcRect/>
          <a:stretch>
            <a:fillRect/>
          </a:stretch>
        </p:blipFill>
        <p:spPr bwMode="auto">
          <a:xfrm>
            <a:off x="0" y="2233893"/>
            <a:ext cx="5600700" cy="3600450"/>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41038328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179294"/>
            <a:ext cx="6096000" cy="1143000"/>
          </a:xfrm>
        </p:spPr>
        <p:txBody>
          <a:bodyPr/>
          <a:lstStyle/>
          <a:p>
            <a:r>
              <a:rPr lang="en-US" dirty="0" smtClean="0"/>
              <a:t>Stream Reach and Watershed</a:t>
            </a:r>
            <a:endParaRPr lang="en-US" dirty="0"/>
          </a:p>
        </p:txBody>
      </p:sp>
      <p:pic>
        <p:nvPicPr>
          <p:cNvPr id="387074" name="Picture 2"/>
          <p:cNvPicPr>
            <a:picLocks noChangeAspect="1" noChangeArrowheads="1"/>
          </p:cNvPicPr>
          <p:nvPr/>
        </p:nvPicPr>
        <p:blipFill>
          <a:blip r:embed="rId2" cstate="print"/>
          <a:srcRect/>
          <a:stretch>
            <a:fillRect/>
          </a:stretch>
        </p:blipFill>
        <p:spPr bwMode="auto">
          <a:xfrm>
            <a:off x="0" y="1461246"/>
            <a:ext cx="5600700" cy="5334000"/>
          </a:xfrm>
          <a:prstGeom prst="rect">
            <a:avLst/>
          </a:prstGeom>
          <a:noFill/>
          <a:ln w="9525" cap="flat" cmpd="sng">
            <a:noFill/>
            <a:prstDash val="solid"/>
            <a:miter lim="800000"/>
            <a:headEnd/>
            <a:tailEnd/>
          </a:ln>
        </p:spPr>
      </p:pic>
      <p:pic>
        <p:nvPicPr>
          <p:cNvPr id="387075" name="Picture 3"/>
          <p:cNvPicPr>
            <a:picLocks noChangeAspect="1" noChangeArrowheads="1"/>
          </p:cNvPicPr>
          <p:nvPr/>
        </p:nvPicPr>
        <p:blipFill>
          <a:blip r:embed="rId3" cstate="print"/>
          <a:srcRect/>
          <a:stretch>
            <a:fillRect/>
          </a:stretch>
        </p:blipFill>
        <p:spPr bwMode="auto">
          <a:xfrm>
            <a:off x="5715000" y="1408502"/>
            <a:ext cx="3334871" cy="5449497"/>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17807865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308" y="193644"/>
            <a:ext cx="8173122" cy="1143000"/>
          </a:xfrm>
        </p:spPr>
        <p:txBody>
          <a:bodyPr/>
          <a:lstStyle/>
          <a:p>
            <a:r>
              <a:rPr lang="en-US" sz="4000" dirty="0" smtClean="0"/>
              <a:t>Topographic wetness index from the </a:t>
            </a:r>
            <a:r>
              <a:rPr lang="en-US" sz="4000" dirty="0" err="1" smtClean="0"/>
              <a:t>Dinfinity</a:t>
            </a:r>
            <a:r>
              <a:rPr lang="en-US" sz="4000" dirty="0" smtClean="0"/>
              <a:t> method</a:t>
            </a:r>
          </a:p>
        </p:txBody>
      </p:sp>
      <p:sp>
        <p:nvSpPr>
          <p:cNvPr id="3" name="Content Placeholder 2"/>
          <p:cNvSpPr>
            <a:spLocks noGrp="1"/>
          </p:cNvSpPr>
          <p:nvPr>
            <p:ph sz="half" idx="1"/>
          </p:nvPr>
        </p:nvSpPr>
        <p:spPr>
          <a:xfrm>
            <a:off x="1465723" y="1375223"/>
            <a:ext cx="5177123" cy="2820260"/>
          </a:xfrm>
        </p:spPr>
        <p:txBody>
          <a:bodyPr/>
          <a:lstStyle/>
          <a:p>
            <a:pPr>
              <a:spcAft>
                <a:spcPts val="1200"/>
              </a:spcAft>
              <a:buNone/>
            </a:pPr>
            <a:r>
              <a:rPr lang="en-US" sz="2800" dirty="0" smtClean="0"/>
              <a:t>Steps</a:t>
            </a:r>
          </a:p>
          <a:p>
            <a:r>
              <a:rPr lang="en-US" sz="2000" dirty="0" smtClean="0"/>
              <a:t>Pit Remove </a:t>
            </a:r>
          </a:p>
          <a:p>
            <a:r>
              <a:rPr lang="en-US" sz="2000" dirty="0" smtClean="0"/>
              <a:t>D-Infinity Flow Directions (and Slopes)</a:t>
            </a:r>
          </a:p>
          <a:p>
            <a:r>
              <a:rPr lang="en-US" sz="2000" dirty="0" smtClean="0"/>
              <a:t>D-Infinity Contributing Area</a:t>
            </a:r>
          </a:p>
          <a:p>
            <a:r>
              <a:rPr lang="en-US" sz="2000" dirty="0" smtClean="0"/>
              <a:t>Slope Over Area Ratio</a:t>
            </a:r>
          </a:p>
        </p:txBody>
      </p:sp>
      <p:pic>
        <p:nvPicPr>
          <p:cNvPr id="388098" name="Picture 2"/>
          <p:cNvPicPr>
            <a:picLocks noChangeAspect="1" noChangeArrowheads="1"/>
          </p:cNvPicPr>
          <p:nvPr/>
        </p:nvPicPr>
        <p:blipFill>
          <a:blip r:embed="rId2" cstate="print"/>
          <a:srcRect/>
          <a:stretch>
            <a:fillRect/>
          </a:stretch>
        </p:blipFill>
        <p:spPr bwMode="auto">
          <a:xfrm>
            <a:off x="785253" y="3632607"/>
            <a:ext cx="7390559" cy="3225393"/>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18869826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7" name="Picture 3"/>
          <p:cNvPicPr>
            <a:picLocks noChangeAspect="1" noChangeArrowheads="1"/>
          </p:cNvPicPr>
          <p:nvPr/>
        </p:nvPicPr>
        <p:blipFill>
          <a:blip r:embed="rId2" cstate="print"/>
          <a:srcRect/>
          <a:stretch>
            <a:fillRect/>
          </a:stretch>
        </p:blipFill>
        <p:spPr bwMode="auto">
          <a:xfrm>
            <a:off x="3932592" y="1425388"/>
            <a:ext cx="5090385" cy="5260322"/>
          </a:xfrm>
          <a:prstGeom prst="rect">
            <a:avLst/>
          </a:prstGeom>
          <a:noFill/>
          <a:ln w="9525" cap="flat" cmpd="sng">
            <a:noFill/>
            <a:prstDash val="solid"/>
            <a:miter lim="800000"/>
            <a:headEnd/>
            <a:tailEnd/>
          </a:ln>
        </p:spPr>
      </p:pic>
      <p:sp>
        <p:nvSpPr>
          <p:cNvPr id="2" name="Title 1"/>
          <p:cNvSpPr>
            <a:spLocks noGrp="1"/>
          </p:cNvSpPr>
          <p:nvPr>
            <p:ph type="title"/>
          </p:nvPr>
        </p:nvSpPr>
        <p:spPr>
          <a:xfrm>
            <a:off x="1748118" y="179296"/>
            <a:ext cx="7167282" cy="1143000"/>
          </a:xfrm>
        </p:spPr>
        <p:txBody>
          <a:bodyPr/>
          <a:lstStyle/>
          <a:p>
            <a:r>
              <a:rPr lang="en-US" dirty="0" smtClean="0"/>
              <a:t>D-Infinity Contributing Area</a:t>
            </a:r>
            <a:endParaRPr lang="en-US" dirty="0"/>
          </a:p>
        </p:txBody>
      </p:sp>
      <p:pic>
        <p:nvPicPr>
          <p:cNvPr id="390146" name="Picture 2"/>
          <p:cNvPicPr>
            <a:picLocks noChangeAspect="1" noChangeArrowheads="1"/>
          </p:cNvPicPr>
          <p:nvPr/>
        </p:nvPicPr>
        <p:blipFill>
          <a:blip r:embed="rId3" cstate="print"/>
          <a:srcRect/>
          <a:stretch>
            <a:fillRect/>
          </a:stretch>
        </p:blipFill>
        <p:spPr bwMode="auto">
          <a:xfrm>
            <a:off x="0" y="2154051"/>
            <a:ext cx="5781675" cy="3114675"/>
          </a:xfrm>
          <a:prstGeom prst="rect">
            <a:avLst/>
          </a:prstGeom>
          <a:noFill/>
          <a:ln w="9525" cap="flat" cmpd="sng">
            <a:noFill/>
            <a:prstDash val="solid"/>
            <a:miter lim="800000"/>
            <a:headEnd/>
            <a:tailEnd/>
          </a:ln>
        </p:spPr>
      </p:pic>
    </p:spTree>
    <p:extLst>
      <p:ext uri="{BB962C8B-B14F-4D97-AF65-F5344CB8AC3E}">
        <p14:creationId xmlns:p14="http://schemas.microsoft.com/office/powerpoint/2010/main" val="1288253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228600"/>
            <a:ext cx="7772400" cy="1066800"/>
          </a:xfrm>
        </p:spPr>
        <p:txBody>
          <a:bodyPr/>
          <a:lstStyle/>
          <a:p>
            <a:pPr eaLnBrk="1" hangingPunct="1"/>
            <a:r>
              <a:rPr lang="en-US" dirty="0" smtClean="0"/>
              <a:t>The starting point:  A Grid Digital Elevation Model</a:t>
            </a:r>
          </a:p>
        </p:txBody>
      </p:sp>
      <p:pic>
        <p:nvPicPr>
          <p:cNvPr id="97283" name="Picture 3" descr="elevp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676400"/>
            <a:ext cx="6470650"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4" name="Text Box 4"/>
          <p:cNvSpPr txBox="1">
            <a:spLocks noChangeArrowheads="1"/>
          </p:cNvSpPr>
          <p:nvPr/>
        </p:nvSpPr>
        <p:spPr bwMode="auto">
          <a:xfrm>
            <a:off x="7469188" y="1600200"/>
            <a:ext cx="167481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Contours</a:t>
            </a:r>
            <a:endParaRPr lang="en-US" sz="3200" smtClean="0">
              <a:solidFill>
                <a:srgbClr val="000000"/>
              </a:solidFill>
            </a:endParaRPr>
          </a:p>
        </p:txBody>
      </p:sp>
      <p:sp>
        <p:nvSpPr>
          <p:cNvPr id="97285" name="Line 5"/>
          <p:cNvSpPr>
            <a:spLocks noChangeShapeType="1"/>
          </p:cNvSpPr>
          <p:nvPr/>
        </p:nvSpPr>
        <p:spPr bwMode="auto">
          <a:xfrm flipH="1">
            <a:off x="7237413" y="54102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7286" name="Line 6"/>
          <p:cNvSpPr>
            <a:spLocks noChangeShapeType="1"/>
          </p:cNvSpPr>
          <p:nvPr/>
        </p:nvSpPr>
        <p:spPr bwMode="auto">
          <a:xfrm flipH="1">
            <a:off x="7239000" y="3306763"/>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7287" name="Line 7"/>
          <p:cNvSpPr>
            <a:spLocks noChangeShapeType="1"/>
          </p:cNvSpPr>
          <p:nvPr/>
        </p:nvSpPr>
        <p:spPr bwMode="auto">
          <a:xfrm flipH="1">
            <a:off x="7229475" y="4389438"/>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7288" name="Text Box 8"/>
          <p:cNvSpPr txBox="1">
            <a:spLocks noChangeArrowheads="1"/>
          </p:cNvSpPr>
          <p:nvPr/>
        </p:nvSpPr>
        <p:spPr bwMode="auto">
          <a:xfrm>
            <a:off x="7527925" y="302895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720</a:t>
            </a:r>
            <a:endParaRPr lang="en-US" sz="2400" smtClean="0">
              <a:solidFill>
                <a:srgbClr val="000000"/>
              </a:solidFill>
            </a:endParaRPr>
          </a:p>
        </p:txBody>
      </p:sp>
      <p:sp>
        <p:nvSpPr>
          <p:cNvPr id="97289" name="Text Box 9"/>
          <p:cNvSpPr txBox="1">
            <a:spLocks noChangeArrowheads="1"/>
          </p:cNvSpPr>
          <p:nvPr/>
        </p:nvSpPr>
        <p:spPr bwMode="auto">
          <a:xfrm>
            <a:off x="7535863" y="4114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700</a:t>
            </a:r>
            <a:endParaRPr lang="en-US" sz="2400" smtClean="0">
              <a:solidFill>
                <a:srgbClr val="000000"/>
              </a:solidFill>
            </a:endParaRPr>
          </a:p>
        </p:txBody>
      </p:sp>
      <p:sp>
        <p:nvSpPr>
          <p:cNvPr id="97290" name="Text Box 10"/>
          <p:cNvSpPr txBox="1">
            <a:spLocks noChangeArrowheads="1"/>
          </p:cNvSpPr>
          <p:nvPr/>
        </p:nvSpPr>
        <p:spPr bwMode="auto">
          <a:xfrm>
            <a:off x="7543800" y="5083175"/>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680</a:t>
            </a:r>
            <a:endParaRPr lang="en-US" sz="2400" smtClean="0">
              <a:solidFill>
                <a:srgbClr val="000000"/>
              </a:solidFill>
            </a:endParaRPr>
          </a:p>
        </p:txBody>
      </p:sp>
      <p:sp>
        <p:nvSpPr>
          <p:cNvPr id="97291" name="Text Box 11"/>
          <p:cNvSpPr txBox="1">
            <a:spLocks noChangeArrowheads="1"/>
          </p:cNvSpPr>
          <p:nvPr/>
        </p:nvSpPr>
        <p:spPr bwMode="auto">
          <a:xfrm>
            <a:off x="7543800" y="22098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740</a:t>
            </a:r>
            <a:endParaRPr lang="en-US" sz="2400" smtClean="0">
              <a:solidFill>
                <a:srgbClr val="000000"/>
              </a:solidFill>
            </a:endParaRPr>
          </a:p>
        </p:txBody>
      </p:sp>
      <p:sp>
        <p:nvSpPr>
          <p:cNvPr id="97292" name="Line 12"/>
          <p:cNvSpPr>
            <a:spLocks noChangeShapeType="1"/>
          </p:cNvSpPr>
          <p:nvPr/>
        </p:nvSpPr>
        <p:spPr bwMode="auto">
          <a:xfrm flipH="1">
            <a:off x="7239000" y="2514600"/>
            <a:ext cx="228600" cy="0"/>
          </a:xfrm>
          <a:prstGeom prst="line">
            <a:avLst/>
          </a:prstGeom>
          <a:noFill/>
          <a:ln w="38100">
            <a:solidFill>
              <a:srgbClr val="993300"/>
            </a:solidFill>
            <a:round/>
            <a:headEnd/>
            <a:tailEnd/>
          </a:ln>
          <a:extLst>
            <a:ext uri="{909E8E84-426E-40DD-AFC4-6F175D3DCCD1}">
              <a14:hiddenFill xmlns:a14="http://schemas.microsoft.com/office/drawing/2010/main">
                <a:noFill/>
              </a14:hiddenFill>
            </a:ext>
          </a:extLst>
        </p:spPr>
        <p:txBody>
          <a:bodyPr wrap="none" anchor="ctr"/>
          <a:lstStyle/>
          <a:p>
            <a:pPr algn="ctr" eaLnBrk="0" fontAlgn="base" hangingPunct="0">
              <a:spcBef>
                <a:spcPct val="0"/>
              </a:spcBef>
              <a:spcAft>
                <a:spcPct val="0"/>
              </a:spcAft>
            </a:pPr>
            <a:endParaRPr kumimoji="1" lang="en-US" sz="2000" smtClean="0">
              <a:solidFill>
                <a:srgbClr val="808080"/>
              </a:solidFill>
            </a:endParaRPr>
          </a:p>
        </p:txBody>
      </p:sp>
      <p:sp>
        <p:nvSpPr>
          <p:cNvPr id="97293" name="Text Box 13"/>
          <p:cNvSpPr txBox="1">
            <a:spLocks noChangeArrowheads="1"/>
          </p:cNvSpPr>
          <p:nvPr/>
        </p:nvSpPr>
        <p:spPr bwMode="auto">
          <a:xfrm>
            <a:off x="5638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680</a:t>
            </a:r>
            <a:endParaRPr lang="en-US" sz="2400" smtClean="0">
              <a:solidFill>
                <a:srgbClr val="000000"/>
              </a:solidFill>
            </a:endParaRPr>
          </a:p>
        </p:txBody>
      </p:sp>
      <p:sp>
        <p:nvSpPr>
          <p:cNvPr id="97294" name="Text Box 14"/>
          <p:cNvSpPr txBox="1">
            <a:spLocks noChangeArrowheads="1"/>
          </p:cNvSpPr>
          <p:nvPr/>
        </p:nvSpPr>
        <p:spPr bwMode="auto">
          <a:xfrm>
            <a:off x="43434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700</a:t>
            </a:r>
            <a:endParaRPr lang="en-US" sz="2400" smtClean="0">
              <a:solidFill>
                <a:srgbClr val="000000"/>
              </a:solidFill>
            </a:endParaRPr>
          </a:p>
        </p:txBody>
      </p:sp>
      <p:sp>
        <p:nvSpPr>
          <p:cNvPr id="97295" name="Text Box 15"/>
          <p:cNvSpPr txBox="1">
            <a:spLocks noChangeArrowheads="1"/>
          </p:cNvSpPr>
          <p:nvPr/>
        </p:nvSpPr>
        <p:spPr bwMode="auto">
          <a:xfrm>
            <a:off x="35052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720</a:t>
            </a:r>
            <a:endParaRPr lang="en-US" sz="2400" smtClean="0">
              <a:solidFill>
                <a:srgbClr val="000000"/>
              </a:solidFill>
            </a:endParaRPr>
          </a:p>
        </p:txBody>
      </p:sp>
      <p:sp>
        <p:nvSpPr>
          <p:cNvPr id="97296" name="Text Box 16"/>
          <p:cNvSpPr txBox="1">
            <a:spLocks noChangeArrowheads="1"/>
          </p:cNvSpPr>
          <p:nvPr/>
        </p:nvSpPr>
        <p:spPr bwMode="auto">
          <a:xfrm>
            <a:off x="2590800" y="6172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740</a:t>
            </a:r>
            <a:endParaRPr lang="en-US" sz="2400" smtClean="0">
              <a:solidFill>
                <a:srgbClr val="000000"/>
              </a:solidFill>
            </a:endParaRPr>
          </a:p>
        </p:txBody>
      </p:sp>
      <p:sp>
        <p:nvSpPr>
          <p:cNvPr id="97297" name="Text Box 17"/>
          <p:cNvSpPr txBox="1">
            <a:spLocks noChangeArrowheads="1"/>
          </p:cNvSpPr>
          <p:nvPr/>
        </p:nvSpPr>
        <p:spPr bwMode="auto">
          <a:xfrm>
            <a:off x="40386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720</a:t>
            </a:r>
            <a:endParaRPr lang="en-US" sz="2400" smtClean="0">
              <a:solidFill>
                <a:srgbClr val="000000"/>
              </a:solidFill>
            </a:endParaRPr>
          </a:p>
        </p:txBody>
      </p:sp>
      <p:sp>
        <p:nvSpPr>
          <p:cNvPr id="97298" name="Text Box 18"/>
          <p:cNvSpPr txBox="1">
            <a:spLocks noChangeArrowheads="1"/>
          </p:cNvSpPr>
          <p:nvPr/>
        </p:nvSpPr>
        <p:spPr bwMode="auto">
          <a:xfrm>
            <a:off x="5105400" y="1219200"/>
            <a:ext cx="793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eaLnBrk="0" fontAlgn="base" hangingPunct="0">
              <a:spcBef>
                <a:spcPct val="0"/>
              </a:spcBef>
              <a:spcAft>
                <a:spcPct val="0"/>
              </a:spcAft>
            </a:pPr>
            <a:r>
              <a:rPr lang="en-US" sz="3200" smtClean="0">
                <a:solidFill>
                  <a:srgbClr val="993300"/>
                </a:solidFill>
              </a:rPr>
              <a:t>720</a:t>
            </a:r>
            <a:endParaRPr lang="en-US" sz="2400" smtClean="0">
              <a:solidFill>
                <a:srgbClr val="000000"/>
              </a:solidFill>
            </a:endParaRPr>
          </a:p>
        </p:txBody>
      </p:sp>
    </p:spTree>
    <p:extLst>
      <p:ext uri="{BB962C8B-B14F-4D97-AF65-F5344CB8AC3E}">
        <p14:creationId xmlns:p14="http://schemas.microsoft.com/office/powerpoint/2010/main" val="38152798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2"/>
          <p:cNvPicPr>
            <a:picLocks noChangeAspect="1" noChangeArrowheads="1"/>
          </p:cNvPicPr>
          <p:nvPr/>
        </p:nvPicPr>
        <p:blipFill>
          <a:blip r:embed="rId2" cstate="print"/>
          <a:srcRect/>
          <a:stretch>
            <a:fillRect/>
          </a:stretch>
        </p:blipFill>
        <p:spPr bwMode="auto">
          <a:xfrm>
            <a:off x="0" y="4332288"/>
            <a:ext cx="4679950" cy="2525712"/>
          </a:xfrm>
          <a:prstGeom prst="rect">
            <a:avLst/>
          </a:prstGeom>
          <a:noFill/>
          <a:ln w="9525">
            <a:noFill/>
            <a:miter lim="800000"/>
            <a:headEnd/>
            <a:tailEnd/>
          </a:ln>
          <a:effectLst/>
        </p:spPr>
      </p:pic>
      <p:pic>
        <p:nvPicPr>
          <p:cNvPr id="160771" name="Picture 3"/>
          <p:cNvPicPr>
            <a:picLocks noChangeAspect="1" noChangeArrowheads="1"/>
          </p:cNvPicPr>
          <p:nvPr/>
        </p:nvPicPr>
        <p:blipFill>
          <a:blip r:embed="rId3" cstate="print"/>
          <a:srcRect/>
          <a:stretch>
            <a:fillRect/>
          </a:stretch>
        </p:blipFill>
        <p:spPr bwMode="auto">
          <a:xfrm>
            <a:off x="0" y="0"/>
            <a:ext cx="4699000" cy="2538413"/>
          </a:xfrm>
          <a:prstGeom prst="rect">
            <a:avLst/>
          </a:prstGeom>
          <a:noFill/>
          <a:ln w="9525">
            <a:noFill/>
            <a:miter lim="800000"/>
            <a:headEnd/>
            <a:tailEnd/>
          </a:ln>
          <a:effectLst/>
        </p:spPr>
      </p:pic>
      <p:pic>
        <p:nvPicPr>
          <p:cNvPr id="160772" name="Picture 4"/>
          <p:cNvPicPr>
            <a:picLocks noChangeAspect="1" noChangeArrowheads="1"/>
          </p:cNvPicPr>
          <p:nvPr/>
        </p:nvPicPr>
        <p:blipFill>
          <a:blip r:embed="rId4" cstate="print"/>
          <a:srcRect/>
          <a:stretch>
            <a:fillRect/>
          </a:stretch>
        </p:blipFill>
        <p:spPr bwMode="auto">
          <a:xfrm>
            <a:off x="4464050" y="4319588"/>
            <a:ext cx="4679950" cy="2538412"/>
          </a:xfrm>
          <a:prstGeom prst="rect">
            <a:avLst/>
          </a:prstGeom>
          <a:noFill/>
          <a:ln w="9525">
            <a:noFill/>
            <a:miter lim="800000"/>
            <a:headEnd/>
            <a:tailEnd/>
          </a:ln>
          <a:effectLst/>
        </p:spPr>
      </p:pic>
      <p:sp>
        <p:nvSpPr>
          <p:cNvPr id="160773" name="Text Box 5"/>
          <p:cNvSpPr txBox="1">
            <a:spLocks noChangeArrowheads="1"/>
          </p:cNvSpPr>
          <p:nvPr/>
        </p:nvSpPr>
        <p:spPr bwMode="auto">
          <a:xfrm>
            <a:off x="0" y="0"/>
            <a:ext cx="1492624" cy="400110"/>
          </a:xfrm>
          <a:prstGeom prst="rect">
            <a:avLst/>
          </a:prstGeom>
          <a:solidFill>
            <a:schemeClr val="bg1"/>
          </a:solidFill>
          <a:ln w="9525">
            <a:noFill/>
            <a:miter lim="800000"/>
            <a:headEnd/>
            <a:tailEnd/>
          </a:ln>
        </p:spPr>
        <p:txBody>
          <a:bodyPr wrap="square">
            <a:spAutoFit/>
          </a:bodyPr>
          <a:lstStyle/>
          <a:p>
            <a:pPr algn="ctr" eaLnBrk="0" fontAlgn="base" hangingPunct="0">
              <a:spcBef>
                <a:spcPct val="50000"/>
              </a:spcBef>
              <a:spcAft>
                <a:spcPct val="0"/>
              </a:spcAft>
            </a:pPr>
            <a:r>
              <a:rPr kumimoji="1" lang="en-US" sz="2000" dirty="0" smtClean="0">
                <a:solidFill>
                  <a:srgbClr val="010000"/>
                </a:solidFill>
                <a:latin typeface="Times New Roman" pitchFamily="18" charset="0"/>
              </a:rPr>
              <a:t>Slope (S)</a:t>
            </a:r>
            <a:endParaRPr kumimoji="1" lang="en-US" sz="2000" dirty="0">
              <a:solidFill>
                <a:srgbClr val="010000"/>
              </a:solidFill>
              <a:latin typeface="Times New Roman" pitchFamily="18" charset="0"/>
            </a:endParaRPr>
          </a:p>
        </p:txBody>
      </p:sp>
      <p:sp>
        <p:nvSpPr>
          <p:cNvPr id="160774" name="Text Box 6"/>
          <p:cNvSpPr txBox="1">
            <a:spLocks noChangeArrowheads="1"/>
          </p:cNvSpPr>
          <p:nvPr/>
        </p:nvSpPr>
        <p:spPr bwMode="auto">
          <a:xfrm>
            <a:off x="0" y="4005543"/>
            <a:ext cx="3361765" cy="400110"/>
          </a:xfrm>
          <a:prstGeom prst="rect">
            <a:avLst/>
          </a:prstGeom>
          <a:solidFill>
            <a:schemeClr val="bg1"/>
          </a:solidFill>
          <a:ln w="9525">
            <a:noFill/>
            <a:miter lim="800000"/>
            <a:headEnd/>
            <a:tailEnd/>
          </a:ln>
        </p:spPr>
        <p:txBody>
          <a:bodyPr wrap="square">
            <a:spAutoFit/>
          </a:bodyPr>
          <a:lstStyle/>
          <a:p>
            <a:pPr algn="ctr" eaLnBrk="0" fontAlgn="base" hangingPunct="0">
              <a:spcBef>
                <a:spcPct val="50000"/>
              </a:spcBef>
              <a:spcAft>
                <a:spcPct val="0"/>
              </a:spcAft>
            </a:pPr>
            <a:r>
              <a:rPr kumimoji="1" lang="en-US" sz="2000" dirty="0">
                <a:solidFill>
                  <a:srgbClr val="010000"/>
                </a:solidFill>
                <a:latin typeface="Times New Roman" pitchFamily="18" charset="0"/>
              </a:rPr>
              <a:t>Specific Catchment </a:t>
            </a:r>
            <a:r>
              <a:rPr kumimoji="1" lang="en-US" sz="2000" dirty="0" smtClean="0">
                <a:solidFill>
                  <a:srgbClr val="010000"/>
                </a:solidFill>
                <a:latin typeface="Times New Roman" pitchFamily="18" charset="0"/>
              </a:rPr>
              <a:t>Area (a)</a:t>
            </a:r>
            <a:endParaRPr kumimoji="1" lang="en-US" sz="2000" dirty="0">
              <a:solidFill>
                <a:srgbClr val="010000"/>
              </a:solidFill>
              <a:latin typeface="Times New Roman" pitchFamily="18" charset="0"/>
            </a:endParaRPr>
          </a:p>
        </p:txBody>
      </p:sp>
      <p:sp>
        <p:nvSpPr>
          <p:cNvPr id="160775" name="Text Box 7"/>
          <p:cNvSpPr txBox="1">
            <a:spLocks noChangeArrowheads="1"/>
          </p:cNvSpPr>
          <p:nvPr/>
        </p:nvSpPr>
        <p:spPr bwMode="auto">
          <a:xfrm>
            <a:off x="5738813" y="6436676"/>
            <a:ext cx="3405187" cy="400110"/>
          </a:xfrm>
          <a:prstGeom prst="rect">
            <a:avLst/>
          </a:prstGeom>
          <a:solidFill>
            <a:schemeClr val="bg1"/>
          </a:solidFill>
          <a:ln w="9525">
            <a:noFill/>
            <a:miter lim="800000"/>
            <a:headEnd/>
            <a:tailEnd/>
          </a:ln>
        </p:spPr>
        <p:txBody>
          <a:bodyPr>
            <a:spAutoFit/>
          </a:bodyPr>
          <a:lstStyle/>
          <a:p>
            <a:pPr algn="ctr" eaLnBrk="0" fontAlgn="base" hangingPunct="0">
              <a:spcBef>
                <a:spcPct val="50000"/>
              </a:spcBef>
              <a:spcAft>
                <a:spcPct val="0"/>
              </a:spcAft>
            </a:pPr>
            <a:r>
              <a:rPr kumimoji="1" lang="en-US" sz="2000" dirty="0">
                <a:solidFill>
                  <a:srgbClr val="010000"/>
                </a:solidFill>
                <a:latin typeface="Times New Roman" pitchFamily="18" charset="0"/>
              </a:rPr>
              <a:t>Wetness Index </a:t>
            </a:r>
            <a:r>
              <a:rPr kumimoji="1" lang="en-US" sz="2000" dirty="0" err="1">
                <a:solidFill>
                  <a:srgbClr val="010000"/>
                </a:solidFill>
                <a:latin typeface="Times New Roman" pitchFamily="18" charset="0"/>
              </a:rPr>
              <a:t>ln</a:t>
            </a:r>
            <a:r>
              <a:rPr kumimoji="1" lang="en-US" sz="2000" dirty="0">
                <a:solidFill>
                  <a:srgbClr val="010000"/>
                </a:solidFill>
                <a:latin typeface="Times New Roman" pitchFamily="18" charset="0"/>
              </a:rPr>
              <a:t>(a/S</a:t>
            </a:r>
            <a:r>
              <a:rPr kumimoji="1" lang="en-US" sz="2000" dirty="0" smtClean="0">
                <a:solidFill>
                  <a:srgbClr val="010000"/>
                </a:solidFill>
                <a:latin typeface="Times New Roman" pitchFamily="18" charset="0"/>
              </a:rPr>
              <a:t>)</a:t>
            </a:r>
            <a:endParaRPr kumimoji="1" lang="en-US" sz="2000" dirty="0">
              <a:solidFill>
                <a:srgbClr val="010000"/>
              </a:solidFill>
              <a:latin typeface="Times New Roman" pitchFamily="18" charset="0"/>
            </a:endParaRPr>
          </a:p>
        </p:txBody>
      </p:sp>
      <p:pic>
        <p:nvPicPr>
          <p:cNvPr id="391170" name="Picture 2"/>
          <p:cNvPicPr>
            <a:picLocks noChangeAspect="1" noChangeArrowheads="1"/>
          </p:cNvPicPr>
          <p:nvPr/>
        </p:nvPicPr>
        <p:blipFill>
          <a:blip r:embed="rId5" cstate="print"/>
          <a:srcRect/>
          <a:stretch>
            <a:fillRect/>
          </a:stretch>
        </p:blipFill>
        <p:spPr bwMode="auto">
          <a:xfrm>
            <a:off x="3362325" y="1105179"/>
            <a:ext cx="5781675" cy="3114675"/>
          </a:xfrm>
          <a:prstGeom prst="rect">
            <a:avLst/>
          </a:prstGeom>
          <a:noFill/>
          <a:ln w="9525" cap="flat" cmpd="sng">
            <a:noFill/>
            <a:prstDash val="solid"/>
            <a:miter lim="800000"/>
            <a:headEnd/>
            <a:tailEnd/>
          </a:ln>
        </p:spPr>
      </p:pic>
      <p:sp>
        <p:nvSpPr>
          <p:cNvPr id="12" name="Title 11"/>
          <p:cNvSpPr>
            <a:spLocks noGrp="1"/>
          </p:cNvSpPr>
          <p:nvPr>
            <p:ph type="title"/>
          </p:nvPr>
        </p:nvSpPr>
        <p:spPr>
          <a:xfrm>
            <a:off x="5029200" y="215152"/>
            <a:ext cx="4114800" cy="927847"/>
          </a:xfrm>
        </p:spPr>
        <p:txBody>
          <a:bodyPr/>
          <a:lstStyle/>
          <a:p>
            <a:r>
              <a:rPr lang="en-US" dirty="0" smtClean="0"/>
              <a:t>Wetness Index</a:t>
            </a:r>
            <a:endParaRPr lang="en-US" dirty="0"/>
          </a:p>
        </p:txBody>
      </p:sp>
    </p:spTree>
    <p:extLst>
      <p:ext uri="{BB962C8B-B14F-4D97-AF65-F5344CB8AC3E}">
        <p14:creationId xmlns:p14="http://schemas.microsoft.com/office/powerpoint/2010/main" val="106878897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5" name="Picture 3"/>
          <p:cNvPicPr>
            <a:picLocks noChangeAspect="1" noChangeArrowheads="1"/>
          </p:cNvPicPr>
          <p:nvPr/>
        </p:nvPicPr>
        <p:blipFill>
          <a:blip r:embed="rId2" cstate="print"/>
          <a:srcRect/>
          <a:stretch>
            <a:fillRect/>
          </a:stretch>
        </p:blipFill>
        <p:spPr bwMode="auto">
          <a:xfrm>
            <a:off x="3392079" y="1438835"/>
            <a:ext cx="5751921" cy="5419165"/>
          </a:xfrm>
          <a:prstGeom prst="rect">
            <a:avLst/>
          </a:prstGeom>
          <a:noFill/>
          <a:ln w="9525" cap="flat" cmpd="sng">
            <a:noFill/>
            <a:prstDash val="solid"/>
            <a:miter lim="800000"/>
            <a:headEnd/>
            <a:tailEnd/>
          </a:ln>
        </p:spPr>
      </p:pic>
      <p:sp>
        <p:nvSpPr>
          <p:cNvPr id="2" name="Title 1"/>
          <p:cNvSpPr>
            <a:spLocks noGrp="1"/>
          </p:cNvSpPr>
          <p:nvPr>
            <p:ph type="title"/>
          </p:nvPr>
        </p:nvSpPr>
        <p:spPr>
          <a:xfrm>
            <a:off x="2819400" y="300319"/>
            <a:ext cx="6096000" cy="1143000"/>
          </a:xfrm>
        </p:spPr>
        <p:txBody>
          <a:bodyPr/>
          <a:lstStyle/>
          <a:p>
            <a:r>
              <a:rPr lang="en-US" dirty="0" err="1" smtClean="0"/>
              <a:t>Peuker</a:t>
            </a:r>
            <a:r>
              <a:rPr lang="en-US" dirty="0" smtClean="0"/>
              <a:t> Douglas</a:t>
            </a:r>
            <a:endParaRPr lang="en-US" dirty="0"/>
          </a:p>
        </p:txBody>
      </p:sp>
      <p:pic>
        <p:nvPicPr>
          <p:cNvPr id="392194" name="Picture 2"/>
          <p:cNvPicPr>
            <a:picLocks noChangeAspect="1" noChangeArrowheads="1"/>
          </p:cNvPicPr>
          <p:nvPr/>
        </p:nvPicPr>
        <p:blipFill>
          <a:blip r:embed="rId3" cstate="print"/>
          <a:srcRect/>
          <a:stretch>
            <a:fillRect/>
          </a:stretch>
        </p:blipFill>
        <p:spPr bwMode="auto">
          <a:xfrm>
            <a:off x="0" y="1516716"/>
            <a:ext cx="5781675" cy="2990850"/>
          </a:xfrm>
          <a:prstGeom prst="rect">
            <a:avLst/>
          </a:prstGeom>
          <a:noFill/>
          <a:ln w="9525" cap="flat" cmpd="sng">
            <a:noFill/>
            <a:prstDash val="solid"/>
            <a:miter lim="800000"/>
            <a:headEnd/>
            <a:tailEnd/>
          </a:ln>
        </p:spPr>
      </p:pic>
      <p:sp>
        <p:nvSpPr>
          <p:cNvPr id="5" name="Rectangle 2"/>
          <p:cNvSpPr txBox="1">
            <a:spLocks noChangeArrowheads="1"/>
          </p:cNvSpPr>
          <p:nvPr/>
        </p:nvSpPr>
        <p:spPr bwMode="auto">
          <a:xfrm>
            <a:off x="-1" y="5082988"/>
            <a:ext cx="3388659" cy="1479176"/>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eaLnBrk="0" fontAlgn="base" hangingPunct="0">
              <a:lnSpc>
                <a:spcPct val="70000"/>
              </a:lnSpc>
              <a:spcBef>
                <a:spcPct val="0"/>
              </a:spcBef>
              <a:spcAft>
                <a:spcPct val="0"/>
              </a:spcAft>
              <a:defRPr/>
            </a:pPr>
            <a:r>
              <a:rPr kumimoji="1" lang="en-US" sz="2400" b="1" kern="0" dirty="0" smtClean="0">
                <a:solidFill>
                  <a:srgbClr val="336699"/>
                </a:solidFill>
                <a:latin typeface="Arial Narrow"/>
              </a:rPr>
              <a:t>Local Valley Form Computation</a:t>
            </a:r>
            <a:br>
              <a:rPr kumimoji="1" lang="en-US" sz="2400" b="1" kern="0" dirty="0" smtClean="0">
                <a:solidFill>
                  <a:srgbClr val="336699"/>
                </a:solidFill>
                <a:latin typeface="Arial Narrow"/>
              </a:rPr>
            </a:br>
            <a:r>
              <a:rPr kumimoji="1" lang="en-US" b="1" kern="0" dirty="0" smtClean="0">
                <a:solidFill>
                  <a:srgbClr val="336699"/>
                </a:solidFill>
                <a:latin typeface="Arial Narrow"/>
              </a:rPr>
              <a:t>(</a:t>
            </a:r>
            <a:r>
              <a:rPr kumimoji="1" lang="en-US" b="1" kern="0" dirty="0" err="1" smtClean="0">
                <a:solidFill>
                  <a:srgbClr val="336699"/>
                </a:solidFill>
                <a:latin typeface="Arial Narrow"/>
              </a:rPr>
              <a:t>Peuker</a:t>
            </a:r>
            <a:r>
              <a:rPr kumimoji="1" lang="en-US" b="1" kern="0" dirty="0" smtClean="0">
                <a:solidFill>
                  <a:srgbClr val="336699"/>
                </a:solidFill>
                <a:latin typeface="Arial Narrow"/>
              </a:rPr>
              <a:t> and Douglas, 1975, </a:t>
            </a:r>
            <a:r>
              <a:rPr kumimoji="1" lang="en-US" b="1" kern="0" dirty="0" err="1" smtClean="0">
                <a:solidFill>
                  <a:srgbClr val="336699"/>
                </a:solidFill>
                <a:latin typeface="Arial Narrow"/>
              </a:rPr>
              <a:t>Comput</a:t>
            </a:r>
            <a:r>
              <a:rPr kumimoji="1" lang="en-US" b="1" kern="0" dirty="0" smtClean="0">
                <a:solidFill>
                  <a:srgbClr val="336699"/>
                </a:solidFill>
                <a:latin typeface="Arial Narrow"/>
              </a:rPr>
              <a:t>. Graphics Image Proc. 4:375)</a:t>
            </a:r>
          </a:p>
        </p:txBody>
      </p:sp>
      <p:grpSp>
        <p:nvGrpSpPr>
          <p:cNvPr id="36" name="Group 35"/>
          <p:cNvGrpSpPr/>
          <p:nvPr/>
        </p:nvGrpSpPr>
        <p:grpSpPr>
          <a:xfrm>
            <a:off x="5878595" y="2005103"/>
            <a:ext cx="3101692" cy="3077885"/>
            <a:chOff x="4856618" y="1494115"/>
            <a:chExt cx="4343400" cy="4310063"/>
          </a:xfrm>
        </p:grpSpPr>
        <p:sp>
          <p:nvSpPr>
            <p:cNvPr id="6" name="Rectangle 4" descr="50%"/>
            <p:cNvSpPr>
              <a:spLocks noChangeArrowheads="1"/>
            </p:cNvSpPr>
            <p:nvPr/>
          </p:nvSpPr>
          <p:spPr bwMode="auto">
            <a:xfrm>
              <a:off x="4856618" y="1494115"/>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7" name="Rectangle 5"/>
            <p:cNvSpPr>
              <a:spLocks noChangeArrowheads="1"/>
            </p:cNvSpPr>
            <p:nvPr/>
          </p:nvSpPr>
          <p:spPr bwMode="auto">
            <a:xfrm>
              <a:off x="5466218" y="1494115"/>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8" name="Rectangle 6" descr="50%"/>
            <p:cNvSpPr>
              <a:spLocks noChangeArrowheads="1"/>
            </p:cNvSpPr>
            <p:nvPr/>
          </p:nvSpPr>
          <p:spPr bwMode="auto">
            <a:xfrm>
              <a:off x="4856618" y="2103715"/>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9" name="Rectangle 7" descr="50%"/>
            <p:cNvSpPr>
              <a:spLocks noChangeArrowheads="1"/>
            </p:cNvSpPr>
            <p:nvPr/>
          </p:nvSpPr>
          <p:spPr bwMode="auto">
            <a:xfrm>
              <a:off x="5466218" y="2103715"/>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10" name="Rectangle 8"/>
            <p:cNvSpPr>
              <a:spLocks noChangeArrowheads="1"/>
            </p:cNvSpPr>
            <p:nvPr/>
          </p:nvSpPr>
          <p:spPr bwMode="auto">
            <a:xfrm>
              <a:off x="6990218" y="2103715"/>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11" name="Rectangle 9" descr="50%"/>
            <p:cNvSpPr>
              <a:spLocks noChangeArrowheads="1"/>
            </p:cNvSpPr>
            <p:nvPr/>
          </p:nvSpPr>
          <p:spPr bwMode="auto">
            <a:xfrm>
              <a:off x="6990218" y="1494115"/>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12" name="Rectangle 10"/>
            <p:cNvSpPr>
              <a:spLocks noChangeArrowheads="1"/>
            </p:cNvSpPr>
            <p:nvPr/>
          </p:nvSpPr>
          <p:spPr bwMode="auto">
            <a:xfrm>
              <a:off x="8514218" y="2103715"/>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13" name="Rectangle 11" descr="50%"/>
            <p:cNvSpPr>
              <a:spLocks noChangeArrowheads="1"/>
            </p:cNvSpPr>
            <p:nvPr/>
          </p:nvSpPr>
          <p:spPr bwMode="auto">
            <a:xfrm>
              <a:off x="8514218" y="1494115"/>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14" name="Text Box 12"/>
            <p:cNvSpPr txBox="1">
              <a:spLocks noChangeArrowheads="1"/>
            </p:cNvSpPr>
            <p:nvPr/>
          </p:nvSpPr>
          <p:spPr bwMode="auto">
            <a:xfrm>
              <a:off x="4856618" y="1570316"/>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43</a:t>
              </a:r>
            </a:p>
          </p:txBody>
        </p:sp>
        <p:sp>
          <p:nvSpPr>
            <p:cNvPr id="15" name="Text Box 13"/>
            <p:cNvSpPr txBox="1">
              <a:spLocks noChangeArrowheads="1"/>
            </p:cNvSpPr>
            <p:nvPr/>
          </p:nvSpPr>
          <p:spPr bwMode="auto">
            <a:xfrm>
              <a:off x="4856618" y="2179915"/>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41</a:t>
              </a:r>
            </a:p>
          </p:txBody>
        </p:sp>
        <p:sp>
          <p:nvSpPr>
            <p:cNvPr id="16" name="Text Box 14"/>
            <p:cNvSpPr txBox="1">
              <a:spLocks noChangeArrowheads="1"/>
            </p:cNvSpPr>
            <p:nvPr/>
          </p:nvSpPr>
          <p:spPr bwMode="auto">
            <a:xfrm>
              <a:off x="5542418" y="1570316"/>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FF0000"/>
                  </a:solidFill>
                  <a:latin typeface="Times New Roman" pitchFamily="18" charset="0"/>
                </a:rPr>
                <a:t>48</a:t>
              </a:r>
              <a:endParaRPr kumimoji="1" lang="en-US">
                <a:solidFill>
                  <a:srgbClr val="009999"/>
                </a:solidFill>
                <a:latin typeface="Times New Roman" pitchFamily="18" charset="0"/>
              </a:endParaRPr>
            </a:p>
          </p:txBody>
        </p:sp>
        <p:sp>
          <p:nvSpPr>
            <p:cNvPr id="17" name="Text Box 15"/>
            <p:cNvSpPr txBox="1">
              <a:spLocks noChangeArrowheads="1"/>
            </p:cNvSpPr>
            <p:nvPr/>
          </p:nvSpPr>
          <p:spPr bwMode="auto">
            <a:xfrm>
              <a:off x="5542418" y="2179915"/>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47</a:t>
              </a:r>
            </a:p>
          </p:txBody>
        </p:sp>
        <p:sp>
          <p:nvSpPr>
            <p:cNvPr id="18" name="Rectangle 16"/>
            <p:cNvSpPr>
              <a:spLocks noChangeArrowheads="1"/>
            </p:cNvSpPr>
            <p:nvPr/>
          </p:nvSpPr>
          <p:spPr bwMode="auto">
            <a:xfrm>
              <a:off x="6380618" y="1494115"/>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19" name="Text Box 17"/>
            <p:cNvSpPr txBox="1">
              <a:spLocks noChangeArrowheads="1"/>
            </p:cNvSpPr>
            <p:nvPr/>
          </p:nvSpPr>
          <p:spPr bwMode="auto">
            <a:xfrm>
              <a:off x="6456819" y="1570316"/>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48</a:t>
              </a:r>
            </a:p>
          </p:txBody>
        </p:sp>
        <p:sp>
          <p:nvSpPr>
            <p:cNvPr id="20" name="Rectangle 18" descr="50%"/>
            <p:cNvSpPr>
              <a:spLocks noChangeArrowheads="1"/>
            </p:cNvSpPr>
            <p:nvPr/>
          </p:nvSpPr>
          <p:spPr bwMode="auto">
            <a:xfrm>
              <a:off x="6380618" y="2103715"/>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21" name="Text Box 19"/>
            <p:cNvSpPr txBox="1">
              <a:spLocks noChangeArrowheads="1"/>
            </p:cNvSpPr>
            <p:nvPr/>
          </p:nvSpPr>
          <p:spPr bwMode="auto">
            <a:xfrm>
              <a:off x="6456819" y="2179915"/>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47</a:t>
              </a:r>
            </a:p>
          </p:txBody>
        </p:sp>
        <p:sp>
          <p:nvSpPr>
            <p:cNvPr id="22" name="Text Box 20"/>
            <p:cNvSpPr txBox="1">
              <a:spLocks noChangeArrowheads="1"/>
            </p:cNvSpPr>
            <p:nvPr/>
          </p:nvSpPr>
          <p:spPr bwMode="auto">
            <a:xfrm>
              <a:off x="7066418" y="2179915"/>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FF0000"/>
                  </a:solidFill>
                  <a:latin typeface="Times New Roman" pitchFamily="18" charset="0"/>
                </a:rPr>
                <a:t>54</a:t>
              </a:r>
              <a:endParaRPr kumimoji="1" lang="en-US">
                <a:solidFill>
                  <a:srgbClr val="009999"/>
                </a:solidFill>
                <a:latin typeface="Times New Roman" pitchFamily="18" charset="0"/>
              </a:endParaRPr>
            </a:p>
          </p:txBody>
        </p:sp>
        <p:sp>
          <p:nvSpPr>
            <p:cNvPr id="23" name="Text Box 21"/>
            <p:cNvSpPr txBox="1">
              <a:spLocks noChangeArrowheads="1"/>
            </p:cNvSpPr>
            <p:nvPr/>
          </p:nvSpPr>
          <p:spPr bwMode="auto">
            <a:xfrm>
              <a:off x="7066418" y="1570316"/>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51</a:t>
              </a:r>
            </a:p>
          </p:txBody>
        </p:sp>
        <p:sp>
          <p:nvSpPr>
            <p:cNvPr id="24" name="Rectangle 22"/>
            <p:cNvSpPr>
              <a:spLocks noChangeArrowheads="1"/>
            </p:cNvSpPr>
            <p:nvPr/>
          </p:nvSpPr>
          <p:spPr bwMode="auto">
            <a:xfrm>
              <a:off x="7904618" y="2103715"/>
              <a:ext cx="609600" cy="609600"/>
            </a:xfrm>
            <a:prstGeom prst="rect">
              <a:avLst/>
            </a:prstGeom>
            <a:solidFill>
              <a:schemeClr val="bg1"/>
            </a:solid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25" name="Rectangle 23" descr="50%"/>
            <p:cNvSpPr>
              <a:spLocks noChangeArrowheads="1"/>
            </p:cNvSpPr>
            <p:nvPr/>
          </p:nvSpPr>
          <p:spPr bwMode="auto">
            <a:xfrm>
              <a:off x="7904618" y="1494115"/>
              <a:ext cx="609600" cy="609600"/>
            </a:xfrm>
            <a:prstGeom prst="rect">
              <a:avLst/>
            </a:prstGeom>
            <a:pattFill prst="pct50">
              <a:fgClr>
                <a:schemeClr val="tx2"/>
              </a:fgClr>
              <a:bgClr>
                <a:schemeClr val="bg1"/>
              </a:bgClr>
            </a:pattFill>
            <a:ln w="9525">
              <a:solidFill>
                <a:schemeClr val="tx1"/>
              </a:solidFill>
              <a:miter lim="800000"/>
              <a:headEnd/>
              <a:tailEnd/>
            </a:ln>
          </p:spPr>
          <p:txBody>
            <a:bodyPr wrap="none" anchor="ctr"/>
            <a:lstStyle/>
            <a:p>
              <a:pPr eaLnBrk="0" fontAlgn="base" hangingPunct="0">
                <a:spcBef>
                  <a:spcPct val="0"/>
                </a:spcBef>
                <a:spcAft>
                  <a:spcPct val="0"/>
                </a:spcAft>
              </a:pPr>
              <a:endParaRPr kumimoji="1" lang="en-US" sz="2000">
                <a:solidFill>
                  <a:srgbClr val="009999"/>
                </a:solidFill>
                <a:latin typeface="Times New Roman" pitchFamily="18" charset="0"/>
              </a:endParaRPr>
            </a:p>
          </p:txBody>
        </p:sp>
        <p:sp>
          <p:nvSpPr>
            <p:cNvPr id="26" name="Text Box 24"/>
            <p:cNvSpPr txBox="1">
              <a:spLocks noChangeArrowheads="1"/>
            </p:cNvSpPr>
            <p:nvPr/>
          </p:nvSpPr>
          <p:spPr bwMode="auto">
            <a:xfrm>
              <a:off x="7980819" y="2179915"/>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54</a:t>
              </a:r>
            </a:p>
          </p:txBody>
        </p:sp>
        <p:sp>
          <p:nvSpPr>
            <p:cNvPr id="27" name="Text Box 25"/>
            <p:cNvSpPr txBox="1">
              <a:spLocks noChangeArrowheads="1"/>
            </p:cNvSpPr>
            <p:nvPr/>
          </p:nvSpPr>
          <p:spPr bwMode="auto">
            <a:xfrm>
              <a:off x="7980819" y="1570316"/>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51</a:t>
              </a:r>
            </a:p>
          </p:txBody>
        </p:sp>
        <p:sp>
          <p:nvSpPr>
            <p:cNvPr id="28" name="Text Box 26"/>
            <p:cNvSpPr txBox="1">
              <a:spLocks noChangeArrowheads="1"/>
            </p:cNvSpPr>
            <p:nvPr/>
          </p:nvSpPr>
          <p:spPr bwMode="auto">
            <a:xfrm>
              <a:off x="8590418" y="1570316"/>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009999"/>
                  </a:solidFill>
                  <a:latin typeface="Times New Roman" pitchFamily="18" charset="0"/>
                </a:rPr>
                <a:t>56</a:t>
              </a:r>
            </a:p>
          </p:txBody>
        </p:sp>
        <p:sp>
          <p:nvSpPr>
            <p:cNvPr id="29" name="Text Box 27"/>
            <p:cNvSpPr txBox="1">
              <a:spLocks noChangeArrowheads="1"/>
            </p:cNvSpPr>
            <p:nvPr/>
          </p:nvSpPr>
          <p:spPr bwMode="auto">
            <a:xfrm>
              <a:off x="8590418" y="2179915"/>
              <a:ext cx="609600" cy="517188"/>
            </a:xfrm>
            <a:prstGeom prst="rect">
              <a:avLst/>
            </a:prstGeom>
            <a:noFill/>
            <a:ln w="9525">
              <a:noFill/>
              <a:miter lim="800000"/>
              <a:headEnd/>
              <a:tailEnd/>
            </a:ln>
          </p:spPr>
          <p:txBody>
            <a:bodyPr>
              <a:spAutoFit/>
            </a:bodyPr>
            <a:lstStyle/>
            <a:p>
              <a:pPr eaLnBrk="0" fontAlgn="base" hangingPunct="0">
                <a:spcBef>
                  <a:spcPct val="50000"/>
                </a:spcBef>
                <a:spcAft>
                  <a:spcPct val="0"/>
                </a:spcAft>
              </a:pPr>
              <a:r>
                <a:rPr kumimoji="1" lang="en-US">
                  <a:solidFill>
                    <a:srgbClr val="FF0000"/>
                  </a:solidFill>
                  <a:latin typeface="Times New Roman" pitchFamily="18" charset="0"/>
                </a:rPr>
                <a:t>58</a:t>
              </a:r>
              <a:endParaRPr kumimoji="1" lang="en-US">
                <a:solidFill>
                  <a:srgbClr val="009999"/>
                </a:solidFill>
                <a:latin typeface="Times New Roman" pitchFamily="18" charset="0"/>
              </a:endParaRPr>
            </a:p>
          </p:txBody>
        </p:sp>
        <p:sp>
          <p:nvSpPr>
            <p:cNvPr id="30" name="Line 28"/>
            <p:cNvSpPr>
              <a:spLocks noChangeShapeType="1"/>
            </p:cNvSpPr>
            <p:nvPr/>
          </p:nvSpPr>
          <p:spPr bwMode="auto">
            <a:xfrm>
              <a:off x="4861381" y="2718078"/>
              <a:ext cx="2271712" cy="3081337"/>
            </a:xfrm>
            <a:prstGeom prst="line">
              <a:avLst/>
            </a:prstGeom>
            <a:noFill/>
            <a:ln w="9525">
              <a:solidFill>
                <a:schemeClr val="tx1"/>
              </a:solidFill>
              <a:round/>
              <a:headEnd/>
              <a:tailEnd/>
            </a:ln>
          </p:spPr>
          <p:txBody>
            <a:bodyPr wrap="none" anchor="ctr"/>
            <a:lstStyle/>
            <a:p>
              <a:pPr algn="ctr" eaLnBrk="0" fontAlgn="base" hangingPunct="0">
                <a:spcBef>
                  <a:spcPct val="0"/>
                </a:spcBef>
                <a:spcAft>
                  <a:spcPct val="0"/>
                </a:spcAft>
              </a:pPr>
              <a:endParaRPr kumimoji="1" lang="en-US">
                <a:solidFill>
                  <a:srgbClr val="010000"/>
                </a:solidFill>
                <a:latin typeface="Times New Roman" pitchFamily="18" charset="0"/>
              </a:endParaRPr>
            </a:p>
          </p:txBody>
        </p:sp>
        <p:sp>
          <p:nvSpPr>
            <p:cNvPr id="31" name="Line 29"/>
            <p:cNvSpPr>
              <a:spLocks noChangeShapeType="1"/>
            </p:cNvSpPr>
            <p:nvPr/>
          </p:nvSpPr>
          <p:spPr bwMode="auto">
            <a:xfrm>
              <a:off x="6075818" y="2713315"/>
              <a:ext cx="1123950" cy="3033713"/>
            </a:xfrm>
            <a:prstGeom prst="line">
              <a:avLst/>
            </a:prstGeom>
            <a:noFill/>
            <a:ln w="9525">
              <a:solidFill>
                <a:schemeClr val="tx1"/>
              </a:solidFill>
              <a:round/>
              <a:headEnd/>
              <a:tailEnd/>
            </a:ln>
          </p:spPr>
          <p:txBody>
            <a:bodyPr wrap="none" anchor="ctr"/>
            <a:lstStyle/>
            <a:p>
              <a:pPr algn="ctr" eaLnBrk="0" fontAlgn="base" hangingPunct="0">
                <a:spcBef>
                  <a:spcPct val="0"/>
                </a:spcBef>
                <a:spcAft>
                  <a:spcPct val="0"/>
                </a:spcAft>
              </a:pPr>
              <a:endParaRPr kumimoji="1" lang="en-US">
                <a:solidFill>
                  <a:srgbClr val="010000"/>
                </a:solidFill>
                <a:latin typeface="Times New Roman" pitchFamily="18" charset="0"/>
              </a:endParaRPr>
            </a:p>
          </p:txBody>
        </p:sp>
        <p:sp>
          <p:nvSpPr>
            <p:cNvPr id="32" name="Line 30"/>
            <p:cNvSpPr>
              <a:spLocks noChangeShapeType="1"/>
            </p:cNvSpPr>
            <p:nvPr/>
          </p:nvSpPr>
          <p:spPr bwMode="auto">
            <a:xfrm>
              <a:off x="6380618" y="2713315"/>
              <a:ext cx="804863" cy="3090863"/>
            </a:xfrm>
            <a:prstGeom prst="line">
              <a:avLst/>
            </a:prstGeom>
            <a:noFill/>
            <a:ln w="9525">
              <a:solidFill>
                <a:schemeClr val="tx1"/>
              </a:solidFill>
              <a:round/>
              <a:headEnd/>
              <a:tailEnd/>
            </a:ln>
          </p:spPr>
          <p:txBody>
            <a:bodyPr wrap="none" anchor="ctr"/>
            <a:lstStyle/>
            <a:p>
              <a:pPr algn="ctr" eaLnBrk="0" fontAlgn="base" hangingPunct="0">
                <a:spcBef>
                  <a:spcPct val="0"/>
                </a:spcBef>
                <a:spcAft>
                  <a:spcPct val="0"/>
                </a:spcAft>
              </a:pPr>
              <a:endParaRPr kumimoji="1" lang="en-US">
                <a:solidFill>
                  <a:srgbClr val="010000"/>
                </a:solidFill>
                <a:latin typeface="Times New Roman" pitchFamily="18" charset="0"/>
              </a:endParaRPr>
            </a:p>
          </p:txBody>
        </p:sp>
        <p:sp>
          <p:nvSpPr>
            <p:cNvPr id="33" name="Line 31"/>
            <p:cNvSpPr>
              <a:spLocks noChangeShapeType="1"/>
            </p:cNvSpPr>
            <p:nvPr/>
          </p:nvSpPr>
          <p:spPr bwMode="auto">
            <a:xfrm flipH="1">
              <a:off x="7237868" y="2713315"/>
              <a:ext cx="361950" cy="3081338"/>
            </a:xfrm>
            <a:prstGeom prst="line">
              <a:avLst/>
            </a:prstGeom>
            <a:noFill/>
            <a:ln w="9525">
              <a:solidFill>
                <a:schemeClr val="tx1"/>
              </a:solidFill>
              <a:round/>
              <a:headEnd/>
              <a:tailEnd/>
            </a:ln>
          </p:spPr>
          <p:txBody>
            <a:bodyPr wrap="none" anchor="ctr"/>
            <a:lstStyle/>
            <a:p>
              <a:pPr algn="ctr" eaLnBrk="0" fontAlgn="base" hangingPunct="0">
                <a:spcBef>
                  <a:spcPct val="0"/>
                </a:spcBef>
                <a:spcAft>
                  <a:spcPct val="0"/>
                </a:spcAft>
              </a:pPr>
              <a:endParaRPr kumimoji="1" lang="en-US">
                <a:solidFill>
                  <a:srgbClr val="010000"/>
                </a:solidFill>
                <a:latin typeface="Times New Roman" pitchFamily="18" charset="0"/>
              </a:endParaRPr>
            </a:p>
          </p:txBody>
        </p:sp>
        <p:sp>
          <p:nvSpPr>
            <p:cNvPr id="34" name="Line 32"/>
            <p:cNvSpPr>
              <a:spLocks noChangeShapeType="1"/>
            </p:cNvSpPr>
            <p:nvPr/>
          </p:nvSpPr>
          <p:spPr bwMode="auto">
            <a:xfrm flipH="1">
              <a:off x="7214056" y="2713315"/>
              <a:ext cx="690562" cy="3081338"/>
            </a:xfrm>
            <a:prstGeom prst="line">
              <a:avLst/>
            </a:prstGeom>
            <a:noFill/>
            <a:ln w="9525">
              <a:solidFill>
                <a:schemeClr val="tx1"/>
              </a:solidFill>
              <a:round/>
              <a:headEnd/>
              <a:tailEnd/>
            </a:ln>
          </p:spPr>
          <p:txBody>
            <a:bodyPr wrap="none" anchor="ctr"/>
            <a:lstStyle/>
            <a:p>
              <a:pPr algn="ctr" eaLnBrk="0" fontAlgn="base" hangingPunct="0">
                <a:spcBef>
                  <a:spcPct val="0"/>
                </a:spcBef>
                <a:spcAft>
                  <a:spcPct val="0"/>
                </a:spcAft>
              </a:pPr>
              <a:endParaRPr kumimoji="1" lang="en-US">
                <a:solidFill>
                  <a:srgbClr val="010000"/>
                </a:solidFill>
                <a:latin typeface="Times New Roman" pitchFamily="18" charset="0"/>
              </a:endParaRPr>
            </a:p>
          </p:txBody>
        </p:sp>
        <p:sp>
          <p:nvSpPr>
            <p:cNvPr id="35" name="Line 33"/>
            <p:cNvSpPr>
              <a:spLocks noChangeShapeType="1"/>
            </p:cNvSpPr>
            <p:nvPr/>
          </p:nvSpPr>
          <p:spPr bwMode="auto">
            <a:xfrm flipH="1">
              <a:off x="7261681" y="2713315"/>
              <a:ext cx="1862137" cy="3081338"/>
            </a:xfrm>
            <a:prstGeom prst="line">
              <a:avLst/>
            </a:prstGeom>
            <a:noFill/>
            <a:ln w="9525">
              <a:solidFill>
                <a:schemeClr val="tx1"/>
              </a:solidFill>
              <a:round/>
              <a:headEnd/>
              <a:tailEnd/>
            </a:ln>
          </p:spPr>
          <p:txBody>
            <a:bodyPr wrap="none" anchor="ctr"/>
            <a:lstStyle/>
            <a:p>
              <a:pPr algn="ctr" eaLnBrk="0" fontAlgn="base" hangingPunct="0">
                <a:spcBef>
                  <a:spcPct val="0"/>
                </a:spcBef>
                <a:spcAft>
                  <a:spcPct val="0"/>
                </a:spcAft>
              </a:pPr>
              <a:endParaRPr kumimoji="1" lang="en-US">
                <a:solidFill>
                  <a:srgbClr val="010000"/>
                </a:solidFill>
                <a:latin typeface="Times New Roman" pitchFamily="18" charset="0"/>
              </a:endParaRPr>
            </a:p>
          </p:txBody>
        </p:sp>
      </p:grpSp>
    </p:spTree>
    <p:extLst>
      <p:ext uri="{BB962C8B-B14F-4D97-AF65-F5344CB8AC3E}">
        <p14:creationId xmlns:p14="http://schemas.microsoft.com/office/powerpoint/2010/main" val="394351942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881" y="192741"/>
            <a:ext cx="7696201" cy="1143000"/>
          </a:xfrm>
        </p:spPr>
        <p:txBody>
          <a:bodyPr/>
          <a:lstStyle/>
          <a:p>
            <a:r>
              <a:rPr lang="en-US" dirty="0" smtClean="0"/>
              <a:t>Weighted D8 Contributing Area</a:t>
            </a:r>
            <a:endParaRPr lang="en-US" dirty="0"/>
          </a:p>
        </p:txBody>
      </p:sp>
      <p:pic>
        <p:nvPicPr>
          <p:cNvPr id="393219" name="Picture 3"/>
          <p:cNvPicPr>
            <a:picLocks noChangeAspect="1" noChangeArrowheads="1"/>
          </p:cNvPicPr>
          <p:nvPr/>
        </p:nvPicPr>
        <p:blipFill>
          <a:blip r:embed="rId2" cstate="print"/>
          <a:srcRect/>
          <a:stretch>
            <a:fillRect/>
          </a:stretch>
        </p:blipFill>
        <p:spPr bwMode="auto">
          <a:xfrm>
            <a:off x="2832892" y="1452282"/>
            <a:ext cx="6108281" cy="5210456"/>
          </a:xfrm>
          <a:prstGeom prst="rect">
            <a:avLst/>
          </a:prstGeom>
          <a:noFill/>
          <a:ln w="9525" cap="flat" cmpd="sng">
            <a:noFill/>
            <a:prstDash val="solid"/>
            <a:miter lim="800000"/>
            <a:headEnd/>
            <a:tailEnd/>
          </a:ln>
        </p:spPr>
      </p:pic>
      <p:pic>
        <p:nvPicPr>
          <p:cNvPr id="393218" name="Picture 2"/>
          <p:cNvPicPr>
            <a:picLocks noChangeAspect="1" noChangeArrowheads="1"/>
          </p:cNvPicPr>
          <p:nvPr/>
        </p:nvPicPr>
        <p:blipFill>
          <a:blip r:embed="rId3" cstate="print"/>
          <a:srcRect/>
          <a:stretch>
            <a:fillRect/>
          </a:stretch>
        </p:blipFill>
        <p:spPr bwMode="auto">
          <a:xfrm>
            <a:off x="0" y="1593477"/>
            <a:ext cx="5781675" cy="2971800"/>
          </a:xfrm>
          <a:prstGeom prst="rect">
            <a:avLst/>
          </a:prstGeom>
          <a:noFill/>
          <a:ln w="9525" cap="flat" cmpd="sng">
            <a:noFill/>
            <a:prstDash val="solid"/>
            <a:miter lim="800000"/>
            <a:headEnd/>
            <a:tailEnd/>
          </a:ln>
        </p:spPr>
      </p:pic>
      <p:pic>
        <p:nvPicPr>
          <p:cNvPr id="393220" name="Picture 4"/>
          <p:cNvPicPr>
            <a:picLocks noChangeAspect="1" noChangeArrowheads="1"/>
          </p:cNvPicPr>
          <p:nvPr/>
        </p:nvPicPr>
        <p:blipFill>
          <a:blip r:embed="rId4" cstate="print"/>
          <a:srcRect/>
          <a:stretch>
            <a:fillRect/>
          </a:stretch>
        </p:blipFill>
        <p:spPr bwMode="auto">
          <a:xfrm>
            <a:off x="990600" y="5591175"/>
            <a:ext cx="1219200" cy="1266825"/>
          </a:xfrm>
          <a:prstGeom prst="rect">
            <a:avLst/>
          </a:prstGeom>
          <a:noFill/>
          <a:ln w="9525" cap="flat" cmpd="sng">
            <a:noFill/>
            <a:prstDash val="solid"/>
            <a:miter lim="800000"/>
            <a:headEnd/>
            <a:tailEnd/>
          </a:ln>
        </p:spPr>
      </p:pic>
      <p:sp>
        <p:nvSpPr>
          <p:cNvPr id="6" name="Rectangle 2"/>
          <p:cNvSpPr txBox="1">
            <a:spLocks noChangeArrowheads="1"/>
          </p:cNvSpPr>
          <p:nvPr/>
        </p:nvSpPr>
        <p:spPr bwMode="auto">
          <a:xfrm>
            <a:off x="0" y="4625788"/>
            <a:ext cx="3388659" cy="874059"/>
          </a:xfrm>
          <a:prstGeom prst="rect">
            <a:avLst/>
          </a:prstGeom>
          <a:solidFill>
            <a:schemeClr val="bg1"/>
          </a:solidFill>
          <a:ln w="9525">
            <a:noFill/>
            <a:miter lim="800000"/>
            <a:headEnd/>
            <a:tailEnd/>
          </a:ln>
        </p:spPr>
        <p:txBody>
          <a:bodyPr vert="horz" wrap="square" lIns="92075" tIns="46038" rIns="92075" bIns="46038" numCol="1" anchor="ctr" anchorCtr="0" compatLnSpc="1">
            <a:prstTxWarp prst="textNoShape">
              <a:avLst/>
            </a:prstTxWarp>
          </a:bodyPr>
          <a:lstStyle/>
          <a:p>
            <a:pPr algn="ctr" eaLnBrk="0" fontAlgn="base" hangingPunct="0">
              <a:lnSpc>
                <a:spcPct val="70000"/>
              </a:lnSpc>
              <a:spcBef>
                <a:spcPct val="0"/>
              </a:spcBef>
              <a:spcAft>
                <a:spcPct val="0"/>
              </a:spcAft>
              <a:defRPr/>
            </a:pPr>
            <a:r>
              <a:rPr kumimoji="1" lang="en-US" sz="2400" b="1" kern="0" dirty="0" smtClean="0">
                <a:solidFill>
                  <a:srgbClr val="336699"/>
                </a:solidFill>
                <a:latin typeface="Arial Narrow"/>
              </a:rPr>
              <a:t>Contributing area only of valley form grid cells upstream of outlet</a:t>
            </a:r>
            <a:endParaRPr kumimoji="1" lang="en-US" b="1" kern="0" dirty="0" smtClean="0">
              <a:solidFill>
                <a:srgbClr val="336699"/>
              </a:solidFill>
              <a:latin typeface="Arial Narrow"/>
            </a:endParaRPr>
          </a:p>
        </p:txBody>
      </p:sp>
    </p:spTree>
    <p:extLst>
      <p:ext uri="{BB962C8B-B14F-4D97-AF65-F5344CB8AC3E}">
        <p14:creationId xmlns:p14="http://schemas.microsoft.com/office/powerpoint/2010/main" val="16995895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2647" y="192741"/>
            <a:ext cx="4101353" cy="1143000"/>
          </a:xfrm>
        </p:spPr>
        <p:txBody>
          <a:bodyPr/>
          <a:lstStyle/>
          <a:p>
            <a:pPr algn="ctr"/>
            <a:r>
              <a:rPr lang="en-US" sz="4400" dirty="0" smtClean="0"/>
              <a:t>Stream Drop Analysis</a:t>
            </a:r>
            <a:endParaRPr lang="en-US" sz="4400" dirty="0"/>
          </a:p>
        </p:txBody>
      </p:sp>
      <p:pic>
        <p:nvPicPr>
          <p:cNvPr id="394242" name="Picture 2"/>
          <p:cNvPicPr>
            <a:picLocks noChangeAspect="1" noChangeArrowheads="1"/>
          </p:cNvPicPr>
          <p:nvPr/>
        </p:nvPicPr>
        <p:blipFill>
          <a:blip r:embed="rId2" cstate="print"/>
          <a:srcRect/>
          <a:stretch>
            <a:fillRect/>
          </a:stretch>
        </p:blipFill>
        <p:spPr bwMode="auto">
          <a:xfrm>
            <a:off x="0" y="0"/>
            <a:ext cx="4994397" cy="4155141"/>
          </a:xfrm>
          <a:prstGeom prst="rect">
            <a:avLst/>
          </a:prstGeom>
          <a:noFill/>
          <a:ln w="9525" cap="flat" cmpd="sng">
            <a:noFill/>
            <a:prstDash val="solid"/>
            <a:miter lim="800000"/>
            <a:headEnd/>
            <a:tailEnd/>
          </a:ln>
        </p:spPr>
      </p:pic>
      <p:pic>
        <p:nvPicPr>
          <p:cNvPr id="394243" name="Picture 3"/>
          <p:cNvPicPr>
            <a:picLocks noChangeAspect="1" noChangeArrowheads="1"/>
          </p:cNvPicPr>
          <p:nvPr/>
        </p:nvPicPr>
        <p:blipFill>
          <a:blip r:embed="rId3" cstate="print"/>
          <a:srcRect/>
          <a:stretch>
            <a:fillRect/>
          </a:stretch>
        </p:blipFill>
        <p:spPr bwMode="auto">
          <a:xfrm>
            <a:off x="2733554" y="2756647"/>
            <a:ext cx="6410446" cy="4101352"/>
          </a:xfrm>
          <a:prstGeom prst="rect">
            <a:avLst/>
          </a:prstGeom>
          <a:noFill/>
          <a:ln w="9525" cap="flat" cmpd="sng">
            <a:noFill/>
            <a:prstDash val="solid"/>
            <a:miter lim="800000"/>
            <a:headEnd/>
            <a:tailEnd/>
          </a:ln>
        </p:spPr>
      </p:pic>
      <p:sp>
        <p:nvSpPr>
          <p:cNvPr id="5" name="Oval 4"/>
          <p:cNvSpPr/>
          <p:nvPr/>
        </p:nvSpPr>
        <p:spPr bwMode="auto">
          <a:xfrm>
            <a:off x="2850776" y="5486400"/>
            <a:ext cx="860612" cy="26894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9999"/>
              </a:solidFill>
              <a:latin typeface="Times New Roman" pitchFamily="18" charset="0"/>
            </a:endParaRPr>
          </a:p>
        </p:txBody>
      </p:sp>
      <p:sp>
        <p:nvSpPr>
          <p:cNvPr id="6" name="Oval 5"/>
          <p:cNvSpPr/>
          <p:nvPr/>
        </p:nvSpPr>
        <p:spPr bwMode="auto">
          <a:xfrm>
            <a:off x="7507941" y="5235388"/>
            <a:ext cx="860612" cy="268941"/>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9999"/>
              </a:solidFill>
              <a:latin typeface="Times New Roman" pitchFamily="18" charset="0"/>
            </a:endParaRPr>
          </a:p>
        </p:txBody>
      </p:sp>
    </p:spTree>
    <p:extLst>
      <p:ext uri="{BB962C8B-B14F-4D97-AF65-F5344CB8AC3E}">
        <p14:creationId xmlns:p14="http://schemas.microsoft.com/office/powerpoint/2010/main" val="2653260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51940"/>
            <a:ext cx="6096000" cy="1143000"/>
          </a:xfrm>
        </p:spPr>
        <p:txBody>
          <a:bodyPr/>
          <a:lstStyle/>
          <a:p>
            <a:r>
              <a:rPr lang="en-US" dirty="0" smtClean="0"/>
              <a:t>Outline</a:t>
            </a:r>
            <a:endParaRPr lang="en-US" dirty="0"/>
          </a:p>
        </p:txBody>
      </p:sp>
      <p:sp>
        <p:nvSpPr>
          <p:cNvPr id="3" name="Content Placeholder 2"/>
          <p:cNvSpPr>
            <a:spLocks noGrp="1"/>
          </p:cNvSpPr>
          <p:nvPr>
            <p:ph idx="1"/>
          </p:nvPr>
        </p:nvSpPr>
        <p:spPr>
          <a:xfrm>
            <a:off x="1468583" y="1981200"/>
            <a:ext cx="7446818" cy="4114800"/>
          </a:xfrm>
        </p:spPr>
        <p:txBody>
          <a:bodyPr/>
          <a:lstStyle/>
          <a:p>
            <a:r>
              <a:rPr lang="en-US" dirty="0" smtClean="0"/>
              <a:t>Overview of principles and methods (60 min) </a:t>
            </a:r>
          </a:p>
          <a:p>
            <a:r>
              <a:rPr lang="en-US" dirty="0"/>
              <a:t>Break (10 min) </a:t>
            </a:r>
          </a:p>
          <a:p>
            <a:r>
              <a:rPr lang="en-US" dirty="0"/>
              <a:t>Hands on using ArcGIS and R (50 min) </a:t>
            </a:r>
          </a:p>
          <a:p>
            <a:r>
              <a:rPr lang="en-US" dirty="0"/>
              <a:t>Break (10 min)  </a:t>
            </a:r>
          </a:p>
          <a:p>
            <a:r>
              <a:rPr lang="en-US" dirty="0" err="1">
                <a:solidFill>
                  <a:srgbClr val="FF0000"/>
                </a:solidFill>
              </a:rPr>
              <a:t>TauDEM</a:t>
            </a:r>
            <a:r>
              <a:rPr lang="en-US" dirty="0">
                <a:solidFill>
                  <a:srgbClr val="FF0000"/>
                </a:solidFill>
              </a:rPr>
              <a:t> parallel methods (15 min)</a:t>
            </a:r>
          </a:p>
          <a:p>
            <a:r>
              <a:rPr lang="en-US" dirty="0" err="1"/>
              <a:t>TauDEM</a:t>
            </a:r>
            <a:r>
              <a:rPr lang="en-US" dirty="0"/>
              <a:t> </a:t>
            </a:r>
            <a:r>
              <a:rPr lang="en-US" dirty="0" smtClean="0"/>
              <a:t>on CSDMS Beach (20 min)</a:t>
            </a:r>
          </a:p>
          <a:p>
            <a:r>
              <a:rPr lang="en-US" dirty="0" smtClean="0"/>
              <a:t>Discussion and overrun cushion (15 min)</a:t>
            </a:r>
            <a:endParaRPr lang="en-US" dirty="0"/>
          </a:p>
        </p:txBody>
      </p:sp>
    </p:spTree>
    <p:extLst>
      <p:ext uri="{BB962C8B-B14F-4D97-AF65-F5344CB8AC3E}">
        <p14:creationId xmlns:p14="http://schemas.microsoft.com/office/powerpoint/2010/main" val="426307108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0" y="0"/>
            <a:ext cx="9144000" cy="995363"/>
          </a:xfrm>
        </p:spPr>
        <p:txBody>
          <a:bodyPr>
            <a:normAutofit fontScale="90000"/>
          </a:bodyPr>
          <a:lstStyle/>
          <a:p>
            <a:r>
              <a:rPr lang="en-US" sz="3600" smtClean="0"/>
              <a:t>The challenge of increasing Digital Elevation Model (DEM) resolution</a:t>
            </a:r>
          </a:p>
        </p:txBody>
      </p:sp>
      <p:sp>
        <p:nvSpPr>
          <p:cNvPr id="28675" name="Rectangle 38"/>
          <p:cNvSpPr>
            <a:spLocks noChangeArrowheads="1"/>
          </p:cNvSpPr>
          <p:nvPr/>
        </p:nvSpPr>
        <p:spPr bwMode="auto">
          <a:xfrm>
            <a:off x="1041400" y="1398588"/>
            <a:ext cx="2387600" cy="769937"/>
          </a:xfrm>
          <a:prstGeom prst="rect">
            <a:avLst/>
          </a:prstGeom>
          <a:noFill/>
          <a:ln w="9525">
            <a:noFill/>
            <a:miter lim="800000"/>
            <a:headEnd/>
            <a:tailEnd/>
          </a:ln>
        </p:spPr>
        <p:txBody>
          <a:bodyPr>
            <a:spAutoFit/>
          </a:bodyPr>
          <a:lstStyle/>
          <a:p>
            <a:pPr fontAlgn="base">
              <a:spcBef>
                <a:spcPct val="45000"/>
              </a:spcBef>
              <a:spcAft>
                <a:spcPct val="0"/>
              </a:spcAft>
            </a:pPr>
            <a:r>
              <a:rPr lang="en-US" b="1">
                <a:solidFill>
                  <a:srgbClr val="0070C0"/>
                </a:solidFill>
                <a:latin typeface="Arial" pitchFamily="34" charset="0"/>
              </a:rPr>
              <a:t>1980’s  DMA  90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2</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sp>
        <p:nvSpPr>
          <p:cNvPr id="28676" name="Rectangle 39"/>
          <p:cNvSpPr>
            <a:spLocks noChangeArrowheads="1"/>
          </p:cNvSpPr>
          <p:nvPr/>
        </p:nvSpPr>
        <p:spPr bwMode="auto">
          <a:xfrm>
            <a:off x="1041400" y="2827338"/>
            <a:ext cx="2830513" cy="769937"/>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70C0"/>
                </a:solidFill>
                <a:latin typeface="Arial" pitchFamily="34" charset="0"/>
              </a:rPr>
              <a:t>1990’s USGS DEM  30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3</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sp>
        <p:nvSpPr>
          <p:cNvPr id="28677" name="Rectangle 39"/>
          <p:cNvSpPr>
            <a:spLocks noChangeArrowheads="1"/>
          </p:cNvSpPr>
          <p:nvPr/>
        </p:nvSpPr>
        <p:spPr bwMode="auto">
          <a:xfrm>
            <a:off x="1041400" y="4254500"/>
            <a:ext cx="235585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70C0"/>
                </a:solidFill>
                <a:latin typeface="Arial" pitchFamily="34" charset="0"/>
              </a:rPr>
              <a:t>2000’s NED 10-30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4</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sp>
        <p:nvSpPr>
          <p:cNvPr id="28678" name="Rectangle 39"/>
          <p:cNvSpPr>
            <a:spLocks noChangeArrowheads="1"/>
          </p:cNvSpPr>
          <p:nvPr/>
        </p:nvSpPr>
        <p:spPr bwMode="auto">
          <a:xfrm>
            <a:off x="1041400" y="5683250"/>
            <a:ext cx="2247900" cy="771525"/>
          </a:xfrm>
          <a:prstGeom prst="rect">
            <a:avLst/>
          </a:prstGeom>
          <a:noFill/>
          <a:ln w="9525">
            <a:noFill/>
            <a:miter lim="800000"/>
            <a:headEnd/>
            <a:tailEnd/>
          </a:ln>
        </p:spPr>
        <p:txBody>
          <a:bodyPr wrap="none">
            <a:spAutoFit/>
          </a:bodyPr>
          <a:lstStyle/>
          <a:p>
            <a:pPr fontAlgn="base">
              <a:spcBef>
                <a:spcPct val="45000"/>
              </a:spcBef>
              <a:spcAft>
                <a:spcPct val="0"/>
              </a:spcAft>
            </a:pPr>
            <a:r>
              <a:rPr lang="en-US" b="1">
                <a:solidFill>
                  <a:srgbClr val="0070C0"/>
                </a:solidFill>
                <a:latin typeface="Arial" pitchFamily="34" charset="0"/>
              </a:rPr>
              <a:t>2010’s LIDAR ~1 m</a:t>
            </a:r>
          </a:p>
          <a:p>
            <a:pPr fontAlgn="base">
              <a:spcBef>
                <a:spcPct val="45000"/>
              </a:spcBef>
              <a:spcAft>
                <a:spcPct val="0"/>
              </a:spcAft>
            </a:pPr>
            <a:r>
              <a:rPr lang="en-US" b="1">
                <a:solidFill>
                  <a:srgbClr val="0070C0"/>
                </a:solidFill>
                <a:latin typeface="Arial" pitchFamily="34" charset="0"/>
              </a:rPr>
              <a:t>10</a:t>
            </a:r>
            <a:r>
              <a:rPr lang="en-US" b="1" baseline="30000">
                <a:solidFill>
                  <a:srgbClr val="0070C0"/>
                </a:solidFill>
                <a:latin typeface="Arial" pitchFamily="34" charset="0"/>
              </a:rPr>
              <a:t>6</a:t>
            </a:r>
            <a:r>
              <a:rPr lang="en-US" b="1">
                <a:solidFill>
                  <a:srgbClr val="0070C0"/>
                </a:solidFill>
                <a:latin typeface="Arial" pitchFamily="34" charset="0"/>
              </a:rPr>
              <a:t> cells/km</a:t>
            </a:r>
            <a:r>
              <a:rPr lang="en-US" b="1" baseline="30000">
                <a:solidFill>
                  <a:srgbClr val="0070C0"/>
                </a:solidFill>
                <a:latin typeface="Arial" pitchFamily="34" charset="0"/>
              </a:rPr>
              <a:t>2</a:t>
            </a:r>
            <a:endParaRPr lang="en-US" b="1">
              <a:solidFill>
                <a:srgbClr val="0070C0"/>
              </a:solidFill>
              <a:latin typeface="Arial" pitchFamily="34" charset="0"/>
            </a:endParaRPr>
          </a:p>
        </p:txBody>
      </p:sp>
      <p:grpSp>
        <p:nvGrpSpPr>
          <p:cNvPr id="2" name="Group 50"/>
          <p:cNvGrpSpPr>
            <a:grpSpLocks/>
          </p:cNvGrpSpPr>
          <p:nvPr/>
        </p:nvGrpSpPr>
        <p:grpSpPr bwMode="auto">
          <a:xfrm>
            <a:off x="4156075" y="1058863"/>
            <a:ext cx="4476750" cy="5629275"/>
            <a:chOff x="2677646" y="695045"/>
            <a:chExt cx="4476189" cy="5629275"/>
          </a:xfrm>
        </p:grpSpPr>
        <p:pic>
          <p:nvPicPr>
            <p:cNvPr id="28680" name="Picture 2"/>
            <p:cNvPicPr>
              <a:picLocks noChangeAspect="1" noChangeArrowheads="1"/>
            </p:cNvPicPr>
            <p:nvPr/>
          </p:nvPicPr>
          <p:blipFill>
            <a:blip r:embed="rId4" cstate="print"/>
            <a:srcRect r="29588"/>
            <a:stretch>
              <a:fillRect/>
            </a:stretch>
          </p:blipFill>
          <p:spPr bwMode="auto">
            <a:xfrm>
              <a:off x="2700616" y="695045"/>
              <a:ext cx="4453219" cy="5629275"/>
            </a:xfrm>
            <a:prstGeom prst="rect">
              <a:avLst/>
            </a:prstGeom>
            <a:noFill/>
            <a:ln w="9525">
              <a:noFill/>
              <a:miter lim="800000"/>
              <a:headEnd/>
              <a:tailEnd/>
            </a:ln>
          </p:spPr>
        </p:pic>
        <p:pic>
          <p:nvPicPr>
            <p:cNvPr id="28681" name="Picture 3"/>
            <p:cNvPicPr>
              <a:picLocks noChangeAspect="1" noChangeArrowheads="1"/>
            </p:cNvPicPr>
            <p:nvPr/>
          </p:nvPicPr>
          <p:blipFill>
            <a:blip r:embed="rId5" cstate="print"/>
            <a:srcRect t="45656" r="29558" b="25626"/>
            <a:stretch>
              <a:fillRect/>
            </a:stretch>
          </p:blipFill>
          <p:spPr bwMode="auto">
            <a:xfrm>
              <a:off x="2705381" y="3254188"/>
              <a:ext cx="4448454" cy="1600200"/>
            </a:xfrm>
            <a:prstGeom prst="rect">
              <a:avLst/>
            </a:prstGeom>
            <a:noFill/>
            <a:ln w="9525">
              <a:noFill/>
              <a:miter lim="800000"/>
              <a:headEnd/>
              <a:tailEnd/>
            </a:ln>
          </p:spPr>
        </p:pic>
        <p:pic>
          <p:nvPicPr>
            <p:cNvPr id="28682" name="Picture 4"/>
            <p:cNvPicPr>
              <a:picLocks noChangeAspect="1" noChangeArrowheads="1"/>
            </p:cNvPicPr>
            <p:nvPr/>
          </p:nvPicPr>
          <p:blipFill>
            <a:blip r:embed="rId6" cstate="print"/>
            <a:srcRect t="21861" r="29588" b="51202"/>
            <a:stretch>
              <a:fillRect/>
            </a:stretch>
          </p:blipFill>
          <p:spPr bwMode="auto">
            <a:xfrm>
              <a:off x="2687171" y="1922929"/>
              <a:ext cx="4453217" cy="1506071"/>
            </a:xfrm>
            <a:prstGeom prst="rect">
              <a:avLst/>
            </a:prstGeom>
            <a:noFill/>
            <a:ln w="9525">
              <a:noFill/>
              <a:miter lim="800000"/>
              <a:headEnd/>
              <a:tailEnd/>
            </a:ln>
          </p:spPr>
        </p:pic>
        <p:pic>
          <p:nvPicPr>
            <p:cNvPr id="28683" name="Picture 5"/>
            <p:cNvPicPr>
              <a:picLocks noChangeAspect="1" noChangeArrowheads="1"/>
            </p:cNvPicPr>
            <p:nvPr/>
          </p:nvPicPr>
          <p:blipFill>
            <a:blip r:embed="rId7" cstate="print"/>
            <a:srcRect r="29437" b="77223"/>
            <a:stretch>
              <a:fillRect/>
            </a:stretch>
          </p:blipFill>
          <p:spPr bwMode="auto">
            <a:xfrm>
              <a:off x="2677646" y="705411"/>
              <a:ext cx="4476189" cy="1271307"/>
            </a:xfrm>
            <a:prstGeom prst="rect">
              <a:avLst/>
            </a:prstGeom>
            <a:noFill/>
            <a:ln w="9525">
              <a:noFill/>
              <a:miter lim="800000"/>
              <a:headEnd/>
              <a:tailEnd/>
            </a:ln>
          </p:spPr>
        </p:pic>
      </p:grpSp>
    </p:spTree>
    <p:extLst>
      <p:ext uri="{BB962C8B-B14F-4D97-AF65-F5344CB8AC3E}">
        <p14:creationId xmlns:p14="http://schemas.microsoft.com/office/powerpoint/2010/main" val="32121789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570" name="Rectangle 14"/>
          <p:cNvSpPr>
            <a:spLocks noChangeArrowheads="1"/>
          </p:cNvSpPr>
          <p:nvPr/>
        </p:nvSpPr>
        <p:spPr bwMode="auto">
          <a:xfrm>
            <a:off x="457200" y="1447800"/>
            <a:ext cx="3962400" cy="4572000"/>
          </a:xfrm>
          <a:prstGeom prst="rect">
            <a:avLst/>
          </a:prstGeom>
          <a:solidFill>
            <a:schemeClr val="bg1">
              <a:alpha val="89803"/>
            </a:schemeClr>
          </a:solidFill>
          <a:ln w="9525">
            <a:noFill/>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1" name="Rectangle 2"/>
          <p:cNvSpPr>
            <a:spLocks noGrp="1" noChangeArrowheads="1"/>
          </p:cNvSpPr>
          <p:nvPr>
            <p:ph type="title"/>
          </p:nvPr>
        </p:nvSpPr>
        <p:spPr>
          <a:xfrm>
            <a:off x="2105891" y="429485"/>
            <a:ext cx="6809509" cy="1143000"/>
          </a:xfrm>
        </p:spPr>
        <p:txBody>
          <a:bodyPr/>
          <a:lstStyle/>
          <a:p>
            <a:pPr eaLnBrk="1" hangingPunct="1"/>
            <a:r>
              <a:rPr lang="en-US" dirty="0" err="1" smtClean="0"/>
              <a:t>TauDEM</a:t>
            </a:r>
            <a:r>
              <a:rPr lang="en-US" dirty="0" smtClean="0"/>
              <a:t> Parallel Approach</a:t>
            </a:r>
          </a:p>
        </p:txBody>
      </p:sp>
      <p:sp>
        <p:nvSpPr>
          <p:cNvPr id="109572" name="Rectangle 3"/>
          <p:cNvSpPr>
            <a:spLocks noGrp="1" noChangeArrowheads="1"/>
          </p:cNvSpPr>
          <p:nvPr>
            <p:ph idx="1"/>
          </p:nvPr>
        </p:nvSpPr>
        <p:spPr>
          <a:xfrm>
            <a:off x="457200" y="1600200"/>
            <a:ext cx="4038600" cy="4525963"/>
          </a:xfrm>
        </p:spPr>
        <p:txBody>
          <a:bodyPr/>
          <a:lstStyle/>
          <a:p>
            <a:pPr eaLnBrk="1" hangingPunct="1"/>
            <a:r>
              <a:rPr lang="en-US" sz="2800" smtClean="0"/>
              <a:t>MPI, distributed memory paradigm</a:t>
            </a:r>
          </a:p>
          <a:p>
            <a:pPr eaLnBrk="1" hangingPunct="1"/>
            <a:r>
              <a:rPr lang="en-US" sz="2800" smtClean="0"/>
              <a:t>Row oriented slices</a:t>
            </a:r>
          </a:p>
          <a:p>
            <a:pPr eaLnBrk="1" hangingPunct="1"/>
            <a:r>
              <a:rPr lang="en-US" sz="2800" smtClean="0"/>
              <a:t>Each process includes one buffer row on either side</a:t>
            </a:r>
          </a:p>
          <a:p>
            <a:pPr eaLnBrk="1" hangingPunct="1"/>
            <a:r>
              <a:rPr lang="en-US" sz="2800" smtClean="0"/>
              <a:t>Each process does not change buffer row</a:t>
            </a:r>
          </a:p>
        </p:txBody>
      </p:sp>
      <p:pic>
        <p:nvPicPr>
          <p:cNvPr id="109573" name="Picture 5"/>
          <p:cNvPicPr>
            <a:picLocks noChangeAspect="1" noChangeArrowheads="1"/>
          </p:cNvPicPr>
          <p:nvPr/>
        </p:nvPicPr>
        <p:blipFill>
          <a:blip r:embed="rId3" cstate="print"/>
          <a:srcRect/>
          <a:stretch>
            <a:fillRect/>
          </a:stretch>
        </p:blipFill>
        <p:spPr bwMode="auto">
          <a:xfrm>
            <a:off x="4648200" y="1752600"/>
            <a:ext cx="4191000" cy="4052888"/>
          </a:xfrm>
          <a:prstGeom prst="rect">
            <a:avLst/>
          </a:prstGeom>
          <a:noFill/>
          <a:ln w="9525">
            <a:noFill/>
            <a:miter lim="800000"/>
            <a:headEnd/>
            <a:tailEnd/>
          </a:ln>
        </p:spPr>
      </p:pic>
      <p:sp>
        <p:nvSpPr>
          <p:cNvPr id="109574" name="Rectangle 11"/>
          <p:cNvSpPr>
            <a:spLocks noChangeArrowheads="1"/>
          </p:cNvSpPr>
          <p:nvPr/>
        </p:nvSpPr>
        <p:spPr bwMode="auto">
          <a:xfrm>
            <a:off x="4572000" y="1676400"/>
            <a:ext cx="4343400" cy="1676400"/>
          </a:xfrm>
          <a:prstGeom prst="rect">
            <a:avLst/>
          </a:prstGeom>
          <a:noFill/>
          <a:ln w="9525">
            <a:solidFill>
              <a:srgbClr val="0000FF"/>
            </a:solidFill>
            <a:prstDash val="dash"/>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5" name="Rectangle 12"/>
          <p:cNvSpPr>
            <a:spLocks noChangeArrowheads="1"/>
          </p:cNvSpPr>
          <p:nvPr/>
        </p:nvSpPr>
        <p:spPr bwMode="auto">
          <a:xfrm>
            <a:off x="4572000" y="3276600"/>
            <a:ext cx="4343400" cy="1371600"/>
          </a:xfrm>
          <a:prstGeom prst="rect">
            <a:avLst/>
          </a:prstGeom>
          <a:noFill/>
          <a:ln w="9525">
            <a:solidFill>
              <a:srgbClr val="FF0000"/>
            </a:solidFill>
            <a:prstDash val="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09576" name="Rectangle 13"/>
          <p:cNvSpPr>
            <a:spLocks noChangeArrowheads="1"/>
          </p:cNvSpPr>
          <p:nvPr/>
        </p:nvSpPr>
        <p:spPr bwMode="auto">
          <a:xfrm>
            <a:off x="4572000" y="4572000"/>
            <a:ext cx="4343400" cy="1371600"/>
          </a:xfrm>
          <a:prstGeom prst="rect">
            <a:avLst/>
          </a:prstGeom>
          <a:noFill/>
          <a:ln w="9525">
            <a:solidFill>
              <a:srgbClr val="008080"/>
            </a:solidFill>
            <a:prstDash val="lgDashDot"/>
            <a:miter lim="800000"/>
            <a:headEnd/>
            <a:tailEnd/>
          </a:ln>
        </p:spPr>
        <p:txBody>
          <a:bodyPr wrap="none" anchor="ct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Tree>
    <p:extLst>
      <p:ext uri="{BB962C8B-B14F-4D97-AF65-F5344CB8AC3E}">
        <p14:creationId xmlns:p14="http://schemas.microsoft.com/office/powerpoint/2010/main" val="92932536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31"/>
          <p:cNvSpPr>
            <a:spLocks noChangeArrowheads="1"/>
          </p:cNvSpPr>
          <p:nvPr/>
        </p:nvSpPr>
        <p:spPr bwMode="auto">
          <a:xfrm>
            <a:off x="304800" y="1295400"/>
            <a:ext cx="8458200" cy="4419600"/>
          </a:xfrm>
          <a:prstGeom prst="rect">
            <a:avLst/>
          </a:prstGeom>
          <a:solidFill>
            <a:schemeClr val="bg1">
              <a:alpha val="89803"/>
            </a:schemeClr>
          </a:solidFill>
          <a:ln w="9525">
            <a:noFill/>
            <a:miter lim="800000"/>
            <a:headEnd/>
            <a:tailEn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47" name="Rectangle 2"/>
          <p:cNvSpPr>
            <a:spLocks noGrp="1" noChangeArrowheads="1"/>
          </p:cNvSpPr>
          <p:nvPr>
            <p:ph type="title"/>
          </p:nvPr>
        </p:nvSpPr>
        <p:spPr>
          <a:xfrm>
            <a:off x="0" y="263525"/>
            <a:ext cx="9144000" cy="1143000"/>
          </a:xfrm>
        </p:spPr>
        <p:txBody>
          <a:bodyPr>
            <a:normAutofit fontScale="90000"/>
          </a:bodyPr>
          <a:lstStyle/>
          <a:p>
            <a:pPr eaLnBrk="1" hangingPunct="1"/>
            <a:r>
              <a:rPr lang="en-US" dirty="0" smtClean="0"/>
              <a:t>Some Algorithm Details</a:t>
            </a:r>
            <a:br>
              <a:rPr lang="en-US" dirty="0" smtClean="0"/>
            </a:br>
            <a:r>
              <a:rPr lang="en-US" dirty="0" smtClean="0"/>
              <a:t>Pit Removal: </a:t>
            </a:r>
            <a:r>
              <a:rPr lang="en-US" dirty="0" err="1" smtClean="0"/>
              <a:t>Planchon</a:t>
            </a:r>
            <a:r>
              <a:rPr lang="en-US" dirty="0" smtClean="0"/>
              <a:t> Fill Algorithm</a:t>
            </a:r>
          </a:p>
        </p:txBody>
      </p:sp>
      <p:sp>
        <p:nvSpPr>
          <p:cNvPr id="31748" name="Freeform 4"/>
          <p:cNvSpPr>
            <a:spLocks/>
          </p:cNvSpPr>
          <p:nvPr/>
        </p:nvSpPr>
        <p:spPr bwMode="auto">
          <a:xfrm>
            <a:off x="457200" y="3735388"/>
            <a:ext cx="2209800" cy="1370012"/>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49" name="Line 8"/>
          <p:cNvSpPr>
            <a:spLocks noChangeShapeType="1"/>
          </p:cNvSpPr>
          <p:nvPr/>
        </p:nvSpPr>
        <p:spPr bwMode="auto">
          <a:xfrm flipH="1" flipV="1">
            <a:off x="2590800" y="2819400"/>
            <a:ext cx="76200" cy="220980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0" name="Line 9"/>
          <p:cNvSpPr>
            <a:spLocks noChangeShapeType="1"/>
          </p:cNvSpPr>
          <p:nvPr/>
        </p:nvSpPr>
        <p:spPr bwMode="auto">
          <a:xfrm flipH="1">
            <a:off x="533400" y="2819400"/>
            <a:ext cx="2057400" cy="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1" name="Line 10"/>
          <p:cNvSpPr>
            <a:spLocks noChangeShapeType="1"/>
          </p:cNvSpPr>
          <p:nvPr/>
        </p:nvSpPr>
        <p:spPr bwMode="auto">
          <a:xfrm flipV="1">
            <a:off x="457200" y="2819400"/>
            <a:ext cx="76200" cy="228600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2" name="Freeform 11"/>
          <p:cNvSpPr>
            <a:spLocks/>
          </p:cNvSpPr>
          <p:nvPr/>
        </p:nvSpPr>
        <p:spPr bwMode="auto">
          <a:xfrm>
            <a:off x="5149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3" name="Freeform 13"/>
          <p:cNvSpPr>
            <a:spLocks/>
          </p:cNvSpPr>
          <p:nvPr/>
        </p:nvSpPr>
        <p:spPr bwMode="auto">
          <a:xfrm>
            <a:off x="4725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4" name="Freeform 14"/>
          <p:cNvSpPr>
            <a:spLocks/>
          </p:cNvSpPr>
          <p:nvPr/>
        </p:nvSpPr>
        <p:spPr bwMode="auto">
          <a:xfrm>
            <a:off x="4429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5" name="Freeform 15"/>
          <p:cNvSpPr>
            <a:spLocks/>
          </p:cNvSpPr>
          <p:nvPr/>
        </p:nvSpPr>
        <p:spPr bwMode="auto">
          <a:xfrm>
            <a:off x="3352800" y="3781425"/>
            <a:ext cx="1085850" cy="1588"/>
          </a:xfrm>
          <a:custGeom>
            <a:avLst/>
            <a:gdLst>
              <a:gd name="T0" fmla="*/ 2147483647 w 684"/>
              <a:gd name="T1" fmla="*/ 0 h 1"/>
              <a:gd name="T2" fmla="*/ 0 w 684"/>
              <a:gd name="T3" fmla="*/ 0 h 1"/>
              <a:gd name="T4" fmla="*/ 0 60000 65536"/>
              <a:gd name="T5" fmla="*/ 0 60000 65536"/>
              <a:gd name="T6" fmla="*/ 0 w 684"/>
              <a:gd name="T7" fmla="*/ 0 h 1"/>
              <a:gd name="T8" fmla="*/ 684 w 684"/>
              <a:gd name="T9" fmla="*/ 1 h 1"/>
            </a:gdLst>
            <a:ahLst/>
            <a:cxnLst>
              <a:cxn ang="T4">
                <a:pos x="T0" y="T1"/>
              </a:cxn>
              <a:cxn ang="T5">
                <a:pos x="T2" y="T3"/>
              </a:cxn>
            </a:cxnLst>
            <a:rect l="T6" t="T7" r="T8" b="T9"/>
            <a:pathLst>
              <a:path w="684" h="1">
                <a:moveTo>
                  <a:pt x="684" y="0"/>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56" name="Freeform 16"/>
          <p:cNvSpPr>
            <a:spLocks/>
          </p:cNvSpPr>
          <p:nvPr/>
        </p:nvSpPr>
        <p:spPr bwMode="auto">
          <a:xfrm>
            <a:off x="3276600" y="3771900"/>
            <a:ext cx="85725" cy="1333500"/>
          </a:xfrm>
          <a:custGeom>
            <a:avLst/>
            <a:gdLst>
              <a:gd name="T0" fmla="*/ 0 w 54"/>
              <a:gd name="T1" fmla="*/ 2147483647 h 840"/>
              <a:gd name="T2" fmla="*/ 2147483647 w 54"/>
              <a:gd name="T3" fmla="*/ 0 h 840"/>
              <a:gd name="T4" fmla="*/ 0 60000 65536"/>
              <a:gd name="T5" fmla="*/ 0 60000 65536"/>
              <a:gd name="T6" fmla="*/ 0 w 54"/>
              <a:gd name="T7" fmla="*/ 0 h 840"/>
              <a:gd name="T8" fmla="*/ 54 w 54"/>
              <a:gd name="T9" fmla="*/ 840 h 840"/>
            </a:gdLst>
            <a:ahLst/>
            <a:cxnLst>
              <a:cxn ang="T4">
                <a:pos x="T0" y="T1"/>
              </a:cxn>
              <a:cxn ang="T5">
                <a:pos x="T2" y="T3"/>
              </a:cxn>
            </a:cxnLst>
            <a:rect l="T6" t="T7" r="T8" b="T9"/>
            <a:pathLst>
              <a:path w="54" h="840">
                <a:moveTo>
                  <a:pt x="0" y="840"/>
                </a:moveTo>
                <a:lnTo>
                  <a:pt x="54"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111629" name="Text Box 26"/>
          <p:cNvSpPr txBox="1">
            <a:spLocks noChangeArrowheads="1"/>
          </p:cNvSpPr>
          <p:nvPr/>
        </p:nvSpPr>
        <p:spPr bwMode="auto">
          <a:xfrm>
            <a:off x="533400" y="1933575"/>
            <a:ext cx="2057400" cy="52387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800" dirty="0">
                <a:solidFill>
                  <a:srgbClr val="1F497D"/>
                </a:solidFill>
              </a:rPr>
              <a:t>Initialization</a:t>
            </a:r>
          </a:p>
        </p:txBody>
      </p:sp>
      <p:sp>
        <p:nvSpPr>
          <p:cNvPr id="111630" name="Text Box 27"/>
          <p:cNvSpPr txBox="1">
            <a:spLocks noChangeArrowheads="1"/>
          </p:cNvSpPr>
          <p:nvPr/>
        </p:nvSpPr>
        <p:spPr bwMode="auto">
          <a:xfrm>
            <a:off x="3124200" y="1857375"/>
            <a:ext cx="2590800" cy="52387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800">
                <a:solidFill>
                  <a:srgbClr val="1F497D"/>
                </a:solidFill>
              </a:rPr>
              <a:t>1</a:t>
            </a:r>
            <a:r>
              <a:rPr kumimoji="1" lang="en-US" sz="2800" baseline="30000">
                <a:solidFill>
                  <a:srgbClr val="1F497D"/>
                </a:solidFill>
              </a:rPr>
              <a:t>st</a:t>
            </a:r>
            <a:r>
              <a:rPr kumimoji="1" lang="en-US" sz="2800">
                <a:solidFill>
                  <a:srgbClr val="1F497D"/>
                </a:solidFill>
              </a:rPr>
              <a:t> Pass</a:t>
            </a:r>
          </a:p>
        </p:txBody>
      </p:sp>
      <p:sp>
        <p:nvSpPr>
          <p:cNvPr id="111631" name="Text Box 28"/>
          <p:cNvSpPr txBox="1">
            <a:spLocks noChangeArrowheads="1"/>
          </p:cNvSpPr>
          <p:nvPr/>
        </p:nvSpPr>
        <p:spPr bwMode="auto">
          <a:xfrm>
            <a:off x="6324600" y="1828800"/>
            <a:ext cx="2286000" cy="523875"/>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sz="2800">
                <a:solidFill>
                  <a:srgbClr val="1F497D"/>
                </a:solidFill>
              </a:rPr>
              <a:t>2</a:t>
            </a:r>
            <a:r>
              <a:rPr kumimoji="1" lang="en-US" sz="2800" baseline="30000">
                <a:solidFill>
                  <a:srgbClr val="1F497D"/>
                </a:solidFill>
              </a:rPr>
              <a:t>nd</a:t>
            </a:r>
            <a:r>
              <a:rPr kumimoji="1" lang="en-US" sz="2800">
                <a:solidFill>
                  <a:srgbClr val="1F497D"/>
                </a:solidFill>
              </a:rPr>
              <a:t> Pass</a:t>
            </a:r>
          </a:p>
        </p:txBody>
      </p:sp>
      <p:sp>
        <p:nvSpPr>
          <p:cNvPr id="31760" name="Line 29"/>
          <p:cNvSpPr>
            <a:spLocks noChangeShapeType="1"/>
          </p:cNvSpPr>
          <p:nvPr/>
        </p:nvSpPr>
        <p:spPr bwMode="auto">
          <a:xfrm flipH="1">
            <a:off x="3733800" y="2895600"/>
            <a:ext cx="15240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1" name="Line 30"/>
          <p:cNvSpPr>
            <a:spLocks noChangeShapeType="1"/>
          </p:cNvSpPr>
          <p:nvPr/>
        </p:nvSpPr>
        <p:spPr bwMode="auto">
          <a:xfrm>
            <a:off x="6477000" y="2895600"/>
            <a:ext cx="1600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2" name="Freeform 33"/>
          <p:cNvSpPr>
            <a:spLocks/>
          </p:cNvSpPr>
          <p:nvPr/>
        </p:nvSpPr>
        <p:spPr bwMode="auto">
          <a:xfrm>
            <a:off x="3276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3" name="Freeform 34"/>
          <p:cNvSpPr>
            <a:spLocks/>
          </p:cNvSpPr>
          <p:nvPr/>
        </p:nvSpPr>
        <p:spPr bwMode="auto">
          <a:xfrm>
            <a:off x="8197850" y="4398963"/>
            <a:ext cx="336550" cy="630237"/>
          </a:xfrm>
          <a:custGeom>
            <a:avLst/>
            <a:gdLst>
              <a:gd name="T0" fmla="*/ 2147483647 w 212"/>
              <a:gd name="T1" fmla="*/ 2147483647 h 397"/>
              <a:gd name="T2" fmla="*/ 2147483647 w 212"/>
              <a:gd name="T3" fmla="*/ 2147483647 h 397"/>
              <a:gd name="T4" fmla="*/ 0 w 212"/>
              <a:gd name="T5" fmla="*/ 0 h 397"/>
              <a:gd name="T6" fmla="*/ 0 60000 65536"/>
              <a:gd name="T7" fmla="*/ 0 60000 65536"/>
              <a:gd name="T8" fmla="*/ 0 60000 65536"/>
              <a:gd name="T9" fmla="*/ 0 w 212"/>
              <a:gd name="T10" fmla="*/ 0 h 397"/>
              <a:gd name="T11" fmla="*/ 212 w 212"/>
              <a:gd name="T12" fmla="*/ 397 h 397"/>
            </a:gdLst>
            <a:ahLst/>
            <a:cxnLst>
              <a:cxn ang="T6">
                <a:pos x="T0" y="T1"/>
              </a:cxn>
              <a:cxn ang="T7">
                <a:pos x="T2" y="T3"/>
              </a:cxn>
              <a:cxn ang="T8">
                <a:pos x="T4" y="T5"/>
              </a:cxn>
            </a:cxnLst>
            <a:rect l="T9" t="T10" r="T11" b="T12"/>
            <a:pathLst>
              <a:path w="212" h="397">
                <a:moveTo>
                  <a:pt x="212" y="397"/>
                </a:moveTo>
                <a:cubicBezTo>
                  <a:pt x="193" y="348"/>
                  <a:pt x="132" y="169"/>
                  <a:pt x="97" y="103"/>
                </a:cubicBezTo>
                <a:cubicBezTo>
                  <a:pt x="62" y="37"/>
                  <a:pt x="20" y="21"/>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4" name="Freeform 35"/>
          <p:cNvSpPr>
            <a:spLocks/>
          </p:cNvSpPr>
          <p:nvPr/>
        </p:nvSpPr>
        <p:spPr bwMode="auto">
          <a:xfrm>
            <a:off x="7773988" y="4398963"/>
            <a:ext cx="427037" cy="1587"/>
          </a:xfrm>
          <a:custGeom>
            <a:avLst/>
            <a:gdLst>
              <a:gd name="T0" fmla="*/ 2147483647 w 269"/>
              <a:gd name="T1" fmla="*/ 2147483647 h 1"/>
              <a:gd name="T2" fmla="*/ 0 w 269"/>
              <a:gd name="T3" fmla="*/ 0 h 1"/>
              <a:gd name="T4" fmla="*/ 0 60000 65536"/>
              <a:gd name="T5" fmla="*/ 0 60000 65536"/>
              <a:gd name="T6" fmla="*/ 0 w 269"/>
              <a:gd name="T7" fmla="*/ 0 h 1"/>
              <a:gd name="T8" fmla="*/ 269 w 269"/>
              <a:gd name="T9" fmla="*/ 1 h 1"/>
            </a:gdLst>
            <a:ahLst/>
            <a:cxnLst>
              <a:cxn ang="T4">
                <a:pos x="T0" y="T1"/>
              </a:cxn>
              <a:cxn ang="T5">
                <a:pos x="T2" y="T3"/>
              </a:cxn>
            </a:cxnLst>
            <a:rect l="T6" t="T7" r="T8" b="T9"/>
            <a:pathLst>
              <a:path w="269" h="1">
                <a:moveTo>
                  <a:pt x="269" y="1"/>
                </a:moveTo>
                <a:lnTo>
                  <a:pt x="0" y="0"/>
                </a:ln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5" name="Freeform 36"/>
          <p:cNvSpPr>
            <a:spLocks/>
          </p:cNvSpPr>
          <p:nvPr/>
        </p:nvSpPr>
        <p:spPr bwMode="auto">
          <a:xfrm>
            <a:off x="7477125" y="3771900"/>
            <a:ext cx="295275" cy="647700"/>
          </a:xfrm>
          <a:custGeom>
            <a:avLst/>
            <a:gdLst>
              <a:gd name="T0" fmla="*/ 2147483647 w 186"/>
              <a:gd name="T1" fmla="*/ 2147483647 h 408"/>
              <a:gd name="T2" fmla="*/ 2147483647 w 186"/>
              <a:gd name="T3" fmla="*/ 2147483647 h 408"/>
              <a:gd name="T4" fmla="*/ 2147483647 w 186"/>
              <a:gd name="T5" fmla="*/ 2147483647 h 408"/>
              <a:gd name="T6" fmla="*/ 0 w 186"/>
              <a:gd name="T7" fmla="*/ 0 h 408"/>
              <a:gd name="T8" fmla="*/ 0 60000 65536"/>
              <a:gd name="T9" fmla="*/ 0 60000 65536"/>
              <a:gd name="T10" fmla="*/ 0 60000 65536"/>
              <a:gd name="T11" fmla="*/ 0 60000 65536"/>
              <a:gd name="T12" fmla="*/ 0 w 186"/>
              <a:gd name="T13" fmla="*/ 0 h 408"/>
              <a:gd name="T14" fmla="*/ 186 w 186"/>
              <a:gd name="T15" fmla="*/ 408 h 408"/>
            </a:gdLst>
            <a:ahLst/>
            <a:cxnLst>
              <a:cxn ang="T8">
                <a:pos x="T0" y="T1"/>
              </a:cxn>
              <a:cxn ang="T9">
                <a:pos x="T2" y="T3"/>
              </a:cxn>
              <a:cxn ang="T10">
                <a:pos x="T4" y="T5"/>
              </a:cxn>
              <a:cxn ang="T11">
                <a:pos x="T6" y="T7"/>
              </a:cxn>
            </a:cxnLst>
            <a:rect l="T12" t="T13" r="T14" b="T15"/>
            <a:pathLst>
              <a:path w="186" h="408">
                <a:moveTo>
                  <a:pt x="186" y="408"/>
                </a:moveTo>
                <a:cubicBezTo>
                  <a:pt x="175" y="382"/>
                  <a:pt x="139" y="309"/>
                  <a:pt x="120" y="252"/>
                </a:cubicBezTo>
                <a:cubicBezTo>
                  <a:pt x="101" y="195"/>
                  <a:pt x="92" y="108"/>
                  <a:pt x="72" y="66"/>
                </a:cubicBezTo>
                <a:cubicBezTo>
                  <a:pt x="52" y="24"/>
                  <a:pt x="15" y="14"/>
                  <a:pt x="0" y="0"/>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6" name="Freeform 37"/>
          <p:cNvSpPr>
            <a:spLocks/>
          </p:cNvSpPr>
          <p:nvPr/>
        </p:nvSpPr>
        <p:spPr bwMode="auto">
          <a:xfrm>
            <a:off x="7239000" y="3767138"/>
            <a:ext cx="242888" cy="214312"/>
          </a:xfrm>
          <a:custGeom>
            <a:avLst/>
            <a:gdLst>
              <a:gd name="T0" fmla="*/ 2147483647 w 153"/>
              <a:gd name="T1" fmla="*/ 0 h 135"/>
              <a:gd name="T2" fmla="*/ 2147483647 w 153"/>
              <a:gd name="T3" fmla="*/ 2147483647 h 135"/>
              <a:gd name="T4" fmla="*/ 0 w 153"/>
              <a:gd name="T5" fmla="*/ 2147483647 h 135"/>
              <a:gd name="T6" fmla="*/ 0 60000 65536"/>
              <a:gd name="T7" fmla="*/ 0 60000 65536"/>
              <a:gd name="T8" fmla="*/ 0 60000 65536"/>
              <a:gd name="T9" fmla="*/ 0 w 153"/>
              <a:gd name="T10" fmla="*/ 0 h 135"/>
              <a:gd name="T11" fmla="*/ 153 w 153"/>
              <a:gd name="T12" fmla="*/ 135 h 135"/>
            </a:gdLst>
            <a:ahLst/>
            <a:cxnLst>
              <a:cxn ang="T6">
                <a:pos x="T0" y="T1"/>
              </a:cxn>
              <a:cxn ang="T7">
                <a:pos x="T2" y="T3"/>
              </a:cxn>
              <a:cxn ang="T8">
                <a:pos x="T4" y="T5"/>
              </a:cxn>
            </a:cxnLst>
            <a:rect l="T9" t="T10" r="T11" b="T12"/>
            <a:pathLst>
              <a:path w="153" h="135">
                <a:moveTo>
                  <a:pt x="153" y="0"/>
                </a:moveTo>
                <a:cubicBezTo>
                  <a:pt x="139" y="6"/>
                  <a:pt x="91" y="17"/>
                  <a:pt x="66" y="39"/>
                </a:cubicBezTo>
                <a:cubicBezTo>
                  <a:pt x="41" y="61"/>
                  <a:pt x="14" y="115"/>
                  <a:pt x="0" y="135"/>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7" name="Freeform 38"/>
          <p:cNvSpPr>
            <a:spLocks/>
          </p:cNvSpPr>
          <p:nvPr/>
        </p:nvSpPr>
        <p:spPr bwMode="auto">
          <a:xfrm>
            <a:off x="6324600" y="3989388"/>
            <a:ext cx="409575" cy="1116012"/>
          </a:xfrm>
          <a:custGeom>
            <a:avLst/>
            <a:gdLst>
              <a:gd name="T0" fmla="*/ 0 w 258"/>
              <a:gd name="T1" fmla="*/ 2147483647 h 703"/>
              <a:gd name="T2" fmla="*/ 2147483647 w 258"/>
              <a:gd name="T3" fmla="*/ 2147483647 h 703"/>
              <a:gd name="T4" fmla="*/ 2147483647 w 258"/>
              <a:gd name="T5" fmla="*/ 2147483647 h 703"/>
              <a:gd name="T6" fmla="*/ 2147483647 w 258"/>
              <a:gd name="T7" fmla="*/ 2147483647 h 703"/>
              <a:gd name="T8" fmla="*/ 2147483647 w 258"/>
              <a:gd name="T9" fmla="*/ 2147483647 h 703"/>
              <a:gd name="T10" fmla="*/ 0 60000 65536"/>
              <a:gd name="T11" fmla="*/ 0 60000 65536"/>
              <a:gd name="T12" fmla="*/ 0 60000 65536"/>
              <a:gd name="T13" fmla="*/ 0 60000 65536"/>
              <a:gd name="T14" fmla="*/ 0 60000 65536"/>
              <a:gd name="T15" fmla="*/ 0 w 258"/>
              <a:gd name="T16" fmla="*/ 0 h 703"/>
              <a:gd name="T17" fmla="*/ 258 w 258"/>
              <a:gd name="T18" fmla="*/ 703 h 703"/>
            </a:gdLst>
            <a:ahLst/>
            <a:cxnLst>
              <a:cxn ang="T10">
                <a:pos x="T0" y="T1"/>
              </a:cxn>
              <a:cxn ang="T11">
                <a:pos x="T2" y="T3"/>
              </a:cxn>
              <a:cxn ang="T12">
                <a:pos x="T4" y="T5"/>
              </a:cxn>
              <a:cxn ang="T13">
                <a:pos x="T6" y="T7"/>
              </a:cxn>
              <a:cxn ang="T14">
                <a:pos x="T8" y="T9"/>
              </a:cxn>
            </a:cxnLst>
            <a:rect l="T15" t="T16" r="T17" b="T18"/>
            <a:pathLst>
              <a:path w="258" h="703">
                <a:moveTo>
                  <a:pt x="0" y="703"/>
                </a:moveTo>
                <a:lnTo>
                  <a:pt x="66" y="358"/>
                </a:lnTo>
                <a:cubicBezTo>
                  <a:pt x="92" y="254"/>
                  <a:pt x="134" y="136"/>
                  <a:pt x="159" y="79"/>
                </a:cubicBezTo>
                <a:cubicBezTo>
                  <a:pt x="184" y="23"/>
                  <a:pt x="202" y="26"/>
                  <a:pt x="219" y="13"/>
                </a:cubicBezTo>
                <a:cubicBezTo>
                  <a:pt x="236" y="0"/>
                  <a:pt x="250" y="3"/>
                  <a:pt x="258" y="1"/>
                </a:cubicBezTo>
              </a:path>
            </a:pathLst>
          </a:cu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8" name="Line 40"/>
          <p:cNvSpPr>
            <a:spLocks noChangeShapeType="1"/>
          </p:cNvSpPr>
          <p:nvPr/>
        </p:nvSpPr>
        <p:spPr bwMode="auto">
          <a:xfrm>
            <a:off x="6715125" y="3990975"/>
            <a:ext cx="533400" cy="0"/>
          </a:xfrm>
          <a:prstGeom prst="line">
            <a:avLst/>
          </a:prstGeom>
          <a:noFill/>
          <a:ln w="25400">
            <a:solidFill>
              <a:srgbClr val="FF0000"/>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1769" name="Freeform 39"/>
          <p:cNvSpPr>
            <a:spLocks/>
          </p:cNvSpPr>
          <p:nvPr/>
        </p:nvSpPr>
        <p:spPr bwMode="auto">
          <a:xfrm>
            <a:off x="6324600" y="3733800"/>
            <a:ext cx="2209800" cy="1370013"/>
          </a:xfrm>
          <a:custGeom>
            <a:avLst/>
            <a:gdLst>
              <a:gd name="T0" fmla="*/ 0 w 1392"/>
              <a:gd name="T1" fmla="*/ 2147483647 h 863"/>
              <a:gd name="T2" fmla="*/ 2147483647 w 1392"/>
              <a:gd name="T3" fmla="*/ 2147483647 h 863"/>
              <a:gd name="T4" fmla="*/ 2147483647 w 1392"/>
              <a:gd name="T5" fmla="*/ 2147483647 h 863"/>
              <a:gd name="T6" fmla="*/ 2147483647 w 1392"/>
              <a:gd name="T7" fmla="*/ 2147483647 h 863"/>
              <a:gd name="T8" fmla="*/ 2147483647 w 1392"/>
              <a:gd name="T9" fmla="*/ 2147483647 h 863"/>
              <a:gd name="T10" fmla="*/ 2147483647 w 1392"/>
              <a:gd name="T11" fmla="*/ 2147483647 h 863"/>
              <a:gd name="T12" fmla="*/ 2147483647 w 1392"/>
              <a:gd name="T13" fmla="*/ 2147483647 h 863"/>
              <a:gd name="T14" fmla="*/ 2147483647 w 1392"/>
              <a:gd name="T15" fmla="*/ 2147483647 h 863"/>
              <a:gd name="T16" fmla="*/ 2147483647 w 1392"/>
              <a:gd name="T17" fmla="*/ 2147483647 h 863"/>
              <a:gd name="T18" fmla="*/ 2147483647 w 1392"/>
              <a:gd name="T19" fmla="*/ 2147483647 h 8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392"/>
              <a:gd name="T31" fmla="*/ 0 h 863"/>
              <a:gd name="T32" fmla="*/ 1392 w 1392"/>
              <a:gd name="T33" fmla="*/ 863 h 8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392" h="863">
                <a:moveTo>
                  <a:pt x="0" y="863"/>
                </a:moveTo>
                <a:cubicBezTo>
                  <a:pt x="40" y="635"/>
                  <a:pt x="96" y="404"/>
                  <a:pt x="144" y="287"/>
                </a:cubicBezTo>
                <a:cubicBezTo>
                  <a:pt x="192" y="170"/>
                  <a:pt x="232" y="161"/>
                  <a:pt x="288" y="161"/>
                </a:cubicBezTo>
                <a:cubicBezTo>
                  <a:pt x="344" y="161"/>
                  <a:pt x="425" y="299"/>
                  <a:pt x="480" y="287"/>
                </a:cubicBezTo>
                <a:cubicBezTo>
                  <a:pt x="535" y="275"/>
                  <a:pt x="571" y="130"/>
                  <a:pt x="618" y="89"/>
                </a:cubicBezTo>
                <a:cubicBezTo>
                  <a:pt x="665" y="48"/>
                  <a:pt x="721" y="0"/>
                  <a:pt x="762" y="41"/>
                </a:cubicBezTo>
                <a:cubicBezTo>
                  <a:pt x="803" y="82"/>
                  <a:pt x="823" y="246"/>
                  <a:pt x="864" y="335"/>
                </a:cubicBezTo>
                <a:cubicBezTo>
                  <a:pt x="905" y="424"/>
                  <a:pt x="952" y="559"/>
                  <a:pt x="1008" y="575"/>
                </a:cubicBezTo>
                <a:cubicBezTo>
                  <a:pt x="1064" y="591"/>
                  <a:pt x="1136" y="391"/>
                  <a:pt x="1200" y="431"/>
                </a:cubicBezTo>
                <a:cubicBezTo>
                  <a:pt x="1264" y="471"/>
                  <a:pt x="1328" y="643"/>
                  <a:pt x="1392" y="815"/>
                </a:cubicBezTo>
              </a:path>
            </a:pathLst>
          </a:custGeom>
          <a:noFill/>
          <a:ln w="9525">
            <a:solidFill>
              <a:schemeClr val="tx1"/>
            </a:solidFill>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111642" name="Text Box 41"/>
          <p:cNvSpPr txBox="1">
            <a:spLocks noChangeArrowheads="1"/>
          </p:cNvSpPr>
          <p:nvPr/>
        </p:nvSpPr>
        <p:spPr bwMode="auto">
          <a:xfrm>
            <a:off x="673100" y="5791200"/>
            <a:ext cx="7878763" cy="646113"/>
          </a:xfrm>
          <a:prstGeom prst="rect">
            <a:avLst/>
          </a:prstGeom>
          <a:noFill/>
          <a:ln w="9525">
            <a:noFill/>
            <a:miter lim="800000"/>
            <a:headEnd/>
            <a:tailEnd/>
          </a:ln>
        </p:spPr>
        <p:txBody>
          <a:bodyPr>
            <a:spAutoFit/>
          </a:bodyPr>
          <a:lstStyle/>
          <a:p>
            <a:pPr algn="ctr" eaLnBrk="0" fontAlgn="base" hangingPunct="0">
              <a:spcBef>
                <a:spcPct val="50000"/>
              </a:spcBef>
              <a:spcAft>
                <a:spcPct val="0"/>
              </a:spcAft>
              <a:defRPr/>
            </a:pPr>
            <a:r>
              <a:rPr kumimoji="1" lang="en-US" dirty="0" err="1">
                <a:solidFill>
                  <a:srgbClr val="1F497D"/>
                </a:solidFill>
              </a:rPr>
              <a:t>Planchon</a:t>
            </a:r>
            <a:r>
              <a:rPr kumimoji="1" lang="en-US" dirty="0">
                <a:solidFill>
                  <a:srgbClr val="1F497D"/>
                </a:solidFill>
              </a:rPr>
              <a:t>, O., and F. </a:t>
            </a:r>
            <a:r>
              <a:rPr kumimoji="1" lang="en-US" dirty="0" err="1">
                <a:solidFill>
                  <a:srgbClr val="1F497D"/>
                </a:solidFill>
              </a:rPr>
              <a:t>Darboux</a:t>
            </a:r>
            <a:r>
              <a:rPr kumimoji="1" lang="en-US" dirty="0">
                <a:solidFill>
                  <a:srgbClr val="1F497D"/>
                </a:solidFill>
              </a:rPr>
              <a:t> (2001), A fast, simple and versatile algorithm to fill the depressions of digital elevation models, </a:t>
            </a:r>
            <a:r>
              <a:rPr kumimoji="1" lang="en-US" i="1" dirty="0">
                <a:solidFill>
                  <a:srgbClr val="1F497D"/>
                </a:solidFill>
              </a:rPr>
              <a:t>Catena</a:t>
            </a:r>
            <a:r>
              <a:rPr kumimoji="1" lang="en-US" dirty="0">
                <a:solidFill>
                  <a:srgbClr val="1F497D"/>
                </a:solidFill>
              </a:rPr>
              <a:t>(46), 159-176.</a:t>
            </a:r>
          </a:p>
        </p:txBody>
      </p:sp>
    </p:spTree>
    <p:extLst>
      <p:ext uri="{BB962C8B-B14F-4D97-AF65-F5344CB8AC3E}">
        <p14:creationId xmlns:p14="http://schemas.microsoft.com/office/powerpoint/2010/main" val="2589769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57150"/>
            <a:ext cx="7772400" cy="873125"/>
          </a:xfrm>
        </p:spPr>
        <p:txBody>
          <a:bodyPr/>
          <a:lstStyle/>
          <a:p>
            <a:pPr eaLnBrk="1" hangingPunct="1"/>
            <a:r>
              <a:rPr lang="en-US" smtClean="0"/>
              <a:t>Parallel Scheme</a:t>
            </a:r>
          </a:p>
        </p:txBody>
      </p:sp>
      <p:grpSp>
        <p:nvGrpSpPr>
          <p:cNvPr id="2" name="Group 84"/>
          <p:cNvGrpSpPr>
            <a:grpSpLocks/>
          </p:cNvGrpSpPr>
          <p:nvPr/>
        </p:nvGrpSpPr>
        <p:grpSpPr bwMode="auto">
          <a:xfrm>
            <a:off x="1392238" y="982663"/>
            <a:ext cx="6100762" cy="2241550"/>
            <a:chOff x="457200" y="1022350"/>
            <a:chExt cx="3318163" cy="1219200"/>
          </a:xfrm>
        </p:grpSpPr>
        <p:grpSp>
          <p:nvGrpSpPr>
            <p:cNvPr id="3" name="Group 10"/>
            <p:cNvGrpSpPr>
              <a:grpSpLocks/>
            </p:cNvGrpSpPr>
            <p:nvPr/>
          </p:nvGrpSpPr>
          <p:grpSpPr bwMode="auto">
            <a:xfrm>
              <a:off x="457200" y="1022350"/>
              <a:ext cx="1981200" cy="1219200"/>
              <a:chOff x="432" y="1056"/>
              <a:chExt cx="1584" cy="1008"/>
            </a:xfrm>
          </p:grpSpPr>
          <p:pic>
            <p:nvPicPr>
              <p:cNvPr id="32792" name="Picture 4"/>
              <p:cNvPicPr>
                <a:picLocks noChangeAspect="1" noChangeArrowheads="1"/>
              </p:cNvPicPr>
              <p:nvPr/>
            </p:nvPicPr>
            <p:blipFill>
              <a:blip r:embed="rId3" cstate="print"/>
              <a:srcRect/>
              <a:stretch>
                <a:fillRect/>
              </a:stretch>
            </p:blipFill>
            <p:spPr bwMode="auto">
              <a:xfrm>
                <a:off x="432" y="1056"/>
                <a:ext cx="1008" cy="1008"/>
              </a:xfrm>
              <a:prstGeom prst="rect">
                <a:avLst/>
              </a:prstGeom>
              <a:noFill/>
              <a:ln w="9525">
                <a:noFill/>
                <a:miter lim="800000"/>
                <a:headEnd/>
                <a:tailEnd/>
              </a:ln>
            </p:spPr>
          </p:pic>
          <p:sp>
            <p:nvSpPr>
              <p:cNvPr id="32793" name="Line 5"/>
              <p:cNvSpPr>
                <a:spLocks noChangeShapeType="1"/>
              </p:cNvSpPr>
              <p:nvPr/>
            </p:nvSpPr>
            <p:spPr bwMode="auto">
              <a:xfrm>
                <a:off x="1464" y="1536"/>
                <a:ext cx="192" cy="0"/>
              </a:xfrm>
              <a:prstGeom prst="line">
                <a:avLst/>
              </a:prstGeom>
              <a:noFill/>
              <a:ln w="9525">
                <a:solidFill>
                  <a:schemeClr val="tx1"/>
                </a:solidFill>
                <a:round/>
                <a:headEn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4" name="Text Box 6"/>
              <p:cNvSpPr txBox="1">
                <a:spLocks noChangeArrowheads="1"/>
              </p:cNvSpPr>
              <p:nvPr/>
            </p:nvSpPr>
            <p:spPr bwMode="auto">
              <a:xfrm rot="5400000">
                <a:off x="1249" y="1473"/>
                <a:ext cx="1008" cy="174"/>
              </a:xfrm>
              <a:prstGeom prst="rect">
                <a:avLst/>
              </a:prstGeom>
              <a:noFill/>
              <a:ln w="9525">
                <a:noFill/>
                <a:miter lim="800000"/>
                <a:headEnd/>
                <a:tailEnd/>
              </a:ln>
            </p:spPr>
            <p:txBody>
              <a:bodyPr>
                <a:spAutoFit/>
              </a:bodyPr>
              <a:lstStyle/>
              <a:p>
                <a:pPr algn="ctr" eaLnBrk="0" fontAlgn="base" hangingPunct="0">
                  <a:spcBef>
                    <a:spcPct val="50000"/>
                  </a:spcBef>
                  <a:spcAft>
                    <a:spcPct val="0"/>
                  </a:spcAft>
                </a:pPr>
                <a:r>
                  <a:rPr kumimoji="1" lang="en-US" sz="2000">
                    <a:solidFill>
                      <a:srgbClr val="808080"/>
                    </a:solidFill>
                    <a:latin typeface="Times New Roman" pitchFamily="18" charset="0"/>
                  </a:rPr>
                  <a:t>Communicate</a:t>
                </a:r>
              </a:p>
            </p:txBody>
          </p:sp>
          <p:sp>
            <p:nvSpPr>
              <p:cNvPr id="32795" name="Freeform 7"/>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6" name="Freeform 8"/>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7" name="Line 9"/>
              <p:cNvSpPr>
                <a:spLocks noChangeShapeType="1"/>
              </p:cNvSpPr>
              <p:nvPr/>
            </p:nvSpPr>
            <p:spPr bwMode="auto">
              <a:xfrm>
                <a:off x="1824" y="1536"/>
                <a:ext cx="192" cy="0"/>
              </a:xfrm>
              <a:prstGeom prst="line">
                <a:avLst/>
              </a:prstGeom>
              <a:noFill/>
              <a:ln w="9525">
                <a:solidFill>
                  <a:schemeClr val="tx1"/>
                </a:solidFill>
                <a:round/>
                <a:headEn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grpSp>
          <p:nvGrpSpPr>
            <p:cNvPr id="4" name="Group 25"/>
            <p:cNvGrpSpPr>
              <a:grpSpLocks/>
            </p:cNvGrpSpPr>
            <p:nvPr/>
          </p:nvGrpSpPr>
          <p:grpSpPr bwMode="auto">
            <a:xfrm>
              <a:off x="2514600" y="1022350"/>
              <a:ext cx="1260763" cy="1219200"/>
              <a:chOff x="432" y="1056"/>
              <a:chExt cx="1008" cy="1008"/>
            </a:xfrm>
          </p:grpSpPr>
          <p:pic>
            <p:nvPicPr>
              <p:cNvPr id="32789" name="Picture 26"/>
              <p:cNvPicPr>
                <a:picLocks noChangeAspect="1" noChangeArrowheads="1"/>
              </p:cNvPicPr>
              <p:nvPr/>
            </p:nvPicPr>
            <p:blipFill>
              <a:blip r:embed="rId3" cstate="print"/>
              <a:srcRect/>
              <a:stretch>
                <a:fillRect/>
              </a:stretch>
            </p:blipFill>
            <p:spPr bwMode="auto">
              <a:xfrm>
                <a:off x="432" y="1056"/>
                <a:ext cx="1008" cy="1008"/>
              </a:xfrm>
              <a:prstGeom prst="rect">
                <a:avLst/>
              </a:prstGeom>
              <a:noFill/>
              <a:ln w="9525">
                <a:noFill/>
                <a:miter lim="800000"/>
                <a:headEnd/>
                <a:tailEnd/>
              </a:ln>
            </p:spPr>
          </p:pic>
          <p:sp>
            <p:nvSpPr>
              <p:cNvPr id="32790" name="Freeform 29"/>
              <p:cNvSpPr>
                <a:spLocks/>
              </p:cNvSpPr>
              <p:nvPr/>
            </p:nvSpPr>
            <p:spPr bwMode="auto">
              <a:xfrm>
                <a:off x="435" y="1737"/>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91" name="Freeform 30"/>
              <p:cNvSpPr>
                <a:spLocks/>
              </p:cNvSpPr>
              <p:nvPr/>
            </p:nvSpPr>
            <p:spPr bwMode="auto">
              <a:xfrm>
                <a:off x="432" y="1401"/>
                <a:ext cx="1002" cy="1"/>
              </a:xfrm>
              <a:custGeom>
                <a:avLst/>
                <a:gdLst>
                  <a:gd name="T0" fmla="*/ 0 w 1002"/>
                  <a:gd name="T1" fmla="*/ 0 h 1"/>
                  <a:gd name="T2" fmla="*/ 1002 w 1002"/>
                  <a:gd name="T3" fmla="*/ 0 h 1"/>
                  <a:gd name="T4" fmla="*/ 0 60000 65536"/>
                  <a:gd name="T5" fmla="*/ 0 60000 65536"/>
                  <a:gd name="T6" fmla="*/ 0 w 1002"/>
                  <a:gd name="T7" fmla="*/ 0 h 1"/>
                  <a:gd name="T8" fmla="*/ 1002 w 1002"/>
                  <a:gd name="T9" fmla="*/ 1 h 1"/>
                </a:gdLst>
                <a:ahLst/>
                <a:cxnLst>
                  <a:cxn ang="T4">
                    <a:pos x="T0" y="T1"/>
                  </a:cxn>
                  <a:cxn ang="T5">
                    <a:pos x="T2" y="T3"/>
                  </a:cxn>
                </a:cxnLst>
                <a:rect l="T6" t="T7" r="T8" b="T9"/>
                <a:pathLst>
                  <a:path w="1002" h="1">
                    <a:moveTo>
                      <a:pt x="0" y="0"/>
                    </a:moveTo>
                    <a:lnTo>
                      <a:pt x="1002" y="0"/>
                    </a:lnTo>
                  </a:path>
                </a:pathLst>
              </a:custGeom>
              <a:noFill/>
              <a:ln w="22225">
                <a:solidFill>
                  <a:srgbClr val="0000FF"/>
                </a:solidFill>
                <a:prstDash val="dash"/>
                <a:round/>
                <a:headEn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2783" name="Line 74"/>
            <p:cNvSpPr>
              <a:spLocks noChangeShapeType="1"/>
            </p:cNvSpPr>
            <p:nvPr/>
          </p:nvSpPr>
          <p:spPr bwMode="auto">
            <a:xfrm>
              <a:off x="485775" y="104140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4" name="Line 75"/>
            <p:cNvSpPr>
              <a:spLocks noChangeShapeType="1"/>
            </p:cNvSpPr>
            <p:nvPr/>
          </p:nvSpPr>
          <p:spPr bwMode="auto">
            <a:xfrm>
              <a:off x="476250" y="147002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5" name="Line 76"/>
            <p:cNvSpPr>
              <a:spLocks noChangeShapeType="1"/>
            </p:cNvSpPr>
            <p:nvPr/>
          </p:nvSpPr>
          <p:spPr bwMode="auto">
            <a:xfrm>
              <a:off x="485775" y="187007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6" name="Line 77"/>
            <p:cNvSpPr>
              <a:spLocks noChangeShapeType="1"/>
            </p:cNvSpPr>
            <p:nvPr/>
          </p:nvSpPr>
          <p:spPr bwMode="auto">
            <a:xfrm flipH="1">
              <a:off x="3276600" y="2212975"/>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7" name="Line 78"/>
            <p:cNvSpPr>
              <a:spLocks noChangeShapeType="1"/>
            </p:cNvSpPr>
            <p:nvPr/>
          </p:nvSpPr>
          <p:spPr bwMode="auto">
            <a:xfrm flipH="1">
              <a:off x="3276600" y="180340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8" name="Line 79"/>
            <p:cNvSpPr>
              <a:spLocks noChangeShapeType="1"/>
            </p:cNvSpPr>
            <p:nvPr/>
          </p:nvSpPr>
          <p:spPr bwMode="auto">
            <a:xfrm flipH="1">
              <a:off x="3276600" y="1403350"/>
              <a:ext cx="457200" cy="0"/>
            </a:xfrm>
            <a:prstGeom prst="line">
              <a:avLst/>
            </a:prstGeom>
            <a:noFill/>
            <a:ln w="9525">
              <a:solidFill>
                <a:schemeClr val="tx1"/>
              </a:solidFill>
              <a:round/>
              <a:headEnd type="oval" w="med" len="med"/>
              <a:tailEnd type="triangle" w="med" len="me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graphicFrame>
        <p:nvGraphicFramePr>
          <p:cNvPr id="83" name="Table 82"/>
          <p:cNvGraphicFramePr>
            <a:graphicFrameLocks noGrp="1"/>
          </p:cNvGraphicFramePr>
          <p:nvPr/>
        </p:nvGraphicFramePr>
        <p:xfrm>
          <a:off x="433388" y="3335338"/>
          <a:ext cx="3654518" cy="3429000"/>
        </p:xfrm>
        <a:graphic>
          <a:graphicData uri="http://schemas.openxmlformats.org/drawingml/2006/table">
            <a:tbl>
              <a:tblPr/>
              <a:tblGrid>
                <a:gridCol w="3654518"/>
              </a:tblGrid>
              <a:tr h="3429000">
                <a:tc>
                  <a:txBody>
                    <a:bodyPr/>
                    <a:lstStyle/>
                    <a:p>
                      <a:r>
                        <a:rPr lang="en-US" sz="1600" i="1" kern="1200" baseline="0" dirty="0" smtClean="0">
                          <a:solidFill>
                            <a:schemeClr val="tx1"/>
                          </a:solidFill>
                          <a:latin typeface="+mn-lt"/>
                          <a:ea typeface="+mn-ea"/>
                          <a:cs typeface="+mn-cs"/>
                        </a:rPr>
                        <a:t>Initialize( Z,F)</a:t>
                      </a:r>
                    </a:p>
                    <a:p>
                      <a:r>
                        <a:rPr lang="en-US" sz="1600" kern="1200" baseline="0" dirty="0" smtClean="0">
                          <a:solidFill>
                            <a:schemeClr val="tx1"/>
                          </a:solidFill>
                          <a:latin typeface="+mn-lt"/>
                          <a:ea typeface="+mn-ea"/>
                          <a:cs typeface="+mn-cs"/>
                        </a:rPr>
                        <a:t>Do </a:t>
                      </a:r>
                    </a:p>
                    <a:p>
                      <a:pPr lvl="1"/>
                      <a:r>
                        <a:rPr lang="en-US" sz="1600" kern="1200" baseline="0" dirty="0" smtClean="0">
                          <a:solidFill>
                            <a:schemeClr val="tx1"/>
                          </a:solidFill>
                          <a:latin typeface="+mn-lt"/>
                          <a:ea typeface="+mn-ea"/>
                          <a:cs typeface="+mn-cs"/>
                        </a:rPr>
                        <a:t>for all grid cells </a:t>
                      </a:r>
                      <a:r>
                        <a:rPr lang="en-US" sz="1600" i="1" kern="1200" baseline="0" dirty="0" err="1" smtClean="0">
                          <a:solidFill>
                            <a:schemeClr val="tx1"/>
                          </a:solidFill>
                          <a:latin typeface="+mn-lt"/>
                          <a:ea typeface="+mn-ea"/>
                          <a:cs typeface="+mn-cs"/>
                        </a:rPr>
                        <a:t>i</a:t>
                      </a:r>
                      <a:endParaRPr lang="en-US" sz="1600" i="1" kern="1200" baseline="0" dirty="0" smtClean="0">
                        <a:solidFill>
                          <a:schemeClr val="tx1"/>
                        </a:solidFill>
                        <a:latin typeface="+mn-lt"/>
                        <a:ea typeface="+mn-ea"/>
                        <a:cs typeface="+mn-cs"/>
                      </a:endParaRPr>
                    </a:p>
                    <a:p>
                      <a:pPr lvl="2"/>
                      <a:r>
                        <a:rPr lang="en-US" sz="1600" kern="1200" baseline="0" dirty="0" smtClean="0">
                          <a:solidFill>
                            <a:schemeClr val="tx1"/>
                          </a:solidFill>
                          <a:latin typeface="+mn-lt"/>
                          <a:ea typeface="+mn-ea"/>
                          <a:cs typeface="+mn-cs"/>
                        </a:rPr>
                        <a:t>if </a:t>
                      </a:r>
                      <a:r>
                        <a:rPr lang="en-US" sz="1600" i="1" kern="1200" baseline="0" dirty="0" smtClean="0">
                          <a:solidFill>
                            <a:schemeClr val="tx1"/>
                          </a:solidFill>
                          <a:latin typeface="+mn-lt"/>
                          <a:ea typeface="+mn-ea"/>
                          <a:cs typeface="+mn-cs"/>
                        </a:rPr>
                        <a:t>Z(</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&gt; n   </a:t>
                      </a:r>
                    </a:p>
                    <a:p>
                      <a:pPr marL="1371600" lvl="3" indent="-228600"/>
                      <a:r>
                        <a:rPr lang="en-US" sz="1600" i="1" kern="1200" baseline="0" dirty="0" smtClean="0">
                          <a:solidFill>
                            <a:schemeClr val="tx1"/>
                          </a:solidFill>
                          <a:latin typeface="+mn-lt"/>
                          <a:ea typeface="+mn-ea"/>
                          <a:cs typeface="+mn-cs"/>
                        </a:rPr>
                        <a:t> F(</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 Z(</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a:t>
                      </a:r>
                    </a:p>
                    <a:p>
                      <a:pPr lvl="2"/>
                      <a:r>
                        <a:rPr lang="en-US" sz="1600" i="1" kern="1200" baseline="0" dirty="0" smtClean="0">
                          <a:solidFill>
                            <a:schemeClr val="tx1"/>
                          </a:solidFill>
                          <a:latin typeface="+mn-lt"/>
                          <a:ea typeface="+mn-ea"/>
                          <a:cs typeface="+mn-cs"/>
                        </a:rPr>
                        <a:t>Else   </a:t>
                      </a:r>
                    </a:p>
                    <a:p>
                      <a:pPr marL="914400" lvl="2" indent="228600"/>
                      <a:r>
                        <a:rPr lang="en-US" sz="1600" i="1" kern="1200" baseline="0" dirty="0" smtClean="0">
                          <a:solidFill>
                            <a:schemeClr val="tx1"/>
                          </a:solidFill>
                          <a:latin typeface="+mn-lt"/>
                          <a:ea typeface="+mn-ea"/>
                          <a:cs typeface="+mn-cs"/>
                        </a:rPr>
                        <a:t>F(</a:t>
                      </a:r>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 n</a:t>
                      </a:r>
                    </a:p>
                    <a:p>
                      <a:pPr marL="914400" lvl="2" indent="228600"/>
                      <a:r>
                        <a:rPr lang="en-US" sz="1600" i="1" kern="1200" baseline="0" dirty="0" err="1" smtClean="0">
                          <a:solidFill>
                            <a:schemeClr val="tx1"/>
                          </a:solidFill>
                          <a:latin typeface="+mn-lt"/>
                          <a:ea typeface="+mn-ea"/>
                          <a:cs typeface="+mn-cs"/>
                        </a:rPr>
                        <a:t>i</a:t>
                      </a:r>
                      <a:r>
                        <a:rPr lang="en-US" sz="1600" i="1" kern="1200" baseline="0" dirty="0" smtClean="0">
                          <a:solidFill>
                            <a:schemeClr val="tx1"/>
                          </a:solidFill>
                          <a:latin typeface="+mn-lt"/>
                          <a:ea typeface="+mn-ea"/>
                          <a:cs typeface="+mn-cs"/>
                        </a:rPr>
                        <a:t> on stack for next pass</a:t>
                      </a:r>
                    </a:p>
                    <a:p>
                      <a:pPr lvl="1"/>
                      <a:r>
                        <a:rPr lang="en-US" sz="1600" kern="1200" baseline="0" dirty="0" err="1" smtClean="0">
                          <a:solidFill>
                            <a:schemeClr val="tx1"/>
                          </a:solidFill>
                          <a:latin typeface="+mn-lt"/>
                          <a:ea typeface="+mn-ea"/>
                          <a:cs typeface="+mn-cs"/>
                        </a:rPr>
                        <a:t>endfor</a:t>
                      </a:r>
                      <a:endParaRPr lang="en-US" sz="1600" kern="1200" baseline="0" dirty="0" smtClean="0">
                        <a:solidFill>
                          <a:schemeClr val="tx1"/>
                        </a:solidFill>
                        <a:latin typeface="+mn-lt"/>
                        <a:ea typeface="+mn-ea"/>
                        <a:cs typeface="+mn-cs"/>
                      </a:endParaRPr>
                    </a:p>
                    <a:p>
                      <a:pPr lvl="1"/>
                      <a:r>
                        <a:rPr lang="en-US" sz="1600" i="1" kern="1200" baseline="0" dirty="0" smtClean="0">
                          <a:solidFill>
                            <a:schemeClr val="tx1"/>
                          </a:solidFill>
                          <a:latin typeface="+mn-lt"/>
                          <a:ea typeface="+mn-ea"/>
                          <a:cs typeface="+mn-cs"/>
                        </a:rPr>
                        <a:t>Send( </a:t>
                      </a:r>
                      <a:r>
                        <a:rPr lang="en-US" sz="1600" i="1" kern="1200" baseline="0" dirty="0" err="1" smtClean="0">
                          <a:solidFill>
                            <a:schemeClr val="tx1"/>
                          </a:solidFill>
                          <a:latin typeface="+mn-lt"/>
                          <a:ea typeface="+mn-ea"/>
                          <a:cs typeface="+mn-cs"/>
                        </a:rPr>
                        <a:t>topRow</a:t>
                      </a:r>
                      <a:r>
                        <a:rPr lang="en-US" sz="1600" i="1" kern="1200" baseline="0" dirty="0" smtClean="0">
                          <a:solidFill>
                            <a:schemeClr val="tx1"/>
                          </a:solidFill>
                          <a:latin typeface="+mn-lt"/>
                          <a:ea typeface="+mn-ea"/>
                          <a:cs typeface="+mn-cs"/>
                        </a:rPr>
                        <a:t>, rank-1 )</a:t>
                      </a:r>
                    </a:p>
                    <a:p>
                      <a:pPr lvl="1"/>
                      <a:r>
                        <a:rPr lang="en-US" sz="1600" i="1" kern="1200" baseline="0" dirty="0" smtClean="0">
                          <a:solidFill>
                            <a:schemeClr val="tx1"/>
                          </a:solidFill>
                          <a:latin typeface="+mn-lt"/>
                          <a:ea typeface="+mn-ea"/>
                          <a:cs typeface="+mn-cs"/>
                        </a:rPr>
                        <a:t>Send( </a:t>
                      </a:r>
                      <a:r>
                        <a:rPr lang="en-US" sz="1600" i="1" kern="1200" baseline="0" dirty="0" err="1" smtClean="0">
                          <a:solidFill>
                            <a:schemeClr val="tx1"/>
                          </a:solidFill>
                          <a:latin typeface="+mn-lt"/>
                          <a:ea typeface="+mn-ea"/>
                          <a:cs typeface="+mn-cs"/>
                        </a:rPr>
                        <a:t>bottomRow</a:t>
                      </a:r>
                      <a:r>
                        <a:rPr lang="en-US" sz="1600" i="1" kern="1200" baseline="0" dirty="0" smtClean="0">
                          <a:solidFill>
                            <a:schemeClr val="tx1"/>
                          </a:solidFill>
                          <a:latin typeface="+mn-lt"/>
                          <a:ea typeface="+mn-ea"/>
                          <a:cs typeface="+mn-cs"/>
                        </a:rPr>
                        <a:t>, rank+1 )</a:t>
                      </a:r>
                    </a:p>
                    <a:p>
                      <a:pPr lvl="1"/>
                      <a:r>
                        <a:rPr lang="en-US" sz="1600" i="1" kern="1200" baseline="0" dirty="0" err="1" smtClean="0">
                          <a:solidFill>
                            <a:schemeClr val="tx1"/>
                          </a:solidFill>
                          <a:latin typeface="+mn-lt"/>
                          <a:ea typeface="+mn-ea"/>
                          <a:cs typeface="+mn-cs"/>
                        </a:rPr>
                        <a:t>Recv</a:t>
                      </a:r>
                      <a:r>
                        <a:rPr lang="en-US" sz="1600" i="1" kern="1200" baseline="0" dirty="0" smtClean="0">
                          <a:solidFill>
                            <a:schemeClr val="tx1"/>
                          </a:solidFill>
                          <a:latin typeface="+mn-lt"/>
                          <a:ea typeface="+mn-ea"/>
                          <a:cs typeface="+mn-cs"/>
                        </a:rPr>
                        <a:t>( </a:t>
                      </a:r>
                      <a:r>
                        <a:rPr lang="en-US" sz="1600" i="1" kern="1200" baseline="0" dirty="0" err="1" smtClean="0">
                          <a:solidFill>
                            <a:schemeClr val="tx1"/>
                          </a:solidFill>
                          <a:latin typeface="+mn-lt"/>
                          <a:ea typeface="+mn-ea"/>
                          <a:cs typeface="+mn-cs"/>
                        </a:rPr>
                        <a:t>rowBelow</a:t>
                      </a:r>
                      <a:r>
                        <a:rPr lang="en-US" sz="1600" i="1" kern="1200" baseline="0" dirty="0" smtClean="0">
                          <a:solidFill>
                            <a:schemeClr val="tx1"/>
                          </a:solidFill>
                          <a:latin typeface="+mn-lt"/>
                          <a:ea typeface="+mn-ea"/>
                          <a:cs typeface="+mn-cs"/>
                        </a:rPr>
                        <a:t>, rank+1 )</a:t>
                      </a:r>
                    </a:p>
                    <a:p>
                      <a:pPr lvl="1"/>
                      <a:r>
                        <a:rPr lang="en-US" sz="1600" i="1" kern="1200" baseline="0" dirty="0" err="1" smtClean="0">
                          <a:solidFill>
                            <a:schemeClr val="tx1"/>
                          </a:solidFill>
                          <a:latin typeface="+mn-lt"/>
                          <a:ea typeface="+mn-ea"/>
                          <a:cs typeface="+mn-cs"/>
                        </a:rPr>
                        <a:t>Recv</a:t>
                      </a:r>
                      <a:r>
                        <a:rPr lang="en-US" sz="1600" i="1" kern="1200" baseline="0" dirty="0" smtClean="0">
                          <a:solidFill>
                            <a:schemeClr val="tx1"/>
                          </a:solidFill>
                          <a:latin typeface="+mn-lt"/>
                          <a:ea typeface="+mn-ea"/>
                          <a:cs typeface="+mn-cs"/>
                        </a:rPr>
                        <a:t>( </a:t>
                      </a:r>
                      <a:r>
                        <a:rPr lang="en-US" sz="1600" i="1" kern="1200" baseline="0" dirty="0" err="1" smtClean="0">
                          <a:solidFill>
                            <a:schemeClr val="tx1"/>
                          </a:solidFill>
                          <a:latin typeface="+mn-lt"/>
                          <a:ea typeface="+mn-ea"/>
                          <a:cs typeface="+mn-cs"/>
                        </a:rPr>
                        <a:t>rowAbove</a:t>
                      </a:r>
                      <a:r>
                        <a:rPr lang="en-US" sz="1600" i="1" kern="1200" baseline="0" dirty="0" smtClean="0">
                          <a:solidFill>
                            <a:schemeClr val="tx1"/>
                          </a:solidFill>
                          <a:latin typeface="+mn-lt"/>
                          <a:ea typeface="+mn-ea"/>
                          <a:cs typeface="+mn-cs"/>
                        </a:rPr>
                        <a:t>, rank-1 )</a:t>
                      </a:r>
                    </a:p>
                    <a:p>
                      <a:r>
                        <a:rPr lang="en-US" sz="1600" kern="1200" baseline="0" dirty="0" smtClean="0">
                          <a:solidFill>
                            <a:schemeClr val="tx1"/>
                          </a:solidFill>
                          <a:latin typeface="+mn-lt"/>
                          <a:ea typeface="+mn-ea"/>
                          <a:cs typeface="+mn-cs"/>
                        </a:rPr>
                        <a:t>Until F is not modified</a:t>
                      </a:r>
                      <a:endParaRPr lang="en-US" sz="1050" dirty="0">
                        <a:latin typeface="Times New Roman"/>
                        <a:ea typeface="Times New Roman"/>
                        <a:cs typeface="Times New Roman"/>
                      </a:endParaRPr>
                    </a:p>
                  </a:txBody>
                  <a:tcPr marL="94227" marR="94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5546" name="Rectangle 83"/>
          <p:cNvSpPr>
            <a:spLocks noChangeArrowheads="1"/>
          </p:cNvSpPr>
          <p:nvPr/>
        </p:nvSpPr>
        <p:spPr bwMode="auto">
          <a:xfrm>
            <a:off x="4175125" y="3883025"/>
            <a:ext cx="4572000" cy="1939925"/>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kumimoji="1" lang="en-US" sz="2000" dirty="0">
                <a:solidFill>
                  <a:srgbClr val="000000"/>
                </a:solidFill>
              </a:rPr>
              <a:t>Z denotes the original elevation. </a:t>
            </a:r>
          </a:p>
          <a:p>
            <a:pPr eaLnBrk="0" fontAlgn="base" hangingPunct="0">
              <a:spcBef>
                <a:spcPct val="0"/>
              </a:spcBef>
              <a:spcAft>
                <a:spcPct val="0"/>
              </a:spcAft>
              <a:defRPr/>
            </a:pPr>
            <a:r>
              <a:rPr kumimoji="1" lang="en-US" sz="2000" dirty="0">
                <a:solidFill>
                  <a:srgbClr val="000000"/>
                </a:solidFill>
              </a:rPr>
              <a:t>F denotes the pit filled elevation. </a:t>
            </a:r>
          </a:p>
          <a:p>
            <a:pPr eaLnBrk="0" fontAlgn="base" hangingPunct="0">
              <a:spcBef>
                <a:spcPct val="0"/>
              </a:spcBef>
              <a:spcAft>
                <a:spcPct val="0"/>
              </a:spcAft>
              <a:defRPr/>
            </a:pPr>
            <a:r>
              <a:rPr kumimoji="1" lang="en-US" sz="2000" dirty="0">
                <a:solidFill>
                  <a:srgbClr val="000000"/>
                </a:solidFill>
              </a:rPr>
              <a:t>n denotes lowest neighboring elevation</a:t>
            </a:r>
          </a:p>
          <a:p>
            <a:pPr eaLnBrk="0" fontAlgn="base" hangingPunct="0">
              <a:spcBef>
                <a:spcPct val="0"/>
              </a:spcBef>
              <a:spcAft>
                <a:spcPct val="0"/>
              </a:spcAft>
              <a:defRPr/>
            </a:pPr>
            <a:r>
              <a:rPr kumimoji="1" lang="en-US" sz="2000" dirty="0" err="1">
                <a:solidFill>
                  <a:srgbClr val="000000"/>
                </a:solidFill>
              </a:rPr>
              <a:t>i</a:t>
            </a:r>
            <a:r>
              <a:rPr kumimoji="1" lang="en-US" sz="2000" dirty="0">
                <a:solidFill>
                  <a:srgbClr val="000000"/>
                </a:solidFill>
              </a:rPr>
              <a:t> denotes the cell being evaluated</a:t>
            </a:r>
          </a:p>
          <a:p>
            <a:pPr eaLnBrk="0" fontAlgn="base" hangingPunct="0">
              <a:spcBef>
                <a:spcPct val="0"/>
              </a:spcBef>
              <a:spcAft>
                <a:spcPct val="0"/>
              </a:spcAft>
              <a:defRPr/>
            </a:pPr>
            <a:endParaRPr kumimoji="1" lang="en-US" sz="2000" dirty="0">
              <a:solidFill>
                <a:srgbClr val="000000"/>
              </a:solidFill>
            </a:endParaRPr>
          </a:p>
          <a:p>
            <a:pPr eaLnBrk="0" fontAlgn="base" hangingPunct="0">
              <a:spcBef>
                <a:spcPct val="0"/>
              </a:spcBef>
              <a:spcAft>
                <a:spcPct val="0"/>
              </a:spcAft>
              <a:defRPr/>
            </a:pPr>
            <a:r>
              <a:rPr kumimoji="1" lang="en-US" sz="2000" dirty="0">
                <a:solidFill>
                  <a:srgbClr val="000000"/>
                </a:solidFill>
              </a:rPr>
              <a:t>Iterate only over stack of changeable cells  </a:t>
            </a:r>
          </a:p>
        </p:txBody>
      </p:sp>
      <p:sp>
        <p:nvSpPr>
          <p:cNvPr id="32779" name="Line 5"/>
          <p:cNvSpPr>
            <a:spLocks noChangeShapeType="1"/>
          </p:cNvSpPr>
          <p:nvPr/>
        </p:nvSpPr>
        <p:spPr bwMode="auto">
          <a:xfrm>
            <a:off x="3752850" y="2265363"/>
            <a:ext cx="441325" cy="0"/>
          </a:xfrm>
          <a:prstGeom prst="line">
            <a:avLst/>
          </a:prstGeom>
          <a:noFill/>
          <a:ln w="9525">
            <a:solidFill>
              <a:schemeClr val="tx1"/>
            </a:solidFill>
            <a:round/>
            <a:headEnd type="triangle" w="med" len="me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2780" name="Line 9"/>
          <p:cNvSpPr>
            <a:spLocks noChangeShapeType="1"/>
          </p:cNvSpPr>
          <p:nvPr/>
        </p:nvSpPr>
        <p:spPr bwMode="auto">
          <a:xfrm>
            <a:off x="4579938" y="2265363"/>
            <a:ext cx="442912" cy="0"/>
          </a:xfrm>
          <a:prstGeom prst="line">
            <a:avLst/>
          </a:prstGeom>
          <a:noFill/>
          <a:ln w="9525">
            <a:solidFill>
              <a:schemeClr val="tx1"/>
            </a:solidFill>
            <a:round/>
            <a:headEnd type="triangle" w="med" len="med"/>
            <a:tailEnd/>
          </a:ln>
        </p:spPr>
        <p:txBody>
          <a:bodyP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Tree>
    <p:extLst>
      <p:ext uri="{BB962C8B-B14F-4D97-AF65-F5344CB8AC3E}">
        <p14:creationId xmlns:p14="http://schemas.microsoft.com/office/powerpoint/2010/main" val="9813464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498"/>
          <p:cNvGrpSpPr>
            <a:grpSpLocks/>
          </p:cNvGrpSpPr>
          <p:nvPr/>
        </p:nvGrpSpPr>
        <p:grpSpPr bwMode="auto">
          <a:xfrm>
            <a:off x="4562475" y="963613"/>
            <a:ext cx="4114800" cy="5273675"/>
            <a:chOff x="4845171" y="7838537"/>
            <a:chExt cx="4114800" cy="5273079"/>
          </a:xfrm>
        </p:grpSpPr>
        <p:grpSp>
          <p:nvGrpSpPr>
            <p:cNvPr id="3" name="Group 451"/>
            <p:cNvGrpSpPr>
              <a:grpSpLocks/>
            </p:cNvGrpSpPr>
            <p:nvPr/>
          </p:nvGrpSpPr>
          <p:grpSpPr bwMode="auto">
            <a:xfrm>
              <a:off x="4845171" y="7838537"/>
              <a:ext cx="4114800" cy="5273079"/>
              <a:chOff x="3545458" y="7297948"/>
              <a:chExt cx="4114800" cy="5273079"/>
            </a:xfrm>
          </p:grpSpPr>
          <p:grpSp>
            <p:nvGrpSpPr>
              <p:cNvPr id="4" name="Group 405"/>
              <p:cNvGrpSpPr>
                <a:grpSpLocks/>
              </p:cNvGrpSpPr>
              <p:nvPr/>
            </p:nvGrpSpPr>
            <p:grpSpPr bwMode="auto">
              <a:xfrm>
                <a:off x="3545458" y="7640493"/>
                <a:ext cx="4114800" cy="4930534"/>
                <a:chOff x="0" y="7200547"/>
                <a:chExt cx="4114800" cy="4930534"/>
              </a:xfrm>
            </p:grpSpPr>
            <p:grpSp>
              <p:nvGrpSpPr>
                <p:cNvPr id="5" name="Group 317"/>
                <p:cNvGrpSpPr>
                  <a:grpSpLocks/>
                </p:cNvGrpSpPr>
                <p:nvPr/>
              </p:nvGrpSpPr>
              <p:grpSpPr bwMode="auto">
                <a:xfrm>
                  <a:off x="0" y="7200547"/>
                  <a:ext cx="4114800" cy="4930534"/>
                  <a:chOff x="0" y="7200547"/>
                  <a:chExt cx="4114800" cy="4930534"/>
                </a:xfrm>
              </p:grpSpPr>
              <p:sp>
                <p:nvSpPr>
                  <p:cNvPr id="37253"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470" name="Rectangle 24"/>
                  <p:cNvSpPr>
                    <a:spLocks noChangeAspect="1" noChangeArrowheads="1"/>
                  </p:cNvSpPr>
                  <p:nvPr/>
                </p:nvSpPr>
                <p:spPr bwMode="auto">
                  <a:xfrm>
                    <a:off x="1458913" y="8378655"/>
                    <a:ext cx="1193800" cy="1180967"/>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1" name="Rectangle 23"/>
                  <p:cNvSpPr>
                    <a:spLocks noChangeArrowheads="1"/>
                  </p:cNvSpPr>
                  <p:nvPr/>
                </p:nvSpPr>
                <p:spPr bwMode="auto">
                  <a:xfrm>
                    <a:off x="261938" y="10727890"/>
                    <a:ext cx="1200150" cy="1173029"/>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472" name="Rectangle 17"/>
                  <p:cNvSpPr>
                    <a:spLocks noChangeAspect="1" noChangeArrowheads="1"/>
                  </p:cNvSpPr>
                  <p:nvPr/>
                </p:nvSpPr>
                <p:spPr bwMode="auto">
                  <a:xfrm>
                    <a:off x="255588" y="7200863"/>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3" name="Rectangle 18"/>
                  <p:cNvSpPr>
                    <a:spLocks noChangeAspect="1" noChangeArrowheads="1"/>
                  </p:cNvSpPr>
                  <p:nvPr/>
                </p:nvSpPr>
                <p:spPr bwMode="auto">
                  <a:xfrm>
                    <a:off x="1457325" y="7200863"/>
                    <a:ext cx="1198563"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4" name="Rectangle 19"/>
                  <p:cNvSpPr>
                    <a:spLocks noChangeAspect="1" noChangeArrowheads="1"/>
                  </p:cNvSpPr>
                  <p:nvPr/>
                </p:nvSpPr>
                <p:spPr bwMode="auto">
                  <a:xfrm>
                    <a:off x="2655888" y="7200863"/>
                    <a:ext cx="119538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5" name="Rectangle 22"/>
                  <p:cNvSpPr>
                    <a:spLocks noChangeAspect="1" noChangeArrowheads="1"/>
                  </p:cNvSpPr>
                  <p:nvPr/>
                </p:nvSpPr>
                <p:spPr bwMode="auto">
                  <a:xfrm>
                    <a:off x="255588" y="8373892"/>
                    <a:ext cx="1201737" cy="118255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6" name="Rectangle 24"/>
                  <p:cNvSpPr>
                    <a:spLocks noChangeAspect="1" noChangeArrowheads="1"/>
                  </p:cNvSpPr>
                  <p:nvPr/>
                </p:nvSpPr>
                <p:spPr bwMode="auto">
                  <a:xfrm>
                    <a:off x="2655888" y="8373892"/>
                    <a:ext cx="1195387" cy="118255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77" name="Rectangle 27"/>
                  <p:cNvSpPr>
                    <a:spLocks noChangeAspect="1" noChangeArrowheads="1"/>
                  </p:cNvSpPr>
                  <p:nvPr/>
                </p:nvSpPr>
                <p:spPr bwMode="auto">
                  <a:xfrm>
                    <a:off x="255588" y="9556447"/>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262"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63"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64"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65"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482" name="Straight Connector 481"/>
                  <p:cNvCxnSpPr/>
                  <p:nvPr/>
                </p:nvCxnSpPr>
                <p:spPr>
                  <a:xfrm>
                    <a:off x="0" y="9559621"/>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267"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68"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69"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0"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1"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2"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3"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4"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5"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6"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7"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8"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79"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80"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81"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241"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2"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3"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4" name="Rectangle 23"/>
                <p:cNvSpPr>
                  <a:spLocks noChangeArrowheads="1"/>
                </p:cNvSpPr>
                <p:nvPr/>
              </p:nvSpPr>
              <p:spPr bwMode="auto">
                <a:xfrm>
                  <a:off x="2814125"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A=1.5</a:t>
                  </a:r>
                </a:p>
              </p:txBody>
            </p:sp>
            <p:sp>
              <p:nvSpPr>
                <p:cNvPr id="37245"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A=3</a:t>
                  </a:r>
                </a:p>
              </p:txBody>
            </p:sp>
            <p:sp>
              <p:nvSpPr>
                <p:cNvPr id="37246"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247"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48"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249"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250"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51"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252"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7238" name="Rectangle 23"/>
              <p:cNvSpPr>
                <a:spLocks noChangeArrowheads="1"/>
              </p:cNvSpPr>
              <p:nvPr/>
            </p:nvSpPr>
            <p:spPr bwMode="auto">
              <a:xfrm>
                <a:off x="5220836" y="9966170"/>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B=-2</a:t>
                </a:r>
              </a:p>
            </p:txBody>
          </p:sp>
          <p:sp>
            <p:nvSpPr>
              <p:cNvPr id="37239" name="TextBox 454"/>
              <p:cNvSpPr txBox="1">
                <a:spLocks noChangeArrowheads="1"/>
              </p:cNvSpPr>
              <p:nvPr/>
            </p:nvSpPr>
            <p:spPr bwMode="auto">
              <a:xfrm>
                <a:off x="3593083" y="7297948"/>
                <a:ext cx="4019549" cy="369290"/>
              </a:xfrm>
              <a:prstGeom prst="rect">
                <a:avLst/>
              </a:prstGeom>
              <a:solidFill>
                <a:schemeClr val="bg1"/>
              </a:solid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Queue’s empty so exchange border info.</a:t>
                </a:r>
              </a:p>
            </p:txBody>
          </p:sp>
        </p:grpSp>
        <p:sp>
          <p:nvSpPr>
            <p:cNvPr id="37236" name="Rectangle 23"/>
            <p:cNvSpPr>
              <a:spLocks noChangeArrowheads="1"/>
            </p:cNvSpPr>
            <p:nvPr/>
          </p:nvSpPr>
          <p:spPr bwMode="auto">
            <a:xfrm>
              <a:off x="7975537" y="10512514"/>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B=-1</a:t>
              </a:r>
            </a:p>
          </p:txBody>
        </p:sp>
      </p:grpSp>
      <p:grpSp>
        <p:nvGrpSpPr>
          <p:cNvPr id="6" name="Group 451"/>
          <p:cNvGrpSpPr>
            <a:grpSpLocks/>
          </p:cNvGrpSpPr>
          <p:nvPr/>
        </p:nvGrpSpPr>
        <p:grpSpPr bwMode="auto">
          <a:xfrm>
            <a:off x="4562475" y="1306513"/>
            <a:ext cx="4114800" cy="4930775"/>
            <a:chOff x="3545458" y="7640493"/>
            <a:chExt cx="4114800" cy="4930534"/>
          </a:xfrm>
        </p:grpSpPr>
        <p:grpSp>
          <p:nvGrpSpPr>
            <p:cNvPr id="7" name="Group 405"/>
            <p:cNvGrpSpPr>
              <a:grpSpLocks/>
            </p:cNvGrpSpPr>
            <p:nvPr/>
          </p:nvGrpSpPr>
          <p:grpSpPr bwMode="auto">
            <a:xfrm>
              <a:off x="3545458" y="7640493"/>
              <a:ext cx="4114800" cy="4930534"/>
              <a:chOff x="0" y="7200547"/>
              <a:chExt cx="4114800" cy="4930534"/>
            </a:xfrm>
          </p:grpSpPr>
          <p:grpSp>
            <p:nvGrpSpPr>
              <p:cNvPr id="10" name="Group 317"/>
              <p:cNvGrpSpPr>
                <a:grpSpLocks/>
              </p:cNvGrpSpPr>
              <p:nvPr/>
            </p:nvGrpSpPr>
            <p:grpSpPr bwMode="auto">
              <a:xfrm>
                <a:off x="0" y="7200547"/>
                <a:ext cx="4114800" cy="4930534"/>
                <a:chOff x="0" y="7200547"/>
                <a:chExt cx="4114800" cy="4930534"/>
              </a:xfrm>
            </p:grpSpPr>
            <p:sp>
              <p:nvSpPr>
                <p:cNvPr id="37206"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656" name="Rectangle 24"/>
                <p:cNvSpPr>
                  <a:spLocks noChangeAspect="1" noChangeArrowheads="1"/>
                </p:cNvSpPr>
                <p:nvPr/>
              </p:nvSpPr>
              <p:spPr bwMode="auto">
                <a:xfrm>
                  <a:off x="1458913" y="8378414"/>
                  <a:ext cx="1193800" cy="11810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57" name="Rectangle 23"/>
                <p:cNvSpPr>
                  <a:spLocks noChangeArrowheads="1"/>
                </p:cNvSpPr>
                <p:nvPr/>
              </p:nvSpPr>
              <p:spPr bwMode="auto">
                <a:xfrm>
                  <a:off x="261938" y="10727800"/>
                  <a:ext cx="1200150" cy="1173105"/>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658"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59" name="Rectangle 18"/>
                <p:cNvSpPr>
                  <a:spLocks noChangeAspect="1" noChangeArrowheads="1"/>
                </p:cNvSpPr>
                <p:nvPr/>
              </p:nvSpPr>
              <p:spPr bwMode="auto">
                <a:xfrm>
                  <a:off x="1457325" y="7200547"/>
                  <a:ext cx="1198563"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0" name="Rectangle 19"/>
                <p:cNvSpPr>
                  <a:spLocks noChangeAspect="1" noChangeArrowheads="1"/>
                </p:cNvSpPr>
                <p:nvPr/>
              </p:nvSpPr>
              <p:spPr bwMode="auto">
                <a:xfrm>
                  <a:off x="2655888" y="7200547"/>
                  <a:ext cx="119538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1" name="Rectangle 22"/>
                <p:cNvSpPr>
                  <a:spLocks noChangeAspect="1" noChangeArrowheads="1"/>
                </p:cNvSpPr>
                <p:nvPr/>
              </p:nvSpPr>
              <p:spPr bwMode="auto">
                <a:xfrm>
                  <a:off x="255588" y="8373652"/>
                  <a:ext cx="1201737" cy="11826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2" name="Rectangle 24"/>
                <p:cNvSpPr>
                  <a:spLocks noChangeAspect="1" noChangeArrowheads="1"/>
                </p:cNvSpPr>
                <p:nvPr/>
              </p:nvSpPr>
              <p:spPr bwMode="auto">
                <a:xfrm>
                  <a:off x="2655888" y="8373652"/>
                  <a:ext cx="119538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63"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215"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16"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17"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218"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668" name="Straight Connector 667"/>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220"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1"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2"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3"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4"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5"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6"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7"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8"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29"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0"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1"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2"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3"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234"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194"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95"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96"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97"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7198"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A=3</a:t>
                </a:r>
              </a:p>
            </p:txBody>
          </p:sp>
          <p:sp>
            <p:nvSpPr>
              <p:cNvPr id="37199"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200"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01"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202"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203"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204"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205"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7192" name="Rectangle 23"/>
            <p:cNvSpPr>
              <a:spLocks noChangeArrowheads="1"/>
            </p:cNvSpPr>
            <p:nvPr/>
          </p:nvSpPr>
          <p:spPr bwMode="auto">
            <a:xfrm>
              <a:off x="5220836" y="9966170"/>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B=-2</a:t>
              </a:r>
            </a:p>
          </p:txBody>
        </p:sp>
      </p:grpSp>
      <p:grpSp>
        <p:nvGrpSpPr>
          <p:cNvPr id="11" name="Group 684"/>
          <p:cNvGrpSpPr>
            <a:grpSpLocks/>
          </p:cNvGrpSpPr>
          <p:nvPr/>
        </p:nvGrpSpPr>
        <p:grpSpPr bwMode="auto">
          <a:xfrm>
            <a:off x="4562475" y="960438"/>
            <a:ext cx="4114800" cy="5276850"/>
            <a:chOff x="5029200" y="821122"/>
            <a:chExt cx="4114800" cy="5277039"/>
          </a:xfrm>
        </p:grpSpPr>
        <p:grpSp>
          <p:nvGrpSpPr>
            <p:cNvPr id="12" name="Group 405"/>
            <p:cNvGrpSpPr>
              <a:grpSpLocks/>
            </p:cNvGrpSpPr>
            <p:nvPr/>
          </p:nvGrpSpPr>
          <p:grpSpPr bwMode="auto">
            <a:xfrm>
              <a:off x="5029200" y="1167627"/>
              <a:ext cx="4114800" cy="4930534"/>
              <a:chOff x="0" y="7200547"/>
              <a:chExt cx="4114800" cy="4930534"/>
            </a:xfrm>
          </p:grpSpPr>
          <p:grpSp>
            <p:nvGrpSpPr>
              <p:cNvPr id="13" name="Group 317"/>
              <p:cNvGrpSpPr>
                <a:grpSpLocks/>
              </p:cNvGrpSpPr>
              <p:nvPr/>
            </p:nvGrpSpPr>
            <p:grpSpPr bwMode="auto">
              <a:xfrm>
                <a:off x="0" y="7200547"/>
                <a:ext cx="4114800" cy="4930534"/>
                <a:chOff x="0" y="7200547"/>
                <a:chExt cx="4114800" cy="4930534"/>
              </a:xfrm>
            </p:grpSpPr>
            <p:sp>
              <p:nvSpPr>
                <p:cNvPr id="519" name="Rectangle 24"/>
                <p:cNvSpPr>
                  <a:spLocks noChangeAspect="1" noChangeArrowheads="1"/>
                </p:cNvSpPr>
                <p:nvPr/>
              </p:nvSpPr>
              <p:spPr bwMode="auto">
                <a:xfrm>
                  <a:off x="1462088" y="9551300"/>
                  <a:ext cx="1195387" cy="1181142"/>
                </a:xfrm>
                <a:prstGeom prst="rect">
                  <a:avLst/>
                </a:prstGeom>
                <a:solidFill>
                  <a:schemeClr val="accent6">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0" name="Rectangle 24"/>
                <p:cNvSpPr>
                  <a:spLocks noChangeAspect="1" noChangeArrowheads="1"/>
                </p:cNvSpPr>
                <p:nvPr/>
              </p:nvSpPr>
              <p:spPr bwMode="auto">
                <a:xfrm>
                  <a:off x="1458913" y="8378096"/>
                  <a:ext cx="1193800" cy="11811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1" name="Rectangle 23"/>
                <p:cNvSpPr>
                  <a:spLocks noChangeArrowheads="1"/>
                </p:cNvSpPr>
                <p:nvPr/>
              </p:nvSpPr>
              <p:spPr bwMode="auto">
                <a:xfrm>
                  <a:off x="261938" y="10727681"/>
                  <a:ext cx="1200150" cy="1173204"/>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522" name="Rectangle 17"/>
                <p:cNvSpPr>
                  <a:spLocks noChangeAspect="1" noChangeArrowheads="1"/>
                </p:cNvSpPr>
                <p:nvPr/>
              </p:nvSpPr>
              <p:spPr bwMode="auto">
                <a:xfrm>
                  <a:off x="255588" y="7200129"/>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3" name="Rectangle 18"/>
                <p:cNvSpPr>
                  <a:spLocks noChangeAspect="1" noChangeArrowheads="1"/>
                </p:cNvSpPr>
                <p:nvPr/>
              </p:nvSpPr>
              <p:spPr bwMode="auto">
                <a:xfrm>
                  <a:off x="1457325" y="7200129"/>
                  <a:ext cx="1198563"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4" name="Rectangle 19"/>
                <p:cNvSpPr>
                  <a:spLocks noChangeAspect="1" noChangeArrowheads="1"/>
                </p:cNvSpPr>
                <p:nvPr/>
              </p:nvSpPr>
              <p:spPr bwMode="auto">
                <a:xfrm>
                  <a:off x="2655888" y="7200129"/>
                  <a:ext cx="119538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5" name="Rectangle 22"/>
                <p:cNvSpPr>
                  <a:spLocks noChangeAspect="1" noChangeArrowheads="1"/>
                </p:cNvSpPr>
                <p:nvPr/>
              </p:nvSpPr>
              <p:spPr bwMode="auto">
                <a:xfrm>
                  <a:off x="255588" y="8373333"/>
                  <a:ext cx="120173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6" name="Rectangle 24"/>
                <p:cNvSpPr>
                  <a:spLocks noChangeAspect="1" noChangeArrowheads="1"/>
                </p:cNvSpPr>
                <p:nvPr/>
              </p:nvSpPr>
              <p:spPr bwMode="auto">
                <a:xfrm>
                  <a:off x="2655888" y="8373333"/>
                  <a:ext cx="119538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7" name="Rectangle 27"/>
                <p:cNvSpPr>
                  <a:spLocks noChangeAspect="1" noChangeArrowheads="1"/>
                </p:cNvSpPr>
                <p:nvPr/>
              </p:nvSpPr>
              <p:spPr bwMode="auto">
                <a:xfrm>
                  <a:off x="255588" y="9556064"/>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28" name="Rectangle 29"/>
                <p:cNvSpPr>
                  <a:spLocks noChangeAspect="1" noChangeArrowheads="1"/>
                </p:cNvSpPr>
                <p:nvPr/>
              </p:nvSpPr>
              <p:spPr bwMode="auto">
                <a:xfrm>
                  <a:off x="2655888" y="9556064"/>
                  <a:ext cx="1195387" cy="1173204"/>
                </a:xfrm>
                <a:prstGeom prst="rect">
                  <a:avLst/>
                </a:prstGeom>
                <a:solidFill>
                  <a:schemeClr val="accent6">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172"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173"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174"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532" name="Straight Connector 531"/>
                <p:cNvCxnSpPr/>
                <p:nvPr/>
              </p:nvCxnSpPr>
              <p:spPr>
                <a:xfrm>
                  <a:off x="0" y="9559239"/>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176"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77"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78"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79"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0"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1"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2"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3"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4"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5"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6"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7"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8"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89"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90"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150"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1"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2"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3" name="Rectangle 23"/>
              <p:cNvSpPr>
                <a:spLocks noChangeArrowheads="1"/>
              </p:cNvSpPr>
              <p:nvPr/>
            </p:nvSpPr>
            <p:spPr bwMode="auto">
              <a:xfrm>
                <a:off x="2814125"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54"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A=3</a:t>
                </a:r>
              </a:p>
            </p:txBody>
          </p:sp>
          <p:sp>
            <p:nvSpPr>
              <p:cNvPr id="37155"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56"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57"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158"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159"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60"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161"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7148" name="TextBox 683"/>
            <p:cNvSpPr txBox="1">
              <a:spLocks noChangeArrowheads="1"/>
            </p:cNvSpPr>
            <p:nvPr/>
          </p:nvSpPr>
          <p:spPr bwMode="auto">
            <a:xfrm>
              <a:off x="5114740" y="821122"/>
              <a:ext cx="3847381" cy="36933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resulting in new D=0 cells on queue</a:t>
              </a:r>
            </a:p>
          </p:txBody>
        </p:sp>
      </p:grpSp>
      <p:grpSp>
        <p:nvGrpSpPr>
          <p:cNvPr id="14" name="Group 591"/>
          <p:cNvGrpSpPr>
            <a:grpSpLocks/>
          </p:cNvGrpSpPr>
          <p:nvPr/>
        </p:nvGrpSpPr>
        <p:grpSpPr bwMode="auto">
          <a:xfrm>
            <a:off x="4562475" y="941388"/>
            <a:ext cx="4114800" cy="5295900"/>
            <a:chOff x="5149971" y="8120327"/>
            <a:chExt cx="4114800" cy="5296089"/>
          </a:xfrm>
        </p:grpSpPr>
        <p:grpSp>
          <p:nvGrpSpPr>
            <p:cNvPr id="15" name="Group 405"/>
            <p:cNvGrpSpPr>
              <a:grpSpLocks/>
            </p:cNvGrpSpPr>
            <p:nvPr/>
          </p:nvGrpSpPr>
          <p:grpSpPr bwMode="auto">
            <a:xfrm>
              <a:off x="5149971" y="8485882"/>
              <a:ext cx="4114800" cy="4930534"/>
              <a:chOff x="0" y="7200547"/>
              <a:chExt cx="4114800" cy="4930534"/>
            </a:xfrm>
          </p:grpSpPr>
          <p:grpSp>
            <p:nvGrpSpPr>
              <p:cNvPr id="16" name="Group 317"/>
              <p:cNvGrpSpPr>
                <a:grpSpLocks/>
              </p:cNvGrpSpPr>
              <p:nvPr/>
            </p:nvGrpSpPr>
            <p:grpSpPr bwMode="auto">
              <a:xfrm>
                <a:off x="0" y="7200547"/>
                <a:ext cx="4114800" cy="4930534"/>
                <a:chOff x="0" y="7200547"/>
                <a:chExt cx="4114800" cy="4930534"/>
              </a:xfrm>
            </p:grpSpPr>
            <p:sp>
              <p:nvSpPr>
                <p:cNvPr id="562" name="Rectangle 24"/>
                <p:cNvSpPr>
                  <a:spLocks noChangeAspect="1" noChangeArrowheads="1"/>
                </p:cNvSpPr>
                <p:nvPr/>
              </p:nvSpPr>
              <p:spPr bwMode="auto">
                <a:xfrm>
                  <a:off x="1462088" y="9551301"/>
                  <a:ext cx="1195387" cy="11811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3" name="Rectangle 24"/>
                <p:cNvSpPr>
                  <a:spLocks noChangeAspect="1" noChangeArrowheads="1"/>
                </p:cNvSpPr>
                <p:nvPr/>
              </p:nvSpPr>
              <p:spPr bwMode="auto">
                <a:xfrm>
                  <a:off x="1458913" y="8378097"/>
                  <a:ext cx="1193800" cy="118114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4" name="Rectangle 23"/>
                <p:cNvSpPr>
                  <a:spLocks noChangeArrowheads="1"/>
                </p:cNvSpPr>
                <p:nvPr/>
              </p:nvSpPr>
              <p:spPr bwMode="auto">
                <a:xfrm>
                  <a:off x="261938" y="10727681"/>
                  <a:ext cx="1200150" cy="1173204"/>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565" name="Rectangle 17"/>
                <p:cNvSpPr>
                  <a:spLocks noChangeAspect="1" noChangeArrowheads="1"/>
                </p:cNvSpPr>
                <p:nvPr/>
              </p:nvSpPr>
              <p:spPr bwMode="auto">
                <a:xfrm>
                  <a:off x="255588" y="7200130"/>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6" name="Rectangle 18"/>
                <p:cNvSpPr>
                  <a:spLocks noChangeAspect="1" noChangeArrowheads="1"/>
                </p:cNvSpPr>
                <p:nvPr/>
              </p:nvSpPr>
              <p:spPr bwMode="auto">
                <a:xfrm>
                  <a:off x="1457325" y="7200130"/>
                  <a:ext cx="1198563"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7" name="Rectangle 19"/>
                <p:cNvSpPr>
                  <a:spLocks noChangeAspect="1" noChangeArrowheads="1"/>
                </p:cNvSpPr>
                <p:nvPr/>
              </p:nvSpPr>
              <p:spPr bwMode="auto">
                <a:xfrm>
                  <a:off x="2655888" y="7200130"/>
                  <a:ext cx="119538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8" name="Rectangle 22"/>
                <p:cNvSpPr>
                  <a:spLocks noChangeAspect="1" noChangeArrowheads="1"/>
                </p:cNvSpPr>
                <p:nvPr/>
              </p:nvSpPr>
              <p:spPr bwMode="auto">
                <a:xfrm>
                  <a:off x="255588" y="8373334"/>
                  <a:ext cx="120173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69" name="Rectangle 24"/>
                <p:cNvSpPr>
                  <a:spLocks noChangeAspect="1" noChangeArrowheads="1"/>
                </p:cNvSpPr>
                <p:nvPr/>
              </p:nvSpPr>
              <p:spPr bwMode="auto">
                <a:xfrm>
                  <a:off x="2655888" y="8373334"/>
                  <a:ext cx="1195387" cy="1182730"/>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70" name="Rectangle 27"/>
                <p:cNvSpPr>
                  <a:spLocks noChangeAspect="1" noChangeArrowheads="1"/>
                </p:cNvSpPr>
                <p:nvPr/>
              </p:nvSpPr>
              <p:spPr bwMode="auto">
                <a:xfrm>
                  <a:off x="255588" y="9556064"/>
                  <a:ext cx="120173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71" name="Rectangle 29"/>
                <p:cNvSpPr>
                  <a:spLocks noChangeAspect="1" noChangeArrowheads="1"/>
                </p:cNvSpPr>
                <p:nvPr/>
              </p:nvSpPr>
              <p:spPr bwMode="auto">
                <a:xfrm>
                  <a:off x="2655888" y="9556064"/>
                  <a:ext cx="1195387" cy="117320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128"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573" name="Rectangle 28"/>
                <p:cNvSpPr>
                  <a:spLocks noChangeAspect="1" noChangeArrowheads="1"/>
                </p:cNvSpPr>
                <p:nvPr/>
              </p:nvSpPr>
              <p:spPr bwMode="auto">
                <a:xfrm>
                  <a:off x="1457325" y="10729268"/>
                  <a:ext cx="1203325" cy="117479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574" name="Rectangle 29"/>
                <p:cNvSpPr>
                  <a:spLocks noChangeAspect="1" noChangeArrowheads="1"/>
                </p:cNvSpPr>
                <p:nvPr/>
              </p:nvSpPr>
              <p:spPr bwMode="auto">
                <a:xfrm>
                  <a:off x="2660650" y="10729268"/>
                  <a:ext cx="1187450" cy="1174792"/>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cxnSp>
              <p:nvCxnSpPr>
                <p:cNvPr id="575" name="Straight Connector 574"/>
                <p:cNvCxnSpPr/>
                <p:nvPr/>
              </p:nvCxnSpPr>
              <p:spPr>
                <a:xfrm>
                  <a:off x="0" y="9559239"/>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132"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3"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4"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5" name="Line 39"/>
                <p:cNvSpPr>
                  <a:spLocks noChangeShapeType="1"/>
                </p:cNvSpPr>
                <p:nvPr/>
              </p:nvSpPr>
              <p:spPr bwMode="auto">
                <a:xfrm>
                  <a:off x="3110198"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6"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7"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8"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39"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0"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1"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2"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3"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4"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5"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46"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106"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07"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08"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09" name="Rectangle 23"/>
              <p:cNvSpPr>
                <a:spLocks noChangeArrowheads="1"/>
              </p:cNvSpPr>
              <p:nvPr/>
            </p:nvSpPr>
            <p:spPr bwMode="auto">
              <a:xfrm>
                <a:off x="2814125"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10"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A=3</a:t>
                </a:r>
              </a:p>
            </p:txBody>
          </p:sp>
          <p:sp>
            <p:nvSpPr>
              <p:cNvPr id="37111"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A=1.5</a:t>
                </a:r>
              </a:p>
            </p:txBody>
          </p:sp>
          <p:sp>
            <p:nvSpPr>
              <p:cNvPr id="37112"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13" name="Rectangle 23"/>
              <p:cNvSpPr>
                <a:spLocks noChangeArrowheads="1"/>
              </p:cNvSpPr>
              <p:nvPr/>
            </p:nvSpPr>
            <p:spPr bwMode="auto">
              <a:xfrm>
                <a:off x="1617336" y="9946309"/>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A=5.5</a:t>
                </a:r>
              </a:p>
            </p:txBody>
          </p:sp>
          <p:sp>
            <p:nvSpPr>
              <p:cNvPr id="37114" name="Rectangle 23"/>
              <p:cNvSpPr>
                <a:spLocks noChangeArrowheads="1"/>
              </p:cNvSpPr>
              <p:nvPr/>
            </p:nvSpPr>
            <p:spPr bwMode="auto">
              <a:xfrm>
                <a:off x="2814125" y="9946309"/>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A=2.5</a:t>
                </a:r>
              </a:p>
            </p:txBody>
          </p:sp>
          <p:sp>
            <p:nvSpPr>
              <p:cNvPr id="37115"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116"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A=6</a:t>
                </a:r>
              </a:p>
            </p:txBody>
          </p:sp>
          <p:sp>
            <p:nvSpPr>
              <p:cNvPr id="37117" name="Rectangle 23"/>
              <p:cNvSpPr>
                <a:spLocks noChangeArrowheads="1"/>
              </p:cNvSpPr>
              <p:nvPr/>
            </p:nvSpPr>
            <p:spPr bwMode="auto">
              <a:xfrm>
                <a:off x="2814125" y="11116621"/>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A=3.5</a:t>
                </a:r>
              </a:p>
            </p:txBody>
          </p:sp>
        </p:grpSp>
        <p:sp>
          <p:nvSpPr>
            <p:cNvPr id="37104" name="TextBox 590"/>
            <p:cNvSpPr txBox="1">
              <a:spLocks noChangeArrowheads="1"/>
            </p:cNvSpPr>
            <p:nvPr/>
          </p:nvSpPr>
          <p:spPr bwMode="auto">
            <a:xfrm>
              <a:off x="5273611" y="8120327"/>
              <a:ext cx="3847381" cy="36933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and so on until completion</a:t>
              </a:r>
            </a:p>
          </p:txBody>
        </p:sp>
      </p:grpSp>
      <p:grpSp>
        <p:nvGrpSpPr>
          <p:cNvPr id="17" name="Group 592"/>
          <p:cNvGrpSpPr>
            <a:grpSpLocks/>
          </p:cNvGrpSpPr>
          <p:nvPr/>
        </p:nvGrpSpPr>
        <p:grpSpPr bwMode="auto">
          <a:xfrm>
            <a:off x="4562475" y="1306513"/>
            <a:ext cx="4114800" cy="4930775"/>
            <a:chOff x="0" y="7200547"/>
            <a:chExt cx="4114800" cy="4930534"/>
          </a:xfrm>
        </p:grpSpPr>
        <p:grpSp>
          <p:nvGrpSpPr>
            <p:cNvPr id="18" name="Group 317"/>
            <p:cNvGrpSpPr>
              <a:grpSpLocks/>
            </p:cNvGrpSpPr>
            <p:nvPr/>
          </p:nvGrpSpPr>
          <p:grpSpPr bwMode="auto">
            <a:xfrm>
              <a:off x="0" y="7200547"/>
              <a:ext cx="4114800" cy="4930534"/>
              <a:chOff x="0" y="7200547"/>
              <a:chExt cx="4114800" cy="4930534"/>
            </a:xfrm>
          </p:grpSpPr>
          <p:sp>
            <p:nvSpPr>
              <p:cNvPr id="37074"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608" name="Rectangle 24"/>
              <p:cNvSpPr>
                <a:spLocks noChangeAspect="1" noChangeArrowheads="1"/>
              </p:cNvSpPr>
              <p:nvPr/>
            </p:nvSpPr>
            <p:spPr bwMode="auto">
              <a:xfrm>
                <a:off x="1458913" y="8378414"/>
                <a:ext cx="1193800" cy="1181042"/>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09" name="Rectangle 23"/>
              <p:cNvSpPr>
                <a:spLocks noChangeArrowheads="1"/>
              </p:cNvSpPr>
              <p:nvPr/>
            </p:nvSpPr>
            <p:spPr bwMode="auto">
              <a:xfrm>
                <a:off x="261938" y="10727800"/>
                <a:ext cx="1200150" cy="1173105"/>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610"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1" name="Rectangle 18"/>
              <p:cNvSpPr>
                <a:spLocks noChangeAspect="1" noChangeArrowheads="1"/>
              </p:cNvSpPr>
              <p:nvPr/>
            </p:nvSpPr>
            <p:spPr bwMode="auto">
              <a:xfrm>
                <a:off x="1457325" y="7200547"/>
                <a:ext cx="1198563"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2" name="Rectangle 19"/>
              <p:cNvSpPr>
                <a:spLocks noChangeAspect="1" noChangeArrowheads="1"/>
              </p:cNvSpPr>
              <p:nvPr/>
            </p:nvSpPr>
            <p:spPr bwMode="auto">
              <a:xfrm>
                <a:off x="2655888" y="7200547"/>
                <a:ext cx="119538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3" name="Rectangle 22"/>
              <p:cNvSpPr>
                <a:spLocks noChangeAspect="1" noChangeArrowheads="1"/>
              </p:cNvSpPr>
              <p:nvPr/>
            </p:nvSpPr>
            <p:spPr bwMode="auto">
              <a:xfrm>
                <a:off x="255588" y="8373652"/>
                <a:ext cx="120173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4" name="Rectangle 24"/>
              <p:cNvSpPr>
                <a:spLocks noChangeAspect="1" noChangeArrowheads="1"/>
              </p:cNvSpPr>
              <p:nvPr/>
            </p:nvSpPr>
            <p:spPr bwMode="auto">
              <a:xfrm>
                <a:off x="2655888" y="8373652"/>
                <a:ext cx="119538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615"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083"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84"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85"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86"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620" name="Straight Connector 619"/>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088"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89"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0"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1"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2"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3"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4"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5"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6"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7"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8"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99"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00"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01"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102"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062"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063"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a:t>
              </a:r>
            </a:p>
          </p:txBody>
        </p:sp>
        <p:sp>
          <p:nvSpPr>
            <p:cNvPr id="37064"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7065"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066"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7067"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7068"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7069"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070"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71"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A=1</a:t>
              </a:r>
            </a:p>
          </p:txBody>
        </p:sp>
        <p:sp>
          <p:nvSpPr>
            <p:cNvPr id="37072"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7073"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19" name="Group 318"/>
          <p:cNvGrpSpPr>
            <a:grpSpLocks/>
          </p:cNvGrpSpPr>
          <p:nvPr/>
        </p:nvGrpSpPr>
        <p:grpSpPr bwMode="auto">
          <a:xfrm>
            <a:off x="4562475" y="1306513"/>
            <a:ext cx="4114800" cy="4930775"/>
            <a:chOff x="0" y="7200547"/>
            <a:chExt cx="4114800" cy="4930534"/>
          </a:xfrm>
        </p:grpSpPr>
        <p:grpSp>
          <p:nvGrpSpPr>
            <p:cNvPr id="20" name="Group 317"/>
            <p:cNvGrpSpPr>
              <a:grpSpLocks/>
            </p:cNvGrpSpPr>
            <p:nvPr/>
          </p:nvGrpSpPr>
          <p:grpSpPr bwMode="auto">
            <a:xfrm>
              <a:off x="0" y="7200547"/>
              <a:ext cx="4114800" cy="4930534"/>
              <a:chOff x="0" y="7200547"/>
              <a:chExt cx="4114800" cy="4930534"/>
            </a:xfrm>
          </p:grpSpPr>
          <p:sp>
            <p:nvSpPr>
              <p:cNvPr id="37032"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33" name="Rectangle 24"/>
              <p:cNvSpPr>
                <a:spLocks noChangeAspect="1" noChangeArrowheads="1"/>
              </p:cNvSpPr>
              <p:nvPr/>
            </p:nvSpPr>
            <p:spPr bwMode="auto">
              <a:xfrm>
                <a:off x="1458403" y="8377966"/>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171" name="Rectangle 23"/>
              <p:cNvSpPr>
                <a:spLocks noChangeArrowheads="1"/>
              </p:cNvSpPr>
              <p:nvPr/>
            </p:nvSpPr>
            <p:spPr bwMode="auto">
              <a:xfrm>
                <a:off x="261938" y="10727800"/>
                <a:ext cx="1200150" cy="1173105"/>
              </a:xfrm>
              <a:prstGeom prst="rect">
                <a:avLst/>
              </a:prstGeom>
              <a:solidFill>
                <a:schemeClr val="accent6">
                  <a:lumMod val="40000"/>
                  <a:lumOff val="6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200" name="Rectangle 17"/>
              <p:cNvSpPr>
                <a:spLocks noChangeAspect="1" noChangeArrowheads="1"/>
              </p:cNvSpPr>
              <p:nvPr/>
            </p:nvSpPr>
            <p:spPr bwMode="auto">
              <a:xfrm>
                <a:off x="255588" y="7200547"/>
                <a:ext cx="120173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201" name="Rectangle 18"/>
              <p:cNvSpPr>
                <a:spLocks noChangeAspect="1" noChangeArrowheads="1"/>
              </p:cNvSpPr>
              <p:nvPr/>
            </p:nvSpPr>
            <p:spPr bwMode="auto">
              <a:xfrm>
                <a:off x="1457325" y="7200547"/>
                <a:ext cx="1198563"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202" name="Rectangle 19"/>
              <p:cNvSpPr>
                <a:spLocks noChangeAspect="1" noChangeArrowheads="1"/>
              </p:cNvSpPr>
              <p:nvPr/>
            </p:nvSpPr>
            <p:spPr bwMode="auto">
              <a:xfrm>
                <a:off x="2655888" y="7200547"/>
                <a:ext cx="119538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038" name="Rectangle 22"/>
              <p:cNvSpPr>
                <a:spLocks noChangeAspect="1" noChangeArrowheads="1"/>
              </p:cNvSpPr>
              <p:nvPr/>
            </p:nvSpPr>
            <p:spPr bwMode="auto">
              <a:xfrm>
                <a:off x="255681" y="8374428"/>
                <a:ext cx="1202151"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39" name="Rectangle 24"/>
              <p:cNvSpPr>
                <a:spLocks noChangeAspect="1" noChangeArrowheads="1"/>
              </p:cNvSpPr>
              <p:nvPr/>
            </p:nvSpPr>
            <p:spPr bwMode="auto">
              <a:xfrm>
                <a:off x="2656394" y="8374428"/>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205" name="Rectangle 27"/>
              <p:cNvSpPr>
                <a:spLocks noChangeAspect="1" noChangeArrowheads="1"/>
              </p:cNvSpPr>
              <p:nvPr/>
            </p:nvSpPr>
            <p:spPr bwMode="auto">
              <a:xfrm>
                <a:off x="255588" y="9556282"/>
                <a:ext cx="120173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7041"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42"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43"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44"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210" name="Straight Connector 209"/>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046"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47"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48"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49"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0"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1"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2"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3"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4"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5"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6"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7"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8"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59"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60"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7020"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1"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2"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3"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24"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D=3</a:t>
              </a:r>
            </a:p>
          </p:txBody>
        </p:sp>
        <p:sp>
          <p:nvSpPr>
            <p:cNvPr id="37025"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26"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27"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7028"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7029"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7030"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D=3</a:t>
              </a:r>
            </a:p>
          </p:txBody>
        </p:sp>
        <p:sp>
          <p:nvSpPr>
            <p:cNvPr id="37031"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21" name="Group 319"/>
          <p:cNvGrpSpPr>
            <a:grpSpLocks/>
          </p:cNvGrpSpPr>
          <p:nvPr/>
        </p:nvGrpSpPr>
        <p:grpSpPr bwMode="auto">
          <a:xfrm>
            <a:off x="4562475" y="1306513"/>
            <a:ext cx="4114800" cy="4930775"/>
            <a:chOff x="0" y="7200547"/>
            <a:chExt cx="4114800" cy="4930534"/>
          </a:xfrm>
        </p:grpSpPr>
        <p:grpSp>
          <p:nvGrpSpPr>
            <p:cNvPr id="22" name="Group 317"/>
            <p:cNvGrpSpPr>
              <a:grpSpLocks/>
            </p:cNvGrpSpPr>
            <p:nvPr/>
          </p:nvGrpSpPr>
          <p:grpSpPr bwMode="auto">
            <a:xfrm>
              <a:off x="0" y="7200547"/>
              <a:ext cx="4114800" cy="4930534"/>
              <a:chOff x="0" y="7200547"/>
              <a:chExt cx="4114800" cy="4930534"/>
            </a:xfrm>
          </p:grpSpPr>
          <p:sp>
            <p:nvSpPr>
              <p:cNvPr id="36990"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91" name="Rectangle 24"/>
              <p:cNvSpPr>
                <a:spLocks noChangeAspect="1" noChangeArrowheads="1"/>
              </p:cNvSpPr>
              <p:nvPr/>
            </p:nvSpPr>
            <p:spPr bwMode="auto">
              <a:xfrm>
                <a:off x="1458403" y="8377966"/>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36" name="Rectangle 23"/>
              <p:cNvSpPr>
                <a:spLocks noChangeArrowheads="1"/>
              </p:cNvSpPr>
              <p:nvPr/>
            </p:nvSpPr>
            <p:spPr bwMode="auto">
              <a:xfrm>
                <a:off x="261938" y="10727800"/>
                <a:ext cx="1200150" cy="1173105"/>
              </a:xfrm>
              <a:prstGeom prst="rect">
                <a:avLst/>
              </a:prstGeom>
              <a:solidFill>
                <a:schemeClr val="accent6">
                  <a:lumMod val="40000"/>
                  <a:lumOff val="6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337"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38" name="Rectangle 18"/>
              <p:cNvSpPr>
                <a:spLocks noChangeAspect="1" noChangeArrowheads="1"/>
              </p:cNvSpPr>
              <p:nvPr/>
            </p:nvSpPr>
            <p:spPr bwMode="auto">
              <a:xfrm>
                <a:off x="1457325" y="7200547"/>
                <a:ext cx="1198563"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39" name="Rectangle 19"/>
              <p:cNvSpPr>
                <a:spLocks noChangeAspect="1" noChangeArrowheads="1"/>
              </p:cNvSpPr>
              <p:nvPr/>
            </p:nvSpPr>
            <p:spPr bwMode="auto">
              <a:xfrm>
                <a:off x="2655888" y="7200547"/>
                <a:ext cx="119538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40" name="Rectangle 22"/>
              <p:cNvSpPr>
                <a:spLocks noChangeAspect="1" noChangeArrowheads="1"/>
              </p:cNvSpPr>
              <p:nvPr/>
            </p:nvSpPr>
            <p:spPr bwMode="auto">
              <a:xfrm>
                <a:off x="255588" y="8373652"/>
                <a:ext cx="120173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97" name="Rectangle 24"/>
              <p:cNvSpPr>
                <a:spLocks noChangeAspect="1" noChangeArrowheads="1"/>
              </p:cNvSpPr>
              <p:nvPr/>
            </p:nvSpPr>
            <p:spPr bwMode="auto">
              <a:xfrm>
                <a:off x="2656394" y="8374428"/>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42"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99"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00"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01"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002"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347" name="Straight Connector 346"/>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7004"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5"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6"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7"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8"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09"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0"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1"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2"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3"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4"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5"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6"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7"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7018"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6978"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79"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80"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81"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82"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D=2</a:t>
              </a:r>
            </a:p>
          </p:txBody>
        </p:sp>
        <p:sp>
          <p:nvSpPr>
            <p:cNvPr id="36983"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D=0</a:t>
              </a:r>
            </a:p>
          </p:txBody>
        </p:sp>
        <p:sp>
          <p:nvSpPr>
            <p:cNvPr id="36984"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85"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6986"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87"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88"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D=2</a:t>
              </a:r>
            </a:p>
          </p:txBody>
        </p:sp>
        <p:sp>
          <p:nvSpPr>
            <p:cNvPr id="36989"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23" name="Group 362"/>
          <p:cNvGrpSpPr>
            <a:grpSpLocks/>
          </p:cNvGrpSpPr>
          <p:nvPr/>
        </p:nvGrpSpPr>
        <p:grpSpPr bwMode="auto">
          <a:xfrm>
            <a:off x="4562475" y="1306513"/>
            <a:ext cx="4114800" cy="4930775"/>
            <a:chOff x="0" y="7200547"/>
            <a:chExt cx="4114800" cy="4930534"/>
          </a:xfrm>
        </p:grpSpPr>
        <p:grpSp>
          <p:nvGrpSpPr>
            <p:cNvPr id="24" name="Group 317"/>
            <p:cNvGrpSpPr>
              <a:grpSpLocks/>
            </p:cNvGrpSpPr>
            <p:nvPr/>
          </p:nvGrpSpPr>
          <p:grpSpPr bwMode="auto">
            <a:xfrm>
              <a:off x="0" y="7200547"/>
              <a:ext cx="4114800" cy="4930534"/>
              <a:chOff x="0" y="7200547"/>
              <a:chExt cx="4114800" cy="4930534"/>
            </a:xfrm>
          </p:grpSpPr>
          <p:sp>
            <p:nvSpPr>
              <p:cNvPr id="36948"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49" name="Rectangle 24"/>
              <p:cNvSpPr>
                <a:spLocks noChangeAspect="1" noChangeArrowheads="1"/>
              </p:cNvSpPr>
              <p:nvPr/>
            </p:nvSpPr>
            <p:spPr bwMode="auto">
              <a:xfrm>
                <a:off x="1458913" y="8378414"/>
                <a:ext cx="1193800" cy="1181042"/>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79" name="Rectangle 23"/>
              <p:cNvSpPr>
                <a:spLocks noChangeArrowheads="1"/>
              </p:cNvSpPr>
              <p:nvPr/>
            </p:nvSpPr>
            <p:spPr bwMode="auto">
              <a:xfrm>
                <a:off x="261938" y="10727800"/>
                <a:ext cx="1200150" cy="1173105"/>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380" name="Rectangle 17"/>
              <p:cNvSpPr>
                <a:spLocks noChangeAspect="1" noChangeArrowheads="1"/>
              </p:cNvSpPr>
              <p:nvPr/>
            </p:nvSpPr>
            <p:spPr bwMode="auto">
              <a:xfrm>
                <a:off x="255588" y="7200547"/>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81" name="Rectangle 18"/>
              <p:cNvSpPr>
                <a:spLocks noChangeAspect="1" noChangeArrowheads="1"/>
              </p:cNvSpPr>
              <p:nvPr/>
            </p:nvSpPr>
            <p:spPr bwMode="auto">
              <a:xfrm>
                <a:off x="1457325" y="7200547"/>
                <a:ext cx="1198563"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82" name="Rectangle 19"/>
              <p:cNvSpPr>
                <a:spLocks noChangeAspect="1" noChangeArrowheads="1"/>
              </p:cNvSpPr>
              <p:nvPr/>
            </p:nvSpPr>
            <p:spPr bwMode="auto">
              <a:xfrm>
                <a:off x="2655888" y="7200547"/>
                <a:ext cx="1195387" cy="1173105"/>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83" name="Rectangle 22"/>
              <p:cNvSpPr>
                <a:spLocks noChangeAspect="1" noChangeArrowheads="1"/>
              </p:cNvSpPr>
              <p:nvPr/>
            </p:nvSpPr>
            <p:spPr bwMode="auto">
              <a:xfrm>
                <a:off x="255588" y="8373652"/>
                <a:ext cx="1201737" cy="1182630"/>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55" name="Rectangle 24"/>
              <p:cNvSpPr>
                <a:spLocks noChangeAspect="1" noChangeArrowheads="1"/>
              </p:cNvSpPr>
              <p:nvPr/>
            </p:nvSpPr>
            <p:spPr bwMode="auto">
              <a:xfrm>
                <a:off x="2655888" y="8373652"/>
                <a:ext cx="1195387" cy="1182630"/>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85" name="Rectangle 27"/>
              <p:cNvSpPr>
                <a:spLocks noChangeAspect="1" noChangeArrowheads="1"/>
              </p:cNvSpPr>
              <p:nvPr/>
            </p:nvSpPr>
            <p:spPr bwMode="auto">
              <a:xfrm>
                <a:off x="255588" y="9556282"/>
                <a:ext cx="1201737" cy="1173105"/>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57"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58"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59"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60"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390" name="Straight Connector 389"/>
              <p:cNvCxnSpPr/>
              <p:nvPr/>
            </p:nvCxnSpPr>
            <p:spPr>
              <a:xfrm>
                <a:off x="0" y="9559457"/>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6962"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3" name="Line 36"/>
              <p:cNvSpPr>
                <a:spLocks noChangeShapeType="1"/>
              </p:cNvSpPr>
              <p:nvPr/>
            </p:nvSpPr>
            <p:spPr bwMode="auto">
              <a:xfrm>
                <a:off x="2079056" y="9287165"/>
                <a:ext cx="11877" cy="593766"/>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4"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5"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6"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7"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8"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69"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0"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1"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2"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3"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4"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5"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76"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6936"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37"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38"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D=0</a:t>
              </a:r>
            </a:p>
          </p:txBody>
        </p:sp>
        <p:sp>
          <p:nvSpPr>
            <p:cNvPr id="36939"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6940"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D=1</a:t>
              </a:r>
            </a:p>
          </p:txBody>
        </p:sp>
        <p:sp>
          <p:nvSpPr>
            <p:cNvPr id="36941" name="Rectangle 23"/>
            <p:cNvSpPr>
              <a:spLocks noChangeArrowheads="1"/>
            </p:cNvSpPr>
            <p:nvPr/>
          </p:nvSpPr>
          <p:spPr bwMode="auto">
            <a:xfrm>
              <a:off x="54776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6942"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43"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6944"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45"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a:t>
              </a:r>
            </a:p>
          </p:txBody>
        </p:sp>
        <p:sp>
          <p:nvSpPr>
            <p:cNvPr id="36946"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D=1</a:t>
              </a:r>
            </a:p>
          </p:txBody>
        </p:sp>
        <p:sp>
          <p:nvSpPr>
            <p:cNvPr id="36947"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grpSp>
        <p:nvGrpSpPr>
          <p:cNvPr id="25" name="Group 450"/>
          <p:cNvGrpSpPr>
            <a:grpSpLocks/>
          </p:cNvGrpSpPr>
          <p:nvPr/>
        </p:nvGrpSpPr>
        <p:grpSpPr bwMode="auto">
          <a:xfrm>
            <a:off x="4562475" y="963613"/>
            <a:ext cx="4114800" cy="5273675"/>
            <a:chOff x="3545458" y="7297948"/>
            <a:chExt cx="4114800" cy="5273079"/>
          </a:xfrm>
        </p:grpSpPr>
        <p:grpSp>
          <p:nvGrpSpPr>
            <p:cNvPr id="26" name="Group 405"/>
            <p:cNvGrpSpPr>
              <a:grpSpLocks/>
            </p:cNvGrpSpPr>
            <p:nvPr/>
          </p:nvGrpSpPr>
          <p:grpSpPr bwMode="auto">
            <a:xfrm>
              <a:off x="3545458" y="7640493"/>
              <a:ext cx="4114800" cy="4930534"/>
              <a:chOff x="0" y="7200547"/>
              <a:chExt cx="4114800" cy="4930534"/>
            </a:xfrm>
          </p:grpSpPr>
          <p:grpSp>
            <p:nvGrpSpPr>
              <p:cNvPr id="27" name="Group 317"/>
              <p:cNvGrpSpPr>
                <a:grpSpLocks/>
              </p:cNvGrpSpPr>
              <p:nvPr/>
            </p:nvGrpSpPr>
            <p:grpSpPr bwMode="auto">
              <a:xfrm>
                <a:off x="0" y="7200547"/>
                <a:ext cx="4114800" cy="4930534"/>
                <a:chOff x="0" y="7200547"/>
                <a:chExt cx="4114800" cy="4930534"/>
              </a:xfrm>
            </p:grpSpPr>
            <p:sp>
              <p:nvSpPr>
                <p:cNvPr id="36906" name="Rectangle 24"/>
                <p:cNvSpPr>
                  <a:spLocks noChangeAspect="1" noChangeArrowheads="1"/>
                </p:cNvSpPr>
                <p:nvPr/>
              </p:nvSpPr>
              <p:spPr bwMode="auto">
                <a:xfrm>
                  <a:off x="1461941" y="9551134"/>
                  <a:ext cx="1194974" cy="118106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421" name="Rectangle 24"/>
                <p:cNvSpPr>
                  <a:spLocks noChangeAspect="1" noChangeArrowheads="1"/>
                </p:cNvSpPr>
                <p:nvPr/>
              </p:nvSpPr>
              <p:spPr bwMode="auto">
                <a:xfrm>
                  <a:off x="1458913" y="8378655"/>
                  <a:ext cx="1193800" cy="1180967"/>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2" name="Rectangle 23"/>
                <p:cNvSpPr>
                  <a:spLocks noChangeArrowheads="1"/>
                </p:cNvSpPr>
                <p:nvPr/>
              </p:nvSpPr>
              <p:spPr bwMode="auto">
                <a:xfrm>
                  <a:off x="261938" y="10727890"/>
                  <a:ext cx="1200150" cy="1173029"/>
                </a:xfrm>
                <a:prstGeom prst="rect">
                  <a:avLst/>
                </a:prstGeom>
                <a:solidFill>
                  <a:schemeClr val="accent1">
                    <a:lumMod val="20000"/>
                    <a:lumOff val="80000"/>
                  </a:schemeClr>
                </a:solidFill>
                <a:ln w="9525" algn="ctr">
                  <a:solidFill>
                    <a:schemeClr val="bg2"/>
                  </a:solidFill>
                  <a:round/>
                  <a:headEnd/>
                  <a:tailEnd/>
                </a:ln>
              </p:spPr>
              <p:txBody>
                <a:bodyPr wrap="none" anchor="ctr"/>
                <a:lstStyle/>
                <a:p>
                  <a:pPr algn="ctr" eaLnBrk="0" fontAlgn="base" hangingPunct="0">
                    <a:spcBef>
                      <a:spcPct val="0"/>
                    </a:spcBef>
                    <a:spcAft>
                      <a:spcPct val="0"/>
                    </a:spcAft>
                    <a:defRPr/>
                  </a:pPr>
                  <a:endParaRPr kumimoji="1" lang="en-US" sz="2000">
                    <a:solidFill>
                      <a:srgbClr val="EEECE1"/>
                    </a:solidFill>
                    <a:latin typeface="Times New Roman" pitchFamily="18" charset="0"/>
                  </a:endParaRPr>
                </a:p>
              </p:txBody>
            </p:sp>
            <p:sp>
              <p:nvSpPr>
                <p:cNvPr id="423" name="Rectangle 17"/>
                <p:cNvSpPr>
                  <a:spLocks noChangeAspect="1" noChangeArrowheads="1"/>
                </p:cNvSpPr>
                <p:nvPr/>
              </p:nvSpPr>
              <p:spPr bwMode="auto">
                <a:xfrm>
                  <a:off x="255588" y="7200863"/>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4" name="Rectangle 18"/>
                <p:cNvSpPr>
                  <a:spLocks noChangeAspect="1" noChangeArrowheads="1"/>
                </p:cNvSpPr>
                <p:nvPr/>
              </p:nvSpPr>
              <p:spPr bwMode="auto">
                <a:xfrm>
                  <a:off x="1457325" y="7200863"/>
                  <a:ext cx="1198563"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5" name="Rectangle 19"/>
                <p:cNvSpPr>
                  <a:spLocks noChangeAspect="1" noChangeArrowheads="1"/>
                </p:cNvSpPr>
                <p:nvPr/>
              </p:nvSpPr>
              <p:spPr bwMode="auto">
                <a:xfrm>
                  <a:off x="2655888" y="7200863"/>
                  <a:ext cx="119538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6" name="Rectangle 22"/>
                <p:cNvSpPr>
                  <a:spLocks noChangeAspect="1" noChangeArrowheads="1"/>
                </p:cNvSpPr>
                <p:nvPr/>
              </p:nvSpPr>
              <p:spPr bwMode="auto">
                <a:xfrm>
                  <a:off x="255588" y="8373892"/>
                  <a:ext cx="1201737" cy="1182554"/>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7" name="Rectangle 24"/>
                <p:cNvSpPr>
                  <a:spLocks noChangeAspect="1" noChangeArrowheads="1"/>
                </p:cNvSpPr>
                <p:nvPr/>
              </p:nvSpPr>
              <p:spPr bwMode="auto">
                <a:xfrm>
                  <a:off x="2655888" y="8373892"/>
                  <a:ext cx="1195387" cy="1182554"/>
                </a:xfrm>
                <a:prstGeom prst="rect">
                  <a:avLst/>
                </a:prstGeom>
                <a:solidFill>
                  <a:schemeClr val="accent6">
                    <a:lumMod val="40000"/>
                    <a:lumOff val="6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428" name="Rectangle 27"/>
                <p:cNvSpPr>
                  <a:spLocks noChangeAspect="1" noChangeArrowheads="1"/>
                </p:cNvSpPr>
                <p:nvPr/>
              </p:nvSpPr>
              <p:spPr bwMode="auto">
                <a:xfrm>
                  <a:off x="255588" y="9556447"/>
                  <a:ext cx="1201737" cy="1173029"/>
                </a:xfrm>
                <a:prstGeom prst="rect">
                  <a:avLst/>
                </a:prstGeom>
                <a:solidFill>
                  <a:schemeClr val="accent1">
                    <a:lumMod val="20000"/>
                    <a:lumOff val="80000"/>
                  </a:schemeClr>
                </a:solidFill>
                <a:ln w="19050">
                  <a:solidFill>
                    <a:srgbClr val="009900"/>
                  </a:solidFill>
                  <a:miter lim="800000"/>
                  <a:headEnd/>
                  <a:tailEnd/>
                </a:ln>
              </p:spPr>
              <p:txBody>
                <a:bodyPr wrap="none" anchor="ctr"/>
                <a:lstStyle/>
                <a:p>
                  <a:pPr algn="ctr" eaLnBrk="0" fontAlgn="base" hangingPunct="0">
                    <a:spcBef>
                      <a:spcPct val="0"/>
                    </a:spcBef>
                    <a:spcAft>
                      <a:spcPct val="0"/>
                    </a:spcAft>
                    <a:defRPr/>
                  </a:pPr>
                  <a:endParaRPr kumimoji="1" lang="en-US" sz="1200" b="1">
                    <a:solidFill>
                      <a:srgbClr val="000000"/>
                    </a:solidFill>
                    <a:latin typeface="Times New Roman" pitchFamily="18" charset="0"/>
                  </a:endParaRPr>
                </a:p>
              </p:txBody>
            </p:sp>
            <p:sp>
              <p:nvSpPr>
                <p:cNvPr id="36915" name="Rectangle 29"/>
                <p:cNvSpPr>
                  <a:spLocks noChangeAspect="1" noChangeArrowheads="1"/>
                </p:cNvSpPr>
                <p:nvPr/>
              </p:nvSpPr>
              <p:spPr bwMode="auto">
                <a:xfrm>
                  <a:off x="2656394" y="9555490"/>
                  <a:ext cx="1194974"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16" name="Rectangle 27"/>
                <p:cNvSpPr>
                  <a:spLocks noChangeAspect="1" noChangeArrowheads="1"/>
                </p:cNvSpPr>
                <p:nvPr/>
              </p:nvSpPr>
              <p:spPr bwMode="auto">
                <a:xfrm>
                  <a:off x="256915" y="10729862"/>
                  <a:ext cx="1202151" cy="1173881"/>
                </a:xfrm>
                <a:prstGeom prst="rect">
                  <a:avLst/>
                </a:prstGeom>
                <a:no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17" name="Rectangle 28"/>
                <p:cNvSpPr>
                  <a:spLocks noChangeAspect="1" noChangeArrowheads="1"/>
                </p:cNvSpPr>
                <p:nvPr/>
              </p:nvSpPr>
              <p:spPr bwMode="auto">
                <a:xfrm>
                  <a:off x="1457864" y="10729862"/>
                  <a:ext cx="1203013"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sp>
              <p:nvSpPr>
                <p:cNvPr id="36918" name="Rectangle 29"/>
                <p:cNvSpPr>
                  <a:spLocks noChangeAspect="1" noChangeArrowheads="1"/>
                </p:cNvSpPr>
                <p:nvPr/>
              </p:nvSpPr>
              <p:spPr bwMode="auto">
                <a:xfrm>
                  <a:off x="2660876" y="10729862"/>
                  <a:ext cx="1187267" cy="1173881"/>
                </a:xfrm>
                <a:prstGeom prst="rect">
                  <a:avLst/>
                </a:prstGeom>
                <a:solidFill>
                  <a:schemeClr val="bg1"/>
                </a:solidFill>
                <a:ln w="19050">
                  <a:solidFill>
                    <a:srgbClr val="009900"/>
                  </a:solidFill>
                  <a:miter lim="800000"/>
                  <a:headEnd/>
                  <a:tailEnd/>
                </a:ln>
              </p:spPr>
              <p:txBody>
                <a:bodyPr wrap="none" anchor="ctr"/>
                <a:lstStyle/>
                <a:p>
                  <a:pPr algn="ctr" eaLnBrk="0" fontAlgn="base" hangingPunct="0">
                    <a:spcBef>
                      <a:spcPct val="0"/>
                    </a:spcBef>
                    <a:spcAft>
                      <a:spcPct val="0"/>
                    </a:spcAft>
                  </a:pPr>
                  <a:endParaRPr kumimoji="1" lang="en-US" sz="1200" b="1">
                    <a:solidFill>
                      <a:srgbClr val="000000"/>
                    </a:solidFill>
                    <a:latin typeface="Times New Roman" pitchFamily="18" charset="0"/>
                  </a:endParaRPr>
                </a:p>
              </p:txBody>
            </p:sp>
            <p:cxnSp>
              <p:nvCxnSpPr>
                <p:cNvPr id="433" name="Straight Connector 432"/>
                <p:cNvCxnSpPr/>
                <p:nvPr/>
              </p:nvCxnSpPr>
              <p:spPr>
                <a:xfrm>
                  <a:off x="0" y="9559621"/>
                  <a:ext cx="41148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36920" name="Line 35"/>
                <p:cNvSpPr>
                  <a:spLocks noChangeShapeType="1"/>
                </p:cNvSpPr>
                <p:nvPr/>
              </p:nvSpPr>
              <p:spPr bwMode="auto">
                <a:xfrm>
                  <a:off x="1235907" y="8170884"/>
                  <a:ext cx="439387" cy="42751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1" name="Line 36"/>
                <p:cNvSpPr>
                  <a:spLocks noChangeShapeType="1"/>
                </p:cNvSpPr>
                <p:nvPr/>
              </p:nvSpPr>
              <p:spPr bwMode="auto">
                <a:xfrm>
                  <a:off x="2346387" y="9394168"/>
                  <a:ext cx="0" cy="43132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2" name="Line 38"/>
                <p:cNvSpPr>
                  <a:spLocks noChangeShapeType="1"/>
                </p:cNvSpPr>
                <p:nvPr/>
              </p:nvSpPr>
              <p:spPr bwMode="auto">
                <a:xfrm flipH="1">
                  <a:off x="2423440" y="8122343"/>
                  <a:ext cx="454230" cy="523554"/>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3" name="Line 39"/>
                <p:cNvSpPr>
                  <a:spLocks noChangeShapeType="1"/>
                </p:cNvSpPr>
                <p:nvPr/>
              </p:nvSpPr>
              <p:spPr bwMode="auto">
                <a:xfrm>
                  <a:off x="3230962" y="9346541"/>
                  <a:ext cx="11875" cy="52251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4" name="Line 40"/>
                <p:cNvSpPr>
                  <a:spLocks noChangeShapeType="1"/>
                </p:cNvSpPr>
                <p:nvPr/>
              </p:nvSpPr>
              <p:spPr bwMode="auto">
                <a:xfrm>
                  <a:off x="2090932" y="8123382"/>
                  <a:ext cx="11875" cy="57001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5" name="Line 41"/>
                <p:cNvSpPr>
                  <a:spLocks noChangeShapeType="1"/>
                </p:cNvSpPr>
                <p:nvPr/>
              </p:nvSpPr>
              <p:spPr bwMode="auto">
                <a:xfrm>
                  <a:off x="1224033" y="9299041"/>
                  <a:ext cx="510640"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6" name="Line 39"/>
                <p:cNvSpPr>
                  <a:spLocks noChangeShapeType="1"/>
                </p:cNvSpPr>
                <p:nvPr/>
              </p:nvSpPr>
              <p:spPr bwMode="auto">
                <a:xfrm>
                  <a:off x="832148" y="8123383"/>
                  <a:ext cx="11875" cy="53439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7" name="Line 41"/>
                <p:cNvSpPr>
                  <a:spLocks noChangeShapeType="1"/>
                </p:cNvSpPr>
                <p:nvPr/>
              </p:nvSpPr>
              <p:spPr bwMode="auto">
                <a:xfrm>
                  <a:off x="1223683" y="10489017"/>
                  <a:ext cx="484095" cy="510989"/>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8" name="Line 39"/>
                <p:cNvSpPr>
                  <a:spLocks noChangeShapeType="1"/>
                </p:cNvSpPr>
                <p:nvPr/>
              </p:nvSpPr>
              <p:spPr bwMode="auto">
                <a:xfrm flipV="1">
                  <a:off x="1224700" y="11343735"/>
                  <a:ext cx="526461" cy="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29" name="Line 39"/>
                <p:cNvSpPr>
                  <a:spLocks noChangeShapeType="1"/>
                </p:cNvSpPr>
                <p:nvPr/>
              </p:nvSpPr>
              <p:spPr bwMode="auto">
                <a:xfrm>
                  <a:off x="3606604" y="10526568"/>
                  <a:ext cx="439948" cy="414068"/>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0" name="Line 39"/>
                <p:cNvSpPr>
                  <a:spLocks noChangeShapeType="1"/>
                </p:cNvSpPr>
                <p:nvPr/>
              </p:nvSpPr>
              <p:spPr bwMode="auto">
                <a:xfrm>
                  <a:off x="3615230" y="11691133"/>
                  <a:ext cx="439948" cy="405442"/>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1" name="Line 39"/>
                <p:cNvSpPr>
                  <a:spLocks noChangeShapeType="1"/>
                </p:cNvSpPr>
                <p:nvPr/>
              </p:nvSpPr>
              <p:spPr bwMode="auto">
                <a:xfrm flipH="1">
                  <a:off x="2062476" y="11627534"/>
                  <a:ext cx="3891" cy="503547"/>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2" name="Line 39"/>
                <p:cNvSpPr>
                  <a:spLocks noChangeShapeType="1"/>
                </p:cNvSpPr>
                <p:nvPr/>
              </p:nvSpPr>
              <p:spPr bwMode="auto">
                <a:xfrm>
                  <a:off x="3266945" y="8114889"/>
                  <a:ext cx="11519" cy="602260"/>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3" name="Line 41"/>
                <p:cNvSpPr>
                  <a:spLocks noChangeShapeType="1"/>
                </p:cNvSpPr>
                <p:nvPr/>
              </p:nvSpPr>
              <p:spPr bwMode="auto">
                <a:xfrm>
                  <a:off x="2462611" y="10520395"/>
                  <a:ext cx="495743" cy="5065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sp>
              <p:nvSpPr>
                <p:cNvPr id="36934" name="Line 36"/>
                <p:cNvSpPr>
                  <a:spLocks noChangeShapeType="1"/>
                </p:cNvSpPr>
                <p:nvPr/>
              </p:nvSpPr>
              <p:spPr bwMode="auto">
                <a:xfrm>
                  <a:off x="2096980" y="10500689"/>
                  <a:ext cx="763" cy="553105"/>
                </a:xfrm>
                <a:prstGeom prst="line">
                  <a:avLst/>
                </a:prstGeom>
                <a:noFill/>
                <a:ln w="38100">
                  <a:solidFill>
                    <a:schemeClr val="tx1"/>
                  </a:solidFill>
                  <a:round/>
                  <a:headEnd/>
                  <a:tailEnd type="triangle" w="med" len="med"/>
                </a:ln>
              </p:spPr>
              <p:txBody>
                <a:bodyPr wrap="none" anchor="ctr"/>
                <a:lstStyle/>
                <a:p>
                  <a:pPr algn="ctr" eaLnBrk="0" fontAlgn="base" hangingPunct="0">
                    <a:spcBef>
                      <a:spcPct val="0"/>
                    </a:spcBef>
                    <a:spcAft>
                      <a:spcPct val="0"/>
                    </a:spcAft>
                  </a:pPr>
                  <a:endParaRPr kumimoji="1" lang="en-US" sz="2000">
                    <a:solidFill>
                      <a:srgbClr val="EEECE1"/>
                    </a:solidFill>
                    <a:latin typeface="Times New Roman" pitchFamily="18" charset="0"/>
                  </a:endParaRPr>
                </a:p>
              </p:txBody>
            </p:sp>
          </p:grpSp>
          <p:sp>
            <p:nvSpPr>
              <p:cNvPr id="36894" name="Rectangle 23"/>
              <p:cNvSpPr>
                <a:spLocks noChangeArrowheads="1"/>
              </p:cNvSpPr>
              <p:nvPr/>
            </p:nvSpPr>
            <p:spPr bwMode="auto">
              <a:xfrm>
                <a:off x="54776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895" name="Rectangle 23"/>
              <p:cNvSpPr>
                <a:spLocks noChangeArrowheads="1"/>
              </p:cNvSpPr>
              <p:nvPr/>
            </p:nvSpPr>
            <p:spPr bwMode="auto">
              <a:xfrm>
                <a:off x="1713516"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896" name="Rectangle 23"/>
              <p:cNvSpPr>
                <a:spLocks noChangeArrowheads="1"/>
              </p:cNvSpPr>
              <p:nvPr/>
            </p:nvSpPr>
            <p:spPr bwMode="auto">
              <a:xfrm>
                <a:off x="2910305" y="754803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897" name="Rectangle 23"/>
              <p:cNvSpPr>
                <a:spLocks noChangeArrowheads="1"/>
              </p:cNvSpPr>
              <p:nvPr/>
            </p:nvSpPr>
            <p:spPr bwMode="auto">
              <a:xfrm>
                <a:off x="2910305"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898" name="Rectangle 23"/>
              <p:cNvSpPr>
                <a:spLocks noChangeArrowheads="1"/>
              </p:cNvSpPr>
              <p:nvPr/>
            </p:nvSpPr>
            <p:spPr bwMode="auto">
              <a:xfrm>
                <a:off x="1713516" y="8718210"/>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D=0</a:t>
                </a:r>
              </a:p>
            </p:txBody>
          </p:sp>
          <p:sp>
            <p:nvSpPr>
              <p:cNvPr id="36899" name="Rectangle 23"/>
              <p:cNvSpPr>
                <a:spLocks noChangeArrowheads="1"/>
              </p:cNvSpPr>
              <p:nvPr/>
            </p:nvSpPr>
            <p:spPr bwMode="auto">
              <a:xfrm>
                <a:off x="451586" y="8718210"/>
                <a:ext cx="83548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A=1.5</a:t>
                </a:r>
              </a:p>
            </p:txBody>
          </p:sp>
          <p:sp>
            <p:nvSpPr>
              <p:cNvPr id="36900" name="Rectangle 23"/>
              <p:cNvSpPr>
                <a:spLocks noChangeArrowheads="1"/>
              </p:cNvSpPr>
              <p:nvPr/>
            </p:nvSpPr>
            <p:spPr bwMode="auto">
              <a:xfrm>
                <a:off x="54776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01" name="Rectangle 23"/>
              <p:cNvSpPr>
                <a:spLocks noChangeArrowheads="1"/>
              </p:cNvSpPr>
              <p:nvPr/>
            </p:nvSpPr>
            <p:spPr bwMode="auto">
              <a:xfrm>
                <a:off x="1713516"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D=2</a:t>
                </a:r>
              </a:p>
            </p:txBody>
          </p:sp>
          <p:sp>
            <p:nvSpPr>
              <p:cNvPr id="36902" name="Rectangle 23"/>
              <p:cNvSpPr>
                <a:spLocks noChangeArrowheads="1"/>
              </p:cNvSpPr>
              <p:nvPr/>
            </p:nvSpPr>
            <p:spPr bwMode="auto">
              <a:xfrm>
                <a:off x="2910305" y="9946309"/>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sp>
            <p:nvSpPr>
              <p:cNvPr id="36903" name="Rectangle 23"/>
              <p:cNvSpPr>
                <a:spLocks noChangeArrowheads="1"/>
              </p:cNvSpPr>
              <p:nvPr/>
            </p:nvSpPr>
            <p:spPr bwMode="auto">
              <a:xfrm>
                <a:off x="54776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A=1</a:t>
                </a:r>
              </a:p>
            </p:txBody>
          </p:sp>
          <p:sp>
            <p:nvSpPr>
              <p:cNvPr id="36904" name="Rectangle 23"/>
              <p:cNvSpPr>
                <a:spLocks noChangeArrowheads="1"/>
              </p:cNvSpPr>
              <p:nvPr/>
            </p:nvSpPr>
            <p:spPr bwMode="auto">
              <a:xfrm>
                <a:off x="1713516"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prstClr val="black"/>
                    </a:solidFill>
                    <a:latin typeface="Times New Roman" pitchFamily="18" charset="0"/>
                    <a:cs typeface="Times New Roman" pitchFamily="18" charset="0"/>
                  </a:rPr>
                  <a:t>D=1</a:t>
                </a:r>
              </a:p>
            </p:txBody>
          </p:sp>
          <p:sp>
            <p:nvSpPr>
              <p:cNvPr id="36905" name="Rectangle 23"/>
              <p:cNvSpPr>
                <a:spLocks noChangeArrowheads="1"/>
              </p:cNvSpPr>
              <p:nvPr/>
            </p:nvSpPr>
            <p:spPr bwMode="auto">
              <a:xfrm>
                <a:off x="2910305" y="11116621"/>
                <a:ext cx="643125"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000000"/>
                    </a:solidFill>
                    <a:latin typeface="Times New Roman" pitchFamily="18" charset="0"/>
                    <a:cs typeface="Times New Roman" pitchFamily="18" charset="0"/>
                  </a:rPr>
                  <a:t>D=1</a:t>
                </a:r>
              </a:p>
            </p:txBody>
          </p:sp>
        </p:grpSp>
        <p:sp>
          <p:nvSpPr>
            <p:cNvPr id="36891" name="Rectangle 23"/>
            <p:cNvSpPr>
              <a:spLocks noChangeArrowheads="1"/>
            </p:cNvSpPr>
            <p:nvPr/>
          </p:nvSpPr>
          <p:spPr bwMode="auto">
            <a:xfrm>
              <a:off x="5220836" y="9966170"/>
              <a:ext cx="713657" cy="400110"/>
            </a:xfrm>
            <a:prstGeom prst="rect">
              <a:avLst/>
            </a:prstGeom>
            <a:noFill/>
            <a:ln w="9525">
              <a:noFill/>
              <a:miter lim="800000"/>
              <a:headEnd/>
              <a:tailEnd/>
            </a:ln>
          </p:spPr>
          <p:txBody>
            <a:bodyPr wrap="none">
              <a:spAutoFit/>
            </a:bodyPr>
            <a:lstStyle/>
            <a:p>
              <a:pPr algn="ctr" eaLnBrk="0" fontAlgn="base" hangingPunct="0">
                <a:spcBef>
                  <a:spcPct val="0"/>
                </a:spcBef>
                <a:spcAft>
                  <a:spcPct val="0"/>
                </a:spcAft>
              </a:pPr>
              <a:r>
                <a:rPr kumimoji="1" lang="en-US" sz="2000">
                  <a:solidFill>
                    <a:srgbClr val="FF0000"/>
                  </a:solidFill>
                  <a:latin typeface="Times New Roman" pitchFamily="18" charset="0"/>
                  <a:cs typeface="Times New Roman" pitchFamily="18" charset="0"/>
                </a:rPr>
                <a:t>B=-1</a:t>
              </a:r>
            </a:p>
          </p:txBody>
        </p:sp>
        <p:sp>
          <p:nvSpPr>
            <p:cNvPr id="36892" name="TextBox 449"/>
            <p:cNvSpPr txBox="1">
              <a:spLocks noChangeArrowheads="1"/>
            </p:cNvSpPr>
            <p:nvPr/>
          </p:nvSpPr>
          <p:spPr bwMode="auto">
            <a:xfrm>
              <a:off x="3709360" y="7297948"/>
              <a:ext cx="3847381" cy="369332"/>
            </a:xfrm>
            <a:prstGeom prst="rect">
              <a:avLst/>
            </a:prstGeom>
            <a:noFill/>
            <a:ln w="9525">
              <a:noFill/>
              <a:miter lim="800000"/>
              <a:headEnd/>
              <a:tailEnd/>
            </a:ln>
          </p:spPr>
          <p:txBody>
            <a:bodyPr>
              <a:spAutoFit/>
            </a:bodyPr>
            <a:lstStyle/>
            <a:p>
              <a:pPr algn="ctr" eaLnBrk="0" fontAlgn="base" hangingPunct="0">
                <a:spcBef>
                  <a:spcPct val="0"/>
                </a:spcBef>
                <a:spcAft>
                  <a:spcPct val="0"/>
                </a:spcAft>
              </a:pPr>
              <a:r>
                <a:rPr kumimoji="1" lang="en-US">
                  <a:solidFill>
                    <a:srgbClr val="FF0000"/>
                  </a:solidFill>
                  <a:latin typeface="Times New Roman" pitchFamily="18" charset="0"/>
                </a:rPr>
                <a:t>Decrease cross partition dependency</a:t>
              </a:r>
            </a:p>
          </p:txBody>
        </p:sp>
      </p:grpSp>
      <p:sp>
        <p:nvSpPr>
          <p:cNvPr id="36875" name="Title 1"/>
          <p:cNvSpPr>
            <a:spLocks noGrp="1"/>
          </p:cNvSpPr>
          <p:nvPr>
            <p:ph type="title"/>
          </p:nvPr>
        </p:nvSpPr>
        <p:spPr>
          <a:xfrm>
            <a:off x="0" y="0"/>
            <a:ext cx="9144000" cy="860425"/>
          </a:xfrm>
        </p:spPr>
        <p:txBody>
          <a:bodyPr/>
          <a:lstStyle/>
          <a:p>
            <a:r>
              <a:rPr lang="en-US" sz="3200" smtClean="0"/>
              <a:t>Parallelization of Contributing Area/Flow Algebra</a:t>
            </a:r>
          </a:p>
        </p:txBody>
      </p:sp>
      <p:graphicFrame>
        <p:nvGraphicFramePr>
          <p:cNvPr id="8" name="Table 7"/>
          <p:cNvGraphicFramePr>
            <a:graphicFrameLocks noGrp="1"/>
          </p:cNvGraphicFramePr>
          <p:nvPr/>
        </p:nvGraphicFramePr>
        <p:xfrm>
          <a:off x="269875" y="1190625"/>
          <a:ext cx="3629585" cy="2010173"/>
        </p:xfrm>
        <a:graphic>
          <a:graphicData uri="http://schemas.openxmlformats.org/drawingml/2006/table">
            <a:tbl>
              <a:tblPr/>
              <a:tblGrid>
                <a:gridCol w="3629585"/>
              </a:tblGrid>
              <a:tr h="2010173">
                <a:tc>
                  <a:txBody>
                    <a:bodyPr/>
                    <a:lstStyle/>
                    <a:p>
                      <a:pPr marL="0" marR="0">
                        <a:spcBef>
                          <a:spcPts val="0"/>
                        </a:spcBef>
                        <a:spcAft>
                          <a:spcPts val="0"/>
                        </a:spcAft>
                      </a:pPr>
                      <a:r>
                        <a:rPr lang="en-US" sz="1400" dirty="0">
                          <a:latin typeface="Times New Roman"/>
                          <a:ea typeface="Times New Roman"/>
                          <a:cs typeface="Times New Roman"/>
                        </a:rPr>
                        <a:t>Executed by every process with grid flow field P, grid dependencies D initialized to 0 and an empty queue Q.</a:t>
                      </a:r>
                    </a:p>
                    <a:p>
                      <a:pPr marL="0" marR="0">
                        <a:spcBef>
                          <a:spcPts val="0"/>
                        </a:spcBef>
                        <a:spcAft>
                          <a:spcPts val="0"/>
                        </a:spcAft>
                      </a:pPr>
                      <a:r>
                        <a:rPr lang="en-US" sz="1400" b="1" dirty="0" err="1">
                          <a:latin typeface="Times New Roman"/>
                          <a:ea typeface="Times New Roman"/>
                          <a:cs typeface="Times New Roman"/>
                        </a:rPr>
                        <a:t>FindDependencies</a:t>
                      </a:r>
                      <a:r>
                        <a:rPr lang="en-US" sz="1400" b="1" dirty="0">
                          <a:latin typeface="Times New Roman"/>
                          <a:ea typeface="Times New Roman"/>
                          <a:cs typeface="Times New Roman"/>
                        </a:rPr>
                        <a:t>(P,Q,D)</a:t>
                      </a:r>
                    </a:p>
                    <a:p>
                      <a:pPr marL="0" marR="0">
                        <a:spcBef>
                          <a:spcPts val="0"/>
                        </a:spcBef>
                        <a:spcAft>
                          <a:spcPts val="0"/>
                        </a:spcAft>
                      </a:pPr>
                      <a:r>
                        <a:rPr lang="en-US" sz="1400" dirty="0">
                          <a:latin typeface="Times New Roman"/>
                          <a:ea typeface="Times New Roman"/>
                          <a:cs typeface="Times New Roman"/>
                        </a:rPr>
                        <a:t>for all </a:t>
                      </a:r>
                      <a:r>
                        <a:rPr lang="en-US" sz="1400" dirty="0" err="1">
                          <a:latin typeface="Times New Roman"/>
                          <a:ea typeface="Times New Roman"/>
                          <a:cs typeface="Times New Roman"/>
                        </a:rPr>
                        <a:t>i</a:t>
                      </a:r>
                      <a:endParaRPr lang="en-US" sz="1400" dirty="0">
                        <a:latin typeface="Times New Roman"/>
                        <a:ea typeface="Times New Roman"/>
                        <a:cs typeface="Times New Roman"/>
                      </a:endParaRPr>
                    </a:p>
                    <a:p>
                      <a:pPr marL="274320" marR="0">
                        <a:spcBef>
                          <a:spcPts val="0"/>
                        </a:spcBef>
                        <a:spcAft>
                          <a:spcPts val="0"/>
                        </a:spcAft>
                      </a:pPr>
                      <a:r>
                        <a:rPr lang="en-US" sz="1400" dirty="0">
                          <a:latin typeface="Times New Roman"/>
                          <a:ea typeface="Times New Roman"/>
                          <a:cs typeface="Times New Roman"/>
                        </a:rPr>
                        <a:t>for all k neighbors of </a:t>
                      </a:r>
                      <a:r>
                        <a:rPr lang="en-US" sz="1400" dirty="0" err="1">
                          <a:latin typeface="Times New Roman"/>
                          <a:ea typeface="Times New Roman"/>
                          <a:cs typeface="Times New Roman"/>
                        </a:rPr>
                        <a:t>i</a:t>
                      </a:r>
                      <a:endParaRPr lang="en-US" sz="1400" dirty="0">
                        <a:latin typeface="Times New Roman"/>
                        <a:ea typeface="Times New Roman"/>
                        <a:cs typeface="Times New Roman"/>
                      </a:endParaRPr>
                    </a:p>
                    <a:p>
                      <a:pPr marL="457200" marR="0">
                        <a:spcBef>
                          <a:spcPts val="0"/>
                        </a:spcBef>
                        <a:spcAft>
                          <a:spcPts val="0"/>
                        </a:spcAft>
                      </a:pPr>
                      <a:r>
                        <a:rPr lang="en-US" sz="1400" dirty="0">
                          <a:latin typeface="Times New Roman"/>
                          <a:ea typeface="Times New Roman"/>
                          <a:cs typeface="Times New Roman"/>
                        </a:rPr>
                        <a:t>if </a:t>
                      </a:r>
                      <a:r>
                        <a:rPr lang="en-US" sz="1400" dirty="0" err="1" smtClean="0">
                          <a:latin typeface="Times New Roman"/>
                          <a:ea typeface="Times New Roman"/>
                          <a:cs typeface="Times New Roman"/>
                        </a:rPr>
                        <a:t>P</a:t>
                      </a:r>
                      <a:r>
                        <a:rPr lang="en-US" sz="1400" baseline="-25000" dirty="0" err="1" smtClean="0">
                          <a:latin typeface="Times New Roman"/>
                          <a:ea typeface="Times New Roman"/>
                          <a:cs typeface="Times New Roman"/>
                        </a:rPr>
                        <a:t>ki</a:t>
                      </a:r>
                      <a:r>
                        <a:rPr lang="en-US" sz="1400" dirty="0" smtClean="0">
                          <a:latin typeface="Times New Roman"/>
                          <a:ea typeface="Times New Roman"/>
                          <a:cs typeface="Times New Roman"/>
                        </a:rPr>
                        <a:t>&gt;0</a:t>
                      </a:r>
                      <a:r>
                        <a:rPr lang="en-US" sz="1400" baseline="0" dirty="0" smtClean="0">
                          <a:latin typeface="Times New Roman"/>
                          <a:ea typeface="Times New Roman"/>
                          <a:cs typeface="Times New Roman"/>
                        </a:rPr>
                        <a:t>  </a:t>
                      </a:r>
                      <a:r>
                        <a:rPr lang="en-US" sz="1400" dirty="0" smtClean="0">
                          <a:latin typeface="Times New Roman"/>
                          <a:ea typeface="Times New Roman"/>
                          <a:cs typeface="Times New Roman"/>
                        </a:rPr>
                        <a:t>D(</a:t>
                      </a:r>
                      <a:r>
                        <a:rPr lang="en-US" sz="1400" dirty="0" err="1" smtClean="0">
                          <a:latin typeface="Times New Roman"/>
                          <a:ea typeface="Times New Roman"/>
                          <a:cs typeface="Times New Roman"/>
                        </a:rPr>
                        <a:t>i</a:t>
                      </a:r>
                      <a:r>
                        <a:rPr lang="en-US" sz="1400" dirty="0">
                          <a:latin typeface="Times New Roman"/>
                          <a:ea typeface="Times New Roman"/>
                          <a:cs typeface="Times New Roman"/>
                        </a:rPr>
                        <a:t>)=D(</a:t>
                      </a:r>
                      <a:r>
                        <a:rPr lang="en-US" sz="1400" dirty="0" err="1">
                          <a:latin typeface="Times New Roman"/>
                          <a:ea typeface="Times New Roman"/>
                          <a:cs typeface="Times New Roman"/>
                        </a:rPr>
                        <a:t>i</a:t>
                      </a:r>
                      <a:r>
                        <a:rPr lang="en-US" sz="1400" dirty="0">
                          <a:latin typeface="Times New Roman"/>
                          <a:ea typeface="Times New Roman"/>
                          <a:cs typeface="Times New Roman"/>
                        </a:rPr>
                        <a:t>)+1</a:t>
                      </a:r>
                    </a:p>
                    <a:p>
                      <a:pPr marL="274320" marR="0">
                        <a:spcBef>
                          <a:spcPts val="0"/>
                        </a:spcBef>
                        <a:spcAft>
                          <a:spcPts val="0"/>
                        </a:spcAft>
                      </a:pPr>
                      <a:r>
                        <a:rPr lang="en-US" sz="1400" dirty="0" smtClean="0">
                          <a:latin typeface="Times New Roman"/>
                          <a:ea typeface="Times New Roman"/>
                          <a:cs typeface="Times New Roman"/>
                        </a:rPr>
                        <a:t>if </a:t>
                      </a:r>
                      <a:r>
                        <a:rPr lang="en-US" sz="1400" dirty="0">
                          <a:latin typeface="Times New Roman"/>
                          <a:ea typeface="Times New Roman"/>
                          <a:cs typeface="Times New Roman"/>
                        </a:rPr>
                        <a:t>D(</a:t>
                      </a:r>
                      <a:r>
                        <a:rPr lang="en-US" sz="1400" dirty="0" err="1">
                          <a:latin typeface="Times New Roman"/>
                          <a:ea typeface="Times New Roman"/>
                          <a:cs typeface="Times New Roman"/>
                        </a:rPr>
                        <a:t>i</a:t>
                      </a:r>
                      <a:r>
                        <a:rPr lang="en-US" sz="1400" dirty="0">
                          <a:latin typeface="Times New Roman"/>
                          <a:ea typeface="Times New Roman"/>
                          <a:cs typeface="Times New Roman"/>
                        </a:rPr>
                        <a:t>)=</a:t>
                      </a:r>
                      <a:r>
                        <a:rPr lang="en-US" sz="1400" dirty="0" smtClean="0">
                          <a:latin typeface="Times New Roman"/>
                          <a:ea typeface="Times New Roman"/>
                          <a:cs typeface="Times New Roman"/>
                        </a:rPr>
                        <a:t>0</a:t>
                      </a:r>
                      <a:r>
                        <a:rPr lang="en-US" sz="1400" baseline="0" dirty="0" smtClean="0">
                          <a:latin typeface="Times New Roman"/>
                          <a:ea typeface="Times New Roman"/>
                          <a:cs typeface="Times New Roman"/>
                        </a:rPr>
                        <a:t> </a:t>
                      </a:r>
                      <a:r>
                        <a:rPr lang="en-US" sz="1400" dirty="0" smtClean="0">
                          <a:latin typeface="Times New Roman"/>
                          <a:ea typeface="Times New Roman"/>
                          <a:cs typeface="Times New Roman"/>
                        </a:rPr>
                        <a:t>add </a:t>
                      </a:r>
                      <a:r>
                        <a:rPr lang="en-US" sz="1400" dirty="0" err="1">
                          <a:latin typeface="Times New Roman"/>
                          <a:ea typeface="Times New Roman"/>
                          <a:cs typeface="Times New Roman"/>
                        </a:rPr>
                        <a:t>i</a:t>
                      </a:r>
                      <a:r>
                        <a:rPr lang="en-US" sz="1400" dirty="0">
                          <a:latin typeface="Times New Roman"/>
                          <a:ea typeface="Times New Roman"/>
                          <a:cs typeface="Times New Roman"/>
                        </a:rPr>
                        <a:t> to Q</a:t>
                      </a:r>
                    </a:p>
                    <a:p>
                      <a:pPr marL="0" marR="0">
                        <a:spcBef>
                          <a:spcPts val="0"/>
                        </a:spcBef>
                        <a:spcAft>
                          <a:spcPts val="300"/>
                        </a:spcAft>
                      </a:pPr>
                      <a:r>
                        <a:rPr lang="en-US" sz="1400" dirty="0">
                          <a:latin typeface="Times New Roman"/>
                          <a:ea typeface="Times New Roman"/>
                          <a:cs typeface="Times New Roman"/>
                        </a:rPr>
                        <a:t>next</a:t>
                      </a:r>
                    </a:p>
                  </a:txBody>
                  <a:tcPr marL="94227" marR="9422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9" name="Table 8"/>
          <p:cNvGraphicFramePr>
            <a:graphicFrameLocks noGrp="1"/>
          </p:cNvGraphicFramePr>
          <p:nvPr/>
        </p:nvGraphicFramePr>
        <p:xfrm>
          <a:off x="244475" y="3687763"/>
          <a:ext cx="3627905" cy="2987040"/>
        </p:xfrm>
        <a:graphic>
          <a:graphicData uri="http://schemas.openxmlformats.org/drawingml/2006/table">
            <a:tbl>
              <a:tblPr/>
              <a:tblGrid>
                <a:gridCol w="3627905"/>
              </a:tblGrid>
              <a:tr h="2321125">
                <a:tc>
                  <a:txBody>
                    <a:bodyPr/>
                    <a:lstStyle/>
                    <a:p>
                      <a:pPr marL="0" marR="0">
                        <a:spcBef>
                          <a:spcPts val="0"/>
                        </a:spcBef>
                        <a:spcAft>
                          <a:spcPts val="0"/>
                        </a:spcAft>
                      </a:pPr>
                      <a:r>
                        <a:rPr lang="en-US" sz="1400" dirty="0">
                          <a:latin typeface="Times New Roman"/>
                          <a:ea typeface="Times New Roman"/>
                          <a:cs typeface="Times New Roman"/>
                        </a:rPr>
                        <a:t>Executed by every process with D and Q initialized from </a:t>
                      </a:r>
                      <a:r>
                        <a:rPr lang="en-US" sz="1400" dirty="0" err="1">
                          <a:latin typeface="Times New Roman"/>
                          <a:ea typeface="Times New Roman"/>
                          <a:cs typeface="Times New Roman"/>
                        </a:rPr>
                        <a:t>FindDependencies</a:t>
                      </a:r>
                      <a:r>
                        <a:rPr lang="en-US" sz="1400" dirty="0">
                          <a:latin typeface="Times New Roman"/>
                          <a:ea typeface="Times New Roman"/>
                          <a:cs typeface="Times New Roman"/>
                        </a:rPr>
                        <a:t>.</a:t>
                      </a:r>
                    </a:p>
                    <a:p>
                      <a:pPr marL="0" marR="0">
                        <a:spcBef>
                          <a:spcPts val="0"/>
                        </a:spcBef>
                        <a:spcAft>
                          <a:spcPts val="0"/>
                        </a:spcAft>
                      </a:pPr>
                      <a:r>
                        <a:rPr lang="en-US" sz="1400" b="1" dirty="0" err="1">
                          <a:latin typeface="Times New Roman"/>
                          <a:ea typeface="Times New Roman"/>
                          <a:cs typeface="Times New Roman"/>
                        </a:rPr>
                        <a:t>FlowAlgebra</a:t>
                      </a:r>
                      <a:r>
                        <a:rPr lang="en-US" sz="1400" b="1" dirty="0">
                          <a:latin typeface="Times New Roman"/>
                          <a:ea typeface="Times New Roman"/>
                          <a:cs typeface="Times New Roman"/>
                        </a:rPr>
                        <a:t>(P,Q,D,</a:t>
                      </a:r>
                      <a:r>
                        <a:rPr lang="en-US" sz="1400" b="1" dirty="0">
                          <a:latin typeface="Times New Roman"/>
                          <a:ea typeface="Times New Roman"/>
                          <a:cs typeface="Times New Roman"/>
                          <a:sym typeface="Symbol"/>
                        </a:rPr>
                        <a:t></a:t>
                      </a:r>
                      <a:r>
                        <a:rPr lang="en-US" sz="1400" b="1" dirty="0">
                          <a:latin typeface="Times New Roman"/>
                          <a:ea typeface="Times New Roman"/>
                          <a:cs typeface="Times New Roman"/>
                        </a:rPr>
                        <a:t>,</a:t>
                      </a:r>
                      <a:r>
                        <a:rPr lang="en-US" sz="1400" b="1" dirty="0">
                          <a:latin typeface="Times New Roman"/>
                          <a:ea typeface="Times New Roman"/>
                          <a:cs typeface="Times New Roman"/>
                          <a:sym typeface="Symbol"/>
                        </a:rPr>
                        <a:t></a:t>
                      </a:r>
                      <a:r>
                        <a:rPr lang="en-US" sz="1400" b="1" dirty="0">
                          <a:latin typeface="Times New Roman"/>
                          <a:ea typeface="Times New Roman"/>
                          <a:cs typeface="Times New Roman"/>
                        </a:rPr>
                        <a:t>)</a:t>
                      </a:r>
                    </a:p>
                    <a:p>
                      <a:pPr marL="0" marR="0">
                        <a:spcBef>
                          <a:spcPts val="0"/>
                        </a:spcBef>
                        <a:spcAft>
                          <a:spcPts val="0"/>
                        </a:spcAft>
                      </a:pPr>
                      <a:r>
                        <a:rPr lang="en-US" sz="1400" dirty="0">
                          <a:latin typeface="Times New Roman"/>
                          <a:ea typeface="Times New Roman"/>
                          <a:cs typeface="Times New Roman"/>
                        </a:rPr>
                        <a:t>while Q isn’t empty</a:t>
                      </a:r>
                    </a:p>
                    <a:p>
                      <a:pPr marL="160020" marR="0">
                        <a:spcBef>
                          <a:spcPts val="0"/>
                        </a:spcBef>
                        <a:spcAft>
                          <a:spcPts val="0"/>
                        </a:spcAft>
                      </a:pPr>
                      <a:r>
                        <a:rPr lang="en-US" sz="1400" dirty="0">
                          <a:latin typeface="Times New Roman"/>
                          <a:ea typeface="Times New Roman"/>
                          <a:cs typeface="Times New Roman"/>
                        </a:rPr>
                        <a:t>get </a:t>
                      </a:r>
                      <a:r>
                        <a:rPr lang="en-US" sz="1400" dirty="0" err="1">
                          <a:latin typeface="Times New Roman"/>
                          <a:ea typeface="Times New Roman"/>
                          <a:cs typeface="Times New Roman"/>
                        </a:rPr>
                        <a:t>i</a:t>
                      </a:r>
                      <a:r>
                        <a:rPr lang="en-US" sz="1400" dirty="0">
                          <a:latin typeface="Times New Roman"/>
                          <a:ea typeface="Times New Roman"/>
                          <a:cs typeface="Times New Roman"/>
                        </a:rPr>
                        <a:t> from Q</a:t>
                      </a:r>
                    </a:p>
                    <a:p>
                      <a:pPr marL="160020" marR="0">
                        <a:spcBef>
                          <a:spcPts val="0"/>
                        </a:spcBef>
                        <a:spcAft>
                          <a:spcPts val="0"/>
                        </a:spcAft>
                      </a:pPr>
                      <a:r>
                        <a:rPr lang="en-US" sz="1400" u="sng" dirty="0">
                          <a:latin typeface="Times New Roman"/>
                          <a:ea typeface="Times New Roman"/>
                          <a:cs typeface="Times New Roman"/>
                          <a:sym typeface="Symbol"/>
                        </a:rPr>
                        <a:t></a:t>
                      </a:r>
                      <a:r>
                        <a:rPr lang="en-US" sz="1400" i="1" baseline="-25000" dirty="0" err="1">
                          <a:latin typeface="Times New Roman"/>
                          <a:ea typeface="Times New Roman"/>
                          <a:cs typeface="Times New Roman"/>
                        </a:rPr>
                        <a:t>i</a:t>
                      </a:r>
                      <a:r>
                        <a:rPr lang="en-US" sz="1400" i="1" dirty="0">
                          <a:latin typeface="Times New Roman"/>
                          <a:ea typeface="Times New Roman"/>
                          <a:cs typeface="Times New Roman"/>
                        </a:rPr>
                        <a:t> </a:t>
                      </a:r>
                      <a:r>
                        <a:rPr lang="en-US" sz="1400" dirty="0">
                          <a:latin typeface="Times New Roman"/>
                          <a:ea typeface="Times New Roman"/>
                          <a:cs typeface="Times New Roman"/>
                        </a:rPr>
                        <a:t>= FA(</a:t>
                      </a:r>
                      <a:r>
                        <a:rPr lang="en-US" sz="1400" u="sng" dirty="0">
                          <a:latin typeface="Times New Roman"/>
                          <a:ea typeface="Times New Roman"/>
                          <a:cs typeface="Times New Roman"/>
                          <a:sym typeface="Symbol"/>
                        </a:rPr>
                        <a:t></a:t>
                      </a:r>
                      <a:r>
                        <a:rPr lang="en-US" sz="1400" baseline="-25000" dirty="0" err="1">
                          <a:latin typeface="Times New Roman"/>
                          <a:ea typeface="Times New Roman"/>
                          <a:cs typeface="Times New Roman"/>
                        </a:rPr>
                        <a:t>i</a:t>
                      </a:r>
                      <a:r>
                        <a:rPr lang="en-US" sz="1400" dirty="0">
                          <a:latin typeface="Times New Roman"/>
                          <a:ea typeface="Times New Roman"/>
                          <a:cs typeface="Times New Roman"/>
                        </a:rPr>
                        <a:t>, </a:t>
                      </a:r>
                      <a:r>
                        <a:rPr lang="en-US" sz="1400" u="sng" dirty="0" err="1">
                          <a:latin typeface="Times New Roman"/>
                          <a:ea typeface="Times New Roman"/>
                          <a:cs typeface="Times New Roman"/>
                        </a:rPr>
                        <a:t>P</a:t>
                      </a:r>
                      <a:r>
                        <a:rPr lang="en-US" sz="1400" baseline="-25000" dirty="0" err="1">
                          <a:latin typeface="Times New Roman"/>
                          <a:ea typeface="Times New Roman"/>
                          <a:cs typeface="Times New Roman"/>
                        </a:rPr>
                        <a:t>ki</a:t>
                      </a:r>
                      <a:r>
                        <a:rPr lang="en-US" sz="1400" dirty="0">
                          <a:latin typeface="Times New Roman"/>
                          <a:ea typeface="Times New Roman"/>
                          <a:cs typeface="Times New Roman"/>
                        </a:rPr>
                        <a:t>, </a:t>
                      </a:r>
                      <a:r>
                        <a:rPr lang="en-US" sz="1400" u="sng" dirty="0">
                          <a:latin typeface="Times New Roman"/>
                          <a:ea typeface="Times New Roman"/>
                          <a:cs typeface="Times New Roman"/>
                          <a:sym typeface="Symbol"/>
                        </a:rPr>
                        <a:t></a:t>
                      </a:r>
                      <a:r>
                        <a:rPr lang="en-US" sz="1400" i="1" baseline="-25000" dirty="0">
                          <a:latin typeface="Times New Roman"/>
                          <a:ea typeface="Times New Roman"/>
                          <a:cs typeface="Times New Roman"/>
                        </a:rPr>
                        <a:t>k</a:t>
                      </a:r>
                      <a:r>
                        <a:rPr lang="en-US" sz="1400" dirty="0">
                          <a:latin typeface="Times New Roman"/>
                          <a:ea typeface="Times New Roman"/>
                          <a:cs typeface="Times New Roman"/>
                        </a:rPr>
                        <a:t>, </a:t>
                      </a:r>
                      <a:r>
                        <a:rPr lang="en-US" sz="1400" u="sng" dirty="0">
                          <a:latin typeface="Times New Roman"/>
                          <a:ea typeface="Times New Roman"/>
                          <a:cs typeface="Times New Roman"/>
                          <a:sym typeface="Symbol"/>
                        </a:rPr>
                        <a:t></a:t>
                      </a:r>
                      <a:r>
                        <a:rPr lang="en-US" sz="1400" baseline="-25000" dirty="0">
                          <a:latin typeface="Times New Roman"/>
                          <a:ea typeface="Times New Roman"/>
                          <a:cs typeface="Times New Roman"/>
                        </a:rPr>
                        <a:t>k</a:t>
                      </a:r>
                      <a:r>
                        <a:rPr lang="en-US" sz="1400" dirty="0">
                          <a:latin typeface="Times New Roman"/>
                          <a:ea typeface="Times New Roman"/>
                          <a:cs typeface="Times New Roman"/>
                        </a:rPr>
                        <a:t>)</a:t>
                      </a:r>
                    </a:p>
                    <a:p>
                      <a:pPr marL="160020" marR="0">
                        <a:spcBef>
                          <a:spcPts val="0"/>
                        </a:spcBef>
                        <a:spcAft>
                          <a:spcPts val="0"/>
                        </a:spcAft>
                      </a:pPr>
                      <a:r>
                        <a:rPr lang="en-US" sz="1400" dirty="0">
                          <a:latin typeface="Times New Roman"/>
                          <a:ea typeface="Times New Roman"/>
                          <a:cs typeface="Times New Roman"/>
                        </a:rPr>
                        <a:t>for each </a:t>
                      </a:r>
                      <a:r>
                        <a:rPr lang="en-US" sz="1400" dirty="0" err="1">
                          <a:latin typeface="Times New Roman"/>
                          <a:ea typeface="Times New Roman"/>
                          <a:cs typeface="Times New Roman"/>
                        </a:rPr>
                        <a:t>downslope</a:t>
                      </a:r>
                      <a:r>
                        <a:rPr lang="en-US" sz="1400" dirty="0">
                          <a:latin typeface="Times New Roman"/>
                          <a:ea typeface="Times New Roman"/>
                          <a:cs typeface="Times New Roman"/>
                        </a:rPr>
                        <a:t> neighbor n of </a:t>
                      </a:r>
                      <a:r>
                        <a:rPr lang="en-US" sz="1400" dirty="0" err="1">
                          <a:latin typeface="Times New Roman"/>
                          <a:ea typeface="Times New Roman"/>
                          <a:cs typeface="Times New Roman"/>
                        </a:rPr>
                        <a:t>i</a:t>
                      </a:r>
                      <a:endParaRPr lang="en-US" sz="1400" dirty="0">
                        <a:latin typeface="Times New Roman"/>
                        <a:ea typeface="Times New Roman"/>
                        <a:cs typeface="Times New Roman"/>
                      </a:endParaRPr>
                    </a:p>
                    <a:p>
                      <a:pPr marL="331470" marR="0">
                        <a:spcBef>
                          <a:spcPts val="0"/>
                        </a:spcBef>
                        <a:spcAft>
                          <a:spcPts val="0"/>
                        </a:spcAft>
                      </a:pPr>
                      <a:r>
                        <a:rPr lang="en-US" sz="1400" dirty="0">
                          <a:latin typeface="Times New Roman"/>
                          <a:ea typeface="Times New Roman"/>
                          <a:cs typeface="Times New Roman"/>
                        </a:rPr>
                        <a:t>if P</a:t>
                      </a:r>
                      <a:r>
                        <a:rPr lang="en-US" sz="1400" baseline="-25000" dirty="0">
                          <a:latin typeface="Times New Roman"/>
                          <a:ea typeface="Times New Roman"/>
                          <a:cs typeface="Times New Roman"/>
                        </a:rPr>
                        <a:t>in</a:t>
                      </a:r>
                      <a:r>
                        <a:rPr lang="en-US" sz="1400" dirty="0">
                          <a:latin typeface="Times New Roman"/>
                          <a:ea typeface="Times New Roman"/>
                          <a:cs typeface="Times New Roman"/>
                        </a:rPr>
                        <a:t>&gt;0</a:t>
                      </a:r>
                    </a:p>
                    <a:p>
                      <a:pPr marL="445770" marR="0">
                        <a:spcBef>
                          <a:spcPts val="0"/>
                        </a:spcBef>
                        <a:spcAft>
                          <a:spcPts val="0"/>
                        </a:spcAft>
                      </a:pPr>
                      <a:r>
                        <a:rPr lang="en-US" sz="1400" dirty="0">
                          <a:latin typeface="Times New Roman"/>
                          <a:ea typeface="Times New Roman"/>
                          <a:cs typeface="Times New Roman"/>
                        </a:rPr>
                        <a:t>D(n)=D(n)-1</a:t>
                      </a:r>
                    </a:p>
                    <a:p>
                      <a:pPr marL="445770" marR="0">
                        <a:spcBef>
                          <a:spcPts val="0"/>
                        </a:spcBef>
                        <a:spcAft>
                          <a:spcPts val="0"/>
                        </a:spcAft>
                      </a:pPr>
                      <a:r>
                        <a:rPr lang="en-US" sz="1400" dirty="0">
                          <a:latin typeface="Times New Roman"/>
                          <a:ea typeface="Times New Roman"/>
                          <a:cs typeface="Times New Roman"/>
                        </a:rPr>
                        <a:t>if D(n)=0</a:t>
                      </a:r>
                    </a:p>
                    <a:p>
                      <a:pPr marL="560070" marR="0">
                        <a:spcBef>
                          <a:spcPts val="0"/>
                        </a:spcBef>
                        <a:spcAft>
                          <a:spcPts val="0"/>
                        </a:spcAft>
                      </a:pPr>
                      <a:r>
                        <a:rPr lang="en-US" sz="1400" dirty="0">
                          <a:latin typeface="Times New Roman"/>
                          <a:ea typeface="Times New Roman"/>
                          <a:cs typeface="Times New Roman"/>
                        </a:rPr>
                        <a:t>add n to Q</a:t>
                      </a:r>
                    </a:p>
                    <a:p>
                      <a:pPr marL="160020" marR="0">
                        <a:spcBef>
                          <a:spcPts val="0"/>
                        </a:spcBef>
                        <a:spcAft>
                          <a:spcPts val="0"/>
                        </a:spcAft>
                      </a:pPr>
                      <a:r>
                        <a:rPr lang="en-US" sz="1400" dirty="0">
                          <a:latin typeface="Times New Roman"/>
                          <a:ea typeface="Times New Roman"/>
                          <a:cs typeface="Times New Roman"/>
                        </a:rPr>
                        <a:t>next n</a:t>
                      </a:r>
                    </a:p>
                    <a:p>
                      <a:pPr marL="0" marR="0">
                        <a:spcBef>
                          <a:spcPts val="0"/>
                        </a:spcBef>
                        <a:spcAft>
                          <a:spcPts val="0"/>
                        </a:spcAft>
                      </a:pPr>
                      <a:r>
                        <a:rPr lang="en-US" sz="1400" dirty="0">
                          <a:latin typeface="Times New Roman"/>
                          <a:ea typeface="Times New Roman"/>
                          <a:cs typeface="Times New Roman"/>
                        </a:rPr>
                        <a:t>end while</a:t>
                      </a:r>
                    </a:p>
                    <a:p>
                      <a:pPr marL="0" marR="0">
                        <a:spcBef>
                          <a:spcPts val="0"/>
                        </a:spcBef>
                        <a:spcAft>
                          <a:spcPts val="0"/>
                        </a:spcAft>
                      </a:pPr>
                      <a:r>
                        <a:rPr lang="en-US" sz="1400" dirty="0">
                          <a:latin typeface="Times New Roman"/>
                          <a:ea typeface="Times New Roman"/>
                          <a:cs typeface="Times New Roman"/>
                        </a:rPr>
                        <a:t>swap process buffers and repeat</a:t>
                      </a:r>
                    </a:p>
                  </a:txBody>
                  <a:tcPr marL="93259" marR="932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5734" name="Rectangle 9"/>
          <p:cNvSpPr>
            <a:spLocks noChangeArrowheads="1"/>
          </p:cNvSpPr>
          <p:nvPr/>
        </p:nvSpPr>
        <p:spPr bwMode="auto">
          <a:xfrm>
            <a:off x="366713" y="763588"/>
            <a:ext cx="3357562" cy="40005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kumimoji="1" lang="en-US" sz="2000" b="1" dirty="0">
                <a:solidFill>
                  <a:prstClr val="black"/>
                </a:solidFill>
              </a:rPr>
              <a:t>1. Dependency grid</a:t>
            </a:r>
          </a:p>
        </p:txBody>
      </p:sp>
      <p:sp>
        <p:nvSpPr>
          <p:cNvPr id="115735" name="Rectangle 10"/>
          <p:cNvSpPr>
            <a:spLocks noChangeArrowheads="1"/>
          </p:cNvSpPr>
          <p:nvPr/>
        </p:nvSpPr>
        <p:spPr bwMode="auto">
          <a:xfrm>
            <a:off x="304800" y="3268663"/>
            <a:ext cx="3232150" cy="400050"/>
          </a:xfrm>
          <a:prstGeom prst="rect">
            <a:avLst/>
          </a:prstGeom>
          <a:noFill/>
          <a:ln w="9525">
            <a:noFill/>
            <a:miter lim="800000"/>
            <a:headEnd/>
            <a:tailEnd/>
          </a:ln>
        </p:spPr>
        <p:txBody>
          <a:bodyPr>
            <a:spAutoFit/>
          </a:bodyPr>
          <a:lstStyle/>
          <a:p>
            <a:pPr eaLnBrk="0" fontAlgn="base" hangingPunct="0">
              <a:spcBef>
                <a:spcPct val="0"/>
              </a:spcBef>
              <a:spcAft>
                <a:spcPct val="0"/>
              </a:spcAft>
              <a:defRPr/>
            </a:pPr>
            <a:r>
              <a:rPr kumimoji="1" lang="en-US" sz="2000" b="1" dirty="0">
                <a:solidFill>
                  <a:prstClr val="black"/>
                </a:solidFill>
              </a:rPr>
              <a:t>2. Flow algebra function</a:t>
            </a:r>
          </a:p>
        </p:txBody>
      </p:sp>
    </p:spTree>
    <p:extLst>
      <p:ext uri="{BB962C8B-B14F-4D97-AF65-F5344CB8AC3E}">
        <p14:creationId xmlns:p14="http://schemas.microsoft.com/office/powerpoint/2010/main" val="36470645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1"/>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442913"/>
            <a:ext cx="8229600" cy="1554162"/>
          </a:xfrm>
        </p:spPr>
        <p:txBody>
          <a:bodyPr/>
          <a:lstStyle/>
          <a:p>
            <a:pPr eaLnBrk="1" hangingPunct="1"/>
            <a:r>
              <a:rPr lang="en-US" sz="2800" dirty="0" smtClean="0"/>
              <a:t>A </a:t>
            </a:r>
            <a:r>
              <a:rPr lang="en-US" sz="2800" b="1" dirty="0" smtClean="0"/>
              <a:t>grid </a:t>
            </a:r>
            <a:r>
              <a:rPr lang="en-US" sz="2800" dirty="0" smtClean="0"/>
              <a:t>defines geographic space as a mesh of identically-sized square cells. Each cell holds a numeric value that measures a geographic attribute (like elevation) for that unit of space.</a:t>
            </a:r>
            <a:br>
              <a:rPr lang="en-US" sz="2800" dirty="0" smtClean="0"/>
            </a:br>
            <a:endParaRPr lang="en-US" sz="2800" dirty="0" smtClean="0"/>
          </a:p>
        </p:txBody>
      </p:sp>
      <p:pic>
        <p:nvPicPr>
          <p:cNvPr id="22531" name="Picture 3" descr="grid0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60" y="2075005"/>
            <a:ext cx="5146675" cy="457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a:xfrm>
            <a:off x="5209309" y="2305192"/>
            <a:ext cx="3782291" cy="4344988"/>
          </a:xfrm>
          <a:prstGeom prst="rect">
            <a:avLst/>
          </a:prstGeom>
          <a:solidFill>
            <a:schemeClr val="bg1"/>
          </a:solidFill>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eaLnBrk="1" hangingPunct="1">
              <a:lnSpc>
                <a:spcPct val="90000"/>
              </a:lnSpc>
            </a:pPr>
            <a:r>
              <a:rPr lang="en-US" sz="2400" dirty="0" smtClean="0"/>
              <a:t>Grid size is defined by </a:t>
            </a:r>
            <a:r>
              <a:rPr lang="en-US" sz="2400" dirty="0" smtClean="0">
                <a:solidFill>
                  <a:srgbClr val="FF0000"/>
                </a:solidFill>
              </a:rPr>
              <a:t>extent</a:t>
            </a:r>
            <a:r>
              <a:rPr lang="en-US" sz="2400" dirty="0" smtClean="0"/>
              <a:t>, </a:t>
            </a:r>
            <a:r>
              <a:rPr lang="en-US" sz="2400" dirty="0" smtClean="0">
                <a:solidFill>
                  <a:srgbClr val="FF0000"/>
                </a:solidFill>
              </a:rPr>
              <a:t>spacing</a:t>
            </a:r>
            <a:r>
              <a:rPr lang="en-US" sz="2400" dirty="0" smtClean="0"/>
              <a:t> and </a:t>
            </a:r>
            <a:r>
              <a:rPr lang="en-US" sz="2400" dirty="0" smtClean="0">
                <a:solidFill>
                  <a:srgbClr val="FF0000"/>
                </a:solidFill>
              </a:rPr>
              <a:t>no data value </a:t>
            </a:r>
            <a:r>
              <a:rPr lang="en-US" sz="2400" dirty="0" smtClean="0"/>
              <a:t>information</a:t>
            </a:r>
          </a:p>
          <a:p>
            <a:pPr lvl="1" eaLnBrk="1" hangingPunct="1">
              <a:lnSpc>
                <a:spcPct val="90000"/>
              </a:lnSpc>
            </a:pPr>
            <a:r>
              <a:rPr lang="en-US" sz="2000" dirty="0" smtClean="0"/>
              <a:t>Number of rows, number of column</a:t>
            </a:r>
          </a:p>
          <a:p>
            <a:pPr lvl="1" eaLnBrk="1" hangingPunct="1">
              <a:lnSpc>
                <a:spcPct val="90000"/>
              </a:lnSpc>
            </a:pPr>
            <a:r>
              <a:rPr lang="en-US" sz="2000" dirty="0" smtClean="0"/>
              <a:t>Cell sizes (X and Y) </a:t>
            </a:r>
          </a:p>
          <a:p>
            <a:pPr lvl="1" eaLnBrk="1" hangingPunct="1">
              <a:lnSpc>
                <a:spcPct val="90000"/>
              </a:lnSpc>
            </a:pPr>
            <a:r>
              <a:rPr lang="en-US" sz="2000" dirty="0" smtClean="0"/>
              <a:t>Top, left , bottom and right coordinates</a:t>
            </a:r>
          </a:p>
          <a:p>
            <a:pPr eaLnBrk="1" hangingPunct="1">
              <a:lnSpc>
                <a:spcPct val="90000"/>
              </a:lnSpc>
            </a:pPr>
            <a:r>
              <a:rPr lang="en-US" sz="2400" dirty="0" smtClean="0"/>
              <a:t>Grid values </a:t>
            </a:r>
          </a:p>
          <a:p>
            <a:pPr lvl="1" eaLnBrk="1" hangingPunct="1">
              <a:lnSpc>
                <a:spcPct val="90000"/>
              </a:lnSpc>
            </a:pPr>
            <a:r>
              <a:rPr lang="en-US" sz="2000" dirty="0" smtClean="0"/>
              <a:t>Real (floating decimal point)</a:t>
            </a:r>
          </a:p>
          <a:p>
            <a:pPr lvl="1" eaLnBrk="1" hangingPunct="1">
              <a:lnSpc>
                <a:spcPct val="90000"/>
              </a:lnSpc>
            </a:pPr>
            <a:r>
              <a:rPr lang="en-US" sz="2000" dirty="0" smtClean="0"/>
              <a:t>Integer (may have associated attribute table)</a:t>
            </a:r>
          </a:p>
        </p:txBody>
      </p:sp>
    </p:spTree>
    <p:extLst>
      <p:ext uri="{BB962C8B-B14F-4D97-AF65-F5344CB8AC3E}">
        <p14:creationId xmlns:p14="http://schemas.microsoft.com/office/powerpoint/2010/main" val="22656982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0" y="1524000"/>
          <a:ext cx="4191000" cy="4418100"/>
        </p:xfrm>
        <a:graphic>
          <a:graphicData uri="http://schemas.openxmlformats.org/drawingml/2006/table">
            <a:tbl>
              <a:tblPr/>
              <a:tblGrid>
                <a:gridCol w="595423"/>
                <a:gridCol w="944127"/>
                <a:gridCol w="948469"/>
                <a:gridCol w="935665"/>
                <a:gridCol w="767316"/>
              </a:tblGrid>
              <a:tr h="488183">
                <a:tc gridSpan="5">
                  <a:txBody>
                    <a:bodyPr/>
                    <a:lstStyle/>
                    <a:p>
                      <a:pPr algn="ctr" fontAlgn="b"/>
                      <a:r>
                        <a:rPr lang="en-US" sz="1800" b="0" i="0" u="none" strike="noStrike" dirty="0">
                          <a:solidFill>
                            <a:srgbClr val="000000"/>
                          </a:solidFill>
                          <a:latin typeface="+mn-lt"/>
                        </a:rPr>
                        <a:t>Capability to run larger problems</a:t>
                      </a:r>
                    </a:p>
                  </a:txBody>
                  <a:tcPr marL="9525" marR="9525" marT="9525" marB="0" anchor="b">
                    <a:lnL>
                      <a:noFill/>
                    </a:lnL>
                    <a:lnR>
                      <a:noFill/>
                    </a:lnR>
                    <a:lnT>
                      <a:noFill/>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97738">
                <a:tc rowSpan="2">
                  <a:txBody>
                    <a:bodyPr/>
                    <a:lstStyle/>
                    <a:p>
                      <a:pPr algn="ctr" fontAlgn="b"/>
                      <a:r>
                        <a:rPr lang="en-US" sz="1400" b="0" i="0" u="none" strike="noStrike" dirty="0">
                          <a:solidFill>
                            <a:srgbClr val="000000"/>
                          </a:solidFill>
                          <a:latin typeface="+mn-lt"/>
                        </a:rPr>
                        <a:t> </a:t>
                      </a:r>
                    </a:p>
                  </a:txBody>
                  <a:tcPr marL="9525" marR="9525" marT="9525" marB="0" anchor="ctr">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a:solidFill>
                            <a:srgbClr val="000000"/>
                          </a:solidFill>
                          <a:latin typeface="+mn-lt"/>
                        </a:rPr>
                        <a:t> </a:t>
                      </a:r>
                    </a:p>
                  </a:txBody>
                  <a:tcPr marL="9525" marR="9525" marT="9525" marB="0" anchor="ctr">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rowSpan="2">
                  <a:txBody>
                    <a:bodyPr/>
                    <a:lstStyle/>
                    <a:p>
                      <a:pPr algn="ctr" fontAlgn="b"/>
                      <a:r>
                        <a:rPr lang="en-US" sz="1400" b="0" i="0" u="none" strike="noStrike" dirty="0" smtClean="0">
                          <a:solidFill>
                            <a:srgbClr val="000000"/>
                          </a:solidFill>
                          <a:latin typeface="+mn-lt"/>
                        </a:rPr>
                        <a:t>Processors </a:t>
                      </a:r>
                      <a:r>
                        <a:rPr lang="en-US" sz="1400" b="0" i="0" u="none" strike="noStrike" dirty="0">
                          <a:solidFill>
                            <a:srgbClr val="000000"/>
                          </a:solidFill>
                          <a:latin typeface="+mn-lt"/>
                        </a:rPr>
                        <a:t>used</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gridSpan="2">
                  <a:txBody>
                    <a:bodyPr/>
                    <a:lstStyle/>
                    <a:p>
                      <a:pPr algn="ctr" fontAlgn="b"/>
                      <a:r>
                        <a:rPr lang="en-US" sz="1400" b="0" i="0" u="none" strike="noStrike" dirty="0">
                          <a:solidFill>
                            <a:srgbClr val="000000"/>
                          </a:solidFill>
                          <a:latin typeface="+mn-lt"/>
                        </a:rPr>
                        <a:t>Grid size</a:t>
                      </a: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r>
              <a:tr h="548616">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vMerge="1">
                  <a:txBody>
                    <a:bodyPr/>
                    <a:lstStyle/>
                    <a:p>
                      <a:pPr algn="ctr" fontAlgn="b"/>
                      <a:endParaRPr lang="en-US" sz="2400" b="0" i="0" u="none" strike="noStrike" dirty="0">
                        <a:solidFill>
                          <a:srgbClr val="000000"/>
                        </a:solidFill>
                        <a:latin typeface="Calibri"/>
                      </a:endParaRPr>
                    </a:p>
                  </a:txBody>
                  <a:tcPr marL="9525" marR="9525" marT="9525"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Theoretcal</a:t>
                      </a:r>
                      <a:r>
                        <a:rPr lang="en-US" sz="1400" b="0" i="0" u="none" strike="noStrike" dirty="0" smtClean="0">
                          <a:solidFill>
                            <a:srgbClr val="000000"/>
                          </a:solidFill>
                          <a:latin typeface="+mn-lt"/>
                        </a:rPr>
                        <a:t> </a:t>
                      </a:r>
                      <a:r>
                        <a:rPr lang="en-US" sz="1400" b="0" i="0" u="none" strike="noStrike" dirty="0">
                          <a:solidFill>
                            <a:srgbClr val="000000"/>
                          </a:solidFill>
                          <a:latin typeface="+mn-lt"/>
                        </a:rPr>
                        <a:t>limit</a:t>
                      </a:r>
                    </a:p>
                  </a:txBody>
                  <a:tcPr marL="0" marR="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Largest run</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367317">
                <a:tc>
                  <a:txBody>
                    <a:bodyPr/>
                    <a:lstStyle/>
                    <a:p>
                      <a:pPr algn="ctr" fontAlgn="b"/>
                      <a:r>
                        <a:rPr lang="en-US" sz="1400" b="0" i="0" u="none" strike="noStrike" dirty="0">
                          <a:solidFill>
                            <a:srgbClr val="000000"/>
                          </a:solidFill>
                          <a:latin typeface="+mn-lt"/>
                        </a:rPr>
                        <a:t>2008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4</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0.22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729913">
                <a:tc>
                  <a:txBody>
                    <a:bodyPr/>
                    <a:lstStyle/>
                    <a:p>
                      <a:pPr algn="ctr" fontAlgn="b"/>
                      <a:r>
                        <a:rPr lang="en-US" sz="1400" b="0" i="0" u="none" strike="noStrike" dirty="0">
                          <a:solidFill>
                            <a:srgbClr val="000000"/>
                          </a:solidFill>
                          <a:latin typeface="+mn-lt"/>
                        </a:rPr>
                        <a:t>Sept 2009</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Partial </a:t>
                      </a:r>
                      <a:r>
                        <a:rPr lang="en-US" sz="1400" b="0" i="0" u="none" strike="noStrike" dirty="0" smtClean="0">
                          <a:solidFill>
                            <a:srgbClr val="000000"/>
                          </a:solidFill>
                          <a:latin typeface="+mn-lt"/>
                        </a:rPr>
                        <a:t>implement-</a:t>
                      </a:r>
                      <a:r>
                        <a:rPr lang="en-US" sz="1400" b="0" i="0" u="none" strike="noStrike" dirty="0" err="1" smtClean="0">
                          <a:solidFill>
                            <a:srgbClr val="000000"/>
                          </a:solidFill>
                          <a:latin typeface="+mn-lt"/>
                        </a:rPr>
                        <a:t>ation</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1.6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a:solidFill>
                            <a:srgbClr val="000000"/>
                          </a:solidFill>
                          <a:latin typeface="+mn-lt"/>
                        </a:rPr>
                        <a:t>June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a:solidFill>
                            <a:srgbClr val="000000"/>
                          </a:solidFill>
                          <a:latin typeface="+mn-lt"/>
                        </a:rPr>
                        <a:t>TauDEM</a:t>
                      </a:r>
                      <a:r>
                        <a:rPr lang="en-US" sz="1400" b="0" i="0" u="none" strike="noStrike" dirty="0">
                          <a:solidFill>
                            <a:srgbClr val="000000"/>
                          </a:solidFill>
                          <a:latin typeface="+mn-lt"/>
                        </a:rPr>
                        <a:t> 5</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8</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4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a:solidFill>
                            <a:srgbClr val="000000"/>
                          </a:solidFill>
                          <a:latin typeface="+mn-lt"/>
                        </a:rPr>
                        <a:t>Sept 2010</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 48 GB RAM PC</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4</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Hardware limits</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6 GB</a:t>
                      </a: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548616">
                <a:tc>
                  <a:txBody>
                    <a:bodyPr/>
                    <a:lstStyle/>
                    <a:p>
                      <a:pPr algn="ctr" fontAlgn="b"/>
                      <a:r>
                        <a:rPr lang="en-US" sz="1400" b="0" i="0" u="none" strike="noStrike" dirty="0" smtClean="0">
                          <a:solidFill>
                            <a:srgbClr val="000000"/>
                          </a:solidFill>
                          <a:latin typeface="+mn-lt"/>
                        </a:rPr>
                        <a:t>Sept 2010</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err="1" smtClean="0">
                          <a:solidFill>
                            <a:srgbClr val="000000"/>
                          </a:solidFill>
                          <a:latin typeface="+mn-lt"/>
                        </a:rPr>
                        <a:t>Multifile</a:t>
                      </a:r>
                      <a:r>
                        <a:rPr lang="en-US" sz="1400" b="0" i="0" u="none" strike="noStrike" dirty="0" smtClean="0">
                          <a:solidFill>
                            <a:srgbClr val="000000"/>
                          </a:solidFill>
                          <a:latin typeface="+mn-lt"/>
                        </a:rPr>
                        <a:t> on</a:t>
                      </a:r>
                      <a:r>
                        <a:rPr lang="en-US" sz="1400" b="0" i="0" u="none" strike="noStrike" baseline="0" dirty="0" smtClean="0">
                          <a:solidFill>
                            <a:srgbClr val="000000"/>
                          </a:solidFill>
                          <a:latin typeface="+mn-lt"/>
                        </a:rPr>
                        <a:t> cluster with 128 GB RAM</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128</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Hardware limits</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smtClean="0">
                          <a:solidFill>
                            <a:srgbClr val="000000"/>
                          </a:solidFill>
                          <a:latin typeface="+mn-lt"/>
                        </a:rPr>
                        <a:t>11 GB</a:t>
                      </a:r>
                      <a:endParaRPr lang="en-US" sz="1400" b="0" i="0" u="none" strike="noStrike" dirty="0">
                        <a:solidFill>
                          <a:srgbClr val="000000"/>
                        </a:solidFill>
                        <a:latin typeface="+mn-lt"/>
                      </a:endParaRPr>
                    </a:p>
                  </a:txBody>
                  <a:tcPr marL="9525" marR="9525" marT="9525"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bl>
          </a:graphicData>
        </a:graphic>
      </p:graphicFrame>
      <p:grpSp>
        <p:nvGrpSpPr>
          <p:cNvPr id="3" name="Group 19"/>
          <p:cNvGrpSpPr/>
          <p:nvPr/>
        </p:nvGrpSpPr>
        <p:grpSpPr>
          <a:xfrm>
            <a:off x="4267200" y="1524000"/>
            <a:ext cx="4724400" cy="4736425"/>
            <a:chOff x="4267200" y="1524000"/>
            <a:chExt cx="4724400" cy="4736425"/>
          </a:xfrm>
        </p:grpSpPr>
        <p:pic>
          <p:nvPicPr>
            <p:cNvPr id="2" name="Picture 1"/>
            <p:cNvPicPr>
              <a:picLocks noChangeAspect="1" noChangeArrowheads="1"/>
            </p:cNvPicPr>
            <p:nvPr/>
          </p:nvPicPr>
          <p:blipFill>
            <a:blip r:embed="rId3" cstate="print"/>
            <a:srcRect/>
            <a:stretch>
              <a:fillRect/>
            </a:stretch>
          </p:blipFill>
          <p:spPr bwMode="auto">
            <a:xfrm>
              <a:off x="4267200" y="1524000"/>
              <a:ext cx="4558632" cy="4736425"/>
            </a:xfrm>
            <a:prstGeom prst="rect">
              <a:avLst/>
            </a:prstGeom>
            <a:noFill/>
            <a:ln w="9525">
              <a:noFill/>
              <a:miter lim="800000"/>
              <a:headEnd/>
              <a:tailEnd/>
            </a:ln>
          </p:spPr>
        </p:pic>
        <p:sp>
          <p:nvSpPr>
            <p:cNvPr id="7" name="Rectangle 6"/>
            <p:cNvSpPr/>
            <p:nvPr/>
          </p:nvSpPr>
          <p:spPr>
            <a:xfrm>
              <a:off x="4571385" y="2090928"/>
              <a:ext cx="3259836" cy="35905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3" name="TextBox 12"/>
            <p:cNvSpPr txBox="1"/>
            <p:nvPr/>
          </p:nvSpPr>
          <p:spPr>
            <a:xfrm>
              <a:off x="5344695" y="2933032"/>
              <a:ext cx="598905"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1.6 GB</a:t>
              </a:r>
              <a:endParaRPr kumimoji="1" lang="en-US" sz="1100" dirty="0">
                <a:solidFill>
                  <a:srgbClr val="010000"/>
                </a:solidFill>
                <a:latin typeface="Times New Roman" pitchFamily="18" charset="0"/>
              </a:endParaRPr>
            </a:p>
          </p:txBody>
        </p:sp>
        <p:sp>
          <p:nvSpPr>
            <p:cNvPr id="14" name="TextBox 13"/>
            <p:cNvSpPr txBox="1"/>
            <p:nvPr/>
          </p:nvSpPr>
          <p:spPr>
            <a:xfrm>
              <a:off x="5842000" y="3596105"/>
              <a:ext cx="635000"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0.22 GB</a:t>
              </a:r>
              <a:endParaRPr kumimoji="1" lang="en-US" sz="1100" dirty="0">
                <a:solidFill>
                  <a:srgbClr val="010000"/>
                </a:solidFill>
                <a:latin typeface="Times New Roman" pitchFamily="18" charset="0"/>
              </a:endParaRPr>
            </a:p>
          </p:txBody>
        </p:sp>
        <p:sp>
          <p:nvSpPr>
            <p:cNvPr id="15" name="TextBox 14"/>
            <p:cNvSpPr txBox="1"/>
            <p:nvPr/>
          </p:nvSpPr>
          <p:spPr>
            <a:xfrm>
              <a:off x="4847389" y="2352843"/>
              <a:ext cx="410411"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4 GB</a:t>
              </a:r>
              <a:endParaRPr kumimoji="1" lang="en-US" sz="1100" dirty="0">
                <a:solidFill>
                  <a:srgbClr val="010000"/>
                </a:solidFill>
                <a:latin typeface="Times New Roman" pitchFamily="18" charset="0"/>
              </a:endParaRPr>
            </a:p>
          </p:txBody>
        </p:sp>
        <p:sp>
          <p:nvSpPr>
            <p:cNvPr id="16" name="TextBox 15"/>
            <p:cNvSpPr txBox="1"/>
            <p:nvPr/>
          </p:nvSpPr>
          <p:spPr>
            <a:xfrm>
              <a:off x="4598737" y="2104190"/>
              <a:ext cx="430463"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6 GB</a:t>
              </a:r>
              <a:endParaRPr kumimoji="1" lang="en-US" sz="1100" dirty="0">
                <a:solidFill>
                  <a:srgbClr val="010000"/>
                </a:solidFill>
                <a:latin typeface="Times New Roman" pitchFamily="18" charset="0"/>
              </a:endParaRPr>
            </a:p>
          </p:txBody>
        </p:sp>
        <p:sp>
          <p:nvSpPr>
            <p:cNvPr id="17" name="TextBox 16"/>
            <p:cNvSpPr txBox="1"/>
            <p:nvPr/>
          </p:nvSpPr>
          <p:spPr>
            <a:xfrm>
              <a:off x="4267201" y="1524000"/>
              <a:ext cx="533400" cy="169277"/>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100" dirty="0" smtClean="0">
                  <a:solidFill>
                    <a:srgbClr val="010000"/>
                  </a:solidFill>
                  <a:latin typeface="Times New Roman" pitchFamily="18" charset="0"/>
                </a:rPr>
                <a:t>11 GB</a:t>
              </a:r>
              <a:endParaRPr kumimoji="1" lang="en-US" sz="1100" dirty="0">
                <a:solidFill>
                  <a:srgbClr val="010000"/>
                </a:solidFill>
                <a:latin typeface="Times New Roman" pitchFamily="18" charset="0"/>
              </a:endParaRPr>
            </a:p>
          </p:txBody>
        </p:sp>
        <p:sp>
          <p:nvSpPr>
            <p:cNvPr id="8" name="Rectangle 7"/>
            <p:cNvSpPr>
              <a:spLocks noChangeAspect="1"/>
            </p:cNvSpPr>
            <p:nvPr/>
          </p:nvSpPr>
          <p:spPr>
            <a:xfrm>
              <a:off x="4847389" y="2352842"/>
              <a:ext cx="2787396" cy="27873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0" name="Rectangle 9"/>
            <p:cNvSpPr>
              <a:spLocks noChangeAspect="1"/>
            </p:cNvSpPr>
            <p:nvPr/>
          </p:nvSpPr>
          <p:spPr>
            <a:xfrm>
              <a:off x="5344695" y="2933032"/>
              <a:ext cx="1700784" cy="17007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11" name="Rectangle 10"/>
            <p:cNvSpPr>
              <a:spLocks noChangeAspect="1"/>
            </p:cNvSpPr>
            <p:nvPr/>
          </p:nvSpPr>
          <p:spPr>
            <a:xfrm>
              <a:off x="5842000" y="3596105"/>
              <a:ext cx="661416" cy="661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sp>
          <p:nvSpPr>
            <p:cNvPr id="6" name="Rectangle 5"/>
            <p:cNvSpPr/>
            <p:nvPr/>
          </p:nvSpPr>
          <p:spPr>
            <a:xfrm>
              <a:off x="4267200" y="1524000"/>
              <a:ext cx="4724400" cy="4724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kumimoji="1" lang="en-US" sz="2000">
                <a:solidFill>
                  <a:srgbClr val="FFFFFF"/>
                </a:solidFill>
              </a:endParaRPr>
            </a:p>
          </p:txBody>
        </p:sp>
      </p:grpSp>
      <p:sp>
        <p:nvSpPr>
          <p:cNvPr id="18" name="TextBox 17"/>
          <p:cNvSpPr txBox="1"/>
          <p:nvPr/>
        </p:nvSpPr>
        <p:spPr>
          <a:xfrm>
            <a:off x="5638800" y="6324600"/>
            <a:ext cx="2133600" cy="215444"/>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400" dirty="0" smtClean="0">
                <a:solidFill>
                  <a:srgbClr val="010000"/>
                </a:solidFill>
                <a:latin typeface="Times New Roman" pitchFamily="18" charset="0"/>
              </a:rPr>
              <a:t>At 10 m grid cell size</a:t>
            </a:r>
            <a:endParaRPr kumimoji="1" lang="en-US" sz="1400" dirty="0">
              <a:solidFill>
                <a:srgbClr val="010000"/>
              </a:solidFill>
              <a:latin typeface="Times New Roman" pitchFamily="18" charset="0"/>
            </a:endParaRPr>
          </a:p>
        </p:txBody>
      </p:sp>
      <p:sp>
        <p:nvSpPr>
          <p:cNvPr id="21" name="TextBox 20"/>
          <p:cNvSpPr txBox="1"/>
          <p:nvPr/>
        </p:nvSpPr>
        <p:spPr>
          <a:xfrm>
            <a:off x="914400" y="6172200"/>
            <a:ext cx="2133600" cy="215444"/>
          </a:xfrm>
          <a:prstGeom prst="rect">
            <a:avLst/>
          </a:prstGeom>
          <a:solidFill>
            <a:schemeClr val="bg1"/>
          </a:solidFill>
        </p:spPr>
        <p:txBody>
          <a:bodyPr wrap="square" lIns="45720" tIns="0" rIns="45720" bIns="0" rtlCol="0">
            <a:spAutoFit/>
          </a:bodyPr>
          <a:lstStyle/>
          <a:p>
            <a:pPr algn="ctr" eaLnBrk="0" fontAlgn="base" hangingPunct="0">
              <a:spcBef>
                <a:spcPct val="0"/>
              </a:spcBef>
              <a:spcAft>
                <a:spcPct val="0"/>
              </a:spcAft>
            </a:pPr>
            <a:r>
              <a:rPr kumimoji="1" lang="en-US" sz="1400" dirty="0" smtClean="0">
                <a:solidFill>
                  <a:srgbClr val="010000"/>
                </a:solidFill>
                <a:latin typeface="Times New Roman" pitchFamily="18" charset="0"/>
              </a:rPr>
              <a:t>Single file size limit 4GB</a:t>
            </a:r>
            <a:endParaRPr kumimoji="1" lang="en-US" sz="1400" dirty="0">
              <a:solidFill>
                <a:srgbClr val="010000"/>
              </a:solidFill>
              <a:latin typeface="Times New Roman" pitchFamily="18" charset="0"/>
            </a:endParaRPr>
          </a:p>
        </p:txBody>
      </p:sp>
      <p:sp>
        <p:nvSpPr>
          <p:cNvPr id="19" name="Title 18"/>
          <p:cNvSpPr>
            <a:spLocks noGrp="1"/>
          </p:cNvSpPr>
          <p:nvPr>
            <p:ph type="title"/>
          </p:nvPr>
        </p:nvSpPr>
        <p:spPr>
          <a:xfrm>
            <a:off x="2787127" y="276113"/>
            <a:ext cx="6096000" cy="1143000"/>
          </a:xfrm>
        </p:spPr>
        <p:txBody>
          <a:bodyPr/>
          <a:lstStyle/>
          <a:p>
            <a:r>
              <a:rPr lang="en-US" dirty="0" smtClean="0"/>
              <a:t>Capabilities Summary</a:t>
            </a:r>
            <a:endParaRPr lang="en-US" dirty="0"/>
          </a:p>
        </p:txBody>
      </p:sp>
    </p:spTree>
    <p:extLst>
      <p:ext uri="{BB962C8B-B14F-4D97-AF65-F5344CB8AC3E}">
        <p14:creationId xmlns:p14="http://schemas.microsoft.com/office/powerpoint/2010/main" val="9737556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870" name="Picture 6"/>
          <p:cNvPicPr>
            <a:picLocks noChangeAspect="1" noChangeArrowheads="1"/>
          </p:cNvPicPr>
          <p:nvPr/>
        </p:nvPicPr>
        <p:blipFill>
          <a:blip r:embed="rId4" cstate="print"/>
          <a:srcRect t="15373" b="4485"/>
          <a:stretch>
            <a:fillRect/>
          </a:stretch>
        </p:blipFill>
        <p:spPr bwMode="auto">
          <a:xfrm>
            <a:off x="304800" y="2286000"/>
            <a:ext cx="4234021" cy="3266524"/>
          </a:xfrm>
          <a:prstGeom prst="rect">
            <a:avLst/>
          </a:prstGeom>
          <a:noFill/>
        </p:spPr>
      </p:pic>
      <p:pic>
        <p:nvPicPr>
          <p:cNvPr id="36867" name="Picture 3"/>
          <p:cNvPicPr>
            <a:picLocks noChangeAspect="1" noChangeArrowheads="1"/>
          </p:cNvPicPr>
          <p:nvPr/>
        </p:nvPicPr>
        <p:blipFill>
          <a:blip r:embed="rId5" cstate="print"/>
          <a:srcRect t="15640" b="3613"/>
          <a:stretch>
            <a:fillRect/>
          </a:stretch>
        </p:blipFill>
        <p:spPr bwMode="auto">
          <a:xfrm>
            <a:off x="4572001" y="2286000"/>
            <a:ext cx="4234021" cy="3291184"/>
          </a:xfrm>
          <a:prstGeom prst="rect">
            <a:avLst/>
          </a:prstGeom>
          <a:noFill/>
        </p:spPr>
      </p:pic>
      <p:graphicFrame>
        <p:nvGraphicFramePr>
          <p:cNvPr id="36869" name="Object 5"/>
          <p:cNvGraphicFramePr>
            <a:graphicFrameLocks noChangeAspect="1"/>
          </p:cNvGraphicFramePr>
          <p:nvPr/>
        </p:nvGraphicFramePr>
        <p:xfrm>
          <a:off x="7162800" y="3733800"/>
          <a:ext cx="1189038" cy="401638"/>
        </p:xfrm>
        <a:graphic>
          <a:graphicData uri="http://schemas.openxmlformats.org/presentationml/2006/ole">
            <mc:AlternateContent xmlns:mc="http://schemas.openxmlformats.org/markup-compatibility/2006">
              <mc:Choice xmlns:v="urn:schemas-microsoft-com:vml" Requires="v">
                <p:oleObj spid="_x0000_s5208" name="Equation" r:id="rId6" imgW="596641" imgH="203112" progId="Equation.3">
                  <p:embed/>
                </p:oleObj>
              </mc:Choice>
              <mc:Fallback>
                <p:oleObj name="Equation" r:id="rId6" imgW="596641" imgH="203112"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2800" y="3733800"/>
                        <a:ext cx="1189038" cy="401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8" name="Object 4"/>
          <p:cNvGraphicFramePr>
            <a:graphicFrameLocks noChangeAspect="1"/>
          </p:cNvGraphicFramePr>
          <p:nvPr/>
        </p:nvGraphicFramePr>
        <p:xfrm>
          <a:off x="6096000" y="2514600"/>
          <a:ext cx="1189038" cy="384175"/>
        </p:xfrm>
        <a:graphic>
          <a:graphicData uri="http://schemas.openxmlformats.org/presentationml/2006/ole">
            <mc:AlternateContent xmlns:mc="http://schemas.openxmlformats.org/markup-compatibility/2006">
              <mc:Choice xmlns:v="urn:schemas-microsoft-com:vml" Requires="v">
                <p:oleObj spid="_x0000_s5209" name="Equation" r:id="rId8" imgW="583947" imgH="190417" progId="Equation.3">
                  <p:embed/>
                </p:oleObj>
              </mc:Choice>
              <mc:Fallback>
                <p:oleObj name="Equation" r:id="rId8" imgW="583947" imgH="190417"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2514600"/>
                        <a:ext cx="1189038" cy="384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6872" name="Picture 9"/>
          <p:cNvPicPr>
            <a:picLocks noChangeAspect="1" noChangeArrowheads="1"/>
          </p:cNvPicPr>
          <p:nvPr/>
        </p:nvPicPr>
        <p:blipFill>
          <a:blip r:embed="rId10" cstate="print"/>
          <a:srcRect/>
          <a:stretch>
            <a:fillRect/>
          </a:stretch>
        </p:blipFill>
        <p:spPr bwMode="auto">
          <a:xfrm>
            <a:off x="1549918" y="4241976"/>
            <a:ext cx="1193282" cy="406224"/>
          </a:xfrm>
          <a:prstGeom prst="rect">
            <a:avLst/>
          </a:prstGeom>
          <a:noFill/>
        </p:spPr>
      </p:pic>
      <p:pic>
        <p:nvPicPr>
          <p:cNvPr id="36871" name="Picture 10"/>
          <p:cNvPicPr>
            <a:picLocks noChangeAspect="1" noChangeArrowheads="1"/>
          </p:cNvPicPr>
          <p:nvPr/>
        </p:nvPicPr>
        <p:blipFill>
          <a:blip r:embed="rId11" cstate="print"/>
          <a:srcRect/>
          <a:stretch>
            <a:fillRect/>
          </a:stretch>
        </p:blipFill>
        <p:spPr bwMode="auto">
          <a:xfrm>
            <a:off x="2895599" y="3733800"/>
            <a:ext cx="1193800" cy="381000"/>
          </a:xfrm>
          <a:prstGeom prst="rect">
            <a:avLst/>
          </a:prstGeom>
          <a:noFill/>
        </p:spPr>
      </p:pic>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5" name="Rectangle 14"/>
          <p:cNvSpPr/>
          <p:nvPr/>
        </p:nvSpPr>
        <p:spPr>
          <a:xfrm>
            <a:off x="0" y="1905000"/>
            <a:ext cx="9144000" cy="369332"/>
          </a:xfrm>
          <a:prstGeom prst="rect">
            <a:avLst/>
          </a:prstGeom>
        </p:spPr>
        <p:txBody>
          <a:bodyPr wrap="square">
            <a:spAutoFit/>
          </a:bodyPr>
          <a:lstStyle/>
          <a:p>
            <a:pPr algn="ctr" eaLnBrk="0" fontAlgn="base" hangingPunct="0">
              <a:spcBef>
                <a:spcPct val="0"/>
              </a:spcBef>
              <a:spcAft>
                <a:spcPct val="0"/>
              </a:spcAft>
            </a:pPr>
            <a:r>
              <a:rPr kumimoji="1" lang="en-GB" dirty="0" smtClean="0">
                <a:solidFill>
                  <a:srgbClr val="009999"/>
                </a:solidFill>
                <a:latin typeface="Calibri" pitchFamily="34" charset="0"/>
                <a:ea typeface="Times New Roman" pitchFamily="18" charset="0"/>
                <a:cs typeface="Calibri" pitchFamily="34" charset="0"/>
              </a:rPr>
              <a:t>Parallel Pit Remove timing for NEDB test dataset (14849 x 27174 cells </a:t>
            </a:r>
            <a:r>
              <a:rPr kumimoji="1" lang="en-GB" dirty="0" smtClean="0">
                <a:solidFill>
                  <a:srgbClr val="009999"/>
                </a:solidFill>
                <a:latin typeface="Calibri" pitchFamily="34" charset="0"/>
                <a:ea typeface="Times New Roman" pitchFamily="18" charset="0"/>
                <a:cs typeface="Calibri" pitchFamily="34" charset="0"/>
                <a:sym typeface="Symbol" pitchFamily="18" charset="2"/>
              </a:rPr>
              <a:t></a:t>
            </a:r>
            <a:r>
              <a:rPr kumimoji="1" lang="en-GB" dirty="0" smtClean="0">
                <a:solidFill>
                  <a:srgbClr val="009999"/>
                </a:solidFill>
                <a:latin typeface="Calibri" pitchFamily="34" charset="0"/>
                <a:ea typeface="Times New Roman" pitchFamily="18" charset="0"/>
                <a:cs typeface="Calibri" pitchFamily="34" charset="0"/>
              </a:rPr>
              <a:t> 1.6 GB). </a:t>
            </a:r>
            <a:endParaRPr kumimoji="1" lang="en-US" dirty="0">
              <a:solidFill>
                <a:srgbClr val="009999"/>
              </a:solidFill>
              <a:latin typeface="Calibri" pitchFamily="34" charset="0"/>
              <a:cs typeface="Calibri" pitchFamily="34" charset="0"/>
            </a:endParaRPr>
          </a:p>
        </p:txBody>
      </p:sp>
      <p:sp>
        <p:nvSpPr>
          <p:cNvPr id="16" name="Rectangle 15"/>
          <p:cNvSpPr/>
          <p:nvPr/>
        </p:nvSpPr>
        <p:spPr>
          <a:xfrm>
            <a:off x="4495800" y="5736848"/>
            <a:ext cx="4419601" cy="707886"/>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09999"/>
                </a:solidFill>
                <a:latin typeface="Calibri" pitchFamily="34" charset="0"/>
                <a:ea typeface="Times New Roman" pitchFamily="18" charset="0"/>
                <a:cs typeface="Calibri" pitchFamily="34" charset="0"/>
              </a:rPr>
              <a:t>128 processor cluster </a:t>
            </a:r>
          </a:p>
          <a:p>
            <a:pPr algn="ctr" eaLnBrk="0" fontAlgn="base" hangingPunct="0">
              <a:spcBef>
                <a:spcPct val="0"/>
              </a:spcBef>
              <a:spcAft>
                <a:spcPct val="0"/>
              </a:spcAft>
            </a:pPr>
            <a:r>
              <a:rPr kumimoji="1" lang="en-GB" sz="1200" dirty="0" smtClean="0">
                <a:solidFill>
                  <a:srgbClr val="009999"/>
                </a:solidFill>
                <a:latin typeface="Calibri" pitchFamily="34" charset="0"/>
                <a:ea typeface="Times New Roman" pitchFamily="18" charset="0"/>
                <a:cs typeface="Calibri" pitchFamily="34" charset="0"/>
              </a:rPr>
              <a:t>16 diskless Dell SC1435 compute nodes, each with 2.0GHz dual quad-core AMD </a:t>
            </a:r>
            <a:r>
              <a:rPr kumimoji="1" lang="en-GB" sz="1200" dirty="0" err="1" smtClean="0">
                <a:solidFill>
                  <a:srgbClr val="009999"/>
                </a:solidFill>
                <a:latin typeface="Calibri" pitchFamily="34" charset="0"/>
                <a:ea typeface="Times New Roman" pitchFamily="18" charset="0"/>
                <a:cs typeface="Calibri" pitchFamily="34" charset="0"/>
              </a:rPr>
              <a:t>Opteron</a:t>
            </a:r>
            <a:r>
              <a:rPr kumimoji="1" lang="en-GB" sz="1200" dirty="0" smtClean="0">
                <a:solidFill>
                  <a:srgbClr val="009999"/>
                </a:solidFill>
                <a:latin typeface="Calibri" pitchFamily="34" charset="0"/>
                <a:ea typeface="Times New Roman" pitchFamily="18" charset="0"/>
                <a:cs typeface="Calibri" pitchFamily="34" charset="0"/>
              </a:rPr>
              <a:t> 2350 processors with 8GB RAM </a:t>
            </a:r>
            <a:endParaRPr kumimoji="1" lang="en-US" sz="1200" dirty="0" smtClean="0">
              <a:solidFill>
                <a:srgbClr val="009999"/>
              </a:solidFill>
              <a:latin typeface="Calibri" pitchFamily="34" charset="0"/>
              <a:ea typeface="Times New Roman" pitchFamily="18" charset="0"/>
              <a:cs typeface="Calibri" pitchFamily="34" charset="0"/>
            </a:endParaRPr>
          </a:p>
        </p:txBody>
      </p:sp>
      <p:sp>
        <p:nvSpPr>
          <p:cNvPr id="17" name="Rectangle 16"/>
          <p:cNvSpPr/>
          <p:nvPr/>
        </p:nvSpPr>
        <p:spPr>
          <a:xfrm>
            <a:off x="762000" y="5736848"/>
            <a:ext cx="3429000" cy="954107"/>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09999"/>
                </a:solidFill>
                <a:latin typeface="Calibri" pitchFamily="34" charset="0"/>
                <a:ea typeface="Times New Roman" pitchFamily="18" charset="0"/>
                <a:cs typeface="Calibri" pitchFamily="34" charset="0"/>
              </a:rPr>
              <a:t>8 processor PC</a:t>
            </a:r>
          </a:p>
          <a:p>
            <a:pPr algn="ctr" eaLnBrk="0" fontAlgn="base" hangingPunct="0">
              <a:spcBef>
                <a:spcPct val="0"/>
              </a:spcBef>
              <a:spcAft>
                <a:spcPct val="0"/>
              </a:spcAft>
            </a:pPr>
            <a:r>
              <a:rPr kumimoji="1" lang="en-US" sz="1200" dirty="0" smtClean="0">
                <a:solidFill>
                  <a:srgbClr val="009999"/>
                </a:solidFill>
                <a:latin typeface="Calibri" pitchFamily="34" charset="0"/>
                <a:ea typeface="Times New Roman" pitchFamily="18" charset="0"/>
                <a:cs typeface="Calibri" pitchFamily="34" charset="0"/>
                <a:sym typeface="Symbol" pitchFamily="18" charset="2"/>
              </a:rPr>
              <a:t>Dual quad-core Xeon E5405 2.0GHz PC with 16GB RAM</a:t>
            </a:r>
          </a:p>
          <a:p>
            <a:pPr algn="ctr" eaLnBrk="0" fontAlgn="base" hangingPunct="0">
              <a:spcBef>
                <a:spcPct val="0"/>
              </a:spcBef>
              <a:spcAft>
                <a:spcPct val="0"/>
              </a:spcAft>
            </a:pPr>
            <a:endParaRPr kumimoji="1" lang="en-US" sz="1600" dirty="0" smtClean="0">
              <a:solidFill>
                <a:srgbClr val="009999"/>
              </a:solidFill>
              <a:latin typeface="Calibri" pitchFamily="34" charset="0"/>
              <a:ea typeface="Times New Roman" pitchFamily="18" charset="0"/>
              <a:cs typeface="Calibri" pitchFamily="34" charset="0"/>
              <a:sym typeface="Symbol" pitchFamily="18" charset="2"/>
            </a:endParaRPr>
          </a:p>
        </p:txBody>
      </p:sp>
      <p:sp>
        <p:nvSpPr>
          <p:cNvPr id="14" name="Title 13"/>
          <p:cNvSpPr>
            <a:spLocks noGrp="1"/>
          </p:cNvSpPr>
          <p:nvPr>
            <p:ph type="title"/>
          </p:nvPr>
        </p:nvSpPr>
        <p:spPr>
          <a:xfrm>
            <a:off x="1602889" y="609600"/>
            <a:ext cx="7312511" cy="1143000"/>
          </a:xfrm>
        </p:spPr>
        <p:txBody>
          <a:bodyPr/>
          <a:lstStyle/>
          <a:p>
            <a:r>
              <a:rPr lang="en-US" dirty="0" smtClean="0"/>
              <a:t>Improved runtime efficiency</a:t>
            </a:r>
            <a:br>
              <a:rPr lang="en-US" dirty="0" smtClean="0"/>
            </a:br>
            <a:endParaRPr lang="en-US" dirty="0"/>
          </a:p>
        </p:txBody>
      </p:sp>
    </p:spTree>
    <p:extLst>
      <p:ext uri="{BB962C8B-B14F-4D97-AF65-F5344CB8AC3E}">
        <p14:creationId xmlns:p14="http://schemas.microsoft.com/office/powerpoint/2010/main" val="15806915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sp>
        <p:nvSpPr>
          <p:cNvPr id="15" name="Rectangle 14"/>
          <p:cNvSpPr/>
          <p:nvPr/>
        </p:nvSpPr>
        <p:spPr>
          <a:xfrm>
            <a:off x="0" y="1871246"/>
            <a:ext cx="9144000" cy="338554"/>
          </a:xfrm>
          <a:prstGeom prst="rect">
            <a:avLst/>
          </a:prstGeom>
        </p:spPr>
        <p:txBody>
          <a:bodyPr wrap="square">
            <a:spAutoFit/>
          </a:bodyPr>
          <a:lstStyle/>
          <a:p>
            <a:pPr algn="ctr" eaLnBrk="0" fontAlgn="base" hangingPunct="0">
              <a:spcBef>
                <a:spcPct val="0"/>
              </a:spcBef>
              <a:spcAft>
                <a:spcPct val="0"/>
              </a:spcAft>
            </a:pPr>
            <a:r>
              <a:rPr kumimoji="1" lang="en-US" sz="1600" dirty="0" smtClean="0">
                <a:solidFill>
                  <a:srgbClr val="010000"/>
                </a:solidFill>
                <a:ea typeface="Times New Roman" pitchFamily="18" charset="0"/>
                <a:cs typeface="Times New Roman" pitchFamily="18" charset="0"/>
              </a:rPr>
              <a:t>Parallel D-Infinity Contributing Area Timing for Boise River dataset (24856 x 24000 cells ~ 2.4 GB)</a:t>
            </a:r>
            <a:endParaRPr kumimoji="1" lang="en-US" sz="1600" dirty="0">
              <a:solidFill>
                <a:srgbClr val="010000"/>
              </a:solidFill>
            </a:endParaRPr>
          </a:p>
        </p:txBody>
      </p:sp>
      <p:sp>
        <p:nvSpPr>
          <p:cNvPr id="16" name="Rectangle 15"/>
          <p:cNvSpPr/>
          <p:nvPr/>
        </p:nvSpPr>
        <p:spPr>
          <a:xfrm>
            <a:off x="4495800" y="5736848"/>
            <a:ext cx="4419601" cy="707886"/>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10000"/>
                </a:solidFill>
                <a:ea typeface="Times New Roman" pitchFamily="18" charset="0"/>
                <a:cs typeface="Times New Roman" pitchFamily="18" charset="0"/>
              </a:rPr>
              <a:t>128 processor cluster </a:t>
            </a:r>
          </a:p>
          <a:p>
            <a:pPr algn="ctr" eaLnBrk="0" fontAlgn="base" hangingPunct="0">
              <a:spcBef>
                <a:spcPct val="0"/>
              </a:spcBef>
              <a:spcAft>
                <a:spcPct val="0"/>
              </a:spcAft>
            </a:pPr>
            <a:r>
              <a:rPr kumimoji="1" lang="en-GB" sz="1200" dirty="0" smtClean="0">
                <a:solidFill>
                  <a:srgbClr val="010000"/>
                </a:solidFill>
                <a:ea typeface="Times New Roman" pitchFamily="18" charset="0"/>
                <a:cs typeface="Times New Roman" pitchFamily="18" charset="0"/>
              </a:rPr>
              <a:t>16 diskless Dell SC1435 compute nodes, each with 2.0GHz dual quad-core AMD </a:t>
            </a:r>
            <a:r>
              <a:rPr kumimoji="1" lang="en-GB" sz="1200" dirty="0" err="1" smtClean="0">
                <a:solidFill>
                  <a:srgbClr val="010000"/>
                </a:solidFill>
                <a:ea typeface="Times New Roman" pitchFamily="18" charset="0"/>
                <a:cs typeface="Times New Roman" pitchFamily="18" charset="0"/>
              </a:rPr>
              <a:t>Opteron</a:t>
            </a:r>
            <a:r>
              <a:rPr kumimoji="1" lang="en-GB" sz="1200" dirty="0" smtClean="0">
                <a:solidFill>
                  <a:srgbClr val="010000"/>
                </a:solidFill>
                <a:ea typeface="Times New Roman" pitchFamily="18" charset="0"/>
                <a:cs typeface="Times New Roman" pitchFamily="18" charset="0"/>
              </a:rPr>
              <a:t> 2350 processors with 8GB RAM </a:t>
            </a:r>
            <a:endParaRPr kumimoji="1" lang="en-US" sz="1200" dirty="0" smtClean="0">
              <a:solidFill>
                <a:srgbClr val="010000"/>
              </a:solidFill>
              <a:ea typeface="Times New Roman" pitchFamily="18" charset="0"/>
              <a:cs typeface="Times New Roman" pitchFamily="18" charset="0"/>
            </a:endParaRPr>
          </a:p>
        </p:txBody>
      </p:sp>
      <p:sp>
        <p:nvSpPr>
          <p:cNvPr id="17" name="Rectangle 16"/>
          <p:cNvSpPr/>
          <p:nvPr/>
        </p:nvSpPr>
        <p:spPr>
          <a:xfrm>
            <a:off x="762000" y="5736848"/>
            <a:ext cx="3429000" cy="954107"/>
          </a:xfrm>
          <a:prstGeom prst="rect">
            <a:avLst/>
          </a:prstGeom>
        </p:spPr>
        <p:txBody>
          <a:bodyPr wrap="square">
            <a:spAutoFit/>
          </a:bodyPr>
          <a:lstStyle/>
          <a:p>
            <a:pPr algn="ctr" eaLnBrk="0" fontAlgn="base" hangingPunct="0">
              <a:spcBef>
                <a:spcPct val="0"/>
              </a:spcBef>
              <a:spcAft>
                <a:spcPct val="0"/>
              </a:spcAft>
            </a:pPr>
            <a:r>
              <a:rPr kumimoji="1" lang="en-GB" sz="1600" dirty="0" smtClean="0">
                <a:solidFill>
                  <a:srgbClr val="010000"/>
                </a:solidFill>
                <a:ea typeface="Times New Roman" pitchFamily="18" charset="0"/>
                <a:cs typeface="Times New Roman" pitchFamily="18" charset="0"/>
              </a:rPr>
              <a:t>8 processor PC</a:t>
            </a:r>
          </a:p>
          <a:p>
            <a:pPr algn="ctr" eaLnBrk="0" fontAlgn="base" hangingPunct="0">
              <a:spcBef>
                <a:spcPct val="0"/>
              </a:spcBef>
              <a:spcAft>
                <a:spcPct val="0"/>
              </a:spcAft>
            </a:pPr>
            <a:r>
              <a:rPr kumimoji="1" lang="en-US" sz="1200" dirty="0" smtClean="0">
                <a:solidFill>
                  <a:srgbClr val="010000"/>
                </a:solidFill>
                <a:ea typeface="Times New Roman" pitchFamily="18" charset="0"/>
                <a:cs typeface="Arial" pitchFamily="34" charset="0"/>
                <a:sym typeface="Symbol" pitchFamily="18" charset="2"/>
              </a:rPr>
              <a:t>Dual quad-core Xeon E5405 2.0GHz PC with 16GB RAM</a:t>
            </a:r>
          </a:p>
          <a:p>
            <a:pPr algn="ctr" eaLnBrk="0" fontAlgn="base" hangingPunct="0">
              <a:spcBef>
                <a:spcPct val="0"/>
              </a:spcBef>
              <a:spcAft>
                <a:spcPct val="0"/>
              </a:spcAft>
            </a:pPr>
            <a:endParaRPr kumimoji="1" lang="en-US" sz="1600" dirty="0" smtClean="0">
              <a:solidFill>
                <a:srgbClr val="010000"/>
              </a:solidFill>
              <a:ea typeface="Times New Roman" pitchFamily="18" charset="0"/>
              <a:cs typeface="Times New Roman" pitchFamily="18" charset="0"/>
              <a:sym typeface="Symbol" pitchFamily="18" charset="2"/>
            </a:endParaRPr>
          </a:p>
        </p:txBody>
      </p:sp>
      <p:grpSp>
        <p:nvGrpSpPr>
          <p:cNvPr id="2" name="Group 20"/>
          <p:cNvGrpSpPr/>
          <p:nvPr/>
        </p:nvGrpSpPr>
        <p:grpSpPr>
          <a:xfrm>
            <a:off x="381000" y="2362200"/>
            <a:ext cx="4234021" cy="3290165"/>
            <a:chOff x="381000" y="2362200"/>
            <a:chExt cx="4234021" cy="3290165"/>
          </a:xfrm>
        </p:grpSpPr>
        <p:pic>
          <p:nvPicPr>
            <p:cNvPr id="37892" name="Picture 4"/>
            <p:cNvPicPr>
              <a:picLocks noChangeAspect="1" noChangeArrowheads="1"/>
            </p:cNvPicPr>
            <p:nvPr/>
          </p:nvPicPr>
          <p:blipFill>
            <a:blip r:embed="rId4" cstate="print"/>
            <a:srcRect t="14792" b="4486"/>
            <a:stretch>
              <a:fillRect/>
            </a:stretch>
          </p:blipFill>
          <p:spPr bwMode="auto">
            <a:xfrm>
              <a:off x="381000" y="2362200"/>
              <a:ext cx="4234021" cy="3290165"/>
            </a:xfrm>
            <a:prstGeom prst="rect">
              <a:avLst/>
            </a:prstGeom>
            <a:noFill/>
            <a:ln w="9525">
              <a:noFill/>
              <a:miter lim="800000"/>
              <a:headEnd/>
              <a:tailEnd/>
            </a:ln>
          </p:spPr>
        </p:pic>
        <p:pic>
          <p:nvPicPr>
            <p:cNvPr id="37893" name="Picture 12"/>
            <p:cNvPicPr>
              <a:picLocks noChangeAspect="1" noChangeArrowheads="1"/>
            </p:cNvPicPr>
            <p:nvPr/>
          </p:nvPicPr>
          <p:blipFill>
            <a:blip r:embed="rId5" cstate="print"/>
            <a:stretch>
              <a:fillRect/>
            </a:stretch>
          </p:blipFill>
          <p:spPr bwMode="auto">
            <a:xfrm>
              <a:off x="1524000" y="3657600"/>
              <a:ext cx="894962" cy="304668"/>
            </a:xfrm>
            <a:prstGeom prst="rect">
              <a:avLst/>
            </a:prstGeom>
            <a:noFill/>
            <a:ln w="9525">
              <a:noFill/>
              <a:miter lim="800000"/>
              <a:headEnd/>
              <a:tailEnd/>
            </a:ln>
          </p:spPr>
        </p:pic>
        <p:pic>
          <p:nvPicPr>
            <p:cNvPr id="37894" name="Picture 13"/>
            <p:cNvPicPr>
              <a:picLocks noChangeAspect="1" noChangeArrowheads="1"/>
            </p:cNvPicPr>
            <p:nvPr/>
          </p:nvPicPr>
          <p:blipFill>
            <a:blip r:embed="rId6" cstate="print"/>
            <a:srcRect/>
            <a:stretch>
              <a:fillRect/>
            </a:stretch>
          </p:blipFill>
          <p:spPr bwMode="auto">
            <a:xfrm>
              <a:off x="2743200" y="3200400"/>
              <a:ext cx="895350" cy="285750"/>
            </a:xfrm>
            <a:prstGeom prst="rect">
              <a:avLst/>
            </a:prstGeom>
            <a:noFill/>
            <a:ln w="9525">
              <a:noFill/>
              <a:miter lim="800000"/>
              <a:headEnd/>
              <a:tailEnd/>
            </a:ln>
          </p:spPr>
        </p:pic>
      </p:grpSp>
      <p:grpSp>
        <p:nvGrpSpPr>
          <p:cNvPr id="3" name="Group 19"/>
          <p:cNvGrpSpPr/>
          <p:nvPr/>
        </p:nvGrpSpPr>
        <p:grpSpPr>
          <a:xfrm>
            <a:off x="4376579" y="2362200"/>
            <a:ext cx="4234021" cy="3290165"/>
            <a:chOff x="4191000" y="2438400"/>
            <a:chExt cx="4234021" cy="3290165"/>
          </a:xfrm>
        </p:grpSpPr>
        <p:pic>
          <p:nvPicPr>
            <p:cNvPr id="37895" name="Picture 7"/>
            <p:cNvPicPr>
              <a:picLocks noChangeAspect="1" noChangeArrowheads="1"/>
            </p:cNvPicPr>
            <p:nvPr/>
          </p:nvPicPr>
          <p:blipFill>
            <a:blip r:embed="rId7" cstate="print"/>
            <a:srcRect t="14792" b="4486"/>
            <a:stretch>
              <a:fillRect/>
            </a:stretch>
          </p:blipFill>
          <p:spPr bwMode="auto">
            <a:xfrm>
              <a:off x="4191000" y="2438400"/>
              <a:ext cx="4234021" cy="3290165"/>
            </a:xfrm>
            <a:prstGeom prst="rect">
              <a:avLst/>
            </a:prstGeom>
            <a:noFill/>
            <a:ln w="9525">
              <a:noFill/>
              <a:miter lim="800000"/>
              <a:headEnd/>
              <a:tailEnd/>
            </a:ln>
          </p:spPr>
        </p:pic>
        <p:graphicFrame>
          <p:nvGraphicFramePr>
            <p:cNvPr id="37896" name="Object 8"/>
            <p:cNvGraphicFramePr>
              <a:graphicFrameLocks noChangeAspect="1"/>
            </p:cNvGraphicFramePr>
            <p:nvPr/>
          </p:nvGraphicFramePr>
          <p:xfrm>
            <a:off x="5019675" y="2897188"/>
            <a:ext cx="1014413" cy="684212"/>
          </p:xfrm>
          <a:graphic>
            <a:graphicData uri="http://schemas.openxmlformats.org/presentationml/2006/ole">
              <mc:AlternateContent xmlns:mc="http://schemas.openxmlformats.org/markup-compatibility/2006">
                <mc:Choice xmlns:v="urn:schemas-microsoft-com:vml" Requires="v">
                  <p:oleObj spid="_x0000_s6232" name="Equation" r:id="rId8" imgW="672840" imgH="457200" progId="Equation.3">
                    <p:embed/>
                  </p:oleObj>
                </mc:Choice>
                <mc:Fallback>
                  <p:oleObj name="Equation" r:id="rId8" imgW="672840" imgH="4572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19675" y="2897188"/>
                          <a:ext cx="1014413" cy="6842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897" name="Object 9"/>
            <p:cNvGraphicFramePr>
              <a:graphicFrameLocks noChangeAspect="1"/>
            </p:cNvGraphicFramePr>
            <p:nvPr/>
          </p:nvGraphicFramePr>
          <p:xfrm>
            <a:off x="4953000" y="4191000"/>
            <a:ext cx="1014413" cy="684213"/>
          </p:xfrm>
          <a:graphic>
            <a:graphicData uri="http://schemas.openxmlformats.org/presentationml/2006/ole">
              <mc:AlternateContent xmlns:mc="http://schemas.openxmlformats.org/markup-compatibility/2006">
                <mc:Choice xmlns:v="urn:schemas-microsoft-com:vml" Requires="v">
                  <p:oleObj spid="_x0000_s6233" name="Equation" r:id="rId10" imgW="672840" imgH="457200" progId="Equation.3">
                    <p:embed/>
                  </p:oleObj>
                </mc:Choice>
                <mc:Fallback>
                  <p:oleObj name="Equation" r:id="rId10" imgW="67284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4191000"/>
                          <a:ext cx="1014413" cy="684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9" name="Title 18"/>
          <p:cNvSpPr>
            <a:spLocks noGrp="1"/>
          </p:cNvSpPr>
          <p:nvPr>
            <p:ph type="title"/>
          </p:nvPr>
        </p:nvSpPr>
        <p:spPr>
          <a:xfrm>
            <a:off x="1828801" y="147021"/>
            <a:ext cx="7097358" cy="1143000"/>
          </a:xfrm>
        </p:spPr>
        <p:txBody>
          <a:bodyPr/>
          <a:lstStyle/>
          <a:p>
            <a:r>
              <a:rPr lang="en-US" dirty="0" smtClean="0"/>
              <a:t>Improved runtime efficiency</a:t>
            </a:r>
            <a:endParaRPr lang="en-US" dirty="0"/>
          </a:p>
        </p:txBody>
      </p:sp>
    </p:spTree>
    <p:extLst>
      <p:ext uri="{BB962C8B-B14F-4D97-AF65-F5344CB8AC3E}">
        <p14:creationId xmlns:p14="http://schemas.microsoft.com/office/powerpoint/2010/main" val="20911780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graphicFrame>
        <p:nvGraphicFramePr>
          <p:cNvPr id="20" name="Table 19"/>
          <p:cNvGraphicFramePr>
            <a:graphicFrameLocks noGrp="1"/>
          </p:cNvGraphicFramePr>
          <p:nvPr/>
        </p:nvGraphicFramePr>
        <p:xfrm>
          <a:off x="148863" y="1981200"/>
          <a:ext cx="8839200" cy="3041904"/>
        </p:xfrm>
        <a:graphic>
          <a:graphicData uri="http://schemas.openxmlformats.org/drawingml/2006/table">
            <a:tbl>
              <a:tblPr/>
              <a:tblGrid>
                <a:gridCol w="1736271"/>
                <a:gridCol w="799441"/>
                <a:gridCol w="1088924"/>
                <a:gridCol w="1165608"/>
                <a:gridCol w="1104261"/>
                <a:gridCol w="981565"/>
                <a:gridCol w="981565"/>
                <a:gridCol w="981565"/>
              </a:tblGrid>
              <a:tr h="381000">
                <a:tc>
                  <a:txBody>
                    <a:bodyPr/>
                    <a:lstStyle/>
                    <a:p>
                      <a:pPr algn="l" fontAlgn="b"/>
                      <a:r>
                        <a:rPr lang="en-US" sz="1400" b="0" i="0" u="none" strike="noStrike" dirty="0">
                          <a:solidFill>
                            <a:srgbClr val="000000"/>
                          </a:solidFill>
                          <a:latin typeface="+mn-lt"/>
                        </a:rPr>
                        <a:t>Dataset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latin typeface="+mn-lt"/>
                        </a:rPr>
                        <a:t>Size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latin typeface="+mn-lt"/>
                        </a:rPr>
                        <a:t>Hardware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mn-lt"/>
                        </a:rPr>
                        <a:t>Number of Processors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b"/>
                      <a:r>
                        <a:rPr lang="en-US" sz="1400" b="0" i="0" u="none" strike="noStrike">
                          <a:solidFill>
                            <a:srgbClr val="000000"/>
                          </a:solidFill>
                          <a:latin typeface="+mn-lt"/>
                        </a:rPr>
                        <a:t>PitRemove</a:t>
                      </a:r>
                      <a:br>
                        <a:rPr lang="en-US" sz="1400" b="0" i="0" u="none" strike="noStrike">
                          <a:solidFill>
                            <a:srgbClr val="000000"/>
                          </a:solidFill>
                          <a:latin typeface="+mn-lt"/>
                        </a:rPr>
                      </a:br>
                      <a:r>
                        <a:rPr lang="en-US" sz="1400" b="0" i="0" u="none" strike="noStrike">
                          <a:solidFill>
                            <a:srgbClr val="000000"/>
                          </a:solidFill>
                          <a:latin typeface="+mn-lt"/>
                        </a:rPr>
                        <a:t> (run time seconds)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0" i="0" u="none" strike="noStrike">
                          <a:solidFill>
                            <a:srgbClr val="000000"/>
                          </a:solidFill>
                          <a:latin typeface="+mn-lt"/>
                        </a:rPr>
                        <a:t>D8FlowDir </a:t>
                      </a:r>
                      <a:br>
                        <a:rPr lang="en-US" sz="1400" b="0" i="0" u="none" strike="noStrike">
                          <a:solidFill>
                            <a:srgbClr val="000000"/>
                          </a:solidFill>
                          <a:latin typeface="+mn-lt"/>
                        </a:rPr>
                      </a:br>
                      <a:r>
                        <a:rPr lang="en-US" sz="1400" b="0" i="0" u="none" strike="noStrike">
                          <a:solidFill>
                            <a:srgbClr val="000000"/>
                          </a:solidFill>
                          <a:latin typeface="+mn-lt"/>
                        </a:rPr>
                        <a:t>(run time seconds)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237744">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(GB)</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Compute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Total</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Compute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Total</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dirty="0">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Owl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356</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358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28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360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1075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1323</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64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256</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198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430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GSL100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0.12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Mac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smtClean="0">
                          <a:solidFill>
                            <a:srgbClr val="000000"/>
                          </a:solidFill>
                          <a:latin typeface="+mn-lt"/>
                        </a:rPr>
                        <a:t>8</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20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smtClean="0">
                          <a:solidFill>
                            <a:srgbClr val="000000"/>
                          </a:solidFill>
                          <a:latin typeface="+mn-lt"/>
                        </a:rPr>
                        <a:t>20</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smtClean="0">
                          <a:solidFill>
                            <a:srgbClr val="000000"/>
                          </a:solidFill>
                          <a:latin typeface="+mn-lt"/>
                        </a:rPr>
                        <a:t>803</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smtClean="0">
                          <a:solidFill>
                            <a:srgbClr val="000000"/>
                          </a:solidFill>
                          <a:latin typeface="+mn-lt"/>
                        </a:rPr>
                        <a:t>806 </a:t>
                      </a:r>
                      <a:endParaRPr lang="en-US" sz="1400" b="0" i="0" u="none" strike="noStrike" dirty="0">
                        <a:solidFill>
                          <a:srgbClr val="000000"/>
                        </a:solidFill>
                        <a:latin typeface="+mn-lt"/>
                      </a:endParaRP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YellowStone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2.14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Owl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529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681</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4363</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4571</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YellowStone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2.14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64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140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3759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kern="1200" dirty="0">
                          <a:solidFill>
                            <a:srgbClr val="000000"/>
                          </a:solidFill>
                          <a:latin typeface="+mn-lt"/>
                          <a:ea typeface="+mn-ea"/>
                          <a:cs typeface="+mn-cs"/>
                        </a:rPr>
                        <a:t>2855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kern="1200" dirty="0">
                          <a:solidFill>
                            <a:srgbClr val="000000"/>
                          </a:solidFill>
                          <a:latin typeface="+mn-lt"/>
                          <a:ea typeface="+mn-ea"/>
                          <a:cs typeface="+mn-cs"/>
                        </a:rPr>
                        <a:t>11385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Boise River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Owl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4818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6225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10558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11599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Boise River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Virtual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dirty="0">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1502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2120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10658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11191</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Bear/Jordan/Weber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6</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Virtual (PC)</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4780</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5695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a:solidFill>
                            <a:srgbClr val="000000"/>
                          </a:solidFill>
                          <a:latin typeface="+mn-lt"/>
                        </a:rPr>
                        <a:t>36569</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37098</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4">
                <a:tc>
                  <a:txBody>
                    <a:bodyPr/>
                    <a:lstStyle/>
                    <a:p>
                      <a:pPr algn="l" fontAlgn="t"/>
                      <a:r>
                        <a:rPr lang="en-US" sz="1400" b="0" i="0" u="none" strike="noStrike">
                          <a:solidFill>
                            <a:srgbClr val="000000"/>
                          </a:solidFill>
                          <a:latin typeface="+mn-lt"/>
                        </a:rPr>
                        <a:t>Chesapeake</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11.3</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a:solidFill>
                            <a:srgbClr val="000000"/>
                          </a:solidFill>
                          <a:latin typeface="+mn-lt"/>
                        </a:rPr>
                        <a:t>Rex (Cluster)</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latin typeface="+mn-lt"/>
                        </a:rPr>
                        <a:t>64</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702</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t"/>
                      <a:r>
                        <a:rPr lang="en-US" sz="1400" b="0" i="0" u="none" strike="noStrike" dirty="0">
                          <a:solidFill>
                            <a:srgbClr val="000000"/>
                          </a:solidFill>
                          <a:latin typeface="+mn-lt"/>
                        </a:rPr>
                        <a:t>24045</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sz="1400" b="0" i="0" u="none" strike="noStrike" dirty="0">
                          <a:solidFill>
                            <a:srgbClr val="000000"/>
                          </a:solidFill>
                          <a:latin typeface="+mn-lt"/>
                        </a:rPr>
                        <a:t> </a:t>
                      </a:r>
                    </a:p>
                  </a:txBody>
                  <a:tcPr marL="18288" marR="18288"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1" name="Rectangle 20"/>
          <p:cNvSpPr/>
          <p:nvPr/>
        </p:nvSpPr>
        <p:spPr>
          <a:xfrm>
            <a:off x="457200" y="5257800"/>
            <a:ext cx="8229600" cy="1169551"/>
          </a:xfrm>
          <a:prstGeom prst="rect">
            <a:avLst/>
          </a:prstGeom>
        </p:spPr>
        <p:txBody>
          <a:bodyPr wrap="square">
            <a:spAutoFit/>
          </a:bodyPr>
          <a:lstStyle/>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Owl is an 8 core PC (Dual quad-core Xeon E5405 2.0GHz) with 16GB RAM</a:t>
            </a: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Rex is a 128 core cluster of </a:t>
            </a:r>
            <a:r>
              <a:rPr kumimoji="1" lang="en-GB" sz="1400" dirty="0" smtClean="0">
                <a:solidFill>
                  <a:srgbClr val="010000"/>
                </a:solidFill>
                <a:latin typeface="Times New Roman" pitchFamily="18" charset="0"/>
              </a:rPr>
              <a:t>16 diskless Dell SC1435 compute nodes, each with 2.0GHz dual quad-core AMD </a:t>
            </a:r>
            <a:r>
              <a:rPr kumimoji="1" lang="en-GB" sz="1400" dirty="0" err="1" smtClean="0">
                <a:solidFill>
                  <a:srgbClr val="010000"/>
                </a:solidFill>
                <a:latin typeface="Times New Roman" pitchFamily="18" charset="0"/>
              </a:rPr>
              <a:t>Opteron</a:t>
            </a:r>
            <a:r>
              <a:rPr kumimoji="1" lang="en-GB" sz="1400" dirty="0" smtClean="0">
                <a:solidFill>
                  <a:srgbClr val="010000"/>
                </a:solidFill>
                <a:latin typeface="Times New Roman" pitchFamily="18" charset="0"/>
              </a:rPr>
              <a:t> 2350 processors with 8GB RAM </a:t>
            </a:r>
            <a:endParaRPr kumimoji="1" lang="en-US" sz="1400" dirty="0" smtClean="0">
              <a:solidFill>
                <a:srgbClr val="010000"/>
              </a:solidFill>
              <a:latin typeface="Times New Roman" pitchFamily="18" charset="0"/>
            </a:endParaRP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Virtual is a virtual PC resourced with 48 GB RAM and 4 Intel Xeon E5450 3 GHz processors</a:t>
            </a: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Mac is an 8 core (Dual quad-core Intel Xeon E5620 2.26 GHz) with 16GB RAM</a:t>
            </a:r>
            <a:endParaRPr kumimoji="1" lang="en-US" sz="1400" dirty="0">
              <a:solidFill>
                <a:srgbClr val="010000"/>
              </a:solidFill>
              <a:latin typeface="Times New Roman" pitchFamily="18" charset="0"/>
            </a:endParaRPr>
          </a:p>
        </p:txBody>
      </p:sp>
      <p:sp>
        <p:nvSpPr>
          <p:cNvPr id="7" name="Title 6"/>
          <p:cNvSpPr>
            <a:spLocks noGrp="1"/>
          </p:cNvSpPr>
          <p:nvPr>
            <p:ph type="title"/>
          </p:nvPr>
        </p:nvSpPr>
        <p:spPr>
          <a:xfrm>
            <a:off x="645459" y="147021"/>
            <a:ext cx="8269941" cy="1143000"/>
          </a:xfrm>
        </p:spPr>
        <p:txBody>
          <a:bodyPr/>
          <a:lstStyle/>
          <a:p>
            <a:r>
              <a:rPr lang="en-US" dirty="0" smtClean="0"/>
              <a:t>Scaling of run times to large grids</a:t>
            </a:r>
            <a:endParaRPr lang="en-US" dirty="0"/>
          </a:p>
        </p:txBody>
      </p:sp>
    </p:spTree>
    <p:extLst>
      <p:ext uri="{BB962C8B-B14F-4D97-AF65-F5344CB8AC3E}">
        <p14:creationId xmlns:p14="http://schemas.microsoft.com/office/powerpoint/2010/main" val="31757143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73" name="Rectangle 9"/>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0" tIns="0" rIns="0" bIns="152352" numCol="1" anchor="ctr" anchorCtr="0" compatLnSpc="1">
            <a:prstTxWarp prst="textNoShape">
              <a:avLst/>
            </a:prstTxWarp>
            <a:spAutoFit/>
          </a:bodyPr>
          <a:lstStyle/>
          <a:p>
            <a:pPr algn="ctr" eaLnBrk="0" fontAlgn="base" hangingPunct="0">
              <a:spcBef>
                <a:spcPct val="0"/>
              </a:spcBef>
              <a:spcAft>
                <a:spcPct val="0"/>
              </a:spcAft>
            </a:pPr>
            <a:endParaRPr kumimoji="1" lang="en-US" sz="2000">
              <a:solidFill>
                <a:srgbClr val="010000"/>
              </a:solidFill>
              <a:latin typeface="Times New Roman" pitchFamily="18" charset="0"/>
            </a:endParaRPr>
          </a:p>
        </p:txBody>
      </p:sp>
      <p:graphicFrame>
        <p:nvGraphicFramePr>
          <p:cNvPr id="22" name="Chart 21"/>
          <p:cNvGraphicFramePr>
            <a:graphicFrameLocks noGrp="1"/>
          </p:cNvGraphicFramePr>
          <p:nvPr/>
        </p:nvGraphicFramePr>
        <p:xfrm>
          <a:off x="0" y="1950022"/>
          <a:ext cx="4457700" cy="3619501"/>
        </p:xfrm>
        <a:graphic>
          <a:graphicData uri="http://schemas.openxmlformats.org/drawingml/2006/chart">
            <c:chart xmlns:c="http://schemas.openxmlformats.org/drawingml/2006/chart" xmlns:r="http://schemas.openxmlformats.org/officeDocument/2006/relationships" r:id="rId3"/>
          </a:graphicData>
        </a:graphic>
      </p:graphicFrame>
      <p:sp>
        <p:nvSpPr>
          <p:cNvPr id="26" name="Rectangle 25"/>
          <p:cNvSpPr/>
          <p:nvPr/>
        </p:nvSpPr>
        <p:spPr>
          <a:xfrm>
            <a:off x="202019" y="5570950"/>
            <a:ext cx="8750596" cy="954107"/>
          </a:xfrm>
          <a:prstGeom prst="rect">
            <a:avLst/>
          </a:prstGeom>
        </p:spPr>
        <p:txBody>
          <a:bodyPr wrap="square">
            <a:spAutoFit/>
          </a:bodyPr>
          <a:lstStyle/>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Owl is an 8 core PC (Dual quad-core Xeon E5405 2.0GHz) with 16GB RAM</a:t>
            </a: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Rex is a 128 core cluster of </a:t>
            </a:r>
            <a:r>
              <a:rPr kumimoji="1" lang="en-GB" sz="1400" dirty="0" smtClean="0">
                <a:solidFill>
                  <a:srgbClr val="010000"/>
                </a:solidFill>
                <a:latin typeface="Times New Roman" pitchFamily="18" charset="0"/>
              </a:rPr>
              <a:t>16 diskless Dell SC1435 compute nodes, each with 2.0GHz dual quad-core AMD </a:t>
            </a:r>
            <a:r>
              <a:rPr kumimoji="1" lang="en-GB" sz="1400" dirty="0" err="1" smtClean="0">
                <a:solidFill>
                  <a:srgbClr val="010000"/>
                </a:solidFill>
                <a:latin typeface="Times New Roman" pitchFamily="18" charset="0"/>
              </a:rPr>
              <a:t>Opteron</a:t>
            </a:r>
            <a:r>
              <a:rPr kumimoji="1" lang="en-GB" sz="1400" dirty="0" smtClean="0">
                <a:solidFill>
                  <a:srgbClr val="010000"/>
                </a:solidFill>
                <a:latin typeface="Times New Roman" pitchFamily="18" charset="0"/>
              </a:rPr>
              <a:t> 2350 processors with 8GB RAM </a:t>
            </a:r>
            <a:endParaRPr kumimoji="1" lang="en-US" sz="1400" dirty="0" smtClean="0">
              <a:solidFill>
                <a:srgbClr val="010000"/>
              </a:solidFill>
              <a:latin typeface="Times New Roman" pitchFamily="18" charset="0"/>
            </a:endParaRPr>
          </a:p>
          <a:p>
            <a:pPr marL="342900" indent="-342900" algn="ctr" eaLnBrk="0" fontAlgn="base" hangingPunct="0">
              <a:spcBef>
                <a:spcPct val="0"/>
              </a:spcBef>
              <a:spcAft>
                <a:spcPct val="0"/>
              </a:spcAft>
              <a:buFont typeface="+mj-lt"/>
              <a:buAutoNum type="arabicPeriod"/>
            </a:pPr>
            <a:r>
              <a:rPr kumimoji="1" lang="en-US" sz="1400" dirty="0" smtClean="0">
                <a:solidFill>
                  <a:srgbClr val="010000"/>
                </a:solidFill>
                <a:latin typeface="Times New Roman" pitchFamily="18" charset="0"/>
              </a:rPr>
              <a:t>Virtual is a virtual PC resourced with 48 GB RAM and 4 Intel Xeon E5450 3 GHz processors</a:t>
            </a:r>
          </a:p>
        </p:txBody>
      </p:sp>
      <p:graphicFrame>
        <p:nvGraphicFramePr>
          <p:cNvPr id="9" name="Chart 8"/>
          <p:cNvGraphicFramePr>
            <a:graphicFrameLocks noGrp="1"/>
          </p:cNvGraphicFramePr>
          <p:nvPr/>
        </p:nvGraphicFramePr>
        <p:xfrm>
          <a:off x="4559041" y="1945259"/>
          <a:ext cx="4257675" cy="3629026"/>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a:xfrm>
            <a:off x="720762" y="383682"/>
            <a:ext cx="8423238" cy="1143000"/>
          </a:xfrm>
        </p:spPr>
        <p:txBody>
          <a:bodyPr/>
          <a:lstStyle/>
          <a:p>
            <a:r>
              <a:rPr lang="en-US" dirty="0" smtClean="0"/>
              <a:t>Scaling of run times to large grids</a:t>
            </a:r>
            <a:endParaRPr lang="en-US" dirty="0"/>
          </a:p>
        </p:txBody>
      </p:sp>
    </p:spTree>
    <p:extLst>
      <p:ext uri="{BB962C8B-B14F-4D97-AF65-F5344CB8AC3E}">
        <p14:creationId xmlns:p14="http://schemas.microsoft.com/office/powerpoint/2010/main" val="20404831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274638"/>
            <a:ext cx="8229600" cy="796925"/>
          </a:xfrm>
        </p:spPr>
        <p:txBody>
          <a:bodyPr/>
          <a:lstStyle/>
          <a:p>
            <a:pPr eaLnBrk="1" hangingPunct="1"/>
            <a:r>
              <a:rPr lang="en-US" smtClean="0">
                <a:latin typeface="Arial" pitchFamily="34" charset="0"/>
              </a:rPr>
              <a:t>Limitations and Dependencies</a:t>
            </a:r>
          </a:p>
        </p:txBody>
      </p:sp>
      <p:sp>
        <p:nvSpPr>
          <p:cNvPr id="37891" name="Rectangle 10"/>
          <p:cNvSpPr>
            <a:spLocks noGrp="1" noChangeArrowheads="1"/>
          </p:cNvSpPr>
          <p:nvPr>
            <p:ph idx="1"/>
          </p:nvPr>
        </p:nvSpPr>
        <p:spPr>
          <a:xfrm>
            <a:off x="293688" y="1463675"/>
            <a:ext cx="8556625" cy="5018088"/>
          </a:xfrm>
        </p:spPr>
        <p:txBody>
          <a:bodyPr/>
          <a:lstStyle/>
          <a:p>
            <a:pPr eaLnBrk="1" hangingPunct="1">
              <a:spcBef>
                <a:spcPts val="2400"/>
              </a:spcBef>
            </a:pPr>
            <a:r>
              <a:rPr lang="en-US" sz="3000" dirty="0" smtClean="0">
                <a:latin typeface="Arial" pitchFamily="34" charset="0"/>
              </a:rPr>
              <a:t>Uses MPICH2 library from Argonne National Laboratory </a:t>
            </a:r>
            <a:r>
              <a:rPr lang="en-US" sz="2000" dirty="0" smtClean="0">
                <a:latin typeface="Arial" pitchFamily="34" charset="0"/>
                <a:hlinkClick r:id="rId2"/>
              </a:rPr>
              <a:t>http://www.mcs.anl.gov/research/projects/mpich2/</a:t>
            </a:r>
            <a:r>
              <a:rPr lang="en-US" sz="2000" dirty="0" smtClean="0">
                <a:latin typeface="Arial" pitchFamily="34" charset="0"/>
              </a:rPr>
              <a:t>   </a:t>
            </a:r>
            <a:endParaRPr lang="en-US" sz="3000" dirty="0" smtClean="0">
              <a:latin typeface="Arial" pitchFamily="34" charset="0"/>
            </a:endParaRPr>
          </a:p>
          <a:p>
            <a:pPr eaLnBrk="1" hangingPunct="1">
              <a:spcBef>
                <a:spcPts val="2400"/>
              </a:spcBef>
            </a:pPr>
            <a:r>
              <a:rPr lang="en-US" sz="3000" dirty="0" smtClean="0">
                <a:latin typeface="Arial" pitchFamily="34" charset="0"/>
              </a:rPr>
              <a:t>TIFF (</a:t>
            </a:r>
            <a:r>
              <a:rPr lang="en-US" sz="3000" dirty="0" err="1" smtClean="0">
                <a:latin typeface="Arial" pitchFamily="34" charset="0"/>
              </a:rPr>
              <a:t>GeoTIFF</a:t>
            </a:r>
            <a:r>
              <a:rPr lang="en-US" sz="3000" dirty="0" smtClean="0">
                <a:latin typeface="Arial" pitchFamily="34" charset="0"/>
              </a:rPr>
              <a:t>) 4 GB file </a:t>
            </a:r>
            <a:r>
              <a:rPr lang="en-US" sz="3000" dirty="0" smtClean="0">
                <a:latin typeface="Arial" pitchFamily="34" charset="0"/>
              </a:rPr>
              <a:t>size.  Extended using multiple files</a:t>
            </a:r>
            <a:endParaRPr lang="en-US" sz="3000" dirty="0" smtClean="0">
              <a:latin typeface="Arial" pitchFamily="34" charset="0"/>
            </a:endParaRPr>
          </a:p>
          <a:p>
            <a:pPr eaLnBrk="1" hangingPunct="1">
              <a:spcBef>
                <a:spcPts val="2400"/>
              </a:spcBef>
            </a:pPr>
            <a:r>
              <a:rPr lang="en-US" sz="3000" dirty="0" smtClean="0">
                <a:latin typeface="Arial" pitchFamily="34" charset="0"/>
              </a:rPr>
              <a:t>Processor memory </a:t>
            </a:r>
            <a:endParaRPr lang="en-US" sz="3000" dirty="0" smtClean="0">
              <a:latin typeface="Arial" pitchFamily="34" charset="0"/>
            </a:endParaRPr>
          </a:p>
          <a:p>
            <a:pPr eaLnBrk="1" hangingPunct="1">
              <a:spcBef>
                <a:spcPts val="2400"/>
              </a:spcBef>
            </a:pPr>
            <a:r>
              <a:rPr lang="en-US" sz="3000" dirty="0" smtClean="0">
                <a:latin typeface="Arial" pitchFamily="34" charset="0"/>
              </a:rPr>
              <a:t>Grid data needs to be projected (same x, y and z units) and all grids have to be exactly aligned (rows, columns, cell size, position </a:t>
            </a:r>
            <a:r>
              <a:rPr lang="en-US" sz="3000" smtClean="0">
                <a:latin typeface="Arial" pitchFamily="34" charset="0"/>
              </a:rPr>
              <a:t>in space)</a:t>
            </a:r>
            <a:endParaRPr lang="en-US" sz="3000" dirty="0" smtClean="0">
              <a:latin typeface="Arial" pitchFamily="34" charset="0"/>
            </a:endParaRPr>
          </a:p>
          <a:p>
            <a:pPr eaLnBrk="1" hangingPunct="1">
              <a:spcBef>
                <a:spcPts val="2400"/>
              </a:spcBef>
              <a:buFontTx/>
              <a:buNone/>
            </a:pPr>
            <a:endParaRPr lang="en-US" sz="3000" dirty="0" smtClean="0">
              <a:latin typeface="Arial" pitchFamily="34" charset="0"/>
            </a:endParaRPr>
          </a:p>
        </p:txBody>
      </p:sp>
    </p:spTree>
    <p:extLst>
      <p:ext uri="{BB962C8B-B14F-4D97-AF65-F5344CB8AC3E}">
        <p14:creationId xmlns:p14="http://schemas.microsoft.com/office/powerpoint/2010/main" val="131058148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451940"/>
            <a:ext cx="6096000" cy="1143000"/>
          </a:xfrm>
        </p:spPr>
        <p:txBody>
          <a:bodyPr/>
          <a:lstStyle/>
          <a:p>
            <a:r>
              <a:rPr lang="en-US" dirty="0" smtClean="0"/>
              <a:t>Outline</a:t>
            </a:r>
            <a:endParaRPr lang="en-US" dirty="0"/>
          </a:p>
        </p:txBody>
      </p:sp>
      <p:sp>
        <p:nvSpPr>
          <p:cNvPr id="3" name="Content Placeholder 2"/>
          <p:cNvSpPr>
            <a:spLocks noGrp="1"/>
          </p:cNvSpPr>
          <p:nvPr>
            <p:ph idx="1"/>
          </p:nvPr>
        </p:nvSpPr>
        <p:spPr>
          <a:xfrm>
            <a:off x="1468583" y="1981200"/>
            <a:ext cx="7446818" cy="4114800"/>
          </a:xfrm>
        </p:spPr>
        <p:txBody>
          <a:bodyPr/>
          <a:lstStyle/>
          <a:p>
            <a:r>
              <a:rPr lang="en-US" dirty="0" smtClean="0"/>
              <a:t>Overview of principles and methods (60 min) </a:t>
            </a:r>
          </a:p>
          <a:p>
            <a:r>
              <a:rPr lang="en-US" dirty="0"/>
              <a:t>Break (10 min) </a:t>
            </a:r>
          </a:p>
          <a:p>
            <a:r>
              <a:rPr lang="en-US" dirty="0"/>
              <a:t>Hands on using ArcGIS and R (50 min) </a:t>
            </a:r>
          </a:p>
          <a:p>
            <a:r>
              <a:rPr lang="en-US" dirty="0"/>
              <a:t>Break (10 min)  </a:t>
            </a:r>
          </a:p>
          <a:p>
            <a:r>
              <a:rPr lang="en-US" dirty="0" err="1"/>
              <a:t>TauDEM</a:t>
            </a:r>
            <a:r>
              <a:rPr lang="en-US" dirty="0"/>
              <a:t> parallel methods (15 min)</a:t>
            </a:r>
          </a:p>
          <a:p>
            <a:r>
              <a:rPr lang="en-US" dirty="0" err="1">
                <a:solidFill>
                  <a:srgbClr val="FF0000"/>
                </a:solidFill>
              </a:rPr>
              <a:t>TauDEM</a:t>
            </a:r>
            <a:r>
              <a:rPr lang="en-US" dirty="0">
                <a:solidFill>
                  <a:srgbClr val="FF0000"/>
                </a:solidFill>
              </a:rPr>
              <a:t> on CSDMS Beach (20 min)</a:t>
            </a:r>
          </a:p>
          <a:p>
            <a:r>
              <a:rPr lang="en-US" dirty="0"/>
              <a:t>Discussion and overrun </a:t>
            </a:r>
            <a:r>
              <a:rPr lang="en-US" dirty="0" smtClean="0"/>
              <a:t>cushion (15 min)</a:t>
            </a:r>
            <a:endParaRPr lang="en-US" dirty="0"/>
          </a:p>
        </p:txBody>
      </p:sp>
    </p:spTree>
    <p:extLst>
      <p:ext uri="{BB962C8B-B14F-4D97-AF65-F5344CB8AC3E}">
        <p14:creationId xmlns:p14="http://schemas.microsoft.com/office/powerpoint/2010/main" val="19933999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Multi-File approach</a:t>
            </a:r>
            <a:endParaRPr lang="en-US" dirty="0"/>
          </a:p>
        </p:txBody>
      </p:sp>
      <p:sp>
        <p:nvSpPr>
          <p:cNvPr id="3" name="Content Placeholder 2"/>
          <p:cNvSpPr>
            <a:spLocks noGrp="1"/>
          </p:cNvSpPr>
          <p:nvPr>
            <p:ph idx="1"/>
          </p:nvPr>
        </p:nvSpPr>
        <p:spPr>
          <a:xfrm>
            <a:off x="221665" y="1475505"/>
            <a:ext cx="4267205" cy="4525963"/>
          </a:xfrm>
        </p:spPr>
        <p:txBody>
          <a:bodyPr>
            <a:normAutofit fontScale="92500" lnSpcReduction="10000"/>
          </a:bodyPr>
          <a:lstStyle/>
          <a:p>
            <a:r>
              <a:rPr lang="en-US" sz="2800" dirty="0" smtClean="0"/>
              <a:t>To overcome 4 GB file size limit</a:t>
            </a:r>
          </a:p>
          <a:p>
            <a:r>
              <a:rPr lang="en-US" sz="2800" dirty="0" smtClean="0"/>
              <a:t>To avoid bottleneck of parallel reads to network files</a:t>
            </a:r>
            <a:endParaRPr lang="en-US" sz="2800" dirty="0"/>
          </a:p>
          <a:p>
            <a:r>
              <a:rPr lang="en-US" sz="2800" dirty="0" smtClean="0"/>
              <a:t>What was a file input to </a:t>
            </a:r>
            <a:r>
              <a:rPr lang="en-US" sz="2800" dirty="0" err="1" smtClean="0"/>
              <a:t>TauDEM</a:t>
            </a:r>
            <a:r>
              <a:rPr lang="en-US" sz="2800" dirty="0" smtClean="0"/>
              <a:t> is now a folder input</a:t>
            </a:r>
          </a:p>
          <a:p>
            <a:r>
              <a:rPr lang="en-US" sz="2800" dirty="0" smtClean="0"/>
              <a:t>All files in the folder tiled together to form large logical grid</a:t>
            </a:r>
            <a:endParaRPr lang="en-US" sz="2800" dirty="0"/>
          </a:p>
        </p:txBody>
      </p:sp>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568" y="1565545"/>
            <a:ext cx="3956079"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3393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3889" y="41565"/>
            <a:ext cx="8229600" cy="681326"/>
          </a:xfrm>
        </p:spPr>
        <p:txBody>
          <a:bodyPr>
            <a:normAutofit/>
          </a:bodyPr>
          <a:lstStyle/>
          <a:p>
            <a:r>
              <a:rPr lang="en-US" sz="3600" dirty="0" smtClean="0"/>
              <a:t>Processor Specific Multi-File Strategy</a:t>
            </a:r>
            <a:endParaRPr lang="en-US" sz="3600" dirty="0"/>
          </a:p>
        </p:txBody>
      </p:sp>
      <p:sp>
        <p:nvSpPr>
          <p:cNvPr id="11" name="Rectangle 10"/>
          <p:cNvSpPr/>
          <p:nvPr/>
        </p:nvSpPr>
        <p:spPr>
          <a:xfrm>
            <a:off x="4178389" y="2022747"/>
            <a:ext cx="796636"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Core 1</a:t>
            </a:r>
            <a:endParaRPr lang="en-US" dirty="0"/>
          </a:p>
        </p:txBody>
      </p:sp>
      <p:sp>
        <p:nvSpPr>
          <p:cNvPr id="13" name="Rectangle 12"/>
          <p:cNvSpPr/>
          <p:nvPr/>
        </p:nvSpPr>
        <p:spPr>
          <a:xfrm>
            <a:off x="4180608" y="2860947"/>
            <a:ext cx="796636"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Core 2</a:t>
            </a:r>
            <a:endParaRPr lang="en-US" dirty="0"/>
          </a:p>
        </p:txBody>
      </p:sp>
      <p:grpSp>
        <p:nvGrpSpPr>
          <p:cNvPr id="15" name="Group 14"/>
          <p:cNvGrpSpPr/>
          <p:nvPr/>
        </p:nvGrpSpPr>
        <p:grpSpPr>
          <a:xfrm>
            <a:off x="231095" y="1400712"/>
            <a:ext cx="1593272" cy="3519062"/>
            <a:chOff x="221674" y="2535374"/>
            <a:chExt cx="1593272" cy="3519062"/>
          </a:xfrm>
        </p:grpSpPr>
        <p:sp>
          <p:nvSpPr>
            <p:cNvPr id="5" name="Rectangle 4"/>
            <p:cNvSpPr/>
            <p:nvPr/>
          </p:nvSpPr>
          <p:spPr>
            <a:xfrm>
              <a:off x="221674" y="2535382"/>
              <a:ext cx="1593272" cy="35190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314225" y="3169778"/>
              <a:ext cx="1413458" cy="2779880"/>
              <a:chOff x="314225" y="3169778"/>
              <a:chExt cx="1413458" cy="277988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3" y="5303100"/>
                <a:ext cx="1378510" cy="64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25" y="4606216"/>
                <a:ext cx="1389888" cy="63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03" y="3884949"/>
                <a:ext cx="1402080" cy="6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91" y="3169778"/>
                <a:ext cx="1383792" cy="65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6" name="TextBox 5"/>
            <p:cNvSpPr txBox="1"/>
            <p:nvPr/>
          </p:nvSpPr>
          <p:spPr>
            <a:xfrm>
              <a:off x="374069" y="2535374"/>
              <a:ext cx="1228919" cy="646331"/>
            </a:xfrm>
            <a:prstGeom prst="rect">
              <a:avLst/>
            </a:prstGeom>
            <a:noFill/>
          </p:spPr>
          <p:txBody>
            <a:bodyPr wrap="square" rtlCol="0">
              <a:spAutoFit/>
            </a:bodyPr>
            <a:lstStyle/>
            <a:p>
              <a:pPr algn="ctr"/>
              <a:r>
                <a:rPr lang="en-US" dirty="0" smtClean="0"/>
                <a:t>Shared file store</a:t>
              </a:r>
              <a:endParaRPr lang="en-US" dirty="0"/>
            </a:p>
          </p:txBody>
        </p:sp>
      </p:grpSp>
      <p:grpSp>
        <p:nvGrpSpPr>
          <p:cNvPr id="16" name="Group 15"/>
          <p:cNvGrpSpPr/>
          <p:nvPr/>
        </p:nvGrpSpPr>
        <p:grpSpPr>
          <a:xfrm>
            <a:off x="2204742" y="3992668"/>
            <a:ext cx="1593272" cy="2349416"/>
            <a:chOff x="2258292" y="1795173"/>
            <a:chExt cx="1593272" cy="2349416"/>
          </a:xfrm>
        </p:grpSpPr>
        <p:sp>
          <p:nvSpPr>
            <p:cNvPr id="27" name="Rectangle 26"/>
            <p:cNvSpPr/>
            <p:nvPr/>
          </p:nvSpPr>
          <p:spPr>
            <a:xfrm>
              <a:off x="2258292" y="1795173"/>
              <a:ext cx="1593272" cy="2349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p:cNvGrpSpPr/>
            <p:nvPr/>
          </p:nvGrpSpPr>
          <p:grpSpPr>
            <a:xfrm>
              <a:off x="2350843" y="2413794"/>
              <a:ext cx="1413458" cy="1667928"/>
              <a:chOff x="314225" y="3169778"/>
              <a:chExt cx="1413458" cy="2779880"/>
            </a:xfrm>
          </p:grpSpPr>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3" y="5303100"/>
                <a:ext cx="1378510" cy="64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25" y="4606216"/>
                <a:ext cx="1389888" cy="63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03" y="3884949"/>
                <a:ext cx="1402080" cy="6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91" y="3169778"/>
                <a:ext cx="1383792" cy="65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 name="TextBox 28"/>
            <p:cNvSpPr txBox="1"/>
            <p:nvPr/>
          </p:nvSpPr>
          <p:spPr>
            <a:xfrm>
              <a:off x="2448801" y="1795173"/>
              <a:ext cx="1228919" cy="646331"/>
            </a:xfrm>
            <a:prstGeom prst="rect">
              <a:avLst/>
            </a:prstGeom>
            <a:noFill/>
          </p:spPr>
          <p:txBody>
            <a:bodyPr wrap="square" rtlCol="0">
              <a:spAutoFit/>
            </a:bodyPr>
            <a:lstStyle/>
            <a:p>
              <a:pPr algn="ctr"/>
              <a:r>
                <a:rPr lang="en-US" dirty="0" smtClean="0"/>
                <a:t>Node 2 local disk</a:t>
              </a:r>
              <a:endParaRPr lang="en-US" dirty="0"/>
            </a:p>
          </p:txBody>
        </p:sp>
      </p:grpSp>
      <p:grpSp>
        <p:nvGrpSpPr>
          <p:cNvPr id="35" name="Group 34"/>
          <p:cNvGrpSpPr/>
          <p:nvPr/>
        </p:nvGrpSpPr>
        <p:grpSpPr>
          <a:xfrm>
            <a:off x="2204742" y="1400712"/>
            <a:ext cx="1593272" cy="2349416"/>
            <a:chOff x="2258292" y="1795173"/>
            <a:chExt cx="1593272" cy="2349416"/>
          </a:xfrm>
        </p:grpSpPr>
        <p:sp>
          <p:nvSpPr>
            <p:cNvPr id="36" name="Rectangle 35"/>
            <p:cNvSpPr/>
            <p:nvPr/>
          </p:nvSpPr>
          <p:spPr>
            <a:xfrm>
              <a:off x="2258292" y="1795173"/>
              <a:ext cx="1593272" cy="2349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2350843" y="2413794"/>
              <a:ext cx="1413458" cy="1667928"/>
              <a:chOff x="314225" y="3169778"/>
              <a:chExt cx="1413458" cy="2779880"/>
            </a:xfrm>
          </p:grpSpPr>
          <p:pic>
            <p:nvPicPr>
              <p:cNvPr id="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3" y="5303100"/>
                <a:ext cx="1378510" cy="64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25" y="4606216"/>
                <a:ext cx="1389888" cy="63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03" y="3884949"/>
                <a:ext cx="1402080" cy="6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91" y="3169778"/>
                <a:ext cx="1383792" cy="65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8" name="TextBox 37"/>
            <p:cNvSpPr txBox="1"/>
            <p:nvPr/>
          </p:nvSpPr>
          <p:spPr>
            <a:xfrm>
              <a:off x="2448801" y="1795173"/>
              <a:ext cx="1228919" cy="646331"/>
            </a:xfrm>
            <a:prstGeom prst="rect">
              <a:avLst/>
            </a:prstGeom>
            <a:noFill/>
          </p:spPr>
          <p:txBody>
            <a:bodyPr wrap="square" rtlCol="0">
              <a:spAutoFit/>
            </a:bodyPr>
            <a:lstStyle/>
            <a:p>
              <a:pPr algn="ctr"/>
              <a:r>
                <a:rPr lang="en-US" dirty="0" smtClean="0"/>
                <a:t>Node 1 local disk</a:t>
              </a:r>
              <a:endParaRPr lang="en-US" dirty="0"/>
            </a:p>
          </p:txBody>
        </p:sp>
      </p:grpSp>
      <p:sp>
        <p:nvSpPr>
          <p:cNvPr id="44" name="Rectangle 43"/>
          <p:cNvSpPr/>
          <p:nvPr/>
        </p:nvSpPr>
        <p:spPr>
          <a:xfrm>
            <a:off x="4225632" y="4611798"/>
            <a:ext cx="796636"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Core 1</a:t>
            </a:r>
            <a:endParaRPr lang="en-US" dirty="0"/>
          </a:p>
        </p:txBody>
      </p:sp>
      <p:sp>
        <p:nvSpPr>
          <p:cNvPr id="45" name="Rectangle 44"/>
          <p:cNvSpPr/>
          <p:nvPr/>
        </p:nvSpPr>
        <p:spPr>
          <a:xfrm>
            <a:off x="4222169" y="5449998"/>
            <a:ext cx="796636"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Core 2</a:t>
            </a:r>
            <a:endParaRPr lang="en-US" dirty="0"/>
          </a:p>
        </p:txBody>
      </p:sp>
      <p:grpSp>
        <p:nvGrpSpPr>
          <p:cNvPr id="46" name="Group 45"/>
          <p:cNvGrpSpPr/>
          <p:nvPr/>
        </p:nvGrpSpPr>
        <p:grpSpPr>
          <a:xfrm>
            <a:off x="5355400" y="3992668"/>
            <a:ext cx="1593272" cy="2349416"/>
            <a:chOff x="2258292" y="1795173"/>
            <a:chExt cx="1593272" cy="2349416"/>
          </a:xfrm>
        </p:grpSpPr>
        <p:sp>
          <p:nvSpPr>
            <p:cNvPr id="47" name="Rectangle 46"/>
            <p:cNvSpPr/>
            <p:nvPr/>
          </p:nvSpPr>
          <p:spPr>
            <a:xfrm>
              <a:off x="2258292" y="1795173"/>
              <a:ext cx="1593272" cy="2349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p:cNvGrpSpPr/>
            <p:nvPr/>
          </p:nvGrpSpPr>
          <p:grpSpPr>
            <a:xfrm>
              <a:off x="2350843" y="3275656"/>
              <a:ext cx="1389888" cy="806065"/>
              <a:chOff x="314225" y="4606216"/>
              <a:chExt cx="1389888" cy="1343442"/>
            </a:xfrm>
          </p:grpSpPr>
          <p:pic>
            <p:nvPicPr>
              <p:cNvPr id="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3" y="5303100"/>
                <a:ext cx="1378510" cy="64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25" y="4606216"/>
                <a:ext cx="1389888" cy="63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9" name="TextBox 48"/>
            <p:cNvSpPr txBox="1"/>
            <p:nvPr/>
          </p:nvSpPr>
          <p:spPr>
            <a:xfrm>
              <a:off x="2448801" y="1795173"/>
              <a:ext cx="1228919" cy="646331"/>
            </a:xfrm>
            <a:prstGeom prst="rect">
              <a:avLst/>
            </a:prstGeom>
            <a:noFill/>
          </p:spPr>
          <p:txBody>
            <a:bodyPr wrap="square" rtlCol="0">
              <a:spAutoFit/>
            </a:bodyPr>
            <a:lstStyle/>
            <a:p>
              <a:pPr algn="ctr"/>
              <a:r>
                <a:rPr lang="en-US" dirty="0" smtClean="0"/>
                <a:t>Node 2 local disk</a:t>
              </a:r>
              <a:endParaRPr lang="en-US" dirty="0"/>
            </a:p>
          </p:txBody>
        </p:sp>
      </p:grpSp>
      <p:grpSp>
        <p:nvGrpSpPr>
          <p:cNvPr id="54" name="Group 53"/>
          <p:cNvGrpSpPr/>
          <p:nvPr/>
        </p:nvGrpSpPr>
        <p:grpSpPr>
          <a:xfrm>
            <a:off x="5355400" y="1400712"/>
            <a:ext cx="1593272" cy="2349416"/>
            <a:chOff x="2258292" y="1795173"/>
            <a:chExt cx="1593272" cy="2349416"/>
          </a:xfrm>
        </p:grpSpPr>
        <p:sp>
          <p:nvSpPr>
            <p:cNvPr id="55" name="Rectangle 54"/>
            <p:cNvSpPr/>
            <p:nvPr/>
          </p:nvSpPr>
          <p:spPr>
            <a:xfrm>
              <a:off x="2258292" y="1795173"/>
              <a:ext cx="1593272" cy="23494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6" name="Group 55"/>
            <p:cNvGrpSpPr/>
            <p:nvPr/>
          </p:nvGrpSpPr>
          <p:grpSpPr>
            <a:xfrm>
              <a:off x="2362221" y="2413793"/>
              <a:ext cx="1402080" cy="824123"/>
              <a:chOff x="325603" y="3169778"/>
              <a:chExt cx="1402080" cy="1373539"/>
            </a:xfrm>
          </p:grpSpPr>
          <p:pic>
            <p:nvPicPr>
              <p:cNvPr id="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03" y="3884949"/>
                <a:ext cx="1402080" cy="6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91" y="3169778"/>
                <a:ext cx="1383792" cy="65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7" name="TextBox 56"/>
            <p:cNvSpPr txBox="1"/>
            <p:nvPr/>
          </p:nvSpPr>
          <p:spPr>
            <a:xfrm>
              <a:off x="2448801" y="1795173"/>
              <a:ext cx="1228919" cy="646331"/>
            </a:xfrm>
            <a:prstGeom prst="rect">
              <a:avLst/>
            </a:prstGeom>
            <a:noFill/>
          </p:spPr>
          <p:txBody>
            <a:bodyPr wrap="square" rtlCol="0">
              <a:spAutoFit/>
            </a:bodyPr>
            <a:lstStyle/>
            <a:p>
              <a:pPr algn="ctr"/>
              <a:r>
                <a:rPr lang="en-US" dirty="0" smtClean="0"/>
                <a:t>Node 1 local disk</a:t>
              </a:r>
              <a:endParaRPr lang="en-US" dirty="0"/>
            </a:p>
          </p:txBody>
        </p:sp>
      </p:grpSp>
      <p:sp>
        <p:nvSpPr>
          <p:cNvPr id="62" name="TextBox 61"/>
          <p:cNvSpPr txBox="1"/>
          <p:nvPr/>
        </p:nvSpPr>
        <p:spPr>
          <a:xfrm>
            <a:off x="6586371" y="762815"/>
            <a:ext cx="1079142" cy="461665"/>
          </a:xfrm>
          <a:prstGeom prst="rect">
            <a:avLst/>
          </a:prstGeom>
          <a:noFill/>
        </p:spPr>
        <p:txBody>
          <a:bodyPr wrap="none" rtlCol="0">
            <a:spAutoFit/>
          </a:bodyPr>
          <a:lstStyle/>
          <a:p>
            <a:r>
              <a:rPr lang="en-US" sz="2400" dirty="0" smtClean="0"/>
              <a:t>Output</a:t>
            </a:r>
            <a:endParaRPr lang="en-US" sz="2400" dirty="0"/>
          </a:p>
        </p:txBody>
      </p:sp>
      <p:grpSp>
        <p:nvGrpSpPr>
          <p:cNvPr id="68" name="Group 67"/>
          <p:cNvGrpSpPr/>
          <p:nvPr/>
        </p:nvGrpSpPr>
        <p:grpSpPr>
          <a:xfrm>
            <a:off x="7329045" y="1400712"/>
            <a:ext cx="1593272" cy="3519062"/>
            <a:chOff x="221674" y="2535374"/>
            <a:chExt cx="1593272" cy="3519062"/>
          </a:xfrm>
        </p:grpSpPr>
        <p:sp>
          <p:nvSpPr>
            <p:cNvPr id="69" name="Rectangle 68"/>
            <p:cNvSpPr/>
            <p:nvPr/>
          </p:nvSpPr>
          <p:spPr>
            <a:xfrm>
              <a:off x="221674" y="2535382"/>
              <a:ext cx="1593272" cy="351905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0" name="Group 69"/>
            <p:cNvGrpSpPr/>
            <p:nvPr/>
          </p:nvGrpSpPr>
          <p:grpSpPr>
            <a:xfrm>
              <a:off x="314225" y="3169778"/>
              <a:ext cx="1413458" cy="2779880"/>
              <a:chOff x="314225" y="3169778"/>
              <a:chExt cx="1413458" cy="2779880"/>
            </a:xfrm>
          </p:grpSpPr>
          <p:pic>
            <p:nvPicPr>
              <p:cNvPr id="7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603" y="5303100"/>
                <a:ext cx="1378510" cy="64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225" y="4606216"/>
                <a:ext cx="1389888" cy="63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603" y="3884949"/>
                <a:ext cx="1402080" cy="658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891" y="3169778"/>
                <a:ext cx="1383792" cy="652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1" name="TextBox 70"/>
            <p:cNvSpPr txBox="1"/>
            <p:nvPr/>
          </p:nvSpPr>
          <p:spPr>
            <a:xfrm>
              <a:off x="374069" y="2535374"/>
              <a:ext cx="1228919" cy="646331"/>
            </a:xfrm>
            <a:prstGeom prst="rect">
              <a:avLst/>
            </a:prstGeom>
            <a:noFill/>
          </p:spPr>
          <p:txBody>
            <a:bodyPr wrap="square" rtlCol="0">
              <a:spAutoFit/>
            </a:bodyPr>
            <a:lstStyle/>
            <a:p>
              <a:pPr algn="ctr"/>
              <a:r>
                <a:rPr lang="en-US" dirty="0" smtClean="0"/>
                <a:t>Shared file store</a:t>
              </a:r>
              <a:endParaRPr lang="en-US" dirty="0"/>
            </a:p>
          </p:txBody>
        </p:sp>
      </p:grpSp>
      <p:sp>
        <p:nvSpPr>
          <p:cNvPr id="76" name="TextBox 75"/>
          <p:cNvSpPr txBox="1"/>
          <p:nvPr/>
        </p:nvSpPr>
        <p:spPr>
          <a:xfrm>
            <a:off x="1646808" y="730504"/>
            <a:ext cx="849913" cy="461665"/>
          </a:xfrm>
          <a:prstGeom prst="rect">
            <a:avLst/>
          </a:prstGeom>
          <a:noFill/>
        </p:spPr>
        <p:txBody>
          <a:bodyPr wrap="none" rtlCol="0">
            <a:spAutoFit/>
          </a:bodyPr>
          <a:lstStyle/>
          <a:p>
            <a:r>
              <a:rPr lang="en-US" sz="2400" dirty="0" smtClean="0"/>
              <a:t>Input</a:t>
            </a:r>
            <a:endParaRPr lang="en-US" sz="2400" dirty="0"/>
          </a:p>
        </p:txBody>
      </p:sp>
      <p:cxnSp>
        <p:nvCxnSpPr>
          <p:cNvPr id="19" name="Straight Arrow Connector 18"/>
          <p:cNvCxnSpPr>
            <a:stCxn id="56325" idx="3"/>
            <a:endCxn id="42" idx="1"/>
          </p:cNvCxnSpPr>
          <p:nvPr/>
        </p:nvCxnSpPr>
        <p:spPr>
          <a:xfrm flipV="1">
            <a:off x="1737104" y="2215015"/>
            <a:ext cx="589855" cy="14623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stCxn id="56324" idx="3"/>
            <a:endCxn id="41" idx="1"/>
          </p:cNvCxnSpPr>
          <p:nvPr/>
        </p:nvCxnSpPr>
        <p:spPr>
          <a:xfrm flipV="1">
            <a:off x="1737104" y="2645947"/>
            <a:ext cx="571567" cy="43352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56323" idx="3"/>
            <a:endCxn id="40" idx="1"/>
          </p:cNvCxnSpPr>
          <p:nvPr/>
        </p:nvCxnSpPr>
        <p:spPr>
          <a:xfrm flipV="1">
            <a:off x="1713534" y="3071391"/>
            <a:ext cx="583759" cy="71715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a:stCxn id="56322" idx="3"/>
            <a:endCxn id="39" idx="1"/>
          </p:cNvCxnSpPr>
          <p:nvPr/>
        </p:nvCxnSpPr>
        <p:spPr>
          <a:xfrm flipV="1">
            <a:off x="1713534" y="3493294"/>
            <a:ext cx="595137" cy="9984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56325" idx="3"/>
            <a:endCxn id="33" idx="1"/>
          </p:cNvCxnSpPr>
          <p:nvPr/>
        </p:nvCxnSpPr>
        <p:spPr>
          <a:xfrm>
            <a:off x="1737104" y="2361252"/>
            <a:ext cx="589855" cy="244571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56324" idx="3"/>
            <a:endCxn id="32" idx="1"/>
          </p:cNvCxnSpPr>
          <p:nvPr/>
        </p:nvCxnSpPr>
        <p:spPr>
          <a:xfrm>
            <a:off x="1737104" y="3079471"/>
            <a:ext cx="571567" cy="215843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56323" idx="3"/>
            <a:endCxn id="31" idx="1"/>
          </p:cNvCxnSpPr>
          <p:nvPr/>
        </p:nvCxnSpPr>
        <p:spPr>
          <a:xfrm>
            <a:off x="1713534" y="3788546"/>
            <a:ext cx="583759" cy="187480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a:stCxn id="56322" idx="3"/>
            <a:endCxn id="30" idx="1"/>
          </p:cNvCxnSpPr>
          <p:nvPr/>
        </p:nvCxnSpPr>
        <p:spPr>
          <a:xfrm>
            <a:off x="1713534" y="4491717"/>
            <a:ext cx="595137" cy="1593533"/>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41" idx="3"/>
            <a:endCxn id="13" idx="1"/>
          </p:cNvCxnSpPr>
          <p:nvPr/>
        </p:nvCxnSpPr>
        <p:spPr>
          <a:xfrm>
            <a:off x="3710751" y="2645947"/>
            <a:ext cx="469857" cy="6341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a:endCxn id="11" idx="1"/>
          </p:cNvCxnSpPr>
          <p:nvPr/>
        </p:nvCxnSpPr>
        <p:spPr>
          <a:xfrm>
            <a:off x="3744635" y="2234888"/>
            <a:ext cx="433754" cy="20695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a:stCxn id="11" idx="3"/>
            <a:endCxn id="61" idx="1"/>
          </p:cNvCxnSpPr>
          <p:nvPr/>
        </p:nvCxnSpPr>
        <p:spPr>
          <a:xfrm flipV="1">
            <a:off x="4975025" y="2215014"/>
            <a:ext cx="502592" cy="22683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stCxn id="13" idx="3"/>
            <a:endCxn id="60" idx="1"/>
          </p:cNvCxnSpPr>
          <p:nvPr/>
        </p:nvCxnSpPr>
        <p:spPr>
          <a:xfrm flipV="1">
            <a:off x="4977244" y="2645945"/>
            <a:ext cx="482085" cy="6341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a:stCxn id="31" idx="3"/>
            <a:endCxn id="44" idx="1"/>
          </p:cNvCxnSpPr>
          <p:nvPr/>
        </p:nvCxnSpPr>
        <p:spPr>
          <a:xfrm flipV="1">
            <a:off x="3687181" y="5030898"/>
            <a:ext cx="538451" cy="632449"/>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a:stCxn id="30" idx="3"/>
            <a:endCxn id="45" idx="1"/>
          </p:cNvCxnSpPr>
          <p:nvPr/>
        </p:nvCxnSpPr>
        <p:spPr>
          <a:xfrm flipV="1">
            <a:off x="3687181" y="5869098"/>
            <a:ext cx="534988" cy="21615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a:stCxn id="44" idx="3"/>
            <a:endCxn id="51" idx="1"/>
          </p:cNvCxnSpPr>
          <p:nvPr/>
        </p:nvCxnSpPr>
        <p:spPr>
          <a:xfrm>
            <a:off x="5022268" y="5030898"/>
            <a:ext cx="425683" cy="63244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45" idx="3"/>
            <a:endCxn id="50" idx="1"/>
          </p:cNvCxnSpPr>
          <p:nvPr/>
        </p:nvCxnSpPr>
        <p:spPr>
          <a:xfrm>
            <a:off x="5018805" y="5869098"/>
            <a:ext cx="440524" cy="216151"/>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a:stCxn id="51" idx="3"/>
            <a:endCxn id="73" idx="1"/>
          </p:cNvCxnSpPr>
          <p:nvPr/>
        </p:nvCxnSpPr>
        <p:spPr>
          <a:xfrm flipV="1">
            <a:off x="6837839" y="3788546"/>
            <a:ext cx="583757" cy="187480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0" idx="3"/>
            <a:endCxn id="72" idx="1"/>
          </p:cNvCxnSpPr>
          <p:nvPr/>
        </p:nvCxnSpPr>
        <p:spPr>
          <a:xfrm flipV="1">
            <a:off x="6837839" y="4491717"/>
            <a:ext cx="595135" cy="1593532"/>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stCxn id="60" idx="3"/>
            <a:endCxn id="74" idx="1"/>
          </p:cNvCxnSpPr>
          <p:nvPr/>
        </p:nvCxnSpPr>
        <p:spPr>
          <a:xfrm>
            <a:off x="6861409" y="2645945"/>
            <a:ext cx="571565" cy="433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a:stCxn id="61" idx="3"/>
            <a:endCxn id="75" idx="1"/>
          </p:cNvCxnSpPr>
          <p:nvPr/>
        </p:nvCxnSpPr>
        <p:spPr>
          <a:xfrm>
            <a:off x="6861409" y="2215014"/>
            <a:ext cx="589853" cy="14623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207525" y="5123822"/>
            <a:ext cx="1506009" cy="923330"/>
          </a:xfrm>
          <a:prstGeom prst="rect">
            <a:avLst/>
          </a:prstGeom>
          <a:noFill/>
        </p:spPr>
        <p:txBody>
          <a:bodyPr wrap="square" rtlCol="0">
            <a:spAutoFit/>
          </a:bodyPr>
          <a:lstStyle/>
          <a:p>
            <a:r>
              <a:rPr lang="en-US" dirty="0" smtClean="0"/>
              <a:t>Scatter all input files to all nodes</a:t>
            </a:r>
            <a:endParaRPr lang="en-US" dirty="0"/>
          </a:p>
        </p:txBody>
      </p:sp>
      <p:sp>
        <p:nvSpPr>
          <p:cNvPr id="151" name="TextBox 150"/>
          <p:cNvSpPr txBox="1"/>
          <p:nvPr/>
        </p:nvSpPr>
        <p:spPr>
          <a:xfrm>
            <a:off x="7349680" y="5084246"/>
            <a:ext cx="1780465" cy="1754326"/>
          </a:xfrm>
          <a:prstGeom prst="rect">
            <a:avLst/>
          </a:prstGeom>
          <a:noFill/>
        </p:spPr>
        <p:txBody>
          <a:bodyPr wrap="square" rtlCol="0">
            <a:spAutoFit/>
          </a:bodyPr>
          <a:lstStyle/>
          <a:p>
            <a:r>
              <a:rPr lang="en-US" dirty="0" smtClean="0"/>
              <a:t>Gather partial output from each node to form complete output on shared store</a:t>
            </a:r>
            <a:endParaRPr lang="en-US" dirty="0"/>
          </a:p>
        </p:txBody>
      </p:sp>
    </p:spTree>
    <p:extLst>
      <p:ext uri="{BB962C8B-B14F-4D97-AF65-F5344CB8AC3E}">
        <p14:creationId xmlns:p14="http://schemas.microsoft.com/office/powerpoint/2010/main" val="14192329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088"/>
            <a:ext cx="8229600" cy="667476"/>
          </a:xfrm>
        </p:spPr>
        <p:txBody>
          <a:bodyPr>
            <a:normAutofit fontScale="90000"/>
          </a:bodyPr>
          <a:lstStyle/>
          <a:p>
            <a:r>
              <a:rPr lang="en-US" dirty="0" smtClean="0"/>
              <a:t>Beach Specifics</a:t>
            </a:r>
            <a:endParaRPr lang="en-US" dirty="0"/>
          </a:p>
        </p:txBody>
      </p:sp>
      <p:sp>
        <p:nvSpPr>
          <p:cNvPr id="3" name="Content Placeholder 2"/>
          <p:cNvSpPr>
            <a:spLocks noGrp="1"/>
          </p:cNvSpPr>
          <p:nvPr>
            <p:ph idx="1"/>
          </p:nvPr>
        </p:nvSpPr>
        <p:spPr>
          <a:xfrm>
            <a:off x="415636" y="741213"/>
            <a:ext cx="8229600" cy="4525963"/>
          </a:xfrm>
        </p:spPr>
        <p:txBody>
          <a:bodyPr>
            <a:normAutofit lnSpcReduction="10000"/>
          </a:bodyPr>
          <a:lstStyle/>
          <a:p>
            <a:r>
              <a:rPr lang="en-US" sz="2800" dirty="0" err="1" smtClean="0"/>
              <a:t>TauDEM</a:t>
            </a:r>
            <a:r>
              <a:rPr lang="en-US" sz="2800" dirty="0" smtClean="0"/>
              <a:t> is in /home/</a:t>
            </a:r>
            <a:r>
              <a:rPr lang="en-US" sz="2800" dirty="0" err="1" smtClean="0"/>
              <a:t>csdms</a:t>
            </a:r>
            <a:r>
              <a:rPr lang="en-US" sz="2800" dirty="0" smtClean="0"/>
              <a:t>/models/</a:t>
            </a:r>
            <a:r>
              <a:rPr lang="en-US" sz="2800" dirty="0" err="1" smtClean="0"/>
              <a:t>taudem</a:t>
            </a:r>
            <a:r>
              <a:rPr lang="en-US" sz="2800" dirty="0" smtClean="0"/>
              <a:t>/5.1</a:t>
            </a:r>
          </a:p>
          <a:p>
            <a:r>
              <a:rPr lang="en-US" sz="2800" dirty="0" smtClean="0"/>
              <a:t>Scripts are in /home/</a:t>
            </a:r>
            <a:r>
              <a:rPr lang="en-US" sz="2800" dirty="0" err="1" smtClean="0"/>
              <a:t>csdms</a:t>
            </a:r>
            <a:r>
              <a:rPr lang="en-US" sz="2800" dirty="0" smtClean="0"/>
              <a:t>/models/</a:t>
            </a:r>
            <a:r>
              <a:rPr lang="en-US" sz="2800" dirty="0" err="1" smtClean="0"/>
              <a:t>taudem</a:t>
            </a:r>
            <a:r>
              <a:rPr lang="en-US" sz="2800" dirty="0" smtClean="0"/>
              <a:t>/scripts</a:t>
            </a:r>
          </a:p>
          <a:p>
            <a:pPr lvl="1"/>
            <a:r>
              <a:rPr lang="en-US" sz="2400" dirty="0" smtClean="0"/>
              <a:t>run_taudem.sh.   Submits to debug queue.  Edit to change queue</a:t>
            </a:r>
          </a:p>
          <a:p>
            <a:pPr lvl="1"/>
            <a:r>
              <a:rPr lang="en-US" sz="2400" dirty="0" smtClean="0"/>
              <a:t>taudem_submit.sh.   Called by above script.  Performs scatter – gather.  Edit to adjust number of nodes and number of processes per node</a:t>
            </a:r>
          </a:p>
          <a:p>
            <a:r>
              <a:rPr lang="en-US" sz="2800" dirty="0" smtClean="0"/>
              <a:t>Assemble input data in a directory </a:t>
            </a:r>
            <a:r>
              <a:rPr lang="en-US" sz="2800" dirty="0" err="1" smtClean="0"/>
              <a:t>tddata</a:t>
            </a:r>
            <a:endParaRPr lang="en-US" sz="2800" dirty="0" smtClean="0"/>
          </a:p>
          <a:p>
            <a:r>
              <a:rPr lang="en-US" sz="2800" dirty="0" smtClean="0"/>
              <a:t>Run </a:t>
            </a:r>
            <a:r>
              <a:rPr lang="en-US" sz="2800" dirty="0" err="1" smtClean="0"/>
              <a:t>Taudem</a:t>
            </a:r>
            <a:r>
              <a:rPr lang="en-US" sz="2800" dirty="0" smtClean="0"/>
              <a:t> commands using</a:t>
            </a:r>
          </a:p>
          <a:p>
            <a:pPr marL="800100" lvl="2" indent="0">
              <a:buNone/>
            </a:pPr>
            <a:r>
              <a:rPr lang="en-US" sz="2800" dirty="0" smtClean="0"/>
              <a:t>run_taudem.sh &lt;command&gt; &lt;arguments&gt;</a:t>
            </a:r>
          </a:p>
        </p:txBody>
      </p:sp>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8262" y="5001490"/>
            <a:ext cx="64674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4296647"/>
      </p:ext>
    </p:extLst>
  </p:cSld>
  <p:clrMapOvr>
    <a:masterClrMapping/>
  </p:clrMapOvr>
  <p:timing>
    <p:tnLst>
      <p:par>
        <p:cTn id="1" dur="indefinite" restart="never" nodeType="tmRoot"/>
      </p:par>
    </p:tnLst>
  </p:timing>
</p:sld>
</file>

<file path=ppt/theme/theme1.xml><?xml version="1.0" encoding="utf-8"?>
<a:theme xmlns:a="http://schemas.openxmlformats.org/drawingml/2006/main" name="6_Generic (Online)">
  <a:themeElements>
    <a:clrScheme name="Custom 1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00FF"/>
      </a:hlink>
      <a:folHlink>
        <a:srgbClr val="0000FF"/>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Mountain Top">
  <a:themeElements>
    <a:clrScheme name="Mountain Top 11">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00FF"/>
      </a:hlink>
      <a:folHlink>
        <a:srgbClr val="0000FF"/>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
      <a:clrScheme name="Mountain Top 10">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00FF"/>
        </a:hlink>
        <a:folHlink>
          <a:srgbClr val="808000"/>
        </a:folHlink>
      </a:clrScheme>
      <a:clrMap bg1="dk2" tx1="lt1" bg2="dk1" tx2="lt2" accent1="accent1" accent2="accent2" accent3="accent3" accent4="accent4" accent5="accent5" accent6="accent6" hlink="hlink" folHlink="folHlink"/>
    </a:extraClrScheme>
    <a:extraClrScheme>
      <a:clrScheme name="Mountain Top 11">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00FF"/>
        </a:hlink>
        <a:folHlink>
          <a:srgbClr val="0000FF"/>
        </a:folHlink>
      </a:clrScheme>
      <a:clrMap bg1="dk2" tx1="lt1" bg2="dk1" tx2="lt2" accent1="accent1" accent2="accent2" accent3="accent3" accent4="accent4" accent5="accent5" accent6="accent6" hlink="hlink" folHlink="folHlink"/>
    </a:extraClrScheme>
    <a:extraClrScheme>
      <a:clrScheme name="Mountain Top 12">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Generic (Online)">
  <a:themeElements>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
      <a:clrScheme name="Generic (Online) 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99CC00"/>
        </a:folHlink>
      </a:clrScheme>
      <a:clrMap bg1="lt1" tx1="dk1" bg2="lt2" tx2="dk2" accent1="accent1" accent2="accent2" accent3="accent3" accent4="accent4" accent5="accent5" accent6="accent6" hlink="hlink" folHlink="folHlink"/>
    </a:extraClrScheme>
    <a:extraClrScheme>
      <a:clrScheme name="Generic (Online)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00FF"/>
        </a:hlink>
        <a:folHlink>
          <a:srgbClr val="808000"/>
        </a:folHlink>
      </a:clrScheme>
      <a:clrMap bg1="dk2" tx1="lt1" bg2="dk1" tx2="lt2" accent1="accent1" accent2="accent2" accent3="accent3" accent4="accent4" accent5="accent5" accent6="accent6" hlink="hlink" folHlink="folHlink"/>
    </a:extraClrScheme>
    <a:extraClrScheme>
      <a:clrScheme name="Generic (Online) 6">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00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2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Blank Presentation">
  <a:themeElements>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Default Design">
  <a:themeElements>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1_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Generic (Online)">
  <a:themeElements>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fontScheme name="Generic (Online)">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Generic (Online)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009999"/>
        </a:folHlink>
      </a:clrScheme>
      <a:clrMap bg1="lt1" tx1="dk1" bg2="lt2" tx2="dk2" accent1="accent1" accent2="accent2" accent3="accent3" accent4="accent4" accent5="accent5" accent6="accent6" hlink="hlink" folHlink="folHlink"/>
    </a:extraClrScheme>
    <a:extraClrScheme>
      <a:clrScheme name="Generic (Online)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800000"/>
        </a:folHlink>
      </a:clrScheme>
      <a:clrMap bg1="dk2" tx1="lt1" bg2="dk1" tx2="lt2" accent1="accent1" accent2="accent2" accent3="accent3" accent4="accent4" accent5="accent5" accent6="accent6" hlink="hlink" folHlink="folHlink"/>
    </a:extraClrScheme>
    <a:extraClrScheme>
      <a:clrScheme name="Generic (Online) 3">
        <a:dk1>
          <a:srgbClr val="000000"/>
        </a:dk1>
        <a:lt1>
          <a:srgbClr val="FFFFFF"/>
        </a:lt1>
        <a:dk2>
          <a:srgbClr val="000000"/>
        </a:dk2>
        <a:lt2>
          <a:srgbClr val="CBCBCB"/>
        </a:lt2>
        <a:accent1>
          <a:srgbClr val="B2B2B2"/>
        </a:accent1>
        <a:accent2>
          <a:srgbClr val="EAEAEA"/>
        </a:accent2>
        <a:accent3>
          <a:srgbClr val="FFFFFF"/>
        </a:accent3>
        <a:accent4>
          <a:srgbClr val="000000"/>
        </a:accent4>
        <a:accent5>
          <a:srgbClr val="D5D5D5"/>
        </a:accent5>
        <a:accent6>
          <a:srgbClr val="D4D4D4"/>
        </a:accent6>
        <a:hlink>
          <a:srgbClr val="B2B2B2"/>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99"/>
      </a:hlink>
      <a:folHlink>
        <a:srgbClr val="B2B2B2"/>
      </a:folHlink>
    </a:clrScheme>
    <a:fontScheme name="2_Blank Presentatio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solidFill>
          <a:srgbClr val="FF9966"/>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0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2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fontScheme name="2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ppt/theme/themeOverride11.xml><?xml version="1.0" encoding="utf-8"?>
<a:themeOverride xmlns:a="http://schemas.openxmlformats.org/drawingml/2006/main">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13.xml><?xml version="1.0" encoding="utf-8"?>
<a:themeOverride xmlns:a="http://schemas.openxmlformats.org/drawingml/2006/main">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themeOverride>
</file>

<file path=ppt/theme/themeOverride14.xml><?xml version="1.0" encoding="utf-8"?>
<a:themeOverride xmlns:a="http://schemas.openxmlformats.org/drawingml/2006/main">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3333CC"/>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4.xml><?xml version="1.0" encoding="utf-8"?>
<a:themeOverride xmlns:a="http://schemas.openxmlformats.org/drawingml/2006/main">
  <a:clrScheme name="">
    <a:dk1>
      <a:srgbClr val="000000"/>
    </a:dk1>
    <a:lt1>
      <a:srgbClr val="FFFFFF"/>
    </a:lt1>
    <a:dk2>
      <a:srgbClr val="000000"/>
    </a:dk2>
    <a:lt2>
      <a:srgbClr val="808080"/>
    </a:lt2>
    <a:accent1>
      <a:srgbClr val="00CC99"/>
    </a:accent1>
    <a:accent2>
      <a:srgbClr val="FF0000"/>
    </a:accent2>
    <a:accent3>
      <a:srgbClr val="FFFFFF"/>
    </a:accent3>
    <a:accent4>
      <a:srgbClr val="000000"/>
    </a:accent4>
    <a:accent5>
      <a:srgbClr val="AAE2CA"/>
    </a:accent5>
    <a:accent6>
      <a:srgbClr val="E70000"/>
    </a:accent6>
    <a:hlink>
      <a:srgbClr val="000099"/>
    </a:hlink>
    <a:folHlink>
      <a:srgbClr val="B2B2B2"/>
    </a:folHlink>
  </a:clrScheme>
</a:themeOverride>
</file>

<file path=ppt/theme/themeOverride5.xml><?xml version="1.0" encoding="utf-8"?>
<a:themeOverride xmlns:a="http://schemas.openxmlformats.org/drawingml/2006/main">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themeOverride>
</file>

<file path=ppt/theme/themeOverride6.xml><?xml version="1.0" encoding="utf-8"?>
<a:themeOverride xmlns:a="http://schemas.openxmlformats.org/drawingml/2006/main">
  <a:clrScheme name="1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FF"/>
    </a:hlink>
    <a:folHlink>
      <a:srgbClr val="B2B2B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Custom 3">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70C0"/>
    </a:hlink>
    <a:folHlink>
      <a:srgbClr val="0070C0"/>
    </a:folHlink>
  </a:clrScheme>
</a:themeOverride>
</file>

<file path=docProps/app.xml><?xml version="1.0" encoding="utf-8"?>
<Properties xmlns="http://schemas.openxmlformats.org/officeDocument/2006/extended-properties" xmlns:vt="http://schemas.openxmlformats.org/officeDocument/2006/docPropsVTypes">
  <TotalTime>1962</TotalTime>
  <Words>4314</Words>
  <Application>Microsoft Office PowerPoint</Application>
  <PresentationFormat>On-screen Show (4:3)</PresentationFormat>
  <Paragraphs>1104</Paragraphs>
  <Slides>100</Slides>
  <Notes>18</Notes>
  <HiddenSlides>0</HiddenSlides>
  <MMClips>0</MMClips>
  <ScaleCrop>false</ScaleCrop>
  <HeadingPairs>
    <vt:vector size="6" baseType="variant">
      <vt:variant>
        <vt:lpstr>Theme</vt:lpstr>
      </vt:variant>
      <vt:variant>
        <vt:i4>23</vt:i4>
      </vt:variant>
      <vt:variant>
        <vt:lpstr>Embedded OLE Servers</vt:lpstr>
      </vt:variant>
      <vt:variant>
        <vt:i4>8</vt:i4>
      </vt:variant>
      <vt:variant>
        <vt:lpstr>Slide Titles</vt:lpstr>
      </vt:variant>
      <vt:variant>
        <vt:i4>100</vt:i4>
      </vt:variant>
    </vt:vector>
  </HeadingPairs>
  <TitlesOfParts>
    <vt:vector size="131" baseType="lpstr">
      <vt:lpstr>6_Generic (Online)</vt:lpstr>
      <vt:lpstr>3_Blank Presentation</vt:lpstr>
      <vt:lpstr>7_Default Design</vt:lpstr>
      <vt:lpstr>8_Blank Presentation</vt:lpstr>
      <vt:lpstr>6_Default Design</vt:lpstr>
      <vt:lpstr>7_Generic (Online)</vt:lpstr>
      <vt:lpstr>Office Theme</vt:lpstr>
      <vt:lpstr>7_Blank Presentation</vt:lpstr>
      <vt:lpstr>3_Default Design</vt:lpstr>
      <vt:lpstr>4_Blank Presentation</vt:lpstr>
      <vt:lpstr>1_Blank Presentation</vt:lpstr>
      <vt:lpstr>5_Default Design</vt:lpstr>
      <vt:lpstr>6_Blank Presentation</vt:lpstr>
      <vt:lpstr>8_Generic (Online)</vt:lpstr>
      <vt:lpstr>Mountain Top</vt:lpstr>
      <vt:lpstr>8_Default Design</vt:lpstr>
      <vt:lpstr>1_Generic (Online)</vt:lpstr>
      <vt:lpstr>9_Blank Presentation</vt:lpstr>
      <vt:lpstr>1_Office Theme</vt:lpstr>
      <vt:lpstr>12_Blank Presentation</vt:lpstr>
      <vt:lpstr>13_Blank Presentation</vt:lpstr>
      <vt:lpstr>9_Default Design</vt:lpstr>
      <vt:lpstr>3_Office Theme</vt:lpstr>
      <vt:lpstr>Graph Sheet</vt:lpstr>
      <vt:lpstr>Bitmap Image</vt:lpstr>
      <vt:lpstr>Picture</vt:lpstr>
      <vt:lpstr>Worksheet</vt:lpstr>
      <vt:lpstr>Equation</vt:lpstr>
      <vt:lpstr>Clip</vt:lpstr>
      <vt:lpstr>Chart</vt:lpstr>
      <vt:lpstr>Document</vt:lpstr>
      <vt:lpstr>Terrain Analysis Using Digital Elevation Models (TauDEM)</vt:lpstr>
      <vt:lpstr>Outline</vt:lpstr>
      <vt:lpstr>http://hydrology.usu.edu/taudem/taudem5.0/documentation.html </vt:lpstr>
      <vt:lpstr>TauDEM - Channel Network and Watershed Delineation Software</vt:lpstr>
      <vt:lpstr>Principles and methods</vt:lpstr>
      <vt:lpstr>Principles and methods</vt:lpstr>
      <vt:lpstr>Topography defines watersheds which are fundamentally the most basic hydrologic landscape elements. </vt:lpstr>
      <vt:lpstr>The starting point:  A Grid Digital Elevation Model</vt:lpstr>
      <vt:lpstr>A grid defines geographic space as a mesh of identically-sized square cells. Each cell holds a numeric value that measures a geographic attribute (like elevation) for that unit of space. </vt:lpstr>
      <vt:lpstr>TauDEM Grid Data Format Assumptions</vt:lpstr>
      <vt:lpstr>The terrain flow information model for deriving channels, watersheds, and flow related terrain information.  </vt:lpstr>
      <vt:lpstr>The Pit Removal Problem</vt:lpstr>
      <vt:lpstr>Pit Filling</vt:lpstr>
      <vt:lpstr>Pit Filling </vt:lpstr>
      <vt:lpstr>PowerPoint Presentation</vt:lpstr>
      <vt:lpstr>PowerPoint Presentation</vt:lpstr>
      <vt:lpstr>PowerPoint Presentation</vt:lpstr>
      <vt:lpstr>Stream Definition</vt:lpstr>
      <vt:lpstr>PowerPoint Presentation</vt:lpstr>
      <vt:lpstr>Watershed and Stream Grids</vt:lpstr>
      <vt:lpstr>DEM Delineated Catchments and Stream Networks</vt:lpstr>
      <vt:lpstr>Edge contamination</vt:lpstr>
      <vt:lpstr>Principles and methods</vt:lpstr>
      <vt:lpstr>How to decide on stream delineation threshold ?</vt:lpstr>
      <vt:lpstr>Delineation of Channel Networks and Catchments</vt:lpstr>
      <vt:lpstr>PowerPoint Presentation</vt:lpstr>
      <vt:lpstr>Examples of differently textured topography</vt:lpstr>
      <vt:lpstr>PowerPoint Presentation</vt:lpstr>
      <vt:lpstr>Drainage Density for Different Contributing Area Thresholds</vt:lpstr>
      <vt:lpstr>Drainage Density Versus Contributing Area Threshold</vt:lpstr>
      <vt:lpstr>Hortons Laws: Strahler system for stream ordering</vt:lpstr>
      <vt:lpstr>Constant Stream Drops Law</vt:lpstr>
      <vt:lpstr>Suggestion:  Map channel networks from the DEM at the finest resolution consistent with observed channel network geomorphology ‘laws’.  </vt:lpstr>
      <vt:lpstr>Statistical Analysis of Stream Drops</vt:lpstr>
      <vt:lpstr>T-Test for Difference in Mean Values</vt:lpstr>
      <vt:lpstr>Optimal Contributing Area Threshold</vt:lpstr>
      <vt:lpstr>PowerPoint Presentation</vt:lpstr>
      <vt:lpstr>PowerPoint Presentation</vt:lpstr>
      <vt:lpstr>Peuker Douglas “Valley” Computation (Peuker and Douglas, 1975, Comput. Graphics Image Proc. 4:375)</vt:lpstr>
      <vt:lpstr>Flow accumulation of “valley” grid cells only</vt:lpstr>
      <vt:lpstr>“Valley” Flow accumulation Threshold</vt:lpstr>
      <vt:lpstr>PowerPoint Presentation</vt:lpstr>
      <vt:lpstr>Channel network delineation, other options</vt:lpstr>
      <vt:lpstr>PowerPoint Presentation</vt:lpstr>
      <vt:lpstr>Principles and methods</vt:lpstr>
      <vt:lpstr>Representation of Flow Field</vt:lpstr>
      <vt:lpstr>D-Infinity Slope, Flow Direction and Contributing Area</vt:lpstr>
      <vt:lpstr>PowerPoint Presentation</vt:lpstr>
      <vt:lpstr>Principles and methods</vt:lpstr>
      <vt:lpstr>PowerPoint Presentation</vt:lpstr>
      <vt:lpstr>Pseudocode for Recursive Flow Accumulation</vt:lpstr>
      <vt:lpstr>General Pseudocode Upstream Flow Algebra Evaluation</vt:lpstr>
      <vt:lpstr>Example: Retention limited runoff generation with run-on</vt:lpstr>
      <vt:lpstr>Retention limited runoff with run-on</vt:lpstr>
      <vt:lpstr>PowerPoint Presentation</vt:lpstr>
      <vt:lpstr>Transport limited accumulation</vt:lpstr>
      <vt:lpstr>General Pseudocode Downstream Flow Algebra Evaluation</vt:lpstr>
      <vt:lpstr>PowerPoint Presentation</vt:lpstr>
      <vt:lpstr>Weighted distance to target set</vt:lpstr>
      <vt:lpstr>Buffer potential weighted distance to stream</vt:lpstr>
      <vt:lpstr>Distance Down and Distance Up</vt:lpstr>
      <vt:lpstr>Avalanche Runout</vt:lpstr>
      <vt:lpstr>Summary Concepts</vt:lpstr>
      <vt:lpstr>Summary Concepts (2)</vt:lpstr>
      <vt:lpstr>Summary Concepts (3)</vt:lpstr>
      <vt:lpstr>Outline</vt:lpstr>
      <vt:lpstr>Outline</vt:lpstr>
      <vt:lpstr>Digital Elevation Model data</vt:lpstr>
      <vt:lpstr>ArcMap</vt:lpstr>
      <vt:lpstr>Default file name suffixes</vt:lpstr>
      <vt:lpstr>R</vt:lpstr>
      <vt:lpstr>Illustrative Use Case: Delineation of channels and watersheds using a constant support area threshold</vt:lpstr>
      <vt:lpstr>Pit Remove</vt:lpstr>
      <vt:lpstr>D8 Flow Direction (and Slope)</vt:lpstr>
      <vt:lpstr>D8 Contributing Area</vt:lpstr>
      <vt:lpstr>Stream Definition by Threshold</vt:lpstr>
      <vt:lpstr>Stream Reach and Watershed</vt:lpstr>
      <vt:lpstr>Topographic wetness index from the Dinfinity method</vt:lpstr>
      <vt:lpstr>D-Infinity Contributing Area</vt:lpstr>
      <vt:lpstr>Wetness Index</vt:lpstr>
      <vt:lpstr>Peuker Douglas</vt:lpstr>
      <vt:lpstr>Weighted D8 Contributing Area</vt:lpstr>
      <vt:lpstr>Stream Drop Analysis</vt:lpstr>
      <vt:lpstr>Outline</vt:lpstr>
      <vt:lpstr>The challenge of increasing Digital Elevation Model (DEM) resolution</vt:lpstr>
      <vt:lpstr>TauDEM Parallel Approach</vt:lpstr>
      <vt:lpstr>Some Algorithm Details Pit Removal: Planchon Fill Algorithm</vt:lpstr>
      <vt:lpstr>Parallel Scheme</vt:lpstr>
      <vt:lpstr>Parallelization of Contributing Area/Flow Algebra</vt:lpstr>
      <vt:lpstr>Capabilities Summary</vt:lpstr>
      <vt:lpstr>Improved runtime efficiency </vt:lpstr>
      <vt:lpstr>Improved runtime efficiency</vt:lpstr>
      <vt:lpstr>Scaling of run times to large grids</vt:lpstr>
      <vt:lpstr>Scaling of run times to large grids</vt:lpstr>
      <vt:lpstr>Limitations and Dependencies</vt:lpstr>
      <vt:lpstr>Outline</vt:lpstr>
      <vt:lpstr>Multi-File approach</vt:lpstr>
      <vt:lpstr>Processor Specific Multi-File Strategy</vt:lpstr>
      <vt:lpstr>Beach Specifics</vt:lpstr>
      <vt:lpstr>Beach job sequence to delineate Logan watershed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CUAHSI OnLine: Bringing Data and Modeling Services to the Water Community</dc:title>
  <dc:creator>Rick</dc:creator>
  <cp:lastModifiedBy>David Tarboton</cp:lastModifiedBy>
  <cp:revision>141</cp:revision>
  <cp:lastPrinted>2011-08-09T07:57:20Z</cp:lastPrinted>
  <dcterms:created xsi:type="dcterms:W3CDTF">2010-05-18T21:41:05Z</dcterms:created>
  <dcterms:modified xsi:type="dcterms:W3CDTF">2011-10-30T15:17:31Z</dcterms:modified>
</cp:coreProperties>
</file>