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9" r:id="rId3"/>
    <p:sldId id="258" r:id="rId4"/>
    <p:sldId id="342" r:id="rId5"/>
    <p:sldId id="323" r:id="rId6"/>
    <p:sldId id="260" r:id="rId7"/>
    <p:sldId id="264" r:id="rId8"/>
    <p:sldId id="262" r:id="rId9"/>
    <p:sldId id="270" r:id="rId10"/>
    <p:sldId id="321" r:id="rId11"/>
    <p:sldId id="263" r:id="rId12"/>
    <p:sldId id="266" r:id="rId13"/>
    <p:sldId id="267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334" r:id="rId26"/>
    <p:sldId id="318" r:id="rId27"/>
    <p:sldId id="286" r:id="rId28"/>
    <p:sldId id="288" r:id="rId29"/>
    <p:sldId id="289" r:id="rId30"/>
    <p:sldId id="337" r:id="rId31"/>
    <p:sldId id="290" r:id="rId32"/>
    <p:sldId id="291" r:id="rId33"/>
    <p:sldId id="336" r:id="rId34"/>
    <p:sldId id="294" r:id="rId35"/>
    <p:sldId id="295" r:id="rId36"/>
    <p:sldId id="298" r:id="rId37"/>
    <p:sldId id="300" r:id="rId38"/>
    <p:sldId id="301" r:id="rId39"/>
    <p:sldId id="303" r:id="rId40"/>
    <p:sldId id="304" r:id="rId41"/>
    <p:sldId id="305" r:id="rId42"/>
    <p:sldId id="322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43" r:id="rId51"/>
    <p:sldId id="314" r:id="rId52"/>
    <p:sldId id="315" r:id="rId5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98" autoAdjust="0"/>
    <p:restoredTop sz="94533" autoAdjust="0"/>
  </p:normalViewPr>
  <p:slideViewPr>
    <p:cSldViewPr snapToGrid="0">
      <p:cViewPr varScale="1">
        <p:scale>
          <a:sx n="117" d="100"/>
          <a:sy n="117" d="100"/>
        </p:scale>
        <p:origin x="12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arcmap/latest/manage-data/raster-and-images/cell-size-of-raster-data.htm" TargetMode="External"/><Relationship Id="rId2" Type="http://schemas.openxmlformats.org/officeDocument/2006/relationships/hyperlink" Target="http://desktop.arcgis.com/en/arcmap/latest/manage-data/raster-and-images/what-is-raster-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o.arcgis.com/en/pro-app/tool-reference/spatial-analyst/an-overview-of-the-spatial-analyst-toolbo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arcgis.com/en/pro-app/tool-reference/spatial-analyst/how-aspect-works.htm" TargetMode="External"/><Relationship Id="rId2" Type="http://schemas.openxmlformats.org/officeDocument/2006/relationships/hyperlink" Target="https://pro.arcgis.com/en/pro-app/tool-reference/spatial-analyst/how-slope-works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hydrology.usu.edu/dtarb/giswr/2018/Slope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49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hyperlink" Target="https://pro.arcgis.com/en/pro-app/tool-reference/spatial-analyst/how-slope-works.htm" TargetMode="External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65.png"/><Relationship Id="rId10" Type="http://schemas.openxmlformats.org/officeDocument/2006/relationships/image" Target="../media/image53.wmf"/><Relationship Id="rId19" Type="http://schemas.openxmlformats.org/officeDocument/2006/relationships/hyperlink" Target="https://pro.arcgis.com/en/pro-app/tool-reference/spatial-analyst/how-aspect-works.htm" TargetMode="External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9.png"/><Relationship Id="rId4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dtarb/giswr/2017/Slop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</a:t>
            </a:r>
            <a:r>
              <a:rPr lang="en-US" sz="2400" dirty="0" smtClean="0"/>
              <a:t>field</a:t>
            </a:r>
          </a:p>
          <a:p>
            <a:pPr lvl="0"/>
            <a:r>
              <a:rPr lang="en-US" sz="2400" dirty="0" smtClean="0"/>
              <a:t>use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 smtClean="0"/>
              <a:t> to determine watershed average precipitation (Ex 3)</a:t>
            </a:r>
            <a:endParaRPr lang="en-US" sz="2400" dirty="0"/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26217" y="478631"/>
            <a:ext cx="7772400" cy="4114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600" dirty="0" smtClean="0"/>
          </a:p>
          <a:p>
            <a:pPr lvl="0"/>
            <a:r>
              <a:rPr lang="en-US" sz="2400" dirty="0"/>
              <a:t>ArcMap help: What is raster </a:t>
            </a:r>
            <a:r>
              <a:rPr lang="en-US" sz="2400" dirty="0" smtClean="0"/>
              <a:t>data?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://desktop.arcgis.com/en/arcmap/latest/manage-data/raster-and-images/what-is-raster-data.htm</a:t>
            </a:r>
            <a:r>
              <a:rPr lang="en-US" sz="2400" dirty="0"/>
              <a:t>  </a:t>
            </a:r>
          </a:p>
          <a:p>
            <a:pPr lvl="0"/>
            <a:r>
              <a:rPr lang="en-US" sz="2400" dirty="0"/>
              <a:t>ArcMap help: Fundamentals of raster data from Cell size of raster data to Raster dataset attribute </a:t>
            </a:r>
            <a:r>
              <a:rPr lang="en-US" sz="2400" dirty="0" smtClean="0"/>
              <a:t>tables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://desktop.arcgis.com/en/arcmap/latest/manage-data/raster-and-images/cell-size-of-raster-data.htm</a:t>
            </a:r>
            <a:endParaRPr lang="en-US" sz="16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- Theory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2" y="3724617"/>
            <a:ext cx="4586852" cy="3038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469" y="3880781"/>
            <a:ext cx="2202237" cy="38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7051"/>
          <a:stretch/>
        </p:blipFill>
        <p:spPr>
          <a:xfrm>
            <a:off x="4579443" y="3574337"/>
            <a:ext cx="4564557" cy="3283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94680" y="3880781"/>
            <a:ext cx="2034721" cy="163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Cell based discharge mapping by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016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83167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057400"/>
            <a:ext cx="5505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1354710"/>
            <a:ext cx="6193274" cy="4637911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09321" y="260952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66597" y="26253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51798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3863" y="467368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201872" y="2601437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01012" y="931511"/>
            <a:ext cx="8341976" cy="4114800"/>
          </a:xfrm>
        </p:spPr>
        <p:txBody>
          <a:bodyPr>
            <a:normAutofit/>
          </a:bodyPr>
          <a:lstStyle/>
          <a:p>
            <a:r>
              <a:rPr lang="en-US" sz="2800" dirty="0"/>
              <a:t>ArcGIS Pro An overview of the Spatial Analyst Toolbox </a:t>
            </a:r>
            <a:r>
              <a:rPr lang="en-US" sz="2800" u="sng" dirty="0">
                <a:hlinkClick r:id="rId2"/>
              </a:rPr>
              <a:t>https://pro.arcgis.com/en/pro-app/tool-reference/spatial-analyst/an-overview-of-the-spatial-analyst-toolbox.htm</a:t>
            </a:r>
            <a:r>
              <a:rPr lang="en-US" sz="1800" dirty="0" smtClean="0"/>
              <a:t>. </a:t>
            </a:r>
            <a:endParaRPr lang="en-US" sz="1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Readings – ArcGIS Pro Tools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8" y="3029252"/>
            <a:ext cx="2666720" cy="237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4" y="3083040"/>
            <a:ext cx="5720322" cy="3162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8" y="3254188"/>
            <a:ext cx="2478375" cy="699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89724" y="4341385"/>
            <a:ext cx="597095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this to get a general sense of the tools available.  Tools we will use now or later include, from the Surface toolset: Slope, Aspect, Contour; from the Zonal toolset: Zonal Statistics; from Map Algebra: Raster Calculator; from Interpolation: Spline and Kriging; and many tools in the Hydrology toolset.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 has used nearest neighbors to align cells</a:t>
            </a:r>
          </a:p>
          <a:p>
            <a:r>
              <a:rPr lang="en-US" dirty="0" smtClean="0"/>
              <a:t>ArcGIS has done raster computation at the scale of the coarsest input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this what we want?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control scale?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meant by scale in this context?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scale triplet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260876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189915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189915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190074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8" y="923957"/>
            <a:ext cx="5592011" cy="59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and the interpretation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43" y="3412848"/>
            <a:ext cx="4276998" cy="319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8" y="592166"/>
            <a:ext cx="4419600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76" y="8092707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93663" y="2001631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3638" y="2184941"/>
            <a:ext cx="4409018" cy="3911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53638" y="2853063"/>
            <a:ext cx="4409018" cy="3911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042860" y="2846254"/>
            <a:ext cx="164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Method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8" y="2267248"/>
            <a:ext cx="4732984" cy="3568421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-194512"/>
            <a:ext cx="3581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Interpolation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3116176"/>
            <a:ext cx="396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Nearest neighbor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Inverse distance weight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Bilinear interpolation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Kriging (best linear unbiased estimator)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64946"/>
              </p:ext>
            </p:extLst>
          </p:nvPr>
        </p:nvGraphicFramePr>
        <p:xfrm>
          <a:off x="4329239" y="3555076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4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39" y="3555076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51642"/>
              </p:ext>
            </p:extLst>
          </p:nvPr>
        </p:nvGraphicFramePr>
        <p:xfrm>
          <a:off x="4147679" y="4337006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5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79" y="4337006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78704"/>
              </p:ext>
            </p:extLst>
          </p:nvPr>
        </p:nvGraphicFramePr>
        <p:xfrm>
          <a:off x="4191000" y="497117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6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117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0256"/>
              </p:ext>
            </p:extLst>
          </p:nvPr>
        </p:nvGraphicFramePr>
        <p:xfrm>
          <a:off x="4191000" y="5829212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29212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887452" y="549442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2138" y="4150892"/>
            <a:ext cx="815975" cy="835025"/>
            <a:chOff x="6942138" y="3733800"/>
            <a:chExt cx="815975" cy="835025"/>
          </a:xfrm>
        </p:grpSpPr>
        <p:sp>
          <p:nvSpPr>
            <p:cNvPr id="55305" name="Rectangle 18"/>
            <p:cNvSpPr>
              <a:spLocks noChangeArrowheads="1"/>
            </p:cNvSpPr>
            <p:nvPr/>
          </p:nvSpPr>
          <p:spPr bwMode="auto">
            <a:xfrm>
              <a:off x="7010400" y="3810000"/>
              <a:ext cx="690563" cy="69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25"/>
            <p:cNvSpPr>
              <a:spLocks noChangeArrowheads="1"/>
            </p:cNvSpPr>
            <p:nvPr/>
          </p:nvSpPr>
          <p:spPr bwMode="auto">
            <a:xfrm>
              <a:off x="6942138" y="3741738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26"/>
            <p:cNvSpPr>
              <a:spLocks noChangeArrowheads="1"/>
            </p:cNvSpPr>
            <p:nvPr/>
          </p:nvSpPr>
          <p:spPr bwMode="auto">
            <a:xfrm>
              <a:off x="6942138" y="4430713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Oval 36"/>
            <p:cNvSpPr>
              <a:spLocks noChangeArrowheads="1"/>
            </p:cNvSpPr>
            <p:nvPr/>
          </p:nvSpPr>
          <p:spPr bwMode="auto">
            <a:xfrm>
              <a:off x="7620000" y="3733800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Oval 37"/>
            <p:cNvSpPr>
              <a:spLocks noChangeArrowheads="1"/>
            </p:cNvSpPr>
            <p:nvPr/>
          </p:nvSpPr>
          <p:spPr bwMode="auto">
            <a:xfrm>
              <a:off x="7620000" y="4422775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6903" y="865981"/>
            <a:ext cx="5670549" cy="194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Estimate values between known values.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685800" y="1345327"/>
            <a:ext cx="7772400" cy="50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6064622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380846" y="6514341"/>
            <a:ext cx="4733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itchFamily="34" charset="0"/>
              </a:rPr>
              <a:t>Roberto </a:t>
            </a:r>
            <a:r>
              <a:rPr lang="en-US" sz="1600" dirty="0" smtClean="0">
                <a:latin typeface="Arial" pitchFamily="34" charset="0"/>
              </a:rPr>
              <a:t>Gutierrez  University </a:t>
            </a:r>
            <a:r>
              <a:rPr lang="en-US" sz="1600" dirty="0">
                <a:latin typeface="Arial" pitchFamily="34" charset="0"/>
              </a:rPr>
              <a:t>of Texas at Austin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9413" y="184149"/>
            <a:ext cx="8535987" cy="133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Analysis of topographic surfaces represented by a Digital Elevation Model (DEM)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– Slope and Aspect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Slope Works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Aspect Works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z.   Given z(</a:t>
            </a:r>
            <a:r>
              <a:rPr lang="en-US" sz="2400" dirty="0" err="1" smtClean="0">
                <a:sym typeface="Symbol" pitchFamily="18" charset="2"/>
              </a:rPr>
              <a:t>x,y</a:t>
            </a:r>
            <a:r>
              <a:rPr lang="en-US" sz="2400" dirty="0" smtClean="0">
                <a:sym typeface="Symbol" pitchFamily="18" charset="2"/>
              </a:rPr>
              <a:t>) evaluate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580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://hydrology.usu.edu/dtarb/giswr/2018/Slope.pdf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436447" y="6101023"/>
            <a:ext cx="845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pro.arcgis.com/en/pro-app/tool-reference/spatial-analyst/how-slope-works.htm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5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6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7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8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479221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721264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0938" y="6342038"/>
            <a:ext cx="8780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pro.arcgis.com/en/pro-app/tool-reference/spatial-analyst/how-aspect-works.htm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4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5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6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7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8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89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3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9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1936"/>
              </p:ext>
            </p:extLst>
          </p:nvPr>
        </p:nvGraphicFramePr>
        <p:xfrm>
          <a:off x="5559425" y="2865438"/>
          <a:ext cx="23352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0" name="Equation" r:id="rId5" imgW="1168200" imgH="482400" progId="Equation.3">
                  <p:embed/>
                </p:oleObj>
              </mc:Choice>
              <mc:Fallback>
                <p:oleObj name="Equation" r:id="rId5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65438"/>
                        <a:ext cx="23352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33404"/>
              </p:ext>
            </p:extLst>
          </p:nvPr>
        </p:nvGraphicFramePr>
        <p:xfrm>
          <a:off x="4816475" y="4260850"/>
          <a:ext cx="3554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1" name="Equation" r:id="rId7" imgW="1777680" imgH="507960" progId="Equation.3">
                  <p:embed/>
                </p:oleObj>
              </mc:Choice>
              <mc:Fallback>
                <p:oleObj name="Equation" r:id="rId7" imgW="1777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260850"/>
                        <a:ext cx="35544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0704" y="1640875"/>
            <a:ext cx="26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Elevations at each vertex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00" y="19236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88508" y="2013527"/>
            <a:ext cx="950191" cy="508000"/>
          </a:xfrm>
          <a:custGeom>
            <a:avLst/>
            <a:gdLst>
              <a:gd name="connsiteX0" fmla="*/ 914400 w 914400"/>
              <a:gd name="connsiteY0" fmla="*/ 120073 h 508000"/>
              <a:gd name="connsiteX1" fmla="*/ 840509 w 914400"/>
              <a:gd name="connsiteY1" fmla="*/ 73891 h 508000"/>
              <a:gd name="connsiteX2" fmla="*/ 812800 w 914400"/>
              <a:gd name="connsiteY2" fmla="*/ 46182 h 508000"/>
              <a:gd name="connsiteX3" fmla="*/ 775855 w 914400"/>
              <a:gd name="connsiteY3" fmla="*/ 36946 h 508000"/>
              <a:gd name="connsiteX4" fmla="*/ 748146 w 914400"/>
              <a:gd name="connsiteY4" fmla="*/ 27709 h 508000"/>
              <a:gd name="connsiteX5" fmla="*/ 692727 w 914400"/>
              <a:gd name="connsiteY5" fmla="*/ 0 h 508000"/>
              <a:gd name="connsiteX6" fmla="*/ 544946 w 914400"/>
              <a:gd name="connsiteY6" fmla="*/ 18473 h 508000"/>
              <a:gd name="connsiteX7" fmla="*/ 517236 w 914400"/>
              <a:gd name="connsiteY7" fmla="*/ 36946 h 508000"/>
              <a:gd name="connsiteX8" fmla="*/ 498764 w 914400"/>
              <a:gd name="connsiteY8" fmla="*/ 64655 h 508000"/>
              <a:gd name="connsiteX9" fmla="*/ 471055 w 914400"/>
              <a:gd name="connsiteY9" fmla="*/ 92364 h 508000"/>
              <a:gd name="connsiteX10" fmla="*/ 461818 w 914400"/>
              <a:gd name="connsiteY10" fmla="*/ 120073 h 508000"/>
              <a:gd name="connsiteX11" fmla="*/ 443346 w 914400"/>
              <a:gd name="connsiteY11" fmla="*/ 147782 h 508000"/>
              <a:gd name="connsiteX12" fmla="*/ 424873 w 914400"/>
              <a:gd name="connsiteY12" fmla="*/ 203200 h 508000"/>
              <a:gd name="connsiteX13" fmla="*/ 406400 w 914400"/>
              <a:gd name="connsiteY13" fmla="*/ 258618 h 508000"/>
              <a:gd name="connsiteX14" fmla="*/ 387927 w 914400"/>
              <a:gd name="connsiteY14" fmla="*/ 314037 h 508000"/>
              <a:gd name="connsiteX15" fmla="*/ 341746 w 914400"/>
              <a:gd name="connsiteY15" fmla="*/ 369455 h 508000"/>
              <a:gd name="connsiteX16" fmla="*/ 277091 w 914400"/>
              <a:gd name="connsiteY16" fmla="*/ 434109 h 508000"/>
              <a:gd name="connsiteX17" fmla="*/ 193964 w 914400"/>
              <a:gd name="connsiteY17" fmla="*/ 471055 h 508000"/>
              <a:gd name="connsiteX18" fmla="*/ 129309 w 914400"/>
              <a:gd name="connsiteY18" fmla="*/ 489528 h 508000"/>
              <a:gd name="connsiteX19" fmla="*/ 36946 w 914400"/>
              <a:gd name="connsiteY19" fmla="*/ 498764 h 508000"/>
              <a:gd name="connsiteX20" fmla="*/ 0 w 914400"/>
              <a:gd name="connsiteY20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" h="508000">
                <a:moveTo>
                  <a:pt x="914400" y="120073"/>
                </a:moveTo>
                <a:cubicBezTo>
                  <a:pt x="907958" y="116208"/>
                  <a:pt x="852696" y="84047"/>
                  <a:pt x="840509" y="73891"/>
                </a:cubicBezTo>
                <a:cubicBezTo>
                  <a:pt x="830474" y="65529"/>
                  <a:pt x="824141" y="52663"/>
                  <a:pt x="812800" y="46182"/>
                </a:cubicBezTo>
                <a:cubicBezTo>
                  <a:pt x="801779" y="39884"/>
                  <a:pt x="788061" y="40433"/>
                  <a:pt x="775855" y="36946"/>
                </a:cubicBezTo>
                <a:cubicBezTo>
                  <a:pt x="766494" y="34271"/>
                  <a:pt x="756854" y="32063"/>
                  <a:pt x="748146" y="27709"/>
                </a:cubicBezTo>
                <a:cubicBezTo>
                  <a:pt x="676525" y="-8101"/>
                  <a:pt x="762374" y="23217"/>
                  <a:pt x="692727" y="0"/>
                </a:cubicBezTo>
                <a:cubicBezTo>
                  <a:pt x="669816" y="1763"/>
                  <a:pt x="584818" y="-1463"/>
                  <a:pt x="544946" y="18473"/>
                </a:cubicBezTo>
                <a:cubicBezTo>
                  <a:pt x="535017" y="23437"/>
                  <a:pt x="526473" y="30788"/>
                  <a:pt x="517236" y="36946"/>
                </a:cubicBezTo>
                <a:cubicBezTo>
                  <a:pt x="511079" y="46182"/>
                  <a:pt x="505870" y="56127"/>
                  <a:pt x="498764" y="64655"/>
                </a:cubicBezTo>
                <a:cubicBezTo>
                  <a:pt x="490402" y="74690"/>
                  <a:pt x="478301" y="81496"/>
                  <a:pt x="471055" y="92364"/>
                </a:cubicBezTo>
                <a:cubicBezTo>
                  <a:pt x="465654" y="100465"/>
                  <a:pt x="466172" y="111365"/>
                  <a:pt x="461818" y="120073"/>
                </a:cubicBezTo>
                <a:cubicBezTo>
                  <a:pt x="456854" y="130002"/>
                  <a:pt x="447854" y="137638"/>
                  <a:pt x="443346" y="147782"/>
                </a:cubicBezTo>
                <a:cubicBezTo>
                  <a:pt x="435438" y="165576"/>
                  <a:pt x="431031" y="184727"/>
                  <a:pt x="424873" y="203200"/>
                </a:cubicBezTo>
                <a:lnTo>
                  <a:pt x="406400" y="258618"/>
                </a:lnTo>
                <a:cubicBezTo>
                  <a:pt x="406398" y="258623"/>
                  <a:pt x="387931" y="314032"/>
                  <a:pt x="387927" y="314037"/>
                </a:cubicBezTo>
                <a:cubicBezTo>
                  <a:pt x="321933" y="413032"/>
                  <a:pt x="424698" y="262803"/>
                  <a:pt x="341746" y="369455"/>
                </a:cubicBezTo>
                <a:cubicBezTo>
                  <a:pt x="289872" y="436149"/>
                  <a:pt x="330040" y="416460"/>
                  <a:pt x="277091" y="434109"/>
                </a:cubicBezTo>
                <a:cubicBezTo>
                  <a:pt x="233181" y="463383"/>
                  <a:pt x="259912" y="449072"/>
                  <a:pt x="193964" y="471055"/>
                </a:cubicBezTo>
                <a:cubicBezTo>
                  <a:pt x="174230" y="477633"/>
                  <a:pt x="149599" y="486629"/>
                  <a:pt x="129309" y="489528"/>
                </a:cubicBezTo>
                <a:cubicBezTo>
                  <a:pt x="98679" y="493904"/>
                  <a:pt x="67734" y="495685"/>
                  <a:pt x="36946" y="498764"/>
                </a:cubicBezTo>
                <a:lnTo>
                  <a:pt x="0" y="508000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9533" y="228663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17950" y="2540000"/>
            <a:ext cx="977323" cy="1004539"/>
          </a:xfrm>
          <a:custGeom>
            <a:avLst/>
            <a:gdLst>
              <a:gd name="connsiteX0" fmla="*/ 905164 w 905164"/>
              <a:gd name="connsiteY0" fmla="*/ 0 h 988291"/>
              <a:gd name="connsiteX1" fmla="*/ 868218 w 905164"/>
              <a:gd name="connsiteY1" fmla="*/ 46182 h 988291"/>
              <a:gd name="connsiteX2" fmla="*/ 840509 w 905164"/>
              <a:gd name="connsiteY2" fmla="*/ 64655 h 988291"/>
              <a:gd name="connsiteX3" fmla="*/ 812800 w 905164"/>
              <a:gd name="connsiteY3" fmla="*/ 120073 h 988291"/>
              <a:gd name="connsiteX4" fmla="*/ 785091 w 905164"/>
              <a:gd name="connsiteY4" fmla="*/ 129309 h 988291"/>
              <a:gd name="connsiteX5" fmla="*/ 766618 w 905164"/>
              <a:gd name="connsiteY5" fmla="*/ 157018 h 988291"/>
              <a:gd name="connsiteX6" fmla="*/ 683491 w 905164"/>
              <a:gd name="connsiteY6" fmla="*/ 230909 h 988291"/>
              <a:gd name="connsiteX7" fmla="*/ 646546 w 905164"/>
              <a:gd name="connsiteY7" fmla="*/ 286327 h 988291"/>
              <a:gd name="connsiteX8" fmla="*/ 581891 w 905164"/>
              <a:gd name="connsiteY8" fmla="*/ 369455 h 988291"/>
              <a:gd name="connsiteX9" fmla="*/ 544946 w 905164"/>
              <a:gd name="connsiteY9" fmla="*/ 424873 h 988291"/>
              <a:gd name="connsiteX10" fmla="*/ 498764 w 905164"/>
              <a:gd name="connsiteY10" fmla="*/ 489527 h 988291"/>
              <a:gd name="connsiteX11" fmla="*/ 461818 w 905164"/>
              <a:gd name="connsiteY11" fmla="*/ 544945 h 988291"/>
              <a:gd name="connsiteX12" fmla="*/ 434109 w 905164"/>
              <a:gd name="connsiteY12" fmla="*/ 563418 h 988291"/>
              <a:gd name="connsiteX13" fmla="*/ 378691 w 905164"/>
              <a:gd name="connsiteY13" fmla="*/ 618836 h 988291"/>
              <a:gd name="connsiteX14" fmla="*/ 350982 w 905164"/>
              <a:gd name="connsiteY14" fmla="*/ 646545 h 988291"/>
              <a:gd name="connsiteX15" fmla="*/ 323273 w 905164"/>
              <a:gd name="connsiteY15" fmla="*/ 674255 h 988291"/>
              <a:gd name="connsiteX16" fmla="*/ 304800 w 905164"/>
              <a:gd name="connsiteY16" fmla="*/ 701964 h 988291"/>
              <a:gd name="connsiteX17" fmla="*/ 249382 w 905164"/>
              <a:gd name="connsiteY17" fmla="*/ 748145 h 988291"/>
              <a:gd name="connsiteX18" fmla="*/ 203200 w 905164"/>
              <a:gd name="connsiteY18" fmla="*/ 794327 h 988291"/>
              <a:gd name="connsiteX19" fmla="*/ 166255 w 905164"/>
              <a:gd name="connsiteY19" fmla="*/ 849745 h 988291"/>
              <a:gd name="connsiteX20" fmla="*/ 83127 w 905164"/>
              <a:gd name="connsiteY20" fmla="*/ 923636 h 988291"/>
              <a:gd name="connsiteX21" fmla="*/ 64655 w 905164"/>
              <a:gd name="connsiteY21" fmla="*/ 951345 h 988291"/>
              <a:gd name="connsiteX22" fmla="*/ 36946 w 905164"/>
              <a:gd name="connsiteY22" fmla="*/ 960582 h 988291"/>
              <a:gd name="connsiteX23" fmla="*/ 0 w 905164"/>
              <a:gd name="connsiteY23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164" h="988291">
                <a:moveTo>
                  <a:pt x="905164" y="0"/>
                </a:moveTo>
                <a:cubicBezTo>
                  <a:pt x="892849" y="15394"/>
                  <a:pt x="882158" y="32242"/>
                  <a:pt x="868218" y="46182"/>
                </a:cubicBezTo>
                <a:cubicBezTo>
                  <a:pt x="860369" y="54031"/>
                  <a:pt x="847444" y="55987"/>
                  <a:pt x="840509" y="64655"/>
                </a:cubicBezTo>
                <a:cubicBezTo>
                  <a:pt x="810763" y="101838"/>
                  <a:pt x="856057" y="85468"/>
                  <a:pt x="812800" y="120073"/>
                </a:cubicBezTo>
                <a:cubicBezTo>
                  <a:pt x="805197" y="126155"/>
                  <a:pt x="794327" y="126230"/>
                  <a:pt x="785091" y="129309"/>
                </a:cubicBezTo>
                <a:cubicBezTo>
                  <a:pt x="778933" y="138545"/>
                  <a:pt x="773993" y="148721"/>
                  <a:pt x="766618" y="157018"/>
                </a:cubicBezTo>
                <a:cubicBezTo>
                  <a:pt x="720605" y="208782"/>
                  <a:pt x="725605" y="202833"/>
                  <a:pt x="683491" y="230909"/>
                </a:cubicBezTo>
                <a:cubicBezTo>
                  <a:pt x="671176" y="249382"/>
                  <a:pt x="662245" y="270629"/>
                  <a:pt x="646546" y="286327"/>
                </a:cubicBezTo>
                <a:cubicBezTo>
                  <a:pt x="603136" y="329736"/>
                  <a:pt x="626084" y="303165"/>
                  <a:pt x="581891" y="369455"/>
                </a:cubicBezTo>
                <a:cubicBezTo>
                  <a:pt x="581886" y="369462"/>
                  <a:pt x="544950" y="424865"/>
                  <a:pt x="544946" y="424873"/>
                </a:cubicBezTo>
                <a:cubicBezTo>
                  <a:pt x="504843" y="505077"/>
                  <a:pt x="551187" y="422127"/>
                  <a:pt x="498764" y="489527"/>
                </a:cubicBezTo>
                <a:cubicBezTo>
                  <a:pt x="485134" y="507052"/>
                  <a:pt x="480291" y="532630"/>
                  <a:pt x="461818" y="544945"/>
                </a:cubicBezTo>
                <a:cubicBezTo>
                  <a:pt x="452582" y="551103"/>
                  <a:pt x="442406" y="556043"/>
                  <a:pt x="434109" y="563418"/>
                </a:cubicBezTo>
                <a:cubicBezTo>
                  <a:pt x="414583" y="580774"/>
                  <a:pt x="397164" y="600363"/>
                  <a:pt x="378691" y="618836"/>
                </a:cubicBezTo>
                <a:lnTo>
                  <a:pt x="350982" y="646545"/>
                </a:lnTo>
                <a:cubicBezTo>
                  <a:pt x="341746" y="655782"/>
                  <a:pt x="330519" y="663387"/>
                  <a:pt x="323273" y="674255"/>
                </a:cubicBezTo>
                <a:cubicBezTo>
                  <a:pt x="317115" y="683491"/>
                  <a:pt x="312650" y="694115"/>
                  <a:pt x="304800" y="701964"/>
                </a:cubicBezTo>
                <a:cubicBezTo>
                  <a:pt x="232153" y="774610"/>
                  <a:pt x="325031" y="657365"/>
                  <a:pt x="249382" y="748145"/>
                </a:cubicBezTo>
                <a:cubicBezTo>
                  <a:pt x="210897" y="794327"/>
                  <a:pt x="253999" y="760462"/>
                  <a:pt x="203200" y="794327"/>
                </a:cubicBezTo>
                <a:cubicBezTo>
                  <a:pt x="190885" y="812800"/>
                  <a:pt x="184728" y="837430"/>
                  <a:pt x="166255" y="849745"/>
                </a:cubicBezTo>
                <a:cubicBezTo>
                  <a:pt x="132941" y="871955"/>
                  <a:pt x="108431" y="885679"/>
                  <a:pt x="83127" y="923636"/>
                </a:cubicBezTo>
                <a:cubicBezTo>
                  <a:pt x="76970" y="932872"/>
                  <a:pt x="73323" y="944410"/>
                  <a:pt x="64655" y="951345"/>
                </a:cubicBezTo>
                <a:cubicBezTo>
                  <a:pt x="57053" y="957427"/>
                  <a:pt x="45654" y="956228"/>
                  <a:pt x="36946" y="960582"/>
                </a:cubicBezTo>
                <a:cubicBezTo>
                  <a:pt x="16056" y="971027"/>
                  <a:pt x="12990" y="975301"/>
                  <a:pt x="0" y="988291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1216" y="159079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43199" y="1791855"/>
            <a:ext cx="1450109" cy="1724975"/>
          </a:xfrm>
          <a:custGeom>
            <a:avLst/>
            <a:gdLst>
              <a:gd name="connsiteX0" fmla="*/ 1477818 w 1477818"/>
              <a:gd name="connsiteY0" fmla="*/ 0 h 1644072"/>
              <a:gd name="connsiteX1" fmla="*/ 1376218 w 1477818"/>
              <a:gd name="connsiteY1" fmla="*/ 27709 h 1644072"/>
              <a:gd name="connsiteX2" fmla="*/ 1293091 w 1477818"/>
              <a:gd name="connsiteY2" fmla="*/ 55418 h 1644072"/>
              <a:gd name="connsiteX3" fmla="*/ 1265382 w 1477818"/>
              <a:gd name="connsiteY3" fmla="*/ 64654 h 1644072"/>
              <a:gd name="connsiteX4" fmla="*/ 1228437 w 1477818"/>
              <a:gd name="connsiteY4" fmla="*/ 73891 h 1644072"/>
              <a:gd name="connsiteX5" fmla="*/ 1173018 w 1477818"/>
              <a:gd name="connsiteY5" fmla="*/ 92363 h 1644072"/>
              <a:gd name="connsiteX6" fmla="*/ 1136073 w 1477818"/>
              <a:gd name="connsiteY6" fmla="*/ 101600 h 1644072"/>
              <a:gd name="connsiteX7" fmla="*/ 1080655 w 1477818"/>
              <a:gd name="connsiteY7" fmla="*/ 120072 h 1644072"/>
              <a:gd name="connsiteX8" fmla="*/ 1025237 w 1477818"/>
              <a:gd name="connsiteY8" fmla="*/ 147781 h 1644072"/>
              <a:gd name="connsiteX9" fmla="*/ 997528 w 1477818"/>
              <a:gd name="connsiteY9" fmla="*/ 166254 h 1644072"/>
              <a:gd name="connsiteX10" fmla="*/ 942109 w 1477818"/>
              <a:gd name="connsiteY10" fmla="*/ 193963 h 1644072"/>
              <a:gd name="connsiteX11" fmla="*/ 932873 w 1477818"/>
              <a:gd name="connsiteY11" fmla="*/ 221672 h 1644072"/>
              <a:gd name="connsiteX12" fmla="*/ 877455 w 1477818"/>
              <a:gd name="connsiteY12" fmla="*/ 258618 h 1644072"/>
              <a:gd name="connsiteX13" fmla="*/ 840509 w 1477818"/>
              <a:gd name="connsiteY13" fmla="*/ 304800 h 1644072"/>
              <a:gd name="connsiteX14" fmla="*/ 822037 w 1477818"/>
              <a:gd name="connsiteY14" fmla="*/ 332509 h 1644072"/>
              <a:gd name="connsiteX15" fmla="*/ 794328 w 1477818"/>
              <a:gd name="connsiteY15" fmla="*/ 360218 h 1644072"/>
              <a:gd name="connsiteX16" fmla="*/ 775855 w 1477818"/>
              <a:gd name="connsiteY16" fmla="*/ 387927 h 1644072"/>
              <a:gd name="connsiteX17" fmla="*/ 748146 w 1477818"/>
              <a:gd name="connsiteY17" fmla="*/ 415636 h 1644072"/>
              <a:gd name="connsiteX18" fmla="*/ 729673 w 1477818"/>
              <a:gd name="connsiteY18" fmla="*/ 452581 h 1644072"/>
              <a:gd name="connsiteX19" fmla="*/ 692728 w 1477818"/>
              <a:gd name="connsiteY19" fmla="*/ 508000 h 1644072"/>
              <a:gd name="connsiteX20" fmla="*/ 637309 w 1477818"/>
              <a:gd name="connsiteY20" fmla="*/ 591127 h 1644072"/>
              <a:gd name="connsiteX21" fmla="*/ 600364 w 1477818"/>
              <a:gd name="connsiteY21" fmla="*/ 646545 h 1644072"/>
              <a:gd name="connsiteX22" fmla="*/ 581891 w 1477818"/>
              <a:gd name="connsiteY22" fmla="*/ 674254 h 1644072"/>
              <a:gd name="connsiteX23" fmla="*/ 554182 w 1477818"/>
              <a:gd name="connsiteY23" fmla="*/ 701963 h 1644072"/>
              <a:gd name="connsiteX24" fmla="*/ 544946 w 1477818"/>
              <a:gd name="connsiteY24" fmla="*/ 729672 h 1644072"/>
              <a:gd name="connsiteX25" fmla="*/ 508000 w 1477818"/>
              <a:gd name="connsiteY25" fmla="*/ 794327 h 1644072"/>
              <a:gd name="connsiteX26" fmla="*/ 498764 w 1477818"/>
              <a:gd name="connsiteY26" fmla="*/ 822036 h 1644072"/>
              <a:gd name="connsiteX27" fmla="*/ 471055 w 1477818"/>
              <a:gd name="connsiteY27" fmla="*/ 858981 h 1644072"/>
              <a:gd name="connsiteX28" fmla="*/ 452582 w 1477818"/>
              <a:gd name="connsiteY28" fmla="*/ 886691 h 1644072"/>
              <a:gd name="connsiteX29" fmla="*/ 406400 w 1477818"/>
              <a:gd name="connsiteY29" fmla="*/ 969818 h 1644072"/>
              <a:gd name="connsiteX30" fmla="*/ 387928 w 1477818"/>
              <a:gd name="connsiteY30" fmla="*/ 1006763 h 1644072"/>
              <a:gd name="connsiteX31" fmla="*/ 378691 w 1477818"/>
              <a:gd name="connsiteY31" fmla="*/ 1034472 h 1644072"/>
              <a:gd name="connsiteX32" fmla="*/ 360218 w 1477818"/>
              <a:gd name="connsiteY32" fmla="*/ 1062181 h 1644072"/>
              <a:gd name="connsiteX33" fmla="*/ 332509 w 1477818"/>
              <a:gd name="connsiteY33" fmla="*/ 1126836 h 1644072"/>
              <a:gd name="connsiteX34" fmla="*/ 314037 w 1477818"/>
              <a:gd name="connsiteY34" fmla="*/ 1154545 h 1644072"/>
              <a:gd name="connsiteX35" fmla="*/ 304800 w 1477818"/>
              <a:gd name="connsiteY35" fmla="*/ 1182254 h 1644072"/>
              <a:gd name="connsiteX36" fmla="*/ 286328 w 1477818"/>
              <a:gd name="connsiteY36" fmla="*/ 1209963 h 1644072"/>
              <a:gd name="connsiteX37" fmla="*/ 277091 w 1477818"/>
              <a:gd name="connsiteY37" fmla="*/ 1237672 h 1644072"/>
              <a:gd name="connsiteX38" fmla="*/ 249382 w 1477818"/>
              <a:gd name="connsiteY38" fmla="*/ 1265381 h 1644072"/>
              <a:gd name="connsiteX39" fmla="*/ 240146 w 1477818"/>
              <a:gd name="connsiteY39" fmla="*/ 1293091 h 1644072"/>
              <a:gd name="connsiteX40" fmla="*/ 193964 w 1477818"/>
              <a:gd name="connsiteY40" fmla="*/ 1348509 h 1644072"/>
              <a:gd name="connsiteX41" fmla="*/ 147782 w 1477818"/>
              <a:gd name="connsiteY41" fmla="*/ 1431636 h 1644072"/>
              <a:gd name="connsiteX42" fmla="*/ 129309 w 1477818"/>
              <a:gd name="connsiteY42" fmla="*/ 1459345 h 1644072"/>
              <a:gd name="connsiteX43" fmla="*/ 101600 w 1477818"/>
              <a:gd name="connsiteY43" fmla="*/ 1487054 h 1644072"/>
              <a:gd name="connsiteX44" fmla="*/ 55418 w 1477818"/>
              <a:gd name="connsiteY44" fmla="*/ 1533236 h 1644072"/>
              <a:gd name="connsiteX45" fmla="*/ 18473 w 1477818"/>
              <a:gd name="connsiteY45" fmla="*/ 1588654 h 1644072"/>
              <a:gd name="connsiteX46" fmla="*/ 0 w 1477818"/>
              <a:gd name="connsiteY46" fmla="*/ 1644072 h 164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77818" h="1644072">
                <a:moveTo>
                  <a:pt x="1477818" y="0"/>
                </a:moveTo>
                <a:cubicBezTo>
                  <a:pt x="1378952" y="39545"/>
                  <a:pt x="1487861" y="-201"/>
                  <a:pt x="1376218" y="27709"/>
                </a:cubicBezTo>
                <a:cubicBezTo>
                  <a:pt x="1376184" y="27717"/>
                  <a:pt x="1306962" y="50794"/>
                  <a:pt x="1293091" y="55418"/>
                </a:cubicBezTo>
                <a:cubicBezTo>
                  <a:pt x="1283855" y="58497"/>
                  <a:pt x="1274827" y="62293"/>
                  <a:pt x="1265382" y="64654"/>
                </a:cubicBezTo>
                <a:cubicBezTo>
                  <a:pt x="1253067" y="67733"/>
                  <a:pt x="1240596" y="70243"/>
                  <a:pt x="1228437" y="73891"/>
                </a:cubicBezTo>
                <a:cubicBezTo>
                  <a:pt x="1209786" y="79486"/>
                  <a:pt x="1191909" y="87640"/>
                  <a:pt x="1173018" y="92363"/>
                </a:cubicBezTo>
                <a:cubicBezTo>
                  <a:pt x="1160703" y="95442"/>
                  <a:pt x="1148232" y="97952"/>
                  <a:pt x="1136073" y="101600"/>
                </a:cubicBezTo>
                <a:cubicBezTo>
                  <a:pt x="1117422" y="107195"/>
                  <a:pt x="1080655" y="120072"/>
                  <a:pt x="1080655" y="120072"/>
                </a:cubicBezTo>
                <a:cubicBezTo>
                  <a:pt x="1001244" y="173013"/>
                  <a:pt x="1101717" y="109541"/>
                  <a:pt x="1025237" y="147781"/>
                </a:cubicBezTo>
                <a:cubicBezTo>
                  <a:pt x="1015308" y="152745"/>
                  <a:pt x="1007457" y="161290"/>
                  <a:pt x="997528" y="166254"/>
                </a:cubicBezTo>
                <a:cubicBezTo>
                  <a:pt x="921039" y="204499"/>
                  <a:pt x="1021526" y="141020"/>
                  <a:pt x="942109" y="193963"/>
                </a:cubicBezTo>
                <a:cubicBezTo>
                  <a:pt x="939030" y="203199"/>
                  <a:pt x="939757" y="214788"/>
                  <a:pt x="932873" y="221672"/>
                </a:cubicBezTo>
                <a:cubicBezTo>
                  <a:pt x="917174" y="237371"/>
                  <a:pt x="877455" y="258618"/>
                  <a:pt x="877455" y="258618"/>
                </a:cubicBezTo>
                <a:cubicBezTo>
                  <a:pt x="859472" y="312563"/>
                  <a:pt x="882288" y="263020"/>
                  <a:pt x="840509" y="304800"/>
                </a:cubicBezTo>
                <a:cubicBezTo>
                  <a:pt x="832660" y="312649"/>
                  <a:pt x="829143" y="323981"/>
                  <a:pt x="822037" y="332509"/>
                </a:cubicBezTo>
                <a:cubicBezTo>
                  <a:pt x="813675" y="342544"/>
                  <a:pt x="802690" y="350183"/>
                  <a:pt x="794328" y="360218"/>
                </a:cubicBezTo>
                <a:cubicBezTo>
                  <a:pt x="787221" y="368746"/>
                  <a:pt x="782962" y="379399"/>
                  <a:pt x="775855" y="387927"/>
                </a:cubicBezTo>
                <a:cubicBezTo>
                  <a:pt x="767493" y="397962"/>
                  <a:pt x="755738" y="405007"/>
                  <a:pt x="748146" y="415636"/>
                </a:cubicBezTo>
                <a:cubicBezTo>
                  <a:pt x="740143" y="426840"/>
                  <a:pt x="736757" y="440774"/>
                  <a:pt x="729673" y="452581"/>
                </a:cubicBezTo>
                <a:cubicBezTo>
                  <a:pt x="718250" y="471619"/>
                  <a:pt x="705043" y="489527"/>
                  <a:pt x="692728" y="508000"/>
                </a:cubicBezTo>
                <a:lnTo>
                  <a:pt x="637309" y="591127"/>
                </a:lnTo>
                <a:lnTo>
                  <a:pt x="600364" y="646545"/>
                </a:lnTo>
                <a:cubicBezTo>
                  <a:pt x="594206" y="655781"/>
                  <a:pt x="589740" y="666405"/>
                  <a:pt x="581891" y="674254"/>
                </a:cubicBezTo>
                <a:lnTo>
                  <a:pt x="554182" y="701963"/>
                </a:lnTo>
                <a:cubicBezTo>
                  <a:pt x="551103" y="711199"/>
                  <a:pt x="548781" y="720723"/>
                  <a:pt x="544946" y="729672"/>
                </a:cubicBezTo>
                <a:cubicBezTo>
                  <a:pt x="530884" y="762484"/>
                  <a:pt x="526552" y="766499"/>
                  <a:pt x="508000" y="794327"/>
                </a:cubicBezTo>
                <a:cubicBezTo>
                  <a:pt x="504921" y="803563"/>
                  <a:pt x="503594" y="813583"/>
                  <a:pt x="498764" y="822036"/>
                </a:cubicBezTo>
                <a:cubicBezTo>
                  <a:pt x="491127" y="835402"/>
                  <a:pt x="480002" y="846455"/>
                  <a:pt x="471055" y="858981"/>
                </a:cubicBezTo>
                <a:cubicBezTo>
                  <a:pt x="464603" y="868014"/>
                  <a:pt x="458740" y="877454"/>
                  <a:pt x="452582" y="886691"/>
                </a:cubicBezTo>
                <a:cubicBezTo>
                  <a:pt x="427039" y="963321"/>
                  <a:pt x="469922" y="842770"/>
                  <a:pt x="406400" y="969818"/>
                </a:cubicBezTo>
                <a:cubicBezTo>
                  <a:pt x="400243" y="982133"/>
                  <a:pt x="393352" y="994108"/>
                  <a:pt x="387928" y="1006763"/>
                </a:cubicBezTo>
                <a:cubicBezTo>
                  <a:pt x="384093" y="1015712"/>
                  <a:pt x="383045" y="1025764"/>
                  <a:pt x="378691" y="1034472"/>
                </a:cubicBezTo>
                <a:cubicBezTo>
                  <a:pt x="373726" y="1044401"/>
                  <a:pt x="366376" y="1052945"/>
                  <a:pt x="360218" y="1062181"/>
                </a:cubicBezTo>
                <a:cubicBezTo>
                  <a:pt x="349855" y="1093271"/>
                  <a:pt x="350773" y="1094874"/>
                  <a:pt x="332509" y="1126836"/>
                </a:cubicBezTo>
                <a:cubicBezTo>
                  <a:pt x="327002" y="1136474"/>
                  <a:pt x="319001" y="1144616"/>
                  <a:pt x="314037" y="1154545"/>
                </a:cubicBezTo>
                <a:cubicBezTo>
                  <a:pt x="309683" y="1163253"/>
                  <a:pt x="309154" y="1173546"/>
                  <a:pt x="304800" y="1182254"/>
                </a:cubicBezTo>
                <a:cubicBezTo>
                  <a:pt x="299836" y="1192183"/>
                  <a:pt x="291292" y="1200034"/>
                  <a:pt x="286328" y="1209963"/>
                </a:cubicBezTo>
                <a:cubicBezTo>
                  <a:pt x="281974" y="1218671"/>
                  <a:pt x="282492" y="1229571"/>
                  <a:pt x="277091" y="1237672"/>
                </a:cubicBezTo>
                <a:cubicBezTo>
                  <a:pt x="269845" y="1248540"/>
                  <a:pt x="258618" y="1256145"/>
                  <a:pt x="249382" y="1265381"/>
                </a:cubicBezTo>
                <a:cubicBezTo>
                  <a:pt x="246303" y="1274618"/>
                  <a:pt x="244500" y="1284383"/>
                  <a:pt x="240146" y="1293091"/>
                </a:cubicBezTo>
                <a:cubicBezTo>
                  <a:pt x="227288" y="1318808"/>
                  <a:pt x="214390" y="1328083"/>
                  <a:pt x="193964" y="1348509"/>
                </a:cubicBezTo>
                <a:cubicBezTo>
                  <a:pt x="177707" y="1397280"/>
                  <a:pt x="190129" y="1368117"/>
                  <a:pt x="147782" y="1431636"/>
                </a:cubicBezTo>
                <a:cubicBezTo>
                  <a:pt x="141624" y="1440872"/>
                  <a:pt x="137158" y="1451496"/>
                  <a:pt x="129309" y="1459345"/>
                </a:cubicBezTo>
                <a:cubicBezTo>
                  <a:pt x="120073" y="1468581"/>
                  <a:pt x="109962" y="1477019"/>
                  <a:pt x="101600" y="1487054"/>
                </a:cubicBezTo>
                <a:cubicBezTo>
                  <a:pt x="63115" y="1533236"/>
                  <a:pt x="106220" y="1499369"/>
                  <a:pt x="55418" y="1533236"/>
                </a:cubicBezTo>
                <a:cubicBezTo>
                  <a:pt x="43103" y="1551709"/>
                  <a:pt x="25494" y="1567592"/>
                  <a:pt x="18473" y="1588654"/>
                </a:cubicBezTo>
                <a:lnTo>
                  <a:pt x="0" y="1644072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://hydrology.usu.edu/dtarb/giswr/2017/Slope.pdf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</p:grpSp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318796" y="507682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∞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>
            <p:extLst/>
          </p:nvPr>
        </p:nvGraphicFramePr>
        <p:xfrm>
          <a:off x="4303713" y="1419225"/>
          <a:ext cx="33258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3" imgW="1663560" imgH="939600" progId="Equation.3">
                  <p:embed/>
                </p:oleObj>
              </mc:Choice>
              <mc:Fallback>
                <p:oleObj name="Equation" r:id="rId3" imgW="1663560" imgH="939600" progId="Equation.3">
                  <p:embed/>
                  <p:pic>
                    <p:nvPicPr>
                      <p:cNvPr id="2754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419225"/>
                        <a:ext cx="33258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14.9</a:t>
                  </a:r>
                  <a:r>
                    <a:rPr kumimoji="0" lang="en-US" sz="2400" b="0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0689" name="Line 24"/>
          <p:cNvSpPr>
            <a:spLocks noChangeShapeType="1"/>
          </p:cNvSpPr>
          <p:nvPr/>
        </p:nvSpPr>
        <p:spPr bwMode="auto">
          <a:xfrm>
            <a:off x="1952626" y="2630488"/>
            <a:ext cx="1766888" cy="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91" name="Text Box 26"/>
          <p:cNvSpPr txBox="1">
            <a:spLocks noChangeArrowheads="1"/>
          </p:cNvSpPr>
          <p:nvPr/>
        </p:nvSpPr>
        <p:spPr bwMode="auto">
          <a:xfrm>
            <a:off x="666751" y="4116388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284.9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690" name="Arc 25"/>
          <p:cNvSpPr>
            <a:spLocks/>
          </p:cNvSpPr>
          <p:nvPr/>
        </p:nvSpPr>
        <p:spPr bwMode="auto">
          <a:xfrm flipV="1">
            <a:off x="655638" y="1155700"/>
            <a:ext cx="2717800" cy="3017838"/>
          </a:xfrm>
          <a:custGeom>
            <a:avLst/>
            <a:gdLst>
              <a:gd name="T0" fmla="*/ 0 w 43195"/>
              <a:gd name="T1" fmla="*/ 0 h 43200"/>
              <a:gd name="T2" fmla="*/ 0 w 43195"/>
              <a:gd name="T3" fmla="*/ 0 h 43200"/>
              <a:gd name="T4" fmla="*/ 0 w 43195"/>
              <a:gd name="T5" fmla="*/ 0 h 43200"/>
              <a:gd name="T6" fmla="*/ 0 60000 65536"/>
              <a:gd name="T7" fmla="*/ 0 60000 65536"/>
              <a:gd name="T8" fmla="*/ 0 60000 65536"/>
              <a:gd name="T9" fmla="*/ 0 w 43195"/>
              <a:gd name="T10" fmla="*/ 0 h 43200"/>
              <a:gd name="T11" fmla="*/ 43195 w 4319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5" h="43200" fill="none" extrusionOk="0">
                <a:moveTo>
                  <a:pt x="43195" y="22043"/>
                </a:moveTo>
                <a:cubicBezTo>
                  <a:pt x="42954" y="33797"/>
                  <a:pt x="3335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826" y="-1"/>
                  <a:pt x="26039" y="344"/>
                  <a:pt x="28160" y="1020"/>
                </a:cubicBezTo>
              </a:path>
              <a:path w="43195" h="43200" stroke="0" extrusionOk="0">
                <a:moveTo>
                  <a:pt x="43195" y="22043"/>
                </a:moveTo>
                <a:cubicBezTo>
                  <a:pt x="42954" y="33797"/>
                  <a:pt x="3335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826" y="-1"/>
                  <a:pt x="26039" y="344"/>
                  <a:pt x="28160" y="1020"/>
                </a:cubicBezTo>
                <a:lnTo>
                  <a:pt x="21600" y="21600"/>
                </a:lnTo>
                <a:lnTo>
                  <a:pt x="43195" y="2204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oval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1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70687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802" y="5460409"/>
            <a:ext cx="6046010" cy="13278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12447" y="5135433"/>
            <a:ext cx="226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ArcGIS Pro Help: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3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Grid (raster) data structures</a:t>
            </a:r>
            <a:r>
              <a:rPr lang="en-US" dirty="0" smtClean="0"/>
              <a:t> represent surfaces as an array of grid cells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Raster calculation </a:t>
            </a:r>
            <a:r>
              <a:rPr lang="en-US" dirty="0" smtClean="0"/>
              <a:t>involves algebraic like operations on grids 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Interpolation and Generalization</a:t>
            </a:r>
            <a:r>
              <a:rPr lang="en-US" dirty="0" smtClean="0"/>
              <a:t> is an inherent part of the raster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1772</Words>
  <Application>Microsoft Office PowerPoint</Application>
  <PresentationFormat>On-screen Show (4:3)</PresentationFormat>
  <Paragraphs>460</Paragraphs>
  <Slides>52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MS Sans Serif</vt:lpstr>
      <vt:lpstr>Symbol</vt:lpstr>
      <vt:lpstr>Times New Roman</vt:lpstr>
      <vt:lpstr>Office Theme</vt:lpstr>
      <vt:lpstr>Equation</vt:lpstr>
      <vt:lpstr>Document</vt:lpstr>
      <vt:lpstr>Picture</vt:lpstr>
      <vt:lpstr>Spatial Analysis Using Grids </vt:lpstr>
      <vt:lpstr>Readings - Theory </vt:lpstr>
      <vt:lpstr>PowerPoint Presentation</vt:lpstr>
      <vt:lpstr>Readings – Slope and Aspect</vt:lpstr>
      <vt:lpstr>Slope Handout</vt:lpstr>
      <vt:lpstr>Two fundamental ways of representing geography are discrete objects and fields.</vt:lpstr>
      <vt:lpstr>Numerical representation of a spatial surface (field)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Cell based discharge mapping by accumulation of generated runoff</vt:lpstr>
      <vt:lpstr>Raster calculation – some subtleties</vt:lpstr>
      <vt:lpstr>PowerPoint Presentation</vt:lpstr>
      <vt:lpstr>Lets Experiment with this in ArcGIS</vt:lpstr>
      <vt:lpstr>Runoff calculation using Raster Calculator</vt:lpstr>
      <vt:lpstr>The Result</vt:lpstr>
      <vt:lpstr>Nearest Neighbor Resampling with Cellsize Maximum of Inputs</vt:lpstr>
      <vt:lpstr>Inferences</vt:lpstr>
      <vt:lpstr>The scale triplet</vt:lpstr>
      <vt:lpstr>Scale and the interpretation of data</vt:lpstr>
      <vt:lpstr>Resample to get consistent cell size</vt:lpstr>
      <vt:lpstr>Calculation with consistent 100 m cell size grid</vt:lpstr>
      <vt:lpstr>100 m cell size raster calculation</vt:lpstr>
      <vt:lpstr>Interpolation</vt:lpstr>
      <vt:lpstr>Interpolation Comparison</vt:lpstr>
      <vt:lpstr>Further Reading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David Tarboton</cp:lastModifiedBy>
  <cp:revision>97</cp:revision>
  <cp:lastPrinted>2014-09-17T15:32:22Z</cp:lastPrinted>
  <dcterms:created xsi:type="dcterms:W3CDTF">2012-09-20T01:31:02Z</dcterms:created>
  <dcterms:modified xsi:type="dcterms:W3CDTF">2018-09-20T11:25:26Z</dcterms:modified>
</cp:coreProperties>
</file>