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5" r:id="rId2"/>
  </p:sldMasterIdLst>
  <p:notesMasterIdLst>
    <p:notesMasterId r:id="rId21"/>
  </p:notesMasterIdLst>
  <p:sldIdLst>
    <p:sldId id="259" r:id="rId3"/>
    <p:sldId id="256" r:id="rId4"/>
    <p:sldId id="258" r:id="rId5"/>
    <p:sldId id="361" r:id="rId6"/>
    <p:sldId id="360" r:id="rId7"/>
    <p:sldId id="260" r:id="rId8"/>
    <p:sldId id="351" r:id="rId9"/>
    <p:sldId id="355" r:id="rId10"/>
    <p:sldId id="359" r:id="rId11"/>
    <p:sldId id="343" r:id="rId12"/>
    <p:sldId id="335" r:id="rId13"/>
    <p:sldId id="356" r:id="rId14"/>
    <p:sldId id="298" r:id="rId15"/>
    <p:sldId id="299" r:id="rId16"/>
    <p:sldId id="301" r:id="rId17"/>
    <p:sldId id="302" r:id="rId18"/>
    <p:sldId id="303" r:id="rId19"/>
    <p:sldId id="31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2" y="26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A0F77-8B4F-48AC-957D-2BA11AD6917A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25BFB-7E7A-4EAF-9C8C-E38017A54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6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32000" indent="-281538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26154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576615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27077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477538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28000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378461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28923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62BD6595-6DF6-4956-A6CC-ACCE821A987A}" type="datetime1">
              <a:rPr lang="en-US" sz="1000">
                <a:solidFill>
                  <a:srgbClr val="EEECE1"/>
                </a:solidFill>
              </a:rPr>
              <a:pPr/>
              <a:t>10/29/2018</a:t>
            </a:fld>
            <a:endParaRPr lang="en-US" sz="1000">
              <a:solidFill>
                <a:srgbClr val="EEECE1"/>
              </a:solidFill>
            </a:endParaRPr>
          </a:p>
        </p:txBody>
      </p:sp>
      <p:sp>
        <p:nvSpPr>
          <p:cNvPr id="14643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32000" indent="-281538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26154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576615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27077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477538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28000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378461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28923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610447C9-EB66-4932-BE6E-723C8C027004}" type="slidenum">
              <a:rPr lang="en-US" sz="1000">
                <a:solidFill>
                  <a:srgbClr val="EEECE1"/>
                </a:solidFill>
              </a:rPr>
              <a:pPr/>
              <a:t>11</a:t>
            </a:fld>
            <a:endParaRPr lang="en-US" sz="1000">
              <a:solidFill>
                <a:srgbClr val="EEECE1"/>
              </a:solidFill>
            </a:endParaRPr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7938" y="666750"/>
            <a:ext cx="4548187" cy="3411538"/>
          </a:xfrm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266" y="4316398"/>
            <a:ext cx="5140625" cy="40281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58" tIns="46279" rIns="92558" bIns="46279"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4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4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1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32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1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76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03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37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90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50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12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2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44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2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66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5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0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1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6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1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7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5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5FFF0-6EEC-4001-B346-1462353988B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3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10/29/2018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803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ydrology.usu.edu/taude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ro.arcgis.com/en/pro-app/help/analysis/geoprocessing/basics/what-is-geoprocessing-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o.arcgis.com/en/pro-app/arcpy/get-started/installing-python-for-arcgis-pro.htm" TargetMode="External"/><Relationship Id="rId7" Type="http://schemas.openxmlformats.org/officeDocument/2006/relationships/hyperlink" Target="http://www.python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docs.python.org/reference/index.html#reference-index" TargetMode="External"/><Relationship Id="rId5" Type="http://schemas.openxmlformats.org/officeDocument/2006/relationships/hyperlink" Target="http://wiki.python.org/moin/BeginnersGuide/NonProgrammers" TargetMode="External"/><Relationship Id="rId4" Type="http://schemas.openxmlformats.org/officeDocument/2006/relationships/hyperlink" Target="http://docs.python.org/tutorial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tbrains.com/pycharm/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pro.arcgis.com/en/pro-app/arcpy/get-started/python-window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Extending ArcGIS using programming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Tarboton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5" y="587019"/>
            <a:ext cx="5593620" cy="6259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54" y="587019"/>
            <a:ext cx="6389394" cy="6248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305"/>
            <a:ext cx="8229600" cy="493006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 – Watershed delineation using Python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935769" y="1581897"/>
            <a:ext cx="29461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Set Inputs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DEM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Outlet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Threshold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Set workspace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Fill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Flow Direction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Flow Accumulation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Snap Outlet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Watershed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Stream Raster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Stream Link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Catchment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Vector Conversion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2184400" y="2445901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84400" y="3155353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07749" y="3500276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29134" y="3743679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99846" y="4220017"/>
            <a:ext cx="338666" cy="321742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70700" y="4575715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52488" y="4988337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99846" y="5371985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8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03781" y="5715976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9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34192" y="6053610"/>
            <a:ext cx="431210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78496" y="6508197"/>
            <a:ext cx="431210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33573" y="905438"/>
            <a:ext cx="23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(Steps from Exercise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2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76572" y="6488668"/>
            <a:ext cx="363043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4F81BD"/>
                </a:solidFill>
                <a:hlinkClick r:id="rId3"/>
              </a:rPr>
              <a:t>http://hydrology.usu.edu/taudem/</a:t>
            </a:r>
            <a:r>
              <a:rPr lang="en-US" dirty="0" smtClean="0">
                <a:solidFill>
                  <a:srgbClr val="4F81BD"/>
                </a:solidFill>
              </a:rPr>
              <a:t> 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4606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623560" cy="647700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4800" dirty="0" err="1" smtClean="0"/>
              <a:t>TauDEM</a:t>
            </a:r>
            <a:r>
              <a:rPr lang="en-US" sz="4800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560" y="-2150"/>
            <a:ext cx="3520441" cy="6871777"/>
          </a:xfrm>
          <a:prstGeom prst="rect">
            <a:avLst/>
          </a:prstGeom>
        </p:spPr>
      </p:pic>
      <p:pic>
        <p:nvPicPr>
          <p:cNvPr id="14" name="Picture 64"/>
          <p:cNvPicPr>
            <a:picLocks noChangeAspect="1" noChangeArrowheads="1"/>
          </p:cNvPicPr>
          <p:nvPr/>
        </p:nvPicPr>
        <p:blipFill rotWithShape="1">
          <a:blip r:embed="rId5" cstate="print"/>
          <a:srcRect l="58510" t="2966" r="11377" b="58350"/>
          <a:stretch/>
        </p:blipFill>
        <p:spPr bwMode="auto">
          <a:xfrm>
            <a:off x="3394709" y="3438265"/>
            <a:ext cx="2311177" cy="309969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256774" y="641662"/>
            <a:ext cx="5110012" cy="254308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2075" tIns="46038" rIns="92075" bIns="46038"/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Stream and watershed delineation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Multiple flow direction flow field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Calculation of flow based derivative surfaces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MPI Parallel Implementation for speed up and large problems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Open source platform independent C++ command line executables for each function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Deployed as an ArcGIS Toolbox with python scripts that drive command line </a:t>
            </a:r>
            <a:r>
              <a:rPr lang="en-US" sz="1600" dirty="0" smtClean="0">
                <a:solidFill>
                  <a:prstClr val="black"/>
                </a:solidFill>
              </a:rPr>
              <a:t>executables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9" t="158" r="22729" b="41282"/>
          <a:stretch/>
        </p:blipFill>
        <p:spPr bwMode="auto">
          <a:xfrm>
            <a:off x="248879" y="3438264"/>
            <a:ext cx="3305851" cy="3099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302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4"/>
          <p:cNvSpPr>
            <a:spLocks noChangeArrowheads="1"/>
          </p:cNvSpPr>
          <p:nvPr/>
        </p:nvSpPr>
        <p:spPr bwMode="auto">
          <a:xfrm>
            <a:off x="457200" y="1447800"/>
            <a:ext cx="396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349957" y="237572"/>
            <a:ext cx="8565444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TauDEM</a:t>
            </a:r>
            <a:r>
              <a:rPr lang="en-US" dirty="0" smtClean="0"/>
              <a:t> Parallel Approach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MPI, distributed memory paradigm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Row oriented slices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Each process includes one buffer row on either side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Each process does not change buffer row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Improved runtime efficiency</a:t>
            </a:r>
          </a:p>
          <a:p>
            <a:r>
              <a:rPr lang="en-US" sz="2800" dirty="0">
                <a:solidFill>
                  <a:srgbClr val="FF0000"/>
                </a:solidFill>
              </a:rPr>
              <a:t>Capability to run larger problems</a:t>
            </a:r>
          </a:p>
          <a:p>
            <a:pPr eaLnBrk="1" hangingPunct="1">
              <a:buClr>
                <a:srgbClr val="000000"/>
              </a:buClr>
            </a:pPr>
            <a:endParaRPr lang="en-US" sz="2800" dirty="0" smtClean="0"/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1910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Rectangle 11"/>
          <p:cNvSpPr>
            <a:spLocks noChangeArrowheads="1"/>
          </p:cNvSpPr>
          <p:nvPr/>
        </p:nvSpPr>
        <p:spPr bwMode="auto">
          <a:xfrm>
            <a:off x="4572000" y="1676400"/>
            <a:ext cx="4343400" cy="1676400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9575" name="Rectangle 12"/>
          <p:cNvSpPr>
            <a:spLocks noChangeArrowheads="1"/>
          </p:cNvSpPr>
          <p:nvPr/>
        </p:nvSpPr>
        <p:spPr bwMode="auto">
          <a:xfrm>
            <a:off x="4572000" y="3276600"/>
            <a:ext cx="4343400" cy="13716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9576" name="Rectangle 13"/>
          <p:cNvSpPr>
            <a:spLocks noChangeArrowheads="1"/>
          </p:cNvSpPr>
          <p:nvPr/>
        </p:nvSpPr>
        <p:spPr bwMode="auto">
          <a:xfrm>
            <a:off x="4572000" y="4572000"/>
            <a:ext cx="4343400" cy="1371600"/>
          </a:xfrm>
          <a:prstGeom prst="rect">
            <a:avLst/>
          </a:prstGeom>
          <a:noFill/>
          <a:ln w="9525">
            <a:solidFill>
              <a:srgbClr val="008080"/>
            </a:solidFill>
            <a:prstDash val="lgDashDot"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6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3" y="1079756"/>
            <a:ext cx="7025148" cy="5498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C++ Command Line Executables that use MPI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Use GDAL/OGR library to read and write datasets in open standard formats for exchange with other programs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ArcGIS Python Script Tools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Python validation code to provide file name defaults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Shared as ArcGIS Toolbox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9666" y="2225516"/>
            <a:ext cx="1415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Any computer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39665" y="4969944"/>
            <a:ext cx="1415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Requires ArcGIS</a:t>
            </a:r>
            <a:endParaRPr lang="en-US" sz="2400" dirty="0"/>
          </a:p>
        </p:txBody>
      </p:sp>
      <p:sp>
        <p:nvSpPr>
          <p:cNvPr id="6" name="Right Brace 5"/>
          <p:cNvSpPr/>
          <p:nvPr/>
        </p:nvSpPr>
        <p:spPr>
          <a:xfrm>
            <a:off x="6951408" y="1160206"/>
            <a:ext cx="688258" cy="295557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6951408" y="4328300"/>
            <a:ext cx="688258" cy="211428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09056" y="742476"/>
            <a:ext cx="59653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(!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que.empty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()) 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Takes next node with no contributing neighbors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temp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que.front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que.pop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temp.x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j 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temp.y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FLOW ALGEBRA EXPRESSION EVALUATION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isInPartition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)){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float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=0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.; 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initialize the result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(k=1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k&lt;=8; k++)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 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For each neighbor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i+d1[k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]; 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j+d2[k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];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angle);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prop(angle, (k+4)%8);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(p&gt;0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.){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isNodata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))con=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else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areares+p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in,jn,tempFloat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Local inputs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areares+dx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(con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&amp;&amp;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contcheck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==1)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setToNodata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else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i,j,areares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	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END FLOW ALGEBRA EXPRESSION EVALUATION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47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Q based block of code to evaluate any “flow algebra expression”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742323" y="1167788"/>
            <a:ext cx="1366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C++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995"/>
            <a:ext cx="8229600" cy="69419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Python Script to Call Command 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339" y="4248186"/>
            <a:ext cx="8229600" cy="5551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mpiexec</a:t>
            </a:r>
            <a:r>
              <a:rPr lang="en-US" sz="2800" dirty="0" smtClean="0"/>
              <a:t> –n 8 </a:t>
            </a:r>
            <a:r>
              <a:rPr lang="en-US" sz="2800" dirty="0" err="1" smtClean="0"/>
              <a:t>pitremove</a:t>
            </a:r>
            <a:r>
              <a:rPr lang="en-US" sz="2800" dirty="0" smtClean="0"/>
              <a:t> –z </a:t>
            </a:r>
            <a:r>
              <a:rPr lang="en-US" sz="2800" dirty="0" err="1" smtClean="0"/>
              <a:t>Logan.tif</a:t>
            </a:r>
            <a:r>
              <a:rPr lang="en-US" sz="2800" dirty="0" smtClean="0"/>
              <a:t> –</a:t>
            </a:r>
            <a:r>
              <a:rPr lang="en-US" sz="2800" dirty="0" err="1" smtClean="0"/>
              <a:t>fel</a:t>
            </a:r>
            <a:r>
              <a:rPr lang="en-US" sz="2800" dirty="0" smtClean="0"/>
              <a:t> </a:t>
            </a:r>
            <a:r>
              <a:rPr lang="en-US" sz="2800" dirty="0" err="1" smtClean="0"/>
              <a:t>Loganfel.tif</a:t>
            </a:r>
            <a:endParaRPr lang="en-US" sz="2800" dirty="0"/>
          </a:p>
        </p:txBody>
      </p:sp>
      <p:pic>
        <p:nvPicPr>
          <p:cNvPr id="135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53" y="1291354"/>
            <a:ext cx="67627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905000" y="1483214"/>
            <a:ext cx="1175657" cy="29173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75114" y="1940414"/>
            <a:ext cx="2950029" cy="24601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37857" y="2669757"/>
            <a:ext cx="3624943" cy="17308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656114" y="2299643"/>
            <a:ext cx="2846614" cy="21009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0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18" y="340075"/>
            <a:ext cx="7580539" cy="65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743" y="568552"/>
            <a:ext cx="5268685" cy="1143000"/>
          </a:xfrm>
        </p:spPr>
        <p:txBody>
          <a:bodyPr/>
          <a:lstStyle/>
          <a:p>
            <a:r>
              <a:rPr lang="en-US" dirty="0" err="1" smtClean="0"/>
              <a:t>PitRemove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30468" y="2038120"/>
            <a:ext cx="2409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Python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179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Validation code to add default file names</a:t>
            </a:r>
            <a:endParaRPr lang="en-US" sz="3600" dirty="0"/>
          </a:p>
        </p:txBody>
      </p:sp>
      <p:pic>
        <p:nvPicPr>
          <p:cNvPr id="136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34" y="983117"/>
            <a:ext cx="4506005" cy="585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60467" y="3385457"/>
            <a:ext cx="3624943" cy="2068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9146" y="3128790"/>
            <a:ext cx="2409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Python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3" y="228600"/>
            <a:ext cx="7609114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8945"/>
            <a:ext cx="8065546" cy="4984737"/>
          </a:xfrm>
        </p:spPr>
        <p:txBody>
          <a:bodyPr>
            <a:noAutofit/>
          </a:bodyPr>
          <a:lstStyle/>
          <a:p>
            <a:r>
              <a:rPr lang="en-US" sz="2400" dirty="0" smtClean="0"/>
              <a:t>GIS and Water Resources analysis capabilities are readily </a:t>
            </a:r>
            <a:r>
              <a:rPr lang="en-US" sz="2400" dirty="0" smtClean="0">
                <a:solidFill>
                  <a:srgbClr val="FF0000"/>
                </a:solidFill>
              </a:rPr>
              <a:t>extensible</a:t>
            </a:r>
            <a:r>
              <a:rPr lang="en-US" sz="2400" dirty="0" smtClean="0"/>
              <a:t> with programming</a:t>
            </a:r>
          </a:p>
          <a:p>
            <a:r>
              <a:rPr lang="en-US" sz="2400" dirty="0" smtClean="0"/>
              <a:t>to do something </a:t>
            </a:r>
            <a:r>
              <a:rPr lang="en-US" sz="2400" dirty="0" smtClean="0">
                <a:solidFill>
                  <a:srgbClr val="FF0000"/>
                </a:solidFill>
              </a:rPr>
              <a:t>new</a:t>
            </a:r>
          </a:p>
          <a:p>
            <a:r>
              <a:rPr lang="en-US" sz="2400" dirty="0" smtClean="0"/>
              <a:t>to </a:t>
            </a:r>
            <a:r>
              <a:rPr lang="en-US" sz="2400" dirty="0" smtClean="0">
                <a:solidFill>
                  <a:srgbClr val="FF0000"/>
                </a:solidFill>
              </a:rPr>
              <a:t>repeat</a:t>
            </a:r>
            <a:r>
              <a:rPr lang="en-US" sz="2400" dirty="0" smtClean="0"/>
              <a:t> something needed frequently</a:t>
            </a:r>
          </a:p>
          <a:p>
            <a:r>
              <a:rPr lang="en-US" sz="2400" dirty="0" smtClean="0"/>
              <a:t>Model builder provides </a:t>
            </a:r>
            <a:r>
              <a:rPr lang="en-US" sz="2400" dirty="0" smtClean="0">
                <a:solidFill>
                  <a:srgbClr val="FF0000"/>
                </a:solidFill>
              </a:rPr>
              <a:t>visual programming </a:t>
            </a:r>
            <a:r>
              <a:rPr lang="en-US" sz="2400" dirty="0" smtClean="0"/>
              <a:t>and helps learn ArcGIS python commands</a:t>
            </a:r>
          </a:p>
          <a:p>
            <a:r>
              <a:rPr lang="en-US" sz="2400" dirty="0" smtClean="0"/>
              <a:t>Python – cross platform, powerful and easy to use is a good programming language to start with </a:t>
            </a:r>
            <a:r>
              <a:rPr lang="en-US" sz="2400" dirty="0" smtClean="0">
                <a:solidFill>
                  <a:srgbClr val="FF0000"/>
                </a:solidFill>
              </a:rPr>
              <a:t>(when your time is valuable)</a:t>
            </a:r>
          </a:p>
          <a:p>
            <a:r>
              <a:rPr lang="en-US" sz="2400" dirty="0" smtClean="0"/>
              <a:t>Compiled language programming for developers (C++) to achieve optimal efficiency </a:t>
            </a:r>
            <a:r>
              <a:rPr lang="en-US" sz="2400" dirty="0">
                <a:solidFill>
                  <a:srgbClr val="FF0000"/>
                </a:solidFill>
              </a:rPr>
              <a:t>(when </a:t>
            </a:r>
            <a:r>
              <a:rPr lang="en-US" sz="2400" dirty="0" smtClean="0">
                <a:solidFill>
                  <a:srgbClr val="FF0000"/>
                </a:solidFill>
              </a:rPr>
              <a:t>the computers time </a:t>
            </a:r>
            <a:r>
              <a:rPr lang="en-US" sz="2400" dirty="0">
                <a:solidFill>
                  <a:srgbClr val="FF0000"/>
                </a:solidFill>
              </a:rPr>
              <a:t>is valuable)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41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56" y="1295400"/>
            <a:ext cx="3755034" cy="20847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525963"/>
          </a:xfrm>
        </p:spPr>
        <p:txBody>
          <a:bodyPr/>
          <a:lstStyle/>
          <a:p>
            <a:r>
              <a:rPr lang="en-US" dirty="0" smtClean="0"/>
              <a:t>Automation of repetitive tasks (workflows)</a:t>
            </a:r>
          </a:p>
          <a:p>
            <a:r>
              <a:rPr lang="en-US" dirty="0" smtClean="0"/>
              <a:t>Implementation of functionality not available (programming new behavior)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036742"/>
              </p:ext>
            </p:extLst>
          </p:nvPr>
        </p:nvGraphicFramePr>
        <p:xfrm>
          <a:off x="5943600" y="3413722"/>
          <a:ext cx="2974975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icture" r:id="rId4" imgW="2790720" imgH="3095640" progId="Word.Picture.8">
                  <p:embed/>
                </p:oleObj>
              </mc:Choice>
              <mc:Fallback>
                <p:oleObj name="Picture" r:id="rId4" imgW="2790720" imgH="3095640" progId="Word.Picture.8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413722"/>
                        <a:ext cx="2974975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824162" y="4419600"/>
            <a:ext cx="2814638" cy="2176463"/>
            <a:chOff x="2667000" y="4572000"/>
            <a:chExt cx="2814638" cy="2176463"/>
          </a:xfrm>
        </p:grpSpPr>
        <p:pic>
          <p:nvPicPr>
            <p:cNvPr id="5" name="Picture 65" descr="din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95"/>
            <a:stretch>
              <a:fillRect/>
            </a:stretch>
          </p:blipFill>
          <p:spPr bwMode="auto">
            <a:xfrm>
              <a:off x="2667000" y="4572000"/>
              <a:ext cx="2814638" cy="21764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Line 66"/>
            <p:cNvSpPr>
              <a:spLocks noChangeShapeType="1"/>
            </p:cNvSpPr>
            <p:nvPr/>
          </p:nvSpPr>
          <p:spPr bwMode="auto">
            <a:xfrm rot="5400000" flipV="1">
              <a:off x="3264017" y="5346055"/>
              <a:ext cx="1415519" cy="62835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9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5" name="Rectangle 9"/>
          <p:cNvSpPr>
            <a:spLocks noChangeArrowheads="1"/>
          </p:cNvSpPr>
          <p:nvPr/>
        </p:nvSpPr>
        <p:spPr bwMode="auto">
          <a:xfrm>
            <a:off x="4459288" y="4500563"/>
            <a:ext cx="4519612" cy="1530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9141" name="Picture 5" descr="gisasp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19238"/>
            <a:ext cx="4217988" cy="39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4541838" y="1091099"/>
            <a:ext cx="4602162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000" b="1" dirty="0" err="1"/>
              <a:t>Geodatabase</a:t>
            </a:r>
            <a:r>
              <a:rPr lang="en-US" sz="2000" b="1" dirty="0"/>
              <a:t> view:</a:t>
            </a:r>
            <a:r>
              <a:rPr lang="en-US" sz="2000" dirty="0"/>
              <a:t> Structured data sets that represent geographic information in terms of a generic GIS data model. </a:t>
            </a:r>
          </a:p>
          <a:p>
            <a:endParaRPr lang="en-US" sz="2000" dirty="0"/>
          </a:p>
          <a:p>
            <a:r>
              <a:rPr lang="en-US" sz="2000" b="1" dirty="0" err="1"/>
              <a:t>Geovisualization</a:t>
            </a:r>
            <a:r>
              <a:rPr lang="en-US" sz="2000" b="1" dirty="0"/>
              <a:t> view:</a:t>
            </a:r>
            <a:r>
              <a:rPr lang="en-US" sz="2000" dirty="0"/>
              <a:t> A GIS is a set of intelligent maps and other views that shows features and feature relationships on the earth's surface. "Windows into the database" to support queries, analysis, and editing of the information. </a:t>
            </a:r>
          </a:p>
          <a:p>
            <a:endParaRPr lang="en-US" sz="2000" dirty="0"/>
          </a:p>
          <a:p>
            <a:r>
              <a:rPr lang="en-US" sz="2400" b="1" dirty="0" err="1"/>
              <a:t>Geoprocessing</a:t>
            </a:r>
            <a:r>
              <a:rPr lang="en-US" sz="2400" b="1" dirty="0"/>
              <a:t> view:</a:t>
            </a:r>
            <a:r>
              <a:rPr lang="en-US" sz="2400" dirty="0"/>
              <a:t> Information transformation tools that </a:t>
            </a:r>
            <a:r>
              <a:rPr lang="en-US" sz="2400" dirty="0" smtClean="0"/>
              <a:t>derive </a:t>
            </a:r>
            <a:r>
              <a:rPr lang="en-US" sz="2400" dirty="0"/>
              <a:t>new geographic data sets from existing data sets.</a:t>
            </a:r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title"/>
          </p:nvPr>
        </p:nvSpPr>
        <p:spPr>
          <a:xfrm>
            <a:off x="2125663" y="219075"/>
            <a:ext cx="4265612" cy="720725"/>
          </a:xfrm>
        </p:spPr>
        <p:txBody>
          <a:bodyPr/>
          <a:lstStyle/>
          <a:p>
            <a:r>
              <a:rPr lang="en-US" sz="3600"/>
              <a:t>Three Views of GIS</a:t>
            </a:r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534988" y="6394450"/>
            <a:ext cx="2501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adapted from www.esri.com</a:t>
            </a:r>
          </a:p>
        </p:txBody>
      </p:sp>
    </p:spTree>
    <p:extLst>
      <p:ext uri="{BB962C8B-B14F-4D97-AF65-F5344CB8AC3E}">
        <p14:creationId xmlns:p14="http://schemas.microsoft.com/office/powerpoint/2010/main" val="6213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1" y="653143"/>
            <a:ext cx="8917858" cy="601940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5314"/>
            <a:ext cx="8229600" cy="58782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ArcGIS Pro Geoprocessing Help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03567" y="1193597"/>
            <a:ext cx="1433388" cy="2763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4227" y="6519446"/>
            <a:ext cx="8865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http://pro.arcgis.com/en/pro-app/help/analysis/geoprocessing/basics/what-is-geoprocessing-.</a:t>
            </a:r>
            <a:r>
              <a:rPr lang="en-US" sz="1600" dirty="0" smtClean="0">
                <a:hlinkClick r:id="rId3"/>
              </a:rPr>
              <a:t>htm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2532911" y="910107"/>
            <a:ext cx="587829" cy="4216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532911" y="6322141"/>
            <a:ext cx="5608199" cy="22680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7227" y="6300248"/>
            <a:ext cx="1225865" cy="2705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39" y="433540"/>
            <a:ext cx="8463774" cy="5593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904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From </a:t>
            </a:r>
            <a:r>
              <a:rPr lang="en-US" smtClean="0">
                <a:hlinkClick r:id="rId3"/>
              </a:rPr>
              <a:t>http://pro.arcgis.com/en/pro-app/arcpy/get-started/installing-python-for-arcgis-pro.htm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89754" y="4793523"/>
            <a:ext cx="2588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4"/>
              </a:rPr>
              <a:t>http://docs.python.org/tutorial</a:t>
            </a:r>
            <a:r>
              <a:rPr lang="en-US" sz="1400" dirty="0" smtClean="0">
                <a:hlinkClick r:id="rId4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2262453" y="5439683"/>
            <a:ext cx="65712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wiki.python.org/moin/BeginnersGuide/NonProgrammers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2262453" y="5859252"/>
            <a:ext cx="65236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docs.python.org/reference/index.html#reference-index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5421398" y="3230356"/>
            <a:ext cx="20177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hlinkClick r:id="rId7"/>
              </a:rPr>
              <a:t>http://www.python.org/</a:t>
            </a:r>
            <a:r>
              <a:rPr lang="en-US" sz="1400" dirty="0"/>
              <a:t> 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161935" y="2782723"/>
            <a:ext cx="550607" cy="447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87026" y="-3319"/>
            <a:ext cx="8229600" cy="552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Getting Started in Python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ArcGIS programming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builder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Python scripting environment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ArcObjects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library (for system language like C++,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.Net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AML</a:t>
            </a:r>
          </a:p>
          <a:p>
            <a:r>
              <a:rPr lang="en-US" dirty="0" smtClean="0"/>
              <a:t>Open standard data formats that anyone can use in programs (e.g. </a:t>
            </a:r>
            <a:r>
              <a:rPr lang="en-US" dirty="0" err="1" smtClean="0"/>
              <a:t>shapefiles</a:t>
            </a:r>
            <a:r>
              <a:rPr lang="en-US" dirty="0" smtClean="0"/>
              <a:t>, </a:t>
            </a:r>
            <a:r>
              <a:rPr lang="en-US" dirty="0" err="1" smtClean="0"/>
              <a:t>geoTIFF</a:t>
            </a:r>
            <a:r>
              <a:rPr lang="en-US" dirty="0" smtClean="0"/>
              <a:t>, </a:t>
            </a:r>
            <a:r>
              <a:rPr lang="en-US" dirty="0" err="1" smtClean="0"/>
              <a:t>netCDF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9184"/>
            <a:ext cx="8229600" cy="955851"/>
          </a:xfrm>
        </p:spPr>
        <p:txBody>
          <a:bodyPr/>
          <a:lstStyle/>
          <a:p>
            <a:r>
              <a:rPr lang="en-US" dirty="0" smtClean="0"/>
              <a:t>Python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157" y="684794"/>
            <a:ext cx="6488772" cy="60113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Python Window built into ArcGIS Pro</a:t>
            </a:r>
          </a:p>
          <a:p>
            <a:pPr marL="400050" lvl="1" indent="0">
              <a:buNone/>
            </a:pP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pro.arcgis.com/en/pro-app/arcpy/get-started/python-window.htm</a:t>
            </a:r>
            <a:r>
              <a:rPr lang="en-US" sz="1600" dirty="0" smtClean="0"/>
              <a:t>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Idle: Simple editor that is part of Python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PyCharm</a:t>
            </a:r>
            <a:r>
              <a:rPr lang="en-US" sz="2400" dirty="0" smtClean="0"/>
              <a:t>: Powerful professional </a:t>
            </a:r>
            <a:r>
              <a:rPr lang="en-US" sz="2400" dirty="0"/>
              <a:t>development environment, </a:t>
            </a:r>
            <a:r>
              <a:rPr lang="en-US" sz="2400" dirty="0">
                <a:hlinkClick r:id="rId3"/>
              </a:rPr>
              <a:t>https://www.jetbrains.com/pycharm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8545"/>
          <a:stretch/>
        </p:blipFill>
        <p:spPr>
          <a:xfrm>
            <a:off x="5362935" y="3751474"/>
            <a:ext cx="2714625" cy="662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8500" y="846667"/>
            <a:ext cx="1932039" cy="2199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7855" y="1786444"/>
            <a:ext cx="2619375" cy="1209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838" y="3473435"/>
            <a:ext cx="4191000" cy="15811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07855" y="2585883"/>
            <a:ext cx="1531990" cy="4102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78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367" y="1360610"/>
            <a:ext cx="2943225" cy="427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15" y="64169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Each </a:t>
            </a:r>
            <a:r>
              <a:rPr lang="en-US" sz="3200" dirty="0" err="1" smtClean="0"/>
              <a:t>Geoprocessing</a:t>
            </a:r>
            <a:r>
              <a:rPr lang="en-US" sz="3200" dirty="0" smtClean="0"/>
              <a:t> tool has it’s own Python Command 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23" y="5543858"/>
            <a:ext cx="8679662" cy="97385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29082" y="4663482"/>
            <a:ext cx="1887793" cy="4227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195" y="1360610"/>
            <a:ext cx="27717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40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code from </a:t>
            </a:r>
            <a:r>
              <a:rPr lang="en-US" dirty="0" err="1" smtClean="0"/>
              <a:t>Geoprocessing</a:t>
            </a:r>
            <a:r>
              <a:rPr lang="en-US" dirty="0" smtClean="0"/>
              <a:t> History</a:t>
            </a:r>
          </a:p>
          <a:p>
            <a:r>
              <a:rPr lang="en-US" dirty="0" smtClean="0"/>
              <a:t>Use of Python Window</a:t>
            </a:r>
          </a:p>
          <a:p>
            <a:r>
              <a:rPr lang="en-US" dirty="0" smtClean="0"/>
              <a:t>Python code from online help</a:t>
            </a:r>
          </a:p>
          <a:p>
            <a:r>
              <a:rPr lang="en-US" dirty="0" smtClean="0"/>
              <a:t>Sequencing code into a script</a:t>
            </a:r>
          </a:p>
          <a:p>
            <a:r>
              <a:rPr lang="en-US" dirty="0" smtClean="0"/>
              <a:t>Editing and running </a:t>
            </a:r>
            <a:r>
              <a:rPr lang="en-US" smtClean="0"/>
              <a:t>with Idle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00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547</Words>
  <Application>Microsoft Office PowerPoint</Application>
  <PresentationFormat>On-screen Show (4:3)</PresentationFormat>
  <Paragraphs>139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6_Office Theme</vt:lpstr>
      <vt:lpstr>Picture</vt:lpstr>
      <vt:lpstr>Extending ArcGIS using programming</vt:lpstr>
      <vt:lpstr>Why Programming</vt:lpstr>
      <vt:lpstr>Three Views of GIS</vt:lpstr>
      <vt:lpstr>PowerPoint Presentation</vt:lpstr>
      <vt:lpstr>Getting Started in Python</vt:lpstr>
      <vt:lpstr>ArcGIS programming options</vt:lpstr>
      <vt:lpstr>Python Environments</vt:lpstr>
      <vt:lpstr>Each Geoprocessing tool has it’s own Python Command </vt:lpstr>
      <vt:lpstr>Demo</vt:lpstr>
      <vt:lpstr>Example – Watershed delineation using Python</vt:lpstr>
      <vt:lpstr>TauDEM </vt:lpstr>
      <vt:lpstr>TauDEM Parallel Approach</vt:lpstr>
      <vt:lpstr>Programming</vt:lpstr>
      <vt:lpstr>Q based block of code to evaluate any “flow algebra expression”</vt:lpstr>
      <vt:lpstr>Python Script to Call Command Line</vt:lpstr>
      <vt:lpstr>PitRemove</vt:lpstr>
      <vt:lpstr>Validation code to add default file names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Tarboton</dc:creator>
  <cp:lastModifiedBy>David Tarboton</cp:lastModifiedBy>
  <cp:revision>66</cp:revision>
  <dcterms:created xsi:type="dcterms:W3CDTF">2012-11-04T22:59:10Z</dcterms:created>
  <dcterms:modified xsi:type="dcterms:W3CDTF">2018-10-30T04:27:51Z</dcterms:modified>
</cp:coreProperties>
</file>