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tiff" ContentType="image/tiff"/>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9" r:id="rId2"/>
    <p:sldMasterId id="2147483674" r:id="rId3"/>
    <p:sldMasterId id="2147483687" r:id="rId4"/>
  </p:sldMasterIdLst>
  <p:notesMasterIdLst>
    <p:notesMasterId r:id="rId54"/>
  </p:notesMasterIdLst>
  <p:sldIdLst>
    <p:sldId id="295" r:id="rId5"/>
    <p:sldId id="408" r:id="rId6"/>
    <p:sldId id="371" r:id="rId7"/>
    <p:sldId id="410" r:id="rId8"/>
    <p:sldId id="409" r:id="rId9"/>
    <p:sldId id="416" r:id="rId10"/>
    <p:sldId id="426" r:id="rId11"/>
    <p:sldId id="384" r:id="rId12"/>
    <p:sldId id="427" r:id="rId13"/>
    <p:sldId id="417" r:id="rId14"/>
    <p:sldId id="418" r:id="rId15"/>
    <p:sldId id="386" r:id="rId16"/>
    <p:sldId id="419" r:id="rId17"/>
    <p:sldId id="420" r:id="rId18"/>
    <p:sldId id="421" r:id="rId19"/>
    <p:sldId id="422" r:id="rId20"/>
    <p:sldId id="391" r:id="rId21"/>
    <p:sldId id="423" r:id="rId22"/>
    <p:sldId id="424" r:id="rId23"/>
    <p:sldId id="425" r:id="rId24"/>
    <p:sldId id="403" r:id="rId25"/>
    <p:sldId id="404" r:id="rId26"/>
    <p:sldId id="405" r:id="rId27"/>
    <p:sldId id="394" r:id="rId28"/>
    <p:sldId id="395" r:id="rId29"/>
    <p:sldId id="375" r:id="rId30"/>
    <p:sldId id="430" r:id="rId31"/>
    <p:sldId id="377" r:id="rId32"/>
    <p:sldId id="429" r:id="rId33"/>
    <p:sldId id="431" r:id="rId34"/>
    <p:sldId id="432" r:id="rId35"/>
    <p:sldId id="433" r:id="rId36"/>
    <p:sldId id="345" r:id="rId37"/>
    <p:sldId id="434" r:id="rId38"/>
    <p:sldId id="435" r:id="rId39"/>
    <p:sldId id="347" r:id="rId40"/>
    <p:sldId id="436" r:id="rId41"/>
    <p:sldId id="438" r:id="rId42"/>
    <p:sldId id="437" r:id="rId43"/>
    <p:sldId id="328" r:id="rId44"/>
    <p:sldId id="348" r:id="rId45"/>
    <p:sldId id="439" r:id="rId46"/>
    <p:sldId id="440" r:id="rId47"/>
    <p:sldId id="442" r:id="rId48"/>
    <p:sldId id="441" r:id="rId49"/>
    <p:sldId id="331" r:id="rId50"/>
    <p:sldId id="411" r:id="rId51"/>
    <p:sldId id="413" r:id="rId52"/>
    <p:sldId id="33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1" d="100"/>
          <a:sy n="121" d="100"/>
        </p:scale>
        <p:origin x="108" y="282"/>
      </p:cViewPr>
      <p:guideLst/>
    </p:cSldViewPr>
  </p:slideViewPr>
  <p:notesTextViewPr>
    <p:cViewPr>
      <p:scale>
        <a:sx n="1" d="1"/>
        <a:sy n="1" d="1"/>
      </p:scale>
      <p:origin x="0" y="0"/>
    </p:cViewPr>
  </p:notesTextViewPr>
  <p:sorterViewPr>
    <p:cViewPr varScale="1">
      <p:scale>
        <a:sx n="1" d="1"/>
        <a:sy n="1" d="1"/>
      </p:scale>
      <p:origin x="0" y="-24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CE365KSpr16\EanesCk\5781289\EanesRatingCurve.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7626-4BF0-A033-BA15D7C63147}"/>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Stage</a:t>
                </a:r>
                <a:r>
                  <a:rPr lang="en-US" sz="1400" baseline="0"/>
                  <a:t> Height (ft)</a:t>
                </a:r>
                <a:endParaRPr lang="en-US" sz="1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Rating</a:t>
            </a:r>
            <a:r>
              <a:rPr lang="en-US" sz="1800" baseline="0"/>
              <a:t> Curve for Eanes Creek, ComID = 5781289 </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001876903566109E-2"/>
          <c:y val="0.10052598903344047"/>
          <c:w val="0.82577284827365338"/>
          <c:h val="0.75693610224534302"/>
        </c:manualLayout>
      </c:layout>
      <c:scatterChart>
        <c:scatterStyle val="smoothMarker"/>
        <c:varyColors val="0"/>
        <c:ser>
          <c:idx val="0"/>
          <c:order val="0"/>
          <c:tx>
            <c:strRef>
              <c:f>'5781289_Hydraulicradius'!$I$1</c:f>
              <c:strCache>
                <c:ptCount val="1"/>
                <c:pt idx="0">
                  <c:v>Stage Height, h (ft)</c:v>
                </c:pt>
              </c:strCache>
            </c:strRef>
          </c:tx>
          <c:spPr>
            <a:ln w="38100" cap="rnd">
              <a:solidFill>
                <a:srgbClr val="080808"/>
              </a:solidFill>
              <a:round/>
            </a:ln>
            <a:effectLst/>
          </c:spPr>
          <c:marker>
            <c:symbol val="circle"/>
            <c:size val="5"/>
            <c:spPr>
              <a:solidFill>
                <a:schemeClr val="accent1"/>
              </a:solidFill>
              <a:ln w="38100">
                <a:solidFill>
                  <a:srgbClr val="080808"/>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Discharge</a:t>
                </a:r>
                <a:r>
                  <a:rPr lang="en-US" sz="1800" baseline="0"/>
                  <a:t> (cfs)</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Stage</a:t>
                </a:r>
                <a:r>
                  <a:rPr lang="en-US" sz="1800" baseline="0"/>
                  <a:t> Height (ft)</a:t>
                </a:r>
                <a:endParaRPr lang="en-US" sz="1800"/>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19C16-713F-4675-8DBB-6971FE3BFD08}"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25DA8-3CF2-4D7B-B912-9582220F4E32}" type="slidenum">
              <a:rPr lang="en-US" smtClean="0"/>
              <a:t>‹#›</a:t>
            </a:fld>
            <a:endParaRPr lang="en-US"/>
          </a:p>
        </p:txBody>
      </p:sp>
    </p:spTree>
    <p:extLst>
      <p:ext uri="{BB962C8B-B14F-4D97-AF65-F5344CB8AC3E}">
        <p14:creationId xmlns:p14="http://schemas.microsoft.com/office/powerpoint/2010/main" val="324365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FD5D7-F40D-40FF-89F8-4EC34253181F}"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smtClean="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9468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20</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502581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3AF8A90D-E991-4130-92E0-B789ACC3A5BA}" type="slidenum">
              <a:rPr lang="en-US" smtClean="0"/>
              <a:t>42</a:t>
            </a:fld>
            <a:endParaRPr lang="en-US"/>
          </a:p>
        </p:txBody>
      </p:sp>
    </p:spTree>
    <p:extLst>
      <p:ext uri="{BB962C8B-B14F-4D97-AF65-F5344CB8AC3E}">
        <p14:creationId xmlns:p14="http://schemas.microsoft.com/office/powerpoint/2010/main" val="281529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50509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305176363"/>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978681827"/>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790046923"/>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4"/>
            <a:ext cx="12192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2532624475"/>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2014599781"/>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Tree>
    <p:extLst>
      <p:ext uri="{BB962C8B-B14F-4D97-AF65-F5344CB8AC3E}">
        <p14:creationId xmlns:p14="http://schemas.microsoft.com/office/powerpoint/2010/main" val="2412408213"/>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4"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4"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41971589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10/23/2018</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7985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CB9026DB-8994-4DE0-9201-8E1F33B7029B}" type="datetimeFigureOut">
              <a:rPr lang="en-US">
                <a:solidFill>
                  <a:prstClr val="black"/>
                </a:solidFill>
              </a:rPr>
              <a:pPr/>
              <a:t>10/23/2018</a:t>
            </a:fld>
            <a:endParaRPr 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4099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B0137A9-D694-462A-8D4B-E6977FCA3F20}" type="datetimeFigureOut">
              <a:rPr lang="en-US" smtClean="0"/>
              <a:t>10/23/2018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740BC7D-083F-42FD-8C15-B8E98952300B}" type="slidenum">
              <a:rPr lang="en-US" smtClean="0"/>
              <a:t>‹#›</a:t>
            </a:fld>
            <a:endParaRPr lang="en-US"/>
          </a:p>
        </p:txBody>
      </p:sp>
    </p:spTree>
    <p:extLst>
      <p:ext uri="{BB962C8B-B14F-4D97-AF65-F5344CB8AC3E}">
        <p14:creationId xmlns:p14="http://schemas.microsoft.com/office/powerpoint/2010/main" val="286294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2461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907839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798196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35348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4"/>
          <p:cNvSpPr>
            <a:spLocks noGrp="1"/>
          </p:cNvSpPr>
          <p:nvPr>
            <p:ph type="dt" sz="half" idx="10"/>
          </p:nvPr>
        </p:nvSpPr>
        <p:spPr/>
        <p:txBody>
          <a:bodyPr/>
          <a:lstStyle/>
          <a:p>
            <a:fld id="{C3BC63D0-A498-4D02-A766-B381CF17DD4E}" type="datetimeFigureOut">
              <a:rPr lang="en-US" smtClean="0"/>
              <a:t>10/23/2018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479533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6"/>
          <p:cNvSpPr>
            <a:spLocks noGrp="1"/>
          </p:cNvSpPr>
          <p:nvPr>
            <p:ph type="dt" sz="half" idx="10"/>
          </p:nvPr>
        </p:nvSpPr>
        <p:spPr/>
        <p:txBody>
          <a:bodyPr/>
          <a:lstStyle/>
          <a:p>
            <a:fld id="{C3BC63D0-A498-4D02-A766-B381CF17DD4E}" type="datetimeFigureOut">
              <a:rPr lang="en-US" smtClean="0"/>
              <a:t>10/23/2018</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3819347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2"/>
          <p:cNvSpPr>
            <a:spLocks noGrp="1"/>
          </p:cNvSpPr>
          <p:nvPr>
            <p:ph type="dt" sz="half" idx="10"/>
          </p:nvPr>
        </p:nvSpPr>
        <p:spPr/>
        <p:txBody>
          <a:bodyPr/>
          <a:lstStyle/>
          <a:p>
            <a:fld id="{C3BC63D0-A498-4D02-A766-B381CF17DD4E}" type="datetimeFigureOut">
              <a:rPr lang="en-US" smtClean="0"/>
              <a:t>10/23/2018</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1924219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3BC63D0-A498-4D02-A766-B381CF17DD4E}" type="datetimeFigureOut">
              <a:rPr lang="en-US" smtClean="0"/>
              <a:t>10/23/2018</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054925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smtClean="0"/>
              <a:t>单击此处编辑母版标题样式</a:t>
            </a:r>
            <a:endParaRPr lang="en-US"/>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3BC63D0-A498-4D02-A766-B381CF17DD4E}" type="datetimeFigureOut">
              <a:rPr lang="en-US" smtClean="0"/>
              <a:t>10/23/2018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1627527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smtClean="0"/>
              <a:t>单击此处编辑母版标题样式</a:t>
            </a:r>
            <a:endParaRPr 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3BC63D0-A498-4D02-A766-B381CF17DD4E}" type="datetimeFigureOut">
              <a:rPr lang="en-US" smtClean="0"/>
              <a:t>10/23/2018</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3113747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1238320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1211299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p>
            <a:fld id="{C3BC63D0-A498-4D02-A766-B381CF17DD4E}" type="datetimeFigureOut">
              <a:rPr lang="en-US" smtClean="0"/>
              <a:t>10/23/2018</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3F1FC098-BC96-4D48-8B20-9CA7C357FAB6}" type="slidenum">
              <a:rPr lang="en-US" smtClean="0"/>
              <a:t>‹#›</a:t>
            </a:fld>
            <a:endParaRPr lang="en-US"/>
          </a:p>
        </p:txBody>
      </p:sp>
    </p:spTree>
    <p:extLst>
      <p:ext uri="{BB962C8B-B14F-4D97-AF65-F5344CB8AC3E}">
        <p14:creationId xmlns:p14="http://schemas.microsoft.com/office/powerpoint/2010/main" val="2307644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193128" y="1769079"/>
            <a:ext cx="9917088" cy="2727060"/>
          </a:xfrm>
          <a:prstGeom prst="rect">
            <a:avLst/>
          </a:prstGeom>
        </p:spPr>
        <p:txBody>
          <a:bodyPr anchor="ctr">
            <a:normAutofit/>
          </a:bodyPr>
          <a:lstStyle>
            <a:lvl1pPr algn="l">
              <a:defRPr sz="5333" b="1" baseline="0">
                <a:solidFill>
                  <a:srgbClr val="BF57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1193128" y="4773624"/>
            <a:ext cx="9917088" cy="1655763"/>
          </a:xfrm>
          <a:prstGeom prst="rect">
            <a:avLst/>
          </a:prstGeom>
        </p:spPr>
        <p:txBody>
          <a:bodyPr>
            <a:normAutofit/>
          </a:bodyPr>
          <a:lstStyle>
            <a:lvl1pPr marL="0" indent="0" algn="r">
              <a:buNone/>
              <a:defRPr sz="2133" baseline="0">
                <a:solidFill>
                  <a:schemeClr val="bg2"/>
                </a:solidFill>
                <a:latin typeface="Charis SIL" panose="02000500060000020004" pitchFamily="2" charset="0"/>
                <a:ea typeface="Charis SIL" panose="02000500060000020004" pitchFamily="2" charset="0"/>
                <a:cs typeface="Charis SIL" panose="02000500060000020004" pitchFamily="2" charset="0"/>
              </a:defRPr>
            </a:lvl1pPr>
          </a:lstStyle>
          <a:p>
            <a:r>
              <a:rPr lang="en-US" dirty="0" smtClean="0"/>
              <a:t>Click to edit Master subtitle style</a:t>
            </a:r>
          </a:p>
        </p:txBody>
      </p:sp>
    </p:spTree>
    <p:extLst>
      <p:ext uri="{BB962C8B-B14F-4D97-AF65-F5344CB8AC3E}">
        <p14:creationId xmlns:p14="http://schemas.microsoft.com/office/powerpoint/2010/main" val="3279744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4238225185"/>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891775000"/>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1571368971"/>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1464668336"/>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4"/>
            <a:ext cx="12192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1361466203"/>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3" name="Picture 2"/>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337895743"/>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6" name="Picture 5"/>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843565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
        <p:nvSpPr>
          <p:cNvPr id="8"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pic>
        <p:nvPicPr>
          <p:cNvPr id="9" name="Picture 8"/>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Tree>
    <p:extLst>
      <p:ext uri="{BB962C8B-B14F-4D97-AF65-F5344CB8AC3E}">
        <p14:creationId xmlns:p14="http://schemas.microsoft.com/office/powerpoint/2010/main" val="23109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06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5"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2012115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
        <p:nvSpPr>
          <p:cNvPr id="8"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Tree>
    <p:extLst>
      <p:ext uri="{BB962C8B-B14F-4D97-AF65-F5344CB8AC3E}">
        <p14:creationId xmlns:p14="http://schemas.microsoft.com/office/powerpoint/2010/main" val="355975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372785059"/>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a:xfrm>
            <a:off x="914400" y="457201"/>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857405439"/>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5842467"/>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chemeClr val="tx1"/>
              </a:solidFill>
              <a:latin typeface="Arial"/>
              <a:ea typeface="ＭＳ Ｐゴシック"/>
            </a:endParaRPr>
          </a:p>
        </p:txBody>
      </p:sp>
      <p:pic>
        <p:nvPicPr>
          <p:cNvPr id="8" name="Picture 7"/>
          <p:cNvPicPr>
            <a:picLocks noChangeAspect="1"/>
          </p:cNvPicPr>
          <p:nvPr userDrawn="1"/>
        </p:nvPicPr>
        <p:blipFill rotWithShape="1">
          <a:blip r:embed="rId8">
            <a:duotone>
              <a:srgbClr val="5EB4E6">
                <a:shade val="45000"/>
                <a:satMod val="135000"/>
              </a:srgbClr>
              <a:prstClr val="white"/>
            </a:duotone>
            <a:alphaModFix amt="49000"/>
            <a:extLst>
              <a:ext uri="{28A0092B-C50C-407E-A947-70E740481C1C}">
                <a14:useLocalDpi xmlns:a14="http://schemas.microsoft.com/office/drawing/2010/main" val="0"/>
              </a:ext>
            </a:extLst>
          </a:blip>
          <a:srcRect b="42205"/>
          <a:stretch/>
        </p:blipFill>
        <p:spPr>
          <a:xfrm>
            <a:off x="0" y="2947250"/>
            <a:ext cx="12192000" cy="3910751"/>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33089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8" r:id="rId5"/>
    <p:sldLayoutId id="2147483673" r:id="rId6"/>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46900576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3BC63D0-A498-4D02-A766-B381CF17DD4E}" type="datetimeFigureOut">
              <a:rPr lang="en-US" smtClean="0"/>
              <a:t>10/23/2018</a:t>
            </a:fld>
            <a:endParaRPr 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F1FC098-BC96-4D48-8B20-9CA7C357FAB6}" type="slidenum">
              <a:rPr lang="en-US" smtClean="0"/>
              <a:t>‹#›</a:t>
            </a:fld>
            <a:endParaRPr lang="en-US"/>
          </a:p>
        </p:txBody>
      </p:sp>
    </p:spTree>
    <p:extLst>
      <p:ext uri="{BB962C8B-B14F-4D97-AF65-F5344CB8AC3E}">
        <p14:creationId xmlns:p14="http://schemas.microsoft.com/office/powerpoint/2010/main" val="20591620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1"/>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66346768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tarb@us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0.wmf"/><Relationship Id="rId4" Type="http://schemas.openxmlformats.org/officeDocument/2006/relationships/image" Target="../media/image21.png"/><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3.bin"/><Relationship Id="rId4" Type="http://schemas.openxmlformats.org/officeDocument/2006/relationships/hyperlink" Target="http://dx.doi.org/10.1016/j.envsoft.2011.07.01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29.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2.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51.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54.png"/><Relationship Id="rId7"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6.bin"/><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image" Target="../media/image580.png"/><Relationship Id="rId2" Type="http://schemas.openxmlformats.org/officeDocument/2006/relationships/image" Target="../media/image71.jpeg"/><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56.png"/><Relationship Id="rId4" Type="http://schemas.openxmlformats.org/officeDocument/2006/relationships/image" Target="../media/image550.png"/></Relationships>
</file>

<file path=ppt/slides/_rels/slide32.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74.png"/><Relationship Id="rId7" Type="http://schemas.openxmlformats.org/officeDocument/2006/relationships/image" Target="../media/image380.png"/><Relationship Id="rId2" Type="http://schemas.openxmlformats.org/officeDocument/2006/relationships/image" Target="../media/image73.png"/><Relationship Id="rId1" Type="http://schemas.openxmlformats.org/officeDocument/2006/relationships/slideLayout" Target="../slideLayouts/slideLayout35.xml"/><Relationship Id="rId6" Type="http://schemas.openxmlformats.org/officeDocument/2006/relationships/image" Target="../media/image630.png"/><Relationship Id="rId5" Type="http://schemas.openxmlformats.org/officeDocument/2006/relationships/image" Target="../media/image76.png"/><Relationship Id="rId10" Type="http://schemas.openxmlformats.org/officeDocument/2006/relationships/image" Target="../media/image400.png"/><Relationship Id="rId4" Type="http://schemas.openxmlformats.org/officeDocument/2006/relationships/image" Target="../media/image75.png"/><Relationship Id="rId9"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3.xml"/><Relationship Id="rId5" Type="http://schemas.openxmlformats.org/officeDocument/2006/relationships/image" Target="../media/image84.emf"/><Relationship Id="rId4" Type="http://schemas.openxmlformats.org/officeDocument/2006/relationships/image" Target="../media/image83.emf"/></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chart" Target="../charts/chart1.xml"/><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88.png"/><Relationship Id="rId4" Type="http://schemas.openxmlformats.org/officeDocument/2006/relationships/image" Target="../media/image430.pn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2.xml"/><Relationship Id="rId1" Type="http://schemas.openxmlformats.org/officeDocument/2006/relationships/slideLayout" Target="../slideLayouts/slideLayout35.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3.xml"/><Relationship Id="rId4" Type="http://schemas.openxmlformats.org/officeDocument/2006/relationships/hyperlink" Target="https://web.corral.tacc.utexas.edu/nfiedat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3.xml"/><Relationship Id="rId7" Type="http://schemas.openxmlformats.org/officeDocument/2006/relationships/image" Target="../media/image109.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08.gif"/><Relationship Id="rId5" Type="http://schemas.openxmlformats.org/officeDocument/2006/relationships/image" Target="../media/image107.png"/><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doi.org/10.1016/j.rse.2008.03.018" TargetMode="External"/><Relationship Id="rId2" Type="http://schemas.openxmlformats.org/officeDocument/2006/relationships/hyperlink" Target="http://dx.doi.org/10.1007/s11069-004-4549-4" TargetMode="External"/><Relationship Id="rId1" Type="http://schemas.openxmlformats.org/officeDocument/2006/relationships/slideLayout" Target="../slideLayouts/slideLayout5.xml"/><Relationship Id="rId6" Type="http://schemas.openxmlformats.org/officeDocument/2006/relationships/hyperlink" Target="http://dx.doi.org/10.1002/hyp.10581" TargetMode="External"/><Relationship Id="rId5" Type="http://schemas.openxmlformats.org/officeDocument/2006/relationships/hyperlink" Target="http://dx.doi.org/10.1016/j.envsoft.2011.07.018" TargetMode="External"/><Relationship Id="rId4" Type="http://schemas.openxmlformats.org/officeDocument/2006/relationships/hyperlink" Target="http://dx.doi.org/10.1016/j.jhydrol.2011.03.05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111/1752-1688.12660" TargetMode="External"/><Relationship Id="rId2" Type="http://schemas.openxmlformats.org/officeDocument/2006/relationships/hyperlink" Target="http://doi.org/10.1111/1752-1688.12661" TargetMode="Externa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1.emf"/><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1122363"/>
            <a:ext cx="12192000" cy="2387600"/>
          </a:xfrm>
        </p:spPr>
        <p:txBody>
          <a:bodyPr>
            <a:noAutofit/>
          </a:bodyPr>
          <a:lstStyle/>
          <a:p>
            <a:r>
              <a:rPr lang="en-US" sz="4800" dirty="0"/>
              <a:t>Using Digital Elevation Model Derived Height Above the Nearest Drainage for flood inundation mapping and determining river hydraulic </a:t>
            </a:r>
            <a:r>
              <a:rPr lang="en-US" sz="4800" dirty="0" smtClean="0"/>
              <a:t>geometry</a:t>
            </a:r>
            <a:endParaRPr lang="en-US" sz="4800" dirty="0"/>
          </a:p>
        </p:txBody>
      </p:sp>
      <p:sp>
        <p:nvSpPr>
          <p:cNvPr id="6" name="Subtitle 5"/>
          <p:cNvSpPr>
            <a:spLocks noGrp="1"/>
          </p:cNvSpPr>
          <p:nvPr>
            <p:ph type="subTitle" idx="1"/>
          </p:nvPr>
        </p:nvSpPr>
        <p:spPr>
          <a:xfrm>
            <a:off x="1524000" y="3669273"/>
            <a:ext cx="9144000" cy="1655762"/>
          </a:xfrm>
        </p:spPr>
        <p:txBody>
          <a:bodyPr>
            <a:normAutofit lnSpcReduction="10000"/>
          </a:bodyPr>
          <a:lstStyle/>
          <a:p>
            <a:r>
              <a:rPr lang="en-US" dirty="0">
                <a:solidFill>
                  <a:srgbClr val="080808"/>
                </a:solidFill>
              </a:rPr>
              <a:t>David Tarboton</a:t>
            </a:r>
            <a:r>
              <a:rPr lang="en-US" baseline="30000" dirty="0">
                <a:solidFill>
                  <a:srgbClr val="080808"/>
                </a:solidFill>
              </a:rPr>
              <a:t>1</a:t>
            </a:r>
            <a:r>
              <a:rPr lang="en-US" dirty="0">
                <a:solidFill>
                  <a:srgbClr val="080808"/>
                </a:solidFill>
              </a:rPr>
              <a:t>, Xing Zheng</a:t>
            </a:r>
            <a:r>
              <a:rPr lang="en-US" baseline="30000" dirty="0">
                <a:solidFill>
                  <a:srgbClr val="080808"/>
                </a:solidFill>
              </a:rPr>
              <a:t>2</a:t>
            </a:r>
            <a:r>
              <a:rPr lang="en-US" dirty="0">
                <a:solidFill>
                  <a:srgbClr val="080808"/>
                </a:solidFill>
              </a:rPr>
              <a:t>, David Maidment</a:t>
            </a:r>
            <a:r>
              <a:rPr lang="en-US" baseline="30000" dirty="0">
                <a:solidFill>
                  <a:srgbClr val="080808"/>
                </a:solidFill>
              </a:rPr>
              <a:t>2</a:t>
            </a:r>
            <a:r>
              <a:rPr lang="en-US" dirty="0">
                <a:solidFill>
                  <a:srgbClr val="080808"/>
                </a:solidFill>
              </a:rPr>
              <a:t>, Yan </a:t>
            </a:r>
            <a:r>
              <a:rPr lang="en-US" dirty="0" smtClean="0">
                <a:solidFill>
                  <a:srgbClr val="080808"/>
                </a:solidFill>
              </a:rPr>
              <a:t>Liu</a:t>
            </a:r>
            <a:r>
              <a:rPr lang="en-US" baseline="30000" dirty="0" smtClean="0">
                <a:solidFill>
                  <a:srgbClr val="080808"/>
                </a:solidFill>
              </a:rPr>
              <a:t>3</a:t>
            </a:r>
            <a:r>
              <a:rPr lang="en-US" dirty="0" smtClean="0">
                <a:solidFill>
                  <a:srgbClr val="080808"/>
                </a:solidFill>
              </a:rPr>
              <a:t>, Shaowen Wang</a:t>
            </a:r>
            <a:r>
              <a:rPr lang="en-US" baseline="30000" dirty="0">
                <a:solidFill>
                  <a:srgbClr val="080808"/>
                </a:solidFill>
              </a:rPr>
              <a:t>3</a:t>
            </a:r>
            <a:endParaRPr lang="en-US" dirty="0">
              <a:solidFill>
                <a:srgbClr val="080808"/>
              </a:solidFill>
            </a:endParaRPr>
          </a:p>
          <a:p>
            <a:r>
              <a:rPr lang="en-US" dirty="0">
                <a:solidFill>
                  <a:srgbClr val="080808"/>
                </a:solidFill>
              </a:rPr>
              <a:t>1. Utah State University, </a:t>
            </a:r>
            <a:r>
              <a:rPr lang="en-US" dirty="0">
                <a:solidFill>
                  <a:srgbClr val="080808"/>
                </a:solidFill>
                <a:hlinkClick r:id="rId2"/>
              </a:rPr>
              <a:t>dtarb@usu.edu</a:t>
            </a:r>
            <a:endParaRPr lang="en-US" dirty="0">
              <a:solidFill>
                <a:srgbClr val="080808"/>
              </a:solidFill>
            </a:endParaRPr>
          </a:p>
          <a:p>
            <a:r>
              <a:rPr lang="en-US" dirty="0">
                <a:solidFill>
                  <a:srgbClr val="080808"/>
                </a:solidFill>
              </a:rPr>
              <a:t>2. University of Texas at Austin, 3. University of </a:t>
            </a:r>
            <a:r>
              <a:rPr lang="en-US" dirty="0" smtClean="0">
                <a:solidFill>
                  <a:srgbClr val="080808"/>
                </a:solidFill>
              </a:rPr>
              <a:t>Illinois</a:t>
            </a:r>
            <a:endParaRPr lang="en-US" dirty="0">
              <a:solidFill>
                <a:srgbClr val="080808"/>
              </a:solidFill>
            </a:endParaRPr>
          </a:p>
        </p:txBody>
      </p:sp>
    </p:spTree>
    <p:extLst>
      <p:ext uri="{BB962C8B-B14F-4D97-AF65-F5344CB8AC3E}">
        <p14:creationId xmlns:p14="http://schemas.microsoft.com/office/powerpoint/2010/main" val="121922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solidFill>
                  <a:srgbClr val="FF0000"/>
                </a:solidFill>
              </a:rPr>
              <a:t>Calculating height above the nearest drainage (HAND) from a Digital Elevation Model</a:t>
            </a:r>
          </a:p>
          <a:p>
            <a:r>
              <a:rPr lang="en-US" dirty="0" smtClean="0"/>
              <a:t>Using HAND to map flood inundation for stream reach catchments</a:t>
            </a:r>
          </a:p>
          <a:p>
            <a:r>
              <a:rPr lang="en-US" dirty="0" smtClean="0"/>
              <a:t>Using HAND to determine stream reach hydraulic properties</a:t>
            </a:r>
          </a:p>
          <a:p>
            <a:r>
              <a:rPr lang="en-US" dirty="0" smtClean="0"/>
              <a:t>Further considerations</a:t>
            </a:r>
            <a:endParaRPr lang="en-US" dirty="0"/>
          </a:p>
        </p:txBody>
      </p:sp>
    </p:spTree>
    <p:extLst>
      <p:ext uri="{BB962C8B-B14F-4D97-AF65-F5344CB8AC3E}">
        <p14:creationId xmlns:p14="http://schemas.microsoft.com/office/powerpoint/2010/main" val="71068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4" cstate="print"/>
          <a:srcRect l="22585" t="12445" r="15028" b="27960"/>
          <a:stretch>
            <a:fillRect/>
          </a:stretch>
        </p:blipFill>
        <p:spPr bwMode="auto">
          <a:xfrm>
            <a:off x="3324225" y="862014"/>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3341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grpSp>
        <p:nvGrpSpPr>
          <p:cNvPr id="5127" name="Group 63"/>
          <p:cNvGrpSpPr>
            <a:grpSpLocks/>
          </p:cNvGrpSpPr>
          <p:nvPr/>
        </p:nvGrpSpPr>
        <p:grpSpPr bwMode="auto">
          <a:xfrm flipV="1">
            <a:off x="3348039"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28" name="Line 35"/>
          <p:cNvSpPr>
            <a:spLocks noChangeAspect="1" noChangeShapeType="1"/>
          </p:cNvSpPr>
          <p:nvPr/>
        </p:nvSpPr>
        <p:spPr bwMode="auto">
          <a:xfrm flipV="1">
            <a:off x="609758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29" name="Freeform 36"/>
          <p:cNvSpPr>
            <a:spLocks noChangeAspect="1"/>
          </p:cNvSpPr>
          <p:nvPr/>
        </p:nvSpPr>
        <p:spPr bwMode="auto">
          <a:xfrm flipV="1">
            <a:off x="4743451"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0" name="Text Box 37"/>
          <p:cNvSpPr txBox="1">
            <a:spLocks noChangeAspect="1" noChangeArrowheads="1"/>
          </p:cNvSpPr>
          <p:nvPr/>
        </p:nvSpPr>
        <p:spPr bwMode="auto">
          <a:xfrm>
            <a:off x="6013450" y="3133725"/>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latin typeface="Times New Roman"/>
                <a:cs typeface="Arial"/>
              </a:rPr>
              <a:t>D</a:t>
            </a:r>
            <a:r>
              <a:rPr lang="en-US" sz="3600" b="1">
                <a:solidFill>
                  <a:srgbClr val="003399"/>
                </a:solidFill>
                <a:latin typeface="Times New Roman"/>
                <a:cs typeface="Arial"/>
                <a:sym typeface="Symbol" pitchFamily="18" charset="2"/>
              </a:rPr>
              <a:t></a:t>
            </a:r>
          </a:p>
        </p:txBody>
      </p:sp>
      <p:sp>
        <p:nvSpPr>
          <p:cNvPr id="5132" name="Line 42"/>
          <p:cNvSpPr>
            <a:spLocks noChangeAspect="1" noChangeShapeType="1"/>
          </p:cNvSpPr>
          <p:nvPr/>
        </p:nvSpPr>
        <p:spPr bwMode="auto">
          <a:xfrm flipH="1" flipV="1">
            <a:off x="576103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3" name="Line 44"/>
          <p:cNvSpPr>
            <a:spLocks noChangeAspect="1" noChangeShapeType="1"/>
          </p:cNvSpPr>
          <p:nvPr/>
        </p:nvSpPr>
        <p:spPr bwMode="auto">
          <a:xfrm flipH="1" flipV="1">
            <a:off x="61991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4" name="Line 45"/>
          <p:cNvSpPr>
            <a:spLocks noChangeAspect="1" noChangeShapeType="1"/>
          </p:cNvSpPr>
          <p:nvPr/>
        </p:nvSpPr>
        <p:spPr bwMode="auto">
          <a:xfrm flipV="1">
            <a:off x="6535738" y="23034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5" name="Line 46"/>
          <p:cNvSpPr>
            <a:spLocks noChangeAspect="1" noChangeShapeType="1"/>
          </p:cNvSpPr>
          <p:nvPr/>
        </p:nvSpPr>
        <p:spPr bwMode="auto">
          <a:xfrm flipH="1" flipV="1">
            <a:off x="6189663" y="280987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6" name="Line 47"/>
          <p:cNvSpPr>
            <a:spLocks noChangeAspect="1" noChangeShapeType="1"/>
          </p:cNvSpPr>
          <p:nvPr/>
        </p:nvSpPr>
        <p:spPr bwMode="auto">
          <a:xfrm flipV="1">
            <a:off x="6526213" y="275113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7" name="Line 48"/>
          <p:cNvSpPr>
            <a:spLocks noChangeAspect="1" noChangeShapeType="1"/>
          </p:cNvSpPr>
          <p:nvPr/>
        </p:nvSpPr>
        <p:spPr bwMode="auto">
          <a:xfrm flipH="1" flipV="1">
            <a:off x="6199188" y="1924050"/>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8" name="Line 49"/>
          <p:cNvSpPr>
            <a:spLocks noChangeAspect="1" noChangeShapeType="1"/>
          </p:cNvSpPr>
          <p:nvPr/>
        </p:nvSpPr>
        <p:spPr bwMode="auto">
          <a:xfrm flipV="1">
            <a:off x="6535738" y="18653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39" name="Line 52"/>
          <p:cNvSpPr>
            <a:spLocks noChangeAspect="1" noChangeShapeType="1"/>
          </p:cNvSpPr>
          <p:nvPr/>
        </p:nvSpPr>
        <p:spPr bwMode="auto">
          <a:xfrm flipH="1" flipV="1">
            <a:off x="5741988" y="2371725"/>
            <a:ext cx="328612" cy="35560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0" name="Line 53"/>
          <p:cNvSpPr>
            <a:spLocks noChangeAspect="1" noChangeShapeType="1"/>
          </p:cNvSpPr>
          <p:nvPr/>
        </p:nvSpPr>
        <p:spPr bwMode="auto">
          <a:xfrm flipV="1">
            <a:off x="60975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1" name="Freeform 41"/>
          <p:cNvSpPr>
            <a:spLocks noChangeAspect="1"/>
          </p:cNvSpPr>
          <p:nvPr/>
        </p:nvSpPr>
        <p:spPr bwMode="auto">
          <a:xfrm flipV="1">
            <a:off x="6029326"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2" name="Text Box 54"/>
          <p:cNvSpPr txBox="1">
            <a:spLocks noChangeAspect="1" noChangeArrowheads="1"/>
          </p:cNvSpPr>
          <p:nvPr/>
        </p:nvSpPr>
        <p:spPr bwMode="auto">
          <a:xfrm>
            <a:off x="4606925" y="3135313"/>
            <a:ext cx="973138" cy="64135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600" b="1">
                <a:solidFill>
                  <a:srgbClr val="003399"/>
                </a:solidFill>
                <a:latin typeface="Times New Roman"/>
                <a:cs typeface="Arial"/>
              </a:rPr>
              <a:t>D</a:t>
            </a:r>
            <a:r>
              <a:rPr lang="en-US" sz="3600" b="1">
                <a:solidFill>
                  <a:srgbClr val="003399"/>
                </a:solidFill>
                <a:latin typeface="Times New Roman"/>
                <a:cs typeface="Arial"/>
                <a:sym typeface="Symbol" pitchFamily="18" charset="2"/>
              </a:rPr>
              <a:t>8</a:t>
            </a:r>
          </a:p>
        </p:txBody>
      </p:sp>
      <p:grpSp>
        <p:nvGrpSpPr>
          <p:cNvPr id="5143" name="Group 55"/>
          <p:cNvGrpSpPr>
            <a:grpSpLocks/>
          </p:cNvGrpSpPr>
          <p:nvPr/>
        </p:nvGrpSpPr>
        <p:grpSpPr bwMode="auto">
          <a:xfrm>
            <a:off x="2478089" y="4057651"/>
            <a:ext cx="2808287" cy="2195513"/>
            <a:chOff x="855663" y="4057650"/>
            <a:chExt cx="3270250" cy="2555875"/>
          </a:xfrm>
        </p:grpSpPr>
        <p:pic>
          <p:nvPicPr>
            <p:cNvPr id="5157" name="Picture 58" descr="d8"/>
            <p:cNvPicPr>
              <a:picLocks noChangeAspect="1" noChangeArrowheads="1"/>
            </p:cNvPicPr>
            <p:nvPr/>
          </p:nvPicPr>
          <p:blipFill>
            <a:blip r:embed="rId5"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44" name="Line 60"/>
          <p:cNvSpPr>
            <a:spLocks noChangeAspect="1" noChangeShapeType="1"/>
          </p:cNvSpPr>
          <p:nvPr/>
        </p:nvSpPr>
        <p:spPr bwMode="auto">
          <a:xfrm flipV="1">
            <a:off x="5259388" y="188436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5" name="Line 61"/>
          <p:cNvSpPr>
            <a:spLocks noChangeAspect="1" noChangeShapeType="1"/>
          </p:cNvSpPr>
          <p:nvPr/>
        </p:nvSpPr>
        <p:spPr bwMode="auto">
          <a:xfrm flipV="1">
            <a:off x="5259388" y="2322513"/>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sp>
        <p:nvSpPr>
          <p:cNvPr id="5146" name="Line 62"/>
          <p:cNvSpPr>
            <a:spLocks noChangeAspect="1" noChangeShapeType="1"/>
          </p:cNvSpPr>
          <p:nvPr/>
        </p:nvSpPr>
        <p:spPr bwMode="auto">
          <a:xfrm flipV="1">
            <a:off x="5249863" y="2770188"/>
            <a:ext cx="0" cy="412750"/>
          </a:xfrm>
          <a:prstGeom prst="line">
            <a:avLst/>
          </a:prstGeom>
          <a:noFill/>
          <a:ln w="28575">
            <a:solidFill>
              <a:srgbClr val="003399"/>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nvGrpSpPr>
          <p:cNvPr id="5147" name="Group 56"/>
          <p:cNvGrpSpPr>
            <a:grpSpLocks/>
          </p:cNvGrpSpPr>
          <p:nvPr/>
        </p:nvGrpSpPr>
        <p:grpSpPr bwMode="auto">
          <a:xfrm>
            <a:off x="6092825" y="4083051"/>
            <a:ext cx="2814638" cy="2176463"/>
            <a:chOff x="4470400" y="4083050"/>
            <a:chExt cx="3278188" cy="2533650"/>
          </a:xfrm>
        </p:grpSpPr>
        <p:pic>
          <p:nvPicPr>
            <p:cNvPr id="5155" name="Picture 65" descr="dinf"/>
            <p:cNvPicPr>
              <a:picLocks noChangeAspect="1" noChangeArrowheads="1"/>
            </p:cNvPicPr>
            <p:nvPr/>
          </p:nvPicPr>
          <p:blipFill>
            <a:blip r:embed="rId6"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pSp>
      <p:sp>
        <p:nvSpPr>
          <p:cNvPr id="5148" name="Rectangle 77"/>
          <p:cNvSpPr>
            <a:spLocks noChangeArrowheads="1"/>
          </p:cNvSpPr>
          <p:nvPr/>
        </p:nvSpPr>
        <p:spPr bwMode="auto">
          <a:xfrm>
            <a:off x="2432051"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67</a:t>
            </a:r>
          </a:p>
        </p:txBody>
      </p:sp>
      <p:sp>
        <p:nvSpPr>
          <p:cNvPr id="5149" name="Rectangle 78"/>
          <p:cNvSpPr>
            <a:spLocks noChangeArrowheads="1"/>
          </p:cNvSpPr>
          <p:nvPr/>
        </p:nvSpPr>
        <p:spPr bwMode="auto">
          <a:xfrm>
            <a:off x="1873251" y="2520950"/>
            <a:ext cx="555625" cy="615950"/>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56</a:t>
            </a:r>
          </a:p>
        </p:txBody>
      </p:sp>
      <p:sp>
        <p:nvSpPr>
          <p:cNvPr id="5150" name="Rectangle 79"/>
          <p:cNvSpPr>
            <a:spLocks noChangeArrowheads="1"/>
          </p:cNvSpPr>
          <p:nvPr/>
        </p:nvSpPr>
        <p:spPr bwMode="auto">
          <a:xfrm>
            <a:off x="2432051"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52</a:t>
            </a:r>
          </a:p>
        </p:txBody>
      </p:sp>
      <p:sp>
        <p:nvSpPr>
          <p:cNvPr id="5151" name="Rectangle 80"/>
          <p:cNvSpPr>
            <a:spLocks noChangeArrowheads="1"/>
          </p:cNvSpPr>
          <p:nvPr/>
        </p:nvSpPr>
        <p:spPr bwMode="auto">
          <a:xfrm>
            <a:off x="1873251" y="1912938"/>
            <a:ext cx="555625" cy="614362"/>
          </a:xfrm>
          <a:prstGeom prst="rect">
            <a:avLst/>
          </a:prstGeom>
          <a:noFill/>
          <a:ln w="38100">
            <a:solidFill>
              <a:srgbClr val="009900"/>
            </a:solidFill>
            <a:miter lim="800000"/>
            <a:headEnd/>
            <a:tailEnd/>
          </a:ln>
        </p:spPr>
        <p:txBody>
          <a:bodyPr wrap="none" anchor="ctr"/>
          <a:lstStyle/>
          <a:p>
            <a:pPr algn="ctr" eaLnBrk="0" fontAlgn="base" hangingPunct="0">
              <a:spcBef>
                <a:spcPct val="0"/>
              </a:spcBef>
              <a:spcAft>
                <a:spcPct val="0"/>
              </a:spcAft>
            </a:pPr>
            <a:r>
              <a:rPr lang="en-US" sz="2800" b="1">
                <a:solidFill>
                  <a:srgbClr val="000000"/>
                </a:solidFill>
                <a:latin typeface="Times New Roman"/>
                <a:cs typeface="Arial"/>
              </a:rPr>
              <a:t>48</a:t>
            </a:r>
          </a:p>
        </p:txBody>
      </p:sp>
      <p:sp>
        <p:nvSpPr>
          <p:cNvPr id="5152" name="Line 81"/>
          <p:cNvSpPr>
            <a:spLocks noChangeShapeType="1"/>
          </p:cNvSpPr>
          <p:nvPr/>
        </p:nvSpPr>
        <p:spPr bwMode="auto">
          <a:xfrm flipV="1">
            <a:off x="2703513" y="2305050"/>
            <a:ext cx="0" cy="395288"/>
          </a:xfrm>
          <a:prstGeom prst="line">
            <a:avLst/>
          </a:prstGeom>
          <a:noFill/>
          <a:ln w="57150">
            <a:solidFill>
              <a:schemeClr val="accent5">
                <a:lumMod val="50000"/>
              </a:schemeClr>
            </a:solidFill>
            <a:round/>
            <a:headEnd/>
            <a:tailEnd type="triangle" w="sm" len="med"/>
          </a:ln>
        </p:spPr>
        <p:txBody>
          <a:bodyPr wrap="none" anchor="ctr"/>
          <a:lstStyle/>
          <a:p>
            <a:pPr algn="ctr" eaLnBrk="0" fontAlgn="base" hangingPunct="0">
              <a:spcBef>
                <a:spcPct val="0"/>
              </a:spcBef>
              <a:spcAft>
                <a:spcPct val="0"/>
              </a:spcAft>
            </a:pPr>
            <a:endParaRPr kumimoji="1" lang="en-US" sz="2000">
              <a:solidFill>
                <a:srgbClr val="808080"/>
              </a:solidFill>
              <a:latin typeface="Times New Roman"/>
              <a:cs typeface="Arial"/>
            </a:endParaRPr>
          </a:p>
        </p:txBody>
      </p:sp>
      <p:graphicFrame>
        <p:nvGraphicFramePr>
          <p:cNvPr id="5122" name="Object 3"/>
          <p:cNvGraphicFramePr>
            <a:graphicFrameLocks noChangeAspect="1"/>
          </p:cNvGraphicFramePr>
          <p:nvPr/>
        </p:nvGraphicFramePr>
        <p:xfrm>
          <a:off x="1738313" y="3300414"/>
          <a:ext cx="1492250" cy="631825"/>
        </p:xfrm>
        <a:graphic>
          <a:graphicData uri="http://schemas.openxmlformats.org/presentationml/2006/ole">
            <mc:AlternateContent xmlns:mc="http://schemas.openxmlformats.org/markup-compatibility/2006">
              <mc:Choice xmlns:v="urn:schemas-microsoft-com:vml" Requires="v">
                <p:oleObj spid="_x0000_s12296" name="Equation" r:id="rId7" imgW="927000" imgH="393480" progId="Equation.3">
                  <p:embed/>
                </p:oleObj>
              </mc:Choice>
              <mc:Fallback>
                <p:oleObj name="Equation" r:id="rId7" imgW="927000" imgH="393480" progId="Equation.3">
                  <p:embed/>
                  <p:pic>
                    <p:nvPicPr>
                      <p:cNvPr id="512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8313" y="3300414"/>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1816101" y="862014"/>
            <a:ext cx="1260475" cy="1006475"/>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sz="2000">
                <a:solidFill>
                  <a:srgbClr val="000000"/>
                </a:solidFill>
                <a:latin typeface="Times New Roman"/>
                <a:cs typeface="Arial"/>
              </a:rPr>
              <a:t>Steepest single direction</a:t>
            </a:r>
          </a:p>
        </p:txBody>
      </p:sp>
      <p:sp>
        <p:nvSpPr>
          <p:cNvPr id="5154" name="Rectangle 3"/>
          <p:cNvSpPr>
            <a:spLocks noChangeArrowheads="1"/>
          </p:cNvSpPr>
          <p:nvPr/>
        </p:nvSpPr>
        <p:spPr bwMode="auto">
          <a:xfrm>
            <a:off x="1589088" y="6335714"/>
            <a:ext cx="8953500" cy="522287"/>
          </a:xfrm>
          <a:prstGeom prst="rect">
            <a:avLst/>
          </a:prstGeom>
          <a:noFill/>
          <a:ln w="9525">
            <a:noFill/>
            <a:miter lim="800000"/>
            <a:headEnd/>
            <a:tailEnd/>
          </a:ln>
        </p:spPr>
        <p:txBody>
          <a:bodyPr>
            <a:spAutoFit/>
          </a:bodyPr>
          <a:lstStyle/>
          <a:p>
            <a:pPr fontAlgn="base">
              <a:spcBef>
                <a:spcPct val="0"/>
              </a:spcBef>
              <a:spcAft>
                <a:spcPct val="0"/>
              </a:spcAft>
            </a:pPr>
            <a:r>
              <a:rPr lang="en-US" sz="1400" dirty="0">
                <a:solidFill>
                  <a:srgbClr val="7F7F7F"/>
                </a:solidFill>
                <a:latin typeface="MS Sans Serif"/>
                <a:cs typeface="Arial"/>
              </a:rPr>
              <a:t>Tarboton, D. G., (1997), "A New Method for the Determination of Flow Directions and Contributing Areas in Grid Digital Elevation Models," Water Resources Research, 33(2): 309-319</a:t>
            </a:r>
            <a:r>
              <a:rPr lang="en-US" sz="1400" dirty="0" smtClean="0">
                <a:solidFill>
                  <a:srgbClr val="7F7F7F"/>
                </a:solidFill>
                <a:latin typeface="MS Sans Serif"/>
                <a:cs typeface="Arial"/>
              </a:rPr>
              <a:t>.</a:t>
            </a:r>
            <a:endParaRPr lang="en-US" sz="1400" dirty="0">
              <a:solidFill>
                <a:srgbClr val="7F7F7F"/>
              </a:solidFill>
              <a:latin typeface="MS Sans Serif"/>
              <a:cs typeface="Arial"/>
            </a:endParaRPr>
          </a:p>
        </p:txBody>
      </p:sp>
      <p:graphicFrame>
        <p:nvGraphicFramePr>
          <p:cNvPr id="5123" name="Object 68"/>
          <p:cNvGraphicFramePr>
            <a:graphicFrameLocks noChangeAspect="1"/>
          </p:cNvGraphicFramePr>
          <p:nvPr>
            <p:extLst/>
          </p:nvPr>
        </p:nvGraphicFramePr>
        <p:xfrm>
          <a:off x="8042276" y="714376"/>
          <a:ext cx="2974975" cy="3298825"/>
        </p:xfrm>
        <a:graphic>
          <a:graphicData uri="http://schemas.openxmlformats.org/presentationml/2006/ole">
            <mc:AlternateContent xmlns:mc="http://schemas.openxmlformats.org/markup-compatibility/2006">
              <mc:Choice xmlns:v="urn:schemas-microsoft-com:vml" Requires="v">
                <p:oleObj spid="_x0000_s12297" name="Picture" r:id="rId9" imgW="2790720" imgH="3095640" progId="Word.Picture.8">
                  <p:embed/>
                </p:oleObj>
              </mc:Choice>
              <mc:Fallback>
                <p:oleObj name="Picture" r:id="rId9" imgW="2790720" imgH="3095640" progId="Word.Picture.8">
                  <p:embed/>
                  <p:pic>
                    <p:nvPicPr>
                      <p:cNvPr id="5123" name="Object 68"/>
                      <p:cNvPicPr>
                        <a:picLocks noChangeAspect="1" noChangeArrowheads="1"/>
                      </p:cNvPicPr>
                      <p:nvPr/>
                    </p:nvPicPr>
                    <p:blipFill>
                      <a:blip r:embed="rId10"/>
                      <a:srcRect/>
                      <a:stretch>
                        <a:fillRect/>
                      </a:stretch>
                    </p:blipFill>
                    <p:spPr bwMode="auto">
                      <a:xfrm>
                        <a:off x="8042276" y="714376"/>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 name="Title 1"/>
          <p:cNvSpPr txBox="1">
            <a:spLocks/>
          </p:cNvSpPr>
          <p:nvPr/>
        </p:nvSpPr>
        <p:spPr>
          <a:xfrm>
            <a:off x="1036638" y="63609"/>
            <a:ext cx="10363200" cy="6491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solidFill>
                  <a:srgbClr val="007AC2"/>
                </a:solidFill>
                <a:cs typeface="Avenir LT Std 85 Heavy"/>
              </a:rPr>
              <a:t>Calculation of HAND from a Digital Elevation Model (DEM)</a:t>
            </a:r>
            <a:endParaRPr lang="en-US" sz="2400" b="1" dirty="0">
              <a:solidFill>
                <a:srgbClr val="007AC2"/>
              </a:solidFill>
              <a:cs typeface="Avenir LT Std 85 Heavy"/>
            </a:endParaRPr>
          </a:p>
        </p:txBody>
      </p:sp>
      <p:sp>
        <p:nvSpPr>
          <p:cNvPr id="63" name="Text Box 54"/>
          <p:cNvSpPr txBox="1">
            <a:spLocks noChangeAspect="1" noChangeArrowheads="1"/>
          </p:cNvSpPr>
          <p:nvPr/>
        </p:nvSpPr>
        <p:spPr bwMode="auto">
          <a:xfrm>
            <a:off x="778531" y="2233334"/>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8</a:t>
            </a:r>
          </a:p>
        </p:txBody>
      </p:sp>
      <p:sp>
        <p:nvSpPr>
          <p:cNvPr id="64" name="Text Box 37"/>
          <p:cNvSpPr txBox="1">
            <a:spLocks noChangeAspect="1" noChangeArrowheads="1"/>
          </p:cNvSpPr>
          <p:nvPr/>
        </p:nvSpPr>
        <p:spPr bwMode="auto">
          <a:xfrm>
            <a:off x="10834689" y="2258219"/>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a:t>
            </a:r>
          </a:p>
        </p:txBody>
      </p:sp>
    </p:spTree>
    <p:extLst>
      <p:ext uri="{BB962C8B-B14F-4D97-AF65-F5344CB8AC3E}">
        <p14:creationId xmlns:p14="http://schemas.microsoft.com/office/powerpoint/2010/main" val="213661435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0353" y="1152438"/>
            <a:ext cx="3209925" cy="4038600"/>
          </a:xfrm>
          <a:prstGeom prst="rect">
            <a:avLst/>
          </a:prstGeom>
        </p:spPr>
      </p:pic>
      <p:sp>
        <p:nvSpPr>
          <p:cNvPr id="10" name="标题 1"/>
          <p:cNvSpPr>
            <a:spLocks noGrp="1"/>
          </p:cNvSpPr>
          <p:nvPr>
            <p:ph type="title"/>
          </p:nvPr>
        </p:nvSpPr>
        <p:spPr>
          <a:xfrm>
            <a:off x="1423068" y="152415"/>
            <a:ext cx="9345864" cy="706051"/>
          </a:xfrm>
        </p:spPr>
        <p:txBody>
          <a:bodyPr>
            <a:noAutofit/>
          </a:bodyPr>
          <a:lstStyle/>
          <a:p>
            <a:pPr algn="ctr">
              <a:lnSpc>
                <a:spcPct val="100000"/>
              </a:lnSpc>
            </a:pPr>
            <a:r>
              <a:rPr lang="en-US" sz="2400" dirty="0" smtClean="0"/>
              <a:t>HAND </a:t>
            </a:r>
            <a:r>
              <a:rPr lang="en-US" sz="2400" dirty="0"/>
              <a:t>evaluated using TauDEM </a:t>
            </a:r>
            <a:r>
              <a:rPr lang="en-US" sz="2400" dirty="0" err="1"/>
              <a:t>Dinfinity</a:t>
            </a:r>
            <a:r>
              <a:rPr lang="en-US" sz="2400" dirty="0"/>
              <a:t> Vertical Distance Down function </a:t>
            </a:r>
            <a:endParaRPr lang="en-US" sz="3600" dirty="0"/>
          </a:p>
        </p:txBody>
      </p:sp>
      <p:grpSp>
        <p:nvGrpSpPr>
          <p:cNvPr id="14" name="Group 13"/>
          <p:cNvGrpSpPr/>
          <p:nvPr/>
        </p:nvGrpSpPr>
        <p:grpSpPr>
          <a:xfrm>
            <a:off x="4370785" y="2656824"/>
            <a:ext cx="1108373" cy="2126262"/>
            <a:chOff x="5385527" y="3408823"/>
            <a:chExt cx="830748" cy="1603632"/>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6" name="Text Box 37"/>
            <p:cNvSpPr txBox="1">
              <a:spLocks noChangeAspect="1" noChangeArrowheads="1"/>
            </p:cNvSpPr>
            <p:nvPr/>
          </p:nvSpPr>
          <p:spPr bwMode="auto">
            <a:xfrm>
              <a:off x="5486421" y="4629448"/>
              <a:ext cx="729854" cy="383007"/>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defRPr/>
              </a:pPr>
              <a:r>
                <a:rPr lang="en-US" sz="2700" b="1" dirty="0">
                  <a:solidFill>
                    <a:srgbClr val="003399"/>
                  </a:solidFill>
                  <a:latin typeface="Calibri"/>
                </a:rPr>
                <a:t>D</a:t>
              </a:r>
              <a:r>
                <a:rPr lang="en-US" sz="2700"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grpSp>
      <p:sp>
        <p:nvSpPr>
          <p:cNvPr id="142" name="Rectangle 3"/>
          <p:cNvSpPr>
            <a:spLocks noChangeArrowheads="1"/>
          </p:cNvSpPr>
          <p:nvPr/>
        </p:nvSpPr>
        <p:spPr bwMode="auto">
          <a:xfrm>
            <a:off x="506744" y="5871382"/>
            <a:ext cx="10306410" cy="738664"/>
          </a:xfrm>
          <a:prstGeom prst="rect">
            <a:avLst/>
          </a:prstGeom>
          <a:noFill/>
          <a:ln w="9525">
            <a:noFill/>
            <a:miter lim="800000"/>
            <a:headEnd/>
            <a:tailEnd/>
          </a:ln>
        </p:spPr>
        <p:txBody>
          <a:bodyPr wrap="square">
            <a:spAutoFit/>
          </a:bodyPr>
          <a:lstStyle/>
          <a:p>
            <a:pPr defTabSz="685800" fontAlgn="base">
              <a:spcBef>
                <a:spcPct val="0"/>
              </a:spcBef>
              <a:spcAft>
                <a:spcPct val="0"/>
              </a:spcAft>
              <a:defRPr/>
            </a:pPr>
            <a:r>
              <a:rPr lang="en-US" sz="1400" dirty="0" err="1">
                <a:solidFill>
                  <a:srgbClr val="7F7F7F"/>
                </a:solidFill>
                <a:latin typeface="MS Sans Serif"/>
                <a:cs typeface="Arial"/>
              </a:rPr>
              <a:t>Tesfa</a:t>
            </a:r>
            <a:r>
              <a:rPr lang="en-US" sz="1400" dirty="0">
                <a:solidFill>
                  <a:srgbClr val="7F7F7F"/>
                </a:solidFill>
                <a:latin typeface="MS Sans Serif"/>
                <a:cs typeface="Arial"/>
              </a:rPr>
              <a:t>, T. K., D. G. Tarboton, D. W. Watson, K. A. T. </a:t>
            </a:r>
            <a:r>
              <a:rPr lang="en-US" sz="1400" dirty="0" err="1">
                <a:solidFill>
                  <a:srgbClr val="7F7F7F"/>
                </a:solidFill>
                <a:latin typeface="MS Sans Serif"/>
                <a:cs typeface="Arial"/>
              </a:rPr>
              <a:t>Schreuders</a:t>
            </a:r>
            <a:r>
              <a:rPr lang="en-US" sz="1400" dirty="0">
                <a:solidFill>
                  <a:srgbClr val="7F7F7F"/>
                </a:solidFill>
                <a:latin typeface="MS Sans Serif"/>
                <a:cs typeface="Arial"/>
              </a:rPr>
              <a:t>, M. E. Baker and R. M. Wallace, (2011), "Extraction of hydrological proximity measures from DEMs using parallel processing," Environmental Modelling &amp; Software, 26(12): 1696-1709, </a:t>
            </a:r>
            <a:r>
              <a:rPr lang="en-US" sz="1400" dirty="0">
                <a:solidFill>
                  <a:srgbClr val="7F7F7F"/>
                </a:solidFill>
                <a:latin typeface="MS Sans Serif"/>
                <a:cs typeface="Arial"/>
                <a:hlinkClick r:id="rId4"/>
              </a:rPr>
              <a:t>http://dx.doi.org/10.1016/j.envsoft.2011.07.018</a:t>
            </a:r>
            <a:r>
              <a:rPr lang="en-US" sz="1400" dirty="0">
                <a:solidFill>
                  <a:srgbClr val="7F7F7F"/>
                </a:solidFill>
                <a:latin typeface="MS Sans Serif"/>
                <a:cs typeface="Arial"/>
              </a:rPr>
              <a:t>.   </a:t>
            </a:r>
          </a:p>
        </p:txBody>
      </p:sp>
      <p:grpSp>
        <p:nvGrpSpPr>
          <p:cNvPr id="26" name="Group 25"/>
          <p:cNvGrpSpPr/>
          <p:nvPr/>
        </p:nvGrpSpPr>
        <p:grpSpPr>
          <a:xfrm>
            <a:off x="6383930" y="950449"/>
            <a:ext cx="5165598" cy="4119530"/>
            <a:chOff x="3562906" y="1205845"/>
            <a:chExt cx="4844763" cy="4097302"/>
          </a:xfrm>
        </p:grpSpPr>
        <p:grpSp>
          <p:nvGrpSpPr>
            <p:cNvPr id="27" name="Group 6"/>
            <p:cNvGrpSpPr>
              <a:grpSpLocks noChangeAspect="1"/>
            </p:cNvGrpSpPr>
            <p:nvPr/>
          </p:nvGrpSpPr>
          <p:grpSpPr bwMode="auto">
            <a:xfrm>
              <a:off x="3652207" y="2446838"/>
              <a:ext cx="4583250" cy="2856309"/>
              <a:chOff x="717" y="240"/>
              <a:chExt cx="3759" cy="2342"/>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600">
                  <a:solidFill>
                    <a:prstClr val="black"/>
                  </a:solidFill>
                  <a:latin typeface="Calibri"/>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600">
                  <a:solidFill>
                    <a:prstClr val="black"/>
                  </a:solidFill>
                  <a:latin typeface="Calibri"/>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40" name="Rectangle 17"/>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600">
                  <a:solidFill>
                    <a:prstClr val="black"/>
                  </a:solidFill>
                  <a:latin typeface="Arial" panose="020B0604020202020204" pitchFamily="34" charset="0"/>
                </a:endParaRPr>
              </a:p>
            </p:txBody>
          </p:sp>
          <p:sp>
            <p:nvSpPr>
              <p:cNvPr id="41" name="Rectangle 18"/>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hr</a:t>
                </a:r>
                <a:endParaRPr kumimoji="0" lang="en-US" altLang="en-US" sz="3600">
                  <a:solidFill>
                    <a:prstClr val="black"/>
                  </a:solidFill>
                  <a:latin typeface="Arial" panose="020B0604020202020204" pitchFamily="34" charset="0"/>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52" name="Rectangle 51"/>
              <p:cNvSpPr>
                <a:spLocks noChangeArrowheads="1"/>
              </p:cNvSpPr>
              <p:nvPr/>
            </p:nvSpPr>
            <p:spPr bwMode="auto">
              <a:xfrm>
                <a:off x="3927" y="267"/>
                <a:ext cx="549"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a:solidFill>
                      <a:srgbClr val="000000"/>
                    </a:solidFill>
                    <a:latin typeface="Arial" panose="020B0604020202020204" pitchFamily="34" charset="0"/>
                  </a:rPr>
                  <a:t>Ridge</a:t>
                </a:r>
                <a:endParaRPr kumimoji="0" lang="en-US" altLang="en-US" sz="3600">
                  <a:solidFill>
                    <a:prstClr val="black"/>
                  </a:solidFill>
                  <a:latin typeface="Arial" panose="020B0604020202020204" pitchFamily="34" charset="0"/>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57" name="Rectangle 56"/>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pr</a:t>
                </a:r>
                <a:endParaRPr kumimoji="0" lang="en-US" altLang="en-US" sz="3600">
                  <a:solidFill>
                    <a:prstClr val="black"/>
                  </a:solidFill>
                  <a:latin typeface="Arial" panose="020B0604020202020204" pitchFamily="34" charset="0"/>
                </a:endParaRPr>
              </a:p>
            </p:txBody>
          </p:sp>
          <p:sp>
            <p:nvSpPr>
              <p:cNvPr id="58" name="Rectangle 57"/>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600">
                  <a:solidFill>
                    <a:prstClr val="black"/>
                  </a:solidFill>
                  <a:latin typeface="Arial" panose="020B0604020202020204" pitchFamily="34" charset="0"/>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67" name="Rectangle 66"/>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600">
                  <a:solidFill>
                    <a:prstClr val="black"/>
                  </a:solidFill>
                  <a:latin typeface="Arial" panose="020B0604020202020204" pitchFamily="34" charset="0"/>
                </a:endParaRPr>
              </a:p>
            </p:txBody>
          </p:sp>
          <p:sp>
            <p:nvSpPr>
              <p:cNvPr id="68" name="Rectangle 67"/>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600">
                  <a:solidFill>
                    <a:prstClr val="black"/>
                  </a:solidFill>
                  <a:latin typeface="Arial" panose="020B0604020202020204" pitchFamily="34" charset="0"/>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600">
                  <a:solidFill>
                    <a:prstClr val="black"/>
                  </a:solidFill>
                  <a:latin typeface="Calibri"/>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81" name="Rectangle 80"/>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600">
                  <a:solidFill>
                    <a:prstClr val="black"/>
                  </a:solidFill>
                  <a:latin typeface="Arial" panose="020B0604020202020204" pitchFamily="34" charset="0"/>
                </a:endParaRPr>
              </a:p>
            </p:txBody>
          </p:sp>
          <p:sp>
            <p:nvSpPr>
              <p:cNvPr id="82" name="Rectangle 81"/>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hr</a:t>
                </a:r>
                <a:endParaRPr kumimoji="0" lang="en-US" altLang="en-US" sz="3600" dirty="0">
                  <a:solidFill>
                    <a:prstClr val="black"/>
                  </a:solidFill>
                  <a:latin typeface="Arial" panose="020B0604020202020204" pitchFamily="34" charset="0"/>
                </a:endParaRPr>
              </a:p>
            </p:txBody>
          </p:sp>
          <p:sp>
            <p:nvSpPr>
              <p:cNvPr id="83" name="Rectangle 82"/>
              <p:cNvSpPr>
                <a:spLocks noChangeArrowheads="1"/>
              </p:cNvSpPr>
              <p:nvPr/>
            </p:nvSpPr>
            <p:spPr bwMode="auto">
              <a:xfrm>
                <a:off x="4088" y="978"/>
                <a:ext cx="314"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vr</a:t>
                </a:r>
                <a:endParaRPr kumimoji="0" lang="en-US" altLang="en-US" sz="3600" dirty="0">
                  <a:solidFill>
                    <a:prstClr val="black"/>
                  </a:solidFill>
                  <a:latin typeface="Arial" panose="020B0604020202020204" pitchFamily="34" charset="0"/>
                </a:endParaRPr>
              </a:p>
            </p:txBody>
          </p:sp>
          <p:sp>
            <p:nvSpPr>
              <p:cNvPr id="84" name="Rectangle 83"/>
              <p:cNvSpPr>
                <a:spLocks noChangeArrowheads="1"/>
              </p:cNvSpPr>
              <p:nvPr/>
            </p:nvSpPr>
            <p:spPr bwMode="auto">
              <a:xfrm>
                <a:off x="4091" y="1730"/>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a:solidFill>
                      <a:srgbClr val="000000"/>
                    </a:solidFill>
                    <a:latin typeface="Arial" panose="020B0604020202020204" pitchFamily="34" charset="0"/>
                  </a:rPr>
                  <a:t>vs</a:t>
                </a:r>
                <a:endParaRPr kumimoji="0" lang="en-US" altLang="en-US" sz="3600" dirty="0">
                  <a:solidFill>
                    <a:prstClr val="black"/>
                  </a:solidFill>
                  <a:latin typeface="Arial" panose="020B0604020202020204" pitchFamily="34" charset="0"/>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89" name="Rectangle 73"/>
              <p:cNvSpPr>
                <a:spLocks noChangeArrowheads="1"/>
              </p:cNvSpPr>
              <p:nvPr/>
            </p:nvSpPr>
            <p:spPr bwMode="auto">
              <a:xfrm>
                <a:off x="717" y="1586"/>
                <a:ext cx="668" cy="25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dirty="0">
                    <a:solidFill>
                      <a:srgbClr val="000000"/>
                    </a:solidFill>
                    <a:latin typeface="Arial" panose="020B0604020202020204" pitchFamily="34" charset="0"/>
                  </a:rPr>
                  <a:t>Stream</a:t>
                </a:r>
                <a:endParaRPr kumimoji="0" lang="en-US" altLang="en-US" sz="3600" dirty="0">
                  <a:solidFill>
                    <a:prstClr val="black"/>
                  </a:solidFill>
                  <a:latin typeface="Arial" panose="020B0604020202020204" pitchFamily="34" charset="0"/>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600">
                  <a:solidFill>
                    <a:prstClr val="black"/>
                  </a:solidFill>
                  <a:latin typeface="Calibri"/>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98" name="Rectangle 83"/>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pr</a:t>
                </a:r>
                <a:endParaRPr kumimoji="0" lang="en-US" altLang="en-US" sz="3600" dirty="0">
                  <a:solidFill>
                    <a:prstClr val="black"/>
                  </a:solidFill>
                  <a:latin typeface="Arial" panose="020B0604020202020204" pitchFamily="34" charset="0"/>
                </a:endParaRPr>
              </a:p>
            </p:txBody>
          </p:sp>
          <p:sp>
            <p:nvSpPr>
              <p:cNvPr id="99" name="Rectangle 84"/>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600">
                  <a:solidFill>
                    <a:prstClr val="black"/>
                  </a:solidFill>
                  <a:latin typeface="Arial" panose="020B0604020202020204" pitchFamily="34" charset="0"/>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ndParaRPr>
              </a:p>
            </p:txBody>
          </p:sp>
          <p:sp>
            <p:nvSpPr>
              <p:cNvPr id="108" name="Rectangle 93"/>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600">
                  <a:solidFill>
                    <a:prstClr val="black"/>
                  </a:solidFill>
                  <a:latin typeface="Arial" panose="020B0604020202020204" pitchFamily="34" charset="0"/>
                </a:endParaRPr>
              </a:p>
            </p:txBody>
          </p:sp>
          <p:sp>
            <p:nvSpPr>
              <p:cNvPr id="109" name="Rectangle 94"/>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600">
                  <a:solidFill>
                    <a:prstClr val="black"/>
                  </a:solidFill>
                  <a:latin typeface="Arial" panose="020B0604020202020204" pitchFamily="34" charset="0"/>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ndParaRPr>
              </a:p>
            </p:txBody>
          </p:sp>
          <p:sp>
            <p:nvSpPr>
              <p:cNvPr id="112" name="Rectangle 22"/>
              <p:cNvSpPr>
                <a:spLocks noChangeArrowheads="1"/>
              </p:cNvSpPr>
              <p:nvPr/>
            </p:nvSpPr>
            <p:spPr bwMode="auto">
              <a:xfrm>
                <a:off x="1623" y="1073"/>
                <a:ext cx="1203" cy="20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600" b="1" dirty="0">
                    <a:solidFill>
                      <a:srgbClr val="000000"/>
                    </a:solidFill>
                    <a:latin typeface="Arial" panose="020B0604020202020204" pitchFamily="34" charset="0"/>
                  </a:rPr>
                  <a:t>Point of interest</a:t>
                </a:r>
                <a:endParaRPr kumimoji="0" lang="en-US" altLang="en-US" sz="3600" dirty="0">
                  <a:solidFill>
                    <a:prstClr val="black"/>
                  </a:solidFill>
                  <a:latin typeface="Arial" panose="020B0604020202020204" pitchFamily="34" charset="0"/>
                </a:endParaRPr>
              </a:p>
            </p:txBody>
          </p:sp>
        </p:grpSp>
        <p:sp>
          <p:nvSpPr>
            <p:cNvPr id="28" name="Rectangle 27"/>
            <p:cNvSpPr/>
            <p:nvPr/>
          </p:nvSpPr>
          <p:spPr>
            <a:xfrm>
              <a:off x="3562906" y="1205845"/>
              <a:ext cx="4844763" cy="1193851"/>
            </a:xfrm>
            <a:prstGeom prst="rect">
              <a:avLst/>
            </a:prstGeom>
          </p:spPr>
          <p:txBody>
            <a:bodyPr wrap="square">
              <a:spAutoFit/>
            </a:bodyPr>
            <a:lstStyle/>
            <a:p>
              <a:pPr algn="ctr">
                <a:defRPr/>
              </a:pPr>
              <a:r>
                <a:rPr lang="en-US" altLang="en-US" sz="2400" dirty="0" err="1">
                  <a:solidFill>
                    <a:prstClr val="black"/>
                  </a:solidFill>
                  <a:latin typeface="Calibri"/>
                </a:rPr>
                <a:t>TauDEM</a:t>
              </a:r>
              <a:r>
                <a:rPr lang="en-US" altLang="en-US" sz="2400" dirty="0">
                  <a:solidFill>
                    <a:prstClr val="black"/>
                  </a:solidFill>
                  <a:latin typeface="Calibri"/>
                </a:rPr>
                <a:t> </a:t>
              </a:r>
              <a:r>
                <a:rPr lang="en-US" altLang="en-US" sz="2400" dirty="0" smtClean="0">
                  <a:solidFill>
                    <a:prstClr val="black"/>
                  </a:solidFill>
                  <a:latin typeface="Calibri"/>
                </a:rPr>
                <a:t>Vertical Distance Down a special case of a general hydrological proximity measure </a:t>
              </a:r>
              <a:endParaRPr lang="en-US" sz="2400" dirty="0">
                <a:solidFill>
                  <a:prstClr val="black"/>
                </a:solidFill>
                <a:latin typeface="Calibri"/>
              </a:endParaRPr>
            </a:p>
          </p:txBody>
        </p:sp>
      </p:grpSp>
      <p:sp>
        <p:nvSpPr>
          <p:cNvPr id="3" name="Oval 2"/>
          <p:cNvSpPr/>
          <p:nvPr/>
        </p:nvSpPr>
        <p:spPr bwMode="auto">
          <a:xfrm>
            <a:off x="10461365" y="3779751"/>
            <a:ext cx="914400" cy="91440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8" name="Rectangle 117"/>
          <p:cNvSpPr/>
          <p:nvPr/>
        </p:nvSpPr>
        <p:spPr>
          <a:xfrm>
            <a:off x="1546413" y="5162608"/>
            <a:ext cx="9530176" cy="646331"/>
          </a:xfrm>
          <a:prstGeom prst="rect">
            <a:avLst/>
          </a:prstGeom>
        </p:spPr>
        <p:txBody>
          <a:bodyPr wrap="square">
            <a:spAutoFit/>
          </a:bodyPr>
          <a:lstStyle/>
          <a:p>
            <a:pPr eaLnBrk="0" hangingPunct="0"/>
            <a:r>
              <a:rPr lang="en-US" dirty="0">
                <a:solidFill>
                  <a:srgbClr val="BF5712"/>
                </a:solidFill>
                <a:latin typeface="Open Sans"/>
                <a:ea typeface="+mj-ea"/>
                <a:cs typeface="+mj-cs"/>
              </a:rPr>
              <a:t>Vertical distance to stream evaluated as weighted average over multiple flow paths.  This results in a “smooth” height above nearest </a:t>
            </a:r>
            <a:r>
              <a:rPr lang="en-US" dirty="0" smtClean="0">
                <a:solidFill>
                  <a:srgbClr val="BF5712"/>
                </a:solidFill>
                <a:latin typeface="Open Sans"/>
                <a:ea typeface="+mj-ea"/>
                <a:cs typeface="+mj-cs"/>
              </a:rPr>
              <a:t>drainage </a:t>
            </a:r>
            <a:r>
              <a:rPr lang="en-US" dirty="0">
                <a:solidFill>
                  <a:srgbClr val="BF5712"/>
                </a:solidFill>
                <a:latin typeface="Open Sans"/>
                <a:ea typeface="+mj-ea"/>
                <a:cs typeface="+mj-cs"/>
              </a:rPr>
              <a:t>layer</a:t>
            </a:r>
          </a:p>
        </p:txBody>
      </p:sp>
      <p:graphicFrame>
        <p:nvGraphicFramePr>
          <p:cNvPr id="114" name="Object 68"/>
          <p:cNvGraphicFramePr>
            <a:graphicFrameLocks noChangeAspect="1"/>
          </p:cNvGraphicFramePr>
          <p:nvPr>
            <p:extLst/>
          </p:nvPr>
        </p:nvGraphicFramePr>
        <p:xfrm>
          <a:off x="257472" y="1678603"/>
          <a:ext cx="2974975" cy="3298825"/>
        </p:xfrm>
        <a:graphic>
          <a:graphicData uri="http://schemas.openxmlformats.org/presentationml/2006/ole">
            <mc:AlternateContent xmlns:mc="http://schemas.openxmlformats.org/markup-compatibility/2006">
              <mc:Choice xmlns:v="urn:schemas-microsoft-com:vml" Requires="v">
                <p:oleObj spid="_x0000_s10254" name="Picture" r:id="rId5" imgW="2790720" imgH="3095640" progId="Word.Picture.8">
                  <p:embed/>
                </p:oleObj>
              </mc:Choice>
              <mc:Fallback>
                <p:oleObj name="Picture" r:id="rId5" imgW="2790720" imgH="3095640" progId="Word.Picture.8">
                  <p:embed/>
                  <p:pic>
                    <p:nvPicPr>
                      <p:cNvPr id="114" name="Object 68"/>
                      <p:cNvPicPr>
                        <a:picLocks noChangeAspect="1" noChangeArrowheads="1"/>
                      </p:cNvPicPr>
                      <p:nvPr/>
                    </p:nvPicPr>
                    <p:blipFill>
                      <a:blip r:embed="rId6"/>
                      <a:srcRect/>
                      <a:stretch>
                        <a:fillRect/>
                      </a:stretch>
                    </p:blipFill>
                    <p:spPr bwMode="auto">
                      <a:xfrm>
                        <a:off x="257472" y="1678603"/>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 name="Text Box 37"/>
          <p:cNvSpPr txBox="1">
            <a:spLocks noChangeAspect="1" noChangeArrowheads="1"/>
          </p:cNvSpPr>
          <p:nvPr/>
        </p:nvSpPr>
        <p:spPr bwMode="auto">
          <a:xfrm>
            <a:off x="909792" y="1056062"/>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a:t>
            </a:r>
          </a:p>
        </p:txBody>
      </p:sp>
    </p:spTree>
    <p:extLst>
      <p:ext uri="{BB962C8B-B14F-4D97-AF65-F5344CB8AC3E}">
        <p14:creationId xmlns:p14="http://schemas.microsoft.com/office/powerpoint/2010/main" val="3552657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97901"/>
          </a:xfrm>
        </p:spPr>
        <p:txBody>
          <a:bodyPr>
            <a:normAutofit fontScale="90000"/>
          </a:bodyPr>
          <a:lstStyle/>
          <a:p>
            <a:r>
              <a:rPr lang="en-US" dirty="0" smtClean="0"/>
              <a:t>TauDEM model for vertical drop to stream (aka HAND)</a:t>
            </a:r>
            <a:endParaRPr lang="en-US" dirty="0"/>
          </a:p>
        </p:txBody>
      </p:sp>
      <p:grpSp>
        <p:nvGrpSpPr>
          <p:cNvPr id="58" name="Group 57"/>
          <p:cNvGrpSpPr/>
          <p:nvPr/>
        </p:nvGrpSpPr>
        <p:grpSpPr>
          <a:xfrm>
            <a:off x="7451703" y="1282585"/>
            <a:ext cx="2406765" cy="2362136"/>
            <a:chOff x="5189541" y="1862134"/>
            <a:chExt cx="3595687" cy="3529011"/>
          </a:xfrm>
        </p:grpSpPr>
        <p:sp>
          <p:nvSpPr>
            <p:cNvPr id="59" name="Rectangle 23"/>
            <p:cNvSpPr>
              <a:spLocks noChangeArrowheads="1"/>
            </p:cNvSpPr>
            <p:nvPr/>
          </p:nvSpPr>
          <p:spPr bwMode="auto">
            <a:xfrm>
              <a:off x="6397184" y="3031750"/>
              <a:ext cx="1166812" cy="1182688"/>
            </a:xfrm>
            <a:prstGeom prst="rect">
              <a:avLst/>
            </a:prstGeom>
            <a:solidFill>
              <a:srgbClr val="FFCC99"/>
            </a:solidFill>
            <a:ln w="9525" algn="ctr">
              <a:solidFill>
                <a:srgbClr val="FFFF96"/>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400" b="0" i="0" u="none" strike="noStrike" kern="0" cap="none" spc="0" normalizeH="0" baseline="0" noProof="0">
                <a:ln>
                  <a:noFill/>
                </a:ln>
                <a:solidFill>
                  <a:srgbClr val="FFFF96"/>
                </a:solidFill>
                <a:effectLst/>
                <a:uLnTx/>
                <a:uFillTx/>
                <a:latin typeface="Times New Roman" panose="02020603050405020304" pitchFamily="18" charset="0"/>
                <a:ea typeface="ＭＳ Ｐゴシック"/>
              </a:endParaRPr>
            </a:p>
          </p:txBody>
        </p:sp>
        <p:sp>
          <p:nvSpPr>
            <p:cNvPr id="60" name="Rectangle 23"/>
            <p:cNvSpPr>
              <a:spLocks noChangeArrowheads="1"/>
            </p:cNvSpPr>
            <p:nvPr/>
          </p:nvSpPr>
          <p:spPr bwMode="auto">
            <a:xfrm>
              <a:off x="6848035" y="3333375"/>
              <a:ext cx="371684"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i</a:t>
              </a:r>
              <a:endParaRPr kumimoji="1" lang="en-US"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grpSp>
          <p:nvGrpSpPr>
            <p:cNvPr id="61" name="Group 26"/>
            <p:cNvGrpSpPr>
              <a:grpSpLocks/>
            </p:cNvGrpSpPr>
            <p:nvPr/>
          </p:nvGrpSpPr>
          <p:grpSpPr bwMode="auto">
            <a:xfrm>
              <a:off x="5189541" y="1862134"/>
              <a:ext cx="3595687" cy="3529011"/>
              <a:chOff x="5834065" y="1814510"/>
              <a:chExt cx="2809875" cy="2757486"/>
            </a:xfrm>
          </p:grpSpPr>
          <p:grpSp>
            <p:nvGrpSpPr>
              <p:cNvPr id="64" name="Group 34"/>
              <p:cNvGrpSpPr>
                <a:grpSpLocks/>
              </p:cNvGrpSpPr>
              <p:nvPr/>
            </p:nvGrpSpPr>
            <p:grpSpPr bwMode="auto">
              <a:xfrm>
                <a:off x="5834065" y="1814510"/>
                <a:ext cx="2809875" cy="2757486"/>
                <a:chOff x="3940" y="1405"/>
                <a:chExt cx="1002" cy="983"/>
              </a:xfrm>
            </p:grpSpPr>
            <p:sp>
              <p:nvSpPr>
                <p:cNvPr id="72"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3"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4"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5"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6"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7"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8"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79"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sp>
              <p:nvSpPr>
                <p:cNvPr id="80"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en-US" sz="1000" b="1" i="0" u="none" strike="noStrike" kern="0" cap="none" spc="0" normalizeH="0" baseline="0" noProof="0">
                    <a:ln>
                      <a:noFill/>
                    </a:ln>
                    <a:solidFill>
                      <a:srgbClr val="000000"/>
                    </a:solidFill>
                    <a:effectLst/>
                    <a:uLnTx/>
                    <a:uFillTx/>
                    <a:latin typeface="Times New Roman" panose="02020603050405020304" pitchFamily="18" charset="0"/>
                    <a:ea typeface="ＭＳ Ｐゴシック"/>
                  </a:endParaRPr>
                </a:p>
              </p:txBody>
            </p:sp>
          </p:grpSp>
          <p:sp>
            <p:nvSpPr>
              <p:cNvPr id="65"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6"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7"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8"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69"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70" name="Line 41"/>
              <p:cNvSpPr>
                <a:spLocks noChangeShapeType="1"/>
              </p:cNvSpPr>
              <p:nvPr/>
            </p:nvSpPr>
            <p:spPr bwMode="auto">
              <a:xfrm flipH="1">
                <a:off x="6456735" y="3397401"/>
                <a:ext cx="556100" cy="554765"/>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sp>
            <p:nvSpPr>
              <p:cNvPr id="71"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smtClean="0">
                  <a:ln>
                    <a:noFill/>
                  </a:ln>
                  <a:solidFill>
                    <a:prstClr val="black"/>
                  </a:solidFill>
                  <a:effectLst/>
                  <a:uLnTx/>
                  <a:uFillTx/>
                  <a:latin typeface="Arial"/>
                  <a:ea typeface="ＭＳ Ｐゴシック"/>
                </a:endParaRPr>
              </a:p>
            </p:txBody>
          </p:sp>
        </p:grpSp>
        <p:sp>
          <p:nvSpPr>
            <p:cNvPr id="62" name="Rectangle 61"/>
            <p:cNvSpPr>
              <a:spLocks noChangeArrowheads="1"/>
            </p:cNvSpPr>
            <p:nvPr/>
          </p:nvSpPr>
          <p:spPr bwMode="auto">
            <a:xfrm>
              <a:off x="7015136" y="4160232"/>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altLang="en-US" sz="1800" b="0" i="0" u="none" strike="noStrike" kern="0" cap="none" spc="0" normalizeH="0" baseline="-25000" noProof="0" dirty="0" err="1">
                  <a:ln>
                    <a:noFill/>
                  </a:ln>
                  <a:solidFill>
                    <a:srgbClr val="000000"/>
                  </a:solidFill>
                  <a:effectLst/>
                  <a:uLnTx/>
                  <a:uFillTx/>
                  <a:latin typeface="Times New Roman" panose="02020603050405020304" pitchFamily="18" charset="0"/>
                  <a:ea typeface="Times New Roman" panose="02020603050405020304" pitchFamily="18" charset="0"/>
                </a:rPr>
                <a:t>ik</a:t>
              </a:r>
              <a:endParaRPr kumimoji="1" lang="en-US"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3" name="Rectangle 62"/>
            <p:cNvSpPr>
              <a:spLocks noChangeArrowheads="1"/>
            </p:cNvSpPr>
            <p:nvPr/>
          </p:nvSpPr>
          <p:spPr bwMode="auto">
            <a:xfrm>
              <a:off x="5574622" y="4276961"/>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en-US" sz="1800" b="0"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altLang="en-US" sz="1800" b="0" i="0" u="none" strike="noStrike" kern="0" cap="none" spc="0" normalizeH="0" baseline="-25000" noProof="0" dirty="0" err="1">
                  <a:ln>
                    <a:noFill/>
                  </a:ln>
                  <a:solidFill>
                    <a:srgbClr val="000000"/>
                  </a:solidFill>
                  <a:effectLst/>
                  <a:uLnTx/>
                  <a:uFillTx/>
                  <a:latin typeface="Times New Roman" panose="02020603050405020304" pitchFamily="18" charset="0"/>
                  <a:ea typeface="Times New Roman" panose="02020603050405020304" pitchFamily="18" charset="0"/>
                </a:rPr>
                <a:t>ik</a:t>
              </a:r>
              <a:endParaRPr kumimoji="1" lang="en-US"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1" name="Rectangle 80"/>
              <p:cNvSpPr/>
              <p:nvPr/>
            </p:nvSpPr>
            <p:spPr>
              <a:xfrm>
                <a:off x="1701593" y="2089742"/>
                <a:ext cx="3851247" cy="11356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h</m:t>
                          </m:r>
                        </m:e>
                        <m:sub>
                          <m:r>
                            <a:rPr lang="en-US" sz="2800" i="1">
                              <a:solidFill>
                                <a:prstClr val="black"/>
                              </a:solidFill>
                              <a:latin typeface="Cambria Math" panose="02040503050406030204" pitchFamily="18" charset="0"/>
                            </a:rPr>
                            <m:t>𝑖</m:t>
                          </m:r>
                        </m:sub>
                      </m:sSub>
                      <m:r>
                        <a:rPr lang="en-US" sz="2800">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𝑑</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𝑖</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𝑘</m:t>
                      </m:r>
                      <m:r>
                        <a:rPr lang="en-US" sz="2800" i="1">
                          <a:solidFill>
                            <a:prstClr val="black"/>
                          </a:solidFill>
                          <a:latin typeface="Cambria Math" panose="02040503050406030204" pitchFamily="18" charset="0"/>
                        </a:rPr>
                        <m:t>)</m:t>
                      </m:r>
                      <m:r>
                        <a:rPr lang="en-US" sz="2800">
                          <a:solidFill>
                            <a:prstClr val="black"/>
                          </a:solidFill>
                          <a:latin typeface="Cambria Math" panose="02040503050406030204" pitchFamily="18" charset="0"/>
                        </a:rPr>
                        <m:t>+</m:t>
                      </m:r>
                      <m:nary>
                        <m:naryPr>
                          <m:chr m:val="∑"/>
                          <m:limLoc m:val="undOvr"/>
                          <m:subHide m:val="on"/>
                          <m:supHide m:val="on"/>
                          <m:ctrlPr>
                            <a:rPr lang="en-US" sz="2800" i="1">
                              <a:solidFill>
                                <a:prstClr val="black"/>
                              </a:solidFill>
                              <a:latin typeface="Cambria Math" panose="02040503050406030204" pitchFamily="18" charset="0"/>
                            </a:rPr>
                          </m:ctrlPr>
                        </m:naryPr>
                        <m:sub/>
                        <m:sup/>
                        <m:e>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𝑃</m:t>
                              </m:r>
                            </m:e>
                            <m:sub>
                              <m:r>
                                <a:rPr lang="en-US" sz="2800" i="1">
                                  <a:solidFill>
                                    <a:prstClr val="black"/>
                                  </a:solidFill>
                                  <a:latin typeface="Cambria Math" panose="02040503050406030204" pitchFamily="18" charset="0"/>
                                </a:rPr>
                                <m:t>𝑖𝑘</m:t>
                              </m:r>
                            </m:sub>
                          </m:sSub>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h</m:t>
                              </m:r>
                            </m:e>
                            <m:sub>
                              <m:r>
                                <a:rPr lang="en-US" sz="2800" i="1">
                                  <a:solidFill>
                                    <a:prstClr val="black"/>
                                  </a:solidFill>
                                  <a:latin typeface="Cambria Math" panose="02040503050406030204" pitchFamily="18" charset="0"/>
                                </a:rPr>
                                <m:t>𝑘</m:t>
                              </m:r>
                            </m:sub>
                          </m:sSub>
                        </m:e>
                      </m:nary>
                    </m:oMath>
                  </m:oMathPara>
                </a14:m>
                <a:endParaRPr lang="en-US" sz="2800" dirty="0">
                  <a:solidFill>
                    <a:prstClr val="black"/>
                  </a:solidFill>
                  <a:latin typeface="Arial"/>
                  <a:ea typeface="ＭＳ Ｐゴシック"/>
                </a:endParaRPr>
              </a:p>
            </p:txBody>
          </p:sp>
        </mc:Choice>
        <mc:Fallback xmlns="">
          <p:sp>
            <p:nvSpPr>
              <p:cNvPr id="81" name="Rectangle 80"/>
              <p:cNvSpPr>
                <a:spLocks noRot="1" noChangeAspect="1" noMove="1" noResize="1" noEditPoints="1" noAdjustHandles="1" noChangeArrowheads="1" noChangeShapeType="1" noTextEdit="1"/>
              </p:cNvSpPr>
              <p:nvPr/>
            </p:nvSpPr>
            <p:spPr>
              <a:xfrm>
                <a:off x="1701593" y="2089742"/>
                <a:ext cx="3851247" cy="113569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1701593" y="1620078"/>
                <a:ext cx="482747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a:solidFill>
                                <a:prstClr val="black"/>
                              </a:solidFill>
                              <a:latin typeface="Cambria Math" panose="02040503050406030204" pitchFamily="18" charset="0"/>
                            </a:rPr>
                          </m:ctrlPr>
                        </m:sSubPr>
                        <m:e>
                          <m:r>
                            <a:rPr lang="en-US" sz="2800" i="1">
                              <a:solidFill>
                                <a:prstClr val="black"/>
                              </a:solidFill>
                              <a:latin typeface="Cambria Math" panose="02040503050406030204" pitchFamily="18" charset="0"/>
                            </a:rPr>
                            <m:t>h</m:t>
                          </m:r>
                        </m:e>
                        <m:sub>
                          <m:r>
                            <a:rPr lang="en-US" sz="2800" i="1">
                              <a:solidFill>
                                <a:prstClr val="black"/>
                              </a:solidFill>
                              <a:latin typeface="Cambria Math" panose="02040503050406030204" pitchFamily="18" charset="0"/>
                            </a:rPr>
                            <m:t>𝑖</m:t>
                          </m:r>
                        </m:sub>
                      </m:sSub>
                      <m:r>
                        <a:rPr lang="en-US" sz="2800">
                          <a:solidFill>
                            <a:prstClr val="black"/>
                          </a:solidFill>
                          <a:latin typeface="Cambria Math" panose="02040503050406030204" pitchFamily="18" charset="0"/>
                        </a:rPr>
                        <m:t>=0    </m:t>
                      </m:r>
                      <m:r>
                        <m:rPr>
                          <m:sty m:val="p"/>
                        </m:rPr>
                        <a:rPr lang="en-US" sz="2800">
                          <a:solidFill>
                            <a:prstClr val="black"/>
                          </a:solidFill>
                          <a:latin typeface="Cambria Math" panose="02040503050406030204" pitchFamily="18" charset="0"/>
                        </a:rPr>
                        <m:t>for</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i</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on</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stream</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raster</m:t>
                      </m:r>
                    </m:oMath>
                  </m:oMathPara>
                </a14:m>
                <a:endParaRPr lang="en-US" sz="2800" dirty="0">
                  <a:solidFill>
                    <a:prstClr val="black"/>
                  </a:solidFill>
                  <a:latin typeface="Arial"/>
                  <a:ea typeface="ＭＳ Ｐゴシック"/>
                </a:endParaRPr>
              </a:p>
            </p:txBody>
          </p:sp>
        </mc:Choice>
        <mc:Fallback xmlns="">
          <p:sp>
            <p:nvSpPr>
              <p:cNvPr id="82" name="Rectangle 81"/>
              <p:cNvSpPr>
                <a:spLocks noRot="1" noChangeAspect="1" noMove="1" noResize="1" noEditPoints="1" noAdjustHandles="1" noChangeArrowheads="1" noChangeShapeType="1" noTextEdit="1"/>
              </p:cNvSpPr>
              <p:nvPr/>
            </p:nvSpPr>
            <p:spPr>
              <a:xfrm>
                <a:off x="1701593" y="1620078"/>
                <a:ext cx="4827475"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p:cNvSpPr/>
              <p:nvPr/>
            </p:nvSpPr>
            <p:spPr>
              <a:xfrm>
                <a:off x="1701594" y="2996959"/>
                <a:ext cx="557652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solidFill>
                            <a:prstClr val="black"/>
                          </a:solidFill>
                          <a:latin typeface="Cambria Math" panose="02040503050406030204" pitchFamily="18" charset="0"/>
                        </a:rPr>
                        <m:t>𝑑</m:t>
                      </m:r>
                      <m:d>
                        <m:dPr>
                          <m:ctrlPr>
                            <a:rPr lang="en-US" sz="2800" i="1">
                              <a:solidFill>
                                <a:prstClr val="black"/>
                              </a:solidFill>
                              <a:latin typeface="Cambria Math" panose="02040503050406030204" pitchFamily="18" charset="0"/>
                            </a:rPr>
                          </m:ctrlPr>
                        </m:dPr>
                        <m:e>
                          <m:r>
                            <a:rPr lang="en-US" sz="2800" i="1">
                              <a:solidFill>
                                <a:prstClr val="black"/>
                              </a:solidFill>
                              <a:latin typeface="Cambria Math" panose="02040503050406030204" pitchFamily="18" charset="0"/>
                            </a:rPr>
                            <m:t>𝑖</m:t>
                          </m:r>
                          <m:r>
                            <a:rPr lang="en-US" sz="2800" i="1">
                              <a:solidFill>
                                <a:prstClr val="black"/>
                              </a:solidFill>
                              <a:latin typeface="Cambria Math" panose="02040503050406030204" pitchFamily="18" charset="0"/>
                            </a:rPr>
                            <m:t>,</m:t>
                          </m:r>
                          <m:r>
                            <a:rPr lang="en-US" sz="2800" i="1">
                              <a:solidFill>
                                <a:prstClr val="black"/>
                              </a:solidFill>
                              <a:latin typeface="Cambria Math" panose="02040503050406030204" pitchFamily="18" charset="0"/>
                            </a:rPr>
                            <m:t>𝑘</m:t>
                          </m:r>
                        </m:e>
                      </m:d>
                      <m:r>
                        <a:rPr lang="en-US" sz="2800">
                          <a:solidFill>
                            <a:prstClr val="black"/>
                          </a:solidFill>
                          <a:latin typeface="Cambria Math" panose="02040503050406030204" pitchFamily="18" charset="0"/>
                        </a:rPr>
                        <m:t>=</m:t>
                      </m:r>
                      <m:sSub>
                        <m:sSubPr>
                          <m:ctrlPr>
                            <a:rPr lang="en-US" sz="2800" i="1">
                              <a:solidFill>
                                <a:prstClr val="black"/>
                              </a:solidFill>
                              <a:latin typeface="Cambria Math" panose="02040503050406030204" pitchFamily="18" charset="0"/>
                            </a:rPr>
                          </m:ctrlPr>
                        </m:sSubPr>
                        <m:e>
                          <m:r>
                            <m:rPr>
                              <m:sty m:val="p"/>
                            </m:rPr>
                            <a:rPr lang="en-US" sz="2800">
                              <a:solidFill>
                                <a:prstClr val="black"/>
                              </a:solidFill>
                              <a:latin typeface="Cambria Math" panose="02040503050406030204" pitchFamily="18" charset="0"/>
                            </a:rPr>
                            <m:t>z</m:t>
                          </m:r>
                        </m:e>
                        <m:sub>
                          <m:r>
                            <m:rPr>
                              <m:sty m:val="p"/>
                            </m:rPr>
                            <a:rPr lang="en-US" sz="2800">
                              <a:solidFill>
                                <a:prstClr val="black"/>
                              </a:solidFill>
                              <a:latin typeface="Cambria Math" panose="02040503050406030204" pitchFamily="18" charset="0"/>
                            </a:rPr>
                            <m:t>i</m:t>
                          </m:r>
                        </m:sub>
                      </m:sSub>
                      <m:r>
                        <a:rPr lang="en-US" sz="2800">
                          <a:solidFill>
                            <a:prstClr val="black"/>
                          </a:solidFill>
                          <a:latin typeface="Cambria Math" panose="02040503050406030204" pitchFamily="18" charset="0"/>
                        </a:rPr>
                        <m:t>−</m:t>
                      </m:r>
                      <m:sSub>
                        <m:sSubPr>
                          <m:ctrlPr>
                            <a:rPr lang="en-US" sz="2800" i="1">
                              <a:solidFill>
                                <a:prstClr val="black"/>
                              </a:solidFill>
                              <a:latin typeface="Cambria Math" panose="02040503050406030204" pitchFamily="18" charset="0"/>
                            </a:rPr>
                          </m:ctrlPr>
                        </m:sSubPr>
                        <m:e>
                          <m:r>
                            <m:rPr>
                              <m:sty m:val="p"/>
                            </m:rPr>
                            <a:rPr lang="en-US" sz="2800">
                              <a:solidFill>
                                <a:prstClr val="black"/>
                              </a:solidFill>
                              <a:latin typeface="Cambria Math" panose="02040503050406030204" pitchFamily="18" charset="0"/>
                            </a:rPr>
                            <m:t>z</m:t>
                          </m:r>
                        </m:e>
                        <m:sub>
                          <m:r>
                            <m:rPr>
                              <m:sty m:val="p"/>
                            </m:rPr>
                            <a:rPr lang="en-US" sz="2800">
                              <a:solidFill>
                                <a:prstClr val="black"/>
                              </a:solidFill>
                              <a:latin typeface="Cambria Math" panose="02040503050406030204" pitchFamily="18" charset="0"/>
                            </a:rPr>
                            <m:t>k</m:t>
                          </m:r>
                        </m:sub>
                      </m:sSub>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for</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vertical</m:t>
                      </m:r>
                      <m:r>
                        <a:rPr lang="en-US" sz="2800">
                          <a:solidFill>
                            <a:prstClr val="black"/>
                          </a:solidFill>
                          <a:latin typeface="Cambria Math" panose="02040503050406030204" pitchFamily="18" charset="0"/>
                        </a:rPr>
                        <m:t> </m:t>
                      </m:r>
                      <m:r>
                        <m:rPr>
                          <m:sty m:val="p"/>
                        </m:rPr>
                        <a:rPr lang="en-US" sz="2800">
                          <a:solidFill>
                            <a:prstClr val="black"/>
                          </a:solidFill>
                          <a:latin typeface="Cambria Math" panose="02040503050406030204" pitchFamily="18" charset="0"/>
                        </a:rPr>
                        <m:t>drop</m:t>
                      </m:r>
                    </m:oMath>
                  </m:oMathPara>
                </a14:m>
                <a:endParaRPr lang="en-US" sz="2800" dirty="0">
                  <a:solidFill>
                    <a:prstClr val="black"/>
                  </a:solidFill>
                  <a:latin typeface="Arial"/>
                  <a:ea typeface="ＭＳ Ｐゴシック"/>
                </a:endParaRPr>
              </a:p>
            </p:txBody>
          </p:sp>
        </mc:Choice>
        <mc:Fallback xmlns="">
          <p:sp>
            <p:nvSpPr>
              <p:cNvPr id="83" name="Rectangle 82"/>
              <p:cNvSpPr>
                <a:spLocks noRot="1" noChangeAspect="1" noMove="1" noResize="1" noEditPoints="1" noAdjustHandles="1" noChangeArrowheads="1" noChangeShapeType="1" noTextEdit="1"/>
              </p:cNvSpPr>
              <p:nvPr/>
            </p:nvSpPr>
            <p:spPr>
              <a:xfrm>
                <a:off x="1701594" y="2996959"/>
                <a:ext cx="5576527" cy="523220"/>
              </a:xfrm>
              <a:prstGeom prst="rect">
                <a:avLst/>
              </a:prstGeom>
              <a:blipFill>
                <a:blip r:embed="rId4"/>
                <a:stretch>
                  <a:fillRect/>
                </a:stretch>
              </a:blipFill>
            </p:spPr>
            <p:txBody>
              <a:bodyPr/>
              <a:lstStyle/>
              <a:p>
                <a:r>
                  <a:rPr lang="en-US">
                    <a:noFill/>
                  </a:rPr>
                  <a:t> </a:t>
                </a:r>
              </a:p>
            </p:txBody>
          </p:sp>
        </mc:Fallback>
      </mc:AlternateContent>
      <p:pic>
        <p:nvPicPr>
          <p:cNvPr id="84" name="Picture 83"/>
          <p:cNvPicPr>
            <a:picLocks noChangeAspect="1"/>
          </p:cNvPicPr>
          <p:nvPr/>
        </p:nvPicPr>
        <p:blipFill>
          <a:blip r:embed="rId5"/>
          <a:stretch>
            <a:fillRect/>
          </a:stretch>
        </p:blipFill>
        <p:spPr>
          <a:xfrm>
            <a:off x="7186724" y="3791558"/>
            <a:ext cx="2998619" cy="2860646"/>
          </a:xfrm>
          <a:prstGeom prst="rect">
            <a:avLst/>
          </a:prstGeom>
        </p:spPr>
      </p:pic>
    </p:spTree>
    <p:extLst>
      <p:ext uri="{BB962C8B-B14F-4D97-AF65-F5344CB8AC3E}">
        <p14:creationId xmlns:p14="http://schemas.microsoft.com/office/powerpoint/2010/main" val="114037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1623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624367" y="860055"/>
            <a:ext cx="4182320" cy="5083547"/>
          </a:xfrm>
          <a:prstGeom prst="rect">
            <a:avLst/>
          </a:prstGeom>
        </p:spPr>
      </p:pic>
      <p:sp>
        <p:nvSpPr>
          <p:cNvPr id="2" name="Title 1"/>
          <p:cNvSpPr>
            <a:spLocks noGrp="1"/>
          </p:cNvSpPr>
          <p:nvPr>
            <p:ph type="title"/>
          </p:nvPr>
        </p:nvSpPr>
        <p:spPr>
          <a:xfrm>
            <a:off x="1981200" y="83978"/>
            <a:ext cx="8229600" cy="749186"/>
          </a:xfrm>
        </p:spPr>
        <p:txBody>
          <a:bodyPr>
            <a:normAutofit/>
          </a:bodyPr>
          <a:lstStyle/>
          <a:p>
            <a:r>
              <a:rPr lang="en-US" dirty="0" smtClean="0"/>
              <a:t>HAND Algorithm</a:t>
            </a:r>
            <a:endParaRPr lang="en-US" dirty="0"/>
          </a:p>
        </p:txBody>
      </p:sp>
      <p:grpSp>
        <p:nvGrpSpPr>
          <p:cNvPr id="16" name="Group 15"/>
          <p:cNvGrpSpPr/>
          <p:nvPr/>
        </p:nvGrpSpPr>
        <p:grpSpPr>
          <a:xfrm>
            <a:off x="1613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613217" y="1071952"/>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08512" y="1765445"/>
            <a:ext cx="368593" cy="461665"/>
          </a:xfrm>
          <a:prstGeom prst="rect">
            <a:avLst/>
          </a:prstGeom>
          <a:noFill/>
        </p:spPr>
        <p:txBody>
          <a:bodyPr wrap="square" rtlCol="0">
            <a:spAutoFit/>
          </a:bodyPr>
          <a:lstStyle/>
          <a:p>
            <a:r>
              <a:rPr lang="en-US" sz="2400" dirty="0">
                <a:solidFill>
                  <a:srgbClr val="FFFF00"/>
                </a:solidFill>
              </a:rPr>
              <a:t>0</a:t>
            </a:r>
          </a:p>
        </p:txBody>
      </p:sp>
      <p:sp>
        <p:nvSpPr>
          <p:cNvPr id="32" name="TextBox 31"/>
          <p:cNvSpPr txBox="1"/>
          <p:nvPr/>
        </p:nvSpPr>
        <p:spPr>
          <a:xfrm>
            <a:off x="4751279" y="1752710"/>
            <a:ext cx="368593" cy="461665"/>
          </a:xfrm>
          <a:prstGeom prst="rect">
            <a:avLst/>
          </a:prstGeom>
          <a:noFill/>
        </p:spPr>
        <p:txBody>
          <a:bodyPr wrap="square" rtlCol="0">
            <a:spAutoFit/>
          </a:bodyPr>
          <a:lstStyle/>
          <a:p>
            <a:r>
              <a:rPr lang="en-US" sz="2400" dirty="0">
                <a:solidFill>
                  <a:srgbClr val="FFFF00"/>
                </a:solidFill>
              </a:rPr>
              <a:t>0</a:t>
            </a:r>
          </a:p>
        </p:txBody>
      </p:sp>
      <p:sp>
        <p:nvSpPr>
          <p:cNvPr id="33" name="TextBox 32"/>
          <p:cNvSpPr txBox="1"/>
          <p:nvPr/>
        </p:nvSpPr>
        <p:spPr>
          <a:xfrm>
            <a:off x="4138166" y="1735757"/>
            <a:ext cx="368593" cy="461665"/>
          </a:xfrm>
          <a:prstGeom prst="rect">
            <a:avLst/>
          </a:prstGeom>
          <a:noFill/>
        </p:spPr>
        <p:txBody>
          <a:bodyPr wrap="square" rtlCol="0">
            <a:spAutoFit/>
          </a:bodyPr>
          <a:lstStyle/>
          <a:p>
            <a:r>
              <a:rPr lang="en-US" sz="2400" dirty="0">
                <a:solidFill>
                  <a:srgbClr val="FFFF00"/>
                </a:solidFill>
              </a:rPr>
              <a:t>0</a:t>
            </a:r>
          </a:p>
        </p:txBody>
      </p:sp>
      <p:sp>
        <p:nvSpPr>
          <p:cNvPr id="34" name="TextBox 33"/>
          <p:cNvSpPr txBox="1"/>
          <p:nvPr/>
        </p:nvSpPr>
        <p:spPr>
          <a:xfrm>
            <a:off x="3552546" y="1730407"/>
            <a:ext cx="368593" cy="461665"/>
          </a:xfrm>
          <a:prstGeom prst="rect">
            <a:avLst/>
          </a:prstGeom>
          <a:noFill/>
        </p:spPr>
        <p:txBody>
          <a:bodyPr wrap="square" rtlCol="0">
            <a:spAutoFit/>
          </a:bodyPr>
          <a:lstStyle/>
          <a:p>
            <a:r>
              <a:rPr lang="en-US" sz="2400" dirty="0">
                <a:solidFill>
                  <a:srgbClr val="FFFF00"/>
                </a:solidFill>
              </a:rPr>
              <a:t>0</a:t>
            </a:r>
          </a:p>
        </p:txBody>
      </p:sp>
      <p:sp>
        <p:nvSpPr>
          <p:cNvPr id="35" name="TextBox 34"/>
          <p:cNvSpPr txBox="1"/>
          <p:nvPr/>
        </p:nvSpPr>
        <p:spPr>
          <a:xfrm>
            <a:off x="2917562" y="2320216"/>
            <a:ext cx="368593" cy="461665"/>
          </a:xfrm>
          <a:prstGeom prst="rect">
            <a:avLst/>
          </a:prstGeom>
          <a:noFill/>
        </p:spPr>
        <p:txBody>
          <a:bodyPr wrap="square" rtlCol="0">
            <a:spAutoFit/>
          </a:bodyPr>
          <a:lstStyle/>
          <a:p>
            <a:r>
              <a:rPr lang="en-US" sz="2400" dirty="0">
                <a:solidFill>
                  <a:srgbClr val="FFFF00"/>
                </a:solidFill>
              </a:rPr>
              <a:t>0</a:t>
            </a:r>
          </a:p>
        </p:txBody>
      </p:sp>
      <p:sp>
        <p:nvSpPr>
          <p:cNvPr id="36" name="TextBox 35"/>
          <p:cNvSpPr txBox="1"/>
          <p:nvPr/>
        </p:nvSpPr>
        <p:spPr>
          <a:xfrm>
            <a:off x="2349039" y="2349904"/>
            <a:ext cx="368593" cy="461665"/>
          </a:xfrm>
          <a:prstGeom prst="rect">
            <a:avLst/>
          </a:prstGeom>
          <a:noFill/>
        </p:spPr>
        <p:txBody>
          <a:bodyPr wrap="square" rtlCol="0">
            <a:spAutoFit/>
          </a:bodyPr>
          <a:lstStyle/>
          <a:p>
            <a:r>
              <a:rPr lang="en-US" sz="2400" dirty="0">
                <a:solidFill>
                  <a:srgbClr val="FFFF00"/>
                </a:solidFill>
              </a:rPr>
              <a:t>0</a:t>
            </a:r>
          </a:p>
        </p:txBody>
      </p:sp>
      <p:sp>
        <p:nvSpPr>
          <p:cNvPr id="37" name="TextBox 36"/>
          <p:cNvSpPr txBox="1"/>
          <p:nvPr/>
        </p:nvSpPr>
        <p:spPr>
          <a:xfrm>
            <a:off x="1733568" y="2931320"/>
            <a:ext cx="368593" cy="461665"/>
          </a:xfrm>
          <a:prstGeom prst="rect">
            <a:avLst/>
          </a:prstGeom>
          <a:noFill/>
        </p:spPr>
        <p:txBody>
          <a:bodyPr wrap="square" rtlCol="0">
            <a:spAutoFit/>
          </a:bodyPr>
          <a:lstStyle/>
          <a:p>
            <a:r>
              <a:rPr lang="en-US" sz="2400" dirty="0">
                <a:solidFill>
                  <a:srgbClr val="FFFF00"/>
                </a:solidFill>
              </a:rPr>
              <a:t>0</a:t>
            </a:r>
          </a:p>
        </p:txBody>
      </p:sp>
      <p:sp>
        <p:nvSpPr>
          <p:cNvPr id="39" name="TextBox 38"/>
          <p:cNvSpPr txBox="1"/>
          <p:nvPr/>
        </p:nvSpPr>
        <p:spPr>
          <a:xfrm>
            <a:off x="5859074" y="960557"/>
            <a:ext cx="5659826" cy="2031325"/>
          </a:xfrm>
          <a:prstGeom prst="rect">
            <a:avLst/>
          </a:prstGeom>
          <a:noFill/>
        </p:spPr>
        <p:txBody>
          <a:bodyPr wrap="square" rtlCol="0">
            <a:spAutoFit/>
          </a:bodyPr>
          <a:lstStyle/>
          <a:p>
            <a:pPr marL="342900" indent="-342900">
              <a:buFont typeface="+mj-lt"/>
              <a:buAutoNum type="arabicPeriod"/>
            </a:pPr>
            <a:r>
              <a:rPr lang="en-US" dirty="0">
                <a:solidFill>
                  <a:srgbClr val="080808"/>
                </a:solidFill>
              </a:rPr>
              <a:t>Set h=0 along streams (target input set)</a:t>
            </a:r>
          </a:p>
          <a:p>
            <a:pPr marL="342900" indent="-342900">
              <a:buFont typeface="+mj-lt"/>
              <a:buAutoNum type="arabicPeriod"/>
            </a:pPr>
            <a:r>
              <a:rPr lang="en-US" dirty="0">
                <a:solidFill>
                  <a:srgbClr val="080808"/>
                </a:solidFill>
              </a:rPr>
              <a:t>Mark remaining grid cells as “ready” if all down results are available and “not ready” if down results not yet computed</a:t>
            </a:r>
          </a:p>
          <a:p>
            <a:pPr marL="342900" indent="-342900">
              <a:buFont typeface="+mj-lt"/>
              <a:buAutoNum type="arabicPeriod"/>
            </a:pPr>
            <a:r>
              <a:rPr lang="en-US" dirty="0">
                <a:solidFill>
                  <a:srgbClr val="080808"/>
                </a:solidFill>
              </a:rPr>
              <a:t>For a “ready” cell find its flow direction and elevation differences to down cells</a:t>
            </a:r>
          </a:p>
          <a:p>
            <a:pPr marL="342900" indent="-342900">
              <a:buFont typeface="+mj-lt"/>
              <a:buAutoNum type="arabicPeriod"/>
            </a:pPr>
            <a:r>
              <a:rPr lang="en-US" dirty="0">
                <a:solidFill>
                  <a:srgbClr val="080808"/>
                </a:solidFill>
              </a:rPr>
              <a:t>Calculate h using weighted average</a:t>
            </a:r>
          </a:p>
        </p:txBody>
      </p:sp>
      <mc:AlternateContent xmlns:mc="http://schemas.openxmlformats.org/markup-compatibility/2006" xmlns:a14="http://schemas.microsoft.com/office/drawing/2010/main">
        <mc:Choice Requires="a14">
          <p:sp>
            <p:nvSpPr>
              <p:cNvPr id="40" name="TextBox 39"/>
              <p:cNvSpPr txBox="1"/>
              <p:nvPr/>
            </p:nvSpPr>
            <p:spPr>
              <a:xfrm>
                <a:off x="7269405" y="4987955"/>
                <a:ext cx="19848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𝛼</m:t>
                      </m:r>
                      <m:r>
                        <a:rPr lang="en-US" sz="1600" i="1" smtClean="0">
                          <a:solidFill>
                            <a:srgbClr val="080808"/>
                          </a:solidFill>
                          <a:latin typeface="Cambria Math" panose="02040503050406030204" pitchFamily="18" charset="0"/>
                          <a:ea typeface="Cambria Math" panose="02040503050406030204" pitchFamily="18" charset="0"/>
                        </a:rPr>
                        <m:t>=1.308 </m:t>
                      </m:r>
                      <m:r>
                        <a:rPr lang="en-US" sz="1600" i="1" smtClean="0">
                          <a:solidFill>
                            <a:srgbClr val="080808"/>
                          </a:solidFill>
                          <a:latin typeface="Cambria Math" panose="02040503050406030204" pitchFamily="18" charset="0"/>
                          <a:ea typeface="Cambria Math" panose="02040503050406030204" pitchFamily="18" charset="0"/>
                        </a:rPr>
                        <m:t>𝑟𝑎𝑑</m:t>
                      </m:r>
                      <m:r>
                        <a:rPr lang="en-US" sz="1600" i="1" smtClean="0">
                          <a:solidFill>
                            <a:srgbClr val="080808"/>
                          </a:solidFill>
                          <a:latin typeface="Cambria Math" panose="02040503050406030204" pitchFamily="18" charset="0"/>
                          <a:ea typeface="Cambria Math" panose="02040503050406030204" pitchFamily="18" charset="0"/>
                        </a:rPr>
                        <m:t>=  75°</m:t>
                      </m:r>
                    </m:oMath>
                  </m:oMathPara>
                </a14:m>
                <a:endParaRPr lang="en-US" sz="1600" dirty="0">
                  <a:solidFill>
                    <a:srgbClr val="080808"/>
                  </a:solidFill>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7269405" y="4987955"/>
                <a:ext cx="1984838" cy="246221"/>
              </a:xfrm>
              <a:prstGeom prst="rect">
                <a:avLst/>
              </a:prstGeom>
              <a:blipFill>
                <a:blip r:embed="rId4"/>
                <a:stretch>
                  <a:fillRect l="-920" r="-1534"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6062390" y="3477546"/>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3</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30</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=0.67</m:t>
                      </m:r>
                    </m:oMath>
                  </m:oMathPara>
                </a14:m>
                <a:endParaRPr lang="en-US" sz="1600" i="1" dirty="0">
                  <a:solidFill>
                    <a:srgbClr val="080808"/>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i="1">
                          <a:solidFill>
                            <a:srgbClr val="080808"/>
                          </a:solidFill>
                          <a:latin typeface="Cambria Math" panose="02040503050406030204" pitchFamily="18" charset="0"/>
                          <a:ea typeface="Cambria Math" panose="02040503050406030204" pitchFamily="18" charset="0"/>
                        </a:rPr>
                        <m:t> </m:t>
                      </m:r>
                    </m:oMath>
                  </m:oMathPara>
                </a14:m>
                <a:endParaRPr lang="en-US" sz="1600" dirty="0">
                  <a:solidFill>
                    <a:srgbClr val="080808"/>
                  </a:solidFill>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6062390" y="3477546"/>
                <a:ext cx="2611061" cy="492443"/>
              </a:xfrm>
              <a:prstGeom prst="rect">
                <a:avLst/>
              </a:prstGeom>
              <a:blipFill>
                <a:blip r:embed="rId5"/>
                <a:stretch>
                  <a:fillRect t="-77778" b="-74074"/>
                </a:stretch>
              </a:blipFill>
            </p:spPr>
            <p:txBody>
              <a:bodyPr/>
              <a:lstStyle/>
              <a:p>
                <a:r>
                  <a:rPr lang="en-US">
                    <a:noFill/>
                  </a:rPr>
                  <a:t> </a:t>
                </a:r>
              </a:p>
            </p:txBody>
          </p:sp>
        </mc:Fallback>
      </mc:AlternateContent>
      <p:cxnSp>
        <p:nvCxnSpPr>
          <p:cNvPr id="43" name="Straight Arrow Connector 42"/>
          <p:cNvCxnSpPr/>
          <p:nvPr/>
        </p:nvCxnSpPr>
        <p:spPr>
          <a:xfrm flipV="1">
            <a:off x="4209110" y="2279060"/>
            <a:ext cx="201461" cy="537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6263130" y="3119276"/>
            <a:ext cx="2963760" cy="2896967"/>
            <a:chOff x="5452814" y="3046634"/>
            <a:chExt cx="1997274" cy="1952262"/>
          </a:xfrm>
        </p:grpSpPr>
        <p:sp>
          <p:nvSpPr>
            <p:cNvPr id="46" name="Rectangle 45"/>
            <p:cNvSpPr/>
            <p:nvPr/>
          </p:nvSpPr>
          <p:spPr>
            <a:xfrm>
              <a:off x="5452814"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7" name="Rectangle 46"/>
            <p:cNvSpPr/>
            <p:nvPr/>
          </p:nvSpPr>
          <p:spPr>
            <a:xfrm>
              <a:off x="6451451"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8" name="Rectangle 47"/>
            <p:cNvSpPr/>
            <p:nvPr/>
          </p:nvSpPr>
          <p:spPr>
            <a:xfrm>
              <a:off x="5452814" y="4022765"/>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grpSp>
      <mc:AlternateContent xmlns:mc="http://schemas.openxmlformats.org/markup-compatibility/2006" xmlns:a14="http://schemas.microsoft.com/office/drawing/2010/main">
        <mc:Choice Requires="a14">
          <p:sp>
            <p:nvSpPr>
              <p:cNvPr id="50" name="TextBox 49"/>
              <p:cNvSpPr txBox="1"/>
              <p:nvPr/>
            </p:nvSpPr>
            <p:spPr>
              <a:xfrm>
                <a:off x="6424201" y="3195599"/>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=435.56</m:t>
                      </m:r>
                    </m:oMath>
                  </m:oMathPara>
                </a14:m>
                <a:endParaRPr lang="en-US" sz="1600" dirty="0">
                  <a:solidFill>
                    <a:srgbClr val="080808"/>
                  </a:solidFill>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424201" y="3195599"/>
                <a:ext cx="1039259" cy="246221"/>
              </a:xfrm>
              <a:prstGeom prst="rect">
                <a:avLst/>
              </a:prstGeom>
              <a:blipFill>
                <a:blip r:embed="rId6"/>
                <a:stretch>
                  <a:fillRect l="-2353" r="-3529"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7816742" y="3195599"/>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=435.35</m:t>
                      </m:r>
                    </m:oMath>
                  </m:oMathPara>
                </a14:m>
                <a:endParaRPr lang="en-US" sz="1600" dirty="0">
                  <a:solidFill>
                    <a:srgbClr val="080808"/>
                  </a:solidFill>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7816742" y="3195599"/>
                <a:ext cx="1039259" cy="246221"/>
              </a:xfrm>
              <a:prstGeom prst="rect">
                <a:avLst/>
              </a:prstGeom>
              <a:blipFill>
                <a:blip r:embed="rId7"/>
                <a:stretch>
                  <a:fillRect l="-1754" r="-2924"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6348442" y="5421957"/>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=436.48</m:t>
                      </m:r>
                    </m:oMath>
                  </m:oMathPara>
                </a14:m>
                <a:endParaRPr lang="en-US" sz="1600" dirty="0">
                  <a:solidFill>
                    <a:srgbClr val="080808"/>
                  </a:solidFill>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6348442" y="5421957"/>
                <a:ext cx="1039259" cy="246221"/>
              </a:xfrm>
              <a:prstGeom prst="rect">
                <a:avLst/>
              </a:prstGeom>
              <a:blipFill>
                <a:blip r:embed="rId8"/>
                <a:stretch>
                  <a:fillRect l="-1754" r="-2924" b="-4878"/>
                </a:stretch>
              </a:blipFill>
            </p:spPr>
            <p:txBody>
              <a:bodyPr/>
              <a:lstStyle/>
              <a:p>
                <a:r>
                  <a:rPr lang="en-US">
                    <a:noFill/>
                  </a:rPr>
                  <a:t> </a:t>
                </a:r>
              </a:p>
            </p:txBody>
          </p:sp>
        </mc:Fallback>
      </mc:AlternateContent>
      <p:cxnSp>
        <p:nvCxnSpPr>
          <p:cNvPr id="53" name="Straight Arrow Connector 52"/>
          <p:cNvCxnSpPr/>
          <p:nvPr/>
        </p:nvCxnSpPr>
        <p:spPr>
          <a:xfrm flipV="1">
            <a:off x="7004069" y="4372022"/>
            <a:ext cx="350350" cy="9354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87489" y="5303152"/>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6711003" y="5029493"/>
            <a:ext cx="558402" cy="533498"/>
          </a:xfrm>
          <a:prstGeom prst="arc">
            <a:avLst>
              <a:gd name="adj1" fmla="val 179310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80808"/>
              </a:solidFill>
            </a:endParaRPr>
          </a:p>
        </p:txBody>
      </p:sp>
      <mc:AlternateContent xmlns:mc="http://schemas.openxmlformats.org/markup-compatibility/2006" xmlns:a14="http://schemas.microsoft.com/office/drawing/2010/main">
        <mc:Choice Requires="a14">
          <p:sp>
            <p:nvSpPr>
              <p:cNvPr id="58" name="Rectangle 57"/>
              <p:cNvSpPr/>
              <p:nvPr/>
            </p:nvSpPr>
            <p:spPr>
              <a:xfrm>
                <a:off x="7965991" y="4219785"/>
                <a:ext cx="1919693"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2</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15</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=0.33</m:t>
                    </m:r>
                  </m:oMath>
                </a14:m>
                <a:r>
                  <a:rPr lang="en-US" sz="1600" i="1" dirty="0">
                    <a:solidFill>
                      <a:srgbClr val="080808"/>
                    </a:solidFill>
                    <a:latin typeface="Cambria Math" panose="02040503050406030204" pitchFamily="18" charset="0"/>
                    <a:ea typeface="Cambria Math" panose="02040503050406030204" pitchFamily="18" charset="0"/>
                  </a:rPr>
                  <a:t> </a:t>
                </a:r>
                <a:endParaRPr lang="en-US" sz="1600" dirty="0">
                  <a:solidFill>
                    <a:srgbClr val="080808"/>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7965991" y="4219785"/>
                <a:ext cx="1919693" cy="338554"/>
              </a:xfrm>
              <a:prstGeom prst="rect">
                <a:avLst/>
              </a:prstGeom>
              <a:blipFill>
                <a:blip r:embed="rId9"/>
                <a:stretch>
                  <a:fillRect t="-101786" b="-162500"/>
                </a:stretch>
              </a:blipFill>
            </p:spPr>
            <p:txBody>
              <a:bodyPr/>
              <a:lstStyle/>
              <a:p>
                <a:r>
                  <a:rPr lang="en-US">
                    <a:noFill/>
                  </a:rPr>
                  <a:t> </a:t>
                </a:r>
              </a:p>
            </p:txBody>
          </p:sp>
        </mc:Fallback>
      </mc:AlternateContent>
      <p:cxnSp>
        <p:nvCxnSpPr>
          <p:cNvPr id="59" name="Straight Arrow Connector 58"/>
          <p:cNvCxnSpPr/>
          <p:nvPr/>
        </p:nvCxnSpPr>
        <p:spPr>
          <a:xfrm flipV="1">
            <a:off x="7529109" y="4282713"/>
            <a:ext cx="479984" cy="53401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6979280" y="4253754"/>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7881275" y="5458778"/>
                <a:ext cx="182081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=0.67×0.92+</m:t>
                      </m:r>
                    </m:oMath>
                  </m:oMathPara>
                </a14:m>
                <a:endParaRPr lang="en-US" sz="1600" dirty="0">
                  <a:solidFill>
                    <a:srgbClr val="080808"/>
                  </a:solidFill>
                  <a:ea typeface="Cambria Math" panose="02040503050406030204" pitchFamily="18" charset="0"/>
                </a:endParaRPr>
              </a:p>
              <a:p>
                <a14:m>
                  <m:oMath xmlns:m="http://schemas.openxmlformats.org/officeDocument/2006/math">
                    <m:r>
                      <a:rPr lang="en-US" sz="1600" i="1">
                        <a:solidFill>
                          <a:srgbClr val="080808"/>
                        </a:solidFill>
                        <a:latin typeface="Cambria Math" panose="02040503050406030204" pitchFamily="18" charset="0"/>
                        <a:ea typeface="Cambria Math" panose="02040503050406030204" pitchFamily="18" charset="0"/>
                      </a:rPr>
                      <m:t>+0.33×1.13</m:t>
                    </m:r>
                  </m:oMath>
                </a14:m>
                <a:r>
                  <a:rPr lang="en-US" sz="1600" dirty="0">
                    <a:solidFill>
                      <a:srgbClr val="080808"/>
                    </a:solidFill>
                    <a:ea typeface="Cambria Math" panose="02040503050406030204" pitchFamily="18" charset="0"/>
                  </a:rPr>
                  <a:t> = 0.99</a:t>
                </a:r>
              </a:p>
            </p:txBody>
          </p:sp>
        </mc:Choice>
        <mc:Fallback xmlns="">
          <p:sp>
            <p:nvSpPr>
              <p:cNvPr id="67" name="TextBox 66"/>
              <p:cNvSpPr txBox="1">
                <a:spLocks noRot="1" noChangeAspect="1" noMove="1" noResize="1" noEditPoints="1" noAdjustHandles="1" noChangeArrowheads="1" noChangeShapeType="1" noTextEdit="1"/>
              </p:cNvSpPr>
              <p:nvPr/>
            </p:nvSpPr>
            <p:spPr>
              <a:xfrm>
                <a:off x="7881275" y="5458778"/>
                <a:ext cx="1820819" cy="492443"/>
              </a:xfrm>
              <a:prstGeom prst="rect">
                <a:avLst/>
              </a:prstGeom>
              <a:blipFill>
                <a:blip r:embed="rId10"/>
                <a:stretch>
                  <a:fillRect l="-3679" b="-24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6302430" y="3769379"/>
                <a:ext cx="2729337"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3</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436.48−435.56</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0.92</a:t>
                </a:r>
              </a:p>
            </p:txBody>
          </p:sp>
        </mc:Choice>
        <mc:Fallback xmlns="">
          <p:sp>
            <p:nvSpPr>
              <p:cNvPr id="68" name="Rectangle 67"/>
              <p:cNvSpPr>
                <a:spLocks noRot="1" noChangeAspect="1" noMove="1" noResize="1" noEditPoints="1" noAdjustHandles="1" noChangeArrowheads="1" noChangeShapeType="1" noTextEdit="1"/>
              </p:cNvSpPr>
              <p:nvPr/>
            </p:nvSpPr>
            <p:spPr>
              <a:xfrm>
                <a:off x="6302430" y="3769379"/>
                <a:ext cx="2729337" cy="338554"/>
              </a:xfrm>
              <a:prstGeom prst="rect">
                <a:avLst/>
              </a:prstGeom>
              <a:blipFill>
                <a:blip r:embed="rId11"/>
                <a:stretch>
                  <a:fillRect t="-7143" b="-1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7881274" y="4549367"/>
                <a:ext cx="3043204" cy="338554"/>
              </a:xfrm>
              <a:prstGeom prst="rect">
                <a:avLst/>
              </a:prstGeom>
            </p:spPr>
            <p:txBody>
              <a:bodyPr wrap="squar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2</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436.48−435.35</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1.13</a:t>
                </a:r>
              </a:p>
            </p:txBody>
          </p:sp>
        </mc:Choice>
        <mc:Fallback xmlns="">
          <p:sp>
            <p:nvSpPr>
              <p:cNvPr id="69" name="Rectangle 68"/>
              <p:cNvSpPr>
                <a:spLocks noRot="1" noChangeAspect="1" noMove="1" noResize="1" noEditPoints="1" noAdjustHandles="1" noChangeArrowheads="1" noChangeShapeType="1" noTextEdit="1"/>
              </p:cNvSpPr>
              <p:nvPr/>
            </p:nvSpPr>
            <p:spPr>
              <a:xfrm>
                <a:off x="7881274" y="4549367"/>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3988168" y="1662787"/>
            <a:ext cx="1234937" cy="1207106"/>
            <a:chOff x="5452814" y="3046634"/>
            <a:chExt cx="1997274" cy="1952262"/>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451451"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3921383" y="2271691"/>
            <a:ext cx="1009250" cy="461665"/>
          </a:xfrm>
          <a:prstGeom prst="rect">
            <a:avLst/>
          </a:prstGeom>
          <a:noFill/>
        </p:spPr>
        <p:txBody>
          <a:bodyPr wrap="square" rtlCol="0">
            <a:spAutoFit/>
          </a:bodyPr>
          <a:lstStyle/>
          <a:p>
            <a:r>
              <a:rPr lang="en-US" sz="2400" dirty="0">
                <a:solidFill>
                  <a:srgbClr val="FF0000"/>
                </a:solidFill>
              </a:rPr>
              <a:t>0.99</a:t>
            </a:r>
          </a:p>
        </p:txBody>
      </p:sp>
    </p:spTree>
    <p:extLst>
      <p:ext uri="{BB962C8B-B14F-4D97-AF65-F5344CB8AC3E}">
        <p14:creationId xmlns:p14="http://schemas.microsoft.com/office/powerpoint/2010/main" val="401618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1623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624367" y="860055"/>
            <a:ext cx="4182320" cy="5083547"/>
          </a:xfrm>
          <a:prstGeom prst="rect">
            <a:avLst/>
          </a:prstGeom>
        </p:spPr>
      </p:pic>
      <p:sp>
        <p:nvSpPr>
          <p:cNvPr id="2" name="Title 1"/>
          <p:cNvSpPr>
            <a:spLocks noGrp="1"/>
          </p:cNvSpPr>
          <p:nvPr>
            <p:ph type="title"/>
          </p:nvPr>
        </p:nvSpPr>
        <p:spPr>
          <a:xfrm>
            <a:off x="1981200" y="83978"/>
            <a:ext cx="8229600" cy="749186"/>
          </a:xfrm>
        </p:spPr>
        <p:txBody>
          <a:bodyPr>
            <a:normAutofit/>
          </a:bodyPr>
          <a:lstStyle/>
          <a:p>
            <a:r>
              <a:rPr lang="en-US" dirty="0" smtClean="0"/>
              <a:t>HAND Algorithm Continued</a:t>
            </a:r>
            <a:endParaRPr lang="en-US" dirty="0"/>
          </a:p>
        </p:txBody>
      </p:sp>
      <p:grpSp>
        <p:nvGrpSpPr>
          <p:cNvPr id="16" name="Group 15"/>
          <p:cNvGrpSpPr/>
          <p:nvPr/>
        </p:nvGrpSpPr>
        <p:grpSpPr>
          <a:xfrm>
            <a:off x="1613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613217" y="1071952"/>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5308512" y="1727346"/>
            <a:ext cx="368593" cy="461665"/>
          </a:xfrm>
          <a:prstGeom prst="rect">
            <a:avLst/>
          </a:prstGeom>
          <a:noFill/>
        </p:spPr>
        <p:txBody>
          <a:bodyPr wrap="square" rtlCol="0">
            <a:spAutoFit/>
          </a:bodyPr>
          <a:lstStyle/>
          <a:p>
            <a:r>
              <a:rPr lang="en-US" sz="2400" dirty="0">
                <a:solidFill>
                  <a:srgbClr val="FFFF00"/>
                </a:solidFill>
              </a:rPr>
              <a:t>0</a:t>
            </a:r>
          </a:p>
        </p:txBody>
      </p:sp>
      <p:sp>
        <p:nvSpPr>
          <p:cNvPr id="32" name="TextBox 31"/>
          <p:cNvSpPr txBox="1"/>
          <p:nvPr/>
        </p:nvSpPr>
        <p:spPr>
          <a:xfrm>
            <a:off x="4751279" y="1714611"/>
            <a:ext cx="368593" cy="461665"/>
          </a:xfrm>
          <a:prstGeom prst="rect">
            <a:avLst/>
          </a:prstGeom>
          <a:noFill/>
        </p:spPr>
        <p:txBody>
          <a:bodyPr wrap="square" rtlCol="0">
            <a:spAutoFit/>
          </a:bodyPr>
          <a:lstStyle/>
          <a:p>
            <a:r>
              <a:rPr lang="en-US" sz="2400" dirty="0">
                <a:solidFill>
                  <a:srgbClr val="FFFF00"/>
                </a:solidFill>
              </a:rPr>
              <a:t>0</a:t>
            </a:r>
          </a:p>
        </p:txBody>
      </p:sp>
      <p:sp>
        <p:nvSpPr>
          <p:cNvPr id="33" name="TextBox 32"/>
          <p:cNvSpPr txBox="1"/>
          <p:nvPr/>
        </p:nvSpPr>
        <p:spPr>
          <a:xfrm>
            <a:off x="4138166" y="1697658"/>
            <a:ext cx="368593" cy="461665"/>
          </a:xfrm>
          <a:prstGeom prst="rect">
            <a:avLst/>
          </a:prstGeom>
          <a:noFill/>
        </p:spPr>
        <p:txBody>
          <a:bodyPr wrap="square" rtlCol="0">
            <a:spAutoFit/>
          </a:bodyPr>
          <a:lstStyle/>
          <a:p>
            <a:r>
              <a:rPr lang="en-US" sz="2400" dirty="0">
                <a:solidFill>
                  <a:srgbClr val="FFFF00"/>
                </a:solidFill>
              </a:rPr>
              <a:t>0</a:t>
            </a:r>
          </a:p>
        </p:txBody>
      </p:sp>
      <p:sp>
        <p:nvSpPr>
          <p:cNvPr id="34" name="TextBox 33"/>
          <p:cNvSpPr txBox="1"/>
          <p:nvPr/>
        </p:nvSpPr>
        <p:spPr>
          <a:xfrm>
            <a:off x="3552546" y="1692308"/>
            <a:ext cx="368593" cy="461665"/>
          </a:xfrm>
          <a:prstGeom prst="rect">
            <a:avLst/>
          </a:prstGeom>
          <a:noFill/>
        </p:spPr>
        <p:txBody>
          <a:bodyPr wrap="square" rtlCol="0">
            <a:spAutoFit/>
          </a:bodyPr>
          <a:lstStyle/>
          <a:p>
            <a:r>
              <a:rPr lang="en-US" sz="2400" dirty="0">
                <a:solidFill>
                  <a:srgbClr val="FFFF00"/>
                </a:solidFill>
              </a:rPr>
              <a:t>0</a:t>
            </a:r>
          </a:p>
        </p:txBody>
      </p:sp>
      <p:sp>
        <p:nvSpPr>
          <p:cNvPr id="35" name="TextBox 34"/>
          <p:cNvSpPr txBox="1"/>
          <p:nvPr/>
        </p:nvSpPr>
        <p:spPr>
          <a:xfrm>
            <a:off x="2917562" y="2282117"/>
            <a:ext cx="368593" cy="461665"/>
          </a:xfrm>
          <a:prstGeom prst="rect">
            <a:avLst/>
          </a:prstGeom>
          <a:noFill/>
        </p:spPr>
        <p:txBody>
          <a:bodyPr wrap="square" rtlCol="0">
            <a:spAutoFit/>
          </a:bodyPr>
          <a:lstStyle/>
          <a:p>
            <a:r>
              <a:rPr lang="en-US" sz="2400" dirty="0">
                <a:solidFill>
                  <a:srgbClr val="FFFF00"/>
                </a:solidFill>
              </a:rPr>
              <a:t>0</a:t>
            </a:r>
          </a:p>
        </p:txBody>
      </p:sp>
      <p:sp>
        <p:nvSpPr>
          <p:cNvPr id="36" name="TextBox 35"/>
          <p:cNvSpPr txBox="1"/>
          <p:nvPr/>
        </p:nvSpPr>
        <p:spPr>
          <a:xfrm>
            <a:off x="2349039" y="2311805"/>
            <a:ext cx="368593" cy="461665"/>
          </a:xfrm>
          <a:prstGeom prst="rect">
            <a:avLst/>
          </a:prstGeom>
          <a:noFill/>
        </p:spPr>
        <p:txBody>
          <a:bodyPr wrap="square" rtlCol="0">
            <a:spAutoFit/>
          </a:bodyPr>
          <a:lstStyle/>
          <a:p>
            <a:r>
              <a:rPr lang="en-US" sz="2400" dirty="0">
                <a:solidFill>
                  <a:srgbClr val="FFFF00"/>
                </a:solidFill>
              </a:rPr>
              <a:t>0</a:t>
            </a:r>
          </a:p>
        </p:txBody>
      </p:sp>
      <p:sp>
        <p:nvSpPr>
          <p:cNvPr id="37" name="TextBox 36"/>
          <p:cNvSpPr txBox="1"/>
          <p:nvPr/>
        </p:nvSpPr>
        <p:spPr>
          <a:xfrm>
            <a:off x="1733568" y="2893221"/>
            <a:ext cx="368593" cy="461665"/>
          </a:xfrm>
          <a:prstGeom prst="rect">
            <a:avLst/>
          </a:prstGeom>
          <a:noFill/>
        </p:spPr>
        <p:txBody>
          <a:bodyPr wrap="square" rtlCol="0">
            <a:spAutoFit/>
          </a:bodyPr>
          <a:lstStyle/>
          <a:p>
            <a:r>
              <a:rPr lang="en-US" sz="2400" dirty="0">
                <a:solidFill>
                  <a:srgbClr val="FFFF00"/>
                </a:solidFill>
              </a:rPr>
              <a:t>0</a:t>
            </a:r>
          </a:p>
        </p:txBody>
      </p:sp>
      <p:sp>
        <p:nvSpPr>
          <p:cNvPr id="39" name="TextBox 38"/>
          <p:cNvSpPr txBox="1"/>
          <p:nvPr/>
        </p:nvSpPr>
        <p:spPr>
          <a:xfrm>
            <a:off x="5995339" y="1208339"/>
            <a:ext cx="4351726" cy="646331"/>
          </a:xfrm>
          <a:prstGeom prst="rect">
            <a:avLst/>
          </a:prstGeom>
          <a:noFill/>
        </p:spPr>
        <p:txBody>
          <a:bodyPr wrap="square" rtlCol="0">
            <a:spAutoFit/>
          </a:bodyPr>
          <a:lstStyle/>
          <a:p>
            <a:pPr marL="342900" indent="-342900">
              <a:buFont typeface="+mj-lt"/>
              <a:buAutoNum type="arabicPeriod"/>
            </a:pPr>
            <a:r>
              <a:rPr lang="en-US" dirty="0">
                <a:solidFill>
                  <a:srgbClr val="080808"/>
                </a:solidFill>
              </a:rPr>
              <a:t>Evaluate up cells when they become “ready”</a:t>
            </a:r>
          </a:p>
        </p:txBody>
      </p:sp>
      <mc:AlternateContent xmlns:mc="http://schemas.openxmlformats.org/markup-compatibility/2006" xmlns:a14="http://schemas.microsoft.com/office/drawing/2010/main">
        <mc:Choice Requires="a14">
          <p:sp>
            <p:nvSpPr>
              <p:cNvPr id="40" name="TextBox 39"/>
              <p:cNvSpPr txBox="1"/>
              <p:nvPr/>
            </p:nvSpPr>
            <p:spPr>
              <a:xfrm>
                <a:off x="8448934" y="3995896"/>
                <a:ext cx="20986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𝛼</m:t>
                      </m:r>
                      <m:r>
                        <a:rPr lang="en-US" sz="1600" i="1" smtClean="0">
                          <a:solidFill>
                            <a:srgbClr val="080808"/>
                          </a:solidFill>
                          <a:latin typeface="Cambria Math" panose="02040503050406030204" pitchFamily="18" charset="0"/>
                          <a:ea typeface="Cambria Math" panose="02040503050406030204" pitchFamily="18" charset="0"/>
                        </a:rPr>
                        <m:t>=1.902 </m:t>
                      </m:r>
                      <m:r>
                        <a:rPr lang="en-US" sz="1600" i="1" smtClean="0">
                          <a:solidFill>
                            <a:srgbClr val="080808"/>
                          </a:solidFill>
                          <a:latin typeface="Cambria Math" panose="02040503050406030204" pitchFamily="18" charset="0"/>
                          <a:ea typeface="Cambria Math" panose="02040503050406030204" pitchFamily="18" charset="0"/>
                        </a:rPr>
                        <m:t>𝑟𝑎𝑑</m:t>
                      </m:r>
                      <m:r>
                        <a:rPr lang="en-US" sz="1600" i="1" smtClean="0">
                          <a:solidFill>
                            <a:srgbClr val="080808"/>
                          </a:solidFill>
                          <a:latin typeface="Cambria Math" panose="02040503050406030204" pitchFamily="18" charset="0"/>
                          <a:ea typeface="Cambria Math" panose="02040503050406030204" pitchFamily="18" charset="0"/>
                        </a:rPr>
                        <m:t>=  108°</m:t>
                      </m:r>
                    </m:oMath>
                  </m:oMathPara>
                </a14:m>
                <a:endParaRPr lang="en-US" sz="1600" dirty="0">
                  <a:solidFill>
                    <a:srgbClr val="080808"/>
                  </a:solidFill>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448934" y="3995896"/>
                <a:ext cx="2098651" cy="246221"/>
              </a:xfrm>
              <a:prstGeom prst="rect">
                <a:avLst/>
              </a:prstGeom>
              <a:blipFill>
                <a:blip r:embed="rId4"/>
                <a:stretch>
                  <a:fillRect l="-1163" r="-1453"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8265473" y="3180311"/>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3</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27</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=0.6</m:t>
                      </m:r>
                    </m:oMath>
                  </m:oMathPara>
                </a14:m>
                <a:endParaRPr lang="en-US" sz="1600" i="1" dirty="0">
                  <a:solidFill>
                    <a:srgbClr val="080808"/>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i="1">
                          <a:solidFill>
                            <a:srgbClr val="080808"/>
                          </a:solidFill>
                          <a:latin typeface="Cambria Math" panose="02040503050406030204" pitchFamily="18" charset="0"/>
                          <a:ea typeface="Cambria Math" panose="02040503050406030204" pitchFamily="18" charset="0"/>
                        </a:rPr>
                        <m:t> </m:t>
                      </m:r>
                    </m:oMath>
                  </m:oMathPara>
                </a14:m>
                <a:endParaRPr lang="en-US" sz="1600" dirty="0">
                  <a:solidFill>
                    <a:srgbClr val="080808"/>
                  </a:solidFill>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265473" y="3180311"/>
                <a:ext cx="2611061" cy="492443"/>
              </a:xfrm>
              <a:prstGeom prst="rect">
                <a:avLst/>
              </a:prstGeom>
              <a:blipFill>
                <a:blip r:embed="rId5"/>
                <a:stretch>
                  <a:fillRect t="-80000" b="-75000"/>
                </a:stretch>
              </a:blipFill>
            </p:spPr>
            <p:txBody>
              <a:bodyPr/>
              <a:lstStyle/>
              <a:p>
                <a:r>
                  <a:rPr lang="en-US">
                    <a:noFill/>
                  </a:rPr>
                  <a:t> </a:t>
                </a:r>
              </a:p>
            </p:txBody>
          </p:sp>
        </mc:Fallback>
      </mc:AlternateContent>
      <p:cxnSp>
        <p:nvCxnSpPr>
          <p:cNvPr id="43" name="Straight Arrow Connector 42"/>
          <p:cNvCxnSpPr/>
          <p:nvPr/>
        </p:nvCxnSpPr>
        <p:spPr>
          <a:xfrm flipH="1" flipV="1">
            <a:off x="4200903" y="3513745"/>
            <a:ext cx="247872" cy="483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6400634" y="2291447"/>
            <a:ext cx="2964956" cy="2902079"/>
            <a:chOff x="5452814" y="3046634"/>
            <a:chExt cx="1998080" cy="1955707"/>
          </a:xfrm>
        </p:grpSpPr>
        <p:sp>
          <p:nvSpPr>
            <p:cNvPr id="46" name="Rectangle 45"/>
            <p:cNvSpPr/>
            <p:nvPr/>
          </p:nvSpPr>
          <p:spPr>
            <a:xfrm>
              <a:off x="5452814"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7" name="Rectangle 46"/>
            <p:cNvSpPr/>
            <p:nvPr/>
          </p:nvSpPr>
          <p:spPr>
            <a:xfrm>
              <a:off x="6451451" y="3046634"/>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sp>
          <p:nvSpPr>
            <p:cNvPr id="48" name="Rectangle 47"/>
            <p:cNvSpPr/>
            <p:nvPr/>
          </p:nvSpPr>
          <p:spPr>
            <a:xfrm>
              <a:off x="6452257" y="4026210"/>
              <a:ext cx="998637" cy="976131"/>
            </a:xfrm>
            <a:prstGeom prst="rect">
              <a:avLst/>
            </a:prstGeom>
            <a:noFill/>
            <a:ln w="12700">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80808"/>
                </a:solidFill>
              </a:endParaRPr>
            </a:p>
          </p:txBody>
        </p:sp>
      </p:grpSp>
      <mc:AlternateContent xmlns:mc="http://schemas.openxmlformats.org/markup-compatibility/2006" xmlns:a14="http://schemas.microsoft.com/office/drawing/2010/main">
        <mc:Choice Requires="a14">
          <p:sp>
            <p:nvSpPr>
              <p:cNvPr id="50" name="TextBox 49"/>
              <p:cNvSpPr txBox="1"/>
              <p:nvPr/>
            </p:nvSpPr>
            <p:spPr>
              <a:xfrm>
                <a:off x="6534075" y="2430006"/>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=437.49</m:t>
                      </m:r>
                    </m:oMath>
                  </m:oMathPara>
                </a14:m>
                <a:endParaRPr lang="en-US" sz="1600" dirty="0">
                  <a:solidFill>
                    <a:srgbClr val="080808"/>
                  </a:solidFill>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6534075" y="2430006"/>
                <a:ext cx="1039259" cy="246221"/>
              </a:xfrm>
              <a:prstGeom prst="rect">
                <a:avLst/>
              </a:prstGeom>
              <a:blipFill>
                <a:blip r:embed="rId6"/>
                <a:stretch>
                  <a:fillRect l="-2353" r="-2941"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8034719" y="4872510"/>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=440.23</m:t>
                      </m:r>
                    </m:oMath>
                  </m:oMathPara>
                </a14:m>
                <a:endParaRPr lang="en-US" sz="1600" dirty="0">
                  <a:solidFill>
                    <a:srgbClr val="080808"/>
                  </a:solidFill>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8034719" y="4872510"/>
                <a:ext cx="1039259" cy="246221"/>
              </a:xfrm>
              <a:prstGeom prst="rect">
                <a:avLst/>
              </a:prstGeom>
              <a:blipFill>
                <a:blip r:embed="rId7"/>
                <a:stretch>
                  <a:fillRect l="-1754" r="-2924"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8034718" y="2406101"/>
                <a:ext cx="103925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𝑧</m:t>
                      </m:r>
                      <m:r>
                        <a:rPr lang="en-US" sz="1600" i="1" smtClean="0">
                          <a:solidFill>
                            <a:srgbClr val="080808"/>
                          </a:solidFill>
                          <a:latin typeface="Cambria Math" panose="02040503050406030204" pitchFamily="18" charset="0"/>
                          <a:ea typeface="Cambria Math" panose="02040503050406030204" pitchFamily="18" charset="0"/>
                        </a:rPr>
                        <m:t>=438.13</m:t>
                      </m:r>
                    </m:oMath>
                  </m:oMathPara>
                </a14:m>
                <a:endParaRPr lang="en-US" sz="1600" dirty="0">
                  <a:solidFill>
                    <a:srgbClr val="080808"/>
                  </a:solidFill>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8034718" y="2406101"/>
                <a:ext cx="1039259" cy="246221"/>
              </a:xfrm>
              <a:prstGeom prst="rect">
                <a:avLst/>
              </a:prstGeom>
              <a:blipFill>
                <a:blip r:embed="rId8"/>
                <a:stretch>
                  <a:fillRect l="-1754" r="-2924" b="-5000"/>
                </a:stretch>
              </a:blipFill>
            </p:spPr>
            <p:txBody>
              <a:bodyPr/>
              <a:lstStyle/>
              <a:p>
                <a:r>
                  <a:rPr lang="en-US">
                    <a:noFill/>
                  </a:rPr>
                  <a:t> </a:t>
                </a:r>
              </a:p>
            </p:txBody>
          </p:sp>
        </mc:Fallback>
      </mc:AlternateContent>
      <p:cxnSp>
        <p:nvCxnSpPr>
          <p:cNvPr id="53" name="Straight Arrow Connector 52"/>
          <p:cNvCxnSpPr/>
          <p:nvPr/>
        </p:nvCxnSpPr>
        <p:spPr>
          <a:xfrm flipH="1" flipV="1">
            <a:off x="7939566" y="3527913"/>
            <a:ext cx="651812" cy="9694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574798" y="4492969"/>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8298312" y="4219310"/>
            <a:ext cx="558402" cy="533498"/>
          </a:xfrm>
          <a:prstGeom prst="arc">
            <a:avLst>
              <a:gd name="adj1" fmla="val 1453058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80808"/>
              </a:solidFill>
            </a:endParaRPr>
          </a:p>
        </p:txBody>
      </p:sp>
      <mc:AlternateContent xmlns:mc="http://schemas.openxmlformats.org/markup-compatibility/2006" xmlns:a14="http://schemas.microsoft.com/office/drawing/2010/main">
        <mc:Choice Requires="a14">
          <p:sp>
            <p:nvSpPr>
              <p:cNvPr id="58" name="Rectangle 57"/>
              <p:cNvSpPr/>
              <p:nvPr/>
            </p:nvSpPr>
            <p:spPr>
              <a:xfrm>
                <a:off x="6145892" y="3158179"/>
                <a:ext cx="1804405"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𝑝</m:t>
                        </m:r>
                      </m:e>
                      <m:sub>
                        <m:r>
                          <a:rPr lang="en-US" sz="1600" i="1">
                            <a:solidFill>
                              <a:srgbClr val="080808"/>
                            </a:solidFill>
                            <a:latin typeface="Cambria Math" panose="02040503050406030204" pitchFamily="18" charset="0"/>
                            <a:ea typeface="Cambria Math" panose="02040503050406030204" pitchFamily="18" charset="0"/>
                          </a:rPr>
                          <m:t>4</m:t>
                        </m:r>
                      </m:sub>
                    </m:sSub>
                    <m:r>
                      <a:rPr lang="en-US" sz="1600" i="1">
                        <a:solidFill>
                          <a:srgbClr val="080808"/>
                        </a:solidFill>
                        <a:latin typeface="Cambria Math" panose="02040503050406030204" pitchFamily="18" charset="0"/>
                        <a:ea typeface="Cambria Math" panose="02040503050406030204" pitchFamily="18" charset="0"/>
                      </a:rPr>
                      <m:t>=</m:t>
                    </m:r>
                    <m:f>
                      <m:fPr>
                        <m:type m:val="lin"/>
                        <m:ctrlPr>
                          <a:rPr lang="en-US" sz="1600" i="1">
                            <a:solidFill>
                              <a:srgbClr val="080808"/>
                            </a:solidFill>
                            <a:latin typeface="Cambria Math" panose="02040503050406030204" pitchFamily="18" charset="0"/>
                            <a:ea typeface="Cambria Math" panose="02040503050406030204" pitchFamily="18" charset="0"/>
                          </a:rPr>
                        </m:ctrlPr>
                      </m:fPr>
                      <m:num>
                        <m:r>
                          <a:rPr lang="en-US" sz="1600" i="1">
                            <a:solidFill>
                              <a:srgbClr val="080808"/>
                            </a:solidFill>
                            <a:latin typeface="Cambria Math" panose="02040503050406030204" pitchFamily="18" charset="0"/>
                            <a:ea typeface="Cambria Math" panose="02040503050406030204" pitchFamily="18" charset="0"/>
                          </a:rPr>
                          <m:t>18</m:t>
                        </m:r>
                      </m:num>
                      <m:den>
                        <m:r>
                          <a:rPr lang="en-US" sz="1600" i="1">
                            <a:solidFill>
                              <a:srgbClr val="080808"/>
                            </a:solidFill>
                            <a:latin typeface="Cambria Math" panose="02040503050406030204" pitchFamily="18" charset="0"/>
                            <a:ea typeface="Cambria Math" panose="02040503050406030204" pitchFamily="18" charset="0"/>
                          </a:rPr>
                          <m:t>45</m:t>
                        </m:r>
                      </m:den>
                    </m:f>
                    <m:r>
                      <a:rPr lang="en-US" sz="1600" i="1">
                        <a:solidFill>
                          <a:srgbClr val="080808"/>
                        </a:solidFill>
                        <a:latin typeface="Cambria Math" panose="02040503050406030204" pitchFamily="18" charset="0"/>
                        <a:ea typeface="Cambria Math" panose="02040503050406030204" pitchFamily="18" charset="0"/>
                      </a:rPr>
                      <m:t>=0.4</m:t>
                    </m:r>
                  </m:oMath>
                </a14:m>
                <a:r>
                  <a:rPr lang="en-US" sz="1600" i="1" dirty="0">
                    <a:solidFill>
                      <a:srgbClr val="080808"/>
                    </a:solidFill>
                    <a:latin typeface="Cambria Math" panose="02040503050406030204" pitchFamily="18" charset="0"/>
                    <a:ea typeface="Cambria Math" panose="02040503050406030204" pitchFamily="18" charset="0"/>
                  </a:rPr>
                  <a:t> </a:t>
                </a:r>
                <a:endParaRPr lang="en-US" sz="1600" dirty="0">
                  <a:solidFill>
                    <a:srgbClr val="080808"/>
                  </a:solidFill>
                </a:endParaRPr>
              </a:p>
            </p:txBody>
          </p:sp>
        </mc:Choice>
        <mc:Fallback xmlns="">
          <p:sp>
            <p:nvSpPr>
              <p:cNvPr id="58" name="Rectangle 57"/>
              <p:cNvSpPr>
                <a:spLocks noRot="1" noChangeAspect="1" noMove="1" noResize="1" noEditPoints="1" noAdjustHandles="1" noChangeArrowheads="1" noChangeShapeType="1" noTextEdit="1"/>
              </p:cNvSpPr>
              <p:nvPr/>
            </p:nvSpPr>
            <p:spPr>
              <a:xfrm>
                <a:off x="6145892" y="3158179"/>
                <a:ext cx="1804405" cy="338554"/>
              </a:xfrm>
              <a:prstGeom prst="rect">
                <a:avLst/>
              </a:prstGeom>
              <a:blipFill>
                <a:blip r:embed="rId9"/>
                <a:stretch>
                  <a:fillRect t="-101786" b="-162500"/>
                </a:stretch>
              </a:blipFill>
            </p:spPr>
            <p:txBody>
              <a:bodyPr/>
              <a:lstStyle/>
              <a:p>
                <a:r>
                  <a:rPr lang="en-US">
                    <a:noFill/>
                  </a:rPr>
                  <a:t> </a:t>
                </a:r>
              </a:p>
            </p:txBody>
          </p:sp>
        </mc:Fallback>
      </mc:AlternateContent>
      <p:cxnSp>
        <p:nvCxnSpPr>
          <p:cNvPr id="59" name="Straight Arrow Connector 58"/>
          <p:cNvCxnSpPr/>
          <p:nvPr/>
        </p:nvCxnSpPr>
        <p:spPr>
          <a:xfrm flipH="1" flipV="1">
            <a:off x="7493793" y="3417482"/>
            <a:ext cx="647453" cy="588038"/>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8548737" y="3319427"/>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5305609" y="6189683"/>
                <a:ext cx="5023818" cy="246221"/>
              </a:xfrm>
              <a:prstGeom prst="rect">
                <a:avLst/>
              </a:prstGeom>
              <a:noFill/>
            </p:spPr>
            <p:txBody>
              <a:bodyPr wrap="square" lIns="0" tIns="0" rIns="0" bIns="0" rtlCol="0">
                <a:spAutoFit/>
              </a:bodyPr>
              <a:lstStyle/>
              <a:p>
                <a14:m>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=0.4×(2.74+1.88)+0.6×(2.1+2.64)</m:t>
                    </m:r>
                  </m:oMath>
                </a14:m>
                <a:r>
                  <a:rPr lang="en-US" sz="1600" dirty="0">
                    <a:solidFill>
                      <a:srgbClr val="080808"/>
                    </a:solidFill>
                    <a:ea typeface="Cambria Math" panose="02040503050406030204" pitchFamily="18" charset="0"/>
                  </a:rPr>
                  <a:t> = 4.88</a:t>
                </a:r>
              </a:p>
            </p:txBody>
          </p:sp>
        </mc:Choice>
        <mc:Fallback xmlns="">
          <p:sp>
            <p:nvSpPr>
              <p:cNvPr id="67" name="TextBox 66"/>
              <p:cNvSpPr txBox="1">
                <a:spLocks noRot="1" noChangeAspect="1" noMove="1" noResize="1" noEditPoints="1" noAdjustHandles="1" noChangeArrowheads="1" noChangeShapeType="1" noTextEdit="1"/>
              </p:cNvSpPr>
              <p:nvPr/>
            </p:nvSpPr>
            <p:spPr>
              <a:xfrm>
                <a:off x="5305609" y="6189683"/>
                <a:ext cx="5023818" cy="246221"/>
              </a:xfrm>
              <a:prstGeom prst="rect">
                <a:avLst/>
              </a:prstGeom>
              <a:blipFill>
                <a:blip r:embed="rId10"/>
                <a:stretch>
                  <a:fillRect l="-1456" t="-24390" b="-48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6359484" y="5308100"/>
                <a:ext cx="2615524" cy="338554"/>
              </a:xfrm>
              <a:prstGeom prst="rect">
                <a:avLst/>
              </a:prstGeom>
            </p:spPr>
            <p:txBody>
              <a:bodyPr wrap="non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3</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440.23−438.13</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2.1</a:t>
                </a:r>
              </a:p>
            </p:txBody>
          </p:sp>
        </mc:Choice>
        <mc:Fallback xmlns="">
          <p:sp>
            <p:nvSpPr>
              <p:cNvPr id="68" name="Rectangle 67"/>
              <p:cNvSpPr>
                <a:spLocks noRot="1" noChangeAspect="1" noMove="1" noResize="1" noEditPoints="1" noAdjustHandles="1" noChangeArrowheads="1" noChangeShapeType="1" noTextEdit="1"/>
              </p:cNvSpPr>
              <p:nvPr/>
            </p:nvSpPr>
            <p:spPr>
              <a:xfrm>
                <a:off x="6359484" y="5308100"/>
                <a:ext cx="2615524" cy="338554"/>
              </a:xfrm>
              <a:prstGeom prst="rect">
                <a:avLst/>
              </a:prstGeom>
              <a:blipFill>
                <a:blip r:embed="rId11"/>
                <a:stretch>
                  <a:fillRect t="-7273" r="-23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6359484" y="5646654"/>
                <a:ext cx="3043204" cy="338554"/>
              </a:xfrm>
              <a:prstGeom prst="rect">
                <a:avLst/>
              </a:prstGeom>
            </p:spPr>
            <p:txBody>
              <a:bodyPr wrap="square">
                <a:spAutoFit/>
              </a:bodyPr>
              <a:lstStyle/>
              <a:p>
                <a14:m>
                  <m:oMath xmlns:m="http://schemas.openxmlformats.org/officeDocument/2006/math">
                    <m:sSub>
                      <m:sSubPr>
                        <m:ctrlPr>
                          <a:rPr lang="en-US" sz="1600" i="1" smtClean="0">
                            <a:solidFill>
                              <a:srgbClr val="080808"/>
                            </a:solidFill>
                            <a:latin typeface="Cambria Math" panose="02040503050406030204" pitchFamily="18" charset="0"/>
                            <a:ea typeface="Cambria Math" panose="02040503050406030204" pitchFamily="18" charset="0"/>
                          </a:rPr>
                        </m:ctrlPr>
                      </m:sSubPr>
                      <m:e>
                        <m:r>
                          <a:rPr lang="en-US" sz="1600" i="1">
                            <a:solidFill>
                              <a:srgbClr val="080808"/>
                            </a:solidFill>
                            <a:latin typeface="Cambria Math" panose="02040503050406030204" pitchFamily="18" charset="0"/>
                            <a:ea typeface="Cambria Math" panose="02040503050406030204" pitchFamily="18" charset="0"/>
                          </a:rPr>
                          <m:t>∆</m:t>
                        </m:r>
                      </m:e>
                      <m:sub>
                        <m:r>
                          <a:rPr lang="en-US" sz="1600" i="1">
                            <a:solidFill>
                              <a:srgbClr val="080808"/>
                            </a:solidFill>
                            <a:latin typeface="Cambria Math" panose="02040503050406030204" pitchFamily="18" charset="0"/>
                            <a:ea typeface="Cambria Math" panose="02040503050406030204" pitchFamily="18" charset="0"/>
                          </a:rPr>
                          <m:t>4</m:t>
                        </m:r>
                      </m:sub>
                    </m:sSub>
                  </m:oMath>
                </a14:m>
                <a:r>
                  <a:rPr lang="en-US" sz="1600" i="1" dirty="0">
                    <a:solidFill>
                      <a:srgbClr val="080808"/>
                    </a:solidFill>
                    <a:latin typeface="Cambria Math" panose="02040503050406030204" pitchFamily="18" charset="0"/>
                    <a:ea typeface="Cambria Math" panose="02040503050406030204" pitchFamily="18" charset="0"/>
                  </a:rPr>
                  <a:t>=</a:t>
                </a:r>
                <a14:m>
                  <m:oMath xmlns:m="http://schemas.openxmlformats.org/officeDocument/2006/math">
                    <m:d>
                      <m:dPr>
                        <m:ctrlPr>
                          <a:rPr lang="en-US" sz="1600" i="1">
                            <a:solidFill>
                              <a:srgbClr val="080808"/>
                            </a:solidFill>
                            <a:latin typeface="Cambria Math" panose="02040503050406030204" pitchFamily="18" charset="0"/>
                            <a:ea typeface="Cambria Math" panose="02040503050406030204" pitchFamily="18" charset="0"/>
                          </a:rPr>
                        </m:ctrlPr>
                      </m:dPr>
                      <m:e>
                        <m:r>
                          <a:rPr lang="en-US" sz="1600" i="1">
                            <a:solidFill>
                              <a:srgbClr val="080808"/>
                            </a:solidFill>
                            <a:latin typeface="Cambria Math" panose="02040503050406030204" pitchFamily="18" charset="0"/>
                            <a:ea typeface="Cambria Math" panose="02040503050406030204" pitchFamily="18" charset="0"/>
                          </a:rPr>
                          <m:t>440.23−437.49</m:t>
                        </m:r>
                      </m:e>
                    </m:d>
                  </m:oMath>
                </a14:m>
                <a:r>
                  <a:rPr lang="en-US" sz="1600" i="1" dirty="0">
                    <a:solidFill>
                      <a:srgbClr val="080808"/>
                    </a:solidFill>
                    <a:latin typeface="Cambria Math" panose="02040503050406030204" pitchFamily="18" charset="0"/>
                    <a:ea typeface="Cambria Math" panose="02040503050406030204" pitchFamily="18" charset="0"/>
                  </a:rPr>
                  <a:t>=</a:t>
                </a:r>
                <a:r>
                  <a:rPr lang="en-US" sz="1600" dirty="0">
                    <a:solidFill>
                      <a:srgbClr val="080808"/>
                    </a:solidFill>
                    <a:latin typeface="Cambria Math" panose="02040503050406030204" pitchFamily="18" charset="0"/>
                    <a:ea typeface="Cambria Math" panose="02040503050406030204" pitchFamily="18" charset="0"/>
                  </a:rPr>
                  <a:t>2.74</a:t>
                </a:r>
              </a:p>
            </p:txBody>
          </p:sp>
        </mc:Choice>
        <mc:Fallback xmlns="">
          <p:sp>
            <p:nvSpPr>
              <p:cNvPr id="69" name="Rectangle 68"/>
              <p:cNvSpPr>
                <a:spLocks noRot="1" noChangeAspect="1" noMove="1" noResize="1" noEditPoints="1" noAdjustHandles="1" noChangeArrowheads="1" noChangeShapeType="1" noTextEdit="1"/>
              </p:cNvSpPr>
              <p:nvPr/>
            </p:nvSpPr>
            <p:spPr>
              <a:xfrm>
                <a:off x="6359484" y="5646654"/>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3404798" y="2857174"/>
            <a:ext cx="1224928" cy="1207107"/>
            <a:chOff x="4470364" y="3046632"/>
            <a:chExt cx="1981087" cy="1952264"/>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470364" y="3046632"/>
              <a:ext cx="998638"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3935109" y="2316250"/>
            <a:ext cx="837131" cy="461665"/>
          </a:xfrm>
          <a:prstGeom prst="rect">
            <a:avLst/>
          </a:prstGeom>
          <a:noFill/>
        </p:spPr>
        <p:txBody>
          <a:bodyPr wrap="square" rtlCol="0">
            <a:spAutoFit/>
          </a:bodyPr>
          <a:lstStyle/>
          <a:p>
            <a:r>
              <a:rPr lang="en-US" sz="2400" dirty="0">
                <a:solidFill>
                  <a:srgbClr val="FFFF00"/>
                </a:solidFill>
              </a:rPr>
              <a:t>0.99</a:t>
            </a:r>
          </a:p>
        </p:txBody>
      </p:sp>
      <p:sp>
        <p:nvSpPr>
          <p:cNvPr id="60" name="TextBox 59"/>
          <p:cNvSpPr txBox="1"/>
          <p:nvPr/>
        </p:nvSpPr>
        <p:spPr>
          <a:xfrm>
            <a:off x="3314825" y="2322285"/>
            <a:ext cx="837131" cy="461665"/>
          </a:xfrm>
          <a:prstGeom prst="rect">
            <a:avLst/>
          </a:prstGeom>
          <a:noFill/>
        </p:spPr>
        <p:txBody>
          <a:bodyPr wrap="square" rtlCol="0">
            <a:spAutoFit/>
          </a:bodyPr>
          <a:lstStyle/>
          <a:p>
            <a:r>
              <a:rPr lang="en-US" sz="2400" dirty="0">
                <a:solidFill>
                  <a:srgbClr val="FFFF00"/>
                </a:solidFill>
              </a:rPr>
              <a:t>0.95</a:t>
            </a:r>
          </a:p>
        </p:txBody>
      </p:sp>
      <p:sp>
        <p:nvSpPr>
          <p:cNvPr id="61" name="TextBox 60"/>
          <p:cNvSpPr txBox="1"/>
          <p:nvPr/>
        </p:nvSpPr>
        <p:spPr>
          <a:xfrm>
            <a:off x="3952747" y="2892047"/>
            <a:ext cx="837131" cy="461665"/>
          </a:xfrm>
          <a:prstGeom prst="rect">
            <a:avLst/>
          </a:prstGeom>
          <a:noFill/>
        </p:spPr>
        <p:txBody>
          <a:bodyPr wrap="square" rtlCol="0">
            <a:spAutoFit/>
          </a:bodyPr>
          <a:lstStyle/>
          <a:p>
            <a:r>
              <a:rPr lang="en-US" sz="2400" dirty="0">
                <a:solidFill>
                  <a:srgbClr val="FFFF00"/>
                </a:solidFill>
              </a:rPr>
              <a:t>2.64</a:t>
            </a:r>
          </a:p>
        </p:txBody>
      </p:sp>
      <p:sp>
        <p:nvSpPr>
          <p:cNvPr id="62" name="TextBox 61"/>
          <p:cNvSpPr txBox="1"/>
          <p:nvPr/>
        </p:nvSpPr>
        <p:spPr>
          <a:xfrm>
            <a:off x="3291096" y="2897668"/>
            <a:ext cx="837131" cy="461665"/>
          </a:xfrm>
          <a:prstGeom prst="rect">
            <a:avLst/>
          </a:prstGeom>
          <a:noFill/>
        </p:spPr>
        <p:txBody>
          <a:bodyPr wrap="square" rtlCol="0">
            <a:spAutoFit/>
          </a:bodyPr>
          <a:lstStyle/>
          <a:p>
            <a:r>
              <a:rPr lang="en-US" sz="2400" dirty="0">
                <a:solidFill>
                  <a:srgbClr val="FFFF00"/>
                </a:solidFill>
              </a:rPr>
              <a:t>1.88</a:t>
            </a:r>
          </a:p>
        </p:txBody>
      </p:sp>
      <mc:AlternateContent xmlns:mc="http://schemas.openxmlformats.org/markup-compatibility/2006" xmlns:a14="http://schemas.microsoft.com/office/drawing/2010/main">
        <mc:Choice Requires="a14">
          <p:sp>
            <p:nvSpPr>
              <p:cNvPr id="27" name="Rectangle 26"/>
              <p:cNvSpPr/>
              <p:nvPr/>
            </p:nvSpPr>
            <p:spPr>
              <a:xfrm>
                <a:off x="6462008" y="2652321"/>
                <a:ext cx="10107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=1.88</m:t>
                      </m:r>
                    </m:oMath>
                  </m:oMathPara>
                </a14:m>
                <a:endParaRPr lang="en-US" sz="1600" dirty="0">
                  <a:solidFill>
                    <a:srgbClr val="080808"/>
                  </a:solidFill>
                  <a:ea typeface="Cambria Math" panose="020405030504060302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6462008" y="2652321"/>
                <a:ext cx="1010725"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7941945" y="2670082"/>
                <a:ext cx="101072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80808"/>
                          </a:solidFill>
                          <a:latin typeface="Cambria Math" panose="02040503050406030204" pitchFamily="18" charset="0"/>
                          <a:ea typeface="Cambria Math" panose="02040503050406030204" pitchFamily="18" charset="0"/>
                        </a:rPr>
                        <m:t>h</m:t>
                      </m:r>
                      <m:r>
                        <a:rPr lang="en-US" sz="1600" i="1" smtClean="0">
                          <a:solidFill>
                            <a:srgbClr val="080808"/>
                          </a:solidFill>
                          <a:latin typeface="Cambria Math" panose="02040503050406030204" pitchFamily="18" charset="0"/>
                          <a:ea typeface="Cambria Math" panose="02040503050406030204" pitchFamily="18" charset="0"/>
                        </a:rPr>
                        <m:t>=2.64</m:t>
                      </m:r>
                    </m:oMath>
                  </m:oMathPara>
                </a14:m>
                <a:endParaRPr lang="en-US" sz="1600" dirty="0">
                  <a:solidFill>
                    <a:srgbClr val="080808"/>
                  </a:solidFill>
                  <a:ea typeface="Cambria Math" panose="02040503050406030204" pitchFamily="18" charset="0"/>
                </a:endParaRPr>
              </a:p>
            </p:txBody>
          </p:sp>
        </mc:Choice>
        <mc:Fallback xmlns="">
          <p:sp>
            <p:nvSpPr>
              <p:cNvPr id="65" name="Rectangle 64"/>
              <p:cNvSpPr>
                <a:spLocks noRot="1" noChangeAspect="1" noMove="1" noResize="1" noEditPoints="1" noAdjustHandles="1" noChangeArrowheads="1" noChangeShapeType="1" noTextEdit="1"/>
              </p:cNvSpPr>
              <p:nvPr/>
            </p:nvSpPr>
            <p:spPr>
              <a:xfrm>
                <a:off x="7941945" y="2670082"/>
                <a:ext cx="1010725" cy="338554"/>
              </a:xfrm>
              <a:prstGeom prst="rect">
                <a:avLst/>
              </a:prstGeom>
              <a:blipFill>
                <a:blip r:embed="rId14"/>
                <a:stretch>
                  <a:fillRect/>
                </a:stretch>
              </a:blipFill>
            </p:spPr>
            <p:txBody>
              <a:bodyPr/>
              <a:lstStyle/>
              <a:p>
                <a:r>
                  <a:rPr lang="en-US">
                    <a:noFill/>
                  </a:rPr>
                  <a:t> </a:t>
                </a:r>
              </a:p>
            </p:txBody>
          </p:sp>
        </mc:Fallback>
      </mc:AlternateContent>
      <p:sp>
        <p:nvSpPr>
          <p:cNvPr id="66" name="TextBox 65"/>
          <p:cNvSpPr txBox="1"/>
          <p:nvPr/>
        </p:nvSpPr>
        <p:spPr>
          <a:xfrm>
            <a:off x="3949152" y="3513742"/>
            <a:ext cx="837131" cy="461665"/>
          </a:xfrm>
          <a:prstGeom prst="rect">
            <a:avLst/>
          </a:prstGeom>
          <a:noFill/>
        </p:spPr>
        <p:txBody>
          <a:bodyPr wrap="square" rtlCol="0">
            <a:spAutoFit/>
          </a:bodyPr>
          <a:lstStyle/>
          <a:p>
            <a:r>
              <a:rPr lang="en-US" sz="2400" dirty="0">
                <a:solidFill>
                  <a:srgbClr val="FF0000"/>
                </a:solidFill>
              </a:rPr>
              <a:t>4.88</a:t>
            </a:r>
          </a:p>
        </p:txBody>
      </p:sp>
    </p:spTree>
    <p:extLst>
      <p:ext uri="{BB962C8B-B14F-4D97-AF65-F5344CB8AC3E}">
        <p14:creationId xmlns:p14="http://schemas.microsoft.com/office/powerpoint/2010/main" val="216407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978"/>
            <a:ext cx="8229600" cy="749186"/>
          </a:xfrm>
        </p:spPr>
        <p:txBody>
          <a:bodyPr>
            <a:normAutofit/>
          </a:bodyPr>
          <a:lstStyle/>
          <a:p>
            <a:r>
              <a:rPr lang="en-US" dirty="0" smtClean="0"/>
              <a:t>Result</a:t>
            </a:r>
            <a:endParaRPr lang="en-US" dirty="0"/>
          </a:p>
        </p:txBody>
      </p:sp>
      <p:sp>
        <p:nvSpPr>
          <p:cNvPr id="17" name="TextBox 16"/>
          <p:cNvSpPr txBox="1"/>
          <p:nvPr/>
        </p:nvSpPr>
        <p:spPr>
          <a:xfrm>
            <a:off x="2532031" y="938647"/>
            <a:ext cx="2025683" cy="461665"/>
          </a:xfrm>
          <a:prstGeom prst="rect">
            <a:avLst/>
          </a:prstGeom>
          <a:noFill/>
        </p:spPr>
        <p:txBody>
          <a:bodyPr wrap="none" rtlCol="0">
            <a:spAutoFit/>
          </a:bodyPr>
          <a:lstStyle/>
          <a:p>
            <a:r>
              <a:rPr lang="en-US" sz="2400" dirty="0">
                <a:solidFill>
                  <a:srgbClr val="080808"/>
                </a:solidFill>
              </a:rPr>
              <a:t>Elevation z (m)</a:t>
            </a:r>
          </a:p>
        </p:txBody>
      </p:sp>
      <p:sp>
        <p:nvSpPr>
          <p:cNvPr id="99" name="TextBox 98"/>
          <p:cNvSpPr txBox="1"/>
          <p:nvPr/>
        </p:nvSpPr>
        <p:spPr>
          <a:xfrm>
            <a:off x="7486278" y="891699"/>
            <a:ext cx="1673856" cy="461665"/>
          </a:xfrm>
          <a:prstGeom prst="rect">
            <a:avLst/>
          </a:prstGeom>
          <a:noFill/>
        </p:spPr>
        <p:txBody>
          <a:bodyPr wrap="none" rtlCol="0">
            <a:spAutoFit/>
          </a:bodyPr>
          <a:lstStyle/>
          <a:p>
            <a:r>
              <a:rPr lang="en-US" sz="2400" dirty="0">
                <a:solidFill>
                  <a:srgbClr val="080808"/>
                </a:solidFill>
              </a:rPr>
              <a:t>HAND h (m)</a:t>
            </a:r>
          </a:p>
        </p:txBody>
      </p:sp>
      <p:grpSp>
        <p:nvGrpSpPr>
          <p:cNvPr id="4" name="Group 3"/>
          <p:cNvGrpSpPr/>
          <p:nvPr/>
        </p:nvGrpSpPr>
        <p:grpSpPr>
          <a:xfrm>
            <a:off x="1548613" y="1612417"/>
            <a:ext cx="9311057" cy="5125772"/>
            <a:chOff x="1955014" y="1671441"/>
            <a:chExt cx="8286764" cy="4561895"/>
          </a:xfrm>
        </p:grpSpPr>
        <p:grpSp>
          <p:nvGrpSpPr>
            <p:cNvPr id="6" name="Group 5"/>
            <p:cNvGrpSpPr/>
            <p:nvPr/>
          </p:nvGrpSpPr>
          <p:grpSpPr>
            <a:xfrm>
              <a:off x="1955014" y="1671441"/>
              <a:ext cx="3492620" cy="4561893"/>
              <a:chOff x="1229114" y="1640636"/>
              <a:chExt cx="1911315" cy="2496468"/>
            </a:xfrm>
          </p:grpSpPr>
          <p:pic>
            <p:nvPicPr>
              <p:cNvPr id="45" name="Picture 44"/>
              <p:cNvPicPr>
                <a:picLocks noChangeAspect="1"/>
              </p:cNvPicPr>
              <p:nvPr/>
            </p:nvPicPr>
            <p:blipFill rotWithShape="1">
              <a:blip r:embed="rId2"/>
              <a:srcRect l="41408" t="15968" r="23392" b="36974"/>
              <a:stretch/>
            </p:blipFill>
            <p:spPr>
              <a:xfrm>
                <a:off x="1286161" y="1671828"/>
                <a:ext cx="1800219" cy="2392155"/>
              </a:xfrm>
              <a:prstGeom prst="rect">
                <a:avLst/>
              </a:prstGeom>
            </p:spPr>
          </p:pic>
          <p:grpSp>
            <p:nvGrpSpPr>
              <p:cNvPr id="16" name="Group 15"/>
              <p:cNvGrpSpPr/>
              <p:nvPr/>
            </p:nvGrpSpPr>
            <p:grpSpPr>
              <a:xfrm>
                <a:off x="1229114" y="1669146"/>
                <a:ext cx="1910897" cy="2388776"/>
                <a:chOff x="457200" y="2257610"/>
                <a:chExt cx="5575610" cy="2388776"/>
              </a:xfrm>
            </p:grpSpPr>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283605" y="1640636"/>
                <a:ext cx="1791582" cy="2496468"/>
                <a:chOff x="2232661" y="1660415"/>
                <a:chExt cx="1791582" cy="4771195"/>
              </a:xfrm>
            </p:grpSpPr>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498267" y="1777244"/>
                <a:ext cx="642162" cy="252643"/>
              </a:xfrm>
              <a:prstGeom prst="rect">
                <a:avLst/>
              </a:prstGeom>
              <a:noFill/>
            </p:spPr>
            <p:txBody>
              <a:bodyPr wrap="square" rtlCol="0">
                <a:spAutoFit/>
              </a:bodyPr>
              <a:lstStyle/>
              <a:p>
                <a:r>
                  <a:rPr lang="en-US" sz="2400" dirty="0">
                    <a:solidFill>
                      <a:srgbClr val="FFFF00"/>
                    </a:solidFill>
                  </a:rPr>
                  <a:t>435.56</a:t>
                </a:r>
              </a:p>
            </p:txBody>
          </p:sp>
          <p:sp>
            <p:nvSpPr>
              <p:cNvPr id="34" name="TextBox 33"/>
              <p:cNvSpPr txBox="1"/>
              <p:nvPr/>
            </p:nvSpPr>
            <p:spPr>
              <a:xfrm>
                <a:off x="1870533" y="1765772"/>
                <a:ext cx="593466" cy="454758"/>
              </a:xfrm>
              <a:prstGeom prst="rect">
                <a:avLst/>
              </a:prstGeom>
              <a:noFill/>
            </p:spPr>
            <p:txBody>
              <a:bodyPr wrap="square" rtlCol="0">
                <a:spAutoFit/>
              </a:bodyPr>
              <a:lstStyle/>
              <a:p>
                <a:r>
                  <a:rPr lang="en-US" sz="2400" dirty="0">
                    <a:solidFill>
                      <a:srgbClr val="FFFF00"/>
                    </a:solidFill>
                  </a:rPr>
                  <a:t>436.01</a:t>
                </a:r>
              </a:p>
            </p:txBody>
          </p:sp>
          <p:sp>
            <p:nvSpPr>
              <p:cNvPr id="35" name="TextBox 34"/>
              <p:cNvSpPr txBox="1"/>
              <p:nvPr/>
            </p:nvSpPr>
            <p:spPr>
              <a:xfrm>
                <a:off x="1282546" y="2420118"/>
                <a:ext cx="592132" cy="454758"/>
              </a:xfrm>
              <a:prstGeom prst="rect">
                <a:avLst/>
              </a:prstGeom>
              <a:noFill/>
            </p:spPr>
            <p:txBody>
              <a:bodyPr wrap="square" rtlCol="0">
                <a:spAutoFit/>
              </a:bodyPr>
              <a:lstStyle/>
              <a:p>
                <a:r>
                  <a:rPr lang="en-US" sz="2400" dirty="0">
                    <a:solidFill>
                      <a:srgbClr val="FFFF00"/>
                    </a:solidFill>
                  </a:rPr>
                  <a:t>436.44</a:t>
                </a:r>
              </a:p>
            </p:txBody>
          </p:sp>
        </p:grpSp>
        <p:pic>
          <p:nvPicPr>
            <p:cNvPr id="76" name="Picture 75"/>
            <p:cNvPicPr>
              <a:picLocks noChangeAspect="1"/>
            </p:cNvPicPr>
            <p:nvPr/>
          </p:nvPicPr>
          <p:blipFill rotWithShape="1">
            <a:blip r:embed="rId2"/>
            <a:srcRect l="41493" t="15846" r="23546" b="37094"/>
            <a:stretch/>
          </p:blipFill>
          <p:spPr>
            <a:xfrm>
              <a:off x="6497444" y="1717081"/>
              <a:ext cx="3267308" cy="4371485"/>
            </a:xfrm>
            <a:prstGeom prst="rect">
              <a:avLst/>
            </a:prstGeom>
          </p:spPr>
        </p:pic>
        <p:grpSp>
          <p:nvGrpSpPr>
            <p:cNvPr id="77" name="Group 76"/>
            <p:cNvGrpSpPr/>
            <p:nvPr/>
          </p:nvGrpSpPr>
          <p:grpSpPr>
            <a:xfrm>
              <a:off x="6385242" y="1723540"/>
              <a:ext cx="3491857" cy="4365103"/>
              <a:chOff x="457200" y="2257610"/>
              <a:chExt cx="5575610" cy="2388776"/>
            </a:xfrm>
          </p:grpSpPr>
          <p:cxnSp>
            <p:nvCxnSpPr>
              <p:cNvPr id="94" name="Straight Connector 93"/>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6484814" y="1671443"/>
              <a:ext cx="3273828" cy="4561893"/>
              <a:chOff x="2232661" y="1660415"/>
              <a:chExt cx="1791582" cy="4771195"/>
            </a:xfrm>
          </p:grpSpPr>
          <p:cxnSp>
            <p:nvCxnSpPr>
              <p:cNvPr id="90" name="Straight Connector 89"/>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8896124" y="1909885"/>
              <a:ext cx="673544" cy="461665"/>
            </a:xfrm>
            <a:prstGeom prst="rect">
              <a:avLst/>
            </a:prstGeom>
            <a:noFill/>
          </p:spPr>
          <p:txBody>
            <a:bodyPr wrap="square" rtlCol="0">
              <a:spAutoFit/>
            </a:bodyPr>
            <a:lstStyle/>
            <a:p>
              <a:r>
                <a:rPr lang="en-US" sz="2400" dirty="0">
                  <a:solidFill>
                    <a:srgbClr val="FFFF00"/>
                  </a:solidFill>
                </a:rPr>
                <a:t>0</a:t>
              </a:r>
            </a:p>
          </p:txBody>
        </p:sp>
        <p:sp>
          <p:nvSpPr>
            <p:cNvPr id="80" name="TextBox 79"/>
            <p:cNvSpPr txBox="1"/>
            <p:nvPr/>
          </p:nvSpPr>
          <p:spPr>
            <a:xfrm>
              <a:off x="7825997" y="1900109"/>
              <a:ext cx="673544" cy="461665"/>
            </a:xfrm>
            <a:prstGeom prst="rect">
              <a:avLst/>
            </a:prstGeom>
            <a:noFill/>
          </p:spPr>
          <p:txBody>
            <a:bodyPr wrap="square" rtlCol="0">
              <a:spAutoFit/>
            </a:bodyPr>
            <a:lstStyle/>
            <a:p>
              <a:r>
                <a:rPr lang="en-US" sz="2400" dirty="0">
                  <a:solidFill>
                    <a:srgbClr val="FFFF00"/>
                  </a:solidFill>
                </a:rPr>
                <a:t>0</a:t>
              </a:r>
            </a:p>
          </p:txBody>
        </p:sp>
        <p:sp>
          <p:nvSpPr>
            <p:cNvPr id="81" name="TextBox 80"/>
            <p:cNvSpPr txBox="1"/>
            <p:nvPr/>
          </p:nvSpPr>
          <p:spPr>
            <a:xfrm>
              <a:off x="6820422" y="3022424"/>
              <a:ext cx="673544" cy="461665"/>
            </a:xfrm>
            <a:prstGeom prst="rect">
              <a:avLst/>
            </a:prstGeom>
            <a:noFill/>
          </p:spPr>
          <p:txBody>
            <a:bodyPr wrap="square" rtlCol="0">
              <a:spAutoFit/>
            </a:bodyPr>
            <a:lstStyle/>
            <a:p>
              <a:r>
                <a:rPr lang="en-US" sz="2400" dirty="0">
                  <a:solidFill>
                    <a:srgbClr val="FFFF00"/>
                  </a:solidFill>
                </a:rPr>
                <a:t>0</a:t>
              </a:r>
            </a:p>
          </p:txBody>
        </p:sp>
        <p:sp>
          <p:nvSpPr>
            <p:cNvPr id="83" name="TextBox 82"/>
            <p:cNvSpPr txBox="1"/>
            <p:nvPr/>
          </p:nvSpPr>
          <p:spPr>
            <a:xfrm>
              <a:off x="8679825" y="3084796"/>
              <a:ext cx="1529722" cy="461665"/>
            </a:xfrm>
            <a:prstGeom prst="rect">
              <a:avLst/>
            </a:prstGeom>
            <a:noFill/>
          </p:spPr>
          <p:txBody>
            <a:bodyPr wrap="square" rtlCol="0">
              <a:spAutoFit/>
            </a:bodyPr>
            <a:lstStyle/>
            <a:p>
              <a:r>
                <a:rPr lang="en-US" sz="2400" dirty="0">
                  <a:solidFill>
                    <a:srgbClr val="FFFF00"/>
                  </a:solidFill>
                </a:rPr>
                <a:t>0.99</a:t>
              </a:r>
            </a:p>
          </p:txBody>
        </p:sp>
        <p:sp>
          <p:nvSpPr>
            <p:cNvPr id="84" name="TextBox 83"/>
            <p:cNvSpPr txBox="1"/>
            <p:nvPr/>
          </p:nvSpPr>
          <p:spPr>
            <a:xfrm>
              <a:off x="7642240" y="3071852"/>
              <a:ext cx="1529722" cy="461664"/>
            </a:xfrm>
            <a:prstGeom prst="rect">
              <a:avLst/>
            </a:prstGeom>
            <a:noFill/>
          </p:spPr>
          <p:txBody>
            <a:bodyPr wrap="square" rtlCol="0">
              <a:spAutoFit/>
            </a:bodyPr>
            <a:lstStyle/>
            <a:p>
              <a:r>
                <a:rPr lang="en-US" sz="2400" dirty="0">
                  <a:solidFill>
                    <a:srgbClr val="FFFF00"/>
                  </a:solidFill>
                </a:rPr>
                <a:t>0.92</a:t>
              </a:r>
            </a:p>
          </p:txBody>
        </p:sp>
        <p:sp>
          <p:nvSpPr>
            <p:cNvPr id="85" name="TextBox 84"/>
            <p:cNvSpPr txBox="1"/>
            <p:nvPr/>
          </p:nvSpPr>
          <p:spPr>
            <a:xfrm>
              <a:off x="8712056" y="4136973"/>
              <a:ext cx="1529722" cy="461665"/>
            </a:xfrm>
            <a:prstGeom prst="rect">
              <a:avLst/>
            </a:prstGeom>
            <a:noFill/>
          </p:spPr>
          <p:txBody>
            <a:bodyPr wrap="square" rtlCol="0">
              <a:spAutoFit/>
            </a:bodyPr>
            <a:lstStyle/>
            <a:p>
              <a:r>
                <a:rPr lang="en-US" sz="2400" dirty="0">
                  <a:solidFill>
                    <a:srgbClr val="FFFF00"/>
                  </a:solidFill>
                </a:rPr>
                <a:t>2.64</a:t>
              </a:r>
            </a:p>
          </p:txBody>
        </p:sp>
        <p:sp>
          <p:nvSpPr>
            <p:cNvPr id="86" name="TextBox 85"/>
            <p:cNvSpPr txBox="1"/>
            <p:nvPr/>
          </p:nvSpPr>
          <p:spPr>
            <a:xfrm>
              <a:off x="7642240" y="4147244"/>
              <a:ext cx="1529722" cy="461665"/>
            </a:xfrm>
            <a:prstGeom prst="rect">
              <a:avLst/>
            </a:prstGeom>
            <a:noFill/>
          </p:spPr>
          <p:txBody>
            <a:bodyPr wrap="square" rtlCol="0">
              <a:spAutoFit/>
            </a:bodyPr>
            <a:lstStyle/>
            <a:p>
              <a:r>
                <a:rPr lang="en-US" sz="2400" dirty="0">
                  <a:solidFill>
                    <a:srgbClr val="FFFF00"/>
                  </a:solidFill>
                </a:rPr>
                <a:t>1.88</a:t>
              </a:r>
            </a:p>
          </p:txBody>
        </p:sp>
        <p:sp>
          <p:nvSpPr>
            <p:cNvPr id="100" name="TextBox 99"/>
            <p:cNvSpPr txBox="1"/>
            <p:nvPr/>
          </p:nvSpPr>
          <p:spPr>
            <a:xfrm>
              <a:off x="3166149" y="3097209"/>
              <a:ext cx="1084464" cy="830997"/>
            </a:xfrm>
            <a:prstGeom prst="rect">
              <a:avLst/>
            </a:prstGeom>
            <a:noFill/>
          </p:spPr>
          <p:txBody>
            <a:bodyPr wrap="square" rtlCol="0">
              <a:spAutoFit/>
            </a:bodyPr>
            <a:lstStyle/>
            <a:p>
              <a:r>
                <a:rPr lang="en-US" sz="2400" dirty="0">
                  <a:solidFill>
                    <a:srgbClr val="FFFF00"/>
                  </a:solidFill>
                </a:rPr>
                <a:t>436.47</a:t>
              </a:r>
            </a:p>
          </p:txBody>
        </p:sp>
        <p:sp>
          <p:nvSpPr>
            <p:cNvPr id="101" name="TextBox 100"/>
            <p:cNvSpPr txBox="1"/>
            <p:nvPr/>
          </p:nvSpPr>
          <p:spPr>
            <a:xfrm>
              <a:off x="3177172" y="4220896"/>
              <a:ext cx="1084464" cy="830997"/>
            </a:xfrm>
            <a:prstGeom prst="rect">
              <a:avLst/>
            </a:prstGeom>
            <a:noFill/>
          </p:spPr>
          <p:txBody>
            <a:bodyPr wrap="square" rtlCol="0">
              <a:spAutoFit/>
            </a:bodyPr>
            <a:lstStyle/>
            <a:p>
              <a:r>
                <a:rPr lang="en-US" sz="2400" dirty="0">
                  <a:solidFill>
                    <a:srgbClr val="FFFF00"/>
                  </a:solidFill>
                </a:rPr>
                <a:t>437.49</a:t>
              </a:r>
            </a:p>
          </p:txBody>
        </p:sp>
        <p:sp>
          <p:nvSpPr>
            <p:cNvPr id="102" name="TextBox 101"/>
            <p:cNvSpPr txBox="1"/>
            <p:nvPr/>
          </p:nvSpPr>
          <p:spPr>
            <a:xfrm>
              <a:off x="3145853" y="5312170"/>
              <a:ext cx="1084464" cy="830997"/>
            </a:xfrm>
            <a:prstGeom prst="rect">
              <a:avLst/>
            </a:prstGeom>
            <a:noFill/>
          </p:spPr>
          <p:txBody>
            <a:bodyPr wrap="square" rtlCol="0">
              <a:spAutoFit/>
            </a:bodyPr>
            <a:lstStyle/>
            <a:p>
              <a:r>
                <a:rPr lang="en-US" sz="2400" dirty="0">
                  <a:solidFill>
                    <a:srgbClr val="FFFF00"/>
                  </a:solidFill>
                </a:rPr>
                <a:t>439.20</a:t>
              </a:r>
            </a:p>
          </p:txBody>
        </p:sp>
        <p:sp>
          <p:nvSpPr>
            <p:cNvPr id="103" name="TextBox 102"/>
            <p:cNvSpPr txBox="1"/>
            <p:nvPr/>
          </p:nvSpPr>
          <p:spPr>
            <a:xfrm>
              <a:off x="2130344" y="4220893"/>
              <a:ext cx="1084464" cy="830997"/>
            </a:xfrm>
            <a:prstGeom prst="rect">
              <a:avLst/>
            </a:prstGeom>
            <a:noFill/>
          </p:spPr>
          <p:txBody>
            <a:bodyPr wrap="square" rtlCol="0">
              <a:spAutoFit/>
            </a:bodyPr>
            <a:lstStyle/>
            <a:p>
              <a:r>
                <a:rPr lang="en-US" sz="2400" dirty="0">
                  <a:solidFill>
                    <a:srgbClr val="FFFF00"/>
                  </a:solidFill>
                </a:rPr>
                <a:t>437.15</a:t>
              </a:r>
            </a:p>
          </p:txBody>
        </p:sp>
        <p:sp>
          <p:nvSpPr>
            <p:cNvPr id="104" name="TextBox 103"/>
            <p:cNvSpPr txBox="1"/>
            <p:nvPr/>
          </p:nvSpPr>
          <p:spPr>
            <a:xfrm>
              <a:off x="2110650" y="5332270"/>
              <a:ext cx="1084464" cy="830997"/>
            </a:xfrm>
            <a:prstGeom prst="rect">
              <a:avLst/>
            </a:prstGeom>
            <a:noFill/>
          </p:spPr>
          <p:txBody>
            <a:bodyPr wrap="square" rtlCol="0">
              <a:spAutoFit/>
            </a:bodyPr>
            <a:lstStyle/>
            <a:p>
              <a:r>
                <a:rPr lang="en-US" sz="2400" dirty="0">
                  <a:solidFill>
                    <a:srgbClr val="FFFF00"/>
                  </a:solidFill>
                </a:rPr>
                <a:t>438.65</a:t>
              </a:r>
            </a:p>
          </p:txBody>
        </p:sp>
        <p:sp>
          <p:nvSpPr>
            <p:cNvPr id="105" name="TextBox 104"/>
            <p:cNvSpPr txBox="1"/>
            <p:nvPr/>
          </p:nvSpPr>
          <p:spPr>
            <a:xfrm>
              <a:off x="4279918" y="3095819"/>
              <a:ext cx="1084464" cy="830997"/>
            </a:xfrm>
            <a:prstGeom prst="rect">
              <a:avLst/>
            </a:prstGeom>
            <a:noFill/>
          </p:spPr>
          <p:txBody>
            <a:bodyPr wrap="square" rtlCol="0">
              <a:spAutoFit/>
            </a:bodyPr>
            <a:lstStyle/>
            <a:p>
              <a:r>
                <a:rPr lang="en-US" sz="2400" dirty="0">
                  <a:solidFill>
                    <a:srgbClr val="FFFF00"/>
                  </a:solidFill>
                </a:rPr>
                <a:t>436.48</a:t>
              </a:r>
            </a:p>
          </p:txBody>
        </p:sp>
        <p:sp>
          <p:nvSpPr>
            <p:cNvPr id="106" name="TextBox 105"/>
            <p:cNvSpPr txBox="1"/>
            <p:nvPr/>
          </p:nvSpPr>
          <p:spPr>
            <a:xfrm>
              <a:off x="4305494" y="4242454"/>
              <a:ext cx="1084464" cy="830997"/>
            </a:xfrm>
            <a:prstGeom prst="rect">
              <a:avLst/>
            </a:prstGeom>
            <a:noFill/>
          </p:spPr>
          <p:txBody>
            <a:bodyPr wrap="square" rtlCol="0">
              <a:spAutoFit/>
            </a:bodyPr>
            <a:lstStyle/>
            <a:p>
              <a:r>
                <a:rPr lang="en-US" sz="2400" dirty="0">
                  <a:solidFill>
                    <a:srgbClr val="FFFF00"/>
                  </a:solidFill>
                </a:rPr>
                <a:t>438.13</a:t>
              </a:r>
            </a:p>
          </p:txBody>
        </p:sp>
        <p:sp>
          <p:nvSpPr>
            <p:cNvPr id="107" name="TextBox 106"/>
            <p:cNvSpPr txBox="1"/>
            <p:nvPr/>
          </p:nvSpPr>
          <p:spPr>
            <a:xfrm>
              <a:off x="4296134" y="5366277"/>
              <a:ext cx="1084464" cy="830997"/>
            </a:xfrm>
            <a:prstGeom prst="rect">
              <a:avLst/>
            </a:prstGeom>
            <a:noFill/>
          </p:spPr>
          <p:txBody>
            <a:bodyPr wrap="square" rtlCol="0">
              <a:spAutoFit/>
            </a:bodyPr>
            <a:lstStyle/>
            <a:p>
              <a:r>
                <a:rPr lang="en-US" sz="2400" dirty="0">
                  <a:solidFill>
                    <a:srgbClr val="FFFF00"/>
                  </a:solidFill>
                </a:rPr>
                <a:t>440.22</a:t>
              </a:r>
            </a:p>
          </p:txBody>
        </p:sp>
        <p:sp>
          <p:nvSpPr>
            <p:cNvPr id="108" name="TextBox 107"/>
            <p:cNvSpPr txBox="1"/>
            <p:nvPr/>
          </p:nvSpPr>
          <p:spPr>
            <a:xfrm>
              <a:off x="6635023" y="4191706"/>
              <a:ext cx="777382" cy="461665"/>
            </a:xfrm>
            <a:prstGeom prst="rect">
              <a:avLst/>
            </a:prstGeom>
            <a:noFill/>
          </p:spPr>
          <p:txBody>
            <a:bodyPr wrap="square" rtlCol="0">
              <a:spAutoFit/>
            </a:bodyPr>
            <a:lstStyle/>
            <a:p>
              <a:r>
                <a:rPr lang="en-US" sz="2400" dirty="0">
                  <a:solidFill>
                    <a:srgbClr val="FFFF00"/>
                  </a:solidFill>
                </a:rPr>
                <a:t>0.71</a:t>
              </a:r>
            </a:p>
          </p:txBody>
        </p:sp>
        <p:sp>
          <p:nvSpPr>
            <p:cNvPr id="109" name="TextBox 108"/>
            <p:cNvSpPr txBox="1"/>
            <p:nvPr/>
          </p:nvSpPr>
          <p:spPr>
            <a:xfrm>
              <a:off x="6666247" y="5312169"/>
              <a:ext cx="777382" cy="461665"/>
            </a:xfrm>
            <a:prstGeom prst="rect">
              <a:avLst/>
            </a:prstGeom>
            <a:noFill/>
          </p:spPr>
          <p:txBody>
            <a:bodyPr wrap="square" rtlCol="0">
              <a:spAutoFit/>
            </a:bodyPr>
            <a:lstStyle/>
            <a:p>
              <a:r>
                <a:rPr lang="en-US" sz="2400" dirty="0">
                  <a:solidFill>
                    <a:srgbClr val="FFFF00"/>
                  </a:solidFill>
                </a:rPr>
                <a:t>2.20</a:t>
              </a:r>
            </a:p>
          </p:txBody>
        </p:sp>
        <p:sp>
          <p:nvSpPr>
            <p:cNvPr id="110" name="TextBox 109"/>
            <p:cNvSpPr txBox="1"/>
            <p:nvPr/>
          </p:nvSpPr>
          <p:spPr>
            <a:xfrm>
              <a:off x="7724504" y="5292847"/>
              <a:ext cx="777382" cy="461665"/>
            </a:xfrm>
            <a:prstGeom prst="rect">
              <a:avLst/>
            </a:prstGeom>
            <a:noFill/>
          </p:spPr>
          <p:txBody>
            <a:bodyPr wrap="square" rtlCol="0">
              <a:spAutoFit/>
            </a:bodyPr>
            <a:lstStyle/>
            <a:p>
              <a:r>
                <a:rPr lang="en-US" sz="2400" dirty="0">
                  <a:solidFill>
                    <a:srgbClr val="FFFF00"/>
                  </a:solidFill>
                </a:rPr>
                <a:t>3.31</a:t>
              </a:r>
            </a:p>
          </p:txBody>
        </p:sp>
        <p:sp>
          <p:nvSpPr>
            <p:cNvPr id="111" name="TextBox 110"/>
            <p:cNvSpPr txBox="1"/>
            <p:nvPr/>
          </p:nvSpPr>
          <p:spPr>
            <a:xfrm>
              <a:off x="8827606" y="5292846"/>
              <a:ext cx="777382" cy="461665"/>
            </a:xfrm>
            <a:prstGeom prst="rect">
              <a:avLst/>
            </a:prstGeom>
            <a:noFill/>
          </p:spPr>
          <p:txBody>
            <a:bodyPr wrap="square" rtlCol="0">
              <a:spAutoFit/>
            </a:bodyPr>
            <a:lstStyle/>
            <a:p>
              <a:r>
                <a:rPr lang="en-US" sz="2400" dirty="0">
                  <a:solidFill>
                    <a:srgbClr val="FFFF00"/>
                  </a:solidFill>
                </a:rPr>
                <a:t>4.68</a:t>
              </a:r>
            </a:p>
          </p:txBody>
        </p:sp>
      </p:grpSp>
    </p:spTree>
    <p:extLst>
      <p:ext uri="{BB962C8B-B14F-4D97-AF65-F5344CB8AC3E}">
        <p14:creationId xmlns:p14="http://schemas.microsoft.com/office/powerpoint/2010/main" val="1038957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12192000" cy="965200"/>
          </a:xfrm>
        </p:spPr>
        <p:txBody>
          <a:bodyPr>
            <a:noAutofit/>
          </a:bodyPr>
          <a:lstStyle/>
          <a:p>
            <a:pPr algn="ctr"/>
            <a:r>
              <a:rPr lang="en-US" sz="3600" dirty="0"/>
              <a:t>HAND from TauDEM for Onion Creek near Austin Texas</a:t>
            </a:r>
          </a:p>
        </p:txBody>
      </p:sp>
      <p:sp>
        <p:nvSpPr>
          <p:cNvPr id="4" name="TextBox 3"/>
          <p:cNvSpPr txBox="1"/>
          <p:nvPr/>
        </p:nvSpPr>
        <p:spPr>
          <a:xfrm>
            <a:off x="4865925" y="6251028"/>
            <a:ext cx="2826415" cy="369332"/>
          </a:xfrm>
          <a:prstGeom prst="rect">
            <a:avLst/>
          </a:prstGeom>
          <a:noFill/>
        </p:spPr>
        <p:txBody>
          <a:bodyPr wrap="none" rtlCol="0">
            <a:spAutoFit/>
          </a:bodyPr>
          <a:lstStyle/>
          <a:p>
            <a:r>
              <a:rPr lang="en-US" dirty="0"/>
              <a:t>1/3 arc second NED DEM</a:t>
            </a:r>
          </a:p>
        </p:txBody>
      </p:sp>
      <p:pic>
        <p:nvPicPr>
          <p:cNvPr id="7" name="Picture 6"/>
          <p:cNvPicPr>
            <a:picLocks noChangeAspect="1"/>
          </p:cNvPicPr>
          <p:nvPr/>
        </p:nvPicPr>
        <p:blipFill rotWithShape="1">
          <a:blip r:embed="rId2"/>
          <a:srcRect l="1988" t="4374" r="959" b="6245"/>
          <a:stretch/>
        </p:blipFill>
        <p:spPr>
          <a:xfrm>
            <a:off x="528144" y="922284"/>
            <a:ext cx="11154012" cy="5328744"/>
          </a:xfrm>
          <a:prstGeom prst="rect">
            <a:avLst/>
          </a:prstGeom>
        </p:spPr>
      </p:pic>
    </p:spTree>
    <p:extLst>
      <p:ext uri="{BB962C8B-B14F-4D97-AF65-F5344CB8AC3E}">
        <p14:creationId xmlns:p14="http://schemas.microsoft.com/office/powerpoint/2010/main" val="232052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Overview</a:t>
            </a:r>
          </a:p>
          <a:p>
            <a:r>
              <a:rPr lang="en-US" dirty="0"/>
              <a:t>Calculating height above the nearest drainage (HAND) from a Digital Elevation Model</a:t>
            </a:r>
          </a:p>
          <a:p>
            <a:r>
              <a:rPr lang="en-US" dirty="0">
                <a:solidFill>
                  <a:srgbClr val="FF0000"/>
                </a:solidFill>
              </a:rPr>
              <a:t>Using HAND to </a:t>
            </a:r>
            <a:r>
              <a:rPr lang="en-US" dirty="0" smtClean="0">
                <a:solidFill>
                  <a:srgbClr val="FF0000"/>
                </a:solidFill>
              </a:rPr>
              <a:t>map flood inundation for stream reach catchments</a:t>
            </a:r>
          </a:p>
          <a:p>
            <a:r>
              <a:rPr lang="en-US" dirty="0" smtClean="0"/>
              <a:t>Using HAND to determine stream reach hydraulic properties</a:t>
            </a:r>
          </a:p>
          <a:p>
            <a:r>
              <a:rPr lang="en-US" dirty="0" smtClean="0"/>
              <a:t>Further considerations</a:t>
            </a:r>
            <a:endParaRPr lang="en-US" dirty="0"/>
          </a:p>
        </p:txBody>
      </p:sp>
    </p:spTree>
    <p:extLst>
      <p:ext uri="{BB962C8B-B14F-4D97-AF65-F5344CB8AC3E}">
        <p14:creationId xmlns:p14="http://schemas.microsoft.com/office/powerpoint/2010/main" val="2936679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457201"/>
            <a:ext cx="11868150" cy="484631"/>
          </a:xfrm>
        </p:spPr>
        <p:txBody>
          <a:bodyPr>
            <a:normAutofit fontScale="90000"/>
          </a:bodyPr>
          <a:lstStyle/>
          <a:p>
            <a:pPr algn="ctr"/>
            <a:r>
              <a:rPr lang="en-US" dirty="0" smtClean="0"/>
              <a:t>Mapping Flood Inundation with Height </a:t>
            </a:r>
            <a:r>
              <a:rPr lang="en-US" dirty="0"/>
              <a:t>above the </a:t>
            </a:r>
            <a:r>
              <a:rPr lang="en-US" dirty="0" smtClean="0"/>
              <a:t>Nearest </a:t>
            </a:r>
            <a:r>
              <a:rPr lang="en-US" dirty="0"/>
              <a:t>D</a:t>
            </a:r>
            <a:r>
              <a:rPr lang="en-US" dirty="0" smtClean="0"/>
              <a:t>rainage (HAND)</a:t>
            </a:r>
            <a:endParaRPr lang="en-US" dirty="0"/>
          </a:p>
        </p:txBody>
      </p:sp>
      <p:sp>
        <p:nvSpPr>
          <p:cNvPr id="3" name="Content Placeholder 2"/>
          <p:cNvSpPr>
            <a:spLocks noGrp="1"/>
          </p:cNvSpPr>
          <p:nvPr>
            <p:ph idx="1"/>
          </p:nvPr>
        </p:nvSpPr>
        <p:spPr>
          <a:xfrm>
            <a:off x="389965" y="1386447"/>
            <a:ext cx="9147735" cy="4525963"/>
          </a:xfrm>
        </p:spPr>
        <p:txBody>
          <a:bodyPr>
            <a:noAutofit/>
          </a:bodyPr>
          <a:lstStyle/>
          <a:p>
            <a:pPr marL="457200" indent="-457200">
              <a:buFont typeface="Arial" panose="020B0604020202020204" pitchFamily="34" charset="0"/>
              <a:buChar char="•"/>
            </a:pPr>
            <a:r>
              <a:rPr lang="en-US" sz="2800" dirty="0" smtClean="0"/>
              <a:t>Each stream reach has a water depth </a:t>
            </a:r>
            <a:r>
              <a:rPr lang="en-US" sz="2800" dirty="0" err="1" smtClean="0"/>
              <a:t>h</a:t>
            </a:r>
            <a:r>
              <a:rPr lang="en-US" sz="2800" baseline="-25000" dirty="0" err="1" smtClean="0"/>
              <a:t>w</a:t>
            </a:r>
            <a:r>
              <a:rPr lang="en-US" sz="2800" dirty="0" smtClean="0"/>
              <a:t> (from a hydraulic model)</a:t>
            </a:r>
          </a:p>
          <a:p>
            <a:pPr marL="457200" indent="-457200">
              <a:buFont typeface="Arial" panose="020B0604020202020204" pitchFamily="34" charset="0"/>
              <a:buChar char="•"/>
            </a:pPr>
            <a:r>
              <a:rPr lang="en-US" sz="2800" dirty="0" smtClean="0"/>
              <a:t>Each stream reach has an ID</a:t>
            </a:r>
          </a:p>
          <a:p>
            <a:pPr marL="457200" indent="-457200">
              <a:buFont typeface="Arial" panose="020B0604020202020204" pitchFamily="34" charset="0"/>
              <a:buChar char="•"/>
            </a:pPr>
            <a:r>
              <a:rPr lang="en-US" sz="2800" dirty="0" smtClean="0"/>
              <a:t>Each grid cell has the ID of the reach it connects to and the height above the nearest stream (drainage) </a:t>
            </a:r>
            <a:r>
              <a:rPr lang="en-US" sz="2800" dirty="0" err="1" smtClean="0"/>
              <a:t>h</a:t>
            </a:r>
            <a:r>
              <a:rPr lang="en-US" sz="2800" baseline="-25000" dirty="0" err="1" smtClean="0"/>
              <a:t>d</a:t>
            </a:r>
            <a:endParaRPr lang="en-US" sz="2800" dirty="0" smtClean="0"/>
          </a:p>
          <a:p>
            <a:pPr marL="457200" indent="-457200">
              <a:buFont typeface="Arial" panose="020B0604020202020204" pitchFamily="34" charset="0"/>
              <a:buChar char="•"/>
            </a:pPr>
            <a:r>
              <a:rPr lang="en-US" sz="2800" dirty="0"/>
              <a:t>Evaluate </a:t>
            </a:r>
            <a:r>
              <a:rPr lang="en-US" sz="2800" dirty="0" smtClean="0"/>
              <a:t>inundation </a:t>
            </a:r>
            <a:r>
              <a:rPr lang="en-US" sz="2800" dirty="0"/>
              <a:t>using </a:t>
            </a:r>
            <a:r>
              <a:rPr lang="en-US" sz="2800" dirty="0" err="1" smtClean="0"/>
              <a:t>h</a:t>
            </a:r>
            <a:r>
              <a:rPr lang="en-US" sz="2800" baseline="-25000" dirty="0" err="1" smtClean="0"/>
              <a:t>w</a:t>
            </a:r>
            <a:r>
              <a:rPr lang="en-US" sz="2800" dirty="0" err="1" smtClean="0"/>
              <a:t>-h</a:t>
            </a:r>
            <a:r>
              <a:rPr lang="en-US" sz="2800" baseline="-25000" dirty="0" err="1" smtClean="0"/>
              <a:t>d</a:t>
            </a:r>
            <a:r>
              <a:rPr lang="en-US" sz="2800" baseline="-25000" dirty="0" smtClean="0"/>
              <a:t> </a:t>
            </a:r>
            <a:r>
              <a:rPr lang="en-US" sz="2800" dirty="0" smtClean="0"/>
              <a:t> </a:t>
            </a:r>
          </a:p>
          <a:p>
            <a:pPr marL="800100" lvl="2" indent="0">
              <a:buNone/>
            </a:pPr>
            <a:r>
              <a:rPr lang="en-US" dirty="0" smtClean="0"/>
              <a:t>If(</a:t>
            </a:r>
            <a:r>
              <a:rPr lang="en-US" dirty="0" err="1" smtClean="0"/>
              <a:t>h</a:t>
            </a:r>
            <a:r>
              <a:rPr lang="en-US" baseline="-25000" dirty="0" err="1" smtClean="0"/>
              <a:t>w</a:t>
            </a:r>
            <a:r>
              <a:rPr lang="en-US" dirty="0" smtClean="0"/>
              <a:t>(id) &gt; </a:t>
            </a:r>
            <a:r>
              <a:rPr lang="en-US" dirty="0" err="1" smtClean="0"/>
              <a:t>h</a:t>
            </a:r>
            <a:r>
              <a:rPr lang="en-US" baseline="-25000" dirty="0" err="1" smtClean="0"/>
              <a:t>d</a:t>
            </a:r>
            <a:r>
              <a:rPr lang="en-US" dirty="0" smtClean="0"/>
              <a:t>(id))</a:t>
            </a:r>
          </a:p>
          <a:p>
            <a:pPr marL="1257300" lvl="3" indent="0">
              <a:buNone/>
            </a:pPr>
            <a:r>
              <a:rPr lang="en-US" dirty="0" smtClean="0"/>
              <a:t>Inundation depth = </a:t>
            </a:r>
            <a:r>
              <a:rPr lang="en-US" dirty="0" err="1" smtClean="0"/>
              <a:t>h</a:t>
            </a:r>
            <a:r>
              <a:rPr lang="en-US" baseline="-25000" dirty="0" err="1" smtClean="0"/>
              <a:t>w</a:t>
            </a:r>
            <a:r>
              <a:rPr lang="en-US" dirty="0" smtClean="0"/>
              <a:t>(id</a:t>
            </a:r>
            <a:r>
              <a:rPr lang="en-US" dirty="0"/>
              <a:t>) </a:t>
            </a:r>
            <a:r>
              <a:rPr lang="en-US" dirty="0" smtClean="0"/>
              <a:t>- </a:t>
            </a:r>
            <a:r>
              <a:rPr lang="en-US" dirty="0" err="1" smtClean="0"/>
              <a:t>h</a:t>
            </a:r>
            <a:r>
              <a:rPr lang="en-US" baseline="-25000" dirty="0" err="1" smtClean="0"/>
              <a:t>d</a:t>
            </a:r>
            <a:r>
              <a:rPr lang="en-US" dirty="0" smtClean="0"/>
              <a:t>(id)</a:t>
            </a:r>
          </a:p>
          <a:p>
            <a:pPr marL="800100" lvl="2" indent="0">
              <a:buNone/>
            </a:pPr>
            <a:r>
              <a:rPr lang="en-US" dirty="0" smtClean="0"/>
              <a:t>Else</a:t>
            </a:r>
          </a:p>
          <a:p>
            <a:pPr marL="1257300" lvl="3" indent="0">
              <a:buNone/>
            </a:pPr>
            <a:r>
              <a:rPr lang="en-US" dirty="0" smtClean="0"/>
              <a:t>Inundation depth = 0</a:t>
            </a:r>
            <a:endParaRPr lang="en-US" dirty="0"/>
          </a:p>
          <a:p>
            <a:pPr marL="800100" lvl="2" indent="0"/>
            <a:endParaRPr lang="en-US" dirty="0"/>
          </a:p>
        </p:txBody>
      </p:sp>
    </p:spTree>
    <p:extLst>
      <p:ext uri="{BB962C8B-B14F-4D97-AF65-F5344CB8AC3E}">
        <p14:creationId xmlns:p14="http://schemas.microsoft.com/office/powerpoint/2010/main" val="2750173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t>Calculating height above the nearest drainage (HAND) from a Digital Elevation Model</a:t>
            </a:r>
          </a:p>
          <a:p>
            <a:r>
              <a:rPr lang="en-US" dirty="0" smtClean="0"/>
              <a:t>Using HAND to map flood inundation for stream reach catchments</a:t>
            </a:r>
          </a:p>
          <a:p>
            <a:r>
              <a:rPr lang="en-US" dirty="0" smtClean="0"/>
              <a:t>Using HAND to determine stream reach hydraulic properties</a:t>
            </a:r>
          </a:p>
          <a:p>
            <a:r>
              <a:rPr lang="en-US" dirty="0" smtClean="0"/>
              <a:t>Further considerations</a:t>
            </a:r>
            <a:endParaRPr lang="en-US" dirty="0"/>
          </a:p>
        </p:txBody>
      </p:sp>
    </p:spTree>
    <p:extLst>
      <p:ext uri="{BB962C8B-B14F-4D97-AF65-F5344CB8AC3E}">
        <p14:creationId xmlns:p14="http://schemas.microsoft.com/office/powerpoint/2010/main" val="469816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Object 48"/>
          <p:cNvGraphicFramePr>
            <a:graphicFrameLocks/>
          </p:cNvGraphicFramePr>
          <p:nvPr>
            <p:extLst/>
          </p:nvPr>
        </p:nvGraphicFramePr>
        <p:xfrm>
          <a:off x="6288796" y="2506461"/>
          <a:ext cx="4077224" cy="3295926"/>
        </p:xfrm>
        <a:graphic>
          <a:graphicData uri="http://schemas.openxmlformats.org/presentationml/2006/ole">
            <mc:AlternateContent xmlns:mc="http://schemas.openxmlformats.org/markup-compatibility/2006">
              <mc:Choice xmlns:v="urn:schemas-microsoft-com:vml" Requires="v">
                <p:oleObj spid="_x0000_s13320" name="Worksheet" r:id="rId4" imgW="2486112" imgH="2009711" progId="Excel.Sheet.8">
                  <p:embed/>
                </p:oleObj>
              </mc:Choice>
              <mc:Fallback>
                <p:oleObj name="Worksheet" r:id="rId4" imgW="2486112" imgH="2009711" progId="Excel.Sheet.8">
                  <p:embed/>
                  <p:pic>
                    <p:nvPicPr>
                      <p:cNvPr id="49" name="Object 48"/>
                      <p:cNvPicPr>
                        <a:picLocks noChangeAspect="1" noChangeArrowheads="1"/>
                      </p:cNvPicPr>
                      <p:nvPr/>
                    </p:nvPicPr>
                    <p:blipFill>
                      <a:blip r:embed="rId5"/>
                      <a:srcRect/>
                      <a:stretch>
                        <a:fillRect/>
                      </a:stretch>
                    </p:blipFill>
                    <p:spPr bwMode="auto">
                      <a:xfrm>
                        <a:off x="6288796" y="2506461"/>
                        <a:ext cx="4077224" cy="3295926"/>
                      </a:xfrm>
                      <a:prstGeom prst="rect">
                        <a:avLst/>
                      </a:prstGeom>
                      <a:solidFill>
                        <a:schemeClr val="bg1"/>
                      </a:solidFill>
                      <a:ln>
                        <a:noFill/>
                      </a:ln>
                      <a:effectLst/>
                      <a:extLst/>
                    </p:spPr>
                  </p:pic>
                </p:oleObj>
              </mc:Fallback>
            </mc:AlternateContent>
          </a:graphicData>
        </a:graphic>
      </p:graphicFrame>
      <p:sp>
        <p:nvSpPr>
          <p:cNvPr id="50" name="Rectangle 6"/>
          <p:cNvSpPr txBox="1">
            <a:spLocks noChangeArrowheads="1"/>
          </p:cNvSpPr>
          <p:nvPr/>
        </p:nvSpPr>
        <p:spPr>
          <a:xfrm>
            <a:off x="2051539" y="-68450"/>
            <a:ext cx="8088923" cy="13716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smtClean="0">
                <a:solidFill>
                  <a:srgbClr val="007AC2"/>
                </a:solidFill>
                <a:cs typeface="Avenir LT Std 85 Heavy"/>
              </a:rPr>
              <a:t>Mapping </a:t>
            </a:r>
            <a:r>
              <a:rPr lang="en-US" sz="3600" dirty="0">
                <a:solidFill>
                  <a:srgbClr val="007AC2"/>
                </a:solidFill>
                <a:cs typeface="Avenir LT Std 85 Heavy"/>
              </a:rPr>
              <a:t>from height above nearest drainage to flood extent</a:t>
            </a:r>
          </a:p>
        </p:txBody>
      </p:sp>
      <p:graphicFrame>
        <p:nvGraphicFramePr>
          <p:cNvPr id="51" name="Object 78"/>
          <p:cNvGraphicFramePr>
            <a:graphicFrameLocks noChangeAspect="1"/>
          </p:cNvGraphicFramePr>
          <p:nvPr>
            <p:extLst/>
          </p:nvPr>
        </p:nvGraphicFramePr>
        <p:xfrm>
          <a:off x="1901115" y="2506462"/>
          <a:ext cx="4069787" cy="3290887"/>
        </p:xfrm>
        <a:graphic>
          <a:graphicData uri="http://schemas.openxmlformats.org/presentationml/2006/ole">
            <mc:AlternateContent xmlns:mc="http://schemas.openxmlformats.org/markup-compatibility/2006">
              <mc:Choice xmlns:v="urn:schemas-microsoft-com:vml" Requires="v">
                <p:oleObj spid="_x0000_s13321" name="Worksheet" r:id="rId6" imgW="2485926" imgH="2009880" progId="Excel.Sheet.8">
                  <p:embed/>
                </p:oleObj>
              </mc:Choice>
              <mc:Fallback>
                <p:oleObj name="Worksheet" r:id="rId6" imgW="2485926" imgH="2009880" progId="Excel.Sheet.8">
                  <p:embed/>
                  <p:pic>
                    <p:nvPicPr>
                      <p:cNvPr id="51" name="Object 78"/>
                      <p:cNvPicPr>
                        <a:picLocks noChangeAspect="1" noChangeArrowheads="1"/>
                      </p:cNvPicPr>
                      <p:nvPr/>
                    </p:nvPicPr>
                    <p:blipFill>
                      <a:blip r:embed="rId7"/>
                      <a:srcRect/>
                      <a:stretch>
                        <a:fillRect/>
                      </a:stretch>
                    </p:blipFill>
                    <p:spPr bwMode="auto">
                      <a:xfrm>
                        <a:off x="1901115" y="2506462"/>
                        <a:ext cx="4069787" cy="3290887"/>
                      </a:xfrm>
                      <a:prstGeom prst="rect">
                        <a:avLst/>
                      </a:prstGeom>
                      <a:solidFill>
                        <a:schemeClr val="bg1"/>
                      </a:solidFill>
                      <a:ln>
                        <a:noFill/>
                      </a:ln>
                      <a:effectLst/>
                    </p:spPr>
                  </p:pic>
                </p:oleObj>
              </mc:Fallback>
            </mc:AlternateContent>
          </a:graphicData>
        </a:graphic>
      </p:graphicFrame>
      <p:sp>
        <p:nvSpPr>
          <p:cNvPr id="52" name="Line 86"/>
          <p:cNvSpPr>
            <a:spLocks noChangeShapeType="1"/>
          </p:cNvSpPr>
          <p:nvPr/>
        </p:nvSpPr>
        <p:spPr bwMode="auto">
          <a:xfrm flipH="1" flipV="1">
            <a:off x="2619638" y="5036569"/>
            <a:ext cx="796267" cy="1281027"/>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3" name="Rectangle 6"/>
          <p:cNvSpPr txBox="1">
            <a:spLocks noChangeArrowheads="1"/>
          </p:cNvSpPr>
          <p:nvPr/>
        </p:nvSpPr>
        <p:spPr bwMode="auto">
          <a:xfrm>
            <a:off x="1906137" y="854880"/>
            <a:ext cx="402609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a:solidFill>
                  <a:srgbClr val="1F497D"/>
                </a:solidFill>
                <a:latin typeface="Calibri"/>
              </a:rPr>
              <a:t>Reach and Watershed id</a:t>
            </a:r>
            <a:endParaRPr lang="en-US" sz="2800" dirty="0">
              <a:solidFill>
                <a:srgbClr val="1F497D"/>
              </a:solidFill>
              <a:latin typeface="Calibri"/>
            </a:endParaRPr>
          </a:p>
        </p:txBody>
      </p:sp>
      <p:sp>
        <p:nvSpPr>
          <p:cNvPr id="54" name="Rectangle 6"/>
          <p:cNvSpPr txBox="1">
            <a:spLocks noChangeArrowheads="1"/>
          </p:cNvSpPr>
          <p:nvPr/>
        </p:nvSpPr>
        <p:spPr bwMode="auto">
          <a:xfrm>
            <a:off x="6172201" y="1112715"/>
            <a:ext cx="405338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a:solidFill>
                  <a:srgbClr val="1F497D"/>
                </a:solidFill>
                <a:latin typeface="Calibri"/>
              </a:rPr>
              <a:t>Height above nearest drainage raster </a:t>
            </a:r>
            <a:r>
              <a:rPr lang="en-US" sz="2800" dirty="0" err="1">
                <a:solidFill>
                  <a:srgbClr val="1F497D"/>
                </a:solidFill>
                <a:latin typeface="Calibri"/>
              </a:rPr>
              <a:t>h</a:t>
            </a:r>
            <a:r>
              <a:rPr lang="en-US" sz="2800" baseline="-25000" dirty="0" err="1">
                <a:solidFill>
                  <a:srgbClr val="1F497D"/>
                </a:solidFill>
                <a:latin typeface="Calibri"/>
              </a:rPr>
              <a:t>HAND</a:t>
            </a:r>
            <a:endParaRPr lang="en-US" sz="2800" dirty="0">
              <a:solidFill>
                <a:srgbClr val="1F497D"/>
              </a:solidFill>
              <a:latin typeface="Calibri"/>
            </a:endParaRPr>
          </a:p>
        </p:txBody>
      </p:sp>
      <p:sp>
        <p:nvSpPr>
          <p:cNvPr id="55" name="Rectangle 54"/>
          <p:cNvSpPr/>
          <p:nvPr/>
        </p:nvSpPr>
        <p:spPr>
          <a:xfrm>
            <a:off x="3906185" y="1907297"/>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(1) = 3.5</a:t>
            </a:r>
          </a:p>
        </p:txBody>
      </p:sp>
      <p:sp>
        <p:nvSpPr>
          <p:cNvPr id="56" name="Rectangle 55"/>
          <p:cNvSpPr/>
          <p:nvPr/>
        </p:nvSpPr>
        <p:spPr>
          <a:xfrm>
            <a:off x="2971801" y="6292713"/>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(2) = 2.5</a:t>
            </a:r>
          </a:p>
        </p:txBody>
      </p:sp>
      <p:sp>
        <p:nvSpPr>
          <p:cNvPr id="57" name="Rectangle 56"/>
          <p:cNvSpPr/>
          <p:nvPr/>
        </p:nvSpPr>
        <p:spPr>
          <a:xfrm>
            <a:off x="6096001" y="6322636"/>
            <a:ext cx="1186543" cy="369332"/>
          </a:xfrm>
          <a:prstGeom prst="rect">
            <a:avLst/>
          </a:prstGeom>
        </p:spPr>
        <p:txBody>
          <a:bodyPr wrap="none">
            <a:spAutoFit/>
          </a:bodyPr>
          <a:lstStyle/>
          <a:p>
            <a:r>
              <a:rPr lang="en-US" dirty="0" err="1">
                <a:solidFill>
                  <a:prstClr val="black"/>
                </a:solidFill>
                <a:latin typeface="Calibri"/>
              </a:rPr>
              <a:t>h</a:t>
            </a:r>
            <a:r>
              <a:rPr lang="en-US" baseline="-25000" dirty="0" err="1">
                <a:solidFill>
                  <a:prstClr val="black"/>
                </a:solidFill>
                <a:latin typeface="Calibri"/>
              </a:rPr>
              <a:t>w</a:t>
            </a:r>
            <a:r>
              <a:rPr lang="en-US" dirty="0">
                <a:solidFill>
                  <a:prstClr val="black"/>
                </a:solidFill>
                <a:latin typeface="Calibri"/>
              </a:rPr>
              <a:t>(3) = 1.5</a:t>
            </a:r>
          </a:p>
        </p:txBody>
      </p:sp>
      <p:sp>
        <p:nvSpPr>
          <p:cNvPr id="58" name="Line 86"/>
          <p:cNvSpPr>
            <a:spLocks noChangeShapeType="1"/>
          </p:cNvSpPr>
          <p:nvPr/>
        </p:nvSpPr>
        <p:spPr bwMode="auto">
          <a:xfrm flipH="1" flipV="1">
            <a:off x="5046665" y="5006228"/>
            <a:ext cx="1430334" cy="1411252"/>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9" name="Line 86"/>
          <p:cNvSpPr>
            <a:spLocks noChangeShapeType="1"/>
          </p:cNvSpPr>
          <p:nvPr/>
        </p:nvSpPr>
        <p:spPr bwMode="auto">
          <a:xfrm flipH="1">
            <a:off x="3415903" y="2276629"/>
            <a:ext cx="775097" cy="445216"/>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0" name="Freeform 59"/>
          <p:cNvSpPr/>
          <p:nvPr/>
        </p:nvSpPr>
        <p:spPr>
          <a:xfrm>
            <a:off x="6698089" y="2525060"/>
            <a:ext cx="2432176" cy="964164"/>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5"/>
              <a:gd name="connsiteY0" fmla="*/ 320481 h 982825"/>
              <a:gd name="connsiteX1" fmla="*/ 2034072 w 2432175"/>
              <a:gd name="connsiteY1" fmla="*/ 659364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79846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54965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64164"/>
              <a:gd name="connsiteX1" fmla="*/ 2034072 w 2432176"/>
              <a:gd name="connsiteY1" fmla="*/ 659364 h 964164"/>
              <a:gd name="connsiteX2" fmla="*/ 2432176 w 2432176"/>
              <a:gd name="connsiteY2" fmla="*/ 656384 h 964164"/>
              <a:gd name="connsiteX3" fmla="*/ 2432175 w 2432176"/>
              <a:gd name="connsiteY3" fmla="*/ 954965 h 964164"/>
              <a:gd name="connsiteX4" fmla="*/ 6220 w 2432176"/>
              <a:gd name="connsiteY4" fmla="*/ 964164 h 964164"/>
              <a:gd name="connsiteX5" fmla="*/ 0 w 2432176"/>
              <a:gd name="connsiteY5" fmla="*/ 646923 h 964164"/>
              <a:gd name="connsiteX6" fmla="*/ 416766 w 2432176"/>
              <a:gd name="connsiteY6" fmla="*/ 646923 h 964164"/>
              <a:gd name="connsiteX7" fmla="*/ 391884 w 2432176"/>
              <a:gd name="connsiteY7" fmla="*/ 323463 h 964164"/>
              <a:gd name="connsiteX8" fmla="*/ 808652 w 2432176"/>
              <a:gd name="connsiteY8" fmla="*/ 317242 h 964164"/>
              <a:gd name="connsiteX9" fmla="*/ 789990 w 2432176"/>
              <a:gd name="connsiteY9" fmla="*/ 0 h 964164"/>
              <a:gd name="connsiteX10" fmla="*/ 1206757 w 2432176"/>
              <a:gd name="connsiteY10" fmla="*/ 12441 h 964164"/>
              <a:gd name="connsiteX11" fmla="*/ 1212975 w 2432176"/>
              <a:gd name="connsiteY11" fmla="*/ 332924 h 964164"/>
              <a:gd name="connsiteX12" fmla="*/ 2034069 w 2432176"/>
              <a:gd name="connsiteY12" fmla="*/ 320481 h 9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2176" h="964164">
                <a:moveTo>
                  <a:pt x="2034069" y="320481"/>
                </a:moveTo>
                <a:lnTo>
                  <a:pt x="2034072" y="659364"/>
                </a:lnTo>
                <a:lnTo>
                  <a:pt x="2432176" y="656384"/>
                </a:lnTo>
                <a:cubicBezTo>
                  <a:pt x="2432176" y="764205"/>
                  <a:pt x="2432175" y="847144"/>
                  <a:pt x="2432175" y="954965"/>
                </a:cubicBezTo>
                <a:lnTo>
                  <a:pt x="6220" y="964164"/>
                </a:lnTo>
                <a:lnTo>
                  <a:pt x="0" y="646923"/>
                </a:lnTo>
                <a:lnTo>
                  <a:pt x="416766" y="646923"/>
                </a:lnTo>
                <a:lnTo>
                  <a:pt x="391884" y="323463"/>
                </a:lnTo>
                <a:lnTo>
                  <a:pt x="808652" y="317242"/>
                </a:lnTo>
                <a:lnTo>
                  <a:pt x="789990" y="0"/>
                </a:lnTo>
                <a:lnTo>
                  <a:pt x="1206757" y="12441"/>
                </a:lnTo>
                <a:lnTo>
                  <a:pt x="1212975" y="332924"/>
                </a:lnTo>
                <a:lnTo>
                  <a:pt x="2034069" y="320481"/>
                </a:lnTo>
                <a:close/>
              </a:path>
            </a:pathLst>
          </a:custGeom>
          <a:noFill/>
          <a:ln w="57150" cap="flat" cmpd="sng" algn="ctr">
            <a:solidFill>
              <a:srgbClr val="C0504D">
                <a:lumMod val="60000"/>
                <a:lumOff val="40000"/>
              </a:srgbClr>
            </a:solidFill>
            <a:prstDash val="solid"/>
          </a:ln>
          <a:effectLst/>
        </p:spPr>
        <p:txBody>
          <a:bodyPr rtlCol="0" anchor="ctr"/>
          <a:lstStyle/>
          <a:p>
            <a:pPr algn="ctr">
              <a:defRPr/>
            </a:pPr>
            <a:endParaRPr lang="en-US" kern="0">
              <a:solidFill>
                <a:prstClr val="white"/>
              </a:solidFill>
              <a:latin typeface="Calibri"/>
            </a:endParaRPr>
          </a:p>
        </p:txBody>
      </p:sp>
      <p:sp>
        <p:nvSpPr>
          <p:cNvPr id="61" name="Freeform 60"/>
          <p:cNvSpPr/>
          <p:nvPr/>
        </p:nvSpPr>
        <p:spPr>
          <a:xfrm>
            <a:off x="6303090" y="3515662"/>
            <a:ext cx="1598646" cy="2282888"/>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617306 w 1617308"/>
              <a:gd name="connsiteY10" fmla="*/ 0 h 2282888"/>
              <a:gd name="connsiteX0" fmla="*/ 1598645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598645 w 1617308"/>
              <a:gd name="connsiteY10" fmla="*/ 0 h 2282888"/>
              <a:gd name="connsiteX0" fmla="*/ 1598645 w 1598646"/>
              <a:gd name="connsiteY0" fmla="*/ 0 h 2282888"/>
              <a:gd name="connsiteX1" fmla="*/ 1598646 w 1598646"/>
              <a:gd name="connsiteY1" fmla="*/ 1953208 h 2282888"/>
              <a:gd name="connsiteX2" fmla="*/ 800614 w 1598646"/>
              <a:gd name="connsiteY2" fmla="*/ 1953206 h 2282888"/>
              <a:gd name="connsiteX3" fmla="*/ 794394 w 1598646"/>
              <a:gd name="connsiteY3" fmla="*/ 2282888 h 2282888"/>
              <a:gd name="connsiteX4" fmla="*/ 377627 w 1598646"/>
              <a:gd name="connsiteY4" fmla="*/ 2270447 h 2282888"/>
              <a:gd name="connsiteX5" fmla="*/ 383847 w 1598646"/>
              <a:gd name="connsiteY5" fmla="*/ 1953206 h 2282888"/>
              <a:gd name="connsiteX6" fmla="*/ 1 w 1598646"/>
              <a:gd name="connsiteY6" fmla="*/ 1965650 h 2282888"/>
              <a:gd name="connsiteX7" fmla="*/ 0 w 1598646"/>
              <a:gd name="connsiteY7" fmla="*/ 317242 h 2282888"/>
              <a:gd name="connsiteX8" fmla="*/ 385666 w 1598646"/>
              <a:gd name="connsiteY8" fmla="*/ 311022 h 2282888"/>
              <a:gd name="connsiteX9" fmla="*/ 385665 w 1598646"/>
              <a:gd name="connsiteY9" fmla="*/ 0 h 2282888"/>
              <a:gd name="connsiteX10" fmla="*/ 1598645 w 1598646"/>
              <a:gd name="connsiteY10" fmla="*/ 0 h 228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646" h="2282888">
                <a:moveTo>
                  <a:pt x="1598645" y="0"/>
                </a:moveTo>
                <a:cubicBezTo>
                  <a:pt x="1598646" y="644849"/>
                  <a:pt x="1598645" y="1308359"/>
                  <a:pt x="1598646" y="1953208"/>
                </a:cubicBezTo>
                <a:lnTo>
                  <a:pt x="800614" y="1953206"/>
                </a:lnTo>
                <a:lnTo>
                  <a:pt x="794394" y="2282888"/>
                </a:lnTo>
                <a:lnTo>
                  <a:pt x="377627" y="2270447"/>
                </a:lnTo>
                <a:lnTo>
                  <a:pt x="383847" y="1953206"/>
                </a:lnTo>
                <a:lnTo>
                  <a:pt x="1" y="1965650"/>
                </a:lnTo>
                <a:cubicBezTo>
                  <a:pt x="1" y="1416181"/>
                  <a:pt x="0" y="866711"/>
                  <a:pt x="0" y="317242"/>
                </a:cubicBezTo>
                <a:lnTo>
                  <a:pt x="385666" y="311022"/>
                </a:lnTo>
                <a:cubicBezTo>
                  <a:pt x="385666" y="207348"/>
                  <a:pt x="385665" y="103674"/>
                  <a:pt x="385665" y="0"/>
                </a:cubicBezTo>
                <a:lnTo>
                  <a:pt x="1598645" y="0"/>
                </a:lnTo>
                <a:close/>
              </a:path>
            </a:pathLst>
          </a:custGeom>
          <a:noFill/>
          <a:ln w="57150" cap="flat" cmpd="sng" algn="ctr">
            <a:solidFill>
              <a:srgbClr val="9BBB59">
                <a:lumMod val="60000"/>
                <a:lumOff val="40000"/>
              </a:srgbClr>
            </a:solidFill>
            <a:prstDash val="solid"/>
          </a:ln>
          <a:effectLst/>
        </p:spPr>
        <p:txBody>
          <a:bodyPr rtlCol="0" anchor="ctr"/>
          <a:lstStyle/>
          <a:p>
            <a:pPr algn="ctr">
              <a:defRPr/>
            </a:pPr>
            <a:endParaRPr lang="en-US" kern="0">
              <a:solidFill>
                <a:prstClr val="white"/>
              </a:solidFill>
              <a:latin typeface="Calibri"/>
            </a:endParaRPr>
          </a:p>
        </p:txBody>
      </p:sp>
      <p:sp>
        <p:nvSpPr>
          <p:cNvPr id="62" name="Freeform 61"/>
          <p:cNvSpPr/>
          <p:nvPr/>
        </p:nvSpPr>
        <p:spPr>
          <a:xfrm>
            <a:off x="7940915" y="3518360"/>
            <a:ext cx="2401077" cy="2282887"/>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2013593"/>
              <a:gd name="connsiteY0" fmla="*/ 18662 h 2301550"/>
              <a:gd name="connsiteX1" fmla="*/ 1617308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1617306 w 2013593"/>
              <a:gd name="connsiteY0" fmla="*/ 18662 h 2301550"/>
              <a:gd name="connsiteX1" fmla="*/ 2009193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407298 w 2407298"/>
              <a:gd name="connsiteY9" fmla="*/ 976602 h 1971866"/>
              <a:gd name="connsiteX10" fmla="*/ 2407298 w 2407298"/>
              <a:gd name="connsiteY10"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05519 w 2407298"/>
              <a:gd name="connsiteY9" fmla="*/ 961462 h 1971866"/>
              <a:gd name="connsiteX10" fmla="*/ 2407298 w 2407298"/>
              <a:gd name="connsiteY10" fmla="*/ 976602 h 1971866"/>
              <a:gd name="connsiteX11" fmla="*/ 2407298 w 2407298"/>
              <a:gd name="connsiteY11"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56123 h 1998243"/>
              <a:gd name="connsiteX1" fmla="*/ 2009193 w 2407298"/>
              <a:gd name="connsiteY1" fmla="*/ 1649902 h 1998243"/>
              <a:gd name="connsiteX2" fmla="*/ 2013593 w 2407298"/>
              <a:gd name="connsiteY2" fmla="*/ 1992023 h 1998243"/>
              <a:gd name="connsiteX3" fmla="*/ 794394 w 2407298"/>
              <a:gd name="connsiteY3" fmla="*/ 1998243 h 1998243"/>
              <a:gd name="connsiteX4" fmla="*/ 377627 w 2407298"/>
              <a:gd name="connsiteY4" fmla="*/ 1985802 h 1998243"/>
              <a:gd name="connsiteX5" fmla="*/ 383847 w 2407298"/>
              <a:gd name="connsiteY5" fmla="*/ 1668561 h 1998243"/>
              <a:gd name="connsiteX6" fmla="*/ 1 w 2407298"/>
              <a:gd name="connsiteY6" fmla="*/ 1681005 h 1998243"/>
              <a:gd name="connsiteX7" fmla="*/ 0 w 2407298"/>
              <a:gd name="connsiteY7" fmla="*/ 32597 h 1998243"/>
              <a:gd name="connsiteX8" fmla="*/ 385666 w 2407298"/>
              <a:gd name="connsiteY8" fmla="*/ 26377 h 1998243"/>
              <a:gd name="connsiteX9" fmla="*/ 1601193 w 2407298"/>
              <a:gd name="connsiteY9" fmla="*/ 17456 h 1998243"/>
              <a:gd name="connsiteX10" fmla="*/ 2011740 w 2407298"/>
              <a:gd name="connsiteY10" fmla="*/ 347137 h 1998243"/>
              <a:gd name="connsiteX11" fmla="*/ 2005519 w 2407298"/>
              <a:gd name="connsiteY11" fmla="*/ 987839 h 1998243"/>
              <a:gd name="connsiteX12" fmla="*/ 2407298 w 2407298"/>
              <a:gd name="connsiteY12" fmla="*/ 1002979 h 1998243"/>
              <a:gd name="connsiteX13" fmla="*/ 2407298 w 2407298"/>
              <a:gd name="connsiteY13" fmla="*/ 1656123 h 1998243"/>
              <a:gd name="connsiteX0" fmla="*/ 2407298 w 2407298"/>
              <a:gd name="connsiteY0" fmla="*/ 1682370 h 2024490"/>
              <a:gd name="connsiteX1" fmla="*/ 2009193 w 2407298"/>
              <a:gd name="connsiteY1" fmla="*/ 1676149 h 2024490"/>
              <a:gd name="connsiteX2" fmla="*/ 2013593 w 2407298"/>
              <a:gd name="connsiteY2" fmla="*/ 2018270 h 2024490"/>
              <a:gd name="connsiteX3" fmla="*/ 794394 w 2407298"/>
              <a:gd name="connsiteY3" fmla="*/ 2024490 h 2024490"/>
              <a:gd name="connsiteX4" fmla="*/ 377627 w 2407298"/>
              <a:gd name="connsiteY4" fmla="*/ 2012049 h 2024490"/>
              <a:gd name="connsiteX5" fmla="*/ 383847 w 2407298"/>
              <a:gd name="connsiteY5" fmla="*/ 1694808 h 2024490"/>
              <a:gd name="connsiteX6" fmla="*/ 1 w 2407298"/>
              <a:gd name="connsiteY6" fmla="*/ 1707252 h 2024490"/>
              <a:gd name="connsiteX7" fmla="*/ 0 w 2407298"/>
              <a:gd name="connsiteY7" fmla="*/ 58844 h 2024490"/>
              <a:gd name="connsiteX8" fmla="*/ 385666 w 2407298"/>
              <a:gd name="connsiteY8" fmla="*/ 52624 h 2024490"/>
              <a:gd name="connsiteX9" fmla="*/ 1601193 w 2407298"/>
              <a:gd name="connsiteY9" fmla="*/ 43703 h 2024490"/>
              <a:gd name="connsiteX10" fmla="*/ 2005520 w 2407298"/>
              <a:gd name="connsiteY10" fmla="*/ 49923 h 2024490"/>
              <a:gd name="connsiteX11" fmla="*/ 2005519 w 2407298"/>
              <a:gd name="connsiteY11" fmla="*/ 1014086 h 2024490"/>
              <a:gd name="connsiteX12" fmla="*/ 2407298 w 2407298"/>
              <a:gd name="connsiteY12" fmla="*/ 1029226 h 2024490"/>
              <a:gd name="connsiteX13" fmla="*/ 2407298 w 2407298"/>
              <a:gd name="connsiteY13" fmla="*/ 1682370 h 2024490"/>
              <a:gd name="connsiteX0" fmla="*/ 2407298 w 2407298"/>
              <a:gd name="connsiteY0" fmla="*/ 1656124 h 1998244"/>
              <a:gd name="connsiteX1" fmla="*/ 2009193 w 2407298"/>
              <a:gd name="connsiteY1" fmla="*/ 1649903 h 1998244"/>
              <a:gd name="connsiteX2" fmla="*/ 2013593 w 2407298"/>
              <a:gd name="connsiteY2" fmla="*/ 1992024 h 1998244"/>
              <a:gd name="connsiteX3" fmla="*/ 794394 w 2407298"/>
              <a:gd name="connsiteY3" fmla="*/ 1998244 h 1998244"/>
              <a:gd name="connsiteX4" fmla="*/ 377627 w 2407298"/>
              <a:gd name="connsiteY4" fmla="*/ 1985803 h 1998244"/>
              <a:gd name="connsiteX5" fmla="*/ 383847 w 2407298"/>
              <a:gd name="connsiteY5" fmla="*/ 1668562 h 1998244"/>
              <a:gd name="connsiteX6" fmla="*/ 1 w 2407298"/>
              <a:gd name="connsiteY6" fmla="*/ 1681006 h 1998244"/>
              <a:gd name="connsiteX7" fmla="*/ 0 w 2407298"/>
              <a:gd name="connsiteY7" fmla="*/ 32598 h 1998244"/>
              <a:gd name="connsiteX8" fmla="*/ 385666 w 2407298"/>
              <a:gd name="connsiteY8" fmla="*/ 26378 h 1998244"/>
              <a:gd name="connsiteX9" fmla="*/ 1601193 w 2407298"/>
              <a:gd name="connsiteY9" fmla="*/ 17457 h 1998244"/>
              <a:gd name="connsiteX10" fmla="*/ 2005520 w 2407298"/>
              <a:gd name="connsiteY10" fmla="*/ 23677 h 1998244"/>
              <a:gd name="connsiteX11" fmla="*/ 2005519 w 2407298"/>
              <a:gd name="connsiteY11" fmla="*/ 987840 h 1998244"/>
              <a:gd name="connsiteX12" fmla="*/ 2407298 w 2407298"/>
              <a:gd name="connsiteY12" fmla="*/ 1002980 h 1998244"/>
              <a:gd name="connsiteX13" fmla="*/ 2407298 w 2407298"/>
              <a:gd name="connsiteY13" fmla="*/ 1656124 h 1998244"/>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13518 w 2413518"/>
              <a:gd name="connsiteY0" fmla="*/ 1959428 h 2301548"/>
              <a:gd name="connsiteX1" fmla="*/ 2015413 w 2413518"/>
              <a:gd name="connsiteY1" fmla="*/ 1953207 h 2301548"/>
              <a:gd name="connsiteX2" fmla="*/ 2019813 w 2413518"/>
              <a:gd name="connsiteY2" fmla="*/ 2295328 h 2301548"/>
              <a:gd name="connsiteX3" fmla="*/ 800614 w 2413518"/>
              <a:gd name="connsiteY3" fmla="*/ 2301548 h 2301548"/>
              <a:gd name="connsiteX4" fmla="*/ 383847 w 2413518"/>
              <a:gd name="connsiteY4" fmla="*/ 2289107 h 2301548"/>
              <a:gd name="connsiteX5" fmla="*/ 390067 w 2413518"/>
              <a:gd name="connsiteY5" fmla="*/ 1971866 h 2301548"/>
              <a:gd name="connsiteX6" fmla="*/ 6221 w 2413518"/>
              <a:gd name="connsiteY6" fmla="*/ 1984310 h 2301548"/>
              <a:gd name="connsiteX7" fmla="*/ 0 w 2413518"/>
              <a:gd name="connsiteY7" fmla="*/ 18661 h 2301548"/>
              <a:gd name="connsiteX8" fmla="*/ 1592424 w 2413518"/>
              <a:gd name="connsiteY8" fmla="*/ 0 h 2301548"/>
              <a:gd name="connsiteX9" fmla="*/ 1607413 w 2413518"/>
              <a:gd name="connsiteY9" fmla="*/ 320761 h 2301548"/>
              <a:gd name="connsiteX10" fmla="*/ 2011740 w 2413518"/>
              <a:gd name="connsiteY10" fmla="*/ 326981 h 2301548"/>
              <a:gd name="connsiteX11" fmla="*/ 2011739 w 2413518"/>
              <a:gd name="connsiteY11" fmla="*/ 1291144 h 2301548"/>
              <a:gd name="connsiteX12" fmla="*/ 2413518 w 2413518"/>
              <a:gd name="connsiteY12" fmla="*/ 1306284 h 2301548"/>
              <a:gd name="connsiteX13" fmla="*/ 2413518 w 2413518"/>
              <a:gd name="connsiteY13" fmla="*/ 1959428 h 2301548"/>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6221 w 2413518"/>
              <a:gd name="connsiteY6" fmla="*/ 1965649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12441 w 2413518"/>
              <a:gd name="connsiteY6" fmla="*/ 1953208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01077 w 2401077"/>
              <a:gd name="connsiteY0" fmla="*/ 1940767 h 2282887"/>
              <a:gd name="connsiteX1" fmla="*/ 2002972 w 2401077"/>
              <a:gd name="connsiteY1" fmla="*/ 1934546 h 2282887"/>
              <a:gd name="connsiteX2" fmla="*/ 2007372 w 2401077"/>
              <a:gd name="connsiteY2" fmla="*/ 2276667 h 2282887"/>
              <a:gd name="connsiteX3" fmla="*/ 788173 w 2401077"/>
              <a:gd name="connsiteY3" fmla="*/ 2282887 h 2282887"/>
              <a:gd name="connsiteX4" fmla="*/ 371406 w 2401077"/>
              <a:gd name="connsiteY4" fmla="*/ 2270446 h 2282887"/>
              <a:gd name="connsiteX5" fmla="*/ 377626 w 2401077"/>
              <a:gd name="connsiteY5" fmla="*/ 1953205 h 2282887"/>
              <a:gd name="connsiteX6" fmla="*/ 0 w 2401077"/>
              <a:gd name="connsiteY6" fmla="*/ 1953208 h 2282887"/>
              <a:gd name="connsiteX7" fmla="*/ 6220 w 2401077"/>
              <a:gd name="connsiteY7" fmla="*/ 0 h 2282887"/>
              <a:gd name="connsiteX8" fmla="*/ 1592424 w 2401077"/>
              <a:gd name="connsiteY8" fmla="*/ 6221 h 2282887"/>
              <a:gd name="connsiteX9" fmla="*/ 1594972 w 2401077"/>
              <a:gd name="connsiteY9" fmla="*/ 302100 h 2282887"/>
              <a:gd name="connsiteX10" fmla="*/ 1999299 w 2401077"/>
              <a:gd name="connsiteY10" fmla="*/ 308320 h 2282887"/>
              <a:gd name="connsiteX11" fmla="*/ 1999298 w 2401077"/>
              <a:gd name="connsiteY11" fmla="*/ 1272483 h 2282887"/>
              <a:gd name="connsiteX12" fmla="*/ 2401077 w 2401077"/>
              <a:gd name="connsiteY12" fmla="*/ 1287623 h 2282887"/>
              <a:gd name="connsiteX13" fmla="*/ 2401077 w 2401077"/>
              <a:gd name="connsiteY13" fmla="*/ 1940767 h 22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1077" h="2282887">
                <a:moveTo>
                  <a:pt x="2401077" y="1940767"/>
                </a:moveTo>
                <a:lnTo>
                  <a:pt x="2002972" y="1934546"/>
                </a:lnTo>
                <a:cubicBezTo>
                  <a:pt x="2004439" y="2048586"/>
                  <a:pt x="2005905" y="2162627"/>
                  <a:pt x="2007372" y="2276667"/>
                </a:cubicBezTo>
                <a:lnTo>
                  <a:pt x="788173" y="2282887"/>
                </a:lnTo>
                <a:lnTo>
                  <a:pt x="371406" y="2270446"/>
                </a:lnTo>
                <a:lnTo>
                  <a:pt x="377626" y="1953205"/>
                </a:lnTo>
                <a:lnTo>
                  <a:pt x="0" y="1953208"/>
                </a:lnTo>
                <a:cubicBezTo>
                  <a:pt x="0" y="1403739"/>
                  <a:pt x="6220" y="549469"/>
                  <a:pt x="6220" y="0"/>
                </a:cubicBezTo>
                <a:lnTo>
                  <a:pt x="1592424" y="6221"/>
                </a:lnTo>
                <a:cubicBezTo>
                  <a:pt x="1593273" y="104847"/>
                  <a:pt x="1594123" y="203474"/>
                  <a:pt x="1594972" y="302100"/>
                </a:cubicBezTo>
                <a:lnTo>
                  <a:pt x="1999299" y="308320"/>
                </a:lnTo>
                <a:cubicBezTo>
                  <a:pt x="1997225" y="521887"/>
                  <a:pt x="2001372" y="1058916"/>
                  <a:pt x="1999298" y="1272483"/>
                </a:cubicBezTo>
                <a:lnTo>
                  <a:pt x="2401077" y="1287623"/>
                </a:lnTo>
                <a:lnTo>
                  <a:pt x="2401077" y="1940767"/>
                </a:lnTo>
                <a:close/>
              </a:path>
            </a:pathLst>
          </a:custGeom>
          <a:noFill/>
          <a:ln w="57150" cap="flat" cmpd="sng" algn="ctr">
            <a:solidFill>
              <a:srgbClr val="FFC000"/>
            </a:solidFill>
            <a:prstDash val="solid"/>
          </a:ln>
          <a:effectLst/>
        </p:spPr>
        <p:txBody>
          <a:bodyPr rtlCol="0" anchor="ctr"/>
          <a:lstStyle/>
          <a:p>
            <a:pPr algn="ctr">
              <a:defRPr/>
            </a:pPr>
            <a:endParaRPr lang="en-US" kern="0">
              <a:solidFill>
                <a:prstClr val="white"/>
              </a:solidFill>
              <a:latin typeface="Calibri"/>
            </a:endParaRPr>
          </a:p>
        </p:txBody>
      </p:sp>
      <p:sp>
        <p:nvSpPr>
          <p:cNvPr id="63" name="Line 86"/>
          <p:cNvSpPr>
            <a:spLocks noChangeShapeType="1"/>
          </p:cNvSpPr>
          <p:nvPr/>
        </p:nvSpPr>
        <p:spPr bwMode="auto">
          <a:xfrm flipV="1">
            <a:off x="3733801" y="5350678"/>
            <a:ext cx="3124199" cy="966919"/>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4" name="Line 86"/>
          <p:cNvSpPr>
            <a:spLocks noChangeShapeType="1"/>
          </p:cNvSpPr>
          <p:nvPr/>
        </p:nvSpPr>
        <p:spPr bwMode="auto">
          <a:xfrm flipV="1">
            <a:off x="6629399" y="5036569"/>
            <a:ext cx="2166257" cy="1380911"/>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5" name="Line 86"/>
          <p:cNvSpPr>
            <a:spLocks noChangeShapeType="1"/>
          </p:cNvSpPr>
          <p:nvPr/>
        </p:nvSpPr>
        <p:spPr bwMode="auto">
          <a:xfrm>
            <a:off x="4571999" y="2276629"/>
            <a:ext cx="2618525" cy="1009201"/>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Tree>
    <p:extLst>
      <p:ext uri="{BB962C8B-B14F-4D97-AF65-F5344CB8AC3E}">
        <p14:creationId xmlns:p14="http://schemas.microsoft.com/office/powerpoint/2010/main" val="313004051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346531" y="331609"/>
            <a:ext cx="7467599" cy="683361"/>
          </a:xfrm>
        </p:spPr>
        <p:txBody>
          <a:bodyPr>
            <a:noAutofit/>
          </a:bodyPr>
          <a:lstStyle/>
          <a:p>
            <a:pPr algn="ctr"/>
            <a:r>
              <a:rPr lang="en-US" sz="3200" dirty="0" smtClean="0"/>
              <a:t>Deriving Terrain Aligned Flow Network</a:t>
            </a:r>
            <a:endParaRPr lang="en-US" sz="3200" dirty="0"/>
          </a:p>
        </p:txBody>
      </p:sp>
      <p:grpSp>
        <p:nvGrpSpPr>
          <p:cNvPr id="243" name="Group 242"/>
          <p:cNvGrpSpPr/>
          <p:nvPr/>
        </p:nvGrpSpPr>
        <p:grpSpPr>
          <a:xfrm>
            <a:off x="3397370" y="1095933"/>
            <a:ext cx="4732267" cy="4722921"/>
            <a:chOff x="4797388" y="847639"/>
            <a:chExt cx="4732267" cy="4722921"/>
          </a:xfrm>
        </p:grpSpPr>
        <p:sp>
          <p:nvSpPr>
            <p:cNvPr id="244" name="Rectangle 61"/>
            <p:cNvSpPr>
              <a:spLocks noChangeArrowheads="1"/>
            </p:cNvSpPr>
            <p:nvPr/>
          </p:nvSpPr>
          <p:spPr bwMode="auto">
            <a:xfrm>
              <a:off x="7362608" y="4144972"/>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5" name="Rectangle 76"/>
            <p:cNvSpPr>
              <a:spLocks noChangeArrowheads="1"/>
            </p:cNvSpPr>
            <p:nvPr/>
          </p:nvSpPr>
          <p:spPr bwMode="auto">
            <a:xfrm>
              <a:off x="6872383" y="3668379"/>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6" name="Rectangle 71"/>
            <p:cNvSpPr>
              <a:spLocks noChangeArrowheads="1"/>
            </p:cNvSpPr>
            <p:nvPr/>
          </p:nvSpPr>
          <p:spPr bwMode="auto">
            <a:xfrm>
              <a:off x="6382158" y="3191869"/>
              <a:ext cx="490226" cy="476511"/>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7" name="Rectangle 66"/>
            <p:cNvSpPr>
              <a:spLocks noChangeArrowheads="1"/>
            </p:cNvSpPr>
            <p:nvPr/>
          </p:nvSpPr>
          <p:spPr bwMode="auto">
            <a:xfrm>
              <a:off x="5891931" y="2718602"/>
              <a:ext cx="490227" cy="475172"/>
            </a:xfrm>
            <a:prstGeom prst="rect">
              <a:avLst/>
            </a:prstGeom>
            <a:solidFill>
              <a:srgbClr val="FF000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48" name="TextBox 247"/>
            <p:cNvSpPr txBox="1"/>
            <p:nvPr/>
          </p:nvSpPr>
          <p:spPr>
            <a:xfrm>
              <a:off x="4797388" y="847639"/>
              <a:ext cx="473226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BF5712"/>
                  </a:solidFill>
                  <a:effectLst/>
                  <a:uLnTx/>
                  <a:uFillTx/>
                  <a:latin typeface="Open Sans"/>
                  <a:ea typeface="ＭＳ Ｐゴシック"/>
                  <a:cs typeface="+mj-cs"/>
                </a:rPr>
                <a:t>Grids from the NHD Plus channel head cell to the outlet cell are defined as </a:t>
              </a:r>
              <a:r>
                <a:rPr kumimoji="0" lang="en-US" sz="1800" b="0" i="0" u="none" strike="noStrike" kern="0" cap="none" spc="0" normalizeH="0" baseline="0" noProof="0" dirty="0" smtClean="0">
                  <a:ln>
                    <a:noFill/>
                  </a:ln>
                  <a:solidFill>
                    <a:srgbClr val="5EB4E6">
                      <a:lumMod val="50000"/>
                    </a:srgbClr>
                  </a:solidFill>
                  <a:effectLst/>
                  <a:uLnTx/>
                  <a:uFillTx/>
                  <a:latin typeface="Open Sans"/>
                  <a:ea typeface="ＭＳ Ｐゴシック"/>
                  <a:cs typeface="+mj-cs"/>
                </a:rPr>
                <a:t>Stream Cells</a:t>
              </a:r>
            </a:p>
          </p:txBody>
        </p:sp>
        <p:grpSp>
          <p:nvGrpSpPr>
            <p:cNvPr id="249" name="组合 294"/>
            <p:cNvGrpSpPr/>
            <p:nvPr/>
          </p:nvGrpSpPr>
          <p:grpSpPr>
            <a:xfrm>
              <a:off x="4965490" y="2336250"/>
              <a:ext cx="3265508" cy="3104453"/>
              <a:chOff x="829146" y="2372743"/>
              <a:chExt cx="3449113" cy="3034772"/>
            </a:xfrm>
          </p:grpSpPr>
          <p:grpSp>
            <p:nvGrpSpPr>
              <p:cNvPr id="400" name="Group 153"/>
              <p:cNvGrpSpPr>
                <a:grpSpLocks/>
              </p:cNvGrpSpPr>
              <p:nvPr/>
            </p:nvGrpSpPr>
            <p:grpSpPr bwMode="auto">
              <a:xfrm>
                <a:off x="847591" y="2372743"/>
                <a:ext cx="2386705" cy="1082547"/>
                <a:chOff x="903707" y="2887671"/>
                <a:chExt cx="3290709" cy="1596020"/>
              </a:xfrm>
            </p:grpSpPr>
            <p:sp>
              <p:nvSpPr>
                <p:cNvPr id="440" name="Line 80"/>
                <p:cNvSpPr>
                  <a:spLocks noChangeShapeType="1"/>
                </p:cNvSpPr>
                <p:nvPr/>
              </p:nvSpPr>
              <p:spPr bwMode="auto">
                <a:xfrm>
                  <a:off x="985447" y="2909634"/>
                  <a:ext cx="376224" cy="37335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1" name="Line 81"/>
                <p:cNvSpPr>
                  <a:spLocks noChangeShapeType="1"/>
                </p:cNvSpPr>
                <p:nvPr/>
              </p:nvSpPr>
              <p:spPr bwMode="auto">
                <a:xfrm>
                  <a:off x="1693633" y="2887671"/>
                  <a:ext cx="376224" cy="37335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2" name="Line 91"/>
                <p:cNvSpPr>
                  <a:spLocks noChangeShapeType="1"/>
                </p:cNvSpPr>
                <p:nvPr/>
              </p:nvSpPr>
              <p:spPr bwMode="auto">
                <a:xfrm rot="2592605" flipV="1">
                  <a:off x="1699881" y="3596137"/>
                  <a:ext cx="345793" cy="34315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3" name="Line 92"/>
                <p:cNvSpPr>
                  <a:spLocks noChangeShapeType="1"/>
                </p:cNvSpPr>
                <p:nvPr/>
              </p:nvSpPr>
              <p:spPr bwMode="auto">
                <a:xfrm rot="2592605" flipV="1">
                  <a:off x="996512" y="3604185"/>
                  <a:ext cx="345794" cy="34315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4" name="Line 93"/>
                <p:cNvSpPr>
                  <a:spLocks noChangeShapeType="1"/>
                </p:cNvSpPr>
                <p:nvPr/>
              </p:nvSpPr>
              <p:spPr bwMode="auto">
                <a:xfrm rot="2807395">
                  <a:off x="2427918" y="2957846"/>
                  <a:ext cx="312960" cy="315364"/>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5" name="Line 99"/>
                <p:cNvSpPr>
                  <a:spLocks noChangeShapeType="1"/>
                </p:cNvSpPr>
                <p:nvPr/>
              </p:nvSpPr>
              <p:spPr bwMode="auto">
                <a:xfrm rot="2807395">
                  <a:off x="3092701" y="3619573"/>
                  <a:ext cx="388171" cy="34353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6" name="Line 103"/>
                <p:cNvSpPr>
                  <a:spLocks noChangeShapeType="1"/>
                </p:cNvSpPr>
                <p:nvPr/>
              </p:nvSpPr>
              <p:spPr bwMode="auto">
                <a:xfrm flipH="1">
                  <a:off x="3818192" y="2931596"/>
                  <a:ext cx="376224" cy="37335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7" name="Line 104"/>
                <p:cNvSpPr>
                  <a:spLocks noChangeShapeType="1"/>
                </p:cNvSpPr>
                <p:nvPr/>
              </p:nvSpPr>
              <p:spPr bwMode="auto">
                <a:xfrm flipH="1">
                  <a:off x="3791238" y="3581037"/>
                  <a:ext cx="376224" cy="373355"/>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48" name="Line 99"/>
                <p:cNvSpPr>
                  <a:spLocks noChangeShapeType="1"/>
                </p:cNvSpPr>
                <p:nvPr/>
              </p:nvSpPr>
              <p:spPr bwMode="auto">
                <a:xfrm rot="2807395" flipV="1">
                  <a:off x="1158570" y="4177367"/>
                  <a:ext cx="51461" cy="561188"/>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grpSp>
          <p:sp>
            <p:nvSpPr>
              <p:cNvPr id="401" name="Line 99"/>
              <p:cNvSpPr>
                <a:spLocks noChangeShapeType="1"/>
              </p:cNvSpPr>
              <p:nvPr/>
            </p:nvSpPr>
            <p:spPr bwMode="auto">
              <a:xfrm rot="2807395" flipV="1">
                <a:off x="1033649" y="3707199"/>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2" name="Line 99"/>
              <p:cNvSpPr>
                <a:spLocks noChangeShapeType="1"/>
              </p:cNvSpPr>
              <p:nvPr/>
            </p:nvSpPr>
            <p:spPr bwMode="auto">
              <a:xfrm rot="2807395" flipV="1">
                <a:off x="1033650" y="418024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3" name="Line 99"/>
              <p:cNvSpPr>
                <a:spLocks noChangeShapeType="1"/>
              </p:cNvSpPr>
              <p:nvPr/>
            </p:nvSpPr>
            <p:spPr bwMode="auto">
              <a:xfrm rot="2807395" flipV="1">
                <a:off x="1033650" y="4630712"/>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4" name="Line 99"/>
              <p:cNvSpPr>
                <a:spLocks noChangeShapeType="1"/>
              </p:cNvSpPr>
              <p:nvPr/>
            </p:nvSpPr>
            <p:spPr bwMode="auto">
              <a:xfrm rot="2807395" flipV="1">
                <a:off x="1015204" y="5100456"/>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5" name="Line 99"/>
              <p:cNvSpPr>
                <a:spLocks noChangeShapeType="1"/>
              </p:cNvSpPr>
              <p:nvPr/>
            </p:nvSpPr>
            <p:spPr bwMode="auto">
              <a:xfrm rot="2807395" flipV="1">
                <a:off x="1543793" y="326010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6" name="Line 99"/>
              <p:cNvSpPr>
                <a:spLocks noChangeShapeType="1"/>
              </p:cNvSpPr>
              <p:nvPr/>
            </p:nvSpPr>
            <p:spPr bwMode="auto">
              <a:xfrm rot="2807395" flipV="1">
                <a:off x="1543793" y="3712750"/>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7" name="Line 99"/>
              <p:cNvSpPr>
                <a:spLocks noChangeShapeType="1"/>
              </p:cNvSpPr>
              <p:nvPr/>
            </p:nvSpPr>
            <p:spPr bwMode="auto">
              <a:xfrm rot="2807395" flipV="1">
                <a:off x="1543793" y="4189436"/>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8" name="Line 99"/>
              <p:cNvSpPr>
                <a:spLocks noChangeShapeType="1"/>
              </p:cNvSpPr>
              <p:nvPr/>
            </p:nvSpPr>
            <p:spPr bwMode="auto">
              <a:xfrm rot="2807395" flipV="1">
                <a:off x="1543793" y="4630711"/>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09" name="Line 99"/>
              <p:cNvSpPr>
                <a:spLocks noChangeShapeType="1"/>
              </p:cNvSpPr>
              <p:nvPr/>
            </p:nvSpPr>
            <p:spPr bwMode="auto">
              <a:xfrm rot="2807395" flipV="1">
                <a:off x="1533065" y="509521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0" name="Line 99"/>
              <p:cNvSpPr>
                <a:spLocks noChangeShapeType="1"/>
              </p:cNvSpPr>
              <p:nvPr/>
            </p:nvSpPr>
            <p:spPr bwMode="auto">
              <a:xfrm rot="2807395" flipV="1">
                <a:off x="2053373" y="3735820"/>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1" name="Line 99"/>
              <p:cNvSpPr>
                <a:spLocks noChangeShapeType="1"/>
              </p:cNvSpPr>
              <p:nvPr/>
            </p:nvSpPr>
            <p:spPr bwMode="auto">
              <a:xfrm rot="2807395" flipV="1">
                <a:off x="2076976" y="418943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2" name="Line 99"/>
              <p:cNvSpPr>
                <a:spLocks noChangeShapeType="1"/>
              </p:cNvSpPr>
              <p:nvPr/>
            </p:nvSpPr>
            <p:spPr bwMode="auto">
              <a:xfrm rot="2807395" flipV="1">
                <a:off x="2055081" y="4635950"/>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3" name="Line 99"/>
              <p:cNvSpPr>
                <a:spLocks noChangeShapeType="1"/>
              </p:cNvSpPr>
              <p:nvPr/>
            </p:nvSpPr>
            <p:spPr bwMode="auto">
              <a:xfrm rot="2807395" flipV="1">
                <a:off x="2080126" y="5100054"/>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4" name="Line 99"/>
              <p:cNvSpPr>
                <a:spLocks noChangeShapeType="1"/>
              </p:cNvSpPr>
              <p:nvPr/>
            </p:nvSpPr>
            <p:spPr bwMode="auto">
              <a:xfrm rot="2807395" flipV="1">
                <a:off x="2597522" y="418024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5" name="Line 99"/>
              <p:cNvSpPr>
                <a:spLocks noChangeShapeType="1"/>
              </p:cNvSpPr>
              <p:nvPr/>
            </p:nvSpPr>
            <p:spPr bwMode="auto">
              <a:xfrm rot="2807395" flipV="1">
                <a:off x="2588096" y="4630709"/>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6" name="Line 99"/>
              <p:cNvSpPr>
                <a:spLocks noChangeShapeType="1"/>
              </p:cNvSpPr>
              <p:nvPr/>
            </p:nvSpPr>
            <p:spPr bwMode="auto">
              <a:xfrm rot="2807395" flipV="1">
                <a:off x="2568569" y="510226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7" name="Line 99"/>
              <p:cNvSpPr>
                <a:spLocks noChangeShapeType="1"/>
              </p:cNvSpPr>
              <p:nvPr/>
            </p:nvSpPr>
            <p:spPr bwMode="auto">
              <a:xfrm rot="2807395" flipV="1">
                <a:off x="3086358" y="463070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8" name="Line 99"/>
              <p:cNvSpPr>
                <a:spLocks noChangeShapeType="1"/>
              </p:cNvSpPr>
              <p:nvPr/>
            </p:nvSpPr>
            <p:spPr bwMode="auto">
              <a:xfrm rot="2807395" flipV="1">
                <a:off x="3084702" y="5095217"/>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19" name="Line 99"/>
              <p:cNvSpPr>
                <a:spLocks noChangeShapeType="1"/>
              </p:cNvSpPr>
              <p:nvPr/>
            </p:nvSpPr>
            <p:spPr bwMode="auto">
              <a:xfrm rot="2807395" flipV="1">
                <a:off x="3613638" y="4645956"/>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0" name="Line 99"/>
              <p:cNvSpPr>
                <a:spLocks noChangeShapeType="1"/>
              </p:cNvSpPr>
              <p:nvPr/>
            </p:nvSpPr>
            <p:spPr bwMode="auto">
              <a:xfrm rot="2807395" flipV="1">
                <a:off x="3600110" y="5095218"/>
                <a:ext cx="34905" cy="40702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1" name="Line 98"/>
              <p:cNvSpPr>
                <a:spLocks noChangeShapeType="1"/>
              </p:cNvSpPr>
              <p:nvPr/>
            </p:nvSpPr>
            <p:spPr bwMode="auto">
              <a:xfrm rot="2807395" flipH="1" flipV="1">
                <a:off x="4046644" y="5201123"/>
                <a:ext cx="205690" cy="207093"/>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2" name="Line 98"/>
              <p:cNvSpPr>
                <a:spLocks noChangeShapeType="1"/>
              </p:cNvSpPr>
              <p:nvPr/>
            </p:nvSpPr>
            <p:spPr bwMode="auto">
              <a:xfrm rot="2807395" flipH="1" flipV="1">
                <a:off x="4035972" y="4730879"/>
                <a:ext cx="221226" cy="230826"/>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3" name="Line 103"/>
              <p:cNvSpPr>
                <a:spLocks noChangeShapeType="1"/>
              </p:cNvSpPr>
              <p:nvPr/>
            </p:nvSpPr>
            <p:spPr bwMode="auto">
              <a:xfrm flipH="1">
                <a:off x="3464777" y="2402536"/>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4" name="Line 103"/>
              <p:cNvSpPr>
                <a:spLocks noChangeShapeType="1"/>
              </p:cNvSpPr>
              <p:nvPr/>
            </p:nvSpPr>
            <p:spPr bwMode="auto">
              <a:xfrm flipH="1">
                <a:off x="3980161" y="2400673"/>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5" name="Line 103"/>
              <p:cNvSpPr>
                <a:spLocks noChangeShapeType="1"/>
              </p:cNvSpPr>
              <p:nvPr/>
            </p:nvSpPr>
            <p:spPr bwMode="auto">
              <a:xfrm flipH="1">
                <a:off x="2440237" y="2398613"/>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6" name="Line 104"/>
              <p:cNvSpPr>
                <a:spLocks noChangeShapeType="1"/>
              </p:cNvSpPr>
              <p:nvPr/>
            </p:nvSpPr>
            <p:spPr bwMode="auto">
              <a:xfrm flipH="1">
                <a:off x="3447594" y="2998034"/>
                <a:ext cx="344736"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7" name="Line 103"/>
              <p:cNvSpPr>
                <a:spLocks noChangeShapeType="1"/>
              </p:cNvSpPr>
              <p:nvPr/>
            </p:nvSpPr>
            <p:spPr bwMode="auto">
              <a:xfrm flipH="1">
                <a:off x="3980161" y="2859063"/>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8" name="Line 104"/>
              <p:cNvSpPr>
                <a:spLocks noChangeShapeType="1"/>
              </p:cNvSpPr>
              <p:nvPr/>
            </p:nvSpPr>
            <p:spPr bwMode="auto">
              <a:xfrm flipV="1">
                <a:off x="1891921" y="3463618"/>
                <a:ext cx="349302"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29" name="Line 99"/>
              <p:cNvSpPr>
                <a:spLocks noChangeShapeType="1"/>
              </p:cNvSpPr>
              <p:nvPr/>
            </p:nvSpPr>
            <p:spPr bwMode="auto">
              <a:xfrm rot="2807395">
                <a:off x="4023605" y="3814449"/>
                <a:ext cx="223343" cy="226692"/>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0" name="Line 99"/>
              <p:cNvSpPr>
                <a:spLocks noChangeShapeType="1"/>
              </p:cNvSpPr>
              <p:nvPr/>
            </p:nvSpPr>
            <p:spPr bwMode="auto">
              <a:xfrm rot="2807395">
                <a:off x="4021406" y="3342847"/>
                <a:ext cx="254941" cy="258765"/>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1" name="Line 91"/>
              <p:cNvSpPr>
                <a:spLocks noChangeShapeType="1"/>
              </p:cNvSpPr>
              <p:nvPr/>
            </p:nvSpPr>
            <p:spPr bwMode="auto">
              <a:xfrm rot="2592605" flipV="1">
                <a:off x="3520941" y="4279955"/>
                <a:ext cx="261561" cy="222154"/>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2" name="Line 81"/>
              <p:cNvSpPr>
                <a:spLocks noChangeShapeType="1"/>
              </p:cNvSpPr>
              <p:nvPr/>
            </p:nvSpPr>
            <p:spPr bwMode="auto">
              <a:xfrm flipH="1">
                <a:off x="3621601" y="3774580"/>
                <a:ext cx="0" cy="306433"/>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3" name="Line 103"/>
              <p:cNvSpPr>
                <a:spLocks noChangeShapeType="1"/>
              </p:cNvSpPr>
              <p:nvPr/>
            </p:nvSpPr>
            <p:spPr bwMode="auto">
              <a:xfrm flipH="1">
                <a:off x="3485165" y="3323546"/>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4" name="Line 81"/>
              <p:cNvSpPr>
                <a:spLocks noChangeShapeType="1"/>
              </p:cNvSpPr>
              <p:nvPr/>
            </p:nvSpPr>
            <p:spPr bwMode="auto">
              <a:xfrm>
                <a:off x="2454696" y="3345609"/>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5" name="Line 81"/>
              <p:cNvSpPr>
                <a:spLocks noChangeShapeType="1"/>
              </p:cNvSpPr>
              <p:nvPr/>
            </p:nvSpPr>
            <p:spPr bwMode="auto">
              <a:xfrm>
                <a:off x="2987433" y="3809531"/>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6" name="Line 99"/>
              <p:cNvSpPr>
                <a:spLocks noChangeShapeType="1"/>
              </p:cNvSpPr>
              <p:nvPr/>
            </p:nvSpPr>
            <p:spPr bwMode="auto">
              <a:xfrm rot="2807395">
                <a:off x="2972167" y="3347648"/>
                <a:ext cx="263288" cy="249163"/>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7" name="Line 104"/>
              <p:cNvSpPr>
                <a:spLocks noChangeShapeType="1"/>
              </p:cNvSpPr>
              <p:nvPr/>
            </p:nvSpPr>
            <p:spPr bwMode="auto">
              <a:xfrm flipV="1">
                <a:off x="2430897" y="3932275"/>
                <a:ext cx="349302"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8" name="Line 104"/>
              <p:cNvSpPr>
                <a:spLocks noChangeShapeType="1"/>
              </p:cNvSpPr>
              <p:nvPr/>
            </p:nvSpPr>
            <p:spPr bwMode="auto">
              <a:xfrm flipV="1">
                <a:off x="2945150" y="4383757"/>
                <a:ext cx="349302" cy="0"/>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sp>
            <p:nvSpPr>
              <p:cNvPr id="439" name="Line 81"/>
              <p:cNvSpPr>
                <a:spLocks noChangeShapeType="1"/>
              </p:cNvSpPr>
              <p:nvPr/>
            </p:nvSpPr>
            <p:spPr bwMode="auto">
              <a:xfrm>
                <a:off x="1931799" y="2853505"/>
                <a:ext cx="272870" cy="253239"/>
              </a:xfrm>
              <a:prstGeom prst="line">
                <a:avLst/>
              </a:prstGeom>
              <a:noFill/>
              <a:ln w="25400">
                <a:solidFill>
                  <a:sysClr val="windowText" lastClr="000000"/>
                </a:solidFill>
                <a:round/>
                <a:headEnd/>
                <a:tailEnd type="arrow" w="med" len="med"/>
              </a:ln>
              <a:extLst>
                <a:ext uri="{909E8E84-426E-40dd-AFC4-6F175D3DCCD1}">
                  <a14:hiddenFill xmlns:a14="http://schemas.microsoft.com/office/drawing/2010/main" xmlns="">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Arial"/>
                  <a:ea typeface="ＭＳ Ｐゴシック"/>
                </a:endParaRPr>
              </a:p>
            </p:txBody>
          </p:sp>
        </p:grpSp>
        <p:sp>
          <p:nvSpPr>
            <p:cNvPr id="250" name="Rectangle 58"/>
            <p:cNvSpPr>
              <a:spLocks noChangeArrowheads="1"/>
            </p:cNvSpPr>
            <p:nvPr/>
          </p:nvSpPr>
          <p:spPr bwMode="auto">
            <a:xfrm>
              <a:off x="4911480" y="22434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1" name="Rectangle 61"/>
            <p:cNvSpPr>
              <a:spLocks noChangeArrowheads="1"/>
            </p:cNvSpPr>
            <p:nvPr/>
          </p:nvSpPr>
          <p:spPr bwMode="auto">
            <a:xfrm>
              <a:off x="4911479" y="414545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2" name="Rectangle 66"/>
            <p:cNvSpPr>
              <a:spLocks noChangeArrowheads="1"/>
            </p:cNvSpPr>
            <p:nvPr/>
          </p:nvSpPr>
          <p:spPr bwMode="auto">
            <a:xfrm>
              <a:off x="4911479" y="2718602"/>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3" name="Rectangle 71"/>
            <p:cNvSpPr>
              <a:spLocks noChangeArrowheads="1"/>
            </p:cNvSpPr>
            <p:nvPr/>
          </p:nvSpPr>
          <p:spPr bwMode="auto">
            <a:xfrm>
              <a:off x="4911480" y="3193775"/>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4" name="Rectangle 76"/>
            <p:cNvSpPr>
              <a:spLocks noChangeArrowheads="1"/>
            </p:cNvSpPr>
            <p:nvPr/>
          </p:nvSpPr>
          <p:spPr bwMode="auto">
            <a:xfrm>
              <a:off x="4911479" y="3670285"/>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5" name="Rectangle 79"/>
            <p:cNvSpPr>
              <a:spLocks noChangeArrowheads="1"/>
            </p:cNvSpPr>
            <p:nvPr/>
          </p:nvSpPr>
          <p:spPr bwMode="auto">
            <a:xfrm>
              <a:off x="4911479" y="4620216"/>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6" name="Rectangle 79"/>
            <p:cNvSpPr>
              <a:spLocks noChangeArrowheads="1"/>
            </p:cNvSpPr>
            <p:nvPr/>
          </p:nvSpPr>
          <p:spPr bwMode="auto">
            <a:xfrm>
              <a:off x="4911479" y="509538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7" name="Rectangle 58"/>
            <p:cNvSpPr>
              <a:spLocks noChangeArrowheads="1"/>
            </p:cNvSpPr>
            <p:nvPr/>
          </p:nvSpPr>
          <p:spPr bwMode="auto">
            <a:xfrm>
              <a:off x="5401706" y="22434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8" name="Rectangle 61"/>
            <p:cNvSpPr>
              <a:spLocks noChangeArrowheads="1"/>
            </p:cNvSpPr>
            <p:nvPr/>
          </p:nvSpPr>
          <p:spPr bwMode="auto">
            <a:xfrm>
              <a:off x="5401705" y="414545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59" name="Rectangle 66"/>
            <p:cNvSpPr>
              <a:spLocks noChangeArrowheads="1"/>
            </p:cNvSpPr>
            <p:nvPr/>
          </p:nvSpPr>
          <p:spPr bwMode="auto">
            <a:xfrm>
              <a:off x="5401705" y="2718602"/>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0" name="Rectangle 71"/>
            <p:cNvSpPr>
              <a:spLocks noChangeArrowheads="1"/>
            </p:cNvSpPr>
            <p:nvPr/>
          </p:nvSpPr>
          <p:spPr bwMode="auto">
            <a:xfrm>
              <a:off x="5401706" y="3193775"/>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1" name="Rectangle 76"/>
            <p:cNvSpPr>
              <a:spLocks noChangeArrowheads="1"/>
            </p:cNvSpPr>
            <p:nvPr/>
          </p:nvSpPr>
          <p:spPr bwMode="auto">
            <a:xfrm>
              <a:off x="5401705" y="3670285"/>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2" name="Rectangle 79"/>
            <p:cNvSpPr>
              <a:spLocks noChangeArrowheads="1"/>
            </p:cNvSpPr>
            <p:nvPr/>
          </p:nvSpPr>
          <p:spPr bwMode="auto">
            <a:xfrm>
              <a:off x="5401705" y="4620216"/>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3" name="Rectangle 79"/>
            <p:cNvSpPr>
              <a:spLocks noChangeArrowheads="1"/>
            </p:cNvSpPr>
            <p:nvPr/>
          </p:nvSpPr>
          <p:spPr bwMode="auto">
            <a:xfrm>
              <a:off x="5401705" y="509538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4" name="Rectangle 58"/>
            <p:cNvSpPr>
              <a:spLocks noChangeArrowheads="1"/>
            </p:cNvSpPr>
            <p:nvPr/>
          </p:nvSpPr>
          <p:spPr bwMode="auto">
            <a:xfrm>
              <a:off x="5891932" y="22434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5" name="Rectangle 61"/>
            <p:cNvSpPr>
              <a:spLocks noChangeArrowheads="1"/>
            </p:cNvSpPr>
            <p:nvPr/>
          </p:nvSpPr>
          <p:spPr bwMode="auto">
            <a:xfrm>
              <a:off x="5891931" y="414545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6" name="Rectangle 71"/>
            <p:cNvSpPr>
              <a:spLocks noChangeArrowheads="1"/>
            </p:cNvSpPr>
            <p:nvPr/>
          </p:nvSpPr>
          <p:spPr bwMode="auto">
            <a:xfrm>
              <a:off x="5891932" y="3193775"/>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7" name="Rectangle 76"/>
            <p:cNvSpPr>
              <a:spLocks noChangeArrowheads="1"/>
            </p:cNvSpPr>
            <p:nvPr/>
          </p:nvSpPr>
          <p:spPr bwMode="auto">
            <a:xfrm>
              <a:off x="5891931" y="3670285"/>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8" name="Rectangle 79"/>
            <p:cNvSpPr>
              <a:spLocks noChangeArrowheads="1"/>
            </p:cNvSpPr>
            <p:nvPr/>
          </p:nvSpPr>
          <p:spPr bwMode="auto">
            <a:xfrm>
              <a:off x="5891931" y="4620216"/>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69" name="Rectangle 79"/>
            <p:cNvSpPr>
              <a:spLocks noChangeArrowheads="1"/>
            </p:cNvSpPr>
            <p:nvPr/>
          </p:nvSpPr>
          <p:spPr bwMode="auto">
            <a:xfrm>
              <a:off x="5891931" y="5095388"/>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0" name="Rectangle 58"/>
            <p:cNvSpPr>
              <a:spLocks noChangeArrowheads="1"/>
            </p:cNvSpPr>
            <p:nvPr/>
          </p:nvSpPr>
          <p:spPr bwMode="auto">
            <a:xfrm>
              <a:off x="6382158" y="2241524"/>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1" name="Rectangle 61"/>
            <p:cNvSpPr>
              <a:spLocks noChangeArrowheads="1"/>
            </p:cNvSpPr>
            <p:nvPr/>
          </p:nvSpPr>
          <p:spPr bwMode="auto">
            <a:xfrm>
              <a:off x="6382157" y="414355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2" name="Rectangle 66"/>
            <p:cNvSpPr>
              <a:spLocks noChangeArrowheads="1"/>
            </p:cNvSpPr>
            <p:nvPr/>
          </p:nvSpPr>
          <p:spPr bwMode="auto">
            <a:xfrm>
              <a:off x="6382157" y="271669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3" name="Rectangle 76"/>
            <p:cNvSpPr>
              <a:spLocks noChangeArrowheads="1"/>
            </p:cNvSpPr>
            <p:nvPr/>
          </p:nvSpPr>
          <p:spPr bwMode="auto">
            <a:xfrm>
              <a:off x="6382157" y="3668379"/>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4" name="Rectangle 79"/>
            <p:cNvSpPr>
              <a:spLocks noChangeArrowheads="1"/>
            </p:cNvSpPr>
            <p:nvPr/>
          </p:nvSpPr>
          <p:spPr bwMode="auto">
            <a:xfrm>
              <a:off x="6382157" y="461831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5" name="Rectangle 79"/>
            <p:cNvSpPr>
              <a:spLocks noChangeArrowheads="1"/>
            </p:cNvSpPr>
            <p:nvPr/>
          </p:nvSpPr>
          <p:spPr bwMode="auto">
            <a:xfrm>
              <a:off x="6382157" y="509348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6" name="Rectangle 58"/>
            <p:cNvSpPr>
              <a:spLocks noChangeArrowheads="1"/>
            </p:cNvSpPr>
            <p:nvPr/>
          </p:nvSpPr>
          <p:spPr bwMode="auto">
            <a:xfrm>
              <a:off x="6872384" y="2241524"/>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7" name="Rectangle 61"/>
            <p:cNvSpPr>
              <a:spLocks noChangeArrowheads="1"/>
            </p:cNvSpPr>
            <p:nvPr/>
          </p:nvSpPr>
          <p:spPr bwMode="auto">
            <a:xfrm>
              <a:off x="6872383" y="414355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8" name="Rectangle 66"/>
            <p:cNvSpPr>
              <a:spLocks noChangeArrowheads="1"/>
            </p:cNvSpPr>
            <p:nvPr/>
          </p:nvSpPr>
          <p:spPr bwMode="auto">
            <a:xfrm>
              <a:off x="6872383" y="271669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79" name="Rectangle 71"/>
            <p:cNvSpPr>
              <a:spLocks noChangeArrowheads="1"/>
            </p:cNvSpPr>
            <p:nvPr/>
          </p:nvSpPr>
          <p:spPr bwMode="auto">
            <a:xfrm>
              <a:off x="6872384" y="3191869"/>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0" name="Rectangle 79"/>
            <p:cNvSpPr>
              <a:spLocks noChangeArrowheads="1"/>
            </p:cNvSpPr>
            <p:nvPr/>
          </p:nvSpPr>
          <p:spPr bwMode="auto">
            <a:xfrm>
              <a:off x="6872383" y="461831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1" name="Rectangle 79"/>
            <p:cNvSpPr>
              <a:spLocks noChangeArrowheads="1"/>
            </p:cNvSpPr>
            <p:nvPr/>
          </p:nvSpPr>
          <p:spPr bwMode="auto">
            <a:xfrm>
              <a:off x="6872383" y="509348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2" name="Rectangle 58"/>
            <p:cNvSpPr>
              <a:spLocks noChangeArrowheads="1"/>
            </p:cNvSpPr>
            <p:nvPr/>
          </p:nvSpPr>
          <p:spPr bwMode="auto">
            <a:xfrm>
              <a:off x="7362609" y="2242944"/>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3" name="Rectangle 66"/>
            <p:cNvSpPr>
              <a:spLocks noChangeArrowheads="1"/>
            </p:cNvSpPr>
            <p:nvPr/>
          </p:nvSpPr>
          <p:spPr bwMode="auto">
            <a:xfrm>
              <a:off x="7362608" y="271811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4" name="Rectangle 71"/>
            <p:cNvSpPr>
              <a:spLocks noChangeArrowheads="1"/>
            </p:cNvSpPr>
            <p:nvPr/>
          </p:nvSpPr>
          <p:spPr bwMode="auto">
            <a:xfrm>
              <a:off x="7362609" y="3193289"/>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5" name="Rectangle 76"/>
            <p:cNvSpPr>
              <a:spLocks noChangeArrowheads="1"/>
            </p:cNvSpPr>
            <p:nvPr/>
          </p:nvSpPr>
          <p:spPr bwMode="auto">
            <a:xfrm>
              <a:off x="7362608" y="3669799"/>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6" name="Rectangle 79"/>
            <p:cNvSpPr>
              <a:spLocks noChangeArrowheads="1"/>
            </p:cNvSpPr>
            <p:nvPr/>
          </p:nvSpPr>
          <p:spPr bwMode="auto">
            <a:xfrm>
              <a:off x="7362608" y="46197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7" name="Rectangle 79"/>
            <p:cNvSpPr>
              <a:spLocks noChangeArrowheads="1"/>
            </p:cNvSpPr>
            <p:nvPr/>
          </p:nvSpPr>
          <p:spPr bwMode="auto">
            <a:xfrm>
              <a:off x="7362608" y="509490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8" name="Rectangle 58"/>
            <p:cNvSpPr>
              <a:spLocks noChangeArrowheads="1"/>
            </p:cNvSpPr>
            <p:nvPr/>
          </p:nvSpPr>
          <p:spPr bwMode="auto">
            <a:xfrm>
              <a:off x="7852835" y="2242944"/>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89" name="Rectangle 61"/>
            <p:cNvSpPr>
              <a:spLocks noChangeArrowheads="1"/>
            </p:cNvSpPr>
            <p:nvPr/>
          </p:nvSpPr>
          <p:spPr bwMode="auto">
            <a:xfrm>
              <a:off x="7852834" y="4144972"/>
              <a:ext cx="490226" cy="475172"/>
            </a:xfrm>
            <a:prstGeom prst="rect">
              <a:avLst/>
            </a:prstGeom>
            <a:solidFill>
              <a:srgbClr val="00B0F0"/>
            </a:solidFill>
            <a:ln w="25400">
              <a:solidFill>
                <a:sysClr val="windowText" lastClr="000000"/>
              </a:solidFill>
              <a:miter lim="800000"/>
              <a:headEnd/>
              <a:tailEnd/>
            </a:ln>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0" name="Rectangle 66"/>
            <p:cNvSpPr>
              <a:spLocks noChangeArrowheads="1"/>
            </p:cNvSpPr>
            <p:nvPr/>
          </p:nvSpPr>
          <p:spPr bwMode="auto">
            <a:xfrm>
              <a:off x="7852834" y="2718116"/>
              <a:ext cx="490227"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2" name="Rectangle 71"/>
            <p:cNvSpPr>
              <a:spLocks noChangeArrowheads="1"/>
            </p:cNvSpPr>
            <p:nvPr/>
          </p:nvSpPr>
          <p:spPr bwMode="auto">
            <a:xfrm>
              <a:off x="7852835" y="3193289"/>
              <a:ext cx="490226" cy="476511"/>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3" name="Rectangle 76"/>
            <p:cNvSpPr>
              <a:spLocks noChangeArrowheads="1"/>
            </p:cNvSpPr>
            <p:nvPr/>
          </p:nvSpPr>
          <p:spPr bwMode="auto">
            <a:xfrm>
              <a:off x="7852834" y="3669799"/>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294" name="Rectangle 79"/>
            <p:cNvSpPr>
              <a:spLocks noChangeArrowheads="1"/>
            </p:cNvSpPr>
            <p:nvPr/>
          </p:nvSpPr>
          <p:spPr bwMode="auto">
            <a:xfrm>
              <a:off x="7852834" y="4619730"/>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395" name="Rectangle 79"/>
            <p:cNvSpPr>
              <a:spLocks noChangeArrowheads="1"/>
            </p:cNvSpPr>
            <p:nvPr/>
          </p:nvSpPr>
          <p:spPr bwMode="auto">
            <a:xfrm>
              <a:off x="7852834" y="5094902"/>
              <a:ext cx="490226" cy="475172"/>
            </a:xfrm>
            <a:prstGeom prst="rect">
              <a:avLst/>
            </a:prstGeom>
            <a:noFill/>
            <a:ln w="25400">
              <a:solidFill>
                <a:sysClr val="windowText" lastClr="0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smtClean="0">
                <a:ln>
                  <a:noFill/>
                </a:ln>
                <a:solidFill>
                  <a:prstClr val="black"/>
                </a:solidFill>
                <a:effectLst/>
                <a:uLnTx/>
                <a:uFillTx/>
                <a:latin typeface="Arial"/>
                <a:ea typeface="ＭＳ Ｐゴシック"/>
              </a:endParaRPr>
            </a:p>
          </p:txBody>
        </p:sp>
        <p:sp>
          <p:nvSpPr>
            <p:cNvPr id="398" name="任意多边形 393"/>
            <p:cNvSpPr/>
            <p:nvPr/>
          </p:nvSpPr>
          <p:spPr>
            <a:xfrm>
              <a:off x="6009446" y="2964682"/>
              <a:ext cx="2158683" cy="1498861"/>
            </a:xfrm>
            <a:custGeom>
              <a:avLst/>
              <a:gdLst>
                <a:gd name="connsiteX0" fmla="*/ 0 w 2036269"/>
                <a:gd name="connsiteY0" fmla="*/ 0 h 1530162"/>
                <a:gd name="connsiteX1" fmla="*/ 7684 w 2036269"/>
                <a:gd name="connsiteY1" fmla="*/ 61472 h 1530162"/>
                <a:gd name="connsiteX2" fmla="*/ 38420 w 2036269"/>
                <a:gd name="connsiteY2" fmla="*/ 107576 h 1530162"/>
                <a:gd name="connsiteX3" fmla="*/ 53788 w 2036269"/>
                <a:gd name="connsiteY3" fmla="*/ 161364 h 1530162"/>
                <a:gd name="connsiteX4" fmla="*/ 69156 w 2036269"/>
                <a:gd name="connsiteY4" fmla="*/ 184416 h 1530162"/>
                <a:gd name="connsiteX5" fmla="*/ 76840 w 2036269"/>
                <a:gd name="connsiteY5" fmla="*/ 207469 h 1530162"/>
                <a:gd name="connsiteX6" fmla="*/ 92208 w 2036269"/>
                <a:gd name="connsiteY6" fmla="*/ 230521 h 1530162"/>
                <a:gd name="connsiteX7" fmla="*/ 99892 w 2036269"/>
                <a:gd name="connsiteY7" fmla="*/ 261257 h 1530162"/>
                <a:gd name="connsiteX8" fmla="*/ 115260 w 2036269"/>
                <a:gd name="connsiteY8" fmla="*/ 299677 h 1530162"/>
                <a:gd name="connsiteX9" fmla="*/ 122944 w 2036269"/>
                <a:gd name="connsiteY9" fmla="*/ 322729 h 1530162"/>
                <a:gd name="connsiteX10" fmla="*/ 138312 w 2036269"/>
                <a:gd name="connsiteY10" fmla="*/ 422622 h 1530162"/>
                <a:gd name="connsiteX11" fmla="*/ 145996 w 2036269"/>
                <a:gd name="connsiteY11" fmla="*/ 453358 h 1530162"/>
                <a:gd name="connsiteX12" fmla="*/ 192101 w 2036269"/>
                <a:gd name="connsiteY12" fmla="*/ 468726 h 1530162"/>
                <a:gd name="connsiteX13" fmla="*/ 268941 w 2036269"/>
                <a:gd name="connsiteY13" fmla="*/ 491778 h 1530162"/>
                <a:gd name="connsiteX14" fmla="*/ 307361 w 2036269"/>
                <a:gd name="connsiteY14" fmla="*/ 530198 h 1530162"/>
                <a:gd name="connsiteX15" fmla="*/ 353465 w 2036269"/>
                <a:gd name="connsiteY15" fmla="*/ 568618 h 1530162"/>
                <a:gd name="connsiteX16" fmla="*/ 384202 w 2036269"/>
                <a:gd name="connsiteY16" fmla="*/ 607038 h 1530162"/>
                <a:gd name="connsiteX17" fmla="*/ 407254 w 2036269"/>
                <a:gd name="connsiteY17" fmla="*/ 614722 h 1530162"/>
                <a:gd name="connsiteX18" fmla="*/ 430306 w 2036269"/>
                <a:gd name="connsiteY18" fmla="*/ 630090 h 1530162"/>
                <a:gd name="connsiteX19" fmla="*/ 461042 w 2036269"/>
                <a:gd name="connsiteY19" fmla="*/ 676195 h 1530162"/>
                <a:gd name="connsiteX20" fmla="*/ 468726 w 2036269"/>
                <a:gd name="connsiteY20" fmla="*/ 699247 h 1530162"/>
                <a:gd name="connsiteX21" fmla="*/ 491778 w 2036269"/>
                <a:gd name="connsiteY21" fmla="*/ 722299 h 1530162"/>
                <a:gd name="connsiteX22" fmla="*/ 507146 w 2036269"/>
                <a:gd name="connsiteY22" fmla="*/ 745351 h 1530162"/>
                <a:gd name="connsiteX23" fmla="*/ 530198 w 2036269"/>
                <a:gd name="connsiteY23" fmla="*/ 753035 h 1530162"/>
                <a:gd name="connsiteX24" fmla="*/ 599354 w 2036269"/>
                <a:gd name="connsiteY24" fmla="*/ 783771 h 1530162"/>
                <a:gd name="connsiteX25" fmla="*/ 622407 w 2036269"/>
                <a:gd name="connsiteY25" fmla="*/ 791455 h 1530162"/>
                <a:gd name="connsiteX26" fmla="*/ 645459 w 2036269"/>
                <a:gd name="connsiteY26" fmla="*/ 799139 h 1530162"/>
                <a:gd name="connsiteX27" fmla="*/ 729983 w 2036269"/>
                <a:gd name="connsiteY27" fmla="*/ 822191 h 1530162"/>
                <a:gd name="connsiteX28" fmla="*/ 760719 w 2036269"/>
                <a:gd name="connsiteY28" fmla="*/ 837559 h 1530162"/>
                <a:gd name="connsiteX29" fmla="*/ 906716 w 2036269"/>
                <a:gd name="connsiteY29" fmla="*/ 845243 h 1530162"/>
                <a:gd name="connsiteX30" fmla="*/ 922084 w 2036269"/>
                <a:gd name="connsiteY30" fmla="*/ 875979 h 1530162"/>
                <a:gd name="connsiteX31" fmla="*/ 960504 w 2036269"/>
                <a:gd name="connsiteY31" fmla="*/ 906716 h 1530162"/>
                <a:gd name="connsiteX32" fmla="*/ 983556 w 2036269"/>
                <a:gd name="connsiteY32" fmla="*/ 914400 h 1530162"/>
                <a:gd name="connsiteX33" fmla="*/ 1006608 w 2036269"/>
                <a:gd name="connsiteY33" fmla="*/ 929768 h 1530162"/>
                <a:gd name="connsiteX34" fmla="*/ 1029660 w 2036269"/>
                <a:gd name="connsiteY34" fmla="*/ 937452 h 1530162"/>
                <a:gd name="connsiteX35" fmla="*/ 1106501 w 2036269"/>
                <a:gd name="connsiteY35" fmla="*/ 1006608 h 1530162"/>
                <a:gd name="connsiteX36" fmla="*/ 1129553 w 2036269"/>
                <a:gd name="connsiteY36" fmla="*/ 1014292 h 1530162"/>
                <a:gd name="connsiteX37" fmla="*/ 1175657 w 2036269"/>
                <a:gd name="connsiteY37" fmla="*/ 1060396 h 1530162"/>
                <a:gd name="connsiteX38" fmla="*/ 1198709 w 2036269"/>
                <a:gd name="connsiteY38" fmla="*/ 1075764 h 1530162"/>
                <a:gd name="connsiteX39" fmla="*/ 1267865 w 2036269"/>
                <a:gd name="connsiteY39" fmla="*/ 1137237 h 1530162"/>
                <a:gd name="connsiteX40" fmla="*/ 1283233 w 2036269"/>
                <a:gd name="connsiteY40" fmla="*/ 1160289 h 1530162"/>
                <a:gd name="connsiteX41" fmla="*/ 1298602 w 2036269"/>
                <a:gd name="connsiteY41" fmla="*/ 1175657 h 1530162"/>
                <a:gd name="connsiteX42" fmla="*/ 1337022 w 2036269"/>
                <a:gd name="connsiteY42" fmla="*/ 1229445 h 1530162"/>
                <a:gd name="connsiteX43" fmla="*/ 1352390 w 2036269"/>
                <a:gd name="connsiteY43" fmla="*/ 1260181 h 1530162"/>
                <a:gd name="connsiteX44" fmla="*/ 1367758 w 2036269"/>
                <a:gd name="connsiteY44" fmla="*/ 1306285 h 1530162"/>
                <a:gd name="connsiteX45" fmla="*/ 1383126 w 2036269"/>
                <a:gd name="connsiteY45" fmla="*/ 1329337 h 1530162"/>
                <a:gd name="connsiteX46" fmla="*/ 1390810 w 2036269"/>
                <a:gd name="connsiteY46" fmla="*/ 1352390 h 1530162"/>
                <a:gd name="connsiteX47" fmla="*/ 1452282 w 2036269"/>
                <a:gd name="connsiteY47" fmla="*/ 1421546 h 1530162"/>
                <a:gd name="connsiteX48" fmla="*/ 1475334 w 2036269"/>
                <a:gd name="connsiteY48" fmla="*/ 1444598 h 1530162"/>
                <a:gd name="connsiteX49" fmla="*/ 1544491 w 2036269"/>
                <a:gd name="connsiteY49" fmla="*/ 1467650 h 1530162"/>
                <a:gd name="connsiteX50" fmla="*/ 1567543 w 2036269"/>
                <a:gd name="connsiteY50" fmla="*/ 1475334 h 1530162"/>
                <a:gd name="connsiteX51" fmla="*/ 1590595 w 2036269"/>
                <a:gd name="connsiteY51" fmla="*/ 1490702 h 1530162"/>
                <a:gd name="connsiteX52" fmla="*/ 1659751 w 2036269"/>
                <a:gd name="connsiteY52" fmla="*/ 1506070 h 1530162"/>
                <a:gd name="connsiteX53" fmla="*/ 1721223 w 2036269"/>
                <a:gd name="connsiteY53" fmla="*/ 1513754 h 1530162"/>
                <a:gd name="connsiteX54" fmla="*/ 1744275 w 2036269"/>
                <a:gd name="connsiteY54" fmla="*/ 1521438 h 1530162"/>
                <a:gd name="connsiteX55" fmla="*/ 2005533 w 2036269"/>
                <a:gd name="connsiteY55" fmla="*/ 1521438 h 1530162"/>
                <a:gd name="connsiteX56" fmla="*/ 2036269 w 2036269"/>
                <a:gd name="connsiteY56" fmla="*/ 1506070 h 15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6269" h="1530162">
                  <a:moveTo>
                    <a:pt x="0" y="0"/>
                  </a:moveTo>
                  <a:cubicBezTo>
                    <a:pt x="2561" y="20491"/>
                    <a:pt x="739" y="42025"/>
                    <a:pt x="7684" y="61472"/>
                  </a:cubicBezTo>
                  <a:cubicBezTo>
                    <a:pt x="13896" y="78866"/>
                    <a:pt x="38420" y="107576"/>
                    <a:pt x="38420" y="107576"/>
                  </a:cubicBezTo>
                  <a:cubicBezTo>
                    <a:pt x="40882" y="117424"/>
                    <a:pt x="48276" y="150340"/>
                    <a:pt x="53788" y="161364"/>
                  </a:cubicBezTo>
                  <a:cubicBezTo>
                    <a:pt x="57918" y="169624"/>
                    <a:pt x="64033" y="176732"/>
                    <a:pt x="69156" y="184416"/>
                  </a:cubicBezTo>
                  <a:cubicBezTo>
                    <a:pt x="71717" y="192100"/>
                    <a:pt x="73218" y="200224"/>
                    <a:pt x="76840" y="207469"/>
                  </a:cubicBezTo>
                  <a:cubicBezTo>
                    <a:pt x="80970" y="215729"/>
                    <a:pt x="88570" y="222033"/>
                    <a:pt x="92208" y="230521"/>
                  </a:cubicBezTo>
                  <a:cubicBezTo>
                    <a:pt x="96368" y="240228"/>
                    <a:pt x="96552" y="251238"/>
                    <a:pt x="99892" y="261257"/>
                  </a:cubicBezTo>
                  <a:cubicBezTo>
                    <a:pt x="104254" y="274342"/>
                    <a:pt x="110417" y="286762"/>
                    <a:pt x="115260" y="299677"/>
                  </a:cubicBezTo>
                  <a:cubicBezTo>
                    <a:pt x="118104" y="307261"/>
                    <a:pt x="120383" y="315045"/>
                    <a:pt x="122944" y="322729"/>
                  </a:cubicBezTo>
                  <a:cubicBezTo>
                    <a:pt x="128067" y="356027"/>
                    <a:pt x="132457" y="389445"/>
                    <a:pt x="138312" y="422622"/>
                  </a:cubicBezTo>
                  <a:cubicBezTo>
                    <a:pt x="140147" y="433022"/>
                    <a:pt x="137978" y="446485"/>
                    <a:pt x="145996" y="453358"/>
                  </a:cubicBezTo>
                  <a:cubicBezTo>
                    <a:pt x="158296" y="463900"/>
                    <a:pt x="176733" y="463603"/>
                    <a:pt x="192101" y="468726"/>
                  </a:cubicBezTo>
                  <a:cubicBezTo>
                    <a:pt x="232847" y="482308"/>
                    <a:pt x="207356" y="474182"/>
                    <a:pt x="268941" y="491778"/>
                  </a:cubicBezTo>
                  <a:cubicBezTo>
                    <a:pt x="330413" y="532759"/>
                    <a:pt x="256134" y="478971"/>
                    <a:pt x="307361" y="530198"/>
                  </a:cubicBezTo>
                  <a:cubicBezTo>
                    <a:pt x="367804" y="590641"/>
                    <a:pt x="290524" y="493089"/>
                    <a:pt x="353465" y="568618"/>
                  </a:cubicBezTo>
                  <a:cubicBezTo>
                    <a:pt x="363937" y="581185"/>
                    <a:pt x="369296" y="598095"/>
                    <a:pt x="384202" y="607038"/>
                  </a:cubicBezTo>
                  <a:cubicBezTo>
                    <a:pt x="391147" y="611205"/>
                    <a:pt x="399570" y="612161"/>
                    <a:pt x="407254" y="614722"/>
                  </a:cubicBezTo>
                  <a:cubicBezTo>
                    <a:pt x="414938" y="619845"/>
                    <a:pt x="424225" y="623140"/>
                    <a:pt x="430306" y="630090"/>
                  </a:cubicBezTo>
                  <a:cubicBezTo>
                    <a:pt x="442469" y="643990"/>
                    <a:pt x="455201" y="658673"/>
                    <a:pt x="461042" y="676195"/>
                  </a:cubicBezTo>
                  <a:cubicBezTo>
                    <a:pt x="463603" y="683879"/>
                    <a:pt x="464233" y="692508"/>
                    <a:pt x="468726" y="699247"/>
                  </a:cubicBezTo>
                  <a:cubicBezTo>
                    <a:pt x="474754" y="708289"/>
                    <a:pt x="484821" y="713951"/>
                    <a:pt x="491778" y="722299"/>
                  </a:cubicBezTo>
                  <a:cubicBezTo>
                    <a:pt x="497690" y="729394"/>
                    <a:pt x="499935" y="739582"/>
                    <a:pt x="507146" y="745351"/>
                  </a:cubicBezTo>
                  <a:cubicBezTo>
                    <a:pt x="513471" y="750411"/>
                    <a:pt x="522514" y="750474"/>
                    <a:pt x="530198" y="753035"/>
                  </a:cubicBezTo>
                  <a:cubicBezTo>
                    <a:pt x="566728" y="777388"/>
                    <a:pt x="544490" y="765483"/>
                    <a:pt x="599354" y="783771"/>
                  </a:cubicBezTo>
                  <a:lnTo>
                    <a:pt x="622407" y="791455"/>
                  </a:lnTo>
                  <a:lnTo>
                    <a:pt x="645459" y="799139"/>
                  </a:lnTo>
                  <a:cubicBezTo>
                    <a:pt x="695170" y="832279"/>
                    <a:pt x="638157" y="799234"/>
                    <a:pt x="729983" y="822191"/>
                  </a:cubicBezTo>
                  <a:cubicBezTo>
                    <a:pt x="741096" y="824969"/>
                    <a:pt x="749361" y="836077"/>
                    <a:pt x="760719" y="837559"/>
                  </a:cubicBezTo>
                  <a:cubicBezTo>
                    <a:pt x="809043" y="843862"/>
                    <a:pt x="858050" y="842682"/>
                    <a:pt x="906716" y="845243"/>
                  </a:cubicBezTo>
                  <a:cubicBezTo>
                    <a:pt x="911839" y="855488"/>
                    <a:pt x="915730" y="866448"/>
                    <a:pt x="922084" y="875979"/>
                  </a:cubicBezTo>
                  <a:cubicBezTo>
                    <a:pt x="929232" y="886701"/>
                    <a:pt x="950226" y="901577"/>
                    <a:pt x="960504" y="906716"/>
                  </a:cubicBezTo>
                  <a:cubicBezTo>
                    <a:pt x="967749" y="910338"/>
                    <a:pt x="975872" y="911839"/>
                    <a:pt x="983556" y="914400"/>
                  </a:cubicBezTo>
                  <a:cubicBezTo>
                    <a:pt x="991240" y="919523"/>
                    <a:pt x="998348" y="925638"/>
                    <a:pt x="1006608" y="929768"/>
                  </a:cubicBezTo>
                  <a:cubicBezTo>
                    <a:pt x="1013853" y="933390"/>
                    <a:pt x="1023266" y="932479"/>
                    <a:pt x="1029660" y="937452"/>
                  </a:cubicBezTo>
                  <a:cubicBezTo>
                    <a:pt x="1073547" y="971586"/>
                    <a:pt x="1065021" y="982905"/>
                    <a:pt x="1106501" y="1006608"/>
                  </a:cubicBezTo>
                  <a:cubicBezTo>
                    <a:pt x="1113533" y="1010627"/>
                    <a:pt x="1121869" y="1011731"/>
                    <a:pt x="1129553" y="1014292"/>
                  </a:cubicBezTo>
                  <a:cubicBezTo>
                    <a:pt x="1144921" y="1029660"/>
                    <a:pt x="1157574" y="1048340"/>
                    <a:pt x="1175657" y="1060396"/>
                  </a:cubicBezTo>
                  <a:cubicBezTo>
                    <a:pt x="1183341" y="1065519"/>
                    <a:pt x="1191807" y="1069629"/>
                    <a:pt x="1198709" y="1075764"/>
                  </a:cubicBezTo>
                  <a:cubicBezTo>
                    <a:pt x="1277660" y="1145944"/>
                    <a:pt x="1215547" y="1102358"/>
                    <a:pt x="1267865" y="1137237"/>
                  </a:cubicBezTo>
                  <a:cubicBezTo>
                    <a:pt x="1272988" y="1144921"/>
                    <a:pt x="1277464" y="1153078"/>
                    <a:pt x="1283233" y="1160289"/>
                  </a:cubicBezTo>
                  <a:cubicBezTo>
                    <a:pt x="1287759" y="1165946"/>
                    <a:pt x="1293964" y="1170091"/>
                    <a:pt x="1298602" y="1175657"/>
                  </a:cubicBezTo>
                  <a:cubicBezTo>
                    <a:pt x="1306098" y="1184652"/>
                    <a:pt x="1329763" y="1216742"/>
                    <a:pt x="1337022" y="1229445"/>
                  </a:cubicBezTo>
                  <a:cubicBezTo>
                    <a:pt x="1342705" y="1239390"/>
                    <a:pt x="1348136" y="1249546"/>
                    <a:pt x="1352390" y="1260181"/>
                  </a:cubicBezTo>
                  <a:cubicBezTo>
                    <a:pt x="1358406" y="1275222"/>
                    <a:pt x="1358772" y="1292806"/>
                    <a:pt x="1367758" y="1306285"/>
                  </a:cubicBezTo>
                  <a:lnTo>
                    <a:pt x="1383126" y="1329337"/>
                  </a:lnTo>
                  <a:cubicBezTo>
                    <a:pt x="1385687" y="1337021"/>
                    <a:pt x="1387188" y="1345145"/>
                    <a:pt x="1390810" y="1352390"/>
                  </a:cubicBezTo>
                  <a:cubicBezTo>
                    <a:pt x="1404521" y="1379813"/>
                    <a:pt x="1431919" y="1401183"/>
                    <a:pt x="1452282" y="1421546"/>
                  </a:cubicBezTo>
                  <a:cubicBezTo>
                    <a:pt x="1459966" y="1429230"/>
                    <a:pt x="1465025" y="1441162"/>
                    <a:pt x="1475334" y="1444598"/>
                  </a:cubicBezTo>
                  <a:lnTo>
                    <a:pt x="1544491" y="1467650"/>
                  </a:lnTo>
                  <a:lnTo>
                    <a:pt x="1567543" y="1475334"/>
                  </a:lnTo>
                  <a:cubicBezTo>
                    <a:pt x="1575227" y="1480457"/>
                    <a:pt x="1582335" y="1486572"/>
                    <a:pt x="1590595" y="1490702"/>
                  </a:cubicBezTo>
                  <a:cubicBezTo>
                    <a:pt x="1608898" y="1499853"/>
                    <a:pt x="1643224" y="1503709"/>
                    <a:pt x="1659751" y="1506070"/>
                  </a:cubicBezTo>
                  <a:cubicBezTo>
                    <a:pt x="1680194" y="1508990"/>
                    <a:pt x="1700732" y="1511193"/>
                    <a:pt x="1721223" y="1513754"/>
                  </a:cubicBezTo>
                  <a:cubicBezTo>
                    <a:pt x="1728907" y="1516315"/>
                    <a:pt x="1736306" y="1519989"/>
                    <a:pt x="1744275" y="1521438"/>
                  </a:cubicBezTo>
                  <a:cubicBezTo>
                    <a:pt x="1838964" y="1538654"/>
                    <a:pt x="1891333" y="1525830"/>
                    <a:pt x="2005533" y="1521438"/>
                  </a:cubicBezTo>
                  <a:cubicBezTo>
                    <a:pt x="2032021" y="1512609"/>
                    <a:pt x="2022858" y="1519481"/>
                    <a:pt x="2036269" y="1506070"/>
                  </a:cubicBezTo>
                </a:path>
              </a:pathLst>
            </a:custGeom>
            <a:noFill/>
            <a:ln w="38100" cap="flat" cmpd="sng" algn="ctr">
              <a:solidFill>
                <a:srgbClr val="001446">
                  <a:lumMod val="50000"/>
                  <a:lumOff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99" name="TextBox 398"/>
            <p:cNvSpPr txBox="1"/>
            <p:nvPr/>
          </p:nvSpPr>
          <p:spPr>
            <a:xfrm>
              <a:off x="5161498" y="1791673"/>
              <a:ext cx="179223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5EB4E6">
                      <a:lumMod val="50000"/>
                    </a:srgbClr>
                  </a:solidFill>
                  <a:effectLst/>
                  <a:uLnTx/>
                  <a:uFillTx/>
                  <a:latin typeface="Open Sans"/>
                  <a:ea typeface="ＭＳ Ｐゴシック"/>
                  <a:cs typeface="+mj-cs"/>
                </a:rPr>
                <a:t>Channel Head</a:t>
              </a:r>
            </a:p>
          </p:txBody>
        </p:sp>
      </p:grpSp>
      <p:sp>
        <p:nvSpPr>
          <p:cNvPr id="449" name="TextBox 448"/>
          <p:cNvSpPr txBox="1"/>
          <p:nvPr/>
        </p:nvSpPr>
        <p:spPr>
          <a:xfrm>
            <a:off x="6938400" y="4183850"/>
            <a:ext cx="1371600" cy="646331"/>
          </a:xfrm>
          <a:prstGeom prst="rect">
            <a:avLst/>
          </a:prstGeom>
          <a:noFill/>
        </p:spPr>
        <p:txBody>
          <a:bodyPr wrap="square" rtlCol="0">
            <a:spAutoFit/>
          </a:bodyPr>
          <a:lstStyle/>
          <a:p>
            <a:r>
              <a:rPr lang="en-US" dirty="0">
                <a:solidFill>
                  <a:srgbClr val="5EB4E6">
                    <a:lumMod val="50000"/>
                  </a:srgbClr>
                </a:solidFill>
                <a:latin typeface="Open Sans"/>
                <a:ea typeface="ＭＳ Ｐゴシック"/>
                <a:cs typeface="+mj-cs"/>
              </a:rPr>
              <a:t>NHD Plus Flowline</a:t>
            </a:r>
          </a:p>
        </p:txBody>
      </p:sp>
      <p:pic>
        <p:nvPicPr>
          <p:cNvPr id="450" name="Picture 449"/>
          <p:cNvPicPr>
            <a:picLocks noChangeAspect="1"/>
          </p:cNvPicPr>
          <p:nvPr/>
        </p:nvPicPr>
        <p:blipFill>
          <a:blip r:embed="rId3"/>
          <a:stretch>
            <a:fillRect/>
          </a:stretch>
        </p:blipFill>
        <p:spPr>
          <a:xfrm>
            <a:off x="8526110" y="337242"/>
            <a:ext cx="3581400" cy="2676525"/>
          </a:xfrm>
          <a:prstGeom prst="rect">
            <a:avLst/>
          </a:prstGeom>
        </p:spPr>
      </p:pic>
      <p:pic>
        <p:nvPicPr>
          <p:cNvPr id="451" name="Picture 450"/>
          <p:cNvPicPr>
            <a:picLocks noChangeAspect="1"/>
          </p:cNvPicPr>
          <p:nvPr/>
        </p:nvPicPr>
        <p:blipFill rotWithShape="1">
          <a:blip r:embed="rId4"/>
          <a:srcRect r="2889"/>
          <a:stretch/>
        </p:blipFill>
        <p:spPr>
          <a:xfrm>
            <a:off x="8526111" y="3181761"/>
            <a:ext cx="3570425" cy="2724150"/>
          </a:xfrm>
          <a:prstGeom prst="rect">
            <a:avLst/>
          </a:prstGeom>
        </p:spPr>
      </p:pic>
      <p:sp>
        <p:nvSpPr>
          <p:cNvPr id="452" name="TextBox 451"/>
          <p:cNvSpPr txBox="1"/>
          <p:nvPr/>
        </p:nvSpPr>
        <p:spPr>
          <a:xfrm>
            <a:off x="8720772" y="2268276"/>
            <a:ext cx="2174569" cy="592040"/>
          </a:xfrm>
          <a:prstGeom prst="rect">
            <a:avLst/>
          </a:prstGeom>
          <a:noFill/>
          <a:effectLst/>
        </p:spPr>
        <p:txBody>
          <a:bodyPr wrap="square" lIns="0" tIns="0" rIns="0" bIns="0" rtlCol="0">
            <a:noAutofit/>
          </a:bodyPr>
          <a:lstStyle/>
          <a:p>
            <a:pPr eaLnBrk="0" hangingPunct="0">
              <a:lnSpc>
                <a:spcPts val="1800"/>
              </a:lnSpc>
            </a:pPr>
            <a:r>
              <a:rPr lang="en-US" dirty="0">
                <a:solidFill>
                  <a:srgbClr val="5EB4E6">
                    <a:lumMod val="50000"/>
                  </a:srgbClr>
                </a:solidFill>
                <a:latin typeface="Open Sans"/>
                <a:ea typeface="ＭＳ Ｐゴシック"/>
                <a:cs typeface="+mj-cs"/>
              </a:rPr>
              <a:t>NHD Plus channel head and </a:t>
            </a:r>
            <a:r>
              <a:rPr lang="en-US" dirty="0" err="1">
                <a:solidFill>
                  <a:srgbClr val="5EB4E6">
                    <a:lumMod val="50000"/>
                  </a:srgbClr>
                </a:solidFill>
                <a:latin typeface="Open Sans"/>
                <a:ea typeface="ＭＳ Ｐゴシック"/>
                <a:cs typeface="+mj-cs"/>
              </a:rPr>
              <a:t>flowline</a:t>
            </a:r>
            <a:endParaRPr lang="en-US" dirty="0">
              <a:solidFill>
                <a:srgbClr val="5EB4E6">
                  <a:lumMod val="50000"/>
                </a:srgbClr>
              </a:solidFill>
              <a:latin typeface="Open Sans"/>
              <a:ea typeface="ＭＳ Ｐゴシック"/>
              <a:cs typeface="+mj-cs"/>
            </a:endParaRPr>
          </a:p>
        </p:txBody>
      </p:sp>
      <p:sp>
        <p:nvSpPr>
          <p:cNvPr id="453" name="TextBox 452"/>
          <p:cNvSpPr txBox="1"/>
          <p:nvPr/>
        </p:nvSpPr>
        <p:spPr>
          <a:xfrm>
            <a:off x="8986663" y="4944751"/>
            <a:ext cx="2513626" cy="592040"/>
          </a:xfrm>
          <a:prstGeom prst="rect">
            <a:avLst/>
          </a:prstGeom>
          <a:noFill/>
          <a:effectLst/>
        </p:spPr>
        <p:txBody>
          <a:bodyPr wrap="square" lIns="0" tIns="0" rIns="0" bIns="0" rtlCol="0">
            <a:noAutofit/>
          </a:bodyPr>
          <a:lstStyle/>
          <a:p>
            <a:pPr eaLnBrk="0" hangingPunct="0">
              <a:lnSpc>
                <a:spcPts val="1800"/>
              </a:lnSpc>
            </a:pPr>
            <a:r>
              <a:rPr lang="en-US" dirty="0">
                <a:solidFill>
                  <a:srgbClr val="5EB4E6">
                    <a:lumMod val="50000"/>
                  </a:srgbClr>
                </a:solidFill>
                <a:latin typeface="Open Sans"/>
                <a:ea typeface="ＭＳ Ｐゴシック"/>
                <a:cs typeface="+mj-cs"/>
              </a:rPr>
              <a:t>DEM derived stream</a:t>
            </a:r>
          </a:p>
          <a:p>
            <a:pPr eaLnBrk="0" hangingPunct="0">
              <a:lnSpc>
                <a:spcPts val="1800"/>
              </a:lnSpc>
            </a:pPr>
            <a:r>
              <a:rPr lang="en-US" dirty="0">
                <a:solidFill>
                  <a:srgbClr val="5EB4E6">
                    <a:lumMod val="50000"/>
                  </a:srgbClr>
                </a:solidFill>
                <a:latin typeface="Open Sans"/>
                <a:ea typeface="ＭＳ Ｐゴシック"/>
                <a:cs typeface="+mj-cs"/>
              </a:rPr>
              <a:t>NHD HR Stream</a:t>
            </a:r>
          </a:p>
        </p:txBody>
      </p:sp>
      <p:cxnSp>
        <p:nvCxnSpPr>
          <p:cNvPr id="454" name="Straight Connector 453"/>
          <p:cNvCxnSpPr/>
          <p:nvPr/>
        </p:nvCxnSpPr>
        <p:spPr bwMode="auto">
          <a:xfrm flipH="1">
            <a:off x="8567206" y="5013231"/>
            <a:ext cx="297600" cy="0"/>
          </a:xfrm>
          <a:prstGeom prst="line">
            <a:avLst/>
          </a:prstGeom>
          <a:noFill/>
          <a:ln w="19050" cap="flat" cmpd="sng" algn="ctr">
            <a:solidFill>
              <a:srgbClr val="001446">
                <a:lumMod val="50000"/>
                <a:lumOff val="50000"/>
              </a:srgbClr>
            </a:solidFill>
            <a:prstDash val="solid"/>
            <a:round/>
            <a:headEnd type="none" w="med" len="med"/>
            <a:tailEnd type="none" w="med" len="med"/>
          </a:ln>
          <a:effectLst/>
        </p:spPr>
      </p:cxnSp>
      <p:cxnSp>
        <p:nvCxnSpPr>
          <p:cNvPr id="455" name="Straight Connector 454"/>
          <p:cNvCxnSpPr/>
          <p:nvPr/>
        </p:nvCxnSpPr>
        <p:spPr bwMode="auto">
          <a:xfrm flipH="1">
            <a:off x="8556931" y="5261319"/>
            <a:ext cx="297600" cy="0"/>
          </a:xfrm>
          <a:prstGeom prst="line">
            <a:avLst/>
          </a:prstGeom>
          <a:noFill/>
          <a:ln w="12700" cap="flat" cmpd="sng" algn="ctr">
            <a:solidFill>
              <a:srgbClr val="5EB4E6">
                <a:lumMod val="60000"/>
                <a:lumOff val="40000"/>
              </a:srgbClr>
            </a:solidFill>
            <a:prstDash val="solid"/>
            <a:round/>
            <a:headEnd type="none" w="med" len="med"/>
            <a:tailEnd type="none" w="med" len="med"/>
          </a:ln>
          <a:effectLst/>
        </p:spPr>
      </p:cxnSp>
      <p:sp>
        <p:nvSpPr>
          <p:cNvPr id="456" name="TextBox 455"/>
          <p:cNvSpPr txBox="1"/>
          <p:nvPr/>
        </p:nvSpPr>
        <p:spPr>
          <a:xfrm>
            <a:off x="269674" y="1761824"/>
            <a:ext cx="3156553" cy="2585323"/>
          </a:xfrm>
          <a:prstGeom prst="rect">
            <a:avLst/>
          </a:prstGeom>
          <a:noFill/>
        </p:spPr>
        <p:txBody>
          <a:bodyPr wrap="square" rtlCol="0">
            <a:spAutoFit/>
          </a:bodyPr>
          <a:lstStyle/>
          <a:p>
            <a:r>
              <a:rPr lang="en-US" dirty="0" smtClean="0">
                <a:solidFill>
                  <a:srgbClr val="BF5712"/>
                </a:solidFill>
                <a:latin typeface="Open Sans"/>
                <a:ea typeface="ＭＳ Ｐゴシック"/>
                <a:cs typeface="+mj-cs"/>
              </a:rPr>
              <a:t>D8 Flow </a:t>
            </a:r>
            <a:r>
              <a:rPr lang="en-US" dirty="0">
                <a:solidFill>
                  <a:srgbClr val="BF5712"/>
                </a:solidFill>
                <a:latin typeface="Open Sans"/>
                <a:ea typeface="ＭＳ Ｐゴシック"/>
                <a:cs typeface="+mj-cs"/>
              </a:rPr>
              <a:t>direction from each grid cell set in the steepest downslope direction to one of eight adjacent neighbors</a:t>
            </a:r>
          </a:p>
          <a:p>
            <a:endParaRPr lang="en-US" dirty="0">
              <a:solidFill>
                <a:srgbClr val="BF5712"/>
              </a:solidFill>
              <a:latin typeface="Open Sans"/>
              <a:ea typeface="ＭＳ Ｐゴシック"/>
              <a:cs typeface="+mj-cs"/>
            </a:endParaRPr>
          </a:p>
          <a:p>
            <a:r>
              <a:rPr lang="en-US" dirty="0">
                <a:solidFill>
                  <a:srgbClr val="BF5712"/>
                </a:solidFill>
                <a:latin typeface="Open Sans"/>
                <a:ea typeface="ＭＳ Ｐゴシック"/>
                <a:cs typeface="+mj-cs"/>
              </a:rPr>
              <a:t>Routing across flats away from high terrain and towards low terrain (</a:t>
            </a:r>
            <a:r>
              <a:rPr lang="en-US" dirty="0" err="1">
                <a:solidFill>
                  <a:srgbClr val="BF5712"/>
                </a:solidFill>
                <a:latin typeface="Open Sans"/>
                <a:ea typeface="ＭＳ Ｐゴシック"/>
                <a:cs typeface="+mj-cs"/>
              </a:rPr>
              <a:t>Garbrecht</a:t>
            </a:r>
            <a:r>
              <a:rPr lang="en-US" dirty="0">
                <a:solidFill>
                  <a:srgbClr val="BF5712"/>
                </a:solidFill>
                <a:latin typeface="Open Sans"/>
                <a:ea typeface="ＭＳ Ｐゴシック"/>
                <a:cs typeface="+mj-cs"/>
              </a:rPr>
              <a:t> and Martz, 1997)</a:t>
            </a:r>
            <a:endParaRPr lang="en-US" dirty="0">
              <a:solidFill>
                <a:srgbClr val="00B0F0"/>
              </a:solidFill>
              <a:latin typeface="Open Sans"/>
              <a:ea typeface="ＭＳ Ｐゴシック"/>
              <a:cs typeface="+mj-cs"/>
            </a:endParaRPr>
          </a:p>
        </p:txBody>
      </p:sp>
      <p:sp>
        <p:nvSpPr>
          <p:cNvPr id="457" name="Rectangle 77"/>
          <p:cNvSpPr>
            <a:spLocks noChangeArrowheads="1"/>
          </p:cNvSpPr>
          <p:nvPr/>
        </p:nvSpPr>
        <p:spPr bwMode="auto">
          <a:xfrm>
            <a:off x="1565471" y="5431228"/>
            <a:ext cx="416719" cy="461963"/>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67</a:t>
            </a:r>
          </a:p>
        </p:txBody>
      </p:sp>
      <p:sp>
        <p:nvSpPr>
          <p:cNvPr id="458" name="Rectangle 78"/>
          <p:cNvSpPr>
            <a:spLocks noChangeArrowheads="1"/>
          </p:cNvSpPr>
          <p:nvPr/>
        </p:nvSpPr>
        <p:spPr bwMode="auto">
          <a:xfrm>
            <a:off x="1146371" y="5431228"/>
            <a:ext cx="416719" cy="461963"/>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56</a:t>
            </a:r>
          </a:p>
        </p:txBody>
      </p:sp>
      <p:sp>
        <p:nvSpPr>
          <p:cNvPr id="459" name="Rectangle 79"/>
          <p:cNvSpPr>
            <a:spLocks noChangeArrowheads="1"/>
          </p:cNvSpPr>
          <p:nvPr/>
        </p:nvSpPr>
        <p:spPr bwMode="auto">
          <a:xfrm>
            <a:off x="1565471" y="4975218"/>
            <a:ext cx="416719" cy="46077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52</a:t>
            </a:r>
          </a:p>
        </p:txBody>
      </p:sp>
      <p:sp>
        <p:nvSpPr>
          <p:cNvPr id="460" name="Rectangle 80"/>
          <p:cNvSpPr>
            <a:spLocks noChangeArrowheads="1"/>
          </p:cNvSpPr>
          <p:nvPr/>
        </p:nvSpPr>
        <p:spPr bwMode="auto">
          <a:xfrm>
            <a:off x="1146371" y="4975218"/>
            <a:ext cx="416719" cy="46077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r>
              <a:rPr lang="en-US" sz="2100" b="1">
                <a:solidFill>
                  <a:srgbClr val="000000"/>
                </a:solidFill>
                <a:ea typeface="ＭＳ Ｐゴシック"/>
              </a:rPr>
              <a:t>48</a:t>
            </a:r>
          </a:p>
        </p:txBody>
      </p:sp>
      <p:sp>
        <p:nvSpPr>
          <p:cNvPr id="461" name="Line 81"/>
          <p:cNvSpPr>
            <a:spLocks noChangeShapeType="1"/>
          </p:cNvSpPr>
          <p:nvPr/>
        </p:nvSpPr>
        <p:spPr bwMode="auto">
          <a:xfrm flipV="1">
            <a:off x="1769066" y="5269303"/>
            <a:ext cx="0" cy="296466"/>
          </a:xfrm>
          <a:prstGeom prst="line">
            <a:avLst/>
          </a:prstGeom>
          <a:noFill/>
          <a:ln w="57150">
            <a:solidFill>
              <a:srgbClr val="001446">
                <a:lumMod val="50000"/>
                <a:lumOff val="50000"/>
              </a:srgbClr>
            </a:solidFill>
            <a:round/>
            <a:headEnd/>
            <a:tailEnd type="triangle" w="sm" len="med"/>
          </a:ln>
        </p:spPr>
        <p:txBody>
          <a:bodyPr wrap="none" anchor="ctr"/>
          <a:lstStyle/>
          <a:p>
            <a:pPr marL="0" marR="0" lvl="0" indent="0" algn="ctr" defTabSz="685800" eaLnBrk="0" fontAlgn="base" latinLnBrk="0" hangingPunct="0">
              <a:lnSpc>
                <a:spcPct val="100000"/>
              </a:lnSpc>
              <a:spcBef>
                <a:spcPct val="0"/>
              </a:spcBef>
              <a:spcAft>
                <a:spcPct val="0"/>
              </a:spcAft>
              <a:buClrTx/>
              <a:buSzTx/>
              <a:buFontTx/>
              <a:buNone/>
              <a:tabLst/>
              <a:defRPr/>
            </a:pPr>
            <a:endParaRPr kumimoji="1" lang="en-US" sz="1500" b="0" i="0" u="none" strike="noStrike" kern="0" cap="none" spc="0" normalizeH="0" baseline="0" noProof="0">
              <a:ln>
                <a:noFill/>
              </a:ln>
              <a:solidFill>
                <a:srgbClr val="808080"/>
              </a:solidFill>
              <a:effectLst/>
              <a:uLnTx/>
              <a:uFillTx/>
              <a:ea typeface="ＭＳ Ｐゴシック"/>
            </a:endParaRPr>
          </a:p>
        </p:txBody>
      </p:sp>
      <p:graphicFrame>
        <p:nvGraphicFramePr>
          <p:cNvPr id="462" name="Object 3"/>
          <p:cNvGraphicFramePr>
            <a:graphicFrameLocks noChangeAspect="1"/>
          </p:cNvGraphicFramePr>
          <p:nvPr>
            <p:extLst>
              <p:ext uri="{D42A27DB-BD31-4B8C-83A1-F6EECF244321}">
                <p14:modId xmlns:p14="http://schemas.microsoft.com/office/powerpoint/2010/main" val="3095354258"/>
              </p:ext>
            </p:extLst>
          </p:nvPr>
        </p:nvGraphicFramePr>
        <p:xfrm>
          <a:off x="302216" y="6038045"/>
          <a:ext cx="1119188" cy="473869"/>
        </p:xfrm>
        <a:graphic>
          <a:graphicData uri="http://schemas.openxmlformats.org/presentationml/2006/ole">
            <mc:AlternateContent xmlns:mc="http://schemas.openxmlformats.org/markup-compatibility/2006">
              <mc:Choice xmlns:v="urn:schemas-microsoft-com:vml" Requires="v">
                <p:oleObj spid="_x0000_s11286" name="Equation" r:id="rId5" imgW="927000" imgH="393480" progId="Equation.3">
                  <p:embed/>
                </p:oleObj>
              </mc:Choice>
              <mc:Fallback>
                <p:oleObj name="Equation" r:id="rId5" imgW="927000" imgH="393480" progId="Equation.3">
                  <p:embed/>
                  <p:pic>
                    <p:nvPicPr>
                      <p:cNvPr id="12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216" y="6038045"/>
                        <a:ext cx="1119188" cy="4738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463" name="Object 3"/>
          <p:cNvGraphicFramePr>
            <a:graphicFrameLocks noChangeAspect="1"/>
          </p:cNvGraphicFramePr>
          <p:nvPr>
            <p:extLst>
              <p:ext uri="{D42A27DB-BD31-4B8C-83A1-F6EECF244321}">
                <p14:modId xmlns:p14="http://schemas.microsoft.com/office/powerpoint/2010/main" val="1765834156"/>
              </p:ext>
            </p:extLst>
          </p:nvPr>
        </p:nvGraphicFramePr>
        <p:xfrm>
          <a:off x="1868034" y="6021772"/>
          <a:ext cx="1119187" cy="506412"/>
        </p:xfrm>
        <a:graphic>
          <a:graphicData uri="http://schemas.openxmlformats.org/presentationml/2006/ole">
            <mc:AlternateContent xmlns:mc="http://schemas.openxmlformats.org/markup-compatibility/2006">
              <mc:Choice xmlns:v="urn:schemas-microsoft-com:vml" Requires="v">
                <p:oleObj spid="_x0000_s11287" name="Equation" r:id="rId7" imgW="927000" imgH="419040" progId="Equation.3">
                  <p:embed/>
                </p:oleObj>
              </mc:Choice>
              <mc:Fallback>
                <p:oleObj name="Equation" r:id="rId7" imgW="927000" imgH="419040" progId="Equation.3">
                  <p:embed/>
                  <p:pic>
                    <p:nvPicPr>
                      <p:cNvPr id="122" name="Object 3"/>
                      <p:cNvPicPr>
                        <a:picLocks noChangeAspect="1" noChangeArrowheads="1"/>
                      </p:cNvPicPr>
                      <p:nvPr/>
                    </p:nvPicPr>
                    <p:blipFill>
                      <a:blip r:embed="rId8"/>
                      <a:srcRect/>
                      <a:stretch>
                        <a:fillRect/>
                      </a:stretch>
                    </p:blipFill>
                    <p:spPr bwMode="auto">
                      <a:xfrm>
                        <a:off x="1868034" y="6021772"/>
                        <a:ext cx="1119187" cy="506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45172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923" y="1562100"/>
            <a:ext cx="7153031" cy="5049198"/>
          </a:xfrm>
          <a:prstGeom prst="rect">
            <a:avLst/>
          </a:prstGeom>
        </p:spPr>
      </p:pic>
      <p:sp>
        <p:nvSpPr>
          <p:cNvPr id="6" name="Title 5"/>
          <p:cNvSpPr>
            <a:spLocks noGrp="1"/>
          </p:cNvSpPr>
          <p:nvPr>
            <p:ph type="title"/>
          </p:nvPr>
        </p:nvSpPr>
        <p:spPr>
          <a:xfrm>
            <a:off x="0" y="29323"/>
            <a:ext cx="12191999" cy="1311128"/>
          </a:xfrm>
          <a:prstGeom prst="rect">
            <a:avLst/>
          </a:prstGeom>
        </p:spPr>
        <p:txBody>
          <a:bodyPr wrap="square">
            <a:spAutoFit/>
          </a:bodyPr>
          <a:lstStyle/>
          <a:p>
            <a:pPr algn="ctr" eaLnBrk="0" hangingPunct="0"/>
            <a:r>
              <a:rPr lang="en-US" dirty="0"/>
              <a:t>DEM derived stream network is consistent with the DEM but at the scale (drainage density) of NHD Plus.</a:t>
            </a:r>
          </a:p>
        </p:txBody>
      </p:sp>
    </p:spTree>
    <p:extLst>
      <p:ext uri="{BB962C8B-B14F-4D97-AF65-F5344CB8AC3E}">
        <p14:creationId xmlns:p14="http://schemas.microsoft.com/office/powerpoint/2010/main" val="77422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9908" y="894043"/>
            <a:ext cx="8341750" cy="5888294"/>
          </a:xfrm>
          <a:prstGeom prst="rect">
            <a:avLst/>
          </a:prstGeom>
        </p:spPr>
      </p:pic>
      <p:sp>
        <p:nvSpPr>
          <p:cNvPr id="3" name="Title 2"/>
          <p:cNvSpPr>
            <a:spLocks noGrp="1"/>
          </p:cNvSpPr>
          <p:nvPr>
            <p:ph type="title"/>
          </p:nvPr>
        </p:nvSpPr>
        <p:spPr>
          <a:xfrm>
            <a:off x="0" y="86867"/>
            <a:ext cx="12191999" cy="768539"/>
          </a:xfrm>
        </p:spPr>
        <p:txBody>
          <a:bodyPr>
            <a:normAutofit fontScale="90000"/>
          </a:bodyPr>
          <a:lstStyle/>
          <a:p>
            <a:pPr algn="ctr"/>
            <a:r>
              <a:rPr lang="en-US" sz="2400" dirty="0"/>
              <a:t>Height Above Nearest Drainage (HAND) evaluated from 1/3 arc sec NED DEM relative to stream raster derived from </a:t>
            </a:r>
            <a:r>
              <a:rPr lang="en-US" sz="2400" dirty="0" err="1"/>
              <a:t>NHDPlus</a:t>
            </a:r>
            <a:r>
              <a:rPr lang="en-US" sz="2400" dirty="0"/>
              <a:t> medium resolution stream network source grid cells. 2 m contour interval.</a:t>
            </a:r>
          </a:p>
        </p:txBody>
      </p:sp>
    </p:spTree>
    <p:extLst>
      <p:ext uri="{BB962C8B-B14F-4D97-AF65-F5344CB8AC3E}">
        <p14:creationId xmlns:p14="http://schemas.microsoft.com/office/powerpoint/2010/main" val="334902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03156"/>
          </a:xfrm>
        </p:spPr>
        <p:txBody>
          <a:bodyPr>
            <a:normAutofit/>
          </a:bodyPr>
          <a:lstStyle/>
          <a:p>
            <a:r>
              <a:rPr lang="en-US" dirty="0" smtClean="0"/>
              <a:t>The problem of artificial DEM Barriers</a:t>
            </a:r>
            <a:endParaRPr lang="en-US" dirty="0"/>
          </a:p>
        </p:txBody>
      </p:sp>
      <p:pic>
        <p:nvPicPr>
          <p:cNvPr id="4" name="Picture 3"/>
          <p:cNvPicPr>
            <a:picLocks noChangeAspect="1"/>
          </p:cNvPicPr>
          <p:nvPr/>
        </p:nvPicPr>
        <p:blipFill>
          <a:blip r:embed="rId2"/>
          <a:stretch>
            <a:fillRect/>
          </a:stretch>
        </p:blipFill>
        <p:spPr>
          <a:xfrm>
            <a:off x="6095999" y="1203159"/>
            <a:ext cx="5653893" cy="4620566"/>
          </a:xfrm>
          <a:prstGeom prst="rect">
            <a:avLst/>
          </a:prstGeom>
        </p:spPr>
      </p:pic>
      <p:pic>
        <p:nvPicPr>
          <p:cNvPr id="5" name="Picture 4"/>
          <p:cNvPicPr>
            <a:picLocks noChangeAspect="1"/>
          </p:cNvPicPr>
          <p:nvPr/>
        </p:nvPicPr>
        <p:blipFill>
          <a:blip r:embed="rId3"/>
          <a:stretch>
            <a:fillRect/>
          </a:stretch>
        </p:blipFill>
        <p:spPr>
          <a:xfrm>
            <a:off x="492513" y="1203158"/>
            <a:ext cx="5603489" cy="4620568"/>
          </a:xfrm>
          <a:prstGeom prst="rect">
            <a:avLst/>
          </a:prstGeom>
        </p:spPr>
      </p:pic>
      <p:pic>
        <p:nvPicPr>
          <p:cNvPr id="6" name="Picture 5"/>
          <p:cNvPicPr>
            <a:picLocks noChangeAspect="1"/>
          </p:cNvPicPr>
          <p:nvPr/>
        </p:nvPicPr>
        <p:blipFill>
          <a:blip r:embed="rId4"/>
          <a:stretch>
            <a:fillRect/>
          </a:stretch>
        </p:blipFill>
        <p:spPr>
          <a:xfrm>
            <a:off x="8991863" y="6013724"/>
            <a:ext cx="1095375" cy="676275"/>
          </a:xfrm>
          <a:prstGeom prst="rect">
            <a:avLst/>
          </a:prstGeom>
        </p:spPr>
      </p:pic>
    </p:spTree>
    <p:extLst>
      <p:ext uri="{BB962C8B-B14F-4D97-AF65-F5344CB8AC3E}">
        <p14:creationId xmlns:p14="http://schemas.microsoft.com/office/powerpoint/2010/main" val="3075560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09738" y="395288"/>
            <a:ext cx="5414962" cy="3630332"/>
          </a:xfrm>
          <a:prstGeom prst="rect">
            <a:avLst/>
          </a:prstGeom>
        </p:spPr>
      </p:pic>
      <p:grpSp>
        <p:nvGrpSpPr>
          <p:cNvPr id="8" name="Group 7"/>
          <p:cNvGrpSpPr/>
          <p:nvPr/>
        </p:nvGrpSpPr>
        <p:grpSpPr>
          <a:xfrm>
            <a:off x="1441292" y="5376234"/>
            <a:ext cx="3076825" cy="1272217"/>
            <a:chOff x="-290301" y="5081611"/>
            <a:chExt cx="3076825" cy="1272217"/>
          </a:xfrm>
        </p:grpSpPr>
        <p:pic>
          <p:nvPicPr>
            <p:cNvPr id="5" name="Picture 4"/>
            <p:cNvPicPr>
              <a:picLocks noChangeAspect="1"/>
            </p:cNvPicPr>
            <p:nvPr/>
          </p:nvPicPr>
          <p:blipFill rotWithShape="1">
            <a:blip r:embed="rId3"/>
            <a:srcRect l="13857" t="54394" b="37130"/>
            <a:stretch/>
          </p:blipFill>
          <p:spPr>
            <a:xfrm>
              <a:off x="-290301" y="5097647"/>
              <a:ext cx="3065477" cy="349624"/>
            </a:xfrm>
            <a:prstGeom prst="rect">
              <a:avLst/>
            </a:prstGeom>
          </p:spPr>
        </p:pic>
        <p:pic>
          <p:nvPicPr>
            <p:cNvPr id="6" name="Picture 5"/>
            <p:cNvPicPr>
              <a:picLocks noChangeAspect="1"/>
            </p:cNvPicPr>
            <p:nvPr/>
          </p:nvPicPr>
          <p:blipFill rotWithShape="1">
            <a:blip r:embed="rId3"/>
            <a:srcRect t="69520"/>
            <a:stretch/>
          </p:blipFill>
          <p:spPr>
            <a:xfrm>
              <a:off x="185738" y="5500687"/>
              <a:ext cx="2414628" cy="853141"/>
            </a:xfrm>
            <a:prstGeom prst="rect">
              <a:avLst/>
            </a:prstGeom>
          </p:spPr>
        </p:pic>
        <p:sp>
          <p:nvSpPr>
            <p:cNvPr id="7" name="TextBox 6"/>
            <p:cNvSpPr txBox="1"/>
            <p:nvPr/>
          </p:nvSpPr>
          <p:spPr>
            <a:xfrm>
              <a:off x="1355235" y="5081611"/>
              <a:ext cx="1431289" cy="369332"/>
            </a:xfrm>
            <a:prstGeom prst="rect">
              <a:avLst/>
            </a:prstGeom>
            <a:solidFill>
              <a:schemeClr val="bg1"/>
            </a:solidFill>
          </p:spPr>
          <p:txBody>
            <a:bodyPr wrap="none" rtlCol="0">
              <a:spAutoFit/>
            </a:bodyPr>
            <a:lstStyle/>
            <a:p>
              <a:r>
                <a:rPr lang="en-US" dirty="0">
                  <a:solidFill>
                    <a:srgbClr val="080808"/>
                  </a:solidFill>
                </a:rPr>
                <a:t>From NHDHR</a:t>
              </a:r>
            </a:p>
          </p:txBody>
        </p:sp>
      </p:grpSp>
      <p:sp>
        <p:nvSpPr>
          <p:cNvPr id="9" name="TextBox 8"/>
          <p:cNvSpPr txBox="1"/>
          <p:nvPr/>
        </p:nvSpPr>
        <p:spPr>
          <a:xfrm>
            <a:off x="7372351" y="395288"/>
            <a:ext cx="3114675" cy="707886"/>
          </a:xfrm>
          <a:prstGeom prst="rect">
            <a:avLst/>
          </a:prstGeom>
          <a:noFill/>
        </p:spPr>
        <p:txBody>
          <a:bodyPr wrap="square" rtlCol="0">
            <a:spAutoFit/>
          </a:bodyPr>
          <a:lstStyle/>
          <a:p>
            <a:r>
              <a:rPr lang="en-US" sz="2000" dirty="0" smtClean="0"/>
              <a:t>Etch (soft burn) </a:t>
            </a:r>
            <a:r>
              <a:rPr lang="en-US" sz="2000" dirty="0"/>
              <a:t>in of NHDHR streams</a:t>
            </a:r>
          </a:p>
        </p:txBody>
      </p:sp>
      <p:pic>
        <p:nvPicPr>
          <p:cNvPr id="11" name="Picture 10"/>
          <p:cNvPicPr>
            <a:picLocks noChangeAspect="1"/>
          </p:cNvPicPr>
          <p:nvPr/>
        </p:nvPicPr>
        <p:blipFill>
          <a:blip r:embed="rId4"/>
          <a:stretch>
            <a:fillRect/>
          </a:stretch>
        </p:blipFill>
        <p:spPr>
          <a:xfrm>
            <a:off x="4953465" y="3117386"/>
            <a:ext cx="5309722" cy="3531064"/>
          </a:xfrm>
          <a:prstGeom prst="rect">
            <a:avLst/>
          </a:prstGeom>
        </p:spPr>
      </p:pic>
      <p:sp>
        <p:nvSpPr>
          <p:cNvPr id="12" name="TextBox 11"/>
          <p:cNvSpPr txBox="1"/>
          <p:nvPr/>
        </p:nvSpPr>
        <p:spPr>
          <a:xfrm>
            <a:off x="7248525" y="1294672"/>
            <a:ext cx="3362324"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NHDHR vectors are part of a network with direction.</a:t>
            </a:r>
          </a:p>
          <a:p>
            <a:pPr marL="342900" indent="-342900">
              <a:buFont typeface="Arial" panose="020B0604020202020204" pitchFamily="34" charset="0"/>
              <a:buChar char="•"/>
            </a:pPr>
            <a:r>
              <a:rPr lang="en-US" sz="2000" dirty="0"/>
              <a:t>Trace downslope enforcing DEM to not increase along the flow path</a:t>
            </a:r>
          </a:p>
        </p:txBody>
      </p:sp>
      <p:sp>
        <p:nvSpPr>
          <p:cNvPr id="13" name="TextBox 12"/>
          <p:cNvSpPr txBox="1"/>
          <p:nvPr/>
        </p:nvSpPr>
        <p:spPr>
          <a:xfrm>
            <a:off x="2260736" y="4239261"/>
            <a:ext cx="2628900" cy="923330"/>
          </a:xfrm>
          <a:prstGeom prst="rect">
            <a:avLst/>
          </a:prstGeom>
          <a:noFill/>
        </p:spPr>
        <p:txBody>
          <a:bodyPr wrap="square" rtlCol="0">
            <a:spAutoFit/>
          </a:bodyPr>
          <a:lstStyle/>
          <a:p>
            <a:r>
              <a:rPr lang="en-US" dirty="0" smtClean="0"/>
              <a:t>Railway </a:t>
            </a:r>
            <a:r>
              <a:rPr lang="en-US" dirty="0"/>
              <a:t>Barrier that deflects filled DEM derived streams</a:t>
            </a:r>
          </a:p>
        </p:txBody>
      </p:sp>
      <p:cxnSp>
        <p:nvCxnSpPr>
          <p:cNvPr id="15" name="Straight Arrow Connector 14"/>
          <p:cNvCxnSpPr/>
          <p:nvPr/>
        </p:nvCxnSpPr>
        <p:spPr>
          <a:xfrm flipV="1">
            <a:off x="3361765" y="2707387"/>
            <a:ext cx="213421" cy="15318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331960" y="4700927"/>
            <a:ext cx="2176201" cy="4616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409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3737"/>
            <a:ext cx="12192000" cy="1129128"/>
          </a:xfrm>
        </p:spPr>
        <p:txBody>
          <a:bodyPr>
            <a:normAutofit/>
          </a:bodyPr>
          <a:lstStyle/>
          <a:p>
            <a:pPr algn="ctr"/>
            <a:r>
              <a:rPr lang="en-US" sz="2400" b="0" dirty="0" smtClean="0"/>
              <a:t>Conditioning the DEM by Obstacle Removal or “etching” </a:t>
            </a:r>
            <a:r>
              <a:rPr lang="en-US" sz="2400" b="0" dirty="0"/>
              <a:t>using </a:t>
            </a:r>
            <a:r>
              <a:rPr lang="en-US" sz="2400" b="0" dirty="0" smtClean="0"/>
              <a:t>Vector Stream Information used to align and reconcile elevation and hydrography</a:t>
            </a:r>
            <a:endParaRPr lang="en-US" sz="2400" b="0" dirty="0"/>
          </a:p>
        </p:txBody>
      </p:sp>
      <p:graphicFrame>
        <p:nvGraphicFramePr>
          <p:cNvPr id="6" name="Table 5"/>
          <p:cNvGraphicFramePr>
            <a:graphicFrameLocks noGrp="1"/>
          </p:cNvGraphicFramePr>
          <p:nvPr>
            <p:extLst/>
          </p:nvPr>
        </p:nvGraphicFramePr>
        <p:xfrm>
          <a:off x="5076696" y="3874852"/>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pic>
        <p:nvPicPr>
          <p:cNvPr id="9" name="Picture 8"/>
          <p:cNvPicPr>
            <a:picLocks noChangeAspect="1"/>
          </p:cNvPicPr>
          <p:nvPr/>
        </p:nvPicPr>
        <p:blipFill>
          <a:blip r:embed="rId2"/>
          <a:stretch>
            <a:fillRect/>
          </a:stretch>
        </p:blipFill>
        <p:spPr>
          <a:xfrm>
            <a:off x="1967647" y="1783081"/>
            <a:ext cx="2336479" cy="1899864"/>
          </a:xfrm>
          <a:prstGeom prst="rect">
            <a:avLst/>
          </a:prstGeom>
        </p:spPr>
      </p:pic>
      <p:pic>
        <p:nvPicPr>
          <p:cNvPr id="10" name="Picture 9"/>
          <p:cNvPicPr>
            <a:picLocks noChangeAspect="1"/>
          </p:cNvPicPr>
          <p:nvPr/>
        </p:nvPicPr>
        <p:blipFill>
          <a:blip r:embed="rId3"/>
          <a:stretch>
            <a:fillRect/>
          </a:stretch>
        </p:blipFill>
        <p:spPr>
          <a:xfrm>
            <a:off x="4918558" y="1783081"/>
            <a:ext cx="2348279" cy="1899864"/>
          </a:xfrm>
          <a:prstGeom prst="rect">
            <a:avLst/>
          </a:prstGeom>
        </p:spPr>
      </p:pic>
      <p:pic>
        <p:nvPicPr>
          <p:cNvPr id="11" name="Picture 10"/>
          <p:cNvPicPr>
            <a:picLocks noChangeAspect="1"/>
          </p:cNvPicPr>
          <p:nvPr/>
        </p:nvPicPr>
        <p:blipFill>
          <a:blip r:embed="rId4"/>
          <a:stretch>
            <a:fillRect/>
          </a:stretch>
        </p:blipFill>
        <p:spPr>
          <a:xfrm>
            <a:off x="7878993" y="1783081"/>
            <a:ext cx="2286873" cy="1899864"/>
          </a:xfrm>
          <a:prstGeom prst="rect">
            <a:avLst/>
          </a:prstGeom>
        </p:spPr>
      </p:pic>
      <p:graphicFrame>
        <p:nvGraphicFramePr>
          <p:cNvPr id="12" name="Table 11"/>
          <p:cNvGraphicFramePr>
            <a:graphicFrameLocks noGrp="1"/>
          </p:cNvGraphicFramePr>
          <p:nvPr>
            <p:extLst/>
          </p:nvPr>
        </p:nvGraphicFramePr>
        <p:xfrm>
          <a:off x="2204774" y="3874852"/>
          <a:ext cx="2032000" cy="1812084"/>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4284">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3" name="Freeform 12"/>
          <p:cNvSpPr/>
          <p:nvPr/>
        </p:nvSpPr>
        <p:spPr bwMode="auto">
          <a:xfrm>
            <a:off x="4972169" y="4739443"/>
            <a:ext cx="2198669" cy="1006867"/>
          </a:xfrm>
          <a:custGeom>
            <a:avLst/>
            <a:gdLst>
              <a:gd name="connsiteX0" fmla="*/ 0 w 2198669"/>
              <a:gd name="connsiteY0" fmla="*/ 1006867 h 1006867"/>
              <a:gd name="connsiteX1" fmla="*/ 184934 w 2198669"/>
              <a:gd name="connsiteY1" fmla="*/ 904126 h 1006867"/>
              <a:gd name="connsiteX2" fmla="*/ 215757 w 2198669"/>
              <a:gd name="connsiteY2" fmla="*/ 852755 h 1006867"/>
              <a:gd name="connsiteX3" fmla="*/ 246579 w 2198669"/>
              <a:gd name="connsiteY3" fmla="*/ 832207 h 1006867"/>
              <a:gd name="connsiteX4" fmla="*/ 318498 w 2198669"/>
              <a:gd name="connsiteY4" fmla="*/ 760288 h 1006867"/>
              <a:gd name="connsiteX5" fmla="*/ 390418 w 2198669"/>
              <a:gd name="connsiteY5" fmla="*/ 678094 h 1006867"/>
              <a:gd name="connsiteX6" fmla="*/ 421240 w 2198669"/>
              <a:gd name="connsiteY6" fmla="*/ 657546 h 1006867"/>
              <a:gd name="connsiteX7" fmla="*/ 503433 w 2198669"/>
              <a:gd name="connsiteY7" fmla="*/ 595901 h 1006867"/>
              <a:gd name="connsiteX8" fmla="*/ 523982 w 2198669"/>
              <a:gd name="connsiteY8" fmla="*/ 575353 h 1006867"/>
              <a:gd name="connsiteX9" fmla="*/ 544530 w 2198669"/>
              <a:gd name="connsiteY9" fmla="*/ 544530 h 1006867"/>
              <a:gd name="connsiteX10" fmla="*/ 575352 w 2198669"/>
              <a:gd name="connsiteY10" fmla="*/ 523982 h 1006867"/>
              <a:gd name="connsiteX11" fmla="*/ 616449 w 2198669"/>
              <a:gd name="connsiteY11" fmla="*/ 482885 h 1006867"/>
              <a:gd name="connsiteX12" fmla="*/ 647271 w 2198669"/>
              <a:gd name="connsiteY12" fmla="*/ 452063 h 1006867"/>
              <a:gd name="connsiteX13" fmla="*/ 678094 w 2198669"/>
              <a:gd name="connsiteY13" fmla="*/ 431515 h 1006867"/>
              <a:gd name="connsiteX14" fmla="*/ 698642 w 2198669"/>
              <a:gd name="connsiteY14" fmla="*/ 410966 h 1006867"/>
              <a:gd name="connsiteX15" fmla="*/ 729465 w 2198669"/>
              <a:gd name="connsiteY15" fmla="*/ 400692 h 1006867"/>
              <a:gd name="connsiteX16" fmla="*/ 791110 w 2198669"/>
              <a:gd name="connsiteY16" fmla="*/ 328773 h 1006867"/>
              <a:gd name="connsiteX17" fmla="*/ 821932 w 2198669"/>
              <a:gd name="connsiteY17" fmla="*/ 308225 h 1006867"/>
              <a:gd name="connsiteX18" fmla="*/ 863029 w 2198669"/>
              <a:gd name="connsiteY18" fmla="*/ 267128 h 1006867"/>
              <a:gd name="connsiteX19" fmla="*/ 883577 w 2198669"/>
              <a:gd name="connsiteY19" fmla="*/ 236306 h 1006867"/>
              <a:gd name="connsiteX20" fmla="*/ 914400 w 2198669"/>
              <a:gd name="connsiteY20" fmla="*/ 226032 h 1006867"/>
              <a:gd name="connsiteX21" fmla="*/ 934948 w 2198669"/>
              <a:gd name="connsiteY21" fmla="*/ 195209 h 1006867"/>
              <a:gd name="connsiteX22" fmla="*/ 965770 w 2198669"/>
              <a:gd name="connsiteY22" fmla="*/ 174661 h 1006867"/>
              <a:gd name="connsiteX23" fmla="*/ 1017141 w 2198669"/>
              <a:gd name="connsiteY23" fmla="*/ 133564 h 1006867"/>
              <a:gd name="connsiteX24" fmla="*/ 1037689 w 2198669"/>
              <a:gd name="connsiteY24" fmla="*/ 102742 h 1006867"/>
              <a:gd name="connsiteX25" fmla="*/ 1068512 w 2198669"/>
              <a:gd name="connsiteY25" fmla="*/ 92467 h 1006867"/>
              <a:gd name="connsiteX26" fmla="*/ 1160979 w 2198669"/>
              <a:gd name="connsiteY26" fmla="*/ 51371 h 1006867"/>
              <a:gd name="connsiteX27" fmla="*/ 1243173 w 2198669"/>
              <a:gd name="connsiteY27" fmla="*/ 30823 h 1006867"/>
              <a:gd name="connsiteX28" fmla="*/ 1315092 w 2198669"/>
              <a:gd name="connsiteY28" fmla="*/ 10274 h 1006867"/>
              <a:gd name="connsiteX29" fmla="*/ 1407559 w 2198669"/>
              <a:gd name="connsiteY29" fmla="*/ 0 h 1006867"/>
              <a:gd name="connsiteX30" fmla="*/ 1623316 w 2198669"/>
              <a:gd name="connsiteY30" fmla="*/ 10274 h 1006867"/>
              <a:gd name="connsiteX31" fmla="*/ 1664413 w 2198669"/>
              <a:gd name="connsiteY31" fmla="*/ 20548 h 1006867"/>
              <a:gd name="connsiteX32" fmla="*/ 1777429 w 2198669"/>
              <a:gd name="connsiteY32" fmla="*/ 41097 h 1006867"/>
              <a:gd name="connsiteX33" fmla="*/ 1869896 w 2198669"/>
              <a:gd name="connsiteY33" fmla="*/ 71919 h 1006867"/>
              <a:gd name="connsiteX34" fmla="*/ 1900719 w 2198669"/>
              <a:gd name="connsiteY34" fmla="*/ 82193 h 1006867"/>
              <a:gd name="connsiteX35" fmla="*/ 1952089 w 2198669"/>
              <a:gd name="connsiteY35" fmla="*/ 92467 h 1006867"/>
              <a:gd name="connsiteX36" fmla="*/ 1982912 w 2198669"/>
              <a:gd name="connsiteY36" fmla="*/ 102742 h 1006867"/>
              <a:gd name="connsiteX37" fmla="*/ 2198669 w 2198669"/>
              <a:gd name="connsiteY37" fmla="*/ 113016 h 10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98669" h="1006867">
                <a:moveTo>
                  <a:pt x="0" y="1006867"/>
                </a:moveTo>
                <a:cubicBezTo>
                  <a:pt x="61645" y="972620"/>
                  <a:pt x="124464" y="940408"/>
                  <a:pt x="184934" y="904126"/>
                </a:cubicBezTo>
                <a:cubicBezTo>
                  <a:pt x="227902" y="878345"/>
                  <a:pt x="185917" y="890056"/>
                  <a:pt x="215757" y="852755"/>
                </a:cubicBezTo>
                <a:cubicBezTo>
                  <a:pt x="223471" y="843113"/>
                  <a:pt x="236305" y="839056"/>
                  <a:pt x="246579" y="832207"/>
                </a:cubicBezTo>
                <a:cubicBezTo>
                  <a:pt x="293683" y="761551"/>
                  <a:pt x="264247" y="778372"/>
                  <a:pt x="318498" y="760288"/>
                </a:cubicBezTo>
                <a:cubicBezTo>
                  <a:pt x="340221" y="727704"/>
                  <a:pt x="354357" y="702135"/>
                  <a:pt x="390418" y="678094"/>
                </a:cubicBezTo>
                <a:cubicBezTo>
                  <a:pt x="400692" y="671245"/>
                  <a:pt x="411947" y="665677"/>
                  <a:pt x="421240" y="657546"/>
                </a:cubicBezTo>
                <a:cubicBezTo>
                  <a:pt x="493891" y="593977"/>
                  <a:pt x="443545" y="615864"/>
                  <a:pt x="503433" y="595901"/>
                </a:cubicBezTo>
                <a:cubicBezTo>
                  <a:pt x="510283" y="589052"/>
                  <a:pt x="517931" y="582917"/>
                  <a:pt x="523982" y="575353"/>
                </a:cubicBezTo>
                <a:cubicBezTo>
                  <a:pt x="531696" y="565711"/>
                  <a:pt x="535799" y="553262"/>
                  <a:pt x="544530" y="544530"/>
                </a:cubicBezTo>
                <a:cubicBezTo>
                  <a:pt x="553261" y="535799"/>
                  <a:pt x="565977" y="532018"/>
                  <a:pt x="575352" y="523982"/>
                </a:cubicBezTo>
                <a:cubicBezTo>
                  <a:pt x="590061" y="511374"/>
                  <a:pt x="602750" y="496584"/>
                  <a:pt x="616449" y="482885"/>
                </a:cubicBezTo>
                <a:cubicBezTo>
                  <a:pt x="626723" y="472611"/>
                  <a:pt x="635181" y="460122"/>
                  <a:pt x="647271" y="452063"/>
                </a:cubicBezTo>
                <a:cubicBezTo>
                  <a:pt x="657545" y="445214"/>
                  <a:pt x="668452" y="439229"/>
                  <a:pt x="678094" y="431515"/>
                </a:cubicBezTo>
                <a:cubicBezTo>
                  <a:pt x="685658" y="425464"/>
                  <a:pt x="690336" y="415950"/>
                  <a:pt x="698642" y="410966"/>
                </a:cubicBezTo>
                <a:cubicBezTo>
                  <a:pt x="707929" y="405394"/>
                  <a:pt x="719191" y="404117"/>
                  <a:pt x="729465" y="400692"/>
                </a:cubicBezTo>
                <a:cubicBezTo>
                  <a:pt x="748056" y="372806"/>
                  <a:pt x="761213" y="348704"/>
                  <a:pt x="791110" y="328773"/>
                </a:cubicBezTo>
                <a:cubicBezTo>
                  <a:pt x="801384" y="321924"/>
                  <a:pt x="812557" y="316261"/>
                  <a:pt x="821932" y="308225"/>
                </a:cubicBezTo>
                <a:cubicBezTo>
                  <a:pt x="836641" y="295617"/>
                  <a:pt x="852283" y="283248"/>
                  <a:pt x="863029" y="267128"/>
                </a:cubicBezTo>
                <a:cubicBezTo>
                  <a:pt x="869878" y="256854"/>
                  <a:pt x="873935" y="244020"/>
                  <a:pt x="883577" y="236306"/>
                </a:cubicBezTo>
                <a:cubicBezTo>
                  <a:pt x="892034" y="229541"/>
                  <a:pt x="904126" y="229457"/>
                  <a:pt x="914400" y="226032"/>
                </a:cubicBezTo>
                <a:cubicBezTo>
                  <a:pt x="921249" y="215758"/>
                  <a:pt x="926217" y="203941"/>
                  <a:pt x="934948" y="195209"/>
                </a:cubicBezTo>
                <a:cubicBezTo>
                  <a:pt x="943679" y="186478"/>
                  <a:pt x="956128" y="182375"/>
                  <a:pt x="965770" y="174661"/>
                </a:cubicBezTo>
                <a:cubicBezTo>
                  <a:pt x="1038968" y="116102"/>
                  <a:pt x="922277" y="196807"/>
                  <a:pt x="1017141" y="133564"/>
                </a:cubicBezTo>
                <a:cubicBezTo>
                  <a:pt x="1023990" y="123290"/>
                  <a:pt x="1028047" y="110456"/>
                  <a:pt x="1037689" y="102742"/>
                </a:cubicBezTo>
                <a:cubicBezTo>
                  <a:pt x="1046146" y="95976"/>
                  <a:pt x="1058825" y="97310"/>
                  <a:pt x="1068512" y="92467"/>
                </a:cubicBezTo>
                <a:cubicBezTo>
                  <a:pt x="1166193" y="43626"/>
                  <a:pt x="1001953" y="104378"/>
                  <a:pt x="1160979" y="51371"/>
                </a:cubicBezTo>
                <a:cubicBezTo>
                  <a:pt x="1231444" y="27883"/>
                  <a:pt x="1143974" y="55624"/>
                  <a:pt x="1243173" y="30823"/>
                </a:cubicBezTo>
                <a:cubicBezTo>
                  <a:pt x="1286148" y="20079"/>
                  <a:pt x="1265109" y="17964"/>
                  <a:pt x="1315092" y="10274"/>
                </a:cubicBezTo>
                <a:cubicBezTo>
                  <a:pt x="1345743" y="5558"/>
                  <a:pt x="1376737" y="3425"/>
                  <a:pt x="1407559" y="0"/>
                </a:cubicBezTo>
                <a:cubicBezTo>
                  <a:pt x="1479478" y="3425"/>
                  <a:pt x="1551545" y="4532"/>
                  <a:pt x="1623316" y="10274"/>
                </a:cubicBezTo>
                <a:cubicBezTo>
                  <a:pt x="1637392" y="11400"/>
                  <a:pt x="1650629" y="17485"/>
                  <a:pt x="1664413" y="20548"/>
                </a:cubicBezTo>
                <a:cubicBezTo>
                  <a:pt x="1707509" y="30125"/>
                  <a:pt x="1732798" y="33659"/>
                  <a:pt x="1777429" y="41097"/>
                </a:cubicBezTo>
                <a:lnTo>
                  <a:pt x="1869896" y="71919"/>
                </a:lnTo>
                <a:cubicBezTo>
                  <a:pt x="1880170" y="75344"/>
                  <a:pt x="1890099" y="80069"/>
                  <a:pt x="1900719" y="82193"/>
                </a:cubicBezTo>
                <a:cubicBezTo>
                  <a:pt x="1917842" y="85618"/>
                  <a:pt x="1935148" y="88232"/>
                  <a:pt x="1952089" y="92467"/>
                </a:cubicBezTo>
                <a:cubicBezTo>
                  <a:pt x="1962596" y="95094"/>
                  <a:pt x="1972257" y="100805"/>
                  <a:pt x="1982912" y="102742"/>
                </a:cubicBezTo>
                <a:cubicBezTo>
                  <a:pt x="2069788" y="118538"/>
                  <a:pt x="2101177" y="113016"/>
                  <a:pt x="2198669" y="113016"/>
                </a:cubicBezTo>
              </a:path>
            </a:pathLst>
          </a:custGeom>
          <a:noFill/>
          <a:ln w="28575">
            <a:solidFill>
              <a:schemeClr val="tx2">
                <a:lumMod val="50000"/>
                <a:lumOff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nvPr>
        </p:nvGraphicFramePr>
        <p:xfrm>
          <a:off x="8128839" y="3874852"/>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6" name="Oval 15"/>
          <p:cNvSpPr/>
          <p:nvPr/>
        </p:nvSpPr>
        <p:spPr bwMode="auto">
          <a:xfrm>
            <a:off x="5931614" y="4619342"/>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7" name="Oval 16"/>
          <p:cNvSpPr/>
          <p:nvPr/>
        </p:nvSpPr>
        <p:spPr bwMode="auto">
          <a:xfrm>
            <a:off x="6376316" y="4619341"/>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8" name="Title 1"/>
          <p:cNvSpPr txBox="1">
            <a:spLocks/>
          </p:cNvSpPr>
          <p:nvPr/>
        </p:nvSpPr>
        <p:spPr>
          <a:xfrm>
            <a:off x="2388439" y="12583"/>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7AC2"/>
                </a:solidFill>
                <a:cs typeface="Avenir LT Std 85 Heavy"/>
              </a:rPr>
              <a:t>Digital Elevation Model Conditioning</a:t>
            </a:r>
            <a:endParaRPr lang="en-US" sz="2800" b="1" dirty="0">
              <a:solidFill>
                <a:srgbClr val="007AC2"/>
              </a:solidFill>
              <a:cs typeface="Avenir LT Std 85 Heavy"/>
            </a:endParaRPr>
          </a:p>
        </p:txBody>
      </p:sp>
      <p:sp>
        <p:nvSpPr>
          <p:cNvPr id="3" name="Rectangle 2"/>
          <p:cNvSpPr/>
          <p:nvPr/>
        </p:nvSpPr>
        <p:spPr>
          <a:xfrm>
            <a:off x="271463" y="5788033"/>
            <a:ext cx="10944968" cy="830997"/>
          </a:xfrm>
          <a:prstGeom prst="rect">
            <a:avLst/>
          </a:prstGeom>
        </p:spPr>
        <p:txBody>
          <a:bodyPr wrap="square">
            <a:spAutoFit/>
          </a:bodyPr>
          <a:lstStyle/>
          <a:p>
            <a:pPr algn="ctr"/>
            <a:r>
              <a:rPr lang="en-US" sz="2400" dirty="0"/>
              <a:t>Obstacles, like this railroad that are present in DEM are removed tracing down NHD HR streams ensuring that elevation never increases along a stream.</a:t>
            </a:r>
          </a:p>
        </p:txBody>
      </p:sp>
    </p:spTree>
    <p:extLst>
      <p:ext uri="{BB962C8B-B14F-4D97-AF65-F5344CB8AC3E}">
        <p14:creationId xmlns:p14="http://schemas.microsoft.com/office/powerpoint/2010/main" val="412929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079" y="0"/>
            <a:ext cx="10515600" cy="1325563"/>
          </a:xfrm>
        </p:spPr>
        <p:txBody>
          <a:bodyPr/>
          <a:lstStyle/>
          <a:p>
            <a:r>
              <a:rPr lang="en-US" dirty="0" smtClean="0"/>
              <a:t>Obstacle Removal “Etch in” Workflow</a:t>
            </a:r>
            <a:endParaRPr lang="en-US" dirty="0"/>
          </a:p>
        </p:txBody>
      </p:sp>
      <p:sp>
        <p:nvSpPr>
          <p:cNvPr id="3" name="TextBox 2"/>
          <p:cNvSpPr txBox="1"/>
          <p:nvPr/>
        </p:nvSpPr>
        <p:spPr>
          <a:xfrm>
            <a:off x="1739900" y="1219201"/>
            <a:ext cx="9194476" cy="5016758"/>
          </a:xfrm>
          <a:prstGeom prst="rect">
            <a:avLst/>
          </a:prstGeom>
          <a:noFill/>
          <a:ln>
            <a:solidFill>
              <a:schemeClr val="tx2">
                <a:lumMod val="60000"/>
                <a:lumOff val="40000"/>
              </a:schemeClr>
            </a:solidFill>
          </a:ln>
        </p:spPr>
        <p:txBody>
          <a:bodyPr wrap="square" rtlCol="0">
            <a:spAutoFit/>
          </a:bodyPr>
          <a:lstStyle/>
          <a:p>
            <a:pPr marL="342900" indent="-342900">
              <a:buAutoNum type="arabicPeriod"/>
            </a:pPr>
            <a:r>
              <a:rPr lang="en-US" sz="2000" dirty="0">
                <a:latin typeface="Consolas" charset="0"/>
                <a:ea typeface="Consolas" charset="0"/>
                <a:cs typeface="Consolas" charset="0"/>
              </a:rPr>
              <a:t>Rasterize </a:t>
            </a:r>
            <a:r>
              <a:rPr lang="en-US" sz="2000" dirty="0" err="1">
                <a:latin typeface="Consolas" charset="0"/>
                <a:ea typeface="Consolas" charset="0"/>
                <a:cs typeface="Consolas" charset="0"/>
              </a:rPr>
              <a:t>NHDPlus</a:t>
            </a:r>
            <a:r>
              <a:rPr lang="en-US" sz="2000" dirty="0">
                <a:latin typeface="Consolas" charset="0"/>
                <a:ea typeface="Consolas" charset="0"/>
                <a:cs typeface="Consolas" charset="0"/>
              </a:rPr>
              <a:t> HR </a:t>
            </a:r>
            <a:r>
              <a:rPr lang="en-US" sz="2000" dirty="0" err="1">
                <a:latin typeface="Consolas" charset="0"/>
                <a:ea typeface="Consolas" charset="0"/>
                <a:cs typeface="Consolas" charset="0"/>
              </a:rPr>
              <a:t>flowline</a:t>
            </a:r>
            <a:r>
              <a:rPr lang="en-US" sz="2000" dirty="0">
                <a:latin typeface="Consolas" charset="0"/>
                <a:ea typeface="Consolas" charset="0"/>
                <a:cs typeface="Consolas" charset="0"/>
              </a:rPr>
              <a:t>;</a:t>
            </a:r>
          </a:p>
          <a:p>
            <a:pPr marL="342900" indent="-342900">
              <a:buAutoNum type="arabicPeriod"/>
            </a:pPr>
            <a:r>
              <a:rPr lang="en-US" sz="2000" dirty="0">
                <a:latin typeface="Consolas" charset="0"/>
                <a:ea typeface="Consolas" charset="0"/>
                <a:cs typeface="Consolas" charset="0"/>
              </a:rPr>
              <a:t>Lower the elevation of stream cells on DEM by 100m;</a:t>
            </a:r>
          </a:p>
          <a:p>
            <a:pPr marL="342900" indent="-342900">
              <a:buAutoNum type="arabicPeriod"/>
            </a:pPr>
            <a:r>
              <a:rPr lang="en-US" sz="2000" dirty="0">
                <a:latin typeface="Consolas" charset="0"/>
                <a:ea typeface="Consolas" charset="0"/>
                <a:cs typeface="Consolas" charset="0"/>
              </a:rPr>
              <a:t>Remove pits on the burned DEM;</a:t>
            </a:r>
          </a:p>
          <a:p>
            <a:pPr marL="342900" indent="-342900">
              <a:buAutoNum type="arabicPeriod"/>
            </a:pPr>
            <a:r>
              <a:rPr lang="en-US" sz="2000" dirty="0">
                <a:latin typeface="Consolas" charset="0"/>
                <a:ea typeface="Consolas" charset="0"/>
                <a:cs typeface="Consolas" charset="0"/>
              </a:rPr>
              <a:t>Derive D8 flow direction on the pit-removed DEM;</a:t>
            </a:r>
          </a:p>
          <a:p>
            <a:pPr marL="342900" indent="-342900">
              <a:buAutoNum type="arabicPeriod"/>
            </a:pPr>
            <a:r>
              <a:rPr lang="en-US" sz="2000" dirty="0">
                <a:latin typeface="Consolas" charset="0"/>
                <a:ea typeface="Consolas" charset="0"/>
                <a:cs typeface="Consolas" charset="0"/>
              </a:rPr>
              <a:t>Keep D8 flow direction on stream cells only;</a:t>
            </a:r>
          </a:p>
          <a:p>
            <a:pPr marL="342900" indent="-342900">
              <a:buAutoNum type="arabicPeriod"/>
            </a:pPr>
            <a:r>
              <a:rPr lang="en-US" sz="2000" dirty="0">
                <a:latin typeface="Consolas" charset="0"/>
                <a:ea typeface="Consolas" charset="0"/>
                <a:cs typeface="Consolas" charset="0"/>
              </a:rPr>
              <a:t>Call </a:t>
            </a:r>
            <a:r>
              <a:rPr lang="en-US" sz="2000" dirty="0" err="1">
                <a:latin typeface="Consolas" charset="0"/>
                <a:ea typeface="Consolas" charset="0"/>
                <a:cs typeface="Consolas" charset="0"/>
              </a:rPr>
              <a:t>TauDEM:flowdircond</a:t>
            </a:r>
            <a:r>
              <a:rPr lang="en-US" sz="2000" dirty="0">
                <a:latin typeface="Consolas" charset="0"/>
                <a:ea typeface="Consolas" charset="0"/>
                <a:cs typeface="Consolas" charset="0"/>
              </a:rPr>
              <a:t> to burn the original DEM</a:t>
            </a:r>
          </a:p>
          <a:p>
            <a:pPr marL="800100" lvl="1" indent="-342900">
              <a:buAutoNum type="arabicPeriod"/>
            </a:pPr>
            <a:r>
              <a:rPr lang="en-US" sz="2000" dirty="0">
                <a:latin typeface="Consolas" charset="0"/>
                <a:ea typeface="Consolas" charset="0"/>
                <a:cs typeface="Consolas" charset="0"/>
              </a:rPr>
              <a:t>Identify ‘top cells’ which are on </a:t>
            </a:r>
            <a:r>
              <a:rPr lang="en-US" sz="2000" dirty="0" err="1">
                <a:latin typeface="Consolas" charset="0"/>
                <a:ea typeface="Consolas" charset="0"/>
                <a:cs typeface="Consolas" charset="0"/>
              </a:rPr>
              <a:t>NHDPlus</a:t>
            </a:r>
            <a:r>
              <a:rPr lang="en-US" sz="2000" dirty="0">
                <a:latin typeface="Consolas" charset="0"/>
                <a:ea typeface="Consolas" charset="0"/>
                <a:cs typeface="Consolas" charset="0"/>
              </a:rPr>
              <a:t> HR streams, have D8 direction, and are not downstream cells. Put them in a queue;</a:t>
            </a:r>
          </a:p>
          <a:p>
            <a:pPr marL="800100" lvl="1" indent="-342900">
              <a:buAutoNum type="arabicPeriod"/>
            </a:pPr>
            <a:r>
              <a:rPr lang="en-US" sz="2000" dirty="0">
                <a:latin typeface="Consolas" charset="0"/>
                <a:ea typeface="Consolas" charset="0"/>
                <a:cs typeface="Consolas" charset="0"/>
              </a:rPr>
              <a:t>For each cell in the queue:</a:t>
            </a:r>
          </a:p>
          <a:p>
            <a:pPr marL="1257300" lvl="2" indent="-342900">
              <a:buAutoNum type="arabicPeriod"/>
            </a:pPr>
            <a:r>
              <a:rPr lang="en-US" sz="2000" dirty="0">
                <a:latin typeface="Consolas" charset="0"/>
                <a:ea typeface="Consolas" charset="0"/>
                <a:cs typeface="Consolas" charset="0"/>
              </a:rPr>
              <a:t>If the elevation is higher than its neighbors, level the elevation with neighbors;</a:t>
            </a:r>
          </a:p>
          <a:p>
            <a:pPr marL="1257300" lvl="2" indent="-342900">
              <a:buAutoNum type="arabicPeriod"/>
            </a:pPr>
            <a:r>
              <a:rPr lang="en-US" sz="2000" dirty="0">
                <a:latin typeface="Consolas" charset="0"/>
                <a:ea typeface="Consolas" charset="0"/>
                <a:cs typeface="Consolas" charset="0"/>
              </a:rPr>
              <a:t>If above step makes any of the neighboring cell a non-downstream cell, add the neighboring cell to the queue. This step propagates the burn-in until the upstream connects to the downstream.</a:t>
            </a:r>
          </a:p>
        </p:txBody>
      </p:sp>
      <p:sp>
        <p:nvSpPr>
          <p:cNvPr id="4" name="TextBox 3"/>
          <p:cNvSpPr txBox="1"/>
          <p:nvPr/>
        </p:nvSpPr>
        <p:spPr>
          <a:xfrm>
            <a:off x="2756079" y="6362163"/>
            <a:ext cx="6185411" cy="369332"/>
          </a:xfrm>
          <a:prstGeom prst="rect">
            <a:avLst/>
          </a:prstGeom>
          <a:noFill/>
        </p:spPr>
        <p:txBody>
          <a:bodyPr wrap="none" rtlCol="0">
            <a:spAutoFit/>
          </a:bodyPr>
          <a:lstStyle/>
          <a:p>
            <a:r>
              <a:rPr lang="en-US" dirty="0" smtClean="0">
                <a:solidFill>
                  <a:srgbClr val="FF0000"/>
                </a:solidFill>
              </a:rPr>
              <a:t>Motivated development of new </a:t>
            </a:r>
            <a:r>
              <a:rPr lang="en-US" dirty="0" err="1" smtClean="0">
                <a:solidFill>
                  <a:srgbClr val="FF0000"/>
                </a:solidFill>
              </a:rPr>
              <a:t>TauDEM</a:t>
            </a:r>
            <a:r>
              <a:rPr lang="en-US" dirty="0" smtClean="0">
                <a:solidFill>
                  <a:srgbClr val="FF0000"/>
                </a:solidFill>
              </a:rPr>
              <a:t> function “</a:t>
            </a:r>
            <a:r>
              <a:rPr lang="en-US" dirty="0" err="1" smtClean="0">
                <a:solidFill>
                  <a:srgbClr val="FF0000"/>
                </a:solidFill>
              </a:rPr>
              <a:t>flowdircond</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440474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683"/>
            <a:ext cx="10515600" cy="845893"/>
          </a:xfrm>
        </p:spPr>
        <p:txBody>
          <a:bodyPr>
            <a:normAutofit/>
          </a:bodyPr>
          <a:lstStyle/>
          <a:p>
            <a:pPr algn="ctr"/>
            <a:r>
              <a:rPr lang="en-US" dirty="0" smtClean="0"/>
              <a:t>Effect of obstacle removal</a:t>
            </a:r>
            <a:endParaRPr lang="en-US" dirty="0"/>
          </a:p>
        </p:txBody>
      </p:sp>
      <p:pic>
        <p:nvPicPr>
          <p:cNvPr id="3" name="Picture 2"/>
          <p:cNvPicPr>
            <a:picLocks noChangeAspect="1"/>
          </p:cNvPicPr>
          <p:nvPr/>
        </p:nvPicPr>
        <p:blipFill rotWithShape="1">
          <a:blip r:embed="rId2"/>
          <a:srcRect l="35259" t="14052" b="7894"/>
          <a:stretch/>
        </p:blipFill>
        <p:spPr>
          <a:xfrm>
            <a:off x="838200" y="1084689"/>
            <a:ext cx="4869649" cy="5076060"/>
          </a:xfrm>
          <a:prstGeom prst="rect">
            <a:avLst/>
          </a:prstGeom>
        </p:spPr>
      </p:pic>
      <p:pic>
        <p:nvPicPr>
          <p:cNvPr id="4" name="Picture 3"/>
          <p:cNvPicPr>
            <a:picLocks noChangeAspect="1"/>
          </p:cNvPicPr>
          <p:nvPr/>
        </p:nvPicPr>
        <p:blipFill rotWithShape="1">
          <a:blip r:embed="rId3"/>
          <a:srcRect l="37579" t="13609" b="10767"/>
          <a:stretch/>
        </p:blipFill>
        <p:spPr>
          <a:xfrm>
            <a:off x="6333398" y="1084690"/>
            <a:ext cx="4906216" cy="5076059"/>
          </a:xfrm>
          <a:prstGeom prst="rect">
            <a:avLst/>
          </a:prstGeom>
        </p:spPr>
      </p:pic>
      <p:sp>
        <p:nvSpPr>
          <p:cNvPr id="5" name="Oval 4"/>
          <p:cNvSpPr/>
          <p:nvPr/>
        </p:nvSpPr>
        <p:spPr>
          <a:xfrm>
            <a:off x="3073133" y="2366843"/>
            <a:ext cx="1619904" cy="18529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47180" y="812730"/>
            <a:ext cx="914400" cy="385806"/>
          </a:xfrm>
          <a:prstGeom prst="rect">
            <a:avLst/>
          </a:prstGeom>
          <a:noFill/>
          <a:effectLst/>
        </p:spPr>
        <p:txBody>
          <a:bodyPr wrap="none" lIns="0" tIns="0" rIns="0" bIns="0" rtlCol="0">
            <a:noAutofit/>
          </a:bodyPr>
          <a:lstStyle/>
          <a:p>
            <a:pPr eaLnBrk="0" hangingPunct="0">
              <a:lnSpc>
                <a:spcPts val="1800"/>
              </a:lnSpc>
            </a:pPr>
            <a:r>
              <a:rPr lang="en-US" b="1" dirty="0">
                <a:solidFill>
                  <a:prstClr val="black"/>
                </a:solidFill>
              </a:rPr>
              <a:t>Before</a:t>
            </a:r>
          </a:p>
        </p:txBody>
      </p:sp>
      <p:sp>
        <p:nvSpPr>
          <p:cNvPr id="7" name="TextBox 6"/>
          <p:cNvSpPr txBox="1"/>
          <p:nvPr/>
        </p:nvSpPr>
        <p:spPr>
          <a:xfrm>
            <a:off x="8667639" y="806593"/>
            <a:ext cx="914400" cy="385806"/>
          </a:xfrm>
          <a:prstGeom prst="rect">
            <a:avLst/>
          </a:prstGeom>
          <a:noFill/>
          <a:effectLst/>
        </p:spPr>
        <p:txBody>
          <a:bodyPr wrap="none" lIns="0" tIns="0" rIns="0" bIns="0" rtlCol="0">
            <a:noAutofit/>
          </a:bodyPr>
          <a:lstStyle/>
          <a:p>
            <a:pPr eaLnBrk="0" hangingPunct="0">
              <a:lnSpc>
                <a:spcPts val="1800"/>
              </a:lnSpc>
            </a:pPr>
            <a:r>
              <a:rPr lang="en-US" b="1" dirty="0">
                <a:solidFill>
                  <a:prstClr val="black"/>
                </a:solidFill>
              </a:rPr>
              <a:t>After</a:t>
            </a:r>
          </a:p>
        </p:txBody>
      </p:sp>
      <p:sp>
        <p:nvSpPr>
          <p:cNvPr id="8" name="Oval 7"/>
          <p:cNvSpPr/>
          <p:nvPr/>
        </p:nvSpPr>
        <p:spPr>
          <a:xfrm>
            <a:off x="8337933" y="2635783"/>
            <a:ext cx="1627600" cy="1861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24606" y="6161714"/>
            <a:ext cx="5272783" cy="369332"/>
          </a:xfrm>
          <a:prstGeom prst="rect">
            <a:avLst/>
          </a:prstGeom>
          <a:noFill/>
        </p:spPr>
        <p:txBody>
          <a:bodyPr wrap="square" rtlCol="0">
            <a:spAutoFit/>
          </a:bodyPr>
          <a:lstStyle/>
          <a:p>
            <a:r>
              <a:rPr lang="en-US" dirty="0">
                <a:solidFill>
                  <a:srgbClr val="BF5712"/>
                </a:solidFill>
                <a:latin typeface="Open Sans"/>
                <a:ea typeface="+mj-ea"/>
                <a:cs typeface="+mj-cs"/>
              </a:rPr>
              <a:t>HAND inundation based on raw 10 m NED DEM</a:t>
            </a:r>
          </a:p>
        </p:txBody>
      </p:sp>
      <p:sp>
        <p:nvSpPr>
          <p:cNvPr id="10" name="Rectangle 9"/>
          <p:cNvSpPr/>
          <p:nvPr/>
        </p:nvSpPr>
        <p:spPr>
          <a:xfrm>
            <a:off x="6333398" y="6160749"/>
            <a:ext cx="5123496" cy="646331"/>
          </a:xfrm>
          <a:prstGeom prst="rect">
            <a:avLst/>
          </a:prstGeom>
        </p:spPr>
        <p:txBody>
          <a:bodyPr wrap="square">
            <a:spAutoFit/>
          </a:bodyPr>
          <a:lstStyle/>
          <a:p>
            <a:r>
              <a:rPr lang="en-US" dirty="0">
                <a:solidFill>
                  <a:srgbClr val="BF5712"/>
                </a:solidFill>
                <a:latin typeface="Open Sans"/>
              </a:rPr>
              <a:t>Hand inundation for 10 m NED DEM with obstacles removed using NHD HR</a:t>
            </a:r>
            <a:endParaRPr lang="en-US" dirty="0">
              <a:solidFill>
                <a:srgbClr val="00B0F0"/>
              </a:solidFill>
              <a:latin typeface="Open Sans"/>
            </a:endParaRPr>
          </a:p>
        </p:txBody>
      </p:sp>
    </p:spTree>
    <p:extLst>
      <p:ext uri="{BB962C8B-B14F-4D97-AF65-F5344CB8AC3E}">
        <p14:creationId xmlns:p14="http://schemas.microsoft.com/office/powerpoint/2010/main" val="438619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65291" y="982570"/>
            <a:ext cx="8261010" cy="5202102"/>
            <a:chOff x="1981201" y="1417639"/>
            <a:chExt cx="7401305" cy="4660731"/>
          </a:xfrm>
        </p:grpSpPr>
        <p:pic>
          <p:nvPicPr>
            <p:cNvPr id="3" name="Picture 2"/>
            <p:cNvPicPr>
              <a:picLocks noChangeAspect="1"/>
            </p:cNvPicPr>
            <p:nvPr/>
          </p:nvPicPr>
          <p:blipFill>
            <a:blip r:embed="rId2"/>
            <a:stretch>
              <a:fillRect/>
            </a:stretch>
          </p:blipFill>
          <p:spPr>
            <a:xfrm>
              <a:off x="2809494" y="1417639"/>
              <a:ext cx="6573012" cy="4660731"/>
            </a:xfrm>
            <a:prstGeom prst="rect">
              <a:avLst/>
            </a:prstGeom>
          </p:spPr>
        </p:pic>
        <p:pic>
          <p:nvPicPr>
            <p:cNvPr id="5" name="Picture 4"/>
            <p:cNvPicPr>
              <a:picLocks noChangeAspect="1"/>
            </p:cNvPicPr>
            <p:nvPr/>
          </p:nvPicPr>
          <p:blipFill>
            <a:blip r:embed="rId3"/>
            <a:stretch>
              <a:fillRect/>
            </a:stretch>
          </p:blipFill>
          <p:spPr>
            <a:xfrm>
              <a:off x="1981201" y="1671257"/>
              <a:ext cx="2181225" cy="1247775"/>
            </a:xfrm>
            <a:prstGeom prst="rect">
              <a:avLst/>
            </a:prstGeom>
          </p:spPr>
        </p:pic>
      </p:grpSp>
      <p:sp>
        <p:nvSpPr>
          <p:cNvPr id="2" name="Title 1"/>
          <p:cNvSpPr>
            <a:spLocks noGrp="1"/>
          </p:cNvSpPr>
          <p:nvPr>
            <p:ph type="title"/>
          </p:nvPr>
        </p:nvSpPr>
        <p:spPr>
          <a:xfrm>
            <a:off x="838200" y="218941"/>
            <a:ext cx="10515600" cy="631065"/>
          </a:xfrm>
        </p:spPr>
        <p:txBody>
          <a:bodyPr>
            <a:normAutofit fontScale="90000"/>
          </a:bodyPr>
          <a:lstStyle/>
          <a:p>
            <a:r>
              <a:rPr lang="en-US" dirty="0" smtClean="0"/>
              <a:t>Adjustments at railroad crossing</a:t>
            </a:r>
            <a:endParaRPr lang="en-US" dirty="0"/>
          </a:p>
        </p:txBody>
      </p:sp>
      <p:sp>
        <p:nvSpPr>
          <p:cNvPr id="4" name="TextBox 3"/>
          <p:cNvSpPr txBox="1"/>
          <p:nvPr/>
        </p:nvSpPr>
        <p:spPr>
          <a:xfrm>
            <a:off x="3357102" y="6261946"/>
            <a:ext cx="6201891" cy="461665"/>
          </a:xfrm>
          <a:prstGeom prst="rect">
            <a:avLst/>
          </a:prstGeom>
          <a:noFill/>
        </p:spPr>
        <p:txBody>
          <a:bodyPr wrap="none" rtlCol="0">
            <a:spAutoFit/>
          </a:bodyPr>
          <a:lstStyle/>
          <a:p>
            <a:r>
              <a:rPr lang="en-US" sz="2400" dirty="0">
                <a:solidFill>
                  <a:srgbClr val="080808"/>
                </a:solidFill>
              </a:rPr>
              <a:t>Original DEM – Flow Direction Conditioned DEM</a:t>
            </a:r>
          </a:p>
        </p:txBody>
      </p:sp>
    </p:spTree>
    <p:extLst>
      <p:ext uri="{BB962C8B-B14F-4D97-AF65-F5344CB8AC3E}">
        <p14:creationId xmlns:p14="http://schemas.microsoft.com/office/powerpoint/2010/main" val="361603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052"/>
            <a:ext cx="10515600" cy="1325563"/>
          </a:xfrm>
        </p:spPr>
        <p:txBody>
          <a:bodyPr/>
          <a:lstStyle/>
          <a:p>
            <a:r>
              <a:rPr lang="en-US" dirty="0">
                <a:solidFill>
                  <a:prstClr val="black"/>
                </a:solidFill>
              </a:rPr>
              <a:t>Flooding occurs when </a:t>
            </a:r>
            <a:r>
              <a:rPr lang="en-US" dirty="0">
                <a:solidFill>
                  <a:srgbClr val="001446">
                    <a:lumMod val="50000"/>
                    <a:lumOff val="50000"/>
                  </a:srgbClr>
                </a:solidFill>
              </a:rPr>
              <a:t>Water Depth </a:t>
            </a:r>
            <a:r>
              <a:rPr lang="en-US" dirty="0">
                <a:solidFill>
                  <a:prstClr val="black"/>
                </a:solidFill>
              </a:rPr>
              <a:t>is greater than </a:t>
            </a:r>
            <a:r>
              <a:rPr lang="en-US" dirty="0"/>
              <a:t>Height Above Nearest Drainage (HAND)</a:t>
            </a:r>
          </a:p>
        </p:txBody>
      </p:sp>
      <p:grpSp>
        <p:nvGrpSpPr>
          <p:cNvPr id="24" name="Group 23"/>
          <p:cNvGrpSpPr/>
          <p:nvPr/>
        </p:nvGrpSpPr>
        <p:grpSpPr>
          <a:xfrm>
            <a:off x="626687" y="1405413"/>
            <a:ext cx="10185484" cy="4467768"/>
            <a:chOff x="1972887" y="2643447"/>
            <a:chExt cx="7257012" cy="3183221"/>
          </a:xfrm>
        </p:grpSpPr>
        <p:sp>
          <p:nvSpPr>
            <p:cNvPr id="25" name="Freeform 24"/>
            <p:cNvSpPr/>
            <p:nvPr/>
          </p:nvSpPr>
          <p:spPr bwMode="auto">
            <a:xfrm>
              <a:off x="4923906" y="4712948"/>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rgbClr val="001446">
                <a:lumMod val="50000"/>
                <a:lumOff val="50000"/>
              </a:srgb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6" name="Freeform 25"/>
            <p:cNvSpPr/>
            <p:nvPr/>
          </p:nvSpPr>
          <p:spPr bwMode="auto">
            <a:xfrm>
              <a:off x="2779223"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cap="flat" cmpd="sng" algn="ctr">
              <a:solidFill>
                <a:srgbClr val="ED982D">
                  <a:lumMod val="50000"/>
                </a:srgbClr>
              </a:solidFill>
              <a:prstDash val="solid"/>
              <a:headEnd type="none" w="med" len="med"/>
              <a:tailEnd type="non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ＭＳ Ｐゴシック"/>
              </a:endParaRPr>
            </a:p>
          </p:txBody>
        </p:sp>
        <p:sp>
          <p:nvSpPr>
            <p:cNvPr id="27" name="Rectangle 26"/>
            <p:cNvSpPr/>
            <p:nvPr/>
          </p:nvSpPr>
          <p:spPr bwMode="auto">
            <a:xfrm>
              <a:off x="7866611" y="2884516"/>
              <a:ext cx="440574" cy="382386"/>
            </a:xfrm>
            <a:prstGeom prst="rect">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8" name="Isosceles Triangle 27"/>
            <p:cNvSpPr/>
            <p:nvPr/>
          </p:nvSpPr>
          <p:spPr bwMode="auto">
            <a:xfrm>
              <a:off x="7758545" y="2643447"/>
              <a:ext cx="640080" cy="241069"/>
            </a:xfrm>
            <a:prstGeom prst="triangle">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9" name="Oval 28"/>
            <p:cNvSpPr/>
            <p:nvPr/>
          </p:nvSpPr>
          <p:spPr bwMode="auto">
            <a:xfrm>
              <a:off x="7999615" y="3192087"/>
              <a:ext cx="182880" cy="133004"/>
            </a:xfrm>
            <a:prstGeom prst="ellipse">
              <a:avLst/>
            </a:prstGeom>
            <a:solidFill>
              <a:srgbClr val="FF0000"/>
            </a:soli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0" name="Isosceles Triangle 29"/>
            <p:cNvSpPr/>
            <p:nvPr/>
          </p:nvSpPr>
          <p:spPr bwMode="auto">
            <a:xfrm flipV="1">
              <a:off x="5684519" y="4555375"/>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31" name="Straight Connector 30"/>
            <p:cNvCxnSpPr>
              <a:stCxn id="27" idx="1"/>
            </p:cNvCxnSpPr>
            <p:nvPr/>
          </p:nvCxnSpPr>
          <p:spPr bwMode="auto">
            <a:xfrm flipH="1">
              <a:off x="2779223" y="3075709"/>
              <a:ext cx="5087389" cy="0"/>
            </a:xfrm>
            <a:prstGeom prst="line">
              <a:avLst/>
            </a:prstGeom>
            <a:noFill/>
            <a:ln w="28575" cap="flat" cmpd="sng" algn="ctr">
              <a:solidFill>
                <a:srgbClr val="001446">
                  <a:lumMod val="50000"/>
                  <a:lumOff val="50000"/>
                </a:srgbClr>
              </a:solidFill>
              <a:prstDash val="solid"/>
              <a:round/>
              <a:headEnd type="none" w="med" len="med"/>
              <a:tailEnd type="none" w="med" len="med"/>
            </a:ln>
            <a:effectLst/>
          </p:spPr>
        </p:cxnSp>
        <p:sp>
          <p:nvSpPr>
            <p:cNvPr id="32" name="Isosceles Triangle 31"/>
            <p:cNvSpPr/>
            <p:nvPr/>
          </p:nvSpPr>
          <p:spPr bwMode="auto">
            <a:xfrm flipV="1">
              <a:off x="5624251" y="2901326"/>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33" name="Straight Connector 32"/>
            <p:cNvCxnSpPr/>
            <p:nvPr/>
          </p:nvCxnSpPr>
          <p:spPr bwMode="auto">
            <a:xfrm>
              <a:off x="2928850" y="5350676"/>
              <a:ext cx="5591543" cy="12927"/>
            </a:xfrm>
            <a:prstGeom prst="line">
              <a:avLst/>
            </a:prstGeom>
            <a:noFill/>
            <a:ln w="19050" cap="flat" cmpd="sng" algn="ctr">
              <a:solidFill>
                <a:srgbClr val="ED982D">
                  <a:lumMod val="50000"/>
                </a:srgbClr>
              </a:solidFill>
              <a:prstDash val="solid"/>
              <a:round/>
              <a:headEnd type="none" w="med" len="med"/>
              <a:tailEnd type="none" w="med" len="med"/>
            </a:ln>
            <a:effectLst/>
          </p:spPr>
        </p:cxnSp>
        <p:cxnSp>
          <p:nvCxnSpPr>
            <p:cNvPr id="34" name="Straight Arrow Connector 33"/>
            <p:cNvCxnSpPr>
              <a:stCxn id="29" idx="4"/>
            </p:cNvCxnSpPr>
            <p:nvPr/>
          </p:nvCxnSpPr>
          <p:spPr bwMode="auto">
            <a:xfrm flipH="1">
              <a:off x="8079674" y="3325091"/>
              <a:ext cx="11381" cy="2038513"/>
            </a:xfrm>
            <a:prstGeom prst="straightConnector1">
              <a:avLst/>
            </a:prstGeom>
            <a:noFill/>
            <a:ln w="19050" cap="flat" cmpd="sng" algn="ctr">
              <a:solidFill>
                <a:srgbClr val="ED982D">
                  <a:lumMod val="50000"/>
                </a:srgbClr>
              </a:solidFill>
              <a:prstDash val="solid"/>
              <a:round/>
              <a:headEnd type="triangle"/>
              <a:tailEnd type="triangle"/>
            </a:ln>
            <a:effectLst/>
          </p:spPr>
        </p:cxnSp>
        <p:sp>
          <p:nvSpPr>
            <p:cNvPr id="35" name="TextBox 34"/>
            <p:cNvSpPr txBox="1"/>
            <p:nvPr/>
          </p:nvSpPr>
          <p:spPr>
            <a:xfrm>
              <a:off x="8170025" y="4176961"/>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Height Above </a:t>
              </a:r>
            </a:p>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Nearest Drainage</a:t>
              </a:r>
            </a:p>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(HAND)</a:t>
              </a:r>
            </a:p>
          </p:txBody>
        </p:sp>
        <p:sp>
          <p:nvSpPr>
            <p:cNvPr id="36" name="TextBox 35"/>
            <p:cNvSpPr txBox="1"/>
            <p:nvPr/>
          </p:nvSpPr>
          <p:spPr>
            <a:xfrm>
              <a:off x="8315499" y="3160915"/>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a:ea typeface="ＭＳ Ｐゴシック"/>
                </a:rPr>
                <a:t>Address Point</a:t>
              </a:r>
            </a:p>
          </p:txBody>
        </p:sp>
        <p:cxnSp>
          <p:nvCxnSpPr>
            <p:cNvPr id="37" name="Straight Arrow Connector 36"/>
            <p:cNvCxnSpPr/>
            <p:nvPr/>
          </p:nvCxnSpPr>
          <p:spPr bwMode="auto">
            <a:xfrm>
              <a:off x="3061854" y="3075709"/>
              <a:ext cx="7042" cy="2287894"/>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38" name="TextBox 37"/>
            <p:cNvSpPr txBox="1"/>
            <p:nvPr/>
          </p:nvSpPr>
          <p:spPr>
            <a:xfrm>
              <a:off x="1972887" y="4349081"/>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446">
                      <a:lumMod val="50000"/>
                      <a:lumOff val="50000"/>
                    </a:srgbClr>
                  </a:solidFill>
                  <a:effectLst/>
                  <a:uLnTx/>
                  <a:uFillTx/>
                  <a:latin typeface="Arial"/>
                  <a:ea typeface="ＭＳ Ｐゴシック"/>
                </a:rPr>
                <a:t>Flood Depth</a:t>
              </a:r>
            </a:p>
          </p:txBody>
        </p:sp>
        <p:cxnSp>
          <p:nvCxnSpPr>
            <p:cNvPr id="39" name="Straight Connector 38"/>
            <p:cNvCxnSpPr/>
            <p:nvPr/>
          </p:nvCxnSpPr>
          <p:spPr bwMode="auto">
            <a:xfrm flipH="1">
              <a:off x="4448002" y="4712947"/>
              <a:ext cx="426026" cy="0"/>
            </a:xfrm>
            <a:prstGeom prst="line">
              <a:avLst/>
            </a:prstGeom>
            <a:noFill/>
            <a:ln w="19050" cap="flat" cmpd="sng" algn="ctr">
              <a:solidFill>
                <a:srgbClr val="001446">
                  <a:lumMod val="50000"/>
                  <a:lumOff val="50000"/>
                </a:srgbClr>
              </a:solidFill>
              <a:prstDash val="solid"/>
              <a:round/>
              <a:headEnd type="none" w="med" len="med"/>
              <a:tailEnd type="none" w="med" len="med"/>
            </a:ln>
            <a:effectLst/>
          </p:spPr>
        </p:cxnSp>
        <p:cxnSp>
          <p:nvCxnSpPr>
            <p:cNvPr id="40" name="Straight Arrow Connector 39"/>
            <p:cNvCxnSpPr/>
            <p:nvPr/>
          </p:nvCxnSpPr>
          <p:spPr bwMode="auto">
            <a:xfrm flipH="1">
              <a:off x="4620634" y="4712948"/>
              <a:ext cx="12327" cy="650656"/>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41" name="TextBox 40"/>
            <p:cNvSpPr txBox="1"/>
            <p:nvPr/>
          </p:nvSpPr>
          <p:spPr>
            <a:xfrm>
              <a:off x="3420340" y="4912268"/>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446">
                      <a:lumMod val="50000"/>
                      <a:lumOff val="50000"/>
                    </a:srgbClr>
                  </a:solidFill>
                  <a:effectLst/>
                  <a:uLnTx/>
                  <a:uFillTx/>
                  <a:latin typeface="Arial"/>
                  <a:ea typeface="ＭＳ Ｐゴシック"/>
                </a:rPr>
                <a:t>Normal Depth</a:t>
              </a:r>
            </a:p>
          </p:txBody>
        </p:sp>
      </p:grpSp>
      <p:sp>
        <p:nvSpPr>
          <p:cNvPr id="42" name="TextBox 41"/>
          <p:cNvSpPr txBox="1"/>
          <p:nvPr/>
        </p:nvSpPr>
        <p:spPr>
          <a:xfrm>
            <a:off x="5086003" y="5432976"/>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ED982D">
                    <a:lumMod val="50000"/>
                  </a:srgbClr>
                </a:solidFill>
                <a:latin typeface="Arial"/>
                <a:ea typeface="ＭＳ Ｐゴシック"/>
              </a:rPr>
              <a:t>Stream Bed</a:t>
            </a:r>
          </a:p>
        </p:txBody>
      </p:sp>
      <p:sp>
        <p:nvSpPr>
          <p:cNvPr id="43" name="TextBox 42"/>
          <p:cNvSpPr txBox="1"/>
          <p:nvPr/>
        </p:nvSpPr>
        <p:spPr>
          <a:xfrm>
            <a:off x="3779688" y="5972671"/>
            <a:ext cx="3527029" cy="474195"/>
          </a:xfrm>
          <a:prstGeom prst="rect">
            <a:avLst/>
          </a:prstGeom>
          <a:noFill/>
          <a:effectLst/>
        </p:spPr>
        <p:txBody>
          <a:bodyPr wrap="none" lIns="0" tIns="0" rIns="0" bIns="0" rtlCol="0">
            <a:noAutofit/>
          </a:bodyPr>
          <a:lstStyle/>
          <a:p>
            <a:pPr eaLnBrk="0" hangingPunct="0">
              <a:lnSpc>
                <a:spcPts val="1800"/>
              </a:lnSpc>
            </a:pPr>
            <a:r>
              <a:rPr lang="en-US" sz="2400" b="1" dirty="0">
                <a:solidFill>
                  <a:prstClr val="black"/>
                </a:solidFill>
                <a:latin typeface="Arial"/>
                <a:ea typeface="ＭＳ Ｐゴシック"/>
              </a:rPr>
              <a:t>May be used to determine flood risk</a:t>
            </a:r>
          </a:p>
        </p:txBody>
      </p:sp>
      <p:sp>
        <p:nvSpPr>
          <p:cNvPr id="44" name="TextBox 43"/>
          <p:cNvSpPr txBox="1"/>
          <p:nvPr/>
        </p:nvSpPr>
        <p:spPr>
          <a:xfrm>
            <a:off x="107199" y="6446866"/>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3675792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Overview</a:t>
            </a:r>
          </a:p>
          <a:p>
            <a:r>
              <a:rPr lang="en-US" dirty="0"/>
              <a:t>Calculating height above the nearest drainage (HAND) from a Digital Elevation Model</a:t>
            </a:r>
          </a:p>
          <a:p>
            <a:r>
              <a:rPr lang="en-US" dirty="0"/>
              <a:t>Using HAND to map flood inundation for stream reach catchments</a:t>
            </a:r>
          </a:p>
          <a:p>
            <a:r>
              <a:rPr lang="en-US" dirty="0">
                <a:solidFill>
                  <a:srgbClr val="FF0000"/>
                </a:solidFill>
              </a:rPr>
              <a:t>Using HAND to determine stream reach hydraulic properties</a:t>
            </a:r>
          </a:p>
          <a:p>
            <a:r>
              <a:rPr lang="en-US" dirty="0"/>
              <a:t>Further considerations</a:t>
            </a:r>
          </a:p>
        </p:txBody>
      </p:sp>
    </p:spTree>
    <p:extLst>
      <p:ext uri="{BB962C8B-B14F-4D97-AF65-F5344CB8AC3E}">
        <p14:creationId xmlns:p14="http://schemas.microsoft.com/office/powerpoint/2010/main" val="37477117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51"/>
          <p:cNvGraphicFramePr>
            <a:graphicFrameLocks noGrp="1"/>
          </p:cNvGraphicFramePr>
          <p:nvPr>
            <p:extLst/>
          </p:nvPr>
        </p:nvGraphicFramePr>
        <p:xfrm>
          <a:off x="1191948" y="918308"/>
          <a:ext cx="6095997" cy="980440"/>
        </p:xfrm>
        <a:graphic>
          <a:graphicData uri="http://schemas.openxmlformats.org/drawingml/2006/table">
            <a:tbl>
              <a:tblPr firstRow="1" bandRow="1"/>
              <a:tblGrid>
                <a:gridCol w="677333">
                  <a:extLst>
                    <a:ext uri="{9D8B030D-6E8A-4147-A177-3AD203B41FA5}">
                      <a16:colId xmlns:a16="http://schemas.microsoft.com/office/drawing/2014/main" val="20000"/>
                    </a:ext>
                  </a:extLst>
                </a:gridCol>
                <a:gridCol w="677333">
                  <a:extLst>
                    <a:ext uri="{9D8B030D-6E8A-4147-A177-3AD203B41FA5}">
                      <a16:colId xmlns:a16="http://schemas.microsoft.com/office/drawing/2014/main" val="20001"/>
                    </a:ext>
                  </a:extLst>
                </a:gridCol>
                <a:gridCol w="677333">
                  <a:extLst>
                    <a:ext uri="{9D8B030D-6E8A-4147-A177-3AD203B41FA5}">
                      <a16:colId xmlns:a16="http://schemas.microsoft.com/office/drawing/2014/main" val="20002"/>
                    </a:ext>
                  </a:extLst>
                </a:gridCol>
                <a:gridCol w="677333">
                  <a:extLst>
                    <a:ext uri="{9D8B030D-6E8A-4147-A177-3AD203B41FA5}">
                      <a16:colId xmlns:a16="http://schemas.microsoft.com/office/drawing/2014/main" val="20003"/>
                    </a:ext>
                  </a:extLst>
                </a:gridCol>
                <a:gridCol w="677333">
                  <a:extLst>
                    <a:ext uri="{9D8B030D-6E8A-4147-A177-3AD203B41FA5}">
                      <a16:colId xmlns:a16="http://schemas.microsoft.com/office/drawing/2014/main" val="20004"/>
                    </a:ext>
                  </a:extLst>
                </a:gridCol>
                <a:gridCol w="677333">
                  <a:extLst>
                    <a:ext uri="{9D8B030D-6E8A-4147-A177-3AD203B41FA5}">
                      <a16:colId xmlns:a16="http://schemas.microsoft.com/office/drawing/2014/main" val="20005"/>
                    </a:ext>
                  </a:extLst>
                </a:gridCol>
                <a:gridCol w="677333">
                  <a:extLst>
                    <a:ext uri="{9D8B030D-6E8A-4147-A177-3AD203B41FA5}">
                      <a16:colId xmlns:a16="http://schemas.microsoft.com/office/drawing/2014/main" val="20006"/>
                    </a:ext>
                  </a:extLst>
                </a:gridCol>
                <a:gridCol w="677333">
                  <a:extLst>
                    <a:ext uri="{9D8B030D-6E8A-4147-A177-3AD203B41FA5}">
                      <a16:colId xmlns:a16="http://schemas.microsoft.com/office/drawing/2014/main" val="20007"/>
                    </a:ext>
                  </a:extLst>
                </a:gridCol>
                <a:gridCol w="677333">
                  <a:extLst>
                    <a:ext uri="{9D8B030D-6E8A-4147-A177-3AD203B41FA5}">
                      <a16:colId xmlns:a16="http://schemas.microsoft.com/office/drawing/2014/main" val="20008"/>
                    </a:ext>
                  </a:extLst>
                </a:gridCol>
              </a:tblGrid>
              <a:tr h="370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err="1" smtClean="0"/>
                        <a:t>Comid</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H</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R</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P</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T</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V</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Ab</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smtClean="0"/>
                        <a:t>As</a:t>
                      </a:r>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3319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3</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4013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smtClean="0"/>
                        <a:t>5781175</a:t>
                      </a:r>
                      <a:endParaRPr lang="en-US" sz="105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kern="1200" dirty="0" smtClean="0">
                          <a:solidFill>
                            <a:schemeClr val="dk1"/>
                          </a:solidFill>
                          <a:latin typeface="+mn-lt"/>
                          <a:ea typeface="+mn-ea"/>
                          <a:cs typeface="+mn-cs"/>
                        </a:rPr>
                        <a:t>4</a:t>
                      </a:r>
                      <a:endParaRPr lang="en-US" sz="1050" kern="1200" dirty="0">
                        <a:solidFill>
                          <a:schemeClr val="dk1"/>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sp>
        <p:nvSpPr>
          <p:cNvPr id="11" name="Freeform 10"/>
          <p:cNvSpPr/>
          <p:nvPr/>
        </p:nvSpPr>
        <p:spPr>
          <a:xfrm>
            <a:off x="4689676"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86" name="TextBox 85"/>
          <p:cNvSpPr txBox="1"/>
          <p:nvPr/>
        </p:nvSpPr>
        <p:spPr>
          <a:xfrm>
            <a:off x="4097445" y="4143342"/>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Wetted Bed Area</a:t>
            </a:r>
          </a:p>
        </p:txBody>
      </p:sp>
      <p:sp>
        <p:nvSpPr>
          <p:cNvPr id="2" name="Title 1"/>
          <p:cNvSpPr>
            <a:spLocks noGrp="1"/>
          </p:cNvSpPr>
          <p:nvPr>
            <p:ph type="title"/>
          </p:nvPr>
        </p:nvSpPr>
        <p:spPr>
          <a:xfrm>
            <a:off x="2152650" y="124172"/>
            <a:ext cx="7886700" cy="802226"/>
          </a:xfrm>
        </p:spPr>
        <p:txBody>
          <a:bodyPr>
            <a:normAutofit/>
          </a:bodyPr>
          <a:lstStyle/>
          <a:p>
            <a:r>
              <a:rPr lang="en-US" dirty="0" smtClean="0"/>
              <a:t>Evaluating River Hydraulic Properties</a:t>
            </a:r>
            <a:endParaRPr lang="en-US" dirty="0"/>
          </a:p>
        </p:txBody>
      </p:sp>
      <p:sp>
        <p:nvSpPr>
          <p:cNvPr id="8" name="Freeform 7"/>
          <p:cNvSpPr/>
          <p:nvPr/>
        </p:nvSpPr>
        <p:spPr>
          <a:xfrm>
            <a:off x="3977833"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 name="Freeform 11"/>
          <p:cNvSpPr/>
          <p:nvPr/>
        </p:nvSpPr>
        <p:spPr>
          <a:xfrm>
            <a:off x="4342436"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 name="Freeform 12"/>
          <p:cNvSpPr/>
          <p:nvPr/>
        </p:nvSpPr>
        <p:spPr>
          <a:xfrm>
            <a:off x="5096720"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Freeform 14"/>
          <p:cNvSpPr/>
          <p:nvPr/>
        </p:nvSpPr>
        <p:spPr>
          <a:xfrm>
            <a:off x="4343401" y="258303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Freeform 15"/>
          <p:cNvSpPr/>
          <p:nvPr/>
        </p:nvSpPr>
        <p:spPr>
          <a:xfrm>
            <a:off x="4339119" y="265158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2"/>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Freeform 16"/>
          <p:cNvSpPr/>
          <p:nvPr/>
        </p:nvSpPr>
        <p:spPr>
          <a:xfrm>
            <a:off x="8028973" y="410166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Freeform 17"/>
          <p:cNvSpPr/>
          <p:nvPr/>
        </p:nvSpPr>
        <p:spPr>
          <a:xfrm>
            <a:off x="4683889"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25" name="Straight Connector 24"/>
          <p:cNvCxnSpPr/>
          <p:nvPr/>
        </p:nvCxnSpPr>
        <p:spPr>
          <a:xfrm>
            <a:off x="4683889"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67452"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43918" y="4114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L</a:t>
            </a:r>
          </a:p>
        </p:txBody>
      </p:sp>
      <p:sp>
        <p:nvSpPr>
          <p:cNvPr id="28" name="TextBox 27"/>
          <p:cNvSpPr txBox="1"/>
          <p:nvPr/>
        </p:nvSpPr>
        <p:spPr>
          <a:xfrm>
            <a:off x="6954198" y="2829973"/>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a:t>
            </a:r>
            <a:r>
              <a:rPr kumimoji="0" lang="en-US" sz="1800" b="0" i="0" u="none" strike="noStrike" kern="1200" cap="none" spc="0" normalizeH="0" baseline="-25000" noProof="0" dirty="0">
                <a:ln>
                  <a:noFill/>
                </a:ln>
                <a:solidFill>
                  <a:srgbClr val="0070C0"/>
                </a:solidFill>
                <a:effectLst/>
                <a:uLnTx/>
                <a:uFillTx/>
                <a:latin typeface="Arial"/>
                <a:ea typeface="ＭＳ Ｐゴシック"/>
              </a:rPr>
              <a:t>s</a:t>
            </a:r>
          </a:p>
        </p:txBody>
      </p:sp>
      <p:cxnSp>
        <p:nvCxnSpPr>
          <p:cNvPr id="31" name="Straight Arrow Connector 30"/>
          <p:cNvCxnSpPr>
            <a:stCxn id="28" idx="1"/>
          </p:cNvCxnSpPr>
          <p:nvPr/>
        </p:nvCxnSpPr>
        <p:spPr>
          <a:xfrm flipH="1">
            <a:off x="6471684"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916154" y="4149427"/>
            <a:ext cx="4235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A</a:t>
            </a:r>
            <a:r>
              <a:rPr kumimoji="0" lang="en-US" sz="1800" b="0" i="0" u="none" strike="noStrike" kern="1200" cap="none" spc="0" normalizeH="0" baseline="-25000" noProof="0" dirty="0">
                <a:ln>
                  <a:noFill/>
                </a:ln>
                <a:solidFill>
                  <a:srgbClr val="ED982D">
                    <a:lumMod val="50000"/>
                  </a:srgbClr>
                </a:solidFill>
                <a:effectLst/>
                <a:uLnTx/>
                <a:uFillTx/>
                <a:latin typeface="Arial"/>
                <a:ea typeface="ＭＳ Ｐゴシック"/>
              </a:rPr>
              <a:t>b</a:t>
            </a:r>
          </a:p>
        </p:txBody>
      </p:sp>
      <p:cxnSp>
        <p:nvCxnSpPr>
          <p:cNvPr id="33" name="Straight Arrow Connector 32"/>
          <p:cNvCxnSpPr>
            <a:stCxn id="32" idx="0"/>
          </p:cNvCxnSpPr>
          <p:nvPr/>
        </p:nvCxnSpPr>
        <p:spPr>
          <a:xfrm flipV="1">
            <a:off x="6127911" y="3421061"/>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999448" y="413981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a:t>
            </a:r>
            <a:endParaRPr kumimoji="0" lang="en-US" sz="1800" b="0" i="0" u="none" strike="noStrike" kern="1200" cap="none" spc="0" normalizeH="0" baseline="-25000" noProof="0" dirty="0">
              <a:ln>
                <a:noFill/>
              </a:ln>
              <a:solidFill>
                <a:srgbClr val="0070C0"/>
              </a:solidFill>
              <a:effectLst/>
              <a:uLnTx/>
              <a:uFillTx/>
              <a:latin typeface="Arial"/>
              <a:ea typeface="ＭＳ Ｐゴシック"/>
            </a:endParaRPr>
          </a:p>
        </p:txBody>
      </p:sp>
      <p:cxnSp>
        <p:nvCxnSpPr>
          <p:cNvPr id="36" name="Straight Arrow Connector 35"/>
          <p:cNvCxnSpPr/>
          <p:nvPr/>
        </p:nvCxnSpPr>
        <p:spPr>
          <a:xfrm flipH="1" flipV="1">
            <a:off x="8376212" y="4332372"/>
            <a:ext cx="658256" cy="52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735568" y="488009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982017" y="486382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735569" y="4946651"/>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195423" y="4600723"/>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T</a:t>
            </a:r>
          </a:p>
        </p:txBody>
      </p:sp>
      <p:sp>
        <p:nvSpPr>
          <p:cNvPr id="53" name="Freeform 52"/>
          <p:cNvSpPr/>
          <p:nvPr/>
        </p:nvSpPr>
        <p:spPr>
          <a:xfrm>
            <a:off x="3536950" y="5070645"/>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62" name="TextBox 61"/>
          <p:cNvSpPr txBox="1"/>
          <p:nvPr/>
        </p:nvSpPr>
        <p:spPr>
          <a:xfrm>
            <a:off x="4797973" y="5456717"/>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P</a:t>
            </a:r>
          </a:p>
        </p:txBody>
      </p:sp>
      <p:sp>
        <p:nvSpPr>
          <p:cNvPr id="65" name="Freeform 64"/>
          <p:cNvSpPr/>
          <p:nvPr/>
        </p:nvSpPr>
        <p:spPr>
          <a:xfrm>
            <a:off x="3673165" y="5043750"/>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8" name="Freeform 37"/>
          <p:cNvSpPr/>
          <p:nvPr/>
        </p:nvSpPr>
        <p:spPr>
          <a:xfrm>
            <a:off x="3146385" y="4674417"/>
            <a:ext cx="2307220" cy="1134516"/>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70" name="TextBox 69"/>
          <p:cNvSpPr txBox="1"/>
          <p:nvPr/>
        </p:nvSpPr>
        <p:spPr>
          <a:xfrm>
            <a:off x="4207861" y="5170926"/>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A</a:t>
            </a:r>
          </a:p>
        </p:txBody>
      </p:sp>
      <mc:AlternateContent xmlns:mc="http://schemas.openxmlformats.org/markup-compatibility/2006" xmlns:a14="http://schemas.microsoft.com/office/drawing/2010/main">
        <mc:Choice Requires="a14">
          <p:sp>
            <p:nvSpPr>
              <p:cNvPr id="71" name="TextBox 70"/>
              <p:cNvSpPr txBox="1"/>
              <p:nvPr/>
            </p:nvSpPr>
            <p:spPr>
              <a:xfrm>
                <a:off x="6236128" y="4810489"/>
                <a:ext cx="849848" cy="6090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𝑉</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6236128" y="4810489"/>
                <a:ext cx="849848" cy="6090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318248" y="5827636"/>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𝑠</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6318248" y="5827636"/>
                <a:ext cx="837796" cy="485582"/>
              </a:xfrm>
              <a:prstGeom prst="rect">
                <a:avLst/>
              </a:prstGeom>
              <a:blipFill>
                <a:blip r:embed="rId4"/>
                <a:stretch>
                  <a:fillRect l="-5797"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6300401" y="5387033"/>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P</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𝑏</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6300401" y="5387033"/>
                <a:ext cx="837796" cy="485582"/>
              </a:xfrm>
              <a:prstGeom prst="rect">
                <a:avLst/>
              </a:prstGeom>
              <a:blipFill>
                <a:blip r:embed="rId5"/>
                <a:stretch>
                  <a:fillRect l="-6569" b="-7595"/>
                </a:stretch>
              </a:blipFill>
            </p:spPr>
            <p:txBody>
              <a:bodyPr/>
              <a:lstStyle/>
              <a:p>
                <a:r>
                  <a:rPr lang="en-US">
                    <a:noFill/>
                  </a:rPr>
                  <a:t> </a:t>
                </a:r>
              </a:p>
            </p:txBody>
          </p:sp>
        </mc:Fallback>
      </mc:AlternateContent>
      <p:sp>
        <p:nvSpPr>
          <p:cNvPr id="74" name="TextBox 73"/>
          <p:cNvSpPr txBox="1"/>
          <p:nvPr/>
        </p:nvSpPr>
        <p:spPr>
          <a:xfrm>
            <a:off x="7016093" y="4954076"/>
            <a:ext cx="2219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Cross Section Area</a:t>
            </a:r>
          </a:p>
        </p:txBody>
      </p:sp>
      <p:sp>
        <p:nvSpPr>
          <p:cNvPr id="75" name="TextBox 74"/>
          <p:cNvSpPr txBox="1"/>
          <p:nvPr/>
        </p:nvSpPr>
        <p:spPr>
          <a:xfrm>
            <a:off x="7016093" y="5455389"/>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Wetted Perimeter</a:t>
            </a:r>
          </a:p>
        </p:txBody>
      </p:sp>
      <p:sp>
        <p:nvSpPr>
          <p:cNvPr id="76" name="TextBox 75"/>
          <p:cNvSpPr txBox="1"/>
          <p:nvPr/>
        </p:nvSpPr>
        <p:spPr>
          <a:xfrm>
            <a:off x="7016093" y="5879968"/>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Top Width</a:t>
            </a:r>
          </a:p>
        </p:txBody>
      </p:sp>
      <p:cxnSp>
        <p:nvCxnSpPr>
          <p:cNvPr id="79" name="Straight Connector 78"/>
          <p:cNvCxnSpPr/>
          <p:nvPr/>
        </p:nvCxnSpPr>
        <p:spPr>
          <a:xfrm flipH="1">
            <a:off x="2901387" y="5797770"/>
            <a:ext cx="844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2901387" y="5070645"/>
            <a:ext cx="844952"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3254415" y="5070646"/>
            <a:ext cx="5788" cy="72712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963848" y="5225157"/>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h</a:t>
            </a:r>
          </a:p>
        </p:txBody>
      </p:sp>
      <p:sp>
        <p:nvSpPr>
          <p:cNvPr id="84" name="TextBox 83"/>
          <p:cNvSpPr txBox="1"/>
          <p:nvPr/>
        </p:nvSpPr>
        <p:spPr>
          <a:xfrm>
            <a:off x="7273635" y="2815811"/>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Surface Area</a:t>
            </a:r>
          </a:p>
        </p:txBody>
      </p:sp>
      <p:sp>
        <p:nvSpPr>
          <p:cNvPr id="85" name="TextBox 84"/>
          <p:cNvSpPr txBox="1"/>
          <p:nvPr/>
        </p:nvSpPr>
        <p:spPr>
          <a:xfrm>
            <a:off x="9235227" y="4142252"/>
            <a:ext cx="1089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Volume</a:t>
            </a:r>
          </a:p>
        </p:txBody>
      </p:sp>
      <p:sp>
        <p:nvSpPr>
          <p:cNvPr id="90" name="TextBox 89"/>
          <p:cNvSpPr txBox="1"/>
          <p:nvPr/>
        </p:nvSpPr>
        <p:spPr>
          <a:xfrm>
            <a:off x="2270918" y="5212427"/>
            <a:ext cx="839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Depth</a:t>
            </a:r>
          </a:p>
        </p:txBody>
      </p:sp>
      <p:sp>
        <p:nvSpPr>
          <p:cNvPr id="7" name="Freeform 6"/>
          <p:cNvSpPr/>
          <p:nvPr/>
        </p:nvSpPr>
        <p:spPr>
          <a:xfrm>
            <a:off x="7670157"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pic>
        <p:nvPicPr>
          <p:cNvPr id="47" name="Picture 46"/>
          <p:cNvPicPr>
            <a:picLocks noChangeAspect="1"/>
          </p:cNvPicPr>
          <p:nvPr/>
        </p:nvPicPr>
        <p:blipFill>
          <a:blip r:embed="rId6"/>
          <a:stretch>
            <a:fillRect/>
          </a:stretch>
        </p:blipFill>
        <p:spPr>
          <a:xfrm>
            <a:off x="1656459" y="2493557"/>
            <a:ext cx="2491334" cy="1625996"/>
          </a:xfrm>
          <a:prstGeom prst="rect">
            <a:avLst/>
          </a:prstGeom>
        </p:spPr>
      </p:pic>
      <p:cxnSp>
        <p:nvCxnSpPr>
          <p:cNvPr id="10" name="Straight Arrow Connector 9"/>
          <p:cNvCxnSpPr>
            <a:endCxn id="8" idx="3"/>
          </p:cNvCxnSpPr>
          <p:nvPr/>
        </p:nvCxnSpPr>
        <p:spPr bwMode="auto">
          <a:xfrm flipV="1">
            <a:off x="2836223" y="2985291"/>
            <a:ext cx="1745810" cy="100242"/>
          </a:xfrm>
          <a:prstGeom prst="straightConnector1">
            <a:avLst/>
          </a:prstGeom>
          <a:noFill/>
          <a:ln w="19050" cap="flat" cmpd="sng" algn="ctr">
            <a:solidFill>
              <a:schemeClr val="tx2"/>
            </a:solidFill>
            <a:prstDash val="solid"/>
            <a:round/>
            <a:headEnd type="triangle"/>
            <a:tailEnd type="triangle"/>
          </a:ln>
          <a:effectLst/>
        </p:spPr>
      </p:cxnSp>
      <p:cxnSp>
        <p:nvCxnSpPr>
          <p:cNvPr id="21" name="Straight Arrow Connector 20"/>
          <p:cNvCxnSpPr/>
          <p:nvPr/>
        </p:nvCxnSpPr>
        <p:spPr bwMode="auto">
          <a:xfrm flipV="1">
            <a:off x="2871065" y="1925645"/>
            <a:ext cx="73876" cy="1122727"/>
          </a:xfrm>
          <a:prstGeom prst="straightConnector1">
            <a:avLst/>
          </a:prstGeom>
          <a:noFill/>
          <a:ln w="19050" cap="flat" cmpd="sng" algn="ctr">
            <a:solidFill>
              <a:schemeClr val="tx2"/>
            </a:solidFill>
            <a:prstDash val="solid"/>
            <a:round/>
            <a:headEnd type="triangle"/>
            <a:tailEnd type="triangle"/>
          </a:ln>
          <a:effectLst/>
        </p:spPr>
      </p:cxnSp>
      <mc:AlternateContent xmlns:mc="http://schemas.openxmlformats.org/markup-compatibility/2006" xmlns:a14="http://schemas.microsoft.com/office/drawing/2010/main">
        <mc:Choice Requires="a14">
          <p:sp>
            <p:nvSpPr>
              <p:cNvPr id="54" name="TextBox 53"/>
              <p:cNvSpPr txBox="1"/>
              <p:nvPr/>
            </p:nvSpPr>
            <p:spPr>
              <a:xfrm>
                <a:off x="6318248" y="6271822"/>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R</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𝑃</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6318248" y="6271822"/>
                <a:ext cx="837796" cy="485582"/>
              </a:xfrm>
              <a:prstGeom prst="rect">
                <a:avLst/>
              </a:prstGeom>
              <a:blipFill>
                <a:blip r:embed="rId7"/>
                <a:stretch>
                  <a:fillRect l="-5797" b="-7595"/>
                </a:stretch>
              </a:blipFill>
            </p:spPr>
            <p:txBody>
              <a:bodyPr/>
              <a:lstStyle/>
              <a:p>
                <a:r>
                  <a:rPr lang="en-US">
                    <a:noFill/>
                  </a:rPr>
                  <a:t> </a:t>
                </a:r>
              </a:p>
            </p:txBody>
          </p:sp>
        </mc:Fallback>
      </mc:AlternateContent>
      <p:sp>
        <p:nvSpPr>
          <p:cNvPr id="55" name="TextBox 54"/>
          <p:cNvSpPr txBox="1"/>
          <p:nvPr/>
        </p:nvSpPr>
        <p:spPr>
          <a:xfrm>
            <a:off x="7016093" y="6324154"/>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Hydraulic Radius</a:t>
            </a:r>
          </a:p>
        </p:txBody>
      </p:sp>
      <p:sp>
        <p:nvSpPr>
          <p:cNvPr id="56" name="Rectangle 55"/>
          <p:cNvSpPr/>
          <p:nvPr/>
        </p:nvSpPr>
        <p:spPr>
          <a:xfrm>
            <a:off x="4882038" y="1591593"/>
            <a:ext cx="4153686" cy="584775"/>
          </a:xfrm>
          <a:prstGeom prst="rect">
            <a:avLst/>
          </a:prstGeom>
          <a:solidFill>
            <a:srgbClr val="FFFF00"/>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a:ea typeface="ＭＳ Ｐゴシック"/>
              </a:rPr>
              <a:t>A table with reach hydraulic parameters keyed to hydrography</a:t>
            </a:r>
          </a:p>
        </p:txBody>
      </p:sp>
    </p:spTree>
    <p:extLst>
      <p:ext uri="{BB962C8B-B14F-4D97-AF65-F5344CB8AC3E}">
        <p14:creationId xmlns:p14="http://schemas.microsoft.com/office/powerpoint/2010/main" val="1064823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1958774" y="1050790"/>
            <a:ext cx="46142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For each Catchment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For each height 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Identify cells where </a:t>
            </a:r>
            <a:r>
              <a:rPr kumimoji="0" lang="en-US" sz="1800" b="0" i="0" u="none" strike="noStrike" kern="1200" cap="none" spc="0" normalizeH="0" baseline="0" noProof="0" dirty="0" err="1" smtClean="0">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smtClean="0">
                <a:ln>
                  <a:noFill/>
                </a:ln>
                <a:solidFill>
                  <a:prstClr val="black"/>
                </a:solidFill>
                <a:effectLst/>
                <a:uLnTx/>
                <a:uFillTx/>
                <a:latin typeface="Arial"/>
                <a:ea typeface="ＭＳ Ｐゴシック"/>
              </a:rPr>
              <a:t>d</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r>
              <a:rPr kumimoji="0" lang="en-US" sz="1800" b="0" i="0" u="none" strike="noStrike" kern="1200" cap="none" spc="0" normalizeH="0" baseline="0" noProof="0" dirty="0">
                <a:ln>
                  <a:noFill/>
                </a:ln>
                <a:solidFill>
                  <a:prstClr val="black"/>
                </a:solidFill>
                <a:effectLst/>
                <a:uLnTx/>
                <a:uFillTx/>
                <a:latin typeface="Arial"/>
                <a:ea typeface="ＭＳ Ｐゴシック"/>
              </a:rPr>
              <a:t>&lt; h</a:t>
            </a:r>
          </a:p>
        </p:txBody>
      </p:sp>
      <mc:AlternateContent xmlns:mc="http://schemas.openxmlformats.org/markup-compatibility/2006" xmlns:a14="http://schemas.microsoft.com/office/drawing/2010/main">
        <mc:Choice Requires="a14">
          <p:sp>
            <p:nvSpPr>
              <p:cNvPr id="4" name="Rectangle 3"/>
              <p:cNvSpPr/>
              <p:nvPr/>
            </p:nvSpPr>
            <p:spPr>
              <a:xfrm>
                <a:off x="1958774" y="3062271"/>
                <a:ext cx="3338991" cy="4277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Bed Area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𝑏</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nary>
                      <m:naryPr>
                        <m:chr m:val="∑"/>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rad>
                          <m:radPr>
                            <m:deg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radPr>
                          <m:deg/>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𝑠𝑙</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𝑝</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m:t>
                                </m:r>
                              </m:sup>
                            </m:sSup>
                          </m:e>
                        </m:rad>
                      </m:e>
                    </m:nary>
                  </m:oMath>
                </a14:m>
                <a:r>
                  <a:rPr kumimoji="0" lang="en-US" sz="1800" b="0" i="0" u="none" strike="noStrike" kern="1200" cap="none" spc="0" normalizeH="0" baseline="0" noProof="0" dirty="0">
                    <a:ln>
                      <a:noFill/>
                    </a:ln>
                    <a:solidFill>
                      <a:prstClr val="black"/>
                    </a:solidFill>
                    <a:effectLst/>
                    <a:uLnTx/>
                    <a:uFillTx/>
                    <a:latin typeface="Arial"/>
                    <a:ea typeface="ＭＳ Ｐゴシック"/>
                  </a:rPr>
                  <a:t> </a:t>
                </a:r>
              </a:p>
            </p:txBody>
          </p:sp>
        </mc:Choice>
        <mc:Fallback xmlns="">
          <p:sp>
            <p:nvSpPr>
              <p:cNvPr id="4" name="Rectangle 3"/>
              <p:cNvSpPr>
                <a:spLocks noRot="1" noChangeAspect="1" noMove="1" noResize="1" noEditPoints="1" noAdjustHandles="1" noChangeArrowheads="1" noChangeShapeType="1" noTextEdit="1"/>
              </p:cNvSpPr>
              <p:nvPr/>
            </p:nvSpPr>
            <p:spPr>
              <a:xfrm>
                <a:off x="1958774" y="3062271"/>
                <a:ext cx="3338991" cy="427746"/>
              </a:xfrm>
              <a:prstGeom prst="rect">
                <a:avLst/>
              </a:prstGeom>
              <a:blipFill>
                <a:blip r:embed="rId2"/>
                <a:stretch>
                  <a:fillRect l="-1460" t="-90141" b="-1563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958774" y="2581417"/>
                <a:ext cx="26748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Surface area </a:t>
                </a:r>
                <a14:m>
                  <m:oMath xmlns:m="http://schemas.openxmlformats.org/officeDocument/2006/math">
                    <m:r>
                      <a:rPr kumimoji="0" lang="en-US" sz="1800" b="0" i="0" u="none" strike="noStrike" kern="1200" cap="none" spc="0" normalizeH="0" baseline="0" noProof="0">
                        <a:ln>
                          <a:noFill/>
                        </a:ln>
                        <a:solidFill>
                          <a:prstClr val="black"/>
                        </a:solidFill>
                        <a:effectLst/>
                        <a:uLnTx/>
                        <a:uFillTx/>
                        <a:latin typeface="Cambria Math" panose="02040503050406030204" pitchFamily="18" charset="0"/>
                      </a:rPr>
                      <m:t> </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𝑠</m:t>
                        </m:r>
                      </m:sub>
                    </m:s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nary>
                      <m:naryPr>
                        <m:chr m:val="∑"/>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e>
                    </m:nary>
                  </m:oMath>
                </a14:m>
                <a:r>
                  <a:rPr kumimoji="0" lang="en-US" sz="1800" b="0" i="0" u="none" strike="noStrike" kern="1200" cap="none" spc="0" normalizeH="0" baseline="0" noProof="0" dirty="0">
                    <a:ln>
                      <a:noFill/>
                    </a:ln>
                    <a:solidFill>
                      <a:prstClr val="black"/>
                    </a:solidFill>
                    <a:effectLst/>
                    <a:uLnTx/>
                    <a:uFillTx/>
                    <a:latin typeface="Arial"/>
                    <a:ea typeface="ＭＳ Ｐゴシック"/>
                  </a:rPr>
                  <a:t> </a:t>
                </a:r>
              </a:p>
            </p:txBody>
          </p:sp>
        </mc:Choice>
        <mc:Fallback xmlns="">
          <p:sp>
            <p:nvSpPr>
              <p:cNvPr id="5" name="Rectangle 4"/>
              <p:cNvSpPr>
                <a:spLocks noRot="1" noChangeAspect="1" noMove="1" noResize="1" noEditPoints="1" noAdjustHandles="1" noChangeArrowheads="1" noChangeShapeType="1" noTextEdit="1"/>
              </p:cNvSpPr>
              <p:nvPr/>
            </p:nvSpPr>
            <p:spPr>
              <a:xfrm>
                <a:off x="1958774" y="2581417"/>
                <a:ext cx="2674835" cy="369332"/>
              </a:xfrm>
              <a:prstGeom prst="rect">
                <a:avLst/>
              </a:prstGeom>
              <a:blipFill>
                <a:blip r:embed="rId3"/>
                <a:stretch>
                  <a:fillRect l="-1822" t="-118033" r="-15490" b="-1852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958773" y="2100563"/>
                <a:ext cx="35693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Single Cell Plan Area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oMath>
                </a14:m>
                <a: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ＭＳ Ｐゴシック"/>
                  </a:rPr>
                  <a:t> =dx * </a:t>
                </a:r>
                <a:r>
                  <a:rPr kumimoji="0" lang="en-US" sz="1800" b="0" i="1" u="none" strike="noStrike" kern="1200" cap="none" spc="0" normalizeH="0" baseline="0" noProof="0" dirty="0" err="1">
                    <a:ln>
                      <a:noFill/>
                    </a:ln>
                    <a:solidFill>
                      <a:prstClr val="black"/>
                    </a:solidFill>
                    <a:effectLst/>
                    <a:uLnTx/>
                    <a:uFillTx/>
                    <a:latin typeface="Cambria Math" panose="02040503050406030204" pitchFamily="18" charset="0"/>
                    <a:ea typeface="ＭＳ Ｐゴシック"/>
                  </a:rPr>
                  <a:t>dy</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6" name="Rectangle 5"/>
              <p:cNvSpPr>
                <a:spLocks noRot="1" noChangeAspect="1" noMove="1" noResize="1" noEditPoints="1" noAdjustHandles="1" noChangeArrowheads="1" noChangeShapeType="1" noTextEdit="1"/>
              </p:cNvSpPr>
              <p:nvPr/>
            </p:nvSpPr>
            <p:spPr>
              <a:xfrm>
                <a:off x="1958773" y="2100563"/>
                <a:ext cx="3569310" cy="369332"/>
              </a:xfrm>
              <a:prstGeom prst="rect">
                <a:avLst/>
              </a:prstGeom>
              <a:blipFill>
                <a:blip r:embed="rId4"/>
                <a:stretch>
                  <a:fillRect l="-1365" t="-11667" r="-51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958773" y="3889438"/>
                <a:ext cx="28892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Volume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𝑉</m:t>
                    </m:r>
                  </m:oMath>
                </a14:m>
                <a:r>
                  <a:rPr kumimoji="0" lang="en-US" sz="1800" b="0" i="1" u="none" strike="noStrike" kern="1200" cap="none" spc="0" normalizeH="0" baseline="0" noProof="0" dirty="0">
                    <a:ln>
                      <a:noFill/>
                    </a:ln>
                    <a:solidFill>
                      <a:prstClr val="black"/>
                    </a:solidFill>
                    <a:effectLst/>
                    <a:uLnTx/>
                    <a:uFillTx/>
                    <a:latin typeface="Cambria Math" panose="02040503050406030204" pitchFamily="18" charset="0"/>
                    <a:ea typeface="ＭＳ Ｐゴシック"/>
                  </a:rPr>
                  <a:t> = </a:t>
                </a:r>
                <a14:m>
                  <m:oMath xmlns:m="http://schemas.openxmlformats.org/officeDocument/2006/math">
                    <m:nary>
                      <m:naryPr>
                        <m:chr m:val="∑"/>
                        <m:subHide m:val="on"/>
                        <m:supHide m:val="on"/>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naryPr>
                      <m:sub/>
                      <m:sup/>
                      <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𝑐</m:t>
                            </m:r>
                          </m:sub>
                        </m:sSub>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h</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h</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rPr>
                                  <m:t>𝑑</m:t>
                                </m:r>
                              </m:sub>
                            </m:sSub>
                          </m:e>
                        </m:d>
                      </m:e>
                    </m:nary>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8" name="Rectangle 7"/>
              <p:cNvSpPr>
                <a:spLocks noRot="1" noChangeAspect="1" noMove="1" noResize="1" noEditPoints="1" noAdjustHandles="1" noChangeArrowheads="1" noChangeShapeType="1" noTextEdit="1"/>
              </p:cNvSpPr>
              <p:nvPr/>
            </p:nvSpPr>
            <p:spPr>
              <a:xfrm>
                <a:off x="1958773" y="3889438"/>
                <a:ext cx="2889252" cy="369332"/>
              </a:xfrm>
              <a:prstGeom prst="rect">
                <a:avLst/>
              </a:prstGeom>
              <a:blipFill>
                <a:blip r:embed="rId5"/>
                <a:stretch>
                  <a:fillRect l="-1688" t="-118033" b="-185246"/>
                </a:stretch>
              </a:blipFill>
            </p:spPr>
            <p:txBody>
              <a:bodyPr/>
              <a:lstStyle/>
              <a:p>
                <a:r>
                  <a:rPr lang="en-US">
                    <a:noFill/>
                  </a:rPr>
                  <a:t> </a:t>
                </a:r>
              </a:p>
            </p:txBody>
          </p:sp>
        </mc:Fallback>
      </mc:AlternateContent>
      <p:sp>
        <p:nvSpPr>
          <p:cNvPr id="30" name="TextBox 29"/>
          <p:cNvSpPr txBox="1"/>
          <p:nvPr/>
        </p:nvSpPr>
        <p:spPr>
          <a:xfrm>
            <a:off x="8275192" y="4134595"/>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T</a:t>
            </a:r>
          </a:p>
        </p:txBody>
      </p:sp>
      <p:grpSp>
        <p:nvGrpSpPr>
          <p:cNvPr id="56" name="Group 55"/>
          <p:cNvGrpSpPr/>
          <p:nvPr/>
        </p:nvGrpSpPr>
        <p:grpSpPr>
          <a:xfrm>
            <a:off x="7604282" y="4347243"/>
            <a:ext cx="1599577" cy="1109918"/>
            <a:chOff x="6080281" y="4810887"/>
            <a:chExt cx="1599577" cy="1109918"/>
          </a:xfrm>
        </p:grpSpPr>
        <p:cxnSp>
          <p:nvCxnSpPr>
            <p:cNvPr id="27" name="Straight Connector 26"/>
            <p:cNvCxnSpPr/>
            <p:nvPr/>
          </p:nvCxnSpPr>
          <p:spPr>
            <a:xfrm>
              <a:off x="6278899" y="482715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25348" y="481088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278899" y="4893716"/>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080281" y="5017711"/>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2" name="TextBox 31"/>
            <p:cNvSpPr txBox="1"/>
            <p:nvPr/>
          </p:nvSpPr>
          <p:spPr>
            <a:xfrm>
              <a:off x="7341304" y="540378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P</a:t>
              </a:r>
            </a:p>
          </p:txBody>
        </p:sp>
        <p:sp>
          <p:nvSpPr>
            <p:cNvPr id="33" name="Freeform 32"/>
            <p:cNvSpPr/>
            <p:nvPr/>
          </p:nvSpPr>
          <p:spPr>
            <a:xfrm>
              <a:off x="6216495" y="4990815"/>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4" name="TextBox 33"/>
            <p:cNvSpPr txBox="1"/>
            <p:nvPr/>
          </p:nvSpPr>
          <p:spPr>
            <a:xfrm>
              <a:off x="6751192" y="5117992"/>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A</a:t>
              </a:r>
            </a:p>
          </p:txBody>
        </p:sp>
      </p:grpSp>
      <p:grpSp>
        <p:nvGrpSpPr>
          <p:cNvPr id="51" name="Group 50"/>
          <p:cNvGrpSpPr/>
          <p:nvPr/>
        </p:nvGrpSpPr>
        <p:grpSpPr>
          <a:xfrm>
            <a:off x="2015046" y="4328088"/>
            <a:ext cx="2999099" cy="609077"/>
            <a:chOff x="280025" y="4669993"/>
            <a:chExt cx="2999099" cy="609077"/>
          </a:xfrm>
        </p:grpSpPr>
        <mc:AlternateContent xmlns:mc="http://schemas.openxmlformats.org/markup-compatibility/2006" xmlns:a14="http://schemas.microsoft.com/office/drawing/2010/main">
          <mc:Choice Requires="a14">
            <p:sp>
              <p:nvSpPr>
                <p:cNvPr id="35" name="TextBox 34"/>
                <p:cNvSpPr txBox="1"/>
                <p:nvPr/>
              </p:nvSpPr>
              <p:spPr>
                <a:xfrm>
                  <a:off x="280025" y="4669993"/>
                  <a:ext cx="849848" cy="6090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𝑉</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0025" y="4669993"/>
                  <a:ext cx="849848" cy="609077"/>
                </a:xfrm>
                <a:prstGeom prst="rect">
                  <a:avLst/>
                </a:prstGeom>
                <a:blipFill>
                  <a:blip r:embed="rId6"/>
                  <a:stretch>
                    <a:fillRect/>
                  </a:stretch>
                </a:blipFill>
              </p:spPr>
              <p:txBody>
                <a:bodyPr/>
                <a:lstStyle/>
                <a:p>
                  <a:r>
                    <a:rPr lang="en-US">
                      <a:noFill/>
                    </a:rPr>
                    <a:t> </a:t>
                  </a:r>
                </a:p>
              </p:txBody>
            </p:sp>
          </mc:Fallback>
        </mc:AlternateContent>
        <p:sp>
          <p:nvSpPr>
            <p:cNvPr id="38" name="TextBox 37"/>
            <p:cNvSpPr txBox="1"/>
            <p:nvPr/>
          </p:nvSpPr>
          <p:spPr>
            <a:xfrm>
              <a:off x="1059989" y="4813581"/>
              <a:ext cx="22191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Cross Section Area</a:t>
              </a:r>
            </a:p>
          </p:txBody>
        </p:sp>
      </p:grpSp>
      <p:grpSp>
        <p:nvGrpSpPr>
          <p:cNvPr id="52" name="Group 51"/>
          <p:cNvGrpSpPr/>
          <p:nvPr/>
        </p:nvGrpSpPr>
        <p:grpSpPr>
          <a:xfrm>
            <a:off x="2015045" y="4904632"/>
            <a:ext cx="2786154" cy="485582"/>
            <a:chOff x="344298" y="5246538"/>
            <a:chExt cx="2786154" cy="485582"/>
          </a:xfrm>
        </p:grpSpPr>
        <mc:AlternateContent xmlns:mc="http://schemas.openxmlformats.org/markup-compatibility/2006" xmlns:a14="http://schemas.microsoft.com/office/drawing/2010/main">
          <mc:Choice Requires="a14">
            <p:sp>
              <p:nvSpPr>
                <p:cNvPr id="37" name="TextBox 36"/>
                <p:cNvSpPr txBox="1"/>
                <p:nvPr/>
              </p:nvSpPr>
              <p:spPr>
                <a:xfrm>
                  <a:off x="344298" y="5246538"/>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P</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𝑏</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44298" y="5246538"/>
                  <a:ext cx="837796" cy="485582"/>
                </a:xfrm>
                <a:prstGeom prst="rect">
                  <a:avLst/>
                </a:prstGeom>
                <a:blipFill rotWithShape="0">
                  <a:blip r:embed="rId7"/>
                  <a:stretch>
                    <a:fillRect l="-6569" b="-8861"/>
                  </a:stretch>
                </a:blipFill>
              </p:spPr>
              <p:txBody>
                <a:bodyPr/>
                <a:lstStyle/>
                <a:p>
                  <a:r>
                    <a:rPr lang="en-US">
                      <a:noFill/>
                    </a:rPr>
                    <a:t> </a:t>
                  </a:r>
                </a:p>
              </p:txBody>
            </p:sp>
          </mc:Fallback>
        </mc:AlternateContent>
        <p:sp>
          <p:nvSpPr>
            <p:cNvPr id="39" name="TextBox 38"/>
            <p:cNvSpPr txBox="1"/>
            <p:nvPr/>
          </p:nvSpPr>
          <p:spPr>
            <a:xfrm>
              <a:off x="1059989" y="5314894"/>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Wetted Perimeter</a:t>
              </a:r>
            </a:p>
          </p:txBody>
        </p:sp>
      </p:grpSp>
      <p:grpSp>
        <p:nvGrpSpPr>
          <p:cNvPr id="53" name="Group 52"/>
          <p:cNvGrpSpPr/>
          <p:nvPr/>
        </p:nvGrpSpPr>
        <p:grpSpPr>
          <a:xfrm>
            <a:off x="2015046" y="5345235"/>
            <a:ext cx="2768307" cy="485582"/>
            <a:chOff x="362145" y="5687141"/>
            <a:chExt cx="2768307" cy="485582"/>
          </a:xfrm>
        </p:grpSpPr>
        <mc:AlternateContent xmlns:mc="http://schemas.openxmlformats.org/markup-compatibility/2006" xmlns:a14="http://schemas.microsoft.com/office/drawing/2010/main">
          <mc:Choice Requires="a14">
            <p:sp>
              <p:nvSpPr>
                <p:cNvPr id="36" name="TextBox 35"/>
                <p:cNvSpPr txBox="1"/>
                <p:nvPr/>
              </p:nvSpPr>
              <p:spPr>
                <a:xfrm>
                  <a:off x="362145" y="5687141"/>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r>
                            <a:rPr kumimoji="0" lang="en-US" sz="1800" b="0" i="1" u="none" strike="noStrike" kern="1200" cap="none" spc="0" normalizeH="0" baseline="-25000" noProof="0">
                              <a:ln>
                                <a:noFill/>
                              </a:ln>
                              <a:solidFill>
                                <a:prstClr val="black"/>
                              </a:solidFill>
                              <a:effectLst/>
                              <a:uLnTx/>
                              <a:uFillTx/>
                              <a:latin typeface="Cambria Math" panose="02040503050406030204" pitchFamily="18" charset="0"/>
                            </a:rPr>
                            <m:t>𝑠</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𝐿</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62145" y="5687141"/>
                  <a:ext cx="837796" cy="485582"/>
                </a:xfrm>
                <a:prstGeom prst="rect">
                  <a:avLst/>
                </a:prstGeom>
                <a:blipFill rotWithShape="0">
                  <a:blip r:embed="rId8"/>
                  <a:stretch>
                    <a:fillRect l="-6569" b="-7500"/>
                  </a:stretch>
                </a:blipFill>
              </p:spPr>
              <p:txBody>
                <a:bodyPr/>
                <a:lstStyle/>
                <a:p>
                  <a:r>
                    <a:rPr lang="en-US">
                      <a:noFill/>
                    </a:rPr>
                    <a:t> </a:t>
                  </a:r>
                </a:p>
              </p:txBody>
            </p:sp>
          </mc:Fallback>
        </mc:AlternateContent>
        <p:sp>
          <p:nvSpPr>
            <p:cNvPr id="40" name="TextBox 39"/>
            <p:cNvSpPr txBox="1"/>
            <p:nvPr/>
          </p:nvSpPr>
          <p:spPr>
            <a:xfrm>
              <a:off x="1059989" y="5739473"/>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Top Width</a:t>
              </a:r>
            </a:p>
          </p:txBody>
        </p:sp>
      </p:grpSp>
      <p:grpSp>
        <p:nvGrpSpPr>
          <p:cNvPr id="48" name="Group 47"/>
          <p:cNvGrpSpPr/>
          <p:nvPr/>
        </p:nvGrpSpPr>
        <p:grpSpPr>
          <a:xfrm>
            <a:off x="5665960" y="1382465"/>
            <a:ext cx="6008122" cy="2639449"/>
            <a:chOff x="4141960" y="2338481"/>
            <a:chExt cx="6008122" cy="2639449"/>
          </a:xfrm>
        </p:grpSpPr>
        <p:sp>
          <p:nvSpPr>
            <p:cNvPr id="9" name="Freeform 8"/>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0" name="TextBox 9"/>
            <p:cNvSpPr txBox="1"/>
            <p:nvPr/>
          </p:nvSpPr>
          <p:spPr>
            <a:xfrm>
              <a:off x="4261571" y="4143342"/>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Wetted Bed Area</a:t>
              </a:r>
            </a:p>
          </p:txBody>
        </p:sp>
        <p:sp>
          <p:nvSpPr>
            <p:cNvPr id="11" name="Freeform 10"/>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 name="Freeform 11"/>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 name="Freeform 12"/>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4" name="Freeform 13"/>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Freeform 14"/>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9"/>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Freeform 15"/>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Freeform 16"/>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18" name="Straight Connector 17"/>
            <p:cNvCxnSpPr/>
            <p:nvPr/>
          </p:nvCxnSpPr>
          <p:spPr>
            <a:xfrm>
              <a:off x="4848016"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31579"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08045" y="411435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L</a:t>
              </a:r>
            </a:p>
          </p:txBody>
        </p:sp>
        <p:sp>
          <p:nvSpPr>
            <p:cNvPr id="21" name="TextBox 20"/>
            <p:cNvSpPr txBox="1"/>
            <p:nvPr/>
          </p:nvSpPr>
          <p:spPr>
            <a:xfrm>
              <a:off x="7118325" y="2829973"/>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a:t>
              </a:r>
              <a:r>
                <a:rPr kumimoji="0" lang="en-US" sz="1800" b="0" i="0" u="none" strike="noStrike" kern="1200" cap="none" spc="0" normalizeH="0" baseline="-25000" noProof="0" dirty="0">
                  <a:ln>
                    <a:noFill/>
                  </a:ln>
                  <a:solidFill>
                    <a:srgbClr val="0070C0"/>
                  </a:solidFill>
                  <a:effectLst/>
                  <a:uLnTx/>
                  <a:uFillTx/>
                  <a:latin typeface="Arial"/>
                  <a:ea typeface="ＭＳ Ｐゴシック"/>
                </a:rPr>
                <a:t>s</a:t>
              </a:r>
            </a:p>
          </p:txBody>
        </p:sp>
        <p:cxnSp>
          <p:nvCxnSpPr>
            <p:cNvPr id="22" name="Straight Arrow Connector 21"/>
            <p:cNvCxnSpPr>
              <a:stCxn id="21" idx="1"/>
            </p:cNvCxnSpPr>
            <p:nvPr/>
          </p:nvCxnSpPr>
          <p:spPr>
            <a:xfrm flipH="1">
              <a:off x="6635811"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80281" y="4149427"/>
              <a:ext cx="4235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982D">
                      <a:lumMod val="50000"/>
                    </a:srgbClr>
                  </a:solidFill>
                  <a:effectLst/>
                  <a:uLnTx/>
                  <a:uFillTx/>
                  <a:latin typeface="Arial"/>
                  <a:ea typeface="ＭＳ Ｐゴシック"/>
                </a:rPr>
                <a:t>A</a:t>
              </a:r>
              <a:r>
                <a:rPr kumimoji="0" lang="en-US" sz="1800" b="0" i="0" u="none" strike="noStrike" kern="1200" cap="none" spc="0" normalizeH="0" baseline="-25000" noProof="0" dirty="0">
                  <a:ln>
                    <a:noFill/>
                  </a:ln>
                  <a:solidFill>
                    <a:srgbClr val="ED982D">
                      <a:lumMod val="50000"/>
                    </a:srgbClr>
                  </a:solidFill>
                  <a:effectLst/>
                  <a:uLnTx/>
                  <a:uFillTx/>
                  <a:latin typeface="Arial"/>
                  <a:ea typeface="ＭＳ Ｐゴシック"/>
                </a:rPr>
                <a:t>b</a:t>
              </a:r>
            </a:p>
          </p:txBody>
        </p:sp>
        <p:cxnSp>
          <p:nvCxnSpPr>
            <p:cNvPr id="24" name="Straight Arrow Connector 23"/>
            <p:cNvCxnSpPr>
              <a:stCxn id="23" idx="0"/>
            </p:cNvCxnSpPr>
            <p:nvPr/>
          </p:nvCxnSpPr>
          <p:spPr>
            <a:xfrm flipV="1">
              <a:off x="6292038" y="3421060"/>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22230" y="4589983"/>
              <a:ext cx="3385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a:t>
              </a:r>
              <a:endParaRPr kumimoji="0" lang="en-US" sz="1800" b="0" i="0" u="none" strike="noStrike" kern="1200" cap="none" spc="0" normalizeH="0" baseline="-25000" noProof="0" dirty="0">
                <a:ln>
                  <a:noFill/>
                </a:ln>
                <a:solidFill>
                  <a:srgbClr val="0070C0"/>
                </a:solidFill>
                <a:effectLst/>
                <a:uLnTx/>
                <a:uFillTx/>
                <a:latin typeface="Arial"/>
                <a:ea typeface="ＭＳ Ｐゴシック"/>
              </a:endParaRPr>
            </a:p>
          </p:txBody>
        </p:sp>
        <p:cxnSp>
          <p:nvCxnSpPr>
            <p:cNvPr id="26" name="Straight Arrow Connector 25"/>
            <p:cNvCxnSpPr>
              <a:stCxn id="42" idx="0"/>
            </p:cNvCxnSpPr>
            <p:nvPr/>
          </p:nvCxnSpPr>
          <p:spPr>
            <a:xfrm flipV="1">
              <a:off x="8002540" y="4332372"/>
              <a:ext cx="537799" cy="260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437761" y="2815811"/>
              <a:ext cx="2712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Surface Area</a:t>
              </a:r>
            </a:p>
          </p:txBody>
        </p:sp>
        <p:sp>
          <p:nvSpPr>
            <p:cNvPr id="42" name="TextBox 41"/>
            <p:cNvSpPr txBox="1"/>
            <p:nvPr/>
          </p:nvSpPr>
          <p:spPr>
            <a:xfrm>
              <a:off x="7458009" y="4592422"/>
              <a:ext cx="10890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Volume</a:t>
              </a:r>
            </a:p>
          </p:txBody>
        </p:sp>
        <p:sp>
          <p:nvSpPr>
            <p:cNvPr id="43" name="Freeform 42"/>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54" name="Group 53"/>
          <p:cNvGrpSpPr/>
          <p:nvPr/>
        </p:nvGrpSpPr>
        <p:grpSpPr>
          <a:xfrm>
            <a:off x="2015046" y="5789421"/>
            <a:ext cx="2768307" cy="485582"/>
            <a:chOff x="362145" y="6131327"/>
            <a:chExt cx="2768307" cy="485582"/>
          </a:xfrm>
        </p:grpSpPr>
        <mc:AlternateContent xmlns:mc="http://schemas.openxmlformats.org/markup-compatibility/2006" xmlns:a14="http://schemas.microsoft.com/office/drawing/2010/main">
          <mc:Choice Requires="a14">
            <p:sp>
              <p:nvSpPr>
                <p:cNvPr id="45" name="TextBox 44"/>
                <p:cNvSpPr txBox="1"/>
                <p:nvPr/>
              </p:nvSpPr>
              <p:spPr>
                <a:xfrm>
                  <a:off x="362145" y="6131327"/>
                  <a:ext cx="837796" cy="485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R</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𝐴</m:t>
                          </m:r>
                        </m:num>
                        <m:den>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𝑃</m:t>
                          </m:r>
                        </m:den>
                      </m:f>
                    </m:oMath>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62145" y="6131327"/>
                  <a:ext cx="837796" cy="485582"/>
                </a:xfrm>
                <a:prstGeom prst="rect">
                  <a:avLst/>
                </a:prstGeom>
                <a:blipFill rotWithShape="0">
                  <a:blip r:embed="rId10"/>
                  <a:stretch>
                    <a:fillRect l="-6569" b="-8861"/>
                  </a:stretch>
                </a:blipFill>
              </p:spPr>
              <p:txBody>
                <a:bodyPr/>
                <a:lstStyle/>
                <a:p>
                  <a:r>
                    <a:rPr lang="en-US">
                      <a:noFill/>
                    </a:rPr>
                    <a:t> </a:t>
                  </a:r>
                </a:p>
              </p:txBody>
            </p:sp>
          </mc:Fallback>
        </mc:AlternateContent>
        <p:sp>
          <p:nvSpPr>
            <p:cNvPr id="46" name="TextBox 45"/>
            <p:cNvSpPr txBox="1"/>
            <p:nvPr/>
          </p:nvSpPr>
          <p:spPr>
            <a:xfrm>
              <a:off x="1059989" y="6183659"/>
              <a:ext cx="2070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Hydraulic Radius</a:t>
              </a:r>
            </a:p>
          </p:txBody>
        </p:sp>
      </p:grpSp>
      <p:sp>
        <p:nvSpPr>
          <p:cNvPr id="55" name="TextBox 54"/>
          <p:cNvSpPr txBox="1"/>
          <p:nvPr/>
        </p:nvSpPr>
        <p:spPr>
          <a:xfrm>
            <a:off x="2142216" y="3489615"/>
            <a:ext cx="43011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rPr>
              <a:t>Approximates each cell as sloping plane</a:t>
            </a:r>
          </a:p>
        </p:txBody>
      </p:sp>
      <p:sp>
        <p:nvSpPr>
          <p:cNvPr id="57" name="TextBox 56"/>
          <p:cNvSpPr txBox="1"/>
          <p:nvPr/>
        </p:nvSpPr>
        <p:spPr>
          <a:xfrm>
            <a:off x="8086874" y="6334378"/>
            <a:ext cx="3954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Based on slide from David Maidment</a:t>
            </a:r>
          </a:p>
        </p:txBody>
      </p:sp>
      <p:sp>
        <p:nvSpPr>
          <p:cNvPr id="59" name="Rectangle 58"/>
          <p:cNvSpPr/>
          <p:nvPr/>
        </p:nvSpPr>
        <p:spPr>
          <a:xfrm>
            <a:off x="151198" y="6371785"/>
            <a:ext cx="7773277" cy="388696"/>
          </a:xfrm>
          <a:prstGeom prst="rect">
            <a:avLst/>
          </a:prstGeom>
        </p:spPr>
        <p:txBody>
          <a:bodyPr wrap="square">
            <a:spAutoFit/>
          </a:bodyPr>
          <a:lstStyle/>
          <a:p>
            <a:pPr>
              <a:lnSpc>
                <a:spcPct val="107000"/>
              </a:lnSpc>
              <a:spcAft>
                <a:spcPts val="800"/>
              </a:spcAft>
              <a:tabLst>
                <a:tab pos="457200" algn="l"/>
              </a:tabLst>
            </a:pPr>
            <a:r>
              <a:rPr lang="en-US" b="1" dirty="0" smtClean="0">
                <a:solidFill>
                  <a:srgbClr val="FF0000"/>
                </a:solidFill>
                <a:latin typeface="Calibri" panose="020F0502020204030204"/>
                <a:ea typeface="Calibri" panose="020F0502020204030204" pitchFamily="34" charset="0"/>
                <a:cs typeface="Times New Roman" panose="02020603050405020304" pitchFamily="18" charset="0"/>
              </a:rPr>
              <a:t>Note: DEM </a:t>
            </a:r>
            <a:r>
              <a:rPr lang="en-US" b="1" dirty="0">
                <a:solidFill>
                  <a:srgbClr val="FF0000"/>
                </a:solidFill>
                <a:latin typeface="Calibri" panose="020F0502020204030204"/>
                <a:ea typeface="Calibri" panose="020F0502020204030204" pitchFamily="34" charset="0"/>
                <a:cs typeface="Times New Roman" panose="02020603050405020304" pitchFamily="18" charset="0"/>
              </a:rPr>
              <a:t>topography </a:t>
            </a:r>
            <a:r>
              <a:rPr lang="en-US" b="1" dirty="0" smtClean="0">
                <a:solidFill>
                  <a:srgbClr val="FF0000"/>
                </a:solidFill>
                <a:latin typeface="Calibri" panose="020F0502020204030204"/>
                <a:ea typeface="Calibri" panose="020F0502020204030204" pitchFamily="34" charset="0"/>
                <a:cs typeface="Times New Roman" panose="02020603050405020304" pitchFamily="18" charset="0"/>
              </a:rPr>
              <a:t>used for HAND should </a:t>
            </a:r>
            <a:r>
              <a:rPr lang="en-US" b="1" dirty="0">
                <a:solidFill>
                  <a:srgbClr val="FF0000"/>
                </a:solidFill>
                <a:latin typeface="Calibri" panose="020F0502020204030204"/>
                <a:ea typeface="Calibri" panose="020F0502020204030204" pitchFamily="34" charset="0"/>
                <a:cs typeface="Times New Roman" panose="02020603050405020304" pitchFamily="18" charset="0"/>
              </a:rPr>
              <a:t>represent river bed </a:t>
            </a:r>
            <a:r>
              <a:rPr lang="en-US" b="1" dirty="0" smtClean="0">
                <a:solidFill>
                  <a:srgbClr val="FF0000"/>
                </a:solidFill>
                <a:latin typeface="Calibri" panose="020F0502020204030204"/>
                <a:ea typeface="Calibri" panose="020F0502020204030204" pitchFamily="34" charset="0"/>
                <a:cs typeface="Times New Roman" panose="02020603050405020304" pitchFamily="18" charset="0"/>
              </a:rPr>
              <a:t>elevations</a:t>
            </a:r>
            <a:endParaRPr lang="en-US" b="1" dirty="0">
              <a:solidFill>
                <a:srgbClr val="FF0000"/>
              </a:solidFill>
              <a:latin typeface="Calibri" panose="020F0502020204030204"/>
              <a:ea typeface="Calibri" panose="020F0502020204030204" pitchFamily="34" charset="0"/>
              <a:cs typeface="Times New Roman" panose="02020603050405020304" pitchFamily="18" charset="0"/>
            </a:endParaRPr>
          </a:p>
        </p:txBody>
      </p:sp>
      <p:sp>
        <p:nvSpPr>
          <p:cNvPr id="61" name="Title 1"/>
          <p:cNvSpPr txBox="1">
            <a:spLocks/>
          </p:cNvSpPr>
          <p:nvPr/>
        </p:nvSpPr>
        <p:spPr>
          <a:xfrm>
            <a:off x="0" y="93199"/>
            <a:ext cx="12191999" cy="48463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smtClean="0">
                <a:ln>
                  <a:noFill/>
                </a:ln>
                <a:solidFill>
                  <a:srgbClr val="0464C4"/>
                </a:solidFill>
                <a:effectLst/>
                <a:uLnTx/>
                <a:uFillTx/>
                <a:latin typeface="Calibri Light" panose="020F0302020204030204"/>
                <a:ea typeface="+mj-ea"/>
                <a:cs typeface="+mj-cs"/>
              </a:rPr>
              <a:t>HAND based derivation of “reach scale” hydraulic properties</a:t>
            </a:r>
            <a:endParaRPr kumimoji="0" lang="en-US" sz="3600" b="0" i="0" u="none" strike="noStrike" kern="1200" cap="none" spc="0" normalizeH="0" baseline="0" noProof="0" dirty="0">
              <a:ln>
                <a:noFill/>
              </a:ln>
              <a:solidFill>
                <a:srgbClr val="0464C4"/>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8873298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546"/>
            <a:ext cx="10515600" cy="484910"/>
          </a:xfrm>
        </p:spPr>
        <p:txBody>
          <a:bodyPr>
            <a:normAutofit fontScale="90000"/>
          </a:bodyPr>
          <a:lstStyle/>
          <a:p>
            <a:r>
              <a:rPr lang="en-US" dirty="0" smtClean="0"/>
              <a:t>Reach Hydraulic Properties Example</a:t>
            </a:r>
            <a:endParaRPr lang="en-US" dirty="0"/>
          </a:p>
        </p:txBody>
      </p:sp>
      <p:grpSp>
        <p:nvGrpSpPr>
          <p:cNvPr id="10" name="Group 9"/>
          <p:cNvGrpSpPr/>
          <p:nvPr/>
        </p:nvGrpSpPr>
        <p:grpSpPr>
          <a:xfrm>
            <a:off x="624662" y="716125"/>
            <a:ext cx="10942676" cy="4978084"/>
            <a:chOff x="1777220" y="1399514"/>
            <a:chExt cx="8261910" cy="3758538"/>
          </a:xfrm>
        </p:grpSpPr>
        <p:pic>
          <p:nvPicPr>
            <p:cNvPr id="3" name="Picture 2"/>
            <p:cNvPicPr>
              <a:picLocks noChangeAspect="1"/>
            </p:cNvPicPr>
            <p:nvPr/>
          </p:nvPicPr>
          <p:blipFill>
            <a:blip r:embed="rId2"/>
            <a:stretch>
              <a:fillRect/>
            </a:stretch>
          </p:blipFill>
          <p:spPr>
            <a:xfrm>
              <a:off x="1777220" y="1774024"/>
              <a:ext cx="3751604" cy="3384028"/>
            </a:xfrm>
            <a:prstGeom prst="rect">
              <a:avLst/>
            </a:prstGeom>
          </p:spPr>
        </p:pic>
        <p:sp>
          <p:nvSpPr>
            <p:cNvPr id="4" name="TextBox 3"/>
            <p:cNvSpPr txBox="1"/>
            <p:nvPr/>
          </p:nvSpPr>
          <p:spPr>
            <a:xfrm>
              <a:off x="3001110" y="1399514"/>
              <a:ext cx="1572658" cy="348565"/>
            </a:xfrm>
            <a:prstGeom prst="rect">
              <a:avLst/>
            </a:prstGeom>
            <a:noFill/>
          </p:spPr>
          <p:txBody>
            <a:bodyPr wrap="none" rtlCol="0">
              <a:spAutoFit/>
            </a:bodyPr>
            <a:lstStyle/>
            <a:p>
              <a:r>
                <a:rPr lang="en-US" sz="2400" dirty="0">
                  <a:solidFill>
                    <a:srgbClr val="080808"/>
                  </a:solidFill>
                </a:rPr>
                <a:t>1 m inundation</a:t>
              </a:r>
            </a:p>
          </p:txBody>
        </p:sp>
        <p:pic>
          <p:nvPicPr>
            <p:cNvPr id="5" name="Picture 4"/>
            <p:cNvPicPr>
              <a:picLocks noChangeAspect="1"/>
            </p:cNvPicPr>
            <p:nvPr/>
          </p:nvPicPr>
          <p:blipFill>
            <a:blip r:embed="rId3"/>
            <a:stretch>
              <a:fillRect/>
            </a:stretch>
          </p:blipFill>
          <p:spPr>
            <a:xfrm>
              <a:off x="6459380" y="1806233"/>
              <a:ext cx="3579750" cy="3319610"/>
            </a:xfrm>
            <a:prstGeom prst="rect">
              <a:avLst/>
            </a:prstGeom>
          </p:spPr>
        </p:pic>
        <p:sp>
          <p:nvSpPr>
            <p:cNvPr id="6" name="TextBox 5"/>
            <p:cNvSpPr txBox="1"/>
            <p:nvPr/>
          </p:nvSpPr>
          <p:spPr>
            <a:xfrm>
              <a:off x="7205005" y="1399514"/>
              <a:ext cx="1572658" cy="348565"/>
            </a:xfrm>
            <a:prstGeom prst="rect">
              <a:avLst/>
            </a:prstGeom>
            <a:noFill/>
          </p:spPr>
          <p:txBody>
            <a:bodyPr wrap="none" rtlCol="0">
              <a:spAutoFit/>
            </a:bodyPr>
            <a:lstStyle/>
            <a:p>
              <a:r>
                <a:rPr lang="en-US" sz="2400" dirty="0">
                  <a:solidFill>
                    <a:srgbClr val="080808"/>
                  </a:solidFill>
                </a:rPr>
                <a:t>3 m inundation</a:t>
              </a:r>
            </a:p>
          </p:txBody>
        </p:sp>
        <p:pic>
          <p:nvPicPr>
            <p:cNvPr id="7" name="Picture 6"/>
            <p:cNvPicPr>
              <a:picLocks noChangeAspect="1"/>
            </p:cNvPicPr>
            <p:nvPr/>
          </p:nvPicPr>
          <p:blipFill>
            <a:blip r:embed="rId4"/>
            <a:stretch>
              <a:fillRect/>
            </a:stretch>
          </p:blipFill>
          <p:spPr>
            <a:xfrm>
              <a:off x="6158133" y="1611935"/>
              <a:ext cx="990600" cy="876300"/>
            </a:xfrm>
            <a:prstGeom prst="rect">
              <a:avLst/>
            </a:prstGeom>
          </p:spPr>
        </p:pic>
        <p:pic>
          <p:nvPicPr>
            <p:cNvPr id="8" name="Picture 7"/>
            <p:cNvPicPr>
              <a:picLocks noChangeAspect="1"/>
            </p:cNvPicPr>
            <p:nvPr/>
          </p:nvPicPr>
          <p:blipFill>
            <a:blip r:embed="rId5"/>
            <a:stretch>
              <a:fillRect/>
            </a:stretch>
          </p:blipFill>
          <p:spPr>
            <a:xfrm>
              <a:off x="5009712" y="1631388"/>
              <a:ext cx="1038225" cy="647700"/>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1012196977"/>
              </p:ext>
            </p:extLst>
          </p:nvPr>
        </p:nvGraphicFramePr>
        <p:xfrm>
          <a:off x="1917854" y="5905215"/>
          <a:ext cx="8356293" cy="760095"/>
        </p:xfrm>
        <a:graphic>
          <a:graphicData uri="http://schemas.openxmlformats.org/drawingml/2006/table">
            <a:tbl>
              <a:tblPr>
                <a:tableStyleId>{5C22544A-7EE6-4342-B048-85BDC9FD1C3A}</a:tableStyleId>
              </a:tblPr>
              <a:tblGrid>
                <a:gridCol w="928477">
                  <a:extLst>
                    <a:ext uri="{9D8B030D-6E8A-4147-A177-3AD203B41FA5}">
                      <a16:colId xmlns:a16="http://schemas.microsoft.com/office/drawing/2014/main" val="20000"/>
                    </a:ext>
                  </a:extLst>
                </a:gridCol>
                <a:gridCol w="928477">
                  <a:extLst>
                    <a:ext uri="{9D8B030D-6E8A-4147-A177-3AD203B41FA5}">
                      <a16:colId xmlns:a16="http://schemas.microsoft.com/office/drawing/2014/main" val="20001"/>
                    </a:ext>
                  </a:extLst>
                </a:gridCol>
                <a:gridCol w="928477">
                  <a:extLst>
                    <a:ext uri="{9D8B030D-6E8A-4147-A177-3AD203B41FA5}">
                      <a16:colId xmlns:a16="http://schemas.microsoft.com/office/drawing/2014/main" val="20002"/>
                    </a:ext>
                  </a:extLst>
                </a:gridCol>
                <a:gridCol w="928477">
                  <a:extLst>
                    <a:ext uri="{9D8B030D-6E8A-4147-A177-3AD203B41FA5}">
                      <a16:colId xmlns:a16="http://schemas.microsoft.com/office/drawing/2014/main" val="20003"/>
                    </a:ext>
                  </a:extLst>
                </a:gridCol>
                <a:gridCol w="928477">
                  <a:extLst>
                    <a:ext uri="{9D8B030D-6E8A-4147-A177-3AD203B41FA5}">
                      <a16:colId xmlns:a16="http://schemas.microsoft.com/office/drawing/2014/main" val="20004"/>
                    </a:ext>
                  </a:extLst>
                </a:gridCol>
                <a:gridCol w="928477">
                  <a:extLst>
                    <a:ext uri="{9D8B030D-6E8A-4147-A177-3AD203B41FA5}">
                      <a16:colId xmlns:a16="http://schemas.microsoft.com/office/drawing/2014/main" val="20005"/>
                    </a:ext>
                  </a:extLst>
                </a:gridCol>
                <a:gridCol w="928477">
                  <a:extLst>
                    <a:ext uri="{9D8B030D-6E8A-4147-A177-3AD203B41FA5}">
                      <a16:colId xmlns:a16="http://schemas.microsoft.com/office/drawing/2014/main" val="20006"/>
                    </a:ext>
                  </a:extLst>
                </a:gridCol>
                <a:gridCol w="928477">
                  <a:extLst>
                    <a:ext uri="{9D8B030D-6E8A-4147-A177-3AD203B41FA5}">
                      <a16:colId xmlns:a16="http://schemas.microsoft.com/office/drawing/2014/main" val="20007"/>
                    </a:ext>
                  </a:extLst>
                </a:gridCol>
                <a:gridCol w="928477">
                  <a:extLst>
                    <a:ext uri="{9D8B030D-6E8A-4147-A177-3AD203B41FA5}">
                      <a16:colId xmlns:a16="http://schemas.microsoft.com/office/drawing/2014/main" val="20008"/>
                    </a:ext>
                  </a:extLst>
                </a:gridCol>
              </a:tblGrid>
              <a:tr h="190500">
                <a:tc>
                  <a:txBody>
                    <a:bodyPr/>
                    <a:lstStyle/>
                    <a:p>
                      <a:pPr algn="ctr" fontAlgn="b"/>
                      <a:r>
                        <a:rPr lang="en-US" sz="1600" u="none" strike="noStrike" dirty="0">
                          <a:solidFill>
                            <a:srgbClr val="080808"/>
                          </a:solidFill>
                          <a:effectLst/>
                        </a:rPr>
                        <a:t>Height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A</a:t>
                      </a:r>
                      <a:r>
                        <a:rPr lang="en-US" sz="1600" u="none" strike="noStrike" baseline="-25000" dirty="0" smtClean="0">
                          <a:solidFill>
                            <a:srgbClr val="080808"/>
                          </a:solidFill>
                          <a:effectLst/>
                        </a:rPr>
                        <a:t>s</a:t>
                      </a:r>
                      <a:r>
                        <a:rPr lang="en-US" sz="1600" u="none" strike="noStrike" dirty="0" smtClean="0">
                          <a:solidFill>
                            <a:srgbClr val="080808"/>
                          </a:solidFill>
                          <a:effectLst/>
                        </a:rPr>
                        <a:t> (m</a:t>
                      </a:r>
                      <a:r>
                        <a:rPr lang="en-US" sz="1600" u="none" strike="noStrike" baseline="30000" dirty="0" smtClean="0">
                          <a:solidFill>
                            <a:srgbClr val="080808"/>
                          </a:solidFill>
                          <a:effectLst/>
                        </a:rPr>
                        <a:t>2</a:t>
                      </a:r>
                      <a:r>
                        <a:rPr lang="en-US" sz="1600" u="none" strike="noStrike" baseline="0" dirty="0" smtClean="0">
                          <a:solidFill>
                            <a:srgbClr val="080808"/>
                          </a:solidFill>
                          <a:effectLst/>
                        </a:rPr>
                        <a:t>)</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Vol (m</a:t>
                      </a:r>
                      <a:r>
                        <a:rPr lang="en-US" sz="1600" u="none" strike="noStrike" baseline="30000" dirty="0" smtClean="0">
                          <a:solidFill>
                            <a:srgbClr val="080808"/>
                          </a:solidFill>
                          <a:effectLst/>
                        </a:rPr>
                        <a:t>3</a:t>
                      </a:r>
                      <a:r>
                        <a:rPr lang="en-US" sz="1600" u="none" strike="noStrike" baseline="0" dirty="0" smtClean="0">
                          <a:solidFill>
                            <a:srgbClr val="080808"/>
                          </a:solidFill>
                          <a:effectLst/>
                        </a:rPr>
                        <a:t>)</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A</a:t>
                      </a:r>
                      <a:r>
                        <a:rPr lang="en-US" sz="1600" u="none" strike="noStrike" baseline="-25000" dirty="0" smtClean="0">
                          <a:solidFill>
                            <a:srgbClr val="080808"/>
                          </a:solidFill>
                          <a:effectLst/>
                        </a:rPr>
                        <a:t>b</a:t>
                      </a:r>
                      <a:endParaRPr lang="en-US" sz="1600" b="0" i="0" u="none" strike="noStrike" baseline="-25000"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L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A=V/L (m</a:t>
                      </a:r>
                      <a:r>
                        <a:rPr lang="en-US" sz="1600" u="none" strike="noStrike" baseline="30000" dirty="0" smtClean="0">
                          <a:solidFill>
                            <a:srgbClr val="080808"/>
                          </a:solidFill>
                          <a:effectLst/>
                        </a:rPr>
                        <a:t>2</a:t>
                      </a:r>
                      <a:r>
                        <a:rPr lang="en-US" sz="1600" u="none" strike="noStrike" dirty="0" smtClean="0">
                          <a:solidFill>
                            <a:srgbClr val="080808"/>
                          </a:solidFill>
                          <a:effectLst/>
                        </a:rPr>
                        <a:t>)</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P=A</a:t>
                      </a:r>
                      <a:r>
                        <a:rPr lang="en-US" sz="1600" u="none" strike="noStrike" baseline="-25000" dirty="0" smtClean="0">
                          <a:solidFill>
                            <a:srgbClr val="080808"/>
                          </a:solidFill>
                          <a:effectLst/>
                        </a:rPr>
                        <a:t>b</a:t>
                      </a:r>
                      <a:r>
                        <a:rPr lang="en-US" sz="1600" u="none" strike="noStrike" dirty="0" smtClean="0">
                          <a:solidFill>
                            <a:srgbClr val="080808"/>
                          </a:solidFill>
                          <a:effectLst/>
                        </a:rPr>
                        <a:t>/L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T=A</a:t>
                      </a:r>
                      <a:r>
                        <a:rPr lang="en-US" sz="1600" u="none" strike="noStrike" baseline="-25000" dirty="0" smtClean="0">
                          <a:solidFill>
                            <a:srgbClr val="080808"/>
                          </a:solidFill>
                          <a:effectLst/>
                        </a:rPr>
                        <a:t>s</a:t>
                      </a:r>
                      <a:r>
                        <a:rPr lang="en-US" sz="1600" u="none" strike="noStrike" dirty="0" smtClean="0">
                          <a:solidFill>
                            <a:srgbClr val="080808"/>
                          </a:solidFill>
                          <a:effectLst/>
                        </a:rPr>
                        <a:t>/L (m)</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R=A/P (m)</a:t>
                      </a:r>
                      <a:endParaRPr lang="en-US" sz="1600" b="0" i="0" u="none" strike="noStrike" dirty="0">
                        <a:solidFill>
                          <a:srgbClr val="080808"/>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600" u="none" strike="noStrike">
                          <a:solidFill>
                            <a:srgbClr val="080808"/>
                          </a:solidFill>
                          <a:effectLst/>
                        </a:rPr>
                        <a:t>1</a:t>
                      </a:r>
                      <a:endParaRPr lang="en-US" sz="1600" b="0" i="0" u="none" strike="noStrike">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129878</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79466</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129948</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2975</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26.7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43.7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43.7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0.612</a:t>
                      </a: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600" u="none" strike="noStrike">
                          <a:solidFill>
                            <a:srgbClr val="080808"/>
                          </a:solidFill>
                          <a:effectLst/>
                        </a:rPr>
                        <a:t>3</a:t>
                      </a:r>
                      <a:endParaRPr lang="en-US" sz="1600" b="0" i="0" u="none" strike="noStrike">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a:solidFill>
                            <a:srgbClr val="080808"/>
                          </a:solidFill>
                          <a:effectLst/>
                        </a:rPr>
                        <a:t>319877</a:t>
                      </a:r>
                      <a:endParaRPr lang="en-US" sz="1600" b="0" i="0" u="none" strike="noStrike">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530378</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u="none" strike="noStrike" dirty="0" smtClean="0">
                          <a:solidFill>
                            <a:srgbClr val="080808"/>
                          </a:solidFill>
                          <a:effectLst/>
                        </a:rPr>
                        <a:t>320414</a:t>
                      </a:r>
                      <a:endParaRPr lang="en-US" sz="1600" b="0" i="0" u="none" strike="noStrike" dirty="0">
                        <a:solidFill>
                          <a:srgbClr val="080808"/>
                        </a:solidFill>
                        <a:effectLst/>
                        <a:latin typeface="Calibri" panose="020F0502020204030204" pitchFamily="34" charset="0"/>
                      </a:endParaRP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2975</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178.3</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107.7</a:t>
                      </a:r>
                    </a:p>
                  </a:txBody>
                  <a:tcPr marL="9525" marR="9525" marT="9525" marB="0" anchor="b"/>
                </a:tc>
                <a:tc>
                  <a:txBody>
                    <a:bodyPr/>
                    <a:lstStyle/>
                    <a:p>
                      <a:pPr algn="ctr" fontAlgn="b"/>
                      <a:r>
                        <a:rPr lang="en-US" sz="1600" b="0" i="0" u="none" strike="noStrike">
                          <a:solidFill>
                            <a:srgbClr val="080808"/>
                          </a:solidFill>
                          <a:effectLst/>
                          <a:latin typeface="Calibri" panose="020F0502020204030204" pitchFamily="34" charset="0"/>
                        </a:rPr>
                        <a:t>107.5</a:t>
                      </a:r>
                    </a:p>
                  </a:txBody>
                  <a:tcPr marL="9525" marR="9525" marT="9525" marB="0" anchor="b"/>
                </a:tc>
                <a:tc>
                  <a:txBody>
                    <a:bodyPr/>
                    <a:lstStyle/>
                    <a:p>
                      <a:pPr algn="ctr" fontAlgn="b"/>
                      <a:r>
                        <a:rPr lang="en-US" sz="1600" b="0" i="0" u="none" strike="noStrike" dirty="0">
                          <a:solidFill>
                            <a:srgbClr val="080808"/>
                          </a:solidFill>
                          <a:effectLst/>
                          <a:latin typeface="Calibri" panose="020F0502020204030204" pitchFamily="34" charset="0"/>
                        </a:rPr>
                        <a:t>1.655</a:t>
                      </a:r>
                    </a:p>
                  </a:txBody>
                  <a:tcPr marL="9525" marR="9525" marT="9525"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5126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73"/>
            <a:ext cx="12192000" cy="773723"/>
          </a:xfrm>
        </p:spPr>
        <p:txBody>
          <a:bodyPr>
            <a:noAutofit/>
          </a:bodyPr>
          <a:lstStyle/>
          <a:p>
            <a:pPr algn="ctr"/>
            <a:r>
              <a:rPr lang="en-US" sz="3200" dirty="0"/>
              <a:t>Terrain Approximated Reach Average Hydraulic Properties</a:t>
            </a:r>
          </a:p>
        </p:txBody>
      </p:sp>
      <p:pic>
        <p:nvPicPr>
          <p:cNvPr id="4" name="Picture 3"/>
          <p:cNvPicPr>
            <a:picLocks noChangeAspect="1"/>
          </p:cNvPicPr>
          <p:nvPr/>
        </p:nvPicPr>
        <p:blipFill>
          <a:blip r:embed="rId2"/>
          <a:stretch>
            <a:fillRect/>
          </a:stretch>
        </p:blipFill>
        <p:spPr>
          <a:xfrm>
            <a:off x="2590032" y="253224"/>
            <a:ext cx="3505968" cy="3582282"/>
          </a:xfrm>
          <a:prstGeom prst="rect">
            <a:avLst/>
          </a:prstGeom>
        </p:spPr>
      </p:pic>
      <p:pic>
        <p:nvPicPr>
          <p:cNvPr id="5" name="Picture 4"/>
          <p:cNvPicPr>
            <a:picLocks noChangeAspect="1"/>
          </p:cNvPicPr>
          <p:nvPr/>
        </p:nvPicPr>
        <p:blipFill>
          <a:blip r:embed="rId3"/>
          <a:stretch>
            <a:fillRect/>
          </a:stretch>
        </p:blipFill>
        <p:spPr>
          <a:xfrm>
            <a:off x="6685433" y="3000572"/>
            <a:ext cx="3505968" cy="3582282"/>
          </a:xfrm>
          <a:prstGeom prst="rect">
            <a:avLst/>
          </a:prstGeom>
        </p:spPr>
      </p:pic>
      <p:pic>
        <p:nvPicPr>
          <p:cNvPr id="6" name="Picture 5"/>
          <p:cNvPicPr>
            <a:picLocks noChangeAspect="1"/>
          </p:cNvPicPr>
          <p:nvPr/>
        </p:nvPicPr>
        <p:blipFill>
          <a:blip r:embed="rId4"/>
          <a:stretch>
            <a:fillRect/>
          </a:stretch>
        </p:blipFill>
        <p:spPr>
          <a:xfrm>
            <a:off x="6685433" y="253224"/>
            <a:ext cx="3505968" cy="3582282"/>
          </a:xfrm>
          <a:prstGeom prst="rect">
            <a:avLst/>
          </a:prstGeom>
        </p:spPr>
      </p:pic>
      <p:pic>
        <p:nvPicPr>
          <p:cNvPr id="7" name="Picture 6"/>
          <p:cNvPicPr>
            <a:picLocks noChangeAspect="1"/>
          </p:cNvPicPr>
          <p:nvPr/>
        </p:nvPicPr>
        <p:blipFill>
          <a:blip r:embed="rId5"/>
          <a:stretch>
            <a:fillRect/>
          </a:stretch>
        </p:blipFill>
        <p:spPr>
          <a:xfrm>
            <a:off x="2590032" y="3000572"/>
            <a:ext cx="3505968" cy="3582282"/>
          </a:xfrm>
          <a:prstGeom prst="rect">
            <a:avLst/>
          </a:prstGeom>
        </p:spPr>
      </p:pic>
      <p:sp>
        <p:nvSpPr>
          <p:cNvPr id="8" name="TextBox 7"/>
          <p:cNvSpPr txBox="1"/>
          <p:nvPr/>
        </p:nvSpPr>
        <p:spPr>
          <a:xfrm>
            <a:off x="3724184" y="6398188"/>
            <a:ext cx="5078437" cy="369332"/>
          </a:xfrm>
          <a:prstGeom prst="rect">
            <a:avLst/>
          </a:prstGeom>
          <a:noFill/>
        </p:spPr>
        <p:txBody>
          <a:bodyPr wrap="square" rtlCol="0">
            <a:spAutoFit/>
          </a:bodyPr>
          <a:lstStyle/>
          <a:p>
            <a:pPr algn="ctr"/>
            <a:r>
              <a:rPr lang="en-US" dirty="0" smtClean="0">
                <a:solidFill>
                  <a:srgbClr val="080808"/>
                </a:solidFill>
              </a:rPr>
              <a:t>Used </a:t>
            </a:r>
            <a:r>
              <a:rPr lang="en-US" dirty="0">
                <a:solidFill>
                  <a:srgbClr val="080808"/>
                </a:solidFill>
              </a:rPr>
              <a:t>for input to reach scale hydraulic model</a:t>
            </a:r>
          </a:p>
        </p:txBody>
      </p:sp>
      <p:sp>
        <p:nvSpPr>
          <p:cNvPr id="9" name="TextBox 8"/>
          <p:cNvSpPr txBox="1"/>
          <p:nvPr/>
        </p:nvSpPr>
        <p:spPr>
          <a:xfrm>
            <a:off x="3473740" y="1080825"/>
            <a:ext cx="1738553" cy="369332"/>
          </a:xfrm>
          <a:prstGeom prst="rect">
            <a:avLst/>
          </a:prstGeom>
          <a:noFill/>
        </p:spPr>
        <p:txBody>
          <a:bodyPr wrap="none" rtlCol="0">
            <a:spAutoFit/>
          </a:bodyPr>
          <a:lstStyle/>
          <a:p>
            <a:r>
              <a:rPr lang="en-US" dirty="0">
                <a:solidFill>
                  <a:srgbClr val="080808"/>
                </a:solidFill>
              </a:rPr>
              <a:t>Hydraulic Radius</a:t>
            </a:r>
          </a:p>
        </p:txBody>
      </p:sp>
      <p:sp>
        <p:nvSpPr>
          <p:cNvPr id="10" name="TextBox 9"/>
          <p:cNvSpPr txBox="1"/>
          <p:nvPr/>
        </p:nvSpPr>
        <p:spPr>
          <a:xfrm>
            <a:off x="7522892" y="1080825"/>
            <a:ext cx="1864869" cy="369332"/>
          </a:xfrm>
          <a:prstGeom prst="rect">
            <a:avLst/>
          </a:prstGeom>
          <a:noFill/>
        </p:spPr>
        <p:txBody>
          <a:bodyPr wrap="none" rtlCol="0">
            <a:spAutoFit/>
          </a:bodyPr>
          <a:lstStyle/>
          <a:p>
            <a:r>
              <a:rPr lang="en-US" dirty="0">
                <a:solidFill>
                  <a:srgbClr val="080808"/>
                </a:solidFill>
              </a:rPr>
              <a:t>Wetted Perimeter</a:t>
            </a:r>
          </a:p>
        </p:txBody>
      </p:sp>
      <p:sp>
        <p:nvSpPr>
          <p:cNvPr id="11" name="TextBox 10"/>
          <p:cNvSpPr txBox="1"/>
          <p:nvPr/>
        </p:nvSpPr>
        <p:spPr>
          <a:xfrm>
            <a:off x="3358852" y="3789127"/>
            <a:ext cx="1653936" cy="646331"/>
          </a:xfrm>
          <a:prstGeom prst="rect">
            <a:avLst/>
          </a:prstGeom>
          <a:noFill/>
        </p:spPr>
        <p:txBody>
          <a:bodyPr wrap="square" rtlCol="0">
            <a:spAutoFit/>
          </a:bodyPr>
          <a:lstStyle/>
          <a:p>
            <a:r>
              <a:rPr lang="en-US" dirty="0">
                <a:solidFill>
                  <a:srgbClr val="080808"/>
                </a:solidFill>
              </a:rPr>
              <a:t>Cross-sectional Area</a:t>
            </a:r>
          </a:p>
        </p:txBody>
      </p:sp>
      <p:sp>
        <p:nvSpPr>
          <p:cNvPr id="12" name="TextBox 11"/>
          <p:cNvSpPr txBox="1"/>
          <p:nvPr/>
        </p:nvSpPr>
        <p:spPr>
          <a:xfrm>
            <a:off x="7536960" y="3862640"/>
            <a:ext cx="1653936" cy="369332"/>
          </a:xfrm>
          <a:prstGeom prst="rect">
            <a:avLst/>
          </a:prstGeom>
          <a:noFill/>
        </p:spPr>
        <p:txBody>
          <a:bodyPr wrap="square" rtlCol="0">
            <a:spAutoFit/>
          </a:bodyPr>
          <a:lstStyle/>
          <a:p>
            <a:r>
              <a:rPr lang="en-US" dirty="0">
                <a:solidFill>
                  <a:srgbClr val="080808"/>
                </a:solidFill>
              </a:rPr>
              <a:t>Top Width</a:t>
            </a:r>
          </a:p>
        </p:txBody>
      </p:sp>
    </p:spTree>
    <p:extLst>
      <p:ext uri="{BB962C8B-B14F-4D97-AF65-F5344CB8AC3E}">
        <p14:creationId xmlns:p14="http://schemas.microsoft.com/office/powerpoint/2010/main" val="58218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3517"/>
          </a:xfrm>
        </p:spPr>
        <p:txBody>
          <a:bodyPr>
            <a:normAutofit fontScale="90000"/>
          </a:bodyPr>
          <a:lstStyle/>
          <a:p>
            <a:r>
              <a:rPr lang="en-US" dirty="0" smtClean="0"/>
              <a:t>Example - Reach Catchment 5781289</a:t>
            </a:r>
            <a:endParaRPr lang="en-US" dirty="0"/>
          </a:p>
        </p:txBody>
      </p:sp>
      <p:pic>
        <p:nvPicPr>
          <p:cNvPr id="3" name="Picture 2"/>
          <p:cNvPicPr>
            <a:picLocks noChangeAspect="1"/>
          </p:cNvPicPr>
          <p:nvPr/>
        </p:nvPicPr>
        <p:blipFill>
          <a:blip r:embed="rId2"/>
          <a:stretch>
            <a:fillRect/>
          </a:stretch>
        </p:blipFill>
        <p:spPr>
          <a:xfrm>
            <a:off x="2152650" y="1879387"/>
            <a:ext cx="7636476" cy="4522573"/>
          </a:xfrm>
          <a:prstGeom prst="rect">
            <a:avLst/>
          </a:prstGeom>
          <a:ln w="3175">
            <a:solidFill>
              <a:schemeClr val="bg1">
                <a:lumMod val="65000"/>
              </a:schemeClr>
            </a:solidFill>
          </a:ln>
        </p:spPr>
      </p:pic>
      <p:sp>
        <p:nvSpPr>
          <p:cNvPr id="4" name="TextBox 3"/>
          <p:cNvSpPr txBox="1"/>
          <p:nvPr/>
        </p:nvSpPr>
        <p:spPr>
          <a:xfrm>
            <a:off x="2152651" y="1321357"/>
            <a:ext cx="3630225" cy="369332"/>
          </a:xfrm>
          <a:prstGeom prst="rect">
            <a:avLst/>
          </a:prstGeom>
          <a:noFill/>
        </p:spPr>
        <p:txBody>
          <a:bodyPr wrap="none" rtlCol="0">
            <a:spAutoFit/>
          </a:bodyPr>
          <a:lstStyle/>
          <a:p>
            <a:pPr>
              <a:defRPr/>
            </a:pPr>
            <a:r>
              <a:rPr lang="en-US" dirty="0" err="1">
                <a:solidFill>
                  <a:prstClr val="black"/>
                </a:solidFill>
                <a:latin typeface="Arial"/>
                <a:ea typeface="ＭＳ Ｐゴシック"/>
              </a:rPr>
              <a:t>Eanes</a:t>
            </a:r>
            <a:r>
              <a:rPr lang="en-US" dirty="0">
                <a:solidFill>
                  <a:prstClr val="black"/>
                </a:solidFill>
                <a:latin typeface="Arial"/>
                <a:ea typeface="ＭＳ Ｐゴシック"/>
              </a:rPr>
              <a:t> Creek, </a:t>
            </a:r>
            <a:r>
              <a:rPr lang="en-US" dirty="0" err="1">
                <a:solidFill>
                  <a:prstClr val="black"/>
                </a:solidFill>
                <a:latin typeface="Arial"/>
                <a:ea typeface="ＭＳ Ｐゴシック"/>
              </a:rPr>
              <a:t>Rollingwood</a:t>
            </a:r>
            <a:r>
              <a:rPr lang="en-US" dirty="0">
                <a:solidFill>
                  <a:prstClr val="black"/>
                </a:solidFill>
                <a:latin typeface="Arial"/>
                <a:ea typeface="ＭＳ Ｐゴシック"/>
              </a:rPr>
              <a:t>, Texas</a:t>
            </a:r>
          </a:p>
        </p:txBody>
      </p:sp>
      <p:sp>
        <p:nvSpPr>
          <p:cNvPr id="5" name="TextBox 4"/>
          <p:cNvSpPr txBox="1"/>
          <p:nvPr/>
        </p:nvSpPr>
        <p:spPr>
          <a:xfrm>
            <a:off x="3562864" y="2628243"/>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A3CA4B">
                    <a:lumMod val="50000"/>
                  </a:srgbClr>
                </a:solidFill>
                <a:latin typeface="Arial"/>
                <a:ea typeface="ＭＳ Ｐゴシック"/>
              </a:rPr>
              <a:t>Drainage area = 3.13 mi</a:t>
            </a:r>
            <a:r>
              <a:rPr lang="en-US" sz="2000" b="1" baseline="30000" dirty="0">
                <a:solidFill>
                  <a:srgbClr val="A3CA4B">
                    <a:lumMod val="50000"/>
                  </a:srgbClr>
                </a:solidFill>
                <a:latin typeface="Arial"/>
                <a:ea typeface="ＭＳ Ｐゴシック"/>
              </a:rPr>
              <a:t>2</a:t>
            </a:r>
          </a:p>
        </p:txBody>
      </p:sp>
      <p:sp>
        <p:nvSpPr>
          <p:cNvPr id="6" name="TextBox 5"/>
          <p:cNvSpPr txBox="1"/>
          <p:nvPr/>
        </p:nvSpPr>
        <p:spPr>
          <a:xfrm>
            <a:off x="5564659" y="5511114"/>
            <a:ext cx="914400" cy="914400"/>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5EB4E6">
                    <a:lumMod val="50000"/>
                  </a:srgbClr>
                </a:solidFill>
                <a:latin typeface="Arial"/>
                <a:ea typeface="ＭＳ Ｐゴシック"/>
              </a:rPr>
              <a:t>Reach Length = 4.3 miles</a:t>
            </a:r>
          </a:p>
        </p:txBody>
      </p:sp>
      <p:sp>
        <p:nvSpPr>
          <p:cNvPr id="7" name="TextBox 6"/>
          <p:cNvSpPr txBox="1"/>
          <p:nvPr/>
        </p:nvSpPr>
        <p:spPr>
          <a:xfrm>
            <a:off x="9456173" y="6448988"/>
            <a:ext cx="2954655" cy="369332"/>
          </a:xfrm>
          <a:prstGeom prst="rect">
            <a:avLst/>
          </a:prstGeom>
          <a:noFill/>
        </p:spPr>
        <p:txBody>
          <a:bodyPr wrap="none" rtlCol="0">
            <a:spAutoFit/>
          </a:bodyPr>
          <a:lstStyle/>
          <a:p>
            <a:r>
              <a:rPr lang="en-US" dirty="0">
                <a:solidFill>
                  <a:schemeClr val="bg1">
                    <a:lumMod val="50000"/>
                  </a:schemeClr>
                </a:solidFill>
              </a:rPr>
              <a:t>Slide from David Maidment</a:t>
            </a:r>
          </a:p>
        </p:txBody>
      </p:sp>
    </p:spTree>
    <p:extLst>
      <p:ext uri="{BB962C8B-B14F-4D97-AF65-F5344CB8AC3E}">
        <p14:creationId xmlns:p14="http://schemas.microsoft.com/office/powerpoint/2010/main" val="1468769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4" y="132462"/>
            <a:ext cx="12161016" cy="484632"/>
          </a:xfrm>
        </p:spPr>
        <p:txBody>
          <a:bodyPr>
            <a:normAutofit fontScale="90000"/>
          </a:bodyPr>
          <a:lstStyle/>
          <a:p>
            <a:pPr algn="ctr"/>
            <a:r>
              <a:rPr lang="en-US" sz="2400" dirty="0" smtClean="0"/>
              <a:t>Example Discharge </a:t>
            </a:r>
            <a:r>
              <a:rPr lang="en-US" sz="2400" dirty="0"/>
              <a:t>Computation for Reach Catchment 5781289 </a:t>
            </a:r>
            <a:r>
              <a:rPr lang="en-US" sz="2400" dirty="0" err="1"/>
              <a:t>Eanes</a:t>
            </a:r>
            <a:r>
              <a:rPr lang="en-US" sz="2400" dirty="0"/>
              <a:t> Creek, </a:t>
            </a:r>
            <a:r>
              <a:rPr lang="en-US" sz="2400" dirty="0" err="1"/>
              <a:t>Rollingwood</a:t>
            </a:r>
            <a:r>
              <a:rPr lang="en-US" sz="2400" dirty="0"/>
              <a:t>, Texas</a:t>
            </a:r>
            <a:br>
              <a:rPr lang="en-US" sz="2400" dirty="0"/>
            </a:br>
            <a:endParaRPr lang="en-US" sz="2400" dirty="0"/>
          </a:p>
        </p:txBody>
      </p:sp>
      <p:pic>
        <p:nvPicPr>
          <p:cNvPr id="51" name="Picture 50"/>
          <p:cNvPicPr>
            <a:picLocks noChangeAspect="1"/>
          </p:cNvPicPr>
          <p:nvPr/>
        </p:nvPicPr>
        <p:blipFill>
          <a:blip r:embed="rId2"/>
          <a:stretch>
            <a:fillRect/>
          </a:stretch>
        </p:blipFill>
        <p:spPr>
          <a:xfrm>
            <a:off x="418537" y="1079058"/>
            <a:ext cx="3996076" cy="2982235"/>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593" y="1062456"/>
            <a:ext cx="3435185" cy="2576389"/>
          </a:xfrm>
          <a:prstGeom prst="rect">
            <a:avLst/>
          </a:prstGeom>
        </p:spPr>
      </p:pic>
      <mc:AlternateContent xmlns:mc="http://schemas.openxmlformats.org/markup-compatibility/2006" xmlns:a14="http://schemas.microsoft.com/office/drawing/2010/main">
        <mc:Choice Requires="a14">
          <p:sp>
            <p:nvSpPr>
              <p:cNvPr id="53" name="TextBox 52"/>
              <p:cNvSpPr txBox="1"/>
              <p:nvPr/>
            </p:nvSpPr>
            <p:spPr>
              <a:xfrm>
                <a:off x="2136444" y="1660936"/>
                <a:ext cx="1995739" cy="520399"/>
              </a:xfrm>
              <a:prstGeom prst="rect">
                <a:avLst/>
              </a:prstGeom>
              <a:noFill/>
            </p:spPr>
            <p:txBody>
              <a:bodyPr wrap="none" lIns="0" tIns="0" rIns="0" bIns="0" rtlCol="0">
                <a:spAutoFit/>
              </a:bodyPr>
              <a:lstStyle/>
              <a:p>
                <a:pPr>
                  <a:defRPr/>
                </a:pPr>
                <a14:m>
                  <m:oMathPara xmlns:m="http://schemas.openxmlformats.org/officeDocument/2006/math">
                    <m:oMathParaPr>
                      <m:jc m:val="centerGroup"/>
                    </m:oMathParaPr>
                    <m:oMath xmlns:m="http://schemas.openxmlformats.org/officeDocument/2006/math">
                      <m:r>
                        <a:rPr lang="en-US" i="1">
                          <a:solidFill>
                            <a:srgbClr val="0070C0"/>
                          </a:solidFill>
                          <a:latin typeface="Cambria Math" panose="02040503050406030204" pitchFamily="18" charset="0"/>
                        </a:rPr>
                        <m:t>𝑄</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1.49</m:t>
                          </m:r>
                        </m:num>
                        <m:den>
                          <m:r>
                            <a:rPr lang="en-US" i="1">
                              <a:solidFill>
                                <a:srgbClr val="B996D5">
                                  <a:lumMod val="50000"/>
                                </a:srgbClr>
                              </a:solidFill>
                              <a:latin typeface="Cambria Math" panose="02040503050406030204" pitchFamily="18" charset="0"/>
                            </a:rPr>
                            <m:t>𝑛</m:t>
                          </m:r>
                        </m:den>
                      </m:f>
                      <m:r>
                        <a:rPr lang="en-US" i="1">
                          <a:solidFill>
                            <a:srgbClr val="FAC15A">
                              <a:lumMod val="50000"/>
                            </a:srgbClr>
                          </a:solidFill>
                          <a:latin typeface="Cambria Math" panose="02040503050406030204" pitchFamily="18" charset="0"/>
                        </a:rPr>
                        <m:t>𝐴</m:t>
                      </m:r>
                      <m:sSup>
                        <m:sSupPr>
                          <m:ctrlPr>
                            <a:rPr lang="en-US" i="1">
                              <a:solidFill>
                                <a:prstClr val="black"/>
                              </a:solidFill>
                              <a:latin typeface="Cambria Math" panose="02040503050406030204" pitchFamily="18" charset="0"/>
                            </a:rPr>
                          </m:ctrlPr>
                        </m:sSupPr>
                        <m:e>
                          <m:r>
                            <a:rPr lang="en-US" i="1">
                              <a:solidFill>
                                <a:srgbClr val="7030A0"/>
                              </a:solidFill>
                              <a:latin typeface="Cambria Math" panose="02040503050406030204" pitchFamily="18" charset="0"/>
                            </a:rPr>
                            <m:t>𝑅</m:t>
                          </m:r>
                        </m:e>
                        <m:sup>
                          <m:r>
                            <a:rPr lang="en-US" i="1">
                              <a:solidFill>
                                <a:prstClr val="black"/>
                              </a:solidFill>
                              <a:latin typeface="Cambria Math" panose="02040503050406030204" pitchFamily="18" charset="0"/>
                            </a:rPr>
                            <m:t>2/3</m:t>
                          </m:r>
                        </m:sup>
                      </m:sSup>
                      <m:sSubSup>
                        <m:sSubSupPr>
                          <m:ctrlPr>
                            <a:rPr lang="en-US" i="1">
                              <a:solidFill>
                                <a:prstClr val="black"/>
                              </a:solidFill>
                              <a:latin typeface="Cambria Math" panose="02040503050406030204" pitchFamily="18" charset="0"/>
                            </a:rPr>
                          </m:ctrlPr>
                        </m:sSubSupPr>
                        <m:e>
                          <m:r>
                            <a:rPr lang="en-US" i="1">
                              <a:solidFill>
                                <a:srgbClr val="FF0000"/>
                              </a:solidFill>
                              <a:latin typeface="Cambria Math" panose="02040503050406030204" pitchFamily="18" charset="0"/>
                            </a:rPr>
                            <m:t>𝑆</m:t>
                          </m:r>
                        </m:e>
                        <m:sub>
                          <m:r>
                            <a:rPr lang="en-US" i="1">
                              <a:solidFill>
                                <a:srgbClr val="FF0000"/>
                              </a:solidFill>
                              <a:latin typeface="Cambria Math" panose="02040503050406030204" pitchFamily="18" charset="0"/>
                            </a:rPr>
                            <m:t>𝑜</m:t>
                          </m:r>
                        </m:sub>
                        <m:sup>
                          <m:r>
                            <a:rPr lang="en-US" i="1">
                              <a:solidFill>
                                <a:prstClr val="black"/>
                              </a:solidFill>
                              <a:latin typeface="Cambria Math" panose="02040503050406030204" pitchFamily="18" charset="0"/>
                            </a:rPr>
                            <m:t>1/2</m:t>
                          </m:r>
                        </m:sup>
                      </m:sSubSup>
                    </m:oMath>
                  </m:oMathPara>
                </a14:m>
                <a:endParaRPr lang="en-US" dirty="0">
                  <a:solidFill>
                    <a:prstClr val="black"/>
                  </a:solidFill>
                  <a:latin typeface="Arial"/>
                  <a:ea typeface="ＭＳ Ｐゴシック"/>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2136444" y="1660936"/>
                <a:ext cx="1995739" cy="520399"/>
              </a:xfrm>
              <a:prstGeom prst="rect">
                <a:avLst/>
              </a:prstGeom>
              <a:blipFill>
                <a:blip r:embed="rId4"/>
                <a:stretch>
                  <a:fillRect/>
                </a:stretch>
              </a:blipFill>
            </p:spPr>
            <p:txBody>
              <a:bodyPr/>
              <a:lstStyle/>
              <a:p>
                <a:r>
                  <a:rPr lang="en-US">
                    <a:noFill/>
                  </a:rPr>
                  <a:t> </a:t>
                </a:r>
              </a:p>
            </p:txBody>
          </p:sp>
        </mc:Fallback>
      </mc:AlternateContent>
      <p:sp>
        <p:nvSpPr>
          <p:cNvPr id="54" name="TextBox 53"/>
          <p:cNvSpPr txBox="1"/>
          <p:nvPr/>
        </p:nvSpPr>
        <p:spPr>
          <a:xfrm>
            <a:off x="9006262" y="933029"/>
            <a:ext cx="2564729" cy="369332"/>
          </a:xfrm>
          <a:prstGeom prst="rect">
            <a:avLst/>
          </a:prstGeom>
          <a:solidFill>
            <a:schemeClr val="bg1"/>
          </a:solidFill>
        </p:spPr>
        <p:txBody>
          <a:bodyPr wrap="square" rtlCol="0">
            <a:spAutoFit/>
          </a:bodyPr>
          <a:lstStyle/>
          <a:p>
            <a:pPr>
              <a:defRPr/>
            </a:pPr>
            <a:r>
              <a:rPr lang="en-US" dirty="0">
                <a:solidFill>
                  <a:prstClr val="black"/>
                </a:solidFill>
                <a:latin typeface="Arial"/>
                <a:ea typeface="ＭＳ Ｐゴシック"/>
              </a:rPr>
              <a:t>Hydraulic Radius, </a:t>
            </a:r>
            <a:r>
              <a:rPr lang="en-US" dirty="0">
                <a:solidFill>
                  <a:srgbClr val="7030A0"/>
                </a:solidFill>
                <a:latin typeface="Arial"/>
                <a:ea typeface="ＭＳ Ｐゴシック"/>
              </a:rPr>
              <a:t>R</a:t>
            </a:r>
          </a:p>
        </p:txBody>
      </p:sp>
      <p:sp>
        <p:nvSpPr>
          <p:cNvPr id="55" name="TextBox 54"/>
          <p:cNvSpPr txBox="1"/>
          <p:nvPr/>
        </p:nvSpPr>
        <p:spPr>
          <a:xfrm>
            <a:off x="528151" y="4333913"/>
            <a:ext cx="4435830" cy="646331"/>
          </a:xfrm>
          <a:prstGeom prst="rect">
            <a:avLst/>
          </a:prstGeom>
          <a:noFill/>
        </p:spPr>
        <p:txBody>
          <a:bodyPr wrap="none" rtlCol="0">
            <a:spAutoFit/>
          </a:bodyPr>
          <a:lstStyle/>
          <a:p>
            <a:pPr>
              <a:defRPr/>
            </a:pPr>
            <a:r>
              <a:rPr lang="en-US" dirty="0">
                <a:solidFill>
                  <a:srgbClr val="B996D5">
                    <a:lumMod val="50000"/>
                  </a:srgbClr>
                </a:solidFill>
                <a:latin typeface="Arial"/>
                <a:ea typeface="ＭＳ Ｐゴシック"/>
              </a:rPr>
              <a:t>n</a:t>
            </a:r>
            <a:r>
              <a:rPr lang="en-US" dirty="0">
                <a:solidFill>
                  <a:prstClr val="black"/>
                </a:solidFill>
                <a:latin typeface="Arial"/>
                <a:ea typeface="ＭＳ Ｐゴシック"/>
              </a:rPr>
              <a:t> = 0.035  Manning roughness of channel</a:t>
            </a:r>
          </a:p>
          <a:p>
            <a:pPr>
              <a:defRPr/>
            </a:pPr>
            <a:r>
              <a:rPr lang="en-US" dirty="0">
                <a:solidFill>
                  <a:srgbClr val="FF0000"/>
                </a:solidFill>
                <a:latin typeface="Arial"/>
                <a:ea typeface="ＭＳ Ｐゴシック"/>
              </a:rPr>
              <a:t>S</a:t>
            </a:r>
            <a:r>
              <a:rPr lang="en-US" baseline="-25000" dirty="0">
                <a:solidFill>
                  <a:srgbClr val="FF0000"/>
                </a:solidFill>
                <a:latin typeface="Arial"/>
                <a:ea typeface="ＭＳ Ｐゴシック"/>
              </a:rPr>
              <a:t>o</a:t>
            </a:r>
            <a:r>
              <a:rPr lang="en-US" dirty="0">
                <a:solidFill>
                  <a:prstClr val="black"/>
                </a:solidFill>
                <a:latin typeface="Arial"/>
                <a:ea typeface="ＭＳ Ｐゴシック"/>
              </a:rPr>
              <a:t> = 0.0163 Bed slope</a:t>
            </a:r>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3981" y="1028792"/>
            <a:ext cx="3480071" cy="2610053"/>
          </a:xfrm>
          <a:prstGeom prst="rect">
            <a:avLst/>
          </a:prstGeom>
        </p:spPr>
      </p:pic>
      <p:sp>
        <p:nvSpPr>
          <p:cNvPr id="57" name="TextBox 56"/>
          <p:cNvSpPr txBox="1"/>
          <p:nvPr/>
        </p:nvSpPr>
        <p:spPr>
          <a:xfrm>
            <a:off x="5526192" y="907966"/>
            <a:ext cx="2390526" cy="369332"/>
          </a:xfrm>
          <a:prstGeom prst="rect">
            <a:avLst/>
          </a:prstGeom>
          <a:solidFill>
            <a:schemeClr val="bg1"/>
          </a:solidFill>
        </p:spPr>
        <p:txBody>
          <a:bodyPr wrap="none" rtlCol="0">
            <a:spAutoFit/>
          </a:bodyPr>
          <a:lstStyle/>
          <a:p>
            <a:pPr>
              <a:defRPr/>
            </a:pPr>
            <a:r>
              <a:rPr lang="en-US" dirty="0">
                <a:solidFill>
                  <a:prstClr val="black"/>
                </a:solidFill>
                <a:latin typeface="Arial"/>
                <a:ea typeface="ＭＳ Ｐゴシック"/>
              </a:rPr>
              <a:t>Cross section Area, </a:t>
            </a:r>
            <a:r>
              <a:rPr lang="en-US" dirty="0">
                <a:solidFill>
                  <a:srgbClr val="FAC15A">
                    <a:lumMod val="50000"/>
                  </a:srgbClr>
                </a:solidFill>
                <a:latin typeface="Arial"/>
                <a:ea typeface="ＭＳ Ｐゴシック"/>
              </a:rPr>
              <a:t>A</a:t>
            </a:r>
          </a:p>
        </p:txBody>
      </p:sp>
      <p:sp>
        <p:nvSpPr>
          <p:cNvPr id="58" name="TextBox 57"/>
          <p:cNvSpPr txBox="1"/>
          <p:nvPr/>
        </p:nvSpPr>
        <p:spPr>
          <a:xfrm>
            <a:off x="1542995" y="1172183"/>
            <a:ext cx="2685351" cy="369332"/>
          </a:xfrm>
          <a:prstGeom prst="rect">
            <a:avLst/>
          </a:prstGeom>
          <a:noFill/>
        </p:spPr>
        <p:txBody>
          <a:bodyPr wrap="none" rtlCol="0">
            <a:spAutoFit/>
          </a:bodyPr>
          <a:lstStyle/>
          <a:p>
            <a:pPr>
              <a:defRPr/>
            </a:pPr>
            <a:r>
              <a:rPr lang="en-US" i="1" dirty="0">
                <a:solidFill>
                  <a:srgbClr val="0070C0"/>
                </a:solidFill>
                <a:latin typeface="Arial"/>
                <a:ea typeface="ＭＳ Ｐゴシック"/>
              </a:rPr>
              <a:t>Flood Discharge, Q (</a:t>
            </a:r>
            <a:r>
              <a:rPr lang="en-US" i="1" dirty="0" err="1">
                <a:solidFill>
                  <a:srgbClr val="0070C0"/>
                </a:solidFill>
                <a:latin typeface="Arial"/>
                <a:ea typeface="ＭＳ Ｐゴシック"/>
              </a:rPr>
              <a:t>cfs</a:t>
            </a:r>
            <a:r>
              <a:rPr lang="en-US" i="1" dirty="0">
                <a:solidFill>
                  <a:srgbClr val="0070C0"/>
                </a:solidFill>
                <a:latin typeface="Arial"/>
                <a:ea typeface="ＭＳ Ｐゴシック"/>
              </a:rPr>
              <a:t>)</a:t>
            </a:r>
          </a:p>
        </p:txBody>
      </p:sp>
      <p:grpSp>
        <p:nvGrpSpPr>
          <p:cNvPr id="59" name="Group 58"/>
          <p:cNvGrpSpPr/>
          <p:nvPr/>
        </p:nvGrpSpPr>
        <p:grpSpPr>
          <a:xfrm>
            <a:off x="614967" y="4943297"/>
            <a:ext cx="4074341" cy="1680364"/>
            <a:chOff x="267364" y="4817362"/>
            <a:chExt cx="5104436" cy="2208816"/>
          </a:xfrm>
        </p:grpSpPr>
        <p:sp>
          <p:nvSpPr>
            <p:cNvPr id="60" name="Freeform 59"/>
            <p:cNvSpPr/>
            <p:nvPr/>
          </p:nvSpPr>
          <p:spPr>
            <a:xfrm>
              <a:off x="979207" y="5511377"/>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1" name="Freeform 60"/>
            <p:cNvSpPr/>
            <p:nvPr/>
          </p:nvSpPr>
          <p:spPr>
            <a:xfrm>
              <a:off x="267364" y="4817362"/>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2" name="Freeform 61"/>
            <p:cNvSpPr/>
            <p:nvPr/>
          </p:nvSpPr>
          <p:spPr>
            <a:xfrm>
              <a:off x="631967" y="511828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3" name="Freeform 62"/>
            <p:cNvSpPr/>
            <p:nvPr/>
          </p:nvSpPr>
          <p:spPr>
            <a:xfrm>
              <a:off x="1386251" y="507122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4" name="Freeform 63"/>
            <p:cNvSpPr/>
            <p:nvPr/>
          </p:nvSpPr>
          <p:spPr>
            <a:xfrm>
              <a:off x="632931" y="506191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rgbClr val="5EB4E6">
                <a:lumMod val="60000"/>
                <a:lumOff val="40000"/>
              </a:srgbClr>
            </a:solid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5" name="Freeform 64"/>
            <p:cNvSpPr/>
            <p:nvPr/>
          </p:nvSpPr>
          <p:spPr>
            <a:xfrm>
              <a:off x="628650" y="513046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6"/>
              <a:tile tx="0" ty="0" sx="100000" sy="100000" flip="none" algn="tl"/>
            </a:blip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6" name="Freeform 65"/>
            <p:cNvSpPr/>
            <p:nvPr/>
          </p:nvSpPr>
          <p:spPr>
            <a:xfrm>
              <a:off x="4318503" y="658054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sp>
          <p:nvSpPr>
            <p:cNvPr id="67" name="Freeform 66"/>
            <p:cNvSpPr/>
            <p:nvPr/>
          </p:nvSpPr>
          <p:spPr>
            <a:xfrm>
              <a:off x="3959688" y="6333650"/>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endParaRPr>
            </a:p>
          </p:txBody>
        </p:sp>
      </p:grpSp>
      <p:sp>
        <p:nvSpPr>
          <p:cNvPr id="68" name="TextBox 67"/>
          <p:cNvSpPr txBox="1"/>
          <p:nvPr/>
        </p:nvSpPr>
        <p:spPr>
          <a:xfrm>
            <a:off x="30984" y="6313383"/>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graphicFrame>
        <p:nvGraphicFramePr>
          <p:cNvPr id="69" name="Chart 68"/>
          <p:cNvGraphicFramePr>
            <a:graphicFrameLocks/>
          </p:cNvGraphicFramePr>
          <p:nvPr>
            <p:extLst>
              <p:ext uri="{D42A27DB-BD31-4B8C-83A1-F6EECF244321}">
                <p14:modId xmlns:p14="http://schemas.microsoft.com/office/powerpoint/2010/main" val="1503006099"/>
              </p:ext>
            </p:extLst>
          </p:nvPr>
        </p:nvGraphicFramePr>
        <p:xfrm>
          <a:off x="5400538" y="3850045"/>
          <a:ext cx="4531988" cy="2970383"/>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p:cNvSpPr txBox="1"/>
          <p:nvPr/>
        </p:nvSpPr>
        <p:spPr>
          <a:xfrm>
            <a:off x="9932526" y="4943297"/>
            <a:ext cx="1651345" cy="646331"/>
          </a:xfrm>
          <a:prstGeom prst="rect">
            <a:avLst/>
          </a:prstGeom>
          <a:noFill/>
        </p:spPr>
        <p:txBody>
          <a:bodyPr wrap="square" rtlCol="0">
            <a:spAutoFit/>
          </a:bodyPr>
          <a:lstStyle/>
          <a:p>
            <a:pPr algn="ctr"/>
            <a:r>
              <a:rPr lang="en-US" dirty="0" smtClean="0">
                <a:solidFill>
                  <a:srgbClr val="080808"/>
                </a:solidFill>
              </a:rPr>
              <a:t>Assumes uniform flow</a:t>
            </a:r>
            <a:endParaRPr lang="en-US" dirty="0">
              <a:solidFill>
                <a:srgbClr val="080808"/>
              </a:solidFill>
            </a:endParaRPr>
          </a:p>
        </p:txBody>
      </p:sp>
    </p:spTree>
    <p:extLst>
      <p:ext uri="{BB962C8B-B14F-4D97-AF65-F5344CB8AC3E}">
        <p14:creationId xmlns:p14="http://schemas.microsoft.com/office/powerpoint/2010/main" val="3880426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273128"/>
            <a:ext cx="9750655" cy="484632"/>
          </a:xfrm>
        </p:spPr>
        <p:txBody>
          <a:bodyPr/>
          <a:lstStyle/>
          <a:p>
            <a:r>
              <a:rPr lang="en-US" dirty="0" smtClean="0"/>
              <a:t>Rating Curve for </a:t>
            </a:r>
            <a:r>
              <a:rPr lang="en-US" dirty="0" err="1" smtClean="0"/>
              <a:t>Eanes</a:t>
            </a:r>
            <a:r>
              <a:rPr lang="en-US" dirty="0" smtClean="0"/>
              <a:t> Creek</a:t>
            </a:r>
            <a:endParaRPr lang="en-US" dirty="0"/>
          </a:p>
        </p:txBody>
      </p:sp>
      <p:grpSp>
        <p:nvGrpSpPr>
          <p:cNvPr id="4" name="Group 3"/>
          <p:cNvGrpSpPr/>
          <p:nvPr/>
        </p:nvGrpSpPr>
        <p:grpSpPr>
          <a:xfrm>
            <a:off x="1501147" y="988552"/>
            <a:ext cx="9291349" cy="5371785"/>
            <a:chOff x="2596753" y="1357290"/>
            <a:chExt cx="7933930" cy="4586995"/>
          </a:xfrm>
          <a:solidFill>
            <a:schemeClr val="bg1"/>
          </a:solidFill>
        </p:grpSpPr>
        <mc:AlternateContent xmlns:mc="http://schemas.openxmlformats.org/markup-compatibility/2006" xmlns:a14="http://schemas.microsoft.com/office/drawing/2010/main">
          <mc:Choice Requires="a14">
            <p:graphicFrame>
              <p:nvGraphicFramePr>
                <p:cNvPr id="3" name="Chart 2"/>
                <p:cNvGraphicFramePr>
                  <a:graphicFrameLocks/>
                </p:cNvGraphicFramePr>
                <p:nvPr>
                  <p:extLst>
                    <p:ext uri="{D42A27DB-BD31-4B8C-83A1-F6EECF244321}">
                      <p14:modId xmlns:p14="http://schemas.microsoft.com/office/powerpoint/2010/main" val="2665154314"/>
                    </p:ext>
                  </p:extLst>
                </p:nvPr>
              </p:nvGraphicFramePr>
              <p:xfrm>
                <a:off x="2596753" y="1357290"/>
                <a:ext cx="7362068" cy="4586995"/>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3" name="Chart 2"/>
                <p:cNvGraphicFramePr>
                  <a:graphicFrameLocks/>
                </p:cNvGraphicFramePr>
                <p:nvPr>
                  <p:extLst>
                    <p:ext uri="{D42A27DB-BD31-4B8C-83A1-F6EECF244321}">
                      <p14:modId xmlns:p14="http://schemas.microsoft.com/office/powerpoint/2010/main" val="2665154314"/>
                    </p:ext>
                  </p:extLst>
                </p:nvPr>
              </p:nvGraphicFramePr>
              <p:xfrm>
                <a:off x="2596753" y="1357290"/>
                <a:ext cx="7362068" cy="4586995"/>
              </p:xfrm>
              <a:graphic>
                <a:graphicData uri="http://schemas.openxmlformats.org/drawingml/2006/chart">
                  <c:chart xmlns:c="http://schemas.openxmlformats.org/drawingml/2006/chart" xmlns:r="http://schemas.openxmlformats.org/officeDocument/2006/relationships" r:id="rId3"/>
                </a:graphicData>
              </a:graphic>
            </p:graphicFrame>
          </mc:Fallback>
        </mc:AlternateContent>
        <p:cxnSp>
          <p:nvCxnSpPr>
            <p:cNvPr id="5" name="Straight Arrow Connector 4"/>
            <p:cNvCxnSpPr/>
            <p:nvPr/>
          </p:nvCxnSpPr>
          <p:spPr>
            <a:xfrm flipV="1">
              <a:off x="5144530" y="3385751"/>
              <a:ext cx="2" cy="1897036"/>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272441" y="3385751"/>
              <a:ext cx="1872090" cy="0"/>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09961" y="4089025"/>
              <a:ext cx="5320722" cy="315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3CA4B">
                      <a:lumMod val="75000"/>
                    </a:srgbClr>
                  </a:solidFill>
                  <a:effectLst/>
                  <a:uLnTx/>
                  <a:uFillTx/>
                  <a:latin typeface="Arial"/>
                  <a:ea typeface="ＭＳ Ｐゴシック"/>
                </a:rPr>
                <a:t>Forecast Discharge, Q, from National Water Model</a:t>
              </a:r>
            </a:p>
          </p:txBody>
        </p:sp>
        <p:sp>
          <p:nvSpPr>
            <p:cNvPr id="10" name="TextBox 9"/>
            <p:cNvSpPr txBox="1"/>
            <p:nvPr/>
          </p:nvSpPr>
          <p:spPr>
            <a:xfrm>
              <a:off x="3352802" y="2972429"/>
              <a:ext cx="1857159" cy="31537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a:ea typeface="ＭＳ Ｐゴシック"/>
                </a:rPr>
                <a:t>Flood Depth, y (</a:t>
              </a:r>
              <a:r>
                <a:rPr kumimoji="0" lang="en-US" sz="1800" b="0" i="1" u="none" strike="noStrike" kern="1200" cap="none" spc="0" normalizeH="0" baseline="0" noProof="0" dirty="0" err="1">
                  <a:ln>
                    <a:noFill/>
                  </a:ln>
                  <a:solidFill>
                    <a:srgbClr val="002060"/>
                  </a:solidFill>
                  <a:effectLst/>
                  <a:uLnTx/>
                  <a:uFillTx/>
                  <a:latin typeface="Arial"/>
                  <a:ea typeface="ＭＳ Ｐゴシック"/>
                </a:rPr>
                <a:t>ft</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p>
          </p:txBody>
        </p:sp>
        <mc:AlternateContent xmlns:mc="http://schemas.openxmlformats.org/markup-compatibility/2006" xmlns:a14="http://schemas.microsoft.com/office/drawing/2010/main">
          <mc:Choice Requires="a14">
            <p:sp>
              <p:nvSpPr>
                <p:cNvPr id="12" name="TextBox 11"/>
                <p:cNvSpPr txBox="1"/>
                <p:nvPr/>
              </p:nvSpPr>
              <p:spPr>
                <a:xfrm>
                  <a:off x="5588634" y="3385752"/>
                  <a:ext cx="1995739" cy="520399"/>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70C0"/>
                            </a:solidFill>
                            <a:effectLst/>
                            <a:uLnTx/>
                            <a:uFillTx/>
                            <a:latin typeface="Cambria Math" panose="02040503050406030204" pitchFamily="18" charset="0"/>
                          </a:rPr>
                          <m:t>𝑄</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1.49</m:t>
                            </m:r>
                          </m:num>
                          <m:den>
                            <m:r>
                              <a:rPr kumimoji="0" lang="en-US" sz="1800" b="0" i="1" u="none" strike="noStrike" kern="1200" cap="none" spc="0" normalizeH="0" baseline="0" noProof="0">
                                <a:ln>
                                  <a:noFill/>
                                </a:ln>
                                <a:solidFill>
                                  <a:srgbClr val="B996D5">
                                    <a:lumMod val="50000"/>
                                  </a:srgbClr>
                                </a:solidFill>
                                <a:effectLst/>
                                <a:uLnTx/>
                                <a:uFillTx/>
                                <a:latin typeface="Cambria Math" panose="02040503050406030204" pitchFamily="18" charset="0"/>
                              </a:rPr>
                              <m:t>𝑛</m:t>
                            </m:r>
                          </m:den>
                        </m:f>
                        <m:r>
                          <a:rPr kumimoji="0" lang="en-US" sz="1800" b="0" i="1" u="none" strike="noStrike" kern="1200" cap="none" spc="0" normalizeH="0" baseline="0" noProof="0">
                            <a:ln>
                              <a:noFill/>
                            </a:ln>
                            <a:solidFill>
                              <a:srgbClr val="FAC15A">
                                <a:lumMod val="50000"/>
                              </a:srgbClr>
                            </a:solidFill>
                            <a:effectLst/>
                            <a:uLnTx/>
                            <a:uFillTx/>
                            <a:latin typeface="Cambria Math" panose="02040503050406030204" pitchFamily="18" charset="0"/>
                          </a:rPr>
                          <m:t>𝐴</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7030A0"/>
                                </a:solidFill>
                                <a:effectLst/>
                                <a:uLnTx/>
                                <a:uFillTx/>
                                <a:latin typeface="Cambria Math" panose="02040503050406030204" pitchFamily="18" charset="0"/>
                              </a:rPr>
                              <m:t>𝑅</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2/3</m:t>
                            </m:r>
                          </m:sup>
                        </m:sSup>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𝑆</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𝑜</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1/2</m:t>
                            </m:r>
                          </m:sup>
                        </m:sSubSup>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8634" y="3385752"/>
                  <a:ext cx="1995739" cy="520399"/>
                </a:xfrm>
                <a:prstGeom prst="rect">
                  <a:avLst/>
                </a:prstGeom>
                <a:blipFill>
                  <a:blip r:embed="rId4"/>
                  <a:stretch>
                    <a:fillRect/>
                  </a:stretch>
                </a:blipFill>
              </p:spPr>
              <p:txBody>
                <a:bodyPr/>
                <a:lstStyle/>
                <a:p>
                  <a:r>
                    <a:rPr lang="en-US">
                      <a:noFill/>
                    </a:rPr>
                    <a:t> </a:t>
                  </a:r>
                </a:p>
              </p:txBody>
            </p:sp>
          </mc:Fallback>
        </mc:AlternateContent>
      </p:grpSp>
      <p:sp>
        <p:nvSpPr>
          <p:cNvPr id="11" name="TextBox 10"/>
          <p:cNvSpPr txBox="1"/>
          <p:nvPr/>
        </p:nvSpPr>
        <p:spPr>
          <a:xfrm>
            <a:off x="9028606" y="6419123"/>
            <a:ext cx="2954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Slide from David Maidment</a:t>
            </a:r>
          </a:p>
        </p:txBody>
      </p:sp>
    </p:spTree>
    <p:extLst>
      <p:ext uri="{BB962C8B-B14F-4D97-AF65-F5344CB8AC3E}">
        <p14:creationId xmlns:p14="http://schemas.microsoft.com/office/powerpoint/2010/main" val="356350158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a:t>Overview</a:t>
            </a:r>
          </a:p>
          <a:p>
            <a:r>
              <a:rPr lang="en-US" dirty="0"/>
              <a:t>Calculating height above the nearest drainage (HAND) from a Digital Elevation Model</a:t>
            </a:r>
          </a:p>
          <a:p>
            <a:r>
              <a:rPr lang="en-US" dirty="0"/>
              <a:t>Using HAND to map flood inundation for stream reach catchments</a:t>
            </a:r>
          </a:p>
          <a:p>
            <a:r>
              <a:rPr lang="en-US" dirty="0"/>
              <a:t>Using HAND to determine stream reach hydraulic properties</a:t>
            </a:r>
          </a:p>
          <a:p>
            <a:r>
              <a:rPr lang="en-US" dirty="0">
                <a:solidFill>
                  <a:srgbClr val="FF0000"/>
                </a:solidFill>
              </a:rPr>
              <a:t>Further considerations</a:t>
            </a:r>
          </a:p>
        </p:txBody>
      </p:sp>
    </p:spTree>
    <p:extLst>
      <p:ext uri="{BB962C8B-B14F-4D97-AF65-F5344CB8AC3E}">
        <p14:creationId xmlns:p14="http://schemas.microsoft.com/office/powerpoint/2010/main" val="22104700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094988" y="1214207"/>
            <a:ext cx="7403892" cy="5971298"/>
            <a:chOff x="224210" y="1197204"/>
            <a:chExt cx="7505956" cy="6053614"/>
          </a:xfrm>
        </p:grpSpPr>
        <p:pic>
          <p:nvPicPr>
            <p:cNvPr id="7" name="Picture 6"/>
            <p:cNvPicPr>
              <a:picLocks noChangeAspect="1"/>
            </p:cNvPicPr>
            <p:nvPr/>
          </p:nvPicPr>
          <p:blipFill>
            <a:blip r:embed="rId2"/>
            <a:stretch>
              <a:fillRect/>
            </a:stretch>
          </p:blipFill>
          <p:spPr>
            <a:xfrm>
              <a:off x="261047" y="1209726"/>
              <a:ext cx="3530506" cy="2261953"/>
            </a:xfrm>
            <a:prstGeom prst="rect">
              <a:avLst/>
            </a:prstGeom>
            <a:ln w="3175">
              <a:solidFill>
                <a:schemeClr val="bg1">
                  <a:lumMod val="65000"/>
                </a:schemeClr>
              </a:solidFill>
            </a:ln>
          </p:spPr>
        </p:pic>
        <p:grpSp>
          <p:nvGrpSpPr>
            <p:cNvPr id="8" name="Group 7"/>
            <p:cNvGrpSpPr/>
            <p:nvPr/>
          </p:nvGrpSpPr>
          <p:grpSpPr>
            <a:xfrm>
              <a:off x="495916" y="1463312"/>
              <a:ext cx="899251" cy="742560"/>
              <a:chOff x="268000" y="2873972"/>
              <a:chExt cx="2796727" cy="2523090"/>
            </a:xfrm>
            <a:solidFill>
              <a:schemeClr val="bg1"/>
            </a:solidFill>
          </p:grpSpPr>
          <p:pic>
            <p:nvPicPr>
              <p:cNvPr id="9" name="Picture 8"/>
              <p:cNvPicPr>
                <a:picLocks noChangeAspect="1"/>
              </p:cNvPicPr>
              <p:nvPr/>
            </p:nvPicPr>
            <p:blipFill>
              <a:blip r:embed="rId3"/>
              <a:stretch>
                <a:fillRect/>
              </a:stretch>
            </p:blipFill>
            <p:spPr>
              <a:xfrm>
                <a:off x="268000" y="2873972"/>
                <a:ext cx="2796727" cy="2523090"/>
              </a:xfrm>
              <a:prstGeom prst="rect">
                <a:avLst/>
              </a:prstGeom>
              <a:grpFill/>
              <a:ln w="3175">
                <a:solidFill>
                  <a:schemeClr val="bg1">
                    <a:lumMod val="65000"/>
                  </a:schemeClr>
                </a:solidFill>
              </a:ln>
            </p:spPr>
          </p:pic>
          <p:sp>
            <p:nvSpPr>
              <p:cNvPr id="10" name="Rectangle 9"/>
              <p:cNvSpPr/>
              <p:nvPr/>
            </p:nvSpPr>
            <p:spPr bwMode="auto">
              <a:xfrm>
                <a:off x="1954924" y="4135517"/>
                <a:ext cx="152400" cy="141889"/>
              </a:xfrm>
              <a:prstGeom prst="rect">
                <a:avLst/>
              </a:prstGeom>
              <a:solidFill>
                <a:srgbClr val="FF0000"/>
              </a:solidFill>
              <a:ln>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grpSp>
        <p:pic>
          <p:nvPicPr>
            <p:cNvPr id="11" name="Picture 10"/>
            <p:cNvPicPr>
              <a:picLocks noChangeAspect="1"/>
            </p:cNvPicPr>
            <p:nvPr/>
          </p:nvPicPr>
          <p:blipFill>
            <a:blip r:embed="rId4"/>
            <a:stretch>
              <a:fillRect/>
            </a:stretch>
          </p:blipFill>
          <p:spPr>
            <a:xfrm>
              <a:off x="5156462" y="1197204"/>
              <a:ext cx="2556538" cy="2286999"/>
            </a:xfrm>
            <a:prstGeom prst="rect">
              <a:avLst/>
            </a:prstGeom>
            <a:ln w="3175">
              <a:solidFill>
                <a:schemeClr val="bg1">
                  <a:lumMod val="65000"/>
                </a:schemeClr>
              </a:solidFill>
            </a:ln>
          </p:spPr>
        </p:pic>
        <p:sp>
          <p:nvSpPr>
            <p:cNvPr id="12" name="Right Arrow 11"/>
            <p:cNvSpPr/>
            <p:nvPr/>
          </p:nvSpPr>
          <p:spPr bwMode="auto">
            <a:xfrm>
              <a:off x="4162923" y="2182469"/>
              <a:ext cx="622169" cy="358218"/>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3" name="Down Arrow 12"/>
            <p:cNvSpPr/>
            <p:nvPr/>
          </p:nvSpPr>
          <p:spPr bwMode="auto">
            <a:xfrm>
              <a:off x="6333643" y="3742230"/>
              <a:ext cx="281079" cy="418530"/>
            </a:xfrm>
            <a:prstGeom prst="down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4" name="Right Arrow 13"/>
            <p:cNvSpPr/>
            <p:nvPr/>
          </p:nvSpPr>
          <p:spPr bwMode="auto">
            <a:xfrm flipH="1">
              <a:off x="4225061" y="5395701"/>
              <a:ext cx="560031" cy="320511"/>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pic>
          <p:nvPicPr>
            <p:cNvPr id="15" name="Picture 14"/>
            <p:cNvPicPr>
              <a:picLocks noChangeAspect="1"/>
            </p:cNvPicPr>
            <p:nvPr/>
          </p:nvPicPr>
          <p:blipFill>
            <a:blip r:embed="rId5"/>
            <a:stretch>
              <a:fillRect/>
            </a:stretch>
          </p:blipFill>
          <p:spPr>
            <a:xfrm>
              <a:off x="228270" y="4522485"/>
              <a:ext cx="3705225" cy="1971675"/>
            </a:xfrm>
            <a:prstGeom prst="rect">
              <a:avLst/>
            </a:prstGeom>
            <a:ln w="3175">
              <a:solidFill>
                <a:schemeClr val="bg1">
                  <a:lumMod val="65000"/>
                </a:schemeClr>
              </a:solidFill>
            </a:ln>
          </p:spPr>
        </p:pic>
        <p:sp>
          <p:nvSpPr>
            <p:cNvPr id="16" name="TextBox 15"/>
            <p:cNvSpPr txBox="1"/>
            <p:nvPr/>
          </p:nvSpPr>
          <p:spPr>
            <a:xfrm>
              <a:off x="300763" y="4198074"/>
              <a:ext cx="914400" cy="914400"/>
            </a:xfrm>
            <a:prstGeom prst="rect">
              <a:avLst/>
            </a:prstGeom>
            <a:noFill/>
            <a:effectLst/>
          </p:spPr>
          <p:txBody>
            <a:bodyPr wrap="none" lIns="0" tIns="0" rIns="0" bIns="0" rtlCol="0">
              <a:noAutofit/>
            </a:bodyPr>
            <a:lstStyle/>
            <a:p>
              <a:pPr eaLnBrk="0" hangingPunct="0">
                <a:lnSpc>
                  <a:spcPts val="1800"/>
                </a:lnSpc>
              </a:pPr>
              <a:r>
                <a:rPr lang="en-US" sz="1400" b="1" dirty="0"/>
                <a:t>Summary of Impacts for Disaster Districts</a:t>
              </a:r>
            </a:p>
          </p:txBody>
        </p:sp>
        <p:sp>
          <p:nvSpPr>
            <p:cNvPr id="17" name="TextBox 16"/>
            <p:cNvSpPr txBox="1"/>
            <p:nvPr/>
          </p:nvSpPr>
          <p:spPr>
            <a:xfrm>
              <a:off x="4428288" y="4119350"/>
              <a:ext cx="914400" cy="914400"/>
            </a:xfrm>
            <a:prstGeom prst="rect">
              <a:avLst/>
            </a:prstGeom>
            <a:noFill/>
            <a:effectLst/>
          </p:spPr>
          <p:txBody>
            <a:bodyPr wrap="none" lIns="0" tIns="0" rIns="0" bIns="0" rtlCol="0">
              <a:noAutofit/>
            </a:bodyPr>
            <a:lstStyle/>
            <a:p>
              <a:pPr eaLnBrk="0" hangingPunct="0">
                <a:lnSpc>
                  <a:spcPts val="1800"/>
                </a:lnSpc>
              </a:pPr>
              <a:r>
                <a:rPr lang="en-US" sz="1400" b="1" dirty="0"/>
                <a:t>Inundation mapping and local impact assessment</a:t>
              </a:r>
            </a:p>
          </p:txBody>
        </p:sp>
        <p:sp>
          <p:nvSpPr>
            <p:cNvPr id="18" name="TextBox 17"/>
            <p:cNvSpPr txBox="1"/>
            <p:nvPr/>
          </p:nvSpPr>
          <p:spPr>
            <a:xfrm>
              <a:off x="224210" y="3511390"/>
              <a:ext cx="914400" cy="914400"/>
            </a:xfrm>
            <a:prstGeom prst="rect">
              <a:avLst/>
            </a:prstGeom>
            <a:noFill/>
            <a:effectLst/>
          </p:spPr>
          <p:txBody>
            <a:bodyPr wrap="none" lIns="0" tIns="0" rIns="0" bIns="0" rtlCol="0">
              <a:noAutofit/>
            </a:bodyPr>
            <a:lstStyle/>
            <a:p>
              <a:pPr eaLnBrk="0" hangingPunct="0">
                <a:lnSpc>
                  <a:spcPts val="1800"/>
                </a:lnSpc>
              </a:pPr>
              <a:r>
                <a:rPr lang="en-US" sz="1400" b="1" dirty="0"/>
                <a:t>National Water Model discharge forecasts</a:t>
              </a:r>
            </a:p>
          </p:txBody>
        </p:sp>
        <p:sp>
          <p:nvSpPr>
            <p:cNvPr id="19" name="TextBox 18"/>
            <p:cNvSpPr txBox="1"/>
            <p:nvPr/>
          </p:nvSpPr>
          <p:spPr>
            <a:xfrm>
              <a:off x="4162923" y="3510995"/>
              <a:ext cx="914400" cy="914400"/>
            </a:xfrm>
            <a:prstGeom prst="rect">
              <a:avLst/>
            </a:prstGeom>
            <a:noFill/>
            <a:effectLst/>
          </p:spPr>
          <p:txBody>
            <a:bodyPr wrap="none" lIns="0" tIns="0" rIns="0" bIns="0" rtlCol="0">
              <a:noAutofit/>
            </a:bodyPr>
            <a:lstStyle/>
            <a:p>
              <a:pPr eaLnBrk="0" hangingPunct="0">
                <a:lnSpc>
                  <a:spcPts val="1800"/>
                </a:lnSpc>
              </a:pPr>
              <a:r>
                <a:rPr lang="en-US" sz="1400" b="1" dirty="0"/>
                <a:t>Conversion of discharge to depth using rating curves</a:t>
              </a:r>
            </a:p>
          </p:txBody>
        </p:sp>
        <p:pic>
          <p:nvPicPr>
            <p:cNvPr id="20" name="Picture 19"/>
            <p:cNvPicPr>
              <a:picLocks noChangeAspect="1"/>
            </p:cNvPicPr>
            <p:nvPr/>
          </p:nvPicPr>
          <p:blipFill>
            <a:blip r:embed="rId6"/>
            <a:stretch>
              <a:fillRect/>
            </a:stretch>
          </p:blipFill>
          <p:spPr>
            <a:xfrm>
              <a:off x="5156462" y="4367717"/>
              <a:ext cx="2573704" cy="2425901"/>
            </a:xfrm>
            <a:prstGeom prst="rect">
              <a:avLst/>
            </a:prstGeom>
            <a:ln w="3175">
              <a:solidFill>
                <a:schemeClr val="bg1">
                  <a:lumMod val="75000"/>
                </a:schemeClr>
              </a:solidFill>
            </a:ln>
          </p:spPr>
        </p:pic>
        <p:sp>
          <p:nvSpPr>
            <p:cNvPr id="21" name="TextBox 20"/>
            <p:cNvSpPr txBox="1"/>
            <p:nvPr/>
          </p:nvSpPr>
          <p:spPr>
            <a:xfrm>
              <a:off x="4304865" y="6336418"/>
              <a:ext cx="914400" cy="914400"/>
            </a:xfrm>
            <a:prstGeom prst="rect">
              <a:avLst/>
            </a:prstGeom>
            <a:noFill/>
            <a:effectLst/>
          </p:spPr>
          <p:txBody>
            <a:bodyPr wrap="square" lIns="0" tIns="0" rIns="0" bIns="0" rtlCol="0">
              <a:noAutofit/>
            </a:bodyPr>
            <a:lstStyle/>
            <a:p>
              <a:pPr eaLnBrk="0" hangingPunct="0">
                <a:lnSpc>
                  <a:spcPts val="1800"/>
                </a:lnSpc>
              </a:pPr>
              <a:r>
                <a:rPr lang="en-US" sz="1400" b="1" dirty="0"/>
                <a:t>ESRI</a:t>
              </a:r>
            </a:p>
          </p:txBody>
        </p:sp>
      </p:grpSp>
      <p:sp>
        <p:nvSpPr>
          <p:cNvPr id="27" name="Title 26"/>
          <p:cNvSpPr>
            <a:spLocks noGrp="1"/>
          </p:cNvSpPr>
          <p:nvPr>
            <p:ph type="title"/>
          </p:nvPr>
        </p:nvSpPr>
        <p:spPr>
          <a:xfrm>
            <a:off x="2248990" y="269446"/>
            <a:ext cx="7312991" cy="484632"/>
          </a:xfrm>
        </p:spPr>
        <p:txBody>
          <a:bodyPr/>
          <a:lstStyle/>
          <a:p>
            <a:pPr algn="ctr"/>
            <a:r>
              <a:rPr lang="en-US" sz="2000" dirty="0"/>
              <a:t>Automated workflow prototyped for Texas Flood Response System by David Maidment and Colleagues</a:t>
            </a:r>
            <a:br>
              <a:rPr lang="en-US" sz="2000" dirty="0"/>
            </a:br>
            <a:endParaRPr lang="en-US" sz="2000" dirty="0"/>
          </a:p>
        </p:txBody>
      </p:sp>
      <p:sp>
        <p:nvSpPr>
          <p:cNvPr id="23" name="TextBox 22"/>
          <p:cNvSpPr txBox="1"/>
          <p:nvPr/>
        </p:nvSpPr>
        <p:spPr>
          <a:xfrm>
            <a:off x="191805" y="6463119"/>
            <a:ext cx="2954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Arial"/>
                <a:ea typeface="ＭＳ Ｐゴシック"/>
              </a:rPr>
              <a:t>Slide from</a:t>
            </a:r>
            <a:r>
              <a:rPr kumimoji="0" lang="en-US" sz="1800" b="0" i="0" u="none" strike="noStrike" kern="1200" cap="none" spc="0" normalizeH="0" noProof="0" dirty="0" smtClean="0">
                <a:ln>
                  <a:noFill/>
                </a:ln>
                <a:solidFill>
                  <a:prstClr val="white">
                    <a:lumMod val="50000"/>
                  </a:prstClr>
                </a:solidFill>
                <a:effectLst/>
                <a:uLnTx/>
                <a:uFillTx/>
                <a:latin typeface="Arial"/>
                <a:ea typeface="ＭＳ Ｐゴシック"/>
              </a:rPr>
              <a:t> David Maidment</a:t>
            </a:r>
            <a:endPar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endParaRPr>
          </a:p>
        </p:txBody>
      </p:sp>
    </p:spTree>
    <p:extLst>
      <p:ext uri="{BB962C8B-B14F-4D97-AF65-F5344CB8AC3E}">
        <p14:creationId xmlns:p14="http://schemas.microsoft.com/office/powerpoint/2010/main" val="322214720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JJ15_absFlow_conus.avi">
            <a:hlinkClick r:id="" action="ppaction://media"/>
          </p:cNvPr>
          <p:cNvPicPr/>
          <p:nvPr>
            <a:videoFile r:link="rId2"/>
            <p:extLst>
              <p:ext uri="{DAA4B4D4-6D71-4841-9C94-3DE7FCFB9230}">
                <p14:media xmlns:p14="http://schemas.microsoft.com/office/powerpoint/2010/main" r:embed="rId1"/>
              </p:ext>
            </p:extLst>
          </p:nvPr>
        </p:nvPicPr>
        <p:blipFill rotWithShape="1">
          <a:blip r:embed="rId4"/>
          <a:srcRect t="12821"/>
          <a:stretch/>
        </p:blipFill>
        <p:spPr>
          <a:xfrm>
            <a:off x="1524000" y="879230"/>
            <a:ext cx="9144000" cy="5978769"/>
          </a:xfrm>
          <a:prstGeom prst="rect">
            <a:avLst/>
          </a:prstGeom>
        </p:spPr>
      </p:pic>
      <p:sp>
        <p:nvSpPr>
          <p:cNvPr id="2" name="TextBox 1"/>
          <p:cNvSpPr txBox="1"/>
          <p:nvPr/>
        </p:nvSpPr>
        <p:spPr>
          <a:xfrm>
            <a:off x="1765744" y="0"/>
            <a:ext cx="8660512" cy="830997"/>
          </a:xfrm>
          <a:prstGeom prst="rect">
            <a:avLst/>
          </a:prstGeom>
          <a:noFill/>
        </p:spPr>
        <p:txBody>
          <a:bodyPr wrap="none" rtlCol="0">
            <a:spAutoFit/>
          </a:bodyPr>
          <a:lstStyle/>
          <a:p>
            <a:pPr algn="ctr">
              <a:defRPr/>
            </a:pPr>
            <a:r>
              <a:rPr lang="en-US" sz="2400" dirty="0" smtClean="0">
                <a:solidFill>
                  <a:srgbClr val="0070C0"/>
                </a:solidFill>
              </a:rPr>
              <a:t>National Water Model Discharge Forecast Across the Continental US</a:t>
            </a:r>
          </a:p>
          <a:p>
            <a:pPr algn="ctr">
              <a:defRPr/>
            </a:pPr>
            <a:r>
              <a:rPr lang="en-US" sz="2400" dirty="0">
                <a:solidFill>
                  <a:srgbClr val="0070C0"/>
                </a:solidFill>
              </a:rPr>
              <a:t>(</a:t>
            </a:r>
            <a:r>
              <a:rPr lang="en-US" sz="2400" dirty="0" smtClean="0">
                <a:solidFill>
                  <a:srgbClr val="0070C0"/>
                </a:solidFill>
              </a:rPr>
              <a:t>Operational </a:t>
            </a:r>
            <a:r>
              <a:rPr lang="en-US" sz="2400" dirty="0">
                <a:solidFill>
                  <a:srgbClr val="0070C0"/>
                </a:solidFill>
              </a:rPr>
              <a:t>by National Weather Service in August </a:t>
            </a:r>
            <a:r>
              <a:rPr lang="en-US" sz="2400" dirty="0" smtClean="0">
                <a:solidFill>
                  <a:srgbClr val="0070C0"/>
                </a:solidFill>
              </a:rPr>
              <a:t>2016)</a:t>
            </a:r>
            <a:endParaRPr lang="en-US" sz="2400" dirty="0">
              <a:solidFill>
                <a:srgbClr val="0070C0"/>
              </a:solidFill>
            </a:endParaRPr>
          </a:p>
        </p:txBody>
      </p:sp>
      <p:sp>
        <p:nvSpPr>
          <p:cNvPr id="5" name="TextBox 4"/>
          <p:cNvSpPr txBox="1"/>
          <p:nvPr/>
        </p:nvSpPr>
        <p:spPr>
          <a:xfrm>
            <a:off x="107199" y="6446866"/>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249247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6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49"/>
            <a:ext cx="12192000" cy="698675"/>
          </a:xfrm>
        </p:spPr>
        <p:txBody>
          <a:bodyPr>
            <a:noAutofit/>
          </a:bodyPr>
          <a:lstStyle/>
          <a:p>
            <a:r>
              <a:rPr lang="en-US" sz="2800" dirty="0" smtClean="0"/>
              <a:t>HAND Workflow implemented on </a:t>
            </a:r>
            <a:r>
              <a:rPr lang="en-US" sz="2800" dirty="0"/>
              <a:t>ROGER supercomputer at NCSA for Continental US-Scale HAND layer evaluated </a:t>
            </a:r>
          </a:p>
        </p:txBody>
      </p:sp>
      <p:grpSp>
        <p:nvGrpSpPr>
          <p:cNvPr id="40" name="Group 39"/>
          <p:cNvGrpSpPr/>
          <p:nvPr/>
        </p:nvGrpSpPr>
        <p:grpSpPr>
          <a:xfrm>
            <a:off x="270752" y="810629"/>
            <a:ext cx="7843517" cy="5703467"/>
            <a:chOff x="786775" y="1070375"/>
            <a:chExt cx="6494025" cy="4722175"/>
          </a:xfrm>
        </p:grpSpPr>
        <p:sp>
          <p:nvSpPr>
            <p:cNvPr id="3" name="Shape 54"/>
            <p:cNvSpPr/>
            <p:nvPr/>
          </p:nvSpPr>
          <p:spPr>
            <a:xfrm>
              <a:off x="2501225"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USGS 3DEP 10m DEM</a:t>
              </a:r>
            </a:p>
          </p:txBody>
        </p:sp>
        <p:sp>
          <p:nvSpPr>
            <p:cNvPr id="4" name="Shape 55"/>
            <p:cNvSpPr/>
            <p:nvPr/>
          </p:nvSpPr>
          <p:spPr>
            <a:xfrm>
              <a:off x="433205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NHD HR Flowline</a:t>
              </a:r>
            </a:p>
            <a:p>
              <a:pPr algn="ctr"/>
              <a:r>
                <a:rPr lang="en" sz="1200">
                  <a:solidFill>
                    <a:prstClr val="black"/>
                  </a:solidFill>
                </a:rPr>
                <a:t>1:24000</a:t>
              </a:r>
            </a:p>
          </p:txBody>
        </p:sp>
        <p:sp>
          <p:nvSpPr>
            <p:cNvPr id="5" name="Shape 56"/>
            <p:cNvSpPr/>
            <p:nvPr/>
          </p:nvSpPr>
          <p:spPr>
            <a:xfrm>
              <a:off x="601210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NHDPlus Flowline</a:t>
              </a:r>
            </a:p>
            <a:p>
              <a:pPr algn="ctr"/>
              <a:r>
                <a:rPr lang="en" sz="1200" dirty="0">
                  <a:solidFill>
                    <a:prstClr val="black"/>
                  </a:solidFill>
                </a:rPr>
                <a:t>1:100000</a:t>
              </a:r>
            </a:p>
          </p:txBody>
        </p:sp>
        <p:sp>
          <p:nvSpPr>
            <p:cNvPr id="6" name="Shape 57"/>
            <p:cNvSpPr/>
            <p:nvPr/>
          </p:nvSpPr>
          <p:spPr>
            <a:xfrm>
              <a:off x="2501225" y="1578175"/>
              <a:ext cx="1268700" cy="277500"/>
            </a:xfrm>
            <a:prstGeom prst="rect">
              <a:avLst/>
            </a:prstGeom>
            <a:solidFill>
              <a:srgbClr val="D9EAD3"/>
            </a:solidFill>
            <a:ln w="9525" cap="flat" cmpd="sng">
              <a:solidFill>
                <a:srgbClr val="38761D"/>
              </a:solidFill>
              <a:prstDash val="dash"/>
              <a:round/>
              <a:headEnd type="none" w="med" len="med"/>
              <a:tailEnd type="none" w="med" len="med"/>
            </a:ln>
          </p:spPr>
          <p:txBody>
            <a:bodyPr lIns="91425" tIns="91425" rIns="91425" bIns="91425" anchor="ctr" anchorCtr="0">
              <a:noAutofit/>
            </a:bodyPr>
            <a:lstStyle/>
            <a:p>
              <a:pPr algn="ctr"/>
              <a:r>
                <a:rPr lang="en" sz="1200">
                  <a:solidFill>
                    <a:prstClr val="black"/>
                  </a:solidFill>
                </a:rPr>
                <a:t>Obstacle Removal</a:t>
              </a:r>
            </a:p>
          </p:txBody>
        </p:sp>
        <p:sp>
          <p:nvSpPr>
            <p:cNvPr id="7" name="Shape 58"/>
            <p:cNvSpPr/>
            <p:nvPr/>
          </p:nvSpPr>
          <p:spPr>
            <a:xfrm>
              <a:off x="786775"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p:txBody>
        </p:sp>
        <p:sp>
          <p:nvSpPr>
            <p:cNvPr id="8" name="Shape 59"/>
            <p:cNvSpPr/>
            <p:nvPr/>
          </p:nvSpPr>
          <p:spPr>
            <a:xfrm>
              <a:off x="4331950"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Direction</a:t>
              </a:r>
            </a:p>
          </p:txBody>
        </p:sp>
        <p:sp>
          <p:nvSpPr>
            <p:cNvPr id="9" name="Shape 60"/>
            <p:cNvSpPr/>
            <p:nvPr/>
          </p:nvSpPr>
          <p:spPr>
            <a:xfrm>
              <a:off x="4331950" y="3137846"/>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Accumulation</a:t>
              </a:r>
            </a:p>
          </p:txBody>
        </p:sp>
        <p:sp>
          <p:nvSpPr>
            <p:cNvPr id="10" name="Shape 61"/>
            <p:cNvSpPr/>
            <p:nvPr/>
          </p:nvSpPr>
          <p:spPr>
            <a:xfrm>
              <a:off x="2501225"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Pit Removal</a:t>
              </a:r>
            </a:p>
          </p:txBody>
        </p:sp>
        <p:sp>
          <p:nvSpPr>
            <p:cNvPr id="11" name="Shape 62"/>
            <p:cNvSpPr/>
            <p:nvPr/>
          </p:nvSpPr>
          <p:spPr>
            <a:xfrm>
              <a:off x="4331950" y="367500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Stream Definition by Threshold</a:t>
              </a:r>
            </a:p>
          </p:txBody>
        </p:sp>
        <p:sp>
          <p:nvSpPr>
            <p:cNvPr id="12" name="Shape 63"/>
            <p:cNvSpPr/>
            <p:nvPr/>
          </p:nvSpPr>
          <p:spPr>
            <a:xfrm>
              <a:off x="2501225" y="428835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latin typeface="Calibri"/>
                  <a:ea typeface="Calibri"/>
                  <a:cs typeface="Calibri"/>
                  <a:sym typeface="Calibri"/>
                </a:rPr>
                <a:t>D∞ </a:t>
              </a:r>
              <a:r>
                <a:rPr lang="en" sz="1200" dirty="0">
                  <a:solidFill>
                    <a:prstClr val="black"/>
                  </a:solidFill>
                </a:rPr>
                <a:t>Distance Down</a:t>
              </a:r>
            </a:p>
            <a:p>
              <a:pPr algn="ctr"/>
              <a:r>
                <a:rPr lang="en" sz="1200" dirty="0">
                  <a:solidFill>
                    <a:prstClr val="black"/>
                  </a:solidFill>
                </a:rPr>
                <a:t>(Vertical Average)</a:t>
              </a:r>
            </a:p>
          </p:txBody>
        </p:sp>
        <p:sp>
          <p:nvSpPr>
            <p:cNvPr id="13" name="Shape 64"/>
            <p:cNvSpPr/>
            <p:nvPr/>
          </p:nvSpPr>
          <p:spPr>
            <a:xfrm>
              <a:off x="6012100"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Extraction</a:t>
              </a:r>
            </a:p>
          </p:txBody>
        </p:sp>
        <p:sp>
          <p:nvSpPr>
            <p:cNvPr id="14" name="Shape 65"/>
            <p:cNvSpPr/>
            <p:nvPr/>
          </p:nvSpPr>
          <p:spPr>
            <a:xfrm>
              <a:off x="6012100" y="2599162"/>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Rasterization</a:t>
              </a:r>
            </a:p>
          </p:txBody>
        </p:sp>
        <p:sp>
          <p:nvSpPr>
            <p:cNvPr id="15" name="Shape 66"/>
            <p:cNvSpPr/>
            <p:nvPr/>
          </p:nvSpPr>
          <p:spPr>
            <a:xfrm>
              <a:off x="6012100" y="3150600"/>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Weight Grid</a:t>
              </a:r>
            </a:p>
          </p:txBody>
        </p:sp>
        <p:sp>
          <p:nvSpPr>
            <p:cNvPr id="16" name="Shape 67"/>
            <p:cNvSpPr/>
            <p:nvPr/>
          </p:nvSpPr>
          <p:spPr>
            <a:xfrm>
              <a:off x="4331950"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Stream Raster</a:t>
              </a:r>
            </a:p>
          </p:txBody>
        </p:sp>
        <p:sp>
          <p:nvSpPr>
            <p:cNvPr id="17" name="Shape 68"/>
            <p:cNvSpPr/>
            <p:nvPr/>
          </p:nvSpPr>
          <p:spPr>
            <a:xfrm>
              <a:off x="786775"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a:p>
              <a:pPr algn="ctr"/>
              <a:r>
                <a:rPr lang="en" sz="1200">
                  <a:solidFill>
                    <a:prstClr val="black"/>
                  </a:solidFill>
                </a:rPr>
                <a:t>Raster</a:t>
              </a:r>
            </a:p>
          </p:txBody>
        </p:sp>
        <p:sp>
          <p:nvSpPr>
            <p:cNvPr id="18" name="Shape 69"/>
            <p:cNvSpPr/>
            <p:nvPr/>
          </p:nvSpPr>
          <p:spPr>
            <a:xfrm>
              <a:off x="2501225" y="4903325"/>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b="1">
                  <a:solidFill>
                    <a:prstClr val="black"/>
                  </a:solidFill>
                </a:rPr>
                <a:t>HAND Raster</a:t>
              </a:r>
            </a:p>
          </p:txBody>
        </p:sp>
        <p:sp>
          <p:nvSpPr>
            <p:cNvPr id="19" name="Shape 70"/>
            <p:cNvSpPr/>
            <p:nvPr/>
          </p:nvSpPr>
          <p:spPr>
            <a:xfrm>
              <a:off x="4331950" y="490170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Catchment Features</a:t>
              </a:r>
            </a:p>
          </p:txBody>
        </p:sp>
        <p:cxnSp>
          <p:nvCxnSpPr>
            <p:cNvPr id="20" name="Shape 71"/>
            <p:cNvCxnSpPr>
              <a:stCxn id="3" idx="1"/>
              <a:endCxn id="6" idx="0"/>
            </p:cNvCxnSpPr>
            <p:nvPr/>
          </p:nvCxnSpPr>
          <p:spPr>
            <a:xfrm>
              <a:off x="3135575" y="13733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1" name="Shape 72"/>
            <p:cNvCxnSpPr>
              <a:stCxn id="6" idx="2"/>
              <a:endCxn id="10" idx="0"/>
            </p:cNvCxnSpPr>
            <p:nvPr/>
          </p:nvCxnSpPr>
          <p:spPr>
            <a:xfrm>
              <a:off x="3135575" y="18556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2" name="Shape 73"/>
            <p:cNvCxnSpPr>
              <a:stCxn id="4" idx="1"/>
              <a:endCxn id="6" idx="3"/>
            </p:cNvCxnSpPr>
            <p:nvPr/>
          </p:nvCxnSpPr>
          <p:spPr>
            <a:xfrm rot="5400000">
              <a:off x="4196450" y="946925"/>
              <a:ext cx="343500" cy="1196400"/>
            </a:xfrm>
            <a:prstGeom prst="bentConnector2">
              <a:avLst/>
            </a:prstGeom>
            <a:noFill/>
            <a:ln w="9525" cap="flat" cmpd="sng">
              <a:solidFill>
                <a:schemeClr val="dk2"/>
              </a:solidFill>
              <a:prstDash val="solid"/>
              <a:round/>
              <a:headEnd type="none" w="lg" len="lg"/>
              <a:tailEnd type="triangle" w="lg" len="lg"/>
            </a:ln>
          </p:spPr>
        </p:cxnSp>
        <p:cxnSp>
          <p:nvCxnSpPr>
            <p:cNvPr id="23" name="Shape 74"/>
            <p:cNvCxnSpPr>
              <a:stCxn id="10" idx="2"/>
              <a:endCxn id="7" idx="0"/>
            </p:cNvCxnSpPr>
            <p:nvPr/>
          </p:nvCxnSpPr>
          <p:spPr>
            <a:xfrm rot="5400000">
              <a:off x="2150375" y="1608675"/>
              <a:ext cx="255900" cy="17145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4" name="Shape 75"/>
            <p:cNvCxnSpPr>
              <a:stCxn id="10" idx="2"/>
              <a:endCxn id="8" idx="0"/>
            </p:cNvCxnSpPr>
            <p:nvPr/>
          </p:nvCxnSpPr>
          <p:spPr>
            <a:xfrm rot="-5400000" flipH="1">
              <a:off x="3922925" y="1550625"/>
              <a:ext cx="255900" cy="18306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5" name="Shape 76"/>
            <p:cNvCxnSpPr>
              <a:stCxn id="5" idx="1"/>
              <a:endCxn id="13" idx="0"/>
            </p:cNvCxnSpPr>
            <p:nvPr/>
          </p:nvCxnSpPr>
          <p:spPr>
            <a:xfrm>
              <a:off x="6646450" y="1373375"/>
              <a:ext cx="0" cy="687000"/>
            </a:xfrm>
            <a:prstGeom prst="straightConnector1">
              <a:avLst/>
            </a:prstGeom>
            <a:noFill/>
            <a:ln w="9525" cap="flat" cmpd="sng">
              <a:solidFill>
                <a:schemeClr val="dk2"/>
              </a:solidFill>
              <a:prstDash val="solid"/>
              <a:round/>
              <a:headEnd type="none" w="lg" len="lg"/>
              <a:tailEnd type="triangle" w="lg" len="lg"/>
            </a:ln>
          </p:spPr>
        </p:cxnSp>
        <p:cxnSp>
          <p:nvCxnSpPr>
            <p:cNvPr id="26" name="Shape 77"/>
            <p:cNvCxnSpPr>
              <a:stCxn id="13" idx="2"/>
              <a:endCxn id="14" idx="0"/>
            </p:cNvCxnSpPr>
            <p:nvPr/>
          </p:nvCxnSpPr>
          <p:spPr>
            <a:xfrm>
              <a:off x="6646450" y="2337975"/>
              <a:ext cx="0" cy="261300"/>
            </a:xfrm>
            <a:prstGeom prst="straightConnector1">
              <a:avLst/>
            </a:prstGeom>
            <a:noFill/>
            <a:ln w="9525" cap="flat" cmpd="sng">
              <a:solidFill>
                <a:schemeClr val="dk2"/>
              </a:solidFill>
              <a:prstDash val="solid"/>
              <a:round/>
              <a:headEnd type="none" w="lg" len="lg"/>
              <a:tailEnd type="triangle" w="lg" len="lg"/>
            </a:ln>
          </p:spPr>
        </p:cxnSp>
        <p:cxnSp>
          <p:nvCxnSpPr>
            <p:cNvPr id="27" name="Shape 78"/>
            <p:cNvCxnSpPr>
              <a:stCxn id="14" idx="2"/>
              <a:endCxn id="15" idx="0"/>
            </p:cNvCxnSpPr>
            <p:nvPr/>
          </p:nvCxnSpPr>
          <p:spPr>
            <a:xfrm>
              <a:off x="6646450" y="2876662"/>
              <a:ext cx="0" cy="273900"/>
            </a:xfrm>
            <a:prstGeom prst="straightConnector1">
              <a:avLst/>
            </a:prstGeom>
            <a:noFill/>
            <a:ln w="9525" cap="flat" cmpd="sng">
              <a:solidFill>
                <a:schemeClr val="dk2"/>
              </a:solidFill>
              <a:prstDash val="solid"/>
              <a:round/>
              <a:headEnd type="none" w="lg" len="lg"/>
              <a:tailEnd type="triangle" w="lg" len="lg"/>
            </a:ln>
          </p:spPr>
        </p:cxnSp>
        <p:cxnSp>
          <p:nvCxnSpPr>
            <p:cNvPr id="28" name="Shape 79"/>
            <p:cNvCxnSpPr>
              <a:stCxn id="15" idx="1"/>
              <a:endCxn id="9" idx="3"/>
            </p:cNvCxnSpPr>
            <p:nvPr/>
          </p:nvCxnSpPr>
          <p:spPr>
            <a:xfrm rot="10800000">
              <a:off x="5600800" y="3289350"/>
              <a:ext cx="411300" cy="0"/>
            </a:xfrm>
            <a:prstGeom prst="straightConnector1">
              <a:avLst/>
            </a:prstGeom>
            <a:noFill/>
            <a:ln w="9525" cap="flat" cmpd="sng">
              <a:solidFill>
                <a:schemeClr val="dk2"/>
              </a:solidFill>
              <a:prstDash val="solid"/>
              <a:round/>
              <a:headEnd type="none" w="lg" len="lg"/>
              <a:tailEnd type="triangle" w="lg" len="lg"/>
            </a:ln>
          </p:spPr>
        </p:cxnSp>
        <p:cxnSp>
          <p:nvCxnSpPr>
            <p:cNvPr id="29" name="Shape 80"/>
            <p:cNvCxnSpPr>
              <a:stCxn id="8" idx="2"/>
              <a:endCxn id="9" idx="0"/>
            </p:cNvCxnSpPr>
            <p:nvPr/>
          </p:nvCxnSpPr>
          <p:spPr>
            <a:xfrm>
              <a:off x="4966300" y="2871375"/>
              <a:ext cx="0" cy="266400"/>
            </a:xfrm>
            <a:prstGeom prst="straightConnector1">
              <a:avLst/>
            </a:prstGeom>
            <a:noFill/>
            <a:ln w="9525" cap="flat" cmpd="sng">
              <a:solidFill>
                <a:schemeClr val="dk2"/>
              </a:solidFill>
              <a:prstDash val="solid"/>
              <a:round/>
              <a:headEnd type="none" w="lg" len="lg"/>
              <a:tailEnd type="triangle" w="lg" len="lg"/>
            </a:ln>
          </p:spPr>
        </p:cxnSp>
        <p:cxnSp>
          <p:nvCxnSpPr>
            <p:cNvPr id="30" name="Shape 81"/>
            <p:cNvCxnSpPr>
              <a:stCxn id="9" idx="2"/>
              <a:endCxn id="11" idx="0"/>
            </p:cNvCxnSpPr>
            <p:nvPr/>
          </p:nvCxnSpPr>
          <p:spPr>
            <a:xfrm>
              <a:off x="4966300" y="3440846"/>
              <a:ext cx="0" cy="234300"/>
            </a:xfrm>
            <a:prstGeom prst="straightConnector1">
              <a:avLst/>
            </a:prstGeom>
            <a:noFill/>
            <a:ln w="9525" cap="flat" cmpd="sng">
              <a:solidFill>
                <a:schemeClr val="dk2"/>
              </a:solidFill>
              <a:prstDash val="solid"/>
              <a:round/>
              <a:headEnd type="none" w="lg" len="lg"/>
              <a:tailEnd type="triangle" w="lg" len="lg"/>
            </a:ln>
          </p:spPr>
        </p:cxnSp>
        <p:cxnSp>
          <p:nvCxnSpPr>
            <p:cNvPr id="31" name="Shape 82"/>
            <p:cNvCxnSpPr>
              <a:stCxn id="11" idx="2"/>
              <a:endCxn id="16" idx="3"/>
            </p:cNvCxnSpPr>
            <p:nvPr/>
          </p:nvCxnSpPr>
          <p:spPr>
            <a:xfrm>
              <a:off x="4966300" y="3978000"/>
              <a:ext cx="0" cy="310500"/>
            </a:xfrm>
            <a:prstGeom prst="straightConnector1">
              <a:avLst/>
            </a:prstGeom>
            <a:noFill/>
            <a:ln w="9525" cap="flat" cmpd="sng">
              <a:solidFill>
                <a:schemeClr val="dk2"/>
              </a:solidFill>
              <a:prstDash val="solid"/>
              <a:round/>
              <a:headEnd type="none" w="lg" len="lg"/>
              <a:tailEnd type="triangle" w="lg" len="lg"/>
            </a:ln>
          </p:spPr>
        </p:cxnSp>
        <p:cxnSp>
          <p:nvCxnSpPr>
            <p:cNvPr id="32" name="Shape 83"/>
            <p:cNvCxnSpPr>
              <a:stCxn id="16" idx="2"/>
              <a:endCxn id="12" idx="3"/>
            </p:cNvCxnSpPr>
            <p:nvPr/>
          </p:nvCxnSpPr>
          <p:spPr>
            <a:xfrm rot="10800000">
              <a:off x="3770050" y="4439850"/>
              <a:ext cx="561900" cy="0"/>
            </a:xfrm>
            <a:prstGeom prst="straightConnector1">
              <a:avLst/>
            </a:prstGeom>
            <a:noFill/>
            <a:ln w="9525" cap="flat" cmpd="sng">
              <a:solidFill>
                <a:schemeClr val="dk2"/>
              </a:solidFill>
              <a:prstDash val="solid"/>
              <a:round/>
              <a:headEnd type="none" w="lg" len="lg"/>
              <a:tailEnd type="triangle" w="lg" len="lg"/>
            </a:ln>
          </p:spPr>
        </p:cxnSp>
        <p:cxnSp>
          <p:nvCxnSpPr>
            <p:cNvPr id="33" name="Shape 84"/>
            <p:cNvCxnSpPr>
              <a:stCxn id="7" idx="2"/>
              <a:endCxn id="17" idx="3"/>
            </p:cNvCxnSpPr>
            <p:nvPr/>
          </p:nvCxnSpPr>
          <p:spPr>
            <a:xfrm>
              <a:off x="1421125" y="2871375"/>
              <a:ext cx="0" cy="1416900"/>
            </a:xfrm>
            <a:prstGeom prst="straightConnector1">
              <a:avLst/>
            </a:prstGeom>
            <a:noFill/>
            <a:ln w="9525" cap="flat" cmpd="sng">
              <a:solidFill>
                <a:schemeClr val="dk2"/>
              </a:solidFill>
              <a:prstDash val="solid"/>
              <a:round/>
              <a:headEnd type="none" w="lg" len="lg"/>
              <a:tailEnd type="triangle" w="lg" len="lg"/>
            </a:ln>
          </p:spPr>
        </p:cxnSp>
        <p:cxnSp>
          <p:nvCxnSpPr>
            <p:cNvPr id="34" name="Shape 85"/>
            <p:cNvCxnSpPr>
              <a:stCxn id="17" idx="0"/>
              <a:endCxn id="12" idx="1"/>
            </p:cNvCxnSpPr>
            <p:nvPr/>
          </p:nvCxnSpPr>
          <p:spPr>
            <a:xfrm>
              <a:off x="2055475" y="4439850"/>
              <a:ext cx="445800" cy="0"/>
            </a:xfrm>
            <a:prstGeom prst="straightConnector1">
              <a:avLst/>
            </a:prstGeom>
            <a:noFill/>
            <a:ln w="9525" cap="flat" cmpd="sng">
              <a:solidFill>
                <a:schemeClr val="dk2"/>
              </a:solidFill>
              <a:prstDash val="solid"/>
              <a:round/>
              <a:headEnd type="none" w="lg" len="lg"/>
              <a:tailEnd type="triangle" w="lg" len="lg"/>
            </a:ln>
          </p:spPr>
        </p:cxnSp>
        <p:cxnSp>
          <p:nvCxnSpPr>
            <p:cNvPr id="35" name="Shape 86"/>
            <p:cNvCxnSpPr>
              <a:stCxn id="12" idx="2"/>
              <a:endCxn id="18" idx="3"/>
            </p:cNvCxnSpPr>
            <p:nvPr/>
          </p:nvCxnSpPr>
          <p:spPr>
            <a:xfrm>
              <a:off x="3135575" y="4591350"/>
              <a:ext cx="0" cy="312000"/>
            </a:xfrm>
            <a:prstGeom prst="straightConnector1">
              <a:avLst/>
            </a:prstGeom>
            <a:noFill/>
            <a:ln w="9525" cap="flat" cmpd="sng">
              <a:solidFill>
                <a:schemeClr val="dk2"/>
              </a:solidFill>
              <a:prstDash val="solid"/>
              <a:round/>
              <a:headEnd type="none" w="lg" len="lg"/>
              <a:tailEnd type="triangle" w="lg" len="lg"/>
            </a:ln>
          </p:spPr>
        </p:cxnSp>
        <p:sp>
          <p:nvSpPr>
            <p:cNvPr id="36" name="Shape 87"/>
            <p:cNvSpPr/>
            <p:nvPr/>
          </p:nvSpPr>
          <p:spPr>
            <a:xfrm>
              <a:off x="3206550" y="5515050"/>
              <a:ext cx="1714500" cy="277500"/>
            </a:xfrm>
            <a:prstGeom prst="rect">
              <a:avLst/>
            </a:prstGeom>
            <a:solidFill>
              <a:srgbClr val="D9EAD3"/>
            </a:solidFill>
            <a:ln w="9525" cap="flat" cmpd="sng">
              <a:solidFill>
                <a:srgbClr val="38761D"/>
              </a:solidFill>
              <a:prstDash val="lgDash"/>
              <a:round/>
              <a:headEnd type="none" w="med" len="med"/>
              <a:tailEnd type="none" w="med" len="med"/>
            </a:ln>
          </p:spPr>
          <p:txBody>
            <a:bodyPr lIns="91425" tIns="91425" rIns="91425" bIns="91425" anchor="ctr" anchorCtr="0">
              <a:noAutofit/>
            </a:bodyPr>
            <a:lstStyle/>
            <a:p>
              <a:pPr algn="ctr"/>
              <a:r>
                <a:rPr lang="en" sz="1200">
                  <a:solidFill>
                    <a:prstClr val="black"/>
                  </a:solidFill>
                </a:rPr>
                <a:t>Flood Inundation Mapping</a:t>
              </a:r>
            </a:p>
          </p:txBody>
        </p:sp>
        <p:cxnSp>
          <p:nvCxnSpPr>
            <p:cNvPr id="37" name="Shape 88"/>
            <p:cNvCxnSpPr>
              <a:stCxn id="18" idx="1"/>
              <a:endCxn id="36" idx="0"/>
            </p:cNvCxnSpPr>
            <p:nvPr/>
          </p:nvCxnSpPr>
          <p:spPr>
            <a:xfrm rot="-5400000" flipH="1">
              <a:off x="3445325" y="4896575"/>
              <a:ext cx="308700" cy="928200"/>
            </a:xfrm>
            <a:prstGeom prst="bentConnector3">
              <a:avLst>
                <a:gd name="adj1" fmla="val 50004"/>
              </a:avLst>
            </a:prstGeom>
            <a:noFill/>
            <a:ln w="9525" cap="flat" cmpd="sng">
              <a:solidFill>
                <a:schemeClr val="dk2"/>
              </a:solidFill>
              <a:prstDash val="solid"/>
              <a:round/>
              <a:headEnd type="none" w="lg" len="lg"/>
              <a:tailEnd type="triangle" w="lg" len="lg"/>
            </a:ln>
          </p:spPr>
        </p:cxnSp>
        <p:cxnSp>
          <p:nvCxnSpPr>
            <p:cNvPr id="38" name="Shape 89"/>
            <p:cNvCxnSpPr>
              <a:stCxn id="19" idx="1"/>
              <a:endCxn id="36" idx="0"/>
            </p:cNvCxnSpPr>
            <p:nvPr/>
          </p:nvCxnSpPr>
          <p:spPr>
            <a:xfrm rot="5400000">
              <a:off x="4359850" y="4908750"/>
              <a:ext cx="310500" cy="902400"/>
            </a:xfrm>
            <a:prstGeom prst="bentConnector3">
              <a:avLst>
                <a:gd name="adj1" fmla="val 49976"/>
              </a:avLst>
            </a:prstGeom>
            <a:noFill/>
            <a:ln w="9525" cap="flat" cmpd="sng">
              <a:solidFill>
                <a:schemeClr val="dk2"/>
              </a:solidFill>
              <a:prstDash val="solid"/>
              <a:round/>
              <a:headEnd type="none" w="lg" len="lg"/>
              <a:tailEnd type="triangle" w="lg" len="lg"/>
            </a:ln>
          </p:spPr>
        </p:cxnSp>
      </p:gr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0908" y="1176593"/>
            <a:ext cx="1368163" cy="2432290"/>
          </a:xfrm>
          <a:prstGeom prst="rect">
            <a:avLst/>
          </a:prstGeom>
        </p:spPr>
      </p:pic>
      <p:pic>
        <p:nvPicPr>
          <p:cNvPr id="42" name="Picture 41"/>
          <p:cNvPicPr>
            <a:picLocks noChangeAspect="1"/>
          </p:cNvPicPr>
          <p:nvPr/>
        </p:nvPicPr>
        <p:blipFill>
          <a:blip r:embed="rId3"/>
          <a:stretch>
            <a:fillRect/>
          </a:stretch>
        </p:blipFill>
        <p:spPr>
          <a:xfrm>
            <a:off x="6951876" y="3939746"/>
            <a:ext cx="4321685" cy="2445356"/>
          </a:xfrm>
          <a:prstGeom prst="rect">
            <a:avLst/>
          </a:prstGeom>
        </p:spPr>
      </p:pic>
      <p:sp>
        <p:nvSpPr>
          <p:cNvPr id="43" name="Rectangle 42"/>
          <p:cNvSpPr/>
          <p:nvPr/>
        </p:nvSpPr>
        <p:spPr>
          <a:xfrm>
            <a:off x="6581926" y="6432195"/>
            <a:ext cx="5610074" cy="369332"/>
          </a:xfrm>
          <a:prstGeom prst="rect">
            <a:avLst/>
          </a:prstGeom>
        </p:spPr>
        <p:txBody>
          <a:bodyPr wrap="square">
            <a:spAutoFit/>
          </a:bodyPr>
          <a:lstStyle/>
          <a:p>
            <a:r>
              <a:rPr lang="en-US" dirty="0" smtClean="0"/>
              <a:t>Results at </a:t>
            </a:r>
            <a:r>
              <a:rPr lang="en-US" dirty="0" smtClean="0">
                <a:hlinkClick r:id="rId4"/>
              </a:rPr>
              <a:t>https</a:t>
            </a:r>
            <a:r>
              <a:rPr lang="en-US" dirty="0">
                <a:hlinkClick r:id="rId4"/>
              </a:rPr>
              <a:t>://web.corral.tacc.utexas.edu/nfiedata</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4861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007"/>
            <a:ext cx="12192000" cy="1143000"/>
          </a:xfrm>
        </p:spPr>
        <p:txBody>
          <a:bodyPr>
            <a:normAutofit fontScale="90000"/>
          </a:bodyPr>
          <a:lstStyle/>
          <a:p>
            <a:pPr algn="ctr"/>
            <a:r>
              <a:rPr lang="en-US" dirty="0" smtClean="0"/>
              <a:t>Decompose computation by catchments or River Corridor</a:t>
            </a:r>
            <a:endParaRPr lang="en-US" dirty="0"/>
          </a:p>
        </p:txBody>
      </p:sp>
      <p:grpSp>
        <p:nvGrpSpPr>
          <p:cNvPr id="30" name="Group 29"/>
          <p:cNvGrpSpPr/>
          <p:nvPr/>
        </p:nvGrpSpPr>
        <p:grpSpPr>
          <a:xfrm>
            <a:off x="2682680" y="673100"/>
            <a:ext cx="7303886" cy="5277729"/>
            <a:chOff x="2796980" y="1296278"/>
            <a:chExt cx="6300861" cy="4552951"/>
          </a:xfrm>
        </p:grpSpPr>
        <p:pic>
          <p:nvPicPr>
            <p:cNvPr id="31" name="Picture 30"/>
            <p:cNvPicPr>
              <a:picLocks noChangeAspect="1"/>
            </p:cNvPicPr>
            <p:nvPr/>
          </p:nvPicPr>
          <p:blipFill>
            <a:blip r:embed="rId2">
              <a:clrChange>
                <a:clrFrom>
                  <a:srgbClr val="FFFFFF"/>
                </a:clrFrom>
                <a:clrTo>
                  <a:srgbClr val="FFFFFF">
                    <a:alpha val="0"/>
                  </a:srgbClr>
                </a:clrTo>
              </a:clrChange>
            </a:blip>
            <a:stretch>
              <a:fillRect/>
            </a:stretch>
          </p:blipFill>
          <p:spPr>
            <a:xfrm>
              <a:off x="5573591" y="3306054"/>
              <a:ext cx="3524250" cy="2543175"/>
            </a:xfrm>
            <a:prstGeom prst="rect">
              <a:avLst/>
            </a:prstGeom>
          </p:spPr>
        </p:pic>
        <p:pic>
          <p:nvPicPr>
            <p:cNvPr id="32" name="Picture 31"/>
            <p:cNvPicPr>
              <a:picLocks noChangeAspect="1"/>
            </p:cNvPicPr>
            <p:nvPr/>
          </p:nvPicPr>
          <p:blipFill>
            <a:blip r:embed="rId3">
              <a:clrChange>
                <a:clrFrom>
                  <a:srgbClr val="FFFFFF"/>
                </a:clrFrom>
                <a:clrTo>
                  <a:srgbClr val="FFFFFF">
                    <a:alpha val="0"/>
                  </a:srgbClr>
                </a:clrTo>
              </a:clrChange>
            </a:blip>
            <a:stretch>
              <a:fillRect/>
            </a:stretch>
          </p:blipFill>
          <p:spPr>
            <a:xfrm>
              <a:off x="4463855" y="1585595"/>
              <a:ext cx="2381250" cy="2514600"/>
            </a:xfrm>
            <a:prstGeom prst="rect">
              <a:avLst/>
            </a:prstGeom>
          </p:spPr>
        </p:pic>
        <p:pic>
          <p:nvPicPr>
            <p:cNvPr id="33" name="Picture 32"/>
            <p:cNvPicPr>
              <a:picLocks noChangeAspect="1"/>
            </p:cNvPicPr>
            <p:nvPr/>
          </p:nvPicPr>
          <p:blipFill>
            <a:blip r:embed="rId4">
              <a:clrChange>
                <a:clrFrom>
                  <a:srgbClr val="FFFFFF"/>
                </a:clrFrom>
                <a:clrTo>
                  <a:srgbClr val="FFFFFF">
                    <a:alpha val="0"/>
                  </a:srgbClr>
                </a:clrTo>
              </a:clrChange>
            </a:blip>
            <a:stretch>
              <a:fillRect/>
            </a:stretch>
          </p:blipFill>
          <p:spPr>
            <a:xfrm>
              <a:off x="6458025" y="1899921"/>
              <a:ext cx="2314575" cy="2200275"/>
            </a:xfrm>
            <a:prstGeom prst="rect">
              <a:avLst/>
            </a:prstGeom>
          </p:spPr>
        </p:pic>
        <p:pic>
          <p:nvPicPr>
            <p:cNvPr id="34" name="Picture 33"/>
            <p:cNvPicPr>
              <a:picLocks noChangeAspect="1"/>
            </p:cNvPicPr>
            <p:nvPr/>
          </p:nvPicPr>
          <p:blipFill>
            <a:blip r:embed="rId5">
              <a:clrChange>
                <a:clrFrom>
                  <a:srgbClr val="FFFFFF"/>
                </a:clrFrom>
                <a:clrTo>
                  <a:srgbClr val="FFFFFF">
                    <a:alpha val="0"/>
                  </a:srgbClr>
                </a:clrTo>
              </a:clrChange>
            </a:blip>
            <a:stretch>
              <a:fillRect/>
            </a:stretch>
          </p:blipFill>
          <p:spPr>
            <a:xfrm>
              <a:off x="2796980" y="1296278"/>
              <a:ext cx="3333750" cy="4019550"/>
            </a:xfrm>
            <a:prstGeom prst="rect">
              <a:avLst/>
            </a:prstGeom>
          </p:spPr>
        </p:pic>
      </p:grpSp>
      <p:sp>
        <p:nvSpPr>
          <p:cNvPr id="35" name="TextBox 34"/>
          <p:cNvSpPr txBox="1"/>
          <p:nvPr/>
        </p:nvSpPr>
        <p:spPr>
          <a:xfrm>
            <a:off x="99782" y="4614906"/>
            <a:ext cx="4075155"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solidFill>
                  <a:srgbClr val="001446"/>
                </a:solidFill>
                <a:latin typeface="Arial"/>
                <a:ea typeface="ＭＳ Ｐゴシック"/>
              </a:rPr>
              <a:t>Parallel computation</a:t>
            </a:r>
          </a:p>
          <a:p>
            <a:pPr marL="342900" indent="-342900">
              <a:buFont typeface="Arial" panose="020B0604020202020204" pitchFamily="34" charset="0"/>
              <a:buChar char="•"/>
            </a:pPr>
            <a:r>
              <a:rPr lang="en-US" sz="2000" dirty="0">
                <a:solidFill>
                  <a:srgbClr val="001446"/>
                </a:solidFill>
                <a:latin typeface="Arial"/>
                <a:ea typeface="ＭＳ Ｐゴシック"/>
              </a:rPr>
              <a:t>High resolution in some </a:t>
            </a:r>
            <a:r>
              <a:rPr lang="en-US" sz="2000" dirty="0" smtClean="0">
                <a:solidFill>
                  <a:srgbClr val="001446"/>
                </a:solidFill>
                <a:latin typeface="Arial"/>
                <a:ea typeface="ＭＳ Ｐゴシック"/>
              </a:rPr>
              <a:t>areas</a:t>
            </a:r>
          </a:p>
          <a:p>
            <a:pPr marL="342900" indent="-342900">
              <a:buFont typeface="Arial" panose="020B0604020202020204" pitchFamily="34" charset="0"/>
              <a:buChar char="•"/>
            </a:pPr>
            <a:r>
              <a:rPr lang="en-US" sz="2000" dirty="0" smtClean="0">
                <a:solidFill>
                  <a:srgbClr val="001446"/>
                </a:solidFill>
                <a:latin typeface="Arial"/>
                <a:ea typeface="ＭＳ Ｐゴシック"/>
              </a:rPr>
              <a:t>Incremental refinement of DEM</a:t>
            </a:r>
            <a:endParaRPr lang="en-US" sz="2000" dirty="0">
              <a:solidFill>
                <a:srgbClr val="001446"/>
              </a:solidFill>
              <a:latin typeface="Arial"/>
              <a:ea typeface="ＭＳ Ｐゴシック"/>
            </a:endParaRPr>
          </a:p>
          <a:p>
            <a:pPr marL="342900" indent="-342900">
              <a:buFont typeface="Arial" panose="020B0604020202020204" pitchFamily="34" charset="0"/>
              <a:buChar char="•"/>
            </a:pPr>
            <a:r>
              <a:rPr lang="en-US" sz="2000" dirty="0">
                <a:solidFill>
                  <a:srgbClr val="001446"/>
                </a:solidFill>
                <a:latin typeface="Arial"/>
                <a:ea typeface="ＭＳ Ｐゴシック"/>
              </a:rPr>
              <a:t>Incremental improvement</a:t>
            </a:r>
          </a:p>
        </p:txBody>
      </p:sp>
      <p:sp>
        <p:nvSpPr>
          <p:cNvPr id="36" name="Rectangle 35"/>
          <p:cNvSpPr/>
          <p:nvPr/>
        </p:nvSpPr>
        <p:spPr>
          <a:xfrm>
            <a:off x="2308128" y="6171292"/>
            <a:ext cx="7575745" cy="388696"/>
          </a:xfrm>
          <a:prstGeom prst="rect">
            <a:avLst/>
          </a:prstGeom>
        </p:spPr>
        <p:txBody>
          <a:bodyPr wrap="square">
            <a:spAutoFit/>
          </a:bodyPr>
          <a:lstStyle/>
          <a:p>
            <a:pPr algn="ctr">
              <a:lnSpc>
                <a:spcPct val="107000"/>
              </a:lnSpc>
              <a:spcAft>
                <a:spcPts val="800"/>
              </a:spcAft>
              <a:tabLst>
                <a:tab pos="457200" algn="l"/>
              </a:tabLst>
            </a:pPr>
            <a:r>
              <a:rPr lang="en-US" dirty="0">
                <a:solidFill>
                  <a:prstClr val="black"/>
                </a:solidFill>
                <a:ea typeface="Calibri" panose="020F0502020204030204" pitchFamily="34" charset="0"/>
                <a:cs typeface="Times New Roman" panose="02020603050405020304" pitchFamily="18" charset="0"/>
              </a:rPr>
              <a:t>Can exploit high resolution (e.g. LIDAR) data in areas where accuracy is critical</a:t>
            </a:r>
          </a:p>
        </p:txBody>
      </p:sp>
    </p:spTree>
    <p:extLst>
      <p:ext uri="{BB962C8B-B14F-4D97-AF65-F5344CB8AC3E}">
        <p14:creationId xmlns:p14="http://schemas.microsoft.com/office/powerpoint/2010/main" val="2434839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513" y="892847"/>
            <a:ext cx="4258720" cy="4185575"/>
          </a:xfrm>
          <a:prstGeom prst="rect">
            <a:avLst/>
          </a:prstGeom>
        </p:spPr>
      </p:pic>
      <p:sp>
        <p:nvSpPr>
          <p:cNvPr id="4" name="矩形 3"/>
          <p:cNvSpPr/>
          <p:nvPr/>
        </p:nvSpPr>
        <p:spPr>
          <a:xfrm>
            <a:off x="-1016000" y="251894"/>
            <a:ext cx="12395200" cy="584775"/>
          </a:xfrm>
          <a:prstGeom prst="rect">
            <a:avLst/>
          </a:prstGeom>
        </p:spPr>
        <p:txBody>
          <a:bodyPr wrap="square">
            <a:spAutoFit/>
          </a:bodyPr>
          <a:lstStyle/>
          <a:p>
            <a:pPr algn="ctr"/>
            <a:r>
              <a:rPr lang="en-US" sz="3200" b="1" dirty="0" smtClean="0">
                <a:latin typeface="Tahoma" panose="020B0604030504040204" pitchFamily="34" charset="0"/>
                <a:ea typeface="Tahoma" panose="020B0604030504040204" pitchFamily="34" charset="0"/>
                <a:cs typeface="Tahoma" panose="020B0604030504040204" pitchFamily="34" charset="0"/>
              </a:rPr>
              <a:t>Increased Use of Lidar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979623"/>
            <a:ext cx="2422857" cy="184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773" y="2918827"/>
            <a:ext cx="2422857" cy="1844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83" y="4896423"/>
            <a:ext cx="2436317" cy="18642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565143" y="1655434"/>
            <a:ext cx="25400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30m USGS DEM</a:t>
            </a:r>
          </a:p>
        </p:txBody>
      </p:sp>
      <p:sp>
        <p:nvSpPr>
          <p:cNvPr id="10" name="TextBox 9"/>
          <p:cNvSpPr txBox="1"/>
          <p:nvPr/>
        </p:nvSpPr>
        <p:spPr>
          <a:xfrm>
            <a:off x="2616200" y="3594638"/>
            <a:ext cx="25400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10m USGS DEM</a:t>
            </a:r>
          </a:p>
        </p:txBody>
      </p:sp>
      <p:sp>
        <p:nvSpPr>
          <p:cNvPr id="11" name="TextBox 10"/>
          <p:cNvSpPr txBox="1"/>
          <p:nvPr/>
        </p:nvSpPr>
        <p:spPr>
          <a:xfrm>
            <a:off x="2565143" y="5582329"/>
            <a:ext cx="2540000" cy="461665"/>
          </a:xfrm>
          <a:prstGeom prst="rect">
            <a:avLst/>
          </a:prstGeom>
          <a:noFill/>
        </p:spPr>
        <p:txBody>
          <a:bodyPr wrap="square" rtlCol="0">
            <a:spAutoFit/>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0.5m Lidar DEM</a:t>
            </a:r>
          </a:p>
        </p:txBody>
      </p:sp>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6101" y="0"/>
            <a:ext cx="2755900" cy="1166813"/>
          </a:xfrm>
          <a:prstGeom prst="rect">
            <a:avLst/>
          </a:prstGeom>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2671" y="3159409"/>
            <a:ext cx="3897143" cy="36266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105143" y="1757975"/>
            <a:ext cx="2336800" cy="461665"/>
          </a:xfrm>
          <a:prstGeom prst="rect">
            <a:avLst/>
          </a:prstGeom>
          <a:noFill/>
        </p:spPr>
        <p:txBody>
          <a:bodyPr wrap="square" rtlCol="0">
            <a:spAutoFit/>
          </a:bodyPr>
          <a:lstStyle/>
          <a:p>
            <a:r>
              <a:rPr lang="en-US" sz="2400" dirty="0">
                <a:solidFill>
                  <a:srgbClr val="FFC000"/>
                </a:solidFill>
                <a:latin typeface="Tahoma" panose="020B0604030504040204" pitchFamily="34" charset="0"/>
                <a:ea typeface="Tahoma" panose="020B0604030504040204" pitchFamily="34" charset="0"/>
                <a:cs typeface="Tahoma" panose="020B0604030504040204" pitchFamily="34" charset="0"/>
              </a:rPr>
              <a:t>D-8 Flowline</a:t>
            </a:r>
          </a:p>
        </p:txBody>
      </p:sp>
      <p:cxnSp>
        <p:nvCxnSpPr>
          <p:cNvPr id="8" name="直接箭头连接符 7"/>
          <p:cNvCxnSpPr/>
          <p:nvPr/>
        </p:nvCxnSpPr>
        <p:spPr>
          <a:xfrm>
            <a:off x="6235443" y="2253763"/>
            <a:ext cx="876557" cy="14033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71429" y="4152549"/>
            <a:ext cx="3066171" cy="461665"/>
          </a:xfrm>
          <a:prstGeom prst="rect">
            <a:avLst/>
          </a:prstGeom>
          <a:noFill/>
        </p:spPr>
        <p:txBody>
          <a:bodyPr wrap="square" rtlCol="0">
            <a:spAutoFit/>
          </a:bodyPr>
          <a:lstStyle/>
          <a:p>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NHDMR Flowline</a:t>
            </a:r>
          </a:p>
        </p:txBody>
      </p:sp>
      <p:cxnSp>
        <p:nvCxnSpPr>
          <p:cNvPr id="17" name="直接箭头连接符 16"/>
          <p:cNvCxnSpPr/>
          <p:nvPr/>
        </p:nvCxnSpPr>
        <p:spPr>
          <a:xfrm flipV="1">
            <a:off x="6673722" y="2717800"/>
            <a:ext cx="946279" cy="1475168"/>
          </a:xfrm>
          <a:prstGeom prst="straightConnector1">
            <a:avLst/>
          </a:prstGeom>
          <a:ln w="254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44001" y="6074771"/>
            <a:ext cx="2411241" cy="461665"/>
          </a:xfrm>
          <a:prstGeom prst="rect">
            <a:avLst/>
          </a:prstGeom>
          <a:noFill/>
        </p:spPr>
        <p:txBody>
          <a:bodyPr wrap="square" rtlCol="0">
            <a:spAutoFit/>
          </a:bodyPr>
          <a:lstStyle/>
          <a:p>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Target Flowline</a:t>
            </a:r>
          </a:p>
        </p:txBody>
      </p:sp>
      <p:cxnSp>
        <p:nvCxnSpPr>
          <p:cNvPr id="21" name="直接箭头连接符 20"/>
          <p:cNvCxnSpPr/>
          <p:nvPr/>
        </p:nvCxnSpPr>
        <p:spPr>
          <a:xfrm flipH="1" flipV="1">
            <a:off x="9662941" y="5764299"/>
            <a:ext cx="508000" cy="40950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5454521" y="2867310"/>
            <a:ext cx="1219200" cy="7879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36743" y="2666967"/>
            <a:ext cx="2514600" cy="461665"/>
          </a:xfrm>
          <a:prstGeom prst="rect">
            <a:avLst/>
          </a:prstGeom>
          <a:noFill/>
        </p:spPr>
        <p:txBody>
          <a:bodyPr wrap="square" rtlCol="0">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River Direction</a:t>
            </a:r>
          </a:p>
        </p:txBody>
      </p:sp>
      <p:sp>
        <p:nvSpPr>
          <p:cNvPr id="23" name="TextBox 22"/>
          <p:cNvSpPr txBox="1"/>
          <p:nvPr/>
        </p:nvSpPr>
        <p:spPr>
          <a:xfrm>
            <a:off x="2930719" y="6488668"/>
            <a:ext cx="2467342"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X</a:t>
            </a:r>
            <a:r>
              <a:rPr lang="en-US" dirty="0" smtClean="0">
                <a:solidFill>
                  <a:prstClr val="white">
                    <a:lumMod val="50000"/>
                  </a:prstClr>
                </a:solidFill>
                <a:latin typeface="Arial"/>
                <a:ea typeface="ＭＳ Ｐゴシック"/>
              </a:rPr>
              <a:t>ing Zheng</a:t>
            </a:r>
            <a:endParaRPr lang="en-US" dirty="0">
              <a:solidFill>
                <a:prstClr val="white">
                  <a:lumMod val="50000"/>
                </a:prstClr>
              </a:solidFill>
              <a:latin typeface="Arial"/>
              <a:ea typeface="ＭＳ Ｐゴシック"/>
            </a:endParaRPr>
          </a:p>
        </p:txBody>
      </p:sp>
    </p:spTree>
    <p:extLst>
      <p:ext uri="{BB962C8B-B14F-4D97-AF65-F5344CB8AC3E}">
        <p14:creationId xmlns:p14="http://schemas.microsoft.com/office/powerpoint/2010/main" val="1975617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of topography and bathymetry</a:t>
            </a:r>
            <a:endParaRPr lang="en-US" dirty="0"/>
          </a:p>
        </p:txBody>
      </p:sp>
      <p:pic>
        <p:nvPicPr>
          <p:cNvPr id="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14" y="2101019"/>
            <a:ext cx="4972024" cy="38045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7" name="Group 26"/>
          <p:cNvGrpSpPr/>
          <p:nvPr/>
        </p:nvGrpSpPr>
        <p:grpSpPr>
          <a:xfrm>
            <a:off x="6096000" y="2219592"/>
            <a:ext cx="6008122" cy="2639449"/>
            <a:chOff x="4141960" y="2338481"/>
            <a:chExt cx="6008122" cy="2639449"/>
          </a:xfrm>
        </p:grpSpPr>
        <p:sp>
          <p:nvSpPr>
            <p:cNvPr id="28" name="Freeform 27"/>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29" name="TextBox 28"/>
            <p:cNvSpPr txBox="1"/>
            <p:nvPr/>
          </p:nvSpPr>
          <p:spPr>
            <a:xfrm>
              <a:off x="4261571" y="4143342"/>
              <a:ext cx="27123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ED982D">
                      <a:lumMod val="50000"/>
                    </a:srgbClr>
                  </a:solidFill>
                  <a:effectLst/>
                  <a:uLnTx/>
                  <a:uFillTx/>
                  <a:latin typeface="Arial"/>
                  <a:ea typeface="ＭＳ Ｐゴシック"/>
                </a:rPr>
                <a:t>Wetted Bed Area</a:t>
              </a:r>
            </a:p>
          </p:txBody>
        </p:sp>
        <p:sp>
          <p:nvSpPr>
            <p:cNvPr id="30" name="Freeform 29"/>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1" name="Freeform 30"/>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2" name="Freeform 31"/>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3" name="Freeform 32"/>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rgbClr val="5EB4E6">
                <a:lumMod val="60000"/>
                <a:lumOff val="40000"/>
              </a:srgbClr>
            </a:solid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4" name="Freeform 33"/>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3"/>
              <a:tile tx="0" ty="0" sx="100000" sy="100000" flip="none" algn="tl"/>
            </a:blipFill>
            <a:ln w="25400"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5" name="Freeform 34"/>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sp>
          <p:nvSpPr>
            <p:cNvPr id="36" name="Freeform 35"/>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cxnSp>
          <p:nvCxnSpPr>
            <p:cNvPr id="37" name="Straight Connector 36"/>
            <p:cNvCxnSpPr/>
            <p:nvPr/>
          </p:nvCxnSpPr>
          <p:spPr>
            <a:xfrm>
              <a:off x="4848016" y="3130581"/>
              <a:ext cx="0" cy="416650"/>
            </a:xfrm>
            <a:prstGeom prst="line">
              <a:avLst/>
            </a:prstGeom>
            <a:noFill/>
            <a:ln w="19050" cap="flat" cmpd="sng" algn="ctr">
              <a:solidFill>
                <a:srgbClr val="ED982D">
                  <a:lumMod val="50000"/>
                </a:srgbClr>
              </a:solidFill>
              <a:prstDash val="solid"/>
            </a:ln>
            <a:effectLst/>
          </p:spPr>
        </p:cxnSp>
        <p:cxnSp>
          <p:nvCxnSpPr>
            <p:cNvPr id="38" name="Straight Connector 37"/>
            <p:cNvCxnSpPr/>
            <p:nvPr/>
          </p:nvCxnSpPr>
          <p:spPr>
            <a:xfrm>
              <a:off x="8531579" y="4561280"/>
              <a:ext cx="0" cy="416650"/>
            </a:xfrm>
            <a:prstGeom prst="line">
              <a:avLst/>
            </a:prstGeom>
            <a:noFill/>
            <a:ln w="19050" cap="flat" cmpd="sng" algn="ctr">
              <a:solidFill>
                <a:srgbClr val="ED982D">
                  <a:lumMod val="50000"/>
                </a:srgbClr>
              </a:solidFill>
              <a:prstDash val="solid"/>
            </a:ln>
            <a:effectLst/>
          </p:spPr>
        </p:cxnSp>
        <p:sp>
          <p:nvSpPr>
            <p:cNvPr id="39" name="TextBox 38"/>
            <p:cNvSpPr txBox="1"/>
            <p:nvPr/>
          </p:nvSpPr>
          <p:spPr>
            <a:xfrm>
              <a:off x="7008045" y="4114353"/>
              <a:ext cx="31290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Arial"/>
                  <a:ea typeface="ＭＳ Ｐゴシック"/>
                </a:rPr>
                <a:t>L</a:t>
              </a:r>
            </a:p>
          </p:txBody>
        </p:sp>
        <p:sp>
          <p:nvSpPr>
            <p:cNvPr id="40" name="TextBox 39"/>
            <p:cNvSpPr txBox="1"/>
            <p:nvPr/>
          </p:nvSpPr>
          <p:spPr>
            <a:xfrm>
              <a:off x="7118325" y="2829973"/>
              <a:ext cx="41549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A</a:t>
              </a:r>
              <a:r>
                <a:rPr kumimoji="0" lang="en-US" sz="1800" b="0" i="0" u="none" strike="noStrike" kern="0" cap="none" spc="0" normalizeH="0" baseline="-25000" noProof="0" dirty="0" smtClean="0">
                  <a:ln>
                    <a:noFill/>
                  </a:ln>
                  <a:solidFill>
                    <a:srgbClr val="0070C0"/>
                  </a:solidFill>
                  <a:effectLst/>
                  <a:uLnTx/>
                  <a:uFillTx/>
                  <a:latin typeface="Arial"/>
                  <a:ea typeface="ＭＳ Ｐゴシック"/>
                </a:rPr>
                <a:t>s</a:t>
              </a:r>
            </a:p>
          </p:txBody>
        </p:sp>
        <p:cxnSp>
          <p:nvCxnSpPr>
            <p:cNvPr id="41" name="Straight Arrow Connector 40"/>
            <p:cNvCxnSpPr>
              <a:stCxn id="40" idx="1"/>
            </p:cNvCxnSpPr>
            <p:nvPr/>
          </p:nvCxnSpPr>
          <p:spPr>
            <a:xfrm flipH="1">
              <a:off x="6635811" y="3014639"/>
              <a:ext cx="482514" cy="115942"/>
            </a:xfrm>
            <a:prstGeom prst="straightConnector1">
              <a:avLst/>
            </a:prstGeom>
            <a:noFill/>
            <a:ln w="12700" cap="flat" cmpd="sng" algn="ctr">
              <a:solidFill>
                <a:srgbClr val="0070C0"/>
              </a:solidFill>
              <a:prstDash val="solid"/>
              <a:tailEnd type="triangle"/>
            </a:ln>
            <a:effectLst/>
          </p:spPr>
        </p:cxnSp>
        <p:sp>
          <p:nvSpPr>
            <p:cNvPr id="42" name="TextBox 41"/>
            <p:cNvSpPr txBox="1"/>
            <p:nvPr/>
          </p:nvSpPr>
          <p:spPr>
            <a:xfrm>
              <a:off x="6080281" y="4149427"/>
              <a:ext cx="4235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ED982D">
                      <a:lumMod val="50000"/>
                    </a:srgbClr>
                  </a:solidFill>
                  <a:effectLst/>
                  <a:uLnTx/>
                  <a:uFillTx/>
                  <a:latin typeface="Arial"/>
                  <a:ea typeface="ＭＳ Ｐゴシック"/>
                </a:rPr>
                <a:t>A</a:t>
              </a:r>
              <a:r>
                <a:rPr kumimoji="0" lang="en-US" sz="1800" b="0" i="0" u="none" strike="noStrike" kern="0" cap="none" spc="0" normalizeH="0" baseline="-25000" noProof="0" dirty="0" smtClean="0">
                  <a:ln>
                    <a:noFill/>
                  </a:ln>
                  <a:solidFill>
                    <a:srgbClr val="ED982D">
                      <a:lumMod val="50000"/>
                    </a:srgbClr>
                  </a:solidFill>
                  <a:effectLst/>
                  <a:uLnTx/>
                  <a:uFillTx/>
                  <a:latin typeface="Arial"/>
                  <a:ea typeface="ＭＳ Ｐゴシック"/>
                </a:rPr>
                <a:t>b</a:t>
              </a:r>
            </a:p>
          </p:txBody>
        </p:sp>
        <p:cxnSp>
          <p:nvCxnSpPr>
            <p:cNvPr id="43" name="Straight Arrow Connector 42"/>
            <p:cNvCxnSpPr>
              <a:stCxn id="42" idx="0"/>
            </p:cNvCxnSpPr>
            <p:nvPr/>
          </p:nvCxnSpPr>
          <p:spPr>
            <a:xfrm flipV="1">
              <a:off x="6292038" y="3421060"/>
              <a:ext cx="108438" cy="728367"/>
            </a:xfrm>
            <a:prstGeom prst="straightConnector1">
              <a:avLst/>
            </a:prstGeom>
            <a:noFill/>
            <a:ln w="12700" cap="flat" cmpd="sng" algn="ctr">
              <a:solidFill>
                <a:srgbClr val="ED982D">
                  <a:lumMod val="50000"/>
                </a:srgbClr>
              </a:solidFill>
              <a:prstDash val="solid"/>
              <a:tailEnd type="triangle"/>
            </a:ln>
            <a:effectLst/>
          </p:spPr>
        </p:cxnSp>
        <p:sp>
          <p:nvSpPr>
            <p:cNvPr id="44" name="TextBox 43"/>
            <p:cNvSpPr txBox="1"/>
            <p:nvPr/>
          </p:nvSpPr>
          <p:spPr>
            <a:xfrm>
              <a:off x="7222230" y="4589983"/>
              <a:ext cx="3385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V</a:t>
              </a:r>
              <a:endParaRPr kumimoji="0" lang="en-US" sz="1800" b="0" i="0" u="none" strike="noStrike" kern="0" cap="none" spc="0" normalizeH="0" baseline="-25000" noProof="0" dirty="0" smtClean="0">
                <a:ln>
                  <a:noFill/>
                </a:ln>
                <a:solidFill>
                  <a:srgbClr val="0070C0"/>
                </a:solidFill>
                <a:effectLst/>
                <a:uLnTx/>
                <a:uFillTx/>
                <a:latin typeface="Arial"/>
                <a:ea typeface="ＭＳ Ｐゴシック"/>
              </a:endParaRPr>
            </a:p>
          </p:txBody>
        </p:sp>
        <p:cxnSp>
          <p:nvCxnSpPr>
            <p:cNvPr id="45" name="Straight Arrow Connector 44"/>
            <p:cNvCxnSpPr>
              <a:stCxn id="47" idx="0"/>
            </p:cNvCxnSpPr>
            <p:nvPr/>
          </p:nvCxnSpPr>
          <p:spPr>
            <a:xfrm flipV="1">
              <a:off x="8002540" y="4332372"/>
              <a:ext cx="537799" cy="260050"/>
            </a:xfrm>
            <a:prstGeom prst="straightConnector1">
              <a:avLst/>
            </a:prstGeom>
            <a:noFill/>
            <a:ln w="12700" cap="flat" cmpd="sng" algn="ctr">
              <a:solidFill>
                <a:sysClr val="windowText" lastClr="000000"/>
              </a:solidFill>
              <a:prstDash val="solid"/>
              <a:tailEnd type="triangle"/>
            </a:ln>
            <a:effectLst/>
          </p:spPr>
        </p:cxnSp>
        <p:sp>
          <p:nvSpPr>
            <p:cNvPr id="46" name="TextBox 45"/>
            <p:cNvSpPr txBox="1"/>
            <p:nvPr/>
          </p:nvSpPr>
          <p:spPr>
            <a:xfrm>
              <a:off x="7437761" y="2815811"/>
              <a:ext cx="271232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Surface Area</a:t>
              </a:r>
            </a:p>
          </p:txBody>
        </p:sp>
        <p:sp>
          <p:nvSpPr>
            <p:cNvPr id="47" name="TextBox 46"/>
            <p:cNvSpPr txBox="1"/>
            <p:nvPr/>
          </p:nvSpPr>
          <p:spPr>
            <a:xfrm>
              <a:off x="7458009" y="4592422"/>
              <a:ext cx="108906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70C0"/>
                  </a:solidFill>
                  <a:effectLst/>
                  <a:uLnTx/>
                  <a:uFillTx/>
                  <a:latin typeface="Arial"/>
                  <a:ea typeface="ＭＳ Ｐゴシック"/>
                </a:rPr>
                <a:t>Volume</a:t>
              </a:r>
            </a:p>
          </p:txBody>
        </p:sp>
        <p:sp>
          <p:nvSpPr>
            <p:cNvPr id="48" name="Freeform 47"/>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a:ea typeface="ＭＳ Ｐゴシック"/>
              </a:endParaRPr>
            </a:p>
          </p:txBody>
        </p:sp>
      </p:grpSp>
      <p:sp>
        <p:nvSpPr>
          <p:cNvPr id="49" name="TextBox 48"/>
          <p:cNvSpPr txBox="1"/>
          <p:nvPr/>
        </p:nvSpPr>
        <p:spPr>
          <a:xfrm>
            <a:off x="5849648" y="5506118"/>
            <a:ext cx="5962919" cy="646331"/>
          </a:xfrm>
          <a:prstGeom prst="rect">
            <a:avLst/>
          </a:prstGeom>
          <a:noFill/>
        </p:spPr>
        <p:txBody>
          <a:bodyPr wrap="square" rtlCol="0">
            <a:spAutoFit/>
          </a:bodyPr>
          <a:lstStyle/>
          <a:p>
            <a:pPr algn="ctr"/>
            <a:r>
              <a:rPr lang="en-US" dirty="0" smtClean="0"/>
              <a:t>Reach scale hydraulic property calculations assume the DEM represents channel bed elevations</a:t>
            </a:r>
            <a:endParaRPr lang="en-US" dirty="0"/>
          </a:p>
        </p:txBody>
      </p:sp>
      <p:sp>
        <p:nvSpPr>
          <p:cNvPr id="50" name="TextBox 49"/>
          <p:cNvSpPr txBox="1"/>
          <p:nvPr/>
        </p:nvSpPr>
        <p:spPr>
          <a:xfrm>
            <a:off x="191805" y="6463119"/>
            <a:ext cx="25955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Arial"/>
                <a:ea typeface="ＭＳ Ｐゴシック"/>
              </a:rPr>
              <a:t>Image from Xing Zheng</a:t>
            </a:r>
            <a:endPar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endParaRPr>
          </a:p>
        </p:txBody>
      </p:sp>
    </p:spTree>
    <p:extLst>
      <p:ext uri="{BB962C8B-B14F-4D97-AF65-F5344CB8AC3E}">
        <p14:creationId xmlns:p14="http://schemas.microsoft.com/office/powerpoint/2010/main" val="296491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05" y="172165"/>
            <a:ext cx="11901457" cy="529724"/>
          </a:xfrm>
        </p:spPr>
        <p:txBody>
          <a:bodyPr>
            <a:normAutofit fontScale="90000"/>
          </a:bodyPr>
          <a:lstStyle/>
          <a:p>
            <a:r>
              <a:rPr lang="en-US" dirty="0"/>
              <a:t>Improve NWM Routing using Reach Hydraulic Properties</a:t>
            </a:r>
          </a:p>
        </p:txBody>
      </p:sp>
      <p:sp>
        <p:nvSpPr>
          <p:cNvPr id="13" name="Down Arrow 12"/>
          <p:cNvSpPr/>
          <p:nvPr/>
        </p:nvSpPr>
        <p:spPr>
          <a:xfrm rot="5400000" flipH="1" flipV="1">
            <a:off x="4538078" y="4796938"/>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8" name="TextBox 17"/>
          <p:cNvSpPr txBox="1"/>
          <p:nvPr/>
        </p:nvSpPr>
        <p:spPr>
          <a:xfrm>
            <a:off x="4219906" y="4587564"/>
            <a:ext cx="924292" cy="369332"/>
          </a:xfrm>
          <a:prstGeom prst="rect">
            <a:avLst/>
          </a:prstGeom>
          <a:noFill/>
        </p:spPr>
        <p:txBody>
          <a:bodyPr wrap="none" rtlCol="0">
            <a:spAutoFit/>
          </a:bodyPr>
          <a:lstStyle/>
          <a:p>
            <a:pPr>
              <a:defRPr/>
            </a:pPr>
            <a:r>
              <a:rPr lang="en-US" dirty="0">
                <a:solidFill>
                  <a:prstClr val="black"/>
                </a:solidFill>
                <a:latin typeface="Arial"/>
                <a:ea typeface="ＭＳ Ｐゴシック"/>
              </a:rPr>
              <a:t>Runoff </a:t>
            </a:r>
          </a:p>
        </p:txBody>
      </p:sp>
      <p:pic>
        <p:nvPicPr>
          <p:cNvPr id="9" name="Picture 8"/>
          <p:cNvPicPr>
            <a:picLocks noChangeAspect="1"/>
          </p:cNvPicPr>
          <p:nvPr/>
        </p:nvPicPr>
        <p:blipFill>
          <a:blip r:embed="rId4"/>
          <a:stretch>
            <a:fillRect/>
          </a:stretch>
        </p:blipFill>
        <p:spPr>
          <a:xfrm>
            <a:off x="5568831" y="1477630"/>
            <a:ext cx="2540550" cy="1665705"/>
          </a:xfrm>
          <a:prstGeom prst="rect">
            <a:avLst/>
          </a:prstGeom>
          <a:ln w="3175">
            <a:solidFill>
              <a:schemeClr val="bg1">
                <a:lumMod val="65000"/>
              </a:schemeClr>
            </a:solidFill>
          </a:ln>
        </p:spPr>
      </p:pic>
      <p:sp>
        <p:nvSpPr>
          <p:cNvPr id="12" name="Down Arrow 11"/>
          <p:cNvSpPr/>
          <p:nvPr/>
        </p:nvSpPr>
        <p:spPr>
          <a:xfrm flipV="1">
            <a:off x="6839106" y="3247321"/>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9" name="TextBox 18"/>
          <p:cNvSpPr txBox="1"/>
          <p:nvPr/>
        </p:nvSpPr>
        <p:spPr>
          <a:xfrm>
            <a:off x="7069666" y="3315460"/>
            <a:ext cx="1402948" cy="369332"/>
          </a:xfrm>
          <a:prstGeom prst="rect">
            <a:avLst/>
          </a:prstGeom>
          <a:noFill/>
        </p:spPr>
        <p:txBody>
          <a:bodyPr wrap="none" rtlCol="0">
            <a:spAutoFit/>
          </a:bodyPr>
          <a:lstStyle/>
          <a:p>
            <a:pPr>
              <a:defRPr/>
            </a:pPr>
            <a:r>
              <a:rPr lang="en-US" dirty="0">
                <a:solidFill>
                  <a:prstClr val="black"/>
                </a:solidFill>
                <a:latin typeface="Arial"/>
                <a:ea typeface="ＭＳ Ｐゴシック"/>
              </a:rPr>
              <a:t>Streamflow </a:t>
            </a:r>
          </a:p>
        </p:txBody>
      </p:sp>
      <p:sp>
        <p:nvSpPr>
          <p:cNvPr id="20" name="Rectangle 19"/>
          <p:cNvSpPr/>
          <p:nvPr/>
        </p:nvSpPr>
        <p:spPr>
          <a:xfrm>
            <a:off x="5149526" y="5973417"/>
            <a:ext cx="4185761" cy="369332"/>
          </a:xfrm>
          <a:prstGeom prst="rect">
            <a:avLst/>
          </a:prstGeom>
        </p:spPr>
        <p:txBody>
          <a:bodyPr wrap="none">
            <a:spAutoFit/>
          </a:bodyPr>
          <a:lstStyle/>
          <a:p>
            <a:pPr>
              <a:defRPr/>
            </a:pPr>
            <a:r>
              <a:rPr lang="en-US" dirty="0">
                <a:solidFill>
                  <a:srgbClr val="FF0000"/>
                </a:solidFill>
                <a:latin typeface="Arial"/>
                <a:ea typeface="ＭＳ Ｐゴシック"/>
              </a:rPr>
              <a:t>RAPID</a:t>
            </a:r>
            <a:r>
              <a:rPr lang="en-US" dirty="0">
                <a:solidFill>
                  <a:prstClr val="black"/>
                </a:solidFill>
                <a:latin typeface="Arial"/>
                <a:ea typeface="ＭＳ Ｐゴシック"/>
              </a:rPr>
              <a:t> flow routing (for continental US)</a:t>
            </a:r>
          </a:p>
        </p:txBody>
      </p:sp>
      <p:sp>
        <p:nvSpPr>
          <p:cNvPr id="21" name="TextBox 20"/>
          <p:cNvSpPr txBox="1"/>
          <p:nvPr/>
        </p:nvSpPr>
        <p:spPr>
          <a:xfrm>
            <a:off x="5505850" y="1066258"/>
            <a:ext cx="2993127" cy="369332"/>
          </a:xfrm>
          <a:prstGeom prst="rect">
            <a:avLst/>
          </a:prstGeom>
          <a:noFill/>
        </p:spPr>
        <p:txBody>
          <a:bodyPr wrap="none" rtlCol="0">
            <a:spAutoFit/>
          </a:bodyPr>
          <a:lstStyle/>
          <a:p>
            <a:pPr>
              <a:defRPr/>
            </a:pPr>
            <a:r>
              <a:rPr lang="en-US" dirty="0">
                <a:solidFill>
                  <a:prstClr val="black"/>
                </a:solidFill>
                <a:latin typeface="Arial"/>
                <a:ea typeface="ＭＳ Ｐゴシック"/>
              </a:rPr>
              <a:t>Probabilistic flood forecasts</a:t>
            </a:r>
          </a:p>
        </p:txBody>
      </p:sp>
      <p:grpSp>
        <p:nvGrpSpPr>
          <p:cNvPr id="25" name="Group 24"/>
          <p:cNvGrpSpPr/>
          <p:nvPr/>
        </p:nvGrpSpPr>
        <p:grpSpPr>
          <a:xfrm>
            <a:off x="838200" y="1066258"/>
            <a:ext cx="4079002" cy="5270356"/>
            <a:chOff x="337268" y="1478382"/>
            <a:chExt cx="4079002" cy="5270356"/>
          </a:xfrm>
        </p:grpSpPr>
        <p:pic>
          <p:nvPicPr>
            <p:cNvPr id="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750" y="4241768"/>
              <a:ext cx="2710370" cy="2083598"/>
            </a:xfrm>
            <a:prstGeom prst="rect">
              <a:avLst/>
            </a:prstGeom>
            <a:noFill/>
            <a:ln w="3175" cmpd="sng">
              <a:solidFill>
                <a:schemeClr val="bg1">
                  <a:lumMod val="65000"/>
                </a:schemeClr>
              </a:solidFill>
              <a:miter lim="800000"/>
              <a:headEnd/>
              <a:tailEnd/>
            </a:ln>
            <a:effectLst/>
            <a:extLst/>
          </p:spPr>
        </p:pic>
        <p:pic>
          <p:nvPicPr>
            <p:cNvPr id="7" name="Picture 24" descr="Total Precipitatio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6218" y="1853342"/>
              <a:ext cx="1839310" cy="1660077"/>
            </a:xfrm>
            <a:prstGeom prst="rect">
              <a:avLst/>
            </a:prstGeom>
            <a:noFill/>
            <a:ln w="3175" cmpd="sng">
              <a:solidFill>
                <a:schemeClr val="bg1">
                  <a:lumMod val="65000"/>
                </a:schemeClr>
              </a:solidFill>
              <a:miter lim="800000"/>
              <a:headEnd/>
              <a:tailEnd/>
            </a:ln>
            <a:effectLst/>
            <a:extLst/>
          </p:spPr>
        </p:pic>
        <p:sp>
          <p:nvSpPr>
            <p:cNvPr id="11" name="Down Arrow 10"/>
            <p:cNvSpPr/>
            <p:nvPr/>
          </p:nvSpPr>
          <p:spPr>
            <a:xfrm>
              <a:off x="1581375" y="3646838"/>
              <a:ext cx="230560" cy="5056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a typeface="ＭＳ Ｐゴシック"/>
              </a:endParaRPr>
            </a:p>
          </p:txBody>
        </p:sp>
        <p:sp>
          <p:nvSpPr>
            <p:cNvPr id="14" name="TextBox 13"/>
            <p:cNvSpPr txBox="1"/>
            <p:nvPr/>
          </p:nvSpPr>
          <p:spPr>
            <a:xfrm>
              <a:off x="337268" y="1478382"/>
              <a:ext cx="4079002" cy="369332"/>
            </a:xfrm>
            <a:prstGeom prst="rect">
              <a:avLst/>
            </a:prstGeom>
            <a:noFill/>
          </p:spPr>
          <p:txBody>
            <a:bodyPr wrap="none" rtlCol="0">
              <a:spAutoFit/>
            </a:bodyPr>
            <a:lstStyle/>
            <a:p>
              <a:pPr>
                <a:defRPr/>
              </a:pPr>
              <a:r>
                <a:rPr lang="en-US" dirty="0">
                  <a:solidFill>
                    <a:prstClr val="black"/>
                  </a:solidFill>
                  <a:latin typeface="Arial"/>
                  <a:ea typeface="ＭＳ Ｐゴシック"/>
                </a:rPr>
                <a:t>Weather model and forecasts </a:t>
              </a:r>
              <a:r>
                <a:rPr lang="en-US" dirty="0">
                  <a:solidFill>
                    <a:srgbClr val="FF0000"/>
                  </a:solidFill>
                  <a:latin typeface="Arial"/>
                  <a:ea typeface="ＭＳ Ｐゴシック"/>
                </a:rPr>
                <a:t>(HRRR)</a:t>
              </a:r>
            </a:p>
          </p:txBody>
        </p:sp>
        <p:sp>
          <p:nvSpPr>
            <p:cNvPr id="15" name="TextBox 14"/>
            <p:cNvSpPr txBox="1"/>
            <p:nvPr/>
          </p:nvSpPr>
          <p:spPr>
            <a:xfrm>
              <a:off x="337268" y="6379406"/>
              <a:ext cx="4019049" cy="369332"/>
            </a:xfrm>
            <a:prstGeom prst="rect">
              <a:avLst/>
            </a:prstGeom>
            <a:noFill/>
          </p:spPr>
          <p:txBody>
            <a:bodyPr wrap="none" rtlCol="0">
              <a:spAutoFit/>
            </a:bodyPr>
            <a:lstStyle/>
            <a:p>
              <a:pPr>
                <a:defRPr/>
              </a:pPr>
              <a:r>
                <a:rPr lang="en-US" dirty="0">
                  <a:solidFill>
                    <a:prstClr val="black"/>
                  </a:solidFill>
                  <a:latin typeface="Arial"/>
                  <a:ea typeface="ＭＳ Ｐゴシック"/>
                </a:rPr>
                <a:t>Land-Atmosphere Model </a:t>
              </a:r>
              <a:r>
                <a:rPr lang="en-US" dirty="0">
                  <a:solidFill>
                    <a:srgbClr val="FF0000"/>
                  </a:solidFill>
                  <a:latin typeface="Arial"/>
                  <a:ea typeface="ＭＳ Ｐゴシック"/>
                </a:rPr>
                <a:t>(NOAH-MP)</a:t>
              </a:r>
            </a:p>
          </p:txBody>
        </p:sp>
        <p:sp>
          <p:nvSpPr>
            <p:cNvPr id="16" name="TextBox 15"/>
            <p:cNvSpPr txBox="1"/>
            <p:nvPr/>
          </p:nvSpPr>
          <p:spPr>
            <a:xfrm>
              <a:off x="1811934" y="3699357"/>
              <a:ext cx="1518364" cy="369332"/>
            </a:xfrm>
            <a:prstGeom prst="rect">
              <a:avLst/>
            </a:prstGeom>
            <a:noFill/>
          </p:spPr>
          <p:txBody>
            <a:bodyPr wrap="none" rtlCol="0">
              <a:spAutoFit/>
            </a:bodyPr>
            <a:lstStyle/>
            <a:p>
              <a:pPr>
                <a:defRPr/>
              </a:pPr>
              <a:r>
                <a:rPr lang="en-US" dirty="0">
                  <a:solidFill>
                    <a:prstClr val="black"/>
                  </a:solidFill>
                  <a:latin typeface="Arial"/>
                  <a:ea typeface="ＭＳ Ｐゴシック"/>
                </a:rPr>
                <a:t>Precipitation </a:t>
              </a:r>
            </a:p>
          </p:txBody>
        </p:sp>
        <p:sp>
          <p:nvSpPr>
            <p:cNvPr id="22" name="TextBox 21"/>
            <p:cNvSpPr txBox="1"/>
            <p:nvPr/>
          </p:nvSpPr>
          <p:spPr>
            <a:xfrm>
              <a:off x="591992" y="3685545"/>
              <a:ext cx="1116652" cy="369332"/>
            </a:xfrm>
            <a:prstGeom prst="rect">
              <a:avLst/>
            </a:prstGeom>
            <a:noFill/>
          </p:spPr>
          <p:txBody>
            <a:bodyPr wrap="none" rtlCol="0">
              <a:spAutoFit/>
            </a:bodyPr>
            <a:lstStyle/>
            <a:p>
              <a:pPr>
                <a:defRPr/>
              </a:pPr>
              <a:r>
                <a:rPr lang="en-US" dirty="0">
                  <a:solidFill>
                    <a:prstClr val="black"/>
                  </a:solidFill>
                  <a:latin typeface="Arial"/>
                  <a:ea typeface="ＭＳ Ｐゴシック"/>
                </a:rPr>
                <a:t>Weather </a:t>
              </a:r>
            </a:p>
          </p:txBody>
        </p:sp>
      </p:grpSp>
      <p:pic>
        <p:nvPicPr>
          <p:cNvPr id="30" name="Mississippi_20080301_200805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0438" t="18045" r="15917" b="19292"/>
          <a:stretch/>
        </p:blipFill>
        <p:spPr>
          <a:xfrm>
            <a:off x="5531509" y="3884282"/>
            <a:ext cx="2777397" cy="2050925"/>
          </a:xfrm>
          <a:prstGeom prst="rect">
            <a:avLst/>
          </a:prstGeom>
          <a:ln w="3175">
            <a:solidFill>
              <a:schemeClr val="bg1">
                <a:lumMod val="65000"/>
              </a:schemeClr>
            </a:solidFill>
          </a:ln>
          <a:effectLst>
            <a:outerShdw blurRad="50800" dist="38100" dir="2700000" algn="tl" rotWithShape="0">
              <a:srgbClr val="000000">
                <a:alpha val="43000"/>
              </a:srgbClr>
            </a:outerShdw>
          </a:effectLst>
        </p:spPr>
      </p:pic>
      <p:sp>
        <p:nvSpPr>
          <p:cNvPr id="3" name="TextBox 2"/>
          <p:cNvSpPr txBox="1"/>
          <p:nvPr/>
        </p:nvSpPr>
        <p:spPr>
          <a:xfrm>
            <a:off x="3668053" y="2142226"/>
            <a:ext cx="1737463" cy="646331"/>
          </a:xfrm>
          <a:prstGeom prst="rect">
            <a:avLst/>
          </a:prstGeom>
          <a:noFill/>
        </p:spPr>
        <p:txBody>
          <a:bodyPr wrap="square" rtlCol="0">
            <a:spAutoFit/>
          </a:bodyPr>
          <a:lstStyle/>
          <a:p>
            <a:pPr algn="ctr">
              <a:defRPr/>
            </a:pPr>
            <a:r>
              <a:rPr lang="en-US" dirty="0">
                <a:solidFill>
                  <a:prstClr val="black"/>
                </a:solidFill>
                <a:latin typeface="Arial"/>
                <a:ea typeface="ＭＳ Ｐゴシック"/>
              </a:rPr>
              <a:t>Catchment-level forecasts</a:t>
            </a:r>
          </a:p>
        </p:txBody>
      </p:sp>
      <p:pic>
        <p:nvPicPr>
          <p:cNvPr id="5" name="Picture 4"/>
          <p:cNvPicPr>
            <a:picLocks noChangeAspect="1"/>
          </p:cNvPicPr>
          <p:nvPr/>
        </p:nvPicPr>
        <p:blipFill>
          <a:blip r:embed="rId8"/>
          <a:stretch>
            <a:fillRect/>
          </a:stretch>
        </p:blipFill>
        <p:spPr>
          <a:xfrm>
            <a:off x="3685813" y="2788556"/>
            <a:ext cx="1820036" cy="1187866"/>
          </a:xfrm>
          <a:prstGeom prst="rect">
            <a:avLst/>
          </a:prstGeom>
        </p:spPr>
      </p:pic>
      <p:sp>
        <p:nvSpPr>
          <p:cNvPr id="23" name="TextBox 22"/>
          <p:cNvSpPr txBox="1"/>
          <p:nvPr/>
        </p:nvSpPr>
        <p:spPr>
          <a:xfrm>
            <a:off x="191805" y="6463119"/>
            <a:ext cx="3954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Arial"/>
                <a:ea typeface="ＭＳ Ｐゴシック"/>
              </a:rPr>
              <a:t>Based on slide </a:t>
            </a: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from David Maidment</a:t>
            </a:r>
          </a:p>
        </p:txBody>
      </p:sp>
      <p:sp>
        <p:nvSpPr>
          <p:cNvPr id="8" name="TextBox 7"/>
          <p:cNvSpPr txBox="1"/>
          <p:nvPr/>
        </p:nvSpPr>
        <p:spPr>
          <a:xfrm>
            <a:off x="8809150" y="4369403"/>
            <a:ext cx="3284112" cy="923330"/>
          </a:xfrm>
          <a:prstGeom prst="rect">
            <a:avLst/>
          </a:prstGeom>
          <a:noFill/>
        </p:spPr>
        <p:txBody>
          <a:bodyPr wrap="square" rtlCol="0">
            <a:spAutoFit/>
          </a:bodyPr>
          <a:lstStyle/>
          <a:p>
            <a:r>
              <a:rPr lang="en-US" dirty="0" smtClean="0"/>
              <a:t>Routing here may be improved using HAND derived channel hydraulic properties</a:t>
            </a:r>
            <a:endParaRPr lang="en-US" dirty="0"/>
          </a:p>
        </p:txBody>
      </p:sp>
    </p:spTree>
    <p:extLst>
      <p:ext uri="{BB962C8B-B14F-4D97-AF65-F5344CB8AC3E}">
        <p14:creationId xmlns:p14="http://schemas.microsoft.com/office/powerpoint/2010/main" val="425429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3"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Stream Reach Segmentation</a:t>
            </a:r>
            <a:endParaRPr lang="en-US" dirty="0"/>
          </a:p>
        </p:txBody>
      </p:sp>
      <p:sp>
        <p:nvSpPr>
          <p:cNvPr id="3" name="Content Placeholder 2"/>
          <p:cNvSpPr>
            <a:spLocks noGrp="1"/>
          </p:cNvSpPr>
          <p:nvPr>
            <p:ph idx="1"/>
          </p:nvPr>
        </p:nvSpPr>
        <p:spPr>
          <a:xfrm>
            <a:off x="838200" y="1503653"/>
            <a:ext cx="10515600" cy="4351338"/>
          </a:xfrm>
        </p:spPr>
        <p:txBody>
          <a:bodyPr/>
          <a:lstStyle/>
          <a:p>
            <a:r>
              <a:rPr lang="en-US" dirty="0" smtClean="0"/>
              <a:t>The segmentation of the NHD Plus network was not designed with HAND hydraulic property calculation and routing in mind.  A more uniform segmentation may be better</a:t>
            </a:r>
          </a:p>
        </p:txBody>
      </p:sp>
      <p:pic>
        <p:nvPicPr>
          <p:cNvPr id="4" name="图片 5"/>
          <p:cNvPicPr>
            <a:picLocks/>
          </p:cNvPicPr>
          <p:nvPr/>
        </p:nvPicPr>
        <p:blipFill>
          <a:blip r:embed="rId2">
            <a:extLst>
              <a:ext uri="{28A0092B-C50C-407E-A947-70E740481C1C}">
                <a14:useLocalDpi xmlns:a14="http://schemas.microsoft.com/office/drawing/2010/main" val="0"/>
              </a:ext>
            </a:extLst>
          </a:blip>
          <a:stretch>
            <a:fillRect/>
          </a:stretch>
        </p:blipFill>
        <p:spPr>
          <a:xfrm>
            <a:off x="1946342" y="2996752"/>
            <a:ext cx="8299315" cy="3301016"/>
          </a:xfrm>
          <a:prstGeom prst="rect">
            <a:avLst/>
          </a:prstGeom>
        </p:spPr>
      </p:pic>
      <p:sp>
        <p:nvSpPr>
          <p:cNvPr id="5" name="TextBox 4"/>
          <p:cNvSpPr txBox="1"/>
          <p:nvPr/>
        </p:nvSpPr>
        <p:spPr>
          <a:xfrm>
            <a:off x="191805" y="6463119"/>
            <a:ext cx="3005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lumMod val="50000"/>
                  </a:prstClr>
                </a:solidFill>
                <a:effectLst/>
                <a:uLnTx/>
                <a:uFillTx/>
                <a:latin typeface="Arial"/>
                <a:ea typeface="ＭＳ Ｐゴシック"/>
              </a:rPr>
              <a:t>Illustration from Xing Zheng</a:t>
            </a:r>
            <a:endPar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endParaRPr>
          </a:p>
        </p:txBody>
      </p:sp>
    </p:spTree>
    <p:extLst>
      <p:ext uri="{BB962C8B-B14F-4D97-AF65-F5344CB8AC3E}">
        <p14:creationId xmlns:p14="http://schemas.microsoft.com/office/powerpoint/2010/main" val="22289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224" y="0"/>
            <a:ext cx="10515600" cy="927847"/>
          </a:xfrm>
        </p:spPr>
        <p:txBody>
          <a:bodyPr/>
          <a:lstStyle/>
          <a:p>
            <a:r>
              <a:rPr lang="en-US" dirty="0" smtClean="0"/>
              <a:t>Conclusions and Further Considerations</a:t>
            </a:r>
            <a:endParaRPr lang="en-US" dirty="0"/>
          </a:p>
        </p:txBody>
      </p:sp>
      <p:sp>
        <p:nvSpPr>
          <p:cNvPr id="3" name="Content Placeholder 2"/>
          <p:cNvSpPr>
            <a:spLocks noGrp="1"/>
          </p:cNvSpPr>
          <p:nvPr>
            <p:ph idx="1"/>
          </p:nvPr>
        </p:nvSpPr>
        <p:spPr>
          <a:xfrm>
            <a:off x="605118" y="927846"/>
            <a:ext cx="10771094" cy="5553635"/>
          </a:xfrm>
        </p:spPr>
        <p:txBody>
          <a:bodyPr>
            <a:normAutofit fontScale="85000" lnSpcReduction="20000"/>
          </a:bodyPr>
          <a:lstStyle/>
          <a:p>
            <a:r>
              <a:rPr lang="en-US" dirty="0" smtClean="0"/>
              <a:t>HAND is </a:t>
            </a:r>
            <a:r>
              <a:rPr lang="en-US" dirty="0"/>
              <a:t>a special case of </a:t>
            </a:r>
            <a:r>
              <a:rPr lang="en-US" dirty="0" err="1">
                <a:solidFill>
                  <a:srgbClr val="FF0000"/>
                </a:solidFill>
              </a:rPr>
              <a:t>TauDEM</a:t>
            </a:r>
            <a:r>
              <a:rPr lang="en-US" dirty="0">
                <a:solidFill>
                  <a:srgbClr val="FF0000"/>
                </a:solidFill>
              </a:rPr>
              <a:t> distance down </a:t>
            </a:r>
            <a:r>
              <a:rPr lang="en-US" dirty="0"/>
              <a:t>DEM proximity measure</a:t>
            </a:r>
          </a:p>
          <a:p>
            <a:r>
              <a:rPr lang="en-US" dirty="0" smtClean="0"/>
              <a:t>The HAND approach suggested as way to rapidly approximate real time flood inundation</a:t>
            </a:r>
          </a:p>
          <a:p>
            <a:r>
              <a:rPr lang="en-US" dirty="0"/>
              <a:t>Serves to support flood inundation mapping where the data to support hydraulic calculations is limited</a:t>
            </a:r>
          </a:p>
          <a:p>
            <a:r>
              <a:rPr lang="en-US" dirty="0" smtClean="0"/>
              <a:t>Neglects details </a:t>
            </a:r>
            <a:r>
              <a:rPr lang="en-US" dirty="0"/>
              <a:t>of the river hydraulics and flow over flood </a:t>
            </a:r>
            <a:r>
              <a:rPr lang="en-US" dirty="0" smtClean="0"/>
              <a:t>plains, but </a:t>
            </a:r>
            <a:r>
              <a:rPr lang="en-US" dirty="0"/>
              <a:t>more detailed approaches </a:t>
            </a:r>
            <a:r>
              <a:rPr lang="en-US" dirty="0" smtClean="0"/>
              <a:t>demand </a:t>
            </a:r>
            <a:r>
              <a:rPr lang="en-US" dirty="0"/>
              <a:t>hard to obtain and uncertain inputs so this may be a helpful approach to get screening level and real time flood maps</a:t>
            </a:r>
            <a:endParaRPr lang="en-US" dirty="0" smtClean="0"/>
          </a:p>
          <a:p>
            <a:r>
              <a:rPr lang="en-US" dirty="0" smtClean="0"/>
              <a:t>Includes an approach to approximate </a:t>
            </a:r>
            <a:r>
              <a:rPr lang="en-US" dirty="0" smtClean="0">
                <a:solidFill>
                  <a:srgbClr val="FF0000"/>
                </a:solidFill>
              </a:rPr>
              <a:t>reach scale hydraulic properties</a:t>
            </a:r>
          </a:p>
          <a:p>
            <a:r>
              <a:rPr lang="en-US" dirty="0"/>
              <a:t>Consider best reach length</a:t>
            </a:r>
          </a:p>
          <a:p>
            <a:r>
              <a:rPr lang="en-US" dirty="0" smtClean="0"/>
              <a:t>Premised </a:t>
            </a:r>
            <a:r>
              <a:rPr lang="en-US" dirty="0"/>
              <a:t>on good elevation model and consistent stream </a:t>
            </a:r>
            <a:r>
              <a:rPr lang="en-US" dirty="0" smtClean="0"/>
              <a:t>raster</a:t>
            </a:r>
          </a:p>
          <a:p>
            <a:pPr lvl="1"/>
            <a:r>
              <a:rPr lang="en-US" dirty="0" smtClean="0"/>
              <a:t>DEM </a:t>
            </a:r>
            <a:r>
              <a:rPr lang="en-US" dirty="0"/>
              <a:t>topography should represent </a:t>
            </a:r>
            <a:r>
              <a:rPr lang="en-US" dirty="0">
                <a:solidFill>
                  <a:srgbClr val="FF0000"/>
                </a:solidFill>
              </a:rPr>
              <a:t>river bed elevations </a:t>
            </a:r>
            <a:r>
              <a:rPr lang="en-US" dirty="0"/>
              <a:t>to maximal extent possible</a:t>
            </a:r>
          </a:p>
          <a:p>
            <a:pPr lvl="1"/>
            <a:r>
              <a:rPr lang="en-US" dirty="0"/>
              <a:t>Research ways to align and </a:t>
            </a:r>
            <a:r>
              <a:rPr lang="en-US" dirty="0">
                <a:solidFill>
                  <a:srgbClr val="FF0000"/>
                </a:solidFill>
              </a:rPr>
              <a:t>reconcile elevation and hydrography </a:t>
            </a:r>
            <a:r>
              <a:rPr lang="en-US" dirty="0"/>
              <a:t>(present obstacle removal approach not ideal)</a:t>
            </a:r>
          </a:p>
          <a:p>
            <a:r>
              <a:rPr lang="en-US" dirty="0"/>
              <a:t>Has been calculated across continental US using 10 m resolution DEM and </a:t>
            </a:r>
            <a:r>
              <a:rPr lang="en-US" dirty="0" err="1"/>
              <a:t>NHDPlus</a:t>
            </a:r>
            <a:r>
              <a:rPr lang="en-US" dirty="0"/>
              <a:t> streams for use in US National Water Model flood inundation mapping</a:t>
            </a:r>
            <a:endParaRPr lang="nl-NL" dirty="0"/>
          </a:p>
          <a:p>
            <a:r>
              <a:rPr lang="en-US" dirty="0" smtClean="0"/>
              <a:t>Can exploit high </a:t>
            </a:r>
            <a:r>
              <a:rPr lang="en-US" dirty="0"/>
              <a:t>resolution (e.g. LIDAR) data in areas where accuracy is </a:t>
            </a:r>
            <a:r>
              <a:rPr lang="en-US" dirty="0" smtClean="0"/>
              <a:t>critical</a:t>
            </a:r>
            <a:endParaRPr lang="en-US" dirty="0"/>
          </a:p>
          <a:p>
            <a:endParaRPr lang="en-US" dirty="0" smtClean="0"/>
          </a:p>
        </p:txBody>
      </p:sp>
    </p:spTree>
    <p:extLst>
      <p:ext uri="{BB962C8B-B14F-4D97-AF65-F5344CB8AC3E}">
        <p14:creationId xmlns:p14="http://schemas.microsoft.com/office/powerpoint/2010/main" val="406540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600" y="174266"/>
            <a:ext cx="11360800" cy="763500"/>
          </a:xfrm>
        </p:spPr>
        <p:txBody>
          <a:bodyPr>
            <a:normAutofit fontScale="90000"/>
          </a:bodyPr>
          <a:lstStyle/>
          <a:p>
            <a:r>
              <a:rPr lang="en-US" dirty="0" smtClean="0"/>
              <a:t>Reading</a:t>
            </a:r>
            <a:endParaRPr lang="en-US" dirty="0"/>
          </a:p>
        </p:txBody>
      </p:sp>
      <p:sp>
        <p:nvSpPr>
          <p:cNvPr id="4" name="Text Placeholder 3"/>
          <p:cNvSpPr>
            <a:spLocks noGrp="1"/>
          </p:cNvSpPr>
          <p:nvPr>
            <p:ph type="body" idx="1"/>
          </p:nvPr>
        </p:nvSpPr>
        <p:spPr>
          <a:xfrm>
            <a:off x="415600" y="533314"/>
            <a:ext cx="11360800" cy="5852290"/>
          </a:xfrm>
        </p:spPr>
        <p:txBody>
          <a:bodyPr>
            <a:noAutofit/>
          </a:bodyPr>
          <a:lstStyle/>
          <a:p>
            <a:pPr marL="0" indent="0">
              <a:lnSpc>
                <a:spcPct val="100000"/>
              </a:lnSpc>
              <a:spcAft>
                <a:spcPts val="600"/>
              </a:spcAft>
              <a:buNone/>
            </a:pPr>
            <a:r>
              <a:rPr lang="en-US" sz="2200" dirty="0" smtClean="0"/>
              <a:t>Prior Work</a:t>
            </a:r>
          </a:p>
          <a:p>
            <a:pPr>
              <a:lnSpc>
                <a:spcPct val="100000"/>
              </a:lnSpc>
              <a:spcAft>
                <a:spcPts val="600"/>
              </a:spcAft>
            </a:pPr>
            <a:r>
              <a:rPr lang="en-US" sz="2200" dirty="0" err="1" smtClean="0"/>
              <a:t>Rodda</a:t>
            </a:r>
            <a:r>
              <a:rPr lang="en-US" sz="2200" dirty="0"/>
              <a:t>, H. J. E., (2005), "The Development and Application of a Flood Risk Model for the Czech Republic," </a:t>
            </a:r>
            <a:r>
              <a:rPr lang="en-US" sz="2200" u="sng" dirty="0"/>
              <a:t>Natural Hazards</a:t>
            </a:r>
            <a:r>
              <a:rPr lang="en-US" sz="2200" dirty="0"/>
              <a:t>, 36(1): 207-220, </a:t>
            </a:r>
            <a:r>
              <a:rPr lang="en-US" sz="2200" u="sng" dirty="0">
                <a:hlinkClick r:id="rId2"/>
              </a:rPr>
              <a:t>http://dx.doi.org/10.1007/s11069-004-4549-4</a:t>
            </a:r>
            <a:r>
              <a:rPr lang="en-US" sz="2200" dirty="0" smtClean="0"/>
              <a:t>.</a:t>
            </a:r>
            <a:endParaRPr lang="en-US" sz="2200" dirty="0"/>
          </a:p>
          <a:p>
            <a:pPr>
              <a:lnSpc>
                <a:spcPct val="100000"/>
              </a:lnSpc>
              <a:spcAft>
                <a:spcPts val="600"/>
              </a:spcAft>
            </a:pPr>
            <a:r>
              <a:rPr lang="en-US" sz="2200" dirty="0" err="1"/>
              <a:t>Rennó</a:t>
            </a:r>
            <a:r>
              <a:rPr lang="en-US" sz="2200" dirty="0"/>
              <a:t>, C. D., A. D. </a:t>
            </a:r>
            <a:r>
              <a:rPr lang="en-US" sz="2200" dirty="0" err="1"/>
              <a:t>Nobre</a:t>
            </a:r>
            <a:r>
              <a:rPr lang="en-US" sz="2200" dirty="0"/>
              <a:t>, L. A. </a:t>
            </a:r>
            <a:r>
              <a:rPr lang="en-US" sz="2200" dirty="0" err="1"/>
              <a:t>Cuartas</a:t>
            </a:r>
            <a:r>
              <a:rPr lang="en-US" sz="2200" dirty="0"/>
              <a:t>, J. V. </a:t>
            </a:r>
            <a:r>
              <a:rPr lang="en-US" sz="2200" dirty="0" err="1"/>
              <a:t>Soares</a:t>
            </a:r>
            <a:r>
              <a:rPr lang="en-US" sz="2200" dirty="0"/>
              <a:t>, M. G. </a:t>
            </a:r>
            <a:r>
              <a:rPr lang="en-US" sz="2200" dirty="0" err="1"/>
              <a:t>Hodnett</a:t>
            </a:r>
            <a:r>
              <a:rPr lang="en-US" sz="2200" dirty="0"/>
              <a:t>, J. </a:t>
            </a:r>
            <a:r>
              <a:rPr lang="en-US" sz="2200" dirty="0" err="1"/>
              <a:t>Tomasella</a:t>
            </a:r>
            <a:r>
              <a:rPr lang="en-US" sz="2200" dirty="0"/>
              <a:t> and M. J. Waterloo, (2008), "HAND, a new terrain descriptor using SRTM-DEM: Mapping terra-</a:t>
            </a:r>
            <a:r>
              <a:rPr lang="en-US" sz="2200" dirty="0" err="1"/>
              <a:t>firme</a:t>
            </a:r>
            <a:r>
              <a:rPr lang="en-US" sz="2200" dirty="0"/>
              <a:t> rainforest environments in Amazonia," </a:t>
            </a:r>
            <a:r>
              <a:rPr lang="en-US" sz="2200" u="sng" dirty="0"/>
              <a:t>Remote Sensing of Environment</a:t>
            </a:r>
            <a:r>
              <a:rPr lang="en-US" sz="2200" dirty="0"/>
              <a:t>, 112(9): 3469-3481, </a:t>
            </a:r>
            <a:r>
              <a:rPr lang="en-US" sz="2200" u="sng" dirty="0">
                <a:hlinkClick r:id="rId3"/>
              </a:rPr>
              <a:t>http://doi.org/10.1016/j.rse.2008.03.018</a:t>
            </a:r>
            <a:r>
              <a:rPr lang="en-US" sz="2200" dirty="0" smtClean="0"/>
              <a:t>.</a:t>
            </a:r>
            <a:endParaRPr lang="en-US" sz="2200" dirty="0"/>
          </a:p>
          <a:p>
            <a:pPr>
              <a:lnSpc>
                <a:spcPct val="100000"/>
              </a:lnSpc>
              <a:spcAft>
                <a:spcPts val="600"/>
              </a:spcAft>
            </a:pPr>
            <a:r>
              <a:rPr lang="en-US" sz="2200" dirty="0" err="1"/>
              <a:t>Nobre</a:t>
            </a:r>
            <a:r>
              <a:rPr lang="en-US" sz="2200" dirty="0"/>
              <a:t>, A. D., L. A. </a:t>
            </a:r>
            <a:r>
              <a:rPr lang="en-US" sz="2200" dirty="0" err="1"/>
              <a:t>Cuartas</a:t>
            </a:r>
            <a:r>
              <a:rPr lang="en-US" sz="2200" dirty="0"/>
              <a:t>, M. </a:t>
            </a:r>
            <a:r>
              <a:rPr lang="en-US" sz="2200" dirty="0" err="1"/>
              <a:t>Hodnett</a:t>
            </a:r>
            <a:r>
              <a:rPr lang="en-US" sz="2200" dirty="0"/>
              <a:t>, C. D. </a:t>
            </a:r>
            <a:r>
              <a:rPr lang="en-US" sz="2200" dirty="0" err="1"/>
              <a:t>Rennó</a:t>
            </a:r>
            <a:r>
              <a:rPr lang="en-US" sz="2200" dirty="0"/>
              <a:t>, G. Rodrigues, A. </a:t>
            </a:r>
            <a:r>
              <a:rPr lang="en-US" sz="2200" dirty="0" err="1"/>
              <a:t>Silveira</a:t>
            </a:r>
            <a:r>
              <a:rPr lang="en-US" sz="2200" dirty="0"/>
              <a:t>, M. Waterloo and S. </a:t>
            </a:r>
            <a:r>
              <a:rPr lang="en-US" sz="2200" dirty="0" err="1"/>
              <a:t>Saleska</a:t>
            </a:r>
            <a:r>
              <a:rPr lang="en-US" sz="2200" dirty="0"/>
              <a:t>, (2011), "Height Above the Nearest Drainage – a hydrologically relevant new terrain model," Journal of Hydrology, 404(1–2): 13-29, </a:t>
            </a:r>
            <a:r>
              <a:rPr lang="en-US" sz="2200" u="sng" dirty="0">
                <a:hlinkClick r:id="rId4"/>
              </a:rPr>
              <a:t>http://dx.doi.org/10.1016/j.jhydrol.2011.03.051</a:t>
            </a:r>
            <a:r>
              <a:rPr lang="en-US" sz="2200" dirty="0" smtClean="0"/>
              <a:t>.</a:t>
            </a:r>
            <a:endParaRPr lang="en-US" sz="2200" dirty="0"/>
          </a:p>
          <a:p>
            <a:pPr>
              <a:lnSpc>
                <a:spcPct val="100000"/>
              </a:lnSpc>
              <a:spcAft>
                <a:spcPts val="600"/>
              </a:spcAft>
            </a:pPr>
            <a:r>
              <a:rPr lang="en-US" sz="2200" dirty="0" err="1"/>
              <a:t>Tesfa</a:t>
            </a:r>
            <a:r>
              <a:rPr lang="en-US" sz="2200" dirty="0"/>
              <a:t>, T. K., D. G. Tarboton, D. W. Watson, K. A. T. </a:t>
            </a:r>
            <a:r>
              <a:rPr lang="en-US" sz="2200" dirty="0" err="1"/>
              <a:t>Schreuders</a:t>
            </a:r>
            <a:r>
              <a:rPr lang="en-US" sz="2200" dirty="0"/>
              <a:t>, M. E. Baker and R. M. Wallace, (2011), "Extraction of hydrological proximity measures from DEMs using parallel processing," </a:t>
            </a:r>
            <a:r>
              <a:rPr lang="en-US" sz="2200" u="sng" dirty="0"/>
              <a:t>Environmental Modelling &amp; Software</a:t>
            </a:r>
            <a:r>
              <a:rPr lang="en-US" sz="2200" dirty="0"/>
              <a:t>, 26(12): 1696-1709, </a:t>
            </a:r>
            <a:r>
              <a:rPr lang="en-US" sz="2200" u="sng" dirty="0">
                <a:hlinkClick r:id="rId5"/>
              </a:rPr>
              <a:t>http://dx.doi.org/10.1016/j.envsoft.2011.07.018</a:t>
            </a:r>
            <a:r>
              <a:rPr lang="en-US" sz="2200" dirty="0" smtClean="0"/>
              <a:t>.</a:t>
            </a:r>
            <a:endParaRPr lang="en-US" sz="2200" dirty="0"/>
          </a:p>
          <a:p>
            <a:pPr>
              <a:lnSpc>
                <a:spcPct val="100000"/>
              </a:lnSpc>
              <a:spcAft>
                <a:spcPts val="600"/>
              </a:spcAft>
            </a:pPr>
            <a:r>
              <a:rPr lang="en-US" sz="2200" dirty="0" err="1"/>
              <a:t>Nobre</a:t>
            </a:r>
            <a:r>
              <a:rPr lang="en-US" sz="2200" dirty="0"/>
              <a:t>, A. D., L. A. </a:t>
            </a:r>
            <a:r>
              <a:rPr lang="en-US" sz="2200" dirty="0" err="1"/>
              <a:t>Cuartas</a:t>
            </a:r>
            <a:r>
              <a:rPr lang="en-US" sz="2200" dirty="0"/>
              <a:t>, M. R. </a:t>
            </a:r>
            <a:r>
              <a:rPr lang="en-US" sz="2200" dirty="0" err="1"/>
              <a:t>Momo</a:t>
            </a:r>
            <a:r>
              <a:rPr lang="en-US" sz="2200" dirty="0"/>
              <a:t>, D. L. </a:t>
            </a:r>
            <a:r>
              <a:rPr lang="en-US" sz="2200" dirty="0" err="1"/>
              <a:t>Severo</a:t>
            </a:r>
            <a:r>
              <a:rPr lang="en-US" sz="2200" dirty="0"/>
              <a:t>, A. </a:t>
            </a:r>
            <a:r>
              <a:rPr lang="en-US" sz="2200" dirty="0" err="1"/>
              <a:t>Pinheiro</a:t>
            </a:r>
            <a:r>
              <a:rPr lang="en-US" sz="2200" dirty="0"/>
              <a:t> and C. A. </a:t>
            </a:r>
            <a:r>
              <a:rPr lang="en-US" sz="2200" dirty="0" err="1"/>
              <a:t>Nobre</a:t>
            </a:r>
            <a:r>
              <a:rPr lang="en-US" sz="2200" dirty="0"/>
              <a:t>, (2016), "HAND contour: a new proxy predictor of inundation extent," Hydrological Processes, 30(2): 320-333, </a:t>
            </a:r>
            <a:r>
              <a:rPr lang="en-US" sz="2200" u="sng" dirty="0">
                <a:hlinkClick r:id="rId6"/>
              </a:rPr>
              <a:t>http://dx.doi.org/10.1002/hyp.10581</a:t>
            </a:r>
            <a:r>
              <a:rPr lang="en-US" sz="2200" dirty="0"/>
              <a:t>.</a:t>
            </a:r>
          </a:p>
        </p:txBody>
      </p:sp>
    </p:spTree>
    <p:extLst>
      <p:ext uri="{BB962C8B-B14F-4D97-AF65-F5344CB8AC3E}">
        <p14:creationId xmlns:p14="http://schemas.microsoft.com/office/powerpoint/2010/main" val="2987887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5600" y="174266"/>
            <a:ext cx="11360800" cy="763500"/>
          </a:xfrm>
        </p:spPr>
        <p:txBody>
          <a:bodyPr>
            <a:normAutofit fontScale="90000"/>
          </a:bodyPr>
          <a:lstStyle/>
          <a:p>
            <a:r>
              <a:rPr lang="en-US" dirty="0" smtClean="0"/>
              <a:t>Reading</a:t>
            </a:r>
            <a:endParaRPr lang="en-US" dirty="0"/>
          </a:p>
        </p:txBody>
      </p:sp>
      <p:sp>
        <p:nvSpPr>
          <p:cNvPr id="4" name="Text Placeholder 3"/>
          <p:cNvSpPr>
            <a:spLocks noGrp="1"/>
          </p:cNvSpPr>
          <p:nvPr>
            <p:ph type="body" idx="1"/>
          </p:nvPr>
        </p:nvSpPr>
        <p:spPr>
          <a:xfrm>
            <a:off x="415600" y="1005710"/>
            <a:ext cx="11360800" cy="5852290"/>
          </a:xfrm>
        </p:spPr>
        <p:txBody>
          <a:bodyPr>
            <a:noAutofit/>
          </a:bodyPr>
          <a:lstStyle/>
          <a:p>
            <a:pPr marL="0" indent="0">
              <a:lnSpc>
                <a:spcPct val="100000"/>
              </a:lnSpc>
              <a:spcAft>
                <a:spcPts val="600"/>
              </a:spcAft>
              <a:buNone/>
            </a:pPr>
            <a:r>
              <a:rPr lang="en-US" sz="2200" dirty="0" smtClean="0"/>
              <a:t>Papers just out</a:t>
            </a:r>
          </a:p>
          <a:p>
            <a:pPr marL="0" indent="0">
              <a:lnSpc>
                <a:spcPct val="100000"/>
              </a:lnSpc>
              <a:spcAft>
                <a:spcPts val="600"/>
              </a:spcAft>
              <a:buNone/>
            </a:pPr>
            <a:endParaRPr lang="en-US" sz="2200" dirty="0" smtClean="0"/>
          </a:p>
          <a:p>
            <a:pPr>
              <a:lnSpc>
                <a:spcPct val="100000"/>
              </a:lnSpc>
              <a:spcAft>
                <a:spcPts val="600"/>
              </a:spcAft>
            </a:pPr>
            <a:r>
              <a:rPr lang="en-US" sz="2200" dirty="0"/>
              <a:t>Zheng, X., D. G. Tarboton, D. R. Maidment, Y. Y. Liu and P. Passalacqua, (2018), "River Channel Geometry and Rating Curve Estimation Using Height above the Nearest Drainage," </a:t>
            </a:r>
            <a:r>
              <a:rPr lang="en-US" sz="2200" u="sng" dirty="0"/>
              <a:t>JAWRA Journal of the American Water Resources Association</a:t>
            </a:r>
            <a:r>
              <a:rPr lang="en-US" sz="2200" dirty="0"/>
              <a:t>, 54(4): 785-806, </a:t>
            </a:r>
            <a:r>
              <a:rPr lang="en-US" sz="2200" dirty="0">
                <a:hlinkClick r:id="rId2"/>
              </a:rPr>
              <a:t>http://doi.org/10.1111/1752-1688.12661</a:t>
            </a:r>
            <a:r>
              <a:rPr lang="en-US" sz="2200" dirty="0" smtClean="0"/>
              <a:t>. </a:t>
            </a:r>
          </a:p>
          <a:p>
            <a:pPr marL="0" indent="0">
              <a:lnSpc>
                <a:spcPct val="100000"/>
              </a:lnSpc>
              <a:spcAft>
                <a:spcPts val="600"/>
              </a:spcAft>
              <a:buNone/>
            </a:pPr>
            <a:endParaRPr lang="en-US" sz="2200" dirty="0"/>
          </a:p>
          <a:p>
            <a:pPr>
              <a:lnSpc>
                <a:spcPct val="100000"/>
              </a:lnSpc>
              <a:spcAft>
                <a:spcPts val="600"/>
              </a:spcAft>
            </a:pPr>
            <a:r>
              <a:rPr lang="en-US" sz="2200" dirty="0"/>
              <a:t>Liu, Y. Y., D. R. Maidment, D. G. Tarboton, X. Zheng and S. Wang, (2018), "A </a:t>
            </a:r>
            <a:r>
              <a:rPr lang="en-US" sz="2200" dirty="0" err="1"/>
              <a:t>CyberGIS</a:t>
            </a:r>
            <a:r>
              <a:rPr lang="en-US" sz="2200" dirty="0"/>
              <a:t> Integration and Computation Framework for High-Resolution Continental-Scale Flood Inundation Mapping," </a:t>
            </a:r>
            <a:r>
              <a:rPr lang="en-US" sz="2200" u="sng" dirty="0"/>
              <a:t>JAWRA Journal of the American Water Resources Association</a:t>
            </a:r>
            <a:r>
              <a:rPr lang="en-US" sz="2200" dirty="0"/>
              <a:t>, 54(4): 770-784, </a:t>
            </a:r>
            <a:r>
              <a:rPr lang="en-US" sz="2200" dirty="0">
                <a:hlinkClick r:id="rId3"/>
              </a:rPr>
              <a:t>https://doi.org/10.1111/1752-1688.12660</a:t>
            </a:r>
            <a:r>
              <a:rPr lang="en-US" sz="2200" dirty="0" smtClean="0"/>
              <a:t>. </a:t>
            </a:r>
            <a:endParaRPr lang="en-US" sz="2200" dirty="0"/>
          </a:p>
          <a:p>
            <a:pPr marL="0" indent="0">
              <a:lnSpc>
                <a:spcPct val="100000"/>
              </a:lnSpc>
              <a:spcAft>
                <a:spcPts val="600"/>
              </a:spcAft>
              <a:buNone/>
            </a:pPr>
            <a:endParaRPr lang="en-US" sz="2200" dirty="0"/>
          </a:p>
          <a:p>
            <a:pPr marL="0" indent="0">
              <a:lnSpc>
                <a:spcPct val="100000"/>
              </a:lnSpc>
              <a:spcAft>
                <a:spcPts val="600"/>
              </a:spcAft>
              <a:buNone/>
            </a:pPr>
            <a:endParaRPr lang="en-US" sz="2200" dirty="0" smtClean="0"/>
          </a:p>
        </p:txBody>
      </p:sp>
    </p:spTree>
    <p:extLst>
      <p:ext uri="{BB962C8B-B14F-4D97-AF65-F5344CB8AC3E}">
        <p14:creationId xmlns:p14="http://schemas.microsoft.com/office/powerpoint/2010/main" val="118682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88901" y="972251"/>
            <a:ext cx="9144000" cy="4981091"/>
          </a:xfrm>
          <a:prstGeom prst="rect">
            <a:avLst/>
          </a:prstGeom>
        </p:spPr>
      </p:pic>
      <p:graphicFrame>
        <p:nvGraphicFramePr>
          <p:cNvPr id="5" name="Object 4"/>
          <p:cNvGraphicFramePr>
            <a:graphicFrameLocks noChangeAspect="1"/>
          </p:cNvGraphicFramePr>
          <p:nvPr>
            <p:extLst/>
          </p:nvPr>
        </p:nvGraphicFramePr>
        <p:xfrm>
          <a:off x="354752" y="599276"/>
          <a:ext cx="2750950" cy="2956959"/>
        </p:xfrm>
        <a:graphic>
          <a:graphicData uri="http://schemas.openxmlformats.org/presentationml/2006/ole">
            <mc:AlternateContent xmlns:mc="http://schemas.openxmlformats.org/markup-compatibility/2006">
              <mc:Choice xmlns:v="urn:schemas-microsoft-com:vml" Requires="v">
                <p:oleObj spid="_x0000_s4108" name="Clip" r:id="rId4" imgW="3025440" imgH="3252600" progId="MS_ClipArt_Gallery.2">
                  <p:embed/>
                </p:oleObj>
              </mc:Choice>
              <mc:Fallback>
                <p:oleObj name="Clip" r:id="rId4" imgW="3025440" imgH="3252600" progId="MS_ClipArt_Gallery.2">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52" y="599276"/>
                        <a:ext cx="2750950" cy="2956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5"/>
          <p:cNvSpPr/>
          <p:nvPr/>
        </p:nvSpPr>
        <p:spPr>
          <a:xfrm>
            <a:off x="3953427" y="322277"/>
            <a:ext cx="4285147" cy="553998"/>
          </a:xfrm>
          <a:prstGeom prst="rect">
            <a:avLst/>
          </a:prstGeom>
        </p:spPr>
        <p:txBody>
          <a:bodyPr wrap="none">
            <a:spAutoFit/>
          </a:bodyPr>
          <a:lstStyle/>
          <a:p>
            <a:pPr algn="ctr"/>
            <a:r>
              <a:rPr lang="en-US" sz="3000" b="1" dirty="0">
                <a:solidFill>
                  <a:srgbClr val="007AC2"/>
                </a:solidFill>
              </a:rPr>
              <a:t>HAND 10m for CONUS</a:t>
            </a:r>
            <a:endParaRPr lang="en-US" dirty="0"/>
          </a:p>
        </p:txBody>
      </p:sp>
      <p:sp>
        <p:nvSpPr>
          <p:cNvPr id="2" name="Title 1"/>
          <p:cNvSpPr>
            <a:spLocks noGrp="1"/>
          </p:cNvSpPr>
          <p:nvPr>
            <p:ph type="title"/>
          </p:nvPr>
        </p:nvSpPr>
        <p:spPr>
          <a:xfrm>
            <a:off x="-56598" y="4625148"/>
            <a:ext cx="3162300" cy="698500"/>
          </a:xfrm>
        </p:spPr>
        <p:txBody>
          <a:bodyPr>
            <a:normAutofit fontScale="90000"/>
          </a:bodyPr>
          <a:lstStyle/>
          <a:p>
            <a:pPr algn="ctr"/>
            <a:r>
              <a:rPr lang="en-US" b="0" dirty="0" smtClean="0">
                <a:solidFill>
                  <a:srgbClr val="FF0000"/>
                </a:solidFill>
              </a:rPr>
              <a:t>Are there any questions?</a:t>
            </a:r>
            <a:endParaRPr lang="en-US" dirty="0">
              <a:solidFill>
                <a:srgbClr val="FF0000"/>
              </a:solidFill>
            </a:endParaRPr>
          </a:p>
        </p:txBody>
      </p:sp>
    </p:spTree>
    <p:extLst>
      <p:ext uri="{BB962C8B-B14F-4D97-AF65-F5344CB8AC3E}">
        <p14:creationId xmlns:p14="http://schemas.microsoft.com/office/powerpoint/2010/main" val="315420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850670" y="4865186"/>
            <a:ext cx="3692058" cy="1940063"/>
          </a:xfrm>
          <a:prstGeom prst="rect">
            <a:avLst/>
          </a:prstGeom>
          <a:ln w="3175">
            <a:solidFill>
              <a:schemeClr val="bg1">
                <a:lumMod val="65000"/>
              </a:schemeClr>
            </a:solidFill>
          </a:ln>
        </p:spPr>
      </p:pic>
      <p:pic>
        <p:nvPicPr>
          <p:cNvPr id="13" name="Picture 12"/>
          <p:cNvPicPr>
            <a:picLocks noChangeAspect="1"/>
          </p:cNvPicPr>
          <p:nvPr/>
        </p:nvPicPr>
        <p:blipFill>
          <a:blip r:embed="rId3"/>
          <a:stretch>
            <a:fillRect/>
          </a:stretch>
        </p:blipFill>
        <p:spPr>
          <a:xfrm>
            <a:off x="2918429" y="3557759"/>
            <a:ext cx="3090337" cy="1976202"/>
          </a:xfrm>
          <a:prstGeom prst="rect">
            <a:avLst/>
          </a:prstGeom>
          <a:ln w="3175">
            <a:solidFill>
              <a:schemeClr val="bg1">
                <a:lumMod val="65000"/>
              </a:schemeClr>
            </a:solidFill>
          </a:ln>
        </p:spPr>
      </p:pic>
      <p:pic>
        <p:nvPicPr>
          <p:cNvPr id="11" name="Picture 10"/>
          <p:cNvPicPr>
            <a:picLocks noChangeAspect="1"/>
          </p:cNvPicPr>
          <p:nvPr/>
        </p:nvPicPr>
        <p:blipFill>
          <a:blip r:embed="rId4"/>
          <a:stretch>
            <a:fillRect/>
          </a:stretch>
        </p:blipFill>
        <p:spPr>
          <a:xfrm>
            <a:off x="175836" y="1035234"/>
            <a:ext cx="2412201" cy="1545620"/>
          </a:xfrm>
          <a:prstGeom prst="rect">
            <a:avLst/>
          </a:prstGeom>
        </p:spPr>
      </p:pic>
      <p:pic>
        <p:nvPicPr>
          <p:cNvPr id="12" name="Picture 11"/>
          <p:cNvPicPr>
            <a:picLocks noChangeAspect="1"/>
          </p:cNvPicPr>
          <p:nvPr/>
        </p:nvPicPr>
        <p:blipFill>
          <a:blip r:embed="rId5"/>
          <a:stretch>
            <a:fillRect/>
          </a:stretch>
        </p:blipFill>
        <p:spPr>
          <a:xfrm>
            <a:off x="2035212" y="2296738"/>
            <a:ext cx="2062591" cy="1845130"/>
          </a:xfrm>
          <a:prstGeom prst="rect">
            <a:avLst/>
          </a:prstGeom>
          <a:ln w="3175">
            <a:solidFill>
              <a:schemeClr val="bg1">
                <a:lumMod val="65000"/>
              </a:schemeClr>
            </a:solidFill>
          </a:ln>
        </p:spPr>
      </p:pic>
      <p:grpSp>
        <p:nvGrpSpPr>
          <p:cNvPr id="10" name="Group 9"/>
          <p:cNvGrpSpPr/>
          <p:nvPr/>
        </p:nvGrpSpPr>
        <p:grpSpPr>
          <a:xfrm>
            <a:off x="1068603" y="1698285"/>
            <a:ext cx="6452234" cy="4510077"/>
            <a:chOff x="1257309" y="2300748"/>
            <a:chExt cx="4640922" cy="3243977"/>
          </a:xfrm>
        </p:grpSpPr>
        <p:sp>
          <p:nvSpPr>
            <p:cNvPr id="3" name="TextBox 2"/>
            <p:cNvSpPr txBox="1"/>
            <p:nvPr/>
          </p:nvSpPr>
          <p:spPr>
            <a:xfrm>
              <a:off x="1257309" y="2308778"/>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Discharge</a:t>
              </a:r>
            </a:p>
          </p:txBody>
        </p:sp>
        <p:sp>
          <p:nvSpPr>
            <p:cNvPr id="4" name="TextBox 3"/>
            <p:cNvSpPr txBox="1"/>
            <p:nvPr/>
          </p:nvSpPr>
          <p:spPr>
            <a:xfrm>
              <a:off x="2728180" y="3059068"/>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Depth</a:t>
              </a:r>
            </a:p>
          </p:txBody>
        </p:sp>
        <p:sp>
          <p:nvSpPr>
            <p:cNvPr id="5" name="TextBox 4"/>
            <p:cNvSpPr txBox="1"/>
            <p:nvPr/>
          </p:nvSpPr>
          <p:spPr>
            <a:xfrm>
              <a:off x="3634173" y="3904999"/>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Inundation</a:t>
              </a:r>
            </a:p>
          </p:txBody>
        </p:sp>
        <p:sp>
          <p:nvSpPr>
            <p:cNvPr id="6" name="TextBox 5"/>
            <p:cNvSpPr txBox="1"/>
            <p:nvPr/>
          </p:nvSpPr>
          <p:spPr>
            <a:xfrm>
              <a:off x="4983831" y="4630325"/>
              <a:ext cx="914400" cy="914400"/>
            </a:xfrm>
            <a:prstGeom prst="rect">
              <a:avLst/>
            </a:prstGeom>
            <a:noFill/>
            <a:effectLst/>
          </p:spPr>
          <p:txBody>
            <a:bodyPr wrap="none" lIns="0" tIns="0" rIns="0" bIns="0" rtlCol="0">
              <a:noAutofit/>
            </a:bodyPr>
            <a:lstStyle/>
            <a:p>
              <a:pPr eaLnBrk="0" hangingPunct="0">
                <a:lnSpc>
                  <a:spcPts val="1800"/>
                </a:lnSpc>
                <a:defRPr/>
              </a:pPr>
              <a:r>
                <a:rPr lang="en-US" sz="2400" b="1" i="1" dirty="0">
                  <a:solidFill>
                    <a:srgbClr val="FF0000"/>
                  </a:solidFill>
                  <a:latin typeface="Arial"/>
                  <a:ea typeface="ＭＳ Ｐゴシック"/>
                </a:rPr>
                <a:t>Impact</a:t>
              </a:r>
            </a:p>
          </p:txBody>
        </p:sp>
        <p:sp>
          <p:nvSpPr>
            <p:cNvPr id="7" name="Bent Arrow 6"/>
            <p:cNvSpPr/>
            <p:nvPr/>
          </p:nvSpPr>
          <p:spPr bwMode="auto">
            <a:xfrm rot="5400000">
              <a:off x="2438255" y="2281083"/>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2000" b="1" dirty="0">
                <a:solidFill>
                  <a:srgbClr val="000000"/>
                </a:solidFill>
                <a:latin typeface="Arial"/>
                <a:ea typeface="ＭＳ Ｐゴシック"/>
              </a:endParaRPr>
            </a:p>
          </p:txBody>
        </p:sp>
        <p:sp>
          <p:nvSpPr>
            <p:cNvPr id="8" name="Bent Arrow 7"/>
            <p:cNvSpPr/>
            <p:nvPr/>
          </p:nvSpPr>
          <p:spPr bwMode="auto">
            <a:xfrm rot="5400000">
              <a:off x="3561246" y="3029050"/>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2000" b="1" dirty="0">
                <a:solidFill>
                  <a:srgbClr val="000000"/>
                </a:solidFill>
                <a:latin typeface="Arial"/>
                <a:ea typeface="ＭＳ Ｐゴシック"/>
              </a:endParaRPr>
            </a:p>
          </p:txBody>
        </p:sp>
        <p:sp>
          <p:nvSpPr>
            <p:cNvPr id="9" name="Bent Arrow 8"/>
            <p:cNvSpPr/>
            <p:nvPr/>
          </p:nvSpPr>
          <p:spPr bwMode="auto">
            <a:xfrm rot="5400000">
              <a:off x="4821289" y="3825464"/>
              <a:ext cx="609600" cy="648930"/>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2000" b="1" dirty="0">
                <a:solidFill>
                  <a:srgbClr val="000000"/>
                </a:solidFill>
                <a:latin typeface="Arial"/>
                <a:ea typeface="ＭＳ Ｐゴシック"/>
              </a:endParaRPr>
            </a:p>
          </p:txBody>
        </p:sp>
      </p:grpSp>
      <p:sp>
        <p:nvSpPr>
          <p:cNvPr id="16" name="TextBox 15"/>
          <p:cNvSpPr txBox="1"/>
          <p:nvPr/>
        </p:nvSpPr>
        <p:spPr>
          <a:xfrm>
            <a:off x="4178747" y="2100272"/>
            <a:ext cx="3775658"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Transform discharge to depth by rating </a:t>
            </a:r>
            <a:r>
              <a:rPr lang="en-US" b="1" dirty="0" smtClean="0">
                <a:solidFill>
                  <a:srgbClr val="0070C0"/>
                </a:solidFill>
                <a:latin typeface="Arial"/>
                <a:ea typeface="ＭＳ Ｐゴシック"/>
              </a:rPr>
              <a:t>curve or </a:t>
            </a:r>
            <a:r>
              <a:rPr lang="en-US" b="1" dirty="0">
                <a:solidFill>
                  <a:srgbClr val="0070C0"/>
                </a:solidFill>
                <a:latin typeface="Arial"/>
                <a:ea typeface="ＭＳ Ｐゴシック"/>
              </a:rPr>
              <a:t>hydraulic model</a:t>
            </a:r>
          </a:p>
        </p:txBody>
      </p:sp>
      <p:sp>
        <p:nvSpPr>
          <p:cNvPr id="17" name="TextBox 16"/>
          <p:cNvSpPr txBox="1"/>
          <p:nvPr/>
        </p:nvSpPr>
        <p:spPr>
          <a:xfrm>
            <a:off x="6066576" y="3235462"/>
            <a:ext cx="3728055"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Create flood inundation map from water depth</a:t>
            </a:r>
          </a:p>
        </p:txBody>
      </p:sp>
      <p:sp>
        <p:nvSpPr>
          <p:cNvPr id="18" name="TextBox 17"/>
          <p:cNvSpPr txBox="1"/>
          <p:nvPr/>
        </p:nvSpPr>
        <p:spPr>
          <a:xfrm>
            <a:off x="7006799" y="4506746"/>
            <a:ext cx="4669385" cy="499765"/>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Assess impact on people and property</a:t>
            </a:r>
          </a:p>
        </p:txBody>
      </p:sp>
      <p:sp>
        <p:nvSpPr>
          <p:cNvPr id="19" name="TextBox 18"/>
          <p:cNvSpPr txBox="1"/>
          <p:nvPr/>
        </p:nvSpPr>
        <p:spPr>
          <a:xfrm>
            <a:off x="2683330" y="1103897"/>
            <a:ext cx="3912892"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Take discharge forecast from the National Water Model</a:t>
            </a:r>
          </a:p>
        </p:txBody>
      </p:sp>
      <p:sp>
        <p:nvSpPr>
          <p:cNvPr id="14" name="TextBox 13"/>
          <p:cNvSpPr txBox="1"/>
          <p:nvPr/>
        </p:nvSpPr>
        <p:spPr>
          <a:xfrm>
            <a:off x="304736" y="5611042"/>
            <a:ext cx="5480373" cy="914400"/>
          </a:xfrm>
          <a:prstGeom prst="rect">
            <a:avLst/>
          </a:prstGeom>
          <a:noFill/>
          <a:effectLst/>
        </p:spPr>
        <p:txBody>
          <a:bodyPr wrap="square" lIns="0" tIns="0" rIns="0" bIns="0" rtlCol="0">
            <a:noAutofit/>
          </a:bodyPr>
          <a:lstStyle/>
          <a:p>
            <a:pPr eaLnBrk="0" hangingPunct="0">
              <a:defRPr/>
            </a:pPr>
            <a:r>
              <a:rPr lang="en-US" sz="2400" b="1" i="1" dirty="0">
                <a:solidFill>
                  <a:srgbClr val="0070C0"/>
                </a:solidFill>
                <a:latin typeface="Arial"/>
                <a:ea typeface="ＭＳ Ｐゴシック"/>
              </a:rPr>
              <a:t>Flood emergency response depends on assessment of impact </a:t>
            </a:r>
          </a:p>
        </p:txBody>
      </p:sp>
      <p:pic>
        <p:nvPicPr>
          <p:cNvPr id="22" name="Picture 21"/>
          <p:cNvPicPr>
            <a:picLocks noChangeAspect="1"/>
          </p:cNvPicPr>
          <p:nvPr/>
        </p:nvPicPr>
        <p:blipFill>
          <a:blip r:embed="rId6"/>
          <a:stretch>
            <a:fillRect/>
          </a:stretch>
        </p:blipFill>
        <p:spPr>
          <a:xfrm>
            <a:off x="7804618" y="879193"/>
            <a:ext cx="4332852" cy="2013861"/>
          </a:xfrm>
          <a:prstGeom prst="rect">
            <a:avLst/>
          </a:prstGeom>
        </p:spPr>
      </p:pic>
      <p:sp>
        <p:nvSpPr>
          <p:cNvPr id="24" name="Title 1"/>
          <p:cNvSpPr txBox="1">
            <a:spLocks/>
          </p:cNvSpPr>
          <p:nvPr/>
        </p:nvSpPr>
        <p:spPr>
          <a:xfrm>
            <a:off x="838200" y="51551"/>
            <a:ext cx="10515600" cy="8079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464C4"/>
                </a:solidFill>
                <a:effectLst/>
                <a:uLnTx/>
                <a:uFillTx/>
                <a:latin typeface="Calibri Light" panose="020F0302020204030204"/>
                <a:ea typeface="+mj-ea"/>
                <a:cs typeface="+mj-cs"/>
              </a:rPr>
              <a:t>Flood Inundation Mapping</a:t>
            </a:r>
            <a:endParaRPr kumimoji="0" lang="en-US" sz="4400" b="0" i="0" u="none" strike="noStrike" kern="1200" cap="none" spc="0" normalizeH="0" baseline="0" noProof="0" dirty="0">
              <a:ln>
                <a:noFill/>
              </a:ln>
              <a:solidFill>
                <a:srgbClr val="0464C4"/>
              </a:solidFill>
              <a:effectLst/>
              <a:uLnTx/>
              <a:uFillTx/>
              <a:latin typeface="Calibri Light" panose="020F0302020204030204"/>
              <a:ea typeface="+mj-ea"/>
              <a:cs typeface="+mj-cs"/>
            </a:endParaRPr>
          </a:p>
        </p:txBody>
      </p:sp>
      <p:sp>
        <p:nvSpPr>
          <p:cNvPr id="25" name="TextBox 24"/>
          <p:cNvSpPr txBox="1"/>
          <p:nvPr/>
        </p:nvSpPr>
        <p:spPr>
          <a:xfrm>
            <a:off x="107199" y="6446866"/>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347740805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99735"/>
            <a:ext cx="11360800" cy="763500"/>
          </a:xfrm>
        </p:spPr>
        <p:txBody>
          <a:bodyPr>
            <a:normAutofit/>
          </a:bodyPr>
          <a:lstStyle/>
          <a:p>
            <a:pPr algn="ctr"/>
            <a:r>
              <a:rPr lang="en-US" sz="3200" dirty="0"/>
              <a:t>Implementation </a:t>
            </a:r>
            <a:r>
              <a:rPr lang="en-US" sz="3200" dirty="0" smtClean="0"/>
              <a:t>in GIS</a:t>
            </a:r>
            <a:endParaRPr lang="en-US" sz="3200" dirty="0"/>
          </a:p>
        </p:txBody>
      </p:sp>
      <p:sp>
        <p:nvSpPr>
          <p:cNvPr id="3" name="Text Placeholder 2"/>
          <p:cNvSpPr>
            <a:spLocks noGrp="1"/>
          </p:cNvSpPr>
          <p:nvPr>
            <p:ph type="body" idx="1"/>
          </p:nvPr>
        </p:nvSpPr>
        <p:spPr>
          <a:xfrm>
            <a:off x="88017" y="1145141"/>
            <a:ext cx="5602737" cy="5199467"/>
          </a:xfrm>
        </p:spPr>
        <p:txBody>
          <a:bodyPr>
            <a:normAutofit fontScale="92500" lnSpcReduction="10000"/>
          </a:bodyPr>
          <a:lstStyle/>
          <a:p>
            <a:pPr>
              <a:lnSpc>
                <a:spcPct val="100000"/>
              </a:lnSpc>
              <a:spcAft>
                <a:spcPts val="600"/>
              </a:spcAft>
            </a:pPr>
            <a:r>
              <a:rPr lang="en-US" sz="2400" dirty="0" smtClean="0"/>
              <a:t>Each stream reach has a discharge</a:t>
            </a:r>
          </a:p>
          <a:p>
            <a:pPr>
              <a:lnSpc>
                <a:spcPct val="100000"/>
              </a:lnSpc>
              <a:spcAft>
                <a:spcPts val="600"/>
              </a:spcAft>
            </a:pPr>
            <a:r>
              <a:rPr lang="en-US" sz="2400" dirty="0" smtClean="0"/>
              <a:t>Each stream reach has a water depth calculated from discharge, </a:t>
            </a:r>
            <a:r>
              <a:rPr lang="en-US" sz="2400" dirty="0" err="1" smtClean="0"/>
              <a:t>h</a:t>
            </a:r>
            <a:r>
              <a:rPr lang="en-US" sz="2400" baseline="-25000" dirty="0" err="1" smtClean="0"/>
              <a:t>w</a:t>
            </a:r>
            <a:endParaRPr lang="en-US" sz="2400" dirty="0" smtClean="0"/>
          </a:p>
          <a:p>
            <a:pPr>
              <a:lnSpc>
                <a:spcPct val="100000"/>
              </a:lnSpc>
              <a:spcAft>
                <a:spcPts val="600"/>
              </a:spcAft>
            </a:pPr>
            <a:r>
              <a:rPr lang="en-US" sz="2400" dirty="0" smtClean="0"/>
              <a:t>Each stream reach has a unique ID</a:t>
            </a:r>
          </a:p>
          <a:p>
            <a:pPr>
              <a:lnSpc>
                <a:spcPct val="100000"/>
              </a:lnSpc>
              <a:spcAft>
                <a:spcPts val="600"/>
              </a:spcAft>
            </a:pPr>
            <a:r>
              <a:rPr lang="en-US" sz="2400" dirty="0" smtClean="0"/>
              <a:t>Each catchment has a unique ID for the reach to which it drains</a:t>
            </a:r>
          </a:p>
          <a:p>
            <a:pPr>
              <a:lnSpc>
                <a:spcPct val="100000"/>
              </a:lnSpc>
              <a:spcAft>
                <a:spcPts val="600"/>
              </a:spcAft>
            </a:pPr>
            <a:r>
              <a:rPr lang="en-US" sz="2400" dirty="0" smtClean="0"/>
              <a:t>Each grid cell has the ID of the catchment it is in (reach it drains to) and height above the nearest drainage, </a:t>
            </a:r>
            <a:r>
              <a:rPr lang="en-US" sz="2400" dirty="0" err="1" smtClean="0"/>
              <a:t>h</a:t>
            </a:r>
            <a:r>
              <a:rPr lang="en-US" sz="2400" baseline="-25000" dirty="0" err="1" smtClean="0"/>
              <a:t>d</a:t>
            </a:r>
            <a:endParaRPr lang="en-US" sz="2400" dirty="0" smtClean="0"/>
          </a:p>
          <a:p>
            <a:pPr>
              <a:lnSpc>
                <a:spcPct val="100000"/>
              </a:lnSpc>
              <a:spcAft>
                <a:spcPts val="600"/>
              </a:spcAft>
            </a:pPr>
            <a:r>
              <a:rPr lang="en-US" sz="2400" dirty="0" smtClean="0"/>
              <a:t>Evaluate inundation using </a:t>
            </a:r>
          </a:p>
          <a:p>
            <a:pPr marL="800100" lvl="2" indent="0">
              <a:lnSpc>
                <a:spcPct val="120000"/>
              </a:lnSpc>
              <a:buNone/>
            </a:pPr>
            <a:r>
              <a:rPr lang="en-US" dirty="0" smtClean="0"/>
              <a:t>if(</a:t>
            </a:r>
            <a:r>
              <a:rPr lang="en-US" dirty="0" err="1" smtClean="0"/>
              <a:t>h</a:t>
            </a:r>
            <a:r>
              <a:rPr lang="en-US" baseline="-25000" dirty="0" err="1" smtClean="0"/>
              <a:t>w</a:t>
            </a:r>
            <a:r>
              <a:rPr lang="en-US" dirty="0" smtClean="0"/>
              <a:t>(id</a:t>
            </a:r>
            <a:r>
              <a:rPr lang="en-US" dirty="0"/>
              <a:t>) &gt; </a:t>
            </a:r>
            <a:r>
              <a:rPr lang="en-US" dirty="0" err="1" smtClean="0"/>
              <a:t>h</a:t>
            </a:r>
            <a:r>
              <a:rPr lang="en-US" baseline="-25000" dirty="0" err="1" smtClean="0"/>
              <a:t>d</a:t>
            </a:r>
            <a:r>
              <a:rPr lang="en-US" dirty="0" smtClean="0"/>
              <a:t>(id</a:t>
            </a:r>
            <a:r>
              <a:rPr lang="en-US" dirty="0"/>
              <a:t>))</a:t>
            </a:r>
          </a:p>
          <a:p>
            <a:pPr marL="1257300" lvl="3" indent="0">
              <a:lnSpc>
                <a:spcPct val="120000"/>
              </a:lnSpc>
              <a:buNone/>
            </a:pPr>
            <a:r>
              <a:rPr lang="en-US" dirty="0"/>
              <a:t>Inundation depth = </a:t>
            </a:r>
            <a:r>
              <a:rPr lang="en-US" dirty="0" err="1"/>
              <a:t>h</a:t>
            </a:r>
            <a:r>
              <a:rPr lang="en-US" baseline="-25000" dirty="0" err="1"/>
              <a:t>w</a:t>
            </a:r>
            <a:r>
              <a:rPr lang="en-US" dirty="0"/>
              <a:t>(id) - </a:t>
            </a:r>
            <a:r>
              <a:rPr lang="en-US" dirty="0" err="1" smtClean="0"/>
              <a:t>h</a:t>
            </a:r>
            <a:r>
              <a:rPr lang="en-US" baseline="-25000" dirty="0" err="1" smtClean="0"/>
              <a:t>d</a:t>
            </a:r>
            <a:r>
              <a:rPr lang="en-US" dirty="0" smtClean="0"/>
              <a:t>(id</a:t>
            </a:r>
            <a:r>
              <a:rPr lang="en-US" dirty="0"/>
              <a:t>)</a:t>
            </a:r>
          </a:p>
          <a:p>
            <a:pPr marL="800100" lvl="2" indent="0">
              <a:lnSpc>
                <a:spcPct val="120000"/>
              </a:lnSpc>
              <a:buNone/>
            </a:pPr>
            <a:r>
              <a:rPr lang="en-US" dirty="0" smtClean="0"/>
              <a:t>else</a:t>
            </a:r>
            <a:endParaRPr lang="en-US" dirty="0"/>
          </a:p>
          <a:p>
            <a:pPr marL="1257300" lvl="3" indent="0">
              <a:lnSpc>
                <a:spcPct val="120000"/>
              </a:lnSpc>
              <a:buNone/>
            </a:pPr>
            <a:r>
              <a:rPr lang="en-US" dirty="0"/>
              <a:t>Inundation depth = 0</a:t>
            </a:r>
          </a:p>
          <a:p>
            <a:pPr>
              <a:lnSpc>
                <a:spcPct val="100000"/>
              </a:lnSpc>
              <a:spcAft>
                <a:spcPts val="600"/>
              </a:spcAft>
            </a:pPr>
            <a:endParaRPr lang="en-US" sz="2400" dirty="0"/>
          </a:p>
        </p:txBody>
      </p:sp>
      <p:grpSp>
        <p:nvGrpSpPr>
          <p:cNvPr id="55" name="Group 54"/>
          <p:cNvGrpSpPr/>
          <p:nvPr/>
        </p:nvGrpSpPr>
        <p:grpSpPr>
          <a:xfrm>
            <a:off x="5363308" y="965680"/>
            <a:ext cx="6665101" cy="5800765"/>
            <a:chOff x="2540064" y="302874"/>
            <a:chExt cx="7527698" cy="6551490"/>
          </a:xfrm>
        </p:grpSpPr>
        <p:pic>
          <p:nvPicPr>
            <p:cNvPr id="56" name="Picture 55"/>
            <p:cNvPicPr>
              <a:picLocks noChangeAspect="1"/>
            </p:cNvPicPr>
            <p:nvPr/>
          </p:nvPicPr>
          <p:blipFill>
            <a:blip r:embed="rId2"/>
            <a:stretch>
              <a:fillRect/>
            </a:stretch>
          </p:blipFill>
          <p:spPr>
            <a:xfrm>
              <a:off x="4724982" y="3715969"/>
              <a:ext cx="2748715" cy="2730309"/>
            </a:xfrm>
            <a:prstGeom prst="rect">
              <a:avLst/>
            </a:prstGeom>
          </p:spPr>
        </p:pic>
        <p:pic>
          <p:nvPicPr>
            <p:cNvPr id="57" name="Picture 56"/>
            <p:cNvPicPr>
              <a:picLocks noChangeAspect="1"/>
            </p:cNvPicPr>
            <p:nvPr/>
          </p:nvPicPr>
          <p:blipFill>
            <a:blip r:embed="rId3"/>
            <a:stretch>
              <a:fillRect/>
            </a:stretch>
          </p:blipFill>
          <p:spPr>
            <a:xfrm>
              <a:off x="2844326" y="1626475"/>
              <a:ext cx="1880656" cy="1707689"/>
            </a:xfrm>
            <a:prstGeom prst="rect">
              <a:avLst/>
            </a:prstGeom>
          </p:spPr>
        </p:pic>
        <p:pic>
          <p:nvPicPr>
            <p:cNvPr id="58" name="Picture 57"/>
            <p:cNvPicPr>
              <a:picLocks noChangeAspect="1"/>
            </p:cNvPicPr>
            <p:nvPr/>
          </p:nvPicPr>
          <p:blipFill>
            <a:blip r:embed="rId4"/>
            <a:stretch>
              <a:fillRect/>
            </a:stretch>
          </p:blipFill>
          <p:spPr>
            <a:xfrm>
              <a:off x="5060827" y="1443505"/>
              <a:ext cx="2077023" cy="1981453"/>
            </a:xfrm>
            <a:prstGeom prst="rect">
              <a:avLst/>
            </a:prstGeom>
          </p:spPr>
        </p:pic>
        <p:sp>
          <p:nvSpPr>
            <p:cNvPr id="59" name="TextBox 58"/>
            <p:cNvSpPr txBox="1"/>
            <p:nvPr/>
          </p:nvSpPr>
          <p:spPr>
            <a:xfrm>
              <a:off x="3014566" y="1327281"/>
              <a:ext cx="914402" cy="914401"/>
            </a:xfrm>
            <a:prstGeom prst="rect">
              <a:avLst/>
            </a:prstGeom>
            <a:noFill/>
            <a:effectLst/>
          </p:spPr>
          <p:txBody>
            <a:bodyPr wrap="none" lIns="0" tIns="0" rIns="0" bIns="0" rtlCol="0">
              <a:noAutofit/>
            </a:bodyPr>
            <a:lstStyle/>
            <a:p>
              <a:pPr eaLnBrk="0" hangingPunct="0">
                <a:lnSpc>
                  <a:spcPts val="1800"/>
                </a:lnSpc>
              </a:pPr>
              <a:r>
                <a:rPr lang="en-US" b="1" dirty="0" smtClean="0">
                  <a:solidFill>
                    <a:srgbClr val="001446">
                      <a:lumMod val="50000"/>
                      <a:lumOff val="50000"/>
                    </a:srgbClr>
                  </a:solidFill>
                  <a:latin typeface="Calibri"/>
                </a:rPr>
                <a:t>Streams</a:t>
              </a:r>
              <a:endParaRPr lang="en-US" b="1" dirty="0">
                <a:solidFill>
                  <a:srgbClr val="001446">
                    <a:lumMod val="50000"/>
                    <a:lumOff val="50000"/>
                  </a:srgbClr>
                </a:solidFill>
                <a:latin typeface="Calibri"/>
              </a:endParaRPr>
            </a:p>
          </p:txBody>
        </p:sp>
        <p:sp>
          <p:nvSpPr>
            <p:cNvPr id="60" name="TextBox 59"/>
            <p:cNvSpPr txBox="1"/>
            <p:nvPr/>
          </p:nvSpPr>
          <p:spPr>
            <a:xfrm>
              <a:off x="2793815" y="3948143"/>
              <a:ext cx="1074949" cy="914401"/>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latin typeface="Calibri"/>
                </a:rPr>
                <a:t>Catchments</a:t>
              </a:r>
            </a:p>
          </p:txBody>
        </p:sp>
        <p:sp>
          <p:nvSpPr>
            <p:cNvPr id="61" name="TextBox 60"/>
            <p:cNvSpPr txBox="1"/>
            <p:nvPr/>
          </p:nvSpPr>
          <p:spPr>
            <a:xfrm>
              <a:off x="4279562" y="302874"/>
              <a:ext cx="3740298" cy="914400"/>
            </a:xfrm>
            <a:prstGeom prst="rect">
              <a:avLst/>
            </a:prstGeom>
            <a:noFill/>
            <a:effectLst/>
          </p:spPr>
          <p:txBody>
            <a:bodyPr wrap="square" lIns="0" tIns="0" rIns="0" bIns="0" rtlCol="0">
              <a:noAutofit/>
            </a:bodyPr>
            <a:lstStyle/>
            <a:p>
              <a:pPr algn="ctr" eaLnBrk="0" hangingPunct="0">
                <a:lnSpc>
                  <a:spcPts val="1800"/>
                </a:lnSpc>
              </a:pPr>
              <a:r>
                <a:rPr lang="en-US" b="1" dirty="0">
                  <a:solidFill>
                    <a:srgbClr val="001446">
                      <a:lumMod val="50000"/>
                      <a:lumOff val="50000"/>
                    </a:srgbClr>
                  </a:solidFill>
                  <a:latin typeface="Calibri"/>
                </a:rPr>
                <a:t>Height above </a:t>
              </a:r>
              <a:r>
                <a:rPr lang="en-US" b="1" dirty="0" smtClean="0">
                  <a:solidFill>
                    <a:srgbClr val="001446">
                      <a:lumMod val="50000"/>
                      <a:lumOff val="50000"/>
                    </a:srgbClr>
                  </a:solidFill>
                  <a:latin typeface="Calibri"/>
                </a:rPr>
                <a:t>drainage</a:t>
              </a:r>
              <a:r>
                <a:rPr lang="en-US" b="1" dirty="0">
                  <a:solidFill>
                    <a:prstClr val="black"/>
                  </a:solidFill>
                  <a:latin typeface="Calibri"/>
                </a:rPr>
                <a:t/>
              </a:r>
              <a:br>
                <a:rPr lang="en-US" b="1" dirty="0">
                  <a:solidFill>
                    <a:prstClr val="black"/>
                  </a:solidFill>
                  <a:latin typeface="Calibri"/>
                </a:rPr>
              </a:br>
              <a:r>
                <a:rPr lang="en-US" b="1" dirty="0">
                  <a:solidFill>
                    <a:prstClr val="black"/>
                  </a:solidFill>
                  <a:latin typeface="Calibri"/>
                </a:rPr>
                <a:t>(relative elevation of land surface cell above cell in stream to which it flows)</a:t>
              </a:r>
            </a:p>
          </p:txBody>
        </p:sp>
        <p:sp>
          <p:nvSpPr>
            <p:cNvPr id="62" name="TextBox 61"/>
            <p:cNvSpPr txBox="1"/>
            <p:nvPr/>
          </p:nvSpPr>
          <p:spPr>
            <a:xfrm>
              <a:off x="5210438" y="6501653"/>
              <a:ext cx="1777800" cy="352711"/>
            </a:xfrm>
            <a:prstGeom prst="rect">
              <a:avLst/>
            </a:prstGeom>
            <a:noFill/>
            <a:effectLst/>
          </p:spPr>
          <p:txBody>
            <a:bodyPr wrap="none" lIns="0" tIns="0" rIns="0" bIns="0" rtlCol="0">
              <a:noAutofit/>
            </a:bodyPr>
            <a:lstStyle/>
            <a:p>
              <a:pPr algn="ctr" eaLnBrk="0" hangingPunct="0">
                <a:lnSpc>
                  <a:spcPts val="1800"/>
                </a:lnSpc>
              </a:pPr>
              <a:r>
                <a:rPr lang="en-US" b="1" dirty="0">
                  <a:solidFill>
                    <a:srgbClr val="001446">
                      <a:lumMod val="50000"/>
                      <a:lumOff val="50000"/>
                    </a:srgbClr>
                  </a:solidFill>
                  <a:latin typeface="Calibri"/>
                </a:rPr>
                <a:t>Inundation map</a:t>
              </a:r>
            </a:p>
          </p:txBody>
        </p:sp>
        <p:sp>
          <p:nvSpPr>
            <p:cNvPr id="63" name="Right Arrow 62"/>
            <p:cNvSpPr/>
            <p:nvPr/>
          </p:nvSpPr>
          <p:spPr bwMode="auto">
            <a:xfrm rot="2452640">
              <a:off x="4160575" y="3489091"/>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64" name="Right Arrow 63"/>
            <p:cNvSpPr/>
            <p:nvPr/>
          </p:nvSpPr>
          <p:spPr bwMode="auto">
            <a:xfrm rot="5400000">
              <a:off x="5859942" y="3388452"/>
              <a:ext cx="511538" cy="27323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66" name="TextBox 65"/>
            <p:cNvSpPr txBox="1"/>
            <p:nvPr/>
          </p:nvSpPr>
          <p:spPr>
            <a:xfrm>
              <a:off x="7772470" y="2274438"/>
              <a:ext cx="2295292" cy="498564"/>
            </a:xfrm>
            <a:prstGeom prst="rect">
              <a:avLst/>
            </a:prstGeom>
            <a:noFill/>
            <a:effectLst/>
          </p:spPr>
          <p:txBody>
            <a:bodyPr wrap="square" lIns="0" tIns="0" rIns="0" bIns="0" rtlCol="0">
              <a:noAutofit/>
            </a:bodyPr>
            <a:lstStyle/>
            <a:p>
              <a:pPr algn="ctr" eaLnBrk="0" hangingPunct="0">
                <a:lnSpc>
                  <a:spcPts val="1800"/>
                </a:lnSpc>
              </a:pPr>
              <a:r>
                <a:rPr lang="en-US" b="1" dirty="0">
                  <a:solidFill>
                    <a:srgbClr val="001446">
                      <a:lumMod val="50000"/>
                      <a:lumOff val="50000"/>
                    </a:srgbClr>
                  </a:solidFill>
                  <a:latin typeface="Calibri"/>
                </a:rPr>
                <a:t>Reach Scale Flood Depth </a:t>
              </a:r>
              <a:endParaRPr lang="en-US" b="1" dirty="0">
                <a:solidFill>
                  <a:prstClr val="black"/>
                </a:solidFill>
                <a:latin typeface="Calibri"/>
              </a:endParaRPr>
            </a:p>
          </p:txBody>
        </p:sp>
        <p:sp>
          <p:nvSpPr>
            <p:cNvPr id="67" name="Right Arrow 66"/>
            <p:cNvSpPr/>
            <p:nvPr/>
          </p:nvSpPr>
          <p:spPr bwMode="auto">
            <a:xfrm rot="8771932">
              <a:off x="7100412" y="3989945"/>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pic>
          <p:nvPicPr>
            <p:cNvPr id="68" name="Picture 67"/>
            <p:cNvPicPr>
              <a:picLocks noChangeAspect="1"/>
            </p:cNvPicPr>
            <p:nvPr/>
          </p:nvPicPr>
          <p:blipFill>
            <a:blip r:embed="rId5"/>
            <a:stretch>
              <a:fillRect/>
            </a:stretch>
          </p:blipFill>
          <p:spPr>
            <a:xfrm>
              <a:off x="2540064" y="4311734"/>
              <a:ext cx="1863408" cy="1777404"/>
            </a:xfrm>
            <a:prstGeom prst="rect">
              <a:avLst/>
            </a:prstGeom>
          </p:spPr>
        </p:pic>
        <p:sp>
          <p:nvSpPr>
            <p:cNvPr id="65" name="Right Arrow 64"/>
            <p:cNvSpPr/>
            <p:nvPr/>
          </p:nvSpPr>
          <p:spPr bwMode="auto">
            <a:xfrm>
              <a:off x="4070102" y="5052367"/>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grpSp>
      <p:graphicFrame>
        <p:nvGraphicFramePr>
          <p:cNvPr id="69" name="Table 68"/>
          <p:cNvGraphicFramePr>
            <a:graphicFrameLocks noGrp="1"/>
          </p:cNvGraphicFramePr>
          <p:nvPr>
            <p:extLst>
              <p:ext uri="{D42A27DB-BD31-4B8C-83A1-F6EECF244321}">
                <p14:modId xmlns:p14="http://schemas.microsoft.com/office/powerpoint/2010/main" val="1717912372"/>
              </p:ext>
            </p:extLst>
          </p:nvPr>
        </p:nvGraphicFramePr>
        <p:xfrm>
          <a:off x="10004283" y="3244987"/>
          <a:ext cx="2024126" cy="2949261"/>
        </p:xfrm>
        <a:graphic>
          <a:graphicData uri="http://schemas.openxmlformats.org/drawingml/2006/table">
            <a:tbl>
              <a:tblPr firstRow="1" bandRow="1"/>
              <a:tblGrid>
                <a:gridCol w="1012063">
                  <a:extLst>
                    <a:ext uri="{9D8B030D-6E8A-4147-A177-3AD203B41FA5}">
                      <a16:colId xmlns:a16="http://schemas.microsoft.com/office/drawing/2014/main" val="20000"/>
                    </a:ext>
                  </a:extLst>
                </a:gridCol>
                <a:gridCol w="1012063">
                  <a:extLst>
                    <a:ext uri="{9D8B030D-6E8A-4147-A177-3AD203B41FA5}">
                      <a16:colId xmlns:a16="http://schemas.microsoft.com/office/drawing/2014/main" val="20001"/>
                    </a:ext>
                  </a:extLst>
                </a:gridCol>
              </a:tblGrid>
              <a:tr h="36447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err="1" smtClean="0"/>
                        <a:t>Comid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smtClean="0"/>
                        <a:t>Depth (</a:t>
                      </a:r>
                      <a:r>
                        <a:rPr lang="en-US" dirty="0" err="1" smtClean="0"/>
                        <a:t>ft</a:t>
                      </a:r>
                      <a:r>
                        <a:rPr lang="en-US" dirty="0" smtClean="0"/>
                        <a:t>)</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5781365</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8</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9</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10</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15</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5781399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14</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12</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5781933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smtClean="0">
                          <a:solidFill>
                            <a:srgbClr val="080808"/>
                          </a:solidFill>
                          <a:latin typeface="+mn-lt"/>
                        </a:rPr>
                        <a:t>11</a:t>
                      </a:r>
                      <a:endParaRPr lang="en-US" sz="1400" dirty="0">
                        <a:solidFill>
                          <a:srgbClr val="080808"/>
                        </a:solidFill>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4330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42349"/>
            <a:ext cx="12192000" cy="995384"/>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4000" b="1" kern="1200" baseline="0">
                <a:solidFill>
                  <a:srgbClr val="BF5700"/>
                </a:solidFill>
                <a:latin typeface="Open Sans" panose="020B0606030504020204" pitchFamily="34" charset="0"/>
                <a:ea typeface="Open Sans" panose="020B0606030504020204" pitchFamily="34" charset="0"/>
                <a:cs typeface="Open Sans" panose="020B0606030504020204" pitchFamily="34" charset="0"/>
              </a:defRPr>
            </a:lvl1pPr>
          </a:lstStyle>
          <a:p>
            <a:pPr algn="ctr" defTabSz="1219170"/>
            <a:r>
              <a:rPr lang="en-US" sz="3200" dirty="0">
                <a:solidFill>
                  <a:prstClr val="black"/>
                </a:solidFill>
                <a:latin typeface="Tahoma" panose="020B0604030504040204" pitchFamily="34" charset="0"/>
                <a:ea typeface="Tahoma" panose="020B0604030504040204" pitchFamily="34" charset="0"/>
                <a:cs typeface="Tahoma" panose="020B0604030504040204" pitchFamily="34" charset="0"/>
              </a:rPr>
              <a:t>Information Model for Flood Mapping</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5403" y="1774048"/>
            <a:ext cx="1517460" cy="2460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8500" y="3862463"/>
            <a:ext cx="2946400" cy="830997"/>
          </a:xfrm>
          <a:prstGeom prst="rect">
            <a:avLst/>
          </a:prstGeom>
          <a:noFill/>
        </p:spPr>
        <p:txBody>
          <a:bodyPr wrap="square" rtlCol="0">
            <a:spAutoFit/>
          </a:bodyPr>
          <a:lstStyle/>
          <a:p>
            <a:pPr defTabSz="1219170"/>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NHDPlus</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 Flowline and Catchment</a:t>
            </a:r>
          </a:p>
        </p:txBody>
      </p:sp>
      <p:sp>
        <p:nvSpPr>
          <p:cNvPr id="7" name="Line 4"/>
          <p:cNvSpPr>
            <a:spLocks noChangeShapeType="1"/>
          </p:cNvSpPr>
          <p:nvPr/>
        </p:nvSpPr>
        <p:spPr bwMode="auto">
          <a:xfrm flipV="1">
            <a:off x="609600" y="1620913"/>
            <a:ext cx="0" cy="1727200"/>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Line 5"/>
          <p:cNvSpPr>
            <a:spLocks noChangeShapeType="1"/>
          </p:cNvSpPr>
          <p:nvPr/>
        </p:nvSpPr>
        <p:spPr bwMode="auto">
          <a:xfrm>
            <a:off x="609600" y="3348113"/>
            <a:ext cx="1727200" cy="0"/>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Freeform 6"/>
          <p:cNvSpPr>
            <a:spLocks/>
          </p:cNvSpPr>
          <p:nvPr/>
        </p:nvSpPr>
        <p:spPr bwMode="auto">
          <a:xfrm>
            <a:off x="609600" y="1841047"/>
            <a:ext cx="1625600" cy="1507067"/>
          </a:xfrm>
          <a:custGeom>
            <a:avLst/>
            <a:gdLst>
              <a:gd name="T0" fmla="*/ 0 w 768"/>
              <a:gd name="T1" fmla="*/ 712 h 712"/>
              <a:gd name="T2" fmla="*/ 144 w 768"/>
              <a:gd name="T3" fmla="*/ 472 h 712"/>
              <a:gd name="T4" fmla="*/ 240 w 768"/>
              <a:gd name="T5" fmla="*/ 40 h 712"/>
              <a:gd name="T6" fmla="*/ 288 w 768"/>
              <a:gd name="T7" fmla="*/ 232 h 712"/>
              <a:gd name="T8" fmla="*/ 336 w 768"/>
              <a:gd name="T9" fmla="*/ 472 h 712"/>
              <a:gd name="T10" fmla="*/ 480 w 768"/>
              <a:gd name="T11" fmla="*/ 616 h 712"/>
              <a:gd name="T12" fmla="*/ 768 w 768"/>
              <a:gd name="T13" fmla="*/ 712 h 712"/>
            </a:gdLst>
            <a:ahLst/>
            <a:cxnLst>
              <a:cxn ang="0">
                <a:pos x="T0" y="T1"/>
              </a:cxn>
              <a:cxn ang="0">
                <a:pos x="T2" y="T3"/>
              </a:cxn>
              <a:cxn ang="0">
                <a:pos x="T4" y="T5"/>
              </a:cxn>
              <a:cxn ang="0">
                <a:pos x="T6" y="T7"/>
              </a:cxn>
              <a:cxn ang="0">
                <a:pos x="T8" y="T9"/>
              </a:cxn>
              <a:cxn ang="0">
                <a:pos x="T10" y="T11"/>
              </a:cxn>
              <a:cxn ang="0">
                <a:pos x="T12" y="T13"/>
              </a:cxn>
            </a:cxnLst>
            <a:rect l="0" t="0" r="r" b="b"/>
            <a:pathLst>
              <a:path w="768" h="712">
                <a:moveTo>
                  <a:pt x="0" y="712"/>
                </a:moveTo>
                <a:cubicBezTo>
                  <a:pt x="52" y="648"/>
                  <a:pt x="104" y="584"/>
                  <a:pt x="144" y="472"/>
                </a:cubicBezTo>
                <a:cubicBezTo>
                  <a:pt x="184" y="360"/>
                  <a:pt x="216" y="80"/>
                  <a:pt x="240" y="40"/>
                </a:cubicBezTo>
                <a:cubicBezTo>
                  <a:pt x="264" y="0"/>
                  <a:pt x="272" y="160"/>
                  <a:pt x="288" y="232"/>
                </a:cubicBezTo>
                <a:cubicBezTo>
                  <a:pt x="304" y="304"/>
                  <a:pt x="304" y="408"/>
                  <a:pt x="336" y="472"/>
                </a:cubicBezTo>
                <a:cubicBezTo>
                  <a:pt x="368" y="536"/>
                  <a:pt x="408" y="576"/>
                  <a:pt x="480" y="616"/>
                </a:cubicBezTo>
                <a:cubicBezTo>
                  <a:pt x="552" y="656"/>
                  <a:pt x="660" y="684"/>
                  <a:pt x="768" y="712"/>
                </a:cubicBezTo>
              </a:path>
            </a:pathLst>
          </a:cu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Box 13"/>
          <p:cNvSpPr txBox="1">
            <a:spLocks noChangeArrowheads="1"/>
          </p:cNvSpPr>
          <p:nvPr/>
        </p:nvSpPr>
        <p:spPr bwMode="auto">
          <a:xfrm>
            <a:off x="139700" y="2147965"/>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Q</a:t>
            </a:r>
          </a:p>
        </p:txBody>
      </p:sp>
      <p:sp>
        <p:nvSpPr>
          <p:cNvPr id="11" name="Text Box 13"/>
          <p:cNvSpPr txBox="1">
            <a:spLocks noChangeArrowheads="1"/>
          </p:cNvSpPr>
          <p:nvPr/>
        </p:nvSpPr>
        <p:spPr bwMode="auto">
          <a:xfrm>
            <a:off x="1066800" y="3348114"/>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t</a:t>
            </a:r>
          </a:p>
        </p:txBody>
      </p:sp>
      <p:sp>
        <p:nvSpPr>
          <p:cNvPr id="12" name="TextBox 11"/>
          <p:cNvSpPr txBox="1"/>
          <p:nvPr/>
        </p:nvSpPr>
        <p:spPr>
          <a:xfrm>
            <a:off x="609600" y="1348605"/>
            <a:ext cx="2946400" cy="461665"/>
          </a:xfrm>
          <a:prstGeom prst="rect">
            <a:avLst/>
          </a:prstGeom>
          <a:noFill/>
        </p:spPr>
        <p:txBody>
          <a:bodyPr wrap="square" rtlCol="0">
            <a:spAutoFit/>
          </a:bodyPr>
          <a:lstStyle/>
          <a:p>
            <a:pPr algn="ct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NWM Forecast</a:t>
            </a:r>
          </a:p>
        </p:txBody>
      </p:sp>
      <p:sp>
        <p:nvSpPr>
          <p:cNvPr id="6" name="下弧形箭头 5"/>
          <p:cNvSpPr/>
          <p:nvPr/>
        </p:nvSpPr>
        <p:spPr>
          <a:xfrm>
            <a:off x="1600200" y="3403601"/>
            <a:ext cx="1473200" cy="4334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050" y="1974800"/>
            <a:ext cx="2754287" cy="435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椭圆 12"/>
          <p:cNvSpPr/>
          <p:nvPr/>
        </p:nvSpPr>
        <p:spPr>
          <a:xfrm>
            <a:off x="4509500" y="2596024"/>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椭圆 17"/>
          <p:cNvSpPr/>
          <p:nvPr/>
        </p:nvSpPr>
        <p:spPr>
          <a:xfrm>
            <a:off x="5906661" y="6147707"/>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4" name="任意多边形 13"/>
          <p:cNvSpPr/>
          <p:nvPr/>
        </p:nvSpPr>
        <p:spPr>
          <a:xfrm>
            <a:off x="4883149" y="2972707"/>
            <a:ext cx="1397000" cy="590296"/>
          </a:xfrm>
          <a:custGeom>
            <a:avLst/>
            <a:gdLst>
              <a:gd name="connsiteX0" fmla="*/ 0 w 1047750"/>
              <a:gd name="connsiteY0" fmla="*/ 409575 h 442722"/>
              <a:gd name="connsiteX1" fmla="*/ 47625 w 1047750"/>
              <a:gd name="connsiteY1" fmla="*/ 438150 h 442722"/>
              <a:gd name="connsiteX2" fmla="*/ 352425 w 1047750"/>
              <a:gd name="connsiteY2" fmla="*/ 419100 h 442722"/>
              <a:gd name="connsiteX3" fmla="*/ 381000 w 1047750"/>
              <a:gd name="connsiteY3" fmla="*/ 409575 h 442722"/>
              <a:gd name="connsiteX4" fmla="*/ 409575 w 1047750"/>
              <a:gd name="connsiteY4" fmla="*/ 390525 h 442722"/>
              <a:gd name="connsiteX5" fmla="*/ 466725 w 1047750"/>
              <a:gd name="connsiteY5" fmla="*/ 371475 h 442722"/>
              <a:gd name="connsiteX6" fmla="*/ 523875 w 1047750"/>
              <a:gd name="connsiteY6" fmla="*/ 323850 h 442722"/>
              <a:gd name="connsiteX7" fmla="*/ 581025 w 1047750"/>
              <a:gd name="connsiteY7" fmla="*/ 285750 h 442722"/>
              <a:gd name="connsiteX8" fmla="*/ 609600 w 1047750"/>
              <a:gd name="connsiteY8" fmla="*/ 266700 h 442722"/>
              <a:gd name="connsiteX9" fmla="*/ 638175 w 1047750"/>
              <a:gd name="connsiteY9" fmla="*/ 247650 h 442722"/>
              <a:gd name="connsiteX10" fmla="*/ 666750 w 1047750"/>
              <a:gd name="connsiteY10" fmla="*/ 238125 h 442722"/>
              <a:gd name="connsiteX11" fmla="*/ 695325 w 1047750"/>
              <a:gd name="connsiteY11" fmla="*/ 219075 h 442722"/>
              <a:gd name="connsiteX12" fmla="*/ 723900 w 1047750"/>
              <a:gd name="connsiteY12" fmla="*/ 190500 h 442722"/>
              <a:gd name="connsiteX13" fmla="*/ 762000 w 1047750"/>
              <a:gd name="connsiteY13" fmla="*/ 171450 h 442722"/>
              <a:gd name="connsiteX14" fmla="*/ 819150 w 1047750"/>
              <a:gd name="connsiteY14" fmla="*/ 133350 h 442722"/>
              <a:gd name="connsiteX15" fmla="*/ 876300 w 1047750"/>
              <a:gd name="connsiteY15" fmla="*/ 114300 h 442722"/>
              <a:gd name="connsiteX16" fmla="*/ 933450 w 1047750"/>
              <a:gd name="connsiteY16" fmla="*/ 85725 h 442722"/>
              <a:gd name="connsiteX17" fmla="*/ 962025 w 1047750"/>
              <a:gd name="connsiteY17" fmla="*/ 66675 h 442722"/>
              <a:gd name="connsiteX18" fmla="*/ 1009650 w 1047750"/>
              <a:gd name="connsiteY18" fmla="*/ 19050 h 442722"/>
              <a:gd name="connsiteX19" fmla="*/ 1047750 w 1047750"/>
              <a:gd name="connsiteY19" fmla="*/ 0 h 44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7750" h="442722">
                <a:moveTo>
                  <a:pt x="0" y="409575"/>
                </a:moveTo>
                <a:cubicBezTo>
                  <a:pt x="15875" y="419100"/>
                  <a:pt x="29146" y="437030"/>
                  <a:pt x="47625" y="438150"/>
                </a:cubicBezTo>
                <a:cubicBezTo>
                  <a:pt x="162417" y="445107"/>
                  <a:pt x="252304" y="447706"/>
                  <a:pt x="352425" y="419100"/>
                </a:cubicBezTo>
                <a:cubicBezTo>
                  <a:pt x="362079" y="416342"/>
                  <a:pt x="371475" y="412750"/>
                  <a:pt x="381000" y="409575"/>
                </a:cubicBezTo>
                <a:cubicBezTo>
                  <a:pt x="390525" y="403225"/>
                  <a:pt x="399114" y="395174"/>
                  <a:pt x="409575" y="390525"/>
                </a:cubicBezTo>
                <a:cubicBezTo>
                  <a:pt x="427925" y="382370"/>
                  <a:pt x="466725" y="371475"/>
                  <a:pt x="466725" y="371475"/>
                </a:cubicBezTo>
                <a:cubicBezTo>
                  <a:pt x="568835" y="303402"/>
                  <a:pt x="413866" y="409413"/>
                  <a:pt x="523875" y="323850"/>
                </a:cubicBezTo>
                <a:cubicBezTo>
                  <a:pt x="541947" y="309794"/>
                  <a:pt x="561975" y="298450"/>
                  <a:pt x="581025" y="285750"/>
                </a:cubicBezTo>
                <a:lnTo>
                  <a:pt x="609600" y="266700"/>
                </a:lnTo>
                <a:cubicBezTo>
                  <a:pt x="619125" y="260350"/>
                  <a:pt x="627315" y="251270"/>
                  <a:pt x="638175" y="247650"/>
                </a:cubicBezTo>
                <a:lnTo>
                  <a:pt x="666750" y="238125"/>
                </a:lnTo>
                <a:cubicBezTo>
                  <a:pt x="676275" y="231775"/>
                  <a:pt x="686531" y="226404"/>
                  <a:pt x="695325" y="219075"/>
                </a:cubicBezTo>
                <a:cubicBezTo>
                  <a:pt x="705673" y="210451"/>
                  <a:pt x="712939" y="198330"/>
                  <a:pt x="723900" y="190500"/>
                </a:cubicBezTo>
                <a:cubicBezTo>
                  <a:pt x="735454" y="182247"/>
                  <a:pt x="749824" y="178755"/>
                  <a:pt x="762000" y="171450"/>
                </a:cubicBezTo>
                <a:cubicBezTo>
                  <a:pt x="781633" y="159670"/>
                  <a:pt x="800100" y="146050"/>
                  <a:pt x="819150" y="133350"/>
                </a:cubicBezTo>
                <a:cubicBezTo>
                  <a:pt x="835858" y="122211"/>
                  <a:pt x="876300" y="114300"/>
                  <a:pt x="876300" y="114300"/>
                </a:cubicBezTo>
                <a:cubicBezTo>
                  <a:pt x="958192" y="59705"/>
                  <a:pt x="854580" y="125160"/>
                  <a:pt x="933450" y="85725"/>
                </a:cubicBezTo>
                <a:cubicBezTo>
                  <a:pt x="943689" y="80605"/>
                  <a:pt x="952500" y="73025"/>
                  <a:pt x="962025" y="66675"/>
                </a:cubicBezTo>
                <a:cubicBezTo>
                  <a:pt x="981075" y="38100"/>
                  <a:pt x="977900" y="34925"/>
                  <a:pt x="1009650" y="19050"/>
                </a:cubicBezTo>
                <a:cubicBezTo>
                  <a:pt x="1053430" y="-2840"/>
                  <a:pt x="1026231" y="21519"/>
                  <a:pt x="1047750"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椭圆 15"/>
          <p:cNvSpPr/>
          <p:nvPr/>
        </p:nvSpPr>
        <p:spPr>
          <a:xfrm>
            <a:off x="5383185" y="3427367"/>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任意多边形 14"/>
          <p:cNvSpPr/>
          <p:nvPr/>
        </p:nvSpPr>
        <p:spPr>
          <a:xfrm>
            <a:off x="5289550" y="4547507"/>
            <a:ext cx="1282700" cy="165100"/>
          </a:xfrm>
          <a:custGeom>
            <a:avLst/>
            <a:gdLst>
              <a:gd name="connsiteX0" fmla="*/ 0 w 962025"/>
              <a:gd name="connsiteY0" fmla="*/ 123825 h 123825"/>
              <a:gd name="connsiteX1" fmla="*/ 104775 w 962025"/>
              <a:gd name="connsiteY1" fmla="*/ 114300 h 123825"/>
              <a:gd name="connsiteX2" fmla="*/ 161925 w 962025"/>
              <a:gd name="connsiteY2" fmla="*/ 95250 h 123825"/>
              <a:gd name="connsiteX3" fmla="*/ 200025 w 962025"/>
              <a:gd name="connsiteY3" fmla="*/ 85725 h 123825"/>
              <a:gd name="connsiteX4" fmla="*/ 257175 w 962025"/>
              <a:gd name="connsiteY4" fmla="*/ 66675 h 123825"/>
              <a:gd name="connsiteX5" fmla="*/ 352425 w 962025"/>
              <a:gd name="connsiteY5" fmla="*/ 57150 h 123825"/>
              <a:gd name="connsiteX6" fmla="*/ 438150 w 962025"/>
              <a:gd name="connsiteY6" fmla="*/ 28575 h 123825"/>
              <a:gd name="connsiteX7" fmla="*/ 466725 w 962025"/>
              <a:gd name="connsiteY7" fmla="*/ 19050 h 123825"/>
              <a:gd name="connsiteX8" fmla="*/ 600075 w 962025"/>
              <a:gd name="connsiteY8" fmla="*/ 38100 h 123825"/>
              <a:gd name="connsiteX9" fmla="*/ 638175 w 962025"/>
              <a:gd name="connsiteY9" fmla="*/ 57150 h 123825"/>
              <a:gd name="connsiteX10" fmla="*/ 685800 w 962025"/>
              <a:gd name="connsiteY10" fmla="*/ 47625 h 123825"/>
              <a:gd name="connsiteX11" fmla="*/ 742950 w 962025"/>
              <a:gd name="connsiteY11" fmla="*/ 28575 h 123825"/>
              <a:gd name="connsiteX12" fmla="*/ 771525 w 962025"/>
              <a:gd name="connsiteY12" fmla="*/ 19050 h 123825"/>
              <a:gd name="connsiteX13" fmla="*/ 800100 w 962025"/>
              <a:gd name="connsiteY13" fmla="*/ 9525 h 123825"/>
              <a:gd name="connsiteX14" fmla="*/ 828675 w 962025"/>
              <a:gd name="connsiteY14" fmla="*/ 0 h 123825"/>
              <a:gd name="connsiteX15" fmla="*/ 962025 w 962025"/>
              <a:gd name="connsiteY15" fmla="*/ 95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025" h="123825">
                <a:moveTo>
                  <a:pt x="0" y="123825"/>
                </a:moveTo>
                <a:cubicBezTo>
                  <a:pt x="34925" y="120650"/>
                  <a:pt x="70240" y="120394"/>
                  <a:pt x="104775" y="114300"/>
                </a:cubicBezTo>
                <a:cubicBezTo>
                  <a:pt x="124550" y="110810"/>
                  <a:pt x="142875" y="101600"/>
                  <a:pt x="161925" y="95250"/>
                </a:cubicBezTo>
                <a:cubicBezTo>
                  <a:pt x="174344" y="91110"/>
                  <a:pt x="187486" y="89487"/>
                  <a:pt x="200025" y="85725"/>
                </a:cubicBezTo>
                <a:cubicBezTo>
                  <a:pt x="219259" y="79955"/>
                  <a:pt x="237194" y="68673"/>
                  <a:pt x="257175" y="66675"/>
                </a:cubicBezTo>
                <a:lnTo>
                  <a:pt x="352425" y="57150"/>
                </a:lnTo>
                <a:lnTo>
                  <a:pt x="438150" y="28575"/>
                </a:lnTo>
                <a:lnTo>
                  <a:pt x="466725" y="19050"/>
                </a:lnTo>
                <a:cubicBezTo>
                  <a:pt x="520572" y="23945"/>
                  <a:pt x="555674" y="19071"/>
                  <a:pt x="600075" y="38100"/>
                </a:cubicBezTo>
                <a:cubicBezTo>
                  <a:pt x="613126" y="43693"/>
                  <a:pt x="625475" y="50800"/>
                  <a:pt x="638175" y="57150"/>
                </a:cubicBezTo>
                <a:cubicBezTo>
                  <a:pt x="654050" y="53975"/>
                  <a:pt x="670181" y="51885"/>
                  <a:pt x="685800" y="47625"/>
                </a:cubicBezTo>
                <a:cubicBezTo>
                  <a:pt x="705173" y="42341"/>
                  <a:pt x="723900" y="34925"/>
                  <a:pt x="742950" y="28575"/>
                </a:cubicBezTo>
                <a:lnTo>
                  <a:pt x="771525" y="19050"/>
                </a:lnTo>
                <a:lnTo>
                  <a:pt x="800100" y="9525"/>
                </a:lnTo>
                <a:lnTo>
                  <a:pt x="828675" y="0"/>
                </a:lnTo>
                <a:cubicBezTo>
                  <a:pt x="949303" y="10052"/>
                  <a:pt x="904743" y="9525"/>
                  <a:pt x="962025" y="9525"/>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椭圆 16"/>
          <p:cNvSpPr/>
          <p:nvPr/>
        </p:nvSpPr>
        <p:spPr>
          <a:xfrm>
            <a:off x="5632926" y="4548477"/>
            <a:ext cx="121920" cy="121920"/>
          </a:xfrm>
          <a:prstGeom prst="ellipse">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5491136" y="1343162"/>
            <a:ext cx="2946400" cy="830997"/>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River Segment with unique </a:t>
            </a:r>
            <a:r>
              <a:rPr lang="en-US" sz="2400" dirty="0" smtClean="0">
                <a:solidFill>
                  <a:prstClr val="black"/>
                </a:solidFill>
                <a:latin typeface="Tahoma" panose="020B0604030504040204" pitchFamily="34" charset="0"/>
                <a:ea typeface="Tahoma" panose="020B0604030504040204" pitchFamily="34" charset="0"/>
                <a:cs typeface="Tahoma" panose="020B0604030504040204" pitchFamily="34" charset="0"/>
              </a:rPr>
              <a:t>ID</a:t>
            </a: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0" name="直接箭头连接符 19"/>
          <p:cNvCxnSpPr/>
          <p:nvPr/>
        </p:nvCxnSpPr>
        <p:spPr>
          <a:xfrm flipH="1">
            <a:off x="5289550" y="2123471"/>
            <a:ext cx="1155700" cy="67143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4026" y="2301506"/>
            <a:ext cx="1872041" cy="96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8502993" y="2557387"/>
            <a:ext cx="24384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River Geometry</a:t>
            </a:r>
          </a:p>
        </p:txBody>
      </p:sp>
      <p:sp>
        <p:nvSpPr>
          <p:cNvPr id="30" name="Line 4"/>
          <p:cNvSpPr>
            <a:spLocks noChangeShapeType="1"/>
          </p:cNvSpPr>
          <p:nvPr/>
        </p:nvSpPr>
        <p:spPr bwMode="auto">
          <a:xfrm flipV="1">
            <a:off x="7671069" y="3280319"/>
            <a:ext cx="0" cy="1267188"/>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31" name="Line 5"/>
          <p:cNvSpPr>
            <a:spLocks noChangeShapeType="1"/>
          </p:cNvSpPr>
          <p:nvPr/>
        </p:nvSpPr>
        <p:spPr bwMode="auto">
          <a:xfrm>
            <a:off x="7671069" y="4547507"/>
            <a:ext cx="1397811" cy="0"/>
          </a:xfrm>
          <a:prstGeom prst="line">
            <a:avLst/>
          </a:prstGeom>
          <a:noFill/>
          <a:ln w="19050">
            <a:solidFill>
              <a:schemeClr val="tx1">
                <a:lumMod val="50000"/>
                <a:lumOff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Calibri"/>
            </a:endParaRPr>
          </a:p>
        </p:txBody>
      </p:sp>
      <p:sp>
        <p:nvSpPr>
          <p:cNvPr id="33" name="Text Box 13"/>
          <p:cNvSpPr txBox="1">
            <a:spLocks noChangeArrowheads="1"/>
          </p:cNvSpPr>
          <p:nvPr/>
        </p:nvSpPr>
        <p:spPr bwMode="auto">
          <a:xfrm>
            <a:off x="8145376" y="4547508"/>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Q</a:t>
            </a:r>
          </a:p>
        </p:txBody>
      </p:sp>
      <p:sp>
        <p:nvSpPr>
          <p:cNvPr id="34" name="Text Box 13"/>
          <p:cNvSpPr txBox="1">
            <a:spLocks noChangeArrowheads="1"/>
          </p:cNvSpPr>
          <p:nvPr/>
        </p:nvSpPr>
        <p:spPr bwMode="auto">
          <a:xfrm>
            <a:off x="7147143" y="3638501"/>
            <a:ext cx="40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170" eaLnBrk="0" hangingPunct="0">
              <a:spcBef>
                <a:spcPct val="50000"/>
              </a:spcBef>
            </a:pPr>
            <a:r>
              <a:rPr lang="en-US" alt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H</a:t>
            </a:r>
          </a:p>
        </p:txBody>
      </p:sp>
      <p:sp>
        <p:nvSpPr>
          <p:cNvPr id="28" name="弧形 27"/>
          <p:cNvSpPr/>
          <p:nvPr/>
        </p:nvSpPr>
        <p:spPr>
          <a:xfrm rot="16200000">
            <a:off x="7893780" y="3302104"/>
            <a:ext cx="2045384" cy="2490805"/>
          </a:xfrm>
          <a:prstGeom prst="arc">
            <a:avLst>
              <a:gd name="adj1" fmla="val 16200000"/>
              <a:gd name="adj2" fmla="val 21158684"/>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sp>
        <p:nvSpPr>
          <p:cNvPr id="37" name="TextBox 36"/>
          <p:cNvSpPr txBox="1"/>
          <p:nvPr/>
        </p:nvSpPr>
        <p:spPr>
          <a:xfrm>
            <a:off x="8502993" y="3776414"/>
            <a:ext cx="24384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Rating Curve</a:t>
            </a:r>
          </a:p>
        </p:txBody>
      </p:sp>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1772" y="5053533"/>
            <a:ext cx="1657905" cy="1722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8903772" y="6193594"/>
            <a:ext cx="3854451"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Lidar-HAND (</a:t>
            </a:r>
            <a:r>
              <a:rPr lang="en-US" sz="2400" dirty="0" err="1">
                <a:solidFill>
                  <a:prstClr val="black"/>
                </a:solidFill>
                <a:latin typeface="Tahoma" panose="020B0604030504040204" pitchFamily="34" charset="0"/>
                <a:ea typeface="Tahoma" panose="020B0604030504040204" pitchFamily="34" charset="0"/>
                <a:cs typeface="Tahoma" panose="020B0604030504040204" pitchFamily="34" charset="0"/>
              </a:rPr>
              <a:t>GeoFlood</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41" name="TextBox 40"/>
          <p:cNvSpPr txBox="1"/>
          <p:nvPr/>
        </p:nvSpPr>
        <p:spPr>
          <a:xfrm>
            <a:off x="8903773" y="5463665"/>
            <a:ext cx="30861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HEC-RAS</a:t>
            </a:r>
          </a:p>
        </p:txBody>
      </p:sp>
      <p:sp>
        <p:nvSpPr>
          <p:cNvPr id="42" name="TextBox 41"/>
          <p:cNvSpPr txBox="1"/>
          <p:nvPr/>
        </p:nvSpPr>
        <p:spPr>
          <a:xfrm>
            <a:off x="8903774" y="5825453"/>
            <a:ext cx="30861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NED-HAND</a:t>
            </a:r>
          </a:p>
        </p:txBody>
      </p:sp>
      <p:sp>
        <p:nvSpPr>
          <p:cNvPr id="43" name="下弧形箭头 42"/>
          <p:cNvSpPr/>
          <p:nvPr/>
        </p:nvSpPr>
        <p:spPr>
          <a:xfrm>
            <a:off x="3556000" y="4091662"/>
            <a:ext cx="1473200" cy="4334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9" name="左大括号 28"/>
          <p:cNvSpPr/>
          <p:nvPr/>
        </p:nvSpPr>
        <p:spPr>
          <a:xfrm>
            <a:off x="8709250" y="5706709"/>
            <a:ext cx="215319" cy="729929"/>
          </a:xfrm>
          <a:prstGeom prst="leftBrac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5200" y="4724238"/>
            <a:ext cx="2085080" cy="215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 name="下弧形箭头 7167"/>
          <p:cNvSpPr/>
          <p:nvPr/>
        </p:nvSpPr>
        <p:spPr>
          <a:xfrm flipH="1">
            <a:off x="3931846" y="5962445"/>
            <a:ext cx="1758605" cy="49244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black"/>
              </a:solidFill>
              <a:latin typeface="Calibri"/>
            </a:endParaRPr>
          </a:p>
        </p:txBody>
      </p:sp>
      <p:sp>
        <p:nvSpPr>
          <p:cNvPr id="47" name="TextBox 46"/>
          <p:cNvSpPr txBox="1"/>
          <p:nvPr/>
        </p:nvSpPr>
        <p:spPr>
          <a:xfrm>
            <a:off x="8754977" y="5159225"/>
            <a:ext cx="3086100" cy="461665"/>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Flood Map Library</a:t>
            </a:r>
          </a:p>
        </p:txBody>
      </p:sp>
      <p:sp>
        <p:nvSpPr>
          <p:cNvPr id="39" name="TextBox 38"/>
          <p:cNvSpPr txBox="1"/>
          <p:nvPr/>
        </p:nvSpPr>
        <p:spPr>
          <a:xfrm>
            <a:off x="793750" y="5548635"/>
            <a:ext cx="3086100" cy="830997"/>
          </a:xfrm>
          <a:prstGeom prst="rect">
            <a:avLst/>
          </a:prstGeom>
          <a:noFill/>
        </p:spPr>
        <p:txBody>
          <a:bodyPr wrap="square" rtlCol="0">
            <a:spAutoFit/>
          </a:bodyPr>
          <a:lstStyle/>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Real-time </a:t>
            </a:r>
          </a:p>
          <a:p>
            <a:pPr defTabSz="1219170"/>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Inundation Extent</a:t>
            </a:r>
          </a:p>
        </p:txBody>
      </p:sp>
      <p:sp>
        <p:nvSpPr>
          <p:cNvPr id="48" name="左大括号 47"/>
          <p:cNvSpPr/>
          <p:nvPr/>
        </p:nvSpPr>
        <p:spPr>
          <a:xfrm>
            <a:off x="6921344" y="2459189"/>
            <a:ext cx="261725" cy="2946257"/>
          </a:xfrm>
          <a:prstGeom prst="leftBrac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sp>
        <p:nvSpPr>
          <p:cNvPr id="44" name="TextBox 43"/>
          <p:cNvSpPr txBox="1"/>
          <p:nvPr/>
        </p:nvSpPr>
        <p:spPr>
          <a:xfrm>
            <a:off x="107199" y="6446866"/>
            <a:ext cx="2467342"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X</a:t>
            </a:r>
            <a:r>
              <a:rPr lang="en-US" dirty="0" smtClean="0">
                <a:solidFill>
                  <a:prstClr val="white">
                    <a:lumMod val="50000"/>
                  </a:prstClr>
                </a:solidFill>
                <a:latin typeface="Arial"/>
                <a:ea typeface="ＭＳ Ｐゴシック"/>
              </a:rPr>
              <a:t>ing Zheng</a:t>
            </a:r>
            <a:endParaRPr lang="en-US" dirty="0">
              <a:solidFill>
                <a:prstClr val="white">
                  <a:lumMod val="50000"/>
                </a:prstClr>
              </a:solidFill>
              <a:latin typeface="Arial"/>
              <a:ea typeface="ＭＳ Ｐゴシック"/>
            </a:endParaRPr>
          </a:p>
        </p:txBody>
      </p:sp>
    </p:spTree>
    <p:extLst>
      <p:ext uri="{BB962C8B-B14F-4D97-AF65-F5344CB8AC3E}">
        <p14:creationId xmlns:p14="http://schemas.microsoft.com/office/powerpoint/2010/main" val="171599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3627" y="923416"/>
            <a:ext cx="6467475" cy="5686425"/>
            <a:chOff x="2904465" y="923416"/>
            <a:chExt cx="6467475" cy="5686425"/>
          </a:xfrm>
        </p:grpSpPr>
        <p:pic>
          <p:nvPicPr>
            <p:cNvPr id="2" name="Picture 1"/>
            <p:cNvPicPr>
              <a:picLocks noChangeAspect="1"/>
            </p:cNvPicPr>
            <p:nvPr/>
          </p:nvPicPr>
          <p:blipFill>
            <a:blip r:embed="rId2"/>
            <a:stretch>
              <a:fillRect/>
            </a:stretch>
          </p:blipFill>
          <p:spPr>
            <a:xfrm>
              <a:off x="2904465" y="923416"/>
              <a:ext cx="6467475" cy="5686425"/>
            </a:xfrm>
            <a:prstGeom prst="rect">
              <a:avLst/>
            </a:prstGeom>
          </p:spPr>
        </p:pic>
        <p:sp>
          <p:nvSpPr>
            <p:cNvPr id="4" name="TextBox 3"/>
            <p:cNvSpPr txBox="1"/>
            <p:nvPr/>
          </p:nvSpPr>
          <p:spPr>
            <a:xfrm>
              <a:off x="4351607" y="1955412"/>
              <a:ext cx="87235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=8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5" name="TextBox 4"/>
            <p:cNvSpPr txBox="1"/>
            <p:nvPr/>
          </p:nvSpPr>
          <p:spPr>
            <a:xfrm>
              <a:off x="6234926" y="1943130"/>
              <a:ext cx="87876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=9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6" name="TextBox 5"/>
            <p:cNvSpPr txBox="1"/>
            <p:nvPr/>
          </p:nvSpPr>
          <p:spPr>
            <a:xfrm>
              <a:off x="4787783" y="3033183"/>
              <a:ext cx="989886"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=11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7" name="TextBox 6"/>
            <p:cNvSpPr txBox="1"/>
            <p:nvPr/>
          </p:nvSpPr>
          <p:spPr>
            <a:xfrm>
              <a:off x="5008619" y="3522296"/>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=12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8" name="TextBox 7"/>
            <p:cNvSpPr txBox="1"/>
            <p:nvPr/>
          </p:nvSpPr>
          <p:spPr>
            <a:xfrm>
              <a:off x="5444796" y="4160313"/>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=14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9" name="TextBox 8"/>
            <p:cNvSpPr txBox="1"/>
            <p:nvPr/>
          </p:nvSpPr>
          <p:spPr>
            <a:xfrm>
              <a:off x="4136264" y="4863827"/>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=10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10" name="TextBox 9"/>
            <p:cNvSpPr txBox="1"/>
            <p:nvPr/>
          </p:nvSpPr>
          <p:spPr>
            <a:xfrm>
              <a:off x="7650843" y="5233159"/>
              <a:ext cx="1007007"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h</a:t>
              </a:r>
              <a:r>
                <a:rPr kumimoji="0" lang="en-US" sz="1800" b="0" i="0" u="none" strike="noStrike" kern="1200" cap="none" spc="0" normalizeH="0" baseline="-25000" noProof="0" dirty="0" err="1">
                  <a:ln>
                    <a:noFill/>
                  </a:ln>
                  <a:solidFill>
                    <a:prstClr val="black"/>
                  </a:solidFill>
                  <a:effectLst/>
                  <a:uLnTx/>
                  <a:uFillTx/>
                  <a:latin typeface="Arial"/>
                  <a:ea typeface="ＭＳ Ｐゴシック"/>
                </a:rPr>
                <a:t>w</a:t>
              </a:r>
              <a:r>
                <a:rPr kumimoji="0" lang="en-US" sz="1800" b="0" i="0" u="none" strike="noStrike" kern="1200" cap="none" spc="0" normalizeH="0" baseline="0" noProof="0" dirty="0">
                  <a:ln>
                    <a:noFill/>
                  </a:ln>
                  <a:solidFill>
                    <a:prstClr val="black"/>
                  </a:solidFill>
                  <a:effectLst/>
                  <a:uLnTx/>
                  <a:uFillTx/>
                  <a:latin typeface="Arial"/>
                  <a:ea typeface="ＭＳ Ｐゴシック"/>
                </a:rPr>
                <a:t>=15 </a:t>
              </a:r>
              <a:r>
                <a:rPr kumimoji="0" lang="en-US" sz="1800" b="0" i="0" u="none" strike="noStrike" kern="1200" cap="none" spc="0" normalizeH="0" baseline="0" noProof="0" dirty="0" err="1">
                  <a:ln>
                    <a:noFill/>
                  </a:ln>
                  <a:solidFill>
                    <a:prstClr val="black"/>
                  </a:solidFill>
                  <a:effectLst/>
                  <a:uLnTx/>
                  <a:uFillTx/>
                  <a:latin typeface="Arial"/>
                  <a:ea typeface="ＭＳ Ｐゴシック"/>
                </a:rPr>
                <a:t>ft</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grpSp>
      <p:sp>
        <p:nvSpPr>
          <p:cNvPr id="11" name="Title 10"/>
          <p:cNvSpPr>
            <a:spLocks noGrp="1"/>
          </p:cNvSpPr>
          <p:nvPr>
            <p:ph type="title"/>
          </p:nvPr>
        </p:nvSpPr>
        <p:spPr>
          <a:xfrm>
            <a:off x="0" y="69474"/>
            <a:ext cx="12192000" cy="734160"/>
          </a:xfrm>
        </p:spPr>
        <p:txBody>
          <a:bodyPr>
            <a:noAutofit/>
          </a:bodyPr>
          <a:lstStyle/>
          <a:p>
            <a:pPr algn="ctr"/>
            <a:r>
              <a:rPr lang="en-US" sz="3600" dirty="0"/>
              <a:t>Reach based height above nearest </a:t>
            </a:r>
            <a:r>
              <a:rPr lang="en-US" sz="3600" dirty="0" smtClean="0"/>
              <a:t>drainage </a:t>
            </a:r>
            <a:r>
              <a:rPr lang="en-US" sz="3600" dirty="0"/>
              <a:t>flood map example</a:t>
            </a:r>
          </a:p>
        </p:txBody>
      </p:sp>
      <p:sp>
        <p:nvSpPr>
          <p:cNvPr id="12" name="TextBox 11"/>
          <p:cNvSpPr txBox="1"/>
          <p:nvPr/>
        </p:nvSpPr>
        <p:spPr>
          <a:xfrm>
            <a:off x="7261782" y="1319804"/>
            <a:ext cx="4930218"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Arial"/>
                <a:ea typeface="ＭＳ Ｐゴシック"/>
              </a:rPr>
              <a:t>This is approximate because it neglects many details of the river hydraulics and flow over flood plains.  But more detailed approaches often demand hard to obtain and uncertain inputs so this may be a helpful approach to get screening level and real time flood </a:t>
            </a:r>
            <a:r>
              <a:rPr kumimoji="0" lang="en-US" sz="2400" b="0" i="0" u="none" strike="noStrike" kern="1200" cap="none" spc="0" normalizeH="0" baseline="0" noProof="0" dirty="0" smtClean="0">
                <a:ln>
                  <a:noFill/>
                </a:ln>
                <a:solidFill>
                  <a:srgbClr val="7030A0"/>
                </a:solidFill>
                <a:effectLst/>
                <a:uLnTx/>
                <a:uFillTx/>
                <a:latin typeface="Arial"/>
                <a:ea typeface="ＭＳ Ｐゴシック"/>
              </a:rPr>
              <a:t>maps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0000"/>
                </a:solidFill>
                <a:effectLst/>
                <a:uLnTx/>
                <a:uFillTx/>
                <a:latin typeface="Arial"/>
                <a:ea typeface="ＭＳ Ｐゴシック"/>
              </a:rPr>
              <a:t>Premised </a:t>
            </a:r>
            <a:r>
              <a:rPr kumimoji="0" lang="en-US" sz="2400" b="0" i="0" u="none" strike="noStrike" kern="1200" cap="none" spc="0" normalizeH="0" baseline="0" noProof="0" dirty="0">
                <a:ln>
                  <a:noFill/>
                </a:ln>
                <a:solidFill>
                  <a:srgbClr val="FF0000"/>
                </a:solidFill>
                <a:effectLst/>
                <a:uLnTx/>
                <a:uFillTx/>
                <a:latin typeface="Arial"/>
                <a:ea typeface="ＭＳ Ｐゴシック"/>
              </a:rPr>
              <a:t>on good elevation model and consistent stream raster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lumMod val="60000"/>
                  <a:lumOff val="40000"/>
                </a:srgbClr>
              </a:solidFill>
              <a:effectLst/>
              <a:uLnTx/>
              <a:uFillTx/>
              <a:latin typeface="Calibri"/>
              <a:ea typeface="ＭＳ Ｐゴシック"/>
            </a:endParaRPr>
          </a:p>
        </p:txBody>
      </p:sp>
    </p:spTree>
    <p:extLst>
      <p:ext uri="{BB962C8B-B14F-4D97-AF65-F5344CB8AC3E}">
        <p14:creationId xmlns:p14="http://schemas.microsoft.com/office/powerpoint/2010/main" val="3339552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hengFloo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
        <p:nvSpPr>
          <p:cNvPr id="5" name="TextBox 4"/>
          <p:cNvSpPr txBox="1"/>
          <p:nvPr/>
        </p:nvSpPr>
        <p:spPr>
          <a:xfrm>
            <a:off x="0" y="6211669"/>
            <a:ext cx="1524000" cy="646331"/>
          </a:xfrm>
          <a:prstGeom prst="rect">
            <a:avLst/>
          </a:prstGeom>
          <a:noFill/>
        </p:spPr>
        <p:txBody>
          <a:bodyPr wrap="square" rtlCol="0">
            <a:spAutoFit/>
          </a:bodyPr>
          <a:lstStyle/>
          <a:p>
            <a:r>
              <a:rPr lang="en-US" dirty="0" smtClean="0">
                <a:solidFill>
                  <a:prstClr val="white">
                    <a:lumMod val="50000"/>
                  </a:prstClr>
                </a:solidFill>
                <a:latin typeface="Arial"/>
                <a:ea typeface="ＭＳ Ｐゴシック"/>
              </a:rPr>
              <a:t>Video </a:t>
            </a:r>
            <a:r>
              <a:rPr lang="en-US" dirty="0">
                <a:solidFill>
                  <a:prstClr val="white">
                    <a:lumMod val="50000"/>
                  </a:prstClr>
                </a:solidFill>
                <a:latin typeface="Arial"/>
                <a:ea typeface="ＭＳ Ｐゴシック"/>
              </a:rPr>
              <a:t>from X</a:t>
            </a:r>
            <a:r>
              <a:rPr lang="en-US" dirty="0" smtClean="0">
                <a:solidFill>
                  <a:prstClr val="white">
                    <a:lumMod val="50000"/>
                  </a:prstClr>
                </a:solidFill>
                <a:latin typeface="Arial"/>
                <a:ea typeface="ＭＳ Ｐゴシック"/>
              </a:rPr>
              <a:t>ing Zheng</a:t>
            </a:r>
            <a:endParaRPr lang="en-US" dirty="0">
              <a:solidFill>
                <a:prstClr val="white">
                  <a:lumMod val="50000"/>
                </a:prstClr>
              </a:solidFill>
              <a:latin typeface="Arial"/>
              <a:ea typeface="ＭＳ Ｐゴシック"/>
            </a:endParaRPr>
          </a:p>
        </p:txBody>
      </p:sp>
    </p:spTree>
    <p:extLst>
      <p:ext uri="{BB962C8B-B14F-4D97-AF65-F5344CB8AC3E}">
        <p14:creationId xmlns:p14="http://schemas.microsoft.com/office/powerpoint/2010/main" val="2141058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Custom 3">
      <a:dk1>
        <a:srgbClr val="0464C4"/>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1_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0033B4"/>
    </a:hlink>
    <a:folHlink>
      <a:srgbClr val="0033B4"/>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1196</TotalTime>
  <Words>2961</Words>
  <Application>Microsoft Office PowerPoint</Application>
  <PresentationFormat>Widescreen</PresentationFormat>
  <Paragraphs>598</Paragraphs>
  <Slides>49</Slides>
  <Notes>3</Notes>
  <HiddenSlides>0</HiddenSlides>
  <MMClips>3</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4</vt:i4>
      </vt:variant>
      <vt:variant>
        <vt:lpstr>Slide Titles</vt:lpstr>
      </vt:variant>
      <vt:variant>
        <vt:i4>49</vt:i4>
      </vt:variant>
    </vt:vector>
  </HeadingPairs>
  <TitlesOfParts>
    <vt:vector size="74" baseType="lpstr">
      <vt:lpstr>ＭＳ Ｐゴシック</vt:lpstr>
      <vt:lpstr>宋体</vt:lpstr>
      <vt:lpstr>Arial</vt:lpstr>
      <vt:lpstr>Avenir LT Std 55 Roman</vt:lpstr>
      <vt:lpstr>Avenir LT Std 65 Medium</vt:lpstr>
      <vt:lpstr>Avenir LT Std 85 Heavy</vt:lpstr>
      <vt:lpstr>Calibri</vt:lpstr>
      <vt:lpstr>Calibri Light</vt:lpstr>
      <vt:lpstr>Cambria Math</vt:lpstr>
      <vt:lpstr>Charis SIL</vt:lpstr>
      <vt:lpstr>Consolas</vt:lpstr>
      <vt:lpstr>Lucida Grande</vt:lpstr>
      <vt:lpstr>MS Sans Serif</vt:lpstr>
      <vt:lpstr>Open Sans</vt:lpstr>
      <vt:lpstr>Symbol</vt:lpstr>
      <vt:lpstr>Tahoma</vt:lpstr>
      <vt:lpstr>Times New Roman</vt:lpstr>
      <vt:lpstr>Office Theme</vt:lpstr>
      <vt:lpstr>Optional_Corporate_PPT_Template-Arial</vt:lpstr>
      <vt:lpstr>Office 主题​​</vt:lpstr>
      <vt:lpstr>1_Optional_Corporate_PPT_Template-Arial</vt:lpstr>
      <vt:lpstr>Equation</vt:lpstr>
      <vt:lpstr>Picture</vt:lpstr>
      <vt:lpstr>Worksheet</vt:lpstr>
      <vt:lpstr>Clip</vt:lpstr>
      <vt:lpstr>Using Digital Elevation Model Derived Height Above the Nearest Drainage for flood inundation mapping and determining river hydraulic geometry</vt:lpstr>
      <vt:lpstr>Outline</vt:lpstr>
      <vt:lpstr>Flooding occurs when Water Depth is greater than Height Above Nearest Drainage (HAND)</vt:lpstr>
      <vt:lpstr>PowerPoint Presentation</vt:lpstr>
      <vt:lpstr>PowerPoint Presentation</vt:lpstr>
      <vt:lpstr>Implementation in GIS</vt:lpstr>
      <vt:lpstr>PowerPoint Presentation</vt:lpstr>
      <vt:lpstr>Reach based height above nearest drainage flood map example</vt:lpstr>
      <vt:lpstr>PowerPoint Presentation</vt:lpstr>
      <vt:lpstr>Outline</vt:lpstr>
      <vt:lpstr>PowerPoint Presentation</vt:lpstr>
      <vt:lpstr>HAND evaluated using TauDEM Dinfinity Vertical Distance Down function </vt:lpstr>
      <vt:lpstr>TauDEM model for vertical drop to stream (aka HAND)</vt:lpstr>
      <vt:lpstr>HAND Algorithm</vt:lpstr>
      <vt:lpstr>HAND Algorithm Continued</vt:lpstr>
      <vt:lpstr>Result</vt:lpstr>
      <vt:lpstr>HAND from TauDEM for Onion Creek near Austin Texas</vt:lpstr>
      <vt:lpstr>Outline</vt:lpstr>
      <vt:lpstr>Mapping Flood Inundation with Height above the Nearest Drainage (HAND)</vt:lpstr>
      <vt:lpstr>PowerPoint Presentation</vt:lpstr>
      <vt:lpstr>Deriving Terrain Aligned Flow Network</vt:lpstr>
      <vt:lpstr>DEM derived stream network is consistent with the DEM but at the scale (drainage density) of NHD Plus.</vt:lpstr>
      <vt:lpstr>Height Above Nearest Drainage (HAND) evaluated from 1/3 arc sec NED DEM relative to stream raster derived from NHDPlus medium resolution stream network source grid cells. 2 m contour interval.</vt:lpstr>
      <vt:lpstr>The problem of artificial DEM Barriers</vt:lpstr>
      <vt:lpstr>PowerPoint Presentation</vt:lpstr>
      <vt:lpstr>Conditioning the DEM by Obstacle Removal or “etching” using Vector Stream Information used to align and reconcile elevation and hydrography</vt:lpstr>
      <vt:lpstr>Obstacle Removal “Etch in” Workflow</vt:lpstr>
      <vt:lpstr>Effect of obstacle removal</vt:lpstr>
      <vt:lpstr>Adjustments at railroad crossing</vt:lpstr>
      <vt:lpstr>Outline</vt:lpstr>
      <vt:lpstr>Evaluating River Hydraulic Properties</vt:lpstr>
      <vt:lpstr>PowerPoint Presentation</vt:lpstr>
      <vt:lpstr>Reach Hydraulic Properties Example</vt:lpstr>
      <vt:lpstr>Terrain Approximated Reach Average Hydraulic Properties</vt:lpstr>
      <vt:lpstr>Example - Reach Catchment 5781289</vt:lpstr>
      <vt:lpstr>Example Discharge Computation for Reach Catchment 5781289 Eanes Creek, Rollingwood, Texas </vt:lpstr>
      <vt:lpstr>Rating Curve for Eanes Creek</vt:lpstr>
      <vt:lpstr>Outline</vt:lpstr>
      <vt:lpstr>Automated workflow prototyped for Texas Flood Response System by David Maidment and Colleagues </vt:lpstr>
      <vt:lpstr>HAND Workflow implemented on ROGER supercomputer at NCSA for Continental US-Scale HAND layer evaluated </vt:lpstr>
      <vt:lpstr>Decompose computation by catchments or River Corridor</vt:lpstr>
      <vt:lpstr>PowerPoint Presentation</vt:lpstr>
      <vt:lpstr>Integration of topography and bathymetry</vt:lpstr>
      <vt:lpstr>Improve NWM Routing using Reach Hydraulic Properties</vt:lpstr>
      <vt:lpstr>Improve Stream Reach Segmentation</vt:lpstr>
      <vt:lpstr>Conclusions and Further Considerations</vt:lpstr>
      <vt:lpstr>Reading</vt:lpstr>
      <vt:lpstr>Reading</vt:lpstr>
      <vt:lpstr>Are there any questions?</vt:lpstr>
    </vt:vector>
  </TitlesOfParts>
  <Company>Utah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Tarboton</dc:creator>
  <cp:lastModifiedBy>David Tarboton</cp:lastModifiedBy>
  <cp:revision>75</cp:revision>
  <dcterms:created xsi:type="dcterms:W3CDTF">2018-04-22T17:07:47Z</dcterms:created>
  <dcterms:modified xsi:type="dcterms:W3CDTF">2018-10-23T23:16:31Z</dcterms:modified>
</cp:coreProperties>
</file>