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259" r:id="rId3"/>
    <p:sldId id="258" r:id="rId4"/>
    <p:sldId id="342" r:id="rId5"/>
    <p:sldId id="323" r:id="rId6"/>
    <p:sldId id="260" r:id="rId7"/>
    <p:sldId id="264" r:id="rId8"/>
    <p:sldId id="317" r:id="rId9"/>
    <p:sldId id="262" r:id="rId10"/>
    <p:sldId id="270" r:id="rId11"/>
    <p:sldId id="321" r:id="rId12"/>
    <p:sldId id="263" r:id="rId13"/>
    <p:sldId id="266" r:id="rId14"/>
    <p:sldId id="267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3" r:id="rId25"/>
    <p:sldId id="284" r:id="rId26"/>
    <p:sldId id="334" r:id="rId27"/>
    <p:sldId id="318" r:id="rId28"/>
    <p:sldId id="286" r:id="rId29"/>
    <p:sldId id="288" r:id="rId30"/>
    <p:sldId id="289" r:id="rId31"/>
    <p:sldId id="337" r:id="rId32"/>
    <p:sldId id="290" r:id="rId33"/>
    <p:sldId id="291" r:id="rId34"/>
    <p:sldId id="336" r:id="rId35"/>
    <p:sldId id="294" r:id="rId36"/>
    <p:sldId id="295" r:id="rId37"/>
    <p:sldId id="298" r:id="rId38"/>
    <p:sldId id="300" r:id="rId39"/>
    <p:sldId id="301" r:id="rId40"/>
    <p:sldId id="303" r:id="rId41"/>
    <p:sldId id="304" r:id="rId42"/>
    <p:sldId id="305" r:id="rId43"/>
    <p:sldId id="322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0598" autoAdjust="0"/>
    <p:restoredTop sz="94533" autoAdjust="0"/>
  </p:normalViewPr>
  <p:slideViewPr>
    <p:cSldViewPr snapToGrid="0">
      <p:cViewPr varScale="1">
        <p:scale>
          <a:sx n="71" d="100"/>
          <a:sy n="71" d="100"/>
        </p:scale>
        <p:origin x="60" y="3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D9256-A897-48A8-B9E3-14EFE9859DFB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B3448-5DD9-4FE8-92ED-AC0C7B50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14DCA-71AA-4AFA-BF1E-08A6712281D4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E73A2-E190-4DC2-8D19-50DA6286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DC18-C0D5-465F-925E-FD8EE5BAF81F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solidFill>
            <a:srgbClr val="FFFFFF"/>
          </a:solidFill>
          <a:ln w="12700"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2849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D08BA2-1EBC-45A6-9B5D-E11EF8EB3BBB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 w="12700"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126655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8850A1-CCBF-4C9F-B801-80CDD325216B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 w="12700"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6688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2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3B88-4030-4DD0-B7C5-50774AB2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2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7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C49F-32E1-4EB9-88ED-542CDBD3211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index.html#/How_features_are_represented_in_a_raster/009t00000006000000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sktop.arcgis.com/en/arcmap/latest/manage-data/raster-and-images/cell-size-of-raster-data.htm" TargetMode="External"/><Relationship Id="rId2" Type="http://schemas.openxmlformats.org/officeDocument/2006/relationships/hyperlink" Target="http://desktop.arcgis.com/en/arcmap/latest/manage-data/raster-and-images/what-is-raster-dat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o.arcgis.com/en/pro-app/tool-reference/spatial-analyst/an-overview-of-the-spatial-analyst-toolbo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dro.tuwien.ac.at/forschung/publikationen/engl-publikationen/spatial-patterns-in-catchment-hydrology.html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.arcgis.com/en/pro-app/tool-reference/spatial-analyst/how-aspect-works.htm" TargetMode="External"/><Relationship Id="rId2" Type="http://schemas.openxmlformats.org/officeDocument/2006/relationships/hyperlink" Target="https://pro.arcgis.com/en/pro-app/tool-reference/spatial-analyst/how-slope-works.ht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hydrology.usu.edu/dtarb/giswr/2015/Slope.pdf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1.png"/><Relationship Id="rId7" Type="http://schemas.openxmlformats.org/officeDocument/2006/relationships/image" Target="../media/image57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10" Type="http://schemas.openxmlformats.org/officeDocument/2006/relationships/hyperlink" Target="https://pro.arcgis.com/en/pro-app/tool-reference/spatial-analyst/how-slope-works.htm" TargetMode="External"/><Relationship Id="rId4" Type="http://schemas.openxmlformats.org/officeDocument/2006/relationships/image" Target="../media/image540.png"/><Relationship Id="rId9" Type="http://schemas.openxmlformats.org/officeDocument/2006/relationships/image" Target="../media/image5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56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60.png"/><Relationship Id="rId18" Type="http://schemas.openxmlformats.org/officeDocument/2006/relationships/image" Target="../media/image68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50.png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11" Type="http://schemas.openxmlformats.org/officeDocument/2006/relationships/image" Target="../media/image540.png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65.png"/><Relationship Id="rId10" Type="http://schemas.openxmlformats.org/officeDocument/2006/relationships/image" Target="../media/image55.wmf"/><Relationship Id="rId19" Type="http://schemas.openxmlformats.org/officeDocument/2006/relationships/hyperlink" Target="https://pro.arcgis.com/en/pro-app/tool-reference/spatial-analyst/how-aspect-works.htm" TargetMode="External"/><Relationship Id="rId4" Type="http://schemas.openxmlformats.org/officeDocument/2006/relationships/image" Target="../media/image52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6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2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9.png"/><Relationship Id="rId4" Type="http://schemas.openxmlformats.org/officeDocument/2006/relationships/image" Target="../media/image6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ydrology.usu.edu/dtarb/giswr/2016/Slope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3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esources.arcgis.com/en/help/main/10.1/index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2" y="146050"/>
            <a:ext cx="8186737" cy="68522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Spatial Analysis Using Grids </a:t>
            </a:r>
            <a:endParaRPr lang="en-US" sz="32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091" y="1358900"/>
            <a:ext cx="8672945" cy="535593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400" dirty="0"/>
              <a:t>By the end of this class you should be able to: </a:t>
            </a:r>
            <a:endParaRPr lang="en-US" sz="2400" dirty="0" smtClean="0"/>
          </a:p>
          <a:p>
            <a:pPr lvl="0"/>
            <a:r>
              <a:rPr lang="en-US" sz="2400" dirty="0"/>
              <a:t>describe some ways </a:t>
            </a:r>
            <a:r>
              <a:rPr lang="en-US" sz="2400" dirty="0">
                <a:solidFill>
                  <a:srgbClr val="FF0000"/>
                </a:solidFill>
              </a:rPr>
              <a:t>continuous surfaces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</a:rPr>
              <a:t>spatial fields </a:t>
            </a:r>
            <a:r>
              <a:rPr lang="en-US" sz="2400" dirty="0"/>
              <a:t>are represented in GIS</a:t>
            </a:r>
          </a:p>
          <a:p>
            <a:pPr lvl="0"/>
            <a:r>
              <a:rPr lang="en-US" sz="2400" dirty="0"/>
              <a:t>list and describe the data elements that comprise a </a:t>
            </a:r>
            <a:r>
              <a:rPr lang="en-US" sz="2400" dirty="0">
                <a:solidFill>
                  <a:srgbClr val="FF0000"/>
                </a:solidFill>
              </a:rPr>
              <a:t>grid data structure </a:t>
            </a:r>
          </a:p>
          <a:p>
            <a:pPr lvl="0"/>
            <a:r>
              <a:rPr lang="en-US" sz="2400" dirty="0"/>
              <a:t>describe how </a:t>
            </a:r>
            <a:r>
              <a:rPr lang="en-US" sz="2400" dirty="0">
                <a:solidFill>
                  <a:schemeClr val="accent1"/>
                </a:solidFill>
              </a:rPr>
              <a:t>integer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categorical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1"/>
                </a:solidFill>
              </a:rPr>
              <a:t>real</a:t>
            </a:r>
            <a:r>
              <a:rPr lang="en-US" sz="2400" dirty="0"/>
              <a:t> valued data fields are represented using grids  </a:t>
            </a:r>
          </a:p>
          <a:p>
            <a:pPr lvl="0"/>
            <a:r>
              <a:rPr lang="en-US" sz="2400" dirty="0"/>
              <a:t>use </a:t>
            </a:r>
            <a:r>
              <a:rPr lang="en-US" sz="2400" dirty="0">
                <a:solidFill>
                  <a:schemeClr val="accent1"/>
                </a:solidFill>
              </a:rPr>
              <a:t>map algebra </a:t>
            </a:r>
            <a:r>
              <a:rPr lang="en-US" sz="2400" dirty="0"/>
              <a:t>to perform raster calculations on grids and explain the </a:t>
            </a:r>
            <a:r>
              <a:rPr lang="en-US" sz="2400" dirty="0">
                <a:solidFill>
                  <a:schemeClr val="accent1"/>
                </a:solidFill>
              </a:rPr>
              <a:t>scale issues </a:t>
            </a:r>
            <a:r>
              <a:rPr lang="en-US" sz="2400" dirty="0"/>
              <a:t>involved in raster calculations where grids may not have the same cell size </a:t>
            </a:r>
          </a:p>
          <a:p>
            <a:pPr lvl="0"/>
            <a:r>
              <a:rPr lang="en-US" sz="2400" dirty="0"/>
              <a:t>define </a:t>
            </a:r>
            <a:r>
              <a:rPr lang="en-US" sz="2400" dirty="0">
                <a:solidFill>
                  <a:schemeClr val="accent1"/>
                </a:solidFill>
              </a:rPr>
              <a:t>interpolation</a:t>
            </a:r>
            <a:r>
              <a:rPr lang="en-US" sz="2400" dirty="0"/>
              <a:t> and describe aspects to be considered in interpolating a spatial </a:t>
            </a:r>
            <a:r>
              <a:rPr lang="en-US" sz="2400" dirty="0" smtClean="0"/>
              <a:t>field</a:t>
            </a:r>
          </a:p>
          <a:p>
            <a:pPr lvl="0"/>
            <a:r>
              <a:rPr lang="en-US" sz="2400" dirty="0" smtClean="0"/>
              <a:t>use </a:t>
            </a:r>
            <a:r>
              <a:rPr lang="en-US" sz="2400" dirty="0">
                <a:solidFill>
                  <a:schemeClr val="accent1"/>
                </a:solidFill>
              </a:rPr>
              <a:t>interpolation</a:t>
            </a:r>
            <a:r>
              <a:rPr lang="en-US" sz="2400" dirty="0" smtClean="0"/>
              <a:t> to determine watershed average precipitation</a:t>
            </a:r>
            <a:endParaRPr lang="en-US" sz="2400" dirty="0"/>
          </a:p>
          <a:p>
            <a:r>
              <a:rPr lang="en-US" sz="2400" dirty="0"/>
              <a:t>calculate the </a:t>
            </a:r>
            <a:r>
              <a:rPr lang="en-US" sz="2400" dirty="0">
                <a:solidFill>
                  <a:schemeClr val="accent1"/>
                </a:solidFill>
              </a:rPr>
              <a:t>slope</a:t>
            </a:r>
            <a:r>
              <a:rPr lang="en-US" sz="2400" dirty="0"/>
              <a:t> of a topographic surface represented by a grid using</a:t>
            </a:r>
            <a:r>
              <a:rPr lang="en-US" sz="2400" dirty="0" smtClean="0"/>
              <a:t>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ArcGIS </a:t>
            </a:r>
            <a:r>
              <a:rPr lang="en-US" sz="2000" dirty="0">
                <a:solidFill>
                  <a:schemeClr val="accent1"/>
                </a:solidFill>
              </a:rPr>
              <a:t>method </a:t>
            </a:r>
            <a:r>
              <a:rPr lang="en-US" sz="2000" dirty="0"/>
              <a:t>based on finite differences,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D8 </a:t>
            </a:r>
            <a:r>
              <a:rPr lang="en-US" sz="2000" dirty="0">
                <a:solidFill>
                  <a:schemeClr val="accent1"/>
                </a:solidFill>
              </a:rPr>
              <a:t>model </a:t>
            </a:r>
            <a:r>
              <a:rPr lang="en-US" sz="2000" dirty="0"/>
              <a:t>in direction of steepest single flow direction, </a:t>
            </a:r>
            <a:endParaRPr lang="en-US" sz="2000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D</a:t>
            </a:r>
            <a:r>
              <a:rPr 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</a:t>
            </a:r>
            <a:r>
              <a:rPr lang="en-US" sz="2000" dirty="0">
                <a:solidFill>
                  <a:schemeClr val="accent1"/>
                </a:solidFill>
              </a:rPr>
              <a:t> model </a:t>
            </a:r>
            <a:r>
              <a:rPr lang="en-US" sz="2000" dirty="0"/>
              <a:t>in direction of steepest outward slope on grid centered triangular facets</a:t>
            </a:r>
            <a:r>
              <a:rPr lang="en-US" sz="2000" dirty="0" smtClean="0"/>
              <a:t>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10428" y="717550"/>
            <a:ext cx="3523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sz="3200" b="1" dirty="0">
                <a:solidFill>
                  <a:srgbClr val="0000CC"/>
                </a:solidFill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0154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as a Sequence of Cells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95082"/>
              </p:ext>
            </p:extLst>
          </p:nvPr>
        </p:nvGraphicFramePr>
        <p:xfrm>
          <a:off x="1120422" y="1969911"/>
          <a:ext cx="7239000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422" y="1969911"/>
                        <a:ext cx="7239000" cy="321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6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Polygon as Zone of Grid Cells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28"/>
          <a:stretch/>
        </p:blipFill>
        <p:spPr>
          <a:xfrm>
            <a:off x="727364" y="2027668"/>
            <a:ext cx="3844636" cy="2793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3" r="48"/>
          <a:stretch/>
        </p:blipFill>
        <p:spPr>
          <a:xfrm>
            <a:off x="4793672" y="2027668"/>
            <a:ext cx="3629892" cy="2793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327" y="5883564"/>
            <a:ext cx="873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From: </a:t>
            </a:r>
            <a:r>
              <a:rPr lang="en-US" sz="1600" dirty="0">
                <a:hlinkClick r:id="rId3"/>
              </a:rPr>
              <a:t>http://resources.arcgis.com/en/help/main/10.2/index.html#/How_features_are_represented_in_a_raster/009t00000006000000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83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4000" dirty="0" smtClean="0"/>
              <a:t>Raster and Vector are two methods of representing geographic data in GIS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Both represent different ways 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encode</a:t>
            </a:r>
            <a:r>
              <a:rPr lang="en-US" dirty="0"/>
              <a:t>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generalize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geographic phenomena</a:t>
            </a:r>
          </a:p>
          <a:p>
            <a:pPr>
              <a:buFontTx/>
              <a:buChar char="•"/>
            </a:pPr>
            <a:r>
              <a:rPr lang="en-US" dirty="0"/>
              <a:t>Both can be used to code </a:t>
            </a:r>
            <a:r>
              <a:rPr lang="en-US" b="1" dirty="0">
                <a:solidFill>
                  <a:schemeClr val="accent1"/>
                </a:solidFill>
              </a:rPr>
              <a:t>both</a:t>
            </a:r>
            <a:r>
              <a:rPr lang="en-US" dirty="0"/>
              <a:t> fields and discrete objects</a:t>
            </a:r>
          </a:p>
          <a:p>
            <a:pPr>
              <a:buFontTx/>
              <a:buChar char="•"/>
            </a:pPr>
            <a:r>
              <a:rPr lang="en-US" dirty="0"/>
              <a:t>In practice a strong association between </a:t>
            </a:r>
            <a:r>
              <a:rPr lang="en-US" b="1" dirty="0">
                <a:solidFill>
                  <a:schemeClr val="accent1"/>
                </a:solidFill>
              </a:rPr>
              <a:t>raster and fields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vector and discrete objects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grid</a:t>
            </a:r>
            <a:r>
              <a:rPr lang="en-US" sz="2800" smtClean="0"/>
              <a:t> defines geographic space as a mesh of identically-sized square cells. Each cell holds a numeric value that measures a geographic attribute (like elevation) for that unit of space.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2531" name="Picture 3" descr="grid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962150"/>
            <a:ext cx="514667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 descr="Wide downward diagonal"/>
          <p:cNvSpPr>
            <a:spLocks noChangeArrowheads="1"/>
          </p:cNvSpPr>
          <p:nvPr/>
        </p:nvSpPr>
        <p:spPr bwMode="auto">
          <a:xfrm>
            <a:off x="5210884" y="4551188"/>
            <a:ext cx="285750" cy="259646"/>
          </a:xfrm>
          <a:prstGeom prst="rect">
            <a:avLst/>
          </a:prstGeom>
          <a:pattFill prst="wdDnDiag">
            <a:fgClr>
              <a:srgbClr val="FF66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46" y="188207"/>
            <a:ext cx="7772400" cy="731837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The grid data structure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66" y="1027287"/>
            <a:ext cx="4235450" cy="565008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size is defined by </a:t>
            </a:r>
            <a:r>
              <a:rPr lang="en-US" dirty="0" smtClean="0">
                <a:solidFill>
                  <a:schemeClr val="accent1"/>
                </a:solidFill>
              </a:rPr>
              <a:t>extent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spacing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no data value </a:t>
            </a:r>
            <a:r>
              <a:rPr lang="en-US" dirty="0" smtClean="0"/>
              <a:t>information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Number of rows, number of column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Cell sizes (X and Y)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Top, left , bottom and right coordinates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values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Real (floating decimal point)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Integer (may have associated attribute table)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69546" y="2220561"/>
            <a:ext cx="2757488" cy="2614612"/>
            <a:chOff x="2008" y="1341"/>
            <a:chExt cx="1737" cy="1647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16" y="134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15" y="1510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014" y="1668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009" y="1835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008" y="200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012" y="215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015" y="232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014" y="2487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013" y="2653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017" y="2802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016" y="2976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021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187" y="1347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49" y="135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29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695" y="1345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862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041" y="135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207" y="134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374" y="1350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554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734" y="1348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629880" y="228759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642581" y="2634017"/>
            <a:ext cx="1182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/>
              <a:t>Number</a:t>
            </a:r>
          </a:p>
          <a:p>
            <a:pPr algn="ctr"/>
            <a:r>
              <a:rPr lang="en-US" dirty="0"/>
              <a:t>of </a:t>
            </a:r>
          </a:p>
          <a:p>
            <a:pPr algn="ctr"/>
            <a:r>
              <a:rPr lang="en-US" dirty="0"/>
              <a:t>rows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767971" y="2033412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680835" y="1553634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Number of Columns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682246" y="4739923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606046" y="4816123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278665" y="4921957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(X,Y)</a:t>
            </a:r>
            <a:endParaRPr lang="en-US" dirty="0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7518756" y="4807481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28281" y="4543956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rot="-5400000">
            <a:off x="7012696" y="5043312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rot="-5400000">
            <a:off x="7295271" y="5046487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130171" y="5035375"/>
            <a:ext cx="274638" cy="31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rot="-5400000">
            <a:off x="7504468" y="4674131"/>
            <a:ext cx="2508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516992" y="4892323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Cell size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151266" y="4924777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NODATA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NODATA Cells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465388" y="1295400"/>
          <a:ext cx="4065587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Document" r:id="rId3" imgW="1743456" imgH="2161032" progId="Word.Document.8">
                  <p:embed/>
                </p:oleObj>
              </mc:Choice>
              <mc:Fallback>
                <p:oleObj name="Document" r:id="rId3" imgW="1743456" imgH="21610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1295400"/>
                        <a:ext cx="4065587" cy="504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09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Networks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64663"/>
              </p:ext>
            </p:extLst>
          </p:nvPr>
        </p:nvGraphicFramePr>
        <p:xfrm>
          <a:off x="999067" y="1868311"/>
          <a:ext cx="7134225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7" y="1868311"/>
                        <a:ext cx="7134225" cy="316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3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Floating Point Grids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49769"/>
              </p:ext>
            </p:extLst>
          </p:nvPr>
        </p:nvGraphicFramePr>
        <p:xfrm>
          <a:off x="2667000" y="1529643"/>
          <a:ext cx="4191000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Document" r:id="rId3" imgW="1716024" imgH="1648968" progId="Word.Document.8">
                  <p:embed/>
                </p:oleObj>
              </mc:Choice>
              <mc:Fallback>
                <p:oleObj name="Document" r:id="rId3" imgW="171602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9643"/>
                        <a:ext cx="4191000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20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Continuous data surfaces using floating point or decimal numbers</a:t>
            </a:r>
          </a:p>
        </p:txBody>
      </p:sp>
    </p:spTree>
    <p:extLst>
      <p:ext uri="{BB962C8B-B14F-4D97-AF65-F5344CB8AC3E}">
        <p14:creationId xmlns:p14="http://schemas.microsoft.com/office/powerpoint/2010/main" val="28958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Integer valued grids to represent zones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45487"/>
              </p:ext>
            </p:extLst>
          </p:nvPr>
        </p:nvGraphicFramePr>
        <p:xfrm>
          <a:off x="2198511" y="1267176"/>
          <a:ext cx="525780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Document" r:id="rId3" imgW="1685544" imgH="1648968" progId="Word.Document.8">
                  <p:embed/>
                </p:oleObj>
              </mc:Choice>
              <mc:Fallback>
                <p:oleObj name="Document" r:id="rId3" imgW="168554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511" y="1267176"/>
                        <a:ext cx="5257800" cy="513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4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371600"/>
          </a:xfrm>
        </p:spPr>
        <p:txBody>
          <a:bodyPr/>
          <a:lstStyle/>
          <a:p>
            <a:pPr eaLnBrk="1" hangingPunct="1"/>
            <a:r>
              <a:rPr lang="en-US" sz="4000" smtClean="0"/>
              <a:t>Value attribute table for categorical (integer) grid data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219200" y="2514600"/>
          <a:ext cx="6935788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Document" r:id="rId3" imgW="4114800" imgH="1877568" progId="Word.Document.8">
                  <p:embed/>
                </p:oleObj>
              </mc:Choice>
              <mc:Fallback>
                <p:oleObj name="Document" r:id="rId3" imgW="4114800" imgH="18775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935788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14600" y="5867400"/>
            <a:ext cx="451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FF3300"/>
                </a:solidFill>
              </a:rPr>
              <a:t>Attributes of grid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26217" y="478631"/>
            <a:ext cx="7772400" cy="4114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1600" dirty="0" smtClean="0"/>
          </a:p>
          <a:p>
            <a:pPr lvl="0"/>
            <a:r>
              <a:rPr lang="en-US" sz="2400" dirty="0"/>
              <a:t>ArcMap help: What is raster </a:t>
            </a:r>
            <a:r>
              <a:rPr lang="en-US" sz="2400" dirty="0" smtClean="0"/>
              <a:t>data? 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://desktop.arcgis.com/en/arcmap/latest/manage-data/raster-and-images/what-is-raster-data.htm</a:t>
            </a:r>
            <a:r>
              <a:rPr lang="en-US" sz="2400" dirty="0"/>
              <a:t>  </a:t>
            </a:r>
          </a:p>
          <a:p>
            <a:pPr lvl="0"/>
            <a:r>
              <a:rPr lang="en-US" sz="2400" dirty="0"/>
              <a:t>ArcMap help: Fundamentals of raster data from Cell size of raster data to Raster dataset attribute </a:t>
            </a:r>
            <a:r>
              <a:rPr lang="en-US" sz="2400" dirty="0" smtClean="0"/>
              <a:t>tables </a:t>
            </a:r>
            <a:r>
              <a:rPr lang="en-US" sz="2400" u="sng" dirty="0" smtClean="0">
                <a:hlinkClick r:id="rId3"/>
              </a:rPr>
              <a:t>http</a:t>
            </a:r>
            <a:r>
              <a:rPr lang="en-US" sz="2400" u="sng" dirty="0">
                <a:hlinkClick r:id="rId3"/>
              </a:rPr>
              <a:t>://desktop.arcgis.com/en/arcmap/latest/manage-data/raster-and-images/cell-size-of-raster-data.htm</a:t>
            </a:r>
            <a:endParaRPr lang="en-US" sz="16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71913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Readings - Theory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92" y="3724617"/>
            <a:ext cx="4586852" cy="30386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469" y="3880781"/>
            <a:ext cx="2202237" cy="381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17051"/>
          <a:stretch/>
        </p:blipFill>
        <p:spPr>
          <a:xfrm>
            <a:off x="4579443" y="3574337"/>
            <a:ext cx="4564557" cy="3283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94680" y="3880781"/>
            <a:ext cx="2034721" cy="1632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Sampling</a:t>
            </a:r>
          </a:p>
        </p:txBody>
      </p:sp>
      <p:pic>
        <p:nvPicPr>
          <p:cNvPr id="33795" name="Picture 4" descr="rastersamp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9248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6096000"/>
            <a:ext cx="909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/>
              <a:t>from Michael F. Goodchild. (1997) Rasters, </a:t>
            </a:r>
            <a:r>
              <a:rPr lang="en-US" sz="2000" i="1"/>
              <a:t>NCGIA Core Curriculum in GIScience</a:t>
            </a:r>
            <a:r>
              <a:rPr lang="en-US" sz="2000"/>
              <a:t>, http://www.ncgia.ucsb.edu/giscc/units/u055/u055.html, posted October 23, 1997 </a:t>
            </a:r>
          </a:p>
        </p:txBody>
      </p:sp>
    </p:spTree>
    <p:extLst>
      <p:ext uri="{BB962C8B-B14F-4D97-AF65-F5344CB8AC3E}">
        <p14:creationId xmlns:p14="http://schemas.microsoft.com/office/powerpoint/2010/main" val="30028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431925"/>
            <a:ext cx="8275637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38175" y="163513"/>
            <a:ext cx="7772400" cy="1143000"/>
          </a:xfrm>
        </p:spPr>
        <p:txBody>
          <a:bodyPr/>
          <a:lstStyle/>
          <a:p>
            <a:r>
              <a:rPr lang="en-US" smtClean="0"/>
              <a:t>Cell size of raster data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87313" y="6286500"/>
            <a:ext cx="8828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From </a:t>
            </a:r>
            <a:r>
              <a:rPr lang="en-US" sz="1400">
                <a:hlinkClick r:id="rId3"/>
              </a:rPr>
              <a:t>http://help.arcgis.com/en/arcgisdesktop/10.0/help/index.html#/Cell_size_of_raster_data/009t00000004000000/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6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Generalization</a:t>
            </a:r>
          </a:p>
        </p:txBody>
      </p:sp>
      <p:grpSp>
        <p:nvGrpSpPr>
          <p:cNvPr id="35843" name="Group 18"/>
          <p:cNvGrpSpPr>
            <a:grpSpLocks/>
          </p:cNvGrpSpPr>
          <p:nvPr/>
        </p:nvGrpSpPr>
        <p:grpSpPr bwMode="auto">
          <a:xfrm>
            <a:off x="3429000" y="1371600"/>
            <a:ext cx="1981200" cy="1981200"/>
            <a:chOff x="576" y="1200"/>
            <a:chExt cx="1248" cy="1248"/>
          </a:xfrm>
        </p:grpSpPr>
        <p:grpSp>
          <p:nvGrpSpPr>
            <p:cNvPr id="35858" name="Group 9"/>
            <p:cNvGrpSpPr>
              <a:grpSpLocks/>
            </p:cNvGrpSpPr>
            <p:nvPr/>
          </p:nvGrpSpPr>
          <p:grpSpPr bwMode="auto">
            <a:xfrm>
              <a:off x="576" y="1200"/>
              <a:ext cx="1248" cy="1248"/>
              <a:chOff x="576" y="1200"/>
              <a:chExt cx="1248" cy="1248"/>
            </a:xfrm>
          </p:grpSpPr>
          <p:sp>
            <p:nvSpPr>
              <p:cNvPr id="35861" name="Freeform 7"/>
              <p:cNvSpPr>
                <a:spLocks/>
              </p:cNvSpPr>
              <p:nvPr/>
            </p:nvSpPr>
            <p:spPr bwMode="auto">
              <a:xfrm>
                <a:off x="576" y="1200"/>
                <a:ext cx="1248" cy="1248"/>
              </a:xfrm>
              <a:custGeom>
                <a:avLst/>
                <a:gdLst>
                  <a:gd name="T0" fmla="*/ 0 w 1248"/>
                  <a:gd name="T1" fmla="*/ 576 h 1248"/>
                  <a:gd name="T2" fmla="*/ 240 w 1248"/>
                  <a:gd name="T3" fmla="*/ 528 h 1248"/>
                  <a:gd name="T4" fmla="*/ 384 w 1248"/>
                  <a:gd name="T5" fmla="*/ 480 h 1248"/>
                  <a:gd name="T6" fmla="*/ 480 w 1248"/>
                  <a:gd name="T7" fmla="*/ 432 h 1248"/>
                  <a:gd name="T8" fmla="*/ 576 w 1248"/>
                  <a:gd name="T9" fmla="*/ 384 h 1248"/>
                  <a:gd name="T10" fmla="*/ 672 w 1248"/>
                  <a:gd name="T11" fmla="*/ 336 h 1248"/>
                  <a:gd name="T12" fmla="*/ 816 w 1248"/>
                  <a:gd name="T13" fmla="*/ 288 h 1248"/>
                  <a:gd name="T14" fmla="*/ 912 w 1248"/>
                  <a:gd name="T15" fmla="*/ 240 h 1248"/>
                  <a:gd name="T16" fmla="*/ 984 w 1248"/>
                  <a:gd name="T17" fmla="*/ 186 h 1248"/>
                  <a:gd name="T18" fmla="*/ 1026 w 1248"/>
                  <a:gd name="T19" fmla="*/ 126 h 1248"/>
                  <a:gd name="T20" fmla="*/ 1092 w 1248"/>
                  <a:gd name="T21" fmla="*/ 60 h 1248"/>
                  <a:gd name="T22" fmla="*/ 1152 w 1248"/>
                  <a:gd name="T23" fmla="*/ 0 h 1248"/>
                  <a:gd name="T24" fmla="*/ 1248 w 1248"/>
                  <a:gd name="T25" fmla="*/ 0 h 1248"/>
                  <a:gd name="T26" fmla="*/ 1248 w 1248"/>
                  <a:gd name="T27" fmla="*/ 1248 h 1248"/>
                  <a:gd name="T28" fmla="*/ 0 w 1248"/>
                  <a:gd name="T29" fmla="*/ 1248 h 12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8"/>
                  <a:gd name="T46" fmla="*/ 0 h 1248"/>
                  <a:gd name="T47" fmla="*/ 1248 w 1248"/>
                  <a:gd name="T48" fmla="*/ 1248 h 12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8" h="1248">
                    <a:moveTo>
                      <a:pt x="0" y="576"/>
                    </a:moveTo>
                    <a:lnTo>
                      <a:pt x="240" y="528"/>
                    </a:lnTo>
                    <a:lnTo>
                      <a:pt x="384" y="480"/>
                    </a:lnTo>
                    <a:lnTo>
                      <a:pt x="480" y="432"/>
                    </a:lnTo>
                    <a:lnTo>
                      <a:pt x="576" y="384"/>
                    </a:lnTo>
                    <a:lnTo>
                      <a:pt x="672" y="336"/>
                    </a:lnTo>
                    <a:lnTo>
                      <a:pt x="816" y="288"/>
                    </a:lnTo>
                    <a:lnTo>
                      <a:pt x="912" y="240"/>
                    </a:lnTo>
                    <a:lnTo>
                      <a:pt x="984" y="186"/>
                    </a:lnTo>
                    <a:lnTo>
                      <a:pt x="1026" y="126"/>
                    </a:lnTo>
                    <a:lnTo>
                      <a:pt x="1092" y="60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248" y="1248"/>
                    </a:lnTo>
                    <a:lnTo>
                      <a:pt x="0" y="1248"/>
                    </a:ln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Rectangle 4"/>
              <p:cNvSpPr>
                <a:spLocks noChangeArrowheads="1"/>
              </p:cNvSpPr>
              <p:nvPr/>
            </p:nvSpPr>
            <p:spPr bwMode="auto">
              <a:xfrm>
                <a:off x="576" y="1200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5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9" name="Line 6"/>
            <p:cNvSpPr>
              <a:spLocks noChangeShapeType="1"/>
            </p:cNvSpPr>
            <p:nvPr/>
          </p:nvSpPr>
          <p:spPr bwMode="auto">
            <a:xfrm rot="-5400000">
              <a:off x="1200" y="120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8"/>
            <p:cNvSpPr>
              <a:spLocks/>
            </p:cNvSpPr>
            <p:nvPr/>
          </p:nvSpPr>
          <p:spPr bwMode="auto">
            <a:xfrm>
              <a:off x="672" y="1968"/>
              <a:ext cx="384" cy="246"/>
            </a:xfrm>
            <a:custGeom>
              <a:avLst/>
              <a:gdLst>
                <a:gd name="T0" fmla="*/ 84 w 384"/>
                <a:gd name="T1" fmla="*/ 18 h 246"/>
                <a:gd name="T2" fmla="*/ 240 w 384"/>
                <a:gd name="T3" fmla="*/ 0 h 246"/>
                <a:gd name="T4" fmla="*/ 336 w 384"/>
                <a:gd name="T5" fmla="*/ 54 h 246"/>
                <a:gd name="T6" fmla="*/ 360 w 384"/>
                <a:gd name="T7" fmla="*/ 108 h 246"/>
                <a:gd name="T8" fmla="*/ 384 w 384"/>
                <a:gd name="T9" fmla="*/ 162 h 246"/>
                <a:gd name="T10" fmla="*/ 288 w 384"/>
                <a:gd name="T11" fmla="*/ 240 h 246"/>
                <a:gd name="T12" fmla="*/ 186 w 384"/>
                <a:gd name="T13" fmla="*/ 246 h 246"/>
                <a:gd name="T14" fmla="*/ 96 w 384"/>
                <a:gd name="T15" fmla="*/ 222 h 246"/>
                <a:gd name="T16" fmla="*/ 30 w 384"/>
                <a:gd name="T17" fmla="*/ 186 h 246"/>
                <a:gd name="T18" fmla="*/ 0 w 384"/>
                <a:gd name="T19" fmla="*/ 114 h 246"/>
                <a:gd name="T20" fmla="*/ 0 w 384"/>
                <a:gd name="T21" fmla="*/ 48 h 246"/>
                <a:gd name="T22" fmla="*/ 84 w 384"/>
                <a:gd name="T23" fmla="*/ 18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246"/>
                <a:gd name="T38" fmla="*/ 384 w 384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246">
                  <a:moveTo>
                    <a:pt x="84" y="18"/>
                  </a:moveTo>
                  <a:lnTo>
                    <a:pt x="240" y="0"/>
                  </a:lnTo>
                  <a:lnTo>
                    <a:pt x="336" y="54"/>
                  </a:lnTo>
                  <a:lnTo>
                    <a:pt x="360" y="108"/>
                  </a:lnTo>
                  <a:lnTo>
                    <a:pt x="384" y="162"/>
                  </a:lnTo>
                  <a:lnTo>
                    <a:pt x="288" y="240"/>
                  </a:lnTo>
                  <a:lnTo>
                    <a:pt x="186" y="246"/>
                  </a:lnTo>
                  <a:lnTo>
                    <a:pt x="96" y="222"/>
                  </a:lnTo>
                  <a:lnTo>
                    <a:pt x="30" y="186"/>
                  </a:lnTo>
                  <a:lnTo>
                    <a:pt x="0" y="114"/>
                  </a:lnTo>
                  <a:lnTo>
                    <a:pt x="0" y="48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1447800" y="4267200"/>
            <a:ext cx="1978025" cy="1978025"/>
            <a:chOff x="2976" y="1200"/>
            <a:chExt cx="1246" cy="1246"/>
          </a:xfrm>
        </p:grpSpPr>
        <p:sp>
          <p:nvSpPr>
            <p:cNvPr id="35854" name="Rectangle 12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Rectangle 14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Rectangle 15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Rectangle 16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5" name="Group 19"/>
          <p:cNvGrpSpPr>
            <a:grpSpLocks/>
          </p:cNvGrpSpPr>
          <p:nvPr/>
        </p:nvGrpSpPr>
        <p:grpSpPr bwMode="auto">
          <a:xfrm>
            <a:off x="5410200" y="4267200"/>
            <a:ext cx="1978025" cy="1978025"/>
            <a:chOff x="2976" y="1200"/>
            <a:chExt cx="1246" cy="1246"/>
          </a:xfrm>
        </p:grpSpPr>
        <p:sp>
          <p:nvSpPr>
            <p:cNvPr id="35850" name="Rectangle 20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21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22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23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Line 24"/>
          <p:cNvSpPr>
            <a:spLocks noChangeShapeType="1"/>
          </p:cNvSpPr>
          <p:nvPr/>
        </p:nvSpPr>
        <p:spPr bwMode="auto">
          <a:xfrm flipH="1">
            <a:off x="2743200" y="34290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25"/>
          <p:cNvSpPr>
            <a:spLocks noChangeShapeType="1"/>
          </p:cNvSpPr>
          <p:nvPr/>
        </p:nvSpPr>
        <p:spPr bwMode="auto">
          <a:xfrm>
            <a:off x="5486400" y="34290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26"/>
          <p:cNvSpPr txBox="1">
            <a:spLocks noChangeArrowheads="1"/>
          </p:cNvSpPr>
          <p:nvPr/>
        </p:nvSpPr>
        <p:spPr bwMode="auto">
          <a:xfrm>
            <a:off x="6019800" y="3429000"/>
            <a:ext cx="233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Central point rule</a:t>
            </a:r>
          </a:p>
        </p:txBody>
      </p:sp>
      <p:sp>
        <p:nvSpPr>
          <p:cNvPr id="35849" name="Text Box 27"/>
          <p:cNvSpPr txBox="1">
            <a:spLocks noChangeArrowheads="1"/>
          </p:cNvSpPr>
          <p:nvPr/>
        </p:nvSpPr>
        <p:spPr bwMode="auto">
          <a:xfrm>
            <a:off x="457200" y="3429000"/>
            <a:ext cx="236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Largest share rule</a:t>
            </a:r>
          </a:p>
        </p:txBody>
      </p:sp>
    </p:spTree>
    <p:extLst>
      <p:ext uri="{BB962C8B-B14F-4D97-AF65-F5344CB8AC3E}">
        <p14:creationId xmlns:p14="http://schemas.microsoft.com/office/powerpoint/2010/main" val="39278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7645" y="220663"/>
            <a:ext cx="7608711" cy="8445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Map Algebra/Raster Calculation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956300" y="1939925"/>
            <a:ext cx="29114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>
                <a:latin typeface="Arial" pitchFamily="34" charset="0"/>
              </a:rPr>
              <a:t>Precipitation</a:t>
            </a:r>
          </a:p>
          <a:p>
            <a:pPr algn="ctr"/>
            <a:r>
              <a:rPr lang="en-US" sz="3600">
                <a:latin typeface="Arial" pitchFamily="34" charset="0"/>
              </a:rPr>
              <a:t>-</a:t>
            </a:r>
          </a:p>
          <a:p>
            <a:pPr algn="ctr"/>
            <a:r>
              <a:rPr lang="en-US" sz="3600">
                <a:latin typeface="Arial" pitchFamily="34" charset="0"/>
              </a:rPr>
              <a:t>Losses (Evaporation, Infiltration)</a:t>
            </a:r>
          </a:p>
          <a:p>
            <a:pPr algn="ctr"/>
            <a:r>
              <a:rPr lang="en-US" sz="3600">
                <a:latin typeface="Arial" pitchFamily="34" charset="0"/>
              </a:rPr>
              <a:t>=</a:t>
            </a:r>
          </a:p>
          <a:p>
            <a:pPr algn="ctr"/>
            <a:r>
              <a:rPr lang="en-US" sz="3600">
                <a:latin typeface="Arial" pitchFamily="34" charset="0"/>
              </a:rPr>
              <a:t>Runoff</a:t>
            </a:r>
          </a:p>
        </p:txBody>
      </p:sp>
      <p:grpSp>
        <p:nvGrpSpPr>
          <p:cNvPr id="36868" name="Group 17"/>
          <p:cNvGrpSpPr>
            <a:grpSpLocks/>
          </p:cNvGrpSpPr>
          <p:nvPr/>
        </p:nvGrpSpPr>
        <p:grpSpPr bwMode="auto">
          <a:xfrm>
            <a:off x="3068638" y="2038350"/>
            <a:ext cx="2592387" cy="3738563"/>
            <a:chOff x="760413" y="1789113"/>
            <a:chExt cx="2592387" cy="3738562"/>
          </a:xfrm>
        </p:grpSpPr>
        <p:sp>
          <p:nvSpPr>
            <p:cNvPr id="36871" name="AutoShape 4"/>
            <p:cNvSpPr>
              <a:spLocks noChangeArrowheads="1"/>
            </p:cNvSpPr>
            <p:nvPr/>
          </p:nvSpPr>
          <p:spPr bwMode="auto">
            <a:xfrm>
              <a:off x="8223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72" name="AutoShape 5"/>
            <p:cNvSpPr>
              <a:spLocks noChangeArrowheads="1"/>
            </p:cNvSpPr>
            <p:nvPr/>
          </p:nvSpPr>
          <p:spPr bwMode="auto">
            <a:xfrm>
              <a:off x="17748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3" name="AutoShape 6"/>
            <p:cNvSpPr>
              <a:spLocks noChangeArrowheads="1"/>
            </p:cNvSpPr>
            <p:nvPr/>
          </p:nvSpPr>
          <p:spPr bwMode="auto">
            <a:xfrm>
              <a:off x="11271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4" name="AutoShape 7"/>
            <p:cNvSpPr>
              <a:spLocks noChangeArrowheads="1"/>
            </p:cNvSpPr>
            <p:nvPr/>
          </p:nvSpPr>
          <p:spPr bwMode="auto">
            <a:xfrm>
              <a:off x="20796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5" name="AutoShape 8"/>
            <p:cNvSpPr>
              <a:spLocks noChangeArrowheads="1"/>
            </p:cNvSpPr>
            <p:nvPr/>
          </p:nvSpPr>
          <p:spPr bwMode="auto">
            <a:xfrm>
              <a:off x="7604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6" name="AutoShape 9"/>
            <p:cNvSpPr>
              <a:spLocks noChangeArrowheads="1"/>
            </p:cNvSpPr>
            <p:nvPr/>
          </p:nvSpPr>
          <p:spPr bwMode="auto">
            <a:xfrm>
              <a:off x="17129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877" name="AutoShape 10"/>
            <p:cNvSpPr>
              <a:spLocks noChangeArrowheads="1"/>
            </p:cNvSpPr>
            <p:nvPr/>
          </p:nvSpPr>
          <p:spPr bwMode="auto">
            <a:xfrm>
              <a:off x="10652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8" name="AutoShape 11"/>
            <p:cNvSpPr>
              <a:spLocks noChangeArrowheads="1"/>
            </p:cNvSpPr>
            <p:nvPr/>
          </p:nvSpPr>
          <p:spPr bwMode="auto">
            <a:xfrm>
              <a:off x="20177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9" name="AutoShape 12"/>
            <p:cNvSpPr>
              <a:spLocks noChangeArrowheads="1"/>
            </p:cNvSpPr>
            <p:nvPr/>
          </p:nvSpPr>
          <p:spPr bwMode="auto">
            <a:xfrm>
              <a:off x="7905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6880" name="AutoShape 13"/>
            <p:cNvSpPr>
              <a:spLocks noChangeArrowheads="1"/>
            </p:cNvSpPr>
            <p:nvPr/>
          </p:nvSpPr>
          <p:spPr bwMode="auto">
            <a:xfrm>
              <a:off x="17430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1" name="AutoShape 14"/>
            <p:cNvSpPr>
              <a:spLocks noChangeArrowheads="1"/>
            </p:cNvSpPr>
            <p:nvPr/>
          </p:nvSpPr>
          <p:spPr bwMode="auto">
            <a:xfrm>
              <a:off x="10953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82" name="AutoShape 15"/>
            <p:cNvSpPr>
              <a:spLocks noChangeArrowheads="1"/>
            </p:cNvSpPr>
            <p:nvPr/>
          </p:nvSpPr>
          <p:spPr bwMode="auto">
            <a:xfrm>
              <a:off x="20478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3" name="Text Box 16"/>
            <p:cNvSpPr txBox="1">
              <a:spLocks noChangeArrowheads="1"/>
            </p:cNvSpPr>
            <p:nvPr/>
          </p:nvSpPr>
          <p:spPr bwMode="auto">
            <a:xfrm>
              <a:off x="1787525" y="2489200"/>
              <a:ext cx="33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-</a:t>
              </a:r>
            </a:p>
          </p:txBody>
        </p:sp>
        <p:sp>
          <p:nvSpPr>
            <p:cNvPr id="36884" name="Text Box 17"/>
            <p:cNvSpPr txBox="1">
              <a:spLocks noChangeArrowheads="1"/>
            </p:cNvSpPr>
            <p:nvPr/>
          </p:nvSpPr>
          <p:spPr bwMode="auto">
            <a:xfrm>
              <a:off x="1949450" y="4173538"/>
              <a:ext cx="450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06388" y="2181225"/>
            <a:ext cx="29114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Cell by cell evaluation of mathematical functions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302375" y="1111250"/>
            <a:ext cx="20701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57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>
            <a:off x="542925" y="4114800"/>
            <a:ext cx="50593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81325"/>
            <a:ext cx="46196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43063"/>
            <a:ext cx="47720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</a:rPr>
              <a:t>Cell based discharge mapping by accumulation of generated runoff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81050"/>
            <a:ext cx="4867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157788" y="1100138"/>
            <a:ext cx="318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Radar Precipitation grid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238750" y="19669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Soil and land use grid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334000" y="2676525"/>
            <a:ext cx="31861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Runoff grid from raster calculator operations implementing runoff generation formula’s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410200" y="5045075"/>
            <a:ext cx="3186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Accumulation of runoff within watersheds</a:t>
            </a:r>
          </a:p>
        </p:txBody>
      </p:sp>
    </p:spTree>
    <p:extLst>
      <p:ext uri="{BB962C8B-B14F-4D97-AF65-F5344CB8AC3E}">
        <p14:creationId xmlns:p14="http://schemas.microsoft.com/office/powerpoint/2010/main" val="20738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Raster calculation – some subtleties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291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extent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762000" y="1066800"/>
            <a:ext cx="3657600" cy="1143000"/>
            <a:chOff x="2592" y="720"/>
            <a:chExt cx="2304" cy="720"/>
          </a:xfrm>
        </p:grpSpPr>
        <p:sp>
          <p:nvSpPr>
            <p:cNvPr id="40996" name="AutoShape 5"/>
            <p:cNvSpPr>
              <a:spLocks noChangeArrowheads="1"/>
            </p:cNvSpPr>
            <p:nvPr/>
          </p:nvSpPr>
          <p:spPr bwMode="auto">
            <a:xfrm>
              <a:off x="2592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AutoShape 6"/>
            <p:cNvSpPr>
              <a:spLocks noChangeArrowheads="1"/>
            </p:cNvSpPr>
            <p:nvPr/>
          </p:nvSpPr>
          <p:spPr bwMode="auto">
            <a:xfrm>
              <a:off x="3168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AutoShape 7"/>
            <p:cNvSpPr>
              <a:spLocks noChangeArrowheads="1"/>
            </p:cNvSpPr>
            <p:nvPr/>
          </p:nvSpPr>
          <p:spPr bwMode="auto">
            <a:xfrm>
              <a:off x="3360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AutoShape 8"/>
            <p:cNvSpPr>
              <a:spLocks noChangeArrowheads="1"/>
            </p:cNvSpPr>
            <p:nvPr/>
          </p:nvSpPr>
          <p:spPr bwMode="auto">
            <a:xfrm>
              <a:off x="2784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AutoShape 9"/>
            <p:cNvSpPr>
              <a:spLocks noChangeArrowheads="1"/>
            </p:cNvSpPr>
            <p:nvPr/>
          </p:nvSpPr>
          <p:spPr bwMode="auto">
            <a:xfrm>
              <a:off x="3744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AutoShape 10"/>
            <p:cNvSpPr>
              <a:spLocks noChangeArrowheads="1"/>
            </p:cNvSpPr>
            <p:nvPr/>
          </p:nvSpPr>
          <p:spPr bwMode="auto">
            <a:xfrm>
              <a:off x="3936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AutoShape 11"/>
            <p:cNvSpPr>
              <a:spLocks noChangeArrowheads="1"/>
            </p:cNvSpPr>
            <p:nvPr/>
          </p:nvSpPr>
          <p:spPr bwMode="auto">
            <a:xfrm>
              <a:off x="3552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AutoShape 12"/>
            <p:cNvSpPr>
              <a:spLocks noChangeArrowheads="1"/>
            </p:cNvSpPr>
            <p:nvPr/>
          </p:nvSpPr>
          <p:spPr bwMode="auto">
            <a:xfrm>
              <a:off x="2976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AutoShape 13"/>
            <p:cNvSpPr>
              <a:spLocks noChangeArrowheads="1"/>
            </p:cNvSpPr>
            <p:nvPr/>
          </p:nvSpPr>
          <p:spPr bwMode="auto">
            <a:xfrm>
              <a:off x="4128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5" name="Group 14"/>
          <p:cNvGrpSpPr>
            <a:grpSpLocks/>
          </p:cNvGrpSpPr>
          <p:nvPr/>
        </p:nvGrpSpPr>
        <p:grpSpPr bwMode="auto">
          <a:xfrm>
            <a:off x="533400" y="2819400"/>
            <a:ext cx="3657600" cy="1143000"/>
            <a:chOff x="2448" y="1920"/>
            <a:chExt cx="2304" cy="720"/>
          </a:xfrm>
        </p:grpSpPr>
        <p:sp>
          <p:nvSpPr>
            <p:cNvPr id="40992" name="AutoShape 15"/>
            <p:cNvSpPr>
              <a:spLocks noChangeAspect="1" noChangeArrowheads="1"/>
            </p:cNvSpPr>
            <p:nvPr/>
          </p:nvSpPr>
          <p:spPr bwMode="auto">
            <a:xfrm>
              <a:off x="2448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AutoShape 16"/>
            <p:cNvSpPr>
              <a:spLocks noChangeAspect="1" noChangeArrowheads="1"/>
            </p:cNvSpPr>
            <p:nvPr/>
          </p:nvSpPr>
          <p:spPr bwMode="auto">
            <a:xfrm>
              <a:off x="3312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AutoShape 17"/>
            <p:cNvSpPr>
              <a:spLocks noChangeAspect="1" noChangeArrowheads="1"/>
            </p:cNvSpPr>
            <p:nvPr/>
          </p:nvSpPr>
          <p:spPr bwMode="auto">
            <a:xfrm>
              <a:off x="3600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AutoShape 18"/>
            <p:cNvSpPr>
              <a:spLocks noChangeAspect="1" noChangeArrowheads="1"/>
            </p:cNvSpPr>
            <p:nvPr/>
          </p:nvSpPr>
          <p:spPr bwMode="auto">
            <a:xfrm>
              <a:off x="2736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6" name="Text Box 19"/>
          <p:cNvSpPr txBox="1">
            <a:spLocks noChangeArrowheads="1"/>
          </p:cNvSpPr>
          <p:nvPr/>
        </p:nvSpPr>
        <p:spPr bwMode="auto">
          <a:xfrm>
            <a:off x="2286000" y="22098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+</a:t>
            </a:r>
          </a:p>
        </p:txBody>
      </p:sp>
      <p:sp>
        <p:nvSpPr>
          <p:cNvPr id="40967" name="Text Box 20"/>
          <p:cNvSpPr txBox="1">
            <a:spLocks noChangeArrowheads="1"/>
          </p:cNvSpPr>
          <p:nvPr/>
        </p:nvSpPr>
        <p:spPr bwMode="auto">
          <a:xfrm>
            <a:off x="2209800" y="39624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=</a:t>
            </a:r>
          </a:p>
        </p:txBody>
      </p:sp>
      <p:grpSp>
        <p:nvGrpSpPr>
          <p:cNvPr id="40968" name="Group 21"/>
          <p:cNvGrpSpPr>
            <a:grpSpLocks/>
          </p:cNvGrpSpPr>
          <p:nvPr/>
        </p:nvGrpSpPr>
        <p:grpSpPr bwMode="auto">
          <a:xfrm>
            <a:off x="363538" y="4572000"/>
            <a:ext cx="3675062" cy="1143000"/>
            <a:chOff x="2352" y="3216"/>
            <a:chExt cx="2315" cy="720"/>
          </a:xfrm>
        </p:grpSpPr>
        <p:sp>
          <p:nvSpPr>
            <p:cNvPr id="40975" name="AutoShape 22"/>
            <p:cNvSpPr>
              <a:spLocks noChangeAspect="1" noChangeArrowheads="1"/>
            </p:cNvSpPr>
            <p:nvPr/>
          </p:nvSpPr>
          <p:spPr bwMode="auto">
            <a:xfrm>
              <a:off x="2640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AutoShape 23"/>
            <p:cNvSpPr>
              <a:spLocks noChangeAspect="1" noChangeArrowheads="1"/>
            </p:cNvSpPr>
            <p:nvPr/>
          </p:nvSpPr>
          <p:spPr bwMode="auto">
            <a:xfrm>
              <a:off x="3076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AutoShape 24"/>
            <p:cNvSpPr>
              <a:spLocks noChangeAspect="1" noChangeArrowheads="1"/>
            </p:cNvSpPr>
            <p:nvPr/>
          </p:nvSpPr>
          <p:spPr bwMode="auto">
            <a:xfrm>
              <a:off x="3222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AutoShape 25"/>
            <p:cNvSpPr>
              <a:spLocks noChangeAspect="1" noChangeArrowheads="1"/>
            </p:cNvSpPr>
            <p:nvPr/>
          </p:nvSpPr>
          <p:spPr bwMode="auto">
            <a:xfrm>
              <a:off x="2785" y="3216"/>
              <a:ext cx="582" cy="182"/>
            </a:xfrm>
            <a:prstGeom prst="parallelogram">
              <a:avLst>
                <a:gd name="adj" fmla="val 799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AutoShape 26"/>
            <p:cNvSpPr>
              <a:spLocks noChangeAspect="1" noChangeArrowheads="1"/>
            </p:cNvSpPr>
            <p:nvPr/>
          </p:nvSpPr>
          <p:spPr bwMode="auto">
            <a:xfrm>
              <a:off x="3504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AutoShape 27"/>
            <p:cNvSpPr>
              <a:spLocks noChangeAspect="1" noChangeArrowheads="1"/>
            </p:cNvSpPr>
            <p:nvPr/>
          </p:nvSpPr>
          <p:spPr bwMode="auto">
            <a:xfrm>
              <a:off x="3940" y="3398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AutoShape 28"/>
            <p:cNvSpPr>
              <a:spLocks noChangeAspect="1" noChangeArrowheads="1"/>
            </p:cNvSpPr>
            <p:nvPr/>
          </p:nvSpPr>
          <p:spPr bwMode="auto">
            <a:xfrm>
              <a:off x="4086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AutoShape 29"/>
            <p:cNvSpPr>
              <a:spLocks noChangeAspect="1" noChangeArrowheads="1"/>
            </p:cNvSpPr>
            <p:nvPr/>
          </p:nvSpPr>
          <p:spPr bwMode="auto">
            <a:xfrm>
              <a:off x="3649" y="3216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30"/>
            <p:cNvSpPr>
              <a:spLocks noChangeAspect="1" noChangeArrowheads="1"/>
            </p:cNvSpPr>
            <p:nvPr/>
          </p:nvSpPr>
          <p:spPr bwMode="auto">
            <a:xfrm>
              <a:off x="2352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AutoShape 31"/>
            <p:cNvSpPr>
              <a:spLocks noChangeAspect="1" noChangeArrowheads="1"/>
            </p:cNvSpPr>
            <p:nvPr/>
          </p:nvSpPr>
          <p:spPr bwMode="auto">
            <a:xfrm>
              <a:off x="2788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AutoShape 32"/>
            <p:cNvSpPr>
              <a:spLocks noChangeAspect="1" noChangeArrowheads="1"/>
            </p:cNvSpPr>
            <p:nvPr/>
          </p:nvSpPr>
          <p:spPr bwMode="auto">
            <a:xfrm>
              <a:off x="2934" y="3573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AutoShape 33"/>
            <p:cNvSpPr>
              <a:spLocks noChangeAspect="1" noChangeArrowheads="1"/>
            </p:cNvSpPr>
            <p:nvPr/>
          </p:nvSpPr>
          <p:spPr bwMode="auto">
            <a:xfrm>
              <a:off x="2497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AutoShape 34"/>
            <p:cNvSpPr>
              <a:spLocks noChangeAspect="1" noChangeArrowheads="1"/>
            </p:cNvSpPr>
            <p:nvPr/>
          </p:nvSpPr>
          <p:spPr bwMode="auto">
            <a:xfrm>
              <a:off x="3216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AutoShape 35"/>
            <p:cNvSpPr>
              <a:spLocks noChangeAspect="1" noChangeArrowheads="1"/>
            </p:cNvSpPr>
            <p:nvPr/>
          </p:nvSpPr>
          <p:spPr bwMode="auto">
            <a:xfrm>
              <a:off x="3652" y="3755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36"/>
            <p:cNvSpPr>
              <a:spLocks noChangeAspect="1" noChangeArrowheads="1"/>
            </p:cNvSpPr>
            <p:nvPr/>
          </p:nvSpPr>
          <p:spPr bwMode="auto">
            <a:xfrm>
              <a:off x="3798" y="3573"/>
              <a:ext cx="581" cy="182"/>
            </a:xfrm>
            <a:prstGeom prst="parallelogram">
              <a:avLst>
                <a:gd name="adj" fmla="val 798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AutoShape 37"/>
            <p:cNvSpPr>
              <a:spLocks noChangeAspect="1" noChangeArrowheads="1"/>
            </p:cNvSpPr>
            <p:nvPr/>
          </p:nvSpPr>
          <p:spPr bwMode="auto">
            <a:xfrm>
              <a:off x="3361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Freeform 38"/>
            <p:cNvSpPr>
              <a:spLocks/>
            </p:cNvSpPr>
            <p:nvPr/>
          </p:nvSpPr>
          <p:spPr bwMode="auto">
            <a:xfrm>
              <a:off x="2352" y="3216"/>
              <a:ext cx="2304" cy="720"/>
            </a:xfrm>
            <a:custGeom>
              <a:avLst/>
              <a:gdLst>
                <a:gd name="T0" fmla="*/ 0 w 2304"/>
                <a:gd name="T1" fmla="*/ 720 h 720"/>
                <a:gd name="T2" fmla="*/ 432 w 2304"/>
                <a:gd name="T3" fmla="*/ 192 h 720"/>
                <a:gd name="T4" fmla="*/ 864 w 2304"/>
                <a:gd name="T5" fmla="*/ 192 h 720"/>
                <a:gd name="T6" fmla="*/ 1008 w 2304"/>
                <a:gd name="T7" fmla="*/ 0 h 720"/>
                <a:gd name="T8" fmla="*/ 2304 w 2304"/>
                <a:gd name="T9" fmla="*/ 0 h 720"/>
                <a:gd name="T10" fmla="*/ 2160 w 2304"/>
                <a:gd name="T11" fmla="*/ 192 h 720"/>
                <a:gd name="T12" fmla="*/ 1728 w 2304"/>
                <a:gd name="T13" fmla="*/ 192 h 720"/>
                <a:gd name="T14" fmla="*/ 1296 w 2304"/>
                <a:gd name="T15" fmla="*/ 720 h 720"/>
                <a:gd name="T16" fmla="*/ 0 w 2304"/>
                <a:gd name="T17" fmla="*/ 720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4"/>
                <a:gd name="T28" fmla="*/ 0 h 720"/>
                <a:gd name="T29" fmla="*/ 2304 w 2304"/>
                <a:gd name="T30" fmla="*/ 720 h 7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4" h="720">
                  <a:moveTo>
                    <a:pt x="0" y="720"/>
                  </a:moveTo>
                  <a:lnTo>
                    <a:pt x="432" y="192"/>
                  </a:lnTo>
                  <a:lnTo>
                    <a:pt x="864" y="192"/>
                  </a:lnTo>
                  <a:lnTo>
                    <a:pt x="1008" y="0"/>
                  </a:lnTo>
                  <a:lnTo>
                    <a:pt x="2304" y="0"/>
                  </a:lnTo>
                  <a:lnTo>
                    <a:pt x="2160" y="192"/>
                  </a:lnTo>
                  <a:lnTo>
                    <a:pt x="1728" y="192"/>
                  </a:lnTo>
                  <a:lnTo>
                    <a:pt x="1296" y="72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9" name="Line 39"/>
          <p:cNvSpPr>
            <a:spLocks noChangeShapeType="1"/>
          </p:cNvSpPr>
          <p:nvPr/>
        </p:nvSpPr>
        <p:spPr bwMode="auto">
          <a:xfrm>
            <a:off x="381000" y="6096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40"/>
          <p:cNvSpPr>
            <a:spLocks noChangeShapeType="1"/>
          </p:cNvSpPr>
          <p:nvPr/>
        </p:nvSpPr>
        <p:spPr bwMode="auto">
          <a:xfrm flipV="1">
            <a:off x="3505200" y="544036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Text Box 41"/>
          <p:cNvSpPr txBox="1">
            <a:spLocks noChangeArrowheads="1"/>
          </p:cNvSpPr>
          <p:nvPr/>
        </p:nvSpPr>
        <p:spPr bwMode="auto">
          <a:xfrm>
            <a:off x="3717925" y="5287963"/>
            <a:ext cx="3216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cell size</a:t>
            </a:r>
          </a:p>
        </p:txBody>
      </p:sp>
      <p:sp>
        <p:nvSpPr>
          <p:cNvPr id="40972" name="Text Box 42"/>
          <p:cNvSpPr txBox="1">
            <a:spLocks noChangeArrowheads="1"/>
          </p:cNvSpPr>
          <p:nvPr/>
        </p:nvSpPr>
        <p:spPr bwMode="auto">
          <a:xfrm>
            <a:off x="4495800" y="4191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mask</a:t>
            </a:r>
          </a:p>
        </p:txBody>
      </p:sp>
      <p:sp>
        <p:nvSpPr>
          <p:cNvPr id="40973" name="Line 43"/>
          <p:cNvSpPr>
            <a:spLocks noChangeShapeType="1"/>
          </p:cNvSpPr>
          <p:nvPr/>
        </p:nvSpPr>
        <p:spPr bwMode="auto">
          <a:xfrm flipH="1">
            <a:off x="4038600" y="4495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Text Box 44"/>
          <p:cNvSpPr txBox="1">
            <a:spLocks noChangeArrowheads="1"/>
          </p:cNvSpPr>
          <p:nvPr/>
        </p:nvSpPr>
        <p:spPr bwMode="auto">
          <a:xfrm>
            <a:off x="4594225" y="1231900"/>
            <a:ext cx="41687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Resampling or interpolation (and reprojection) of inputs to target extent, cell size, and projection within region defined by analysis mask </a:t>
            </a:r>
          </a:p>
        </p:txBody>
      </p:sp>
    </p:spTree>
    <p:extLst>
      <p:ext uri="{BB962C8B-B14F-4D97-AF65-F5344CB8AC3E}">
        <p14:creationId xmlns:p14="http://schemas.microsoft.com/office/powerpoint/2010/main" val="34037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15" y="1669178"/>
            <a:ext cx="2830640" cy="28380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177" y="1716716"/>
            <a:ext cx="2881249" cy="2859028"/>
          </a:xfrm>
          <a:prstGeom prst="rect">
            <a:avLst/>
          </a:prstGeom>
        </p:spPr>
      </p:pic>
      <p:sp>
        <p:nvSpPr>
          <p:cNvPr id="3" name="Text Box 90"/>
          <p:cNvSpPr txBox="1">
            <a:spLocks noChangeArrowheads="1"/>
          </p:cNvSpPr>
          <p:nvPr/>
        </p:nvSpPr>
        <p:spPr bwMode="auto">
          <a:xfrm>
            <a:off x="1303157" y="215787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Arial" pitchFamily="34" charset="0"/>
              </a:rPr>
              <a:t>4</a:t>
            </a:r>
          </a:p>
        </p:txBody>
      </p:sp>
      <p:sp>
        <p:nvSpPr>
          <p:cNvPr id="4" name="Text Box 91"/>
          <p:cNvSpPr txBox="1">
            <a:spLocks noChangeArrowheads="1"/>
          </p:cNvSpPr>
          <p:nvPr/>
        </p:nvSpPr>
        <p:spPr bwMode="auto">
          <a:xfrm>
            <a:off x="1282519" y="3472320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3.1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" name="Text Box 92"/>
          <p:cNvSpPr txBox="1">
            <a:spLocks noChangeArrowheads="1"/>
          </p:cNvSpPr>
          <p:nvPr/>
        </p:nvSpPr>
        <p:spPr bwMode="auto">
          <a:xfrm>
            <a:off x="2649357" y="347232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6" name="Text Box 93"/>
          <p:cNvSpPr txBox="1">
            <a:spLocks noChangeArrowheads="1"/>
          </p:cNvSpPr>
          <p:nvPr/>
        </p:nvSpPr>
        <p:spPr bwMode="auto">
          <a:xfrm>
            <a:off x="2649357" y="216104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6</a:t>
            </a:r>
          </a:p>
        </p:txBody>
      </p:sp>
      <p:sp>
        <p:nvSpPr>
          <p:cNvPr id="7" name="Line 94"/>
          <p:cNvSpPr>
            <a:spLocks noChangeShapeType="1"/>
          </p:cNvSpPr>
          <p:nvPr/>
        </p:nvSpPr>
        <p:spPr bwMode="auto">
          <a:xfrm>
            <a:off x="793569" y="1556207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5"/>
          <p:cNvSpPr txBox="1">
            <a:spLocks noChangeArrowheads="1"/>
          </p:cNvSpPr>
          <p:nvPr/>
        </p:nvSpPr>
        <p:spPr bwMode="auto">
          <a:xfrm>
            <a:off x="1012644" y="1203782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9" name="Line 96"/>
          <p:cNvSpPr>
            <a:spLocks noChangeShapeType="1"/>
          </p:cNvSpPr>
          <p:nvPr/>
        </p:nvSpPr>
        <p:spPr bwMode="auto">
          <a:xfrm rot="16200000">
            <a:off x="-15262" y="2358689"/>
            <a:ext cx="135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7"/>
          <p:cNvSpPr txBox="1">
            <a:spLocks noChangeArrowheads="1"/>
          </p:cNvSpPr>
          <p:nvPr/>
        </p:nvSpPr>
        <p:spPr bwMode="auto">
          <a:xfrm rot="16200000">
            <a:off x="78401" y="212532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150 m</a:t>
            </a: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5356764" y="2034581"/>
            <a:ext cx="2389674" cy="2195891"/>
            <a:chOff x="624" y="1536"/>
            <a:chExt cx="2070" cy="1903"/>
          </a:xfrm>
        </p:grpSpPr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624" y="1536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5" name="Text Box 41"/>
            <p:cNvSpPr txBox="1">
              <a:spLocks noChangeArrowheads="1"/>
            </p:cNvSpPr>
            <p:nvPr/>
          </p:nvSpPr>
          <p:spPr bwMode="auto">
            <a:xfrm>
              <a:off x="1440" y="1536"/>
              <a:ext cx="2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2256" y="1536"/>
              <a:ext cx="38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2256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1398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2256" y="3119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1392" y="3119"/>
              <a:ext cx="2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624" y="3119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2" name="Text Box 48"/>
            <p:cNvSpPr txBox="1">
              <a:spLocks noChangeArrowheads="1"/>
            </p:cNvSpPr>
            <p:nvPr/>
          </p:nvSpPr>
          <p:spPr bwMode="auto">
            <a:xfrm>
              <a:off x="624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23" name="Line 49"/>
          <p:cNvSpPr>
            <a:spLocks noChangeShapeType="1"/>
          </p:cNvSpPr>
          <p:nvPr/>
        </p:nvSpPr>
        <p:spPr bwMode="auto">
          <a:xfrm>
            <a:off x="5106987" y="1605746"/>
            <a:ext cx="906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0"/>
          <p:cNvSpPr>
            <a:spLocks noChangeShapeType="1"/>
          </p:cNvSpPr>
          <p:nvPr/>
        </p:nvSpPr>
        <p:spPr bwMode="auto">
          <a:xfrm rot="16200000">
            <a:off x="4505325" y="2202646"/>
            <a:ext cx="92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5172075" y="1215221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100 m</a:t>
            </a:r>
          </a:p>
        </p:txBody>
      </p:sp>
      <p:sp>
        <p:nvSpPr>
          <p:cNvPr id="26" name="Text Box 67"/>
          <p:cNvSpPr txBox="1">
            <a:spLocks noChangeArrowheads="1"/>
          </p:cNvSpPr>
          <p:nvPr/>
        </p:nvSpPr>
        <p:spPr bwMode="auto">
          <a:xfrm rot="16200000">
            <a:off x="4345781" y="1989127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04321" y="4734341"/>
            <a:ext cx="2535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Runoff  R = P-f</a:t>
            </a:r>
            <a:endParaRPr lang="en-US" sz="2000" dirty="0"/>
          </a:p>
          <a:p>
            <a:pPr algn="ct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685800" y="161925"/>
            <a:ext cx="7772400" cy="40957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Runoff Generation Raster Calculation Example</a:t>
            </a:r>
            <a:endParaRPr lang="en-US" sz="32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073150" y="815459"/>
            <a:ext cx="228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Precipitation, P  cm/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00907" y="833983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Infiltration Rate, f  cm/</a:t>
            </a:r>
            <a:r>
              <a:rPr lang="en-US" dirty="0" err="1" smtClean="0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Experiment with this in ArcGIS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1513" y="1985108"/>
            <a:ext cx="28617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precip.asc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err="1">
                <a:latin typeface="Courier New" panose="02070309020205020404" pitchFamily="49" charset="0"/>
              </a:rPr>
              <a:t>ncols</a:t>
            </a:r>
            <a:r>
              <a:rPr lang="en-US" sz="2000" dirty="0">
                <a:latin typeface="Courier New" panose="02070309020205020404" pitchFamily="49" charset="0"/>
              </a:rPr>
              <a:t>         2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nrows</a:t>
            </a:r>
            <a:r>
              <a:rPr lang="en-US" sz="2000" dirty="0">
                <a:latin typeface="Courier New" panose="02070309020205020404" pitchFamily="49" charset="0"/>
              </a:rPr>
              <a:t>         2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xllcorner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yllcorner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cellsize</a:t>
            </a:r>
            <a:r>
              <a:rPr lang="en-US" sz="2000" dirty="0">
                <a:latin typeface="Courier New" panose="02070309020205020404" pitchFamily="49" charset="0"/>
              </a:rPr>
              <a:t>      150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NODATA_value</a:t>
            </a:r>
            <a:r>
              <a:rPr lang="en-US" sz="2000" dirty="0">
                <a:latin typeface="Courier New" panose="02070309020205020404" pitchFamily="49" charset="0"/>
              </a:rPr>
              <a:t>  -9999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4 </a:t>
            </a:r>
            <a:r>
              <a:rPr lang="en-US" sz="2000" dirty="0" smtClean="0">
                <a:latin typeface="Courier New" panose="02070309020205020404" pitchFamily="49" charset="0"/>
              </a:rPr>
              <a:t>  6</a:t>
            </a:r>
            <a:endParaRPr lang="en-US" sz="2000" dirty="0">
              <a:latin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</a:rPr>
              <a:t>3.1 </a:t>
            </a:r>
            <a:r>
              <a:rPr lang="en-US" sz="2000" dirty="0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1706" y="2005949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 smtClean="0"/>
              <a:t>infiltration.asc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 err="1">
                <a:latin typeface="Courier New" panose="02070309020205020404" pitchFamily="49" charset="0"/>
              </a:rPr>
              <a:t>ncols</a:t>
            </a:r>
            <a:r>
              <a:rPr lang="en-US" sz="2000" dirty="0">
                <a:latin typeface="Courier New" panose="02070309020205020404" pitchFamily="49" charset="0"/>
              </a:rPr>
              <a:t>         3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nrows</a:t>
            </a:r>
            <a:r>
              <a:rPr lang="en-US" sz="2000" dirty="0">
                <a:latin typeface="Courier New" panose="02070309020205020404" pitchFamily="49" charset="0"/>
              </a:rPr>
              <a:t>         3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xllcorner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yllcorner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cellsize</a:t>
            </a:r>
            <a:r>
              <a:rPr lang="en-US" sz="2000" dirty="0">
                <a:latin typeface="Courier New" panose="02070309020205020404" pitchFamily="49" charset="0"/>
              </a:rPr>
              <a:t>      100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NODATA_value</a:t>
            </a:r>
            <a:r>
              <a:rPr lang="en-US" sz="2000" dirty="0">
                <a:latin typeface="Courier New" panose="02070309020205020404" pitchFamily="49" charset="0"/>
              </a:rPr>
              <a:t>  -9999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2.2   </a:t>
            </a:r>
            <a:r>
              <a:rPr lang="en-US" sz="2000" dirty="0" smtClean="0">
                <a:latin typeface="Courier New" panose="02070309020205020404" pitchFamily="49" charset="0"/>
              </a:rPr>
              <a:t>3    4</a:t>
            </a:r>
            <a:endParaRPr lang="en-US" sz="2000" dirty="0">
              <a:latin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</a:rPr>
              <a:t>1.8   2.5  3.5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1.5   </a:t>
            </a:r>
            <a:r>
              <a:rPr lang="en-US" sz="2000" dirty="0" smtClean="0">
                <a:latin typeface="Courier New" panose="02070309020205020404" pitchFamily="49" charset="0"/>
              </a:rPr>
              <a:t>2    2.7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934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0167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Runoff calculation using Raster Calculator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83167"/>
            <a:ext cx="6477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3300"/>
                </a:solidFill>
              </a:rPr>
              <a:t>“</a:t>
            </a:r>
            <a:r>
              <a:rPr lang="en-US" dirty="0" err="1" smtClean="0">
                <a:solidFill>
                  <a:srgbClr val="FF3300"/>
                </a:solidFill>
              </a:rPr>
              <a:t>precip.asc</a:t>
            </a:r>
            <a:r>
              <a:rPr lang="en-US" dirty="0" smtClean="0">
                <a:solidFill>
                  <a:srgbClr val="FF3300"/>
                </a:solidFill>
              </a:rPr>
              <a:t>” - “</a:t>
            </a:r>
            <a:r>
              <a:rPr lang="en-US" dirty="0" err="1" smtClean="0">
                <a:solidFill>
                  <a:srgbClr val="FF3300"/>
                </a:solidFill>
              </a:rPr>
              <a:t>infiltration.asc</a:t>
            </a:r>
            <a:r>
              <a:rPr lang="en-US" dirty="0" smtClean="0">
                <a:solidFill>
                  <a:srgbClr val="FF3300"/>
                </a:solidFill>
              </a:rPr>
              <a:t>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2057400"/>
            <a:ext cx="55054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" y="1354710"/>
            <a:ext cx="6193274" cy="4637911"/>
          </a:xfrm>
          <a:prstGeom prst="rect">
            <a:avLst/>
          </a:prstGeom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The Result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709321" y="260952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866597" y="262538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751798" y="467368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783863" y="467368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201872" y="2601437"/>
            <a:ext cx="2743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150 m grid.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</p:spTree>
    <p:extLst>
      <p:ext uri="{BB962C8B-B14F-4D97-AF65-F5344CB8AC3E}">
        <p14:creationId xmlns:p14="http://schemas.microsoft.com/office/powerpoint/2010/main" val="40415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01012" y="931511"/>
            <a:ext cx="8341976" cy="4114800"/>
          </a:xfrm>
        </p:spPr>
        <p:txBody>
          <a:bodyPr>
            <a:normAutofit/>
          </a:bodyPr>
          <a:lstStyle/>
          <a:p>
            <a:r>
              <a:rPr lang="en-US" sz="2800" dirty="0"/>
              <a:t>ArcGIS Pro An overview of the Spatial Analyst Toolbox </a:t>
            </a:r>
            <a:r>
              <a:rPr lang="en-US" sz="2800" u="sng" dirty="0">
                <a:hlinkClick r:id="rId2"/>
              </a:rPr>
              <a:t>https://pro.arcgis.com/en/pro-app/tool-reference/spatial-analyst/an-overview-of-the-spatial-analyst-toolbox.htm</a:t>
            </a:r>
            <a:r>
              <a:rPr lang="en-US" sz="1800" dirty="0" smtClean="0"/>
              <a:t>. </a:t>
            </a:r>
            <a:endParaRPr lang="en-US" sz="1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19063"/>
            <a:ext cx="91440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Readings – ArcGIS Pro Tools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18" y="3029252"/>
            <a:ext cx="2666720" cy="2378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074" y="3083040"/>
            <a:ext cx="5720322" cy="31629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4118" y="3254188"/>
            <a:ext cx="2478375" cy="699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07" y="1540458"/>
            <a:ext cx="2513076" cy="2506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22" y="4227069"/>
            <a:ext cx="2493852" cy="2500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951" y="2601484"/>
            <a:ext cx="2532507" cy="2538984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Nearest Neighbor Resampling with </a:t>
            </a:r>
            <a:r>
              <a:rPr lang="en-US" sz="3600" dirty="0" err="1" smtClean="0"/>
              <a:t>Cellsize</a:t>
            </a:r>
            <a:r>
              <a:rPr lang="en-US" sz="3600" dirty="0" smtClean="0"/>
              <a:t> Maximum of Inputs</a:t>
            </a:r>
          </a:p>
        </p:txBody>
      </p:sp>
      <p:sp>
        <p:nvSpPr>
          <p:cNvPr id="46128" name="Text Box 16"/>
          <p:cNvSpPr txBox="1">
            <a:spLocks noChangeArrowheads="1"/>
          </p:cNvSpPr>
          <p:nvPr/>
        </p:nvSpPr>
        <p:spPr bwMode="auto">
          <a:xfrm rot="16200000">
            <a:off x="155574" y="1763714"/>
            <a:ext cx="8191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grpSp>
        <p:nvGrpSpPr>
          <p:cNvPr id="46126" name="Group 4"/>
          <p:cNvGrpSpPr>
            <a:grpSpLocks/>
          </p:cNvGrpSpPr>
          <p:nvPr/>
        </p:nvGrpSpPr>
        <p:grpSpPr bwMode="auto">
          <a:xfrm>
            <a:off x="952500" y="1797051"/>
            <a:ext cx="2228851" cy="2047878"/>
            <a:chOff x="534" y="1447"/>
            <a:chExt cx="2227" cy="2043"/>
          </a:xfrm>
        </p:grpSpPr>
        <p:sp>
          <p:nvSpPr>
            <p:cNvPr id="46130" name="Text Box 6"/>
            <p:cNvSpPr txBox="1">
              <a:spLocks noChangeArrowheads="1"/>
            </p:cNvSpPr>
            <p:nvPr/>
          </p:nvSpPr>
          <p:spPr bwMode="auto">
            <a:xfrm>
              <a:off x="534" y="1447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1" name="Text Box 7"/>
            <p:cNvSpPr txBox="1">
              <a:spLocks noChangeArrowheads="1"/>
            </p:cNvSpPr>
            <p:nvPr/>
          </p:nvSpPr>
          <p:spPr bwMode="auto">
            <a:xfrm>
              <a:off x="1439" y="1462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46132" name="Text Box 8"/>
            <p:cNvSpPr txBox="1">
              <a:spLocks noChangeArrowheads="1"/>
            </p:cNvSpPr>
            <p:nvPr/>
          </p:nvSpPr>
          <p:spPr bwMode="auto">
            <a:xfrm>
              <a:off x="2256" y="1447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46133" name="Text Box 9"/>
            <p:cNvSpPr txBox="1">
              <a:spLocks noChangeArrowheads="1"/>
            </p:cNvSpPr>
            <p:nvPr/>
          </p:nvSpPr>
          <p:spPr bwMode="auto">
            <a:xfrm>
              <a:off x="2256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4" name="Text Box 10"/>
            <p:cNvSpPr txBox="1">
              <a:spLocks noChangeArrowheads="1"/>
            </p:cNvSpPr>
            <p:nvPr/>
          </p:nvSpPr>
          <p:spPr bwMode="auto">
            <a:xfrm>
              <a:off x="1393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5" name="Text Box 11"/>
            <p:cNvSpPr txBox="1">
              <a:spLocks noChangeArrowheads="1"/>
            </p:cNvSpPr>
            <p:nvPr/>
          </p:nvSpPr>
          <p:spPr bwMode="auto">
            <a:xfrm>
              <a:off x="2256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6" name="Text Box 12"/>
            <p:cNvSpPr txBox="1">
              <a:spLocks noChangeArrowheads="1"/>
            </p:cNvSpPr>
            <p:nvPr/>
          </p:nvSpPr>
          <p:spPr bwMode="auto">
            <a:xfrm>
              <a:off x="1393" y="3121"/>
              <a:ext cx="31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46137" name="Text Box 13"/>
            <p:cNvSpPr txBox="1">
              <a:spLocks noChangeArrowheads="1"/>
            </p:cNvSpPr>
            <p:nvPr/>
          </p:nvSpPr>
          <p:spPr bwMode="auto">
            <a:xfrm>
              <a:off x="624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8" name="Text Box 14"/>
            <p:cNvSpPr txBox="1">
              <a:spLocks noChangeArrowheads="1"/>
            </p:cNvSpPr>
            <p:nvPr/>
          </p:nvSpPr>
          <p:spPr bwMode="auto">
            <a:xfrm>
              <a:off x="624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46127" name="Line 15"/>
          <p:cNvSpPr>
            <a:spLocks noChangeShapeType="1"/>
          </p:cNvSpPr>
          <p:nvPr/>
        </p:nvSpPr>
        <p:spPr bwMode="auto">
          <a:xfrm rot="16200000">
            <a:off x="301624" y="1981201"/>
            <a:ext cx="8175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85" name="Group 18"/>
          <p:cNvGrpSpPr>
            <a:grpSpLocks/>
          </p:cNvGrpSpPr>
          <p:nvPr/>
        </p:nvGrpSpPr>
        <p:grpSpPr bwMode="auto">
          <a:xfrm>
            <a:off x="304800" y="4256088"/>
            <a:ext cx="2544744" cy="2060575"/>
            <a:chOff x="192" y="2441"/>
            <a:chExt cx="1591" cy="1298"/>
          </a:xfrm>
        </p:grpSpPr>
        <p:sp>
          <p:nvSpPr>
            <p:cNvPr id="46120" name="Text Box 20"/>
            <p:cNvSpPr txBox="1">
              <a:spLocks noChangeArrowheads="1"/>
            </p:cNvSpPr>
            <p:nvPr/>
          </p:nvSpPr>
          <p:spPr bwMode="auto">
            <a:xfrm>
              <a:off x="829" y="274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1" name="Text Box 21"/>
            <p:cNvSpPr txBox="1">
              <a:spLocks noChangeArrowheads="1"/>
            </p:cNvSpPr>
            <p:nvPr/>
          </p:nvSpPr>
          <p:spPr bwMode="auto">
            <a:xfrm>
              <a:off x="798" y="3448"/>
              <a:ext cx="3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" pitchFamily="34" charset="0"/>
                </a:rPr>
                <a:t>3.1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6122" name="Text Box 22"/>
            <p:cNvSpPr txBox="1">
              <a:spLocks noChangeArrowheads="1"/>
            </p:cNvSpPr>
            <p:nvPr/>
          </p:nvSpPr>
          <p:spPr bwMode="auto">
            <a:xfrm>
              <a:off x="1562" y="344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3" name="Text Box 23"/>
            <p:cNvSpPr txBox="1">
              <a:spLocks noChangeArrowheads="1"/>
            </p:cNvSpPr>
            <p:nvPr/>
          </p:nvSpPr>
          <p:spPr bwMode="auto">
            <a:xfrm>
              <a:off x="1562" y="2715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46124" name="Line 24"/>
            <p:cNvSpPr>
              <a:spLocks noChangeShapeType="1"/>
            </p:cNvSpPr>
            <p:nvPr/>
          </p:nvSpPr>
          <p:spPr bwMode="auto">
            <a:xfrm rot="16200000">
              <a:off x="57" y="2816"/>
              <a:ext cx="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Text Box 25"/>
            <p:cNvSpPr txBox="1">
              <a:spLocks noChangeArrowheads="1"/>
            </p:cNvSpPr>
            <p:nvPr/>
          </p:nvSpPr>
          <p:spPr bwMode="auto">
            <a:xfrm rot="-5400000">
              <a:off x="49" y="2687"/>
              <a:ext cx="5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150 m</a:t>
              </a:r>
            </a:p>
          </p:txBody>
        </p:sp>
      </p:grpSp>
      <p:sp>
        <p:nvSpPr>
          <p:cNvPr id="46087" name="Line 27"/>
          <p:cNvSpPr>
            <a:spLocks noChangeShapeType="1"/>
          </p:cNvSpPr>
          <p:nvPr/>
        </p:nvSpPr>
        <p:spPr bwMode="auto">
          <a:xfrm>
            <a:off x="2000250" y="1600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Oval 28"/>
          <p:cNvSpPr>
            <a:spLocks noChangeArrowheads="1"/>
          </p:cNvSpPr>
          <p:nvPr/>
        </p:nvSpPr>
        <p:spPr bwMode="auto">
          <a:xfrm>
            <a:off x="1327150" y="211772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29"/>
          <p:cNvSpPr>
            <a:spLocks noChangeArrowheads="1"/>
          </p:cNvSpPr>
          <p:nvPr/>
        </p:nvSpPr>
        <p:spPr bwMode="auto">
          <a:xfrm>
            <a:off x="2527300" y="21256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30"/>
          <p:cNvSpPr>
            <a:spLocks noChangeArrowheads="1"/>
          </p:cNvSpPr>
          <p:nvPr/>
        </p:nvSpPr>
        <p:spPr bwMode="auto">
          <a:xfrm>
            <a:off x="2514600" y="330517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31"/>
          <p:cNvSpPr>
            <a:spLocks noChangeArrowheads="1"/>
          </p:cNvSpPr>
          <p:nvPr/>
        </p:nvSpPr>
        <p:spPr bwMode="auto">
          <a:xfrm>
            <a:off x="1320800" y="33448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32"/>
          <p:cNvSpPr txBox="1">
            <a:spLocks noChangeArrowheads="1"/>
          </p:cNvSpPr>
          <p:nvPr/>
        </p:nvSpPr>
        <p:spPr bwMode="auto">
          <a:xfrm>
            <a:off x="3698875" y="2189163"/>
            <a:ext cx="1422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4 - 2.2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3" name="Text Box 33"/>
          <p:cNvSpPr txBox="1">
            <a:spLocks noChangeArrowheads="1"/>
          </p:cNvSpPr>
          <p:nvPr/>
        </p:nvSpPr>
        <p:spPr bwMode="auto">
          <a:xfrm>
            <a:off x="3738563" y="2906713"/>
            <a:ext cx="1101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6 - 4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 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4" name="Text Box 34"/>
          <p:cNvSpPr txBox="1">
            <a:spLocks noChangeArrowheads="1"/>
          </p:cNvSpPr>
          <p:nvPr/>
        </p:nvSpPr>
        <p:spPr bwMode="auto">
          <a:xfrm>
            <a:off x="5948363" y="316388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5" name="Text Box 35"/>
          <p:cNvSpPr txBox="1">
            <a:spLocks noChangeArrowheads="1"/>
          </p:cNvSpPr>
          <p:nvPr/>
        </p:nvSpPr>
        <p:spPr bwMode="auto">
          <a:xfrm>
            <a:off x="7180263" y="31718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2</a:t>
            </a:r>
          </a:p>
        </p:txBody>
      </p:sp>
      <p:sp>
        <p:nvSpPr>
          <p:cNvPr id="46096" name="Text Box 36"/>
          <p:cNvSpPr txBox="1">
            <a:spLocks noChangeArrowheads="1"/>
          </p:cNvSpPr>
          <p:nvPr/>
        </p:nvSpPr>
        <p:spPr bwMode="auto">
          <a:xfrm>
            <a:off x="5995988" y="43926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7" name="Text Box 37"/>
          <p:cNvSpPr txBox="1">
            <a:spLocks noChangeArrowheads="1"/>
          </p:cNvSpPr>
          <p:nvPr/>
        </p:nvSpPr>
        <p:spPr bwMode="auto">
          <a:xfrm>
            <a:off x="7196138" y="440213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8" name="Text Box 38"/>
          <p:cNvSpPr txBox="1">
            <a:spLocks noChangeArrowheads="1"/>
          </p:cNvSpPr>
          <p:nvPr/>
        </p:nvSpPr>
        <p:spPr bwMode="auto">
          <a:xfrm>
            <a:off x="3663087" y="3605213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3.1 – 1.5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9" name="Text Box 39"/>
          <p:cNvSpPr txBox="1">
            <a:spLocks noChangeArrowheads="1"/>
          </p:cNvSpPr>
          <p:nvPr/>
        </p:nvSpPr>
        <p:spPr bwMode="auto">
          <a:xfrm>
            <a:off x="3776663" y="4343400"/>
            <a:ext cx="1409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– 2.7= 1.3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46100" name="AutoShape 40"/>
          <p:cNvCxnSpPr>
            <a:cxnSpLocks noChangeShapeType="1"/>
            <a:stCxn id="46088" idx="6"/>
            <a:endCxn id="46092" idx="1"/>
          </p:cNvCxnSpPr>
          <p:nvPr/>
        </p:nvCxnSpPr>
        <p:spPr bwMode="auto">
          <a:xfrm>
            <a:off x="1457325" y="2187575"/>
            <a:ext cx="2241550" cy="186254"/>
          </a:xfrm>
          <a:prstGeom prst="bentConnector3">
            <a:avLst>
              <a:gd name="adj1" fmla="val 386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AutoShape 41"/>
          <p:cNvCxnSpPr>
            <a:cxnSpLocks noChangeShapeType="1"/>
            <a:stCxn id="46094" idx="1"/>
            <a:endCxn id="46092" idx="3"/>
          </p:cNvCxnSpPr>
          <p:nvPr/>
        </p:nvCxnSpPr>
        <p:spPr bwMode="auto">
          <a:xfrm rot="10800000">
            <a:off x="5121059" y="2373830"/>
            <a:ext cx="827304" cy="9747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AutoShape 42"/>
          <p:cNvCxnSpPr>
            <a:cxnSpLocks noChangeShapeType="1"/>
            <a:stCxn id="46120" idx="3"/>
            <a:endCxn id="46092" idx="1"/>
          </p:cNvCxnSpPr>
          <p:nvPr/>
        </p:nvCxnSpPr>
        <p:spPr bwMode="auto">
          <a:xfrm flipV="1">
            <a:off x="1680337" y="2373829"/>
            <a:ext cx="2018538" cy="2591873"/>
          </a:xfrm>
          <a:prstGeom prst="bentConnector3">
            <a:avLst>
              <a:gd name="adj1" fmla="val 314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90575" y="1571625"/>
            <a:ext cx="4448175" cy="3898900"/>
            <a:chOff x="498" y="990"/>
            <a:chExt cx="2802" cy="2456"/>
          </a:xfrm>
        </p:grpSpPr>
        <p:sp>
          <p:nvSpPr>
            <p:cNvPr id="46116" name="Rectangle 43"/>
            <p:cNvSpPr>
              <a:spLocks noChangeArrowheads="1"/>
            </p:cNvSpPr>
            <p:nvPr/>
          </p:nvSpPr>
          <p:spPr bwMode="auto">
            <a:xfrm>
              <a:off x="510" y="990"/>
              <a:ext cx="504" cy="516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Rectangle 47"/>
            <p:cNvSpPr>
              <a:spLocks noChangeArrowheads="1"/>
            </p:cNvSpPr>
            <p:nvPr/>
          </p:nvSpPr>
          <p:spPr bwMode="auto">
            <a:xfrm>
              <a:off x="2322" y="1374"/>
              <a:ext cx="978" cy="246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Rectangle 55"/>
            <p:cNvSpPr>
              <a:spLocks noChangeArrowheads="1"/>
            </p:cNvSpPr>
            <p:nvPr/>
          </p:nvSpPr>
          <p:spPr bwMode="auto">
            <a:xfrm>
              <a:off x="498" y="2679"/>
              <a:ext cx="775" cy="767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12950" y="1571625"/>
            <a:ext cx="3244850" cy="3886200"/>
            <a:chOff x="1268" y="990"/>
            <a:chExt cx="2044" cy="2448"/>
          </a:xfrm>
        </p:grpSpPr>
        <p:sp>
          <p:nvSpPr>
            <p:cNvPr id="46113" name="Rectangle 44"/>
            <p:cNvSpPr>
              <a:spLocks noChangeArrowheads="1"/>
            </p:cNvSpPr>
            <p:nvPr/>
          </p:nvSpPr>
          <p:spPr bwMode="auto">
            <a:xfrm>
              <a:off x="1518" y="990"/>
              <a:ext cx="504" cy="51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Rectangle 48"/>
            <p:cNvSpPr>
              <a:spLocks noChangeArrowheads="1"/>
            </p:cNvSpPr>
            <p:nvPr/>
          </p:nvSpPr>
          <p:spPr bwMode="auto">
            <a:xfrm>
              <a:off x="2334" y="1824"/>
              <a:ext cx="978" cy="24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Rectangle 58"/>
            <p:cNvSpPr>
              <a:spLocks noChangeArrowheads="1"/>
            </p:cNvSpPr>
            <p:nvPr/>
          </p:nvSpPr>
          <p:spPr bwMode="auto">
            <a:xfrm>
              <a:off x="1268" y="2678"/>
              <a:ext cx="775" cy="760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790575" y="3171825"/>
            <a:ext cx="4476750" cy="3487738"/>
            <a:chOff x="498" y="1998"/>
            <a:chExt cx="2820" cy="2197"/>
          </a:xfrm>
        </p:grpSpPr>
        <p:sp>
          <p:nvSpPr>
            <p:cNvPr id="46110" name="Rectangle 45"/>
            <p:cNvSpPr>
              <a:spLocks noChangeArrowheads="1"/>
            </p:cNvSpPr>
            <p:nvPr/>
          </p:nvSpPr>
          <p:spPr bwMode="auto">
            <a:xfrm>
              <a:off x="504" y="1998"/>
              <a:ext cx="504" cy="51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Rectangle 49"/>
            <p:cNvSpPr>
              <a:spLocks noChangeArrowheads="1"/>
            </p:cNvSpPr>
            <p:nvPr/>
          </p:nvSpPr>
          <p:spPr bwMode="auto">
            <a:xfrm>
              <a:off x="2340" y="2244"/>
              <a:ext cx="978" cy="24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Rectangle 56"/>
            <p:cNvSpPr>
              <a:spLocks noChangeArrowheads="1"/>
            </p:cNvSpPr>
            <p:nvPr/>
          </p:nvSpPr>
          <p:spPr bwMode="auto">
            <a:xfrm>
              <a:off x="498" y="3442"/>
              <a:ext cx="776" cy="75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014538" y="3181350"/>
            <a:ext cx="3262312" cy="3467100"/>
            <a:chOff x="1269" y="2004"/>
            <a:chExt cx="2055" cy="2184"/>
          </a:xfrm>
        </p:grpSpPr>
        <p:sp>
          <p:nvSpPr>
            <p:cNvPr id="46107" name="Rectangle 46"/>
            <p:cNvSpPr>
              <a:spLocks noChangeArrowheads="1"/>
            </p:cNvSpPr>
            <p:nvPr/>
          </p:nvSpPr>
          <p:spPr bwMode="auto">
            <a:xfrm>
              <a:off x="1518" y="2004"/>
              <a:ext cx="504" cy="51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Rectangle 50"/>
            <p:cNvSpPr>
              <a:spLocks noChangeArrowheads="1"/>
            </p:cNvSpPr>
            <p:nvPr/>
          </p:nvSpPr>
          <p:spPr bwMode="auto">
            <a:xfrm>
              <a:off x="2346" y="2718"/>
              <a:ext cx="978" cy="24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Rectangle 57"/>
            <p:cNvSpPr>
              <a:spLocks noChangeArrowheads="1"/>
            </p:cNvSpPr>
            <p:nvPr/>
          </p:nvSpPr>
          <p:spPr bwMode="auto">
            <a:xfrm>
              <a:off x="1269" y="3441"/>
              <a:ext cx="775" cy="747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793750" y="2819400"/>
            <a:ext cx="2406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ArcGIS has used nearest neighbors to align scales</a:t>
            </a:r>
          </a:p>
          <a:p>
            <a:r>
              <a:rPr lang="en-US" dirty="0" smtClean="0"/>
              <a:t>ArcGIS has done raster computation at the scale of the coarsest input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Is this what we want?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How to control scale?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What is meant by scale?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212725"/>
            <a:ext cx="7732712" cy="11223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The scale triplet</a:t>
            </a:r>
          </a:p>
        </p:txBody>
      </p:sp>
      <p:pic>
        <p:nvPicPr>
          <p:cNvPr id="47107" name="Picture 3" descr="s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1" r="2504"/>
          <a:stretch>
            <a:fillRect/>
          </a:stretch>
        </p:blipFill>
        <p:spPr bwMode="auto">
          <a:xfrm>
            <a:off x="0" y="2608768"/>
            <a:ext cx="9083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60400" y="1899155"/>
            <a:ext cx="147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a) Extent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667125" y="1899155"/>
            <a:ext cx="171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b) Spacing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688138" y="1900743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c) Support</a:t>
            </a:r>
          </a:p>
        </p:txBody>
      </p:sp>
    </p:spTree>
    <p:extLst>
      <p:ext uri="{BB962C8B-B14F-4D97-AF65-F5344CB8AC3E}">
        <p14:creationId xmlns:p14="http://schemas.microsoft.com/office/powerpoint/2010/main" val="14058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88" y="923957"/>
            <a:ext cx="5592011" cy="593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9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Scale and the interpretation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343" y="3412848"/>
            <a:ext cx="4276998" cy="319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38" y="592166"/>
            <a:ext cx="4419600" cy="273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76" y="8092707"/>
            <a:ext cx="4640580" cy="4000500"/>
          </a:xfrm>
          <a:prstGeom prst="rect">
            <a:avLst/>
          </a:prstGeom>
        </p:spPr>
      </p:pic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4200558" y="5114396"/>
            <a:ext cx="243437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5420959" y="3897712"/>
            <a:ext cx="0" cy="24951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482"/>
            <a:ext cx="8229600" cy="572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Resample to get consistent cell size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30102" y="4183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7319" y="4176853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6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5067" y="57133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3.1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999461" y="573578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287873" y="416029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333193" y="4962076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278208" y="5734604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013958" y="493739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062656" y="496649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4.275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4740104" y="4414169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5954081" y="4422090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941235" y="5599168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4733680" y="5638774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89850" y="4142552"/>
            <a:ext cx="236793" cy="27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900394" y="41638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96290" y="3897712"/>
            <a:ext cx="829200" cy="2495318"/>
            <a:chOff x="5193241" y="3700766"/>
            <a:chExt cx="829200" cy="2495318"/>
          </a:xfrm>
        </p:grpSpPr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51932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60224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156349" y="4714489"/>
            <a:ext cx="253881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156348" y="5551270"/>
            <a:ext cx="253881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668104" y="538331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Arial" pitchFamily="34" charset="0"/>
              </a:rPr>
              <a:t>3.1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907643" y="5371484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993663" y="2001631"/>
            <a:ext cx="1641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Spacing &amp; Support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53638" y="2184941"/>
            <a:ext cx="4409018" cy="6552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88" y="2267248"/>
            <a:ext cx="4732984" cy="3568421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8413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Calculation with consistent 100 m cell size grid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943601" y="2362200"/>
            <a:ext cx="284941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100 m grid as desired.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  <p:sp>
        <p:nvSpPr>
          <p:cNvPr id="5120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400175" y="927100"/>
            <a:ext cx="64770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3300"/>
                </a:solidFill>
              </a:rPr>
              <a:t>“precip100” - “infiltration”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749761" y="314024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1.8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728184" y="3140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638675" y="3140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608613" y="4051459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33065" y="405145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1.775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521509" y="4057391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608613" y="501397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1.6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33065" y="5013975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521509" y="501990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1.3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62" y="4204939"/>
            <a:ext cx="2493645" cy="2487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62" y="1555440"/>
            <a:ext cx="2493645" cy="2493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188" y="2808737"/>
            <a:ext cx="2480691" cy="2480691"/>
          </a:xfrm>
          <a:prstGeom prst="rect">
            <a:avLst/>
          </a:prstGeom>
        </p:spPr>
      </p:pic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100 m cell size raster calculation</a:t>
            </a:r>
          </a:p>
        </p:txBody>
      </p:sp>
      <p:grpSp>
        <p:nvGrpSpPr>
          <p:cNvPr id="52229" name="Group 4"/>
          <p:cNvGrpSpPr>
            <a:grpSpLocks/>
          </p:cNvGrpSpPr>
          <p:nvPr/>
        </p:nvGrpSpPr>
        <p:grpSpPr bwMode="auto">
          <a:xfrm>
            <a:off x="381000" y="1538288"/>
            <a:ext cx="366713" cy="830262"/>
            <a:chOff x="249" y="576"/>
            <a:chExt cx="231" cy="523"/>
          </a:xfrm>
        </p:grpSpPr>
        <p:sp>
          <p:nvSpPr>
            <p:cNvPr id="52282" name="Text Box 17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  <p:sp>
          <p:nvSpPr>
            <p:cNvPr id="52281" name="Line 16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2" name="Text Box 32"/>
          <p:cNvSpPr txBox="1">
            <a:spLocks noChangeArrowheads="1"/>
          </p:cNvSpPr>
          <p:nvPr/>
        </p:nvSpPr>
        <p:spPr bwMode="auto">
          <a:xfrm>
            <a:off x="3678238" y="1562100"/>
            <a:ext cx="1601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4 – </a:t>
            </a:r>
            <a:r>
              <a:rPr lang="en-US" sz="1800" dirty="0" smtClean="0">
                <a:latin typeface="Arial" pitchFamily="34" charset="0"/>
              </a:rPr>
              <a:t>2.2  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3" name="Text Box 33"/>
          <p:cNvSpPr txBox="1">
            <a:spLocks noChangeArrowheads="1"/>
          </p:cNvSpPr>
          <p:nvPr/>
        </p:nvSpPr>
        <p:spPr bwMode="auto">
          <a:xfrm>
            <a:off x="3502565" y="2836707"/>
            <a:ext cx="1922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3.55 – 1.8 = 1.75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8" name="Text Box 38"/>
          <p:cNvSpPr txBox="1">
            <a:spLocks noChangeArrowheads="1"/>
          </p:cNvSpPr>
          <p:nvPr/>
        </p:nvSpPr>
        <p:spPr bwMode="auto">
          <a:xfrm>
            <a:off x="3820660" y="3686445"/>
            <a:ext cx="14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 – 3.5 = 1.5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9" name="Text Box 39"/>
          <p:cNvSpPr txBox="1">
            <a:spLocks noChangeArrowheads="1"/>
          </p:cNvSpPr>
          <p:nvPr/>
        </p:nvSpPr>
        <p:spPr bwMode="auto">
          <a:xfrm>
            <a:off x="3838581" y="4961049"/>
            <a:ext cx="14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– 2.7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40" name="AutoShape 40"/>
          <p:cNvCxnSpPr>
            <a:cxnSpLocks noChangeShapeType="1"/>
            <a:stCxn id="69" idx="0"/>
            <a:endCxn id="52247" idx="3"/>
          </p:cNvCxnSpPr>
          <p:nvPr/>
        </p:nvCxnSpPr>
        <p:spPr bwMode="auto">
          <a:xfrm rot="16200000" flipV="1">
            <a:off x="5656498" y="1611881"/>
            <a:ext cx="851334" cy="197084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1" name="AutoShape 41"/>
          <p:cNvCxnSpPr>
            <a:cxnSpLocks noChangeShapeType="1"/>
            <a:stCxn id="94" idx="0"/>
            <a:endCxn id="52247" idx="1"/>
          </p:cNvCxnSpPr>
          <p:nvPr/>
        </p:nvCxnSpPr>
        <p:spPr bwMode="auto">
          <a:xfrm rot="5400000" flipH="1" flipV="1">
            <a:off x="1825557" y="2354609"/>
            <a:ext cx="2301280" cy="193533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7" name="Text Box 54"/>
          <p:cNvSpPr txBox="1">
            <a:spLocks noChangeArrowheads="1"/>
          </p:cNvSpPr>
          <p:nvPr/>
        </p:nvSpPr>
        <p:spPr bwMode="auto">
          <a:xfrm>
            <a:off x="3943864" y="1986969"/>
            <a:ext cx="1152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 – 3 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8" name="Text Box 55"/>
          <p:cNvSpPr txBox="1">
            <a:spLocks noChangeArrowheads="1"/>
          </p:cNvSpPr>
          <p:nvPr/>
        </p:nvSpPr>
        <p:spPr bwMode="auto">
          <a:xfrm>
            <a:off x="4007984" y="2411838"/>
            <a:ext cx="1088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6 – 4 = 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9" name="Text Box 56"/>
          <p:cNvSpPr txBox="1">
            <a:spLocks noChangeArrowheads="1"/>
          </p:cNvSpPr>
          <p:nvPr/>
        </p:nvSpPr>
        <p:spPr bwMode="auto">
          <a:xfrm>
            <a:off x="3381021" y="3261576"/>
            <a:ext cx="2178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4.275 – 2.5 = </a:t>
            </a:r>
            <a:r>
              <a:rPr lang="en-US" sz="1800" dirty="0" smtClean="0">
                <a:latin typeface="Arial" pitchFamily="34" charset="0"/>
              </a:rPr>
              <a:t>1.775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50" name="Text Box 57"/>
          <p:cNvSpPr txBox="1">
            <a:spLocks noChangeArrowheads="1"/>
          </p:cNvSpPr>
          <p:nvPr/>
        </p:nvSpPr>
        <p:spPr bwMode="auto">
          <a:xfrm>
            <a:off x="3652357" y="4111314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3.1 – 1.5 = 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51" name="Text Box 58"/>
          <p:cNvSpPr txBox="1">
            <a:spLocks noChangeArrowheads="1"/>
          </p:cNvSpPr>
          <p:nvPr/>
        </p:nvSpPr>
        <p:spPr bwMode="auto">
          <a:xfrm>
            <a:off x="3712503" y="4536183"/>
            <a:ext cx="172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3.55 – 2 = 1.55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52" name="AutoShape 63"/>
          <p:cNvCxnSpPr>
            <a:cxnSpLocks noChangeShapeType="1"/>
            <a:stCxn id="72" idx="1"/>
            <a:endCxn id="52249" idx="3"/>
          </p:cNvCxnSpPr>
          <p:nvPr/>
        </p:nvCxnSpPr>
        <p:spPr bwMode="auto">
          <a:xfrm rot="10800000">
            <a:off x="5559824" y="3446243"/>
            <a:ext cx="1171729" cy="591295"/>
          </a:xfrm>
          <a:prstGeom prst="bentConnector3">
            <a:avLst>
              <a:gd name="adj1" fmla="val 2106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5" name="AutoShape 66"/>
          <p:cNvCxnSpPr>
            <a:cxnSpLocks noChangeShapeType="1"/>
            <a:stCxn id="97" idx="3"/>
            <a:endCxn id="52249" idx="1"/>
          </p:cNvCxnSpPr>
          <p:nvPr/>
        </p:nvCxnSpPr>
        <p:spPr bwMode="auto">
          <a:xfrm flipV="1">
            <a:off x="2260240" y="3446242"/>
            <a:ext cx="1120781" cy="2001997"/>
          </a:xfrm>
          <a:prstGeom prst="bentConnector3">
            <a:avLst>
              <a:gd name="adj1" fmla="val 2341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5880718" y="3022969"/>
            <a:ext cx="2265830" cy="2081260"/>
            <a:chOff x="5816600" y="4039672"/>
            <a:chExt cx="2461881" cy="2285185"/>
          </a:xfrm>
        </p:grpSpPr>
        <p:sp>
          <p:nvSpPr>
            <p:cNvPr id="68" name="Text Box 5"/>
            <p:cNvSpPr txBox="1">
              <a:spLocks noChangeArrowheads="1"/>
            </p:cNvSpPr>
            <p:nvPr/>
          </p:nvSpPr>
          <p:spPr bwMode="auto">
            <a:xfrm>
              <a:off x="5957748" y="4039672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6936171" y="4039672"/>
              <a:ext cx="339980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0" name="Text Box 5"/>
            <p:cNvSpPr txBox="1">
              <a:spLocks noChangeArrowheads="1"/>
            </p:cNvSpPr>
            <p:nvPr/>
          </p:nvSpPr>
          <p:spPr bwMode="auto">
            <a:xfrm>
              <a:off x="7846662" y="4039672"/>
              <a:ext cx="339980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1" name="Text Box 5"/>
            <p:cNvSpPr txBox="1">
              <a:spLocks noChangeArrowheads="1"/>
            </p:cNvSpPr>
            <p:nvPr/>
          </p:nvSpPr>
          <p:spPr bwMode="auto">
            <a:xfrm>
              <a:off x="5816600" y="4950889"/>
              <a:ext cx="688321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6741052" y="4950889"/>
              <a:ext cx="827657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1.775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3" name="Text Box 5"/>
            <p:cNvSpPr txBox="1">
              <a:spLocks noChangeArrowheads="1"/>
            </p:cNvSpPr>
            <p:nvPr/>
          </p:nvSpPr>
          <p:spPr bwMode="auto">
            <a:xfrm>
              <a:off x="7729496" y="4956821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5887768" y="5896383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1.6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5" name="Text Box 5"/>
            <p:cNvSpPr txBox="1">
              <a:spLocks noChangeArrowheads="1"/>
            </p:cNvSpPr>
            <p:nvPr/>
          </p:nvSpPr>
          <p:spPr bwMode="auto">
            <a:xfrm>
              <a:off x="6741052" y="5913405"/>
              <a:ext cx="688321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7729496" y="5919337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1.3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80" name="Text Box 17"/>
          <p:cNvSpPr txBox="1">
            <a:spLocks noChangeArrowheads="1"/>
          </p:cNvSpPr>
          <p:nvPr/>
        </p:nvSpPr>
        <p:spPr bwMode="auto">
          <a:xfrm rot="16200000">
            <a:off x="131864" y="4456233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100 m</a:t>
            </a:r>
          </a:p>
        </p:txBody>
      </p:sp>
      <p:sp>
        <p:nvSpPr>
          <p:cNvPr id="81" name="Line 16"/>
          <p:cNvSpPr>
            <a:spLocks noChangeShapeType="1"/>
          </p:cNvSpPr>
          <p:nvPr/>
        </p:nvSpPr>
        <p:spPr bwMode="auto">
          <a:xfrm rot="16200000">
            <a:off x="325214" y="4603823"/>
            <a:ext cx="769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2098" y="1794661"/>
            <a:ext cx="1993671" cy="1944825"/>
            <a:chOff x="4333193" y="4160294"/>
            <a:chExt cx="1993671" cy="1944825"/>
          </a:xfrm>
        </p:grpSpPr>
        <p:sp>
          <p:nvSpPr>
            <p:cNvPr id="82" name="Text Box 5"/>
            <p:cNvSpPr txBox="1">
              <a:spLocks noChangeArrowheads="1"/>
            </p:cNvSpPr>
            <p:nvPr/>
          </p:nvSpPr>
          <p:spPr bwMode="auto">
            <a:xfrm>
              <a:off x="4430102" y="41839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395067" y="5713313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3.1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5999461" y="573578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5287873" y="416029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auto">
            <a:xfrm>
              <a:off x="4333193" y="4962076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auto">
            <a:xfrm>
              <a:off x="5124194" y="5735787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8" name="Text Box 12"/>
            <p:cNvSpPr txBox="1">
              <a:spLocks noChangeArrowheads="1"/>
            </p:cNvSpPr>
            <p:nvPr/>
          </p:nvSpPr>
          <p:spPr bwMode="auto">
            <a:xfrm>
              <a:off x="6013958" y="493739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5062656" y="4966499"/>
              <a:ext cx="761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4.275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0" name="Text Box 22"/>
            <p:cNvSpPr txBox="1">
              <a:spLocks noChangeArrowheads="1"/>
            </p:cNvSpPr>
            <p:nvPr/>
          </p:nvSpPr>
          <p:spPr bwMode="auto">
            <a:xfrm>
              <a:off x="5900394" y="416384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92" name="Group 4"/>
          <p:cNvGrpSpPr>
            <a:grpSpLocks/>
          </p:cNvGrpSpPr>
          <p:nvPr/>
        </p:nvGrpSpPr>
        <p:grpSpPr bwMode="auto">
          <a:xfrm>
            <a:off x="945148" y="4457879"/>
            <a:ext cx="2229852" cy="2047878"/>
            <a:chOff x="533" y="1447"/>
            <a:chExt cx="2228" cy="2043"/>
          </a:xfrm>
        </p:grpSpPr>
        <p:sp>
          <p:nvSpPr>
            <p:cNvPr id="93" name="Text Box 6"/>
            <p:cNvSpPr txBox="1">
              <a:spLocks noChangeArrowheads="1"/>
            </p:cNvSpPr>
            <p:nvPr/>
          </p:nvSpPr>
          <p:spPr bwMode="auto">
            <a:xfrm>
              <a:off x="534" y="1447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1439" y="1462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95" name="Text Box 8"/>
            <p:cNvSpPr txBox="1">
              <a:spLocks noChangeArrowheads="1"/>
            </p:cNvSpPr>
            <p:nvPr/>
          </p:nvSpPr>
          <p:spPr bwMode="auto">
            <a:xfrm>
              <a:off x="2256" y="1447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96" name="Text Box 9"/>
            <p:cNvSpPr txBox="1">
              <a:spLocks noChangeArrowheads="1"/>
            </p:cNvSpPr>
            <p:nvPr/>
          </p:nvSpPr>
          <p:spPr bwMode="auto">
            <a:xfrm>
              <a:off x="2256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7" name="Text Box 10"/>
            <p:cNvSpPr txBox="1">
              <a:spLocks noChangeArrowheads="1"/>
            </p:cNvSpPr>
            <p:nvPr/>
          </p:nvSpPr>
          <p:spPr bwMode="auto">
            <a:xfrm>
              <a:off x="1342" y="225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8" name="Text Box 11"/>
            <p:cNvSpPr txBox="1">
              <a:spLocks noChangeArrowheads="1"/>
            </p:cNvSpPr>
            <p:nvPr/>
          </p:nvSpPr>
          <p:spPr bwMode="auto">
            <a:xfrm>
              <a:off x="2205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9" name="Text Box 12"/>
            <p:cNvSpPr txBox="1">
              <a:spLocks noChangeArrowheads="1"/>
            </p:cNvSpPr>
            <p:nvPr/>
          </p:nvSpPr>
          <p:spPr bwMode="auto">
            <a:xfrm>
              <a:off x="1393" y="3121"/>
              <a:ext cx="31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100" name="Text Box 13"/>
            <p:cNvSpPr txBox="1">
              <a:spLocks noChangeArrowheads="1"/>
            </p:cNvSpPr>
            <p:nvPr/>
          </p:nvSpPr>
          <p:spPr bwMode="auto">
            <a:xfrm>
              <a:off x="533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01" name="Text Box 14"/>
            <p:cNvSpPr txBox="1">
              <a:spLocks noChangeArrowheads="1"/>
            </p:cNvSpPr>
            <p:nvPr/>
          </p:nvSpPr>
          <p:spPr bwMode="auto">
            <a:xfrm>
              <a:off x="577" y="231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cxnSp>
        <p:nvCxnSpPr>
          <p:cNvPr id="109" name="AutoShape 63"/>
          <p:cNvCxnSpPr>
            <a:cxnSpLocks noChangeShapeType="1"/>
            <a:stCxn id="52249" idx="1"/>
            <a:endCxn id="89" idx="3"/>
          </p:cNvCxnSpPr>
          <p:nvPr/>
        </p:nvCxnSpPr>
        <p:spPr bwMode="auto">
          <a:xfrm rot="10800000">
            <a:off x="2383309" y="2785532"/>
            <a:ext cx="997713" cy="660710"/>
          </a:xfrm>
          <a:prstGeom prst="bentConnector3">
            <a:avLst>
              <a:gd name="adj1" fmla="val 86042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AutoShape 41"/>
          <p:cNvCxnSpPr>
            <a:cxnSpLocks noChangeShapeType="1"/>
            <a:stCxn id="85" idx="3"/>
            <a:endCxn id="52247" idx="1"/>
          </p:cNvCxnSpPr>
          <p:nvPr/>
        </p:nvCxnSpPr>
        <p:spPr bwMode="auto">
          <a:xfrm>
            <a:off x="2159684" y="1979327"/>
            <a:ext cx="1784180" cy="192308"/>
          </a:xfrm>
          <a:prstGeom prst="bentConnector3">
            <a:avLst>
              <a:gd name="adj1" fmla="val 853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592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-194512"/>
            <a:ext cx="3581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Interpolation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3116176"/>
            <a:ext cx="396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Nearest neighbor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Inverse distance weight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Bilinear interpolation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Kriging (best linear unbiased estimator)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Spline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64946"/>
              </p:ext>
            </p:extLst>
          </p:nvPr>
        </p:nvGraphicFramePr>
        <p:xfrm>
          <a:off x="4329239" y="3555076"/>
          <a:ext cx="14287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6" name="Equation" r:id="rId3" imgW="710891" imgH="431613" progId="Equation.3">
                  <p:embed/>
                </p:oleObj>
              </mc:Choice>
              <mc:Fallback>
                <p:oleObj name="Equation" r:id="rId3" imgW="71089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239" y="3555076"/>
                        <a:ext cx="14287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51642"/>
              </p:ext>
            </p:extLst>
          </p:nvPr>
        </p:nvGraphicFramePr>
        <p:xfrm>
          <a:off x="4147679" y="4337006"/>
          <a:ext cx="24749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7" name="Equation" r:id="rId5" imgW="1231366" imgH="203112" progId="Equation.3">
                  <p:embed/>
                </p:oleObj>
              </mc:Choice>
              <mc:Fallback>
                <p:oleObj name="Equation" r:id="rId5" imgW="123136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679" y="4337006"/>
                        <a:ext cx="24749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978704"/>
              </p:ext>
            </p:extLst>
          </p:nvPr>
        </p:nvGraphicFramePr>
        <p:xfrm>
          <a:off x="4191000" y="4971170"/>
          <a:ext cx="14795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8" name="Equation" r:id="rId7" imgW="736280" imgH="253890" progId="Equation.3">
                  <p:embed/>
                </p:oleObj>
              </mc:Choice>
              <mc:Fallback>
                <p:oleObj name="Equation" r:id="rId7" imgW="73628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71170"/>
                        <a:ext cx="14795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190256"/>
              </p:ext>
            </p:extLst>
          </p:nvPr>
        </p:nvGraphicFramePr>
        <p:xfrm>
          <a:off x="4191000" y="5829212"/>
          <a:ext cx="19129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9" name="Equation" r:id="rId9" imgW="952087" imgH="291973" progId="Equation.3">
                  <p:embed/>
                </p:oleObj>
              </mc:Choice>
              <mc:Fallback>
                <p:oleObj name="Equation" r:id="rId9" imgW="95208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829212"/>
                        <a:ext cx="19129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6172200" y="457200"/>
            <a:ext cx="2514600" cy="2514600"/>
            <a:chOff x="816" y="2112"/>
            <a:chExt cx="1440" cy="1440"/>
          </a:xfrm>
        </p:grpSpPr>
        <p:sp>
          <p:nvSpPr>
            <p:cNvPr id="55325" name="Rectangle 9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Rectangle 11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Rectangle 12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9" name="Rectangle 13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0" name="Rectangle 14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Rectangle 15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2" name="Rectangle 16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Rectangle 17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6" name="Oval 19"/>
          <p:cNvSpPr>
            <a:spLocks noChangeArrowheads="1"/>
          </p:cNvSpPr>
          <p:nvPr/>
        </p:nvSpPr>
        <p:spPr bwMode="auto">
          <a:xfrm>
            <a:off x="6629400" y="2438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Oval 20"/>
          <p:cNvSpPr>
            <a:spLocks noChangeArrowheads="1"/>
          </p:cNvSpPr>
          <p:nvPr/>
        </p:nvSpPr>
        <p:spPr bwMode="auto">
          <a:xfrm>
            <a:off x="8153400" y="6096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21"/>
          <p:cNvSpPr>
            <a:spLocks noChangeArrowheads="1"/>
          </p:cNvSpPr>
          <p:nvPr/>
        </p:nvSpPr>
        <p:spPr bwMode="auto">
          <a:xfrm>
            <a:off x="5887452" y="549442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Oval 22"/>
          <p:cNvSpPr>
            <a:spLocks noChangeArrowheads="1"/>
          </p:cNvSpPr>
          <p:nvPr/>
        </p:nvSpPr>
        <p:spPr bwMode="auto">
          <a:xfrm>
            <a:off x="7924800" y="26670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23"/>
          <p:cNvSpPr>
            <a:spLocks noChangeArrowheads="1"/>
          </p:cNvSpPr>
          <p:nvPr/>
        </p:nvSpPr>
        <p:spPr bwMode="auto">
          <a:xfrm>
            <a:off x="6781800" y="10668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24"/>
          <p:cNvSpPr>
            <a:spLocks noChangeArrowheads="1"/>
          </p:cNvSpPr>
          <p:nvPr/>
        </p:nvSpPr>
        <p:spPr bwMode="auto">
          <a:xfrm>
            <a:off x="8534400" y="16764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27"/>
          <p:cNvSpPr>
            <a:spLocks noChangeAspect="1" noChangeArrowheads="1"/>
          </p:cNvSpPr>
          <p:nvPr/>
        </p:nvSpPr>
        <p:spPr bwMode="auto">
          <a:xfrm>
            <a:off x="65738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Oval 28"/>
          <p:cNvSpPr>
            <a:spLocks noChangeAspect="1" noChangeArrowheads="1"/>
          </p:cNvSpPr>
          <p:nvPr/>
        </p:nvSpPr>
        <p:spPr bwMode="auto">
          <a:xfrm>
            <a:off x="74120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9"/>
          <p:cNvSpPr>
            <a:spLocks noChangeAspect="1" noChangeArrowheads="1"/>
          </p:cNvSpPr>
          <p:nvPr/>
        </p:nvSpPr>
        <p:spPr bwMode="auto">
          <a:xfrm>
            <a:off x="82502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30"/>
          <p:cNvSpPr>
            <a:spLocks noChangeAspect="1" noChangeArrowheads="1"/>
          </p:cNvSpPr>
          <p:nvPr/>
        </p:nvSpPr>
        <p:spPr bwMode="auto">
          <a:xfrm>
            <a:off x="65532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Oval 31"/>
          <p:cNvSpPr>
            <a:spLocks noChangeAspect="1" noChangeArrowheads="1"/>
          </p:cNvSpPr>
          <p:nvPr/>
        </p:nvSpPr>
        <p:spPr bwMode="auto">
          <a:xfrm>
            <a:off x="73914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32"/>
          <p:cNvSpPr>
            <a:spLocks noChangeAspect="1" noChangeArrowheads="1"/>
          </p:cNvSpPr>
          <p:nvPr/>
        </p:nvSpPr>
        <p:spPr bwMode="auto">
          <a:xfrm>
            <a:off x="82296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33"/>
          <p:cNvSpPr>
            <a:spLocks noChangeAspect="1" noChangeArrowheads="1"/>
          </p:cNvSpPr>
          <p:nvPr/>
        </p:nvSpPr>
        <p:spPr bwMode="auto">
          <a:xfrm>
            <a:off x="65532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34"/>
          <p:cNvSpPr>
            <a:spLocks noChangeAspect="1" noChangeArrowheads="1"/>
          </p:cNvSpPr>
          <p:nvPr/>
        </p:nvSpPr>
        <p:spPr bwMode="auto">
          <a:xfrm>
            <a:off x="73914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35"/>
          <p:cNvSpPr>
            <a:spLocks noChangeAspect="1" noChangeArrowheads="1"/>
          </p:cNvSpPr>
          <p:nvPr/>
        </p:nvSpPr>
        <p:spPr bwMode="auto">
          <a:xfrm>
            <a:off x="82296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942138" y="4150892"/>
            <a:ext cx="815975" cy="835025"/>
            <a:chOff x="6942138" y="3733800"/>
            <a:chExt cx="815975" cy="835025"/>
          </a:xfrm>
        </p:grpSpPr>
        <p:sp>
          <p:nvSpPr>
            <p:cNvPr id="55305" name="Rectangle 18"/>
            <p:cNvSpPr>
              <a:spLocks noChangeArrowheads="1"/>
            </p:cNvSpPr>
            <p:nvPr/>
          </p:nvSpPr>
          <p:spPr bwMode="auto">
            <a:xfrm>
              <a:off x="7010400" y="3810000"/>
              <a:ext cx="690563" cy="6905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Oval 25"/>
            <p:cNvSpPr>
              <a:spLocks noChangeArrowheads="1"/>
            </p:cNvSpPr>
            <p:nvPr/>
          </p:nvSpPr>
          <p:spPr bwMode="auto">
            <a:xfrm>
              <a:off x="6942138" y="3741738"/>
              <a:ext cx="138112" cy="138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Oval 26"/>
            <p:cNvSpPr>
              <a:spLocks noChangeArrowheads="1"/>
            </p:cNvSpPr>
            <p:nvPr/>
          </p:nvSpPr>
          <p:spPr bwMode="auto">
            <a:xfrm>
              <a:off x="6942138" y="4430713"/>
              <a:ext cx="138112" cy="138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3" name="Oval 36"/>
            <p:cNvSpPr>
              <a:spLocks noChangeArrowheads="1"/>
            </p:cNvSpPr>
            <p:nvPr/>
          </p:nvSpPr>
          <p:spPr bwMode="auto">
            <a:xfrm>
              <a:off x="7620000" y="3733800"/>
              <a:ext cx="138113" cy="138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Oval 37"/>
            <p:cNvSpPr>
              <a:spLocks noChangeArrowheads="1"/>
            </p:cNvSpPr>
            <p:nvPr/>
          </p:nvSpPr>
          <p:spPr bwMode="auto">
            <a:xfrm>
              <a:off x="7620000" y="4422775"/>
              <a:ext cx="138113" cy="138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216903" y="865981"/>
            <a:ext cx="5670549" cy="1947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dirty="0" smtClean="0"/>
              <a:t>Estimate values between known values.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A set of spatial analyst functions that predict values for a surface from a limited number of sample points creating a continuous raster.</a:t>
            </a:r>
          </a:p>
        </p:txBody>
      </p:sp>
    </p:spTree>
    <p:extLst>
      <p:ext uri="{BB962C8B-B14F-4D97-AF65-F5344CB8AC3E}">
        <p14:creationId xmlns:p14="http://schemas.microsoft.com/office/powerpoint/2010/main" val="34105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77825"/>
            <a:ext cx="7842250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5868988" y="6553200"/>
            <a:ext cx="3275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Grayson, R. and G. Blöschl, ed. (2000)</a:t>
            </a: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44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smtClean="0">
                <a:solidFill>
                  <a:srgbClr val="0000CC"/>
                </a:solidFill>
              </a:rPr>
              <a:t>Interpolation Comparison</a:t>
            </a:r>
          </a:p>
        </p:txBody>
      </p:sp>
    </p:spTree>
    <p:extLst>
      <p:ext uri="{BB962C8B-B14F-4D97-AF65-F5344CB8AC3E}">
        <p14:creationId xmlns:p14="http://schemas.microsoft.com/office/powerpoint/2010/main" val="18355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Reading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>
            <a:fillRect/>
          </a:stretch>
        </p:blipFill>
        <p:spPr bwMode="auto">
          <a:xfrm>
            <a:off x="269875" y="1809750"/>
            <a:ext cx="21701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2455863" y="1746250"/>
            <a:ext cx="64706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Grayson, R. and G. Blöschl, ed. (2000), </a:t>
            </a:r>
            <a:r>
              <a:rPr lang="en-US" sz="2800" u="sng"/>
              <a:t>Spatial Patterns in Catchment Hydrology: Observations and Modelling</a:t>
            </a:r>
            <a:r>
              <a:rPr lang="en-US" sz="2800"/>
              <a:t>, Cambridge University Press, Cambridge, 432 p.</a:t>
            </a:r>
          </a:p>
          <a:p>
            <a:endParaRPr lang="en-US" sz="2800"/>
          </a:p>
          <a:p>
            <a:r>
              <a:rPr lang="en-US" sz="2800"/>
              <a:t>Chapter 2.  Spatial Observations and Interpolation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394494" y="5717999"/>
            <a:ext cx="835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www.hydro.tuwien.ac.at/forschung/publikationen/engl-publikationen/spatial-patterns-in-catchment-hydrology.html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811463" y="5035550"/>
            <a:ext cx="3695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Full text online at:</a:t>
            </a:r>
          </a:p>
        </p:txBody>
      </p:sp>
    </p:spTree>
    <p:extLst>
      <p:ext uri="{BB962C8B-B14F-4D97-AF65-F5344CB8AC3E}">
        <p14:creationId xmlns:p14="http://schemas.microsoft.com/office/powerpoint/2010/main" val="30905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– Slope and Aspect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Slope Works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pro.arcgis.com/en/pro-app/tool-reference/spatial-analyst/how-slope-works.htm</a:t>
            </a:r>
            <a:r>
              <a:rPr lang="en-US" dirty="0" smtClean="0"/>
              <a:t> </a:t>
            </a:r>
          </a:p>
          <a:p>
            <a:r>
              <a:rPr lang="en-US" dirty="0" smtClean="0"/>
              <a:t>How Aspect Works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pro.arcgis.com/en/pro-app/tool-reference/spatial-analyst/how-aspect-works.htm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4" descr="wy_detail_25%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486"/>
          <a:stretch>
            <a:fillRect/>
          </a:stretch>
        </p:blipFill>
        <p:spPr bwMode="auto">
          <a:xfrm>
            <a:off x="685800" y="1345327"/>
            <a:ext cx="7772400" cy="508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38200" y="6064622"/>
            <a:ext cx="7624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Arial" pitchFamily="34" charset="0"/>
              </a:rPr>
              <a:t>3-D detail of the Tongue river at the WY/Mont border from LIDAR.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380846" y="6514341"/>
            <a:ext cx="47333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Arial" pitchFamily="34" charset="0"/>
              </a:rPr>
              <a:t>Roberto </a:t>
            </a:r>
            <a:r>
              <a:rPr lang="en-US" sz="1600" dirty="0" smtClean="0">
                <a:latin typeface="Arial" pitchFamily="34" charset="0"/>
              </a:rPr>
              <a:t>Gutierrez  University </a:t>
            </a:r>
            <a:r>
              <a:rPr lang="en-US" sz="1600" dirty="0">
                <a:latin typeface="Arial" pitchFamily="34" charset="0"/>
              </a:rPr>
              <a:t>of Texas at Austin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9413" y="184149"/>
            <a:ext cx="8535987" cy="1335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Analysis of topographic surfaces represented by a Digital Elevation Model (DEM)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37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dirty="0" smtClean="0"/>
              <a:t>Topographic Slope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1781528" y="860425"/>
            <a:ext cx="5580944" cy="3609975"/>
            <a:chOff x="926" y="638"/>
            <a:chExt cx="3656" cy="2431"/>
          </a:xfrm>
        </p:grpSpPr>
        <p:pic>
          <p:nvPicPr>
            <p:cNvPr id="6144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6" name="Line 5"/>
            <p:cNvSpPr>
              <a:spLocks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5425" y="4428769"/>
            <a:ext cx="8783638" cy="18891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Defined or represented by one of the following</a:t>
            </a:r>
          </a:p>
          <a:p>
            <a:pPr lvl="1" eaLnBrk="1" hangingPunct="1"/>
            <a:r>
              <a:rPr lang="en-US" sz="2400" dirty="0" smtClean="0"/>
              <a:t>Surface derivative </a:t>
            </a:r>
            <a:r>
              <a:rPr lang="en-US" sz="2400" dirty="0" smtClean="0">
                <a:sym typeface="Symbol" pitchFamily="18" charset="2"/>
              </a:rPr>
              <a:t>z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/dx,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x and y components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magnitude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slope</a:t>
            </a:r>
            <a:r>
              <a:rPr lang="en-US" sz="2400" dirty="0" smtClean="0">
                <a:sym typeface="Symbol" pitchFamily="18" charset="2"/>
              </a:rPr>
              <a:t>) and direction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aspect</a:t>
            </a:r>
            <a:r>
              <a:rPr lang="en-US" sz="2400" dirty="0" smtClean="0">
                <a:sym typeface="Symbol" pitchFamily="18" charset="2"/>
              </a:rPr>
              <a:t>)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(S, )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6617" y="6419334"/>
            <a:ext cx="580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://hydrology.usu.edu/dtarb/giswr/2016/Slope.pdf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1959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sz="4000" dirty="0" smtClean="0"/>
              <a:t>Slope and Aspect</a:t>
            </a:r>
          </a:p>
        </p:txBody>
      </p:sp>
      <p:pic>
        <p:nvPicPr>
          <p:cNvPr id="624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77" y="992023"/>
            <a:ext cx="4887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4114800" y="2514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25032" y="4078123"/>
            <a:ext cx="4479930" cy="1927554"/>
            <a:chOff x="2660498" y="2121932"/>
            <a:chExt cx="4479930" cy="1927554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a14:m>
                  <a:r>
                    <a:rPr lang="en-US" dirty="0" smtClean="0"/>
                    <a:t> = aspect clockwise from North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86" t="-4717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Arc 27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436447" y="6101023"/>
            <a:ext cx="8457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pro.arcgis.com/en/pro-app/tool-reference/spatial-analyst/how-slope-works.htm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73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V="1">
            <a:off x="2766995" y="4762243"/>
            <a:ext cx="0" cy="766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71061" y="4652705"/>
            <a:ext cx="10886" cy="492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66995" y="4652705"/>
            <a:ext cx="1514952" cy="10953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94772" y="42662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498838" y="4266262"/>
            <a:ext cx="25633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94772" y="4266262"/>
            <a:ext cx="1529699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28248" y="39614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32314" y="3809062"/>
            <a:ext cx="10886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8248" y="3809062"/>
            <a:ext cx="1514952" cy="15240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1990248" y="53330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1228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66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2752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990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1228248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3505200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2743200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1981200" y="41138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81000" y="4652705"/>
            <a:ext cx="685800" cy="2464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V="1">
            <a:off x="3245544" y="5246514"/>
            <a:ext cx="1513351" cy="637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endParaRPr lang="en-US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dx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g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Similarly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y</m:t>
                          </m:r>
                        </m:den>
                      </m:f>
                      <m:r>
                        <a:rPr lang="en-US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g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b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Slope magnitude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blipFill rotWithShape="0">
                <a:blip r:embed="rId7"/>
                <a:stretch>
                  <a:fillRect l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977595" y="7967"/>
            <a:ext cx="5562600" cy="9017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smtClean="0"/>
              <a:t>ArcGIS “Slope” tool</a:t>
            </a:r>
            <a:endParaRPr lang="en-CA" sz="4000" dirty="0" smtClean="0"/>
          </a:p>
        </p:txBody>
      </p: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653959" y="1086998"/>
            <a:ext cx="1371600" cy="1371600"/>
            <a:chOff x="336" y="2592"/>
            <a:chExt cx="864" cy="864"/>
          </a:xfrm>
        </p:grpSpPr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36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624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912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336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624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912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336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624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912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466248" y="909668"/>
            <a:ext cx="1" cy="177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6248" y="2698049"/>
            <a:ext cx="1735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82932" y="238235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1621" y="725001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381000" y="5638132"/>
            <a:ext cx="2396074" cy="98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777074" y="5581420"/>
            <a:ext cx="2410171" cy="1055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943313" y="5652177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2146" y="5832304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ArcGIS Aspect – the steepest downslope direction</a:t>
            </a:r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 flipV="1">
            <a:off x="2026672" y="1919238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2026672" y="3290838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 flipV="1">
            <a:off x="2026672" y="1919238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19698"/>
              </p:ext>
            </p:extLst>
          </p:nvPr>
        </p:nvGraphicFramePr>
        <p:xfrm>
          <a:off x="3169672" y="3290838"/>
          <a:ext cx="458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7" name="Equation" r:id="rId3" imgW="228501" imgH="393529" progId="Equation.3">
                  <p:embed/>
                </p:oleObj>
              </mc:Choice>
              <mc:Fallback>
                <p:oleObj name="Equation" r:id="rId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672" y="3290838"/>
                        <a:ext cx="458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7953"/>
              </p:ext>
            </p:extLst>
          </p:nvPr>
        </p:nvGraphicFramePr>
        <p:xfrm>
          <a:off x="1567885" y="2068463"/>
          <a:ext cx="4587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8" name="Equation" r:id="rId5" imgW="228600" imgH="419100" progId="Equation.3">
                  <p:embed/>
                </p:oleObj>
              </mc:Choice>
              <mc:Fallback>
                <p:oleObj name="Equation" r:id="rId5" imgW="22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885" y="2068463"/>
                        <a:ext cx="4587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Freeform 10"/>
          <p:cNvSpPr>
            <a:spLocks/>
          </p:cNvSpPr>
          <p:nvPr/>
        </p:nvSpPr>
        <p:spPr bwMode="auto">
          <a:xfrm>
            <a:off x="2026672" y="2300238"/>
            <a:ext cx="838200" cy="419100"/>
          </a:xfrm>
          <a:custGeom>
            <a:avLst/>
            <a:gdLst>
              <a:gd name="T0" fmla="*/ 0 w 288"/>
              <a:gd name="T1" fmla="*/ 0 h 144"/>
              <a:gd name="T2" fmla="*/ 2147483647 w 288"/>
              <a:gd name="T3" fmla="*/ 2147483647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08"/>
                  <a:pt x="288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27966"/>
              </p:ext>
            </p:extLst>
          </p:nvPr>
        </p:nvGraphicFramePr>
        <p:xfrm>
          <a:off x="4358450" y="2131485"/>
          <a:ext cx="32591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9" name="Equation" r:id="rId7" imgW="1625400" imgH="457200" progId="Equation.3">
                  <p:embed/>
                </p:oleObj>
              </mc:Choice>
              <mc:Fallback>
                <p:oleObj name="Equation" r:id="rId7" imgW="162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450" y="2131485"/>
                        <a:ext cx="325913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58356"/>
              </p:ext>
            </p:extLst>
          </p:nvPr>
        </p:nvGraphicFramePr>
        <p:xfrm>
          <a:off x="1437709" y="5116099"/>
          <a:ext cx="17319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0" name="Equation" r:id="rId9" imgW="863280" imgH="215640" progId="Equation.3">
                  <p:embed/>
                </p:oleObj>
              </mc:Choice>
              <mc:Fallback>
                <p:oleObj name="Equation" r:id="rId9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709" y="5116099"/>
                        <a:ext cx="17319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0938" y="4212180"/>
            <a:ext cx="4121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 atan2 to resolve ambiguity in </a:t>
            </a:r>
            <a:r>
              <a:rPr lang="en-US" sz="2000" dirty="0" err="1" smtClean="0"/>
              <a:t>atan</a:t>
            </a:r>
            <a:r>
              <a:rPr lang="en-US" sz="2000" dirty="0" smtClean="0"/>
              <a:t> direction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575613" y="3479221"/>
            <a:ext cx="1757387" cy="1377694"/>
            <a:chOff x="2660498" y="2121932"/>
            <a:chExt cx="2444902" cy="191666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c 22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flipH="1" flipV="1">
            <a:off x="5525081" y="4721264"/>
            <a:ext cx="2672625" cy="1487793"/>
            <a:chOff x="1757325" y="2174797"/>
            <a:chExt cx="3348075" cy="1863803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6" idx="0"/>
            </p:cNvCxnSpPr>
            <p:nvPr/>
          </p:nvCxnSpPr>
          <p:spPr>
            <a:xfrm flipH="1" flipV="1">
              <a:off x="3200400" y="2414204"/>
              <a:ext cx="14266" cy="16240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180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Arc 35"/>
            <p:cNvSpPr/>
            <p:nvPr/>
          </p:nvSpPr>
          <p:spPr>
            <a:xfrm>
              <a:off x="2819400" y="3233837"/>
              <a:ext cx="759438" cy="804763"/>
            </a:xfrm>
            <a:prstGeom prst="arc">
              <a:avLst>
                <a:gd name="adj1" fmla="val 5267128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60938" y="6342038"/>
            <a:ext cx="8780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9"/>
              </a:rPr>
              <a:t>https://</a:t>
            </a:r>
            <a:r>
              <a:rPr lang="en-US" dirty="0" smtClean="0">
                <a:hlinkClick r:id="rId19"/>
              </a:rPr>
              <a:t>pro.arcgis.com/en/pro-app/tool-reference/spatial-analyst/how-aspect-works.htm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48025" y="0"/>
            <a:ext cx="198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Example</a:t>
            </a:r>
            <a:endParaRPr lang="en-US"/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388938" y="190500"/>
            <a:ext cx="2603500" cy="3519488"/>
            <a:chOff x="2156" y="0"/>
            <a:chExt cx="1640" cy="2217"/>
          </a:xfrm>
        </p:grpSpPr>
        <p:grpSp>
          <p:nvGrpSpPr>
            <p:cNvPr id="64530" name="Group 5"/>
            <p:cNvGrpSpPr>
              <a:grpSpLocks/>
            </p:cNvGrpSpPr>
            <p:nvPr/>
          </p:nvGrpSpPr>
          <p:grpSpPr bwMode="auto">
            <a:xfrm>
              <a:off x="2170" y="0"/>
              <a:ext cx="538" cy="369"/>
              <a:chOff x="1440" y="928"/>
              <a:chExt cx="538" cy="369"/>
            </a:xfrm>
          </p:grpSpPr>
          <p:sp>
            <p:nvSpPr>
              <p:cNvPr id="64550" name="Line 6"/>
              <p:cNvSpPr>
                <a:spLocks noChangeShapeType="1"/>
              </p:cNvSpPr>
              <p:nvPr/>
            </p:nvSpPr>
            <p:spPr bwMode="auto">
              <a:xfrm>
                <a:off x="1441" y="1176"/>
                <a:ext cx="0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Line 7"/>
              <p:cNvSpPr>
                <a:spLocks noChangeShapeType="1"/>
              </p:cNvSpPr>
              <p:nvPr/>
            </p:nvSpPr>
            <p:spPr bwMode="auto">
              <a:xfrm>
                <a:off x="1975" y="1174"/>
                <a:ext cx="3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2" name="Line 8"/>
              <p:cNvSpPr>
                <a:spLocks noChangeShapeType="1"/>
              </p:cNvSpPr>
              <p:nvPr/>
            </p:nvSpPr>
            <p:spPr bwMode="auto">
              <a:xfrm>
                <a:off x="1858" y="1233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3" name="Text Box 9"/>
              <p:cNvSpPr txBox="1">
                <a:spLocks noChangeArrowheads="1"/>
              </p:cNvSpPr>
              <p:nvPr/>
            </p:nvSpPr>
            <p:spPr bwMode="auto">
              <a:xfrm>
                <a:off x="1602" y="92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800"/>
                  <a:t>30</a:t>
                </a:r>
              </a:p>
            </p:txBody>
          </p:sp>
          <p:sp>
            <p:nvSpPr>
              <p:cNvPr id="64554" name="Line 10"/>
              <p:cNvSpPr>
                <a:spLocks noChangeShapeType="1"/>
              </p:cNvSpPr>
              <p:nvPr/>
            </p:nvSpPr>
            <p:spPr bwMode="auto">
              <a:xfrm flipH="1">
                <a:off x="1440" y="1233"/>
                <a:ext cx="1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1" name="Group 11"/>
            <p:cNvGrpSpPr>
              <a:grpSpLocks/>
            </p:cNvGrpSpPr>
            <p:nvPr/>
          </p:nvGrpSpPr>
          <p:grpSpPr bwMode="auto">
            <a:xfrm>
              <a:off x="2165" y="436"/>
              <a:ext cx="1631" cy="1781"/>
              <a:chOff x="1877" y="1152"/>
              <a:chExt cx="775" cy="749"/>
            </a:xfrm>
          </p:grpSpPr>
          <p:sp>
            <p:nvSpPr>
              <p:cNvPr id="64541" name="Rectangle 12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259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80</a:t>
                </a:r>
              </a:p>
            </p:txBody>
          </p:sp>
          <p:sp>
            <p:nvSpPr>
              <p:cNvPr id="64542" name="Rectangle 13"/>
              <p:cNvSpPr>
                <a:spLocks noChangeArrowheads="1"/>
              </p:cNvSpPr>
              <p:nvPr/>
            </p:nvSpPr>
            <p:spPr bwMode="auto">
              <a:xfrm>
                <a:off x="2136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74</a:t>
                </a:r>
              </a:p>
            </p:txBody>
          </p:sp>
          <p:sp>
            <p:nvSpPr>
              <p:cNvPr id="64543" name="Rectangle 14"/>
              <p:cNvSpPr>
                <a:spLocks noChangeArrowheads="1"/>
              </p:cNvSpPr>
              <p:nvPr/>
            </p:nvSpPr>
            <p:spPr bwMode="auto">
              <a:xfrm>
                <a:off x="2394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63</a:t>
                </a:r>
              </a:p>
            </p:txBody>
          </p:sp>
          <p:sp>
            <p:nvSpPr>
              <p:cNvPr id="64544" name="Rectangle 15"/>
              <p:cNvSpPr>
                <a:spLocks noChangeArrowheads="1"/>
              </p:cNvSpPr>
              <p:nvPr/>
            </p:nvSpPr>
            <p:spPr bwMode="auto">
              <a:xfrm>
                <a:off x="1877" y="140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69</a:t>
                </a:r>
              </a:p>
            </p:txBody>
          </p:sp>
          <p:sp>
            <p:nvSpPr>
              <p:cNvPr id="64545" name="Rectangle 16"/>
              <p:cNvSpPr>
                <a:spLocks noChangeArrowheads="1"/>
              </p:cNvSpPr>
              <p:nvPr/>
            </p:nvSpPr>
            <p:spPr bwMode="auto">
              <a:xfrm>
                <a:off x="2136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67</a:t>
                </a:r>
              </a:p>
            </p:txBody>
          </p:sp>
          <p:sp>
            <p:nvSpPr>
              <p:cNvPr id="64546" name="Rectangle 17"/>
              <p:cNvSpPr>
                <a:spLocks noChangeArrowheads="1"/>
              </p:cNvSpPr>
              <p:nvPr/>
            </p:nvSpPr>
            <p:spPr bwMode="auto">
              <a:xfrm>
                <a:off x="2394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56</a:t>
                </a:r>
              </a:p>
            </p:txBody>
          </p:sp>
          <p:sp>
            <p:nvSpPr>
              <p:cNvPr id="64547" name="Rectangle 18"/>
              <p:cNvSpPr>
                <a:spLocks noChangeArrowheads="1"/>
              </p:cNvSpPr>
              <p:nvPr/>
            </p:nvSpPr>
            <p:spPr bwMode="auto">
              <a:xfrm>
                <a:off x="1877" y="165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60</a:t>
                </a:r>
              </a:p>
            </p:txBody>
          </p:sp>
          <p:sp>
            <p:nvSpPr>
              <p:cNvPr id="64548" name="Rectangle 19"/>
              <p:cNvSpPr>
                <a:spLocks noChangeArrowheads="1"/>
              </p:cNvSpPr>
              <p:nvPr/>
            </p:nvSpPr>
            <p:spPr bwMode="auto">
              <a:xfrm>
                <a:off x="2136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52</a:t>
                </a:r>
              </a:p>
            </p:txBody>
          </p:sp>
          <p:sp>
            <p:nvSpPr>
              <p:cNvPr id="64549" name="Rectangle 20"/>
              <p:cNvSpPr>
                <a:spLocks noChangeArrowheads="1"/>
              </p:cNvSpPr>
              <p:nvPr/>
            </p:nvSpPr>
            <p:spPr bwMode="auto">
              <a:xfrm>
                <a:off x="2394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48</a:t>
                </a:r>
              </a:p>
            </p:txBody>
          </p:sp>
        </p:grpSp>
        <p:sp>
          <p:nvSpPr>
            <p:cNvPr id="64532" name="Text Box 21"/>
            <p:cNvSpPr txBox="1">
              <a:spLocks noChangeArrowheads="1"/>
            </p:cNvSpPr>
            <p:nvPr/>
          </p:nvSpPr>
          <p:spPr bwMode="auto">
            <a:xfrm>
              <a:off x="2178" y="3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64533" name="Text Box 22"/>
            <p:cNvSpPr txBox="1">
              <a:spLocks noChangeArrowheads="1"/>
            </p:cNvSpPr>
            <p:nvPr/>
          </p:nvSpPr>
          <p:spPr bwMode="auto">
            <a:xfrm>
              <a:off x="2707" y="39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64534" name="Text Box 23"/>
            <p:cNvSpPr txBox="1">
              <a:spLocks noChangeArrowheads="1"/>
            </p:cNvSpPr>
            <p:nvPr/>
          </p:nvSpPr>
          <p:spPr bwMode="auto">
            <a:xfrm>
              <a:off x="3292" y="399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64535" name="Text Box 24"/>
            <p:cNvSpPr txBox="1">
              <a:spLocks noChangeArrowheads="1"/>
            </p:cNvSpPr>
            <p:nvPr/>
          </p:nvSpPr>
          <p:spPr bwMode="auto">
            <a:xfrm>
              <a:off x="2156" y="9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  <p:sp>
          <p:nvSpPr>
            <p:cNvPr id="64536" name="Text Box 25"/>
            <p:cNvSpPr txBox="1">
              <a:spLocks noChangeArrowheads="1"/>
            </p:cNvSpPr>
            <p:nvPr/>
          </p:nvSpPr>
          <p:spPr bwMode="auto">
            <a:xfrm>
              <a:off x="2713" y="9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</a:p>
          </p:txBody>
        </p:sp>
        <p:sp>
          <p:nvSpPr>
            <p:cNvPr id="64537" name="Text Box 26"/>
            <p:cNvSpPr txBox="1">
              <a:spLocks noChangeArrowheads="1"/>
            </p:cNvSpPr>
            <p:nvPr/>
          </p:nvSpPr>
          <p:spPr bwMode="auto">
            <a:xfrm>
              <a:off x="3270" y="99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64538" name="Text Box 27"/>
            <p:cNvSpPr txBox="1">
              <a:spLocks noChangeArrowheads="1"/>
            </p:cNvSpPr>
            <p:nvPr/>
          </p:nvSpPr>
          <p:spPr bwMode="auto">
            <a:xfrm>
              <a:off x="2159" y="15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g</a:t>
              </a:r>
            </a:p>
          </p:txBody>
        </p:sp>
        <p:sp>
          <p:nvSpPr>
            <p:cNvPr id="64539" name="Text Box 28"/>
            <p:cNvSpPr txBox="1">
              <a:spLocks noChangeArrowheads="1"/>
            </p:cNvSpPr>
            <p:nvPr/>
          </p:nvSpPr>
          <p:spPr bwMode="auto">
            <a:xfrm>
              <a:off x="2688" y="157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</a:p>
          </p:txBody>
        </p:sp>
        <p:sp>
          <p:nvSpPr>
            <p:cNvPr id="64540" name="Text Box 29"/>
            <p:cNvSpPr txBox="1">
              <a:spLocks noChangeArrowheads="1"/>
            </p:cNvSpPr>
            <p:nvPr/>
          </p:nvSpPr>
          <p:spPr bwMode="auto">
            <a:xfrm>
              <a:off x="3273" y="157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i</a:t>
              </a:r>
            </a:p>
          </p:txBody>
        </p:sp>
      </p:grpSp>
      <p:graphicFrame>
        <p:nvGraphicFramePr>
          <p:cNvPr id="264222" name="Object 30"/>
          <p:cNvGraphicFramePr>
            <a:graphicFrameLocks noChangeAspect="1"/>
          </p:cNvGraphicFramePr>
          <p:nvPr/>
        </p:nvGraphicFramePr>
        <p:xfrm>
          <a:off x="3689350" y="730250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2" name="Equation" r:id="rId3" imgW="2603500" imgH="1066800" progId="Equation.3">
                  <p:embed/>
                </p:oleObj>
              </mc:Choice>
              <mc:Fallback>
                <p:oleObj name="Equation" r:id="rId3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730250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3" name="Object 31"/>
          <p:cNvGraphicFramePr>
            <a:graphicFrameLocks noChangeAspect="1"/>
          </p:cNvGraphicFramePr>
          <p:nvPr/>
        </p:nvGraphicFramePr>
        <p:xfrm>
          <a:off x="3684588" y="2936875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3" name="Equation" r:id="rId5" imgW="2603500" imgH="1066800" progId="Equation.3">
                  <p:embed/>
                </p:oleObj>
              </mc:Choice>
              <mc:Fallback>
                <p:oleObj name="Equation" r:id="rId5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936875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4" name="Object 32"/>
          <p:cNvGraphicFramePr>
            <a:graphicFrameLocks noChangeAspect="1"/>
          </p:cNvGraphicFramePr>
          <p:nvPr/>
        </p:nvGraphicFramePr>
        <p:xfrm>
          <a:off x="273050" y="5222875"/>
          <a:ext cx="24479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4" name="Equation" r:id="rId7" imgW="1219200" imgH="228600" progId="Equation.3">
                  <p:embed/>
                </p:oleObj>
              </mc:Choice>
              <mc:Fallback>
                <p:oleObj name="Equation" r:id="rId7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222875"/>
                        <a:ext cx="24479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339725" y="5838825"/>
          <a:ext cx="41544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5" name="Equation" r:id="rId9" imgW="2070100" imgH="431800" progId="Equation.3">
                  <p:embed/>
                </p:oleObj>
              </mc:Choice>
              <mc:Fallback>
                <p:oleObj name="Equation" r:id="rId9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5838825"/>
                        <a:ext cx="41544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5068888" y="5748338"/>
          <a:ext cx="12223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6" name="Equation" r:id="rId11" imgW="609600" imgH="457200" progId="Equation.3">
                  <p:embed/>
                </p:oleObj>
              </mc:Choice>
              <mc:Fallback>
                <p:oleObj name="Equation" r:id="rId11" imgW="6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5748338"/>
                        <a:ext cx="12223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685925" y="498475"/>
            <a:ext cx="1873250" cy="3282950"/>
            <a:chOff x="1062" y="314"/>
            <a:chExt cx="1180" cy="2068"/>
          </a:xfrm>
        </p:grpSpPr>
        <p:sp>
          <p:nvSpPr>
            <p:cNvPr id="64526" name="Line 36"/>
            <p:cNvSpPr>
              <a:spLocks noChangeShapeType="1"/>
            </p:cNvSpPr>
            <p:nvPr/>
          </p:nvSpPr>
          <p:spPr bwMode="auto">
            <a:xfrm>
              <a:off x="1062" y="1465"/>
              <a:ext cx="571" cy="9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37"/>
            <p:cNvSpPr>
              <a:spLocks noChangeShapeType="1"/>
            </p:cNvSpPr>
            <p:nvPr/>
          </p:nvSpPr>
          <p:spPr bwMode="auto">
            <a:xfrm flipV="1">
              <a:off x="1066" y="314"/>
              <a:ext cx="0" cy="1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Arc 38"/>
            <p:cNvSpPr>
              <a:spLocks/>
            </p:cNvSpPr>
            <p:nvPr/>
          </p:nvSpPr>
          <p:spPr bwMode="auto">
            <a:xfrm>
              <a:off x="1066" y="1027"/>
              <a:ext cx="417" cy="873"/>
            </a:xfrm>
            <a:custGeom>
              <a:avLst/>
              <a:gdLst>
                <a:gd name="T0" fmla="*/ 0 w 21600"/>
                <a:gd name="T1" fmla="*/ 0 h 37624"/>
                <a:gd name="T2" fmla="*/ 0 w 21600"/>
                <a:gd name="T3" fmla="*/ 0 h 37624"/>
                <a:gd name="T4" fmla="*/ 0 w 21600"/>
                <a:gd name="T5" fmla="*/ 0 h 376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624"/>
                <a:gd name="T11" fmla="*/ 21600 w 21600"/>
                <a:gd name="T12" fmla="*/ 37624 h 37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62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</a:path>
                <a:path w="21600" h="3762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Text Box 39"/>
            <p:cNvSpPr txBox="1">
              <a:spLocks noChangeArrowheads="1"/>
            </p:cNvSpPr>
            <p:nvPr/>
          </p:nvSpPr>
          <p:spPr bwMode="auto">
            <a:xfrm>
              <a:off x="1495" y="1118"/>
              <a:ext cx="7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145.2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19075" y="4184650"/>
            <a:ext cx="3238500" cy="993775"/>
            <a:chOff x="138" y="2636"/>
            <a:chExt cx="2040" cy="626"/>
          </a:xfrm>
        </p:grpSpPr>
        <p:graphicFrame>
          <p:nvGraphicFramePr>
            <p:cNvPr id="64524" name="Object 41"/>
            <p:cNvGraphicFramePr>
              <a:graphicFrameLocks noChangeAspect="1"/>
            </p:cNvGraphicFramePr>
            <p:nvPr/>
          </p:nvGraphicFramePr>
          <p:xfrm>
            <a:off x="138" y="2636"/>
            <a:ext cx="2040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47" name="Equation" r:id="rId13" imgW="1612900" imgH="495300" progId="Equation.3">
                    <p:embed/>
                  </p:oleObj>
                </mc:Choice>
                <mc:Fallback>
                  <p:oleObj name="Equation" r:id="rId13" imgW="16129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" y="2636"/>
                          <a:ext cx="2040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5" name="Rectangle 42"/>
            <p:cNvSpPr>
              <a:spLocks noChangeArrowheads="1"/>
            </p:cNvSpPr>
            <p:nvPr/>
          </p:nvSpPr>
          <p:spPr bwMode="auto">
            <a:xfrm>
              <a:off x="757" y="2951"/>
              <a:ext cx="570" cy="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5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243513" y="2147888"/>
            <a:ext cx="2589212" cy="2827337"/>
            <a:chOff x="1877" y="1152"/>
            <a:chExt cx="775" cy="749"/>
          </a:xfrm>
        </p:grpSpPr>
        <p:sp>
          <p:nvSpPr>
            <p:cNvPr id="65567" name="Rectangle 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68" name="Rectangle 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9" name="Rectangle 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70" name="Rectangle 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71" name="Rectangle 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72" name="Rectangle 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73" name="Rectangle 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74" name="Rectangle 1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75" name="Rectangle 1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grpSp>
        <p:nvGrpSpPr>
          <p:cNvPr id="65539" name="Group 12"/>
          <p:cNvGrpSpPr>
            <a:grpSpLocks/>
          </p:cNvGrpSpPr>
          <p:nvPr/>
        </p:nvGrpSpPr>
        <p:grpSpPr bwMode="auto">
          <a:xfrm>
            <a:off x="2286000" y="2139950"/>
            <a:ext cx="2589213" cy="2827338"/>
            <a:chOff x="1877" y="1152"/>
            <a:chExt cx="775" cy="749"/>
          </a:xfrm>
        </p:grpSpPr>
        <p:sp>
          <p:nvSpPr>
            <p:cNvPr id="65558" name="Rectangle 1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59" name="Rectangle 1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0" name="Rectangle 1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61" name="Rectangle 1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62" name="Rectangle 1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63" name="Rectangle 1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64" name="Rectangle 1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65" name="Rectangle 2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66" name="Rectangle 2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65540" name="Line 22"/>
          <p:cNvSpPr>
            <a:spLocks noChangeShapeType="1"/>
          </p:cNvSpPr>
          <p:nvPr/>
        </p:nvSpPr>
        <p:spPr bwMode="auto">
          <a:xfrm>
            <a:off x="2287588" y="1866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23"/>
          <p:cNvSpPr>
            <a:spLocks noChangeShapeType="1"/>
          </p:cNvSpPr>
          <p:nvPr/>
        </p:nvSpPr>
        <p:spPr bwMode="auto">
          <a:xfrm>
            <a:off x="3135313" y="1863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Line 24"/>
          <p:cNvSpPr>
            <a:spLocks noChangeShapeType="1"/>
          </p:cNvSpPr>
          <p:nvPr/>
        </p:nvSpPr>
        <p:spPr bwMode="auto">
          <a:xfrm>
            <a:off x="2949575" y="1957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25"/>
          <p:cNvSpPr txBox="1">
            <a:spLocks noChangeArrowheads="1"/>
          </p:cNvSpPr>
          <p:nvPr/>
        </p:nvSpPr>
        <p:spPr bwMode="auto">
          <a:xfrm>
            <a:off x="2543175" y="14732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44" name="Line 26"/>
          <p:cNvSpPr>
            <a:spLocks noChangeShapeType="1"/>
          </p:cNvSpPr>
          <p:nvPr/>
        </p:nvSpPr>
        <p:spPr bwMode="auto">
          <a:xfrm flipH="1">
            <a:off x="2286000" y="1957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27"/>
          <p:cNvSpPr>
            <a:spLocks noChangeShapeType="1"/>
          </p:cNvSpPr>
          <p:nvPr/>
        </p:nvSpPr>
        <p:spPr bwMode="auto">
          <a:xfrm>
            <a:off x="3792538" y="3744913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28"/>
          <p:cNvSpPr>
            <a:spLocks noChangeShapeType="1"/>
          </p:cNvSpPr>
          <p:nvPr/>
        </p:nvSpPr>
        <p:spPr bwMode="auto">
          <a:xfrm>
            <a:off x="6529388" y="376078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Text Box 29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graphicFrame>
        <p:nvGraphicFramePr>
          <p:cNvPr id="65548" name="Object 30"/>
          <p:cNvGraphicFramePr>
            <a:graphicFrameLocks noChangeAspect="1"/>
          </p:cNvGraphicFramePr>
          <p:nvPr/>
        </p:nvGraphicFramePr>
        <p:xfrm>
          <a:off x="2232025" y="5187950"/>
          <a:ext cx="24685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8" name="Equation" r:id="rId3" imgW="927100" imgH="419100" progId="Equation.3">
                  <p:embed/>
                </p:oleObj>
              </mc:Choice>
              <mc:Fallback>
                <p:oleObj name="Equation" r:id="rId3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187950"/>
                        <a:ext cx="24685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31"/>
          <p:cNvGraphicFramePr>
            <a:graphicFrameLocks noChangeAspect="1"/>
          </p:cNvGraphicFramePr>
          <p:nvPr/>
        </p:nvGraphicFramePr>
        <p:xfrm>
          <a:off x="5072063" y="5207000"/>
          <a:ext cx="27368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9" name="Equation" r:id="rId5" imgW="926698" imgH="393529" progId="Equation.3">
                  <p:embed/>
                </p:oleObj>
              </mc:Choice>
              <mc:Fallback>
                <p:oleObj name="Equation" r:id="rId5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207000"/>
                        <a:ext cx="27368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0" name="Text Box 32"/>
          <p:cNvSpPr txBox="1">
            <a:spLocks noChangeArrowheads="1"/>
          </p:cNvSpPr>
          <p:nvPr/>
        </p:nvSpPr>
        <p:spPr bwMode="auto">
          <a:xfrm>
            <a:off x="838200" y="536257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Slope:</a:t>
            </a:r>
            <a:endParaRPr lang="en-US"/>
          </a:p>
        </p:txBody>
      </p:sp>
      <p:sp>
        <p:nvSpPr>
          <p:cNvPr id="65551" name="Text Box 33"/>
          <p:cNvSpPr txBox="1">
            <a:spLocks noChangeArrowheads="1"/>
          </p:cNvSpPr>
          <p:nvPr/>
        </p:nvSpPr>
        <p:spPr bwMode="auto">
          <a:xfrm>
            <a:off x="304800" y="76200"/>
            <a:ext cx="846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Hydrologic Slope (Flow Direction Tool)</a:t>
            </a:r>
          </a:p>
          <a:p>
            <a:r>
              <a:rPr lang="en-US" sz="4000"/>
              <a:t>	- Direction of Steepest Descent</a:t>
            </a:r>
            <a:endParaRPr lang="en-US"/>
          </a:p>
        </p:txBody>
      </p:sp>
      <p:sp>
        <p:nvSpPr>
          <p:cNvPr id="65552" name="Rectangle 34"/>
          <p:cNvSpPr>
            <a:spLocks noChangeArrowheads="1"/>
          </p:cNvSpPr>
          <p:nvPr/>
        </p:nvSpPr>
        <p:spPr bwMode="auto">
          <a:xfrm>
            <a:off x="5068888" y="5181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35"/>
          <p:cNvSpPr>
            <a:spLocks noChangeShapeType="1"/>
          </p:cNvSpPr>
          <p:nvPr/>
        </p:nvSpPr>
        <p:spPr bwMode="auto">
          <a:xfrm>
            <a:off x="5243513" y="1874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Line 36"/>
          <p:cNvSpPr>
            <a:spLocks noChangeShapeType="1"/>
          </p:cNvSpPr>
          <p:nvPr/>
        </p:nvSpPr>
        <p:spPr bwMode="auto">
          <a:xfrm>
            <a:off x="6091238" y="1871663"/>
            <a:ext cx="47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Line 37"/>
          <p:cNvSpPr>
            <a:spLocks noChangeShapeType="1"/>
          </p:cNvSpPr>
          <p:nvPr/>
        </p:nvSpPr>
        <p:spPr bwMode="auto">
          <a:xfrm>
            <a:off x="5905500" y="19653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Text Box 38"/>
          <p:cNvSpPr txBox="1">
            <a:spLocks noChangeArrowheads="1"/>
          </p:cNvSpPr>
          <p:nvPr/>
        </p:nvSpPr>
        <p:spPr bwMode="auto">
          <a:xfrm>
            <a:off x="5499100" y="14811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57" name="Line 39"/>
          <p:cNvSpPr>
            <a:spLocks noChangeShapeType="1"/>
          </p:cNvSpPr>
          <p:nvPr/>
        </p:nvSpPr>
        <p:spPr bwMode="auto">
          <a:xfrm flipH="1">
            <a:off x="5241925" y="1965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2743200" y="1646238"/>
            <a:ext cx="3497263" cy="3382962"/>
            <a:chOff x="2261" y="1517"/>
            <a:chExt cx="1149" cy="1094"/>
          </a:xfrm>
        </p:grpSpPr>
        <p:sp>
          <p:nvSpPr>
            <p:cNvPr id="66565" name="Rectangle 3"/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32</a:t>
              </a:r>
            </a:p>
          </p:txBody>
        </p:sp>
        <p:sp>
          <p:nvSpPr>
            <p:cNvPr id="66566" name="Rectangle 4"/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16</a:t>
              </a:r>
            </a:p>
          </p:txBody>
        </p:sp>
        <p:sp>
          <p:nvSpPr>
            <p:cNvPr id="66567" name="Rectangle 5"/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</a:t>
              </a:r>
            </a:p>
          </p:txBody>
        </p:sp>
        <p:sp>
          <p:nvSpPr>
            <p:cNvPr id="66568" name="Rectangle 6"/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64</a:t>
              </a:r>
            </a:p>
          </p:txBody>
        </p:sp>
        <p:sp>
          <p:nvSpPr>
            <p:cNvPr id="66569" name="Rectangle 7"/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800" b="1"/>
            </a:p>
          </p:txBody>
        </p:sp>
        <p:sp>
          <p:nvSpPr>
            <p:cNvPr id="66570" name="Rectangle 8"/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</a:t>
              </a:r>
            </a:p>
          </p:txBody>
        </p:sp>
        <p:grpSp>
          <p:nvGrpSpPr>
            <p:cNvPr id="66571" name="Group 9"/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66580" name="Rectangle 10"/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128</a:t>
                </a:r>
              </a:p>
            </p:txBody>
          </p:sp>
          <p:sp>
            <p:nvSpPr>
              <p:cNvPr id="66581" name="Rectangle 11"/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</a:t>
                </a:r>
              </a:p>
            </p:txBody>
          </p:sp>
          <p:sp>
            <p:nvSpPr>
              <p:cNvPr id="66582" name="Rectangle 12"/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2</a:t>
                </a:r>
              </a:p>
            </p:txBody>
          </p:sp>
        </p:grpSp>
        <p:sp>
          <p:nvSpPr>
            <p:cNvPr id="66572" name="Line 13"/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Line 14"/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Line 16"/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Line 17"/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Line 18"/>
            <p:cNvSpPr>
              <a:spLocks noChangeShapeType="1"/>
            </p:cNvSpPr>
            <p:nvPr/>
          </p:nvSpPr>
          <p:spPr bwMode="auto">
            <a:xfrm rot="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Line 19"/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3" name="Text Box 21"/>
          <p:cNvSpPr txBox="1">
            <a:spLocks noChangeArrowheads="1"/>
          </p:cNvSpPr>
          <p:nvPr/>
        </p:nvSpPr>
        <p:spPr bwMode="auto">
          <a:xfrm>
            <a:off x="1447800" y="533400"/>
            <a:ext cx="707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Eight Direction Pour Point Model</a:t>
            </a:r>
            <a:endParaRPr lang="en-US"/>
          </a:p>
        </p:txBody>
      </p:sp>
      <p:sp>
        <p:nvSpPr>
          <p:cNvPr id="66564" name="Text Box 22"/>
          <p:cNvSpPr txBox="1">
            <a:spLocks noChangeArrowheads="1"/>
          </p:cNvSpPr>
          <p:nvPr/>
        </p:nvSpPr>
        <p:spPr bwMode="auto">
          <a:xfrm>
            <a:off x="2286000" y="5486400"/>
            <a:ext cx="397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ESRI Direction encoding</a:t>
            </a:r>
          </a:p>
        </p:txBody>
      </p:sp>
    </p:spTree>
    <p:extLst>
      <p:ext uri="{BB962C8B-B14F-4D97-AF65-F5344CB8AC3E}">
        <p14:creationId xmlns:p14="http://schemas.microsoft.com/office/powerpoint/2010/main" val="42196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 noChangeAspect="1"/>
          </p:cNvGrpSpPr>
          <p:nvPr/>
        </p:nvGrpSpPr>
        <p:grpSpPr bwMode="auto">
          <a:xfrm>
            <a:off x="796925" y="1009650"/>
            <a:ext cx="7562850" cy="5081588"/>
            <a:chOff x="926" y="624"/>
            <a:chExt cx="3666" cy="2464"/>
          </a:xfrm>
        </p:grpSpPr>
        <p:pic>
          <p:nvPicPr>
            <p:cNvPr id="6758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89" name="Line 4"/>
            <p:cNvSpPr>
              <a:spLocks noChangeAspect="1" noChangeShapeType="1"/>
            </p:cNvSpPr>
            <p:nvPr/>
          </p:nvSpPr>
          <p:spPr bwMode="auto">
            <a:xfrm>
              <a:off x="258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Line 5"/>
            <p:cNvSpPr>
              <a:spLocks noChangeAspect="1" noChangeShapeType="1"/>
            </p:cNvSpPr>
            <p:nvPr/>
          </p:nvSpPr>
          <p:spPr bwMode="auto">
            <a:xfrm>
              <a:off x="2792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Line 6"/>
            <p:cNvSpPr>
              <a:spLocks noChangeAspect="1" noChangeShapeType="1"/>
            </p:cNvSpPr>
            <p:nvPr/>
          </p:nvSpPr>
          <p:spPr bwMode="auto">
            <a:xfrm>
              <a:off x="299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Line 7"/>
            <p:cNvSpPr>
              <a:spLocks noChangeAspect="1" noChangeShapeType="1"/>
            </p:cNvSpPr>
            <p:nvPr/>
          </p:nvSpPr>
          <p:spPr bwMode="auto">
            <a:xfrm>
              <a:off x="320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Line 8"/>
            <p:cNvSpPr>
              <a:spLocks noChangeAspect="1" noChangeShapeType="1"/>
            </p:cNvSpPr>
            <p:nvPr/>
          </p:nvSpPr>
          <p:spPr bwMode="auto">
            <a:xfrm>
              <a:off x="3416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Line 9"/>
            <p:cNvSpPr>
              <a:spLocks noChangeAspect="1" noChangeShapeType="1"/>
            </p:cNvSpPr>
            <p:nvPr/>
          </p:nvSpPr>
          <p:spPr bwMode="auto">
            <a:xfrm>
              <a:off x="362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Line 10"/>
            <p:cNvSpPr>
              <a:spLocks noChangeAspect="1" noChangeShapeType="1"/>
            </p:cNvSpPr>
            <p:nvPr/>
          </p:nvSpPr>
          <p:spPr bwMode="auto">
            <a:xfrm>
              <a:off x="3824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Line 11"/>
            <p:cNvSpPr>
              <a:spLocks noChangeAspect="1" noChangeShapeType="1"/>
            </p:cNvSpPr>
            <p:nvPr/>
          </p:nvSpPr>
          <p:spPr bwMode="auto">
            <a:xfrm>
              <a:off x="4032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Line 12"/>
            <p:cNvSpPr>
              <a:spLocks noChangeAspect="1" noChangeShapeType="1"/>
            </p:cNvSpPr>
            <p:nvPr/>
          </p:nvSpPr>
          <p:spPr bwMode="auto">
            <a:xfrm>
              <a:off x="1760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13"/>
            <p:cNvSpPr>
              <a:spLocks noChangeAspect="1" noChangeShapeType="1"/>
            </p:cNvSpPr>
            <p:nvPr/>
          </p:nvSpPr>
          <p:spPr bwMode="auto">
            <a:xfrm>
              <a:off x="1968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Line 14"/>
            <p:cNvSpPr>
              <a:spLocks noChangeAspect="1" noChangeShapeType="1"/>
            </p:cNvSpPr>
            <p:nvPr/>
          </p:nvSpPr>
          <p:spPr bwMode="auto">
            <a:xfrm>
              <a:off x="2168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Line 15"/>
            <p:cNvSpPr>
              <a:spLocks noChangeAspect="1" noChangeShapeType="1"/>
            </p:cNvSpPr>
            <p:nvPr/>
          </p:nvSpPr>
          <p:spPr bwMode="auto">
            <a:xfrm>
              <a:off x="237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16"/>
            <p:cNvSpPr>
              <a:spLocks noChangeAspect="1" noChangeShapeType="1"/>
            </p:cNvSpPr>
            <p:nvPr/>
          </p:nvSpPr>
          <p:spPr bwMode="auto">
            <a:xfrm>
              <a:off x="93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17"/>
            <p:cNvSpPr>
              <a:spLocks noChangeAspect="1" noChangeShapeType="1"/>
            </p:cNvSpPr>
            <p:nvPr/>
          </p:nvSpPr>
          <p:spPr bwMode="auto">
            <a:xfrm>
              <a:off x="114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Line 18"/>
            <p:cNvSpPr>
              <a:spLocks noChangeAspect="1" noChangeShapeType="1"/>
            </p:cNvSpPr>
            <p:nvPr/>
          </p:nvSpPr>
          <p:spPr bwMode="auto">
            <a:xfrm>
              <a:off x="134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Line 19"/>
            <p:cNvSpPr>
              <a:spLocks noChangeAspect="1" noChangeShapeType="1"/>
            </p:cNvSpPr>
            <p:nvPr/>
          </p:nvSpPr>
          <p:spPr bwMode="auto">
            <a:xfrm>
              <a:off x="155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Line 20"/>
            <p:cNvSpPr>
              <a:spLocks noChangeAspect="1" noChangeShapeType="1"/>
            </p:cNvSpPr>
            <p:nvPr/>
          </p:nvSpPr>
          <p:spPr bwMode="auto">
            <a:xfrm>
              <a:off x="423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21"/>
            <p:cNvSpPr>
              <a:spLocks noChangeAspect="1" noChangeShapeType="1"/>
            </p:cNvSpPr>
            <p:nvPr/>
          </p:nvSpPr>
          <p:spPr bwMode="auto">
            <a:xfrm>
              <a:off x="444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7" name="Line 22"/>
            <p:cNvSpPr>
              <a:spLocks noChangeAspect="1" noChangeShapeType="1"/>
            </p:cNvSpPr>
            <p:nvPr/>
          </p:nvSpPr>
          <p:spPr bwMode="auto">
            <a:xfrm>
              <a:off x="936" y="27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Line 23"/>
            <p:cNvSpPr>
              <a:spLocks noChangeAspect="1" noChangeShapeType="1"/>
            </p:cNvSpPr>
            <p:nvPr/>
          </p:nvSpPr>
          <p:spPr bwMode="auto">
            <a:xfrm>
              <a:off x="936" y="256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Line 24"/>
            <p:cNvSpPr>
              <a:spLocks noChangeAspect="1" noChangeShapeType="1"/>
            </p:cNvSpPr>
            <p:nvPr/>
          </p:nvSpPr>
          <p:spPr bwMode="auto">
            <a:xfrm>
              <a:off x="936" y="235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Line 25"/>
            <p:cNvSpPr>
              <a:spLocks noChangeAspect="1" noChangeShapeType="1"/>
            </p:cNvSpPr>
            <p:nvPr/>
          </p:nvSpPr>
          <p:spPr bwMode="auto">
            <a:xfrm>
              <a:off x="944" y="2144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Line 26"/>
            <p:cNvSpPr>
              <a:spLocks noChangeAspect="1" noChangeShapeType="1"/>
            </p:cNvSpPr>
            <p:nvPr/>
          </p:nvSpPr>
          <p:spPr bwMode="auto">
            <a:xfrm>
              <a:off x="936" y="29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Line 27"/>
            <p:cNvSpPr>
              <a:spLocks noChangeAspect="1" noChangeShapeType="1"/>
            </p:cNvSpPr>
            <p:nvPr/>
          </p:nvSpPr>
          <p:spPr bwMode="auto">
            <a:xfrm>
              <a:off x="944" y="17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Line 28"/>
            <p:cNvSpPr>
              <a:spLocks noChangeAspect="1" noChangeShapeType="1"/>
            </p:cNvSpPr>
            <p:nvPr/>
          </p:nvSpPr>
          <p:spPr bwMode="auto">
            <a:xfrm>
              <a:off x="944" y="152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Line 29"/>
            <p:cNvSpPr>
              <a:spLocks noChangeAspect="1" noChangeShapeType="1"/>
            </p:cNvSpPr>
            <p:nvPr/>
          </p:nvSpPr>
          <p:spPr bwMode="auto">
            <a:xfrm>
              <a:off x="944" y="132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Line 30"/>
            <p:cNvSpPr>
              <a:spLocks noChangeAspect="1" noChangeShapeType="1"/>
            </p:cNvSpPr>
            <p:nvPr/>
          </p:nvSpPr>
          <p:spPr bwMode="auto">
            <a:xfrm>
              <a:off x="944" y="11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Line 31"/>
            <p:cNvSpPr>
              <a:spLocks noChangeAspect="1" noChangeShapeType="1"/>
            </p:cNvSpPr>
            <p:nvPr/>
          </p:nvSpPr>
          <p:spPr bwMode="auto">
            <a:xfrm>
              <a:off x="944" y="19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Line 32"/>
            <p:cNvSpPr>
              <a:spLocks noChangeAspect="1" noChangeShapeType="1"/>
            </p:cNvSpPr>
            <p:nvPr/>
          </p:nvSpPr>
          <p:spPr bwMode="auto">
            <a:xfrm>
              <a:off x="936" y="7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Line 33"/>
            <p:cNvSpPr>
              <a:spLocks noChangeAspect="1" noChangeShapeType="1"/>
            </p:cNvSpPr>
            <p:nvPr/>
          </p:nvSpPr>
          <p:spPr bwMode="auto">
            <a:xfrm>
              <a:off x="936" y="9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Line 34"/>
            <p:cNvSpPr>
              <a:spLocks noChangeAspect="1" noChangeShapeType="1"/>
            </p:cNvSpPr>
            <p:nvPr/>
          </p:nvSpPr>
          <p:spPr bwMode="auto">
            <a:xfrm flipH="1">
              <a:off x="3104" y="1624"/>
              <a:ext cx="200" cy="21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Line 35"/>
            <p:cNvSpPr>
              <a:spLocks noChangeAspect="1" noChangeShapeType="1"/>
            </p:cNvSpPr>
            <p:nvPr/>
          </p:nvSpPr>
          <p:spPr bwMode="auto">
            <a:xfrm>
              <a:off x="3304" y="1624"/>
              <a:ext cx="0" cy="2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Line 36"/>
            <p:cNvSpPr>
              <a:spLocks noChangeAspect="1"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Text Box 37"/>
            <p:cNvSpPr txBox="1">
              <a:spLocks noChangeAspect="1" noChangeArrowheads="1"/>
            </p:cNvSpPr>
            <p:nvPr/>
          </p:nvSpPr>
          <p:spPr bwMode="auto">
            <a:xfrm>
              <a:off x="3112" y="1248"/>
              <a:ext cx="47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67587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282575"/>
            <a:ext cx="7772400" cy="752475"/>
          </a:xfrm>
        </p:spPr>
        <p:txBody>
          <a:bodyPr/>
          <a:lstStyle/>
          <a:p>
            <a:pPr eaLnBrk="1" hangingPunct="1"/>
            <a:r>
              <a:rPr lang="en-CA" sz="3600" b="1" smtClean="0">
                <a:solidFill>
                  <a:srgbClr val="003399"/>
                </a:solidFill>
                <a:latin typeface="Arial" pitchFamily="34" charset="0"/>
              </a:rPr>
              <a:t>Limitation due to 8 grid directions.</a:t>
            </a:r>
            <a:endParaRPr lang="en-US" sz="3600" b="1" smtClean="0">
              <a:solidFill>
                <a:srgbClr val="00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700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321175" y="914400"/>
          <a:ext cx="418623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0" name="Picture" r:id="rId3" imgW="2790444" imgH="3095244" progId="Word.Picture.8">
                  <p:embed/>
                </p:oleObj>
              </mc:Choice>
              <mc:Fallback>
                <p:oleObj name="Picture" r:id="rId3" imgW="2790444" imgH="30952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914400"/>
                        <a:ext cx="418623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803400" y="1651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grpSp>
        <p:nvGrpSpPr>
          <p:cNvPr id="68612" name="Group 4"/>
          <p:cNvGrpSpPr>
            <a:grpSpLocks noChangeAspect="1"/>
          </p:cNvGrpSpPr>
          <p:nvPr/>
        </p:nvGrpSpPr>
        <p:grpSpPr bwMode="auto">
          <a:xfrm>
            <a:off x="327025" y="1838325"/>
            <a:ext cx="3903663" cy="3579813"/>
            <a:chOff x="518" y="1530"/>
            <a:chExt cx="2031" cy="1863"/>
          </a:xfrm>
        </p:grpSpPr>
        <p:pic>
          <p:nvPicPr>
            <p:cNvPr id="686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 t="-1195" r="668" b="55"/>
            <a:stretch>
              <a:fillRect/>
            </a:stretch>
          </p:blipFill>
          <p:spPr bwMode="auto">
            <a:xfrm>
              <a:off x="518" y="1530"/>
              <a:ext cx="2031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5" name="Line 6"/>
            <p:cNvSpPr>
              <a:spLocks noChangeAspect="1" noChangeShapeType="1"/>
            </p:cNvSpPr>
            <p:nvPr/>
          </p:nvSpPr>
          <p:spPr bwMode="auto">
            <a:xfrm flipH="1" flipV="1">
              <a:off x="1465" y="1925"/>
              <a:ext cx="699" cy="11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190500" y="5591175"/>
            <a:ext cx="8953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 (</a:t>
            </a:r>
            <a:r>
              <a:rPr lang="en-US" sz="1800" u="sng">
                <a:solidFill>
                  <a:srgbClr val="003399"/>
                </a:solidFill>
                <a:latin typeface="MS Sans Serif"/>
              </a:rPr>
              <a:t>http://www.engineering.usu.edu/cee/faculty/dtarb/dinf.pdf</a:t>
            </a:r>
            <a:r>
              <a:rPr lang="en-US" sz="18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6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158523"/>
            <a:ext cx="8229600" cy="1143000"/>
          </a:xfrm>
        </p:spPr>
        <p:txBody>
          <a:bodyPr/>
          <a:lstStyle/>
          <a:p>
            <a:r>
              <a:rPr lang="en-US" dirty="0" smtClean="0"/>
              <a:t>Slope Handout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5085" y="5866570"/>
            <a:ext cx="820070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the length, slope and azimuth of the line AB.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93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66" y="2352751"/>
            <a:ext cx="5369781" cy="33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17600" y="563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543" y="1185368"/>
            <a:ext cx="8548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</a:t>
            </a:r>
            <a:r>
              <a:rPr lang="en-US" sz="2400" dirty="0" smtClean="0">
                <a:hlinkClick r:id="rId3"/>
              </a:rPr>
              <a:t>://hydrology.usu.edu/dtarb/giswr/2016/Slope.pdf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09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165225" y="928688"/>
          <a:ext cx="3314700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8" name="Picture" r:id="rId3" imgW="2211324" imgH="2883408" progId="Word.Picture.8">
                  <p:embed/>
                </p:oleObj>
              </mc:Choice>
              <mc:Fallback>
                <p:oleObj name="Picture" r:id="rId3" imgW="2211324" imgH="288340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928688"/>
                        <a:ext cx="3314700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451100" y="3937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56007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/>
              <a:t>If </a:t>
            </a:r>
            <a:r>
              <a:rPr lang="en-US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does not fit within the triangle the angle is chosen along the steepest edge or diagonal resulting in a slope and direction equivalent to D8 </a:t>
            </a:r>
            <a:r>
              <a:rPr lang="en-US"/>
              <a:t> 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751936"/>
              </p:ext>
            </p:extLst>
          </p:nvPr>
        </p:nvGraphicFramePr>
        <p:xfrm>
          <a:off x="5559425" y="2865438"/>
          <a:ext cx="23352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9" name="Equation" r:id="rId5" imgW="1168200" imgH="482400" progId="Equation.3">
                  <p:embed/>
                </p:oleObj>
              </mc:Choice>
              <mc:Fallback>
                <p:oleObj name="Equation" r:id="rId5" imgW="1168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2865438"/>
                        <a:ext cx="23352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400550" y="4162425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400550" y="3067050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838700" y="3067050"/>
            <a:ext cx="0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648200" y="3400425"/>
            <a:ext cx="4286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</a:t>
            </a: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833404"/>
              </p:ext>
            </p:extLst>
          </p:nvPr>
        </p:nvGraphicFramePr>
        <p:xfrm>
          <a:off x="4816475" y="4260850"/>
          <a:ext cx="35544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0" name="Equation" r:id="rId7" imgW="1777680" imgH="507960" progId="Equation.3">
                  <p:embed/>
                </p:oleObj>
              </mc:Choice>
              <mc:Fallback>
                <p:oleObj name="Equation" r:id="rId7" imgW="1777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4260850"/>
                        <a:ext cx="355441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60704" y="1640875"/>
            <a:ext cx="268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Elevations at each vertex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38700" y="192361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888508" y="2013527"/>
            <a:ext cx="950191" cy="508000"/>
          </a:xfrm>
          <a:custGeom>
            <a:avLst/>
            <a:gdLst>
              <a:gd name="connsiteX0" fmla="*/ 914400 w 914400"/>
              <a:gd name="connsiteY0" fmla="*/ 120073 h 508000"/>
              <a:gd name="connsiteX1" fmla="*/ 840509 w 914400"/>
              <a:gd name="connsiteY1" fmla="*/ 73891 h 508000"/>
              <a:gd name="connsiteX2" fmla="*/ 812800 w 914400"/>
              <a:gd name="connsiteY2" fmla="*/ 46182 h 508000"/>
              <a:gd name="connsiteX3" fmla="*/ 775855 w 914400"/>
              <a:gd name="connsiteY3" fmla="*/ 36946 h 508000"/>
              <a:gd name="connsiteX4" fmla="*/ 748146 w 914400"/>
              <a:gd name="connsiteY4" fmla="*/ 27709 h 508000"/>
              <a:gd name="connsiteX5" fmla="*/ 692727 w 914400"/>
              <a:gd name="connsiteY5" fmla="*/ 0 h 508000"/>
              <a:gd name="connsiteX6" fmla="*/ 544946 w 914400"/>
              <a:gd name="connsiteY6" fmla="*/ 18473 h 508000"/>
              <a:gd name="connsiteX7" fmla="*/ 517236 w 914400"/>
              <a:gd name="connsiteY7" fmla="*/ 36946 h 508000"/>
              <a:gd name="connsiteX8" fmla="*/ 498764 w 914400"/>
              <a:gd name="connsiteY8" fmla="*/ 64655 h 508000"/>
              <a:gd name="connsiteX9" fmla="*/ 471055 w 914400"/>
              <a:gd name="connsiteY9" fmla="*/ 92364 h 508000"/>
              <a:gd name="connsiteX10" fmla="*/ 461818 w 914400"/>
              <a:gd name="connsiteY10" fmla="*/ 120073 h 508000"/>
              <a:gd name="connsiteX11" fmla="*/ 443346 w 914400"/>
              <a:gd name="connsiteY11" fmla="*/ 147782 h 508000"/>
              <a:gd name="connsiteX12" fmla="*/ 424873 w 914400"/>
              <a:gd name="connsiteY12" fmla="*/ 203200 h 508000"/>
              <a:gd name="connsiteX13" fmla="*/ 406400 w 914400"/>
              <a:gd name="connsiteY13" fmla="*/ 258618 h 508000"/>
              <a:gd name="connsiteX14" fmla="*/ 387927 w 914400"/>
              <a:gd name="connsiteY14" fmla="*/ 314037 h 508000"/>
              <a:gd name="connsiteX15" fmla="*/ 341746 w 914400"/>
              <a:gd name="connsiteY15" fmla="*/ 369455 h 508000"/>
              <a:gd name="connsiteX16" fmla="*/ 277091 w 914400"/>
              <a:gd name="connsiteY16" fmla="*/ 434109 h 508000"/>
              <a:gd name="connsiteX17" fmla="*/ 193964 w 914400"/>
              <a:gd name="connsiteY17" fmla="*/ 471055 h 508000"/>
              <a:gd name="connsiteX18" fmla="*/ 129309 w 914400"/>
              <a:gd name="connsiteY18" fmla="*/ 489528 h 508000"/>
              <a:gd name="connsiteX19" fmla="*/ 36946 w 914400"/>
              <a:gd name="connsiteY19" fmla="*/ 498764 h 508000"/>
              <a:gd name="connsiteX20" fmla="*/ 0 w 914400"/>
              <a:gd name="connsiteY20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" h="508000">
                <a:moveTo>
                  <a:pt x="914400" y="120073"/>
                </a:moveTo>
                <a:cubicBezTo>
                  <a:pt x="907958" y="116208"/>
                  <a:pt x="852696" y="84047"/>
                  <a:pt x="840509" y="73891"/>
                </a:cubicBezTo>
                <a:cubicBezTo>
                  <a:pt x="830474" y="65529"/>
                  <a:pt x="824141" y="52663"/>
                  <a:pt x="812800" y="46182"/>
                </a:cubicBezTo>
                <a:cubicBezTo>
                  <a:pt x="801779" y="39884"/>
                  <a:pt x="788061" y="40433"/>
                  <a:pt x="775855" y="36946"/>
                </a:cubicBezTo>
                <a:cubicBezTo>
                  <a:pt x="766494" y="34271"/>
                  <a:pt x="756854" y="32063"/>
                  <a:pt x="748146" y="27709"/>
                </a:cubicBezTo>
                <a:cubicBezTo>
                  <a:pt x="676525" y="-8101"/>
                  <a:pt x="762374" y="23217"/>
                  <a:pt x="692727" y="0"/>
                </a:cubicBezTo>
                <a:cubicBezTo>
                  <a:pt x="669816" y="1763"/>
                  <a:pt x="584818" y="-1463"/>
                  <a:pt x="544946" y="18473"/>
                </a:cubicBezTo>
                <a:cubicBezTo>
                  <a:pt x="535017" y="23437"/>
                  <a:pt x="526473" y="30788"/>
                  <a:pt x="517236" y="36946"/>
                </a:cubicBezTo>
                <a:cubicBezTo>
                  <a:pt x="511079" y="46182"/>
                  <a:pt x="505870" y="56127"/>
                  <a:pt x="498764" y="64655"/>
                </a:cubicBezTo>
                <a:cubicBezTo>
                  <a:pt x="490402" y="74690"/>
                  <a:pt x="478301" y="81496"/>
                  <a:pt x="471055" y="92364"/>
                </a:cubicBezTo>
                <a:cubicBezTo>
                  <a:pt x="465654" y="100465"/>
                  <a:pt x="466172" y="111365"/>
                  <a:pt x="461818" y="120073"/>
                </a:cubicBezTo>
                <a:cubicBezTo>
                  <a:pt x="456854" y="130002"/>
                  <a:pt x="447854" y="137638"/>
                  <a:pt x="443346" y="147782"/>
                </a:cubicBezTo>
                <a:cubicBezTo>
                  <a:pt x="435438" y="165576"/>
                  <a:pt x="431031" y="184727"/>
                  <a:pt x="424873" y="203200"/>
                </a:cubicBezTo>
                <a:lnTo>
                  <a:pt x="406400" y="258618"/>
                </a:lnTo>
                <a:cubicBezTo>
                  <a:pt x="406398" y="258623"/>
                  <a:pt x="387931" y="314032"/>
                  <a:pt x="387927" y="314037"/>
                </a:cubicBezTo>
                <a:cubicBezTo>
                  <a:pt x="321933" y="413032"/>
                  <a:pt x="424698" y="262803"/>
                  <a:pt x="341746" y="369455"/>
                </a:cubicBezTo>
                <a:cubicBezTo>
                  <a:pt x="289872" y="436149"/>
                  <a:pt x="330040" y="416460"/>
                  <a:pt x="277091" y="434109"/>
                </a:cubicBezTo>
                <a:cubicBezTo>
                  <a:pt x="233181" y="463383"/>
                  <a:pt x="259912" y="449072"/>
                  <a:pt x="193964" y="471055"/>
                </a:cubicBezTo>
                <a:cubicBezTo>
                  <a:pt x="174230" y="477633"/>
                  <a:pt x="149599" y="486629"/>
                  <a:pt x="129309" y="489528"/>
                </a:cubicBezTo>
                <a:cubicBezTo>
                  <a:pt x="98679" y="493904"/>
                  <a:pt x="67734" y="495685"/>
                  <a:pt x="36946" y="498764"/>
                </a:cubicBezTo>
                <a:lnTo>
                  <a:pt x="0" y="508000"/>
                </a:ln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99533" y="2286639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917950" y="2540000"/>
            <a:ext cx="977323" cy="1004539"/>
          </a:xfrm>
          <a:custGeom>
            <a:avLst/>
            <a:gdLst>
              <a:gd name="connsiteX0" fmla="*/ 905164 w 905164"/>
              <a:gd name="connsiteY0" fmla="*/ 0 h 988291"/>
              <a:gd name="connsiteX1" fmla="*/ 868218 w 905164"/>
              <a:gd name="connsiteY1" fmla="*/ 46182 h 988291"/>
              <a:gd name="connsiteX2" fmla="*/ 840509 w 905164"/>
              <a:gd name="connsiteY2" fmla="*/ 64655 h 988291"/>
              <a:gd name="connsiteX3" fmla="*/ 812800 w 905164"/>
              <a:gd name="connsiteY3" fmla="*/ 120073 h 988291"/>
              <a:gd name="connsiteX4" fmla="*/ 785091 w 905164"/>
              <a:gd name="connsiteY4" fmla="*/ 129309 h 988291"/>
              <a:gd name="connsiteX5" fmla="*/ 766618 w 905164"/>
              <a:gd name="connsiteY5" fmla="*/ 157018 h 988291"/>
              <a:gd name="connsiteX6" fmla="*/ 683491 w 905164"/>
              <a:gd name="connsiteY6" fmla="*/ 230909 h 988291"/>
              <a:gd name="connsiteX7" fmla="*/ 646546 w 905164"/>
              <a:gd name="connsiteY7" fmla="*/ 286327 h 988291"/>
              <a:gd name="connsiteX8" fmla="*/ 581891 w 905164"/>
              <a:gd name="connsiteY8" fmla="*/ 369455 h 988291"/>
              <a:gd name="connsiteX9" fmla="*/ 544946 w 905164"/>
              <a:gd name="connsiteY9" fmla="*/ 424873 h 988291"/>
              <a:gd name="connsiteX10" fmla="*/ 498764 w 905164"/>
              <a:gd name="connsiteY10" fmla="*/ 489527 h 988291"/>
              <a:gd name="connsiteX11" fmla="*/ 461818 w 905164"/>
              <a:gd name="connsiteY11" fmla="*/ 544945 h 988291"/>
              <a:gd name="connsiteX12" fmla="*/ 434109 w 905164"/>
              <a:gd name="connsiteY12" fmla="*/ 563418 h 988291"/>
              <a:gd name="connsiteX13" fmla="*/ 378691 w 905164"/>
              <a:gd name="connsiteY13" fmla="*/ 618836 h 988291"/>
              <a:gd name="connsiteX14" fmla="*/ 350982 w 905164"/>
              <a:gd name="connsiteY14" fmla="*/ 646545 h 988291"/>
              <a:gd name="connsiteX15" fmla="*/ 323273 w 905164"/>
              <a:gd name="connsiteY15" fmla="*/ 674255 h 988291"/>
              <a:gd name="connsiteX16" fmla="*/ 304800 w 905164"/>
              <a:gd name="connsiteY16" fmla="*/ 701964 h 988291"/>
              <a:gd name="connsiteX17" fmla="*/ 249382 w 905164"/>
              <a:gd name="connsiteY17" fmla="*/ 748145 h 988291"/>
              <a:gd name="connsiteX18" fmla="*/ 203200 w 905164"/>
              <a:gd name="connsiteY18" fmla="*/ 794327 h 988291"/>
              <a:gd name="connsiteX19" fmla="*/ 166255 w 905164"/>
              <a:gd name="connsiteY19" fmla="*/ 849745 h 988291"/>
              <a:gd name="connsiteX20" fmla="*/ 83127 w 905164"/>
              <a:gd name="connsiteY20" fmla="*/ 923636 h 988291"/>
              <a:gd name="connsiteX21" fmla="*/ 64655 w 905164"/>
              <a:gd name="connsiteY21" fmla="*/ 951345 h 988291"/>
              <a:gd name="connsiteX22" fmla="*/ 36946 w 905164"/>
              <a:gd name="connsiteY22" fmla="*/ 960582 h 988291"/>
              <a:gd name="connsiteX23" fmla="*/ 0 w 905164"/>
              <a:gd name="connsiteY23" fmla="*/ 988291 h 98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5164" h="988291">
                <a:moveTo>
                  <a:pt x="905164" y="0"/>
                </a:moveTo>
                <a:cubicBezTo>
                  <a:pt x="892849" y="15394"/>
                  <a:pt x="882158" y="32242"/>
                  <a:pt x="868218" y="46182"/>
                </a:cubicBezTo>
                <a:cubicBezTo>
                  <a:pt x="860369" y="54031"/>
                  <a:pt x="847444" y="55987"/>
                  <a:pt x="840509" y="64655"/>
                </a:cubicBezTo>
                <a:cubicBezTo>
                  <a:pt x="810763" y="101838"/>
                  <a:pt x="856057" y="85468"/>
                  <a:pt x="812800" y="120073"/>
                </a:cubicBezTo>
                <a:cubicBezTo>
                  <a:pt x="805197" y="126155"/>
                  <a:pt x="794327" y="126230"/>
                  <a:pt x="785091" y="129309"/>
                </a:cubicBezTo>
                <a:cubicBezTo>
                  <a:pt x="778933" y="138545"/>
                  <a:pt x="773993" y="148721"/>
                  <a:pt x="766618" y="157018"/>
                </a:cubicBezTo>
                <a:cubicBezTo>
                  <a:pt x="720605" y="208782"/>
                  <a:pt x="725605" y="202833"/>
                  <a:pt x="683491" y="230909"/>
                </a:cubicBezTo>
                <a:cubicBezTo>
                  <a:pt x="671176" y="249382"/>
                  <a:pt x="662245" y="270629"/>
                  <a:pt x="646546" y="286327"/>
                </a:cubicBezTo>
                <a:cubicBezTo>
                  <a:pt x="603136" y="329736"/>
                  <a:pt x="626084" y="303165"/>
                  <a:pt x="581891" y="369455"/>
                </a:cubicBezTo>
                <a:cubicBezTo>
                  <a:pt x="581886" y="369462"/>
                  <a:pt x="544950" y="424865"/>
                  <a:pt x="544946" y="424873"/>
                </a:cubicBezTo>
                <a:cubicBezTo>
                  <a:pt x="504843" y="505077"/>
                  <a:pt x="551187" y="422127"/>
                  <a:pt x="498764" y="489527"/>
                </a:cubicBezTo>
                <a:cubicBezTo>
                  <a:pt x="485134" y="507052"/>
                  <a:pt x="480291" y="532630"/>
                  <a:pt x="461818" y="544945"/>
                </a:cubicBezTo>
                <a:cubicBezTo>
                  <a:pt x="452582" y="551103"/>
                  <a:pt x="442406" y="556043"/>
                  <a:pt x="434109" y="563418"/>
                </a:cubicBezTo>
                <a:cubicBezTo>
                  <a:pt x="414583" y="580774"/>
                  <a:pt x="397164" y="600363"/>
                  <a:pt x="378691" y="618836"/>
                </a:cubicBezTo>
                <a:lnTo>
                  <a:pt x="350982" y="646545"/>
                </a:lnTo>
                <a:cubicBezTo>
                  <a:pt x="341746" y="655782"/>
                  <a:pt x="330519" y="663387"/>
                  <a:pt x="323273" y="674255"/>
                </a:cubicBezTo>
                <a:cubicBezTo>
                  <a:pt x="317115" y="683491"/>
                  <a:pt x="312650" y="694115"/>
                  <a:pt x="304800" y="701964"/>
                </a:cubicBezTo>
                <a:cubicBezTo>
                  <a:pt x="232153" y="774610"/>
                  <a:pt x="325031" y="657365"/>
                  <a:pt x="249382" y="748145"/>
                </a:cubicBezTo>
                <a:cubicBezTo>
                  <a:pt x="210897" y="794327"/>
                  <a:pt x="253999" y="760462"/>
                  <a:pt x="203200" y="794327"/>
                </a:cubicBezTo>
                <a:cubicBezTo>
                  <a:pt x="190885" y="812800"/>
                  <a:pt x="184728" y="837430"/>
                  <a:pt x="166255" y="849745"/>
                </a:cubicBezTo>
                <a:cubicBezTo>
                  <a:pt x="132941" y="871955"/>
                  <a:pt x="108431" y="885679"/>
                  <a:pt x="83127" y="923636"/>
                </a:cubicBezTo>
                <a:cubicBezTo>
                  <a:pt x="76970" y="932872"/>
                  <a:pt x="73323" y="944410"/>
                  <a:pt x="64655" y="951345"/>
                </a:cubicBezTo>
                <a:cubicBezTo>
                  <a:pt x="57053" y="957427"/>
                  <a:pt x="45654" y="956228"/>
                  <a:pt x="36946" y="960582"/>
                </a:cubicBezTo>
                <a:cubicBezTo>
                  <a:pt x="16056" y="971027"/>
                  <a:pt x="12990" y="975301"/>
                  <a:pt x="0" y="988291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41216" y="1590796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743199" y="1791855"/>
            <a:ext cx="1450109" cy="1724975"/>
          </a:xfrm>
          <a:custGeom>
            <a:avLst/>
            <a:gdLst>
              <a:gd name="connsiteX0" fmla="*/ 1477818 w 1477818"/>
              <a:gd name="connsiteY0" fmla="*/ 0 h 1644072"/>
              <a:gd name="connsiteX1" fmla="*/ 1376218 w 1477818"/>
              <a:gd name="connsiteY1" fmla="*/ 27709 h 1644072"/>
              <a:gd name="connsiteX2" fmla="*/ 1293091 w 1477818"/>
              <a:gd name="connsiteY2" fmla="*/ 55418 h 1644072"/>
              <a:gd name="connsiteX3" fmla="*/ 1265382 w 1477818"/>
              <a:gd name="connsiteY3" fmla="*/ 64654 h 1644072"/>
              <a:gd name="connsiteX4" fmla="*/ 1228437 w 1477818"/>
              <a:gd name="connsiteY4" fmla="*/ 73891 h 1644072"/>
              <a:gd name="connsiteX5" fmla="*/ 1173018 w 1477818"/>
              <a:gd name="connsiteY5" fmla="*/ 92363 h 1644072"/>
              <a:gd name="connsiteX6" fmla="*/ 1136073 w 1477818"/>
              <a:gd name="connsiteY6" fmla="*/ 101600 h 1644072"/>
              <a:gd name="connsiteX7" fmla="*/ 1080655 w 1477818"/>
              <a:gd name="connsiteY7" fmla="*/ 120072 h 1644072"/>
              <a:gd name="connsiteX8" fmla="*/ 1025237 w 1477818"/>
              <a:gd name="connsiteY8" fmla="*/ 147781 h 1644072"/>
              <a:gd name="connsiteX9" fmla="*/ 997528 w 1477818"/>
              <a:gd name="connsiteY9" fmla="*/ 166254 h 1644072"/>
              <a:gd name="connsiteX10" fmla="*/ 942109 w 1477818"/>
              <a:gd name="connsiteY10" fmla="*/ 193963 h 1644072"/>
              <a:gd name="connsiteX11" fmla="*/ 932873 w 1477818"/>
              <a:gd name="connsiteY11" fmla="*/ 221672 h 1644072"/>
              <a:gd name="connsiteX12" fmla="*/ 877455 w 1477818"/>
              <a:gd name="connsiteY12" fmla="*/ 258618 h 1644072"/>
              <a:gd name="connsiteX13" fmla="*/ 840509 w 1477818"/>
              <a:gd name="connsiteY13" fmla="*/ 304800 h 1644072"/>
              <a:gd name="connsiteX14" fmla="*/ 822037 w 1477818"/>
              <a:gd name="connsiteY14" fmla="*/ 332509 h 1644072"/>
              <a:gd name="connsiteX15" fmla="*/ 794328 w 1477818"/>
              <a:gd name="connsiteY15" fmla="*/ 360218 h 1644072"/>
              <a:gd name="connsiteX16" fmla="*/ 775855 w 1477818"/>
              <a:gd name="connsiteY16" fmla="*/ 387927 h 1644072"/>
              <a:gd name="connsiteX17" fmla="*/ 748146 w 1477818"/>
              <a:gd name="connsiteY17" fmla="*/ 415636 h 1644072"/>
              <a:gd name="connsiteX18" fmla="*/ 729673 w 1477818"/>
              <a:gd name="connsiteY18" fmla="*/ 452581 h 1644072"/>
              <a:gd name="connsiteX19" fmla="*/ 692728 w 1477818"/>
              <a:gd name="connsiteY19" fmla="*/ 508000 h 1644072"/>
              <a:gd name="connsiteX20" fmla="*/ 637309 w 1477818"/>
              <a:gd name="connsiteY20" fmla="*/ 591127 h 1644072"/>
              <a:gd name="connsiteX21" fmla="*/ 600364 w 1477818"/>
              <a:gd name="connsiteY21" fmla="*/ 646545 h 1644072"/>
              <a:gd name="connsiteX22" fmla="*/ 581891 w 1477818"/>
              <a:gd name="connsiteY22" fmla="*/ 674254 h 1644072"/>
              <a:gd name="connsiteX23" fmla="*/ 554182 w 1477818"/>
              <a:gd name="connsiteY23" fmla="*/ 701963 h 1644072"/>
              <a:gd name="connsiteX24" fmla="*/ 544946 w 1477818"/>
              <a:gd name="connsiteY24" fmla="*/ 729672 h 1644072"/>
              <a:gd name="connsiteX25" fmla="*/ 508000 w 1477818"/>
              <a:gd name="connsiteY25" fmla="*/ 794327 h 1644072"/>
              <a:gd name="connsiteX26" fmla="*/ 498764 w 1477818"/>
              <a:gd name="connsiteY26" fmla="*/ 822036 h 1644072"/>
              <a:gd name="connsiteX27" fmla="*/ 471055 w 1477818"/>
              <a:gd name="connsiteY27" fmla="*/ 858981 h 1644072"/>
              <a:gd name="connsiteX28" fmla="*/ 452582 w 1477818"/>
              <a:gd name="connsiteY28" fmla="*/ 886691 h 1644072"/>
              <a:gd name="connsiteX29" fmla="*/ 406400 w 1477818"/>
              <a:gd name="connsiteY29" fmla="*/ 969818 h 1644072"/>
              <a:gd name="connsiteX30" fmla="*/ 387928 w 1477818"/>
              <a:gd name="connsiteY30" fmla="*/ 1006763 h 1644072"/>
              <a:gd name="connsiteX31" fmla="*/ 378691 w 1477818"/>
              <a:gd name="connsiteY31" fmla="*/ 1034472 h 1644072"/>
              <a:gd name="connsiteX32" fmla="*/ 360218 w 1477818"/>
              <a:gd name="connsiteY32" fmla="*/ 1062181 h 1644072"/>
              <a:gd name="connsiteX33" fmla="*/ 332509 w 1477818"/>
              <a:gd name="connsiteY33" fmla="*/ 1126836 h 1644072"/>
              <a:gd name="connsiteX34" fmla="*/ 314037 w 1477818"/>
              <a:gd name="connsiteY34" fmla="*/ 1154545 h 1644072"/>
              <a:gd name="connsiteX35" fmla="*/ 304800 w 1477818"/>
              <a:gd name="connsiteY35" fmla="*/ 1182254 h 1644072"/>
              <a:gd name="connsiteX36" fmla="*/ 286328 w 1477818"/>
              <a:gd name="connsiteY36" fmla="*/ 1209963 h 1644072"/>
              <a:gd name="connsiteX37" fmla="*/ 277091 w 1477818"/>
              <a:gd name="connsiteY37" fmla="*/ 1237672 h 1644072"/>
              <a:gd name="connsiteX38" fmla="*/ 249382 w 1477818"/>
              <a:gd name="connsiteY38" fmla="*/ 1265381 h 1644072"/>
              <a:gd name="connsiteX39" fmla="*/ 240146 w 1477818"/>
              <a:gd name="connsiteY39" fmla="*/ 1293091 h 1644072"/>
              <a:gd name="connsiteX40" fmla="*/ 193964 w 1477818"/>
              <a:gd name="connsiteY40" fmla="*/ 1348509 h 1644072"/>
              <a:gd name="connsiteX41" fmla="*/ 147782 w 1477818"/>
              <a:gd name="connsiteY41" fmla="*/ 1431636 h 1644072"/>
              <a:gd name="connsiteX42" fmla="*/ 129309 w 1477818"/>
              <a:gd name="connsiteY42" fmla="*/ 1459345 h 1644072"/>
              <a:gd name="connsiteX43" fmla="*/ 101600 w 1477818"/>
              <a:gd name="connsiteY43" fmla="*/ 1487054 h 1644072"/>
              <a:gd name="connsiteX44" fmla="*/ 55418 w 1477818"/>
              <a:gd name="connsiteY44" fmla="*/ 1533236 h 1644072"/>
              <a:gd name="connsiteX45" fmla="*/ 18473 w 1477818"/>
              <a:gd name="connsiteY45" fmla="*/ 1588654 h 1644072"/>
              <a:gd name="connsiteX46" fmla="*/ 0 w 1477818"/>
              <a:gd name="connsiteY46" fmla="*/ 1644072 h 164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77818" h="1644072">
                <a:moveTo>
                  <a:pt x="1477818" y="0"/>
                </a:moveTo>
                <a:cubicBezTo>
                  <a:pt x="1378952" y="39545"/>
                  <a:pt x="1487861" y="-201"/>
                  <a:pt x="1376218" y="27709"/>
                </a:cubicBezTo>
                <a:cubicBezTo>
                  <a:pt x="1376184" y="27717"/>
                  <a:pt x="1306962" y="50794"/>
                  <a:pt x="1293091" y="55418"/>
                </a:cubicBezTo>
                <a:cubicBezTo>
                  <a:pt x="1283855" y="58497"/>
                  <a:pt x="1274827" y="62293"/>
                  <a:pt x="1265382" y="64654"/>
                </a:cubicBezTo>
                <a:cubicBezTo>
                  <a:pt x="1253067" y="67733"/>
                  <a:pt x="1240596" y="70243"/>
                  <a:pt x="1228437" y="73891"/>
                </a:cubicBezTo>
                <a:cubicBezTo>
                  <a:pt x="1209786" y="79486"/>
                  <a:pt x="1191909" y="87640"/>
                  <a:pt x="1173018" y="92363"/>
                </a:cubicBezTo>
                <a:cubicBezTo>
                  <a:pt x="1160703" y="95442"/>
                  <a:pt x="1148232" y="97952"/>
                  <a:pt x="1136073" y="101600"/>
                </a:cubicBezTo>
                <a:cubicBezTo>
                  <a:pt x="1117422" y="107195"/>
                  <a:pt x="1080655" y="120072"/>
                  <a:pt x="1080655" y="120072"/>
                </a:cubicBezTo>
                <a:cubicBezTo>
                  <a:pt x="1001244" y="173013"/>
                  <a:pt x="1101717" y="109541"/>
                  <a:pt x="1025237" y="147781"/>
                </a:cubicBezTo>
                <a:cubicBezTo>
                  <a:pt x="1015308" y="152745"/>
                  <a:pt x="1007457" y="161290"/>
                  <a:pt x="997528" y="166254"/>
                </a:cubicBezTo>
                <a:cubicBezTo>
                  <a:pt x="921039" y="204499"/>
                  <a:pt x="1021526" y="141020"/>
                  <a:pt x="942109" y="193963"/>
                </a:cubicBezTo>
                <a:cubicBezTo>
                  <a:pt x="939030" y="203199"/>
                  <a:pt x="939757" y="214788"/>
                  <a:pt x="932873" y="221672"/>
                </a:cubicBezTo>
                <a:cubicBezTo>
                  <a:pt x="917174" y="237371"/>
                  <a:pt x="877455" y="258618"/>
                  <a:pt x="877455" y="258618"/>
                </a:cubicBezTo>
                <a:cubicBezTo>
                  <a:pt x="859472" y="312563"/>
                  <a:pt x="882288" y="263020"/>
                  <a:pt x="840509" y="304800"/>
                </a:cubicBezTo>
                <a:cubicBezTo>
                  <a:pt x="832660" y="312649"/>
                  <a:pt x="829143" y="323981"/>
                  <a:pt x="822037" y="332509"/>
                </a:cubicBezTo>
                <a:cubicBezTo>
                  <a:pt x="813675" y="342544"/>
                  <a:pt x="802690" y="350183"/>
                  <a:pt x="794328" y="360218"/>
                </a:cubicBezTo>
                <a:cubicBezTo>
                  <a:pt x="787221" y="368746"/>
                  <a:pt x="782962" y="379399"/>
                  <a:pt x="775855" y="387927"/>
                </a:cubicBezTo>
                <a:cubicBezTo>
                  <a:pt x="767493" y="397962"/>
                  <a:pt x="755738" y="405007"/>
                  <a:pt x="748146" y="415636"/>
                </a:cubicBezTo>
                <a:cubicBezTo>
                  <a:pt x="740143" y="426840"/>
                  <a:pt x="736757" y="440774"/>
                  <a:pt x="729673" y="452581"/>
                </a:cubicBezTo>
                <a:cubicBezTo>
                  <a:pt x="718250" y="471619"/>
                  <a:pt x="705043" y="489527"/>
                  <a:pt x="692728" y="508000"/>
                </a:cubicBezTo>
                <a:lnTo>
                  <a:pt x="637309" y="591127"/>
                </a:lnTo>
                <a:lnTo>
                  <a:pt x="600364" y="646545"/>
                </a:lnTo>
                <a:cubicBezTo>
                  <a:pt x="594206" y="655781"/>
                  <a:pt x="589740" y="666405"/>
                  <a:pt x="581891" y="674254"/>
                </a:cubicBezTo>
                <a:lnTo>
                  <a:pt x="554182" y="701963"/>
                </a:lnTo>
                <a:cubicBezTo>
                  <a:pt x="551103" y="711199"/>
                  <a:pt x="548781" y="720723"/>
                  <a:pt x="544946" y="729672"/>
                </a:cubicBezTo>
                <a:cubicBezTo>
                  <a:pt x="530884" y="762484"/>
                  <a:pt x="526552" y="766499"/>
                  <a:pt x="508000" y="794327"/>
                </a:cubicBezTo>
                <a:cubicBezTo>
                  <a:pt x="504921" y="803563"/>
                  <a:pt x="503594" y="813583"/>
                  <a:pt x="498764" y="822036"/>
                </a:cubicBezTo>
                <a:cubicBezTo>
                  <a:pt x="491127" y="835402"/>
                  <a:pt x="480002" y="846455"/>
                  <a:pt x="471055" y="858981"/>
                </a:cubicBezTo>
                <a:cubicBezTo>
                  <a:pt x="464603" y="868014"/>
                  <a:pt x="458740" y="877454"/>
                  <a:pt x="452582" y="886691"/>
                </a:cubicBezTo>
                <a:cubicBezTo>
                  <a:pt x="427039" y="963321"/>
                  <a:pt x="469922" y="842770"/>
                  <a:pt x="406400" y="969818"/>
                </a:cubicBezTo>
                <a:cubicBezTo>
                  <a:pt x="400243" y="982133"/>
                  <a:pt x="393352" y="994108"/>
                  <a:pt x="387928" y="1006763"/>
                </a:cubicBezTo>
                <a:cubicBezTo>
                  <a:pt x="384093" y="1015712"/>
                  <a:pt x="383045" y="1025764"/>
                  <a:pt x="378691" y="1034472"/>
                </a:cubicBezTo>
                <a:cubicBezTo>
                  <a:pt x="373726" y="1044401"/>
                  <a:pt x="366376" y="1052945"/>
                  <a:pt x="360218" y="1062181"/>
                </a:cubicBezTo>
                <a:cubicBezTo>
                  <a:pt x="349855" y="1093271"/>
                  <a:pt x="350773" y="1094874"/>
                  <a:pt x="332509" y="1126836"/>
                </a:cubicBezTo>
                <a:cubicBezTo>
                  <a:pt x="327002" y="1136474"/>
                  <a:pt x="319001" y="1144616"/>
                  <a:pt x="314037" y="1154545"/>
                </a:cubicBezTo>
                <a:cubicBezTo>
                  <a:pt x="309683" y="1163253"/>
                  <a:pt x="309154" y="1173546"/>
                  <a:pt x="304800" y="1182254"/>
                </a:cubicBezTo>
                <a:cubicBezTo>
                  <a:pt x="299836" y="1192183"/>
                  <a:pt x="291292" y="1200034"/>
                  <a:pt x="286328" y="1209963"/>
                </a:cubicBezTo>
                <a:cubicBezTo>
                  <a:pt x="281974" y="1218671"/>
                  <a:pt x="282492" y="1229571"/>
                  <a:pt x="277091" y="1237672"/>
                </a:cubicBezTo>
                <a:cubicBezTo>
                  <a:pt x="269845" y="1248540"/>
                  <a:pt x="258618" y="1256145"/>
                  <a:pt x="249382" y="1265381"/>
                </a:cubicBezTo>
                <a:cubicBezTo>
                  <a:pt x="246303" y="1274618"/>
                  <a:pt x="244500" y="1284383"/>
                  <a:pt x="240146" y="1293091"/>
                </a:cubicBezTo>
                <a:cubicBezTo>
                  <a:pt x="227288" y="1318808"/>
                  <a:pt x="214390" y="1328083"/>
                  <a:pt x="193964" y="1348509"/>
                </a:cubicBezTo>
                <a:cubicBezTo>
                  <a:pt x="177707" y="1397280"/>
                  <a:pt x="190129" y="1368117"/>
                  <a:pt x="147782" y="1431636"/>
                </a:cubicBezTo>
                <a:cubicBezTo>
                  <a:pt x="141624" y="1440872"/>
                  <a:pt x="137158" y="1451496"/>
                  <a:pt x="129309" y="1459345"/>
                </a:cubicBezTo>
                <a:cubicBezTo>
                  <a:pt x="120073" y="1468581"/>
                  <a:pt x="109962" y="1477019"/>
                  <a:pt x="101600" y="1487054"/>
                </a:cubicBezTo>
                <a:cubicBezTo>
                  <a:pt x="63115" y="1533236"/>
                  <a:pt x="106220" y="1499369"/>
                  <a:pt x="55418" y="1533236"/>
                </a:cubicBezTo>
                <a:cubicBezTo>
                  <a:pt x="43103" y="1551709"/>
                  <a:pt x="25494" y="1567592"/>
                  <a:pt x="18473" y="1588654"/>
                </a:cubicBezTo>
                <a:lnTo>
                  <a:pt x="0" y="1644072"/>
                </a:ln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2016125" y="1716088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1998663" y="2638425"/>
            <a:ext cx="933450" cy="990600"/>
          </a:xfrm>
          <a:prstGeom prst="rtTriangle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48025" y="0"/>
            <a:ext cx="284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D</a:t>
            </a:r>
            <a:r>
              <a:rPr lang="en-US" sz="4000">
                <a:cs typeface="Times New Roman" pitchFamily="18" charset="0"/>
              </a:rPr>
              <a:t>∞</a:t>
            </a:r>
            <a:r>
              <a:rPr lang="en-US" sz="4000"/>
              <a:t> Example</a:t>
            </a:r>
          </a:p>
        </p:txBody>
      </p: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735013" y="561975"/>
            <a:ext cx="854075" cy="585788"/>
            <a:chOff x="1440" y="928"/>
            <a:chExt cx="538" cy="369"/>
          </a:xfrm>
        </p:grpSpPr>
        <p:sp>
          <p:nvSpPr>
            <p:cNvPr id="70698" name="Line 7"/>
            <p:cNvSpPr>
              <a:spLocks noChangeShapeType="1"/>
            </p:cNvSpPr>
            <p:nvPr/>
          </p:nvSpPr>
          <p:spPr bwMode="auto">
            <a:xfrm>
              <a:off x="1441" y="117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9" name="Line 8"/>
            <p:cNvSpPr>
              <a:spLocks noChangeShapeType="1"/>
            </p:cNvSpPr>
            <p:nvPr/>
          </p:nvSpPr>
          <p:spPr bwMode="auto">
            <a:xfrm>
              <a:off x="1975" y="1174"/>
              <a:ext cx="3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0" name="Line 9"/>
            <p:cNvSpPr>
              <a:spLocks noChangeShapeType="1"/>
            </p:cNvSpPr>
            <p:nvPr/>
          </p:nvSpPr>
          <p:spPr bwMode="auto">
            <a:xfrm>
              <a:off x="1858" y="123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1" name="Text Box 10"/>
            <p:cNvSpPr txBox="1">
              <a:spLocks noChangeArrowheads="1"/>
            </p:cNvSpPr>
            <p:nvPr/>
          </p:nvSpPr>
          <p:spPr bwMode="auto">
            <a:xfrm>
              <a:off x="1602" y="92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/>
                <a:t>30</a:t>
              </a:r>
            </a:p>
          </p:txBody>
        </p:sp>
        <p:sp>
          <p:nvSpPr>
            <p:cNvPr id="70702" name="Line 11"/>
            <p:cNvSpPr>
              <a:spLocks noChangeShapeType="1"/>
            </p:cNvSpPr>
            <p:nvPr/>
          </p:nvSpPr>
          <p:spPr bwMode="auto">
            <a:xfrm flipH="1">
              <a:off x="1440" y="1233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3" name="Text Box 12"/>
          <p:cNvSpPr txBox="1">
            <a:spLocks noChangeArrowheads="1"/>
          </p:cNvSpPr>
          <p:nvPr/>
        </p:nvSpPr>
        <p:spPr bwMode="auto">
          <a:xfrm>
            <a:off x="1597025" y="21240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70664" name="Text Box 13"/>
          <p:cNvSpPr txBox="1">
            <a:spLocks noChangeArrowheads="1"/>
          </p:cNvSpPr>
          <p:nvPr/>
        </p:nvSpPr>
        <p:spPr bwMode="auto">
          <a:xfrm>
            <a:off x="1555750" y="30765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70665" name="Text Box 14"/>
          <p:cNvSpPr txBox="1">
            <a:spLocks noChangeArrowheads="1"/>
          </p:cNvSpPr>
          <p:nvPr/>
        </p:nvSpPr>
        <p:spPr bwMode="auto">
          <a:xfrm>
            <a:off x="2486025" y="306863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8</a:t>
            </a:r>
            <a:endParaRPr lang="en-US"/>
          </a:p>
        </p:txBody>
      </p:sp>
      <p:graphicFrame>
        <p:nvGraphicFramePr>
          <p:cNvPr id="2754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018758"/>
              </p:ext>
            </p:extLst>
          </p:nvPr>
        </p:nvGraphicFramePr>
        <p:xfrm>
          <a:off x="4303713" y="1419225"/>
          <a:ext cx="3325812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0" name="Equation" r:id="rId3" imgW="1663560" imgH="939600" progId="Equation.3">
                  <p:embed/>
                </p:oleObj>
              </mc:Choice>
              <mc:Fallback>
                <p:oleObj name="Equation" r:id="rId3" imgW="16635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1419225"/>
                        <a:ext cx="3325812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43075" y="2638425"/>
            <a:ext cx="831850" cy="2255838"/>
            <a:chOff x="1068" y="1662"/>
            <a:chExt cx="524" cy="1421"/>
          </a:xfrm>
        </p:grpSpPr>
        <p:sp>
          <p:nvSpPr>
            <p:cNvPr id="70692" name="Arc 17"/>
            <p:cNvSpPr>
              <a:spLocks/>
            </p:cNvSpPr>
            <p:nvPr/>
          </p:nvSpPr>
          <p:spPr bwMode="auto">
            <a:xfrm flipV="1">
              <a:off x="1233" y="1662"/>
              <a:ext cx="292" cy="1131"/>
            </a:xfrm>
            <a:custGeom>
              <a:avLst/>
              <a:gdLst>
                <a:gd name="T0" fmla="*/ 0 w 6214"/>
                <a:gd name="T1" fmla="*/ 0 h 21600"/>
                <a:gd name="T2" fmla="*/ 0 w 6214"/>
                <a:gd name="T3" fmla="*/ 0 h 21600"/>
                <a:gd name="T4" fmla="*/ 0 w 6214"/>
                <a:gd name="T5" fmla="*/ 0 h 21600"/>
                <a:gd name="T6" fmla="*/ 0 60000 65536"/>
                <a:gd name="T7" fmla="*/ 0 60000 65536"/>
                <a:gd name="T8" fmla="*/ 0 60000 65536"/>
                <a:gd name="T9" fmla="*/ 0 w 6214"/>
                <a:gd name="T10" fmla="*/ 0 h 21600"/>
                <a:gd name="T11" fmla="*/ 6214 w 62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14" h="21600" fill="none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</a:path>
                <a:path w="6214" h="21600" stroke="0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93" name="Group 18"/>
            <p:cNvGrpSpPr>
              <a:grpSpLocks/>
            </p:cNvGrpSpPr>
            <p:nvPr/>
          </p:nvGrpSpPr>
          <p:grpSpPr bwMode="auto">
            <a:xfrm>
              <a:off x="1068" y="1663"/>
              <a:ext cx="524" cy="1420"/>
              <a:chOff x="1068" y="1663"/>
              <a:chExt cx="524" cy="1420"/>
            </a:xfrm>
          </p:grpSpPr>
          <p:sp>
            <p:nvSpPr>
              <p:cNvPr id="70694" name="Line 19"/>
              <p:cNvSpPr>
                <a:spLocks noChangeShapeType="1"/>
              </p:cNvSpPr>
              <p:nvPr/>
            </p:nvSpPr>
            <p:spPr bwMode="auto">
              <a:xfrm>
                <a:off x="1229" y="1663"/>
                <a:ext cx="7" cy="1236"/>
              </a:xfrm>
              <a:prstGeom prst="line">
                <a:avLst/>
              </a:prstGeom>
              <a:noFill/>
              <a:ln w="952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695" name="Group 20"/>
              <p:cNvGrpSpPr>
                <a:grpSpLocks/>
              </p:cNvGrpSpPr>
              <p:nvPr/>
            </p:nvGrpSpPr>
            <p:grpSpPr bwMode="auto">
              <a:xfrm>
                <a:off x="1068" y="1663"/>
                <a:ext cx="524" cy="1420"/>
                <a:chOff x="1068" y="1663"/>
                <a:chExt cx="524" cy="1420"/>
              </a:xfrm>
            </p:grpSpPr>
            <p:sp>
              <p:nvSpPr>
                <p:cNvPr id="70696" name="Line 21"/>
                <p:cNvSpPr>
                  <a:spLocks noChangeShapeType="1"/>
                </p:cNvSpPr>
                <p:nvPr/>
              </p:nvSpPr>
              <p:spPr bwMode="auto">
                <a:xfrm>
                  <a:off x="1230" y="1663"/>
                  <a:ext cx="362" cy="124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9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68" y="2795"/>
                  <a:ext cx="5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FF0000"/>
                      </a:solidFill>
                    </a:rPr>
                    <a:t>14.9</a:t>
                  </a:r>
                  <a:r>
                    <a:rPr lang="en-US" baseline="30000">
                      <a:solidFill>
                        <a:srgbClr val="FF0000"/>
                      </a:solidFill>
                    </a:rPr>
                    <a:t>o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55638" y="1155700"/>
            <a:ext cx="3063875" cy="3417888"/>
            <a:chOff x="413" y="728"/>
            <a:chExt cx="1930" cy="2153"/>
          </a:xfrm>
        </p:grpSpPr>
        <p:sp>
          <p:nvSpPr>
            <p:cNvPr id="70689" name="Line 24"/>
            <p:cNvSpPr>
              <a:spLocks noChangeShapeType="1"/>
            </p:cNvSpPr>
            <p:nvPr/>
          </p:nvSpPr>
          <p:spPr bwMode="auto">
            <a:xfrm>
              <a:off x="1230" y="1657"/>
              <a:ext cx="1113" cy="0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Arc 25"/>
            <p:cNvSpPr>
              <a:spLocks/>
            </p:cNvSpPr>
            <p:nvPr/>
          </p:nvSpPr>
          <p:spPr bwMode="auto">
            <a:xfrm flipV="1">
              <a:off x="413" y="728"/>
              <a:ext cx="1712" cy="1901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43200"/>
                <a:gd name="T11" fmla="*/ 43195 w 431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43200" fill="none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</a:path>
                <a:path w="43195" h="43200" stroke="0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  <a:lnTo>
                    <a:pt x="21600" y="21600"/>
                  </a:lnTo>
                  <a:lnTo>
                    <a:pt x="43195" y="22043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1" name="Text Box 26"/>
            <p:cNvSpPr txBox="1">
              <a:spLocks noChangeArrowheads="1"/>
            </p:cNvSpPr>
            <p:nvPr/>
          </p:nvSpPr>
          <p:spPr bwMode="auto">
            <a:xfrm>
              <a:off x="420" y="2593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284.9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68775" y="3900488"/>
            <a:ext cx="3759200" cy="1503362"/>
            <a:chOff x="2626" y="2457"/>
            <a:chExt cx="2368" cy="947"/>
          </a:xfrm>
        </p:grpSpPr>
        <p:graphicFrame>
          <p:nvGraphicFramePr>
            <p:cNvPr id="70687" name="Object 28"/>
            <p:cNvGraphicFramePr>
              <a:graphicFrameLocks noChangeAspect="1"/>
            </p:cNvGraphicFramePr>
            <p:nvPr/>
          </p:nvGraphicFramePr>
          <p:xfrm>
            <a:off x="2626" y="2457"/>
            <a:ext cx="2368" cy="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11" name="Equation" r:id="rId5" imgW="1879600" imgH="736600" progId="Equation.3">
                    <p:embed/>
                  </p:oleObj>
                </mc:Choice>
                <mc:Fallback>
                  <p:oleObj name="Equation" r:id="rId5" imgW="18796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6" y="2457"/>
                          <a:ext cx="2368" cy="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88" name="Rectangle 29"/>
            <p:cNvSpPr>
              <a:spLocks noChangeArrowheads="1"/>
            </p:cNvSpPr>
            <p:nvPr/>
          </p:nvSpPr>
          <p:spPr bwMode="auto">
            <a:xfrm>
              <a:off x="2705" y="3068"/>
              <a:ext cx="712" cy="3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70" name="Line 30"/>
          <p:cNvSpPr>
            <a:spLocks noChangeShapeType="1"/>
          </p:cNvSpPr>
          <p:nvPr/>
        </p:nvSpPr>
        <p:spPr bwMode="auto">
          <a:xfrm>
            <a:off x="1147763" y="1719263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31"/>
          <p:cNvSpPr>
            <a:spLocks noChangeShapeType="1"/>
          </p:cNvSpPr>
          <p:nvPr/>
        </p:nvSpPr>
        <p:spPr bwMode="auto">
          <a:xfrm>
            <a:off x="2903538" y="1701800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32"/>
          <p:cNvSpPr>
            <a:spLocks noChangeShapeType="1"/>
          </p:cNvSpPr>
          <p:nvPr/>
        </p:nvSpPr>
        <p:spPr bwMode="auto">
          <a:xfrm rot="5400000">
            <a:off x="2027238" y="27543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33"/>
          <p:cNvSpPr>
            <a:spLocks noChangeShapeType="1"/>
          </p:cNvSpPr>
          <p:nvPr/>
        </p:nvSpPr>
        <p:spPr bwMode="auto">
          <a:xfrm rot="5400000">
            <a:off x="2011363" y="17764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4"/>
          <p:cNvSpPr>
            <a:spLocks noChangeShapeType="1"/>
          </p:cNvSpPr>
          <p:nvPr/>
        </p:nvSpPr>
        <p:spPr bwMode="auto">
          <a:xfrm rot="5400000">
            <a:off x="2009776" y="83026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75" name="Group 35"/>
          <p:cNvGrpSpPr>
            <a:grpSpLocks/>
          </p:cNvGrpSpPr>
          <p:nvPr/>
        </p:nvGrpSpPr>
        <p:grpSpPr bwMode="auto">
          <a:xfrm>
            <a:off x="727075" y="1254125"/>
            <a:ext cx="2589213" cy="2827338"/>
            <a:chOff x="1877" y="1152"/>
            <a:chExt cx="775" cy="749"/>
          </a:xfrm>
        </p:grpSpPr>
        <p:sp>
          <p:nvSpPr>
            <p:cNvPr id="70678" name="Rectangle 36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70679" name="Rectangle 37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70680" name="Rectangle 38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70681" name="Rectangle 39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70682" name="Rectangle 40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70683" name="Rectangle 41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70684" name="Rectangle 42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70685" name="Rectangle 43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70686" name="Rectangle 44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70676" name="Line 45"/>
          <p:cNvSpPr>
            <a:spLocks noChangeShapeType="1"/>
          </p:cNvSpPr>
          <p:nvPr/>
        </p:nvSpPr>
        <p:spPr bwMode="auto">
          <a:xfrm rot="5400000">
            <a:off x="1052513" y="1755775"/>
            <a:ext cx="1943100" cy="17462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46"/>
          <p:cNvSpPr>
            <a:spLocks noChangeShapeType="1"/>
          </p:cNvSpPr>
          <p:nvPr/>
        </p:nvSpPr>
        <p:spPr bwMode="auto">
          <a:xfrm rot="10800000">
            <a:off x="1163638" y="1701800"/>
            <a:ext cx="1770062" cy="1931988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Grid (raster) data structures</a:t>
            </a:r>
            <a:r>
              <a:rPr lang="en-US" dirty="0" smtClean="0"/>
              <a:t> represent surfaces as an array of grid cells</a:t>
            </a:r>
          </a:p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Raster calculation </a:t>
            </a:r>
            <a:r>
              <a:rPr lang="en-US" dirty="0" smtClean="0"/>
              <a:t>involves algebraic like operations on grids </a:t>
            </a:r>
          </a:p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Interpolation and Generalization</a:t>
            </a:r>
            <a:r>
              <a:rPr lang="en-US" dirty="0" smtClean="0"/>
              <a:t> is an inherent part of the raster data representation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Watershed average precipitation </a:t>
            </a:r>
            <a:r>
              <a:rPr lang="en-US" dirty="0" smtClean="0"/>
              <a:t>may be computed by interpolation from point gages</a:t>
            </a:r>
          </a:p>
        </p:txBody>
      </p:sp>
    </p:spTree>
    <p:extLst>
      <p:ext uri="{BB962C8B-B14F-4D97-AF65-F5344CB8AC3E}">
        <p14:creationId xmlns:p14="http://schemas.microsoft.com/office/powerpoint/2010/main" val="41835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Concepts (2)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539875"/>
            <a:ext cx="795655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elevation surface represented by a grid digital elevation model is used to derive slope important for surface flow</a:t>
            </a:r>
          </a:p>
          <a:p>
            <a:r>
              <a:rPr lang="en-US" sz="2800" dirty="0"/>
              <a:t>The eight direction pour point model approximates the surface flow using eight discrete grid directions.</a:t>
            </a:r>
          </a:p>
          <a:p>
            <a:r>
              <a:rPr lang="en-US" sz="2800" dirty="0"/>
              <a:t>The D</a:t>
            </a:r>
            <a:r>
              <a:rPr lang="en-US" sz="2800" dirty="0">
                <a:sym typeface="Symbol" pitchFamily="18" charset="2"/>
              </a:rPr>
              <a:t> vector surface flow model approximates the surface flow as a flow vector from each grid cell apportioned between down slope grid cells</a:t>
            </a:r>
            <a:r>
              <a:rPr lang="en-US" sz="2800" dirty="0" smtClean="0">
                <a:sym typeface="Symbol" pitchFamily="18" charset="2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10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z="4000" dirty="0" smtClean="0"/>
              <a:t>Two fundamental ways of representing geography are </a:t>
            </a:r>
            <a:r>
              <a:rPr lang="en-US" sz="4000" b="1" u="sng" dirty="0" smtClean="0">
                <a:solidFill>
                  <a:schemeClr val="accent2"/>
                </a:solidFill>
              </a:rPr>
              <a:t>discrete objects</a:t>
            </a:r>
            <a:r>
              <a:rPr lang="en-US" sz="4000" dirty="0" smtClean="0"/>
              <a:t> and </a:t>
            </a:r>
            <a:r>
              <a:rPr lang="en-US" sz="4000" b="1" u="sng" dirty="0" smtClean="0">
                <a:solidFill>
                  <a:schemeClr val="accent1"/>
                </a:solidFill>
              </a:rPr>
              <a:t>fields</a:t>
            </a:r>
            <a:r>
              <a:rPr lang="en-US" sz="4000" dirty="0" smtClean="0"/>
              <a:t>.</a:t>
            </a:r>
          </a:p>
        </p:txBody>
      </p:sp>
      <p:grpSp>
        <p:nvGrpSpPr>
          <p:cNvPr id="14338" name="Group 3656"/>
          <p:cNvGrpSpPr>
            <a:grpSpLocks/>
          </p:cNvGrpSpPr>
          <p:nvPr/>
        </p:nvGrpSpPr>
        <p:grpSpPr bwMode="auto">
          <a:xfrm>
            <a:off x="-90311" y="4441478"/>
            <a:ext cx="5321367" cy="2218966"/>
            <a:chOff x="305" y="-116"/>
            <a:chExt cx="5298" cy="5298"/>
          </a:xfrm>
        </p:grpSpPr>
        <p:graphicFrame>
          <p:nvGraphicFramePr>
            <p:cNvPr id="14364" name="Object 3657"/>
            <p:cNvGraphicFramePr>
              <a:graphicFrameLocks noChangeAspect="1"/>
            </p:cNvGraphicFramePr>
            <p:nvPr/>
          </p:nvGraphicFramePr>
          <p:xfrm>
            <a:off x="3613" y="319"/>
            <a:ext cx="1557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Equation" r:id="rId4" imgW="1231366" imgH="558558" progId="Equation.3">
                    <p:embed/>
                  </p:oleObj>
                </mc:Choice>
                <mc:Fallback>
                  <p:oleObj name="Equation" r:id="rId4" imgW="1231366" imgH="55855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3" y="319"/>
                          <a:ext cx="1557" cy="7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5" name="AutoShape 3658"/>
            <p:cNvSpPr>
              <a:spLocks noChangeAspect="1" noChangeArrowheads="1" noTextEdit="1"/>
            </p:cNvSpPr>
            <p:nvPr/>
          </p:nvSpPr>
          <p:spPr bwMode="auto">
            <a:xfrm>
              <a:off x="689" y="666"/>
              <a:ext cx="4618" cy="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6" name="Group 3659"/>
            <p:cNvGrpSpPr>
              <a:grpSpLocks/>
            </p:cNvGrpSpPr>
            <p:nvPr/>
          </p:nvGrpSpPr>
          <p:grpSpPr bwMode="auto">
            <a:xfrm>
              <a:off x="305" y="-116"/>
              <a:ext cx="5298" cy="5298"/>
              <a:chOff x="305" y="-116"/>
              <a:chExt cx="5298" cy="5298"/>
            </a:xfrm>
          </p:grpSpPr>
          <p:sp>
            <p:nvSpPr>
              <p:cNvPr id="17623" name="Rectangle 3660"/>
              <p:cNvSpPr>
                <a:spLocks noChangeArrowheads="1"/>
              </p:cNvSpPr>
              <p:nvPr/>
            </p:nvSpPr>
            <p:spPr bwMode="auto">
              <a:xfrm>
                <a:off x="305" y="-116"/>
                <a:ext cx="5298" cy="52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" name="Freeform 3661"/>
              <p:cNvSpPr>
                <a:spLocks/>
              </p:cNvSpPr>
              <p:nvPr/>
            </p:nvSpPr>
            <p:spPr bwMode="auto">
              <a:xfrm>
                <a:off x="2417" y="730"/>
                <a:ext cx="2723" cy="1692"/>
              </a:xfrm>
              <a:custGeom>
                <a:avLst/>
                <a:gdLst>
                  <a:gd name="T0" fmla="*/ 27526 w 441"/>
                  <a:gd name="T1" fmla="*/ 1374231 h 274"/>
                  <a:gd name="T2" fmla="*/ 3895569 w 441"/>
                  <a:gd name="T3" fmla="*/ 2460254 h 274"/>
                  <a:gd name="T4" fmla="*/ 3957982 w 441"/>
                  <a:gd name="T5" fmla="*/ 1077557 h 274"/>
                  <a:gd name="T6" fmla="*/ 0 w 441"/>
                  <a:gd name="T7" fmla="*/ 0 h 274"/>
                  <a:gd name="T8" fmla="*/ 27526 w 441"/>
                  <a:gd name="T9" fmla="*/ 1374231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74"/>
                  <a:gd name="T17" fmla="*/ 441 w 441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74">
                    <a:moveTo>
                      <a:pt x="3" y="153"/>
                    </a:moveTo>
                    <a:lnTo>
                      <a:pt x="434" y="274"/>
                    </a:lnTo>
                    <a:lnTo>
                      <a:pt x="441" y="120"/>
                    </a:lnTo>
                    <a:lnTo>
                      <a:pt x="0" y="0"/>
                    </a:lnTo>
                    <a:lnTo>
                      <a:pt x="3" y="1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" name="Line 3662"/>
              <p:cNvSpPr>
                <a:spLocks noChangeShapeType="1"/>
              </p:cNvSpPr>
              <p:nvPr/>
            </p:nvSpPr>
            <p:spPr bwMode="auto">
              <a:xfrm flipV="1">
                <a:off x="1095" y="1675"/>
                <a:ext cx="1340" cy="16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" name="Freeform 3663"/>
              <p:cNvSpPr>
                <a:spLocks/>
              </p:cNvSpPr>
              <p:nvPr/>
            </p:nvSpPr>
            <p:spPr bwMode="auto">
              <a:xfrm>
                <a:off x="1046" y="730"/>
                <a:ext cx="4051" cy="3458"/>
              </a:xfrm>
              <a:custGeom>
                <a:avLst/>
                <a:gdLst>
                  <a:gd name="T0" fmla="*/ 1993666 w 656"/>
                  <a:gd name="T1" fmla="*/ 0 h 560"/>
                  <a:gd name="T2" fmla="*/ 0 w 656"/>
                  <a:gd name="T3" fmla="*/ 2378591 h 560"/>
                  <a:gd name="T4" fmla="*/ 71349 w 656"/>
                  <a:gd name="T5" fmla="*/ 3788961 h 560"/>
                  <a:gd name="T6" fmla="*/ 4140178 w 656"/>
                  <a:gd name="T7" fmla="*/ 5027716 h 560"/>
                  <a:gd name="T8" fmla="*/ 5891037 w 656"/>
                  <a:gd name="T9" fmla="*/ 2460034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6"/>
                  <a:gd name="T16" fmla="*/ 0 h 560"/>
                  <a:gd name="T17" fmla="*/ 656 w 656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6" h="560">
                    <a:moveTo>
                      <a:pt x="222" y="0"/>
                    </a:moveTo>
                    <a:lnTo>
                      <a:pt x="0" y="265"/>
                    </a:lnTo>
                    <a:lnTo>
                      <a:pt x="8" y="422"/>
                    </a:lnTo>
                    <a:lnTo>
                      <a:pt x="461" y="560"/>
                    </a:lnTo>
                    <a:lnTo>
                      <a:pt x="656" y="2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" name="Rectangle 3664"/>
              <p:cNvSpPr>
                <a:spLocks noChangeArrowheads="1"/>
              </p:cNvSpPr>
              <p:nvPr/>
            </p:nvSpPr>
            <p:spPr bwMode="auto">
              <a:xfrm rot="960000">
                <a:off x="2305" y="3837"/>
                <a:ext cx="88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sz="1800"/>
              </a:p>
            </p:txBody>
          </p:sp>
          <p:sp>
            <p:nvSpPr>
              <p:cNvPr id="17628" name="Line 3665"/>
              <p:cNvSpPr>
                <a:spLocks noChangeShapeType="1"/>
              </p:cNvSpPr>
              <p:nvPr/>
            </p:nvSpPr>
            <p:spPr bwMode="auto">
              <a:xfrm>
                <a:off x="1052" y="3416"/>
                <a:ext cx="2803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9" name="Freeform 3666"/>
              <p:cNvSpPr>
                <a:spLocks/>
              </p:cNvSpPr>
              <p:nvPr/>
            </p:nvSpPr>
            <p:spPr bwMode="auto">
              <a:xfrm>
                <a:off x="3781" y="4237"/>
                <a:ext cx="74" cy="31"/>
              </a:xfrm>
              <a:custGeom>
                <a:avLst/>
                <a:gdLst>
                  <a:gd name="T0" fmla="*/ 0 w 12"/>
                  <a:gd name="T1" fmla="*/ 36940 h 5"/>
                  <a:gd name="T2" fmla="*/ 106936 w 12"/>
                  <a:gd name="T3" fmla="*/ 45744 h 5"/>
                  <a:gd name="T4" fmla="*/ 8670 w 1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"/>
                  <a:gd name="T11" fmla="*/ 12 w 1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">
                    <a:moveTo>
                      <a:pt x="0" y="4"/>
                    </a:moveTo>
                    <a:lnTo>
                      <a:pt x="12" y="5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Rectangle 3667"/>
              <p:cNvSpPr>
                <a:spLocks noChangeArrowheads="1"/>
              </p:cNvSpPr>
              <p:nvPr/>
            </p:nvSpPr>
            <p:spPr bwMode="auto">
              <a:xfrm rot="-3360000">
                <a:off x="4612" y="3245"/>
                <a:ext cx="21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endParaRPr lang="en-US" sz="1800"/>
              </a:p>
            </p:txBody>
          </p:sp>
          <p:sp>
            <p:nvSpPr>
              <p:cNvPr id="17631" name="Line 3668"/>
              <p:cNvSpPr>
                <a:spLocks noChangeShapeType="1"/>
              </p:cNvSpPr>
              <p:nvPr/>
            </p:nvSpPr>
            <p:spPr bwMode="auto">
              <a:xfrm flipV="1">
                <a:off x="3979" y="2471"/>
                <a:ext cx="1198" cy="1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2" name="Freeform 3669"/>
              <p:cNvSpPr>
                <a:spLocks/>
              </p:cNvSpPr>
              <p:nvPr/>
            </p:nvSpPr>
            <p:spPr bwMode="auto">
              <a:xfrm>
                <a:off x="5121" y="2471"/>
                <a:ext cx="56" cy="68"/>
              </a:xfrm>
              <a:custGeom>
                <a:avLst/>
                <a:gdLst>
                  <a:gd name="T0" fmla="*/ 37595 w 9"/>
                  <a:gd name="T1" fmla="*/ 99206 h 11"/>
                  <a:gd name="T2" fmla="*/ 83820 w 9"/>
                  <a:gd name="T3" fmla="*/ 0 h 11"/>
                  <a:gd name="T4" fmla="*/ 0 w 9"/>
                  <a:gd name="T5" fmla="*/ 81742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4" y="11"/>
                    </a:moveTo>
                    <a:lnTo>
                      <a:pt x="9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Rectangle 3670"/>
              <p:cNvSpPr>
                <a:spLocks noChangeArrowheads="1"/>
              </p:cNvSpPr>
              <p:nvPr/>
            </p:nvSpPr>
            <p:spPr bwMode="auto">
              <a:xfrm rot="5220000">
                <a:off x="332" y="3246"/>
                <a:ext cx="94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f(x,y)</a:t>
                </a:r>
                <a:endParaRPr lang="en-US" sz="1800"/>
              </a:p>
            </p:txBody>
          </p:sp>
          <p:sp>
            <p:nvSpPr>
              <p:cNvPr id="17634" name="Line 3671"/>
              <p:cNvSpPr>
                <a:spLocks noChangeShapeType="1"/>
              </p:cNvSpPr>
              <p:nvPr/>
            </p:nvSpPr>
            <p:spPr bwMode="auto">
              <a:xfrm flipH="1" flipV="1">
                <a:off x="935" y="2656"/>
                <a:ext cx="37" cy="7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5" name="Freeform 3672"/>
              <p:cNvSpPr>
                <a:spLocks/>
              </p:cNvSpPr>
              <p:nvPr/>
            </p:nvSpPr>
            <p:spPr bwMode="auto">
              <a:xfrm>
                <a:off x="922" y="2656"/>
                <a:ext cx="31" cy="75"/>
              </a:xfrm>
              <a:custGeom>
                <a:avLst/>
                <a:gdLst>
                  <a:gd name="T0" fmla="*/ 45744 w 5"/>
                  <a:gd name="T1" fmla="*/ 114494 h 12"/>
                  <a:gd name="T2" fmla="*/ 17645 w 5"/>
                  <a:gd name="T3" fmla="*/ 0 h 12"/>
                  <a:gd name="T4" fmla="*/ 0 w 5"/>
                  <a:gd name="T5" fmla="*/ 114494 h 1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2"/>
                  <a:gd name="T11" fmla="*/ 5 w 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2">
                    <a:moveTo>
                      <a:pt x="5" y="12"/>
                    </a:moveTo>
                    <a:lnTo>
                      <a:pt x="2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3673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Freeform 3674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8" name="Freeform 3675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9" name="Freeform 3676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0" name="Freeform 3677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1" name="Freeform 3678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2" name="Freeform 3679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3" name="Freeform 3680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4" name="Freeform 3681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5" name="Freeform 3682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6" name="Freeform 3683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7" name="Freeform 3684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3685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Freeform 3686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0" name="Freeform 3687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Freeform 3688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2" name="Freeform 3689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3" name="Freeform 3690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4" name="Freeform 3691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Freeform 3692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6" name="Freeform 3693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Freeform 3694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Freeform 3695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9" name="Freeform 3696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Freeform 3697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2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Freeform 3698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16659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3699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3700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Freeform 3701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5" name="Freeform 3702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Freeform 3703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7" name="Freeform 3704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8" name="Freeform 3705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3706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0" name="Freeform 3707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1" name="Freeform 3708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2" name="Freeform 3709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Freeform 3710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4" name="Freeform 3711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5" name="Freeform 3712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6" name="Freeform 3713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7" name="Freeform 3714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8" name="Freeform 3715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9" name="Freeform 3716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0" name="Freeform 3717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1" name="Freeform 3718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2" name="Freeform 3719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3" name="Freeform 3720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4" name="Freeform 3721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5" name="Freeform 3722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6" name="Freeform 3723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7" name="Freeform 3724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8" name="Freeform 3725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9" name="Freeform 3726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0" name="Freeform 3727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1" name="Freeform 3728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2" name="Freeform 3729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3" name="Freeform 3730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4" name="Freeform 3731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30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5" name="Freeform 3732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6" name="Freeform 3733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7" name="Freeform 3734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8" name="Freeform 3735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9" name="Freeform 3736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0" name="Freeform 3737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0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1" name="Freeform 3738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2" name="Freeform 3739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3" name="Freeform 3740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4" name="Freeform 3741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5" name="Freeform 3742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6" name="Freeform 3743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7" name="Freeform 3744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Freeform 3745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9" name="Freeform 3746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0" name="Freeform 3747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93"/>
                  <a:gd name="T1" fmla="*/ 38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8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1" name="Freeform 3748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2" name="Freeform 3749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3" name="Freeform 3750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4" name="Freeform 3751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5" name="Freeform 3752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" name="Freeform 3753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7" name="Freeform 3754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8" name="Freeform 3755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" name="Freeform 3756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" name="Freeform 3757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" name="Freeform 3758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" name="Freeform 3759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" name="Freeform 3760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" name="Freeform 3761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5" name="Freeform 3762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6" name="Freeform 3763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7" name="Freeform 3764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8" name="Freeform 3765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" name="Freeform 3766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" name="Freeform 3767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" name="Freeform 3768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" name="Freeform 3769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3" name="Freeform 3770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4" name="Freeform 3771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5" name="Freeform 3772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6" name="Freeform 3773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8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7" name="Freeform 3774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8" name="Freeform 3775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" name="Freeform 3776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" name="Freeform 3777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1" name="Freeform 3778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2" name="Freeform 3779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3" name="Freeform 3780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4" name="Freeform 3781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" name="Freeform 3782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" name="Freeform 3783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" name="Freeform 3784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" name="Freeform 3785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9" name="Freeform 3786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0" name="Freeform 3787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1" name="Freeform 3788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" name="Freeform 3789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3" name="Freeform 3790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4" name="Freeform 3791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5" name="Freeform 3792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6" name="Freeform 3793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7" name="Freeform 3794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" name="Freeform 3795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" name="Freeform 3796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" name="Freeform 3797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1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" name="Freeform 3798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85946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2" name="Freeform 3799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3" name="Freeform 3800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4" name="Freeform 3801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5" name="Freeform 3802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6" name="Freeform 3803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7" name="Freeform 3804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8" name="Freeform 3805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" name="Freeform 3806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" name="Freeform 3807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" name="Freeform 3808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" name="Freeform 3809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3" name="Freeform 3810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4" name="Freeform 3811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5" name="Freeform 3812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6" name="Freeform 3813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" name="Freeform 3814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" name="Freeform 3815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" name="Freeform 3816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" name="Freeform 3817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" name="Freeform 3818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" name="Freeform 3819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" name="Freeform 3820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" name="Freeform 3821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" name="Freeform 3822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" name="Freeform 3823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" name="Freeform 3824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" name="Freeform 3825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" name="Freeform 3826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" name="Freeform 3827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" name="Freeform 3828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" name="Freeform 3829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" name="Freeform 3830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" name="Freeform 3831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" name="Freeform 3832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" name="Freeform 3833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" name="Freeform 3834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" name="Freeform 3835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" name="Freeform 3836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" name="Freeform 3837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" name="Freeform 3838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" name="Freeform 3839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" name="Freeform 3840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" name="Freeform 3841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" name="Freeform 3842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" name="Freeform 3843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" name="Freeform 3844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" name="Freeform 3845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" name="Freeform 3846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" name="Freeform 3847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" name="Freeform 3848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" name="Freeform 3849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" name="Freeform 3850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" name="Freeform 3851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" name="Freeform 3852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" name="Freeform 3853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" name="Freeform 3854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" name="Freeform 3855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" name="Freeform 3856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" name="Freeform 3857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" name="Freeform 3858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" name="Freeform 3859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7" name="Group 3860"/>
            <p:cNvGrpSpPr>
              <a:grpSpLocks/>
            </p:cNvGrpSpPr>
            <p:nvPr/>
          </p:nvGrpSpPr>
          <p:grpSpPr bwMode="auto">
            <a:xfrm>
              <a:off x="2015" y="2014"/>
              <a:ext cx="2266" cy="223"/>
              <a:chOff x="2015" y="2014"/>
              <a:chExt cx="2266" cy="223"/>
            </a:xfrm>
          </p:grpSpPr>
          <p:sp>
            <p:nvSpPr>
              <p:cNvPr id="17423" name="Freeform 3861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Freeform 3862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Freeform 3863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Freeform 3864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92"/>
                  <a:gd name="T1" fmla="*/ 38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8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Freeform 3865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Freeform 3866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Freeform 3867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Freeform 3868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3869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3870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Freeform 3871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3872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3873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3874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3875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3876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3877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3878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3879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3880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3881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3882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3883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884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3885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3886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3887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3888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3889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3890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3891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3892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3893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3894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3895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Freeform 3896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3897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3898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3899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3900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3901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3902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3903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3904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3905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3906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31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3907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3908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Freeform 3909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3910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3911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3912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Freeform 3913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3914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Freeform 3915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3916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Freeform 3917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3918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3919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3920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0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3921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3922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Freeform 3923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3924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3925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3926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Freeform 3927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3928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Freeform 3929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3930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Freeform 3931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3932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Freeform 3933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Freeform 3934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Freeform 3935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3936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Freeform 3937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Freeform 3938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Freeform 3939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3940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Freeform 3941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Freeform 3942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3943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Freeform 3944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Freeform 3945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3946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Freeform 3947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Freeform 3948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3949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3950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3951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3952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3953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3954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Freeform 3955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Freeform 3956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3957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3958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3959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3960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8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3961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Freeform 3962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8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Freeform 3963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Freeform 3964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Freeform 3965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Freeform 3966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Freeform 3967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Freeform 3968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Freeform 3969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Freeform 3970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Freeform 3971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Freeform 3972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Freeform 3973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" name="Freeform 3974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3975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3976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3977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3978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3979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Freeform 3980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Freeform 3981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3982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3983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3984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98"/>
                  <a:gd name="T1" fmla="*/ 38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3985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3986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3987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3988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3989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Freeform 3990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3991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Freeform 3992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Freeform 3993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6" name="Freeform 3994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3995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3996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3997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3998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3999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4000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4001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4002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4003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Freeform 4004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4005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4006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4007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4008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4009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Freeform 4010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Freeform 4011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4012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Freeform 4013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Freeform 4014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4015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Freeform 4016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Freeform 4017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4018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Freeform 4019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Freeform 4020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4021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4022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4023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4024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4025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Freeform 4026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4027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4028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4029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4030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4031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4032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4033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6" name="Freeform 4034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7" name="Freeform 4035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8" name="Freeform 4036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9" name="Freeform 4037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0" name="Freeform 4038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1" name="Freeform 4039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4040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3" name="Freeform 4041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4042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Freeform 4043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6" name="Freeform 4044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7" name="Freeform 4045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Freeform 4046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9" name="Freeform 4047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0" name="Freeform 4048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Freeform 4049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2" name="Freeform 4050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3" name="Freeform 4051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" name="Freeform 4052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" name="Freeform 4053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4054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Freeform 4055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" name="Freeform 4056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Freeform 4057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" name="Freeform 4058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" name="Freeform 4059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" name="Freeform 4060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8" name="Group 4061"/>
            <p:cNvGrpSpPr>
              <a:grpSpLocks/>
            </p:cNvGrpSpPr>
            <p:nvPr/>
          </p:nvGrpSpPr>
          <p:grpSpPr bwMode="auto">
            <a:xfrm>
              <a:off x="1917" y="2181"/>
              <a:ext cx="2834" cy="185"/>
              <a:chOff x="1917" y="2181"/>
              <a:chExt cx="2834" cy="185"/>
            </a:xfrm>
          </p:grpSpPr>
          <p:sp>
            <p:nvSpPr>
              <p:cNvPr id="17223" name="Freeform 4062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4" name="Freeform 4063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5" name="Freeform 4064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6" name="Freeform 4065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7" name="Freeform 4066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8" name="Freeform 4067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9" name="Freeform 4068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0" name="Freeform 4069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1" name="Freeform 4070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2" name="Freeform 4071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3" name="Freeform 4072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4" name="Freeform 4073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5" name="Freeform 4074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6" name="Freeform 4075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7" name="Freeform 4076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8" name="Freeform 4077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9" name="Freeform 4078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0" name="Freeform 4079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1" name="Freeform 4080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2" name="Freeform 4081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3" name="Freeform 4082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4" name="Freeform 4083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5" name="Freeform 4084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6" name="Freeform 4085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7" name="Freeform 4086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8" name="Freeform 4087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9" name="Freeform 4088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0" name="Freeform 4089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1" name="Freeform 4090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2" name="Freeform 4091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3" name="Freeform 4092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4" name="Freeform 4093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5" name="Freeform 4094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6" name="Freeform 4095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7" name="Freeform 4096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8" name="Freeform 4097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9" name="Freeform 4098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0" name="Freeform 4099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1" name="Freeform 4100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2" name="Freeform 4101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3" name="Freeform 4102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4" name="Freeform 4103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5" name="Freeform 4104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6" name="Freeform 4105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7" name="Freeform 4106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8" name="Freeform 4107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9" name="Freeform 4108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0" name="Freeform 4109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1" name="Freeform 4110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2" name="Freeform 4111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3" name="Freeform 4112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4" name="Freeform 4113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5" name="Freeform 4114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6" name="Freeform 4115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7" name="Freeform 4116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8" name="Freeform 4117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9" name="Freeform 4118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0" name="Freeform 4119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1" name="Freeform 4120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2" name="Freeform 4121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3" name="Freeform 4122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4" name="Freeform 4123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5" name="Freeform 4124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6" name="Freeform 4125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7" name="Freeform 4126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8" name="Freeform 4127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9" name="Freeform 4128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0" name="Freeform 4129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1" name="Freeform 4130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2" name="Freeform 4131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3" name="Freeform 4132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4" name="Freeform 4133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5" name="Freeform 4134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6" name="Freeform 4135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7" name="Freeform 4136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8" name="Freeform 4137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9" name="Freeform 4138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0" name="Freeform 4139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1" name="Freeform 4140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2" name="Freeform 4141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3" name="Freeform 4142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4" name="Freeform 4143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5" name="Freeform 4144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6" name="Freeform 4145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7" name="Freeform 4146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" name="Freeform 4147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" name="Freeform 4148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" name="Freeform 4149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7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" name="Freeform 4150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52148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" name="Freeform 4151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" name="Freeform 4152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4" name="Freeform 4153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5" name="Freeform 4154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6" name="Freeform 4155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7" name="Freeform 4156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8" name="Freeform 4157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9" name="Freeform 4158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0" name="Freeform 4159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1" name="Freeform 4160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2" name="Freeform 4161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3" name="Freeform 4162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4" name="Freeform 4163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5" name="Freeform 4164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6" name="Freeform 4165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7" name="Freeform 4166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8" name="Freeform 4167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9" name="Freeform 4168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0" name="Freeform 4169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1" name="Freeform 4170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2" name="Freeform 4171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3" name="Freeform 4172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4" name="Freeform 4173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5" name="Freeform 4174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6" name="Freeform 4175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7" name="Freeform 4176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8" name="Freeform 4177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9" name="Freeform 4178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0" name="Freeform 4179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1" name="Freeform 4180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2" name="Freeform 4181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3" name="Freeform 4182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4" name="Freeform 4183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5" name="Freeform 4184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6" name="Freeform 4185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7" name="Freeform 4186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8" name="Freeform 4187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9" name="Freeform 4188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0" name="Freeform 4189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1" name="Freeform 4190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2" name="Freeform 4191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3" name="Freeform 4192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4" name="Freeform 4193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5" name="Freeform 4194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6" name="Freeform 4195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7" name="Freeform 4196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8" name="Freeform 4197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9" name="Freeform 4198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0" name="Freeform 4199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1" name="Freeform 4200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2" name="Freeform 4201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3" name="Freeform 4202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4" name="Freeform 4203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5" name="Freeform 4204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6" name="Freeform 4205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7" name="Freeform 4206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8" name="Freeform 4207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9" name="Freeform 4208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0" name="Freeform 4209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1" name="Freeform 4210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2" name="Freeform 4211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3" name="Freeform 4212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4" name="Freeform 4213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5" name="Freeform 4214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6" name="Freeform 4215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7" name="Freeform 4216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8" name="Freeform 4217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9" name="Freeform 4218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0" name="Freeform 4219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1" name="Freeform 4220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2" name="Freeform 4221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3" name="Freeform 4222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4" name="Freeform 4223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5" name="Freeform 4224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6" name="Freeform 4225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7" name="Freeform 4226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8" name="Freeform 4227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9" name="Freeform 4228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0" name="Freeform 4229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1" name="Freeform 4230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2" name="Freeform 4231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3" name="Freeform 4232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4" name="Freeform 4233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5" name="Freeform 4234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6" name="Freeform 4235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7" name="Freeform 4236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8" name="Freeform 4237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9" name="Freeform 4238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0" name="Freeform 4239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1" name="Freeform 4240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2" name="Freeform 4241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3" name="Freeform 4242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4" name="Freeform 4243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5" name="Freeform 4244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6" name="Freeform 4245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7" name="Freeform 4246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8" name="Freeform 4247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" name="Freeform 4248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" name="Freeform 4249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" name="Freeform 4250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" name="Freeform 4251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" name="Freeform 4252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" name="Freeform 4253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Freeform 4254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Freeform 4255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Freeform 4256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Freeform 4257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4258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Freeform 4259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Freeform 4260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4261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9" name="Group 4262"/>
            <p:cNvGrpSpPr>
              <a:grpSpLocks/>
            </p:cNvGrpSpPr>
            <p:nvPr/>
          </p:nvGrpSpPr>
          <p:grpSpPr bwMode="auto">
            <a:xfrm>
              <a:off x="1818" y="2305"/>
              <a:ext cx="3279" cy="166"/>
              <a:chOff x="1818" y="2305"/>
              <a:chExt cx="3279" cy="166"/>
            </a:xfrm>
          </p:grpSpPr>
          <p:sp>
            <p:nvSpPr>
              <p:cNvPr id="17023" name="Freeform 4263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4" name="Freeform 4264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5" name="Freeform 4265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6" name="Freeform 4266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7" name="Freeform 4267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8" name="Freeform 4268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9" name="Freeform 4269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0" name="Freeform 4270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1" name="Freeform 4271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2" name="Freeform 4272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3" name="Freeform 4273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4" name="Freeform 4274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5" name="Freeform 4275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6" name="Freeform 4276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7" name="Freeform 4277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8" name="Freeform 4278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9" name="Freeform 4279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0" name="Freeform 4280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1" name="Freeform 4281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2" name="Freeform 4282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3" name="Freeform 4283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4" name="Freeform 4284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5" name="Freeform 4285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6" name="Freeform 4286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7" name="Freeform 4287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8" name="Freeform 4288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9" name="Freeform 4289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0" name="Freeform 4290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1" name="Freeform 4291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2" name="Freeform 4292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3" name="Freeform 4293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4" name="Freeform 4294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5" name="Freeform 4295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6" name="Freeform 4296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7" name="Freeform 4297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8" name="Freeform 4298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9" name="Freeform 4299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0" name="Freeform 4300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1" name="Freeform 4301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2" name="Freeform 4302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3" name="Freeform 4303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4" name="Freeform 4304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5" name="Freeform 4305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6" name="Freeform 4306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7" name="Freeform 4307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8" name="Freeform 4308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9" name="Freeform 4309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0" name="Freeform 4310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1" name="Freeform 4311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2" name="Freeform 4312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3" name="Freeform 4313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4" name="Freeform 4314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5" name="Freeform 4315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6" name="Freeform 4316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7" name="Freeform 4317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8" name="Freeform 4318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9" name="Freeform 4319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0" name="Freeform 4320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1" name="Freeform 4321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2" name="Freeform 4322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3" name="Freeform 4323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4" name="Freeform 4324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5" name="Freeform 4325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6" name="Freeform 4326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7" name="Freeform 4327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8" name="Freeform 4328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9" name="Freeform 4329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0" name="Freeform 4330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1" name="Freeform 4331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2" name="Freeform 4332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3" name="Freeform 4333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4" name="Freeform 4334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5" name="Freeform 4335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6" name="Freeform 4336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7" name="Freeform 4337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8" name="Freeform 4338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9" name="Freeform 4339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0" name="Freeform 4340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" name="Freeform 4341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" name="Freeform 4342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4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" name="Freeform 4343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" name="Freeform 4344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" name="Freeform 4345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" name="Freeform 4346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" name="Freeform 4347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" name="Freeform 4348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" name="Freeform 4349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" name="Freeform 4350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" name="Freeform 4351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" name="Freeform 4352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3" name="Freeform 4353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" name="Freeform 4354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" name="Freeform 4355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6" name="Freeform 4356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7" name="Freeform 4357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8" name="Freeform 4358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9" name="Freeform 4359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0" name="Freeform 4360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1" name="Freeform 4361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2" name="Freeform 4362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3" name="Freeform 4363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4" name="Freeform 4364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5" name="Freeform 4365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6" name="Freeform 4366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7" name="Freeform 4367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8" name="Freeform 4368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9" name="Freeform 4369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0" name="Freeform 4370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1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1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1" name="Freeform 4371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2" name="Freeform 4372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3" name="Freeform 4373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4" name="Freeform 4374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5" name="Freeform 4375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6" name="Freeform 4376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7" name="Freeform 4377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8" name="Freeform 4378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9" name="Freeform 4379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0" name="Freeform 4380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1" name="Freeform 4381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2" name="Freeform 4382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3" name="Freeform 4383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4" name="Freeform 4384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5" name="Freeform 4385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6" name="Freeform 4386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7" name="Freeform 4387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8" name="Freeform 4388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9" name="Freeform 4389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0" name="Freeform 4390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1" name="Freeform 4391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2" name="Freeform 4392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3" name="Freeform 4393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4" name="Freeform 4394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5" name="Freeform 4395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6" name="Freeform 4396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7" name="Freeform 4397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8" name="Freeform 4398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9" name="Freeform 4399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0" name="Freeform 4400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1" name="Freeform 4401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2" name="Freeform 4402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24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3" name="Freeform 4403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4" name="Freeform 4404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5" name="Freeform 4405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6" name="Freeform 4406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7" name="Freeform 4407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8" name="Freeform 4408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9" name="Freeform 4409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0" name="Freeform 4410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1" name="Freeform 4411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2" name="Freeform 4412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3" name="Freeform 4413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4" name="Freeform 4414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5" name="Freeform 4415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6" name="Freeform 4416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7" name="Freeform 4417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8" name="Freeform 4418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9" name="Freeform 4419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0" name="Freeform 4420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1" name="Freeform 4421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2" name="Freeform 4422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3" name="Freeform 4423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4" name="Freeform 4424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5" name="Freeform 4425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6" name="Freeform 4426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7" name="Freeform 4427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8" name="Freeform 4428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9" name="Freeform 4429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0" name="Freeform 4430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1" name="Freeform 4431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2" name="Freeform 4432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3" name="Freeform 4433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4" name="Freeform 4434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5" name="Freeform 4435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6" name="Freeform 4436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25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7" name="Freeform 4437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8" name="Freeform 4438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9" name="Freeform 4439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0" name="Freeform 4440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1" name="Freeform 4441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2" name="Freeform 4442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" name="Freeform 4443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" name="Freeform 4444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5" name="Freeform 4445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6" name="Freeform 4446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" name="Freeform 4447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8" name="Freeform 4448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" name="Freeform 4449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" name="Freeform 4450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" name="Freeform 4451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2" name="Freeform 4452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" name="Freeform 4453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" name="Freeform 4454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5" name="Freeform 4455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6" name="Freeform 4456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" name="Freeform 4457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" name="Freeform 4458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9" name="Freeform 4459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0" name="Freeform 4460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1" name="Freeform 4461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2" name="Freeform 4462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0" name="Group 4463"/>
            <p:cNvGrpSpPr>
              <a:grpSpLocks/>
            </p:cNvGrpSpPr>
            <p:nvPr/>
          </p:nvGrpSpPr>
          <p:grpSpPr bwMode="auto">
            <a:xfrm>
              <a:off x="1750" y="2410"/>
              <a:ext cx="3316" cy="166"/>
              <a:chOff x="1750" y="2410"/>
              <a:chExt cx="3316" cy="166"/>
            </a:xfrm>
          </p:grpSpPr>
          <p:sp>
            <p:nvSpPr>
              <p:cNvPr id="16823" name="Freeform 4464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Freeform 4465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Freeform 4466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Freeform 4467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Freeform 4468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Freeform 4469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Freeform 4470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Freeform 4471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4472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4473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1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4474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4475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4476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4477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4478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4479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4480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4481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4482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4483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4484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4485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Freeform 4486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Freeform 4487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Freeform 4488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Freeform 4489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Freeform 4490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Freeform 4491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Freeform 4492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Freeform 4493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Freeform 4494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Freeform 4495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Freeform 4496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Freeform 4497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Freeform 4498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Freeform 4499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Freeform 4500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Freeform 4501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Freeform 4502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Freeform 4503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3" name="Freeform 4504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4" name="Freeform 4505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5" name="Freeform 4506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6" name="Freeform 4507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7" name="Freeform 4508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8" name="Freeform 4509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9" name="Freeform 4510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0" name="Freeform 4511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1" name="Freeform 4512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2" name="Freeform 4513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3" name="Freeform 4514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4" name="Freeform 4515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5" name="Freeform 4516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6" name="Freeform 4517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7" name="Freeform 4518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8" name="Freeform 4519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9" name="Freeform 4520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0" name="Freeform 4521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1" name="Freeform 4522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2" name="Freeform 4523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3" name="Freeform 4524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4" name="Freeform 4525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5" name="Freeform 4526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6" name="Freeform 4527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7" name="Freeform 4528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8" name="Freeform 4529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9" name="Freeform 4530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0" name="Freeform 4531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1" name="Freeform 4532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2" name="Freeform 4533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3" name="Freeform 4534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4" name="Freeform 4535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5" name="Freeform 4536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" name="Freeform 4537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7" name="Freeform 4538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" name="Freeform 4539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" name="Freeform 4540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0" name="Freeform 4541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1" name="Freeform 4542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2" name="Freeform 4543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3" name="Freeform 4544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4" name="Freeform 4545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5" name="Freeform 4546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6" name="Freeform 4547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7" name="Freeform 4548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8" name="Freeform 4549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24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9" name="Freeform 4550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33154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" name="Freeform 4551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" name="Freeform 4552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" name="Freeform 4553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3" name="Freeform 4554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4" name="Freeform 4555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5" name="Freeform 4556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6" name="Freeform 4557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7" name="Freeform 4558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8" name="Freeform 4559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9" name="Freeform 4560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0" name="Freeform 4561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1" name="Freeform 4562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2" name="Freeform 4563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3" name="Freeform 4564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4" name="Freeform 4565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5" name="Freeform 4566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6" name="Freeform 4567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7" name="Freeform 4568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8" name="Freeform 4569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9" name="Freeform 4570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0" name="Freeform 4571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1" name="Freeform 4572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2" name="Freeform 4573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3" name="Freeform 4574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4" name="Freeform 4575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5" name="Freeform 4576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6" name="Freeform 4577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7" name="Freeform 4578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8" name="Freeform 4579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9" name="Freeform 4580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0" name="Freeform 4581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1" name="Freeform 4582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2" name="Freeform 4583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3" name="Freeform 4584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4" name="Freeform 4585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5" name="Freeform 4586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6" name="Freeform 4587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7" name="Freeform 4588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8" name="Freeform 4589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98"/>
                  <a:gd name="T1" fmla="*/ 44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44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9" name="Freeform 4590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16"/>
                  <a:gd name="T1" fmla="*/ 66012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0" name="Freeform 4591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1" name="Freeform 4592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2" name="Freeform 4593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3" name="Freeform 4594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4" name="Freeform 4595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5" name="Freeform 4596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6" name="Freeform 4597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7" name="Freeform 4598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8" name="Freeform 4599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9" name="Freeform 4600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0" name="Freeform 4601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1" name="Freeform 4602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2" name="Freeform 4603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3" name="Freeform 4604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4" name="Freeform 4605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5" name="Freeform 4606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6" name="Freeform 4607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7" name="Freeform 4608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8" name="Freeform 4609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9" name="Freeform 4610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0" name="Freeform 4611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1" name="Freeform 4612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2" name="Freeform 4613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3" name="Freeform 4614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4" name="Freeform 4615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5" name="Freeform 4616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6" name="Freeform 4617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7" name="Freeform 4618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8" name="Freeform 4619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9" name="Freeform 4620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0" name="Freeform 4621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1" name="Freeform 4622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2" name="Freeform 4623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3" name="Freeform 4624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4" name="Freeform 4625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5" name="Freeform 4626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6" name="Freeform 4627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8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7" name="Freeform 4628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8" name="Freeform 4629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9" name="Freeform 4630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0" name="Freeform 4631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1" name="Freeform 4632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2" name="Freeform 4633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3" name="Freeform 4634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4" name="Freeform 4635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5" name="Freeform 4636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6" name="Freeform 4637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7" name="Freeform 4638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8" name="Freeform 4639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9" name="Freeform 4640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0" name="Freeform 4641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1" name="Freeform 4642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" name="Freeform 4643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" name="Freeform 4644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" name="Freeform 4645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8 w 98"/>
                  <a:gd name="T3" fmla="*/ 50 h 50"/>
                  <a:gd name="T4" fmla="*/ 98 w 98"/>
                  <a:gd name="T5" fmla="*/ 19 h 50"/>
                  <a:gd name="T6" fmla="*/ 30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" name="Freeform 4646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94203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6" name="Freeform 4647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7" name="Freeform 4648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8" name="Freeform 4649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" name="Freeform 4650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" name="Freeform 4651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1" name="Freeform 4652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2" name="Freeform 4653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3" name="Freeform 4654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4" name="Freeform 4655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5" name="Freeform 4656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6" name="Freeform 4657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99"/>
                  <a:gd name="T1" fmla="*/ 38 h 50"/>
                  <a:gd name="T2" fmla="*/ 68 w 99"/>
                  <a:gd name="T3" fmla="*/ 50 h 50"/>
                  <a:gd name="T4" fmla="*/ 99 w 99"/>
                  <a:gd name="T5" fmla="*/ 13 h 50"/>
                  <a:gd name="T6" fmla="*/ 31 w 99"/>
                  <a:gd name="T7" fmla="*/ 0 h 50"/>
                  <a:gd name="T8" fmla="*/ 0 w 99"/>
                  <a:gd name="T9" fmla="*/ 38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8"/>
                    </a:moveTo>
                    <a:lnTo>
                      <a:pt x="68" y="50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7" name="Freeform 4658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19769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8" name="Freeform 4659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9" name="Freeform 4660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0" name="Freeform 4661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1" name="Freeform 4662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2" name="Freeform 4663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1" name="Group 4664"/>
            <p:cNvGrpSpPr>
              <a:grpSpLocks/>
            </p:cNvGrpSpPr>
            <p:nvPr/>
          </p:nvGrpSpPr>
          <p:grpSpPr bwMode="auto">
            <a:xfrm>
              <a:off x="1651" y="2514"/>
              <a:ext cx="3359" cy="167"/>
              <a:chOff x="1651" y="2514"/>
              <a:chExt cx="3359" cy="167"/>
            </a:xfrm>
          </p:grpSpPr>
          <p:sp>
            <p:nvSpPr>
              <p:cNvPr id="16623" name="Freeform 4665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Freeform 4666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Freeform 4667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Freeform 4668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5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5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Freeform 4669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Freeform 4670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Freeform 4671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Freeform 4672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Freeform 4673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Freeform 4674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Freeform 4675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Freeform 4676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Freeform 4677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Freeform 4678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Freeform 4679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Freeform 4680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Freeform 4681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Freeform 4682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Freeform 4683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Freeform 4684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98"/>
                  <a:gd name="T1" fmla="*/ 31 h 49"/>
                  <a:gd name="T2" fmla="*/ 67 w 98"/>
                  <a:gd name="T3" fmla="*/ 49 h 49"/>
                  <a:gd name="T4" fmla="*/ 98 w 98"/>
                  <a:gd name="T5" fmla="*/ 12 h 49"/>
                  <a:gd name="T6" fmla="*/ 30 w 98"/>
                  <a:gd name="T7" fmla="*/ 0 h 49"/>
                  <a:gd name="T8" fmla="*/ 0 w 98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1"/>
                    </a:moveTo>
                    <a:lnTo>
                      <a:pt x="67" y="49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Freeform 4685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16"/>
                  <a:gd name="T1" fmla="*/ 43671 h 8"/>
                  <a:gd name="T2" fmla="*/ 94203 w 16"/>
                  <a:gd name="T3" fmla="*/ 68919 h 8"/>
                  <a:gd name="T4" fmla="*/ 137868 w 16"/>
                  <a:gd name="T5" fmla="*/ 16770 h 8"/>
                  <a:gd name="T6" fmla="*/ 43671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Freeform 4686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Freeform 4687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Freeform 4688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Freeform 4689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4690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4691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4692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Freeform 4693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Freeform 4694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Freeform 4695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Freeform 4696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Freeform 4697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Freeform 4698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Freeform 4699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Freeform 4700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Freeform 4701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Freeform 4702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Freeform 4703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Freeform 4704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3" name="Freeform 4705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Freeform 4706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Freeform 4707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Freeform 4708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Freeform 4709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Freeform 4710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Freeform 4711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Freeform 4712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Freeform 4713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Freeform 4714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Freeform 4715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Freeform 4716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Freeform 4717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Freeform 4718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Freeform 4719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Freeform 4720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99"/>
                  <a:gd name="T1" fmla="*/ 37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Freeform 4721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Freeform 4722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Freeform 4723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Freeform 4724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Freeform 4725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Freeform 4726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3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Freeform 4727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0347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Freeform 4728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Freeform 4729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Freeform 4730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Freeform 4731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Freeform 4732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Freeform 4733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Freeform 4734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Freeform 4735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Freeform 4736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24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Freeform 4737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33154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Freeform 4738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Freeform 4739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Freeform 4740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Freeform 4741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Freeform 4742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7 w 92"/>
                  <a:gd name="T3" fmla="*/ 55 h 55"/>
                  <a:gd name="T4" fmla="*/ 92 w 92"/>
                  <a:gd name="T5" fmla="*/ 18 h 55"/>
                  <a:gd name="T6" fmla="*/ 24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Freeform 4743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35285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Freeform 4744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98"/>
                  <a:gd name="T1" fmla="*/ 37 h 43"/>
                  <a:gd name="T2" fmla="*/ 68 w 98"/>
                  <a:gd name="T3" fmla="*/ 43 h 43"/>
                  <a:gd name="T4" fmla="*/ 98 w 98"/>
                  <a:gd name="T5" fmla="*/ 18 h 43"/>
                  <a:gd name="T6" fmla="*/ 30 w 98"/>
                  <a:gd name="T7" fmla="*/ 0 h 43"/>
                  <a:gd name="T8" fmla="*/ 0 w 98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Freeform 4745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16"/>
                  <a:gd name="T1" fmla="*/ 52601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Freeform 4746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Freeform 4747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Freeform 4748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24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Freeform 4749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36717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Freeform 4750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Freeform 4751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Freeform 4752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Freeform 4753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Freeform 4754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Freeform 4755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Freeform 4756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Freeform 4757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Freeform 4758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Freeform 4759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Freeform 4760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Freeform 4761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Freeform 4762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Freeform 4763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Freeform 4764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98"/>
                  <a:gd name="T1" fmla="*/ 31 h 43"/>
                  <a:gd name="T2" fmla="*/ 68 w 98"/>
                  <a:gd name="T3" fmla="*/ 43 h 43"/>
                  <a:gd name="T4" fmla="*/ 98 w 98"/>
                  <a:gd name="T5" fmla="*/ 18 h 43"/>
                  <a:gd name="T6" fmla="*/ 31 w 98"/>
                  <a:gd name="T7" fmla="*/ 0 h 43"/>
                  <a:gd name="T8" fmla="*/ 0 w 98"/>
                  <a:gd name="T9" fmla="*/ 3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1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Freeform 4765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16"/>
                  <a:gd name="T1" fmla="*/ 44038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440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Freeform 4766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Freeform 4767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Freeform 4768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Freeform 4769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Freeform 4770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Freeform 4771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Freeform 4772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Freeform 4773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Freeform 4774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Freeform 4775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Freeform 4776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Freeform 4777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Freeform 4778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Freeform 4779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Freeform 4780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Freeform 4781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Freeform 4782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98"/>
                  <a:gd name="T1" fmla="*/ 25 h 31"/>
                  <a:gd name="T2" fmla="*/ 67 w 98"/>
                  <a:gd name="T3" fmla="*/ 31 h 31"/>
                  <a:gd name="T4" fmla="*/ 98 w 98"/>
                  <a:gd name="T5" fmla="*/ 12 h 31"/>
                  <a:gd name="T6" fmla="*/ 30 w 98"/>
                  <a:gd name="T7" fmla="*/ 0 h 31"/>
                  <a:gd name="T8" fmla="*/ 0 w 98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25"/>
                    </a:moveTo>
                    <a:lnTo>
                      <a:pt x="67" y="31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Freeform 4783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16"/>
                  <a:gd name="T1" fmla="*/ 36940 h 5"/>
                  <a:gd name="T2" fmla="*/ 94203 w 16"/>
                  <a:gd name="T3" fmla="*/ 45744 h 5"/>
                  <a:gd name="T4" fmla="*/ 137868 w 16"/>
                  <a:gd name="T5" fmla="*/ 17645 h 5"/>
                  <a:gd name="T6" fmla="*/ 43671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Freeform 4784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Freeform 4785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Freeform 4786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Freeform 4787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Freeform 4788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99"/>
                  <a:gd name="T1" fmla="*/ 31 h 37"/>
                  <a:gd name="T2" fmla="*/ 68 w 99"/>
                  <a:gd name="T3" fmla="*/ 37 h 37"/>
                  <a:gd name="T4" fmla="*/ 99 w 99"/>
                  <a:gd name="T5" fmla="*/ 19 h 37"/>
                  <a:gd name="T6" fmla="*/ 31 w 99"/>
                  <a:gd name="T7" fmla="*/ 0 h 37"/>
                  <a:gd name="T8" fmla="*/ 0 w 99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1"/>
                    </a:moveTo>
                    <a:lnTo>
                      <a:pt x="68" y="37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Freeform 4789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27417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Freeform 4790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Freeform 4791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Freeform 4792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Freeform 4793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Freeform 4794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Freeform 4795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Freeform 4796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Freeform 4797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Freeform 4798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Freeform 4799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Freeform 4800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98"/>
                  <a:gd name="T1" fmla="*/ 25 h 37"/>
                  <a:gd name="T2" fmla="*/ 67 w 98"/>
                  <a:gd name="T3" fmla="*/ 37 h 37"/>
                  <a:gd name="T4" fmla="*/ 98 w 98"/>
                  <a:gd name="T5" fmla="*/ 13 h 37"/>
                  <a:gd name="T6" fmla="*/ 30 w 98"/>
                  <a:gd name="T7" fmla="*/ 0 h 37"/>
                  <a:gd name="T8" fmla="*/ 0 w 98"/>
                  <a:gd name="T9" fmla="*/ 2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25"/>
                    </a:moveTo>
                    <a:lnTo>
                      <a:pt x="67" y="37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Freeform 4801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16"/>
                  <a:gd name="T1" fmla="*/ 36124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361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4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Freeform 4802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98"/>
                  <a:gd name="T1" fmla="*/ 37 h 49"/>
                  <a:gd name="T2" fmla="*/ 68 w 98"/>
                  <a:gd name="T3" fmla="*/ 49 h 49"/>
                  <a:gd name="T4" fmla="*/ 98 w 98"/>
                  <a:gd name="T5" fmla="*/ 18 h 49"/>
                  <a:gd name="T6" fmla="*/ 31 w 98"/>
                  <a:gd name="T7" fmla="*/ 0 h 49"/>
                  <a:gd name="T8" fmla="*/ 0 w 98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Freeform 4803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16"/>
                  <a:gd name="T1" fmla="*/ 52148 h 8"/>
                  <a:gd name="T2" fmla="*/ 94203 w 16"/>
                  <a:gd name="T3" fmla="*/ 68919 h 8"/>
                  <a:gd name="T4" fmla="*/ 137868 w 16"/>
                  <a:gd name="T5" fmla="*/ 25284 h 8"/>
                  <a:gd name="T6" fmla="*/ 43671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Freeform 4804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Freeform 4805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Freeform 4806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99"/>
                  <a:gd name="T1" fmla="*/ 19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1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19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Freeform 4807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16"/>
                  <a:gd name="T1" fmla="*/ 28136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2813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Freeform 4808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Freeform 4809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Freeform 4810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Freeform 4811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Freeform 4812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9 h 19"/>
                  <a:gd name="T4" fmla="*/ 99 w 99"/>
                  <a:gd name="T5" fmla="*/ 13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Freeform 4813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30482 h 3"/>
                  <a:gd name="T4" fmla="*/ 145214 w 16"/>
                  <a:gd name="T5" fmla="*/ 20818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3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Freeform 4814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Freeform 4815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Freeform 4816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Freeform 4817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Freeform 4818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3 h 19"/>
                  <a:gd name="T4" fmla="*/ 99 w 99"/>
                  <a:gd name="T5" fmla="*/ 7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3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Freeform 4819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20818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Freeform 4820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Freeform 4821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Freeform 4822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Freeform 4823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Freeform 4824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12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Freeform 4825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15552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Freeform 4826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Freeform 4827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Freeform 4828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Freeform 4829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Freeform 4830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99"/>
                  <a:gd name="T1" fmla="*/ 24 h 24"/>
                  <a:gd name="T2" fmla="*/ 68 w 99"/>
                  <a:gd name="T3" fmla="*/ 18 h 24"/>
                  <a:gd name="T4" fmla="*/ 99 w 99"/>
                  <a:gd name="T5" fmla="*/ 6 h 24"/>
                  <a:gd name="T6" fmla="*/ 31 w 99"/>
                  <a:gd name="T7" fmla="*/ 0 h 24"/>
                  <a:gd name="T8" fmla="*/ 0 w 99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24"/>
                    </a:moveTo>
                    <a:lnTo>
                      <a:pt x="68" y="18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Freeform 4831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16"/>
                  <a:gd name="T1" fmla="*/ 31104 h 4"/>
                  <a:gd name="T2" fmla="*/ 99730 w 16"/>
                  <a:gd name="T3" fmla="*/ 23328 h 4"/>
                  <a:gd name="T4" fmla="*/ 145214 w 16"/>
                  <a:gd name="T5" fmla="*/ 7776 h 4"/>
                  <a:gd name="T6" fmla="*/ 45484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Freeform 4832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Freeform 4833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Freeform 4834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Freeform 4835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Freeform 4836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Freeform 4837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Freeform 4838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Freeform 4839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Freeform 4840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98"/>
                  <a:gd name="T1" fmla="*/ 31 h 37"/>
                  <a:gd name="T2" fmla="*/ 67 w 98"/>
                  <a:gd name="T3" fmla="*/ 37 h 37"/>
                  <a:gd name="T4" fmla="*/ 98 w 98"/>
                  <a:gd name="T5" fmla="*/ 12 h 37"/>
                  <a:gd name="T6" fmla="*/ 30 w 98"/>
                  <a:gd name="T7" fmla="*/ 0 h 37"/>
                  <a:gd name="T8" fmla="*/ 0 w 98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1"/>
                    </a:moveTo>
                    <a:lnTo>
                      <a:pt x="67" y="37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Freeform 4841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16"/>
                  <a:gd name="T1" fmla="*/ 44795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Freeform 4842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Freeform 4843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Freeform 4844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99"/>
                  <a:gd name="T1" fmla="*/ 18 h 24"/>
                  <a:gd name="T2" fmla="*/ 68 w 99"/>
                  <a:gd name="T3" fmla="*/ 24 h 24"/>
                  <a:gd name="T4" fmla="*/ 99 w 99"/>
                  <a:gd name="T5" fmla="*/ 12 h 24"/>
                  <a:gd name="T6" fmla="*/ 31 w 99"/>
                  <a:gd name="T7" fmla="*/ 0 h 24"/>
                  <a:gd name="T8" fmla="*/ 0 w 99"/>
                  <a:gd name="T9" fmla="*/ 1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18"/>
                    </a:moveTo>
                    <a:lnTo>
                      <a:pt x="68" y="24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Freeform 4845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16"/>
                  <a:gd name="T1" fmla="*/ 23328 h 4"/>
                  <a:gd name="T2" fmla="*/ 99730 w 16"/>
                  <a:gd name="T3" fmla="*/ 31104 h 4"/>
                  <a:gd name="T4" fmla="*/ 145214 w 16"/>
                  <a:gd name="T5" fmla="*/ 15552 h 4"/>
                  <a:gd name="T6" fmla="*/ 45484 w 16"/>
                  <a:gd name="T7" fmla="*/ 0 h 4"/>
                  <a:gd name="T8" fmla="*/ 0 w 16"/>
                  <a:gd name="T9" fmla="*/ 2332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Freeform 4846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Freeform 4847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Freeform 4848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Freeform 4849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Freeform 4850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12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Freeform 4851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15552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Freeform 4852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Freeform 4853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Freeform 4854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Freeform 4855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Freeform 4856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99"/>
                  <a:gd name="T1" fmla="*/ 6 h 6"/>
                  <a:gd name="T2" fmla="*/ 68 w 99"/>
                  <a:gd name="T3" fmla="*/ 0 h 6"/>
                  <a:gd name="T4" fmla="*/ 99 w 99"/>
                  <a:gd name="T5" fmla="*/ 6 h 6"/>
                  <a:gd name="T6" fmla="*/ 31 w 99"/>
                  <a:gd name="T7" fmla="*/ 0 h 6"/>
                  <a:gd name="T8" fmla="*/ 0 w 99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"/>
                  <a:gd name="T17" fmla="*/ 99 w 9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">
                    <a:moveTo>
                      <a:pt x="0" y="6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Freeform 4857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16"/>
                  <a:gd name="T1" fmla="*/ 7776 h 1"/>
                  <a:gd name="T2" fmla="*/ 99730 w 16"/>
                  <a:gd name="T3" fmla="*/ 0 h 1"/>
                  <a:gd name="T4" fmla="*/ 145214 w 16"/>
                  <a:gd name="T5" fmla="*/ 7776 h 1"/>
                  <a:gd name="T6" fmla="*/ 45484 w 16"/>
                  <a:gd name="T7" fmla="*/ 0 h 1"/>
                  <a:gd name="T8" fmla="*/ 0 w 16"/>
                  <a:gd name="T9" fmla="*/ 777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0" y="1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Freeform 4858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Freeform 4859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Freeform 4860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Freeform 4861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Freeform 4862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98"/>
                  <a:gd name="T1" fmla="*/ 12 h 12"/>
                  <a:gd name="T2" fmla="*/ 68 w 98"/>
                  <a:gd name="T3" fmla="*/ 0 h 12"/>
                  <a:gd name="T4" fmla="*/ 98 w 98"/>
                  <a:gd name="T5" fmla="*/ 12 h 12"/>
                  <a:gd name="T6" fmla="*/ 31 w 98"/>
                  <a:gd name="T7" fmla="*/ 6 h 12"/>
                  <a:gd name="T8" fmla="*/ 0 w 9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"/>
                  <a:gd name="T17" fmla="*/ 98 w 9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">
                    <a:moveTo>
                      <a:pt x="0" y="12"/>
                    </a:moveTo>
                    <a:lnTo>
                      <a:pt x="68" y="0"/>
                    </a:lnTo>
                    <a:lnTo>
                      <a:pt x="98" y="12"/>
                    </a:lnTo>
                    <a:lnTo>
                      <a:pt x="31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Freeform 4863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16"/>
                  <a:gd name="T1" fmla="*/ 15552 h 2"/>
                  <a:gd name="T2" fmla="*/ 94203 w 16"/>
                  <a:gd name="T3" fmla="*/ 0 h 2"/>
                  <a:gd name="T4" fmla="*/ 137868 w 16"/>
                  <a:gd name="T5" fmla="*/ 15552 h 2"/>
                  <a:gd name="T6" fmla="*/ 43671 w 16"/>
                  <a:gd name="T7" fmla="*/ 7776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Freeform 4864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2" name="Group 4865"/>
            <p:cNvGrpSpPr>
              <a:grpSpLocks/>
            </p:cNvGrpSpPr>
            <p:nvPr/>
          </p:nvGrpSpPr>
          <p:grpSpPr bwMode="auto">
            <a:xfrm>
              <a:off x="1583" y="2397"/>
              <a:ext cx="3341" cy="383"/>
              <a:chOff x="1583" y="2397"/>
              <a:chExt cx="3341" cy="383"/>
            </a:xfrm>
          </p:grpSpPr>
          <p:sp>
            <p:nvSpPr>
              <p:cNvPr id="16423" name="Freeform 4866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Freeform 4867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4868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Freeform 4869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99"/>
                  <a:gd name="T1" fmla="*/ 12 h 12"/>
                  <a:gd name="T2" fmla="*/ 68 w 99"/>
                  <a:gd name="T3" fmla="*/ 0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12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Freeform 4870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16"/>
                  <a:gd name="T1" fmla="*/ 15552 h 2"/>
                  <a:gd name="T2" fmla="*/ 99730 w 16"/>
                  <a:gd name="T3" fmla="*/ 0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Freeform 4871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Freeform 4872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4873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4874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4875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6 h 19"/>
                  <a:gd name="T4" fmla="*/ 99 w 99"/>
                  <a:gd name="T5" fmla="*/ 6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6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4876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9665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1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4877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99"/>
                  <a:gd name="T1" fmla="*/ 25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2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5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4878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4879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8 w 99"/>
                  <a:gd name="T3" fmla="*/ 25 h 25"/>
                  <a:gd name="T4" fmla="*/ 99 w 99"/>
                  <a:gd name="T5" fmla="*/ 7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8" y="25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4880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9730 w 16"/>
                  <a:gd name="T3" fmla="*/ 38088 h 4"/>
                  <a:gd name="T4" fmla="*/ 145214 w 16"/>
                  <a:gd name="T5" fmla="*/ 9025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4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4881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98"/>
                  <a:gd name="T1" fmla="*/ 12 h 25"/>
                  <a:gd name="T2" fmla="*/ 68 w 98"/>
                  <a:gd name="T3" fmla="*/ 25 h 25"/>
                  <a:gd name="T4" fmla="*/ 98 w 98"/>
                  <a:gd name="T5" fmla="*/ 12 h 25"/>
                  <a:gd name="T6" fmla="*/ 31 w 98"/>
                  <a:gd name="T7" fmla="*/ 0 h 25"/>
                  <a:gd name="T8" fmla="*/ 0 w 98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2"/>
                    </a:moveTo>
                    <a:lnTo>
                      <a:pt x="68" y="25"/>
                    </a:lnTo>
                    <a:lnTo>
                      <a:pt x="98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4882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38088 h 4"/>
                  <a:gd name="T4" fmla="*/ 137868 w 16"/>
                  <a:gd name="T5" fmla="*/ 19769 h 4"/>
                  <a:gd name="T6" fmla="*/ 43671 w 16"/>
                  <a:gd name="T7" fmla="*/ 0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4883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4884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4885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4886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4887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6 h 12"/>
                  <a:gd name="T4" fmla="*/ 99 w 99"/>
                  <a:gd name="T5" fmla="*/ 12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6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4888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7776 h 2"/>
                  <a:gd name="T4" fmla="*/ 145214 w 16"/>
                  <a:gd name="T5" fmla="*/ 15552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1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4889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4890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4891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4892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4893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99"/>
                  <a:gd name="T1" fmla="*/ 7 h 13"/>
                  <a:gd name="T2" fmla="*/ 68 w 99"/>
                  <a:gd name="T3" fmla="*/ 0 h 13"/>
                  <a:gd name="T4" fmla="*/ 99 w 99"/>
                  <a:gd name="T5" fmla="*/ 13 h 13"/>
                  <a:gd name="T6" fmla="*/ 31 w 99"/>
                  <a:gd name="T7" fmla="*/ 13 h 13"/>
                  <a:gd name="T8" fmla="*/ 0 w 99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7"/>
                    </a:moveTo>
                    <a:lnTo>
                      <a:pt x="68" y="0"/>
                    </a:lnTo>
                    <a:lnTo>
                      <a:pt x="99" y="13"/>
                    </a:lnTo>
                    <a:lnTo>
                      <a:pt x="31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4894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16"/>
                  <a:gd name="T1" fmla="*/ 12337 h 2"/>
                  <a:gd name="T2" fmla="*/ 99730 w 16"/>
                  <a:gd name="T3" fmla="*/ 0 h 2"/>
                  <a:gd name="T4" fmla="*/ 145214 w 16"/>
                  <a:gd name="T5" fmla="*/ 23069 h 2"/>
                  <a:gd name="T6" fmla="*/ 45484 w 16"/>
                  <a:gd name="T7" fmla="*/ 23069 h 2"/>
                  <a:gd name="T8" fmla="*/ 0 w 16"/>
                  <a:gd name="T9" fmla="*/ 1233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4895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4896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4897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4898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4899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98"/>
                  <a:gd name="T1" fmla="*/ 13 h 25"/>
                  <a:gd name="T2" fmla="*/ 67 w 98"/>
                  <a:gd name="T3" fmla="*/ 0 h 25"/>
                  <a:gd name="T4" fmla="*/ 98 w 98"/>
                  <a:gd name="T5" fmla="*/ 19 h 25"/>
                  <a:gd name="T6" fmla="*/ 30 w 98"/>
                  <a:gd name="T7" fmla="*/ 25 h 25"/>
                  <a:gd name="T8" fmla="*/ 0 w 9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3"/>
                    </a:moveTo>
                    <a:lnTo>
                      <a:pt x="67" y="0"/>
                    </a:lnTo>
                    <a:lnTo>
                      <a:pt x="98" y="19"/>
                    </a:lnTo>
                    <a:lnTo>
                      <a:pt x="30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4900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0 h 4"/>
                  <a:gd name="T4" fmla="*/ 137868 w 16"/>
                  <a:gd name="T5" fmla="*/ 29063 h 4"/>
                  <a:gd name="T6" fmla="*/ 43671 w 16"/>
                  <a:gd name="T7" fmla="*/ 38088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4901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4902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4903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4904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4905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99"/>
                  <a:gd name="T1" fmla="*/ 19 h 25"/>
                  <a:gd name="T2" fmla="*/ 68 w 99"/>
                  <a:gd name="T3" fmla="*/ 0 h 25"/>
                  <a:gd name="T4" fmla="*/ 99 w 99"/>
                  <a:gd name="T5" fmla="*/ 19 h 25"/>
                  <a:gd name="T6" fmla="*/ 31 w 99"/>
                  <a:gd name="T7" fmla="*/ 25 h 25"/>
                  <a:gd name="T8" fmla="*/ 0 w 99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19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1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4906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16"/>
                  <a:gd name="T1" fmla="*/ 29063 h 4"/>
                  <a:gd name="T2" fmla="*/ 99730 w 16"/>
                  <a:gd name="T3" fmla="*/ 0 h 4"/>
                  <a:gd name="T4" fmla="*/ 145214 w 16"/>
                  <a:gd name="T5" fmla="*/ 29063 h 4"/>
                  <a:gd name="T6" fmla="*/ 45484 w 16"/>
                  <a:gd name="T7" fmla="*/ 38088 h 4"/>
                  <a:gd name="T8" fmla="*/ 0 w 16"/>
                  <a:gd name="T9" fmla="*/ 2906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4907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4908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4909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4910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4911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12 h 18"/>
                  <a:gd name="T6" fmla="*/ 31 w 99"/>
                  <a:gd name="T7" fmla="*/ 18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4912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15552 h 3"/>
                  <a:gd name="T6" fmla="*/ 45484 w 16"/>
                  <a:gd name="T7" fmla="*/ 23328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3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4913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4914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4915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4916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4917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2 w 99"/>
                  <a:gd name="T3" fmla="*/ 0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2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4918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0969 w 16"/>
                  <a:gd name="T3" fmla="*/ 0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4919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98"/>
                  <a:gd name="T1" fmla="*/ 13 h 31"/>
                  <a:gd name="T2" fmla="*/ 68 w 98"/>
                  <a:gd name="T3" fmla="*/ 31 h 31"/>
                  <a:gd name="T4" fmla="*/ 98 w 98"/>
                  <a:gd name="T5" fmla="*/ 19 h 31"/>
                  <a:gd name="T6" fmla="*/ 30 w 98"/>
                  <a:gd name="T7" fmla="*/ 0 h 31"/>
                  <a:gd name="T8" fmla="*/ 0 w 98"/>
                  <a:gd name="T9" fmla="*/ 1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13"/>
                    </a:moveTo>
                    <a:lnTo>
                      <a:pt x="68" y="31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4920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16"/>
                  <a:gd name="T1" fmla="*/ 17645 h 5"/>
                  <a:gd name="T2" fmla="*/ 94203 w 16"/>
                  <a:gd name="T3" fmla="*/ 45744 h 5"/>
                  <a:gd name="T4" fmla="*/ 137868 w 16"/>
                  <a:gd name="T5" fmla="*/ 28136 h 5"/>
                  <a:gd name="T6" fmla="*/ 43671 w 16"/>
                  <a:gd name="T7" fmla="*/ 0 h 5"/>
                  <a:gd name="T8" fmla="*/ 0 w 16"/>
                  <a:gd name="T9" fmla="*/ 1764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11" y="5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4921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98"/>
                  <a:gd name="T1" fmla="*/ 25 h 25"/>
                  <a:gd name="T2" fmla="*/ 61 w 98"/>
                  <a:gd name="T3" fmla="*/ 18 h 25"/>
                  <a:gd name="T4" fmla="*/ 98 w 98"/>
                  <a:gd name="T5" fmla="*/ 6 h 25"/>
                  <a:gd name="T6" fmla="*/ 31 w 98"/>
                  <a:gd name="T7" fmla="*/ 0 h 25"/>
                  <a:gd name="T8" fmla="*/ 0 w 98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25"/>
                    </a:moveTo>
                    <a:lnTo>
                      <a:pt x="61" y="18"/>
                    </a:lnTo>
                    <a:lnTo>
                      <a:pt x="98" y="6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4922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16"/>
                  <a:gd name="T1" fmla="*/ 38088 h 4"/>
                  <a:gd name="T2" fmla="*/ 85946 w 16"/>
                  <a:gd name="T3" fmla="*/ 29063 h 4"/>
                  <a:gd name="T4" fmla="*/ 137868 w 16"/>
                  <a:gd name="T5" fmla="*/ 9025 h 4"/>
                  <a:gd name="T6" fmla="*/ 43671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4923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4924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4925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99"/>
                  <a:gd name="T1" fmla="*/ 0 h 12"/>
                  <a:gd name="T2" fmla="*/ 68 w 99"/>
                  <a:gd name="T3" fmla="*/ 12 h 12"/>
                  <a:gd name="T4" fmla="*/ 99 w 99"/>
                  <a:gd name="T5" fmla="*/ 12 h 12"/>
                  <a:gd name="T6" fmla="*/ 31 w 99"/>
                  <a:gd name="T7" fmla="*/ 6 h 12"/>
                  <a:gd name="T8" fmla="*/ 0 w 9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0"/>
                    </a:moveTo>
                    <a:lnTo>
                      <a:pt x="68" y="12"/>
                    </a:lnTo>
                    <a:lnTo>
                      <a:pt x="99" y="12"/>
                    </a:lnTo>
                    <a:lnTo>
                      <a:pt x="3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4926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15552 h 2"/>
                  <a:gd name="T4" fmla="*/ 145214 w 16"/>
                  <a:gd name="T5" fmla="*/ 15552 h 2"/>
                  <a:gd name="T6" fmla="*/ 45484 w 16"/>
                  <a:gd name="T7" fmla="*/ 7776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4927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4928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4929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4930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4931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99"/>
                  <a:gd name="T1" fmla="*/ 6 h 25"/>
                  <a:gd name="T2" fmla="*/ 68 w 99"/>
                  <a:gd name="T3" fmla="*/ 0 h 25"/>
                  <a:gd name="T4" fmla="*/ 99 w 99"/>
                  <a:gd name="T5" fmla="*/ 25 h 25"/>
                  <a:gd name="T6" fmla="*/ 31 w 99"/>
                  <a:gd name="T7" fmla="*/ 19 h 25"/>
                  <a:gd name="T8" fmla="*/ 0 w 99"/>
                  <a:gd name="T9" fmla="*/ 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6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4932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16"/>
                  <a:gd name="T1" fmla="*/ 9025 h 4"/>
                  <a:gd name="T2" fmla="*/ 99730 w 16"/>
                  <a:gd name="T3" fmla="*/ 0 h 4"/>
                  <a:gd name="T4" fmla="*/ 145214 w 16"/>
                  <a:gd name="T5" fmla="*/ 38088 h 4"/>
                  <a:gd name="T6" fmla="*/ 45484 w 16"/>
                  <a:gd name="T7" fmla="*/ 29063 h 4"/>
                  <a:gd name="T8" fmla="*/ 0 w 16"/>
                  <a:gd name="T9" fmla="*/ 902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1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3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4933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05"/>
                  <a:gd name="T1" fmla="*/ 37 h 50"/>
                  <a:gd name="T2" fmla="*/ 68 w 105"/>
                  <a:gd name="T3" fmla="*/ 50 h 50"/>
                  <a:gd name="T4" fmla="*/ 105 w 105"/>
                  <a:gd name="T5" fmla="*/ 19 h 50"/>
                  <a:gd name="T6" fmla="*/ 37 w 105"/>
                  <a:gd name="T7" fmla="*/ 0 h 50"/>
                  <a:gd name="T8" fmla="*/ 0 w 105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0"/>
                  <a:gd name="T17" fmla="*/ 105 w 105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0">
                    <a:moveTo>
                      <a:pt x="0" y="37"/>
                    </a:moveTo>
                    <a:lnTo>
                      <a:pt x="68" y="50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4934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7"/>
                  <a:gd name="T1" fmla="*/ 56406 h 8"/>
                  <a:gd name="T2" fmla="*/ 98959 w 17"/>
                  <a:gd name="T3" fmla="*/ 76175 h 8"/>
                  <a:gd name="T4" fmla="*/ 152936 w 17"/>
                  <a:gd name="T5" fmla="*/ 29063 h 8"/>
                  <a:gd name="T6" fmla="*/ 53945 w 17"/>
                  <a:gd name="T7" fmla="*/ 0 h 8"/>
                  <a:gd name="T8" fmla="*/ 0 w 17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4935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4936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4937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0 h 43"/>
                  <a:gd name="T4" fmla="*/ 99 w 99"/>
                  <a:gd name="T5" fmla="*/ 37 h 43"/>
                  <a:gd name="T6" fmla="*/ 31 w 99"/>
                  <a:gd name="T7" fmla="*/ 43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4938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0 h 7"/>
                  <a:gd name="T4" fmla="*/ 145214 w 16"/>
                  <a:gd name="T5" fmla="*/ 52601 h 7"/>
                  <a:gd name="T6" fmla="*/ 45484 w 16"/>
                  <a:gd name="T7" fmla="*/ 61207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7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4939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05"/>
                  <a:gd name="T1" fmla="*/ 44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44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4940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7"/>
                  <a:gd name="T1" fmla="*/ 66012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4941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98"/>
                  <a:gd name="T1" fmla="*/ 38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4942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4943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0 h 56"/>
                  <a:gd name="T4" fmla="*/ 99 w 99"/>
                  <a:gd name="T5" fmla="*/ 44 h 56"/>
                  <a:gd name="T6" fmla="*/ 31 w 99"/>
                  <a:gd name="T7" fmla="*/ 56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0"/>
                    </a:lnTo>
                    <a:lnTo>
                      <a:pt x="99" y="44"/>
                    </a:lnTo>
                    <a:lnTo>
                      <a:pt x="31" y="5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4944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0 h 9"/>
                  <a:gd name="T4" fmla="*/ 145214 w 16"/>
                  <a:gd name="T5" fmla="*/ 66012 h 9"/>
                  <a:gd name="T6" fmla="*/ 45484 w 16"/>
                  <a:gd name="T7" fmla="*/ 8382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9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4945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4946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4947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25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4948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37595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4949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0 h 49"/>
                  <a:gd name="T4" fmla="*/ 99 w 99"/>
                  <a:gd name="T5" fmla="*/ 37 h 49"/>
                  <a:gd name="T6" fmla="*/ 31 w 99"/>
                  <a:gd name="T7" fmla="*/ 49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4950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0 h 8"/>
                  <a:gd name="T4" fmla="*/ 145214 w 16"/>
                  <a:gd name="T5" fmla="*/ 52148 h 8"/>
                  <a:gd name="T6" fmla="*/ 45484 w 16"/>
                  <a:gd name="T7" fmla="*/ 68919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4951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4952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4953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99"/>
                  <a:gd name="T1" fmla="*/ 25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2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25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4954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16"/>
                  <a:gd name="T1" fmla="*/ 38088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3808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4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4955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0 h 37"/>
                  <a:gd name="T4" fmla="*/ 105 w 105"/>
                  <a:gd name="T5" fmla="*/ 24 h 37"/>
                  <a:gd name="T6" fmla="*/ 37 w 105"/>
                  <a:gd name="T7" fmla="*/ 37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0"/>
                    </a:lnTo>
                    <a:lnTo>
                      <a:pt x="105" y="24"/>
                    </a:lnTo>
                    <a:lnTo>
                      <a:pt x="37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4956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0 h 6"/>
                  <a:gd name="T4" fmla="*/ 152936 w 17"/>
                  <a:gd name="T5" fmla="*/ 36124 h 6"/>
                  <a:gd name="T6" fmla="*/ 53945 w 17"/>
                  <a:gd name="T7" fmla="*/ 53465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0"/>
                    </a:lnTo>
                    <a:lnTo>
                      <a:pt x="17" y="4"/>
                    </a:lnTo>
                    <a:lnTo>
                      <a:pt x="6" y="6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4957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98"/>
                  <a:gd name="T1" fmla="*/ 12 h 37"/>
                  <a:gd name="T2" fmla="*/ 67 w 98"/>
                  <a:gd name="T3" fmla="*/ 37 h 37"/>
                  <a:gd name="T4" fmla="*/ 98 w 98"/>
                  <a:gd name="T5" fmla="*/ 18 h 37"/>
                  <a:gd name="T6" fmla="*/ 30 w 98"/>
                  <a:gd name="T7" fmla="*/ 0 h 37"/>
                  <a:gd name="T8" fmla="*/ 0 w 98"/>
                  <a:gd name="T9" fmla="*/ 1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12"/>
                    </a:moveTo>
                    <a:lnTo>
                      <a:pt x="67" y="37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4958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16"/>
                  <a:gd name="T1" fmla="*/ 17341 h 6"/>
                  <a:gd name="T2" fmla="*/ 94203 w 16"/>
                  <a:gd name="T3" fmla="*/ 53465 h 6"/>
                  <a:gd name="T4" fmla="*/ 137868 w 16"/>
                  <a:gd name="T5" fmla="*/ 27417 h 6"/>
                  <a:gd name="T6" fmla="*/ 43671 w 16"/>
                  <a:gd name="T7" fmla="*/ 0 h 6"/>
                  <a:gd name="T8" fmla="*/ 0 w 16"/>
                  <a:gd name="T9" fmla="*/ 1734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2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4959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05"/>
                  <a:gd name="T1" fmla="*/ 24 h 24"/>
                  <a:gd name="T2" fmla="*/ 68 w 105"/>
                  <a:gd name="T3" fmla="*/ 0 h 24"/>
                  <a:gd name="T4" fmla="*/ 105 w 105"/>
                  <a:gd name="T5" fmla="*/ 12 h 24"/>
                  <a:gd name="T6" fmla="*/ 37 w 105"/>
                  <a:gd name="T7" fmla="*/ 12 h 24"/>
                  <a:gd name="T8" fmla="*/ 0 w 10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"/>
                  <a:gd name="T17" fmla="*/ 105 w 10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">
                    <a:moveTo>
                      <a:pt x="0" y="24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4960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7"/>
                  <a:gd name="T1" fmla="*/ 31104 h 4"/>
                  <a:gd name="T2" fmla="*/ 98959 w 17"/>
                  <a:gd name="T3" fmla="*/ 0 h 4"/>
                  <a:gd name="T4" fmla="*/ 152936 w 17"/>
                  <a:gd name="T5" fmla="*/ 15552 h 4"/>
                  <a:gd name="T6" fmla="*/ 53945 w 17"/>
                  <a:gd name="T7" fmla="*/ 15552 h 4"/>
                  <a:gd name="T8" fmla="*/ 0 w 17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4961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99"/>
                  <a:gd name="T1" fmla="*/ 0 h 13"/>
                  <a:gd name="T2" fmla="*/ 68 w 99"/>
                  <a:gd name="T3" fmla="*/ 13 h 13"/>
                  <a:gd name="T4" fmla="*/ 99 w 99"/>
                  <a:gd name="T5" fmla="*/ 13 h 13"/>
                  <a:gd name="T6" fmla="*/ 31 w 99"/>
                  <a:gd name="T7" fmla="*/ 0 h 13"/>
                  <a:gd name="T8" fmla="*/ 0 w 9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0"/>
                    </a:moveTo>
                    <a:lnTo>
                      <a:pt x="68" y="13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4962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23069 h 2"/>
                  <a:gd name="T4" fmla="*/ 145214 w 16"/>
                  <a:gd name="T5" fmla="*/ 23069 h 2"/>
                  <a:gd name="T6" fmla="*/ 45484 w 16"/>
                  <a:gd name="T7" fmla="*/ 0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4963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3 h 25"/>
                  <a:gd name="T4" fmla="*/ 105 w 105"/>
                  <a:gd name="T5" fmla="*/ 7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3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4964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19769 h 4"/>
                  <a:gd name="T4" fmla="*/ 152936 w 17"/>
                  <a:gd name="T5" fmla="*/ 9025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4965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4966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4967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99"/>
                  <a:gd name="T1" fmla="*/ 0 h 25"/>
                  <a:gd name="T2" fmla="*/ 68 w 99"/>
                  <a:gd name="T3" fmla="*/ 6 h 25"/>
                  <a:gd name="T4" fmla="*/ 99 w 99"/>
                  <a:gd name="T5" fmla="*/ 25 h 25"/>
                  <a:gd name="T6" fmla="*/ 31 w 99"/>
                  <a:gd name="T7" fmla="*/ 25 h 25"/>
                  <a:gd name="T8" fmla="*/ 0 w 9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0"/>
                    </a:moveTo>
                    <a:lnTo>
                      <a:pt x="68" y="6"/>
                    </a:lnTo>
                    <a:lnTo>
                      <a:pt x="99" y="25"/>
                    </a:lnTo>
                    <a:lnTo>
                      <a:pt x="3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4968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9025 h 4"/>
                  <a:gd name="T4" fmla="*/ 145214 w 16"/>
                  <a:gd name="T5" fmla="*/ 38088 h 4"/>
                  <a:gd name="T6" fmla="*/ 45484 w 16"/>
                  <a:gd name="T7" fmla="*/ 38088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1"/>
                    </a:lnTo>
                    <a:lnTo>
                      <a:pt x="16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4969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2 h 31"/>
                  <a:gd name="T6" fmla="*/ 37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4970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54252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4971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4972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4973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99"/>
                  <a:gd name="T1" fmla="*/ 13 h 50"/>
                  <a:gd name="T2" fmla="*/ 68 w 99"/>
                  <a:gd name="T3" fmla="*/ 0 h 50"/>
                  <a:gd name="T4" fmla="*/ 99 w 99"/>
                  <a:gd name="T5" fmla="*/ 43 h 50"/>
                  <a:gd name="T6" fmla="*/ 31 w 99"/>
                  <a:gd name="T7" fmla="*/ 50 h 50"/>
                  <a:gd name="T8" fmla="*/ 0 w 99"/>
                  <a:gd name="T9" fmla="*/ 1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13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4974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16"/>
                  <a:gd name="T1" fmla="*/ 19769 h 8"/>
                  <a:gd name="T2" fmla="*/ 99730 w 16"/>
                  <a:gd name="T3" fmla="*/ 0 h 8"/>
                  <a:gd name="T4" fmla="*/ 145214 w 16"/>
                  <a:gd name="T5" fmla="*/ 67150 h 8"/>
                  <a:gd name="T6" fmla="*/ 45484 w 16"/>
                  <a:gd name="T7" fmla="*/ 76175 h 8"/>
                  <a:gd name="T8" fmla="*/ 0 w 16"/>
                  <a:gd name="T9" fmla="*/ 1976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4975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4976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4977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4978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4979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98"/>
                  <a:gd name="T1" fmla="*/ 31 h 75"/>
                  <a:gd name="T2" fmla="*/ 68 w 98"/>
                  <a:gd name="T3" fmla="*/ 0 h 75"/>
                  <a:gd name="T4" fmla="*/ 98 w 98"/>
                  <a:gd name="T5" fmla="*/ 62 h 75"/>
                  <a:gd name="T6" fmla="*/ 31 w 98"/>
                  <a:gd name="T7" fmla="*/ 75 h 75"/>
                  <a:gd name="T8" fmla="*/ 0 w 98"/>
                  <a:gd name="T9" fmla="*/ 3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5"/>
                  <a:gd name="T17" fmla="*/ 98 w 9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5">
                    <a:moveTo>
                      <a:pt x="0" y="31"/>
                    </a:moveTo>
                    <a:lnTo>
                      <a:pt x="68" y="0"/>
                    </a:lnTo>
                    <a:lnTo>
                      <a:pt x="98" y="62"/>
                    </a:lnTo>
                    <a:lnTo>
                      <a:pt x="31" y="7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4980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16"/>
                  <a:gd name="T1" fmla="*/ 47344 h 12"/>
                  <a:gd name="T2" fmla="*/ 94203 w 16"/>
                  <a:gd name="T3" fmla="*/ 0 h 12"/>
                  <a:gd name="T4" fmla="*/ 137868 w 16"/>
                  <a:gd name="T5" fmla="*/ 96175 h 12"/>
                  <a:gd name="T6" fmla="*/ 43671 w 16"/>
                  <a:gd name="T7" fmla="*/ 114494 h 12"/>
                  <a:gd name="T8" fmla="*/ 0 w 16"/>
                  <a:gd name="T9" fmla="*/ 4734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5"/>
                    </a:moveTo>
                    <a:lnTo>
                      <a:pt x="11" y="0"/>
                    </a:lnTo>
                    <a:lnTo>
                      <a:pt x="16" y="10"/>
                    </a:lnTo>
                    <a:lnTo>
                      <a:pt x="5" y="1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4981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4982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4983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4984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4985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99"/>
                  <a:gd name="T1" fmla="*/ 50 h 87"/>
                  <a:gd name="T2" fmla="*/ 68 w 99"/>
                  <a:gd name="T3" fmla="*/ 0 h 87"/>
                  <a:gd name="T4" fmla="*/ 99 w 99"/>
                  <a:gd name="T5" fmla="*/ 68 h 87"/>
                  <a:gd name="T6" fmla="*/ 31 w 99"/>
                  <a:gd name="T7" fmla="*/ 87 h 87"/>
                  <a:gd name="T8" fmla="*/ 0 w 99"/>
                  <a:gd name="T9" fmla="*/ 5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50"/>
                    </a:moveTo>
                    <a:lnTo>
                      <a:pt x="68" y="0"/>
                    </a:lnTo>
                    <a:lnTo>
                      <a:pt x="99" y="68"/>
                    </a:lnTo>
                    <a:lnTo>
                      <a:pt x="31" y="8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4986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16"/>
                  <a:gd name="T1" fmla="*/ 74646 h 14"/>
                  <a:gd name="T2" fmla="*/ 99730 w 16"/>
                  <a:gd name="T3" fmla="*/ 0 h 14"/>
                  <a:gd name="T4" fmla="*/ 145214 w 16"/>
                  <a:gd name="T5" fmla="*/ 101523 h 14"/>
                  <a:gd name="T6" fmla="*/ 45484 w 16"/>
                  <a:gd name="T7" fmla="*/ 129829 h 14"/>
                  <a:gd name="T8" fmla="*/ 0 w 16"/>
                  <a:gd name="T9" fmla="*/ 7464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8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4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4987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4988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4989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24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4990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4991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0 h 80"/>
                  <a:gd name="T4" fmla="*/ 105 w 105"/>
                  <a:gd name="T5" fmla="*/ 62 h 80"/>
                  <a:gd name="T6" fmla="*/ 37 w 105"/>
                  <a:gd name="T7" fmla="*/ 8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0"/>
                    </a:lnTo>
                    <a:lnTo>
                      <a:pt x="105" y="62"/>
                    </a:lnTo>
                    <a:lnTo>
                      <a:pt x="37" y="8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4992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0 h 13"/>
                  <a:gd name="T4" fmla="*/ 152936 w 17"/>
                  <a:gd name="T5" fmla="*/ 89034 h 13"/>
                  <a:gd name="T6" fmla="*/ 53945 w 17"/>
                  <a:gd name="T7" fmla="*/ 114671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0"/>
                    </a:lnTo>
                    <a:lnTo>
                      <a:pt x="17" y="10"/>
                    </a:lnTo>
                    <a:lnTo>
                      <a:pt x="6" y="13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4993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4994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4995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99"/>
                  <a:gd name="T1" fmla="*/ 19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19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4996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16"/>
                  <a:gd name="T1" fmla="*/ 29555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2955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3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4997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0 h 55"/>
                  <a:gd name="T4" fmla="*/ 99 w 99"/>
                  <a:gd name="T5" fmla="*/ 37 h 55"/>
                  <a:gd name="T6" fmla="*/ 37 w 99"/>
                  <a:gd name="T7" fmla="*/ 55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7" y="5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4998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0 h 9"/>
                  <a:gd name="T4" fmla="*/ 145214 w 16"/>
                  <a:gd name="T5" fmla="*/ 51572 h 9"/>
                  <a:gd name="T6" fmla="*/ 54252 w 16"/>
                  <a:gd name="T7" fmla="*/ 7667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6" y="9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4999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99"/>
                  <a:gd name="T1" fmla="*/ 0 h 24"/>
                  <a:gd name="T2" fmla="*/ 68 w 99"/>
                  <a:gd name="T3" fmla="*/ 24 h 24"/>
                  <a:gd name="T4" fmla="*/ 99 w 99"/>
                  <a:gd name="T5" fmla="*/ 18 h 24"/>
                  <a:gd name="T6" fmla="*/ 31 w 99"/>
                  <a:gd name="T7" fmla="*/ 0 h 24"/>
                  <a:gd name="T8" fmla="*/ 0 w 9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0"/>
                    </a:moveTo>
                    <a:lnTo>
                      <a:pt x="68" y="2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5000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31104 h 4"/>
                  <a:gd name="T4" fmla="*/ 145214 w 16"/>
                  <a:gd name="T5" fmla="*/ 23328 h 4"/>
                  <a:gd name="T6" fmla="*/ 45484 w 16"/>
                  <a:gd name="T7" fmla="*/ 0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5001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98"/>
                  <a:gd name="T1" fmla="*/ 31 h 31"/>
                  <a:gd name="T2" fmla="*/ 68 w 98"/>
                  <a:gd name="T3" fmla="*/ 0 h 31"/>
                  <a:gd name="T4" fmla="*/ 98 w 98"/>
                  <a:gd name="T5" fmla="*/ 18 h 31"/>
                  <a:gd name="T6" fmla="*/ 37 w 98"/>
                  <a:gd name="T7" fmla="*/ 25 h 31"/>
                  <a:gd name="T8" fmla="*/ 0 w 98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31"/>
                    </a:moveTo>
                    <a:lnTo>
                      <a:pt x="68" y="0"/>
                    </a:lnTo>
                    <a:lnTo>
                      <a:pt x="98" y="18"/>
                    </a:lnTo>
                    <a:lnTo>
                      <a:pt x="37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5002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16"/>
                  <a:gd name="T1" fmla="*/ 45744 h 5"/>
                  <a:gd name="T2" fmla="*/ 94203 w 16"/>
                  <a:gd name="T3" fmla="*/ 0 h 5"/>
                  <a:gd name="T4" fmla="*/ 137868 w 16"/>
                  <a:gd name="T5" fmla="*/ 28136 h 5"/>
                  <a:gd name="T6" fmla="*/ 52148 w 16"/>
                  <a:gd name="T7" fmla="*/ 3694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4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5003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5004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5005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13 h 31"/>
                  <a:gd name="T4" fmla="*/ 99 w 99"/>
                  <a:gd name="T5" fmla="*/ 31 h 31"/>
                  <a:gd name="T6" fmla="*/ 31 w 99"/>
                  <a:gd name="T7" fmla="*/ 19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13"/>
                    </a:lnTo>
                    <a:lnTo>
                      <a:pt x="99" y="31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5006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17645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2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5007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0 h 19"/>
                  <a:gd name="T4" fmla="*/ 99 w 99"/>
                  <a:gd name="T5" fmla="*/ 0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5008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5009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5010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5011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99"/>
                  <a:gd name="T1" fmla="*/ 6 h 49"/>
                  <a:gd name="T2" fmla="*/ 68 w 99"/>
                  <a:gd name="T3" fmla="*/ 0 h 49"/>
                  <a:gd name="T4" fmla="*/ 99 w 99"/>
                  <a:gd name="T5" fmla="*/ 43 h 49"/>
                  <a:gd name="T6" fmla="*/ 31 w 99"/>
                  <a:gd name="T7" fmla="*/ 49 h 49"/>
                  <a:gd name="T8" fmla="*/ 0 w 99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6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5012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16"/>
                  <a:gd name="T1" fmla="*/ 8514 h 8"/>
                  <a:gd name="T2" fmla="*/ 99730 w 16"/>
                  <a:gd name="T3" fmla="*/ 0 h 8"/>
                  <a:gd name="T4" fmla="*/ 145214 w 16"/>
                  <a:gd name="T5" fmla="*/ 60435 h 8"/>
                  <a:gd name="T6" fmla="*/ 45484 w 16"/>
                  <a:gd name="T7" fmla="*/ 68919 h 8"/>
                  <a:gd name="T8" fmla="*/ 0 w 16"/>
                  <a:gd name="T9" fmla="*/ 851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5013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5014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5015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74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74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5016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102716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5017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98"/>
                  <a:gd name="T1" fmla="*/ 30 h 92"/>
                  <a:gd name="T2" fmla="*/ 68 w 98"/>
                  <a:gd name="T3" fmla="*/ 0 h 92"/>
                  <a:gd name="T4" fmla="*/ 98 w 98"/>
                  <a:gd name="T5" fmla="*/ 68 h 92"/>
                  <a:gd name="T6" fmla="*/ 30 w 98"/>
                  <a:gd name="T7" fmla="*/ 92 h 92"/>
                  <a:gd name="T8" fmla="*/ 0 w 98"/>
                  <a:gd name="T9" fmla="*/ 3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30"/>
                    </a:moveTo>
                    <a:lnTo>
                      <a:pt x="68" y="0"/>
                    </a:lnTo>
                    <a:lnTo>
                      <a:pt x="98" y="68"/>
                    </a:lnTo>
                    <a:lnTo>
                      <a:pt x="30" y="9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5018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16"/>
                  <a:gd name="T1" fmla="*/ 43823 h 15"/>
                  <a:gd name="T2" fmla="*/ 94203 w 16"/>
                  <a:gd name="T3" fmla="*/ 0 h 15"/>
                  <a:gd name="T4" fmla="*/ 137868 w 16"/>
                  <a:gd name="T5" fmla="*/ 94834 h 15"/>
                  <a:gd name="T6" fmla="*/ 43671 w 16"/>
                  <a:gd name="T7" fmla="*/ 130119 h 15"/>
                  <a:gd name="T8" fmla="*/ 0 w 16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5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5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5019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5020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5021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5022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5023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99"/>
                  <a:gd name="T1" fmla="*/ 55 h 123"/>
                  <a:gd name="T2" fmla="*/ 68 w 99"/>
                  <a:gd name="T3" fmla="*/ 0 h 123"/>
                  <a:gd name="T4" fmla="*/ 99 w 99"/>
                  <a:gd name="T5" fmla="*/ 86 h 123"/>
                  <a:gd name="T6" fmla="*/ 31 w 99"/>
                  <a:gd name="T7" fmla="*/ 123 h 123"/>
                  <a:gd name="T8" fmla="*/ 0 w 99"/>
                  <a:gd name="T9" fmla="*/ 5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55"/>
                    </a:moveTo>
                    <a:lnTo>
                      <a:pt x="68" y="0"/>
                    </a:lnTo>
                    <a:lnTo>
                      <a:pt x="99" y="86"/>
                    </a:lnTo>
                    <a:lnTo>
                      <a:pt x="31" y="12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5024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16"/>
                  <a:gd name="T1" fmla="*/ 78634 h 20"/>
                  <a:gd name="T2" fmla="*/ 99730 w 16"/>
                  <a:gd name="T3" fmla="*/ 0 h 20"/>
                  <a:gd name="T4" fmla="*/ 145214 w 16"/>
                  <a:gd name="T5" fmla="*/ 123037 h 20"/>
                  <a:gd name="T6" fmla="*/ 45484 w 16"/>
                  <a:gd name="T7" fmla="*/ 175835 h 20"/>
                  <a:gd name="T8" fmla="*/ 0 w 16"/>
                  <a:gd name="T9" fmla="*/ 7863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9"/>
                    </a:moveTo>
                    <a:lnTo>
                      <a:pt x="11" y="0"/>
                    </a:lnTo>
                    <a:lnTo>
                      <a:pt x="16" y="14"/>
                    </a:lnTo>
                    <a:lnTo>
                      <a:pt x="5" y="2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5025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5026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5027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5028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5029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05"/>
                  <a:gd name="T1" fmla="*/ 68 h 130"/>
                  <a:gd name="T2" fmla="*/ 68 w 105"/>
                  <a:gd name="T3" fmla="*/ 0 h 130"/>
                  <a:gd name="T4" fmla="*/ 105 w 105"/>
                  <a:gd name="T5" fmla="*/ 93 h 130"/>
                  <a:gd name="T6" fmla="*/ 37 w 105"/>
                  <a:gd name="T7" fmla="*/ 130 h 130"/>
                  <a:gd name="T8" fmla="*/ 0 w 105"/>
                  <a:gd name="T9" fmla="*/ 68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68"/>
                    </a:moveTo>
                    <a:lnTo>
                      <a:pt x="68" y="0"/>
                    </a:lnTo>
                    <a:lnTo>
                      <a:pt x="105" y="93"/>
                    </a:lnTo>
                    <a:lnTo>
                      <a:pt x="37" y="13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Freeform 5030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7"/>
                  <a:gd name="T1" fmla="*/ 99865 h 21"/>
                  <a:gd name="T2" fmla="*/ 98959 w 17"/>
                  <a:gd name="T3" fmla="*/ 0 h 21"/>
                  <a:gd name="T4" fmla="*/ 152936 w 17"/>
                  <a:gd name="T5" fmla="*/ 136655 h 21"/>
                  <a:gd name="T6" fmla="*/ 53945 w 17"/>
                  <a:gd name="T7" fmla="*/ 190958 h 21"/>
                  <a:gd name="T8" fmla="*/ 0 w 17"/>
                  <a:gd name="T9" fmla="*/ 9986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1"/>
                    </a:moveTo>
                    <a:lnTo>
                      <a:pt x="11" y="0"/>
                    </a:lnTo>
                    <a:lnTo>
                      <a:pt x="17" y="15"/>
                    </a:lnTo>
                    <a:lnTo>
                      <a:pt x="6" y="2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Freeform 5031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Freeform 5032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Freeform 5033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99"/>
                  <a:gd name="T1" fmla="*/ 25 h 55"/>
                  <a:gd name="T2" fmla="*/ 68 w 99"/>
                  <a:gd name="T3" fmla="*/ 55 h 55"/>
                  <a:gd name="T4" fmla="*/ 99 w 99"/>
                  <a:gd name="T5" fmla="*/ 25 h 55"/>
                  <a:gd name="T6" fmla="*/ 31 w 99"/>
                  <a:gd name="T7" fmla="*/ 0 h 55"/>
                  <a:gd name="T8" fmla="*/ 0 w 99"/>
                  <a:gd name="T9" fmla="*/ 2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25"/>
                    </a:moveTo>
                    <a:lnTo>
                      <a:pt x="68" y="5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Freeform 5034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16"/>
                  <a:gd name="T1" fmla="*/ 33538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3353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4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Freeform 5035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99"/>
                  <a:gd name="T1" fmla="*/ 75 h 112"/>
                  <a:gd name="T2" fmla="*/ 68 w 99"/>
                  <a:gd name="T3" fmla="*/ 0 h 112"/>
                  <a:gd name="T4" fmla="*/ 99 w 99"/>
                  <a:gd name="T5" fmla="*/ 81 h 112"/>
                  <a:gd name="T6" fmla="*/ 31 w 99"/>
                  <a:gd name="T7" fmla="*/ 112 h 112"/>
                  <a:gd name="T8" fmla="*/ 0 w 99"/>
                  <a:gd name="T9" fmla="*/ 75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2"/>
                  <a:gd name="T17" fmla="*/ 99 w 99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2">
                    <a:moveTo>
                      <a:pt x="0" y="75"/>
                    </a:moveTo>
                    <a:lnTo>
                      <a:pt x="68" y="0"/>
                    </a:lnTo>
                    <a:lnTo>
                      <a:pt x="99" y="81"/>
                    </a:lnTo>
                    <a:lnTo>
                      <a:pt x="31" y="11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Freeform 5036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16"/>
                  <a:gd name="T1" fmla="*/ 112510 h 18"/>
                  <a:gd name="T2" fmla="*/ 99730 w 16"/>
                  <a:gd name="T3" fmla="*/ 0 h 18"/>
                  <a:gd name="T4" fmla="*/ 145214 w 16"/>
                  <a:gd name="T5" fmla="*/ 121414 h 18"/>
                  <a:gd name="T6" fmla="*/ 45484 w 16"/>
                  <a:gd name="T7" fmla="*/ 167913 h 18"/>
                  <a:gd name="T8" fmla="*/ 0 w 16"/>
                  <a:gd name="T9" fmla="*/ 11251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8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Freeform 5037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98"/>
                  <a:gd name="T1" fmla="*/ 6 h 37"/>
                  <a:gd name="T2" fmla="*/ 68 w 98"/>
                  <a:gd name="T3" fmla="*/ 37 h 37"/>
                  <a:gd name="T4" fmla="*/ 98 w 98"/>
                  <a:gd name="T5" fmla="*/ 25 h 37"/>
                  <a:gd name="T6" fmla="*/ 31 w 98"/>
                  <a:gd name="T7" fmla="*/ 0 h 37"/>
                  <a:gd name="T8" fmla="*/ 0 w 98"/>
                  <a:gd name="T9" fmla="*/ 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6"/>
                    </a:moveTo>
                    <a:lnTo>
                      <a:pt x="68" y="37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Freeform 5038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16"/>
                  <a:gd name="T1" fmla="*/ 8670 h 6"/>
                  <a:gd name="T2" fmla="*/ 94203 w 16"/>
                  <a:gd name="T3" fmla="*/ 53465 h 6"/>
                  <a:gd name="T4" fmla="*/ 137868 w 16"/>
                  <a:gd name="T5" fmla="*/ 36124 h 6"/>
                  <a:gd name="T6" fmla="*/ 43671 w 16"/>
                  <a:gd name="T7" fmla="*/ 0 h 6"/>
                  <a:gd name="T8" fmla="*/ 0 w 16"/>
                  <a:gd name="T9" fmla="*/ 867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1"/>
                    </a:moveTo>
                    <a:lnTo>
                      <a:pt x="11" y="6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Freeform 5039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7 w 98"/>
                  <a:gd name="T3" fmla="*/ 0 h 74"/>
                  <a:gd name="T4" fmla="*/ 98 w 98"/>
                  <a:gd name="T5" fmla="*/ 50 h 74"/>
                  <a:gd name="T6" fmla="*/ 30 w 98"/>
                  <a:gd name="T7" fmla="*/ 74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7" y="0"/>
                    </a:lnTo>
                    <a:lnTo>
                      <a:pt x="98" y="50"/>
                    </a:lnTo>
                    <a:lnTo>
                      <a:pt x="30" y="7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Freeform 5040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0 h 12"/>
                  <a:gd name="T4" fmla="*/ 137868 w 16"/>
                  <a:gd name="T5" fmla="*/ 70806 h 12"/>
                  <a:gd name="T6" fmla="*/ 43671 w 16"/>
                  <a:gd name="T7" fmla="*/ 106936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5" y="1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Freeform 5041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24 h 31"/>
                  <a:gd name="T4" fmla="*/ 99 w 99"/>
                  <a:gd name="T5" fmla="*/ 31 h 31"/>
                  <a:gd name="T6" fmla="*/ 31 w 99"/>
                  <a:gd name="T7" fmla="*/ 18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24"/>
                    </a:lnTo>
                    <a:lnTo>
                      <a:pt x="99" y="3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Freeform 5042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36940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4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Freeform 5043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0 h 37"/>
                  <a:gd name="T4" fmla="*/ 99 w 99"/>
                  <a:gd name="T5" fmla="*/ 25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Freeform 5044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0 h 6"/>
                  <a:gd name="T4" fmla="*/ 145214 w 16"/>
                  <a:gd name="T5" fmla="*/ 36124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Freeform 5045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Freeform 5046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Freeform 5047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99"/>
                  <a:gd name="T1" fmla="*/ 0 h 49"/>
                  <a:gd name="T2" fmla="*/ 68 w 99"/>
                  <a:gd name="T3" fmla="*/ 12 h 49"/>
                  <a:gd name="T4" fmla="*/ 99 w 99"/>
                  <a:gd name="T5" fmla="*/ 49 h 49"/>
                  <a:gd name="T6" fmla="*/ 31 w 99"/>
                  <a:gd name="T7" fmla="*/ 43 h 49"/>
                  <a:gd name="T8" fmla="*/ 0 w 9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0"/>
                    </a:moveTo>
                    <a:lnTo>
                      <a:pt x="68" y="12"/>
                    </a:lnTo>
                    <a:lnTo>
                      <a:pt x="99" y="49"/>
                    </a:lnTo>
                    <a:lnTo>
                      <a:pt x="3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Freeform 5048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16770 h 8"/>
                  <a:gd name="T4" fmla="*/ 145214 w 16"/>
                  <a:gd name="T5" fmla="*/ 68919 h 8"/>
                  <a:gd name="T6" fmla="*/ 45484 w 16"/>
                  <a:gd name="T7" fmla="*/ 60435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2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Freeform 5049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0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Freeform 5050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Freeform 5051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Freeform 5052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Freeform 5053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98"/>
                  <a:gd name="T1" fmla="*/ 13 h 81"/>
                  <a:gd name="T2" fmla="*/ 67 w 98"/>
                  <a:gd name="T3" fmla="*/ 0 h 81"/>
                  <a:gd name="T4" fmla="*/ 98 w 98"/>
                  <a:gd name="T5" fmla="*/ 68 h 81"/>
                  <a:gd name="T6" fmla="*/ 30 w 98"/>
                  <a:gd name="T7" fmla="*/ 81 h 81"/>
                  <a:gd name="T8" fmla="*/ 0 w 98"/>
                  <a:gd name="T9" fmla="*/ 1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13"/>
                    </a:moveTo>
                    <a:lnTo>
                      <a:pt x="67" y="0"/>
                    </a:lnTo>
                    <a:lnTo>
                      <a:pt x="98" y="68"/>
                    </a:lnTo>
                    <a:lnTo>
                      <a:pt x="30" y="8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Freeform 5054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16"/>
                  <a:gd name="T1" fmla="*/ 18132 h 13"/>
                  <a:gd name="T2" fmla="*/ 94203 w 16"/>
                  <a:gd name="T3" fmla="*/ 0 h 13"/>
                  <a:gd name="T4" fmla="*/ 137868 w 16"/>
                  <a:gd name="T5" fmla="*/ 104004 h 13"/>
                  <a:gd name="T6" fmla="*/ 43671 w 16"/>
                  <a:gd name="T7" fmla="*/ 122173 h 13"/>
                  <a:gd name="T8" fmla="*/ 0 w 16"/>
                  <a:gd name="T9" fmla="*/ 1813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2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Freeform 5055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6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Freeform 5056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8804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Freeform 5057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Freeform 5058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Freeform 5059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99"/>
                  <a:gd name="T1" fmla="*/ 43 h 129"/>
                  <a:gd name="T2" fmla="*/ 68 w 99"/>
                  <a:gd name="T3" fmla="*/ 0 h 129"/>
                  <a:gd name="T4" fmla="*/ 99 w 99"/>
                  <a:gd name="T5" fmla="*/ 98 h 129"/>
                  <a:gd name="T6" fmla="*/ 31 w 99"/>
                  <a:gd name="T7" fmla="*/ 129 h 129"/>
                  <a:gd name="T8" fmla="*/ 0 w 99"/>
                  <a:gd name="T9" fmla="*/ 43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43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1" y="12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Freeform 5060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16"/>
                  <a:gd name="T1" fmla="*/ 61207 h 21"/>
                  <a:gd name="T2" fmla="*/ 99730 w 16"/>
                  <a:gd name="T3" fmla="*/ 0 h 21"/>
                  <a:gd name="T4" fmla="*/ 145214 w 16"/>
                  <a:gd name="T5" fmla="*/ 139541 h 21"/>
                  <a:gd name="T6" fmla="*/ 45484 w 16"/>
                  <a:gd name="T7" fmla="*/ 183579 h 21"/>
                  <a:gd name="T8" fmla="*/ 0 w 16"/>
                  <a:gd name="T9" fmla="*/ 6120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Freeform 5061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1 w 98"/>
                  <a:gd name="T3" fmla="*/ 50 h 50"/>
                  <a:gd name="T4" fmla="*/ 98 w 98"/>
                  <a:gd name="T5" fmla="*/ 19 h 50"/>
                  <a:gd name="T6" fmla="*/ 31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1" y="50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Freeform 5062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85946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Freeform 5063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Freeform 5064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Freeform 5065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05"/>
                  <a:gd name="T1" fmla="*/ 74 h 167"/>
                  <a:gd name="T2" fmla="*/ 68 w 105"/>
                  <a:gd name="T3" fmla="*/ 0 h 167"/>
                  <a:gd name="T4" fmla="*/ 105 w 105"/>
                  <a:gd name="T5" fmla="*/ 117 h 167"/>
                  <a:gd name="T6" fmla="*/ 37 w 105"/>
                  <a:gd name="T7" fmla="*/ 167 h 167"/>
                  <a:gd name="T8" fmla="*/ 0 w 105"/>
                  <a:gd name="T9" fmla="*/ 74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74"/>
                    </a:moveTo>
                    <a:lnTo>
                      <a:pt x="68" y="0"/>
                    </a:lnTo>
                    <a:lnTo>
                      <a:pt x="105" y="117"/>
                    </a:lnTo>
                    <a:lnTo>
                      <a:pt x="37" y="1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3" name="Group 5066"/>
            <p:cNvGrpSpPr>
              <a:grpSpLocks/>
            </p:cNvGrpSpPr>
            <p:nvPr/>
          </p:nvGrpSpPr>
          <p:grpSpPr bwMode="auto">
            <a:xfrm>
              <a:off x="1478" y="2107"/>
              <a:ext cx="3390" cy="778"/>
              <a:chOff x="1478" y="2107"/>
              <a:chExt cx="3390" cy="778"/>
            </a:xfrm>
          </p:grpSpPr>
          <p:sp>
            <p:nvSpPr>
              <p:cNvPr id="16223" name="Freeform 5067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7"/>
                  <a:gd name="T1" fmla="*/ 108383 h 27"/>
                  <a:gd name="T2" fmla="*/ 98959 w 17"/>
                  <a:gd name="T3" fmla="*/ 0 h 27"/>
                  <a:gd name="T4" fmla="*/ 152936 w 17"/>
                  <a:gd name="T5" fmla="*/ 172727 h 27"/>
                  <a:gd name="T6" fmla="*/ 53945 w 17"/>
                  <a:gd name="T7" fmla="*/ 244420 h 27"/>
                  <a:gd name="T8" fmla="*/ 0 w 17"/>
                  <a:gd name="T9" fmla="*/ 10838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2"/>
                    </a:moveTo>
                    <a:lnTo>
                      <a:pt x="11" y="0"/>
                    </a:lnTo>
                    <a:lnTo>
                      <a:pt x="17" y="19"/>
                    </a:lnTo>
                    <a:lnTo>
                      <a:pt x="6" y="2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4" name="Freeform 5068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99"/>
                  <a:gd name="T1" fmla="*/ 44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4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5" name="Freeform 5069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6" name="Freeform 5070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99"/>
                  <a:gd name="T1" fmla="*/ 30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0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7" name="Freeform 5071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16"/>
                  <a:gd name="T1" fmla="*/ 41529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415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5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8" name="Freeform 5072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99"/>
                  <a:gd name="T1" fmla="*/ 86 h 167"/>
                  <a:gd name="T2" fmla="*/ 68 w 99"/>
                  <a:gd name="T3" fmla="*/ 0 h 167"/>
                  <a:gd name="T4" fmla="*/ 99 w 99"/>
                  <a:gd name="T5" fmla="*/ 111 h 167"/>
                  <a:gd name="T6" fmla="*/ 31 w 99"/>
                  <a:gd name="T7" fmla="*/ 167 h 167"/>
                  <a:gd name="T8" fmla="*/ 0 w 99"/>
                  <a:gd name="T9" fmla="*/ 86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86"/>
                    </a:moveTo>
                    <a:lnTo>
                      <a:pt x="68" y="0"/>
                    </a:lnTo>
                    <a:lnTo>
                      <a:pt x="99" y="111"/>
                    </a:lnTo>
                    <a:lnTo>
                      <a:pt x="31" y="16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9" name="Freeform 5073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16"/>
                  <a:gd name="T1" fmla="*/ 127316 h 27"/>
                  <a:gd name="T2" fmla="*/ 99730 w 16"/>
                  <a:gd name="T3" fmla="*/ 0 h 27"/>
                  <a:gd name="T4" fmla="*/ 145214 w 16"/>
                  <a:gd name="T5" fmla="*/ 162553 h 27"/>
                  <a:gd name="T6" fmla="*/ 45484 w 16"/>
                  <a:gd name="T7" fmla="*/ 244420 h 27"/>
                  <a:gd name="T8" fmla="*/ 0 w 16"/>
                  <a:gd name="T9" fmla="*/ 12731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4"/>
                    </a:moveTo>
                    <a:lnTo>
                      <a:pt x="11" y="0"/>
                    </a:lnTo>
                    <a:lnTo>
                      <a:pt x="16" y="18"/>
                    </a:lnTo>
                    <a:lnTo>
                      <a:pt x="5" y="2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0" name="Freeform 5074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1" name="Freeform 5075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2" name="Freeform 5076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98"/>
                  <a:gd name="T1" fmla="*/ 12 h 49"/>
                  <a:gd name="T2" fmla="*/ 68 w 98"/>
                  <a:gd name="T3" fmla="*/ 49 h 49"/>
                  <a:gd name="T4" fmla="*/ 98 w 98"/>
                  <a:gd name="T5" fmla="*/ 25 h 49"/>
                  <a:gd name="T6" fmla="*/ 30 w 98"/>
                  <a:gd name="T7" fmla="*/ 0 h 49"/>
                  <a:gd name="T8" fmla="*/ 0 w 98"/>
                  <a:gd name="T9" fmla="*/ 1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12"/>
                    </a:moveTo>
                    <a:lnTo>
                      <a:pt x="68" y="49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3" name="Freeform 5077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16"/>
                  <a:gd name="T1" fmla="*/ 16770 h 8"/>
                  <a:gd name="T2" fmla="*/ 94203 w 16"/>
                  <a:gd name="T3" fmla="*/ 68919 h 8"/>
                  <a:gd name="T4" fmla="*/ 137868 w 16"/>
                  <a:gd name="T5" fmla="*/ 35151 h 8"/>
                  <a:gd name="T6" fmla="*/ 43671 w 16"/>
                  <a:gd name="T7" fmla="*/ 0 h 8"/>
                  <a:gd name="T8" fmla="*/ 0 w 16"/>
                  <a:gd name="T9" fmla="*/ 1677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8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4" name="Freeform 5078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99"/>
                  <a:gd name="T1" fmla="*/ 86 h 136"/>
                  <a:gd name="T2" fmla="*/ 68 w 99"/>
                  <a:gd name="T3" fmla="*/ 0 h 136"/>
                  <a:gd name="T4" fmla="*/ 99 w 99"/>
                  <a:gd name="T5" fmla="*/ 93 h 136"/>
                  <a:gd name="T6" fmla="*/ 31 w 99"/>
                  <a:gd name="T7" fmla="*/ 136 h 136"/>
                  <a:gd name="T8" fmla="*/ 0 w 99"/>
                  <a:gd name="T9" fmla="*/ 8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86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3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5" name="Freeform 5079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16"/>
                  <a:gd name="T1" fmla="*/ 127104 h 22"/>
                  <a:gd name="T2" fmla="*/ 99730 w 16"/>
                  <a:gd name="T3" fmla="*/ 0 h 22"/>
                  <a:gd name="T4" fmla="*/ 145214 w 16"/>
                  <a:gd name="T5" fmla="*/ 135852 h 22"/>
                  <a:gd name="T6" fmla="*/ 45484 w 16"/>
                  <a:gd name="T7" fmla="*/ 198677 h 22"/>
                  <a:gd name="T8" fmla="*/ 0 w 16"/>
                  <a:gd name="T9" fmla="*/ 12710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2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6" name="Freeform 5080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99"/>
                  <a:gd name="T1" fmla="*/ 0 h 37"/>
                  <a:gd name="T2" fmla="*/ 68 w 99"/>
                  <a:gd name="T3" fmla="*/ 37 h 37"/>
                  <a:gd name="T4" fmla="*/ 99 w 99"/>
                  <a:gd name="T5" fmla="*/ 31 h 37"/>
                  <a:gd name="T6" fmla="*/ 31 w 99"/>
                  <a:gd name="T7" fmla="*/ 7 h 37"/>
                  <a:gd name="T8" fmla="*/ 0 w 99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0"/>
                    </a:moveTo>
                    <a:lnTo>
                      <a:pt x="68" y="37"/>
                    </a:lnTo>
                    <a:lnTo>
                      <a:pt x="99" y="31"/>
                    </a:lnTo>
                    <a:lnTo>
                      <a:pt x="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7" name="Freeform 5081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16"/>
                  <a:gd name="T1" fmla="*/ 0 h 6"/>
                  <a:gd name="T2" fmla="*/ 99730 w 16"/>
                  <a:gd name="T3" fmla="*/ 53465 h 6"/>
                  <a:gd name="T4" fmla="*/ 145214 w 16"/>
                  <a:gd name="T5" fmla="*/ 44795 h 6"/>
                  <a:gd name="T6" fmla="*/ 45484 w 16"/>
                  <a:gd name="T7" fmla="*/ 8670 h 6"/>
                  <a:gd name="T8" fmla="*/ 0 w 1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0"/>
                    </a:moveTo>
                    <a:lnTo>
                      <a:pt x="11" y="6"/>
                    </a:lnTo>
                    <a:lnTo>
                      <a:pt x="16" y="5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8" name="Freeform 5082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99"/>
                  <a:gd name="T1" fmla="*/ 62 h 87"/>
                  <a:gd name="T2" fmla="*/ 62 w 99"/>
                  <a:gd name="T3" fmla="*/ 0 h 87"/>
                  <a:gd name="T4" fmla="*/ 99 w 99"/>
                  <a:gd name="T5" fmla="*/ 56 h 87"/>
                  <a:gd name="T6" fmla="*/ 31 w 99"/>
                  <a:gd name="T7" fmla="*/ 87 h 87"/>
                  <a:gd name="T8" fmla="*/ 0 w 99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62"/>
                    </a:moveTo>
                    <a:lnTo>
                      <a:pt x="62" y="0"/>
                    </a:lnTo>
                    <a:lnTo>
                      <a:pt x="99" y="56"/>
                    </a:lnTo>
                    <a:lnTo>
                      <a:pt x="31" y="8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9" name="Freeform 5083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16"/>
                  <a:gd name="T1" fmla="*/ 92413 h 14"/>
                  <a:gd name="T2" fmla="*/ 90969 w 16"/>
                  <a:gd name="T3" fmla="*/ 0 h 14"/>
                  <a:gd name="T4" fmla="*/ 145214 w 16"/>
                  <a:gd name="T5" fmla="*/ 83532 h 14"/>
                  <a:gd name="T6" fmla="*/ 45484 w 16"/>
                  <a:gd name="T7" fmla="*/ 129829 h 14"/>
                  <a:gd name="T8" fmla="*/ 0 w 16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0"/>
                    </a:lnTo>
                    <a:lnTo>
                      <a:pt x="16" y="9"/>
                    </a:lnTo>
                    <a:lnTo>
                      <a:pt x="5" y="14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0" name="Freeform 5084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1" name="Freeform 5085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2" name="Freeform 5086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99"/>
                  <a:gd name="T1" fmla="*/ 0 h 50"/>
                  <a:gd name="T2" fmla="*/ 68 w 99"/>
                  <a:gd name="T3" fmla="*/ 31 h 50"/>
                  <a:gd name="T4" fmla="*/ 99 w 99"/>
                  <a:gd name="T5" fmla="*/ 50 h 50"/>
                  <a:gd name="T6" fmla="*/ 31 w 99"/>
                  <a:gd name="T7" fmla="*/ 37 h 50"/>
                  <a:gd name="T8" fmla="*/ 0 w 9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0"/>
                    </a:moveTo>
                    <a:lnTo>
                      <a:pt x="68" y="31"/>
                    </a:lnTo>
                    <a:lnTo>
                      <a:pt x="99" y="50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3" name="Freeform 5087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47344 h 8"/>
                  <a:gd name="T4" fmla="*/ 145214 w 16"/>
                  <a:gd name="T5" fmla="*/ 76175 h 8"/>
                  <a:gd name="T6" fmla="*/ 45484 w 16"/>
                  <a:gd name="T7" fmla="*/ 56406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5"/>
                    </a:lnTo>
                    <a:lnTo>
                      <a:pt x="16" y="8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4" name="Freeform 5088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8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8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5" name="Freeform 5089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27417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6" name="Freeform 5090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24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7" name="Freeform 5091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3515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8" name="Freeform 5092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 h 68"/>
                  <a:gd name="T4" fmla="*/ 99 w 99"/>
                  <a:gd name="T5" fmla="*/ 62 h 68"/>
                  <a:gd name="T6" fmla="*/ 31 w 99"/>
                  <a:gd name="T7" fmla="*/ 68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"/>
                    </a:lnTo>
                    <a:lnTo>
                      <a:pt x="99" y="62"/>
                    </a:lnTo>
                    <a:lnTo>
                      <a:pt x="31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9" name="Freeform 5093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753 h 11"/>
                  <a:gd name="T4" fmla="*/ 145214 w 16"/>
                  <a:gd name="T5" fmla="*/ 90496 h 11"/>
                  <a:gd name="T6" fmla="*/ 45484 w 16"/>
                  <a:gd name="T7" fmla="*/ 99206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"/>
                    </a:lnTo>
                    <a:lnTo>
                      <a:pt x="16" y="10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0" name="Freeform 5094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6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1" name="Freeform 5095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9025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2" name="Freeform 5096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3" name="Freeform 5097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4" name="Freeform 5098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99"/>
                  <a:gd name="T1" fmla="*/ 25 h 123"/>
                  <a:gd name="T2" fmla="*/ 68 w 99"/>
                  <a:gd name="T3" fmla="*/ 0 h 123"/>
                  <a:gd name="T4" fmla="*/ 99 w 99"/>
                  <a:gd name="T5" fmla="*/ 93 h 123"/>
                  <a:gd name="T6" fmla="*/ 31 w 99"/>
                  <a:gd name="T7" fmla="*/ 123 h 123"/>
                  <a:gd name="T8" fmla="*/ 0 w 99"/>
                  <a:gd name="T9" fmla="*/ 2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25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5" name="Freeform 5099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16"/>
                  <a:gd name="T1" fmla="*/ 35818 h 20"/>
                  <a:gd name="T2" fmla="*/ 99730 w 16"/>
                  <a:gd name="T3" fmla="*/ 0 h 20"/>
                  <a:gd name="T4" fmla="*/ 145214 w 16"/>
                  <a:gd name="T5" fmla="*/ 131659 h 20"/>
                  <a:gd name="T6" fmla="*/ 45484 w 16"/>
                  <a:gd name="T7" fmla="*/ 175835 h 20"/>
                  <a:gd name="T8" fmla="*/ 0 w 16"/>
                  <a:gd name="T9" fmla="*/ 358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6" name="Freeform 5100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05"/>
                  <a:gd name="T1" fmla="*/ 31 h 31"/>
                  <a:gd name="T2" fmla="*/ 68 w 105"/>
                  <a:gd name="T3" fmla="*/ 31 h 31"/>
                  <a:gd name="T4" fmla="*/ 105 w 105"/>
                  <a:gd name="T5" fmla="*/ 6 h 31"/>
                  <a:gd name="T6" fmla="*/ 37 w 105"/>
                  <a:gd name="T7" fmla="*/ 0 h 31"/>
                  <a:gd name="T8" fmla="*/ 0 w 105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1"/>
                  <a:gd name="T17" fmla="*/ 105 w 10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1">
                    <a:moveTo>
                      <a:pt x="0" y="31"/>
                    </a:moveTo>
                    <a:lnTo>
                      <a:pt x="68" y="31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7" name="Freeform 5101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7"/>
                  <a:gd name="T1" fmla="*/ 45744 h 5"/>
                  <a:gd name="T2" fmla="*/ 98959 w 17"/>
                  <a:gd name="T3" fmla="*/ 45744 h 5"/>
                  <a:gd name="T4" fmla="*/ 152936 w 17"/>
                  <a:gd name="T5" fmla="*/ 8804 h 5"/>
                  <a:gd name="T6" fmla="*/ 53945 w 17"/>
                  <a:gd name="T7" fmla="*/ 0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5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8" name="Freeform 5102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93"/>
                  <a:gd name="T1" fmla="*/ 43 h 68"/>
                  <a:gd name="T2" fmla="*/ 68 w 93"/>
                  <a:gd name="T3" fmla="*/ 68 h 68"/>
                  <a:gd name="T4" fmla="*/ 93 w 93"/>
                  <a:gd name="T5" fmla="*/ 24 h 68"/>
                  <a:gd name="T6" fmla="*/ 25 w 93"/>
                  <a:gd name="T7" fmla="*/ 0 h 68"/>
                  <a:gd name="T8" fmla="*/ 0 w 93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8"/>
                  <a:gd name="T17" fmla="*/ 93 w 9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9" name="Freeform 5103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15"/>
                  <a:gd name="T1" fmla="*/ 62826 h 11"/>
                  <a:gd name="T2" fmla="*/ 100558 w 15"/>
                  <a:gd name="T3" fmla="*/ 99206 h 11"/>
                  <a:gd name="T4" fmla="*/ 137497 w 15"/>
                  <a:gd name="T5" fmla="*/ 36609 h 11"/>
                  <a:gd name="T6" fmla="*/ 36940 w 15"/>
                  <a:gd name="T7" fmla="*/ 0 h 11"/>
                  <a:gd name="T8" fmla="*/ 0 w 15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7"/>
                    </a:moveTo>
                    <a:lnTo>
                      <a:pt x="11" y="11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0" name="Freeform 5104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05"/>
                  <a:gd name="T1" fmla="*/ 62 h 179"/>
                  <a:gd name="T2" fmla="*/ 68 w 105"/>
                  <a:gd name="T3" fmla="*/ 0 h 179"/>
                  <a:gd name="T4" fmla="*/ 105 w 105"/>
                  <a:gd name="T5" fmla="*/ 124 h 179"/>
                  <a:gd name="T6" fmla="*/ 37 w 105"/>
                  <a:gd name="T7" fmla="*/ 179 h 179"/>
                  <a:gd name="T8" fmla="*/ 0 w 105"/>
                  <a:gd name="T9" fmla="*/ 6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62"/>
                    </a:moveTo>
                    <a:lnTo>
                      <a:pt x="68" y="0"/>
                    </a:lnTo>
                    <a:lnTo>
                      <a:pt x="105" y="124"/>
                    </a:lnTo>
                    <a:lnTo>
                      <a:pt x="37" y="17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1" name="Freeform 5105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7"/>
                  <a:gd name="T1" fmla="*/ 90068 h 29"/>
                  <a:gd name="T2" fmla="*/ 98959 w 17"/>
                  <a:gd name="T3" fmla="*/ 0 h 29"/>
                  <a:gd name="T4" fmla="*/ 152936 w 17"/>
                  <a:gd name="T5" fmla="*/ 178494 h 29"/>
                  <a:gd name="T6" fmla="*/ 53945 w 17"/>
                  <a:gd name="T7" fmla="*/ 259871 h 29"/>
                  <a:gd name="T8" fmla="*/ 0 w 17"/>
                  <a:gd name="T9" fmla="*/ 9006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10"/>
                    </a:moveTo>
                    <a:lnTo>
                      <a:pt x="11" y="0"/>
                    </a:lnTo>
                    <a:lnTo>
                      <a:pt x="17" y="20"/>
                    </a:lnTo>
                    <a:lnTo>
                      <a:pt x="6" y="29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2" name="Freeform 5106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05"/>
                  <a:gd name="T1" fmla="*/ 37 h 49"/>
                  <a:gd name="T2" fmla="*/ 68 w 105"/>
                  <a:gd name="T3" fmla="*/ 49 h 49"/>
                  <a:gd name="T4" fmla="*/ 105 w 105"/>
                  <a:gd name="T5" fmla="*/ 12 h 49"/>
                  <a:gd name="T6" fmla="*/ 37 w 105"/>
                  <a:gd name="T7" fmla="*/ 0 h 49"/>
                  <a:gd name="T8" fmla="*/ 0 w 105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37"/>
                    </a:moveTo>
                    <a:lnTo>
                      <a:pt x="68" y="49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3" name="Freeform 5107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7"/>
                  <a:gd name="T1" fmla="*/ 52148 h 8"/>
                  <a:gd name="T2" fmla="*/ 98959 w 17"/>
                  <a:gd name="T3" fmla="*/ 68919 h 8"/>
                  <a:gd name="T4" fmla="*/ 152936 w 17"/>
                  <a:gd name="T5" fmla="*/ 16770 h 8"/>
                  <a:gd name="T6" fmla="*/ 53945 w 17"/>
                  <a:gd name="T7" fmla="*/ 0 h 8"/>
                  <a:gd name="T8" fmla="*/ 0 w 17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4" name="Freeform 5108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5" name="Freeform 5109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6" name="Freeform 5110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99"/>
                  <a:gd name="T1" fmla="*/ 93 h 204"/>
                  <a:gd name="T2" fmla="*/ 68 w 99"/>
                  <a:gd name="T3" fmla="*/ 0 h 204"/>
                  <a:gd name="T4" fmla="*/ 99 w 99"/>
                  <a:gd name="T5" fmla="*/ 136 h 204"/>
                  <a:gd name="T6" fmla="*/ 31 w 99"/>
                  <a:gd name="T7" fmla="*/ 204 h 204"/>
                  <a:gd name="T8" fmla="*/ 0 w 99"/>
                  <a:gd name="T9" fmla="*/ 93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93"/>
                    </a:moveTo>
                    <a:lnTo>
                      <a:pt x="68" y="0"/>
                    </a:lnTo>
                    <a:lnTo>
                      <a:pt x="99" y="136"/>
                    </a:lnTo>
                    <a:lnTo>
                      <a:pt x="31" y="204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7" name="Freeform 5111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16"/>
                  <a:gd name="T1" fmla="*/ 135852 h 33"/>
                  <a:gd name="T2" fmla="*/ 99730 w 16"/>
                  <a:gd name="T3" fmla="*/ 0 h 33"/>
                  <a:gd name="T4" fmla="*/ 145214 w 16"/>
                  <a:gd name="T5" fmla="*/ 198677 h 33"/>
                  <a:gd name="T6" fmla="*/ 45484 w 16"/>
                  <a:gd name="T7" fmla="*/ 297883 h 33"/>
                  <a:gd name="T8" fmla="*/ 0 w 16"/>
                  <a:gd name="T9" fmla="*/ 13585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15"/>
                    </a:moveTo>
                    <a:lnTo>
                      <a:pt x="11" y="0"/>
                    </a:lnTo>
                    <a:lnTo>
                      <a:pt x="16" y="22"/>
                    </a:lnTo>
                    <a:lnTo>
                      <a:pt x="5" y="33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8" name="Freeform 5112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9" name="Freeform 5113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0" name="Freeform 5114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98"/>
                  <a:gd name="T1" fmla="*/ 24 h 61"/>
                  <a:gd name="T2" fmla="*/ 67 w 98"/>
                  <a:gd name="T3" fmla="*/ 61 h 61"/>
                  <a:gd name="T4" fmla="*/ 98 w 98"/>
                  <a:gd name="T5" fmla="*/ 30 h 61"/>
                  <a:gd name="T6" fmla="*/ 30 w 98"/>
                  <a:gd name="T7" fmla="*/ 0 h 61"/>
                  <a:gd name="T8" fmla="*/ 0 w 98"/>
                  <a:gd name="T9" fmla="*/ 2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24"/>
                    </a:moveTo>
                    <a:lnTo>
                      <a:pt x="67" y="61"/>
                    </a:lnTo>
                    <a:lnTo>
                      <a:pt x="98" y="3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1" name="Freeform 5115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16"/>
                  <a:gd name="T1" fmla="*/ 33154 h 10"/>
                  <a:gd name="T2" fmla="*/ 94203 w 16"/>
                  <a:gd name="T3" fmla="*/ 84430 h 10"/>
                  <a:gd name="T4" fmla="*/ 137868 w 16"/>
                  <a:gd name="T5" fmla="*/ 41529 h 10"/>
                  <a:gd name="T6" fmla="*/ 43671 w 16"/>
                  <a:gd name="T7" fmla="*/ 0 h 10"/>
                  <a:gd name="T8" fmla="*/ 0 w 16"/>
                  <a:gd name="T9" fmla="*/ 3315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4"/>
                    </a:moveTo>
                    <a:lnTo>
                      <a:pt x="11" y="1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2" name="Freeform 5116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99"/>
                  <a:gd name="T1" fmla="*/ 105 h 198"/>
                  <a:gd name="T2" fmla="*/ 62 w 99"/>
                  <a:gd name="T3" fmla="*/ 0 h 198"/>
                  <a:gd name="T4" fmla="*/ 99 w 99"/>
                  <a:gd name="T5" fmla="*/ 123 h 198"/>
                  <a:gd name="T6" fmla="*/ 31 w 99"/>
                  <a:gd name="T7" fmla="*/ 198 h 198"/>
                  <a:gd name="T8" fmla="*/ 0 w 99"/>
                  <a:gd name="T9" fmla="*/ 105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105"/>
                    </a:moveTo>
                    <a:lnTo>
                      <a:pt x="62" y="0"/>
                    </a:lnTo>
                    <a:lnTo>
                      <a:pt x="99" y="123"/>
                    </a:lnTo>
                    <a:lnTo>
                      <a:pt x="31" y="19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3" name="Freeform 5117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16"/>
                  <a:gd name="T1" fmla="*/ 153982 h 32"/>
                  <a:gd name="T2" fmla="*/ 90969 w 16"/>
                  <a:gd name="T3" fmla="*/ 0 h 32"/>
                  <a:gd name="T4" fmla="*/ 145214 w 16"/>
                  <a:gd name="T5" fmla="*/ 181702 h 32"/>
                  <a:gd name="T6" fmla="*/ 45484 w 16"/>
                  <a:gd name="T7" fmla="*/ 290200 h 32"/>
                  <a:gd name="T8" fmla="*/ 0 w 16"/>
                  <a:gd name="T9" fmla="*/ 15398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7"/>
                    </a:moveTo>
                    <a:lnTo>
                      <a:pt x="10" y="0"/>
                    </a:lnTo>
                    <a:lnTo>
                      <a:pt x="16" y="20"/>
                    </a:lnTo>
                    <a:lnTo>
                      <a:pt x="5" y="3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4" name="Freeform 5118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99"/>
                  <a:gd name="T1" fmla="*/ 6 h 50"/>
                  <a:gd name="T2" fmla="*/ 68 w 99"/>
                  <a:gd name="T3" fmla="*/ 50 h 50"/>
                  <a:gd name="T4" fmla="*/ 99 w 99"/>
                  <a:gd name="T5" fmla="*/ 31 h 50"/>
                  <a:gd name="T6" fmla="*/ 31 w 99"/>
                  <a:gd name="T7" fmla="*/ 0 h 50"/>
                  <a:gd name="T8" fmla="*/ 0 w 99"/>
                  <a:gd name="T9" fmla="*/ 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6"/>
                    </a:moveTo>
                    <a:lnTo>
                      <a:pt x="68" y="5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5" name="Freeform 5119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16"/>
                  <a:gd name="T1" fmla="*/ 9025 h 8"/>
                  <a:gd name="T2" fmla="*/ 99730 w 16"/>
                  <a:gd name="T3" fmla="*/ 76175 h 8"/>
                  <a:gd name="T4" fmla="*/ 145214 w 16"/>
                  <a:gd name="T5" fmla="*/ 47344 h 8"/>
                  <a:gd name="T6" fmla="*/ 45484 w 16"/>
                  <a:gd name="T7" fmla="*/ 0 h 8"/>
                  <a:gd name="T8" fmla="*/ 0 w 16"/>
                  <a:gd name="T9" fmla="*/ 902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8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6" name="Freeform 5120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04"/>
                  <a:gd name="T1" fmla="*/ 98 h 154"/>
                  <a:gd name="T2" fmla="*/ 67 w 104"/>
                  <a:gd name="T3" fmla="*/ 0 h 154"/>
                  <a:gd name="T4" fmla="*/ 104 w 104"/>
                  <a:gd name="T5" fmla="*/ 98 h 154"/>
                  <a:gd name="T6" fmla="*/ 37 w 104"/>
                  <a:gd name="T7" fmla="*/ 154 h 154"/>
                  <a:gd name="T8" fmla="*/ 0 w 104"/>
                  <a:gd name="T9" fmla="*/ 9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4"/>
                  <a:gd name="T17" fmla="*/ 104 w 10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4">
                    <a:moveTo>
                      <a:pt x="0" y="98"/>
                    </a:moveTo>
                    <a:lnTo>
                      <a:pt x="67" y="0"/>
                    </a:lnTo>
                    <a:lnTo>
                      <a:pt x="104" y="98"/>
                    </a:lnTo>
                    <a:lnTo>
                      <a:pt x="37" y="15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7" name="Freeform 5121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7"/>
                  <a:gd name="T1" fmla="*/ 142598 h 25"/>
                  <a:gd name="T2" fmla="*/ 93863 w 17"/>
                  <a:gd name="T3" fmla="*/ 0 h 25"/>
                  <a:gd name="T4" fmla="*/ 145624 w 17"/>
                  <a:gd name="T5" fmla="*/ 142598 h 25"/>
                  <a:gd name="T6" fmla="*/ 51761 w 17"/>
                  <a:gd name="T7" fmla="*/ 221828 h 25"/>
                  <a:gd name="T8" fmla="*/ 0 w 17"/>
                  <a:gd name="T9" fmla="*/ 14259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6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6" y="25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8" name="Freeform 5122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99"/>
                  <a:gd name="T1" fmla="*/ 0 h 43"/>
                  <a:gd name="T2" fmla="*/ 68 w 99"/>
                  <a:gd name="T3" fmla="*/ 43 h 43"/>
                  <a:gd name="T4" fmla="*/ 99 w 99"/>
                  <a:gd name="T5" fmla="*/ 43 h 43"/>
                  <a:gd name="T6" fmla="*/ 31 w 99"/>
                  <a:gd name="T7" fmla="*/ 19 h 43"/>
                  <a:gd name="T8" fmla="*/ 0 w 9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0"/>
                    </a:moveTo>
                    <a:lnTo>
                      <a:pt x="68" y="43"/>
                    </a:lnTo>
                    <a:lnTo>
                      <a:pt x="99" y="43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9" name="Freeform 5123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16"/>
                  <a:gd name="T1" fmla="*/ 0 h 7"/>
                  <a:gd name="T2" fmla="*/ 99730 w 16"/>
                  <a:gd name="T3" fmla="*/ 61207 h 7"/>
                  <a:gd name="T4" fmla="*/ 145214 w 16"/>
                  <a:gd name="T5" fmla="*/ 61207 h 7"/>
                  <a:gd name="T6" fmla="*/ 45484 w 16"/>
                  <a:gd name="T7" fmla="*/ 25732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0"/>
                    </a:moveTo>
                    <a:lnTo>
                      <a:pt x="11" y="7"/>
                    </a:lnTo>
                    <a:lnTo>
                      <a:pt x="16" y="7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0" name="Freeform 5124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05"/>
                  <a:gd name="T1" fmla="*/ 74 h 92"/>
                  <a:gd name="T2" fmla="*/ 68 w 105"/>
                  <a:gd name="T3" fmla="*/ 0 h 92"/>
                  <a:gd name="T4" fmla="*/ 105 w 105"/>
                  <a:gd name="T5" fmla="*/ 55 h 92"/>
                  <a:gd name="T6" fmla="*/ 37 w 105"/>
                  <a:gd name="T7" fmla="*/ 92 h 92"/>
                  <a:gd name="T8" fmla="*/ 0 w 105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74"/>
                    </a:moveTo>
                    <a:lnTo>
                      <a:pt x="68" y="0"/>
                    </a:lnTo>
                    <a:lnTo>
                      <a:pt x="105" y="55"/>
                    </a:lnTo>
                    <a:lnTo>
                      <a:pt x="37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1" name="Freeform 5125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7"/>
                  <a:gd name="T1" fmla="*/ 104763 h 15"/>
                  <a:gd name="T2" fmla="*/ 98959 w 17"/>
                  <a:gd name="T3" fmla="*/ 0 h 15"/>
                  <a:gd name="T4" fmla="*/ 152936 w 17"/>
                  <a:gd name="T5" fmla="*/ 77758 h 15"/>
                  <a:gd name="T6" fmla="*/ 53945 w 17"/>
                  <a:gd name="T7" fmla="*/ 130119 h 15"/>
                  <a:gd name="T8" fmla="*/ 0 w 17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2"/>
                    </a:moveTo>
                    <a:lnTo>
                      <a:pt x="11" y="0"/>
                    </a:lnTo>
                    <a:lnTo>
                      <a:pt x="17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2" name="Freeform 5126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3" name="Freeform 5127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" name="Freeform 5128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31 h 68"/>
                  <a:gd name="T4" fmla="*/ 99 w 99"/>
                  <a:gd name="T5" fmla="*/ 68 h 68"/>
                  <a:gd name="T6" fmla="*/ 31 w 99"/>
                  <a:gd name="T7" fmla="*/ 56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31"/>
                    </a:lnTo>
                    <a:lnTo>
                      <a:pt x="99" y="68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5" name="Freeform 5129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45362 h 11"/>
                  <a:gd name="T4" fmla="*/ 145214 w 16"/>
                  <a:gd name="T5" fmla="*/ 99206 h 11"/>
                  <a:gd name="T6" fmla="*/ 45484 w 16"/>
                  <a:gd name="T7" fmla="*/ 81742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5"/>
                    </a:lnTo>
                    <a:lnTo>
                      <a:pt x="16" y="11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6" name="Freeform 5130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0 h 43"/>
                  <a:gd name="T4" fmla="*/ 105 w 105"/>
                  <a:gd name="T5" fmla="*/ 19 h 43"/>
                  <a:gd name="T6" fmla="*/ 37 w 105"/>
                  <a:gd name="T7" fmla="*/ 37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0"/>
                    </a:lnTo>
                    <a:lnTo>
                      <a:pt x="105" y="19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7" name="Freeform 5131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0 h 7"/>
                  <a:gd name="T4" fmla="*/ 152936 w 17"/>
                  <a:gd name="T5" fmla="*/ 25732 h 7"/>
                  <a:gd name="T6" fmla="*/ 53945 w 17"/>
                  <a:gd name="T7" fmla="*/ 52601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8" name="Freeform 5132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9" name="Freeform 5133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0" name="Freeform 5134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0 h 93"/>
                  <a:gd name="T4" fmla="*/ 98 w 98"/>
                  <a:gd name="T5" fmla="*/ 80 h 93"/>
                  <a:gd name="T6" fmla="*/ 31 w 98"/>
                  <a:gd name="T7" fmla="*/ 93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0"/>
                    </a:lnTo>
                    <a:lnTo>
                      <a:pt x="98" y="80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1" name="Freeform 5135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0 h 15"/>
                  <a:gd name="T4" fmla="*/ 137868 w 16"/>
                  <a:gd name="T5" fmla="*/ 119623 h 15"/>
                  <a:gd name="T6" fmla="*/ 43671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2" name="Freeform 5136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6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3" name="Freeform 5137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9025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4" name="Freeform 5138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5" name="Freeform 5139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6" name="Freeform 5140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05"/>
                  <a:gd name="T1" fmla="*/ 37 h 161"/>
                  <a:gd name="T2" fmla="*/ 74 w 105"/>
                  <a:gd name="T3" fmla="*/ 0 h 161"/>
                  <a:gd name="T4" fmla="*/ 105 w 105"/>
                  <a:gd name="T5" fmla="*/ 118 h 161"/>
                  <a:gd name="T6" fmla="*/ 37 w 105"/>
                  <a:gd name="T7" fmla="*/ 161 h 161"/>
                  <a:gd name="T8" fmla="*/ 0 w 105"/>
                  <a:gd name="T9" fmla="*/ 37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37"/>
                    </a:moveTo>
                    <a:lnTo>
                      <a:pt x="74" y="0"/>
                    </a:lnTo>
                    <a:lnTo>
                      <a:pt x="105" y="118"/>
                    </a:lnTo>
                    <a:lnTo>
                      <a:pt x="37" y="16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7" name="Freeform 5141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7"/>
                  <a:gd name="T1" fmla="*/ 54375 h 26"/>
                  <a:gd name="T2" fmla="*/ 107693 w 17"/>
                  <a:gd name="T3" fmla="*/ 0 h 26"/>
                  <a:gd name="T4" fmla="*/ 152936 w 17"/>
                  <a:gd name="T5" fmla="*/ 173589 h 26"/>
                  <a:gd name="T6" fmla="*/ 53945 w 17"/>
                  <a:gd name="T7" fmla="*/ 236738 h 26"/>
                  <a:gd name="T8" fmla="*/ 0 w 17"/>
                  <a:gd name="T9" fmla="*/ 5437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6"/>
                    </a:moveTo>
                    <a:lnTo>
                      <a:pt x="12" y="0"/>
                    </a:lnTo>
                    <a:lnTo>
                      <a:pt x="17" y="19"/>
                    </a:lnTo>
                    <a:lnTo>
                      <a:pt x="6" y="2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8" name="Freeform 5142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98"/>
                  <a:gd name="T1" fmla="*/ 37 h 37"/>
                  <a:gd name="T2" fmla="*/ 68 w 98"/>
                  <a:gd name="T3" fmla="*/ 37 h 37"/>
                  <a:gd name="T4" fmla="*/ 98 w 98"/>
                  <a:gd name="T5" fmla="*/ 13 h 37"/>
                  <a:gd name="T6" fmla="*/ 37 w 98"/>
                  <a:gd name="T7" fmla="*/ 0 h 37"/>
                  <a:gd name="T8" fmla="*/ 0 w 98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8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9" name="Freeform 5143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16"/>
                  <a:gd name="T1" fmla="*/ 53465 h 6"/>
                  <a:gd name="T2" fmla="*/ 94203 w 16"/>
                  <a:gd name="T3" fmla="*/ 53465 h 6"/>
                  <a:gd name="T4" fmla="*/ 137868 w 16"/>
                  <a:gd name="T5" fmla="*/ 17341 h 6"/>
                  <a:gd name="T6" fmla="*/ 52148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0" name="Freeform 5144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31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31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1" name="Freeform 5145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45362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2" name="Freeform 5146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99"/>
                  <a:gd name="T1" fmla="*/ 80 h 216"/>
                  <a:gd name="T2" fmla="*/ 68 w 99"/>
                  <a:gd name="T3" fmla="*/ 0 h 216"/>
                  <a:gd name="T4" fmla="*/ 99 w 99"/>
                  <a:gd name="T5" fmla="*/ 142 h 216"/>
                  <a:gd name="T6" fmla="*/ 31 w 99"/>
                  <a:gd name="T7" fmla="*/ 216 h 216"/>
                  <a:gd name="T8" fmla="*/ 0 w 99"/>
                  <a:gd name="T9" fmla="*/ 8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6"/>
                  <a:gd name="T17" fmla="*/ 99 w 99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6">
                    <a:moveTo>
                      <a:pt x="0" y="80"/>
                    </a:moveTo>
                    <a:lnTo>
                      <a:pt x="68" y="0"/>
                    </a:lnTo>
                    <a:lnTo>
                      <a:pt x="99" y="142"/>
                    </a:lnTo>
                    <a:lnTo>
                      <a:pt x="31" y="21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3" name="Freeform 5147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16"/>
                  <a:gd name="T1" fmla="*/ 116128 h 35"/>
                  <a:gd name="T2" fmla="*/ 99730 w 16"/>
                  <a:gd name="T3" fmla="*/ 0 h 35"/>
                  <a:gd name="T4" fmla="*/ 145214 w 16"/>
                  <a:gd name="T5" fmla="*/ 205897 h 35"/>
                  <a:gd name="T6" fmla="*/ 45484 w 16"/>
                  <a:gd name="T7" fmla="*/ 313336 h 35"/>
                  <a:gd name="T8" fmla="*/ 0 w 16"/>
                  <a:gd name="T9" fmla="*/ 11612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3"/>
                    </a:moveTo>
                    <a:lnTo>
                      <a:pt x="11" y="0"/>
                    </a:lnTo>
                    <a:lnTo>
                      <a:pt x="16" y="23"/>
                    </a:lnTo>
                    <a:lnTo>
                      <a:pt x="5" y="35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4" name="Freeform 5148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7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5" name="Freeform 5149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54252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6" name="Freeform 5150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99"/>
                  <a:gd name="T1" fmla="*/ 31 h 68"/>
                  <a:gd name="T2" fmla="*/ 75 w 99"/>
                  <a:gd name="T3" fmla="*/ 68 h 68"/>
                  <a:gd name="T4" fmla="*/ 99 w 99"/>
                  <a:gd name="T5" fmla="*/ 31 h 68"/>
                  <a:gd name="T6" fmla="*/ 31 w 99"/>
                  <a:gd name="T7" fmla="*/ 0 h 68"/>
                  <a:gd name="T8" fmla="*/ 0 w 99"/>
                  <a:gd name="T9" fmla="*/ 3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1"/>
                    </a:moveTo>
                    <a:lnTo>
                      <a:pt x="75" y="68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7" name="Freeform 5151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16"/>
                  <a:gd name="T1" fmla="*/ 45362 h 11"/>
                  <a:gd name="T2" fmla="*/ 108498 w 16"/>
                  <a:gd name="T3" fmla="*/ 99206 h 11"/>
                  <a:gd name="T4" fmla="*/ 145214 w 16"/>
                  <a:gd name="T5" fmla="*/ 45362 h 11"/>
                  <a:gd name="T6" fmla="*/ 45484 w 16"/>
                  <a:gd name="T7" fmla="*/ 0 h 11"/>
                  <a:gd name="T8" fmla="*/ 0 w 16"/>
                  <a:gd name="T9" fmla="*/ 453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5"/>
                    </a:moveTo>
                    <a:lnTo>
                      <a:pt x="12" y="11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8" name="Freeform 5152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05"/>
                  <a:gd name="T1" fmla="*/ 111 h 234"/>
                  <a:gd name="T2" fmla="*/ 68 w 105"/>
                  <a:gd name="T3" fmla="*/ 0 h 234"/>
                  <a:gd name="T4" fmla="*/ 105 w 105"/>
                  <a:gd name="T5" fmla="*/ 148 h 234"/>
                  <a:gd name="T6" fmla="*/ 37 w 105"/>
                  <a:gd name="T7" fmla="*/ 234 h 234"/>
                  <a:gd name="T8" fmla="*/ 0 w 105"/>
                  <a:gd name="T9" fmla="*/ 111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34"/>
                  <a:gd name="T17" fmla="*/ 105 w 105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34">
                    <a:moveTo>
                      <a:pt x="0" y="111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3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9" name="Freeform 5153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7"/>
                  <a:gd name="T1" fmla="*/ 159717 h 38"/>
                  <a:gd name="T2" fmla="*/ 98959 w 17"/>
                  <a:gd name="T3" fmla="*/ 0 h 38"/>
                  <a:gd name="T4" fmla="*/ 152936 w 17"/>
                  <a:gd name="T5" fmla="*/ 212731 h 38"/>
                  <a:gd name="T6" fmla="*/ 53945 w 17"/>
                  <a:gd name="T7" fmla="*/ 336498 h 38"/>
                  <a:gd name="T8" fmla="*/ 0 w 17"/>
                  <a:gd name="T9" fmla="*/ 15971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8"/>
                  <a:gd name="T17" fmla="*/ 17 w 1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8">
                    <a:moveTo>
                      <a:pt x="0" y="18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3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0" name="Freeform 5154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1" name="Freeform 5155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2" name="Freeform 5156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99"/>
                  <a:gd name="T1" fmla="*/ 19 h 68"/>
                  <a:gd name="T2" fmla="*/ 74 w 99"/>
                  <a:gd name="T3" fmla="*/ 68 h 68"/>
                  <a:gd name="T4" fmla="*/ 99 w 99"/>
                  <a:gd name="T5" fmla="*/ 37 h 68"/>
                  <a:gd name="T6" fmla="*/ 31 w 99"/>
                  <a:gd name="T7" fmla="*/ 0 h 68"/>
                  <a:gd name="T8" fmla="*/ 0 w 99"/>
                  <a:gd name="T9" fmla="*/ 1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19"/>
                    </a:moveTo>
                    <a:lnTo>
                      <a:pt x="74" y="68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3" name="Freeform 5157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16"/>
                  <a:gd name="T1" fmla="*/ 27627 h 11"/>
                  <a:gd name="T2" fmla="*/ 108498 w 16"/>
                  <a:gd name="T3" fmla="*/ 99206 h 11"/>
                  <a:gd name="T4" fmla="*/ 145214 w 16"/>
                  <a:gd name="T5" fmla="*/ 54109 h 11"/>
                  <a:gd name="T6" fmla="*/ 45484 w 16"/>
                  <a:gd name="T7" fmla="*/ 0 h 11"/>
                  <a:gd name="T8" fmla="*/ 0 w 16"/>
                  <a:gd name="T9" fmla="*/ 276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3"/>
                    </a:moveTo>
                    <a:lnTo>
                      <a:pt x="12" y="11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4" name="Freeform 5158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05"/>
                  <a:gd name="T1" fmla="*/ 118 h 216"/>
                  <a:gd name="T2" fmla="*/ 68 w 105"/>
                  <a:gd name="T3" fmla="*/ 0 h 216"/>
                  <a:gd name="T4" fmla="*/ 105 w 105"/>
                  <a:gd name="T5" fmla="*/ 130 h 216"/>
                  <a:gd name="T6" fmla="*/ 37 w 105"/>
                  <a:gd name="T7" fmla="*/ 216 h 216"/>
                  <a:gd name="T8" fmla="*/ 0 w 105"/>
                  <a:gd name="T9" fmla="*/ 118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18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1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5" name="Freeform 5159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7"/>
                  <a:gd name="T1" fmla="*/ 169714 h 35"/>
                  <a:gd name="T2" fmla="*/ 98959 w 17"/>
                  <a:gd name="T3" fmla="*/ 0 h 35"/>
                  <a:gd name="T4" fmla="*/ 152936 w 17"/>
                  <a:gd name="T5" fmla="*/ 188488 h 35"/>
                  <a:gd name="T6" fmla="*/ 53945 w 17"/>
                  <a:gd name="T7" fmla="*/ 313336 h 35"/>
                  <a:gd name="T8" fmla="*/ 0 w 17"/>
                  <a:gd name="T9" fmla="*/ 16971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9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35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6" name="Freeform 5160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0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7" name="Freeform 5161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8" name="Freeform 5162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0 h 160"/>
                  <a:gd name="T4" fmla="*/ 99 w 99"/>
                  <a:gd name="T5" fmla="*/ 98 h 160"/>
                  <a:gd name="T6" fmla="*/ 37 w 99"/>
                  <a:gd name="T7" fmla="*/ 16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7" y="16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9" name="Freeform 5163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0 h 26"/>
                  <a:gd name="T4" fmla="*/ 145214 w 16"/>
                  <a:gd name="T5" fmla="*/ 140535 h 26"/>
                  <a:gd name="T6" fmla="*/ 54252 w 16"/>
                  <a:gd name="T7" fmla="*/ 229569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0" name="Freeform 5164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1" name="Freeform 5165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2" name="Freeform 5166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56 h 68"/>
                  <a:gd name="T4" fmla="*/ 99 w 99"/>
                  <a:gd name="T5" fmla="*/ 68 h 68"/>
                  <a:gd name="T6" fmla="*/ 31 w 99"/>
                  <a:gd name="T7" fmla="*/ 37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56"/>
                    </a:lnTo>
                    <a:lnTo>
                      <a:pt x="99" y="68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3" name="Freeform 5167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1742 h 11"/>
                  <a:gd name="T4" fmla="*/ 145214 w 16"/>
                  <a:gd name="T5" fmla="*/ 99206 h 11"/>
                  <a:gd name="T6" fmla="*/ 45484 w 16"/>
                  <a:gd name="T7" fmla="*/ 54109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9"/>
                    </a:lnTo>
                    <a:lnTo>
                      <a:pt x="16" y="11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4" name="Freeform 5168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99"/>
                  <a:gd name="T1" fmla="*/ 74 h 93"/>
                  <a:gd name="T2" fmla="*/ 68 w 99"/>
                  <a:gd name="T3" fmla="*/ 0 h 93"/>
                  <a:gd name="T4" fmla="*/ 99 w 99"/>
                  <a:gd name="T5" fmla="*/ 56 h 93"/>
                  <a:gd name="T6" fmla="*/ 37 w 99"/>
                  <a:gd name="T7" fmla="*/ 93 h 93"/>
                  <a:gd name="T8" fmla="*/ 0 w 99"/>
                  <a:gd name="T9" fmla="*/ 74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74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9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5" name="Freeform 5169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16"/>
                  <a:gd name="T1" fmla="*/ 109399 h 15"/>
                  <a:gd name="T2" fmla="*/ 99730 w 16"/>
                  <a:gd name="T3" fmla="*/ 0 h 15"/>
                  <a:gd name="T4" fmla="*/ 145214 w 16"/>
                  <a:gd name="T5" fmla="*/ 82683 h 15"/>
                  <a:gd name="T6" fmla="*/ 54252 w 16"/>
                  <a:gd name="T7" fmla="*/ 137497 h 15"/>
                  <a:gd name="T8" fmla="*/ 0 w 16"/>
                  <a:gd name="T9" fmla="*/ 10939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6" name="Freeform 5170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7" name="Freeform 5171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8" name="Freeform 5172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98"/>
                  <a:gd name="T1" fmla="*/ 0 h 86"/>
                  <a:gd name="T2" fmla="*/ 67 w 98"/>
                  <a:gd name="T3" fmla="*/ 37 h 86"/>
                  <a:gd name="T4" fmla="*/ 98 w 98"/>
                  <a:gd name="T5" fmla="*/ 86 h 86"/>
                  <a:gd name="T6" fmla="*/ 30 w 98"/>
                  <a:gd name="T7" fmla="*/ 80 h 86"/>
                  <a:gd name="T8" fmla="*/ 0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0" y="0"/>
                    </a:moveTo>
                    <a:lnTo>
                      <a:pt x="67" y="37"/>
                    </a:lnTo>
                    <a:lnTo>
                      <a:pt x="98" y="86"/>
                    </a:lnTo>
                    <a:lnTo>
                      <a:pt x="3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9" name="Freeform 5173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16"/>
                  <a:gd name="T1" fmla="*/ 0 h 14"/>
                  <a:gd name="T2" fmla="*/ 94203 w 16"/>
                  <a:gd name="T3" fmla="*/ 52601 h 14"/>
                  <a:gd name="T4" fmla="*/ 137868 w 16"/>
                  <a:gd name="T5" fmla="*/ 122372 h 14"/>
                  <a:gd name="T6" fmla="*/ 43671 w 16"/>
                  <a:gd name="T7" fmla="*/ 113809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0"/>
                    </a:moveTo>
                    <a:lnTo>
                      <a:pt x="11" y="6"/>
                    </a:lnTo>
                    <a:lnTo>
                      <a:pt x="16" y="14"/>
                    </a:lnTo>
                    <a:lnTo>
                      <a:pt x="5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0" name="Freeform 5174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0 h 43"/>
                  <a:gd name="T4" fmla="*/ 99 w 99"/>
                  <a:gd name="T5" fmla="*/ 18 h 43"/>
                  <a:gd name="T6" fmla="*/ 37 w 99"/>
                  <a:gd name="T7" fmla="*/ 37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0"/>
                    </a:lnTo>
                    <a:lnTo>
                      <a:pt x="99" y="18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1" name="Freeform 5175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0 h 7"/>
                  <a:gd name="T4" fmla="*/ 145214 w 16"/>
                  <a:gd name="T5" fmla="*/ 25732 h 7"/>
                  <a:gd name="T6" fmla="*/ 54252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2" name="Freeform 5176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3" name="Freeform 5177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4" name="Freeform 5178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99"/>
                  <a:gd name="T1" fmla="*/ 0 h 118"/>
                  <a:gd name="T2" fmla="*/ 68 w 99"/>
                  <a:gd name="T3" fmla="*/ 0 h 118"/>
                  <a:gd name="T4" fmla="*/ 99 w 99"/>
                  <a:gd name="T5" fmla="*/ 93 h 118"/>
                  <a:gd name="T6" fmla="*/ 31 w 99"/>
                  <a:gd name="T7" fmla="*/ 118 h 118"/>
                  <a:gd name="T8" fmla="*/ 0 w 99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0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5" name="Freeform 5179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16"/>
                  <a:gd name="T1" fmla="*/ 0 h 19"/>
                  <a:gd name="T2" fmla="*/ 99730 w 16"/>
                  <a:gd name="T3" fmla="*/ 0 h 19"/>
                  <a:gd name="T4" fmla="*/ 145214 w 16"/>
                  <a:gd name="T5" fmla="*/ 138470 h 19"/>
                  <a:gd name="T6" fmla="*/ 45484 w 16"/>
                  <a:gd name="T7" fmla="*/ 175572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0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6" name="Freeform 5180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98"/>
                  <a:gd name="T1" fmla="*/ 24 h 24"/>
                  <a:gd name="T2" fmla="*/ 67 w 98"/>
                  <a:gd name="T3" fmla="*/ 6 h 24"/>
                  <a:gd name="T4" fmla="*/ 98 w 98"/>
                  <a:gd name="T5" fmla="*/ 0 h 24"/>
                  <a:gd name="T6" fmla="*/ 30 w 98"/>
                  <a:gd name="T7" fmla="*/ 0 h 24"/>
                  <a:gd name="T8" fmla="*/ 0 w 98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"/>
                  <a:gd name="T17" fmla="*/ 98 w 9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">
                    <a:moveTo>
                      <a:pt x="0" y="24"/>
                    </a:moveTo>
                    <a:lnTo>
                      <a:pt x="67" y="6"/>
                    </a:lnTo>
                    <a:lnTo>
                      <a:pt x="98" y="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7" name="Freeform 5181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16"/>
                  <a:gd name="T1" fmla="*/ 31104 h 4"/>
                  <a:gd name="T2" fmla="*/ 94203 w 16"/>
                  <a:gd name="T3" fmla="*/ 7776 h 4"/>
                  <a:gd name="T4" fmla="*/ 137868 w 16"/>
                  <a:gd name="T5" fmla="*/ 0 h 4"/>
                  <a:gd name="T6" fmla="*/ 43671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8" name="Freeform 5182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9" name="Freeform 5183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0" name="Freeform 5184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99"/>
                  <a:gd name="T1" fmla="*/ 49 h 191"/>
                  <a:gd name="T2" fmla="*/ 68 w 99"/>
                  <a:gd name="T3" fmla="*/ 0 h 191"/>
                  <a:gd name="T4" fmla="*/ 99 w 99"/>
                  <a:gd name="T5" fmla="*/ 129 h 191"/>
                  <a:gd name="T6" fmla="*/ 31 w 99"/>
                  <a:gd name="T7" fmla="*/ 191 h 191"/>
                  <a:gd name="T8" fmla="*/ 0 w 99"/>
                  <a:gd name="T9" fmla="*/ 49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1"/>
                  <a:gd name="T17" fmla="*/ 99 w 9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1">
                    <a:moveTo>
                      <a:pt x="0" y="49"/>
                    </a:moveTo>
                    <a:lnTo>
                      <a:pt x="68" y="0"/>
                    </a:lnTo>
                    <a:lnTo>
                      <a:pt x="99" y="129"/>
                    </a:lnTo>
                    <a:lnTo>
                      <a:pt x="31" y="19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1" name="Freeform 5185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16"/>
                  <a:gd name="T1" fmla="*/ 70645 h 31"/>
                  <a:gd name="T2" fmla="*/ 99730 w 16"/>
                  <a:gd name="T3" fmla="*/ 0 h 31"/>
                  <a:gd name="T4" fmla="*/ 145214 w 16"/>
                  <a:gd name="T5" fmla="*/ 185935 h 31"/>
                  <a:gd name="T6" fmla="*/ 45484 w 16"/>
                  <a:gd name="T7" fmla="*/ 275299 h 31"/>
                  <a:gd name="T8" fmla="*/ 0 w 16"/>
                  <a:gd name="T9" fmla="*/ 7064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8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2" name="Freeform 5186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3" name="Freeform 5187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4" name="Freeform 5188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98"/>
                  <a:gd name="T1" fmla="*/ 37 h 68"/>
                  <a:gd name="T2" fmla="*/ 67 w 98"/>
                  <a:gd name="T3" fmla="*/ 68 h 68"/>
                  <a:gd name="T4" fmla="*/ 98 w 98"/>
                  <a:gd name="T5" fmla="*/ 31 h 68"/>
                  <a:gd name="T6" fmla="*/ 24 w 98"/>
                  <a:gd name="T7" fmla="*/ 0 h 68"/>
                  <a:gd name="T8" fmla="*/ 0 w 98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37"/>
                    </a:moveTo>
                    <a:lnTo>
                      <a:pt x="67" y="68"/>
                    </a:lnTo>
                    <a:lnTo>
                      <a:pt x="98" y="31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5" name="Freeform 5189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16"/>
                  <a:gd name="T1" fmla="*/ 54109 h 11"/>
                  <a:gd name="T2" fmla="*/ 94203 w 16"/>
                  <a:gd name="T3" fmla="*/ 99206 h 11"/>
                  <a:gd name="T4" fmla="*/ 137868 w 16"/>
                  <a:gd name="T5" fmla="*/ 45362 h 11"/>
                  <a:gd name="T6" fmla="*/ 35151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6" name="Freeform 5190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05"/>
                  <a:gd name="T1" fmla="*/ 99 h 247"/>
                  <a:gd name="T2" fmla="*/ 68 w 105"/>
                  <a:gd name="T3" fmla="*/ 0 h 247"/>
                  <a:gd name="T4" fmla="*/ 105 w 105"/>
                  <a:gd name="T5" fmla="*/ 154 h 247"/>
                  <a:gd name="T6" fmla="*/ 37 w 105"/>
                  <a:gd name="T7" fmla="*/ 247 h 247"/>
                  <a:gd name="T8" fmla="*/ 0 w 105"/>
                  <a:gd name="T9" fmla="*/ 9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54"/>
                    </a:lnTo>
                    <a:lnTo>
                      <a:pt x="37" y="24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7" name="Freeform 5191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7"/>
                  <a:gd name="T1" fmla="*/ 143865 h 40"/>
                  <a:gd name="T2" fmla="*/ 98959 w 17"/>
                  <a:gd name="T3" fmla="*/ 0 h 40"/>
                  <a:gd name="T4" fmla="*/ 152936 w 17"/>
                  <a:gd name="T5" fmla="*/ 223906 h 40"/>
                  <a:gd name="T6" fmla="*/ 53945 w 17"/>
                  <a:gd name="T7" fmla="*/ 359076 h 40"/>
                  <a:gd name="T8" fmla="*/ 0 w 17"/>
                  <a:gd name="T9" fmla="*/ 1438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16"/>
                    </a:moveTo>
                    <a:lnTo>
                      <a:pt x="11" y="0"/>
                    </a:lnTo>
                    <a:lnTo>
                      <a:pt x="17" y="25"/>
                    </a:lnTo>
                    <a:lnTo>
                      <a:pt x="6" y="4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8" name="Freeform 5192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9" name="Freeform 5193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0" name="Freeform 5194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92"/>
                  <a:gd name="T1" fmla="*/ 31 h 74"/>
                  <a:gd name="T2" fmla="*/ 68 w 92"/>
                  <a:gd name="T3" fmla="*/ 74 h 74"/>
                  <a:gd name="T4" fmla="*/ 92 w 92"/>
                  <a:gd name="T5" fmla="*/ 37 h 74"/>
                  <a:gd name="T6" fmla="*/ 25 w 92"/>
                  <a:gd name="T7" fmla="*/ 0 h 74"/>
                  <a:gd name="T8" fmla="*/ 0 w 92"/>
                  <a:gd name="T9" fmla="*/ 3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74"/>
                  <a:gd name="T17" fmla="*/ 92 w 92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74">
                    <a:moveTo>
                      <a:pt x="0" y="31"/>
                    </a:moveTo>
                    <a:lnTo>
                      <a:pt x="68" y="74"/>
                    </a:lnTo>
                    <a:lnTo>
                      <a:pt x="92" y="37"/>
                    </a:lnTo>
                    <a:lnTo>
                      <a:pt x="25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1" name="Freeform 5195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15"/>
                  <a:gd name="T1" fmla="*/ 44795 h 12"/>
                  <a:gd name="T2" fmla="*/ 94834 w 15"/>
                  <a:gd name="T3" fmla="*/ 106936 h 12"/>
                  <a:gd name="T4" fmla="*/ 130119 w 15"/>
                  <a:gd name="T5" fmla="*/ 53465 h 12"/>
                  <a:gd name="T6" fmla="*/ 35285 w 15"/>
                  <a:gd name="T7" fmla="*/ 0 h 12"/>
                  <a:gd name="T8" fmla="*/ 0 w 15"/>
                  <a:gd name="T9" fmla="*/ 4479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5"/>
                    </a:moveTo>
                    <a:lnTo>
                      <a:pt x="11" y="12"/>
                    </a:lnTo>
                    <a:lnTo>
                      <a:pt x="15" y="6"/>
                    </a:ln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2" name="Freeform 5196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99"/>
                  <a:gd name="T1" fmla="*/ 123 h 253"/>
                  <a:gd name="T2" fmla="*/ 68 w 99"/>
                  <a:gd name="T3" fmla="*/ 0 h 253"/>
                  <a:gd name="T4" fmla="*/ 99 w 99"/>
                  <a:gd name="T5" fmla="*/ 148 h 253"/>
                  <a:gd name="T6" fmla="*/ 37 w 99"/>
                  <a:gd name="T7" fmla="*/ 253 h 253"/>
                  <a:gd name="T8" fmla="*/ 0 w 99"/>
                  <a:gd name="T9" fmla="*/ 123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23"/>
                    </a:moveTo>
                    <a:lnTo>
                      <a:pt x="68" y="0"/>
                    </a:lnTo>
                    <a:lnTo>
                      <a:pt x="99" y="148"/>
                    </a:lnTo>
                    <a:lnTo>
                      <a:pt x="37" y="25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3" name="Freeform 5197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16"/>
                  <a:gd name="T1" fmla="*/ 178359 h 41"/>
                  <a:gd name="T2" fmla="*/ 99730 w 16"/>
                  <a:gd name="T3" fmla="*/ 0 h 41"/>
                  <a:gd name="T4" fmla="*/ 145214 w 16"/>
                  <a:gd name="T5" fmla="*/ 214532 h 41"/>
                  <a:gd name="T6" fmla="*/ 54252 w 16"/>
                  <a:gd name="T7" fmla="*/ 366807 h 41"/>
                  <a:gd name="T8" fmla="*/ 0 w 16"/>
                  <a:gd name="T9" fmla="*/ 17835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0"/>
                    </a:moveTo>
                    <a:lnTo>
                      <a:pt x="11" y="0"/>
                    </a:lnTo>
                    <a:lnTo>
                      <a:pt x="16" y="24"/>
                    </a:lnTo>
                    <a:lnTo>
                      <a:pt x="6" y="41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4" name="Freeform 5198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99"/>
                  <a:gd name="T1" fmla="*/ 19 h 75"/>
                  <a:gd name="T2" fmla="*/ 68 w 99"/>
                  <a:gd name="T3" fmla="*/ 75 h 75"/>
                  <a:gd name="T4" fmla="*/ 99 w 99"/>
                  <a:gd name="T5" fmla="*/ 44 h 75"/>
                  <a:gd name="T6" fmla="*/ 31 w 99"/>
                  <a:gd name="T7" fmla="*/ 0 h 75"/>
                  <a:gd name="T8" fmla="*/ 0 w 99"/>
                  <a:gd name="T9" fmla="*/ 19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19"/>
                    </a:moveTo>
                    <a:lnTo>
                      <a:pt x="68" y="7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5" name="Freeform 5199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16"/>
                  <a:gd name="T1" fmla="*/ 29063 h 12"/>
                  <a:gd name="T2" fmla="*/ 99730 w 16"/>
                  <a:gd name="T3" fmla="*/ 114494 h 12"/>
                  <a:gd name="T4" fmla="*/ 145214 w 16"/>
                  <a:gd name="T5" fmla="*/ 67150 h 12"/>
                  <a:gd name="T6" fmla="*/ 45484 w 16"/>
                  <a:gd name="T7" fmla="*/ 0 h 12"/>
                  <a:gd name="T8" fmla="*/ 0 w 16"/>
                  <a:gd name="T9" fmla="*/ 2906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3"/>
                    </a:moveTo>
                    <a:lnTo>
                      <a:pt x="11" y="12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6" name="Freeform 5200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98"/>
                  <a:gd name="T1" fmla="*/ 124 h 222"/>
                  <a:gd name="T2" fmla="*/ 68 w 98"/>
                  <a:gd name="T3" fmla="*/ 0 h 222"/>
                  <a:gd name="T4" fmla="*/ 98 w 98"/>
                  <a:gd name="T5" fmla="*/ 124 h 222"/>
                  <a:gd name="T6" fmla="*/ 31 w 98"/>
                  <a:gd name="T7" fmla="*/ 222 h 222"/>
                  <a:gd name="T8" fmla="*/ 0 w 98"/>
                  <a:gd name="T9" fmla="*/ 124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22"/>
                  <a:gd name="T17" fmla="*/ 98 w 98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22">
                    <a:moveTo>
                      <a:pt x="0" y="124"/>
                    </a:moveTo>
                    <a:lnTo>
                      <a:pt x="68" y="0"/>
                    </a:lnTo>
                    <a:lnTo>
                      <a:pt x="98" y="124"/>
                    </a:lnTo>
                    <a:lnTo>
                      <a:pt x="31" y="22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7" name="Freeform 5201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16"/>
                  <a:gd name="T1" fmla="*/ 177742 h 36"/>
                  <a:gd name="T2" fmla="*/ 94203 w 16"/>
                  <a:gd name="T3" fmla="*/ 0 h 36"/>
                  <a:gd name="T4" fmla="*/ 137868 w 16"/>
                  <a:gd name="T5" fmla="*/ 177742 h 36"/>
                  <a:gd name="T6" fmla="*/ 43671 w 16"/>
                  <a:gd name="T7" fmla="*/ 321031 h 36"/>
                  <a:gd name="T8" fmla="*/ 0 w 16"/>
                  <a:gd name="T9" fmla="*/ 17774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0"/>
                    </a:moveTo>
                    <a:lnTo>
                      <a:pt x="11" y="0"/>
                    </a:lnTo>
                    <a:lnTo>
                      <a:pt x="16" y="20"/>
                    </a:lnTo>
                    <a:lnTo>
                      <a:pt x="5" y="36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8" name="Freeform 5202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8 h 68"/>
                  <a:gd name="T4" fmla="*/ 99 w 99"/>
                  <a:gd name="T5" fmla="*/ 55 h 68"/>
                  <a:gd name="T6" fmla="*/ 31 w 99"/>
                  <a:gd name="T7" fmla="*/ 12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8"/>
                    </a:lnTo>
                    <a:lnTo>
                      <a:pt x="99" y="55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9" name="Freeform 5203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99206 h 11"/>
                  <a:gd name="T4" fmla="*/ 145214 w 16"/>
                  <a:gd name="T5" fmla="*/ 81742 h 11"/>
                  <a:gd name="T6" fmla="*/ 45484 w 16"/>
                  <a:gd name="T7" fmla="*/ 17464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1"/>
                    </a:lnTo>
                    <a:lnTo>
                      <a:pt x="16" y="9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0" name="Freeform 5204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99"/>
                  <a:gd name="T1" fmla="*/ 105 h 161"/>
                  <a:gd name="T2" fmla="*/ 62 w 99"/>
                  <a:gd name="T3" fmla="*/ 0 h 161"/>
                  <a:gd name="T4" fmla="*/ 99 w 99"/>
                  <a:gd name="T5" fmla="*/ 87 h 161"/>
                  <a:gd name="T6" fmla="*/ 31 w 99"/>
                  <a:gd name="T7" fmla="*/ 161 h 161"/>
                  <a:gd name="T8" fmla="*/ 0 w 99"/>
                  <a:gd name="T9" fmla="*/ 105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105"/>
                    </a:moveTo>
                    <a:lnTo>
                      <a:pt x="62" y="0"/>
                    </a:lnTo>
                    <a:lnTo>
                      <a:pt x="99" y="87"/>
                    </a:lnTo>
                    <a:lnTo>
                      <a:pt x="31" y="16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1" name="Freeform 5205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16"/>
                  <a:gd name="T1" fmla="*/ 154337 h 26"/>
                  <a:gd name="T2" fmla="*/ 90969 w 16"/>
                  <a:gd name="T3" fmla="*/ 0 h 26"/>
                  <a:gd name="T4" fmla="*/ 145214 w 16"/>
                  <a:gd name="T5" fmla="*/ 127995 h 26"/>
                  <a:gd name="T6" fmla="*/ 45484 w 16"/>
                  <a:gd name="T7" fmla="*/ 236738 h 26"/>
                  <a:gd name="T8" fmla="*/ 0 w 16"/>
                  <a:gd name="T9" fmla="*/ 15433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0" y="0"/>
                    </a:lnTo>
                    <a:lnTo>
                      <a:pt x="16" y="14"/>
                    </a:lnTo>
                    <a:lnTo>
                      <a:pt x="5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2" name="Freeform 5206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3" name="Freeform 5207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4" name="Freeform 5208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68 h 80"/>
                  <a:gd name="T4" fmla="*/ 99 w 99"/>
                  <a:gd name="T5" fmla="*/ 80 h 80"/>
                  <a:gd name="T6" fmla="*/ 31 w 99"/>
                  <a:gd name="T7" fmla="*/ 49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68"/>
                    </a:lnTo>
                    <a:lnTo>
                      <a:pt x="99" y="80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5" name="Freeform 5209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97403 h 13"/>
                  <a:gd name="T4" fmla="*/ 145214 w 16"/>
                  <a:gd name="T5" fmla="*/ 114671 h 13"/>
                  <a:gd name="T6" fmla="*/ 45484 w 16"/>
                  <a:gd name="T7" fmla="*/ 70363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1"/>
                    </a:lnTo>
                    <a:lnTo>
                      <a:pt x="16" y="13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6" name="Freeform 5210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2 w 99"/>
                  <a:gd name="T3" fmla="*/ 0 h 92"/>
                  <a:gd name="T4" fmla="*/ 99 w 99"/>
                  <a:gd name="T5" fmla="*/ 49 h 92"/>
                  <a:gd name="T6" fmla="*/ 31 w 99"/>
                  <a:gd name="T7" fmla="*/ 92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2" y="0"/>
                    </a:lnTo>
                    <a:lnTo>
                      <a:pt x="99" y="49"/>
                    </a:lnTo>
                    <a:lnTo>
                      <a:pt x="31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7" name="Freeform 5211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0969 w 16"/>
                  <a:gd name="T3" fmla="*/ 0 h 15"/>
                  <a:gd name="T4" fmla="*/ 145214 w 16"/>
                  <a:gd name="T5" fmla="*/ 69442 h 15"/>
                  <a:gd name="T6" fmla="*/ 45484 w 16"/>
                  <a:gd name="T7" fmla="*/ 130119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0" y="0"/>
                    </a:lnTo>
                    <a:lnTo>
                      <a:pt x="16" y="8"/>
                    </a:lnTo>
                    <a:lnTo>
                      <a:pt x="5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8" name="Freeform 5212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9" name="Freeform 5213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0" name="Freeform 5214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99"/>
                  <a:gd name="T1" fmla="*/ 0 h 93"/>
                  <a:gd name="T2" fmla="*/ 68 w 99"/>
                  <a:gd name="T3" fmla="*/ 37 h 93"/>
                  <a:gd name="T4" fmla="*/ 99 w 99"/>
                  <a:gd name="T5" fmla="*/ 93 h 93"/>
                  <a:gd name="T6" fmla="*/ 31 w 99"/>
                  <a:gd name="T7" fmla="*/ 93 h 93"/>
                  <a:gd name="T8" fmla="*/ 0 w 99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0"/>
                    </a:moveTo>
                    <a:lnTo>
                      <a:pt x="68" y="37"/>
                    </a:lnTo>
                    <a:lnTo>
                      <a:pt x="99" y="93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1" name="Freeform 5215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54585 h 15"/>
                  <a:gd name="T4" fmla="*/ 145214 w 16"/>
                  <a:gd name="T5" fmla="*/ 137497 h 15"/>
                  <a:gd name="T6" fmla="*/ 45484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6"/>
                    </a:lnTo>
                    <a:lnTo>
                      <a:pt x="16" y="15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2" name="Freeform 5216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2 h 37"/>
                  <a:gd name="T6" fmla="*/ 31 w 99"/>
                  <a:gd name="T7" fmla="*/ 31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2"/>
                    </a:lnTo>
                    <a:lnTo>
                      <a:pt x="31" y="3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3" name="Freeform 5217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17341 h 6"/>
                  <a:gd name="T6" fmla="*/ 45484 w 16"/>
                  <a:gd name="T7" fmla="*/ 4479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5" y="5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4" name="Freeform 5218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5" name="Freeform 5219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6" name="Freeform 5220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05"/>
                  <a:gd name="T1" fmla="*/ 6 h 135"/>
                  <a:gd name="T2" fmla="*/ 68 w 105"/>
                  <a:gd name="T3" fmla="*/ 0 h 135"/>
                  <a:gd name="T4" fmla="*/ 105 w 105"/>
                  <a:gd name="T5" fmla="*/ 98 h 135"/>
                  <a:gd name="T6" fmla="*/ 31 w 105"/>
                  <a:gd name="T7" fmla="*/ 135 h 135"/>
                  <a:gd name="T8" fmla="*/ 0 w 105"/>
                  <a:gd name="T9" fmla="*/ 6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5"/>
                  <a:gd name="T17" fmla="*/ 105 w 10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5">
                    <a:moveTo>
                      <a:pt x="0" y="6"/>
                    </a:moveTo>
                    <a:lnTo>
                      <a:pt x="68" y="0"/>
                    </a:lnTo>
                    <a:lnTo>
                      <a:pt x="105" y="98"/>
                    </a:lnTo>
                    <a:lnTo>
                      <a:pt x="31" y="13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7" name="Freeform 5221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7"/>
                  <a:gd name="T1" fmla="*/ 8548 h 22"/>
                  <a:gd name="T2" fmla="*/ 98959 w 17"/>
                  <a:gd name="T3" fmla="*/ 0 h 22"/>
                  <a:gd name="T4" fmla="*/ 152936 w 17"/>
                  <a:gd name="T5" fmla="*/ 138872 h 22"/>
                  <a:gd name="T6" fmla="*/ 45014 w 17"/>
                  <a:gd name="T7" fmla="*/ 191326 h 22"/>
                  <a:gd name="T8" fmla="*/ 0 w 17"/>
                  <a:gd name="T9" fmla="*/ 854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5" y="2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8" name="Freeform 5222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13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13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9" name="Freeform 5223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19769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0" name="Freeform 5224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1" name="Freeform 5225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2" name="Freeform 5226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05"/>
                  <a:gd name="T1" fmla="*/ 62 h 216"/>
                  <a:gd name="T2" fmla="*/ 74 w 105"/>
                  <a:gd name="T3" fmla="*/ 0 h 216"/>
                  <a:gd name="T4" fmla="*/ 105 w 105"/>
                  <a:gd name="T5" fmla="*/ 136 h 216"/>
                  <a:gd name="T6" fmla="*/ 37 w 105"/>
                  <a:gd name="T7" fmla="*/ 216 h 216"/>
                  <a:gd name="T8" fmla="*/ 0 w 105"/>
                  <a:gd name="T9" fmla="*/ 62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62"/>
                    </a:moveTo>
                    <a:lnTo>
                      <a:pt x="74" y="0"/>
                    </a:lnTo>
                    <a:lnTo>
                      <a:pt x="105" y="136"/>
                    </a:lnTo>
                    <a:lnTo>
                      <a:pt x="37" y="21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3" name="Freeform 5227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7"/>
                  <a:gd name="T1" fmla="*/ 90035 h 35"/>
                  <a:gd name="T2" fmla="*/ 107693 w 17"/>
                  <a:gd name="T3" fmla="*/ 0 h 35"/>
                  <a:gd name="T4" fmla="*/ 152936 w 17"/>
                  <a:gd name="T5" fmla="*/ 197214 h 35"/>
                  <a:gd name="T6" fmla="*/ 53945 w 17"/>
                  <a:gd name="T7" fmla="*/ 313336 h 35"/>
                  <a:gd name="T8" fmla="*/ 0 w 17"/>
                  <a:gd name="T9" fmla="*/ 900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0"/>
                    </a:moveTo>
                    <a:lnTo>
                      <a:pt x="12" y="0"/>
                    </a:lnTo>
                    <a:lnTo>
                      <a:pt x="17" y="22"/>
                    </a:lnTo>
                    <a:lnTo>
                      <a:pt x="6" y="35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4" name="Freeform 5228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5" name="Freeform 5229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" name="Freeform 5230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99"/>
                  <a:gd name="T1" fmla="*/ 37 h 81"/>
                  <a:gd name="T2" fmla="*/ 68 w 99"/>
                  <a:gd name="T3" fmla="*/ 81 h 81"/>
                  <a:gd name="T4" fmla="*/ 99 w 99"/>
                  <a:gd name="T5" fmla="*/ 37 h 81"/>
                  <a:gd name="T6" fmla="*/ 24 w 99"/>
                  <a:gd name="T7" fmla="*/ 0 h 81"/>
                  <a:gd name="T8" fmla="*/ 0 w 99"/>
                  <a:gd name="T9" fmla="*/ 3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37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7" name="Freeform 5231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16"/>
                  <a:gd name="T1" fmla="*/ 55865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36717 w 16"/>
                  <a:gd name="T7" fmla="*/ 0 h 13"/>
                  <a:gd name="T8" fmla="*/ 0 w 16"/>
                  <a:gd name="T9" fmla="*/ 5586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6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8" name="Freeform 5232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99"/>
                  <a:gd name="T1" fmla="*/ 118 h 266"/>
                  <a:gd name="T2" fmla="*/ 68 w 99"/>
                  <a:gd name="T3" fmla="*/ 0 h 266"/>
                  <a:gd name="T4" fmla="*/ 99 w 99"/>
                  <a:gd name="T5" fmla="*/ 155 h 266"/>
                  <a:gd name="T6" fmla="*/ 31 w 99"/>
                  <a:gd name="T7" fmla="*/ 266 h 266"/>
                  <a:gd name="T8" fmla="*/ 0 w 99"/>
                  <a:gd name="T9" fmla="*/ 118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6"/>
                  <a:gd name="T17" fmla="*/ 99 w 9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6">
                    <a:moveTo>
                      <a:pt x="0" y="118"/>
                    </a:moveTo>
                    <a:lnTo>
                      <a:pt x="68" y="0"/>
                    </a:lnTo>
                    <a:lnTo>
                      <a:pt x="99" y="155"/>
                    </a:lnTo>
                    <a:lnTo>
                      <a:pt x="31" y="26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Freeform 5233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16"/>
                  <a:gd name="T1" fmla="*/ 172813 h 43"/>
                  <a:gd name="T2" fmla="*/ 99730 w 16"/>
                  <a:gd name="T3" fmla="*/ 0 h 43"/>
                  <a:gd name="T4" fmla="*/ 145214 w 16"/>
                  <a:gd name="T5" fmla="*/ 227003 h 43"/>
                  <a:gd name="T6" fmla="*/ 45484 w 16"/>
                  <a:gd name="T7" fmla="*/ 389405 h 43"/>
                  <a:gd name="T8" fmla="*/ 0 w 16"/>
                  <a:gd name="T9" fmla="*/ 1728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19"/>
                    </a:moveTo>
                    <a:lnTo>
                      <a:pt x="11" y="0"/>
                    </a:lnTo>
                    <a:lnTo>
                      <a:pt x="16" y="25"/>
                    </a:lnTo>
                    <a:lnTo>
                      <a:pt x="5" y="4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Freeform 5234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Freeform 5235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Freeform 5236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05"/>
                  <a:gd name="T1" fmla="*/ 31 h 92"/>
                  <a:gd name="T2" fmla="*/ 74 w 105"/>
                  <a:gd name="T3" fmla="*/ 92 h 92"/>
                  <a:gd name="T4" fmla="*/ 105 w 105"/>
                  <a:gd name="T5" fmla="*/ 49 h 92"/>
                  <a:gd name="T6" fmla="*/ 31 w 105"/>
                  <a:gd name="T7" fmla="*/ 0 h 92"/>
                  <a:gd name="T8" fmla="*/ 0 w 105"/>
                  <a:gd name="T9" fmla="*/ 3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31"/>
                    </a:moveTo>
                    <a:lnTo>
                      <a:pt x="74" y="92"/>
                    </a:lnTo>
                    <a:lnTo>
                      <a:pt x="105" y="4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Freeform 5237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7"/>
                  <a:gd name="T1" fmla="*/ 43823 h 15"/>
                  <a:gd name="T2" fmla="*/ 107693 w 17"/>
                  <a:gd name="T3" fmla="*/ 130119 h 15"/>
                  <a:gd name="T4" fmla="*/ 152936 w 17"/>
                  <a:gd name="T5" fmla="*/ 69442 h 15"/>
                  <a:gd name="T6" fmla="*/ 45014 w 17"/>
                  <a:gd name="T7" fmla="*/ 0 h 15"/>
                  <a:gd name="T8" fmla="*/ 0 w 17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5"/>
                    </a:moveTo>
                    <a:lnTo>
                      <a:pt x="12" y="15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Freeform 5238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98"/>
                  <a:gd name="T1" fmla="*/ 142 h 266"/>
                  <a:gd name="T2" fmla="*/ 61 w 98"/>
                  <a:gd name="T3" fmla="*/ 0 h 266"/>
                  <a:gd name="T4" fmla="*/ 98 w 98"/>
                  <a:gd name="T5" fmla="*/ 148 h 266"/>
                  <a:gd name="T6" fmla="*/ 30 w 98"/>
                  <a:gd name="T7" fmla="*/ 266 h 266"/>
                  <a:gd name="T8" fmla="*/ 0 w 98"/>
                  <a:gd name="T9" fmla="*/ 142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66"/>
                  <a:gd name="T17" fmla="*/ 98 w 98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66">
                    <a:moveTo>
                      <a:pt x="0" y="142"/>
                    </a:moveTo>
                    <a:lnTo>
                      <a:pt x="61" y="0"/>
                    </a:lnTo>
                    <a:lnTo>
                      <a:pt x="98" y="148"/>
                    </a:lnTo>
                    <a:lnTo>
                      <a:pt x="30" y="26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Freeform 5239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16"/>
                  <a:gd name="T1" fmla="*/ 207826 h 43"/>
                  <a:gd name="T2" fmla="*/ 85946 w 16"/>
                  <a:gd name="T3" fmla="*/ 0 h 43"/>
                  <a:gd name="T4" fmla="*/ 137868 w 16"/>
                  <a:gd name="T5" fmla="*/ 216821 h 43"/>
                  <a:gd name="T6" fmla="*/ 43671 w 16"/>
                  <a:gd name="T7" fmla="*/ 389405 h 43"/>
                  <a:gd name="T8" fmla="*/ 0 w 16"/>
                  <a:gd name="T9" fmla="*/ 20782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23"/>
                    </a:moveTo>
                    <a:lnTo>
                      <a:pt x="10" y="0"/>
                    </a:lnTo>
                    <a:lnTo>
                      <a:pt x="16" y="24"/>
                    </a:lnTo>
                    <a:lnTo>
                      <a:pt x="5" y="43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Freeform 5240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99"/>
                  <a:gd name="T1" fmla="*/ 13 h 87"/>
                  <a:gd name="T2" fmla="*/ 68 w 99"/>
                  <a:gd name="T3" fmla="*/ 87 h 87"/>
                  <a:gd name="T4" fmla="*/ 99 w 99"/>
                  <a:gd name="T5" fmla="*/ 56 h 87"/>
                  <a:gd name="T6" fmla="*/ 31 w 99"/>
                  <a:gd name="T7" fmla="*/ 0 h 87"/>
                  <a:gd name="T8" fmla="*/ 0 w 99"/>
                  <a:gd name="T9" fmla="*/ 13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13"/>
                    </a:moveTo>
                    <a:lnTo>
                      <a:pt x="68" y="87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5241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16"/>
                  <a:gd name="T1" fmla="*/ 17997 h 14"/>
                  <a:gd name="T2" fmla="*/ 99730 w 16"/>
                  <a:gd name="T3" fmla="*/ 129829 h 14"/>
                  <a:gd name="T4" fmla="*/ 145214 w 16"/>
                  <a:gd name="T5" fmla="*/ 83532 h 14"/>
                  <a:gd name="T6" fmla="*/ 45484 w 16"/>
                  <a:gd name="T7" fmla="*/ 0 h 14"/>
                  <a:gd name="T8" fmla="*/ 0 w 16"/>
                  <a:gd name="T9" fmla="*/ 1799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2"/>
                    </a:moveTo>
                    <a:lnTo>
                      <a:pt x="11" y="14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Freeform 5242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05"/>
                  <a:gd name="T1" fmla="*/ 130 h 217"/>
                  <a:gd name="T2" fmla="*/ 68 w 105"/>
                  <a:gd name="T3" fmla="*/ 0 h 217"/>
                  <a:gd name="T4" fmla="*/ 105 w 105"/>
                  <a:gd name="T5" fmla="*/ 112 h 217"/>
                  <a:gd name="T6" fmla="*/ 37 w 105"/>
                  <a:gd name="T7" fmla="*/ 217 h 217"/>
                  <a:gd name="T8" fmla="*/ 0 w 105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7"/>
                  <a:gd name="T17" fmla="*/ 105 w 105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7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112"/>
                    </a:lnTo>
                    <a:lnTo>
                      <a:pt x="37" y="21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5243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7"/>
                  <a:gd name="T1" fmla="*/ 192082 h 35"/>
                  <a:gd name="T2" fmla="*/ 98959 w 17"/>
                  <a:gd name="T3" fmla="*/ 0 h 35"/>
                  <a:gd name="T4" fmla="*/ 152936 w 17"/>
                  <a:gd name="T5" fmla="*/ 165410 h 35"/>
                  <a:gd name="T6" fmla="*/ 53945 w 17"/>
                  <a:gd name="T7" fmla="*/ 320552 h 35"/>
                  <a:gd name="T8" fmla="*/ 0 w 17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1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5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5244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74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5245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10271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5246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80 h 80"/>
                  <a:gd name="T4" fmla="*/ 99 w 99"/>
                  <a:gd name="T5" fmla="*/ 68 h 80"/>
                  <a:gd name="T6" fmla="*/ 31 w 99"/>
                  <a:gd name="T7" fmla="*/ 12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80"/>
                    </a:lnTo>
                    <a:lnTo>
                      <a:pt x="99" y="68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5247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114671 h 13"/>
                  <a:gd name="T4" fmla="*/ 145214 w 16"/>
                  <a:gd name="T5" fmla="*/ 97403 h 13"/>
                  <a:gd name="T6" fmla="*/ 45484 w 16"/>
                  <a:gd name="T7" fmla="*/ 17231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3"/>
                    </a:lnTo>
                    <a:lnTo>
                      <a:pt x="16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5248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05"/>
                  <a:gd name="T1" fmla="*/ 99 h 148"/>
                  <a:gd name="T2" fmla="*/ 68 w 105"/>
                  <a:gd name="T3" fmla="*/ 0 h 148"/>
                  <a:gd name="T4" fmla="*/ 105 w 105"/>
                  <a:gd name="T5" fmla="*/ 74 h 148"/>
                  <a:gd name="T6" fmla="*/ 37 w 105"/>
                  <a:gd name="T7" fmla="*/ 148 h 148"/>
                  <a:gd name="T8" fmla="*/ 0 w 105"/>
                  <a:gd name="T9" fmla="*/ 99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99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14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5249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7"/>
                  <a:gd name="T1" fmla="*/ 143061 h 24"/>
                  <a:gd name="T2" fmla="*/ 98959 w 17"/>
                  <a:gd name="T3" fmla="*/ 0 h 24"/>
                  <a:gd name="T4" fmla="*/ 152936 w 17"/>
                  <a:gd name="T5" fmla="*/ 106936 h 24"/>
                  <a:gd name="T6" fmla="*/ 53945 w 17"/>
                  <a:gd name="T7" fmla="*/ 214094 h 24"/>
                  <a:gd name="T8" fmla="*/ 0 w 17"/>
                  <a:gd name="T9" fmla="*/ 1430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6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2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5250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5251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5252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81 h 93"/>
                  <a:gd name="T4" fmla="*/ 98 w 98"/>
                  <a:gd name="T5" fmla="*/ 93 h 93"/>
                  <a:gd name="T6" fmla="*/ 31 w 98"/>
                  <a:gd name="T7" fmla="*/ 56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81"/>
                    </a:lnTo>
                    <a:lnTo>
                      <a:pt x="98" y="93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5253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119623 h 15"/>
                  <a:gd name="T4" fmla="*/ 137868 w 16"/>
                  <a:gd name="T5" fmla="*/ 137497 h 15"/>
                  <a:gd name="T6" fmla="*/ 43671 w 16"/>
                  <a:gd name="T7" fmla="*/ 82683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3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5254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05"/>
                  <a:gd name="T1" fmla="*/ 62 h 74"/>
                  <a:gd name="T2" fmla="*/ 68 w 105"/>
                  <a:gd name="T3" fmla="*/ 0 h 74"/>
                  <a:gd name="T4" fmla="*/ 105 w 105"/>
                  <a:gd name="T5" fmla="*/ 31 h 74"/>
                  <a:gd name="T6" fmla="*/ 37 w 105"/>
                  <a:gd name="T7" fmla="*/ 74 h 74"/>
                  <a:gd name="T8" fmla="*/ 0 w 105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2"/>
                    </a:moveTo>
                    <a:lnTo>
                      <a:pt x="68" y="0"/>
                    </a:lnTo>
                    <a:lnTo>
                      <a:pt x="105" y="31"/>
                    </a:lnTo>
                    <a:lnTo>
                      <a:pt x="37" y="7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5255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7"/>
                  <a:gd name="T1" fmla="*/ 89596 h 12"/>
                  <a:gd name="T2" fmla="*/ 98959 w 17"/>
                  <a:gd name="T3" fmla="*/ 0 h 12"/>
                  <a:gd name="T4" fmla="*/ 152936 w 17"/>
                  <a:gd name="T5" fmla="*/ 44795 h 12"/>
                  <a:gd name="T6" fmla="*/ 53945 w 17"/>
                  <a:gd name="T7" fmla="*/ 106936 h 12"/>
                  <a:gd name="T8" fmla="*/ 0 w 17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0"/>
                    </a:moveTo>
                    <a:lnTo>
                      <a:pt x="11" y="0"/>
                    </a:lnTo>
                    <a:lnTo>
                      <a:pt x="17" y="5"/>
                    </a:lnTo>
                    <a:lnTo>
                      <a:pt x="6" y="1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5256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5257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5258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05"/>
                  <a:gd name="T1" fmla="*/ 0 h 98"/>
                  <a:gd name="T2" fmla="*/ 74 w 105"/>
                  <a:gd name="T3" fmla="*/ 43 h 98"/>
                  <a:gd name="T4" fmla="*/ 105 w 105"/>
                  <a:gd name="T5" fmla="*/ 98 h 98"/>
                  <a:gd name="T6" fmla="*/ 37 w 105"/>
                  <a:gd name="T7" fmla="*/ 98 h 98"/>
                  <a:gd name="T8" fmla="*/ 0 w 105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0"/>
                    </a:moveTo>
                    <a:lnTo>
                      <a:pt x="74" y="43"/>
                    </a:lnTo>
                    <a:lnTo>
                      <a:pt x="105" y="98"/>
                    </a:lnTo>
                    <a:lnTo>
                      <a:pt x="37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5259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7"/>
                  <a:gd name="T1" fmla="*/ 0 h 16"/>
                  <a:gd name="T2" fmla="*/ 107693 w 17"/>
                  <a:gd name="T3" fmla="*/ 60435 h 16"/>
                  <a:gd name="T4" fmla="*/ 152936 w 17"/>
                  <a:gd name="T5" fmla="*/ 137868 h 16"/>
                  <a:gd name="T6" fmla="*/ 53945 w 17"/>
                  <a:gd name="T7" fmla="*/ 137868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0"/>
                    </a:moveTo>
                    <a:lnTo>
                      <a:pt x="12" y="7"/>
                    </a:lnTo>
                    <a:lnTo>
                      <a:pt x="17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5260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04"/>
                  <a:gd name="T1" fmla="*/ 31 h 31"/>
                  <a:gd name="T2" fmla="*/ 67 w 104"/>
                  <a:gd name="T3" fmla="*/ 0 h 31"/>
                  <a:gd name="T4" fmla="*/ 104 w 104"/>
                  <a:gd name="T5" fmla="*/ 0 h 31"/>
                  <a:gd name="T6" fmla="*/ 37 w 104"/>
                  <a:gd name="T7" fmla="*/ 18 h 31"/>
                  <a:gd name="T8" fmla="*/ 0 w 104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1"/>
                  <a:gd name="T17" fmla="*/ 104 w 10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1">
                    <a:moveTo>
                      <a:pt x="0" y="31"/>
                    </a:moveTo>
                    <a:lnTo>
                      <a:pt x="67" y="0"/>
                    </a:lnTo>
                    <a:lnTo>
                      <a:pt x="104" y="0"/>
                    </a:lnTo>
                    <a:lnTo>
                      <a:pt x="37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5261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7"/>
                  <a:gd name="T1" fmla="*/ 45744 h 5"/>
                  <a:gd name="T2" fmla="*/ 93863 w 17"/>
                  <a:gd name="T3" fmla="*/ 0 h 5"/>
                  <a:gd name="T4" fmla="*/ 145624 w 17"/>
                  <a:gd name="T5" fmla="*/ 0 h 5"/>
                  <a:gd name="T6" fmla="*/ 51761 w 17"/>
                  <a:gd name="T7" fmla="*/ 28136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5262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99"/>
                  <a:gd name="T1" fmla="*/ 43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5263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16"/>
                  <a:gd name="T1" fmla="*/ 6213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Freeform 5264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99"/>
                  <a:gd name="T1" fmla="*/ 12 h 148"/>
                  <a:gd name="T2" fmla="*/ 68 w 99"/>
                  <a:gd name="T3" fmla="*/ 0 h 148"/>
                  <a:gd name="T4" fmla="*/ 99 w 99"/>
                  <a:gd name="T5" fmla="*/ 99 h 148"/>
                  <a:gd name="T6" fmla="*/ 31 w 99"/>
                  <a:gd name="T7" fmla="*/ 148 h 148"/>
                  <a:gd name="T8" fmla="*/ 0 w 99"/>
                  <a:gd name="T9" fmla="*/ 12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8"/>
                  <a:gd name="T17" fmla="*/ 99 w 99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8">
                    <a:moveTo>
                      <a:pt x="0" y="12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1" y="14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Freeform 5265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16"/>
                  <a:gd name="T1" fmla="*/ 17341 h 24"/>
                  <a:gd name="T2" fmla="*/ 99730 w 16"/>
                  <a:gd name="T3" fmla="*/ 0 h 24"/>
                  <a:gd name="T4" fmla="*/ 145214 w 16"/>
                  <a:gd name="T5" fmla="*/ 143061 h 24"/>
                  <a:gd name="T6" fmla="*/ 45484 w 16"/>
                  <a:gd name="T7" fmla="*/ 214094 h 24"/>
                  <a:gd name="T8" fmla="*/ 0 w 16"/>
                  <a:gd name="T9" fmla="*/ 1734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Freeform 5266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9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9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4" name="Group 5267"/>
            <p:cNvGrpSpPr>
              <a:grpSpLocks/>
            </p:cNvGrpSpPr>
            <p:nvPr/>
          </p:nvGrpSpPr>
          <p:grpSpPr bwMode="auto">
            <a:xfrm>
              <a:off x="1410" y="2002"/>
              <a:ext cx="3372" cy="994"/>
              <a:chOff x="1410" y="2002"/>
              <a:chExt cx="3372" cy="994"/>
            </a:xfrm>
          </p:grpSpPr>
          <p:sp>
            <p:nvSpPr>
              <p:cNvPr id="16023" name="Freeform 5268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29063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4" name="Freeform 5269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98"/>
                  <a:gd name="T1" fmla="*/ 44 h 81"/>
                  <a:gd name="T2" fmla="*/ 68 w 98"/>
                  <a:gd name="T3" fmla="*/ 81 h 81"/>
                  <a:gd name="T4" fmla="*/ 98 w 98"/>
                  <a:gd name="T5" fmla="*/ 31 h 81"/>
                  <a:gd name="T6" fmla="*/ 31 w 98"/>
                  <a:gd name="T7" fmla="*/ 0 h 81"/>
                  <a:gd name="T8" fmla="*/ 0 w 98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44"/>
                    </a:moveTo>
                    <a:lnTo>
                      <a:pt x="68" y="81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5" name="Freeform 5270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16"/>
                  <a:gd name="T1" fmla="*/ 66270 h 13"/>
                  <a:gd name="T2" fmla="*/ 94203 w 16"/>
                  <a:gd name="T3" fmla="*/ 122173 h 13"/>
                  <a:gd name="T4" fmla="*/ 137868 w 16"/>
                  <a:gd name="T5" fmla="*/ 46706 h 13"/>
                  <a:gd name="T6" fmla="*/ 43671 w 16"/>
                  <a:gd name="T7" fmla="*/ 0 h 13"/>
                  <a:gd name="T8" fmla="*/ 0 w 16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7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6" name="Freeform 5271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99"/>
                  <a:gd name="T1" fmla="*/ 74 h 229"/>
                  <a:gd name="T2" fmla="*/ 68 w 99"/>
                  <a:gd name="T3" fmla="*/ 0 h 229"/>
                  <a:gd name="T4" fmla="*/ 99 w 99"/>
                  <a:gd name="T5" fmla="*/ 130 h 229"/>
                  <a:gd name="T6" fmla="*/ 31 w 99"/>
                  <a:gd name="T7" fmla="*/ 229 h 229"/>
                  <a:gd name="T8" fmla="*/ 0 w 99"/>
                  <a:gd name="T9" fmla="*/ 74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9"/>
                  <a:gd name="T17" fmla="*/ 99 w 99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9">
                    <a:moveTo>
                      <a:pt x="0" y="74"/>
                    </a:moveTo>
                    <a:lnTo>
                      <a:pt x="68" y="0"/>
                    </a:lnTo>
                    <a:lnTo>
                      <a:pt x="99" y="130"/>
                    </a:lnTo>
                    <a:lnTo>
                      <a:pt x="31" y="22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7" name="Freeform 5272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16"/>
                  <a:gd name="T1" fmla="*/ 108596 h 37"/>
                  <a:gd name="T2" fmla="*/ 99730 w 16"/>
                  <a:gd name="T3" fmla="*/ 0 h 37"/>
                  <a:gd name="T4" fmla="*/ 145214 w 16"/>
                  <a:gd name="T5" fmla="*/ 190844 h 37"/>
                  <a:gd name="T6" fmla="*/ 45484 w 16"/>
                  <a:gd name="T7" fmla="*/ 335943 h 37"/>
                  <a:gd name="T8" fmla="*/ 0 w 16"/>
                  <a:gd name="T9" fmla="*/ 10859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2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8" name="Freeform 5273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3 h 44"/>
                  <a:gd name="T6" fmla="*/ 37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9" name="Freeform 5274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0347 h 7"/>
                  <a:gd name="T6" fmla="*/ 54252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0" name="Freeform 5275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99"/>
                  <a:gd name="T1" fmla="*/ 43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4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43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1" name="Freeform 5276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16"/>
                  <a:gd name="T1" fmla="*/ 63618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6361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7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Freeform 5277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05"/>
                  <a:gd name="T1" fmla="*/ 123 h 271"/>
                  <a:gd name="T2" fmla="*/ 68 w 105"/>
                  <a:gd name="T3" fmla="*/ 0 h 271"/>
                  <a:gd name="T4" fmla="*/ 105 w 105"/>
                  <a:gd name="T5" fmla="*/ 148 h 271"/>
                  <a:gd name="T6" fmla="*/ 37 w 105"/>
                  <a:gd name="T7" fmla="*/ 271 h 271"/>
                  <a:gd name="T8" fmla="*/ 0 w 105"/>
                  <a:gd name="T9" fmla="*/ 123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23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7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Freeform 5278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7"/>
                  <a:gd name="T1" fmla="*/ 177117 h 44"/>
                  <a:gd name="T2" fmla="*/ 98959 w 17"/>
                  <a:gd name="T3" fmla="*/ 0 h 44"/>
                  <a:gd name="T4" fmla="*/ 152936 w 17"/>
                  <a:gd name="T5" fmla="*/ 213080 h 44"/>
                  <a:gd name="T6" fmla="*/ 53945 w 17"/>
                  <a:gd name="T7" fmla="*/ 389963 h 44"/>
                  <a:gd name="T8" fmla="*/ 0 w 17"/>
                  <a:gd name="T9" fmla="*/ 17711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0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4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Freeform 5279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99"/>
                  <a:gd name="T1" fmla="*/ 31 h 105"/>
                  <a:gd name="T2" fmla="*/ 68 w 99"/>
                  <a:gd name="T3" fmla="*/ 105 h 105"/>
                  <a:gd name="T4" fmla="*/ 99 w 99"/>
                  <a:gd name="T5" fmla="*/ 56 h 105"/>
                  <a:gd name="T6" fmla="*/ 31 w 99"/>
                  <a:gd name="T7" fmla="*/ 0 h 105"/>
                  <a:gd name="T8" fmla="*/ 0 w 99"/>
                  <a:gd name="T9" fmla="*/ 31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31"/>
                    </a:moveTo>
                    <a:lnTo>
                      <a:pt x="68" y="105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Freeform 5280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16"/>
                  <a:gd name="T1" fmla="*/ 45014 h 17"/>
                  <a:gd name="T2" fmla="*/ 99730 w 16"/>
                  <a:gd name="T3" fmla="*/ 152936 h 17"/>
                  <a:gd name="T4" fmla="*/ 145214 w 16"/>
                  <a:gd name="T5" fmla="*/ 81523 h 17"/>
                  <a:gd name="T6" fmla="*/ 45484 w 16"/>
                  <a:gd name="T7" fmla="*/ 0 h 17"/>
                  <a:gd name="T8" fmla="*/ 0 w 16"/>
                  <a:gd name="T9" fmla="*/ 4501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5"/>
                    </a:moveTo>
                    <a:lnTo>
                      <a:pt x="11" y="17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6" name="Freeform 5281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0 h 254"/>
                  <a:gd name="T4" fmla="*/ 105 w 105"/>
                  <a:gd name="T5" fmla="*/ 130 h 254"/>
                  <a:gd name="T6" fmla="*/ 37 w 105"/>
                  <a:gd name="T7" fmla="*/ 254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5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7" name="Freeform 5282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0 h 41"/>
                  <a:gd name="T4" fmla="*/ 152936 w 17"/>
                  <a:gd name="T5" fmla="*/ 191398 h 41"/>
                  <a:gd name="T6" fmla="*/ 53945 w 17"/>
                  <a:gd name="T7" fmla="*/ 374241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4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8" name="Freeform 5283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99"/>
                  <a:gd name="T1" fmla="*/ 12 h 105"/>
                  <a:gd name="T2" fmla="*/ 68 w 99"/>
                  <a:gd name="T3" fmla="*/ 105 h 105"/>
                  <a:gd name="T4" fmla="*/ 99 w 99"/>
                  <a:gd name="T5" fmla="*/ 68 h 105"/>
                  <a:gd name="T6" fmla="*/ 31 w 99"/>
                  <a:gd name="T7" fmla="*/ 0 h 105"/>
                  <a:gd name="T8" fmla="*/ 0 w 99"/>
                  <a:gd name="T9" fmla="*/ 1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2"/>
                    </a:moveTo>
                    <a:lnTo>
                      <a:pt x="68" y="105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Freeform 5284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16"/>
                  <a:gd name="T1" fmla="*/ 17436 h 17"/>
                  <a:gd name="T2" fmla="*/ 99730 w 16"/>
                  <a:gd name="T3" fmla="*/ 152936 h 17"/>
                  <a:gd name="T4" fmla="*/ 145214 w 16"/>
                  <a:gd name="T5" fmla="*/ 98959 h 17"/>
                  <a:gd name="T6" fmla="*/ 45484 w 16"/>
                  <a:gd name="T7" fmla="*/ 0 h 17"/>
                  <a:gd name="T8" fmla="*/ 0 w 16"/>
                  <a:gd name="T9" fmla="*/ 174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2"/>
                    </a:moveTo>
                    <a:lnTo>
                      <a:pt x="11" y="17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Freeform 5285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99"/>
                  <a:gd name="T1" fmla="*/ 130 h 204"/>
                  <a:gd name="T2" fmla="*/ 68 w 99"/>
                  <a:gd name="T3" fmla="*/ 0 h 204"/>
                  <a:gd name="T4" fmla="*/ 99 w 99"/>
                  <a:gd name="T5" fmla="*/ 99 h 204"/>
                  <a:gd name="T6" fmla="*/ 37 w 99"/>
                  <a:gd name="T7" fmla="*/ 204 h 204"/>
                  <a:gd name="T8" fmla="*/ 0 w 99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Freeform 5286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16"/>
                  <a:gd name="T1" fmla="*/ 189930 h 33"/>
                  <a:gd name="T2" fmla="*/ 99730 w 16"/>
                  <a:gd name="T3" fmla="*/ 0 h 33"/>
                  <a:gd name="T4" fmla="*/ 145214 w 16"/>
                  <a:gd name="T5" fmla="*/ 144568 h 33"/>
                  <a:gd name="T6" fmla="*/ 54252 w 16"/>
                  <a:gd name="T7" fmla="*/ 297883 h 33"/>
                  <a:gd name="T8" fmla="*/ 0 w 16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1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Freeform 5287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3" name="Freeform 5288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4" name="Freeform 5289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98"/>
                  <a:gd name="T1" fmla="*/ 0 h 105"/>
                  <a:gd name="T2" fmla="*/ 68 w 98"/>
                  <a:gd name="T3" fmla="*/ 105 h 105"/>
                  <a:gd name="T4" fmla="*/ 98 w 98"/>
                  <a:gd name="T5" fmla="*/ 80 h 105"/>
                  <a:gd name="T6" fmla="*/ 30 w 98"/>
                  <a:gd name="T7" fmla="*/ 12 h 105"/>
                  <a:gd name="T8" fmla="*/ 0 w 9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05"/>
                  <a:gd name="T17" fmla="*/ 98 w 9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98" y="80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5" name="Freeform 5290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16"/>
                  <a:gd name="T1" fmla="*/ 0 h 17"/>
                  <a:gd name="T2" fmla="*/ 94203 w 16"/>
                  <a:gd name="T3" fmla="*/ 152936 h 17"/>
                  <a:gd name="T4" fmla="*/ 137868 w 16"/>
                  <a:gd name="T5" fmla="*/ 116389 h 17"/>
                  <a:gd name="T6" fmla="*/ 43671 w 16"/>
                  <a:gd name="T7" fmla="*/ 17436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0"/>
                    </a:moveTo>
                    <a:lnTo>
                      <a:pt x="11" y="17"/>
                    </a:lnTo>
                    <a:lnTo>
                      <a:pt x="16" y="13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Freeform 5291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99"/>
                  <a:gd name="T1" fmla="*/ 99 h 130"/>
                  <a:gd name="T2" fmla="*/ 68 w 99"/>
                  <a:gd name="T3" fmla="*/ 0 h 130"/>
                  <a:gd name="T4" fmla="*/ 99 w 99"/>
                  <a:gd name="T5" fmla="*/ 56 h 130"/>
                  <a:gd name="T6" fmla="*/ 37 w 99"/>
                  <a:gd name="T7" fmla="*/ 130 h 130"/>
                  <a:gd name="T8" fmla="*/ 0 w 99"/>
                  <a:gd name="T9" fmla="*/ 99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9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13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Freeform 5292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16"/>
                  <a:gd name="T1" fmla="*/ 145433 h 21"/>
                  <a:gd name="T2" fmla="*/ 99730 w 16"/>
                  <a:gd name="T3" fmla="*/ 0 h 21"/>
                  <a:gd name="T4" fmla="*/ 145214 w 16"/>
                  <a:gd name="T5" fmla="*/ 82315 h 21"/>
                  <a:gd name="T6" fmla="*/ 54252 w 16"/>
                  <a:gd name="T7" fmla="*/ 190958 h 21"/>
                  <a:gd name="T8" fmla="*/ 0 w 16"/>
                  <a:gd name="T9" fmla="*/ 14543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6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21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Freeform 5293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Freeform 5294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0" name="Freeform 5295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99"/>
                  <a:gd name="T1" fmla="*/ 0 h 92"/>
                  <a:gd name="T2" fmla="*/ 68 w 99"/>
                  <a:gd name="T3" fmla="*/ 92 h 92"/>
                  <a:gd name="T4" fmla="*/ 99 w 99"/>
                  <a:gd name="T5" fmla="*/ 92 h 92"/>
                  <a:gd name="T6" fmla="*/ 31 w 99"/>
                  <a:gd name="T7" fmla="*/ 55 h 92"/>
                  <a:gd name="T8" fmla="*/ 0 w 9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0"/>
                    </a:moveTo>
                    <a:lnTo>
                      <a:pt x="68" y="92"/>
                    </a:lnTo>
                    <a:lnTo>
                      <a:pt x="99" y="92"/>
                    </a:lnTo>
                    <a:lnTo>
                      <a:pt x="3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1" name="Freeform 5296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130119 h 15"/>
                  <a:gd name="T4" fmla="*/ 145214 w 16"/>
                  <a:gd name="T5" fmla="*/ 130119 h 15"/>
                  <a:gd name="T6" fmla="*/ 45484 w 16"/>
                  <a:gd name="T7" fmla="*/ 77758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5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2" name="Freeform 5297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8 w 99"/>
                  <a:gd name="T3" fmla="*/ 0 h 56"/>
                  <a:gd name="T4" fmla="*/ 99 w 99"/>
                  <a:gd name="T5" fmla="*/ 19 h 56"/>
                  <a:gd name="T6" fmla="*/ 37 w 99"/>
                  <a:gd name="T7" fmla="*/ 56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7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Freeform 5298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9730 w 16"/>
                  <a:gd name="T3" fmla="*/ 0 h 9"/>
                  <a:gd name="T4" fmla="*/ 145214 w 16"/>
                  <a:gd name="T5" fmla="*/ 28417 h 9"/>
                  <a:gd name="T6" fmla="*/ 54252 w 16"/>
                  <a:gd name="T7" fmla="*/ 83820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9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Freeform 5299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Freeform 5300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Freeform 5301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99"/>
                  <a:gd name="T1" fmla="*/ 0 h 99"/>
                  <a:gd name="T2" fmla="*/ 68 w 99"/>
                  <a:gd name="T3" fmla="*/ 49 h 99"/>
                  <a:gd name="T4" fmla="*/ 99 w 99"/>
                  <a:gd name="T5" fmla="*/ 93 h 99"/>
                  <a:gd name="T6" fmla="*/ 31 w 99"/>
                  <a:gd name="T7" fmla="*/ 99 h 99"/>
                  <a:gd name="T8" fmla="*/ 0 w 99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0"/>
                    </a:moveTo>
                    <a:lnTo>
                      <a:pt x="68" y="49"/>
                    </a:lnTo>
                    <a:lnTo>
                      <a:pt x="99" y="93"/>
                    </a:lnTo>
                    <a:lnTo>
                      <a:pt x="31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7" name="Freeform 5302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16"/>
                  <a:gd name="T1" fmla="*/ 0 h 16"/>
                  <a:gd name="T2" fmla="*/ 99730 w 16"/>
                  <a:gd name="T3" fmla="*/ 73204 h 16"/>
                  <a:gd name="T4" fmla="*/ 145214 w 16"/>
                  <a:gd name="T5" fmla="*/ 136218 h 16"/>
                  <a:gd name="T6" fmla="*/ 45484 w 16"/>
                  <a:gd name="T7" fmla="*/ 145214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1" y="8"/>
                    </a:lnTo>
                    <a:lnTo>
                      <a:pt x="16" y="15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8" name="Freeform 5303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6 h 31"/>
                  <a:gd name="T4" fmla="*/ 99 w 99"/>
                  <a:gd name="T5" fmla="*/ 0 h 31"/>
                  <a:gd name="T6" fmla="*/ 37 w 99"/>
                  <a:gd name="T7" fmla="*/ 12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6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9" name="Freeform 5304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8804 h 5"/>
                  <a:gd name="T4" fmla="*/ 145214 w 16"/>
                  <a:gd name="T5" fmla="*/ 0 h 5"/>
                  <a:gd name="T6" fmla="*/ 54252 w 16"/>
                  <a:gd name="T7" fmla="*/ 17645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Freeform 5305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98"/>
                  <a:gd name="T1" fmla="*/ 50 h 80"/>
                  <a:gd name="T2" fmla="*/ 67 w 98"/>
                  <a:gd name="T3" fmla="*/ 80 h 80"/>
                  <a:gd name="T4" fmla="*/ 98 w 98"/>
                  <a:gd name="T5" fmla="*/ 31 h 80"/>
                  <a:gd name="T6" fmla="*/ 30 w 98"/>
                  <a:gd name="T7" fmla="*/ 0 h 80"/>
                  <a:gd name="T8" fmla="*/ 0 w 98"/>
                  <a:gd name="T9" fmla="*/ 5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50"/>
                    </a:moveTo>
                    <a:lnTo>
                      <a:pt x="67" y="8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Freeform 5306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16"/>
                  <a:gd name="T1" fmla="*/ 70363 h 13"/>
                  <a:gd name="T2" fmla="*/ 94203 w 16"/>
                  <a:gd name="T3" fmla="*/ 114671 h 13"/>
                  <a:gd name="T4" fmla="*/ 137868 w 16"/>
                  <a:gd name="T5" fmla="*/ 44498 h 13"/>
                  <a:gd name="T6" fmla="*/ 43671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Freeform 5307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05"/>
                  <a:gd name="T1" fmla="*/ 12 h 142"/>
                  <a:gd name="T2" fmla="*/ 68 w 105"/>
                  <a:gd name="T3" fmla="*/ 0 h 142"/>
                  <a:gd name="T4" fmla="*/ 105 w 105"/>
                  <a:gd name="T5" fmla="*/ 80 h 142"/>
                  <a:gd name="T6" fmla="*/ 31 w 105"/>
                  <a:gd name="T7" fmla="*/ 142 h 142"/>
                  <a:gd name="T8" fmla="*/ 0 w 105"/>
                  <a:gd name="T9" fmla="*/ 1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2"/>
                    </a:moveTo>
                    <a:lnTo>
                      <a:pt x="68" y="0"/>
                    </a:lnTo>
                    <a:lnTo>
                      <a:pt x="105" y="80"/>
                    </a:lnTo>
                    <a:lnTo>
                      <a:pt x="31" y="14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Freeform 5308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7"/>
                  <a:gd name="T1" fmla="*/ 17417 h 23"/>
                  <a:gd name="T2" fmla="*/ 98959 w 17"/>
                  <a:gd name="T3" fmla="*/ 0 h 23"/>
                  <a:gd name="T4" fmla="*/ 152936 w 17"/>
                  <a:gd name="T5" fmla="*/ 116255 h 23"/>
                  <a:gd name="T6" fmla="*/ 45014 w 17"/>
                  <a:gd name="T7" fmla="*/ 206406 h 23"/>
                  <a:gd name="T8" fmla="*/ 0 w 17"/>
                  <a:gd name="T9" fmla="*/ 1741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"/>
                    </a:moveTo>
                    <a:lnTo>
                      <a:pt x="11" y="0"/>
                    </a:lnTo>
                    <a:lnTo>
                      <a:pt x="17" y="13"/>
                    </a:lnTo>
                    <a:lnTo>
                      <a:pt x="5" y="2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4" name="Freeform 5309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0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5" name="Freeform 5310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0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6" name="Freeform 5311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99"/>
                  <a:gd name="T1" fmla="*/ 50 h 93"/>
                  <a:gd name="T2" fmla="*/ 68 w 99"/>
                  <a:gd name="T3" fmla="*/ 93 h 93"/>
                  <a:gd name="T4" fmla="*/ 99 w 99"/>
                  <a:gd name="T5" fmla="*/ 44 h 93"/>
                  <a:gd name="T6" fmla="*/ 31 w 99"/>
                  <a:gd name="T7" fmla="*/ 0 h 93"/>
                  <a:gd name="T8" fmla="*/ 0 w 99"/>
                  <a:gd name="T9" fmla="*/ 5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0"/>
                    </a:moveTo>
                    <a:lnTo>
                      <a:pt x="68" y="93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Freeform 5312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16"/>
                  <a:gd name="T1" fmla="*/ 73879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7387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Freeform 5313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05"/>
                  <a:gd name="T1" fmla="*/ 81 h 229"/>
                  <a:gd name="T2" fmla="*/ 68 w 105"/>
                  <a:gd name="T3" fmla="*/ 0 h 229"/>
                  <a:gd name="T4" fmla="*/ 105 w 105"/>
                  <a:gd name="T5" fmla="*/ 111 h 229"/>
                  <a:gd name="T6" fmla="*/ 37 w 105"/>
                  <a:gd name="T7" fmla="*/ 229 h 229"/>
                  <a:gd name="T8" fmla="*/ 0 w 105"/>
                  <a:gd name="T9" fmla="*/ 81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9"/>
                  <a:gd name="T17" fmla="*/ 105 w 105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9">
                    <a:moveTo>
                      <a:pt x="0" y="81"/>
                    </a:moveTo>
                    <a:lnTo>
                      <a:pt x="68" y="0"/>
                    </a:lnTo>
                    <a:lnTo>
                      <a:pt x="105" y="111"/>
                    </a:lnTo>
                    <a:lnTo>
                      <a:pt x="37" y="229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Freeform 5314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7"/>
                  <a:gd name="T1" fmla="*/ 117372 h 37"/>
                  <a:gd name="T2" fmla="*/ 98959 w 17"/>
                  <a:gd name="T3" fmla="*/ 0 h 37"/>
                  <a:gd name="T4" fmla="*/ 152936 w 17"/>
                  <a:gd name="T5" fmla="*/ 162875 h 37"/>
                  <a:gd name="T6" fmla="*/ 53945 w 17"/>
                  <a:gd name="T7" fmla="*/ 335943 h 37"/>
                  <a:gd name="T8" fmla="*/ 0 w 17"/>
                  <a:gd name="T9" fmla="*/ 11737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3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Freeform 5315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1" name="Freeform 5316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2" name="Freeform 5317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05"/>
                  <a:gd name="T1" fmla="*/ 49 h 111"/>
                  <a:gd name="T2" fmla="*/ 74 w 105"/>
                  <a:gd name="T3" fmla="*/ 111 h 111"/>
                  <a:gd name="T4" fmla="*/ 105 w 105"/>
                  <a:gd name="T5" fmla="*/ 61 h 111"/>
                  <a:gd name="T6" fmla="*/ 31 w 105"/>
                  <a:gd name="T7" fmla="*/ 0 h 111"/>
                  <a:gd name="T8" fmla="*/ 0 w 105"/>
                  <a:gd name="T9" fmla="*/ 4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49"/>
                    </a:moveTo>
                    <a:lnTo>
                      <a:pt x="74" y="111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3" name="Freeform 5318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7"/>
                  <a:gd name="T1" fmla="*/ 70806 h 18"/>
                  <a:gd name="T2" fmla="*/ 107693 w 17"/>
                  <a:gd name="T3" fmla="*/ 160401 h 18"/>
                  <a:gd name="T4" fmla="*/ 152936 w 17"/>
                  <a:gd name="T5" fmla="*/ 89596 h 18"/>
                  <a:gd name="T6" fmla="*/ 45014 w 17"/>
                  <a:gd name="T7" fmla="*/ 0 h 18"/>
                  <a:gd name="T8" fmla="*/ 0 w 17"/>
                  <a:gd name="T9" fmla="*/ 7080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8"/>
                    </a:moveTo>
                    <a:lnTo>
                      <a:pt x="12" y="1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Freeform 5319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98"/>
                  <a:gd name="T1" fmla="*/ 129 h 259"/>
                  <a:gd name="T2" fmla="*/ 67 w 98"/>
                  <a:gd name="T3" fmla="*/ 0 h 259"/>
                  <a:gd name="T4" fmla="*/ 98 w 98"/>
                  <a:gd name="T5" fmla="*/ 117 h 259"/>
                  <a:gd name="T6" fmla="*/ 37 w 98"/>
                  <a:gd name="T7" fmla="*/ 259 h 259"/>
                  <a:gd name="T8" fmla="*/ 0 w 98"/>
                  <a:gd name="T9" fmla="*/ 129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9"/>
                  <a:gd name="T17" fmla="*/ 98 w 98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9">
                    <a:moveTo>
                      <a:pt x="0" y="129"/>
                    </a:moveTo>
                    <a:lnTo>
                      <a:pt x="67" y="0"/>
                    </a:lnTo>
                    <a:lnTo>
                      <a:pt x="98" y="117"/>
                    </a:lnTo>
                    <a:lnTo>
                      <a:pt x="37" y="25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Freeform 5320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16"/>
                  <a:gd name="T1" fmla="*/ 188083 h 42"/>
                  <a:gd name="T2" fmla="*/ 94203 w 16"/>
                  <a:gd name="T3" fmla="*/ 0 h 42"/>
                  <a:gd name="T4" fmla="*/ 137868 w 16"/>
                  <a:gd name="T5" fmla="*/ 169072 h 42"/>
                  <a:gd name="T6" fmla="*/ 52148 w 16"/>
                  <a:gd name="T7" fmla="*/ 374496 h 42"/>
                  <a:gd name="T8" fmla="*/ 0 w 16"/>
                  <a:gd name="T9" fmla="*/ 188083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21"/>
                    </a:moveTo>
                    <a:lnTo>
                      <a:pt x="11" y="0"/>
                    </a:lnTo>
                    <a:lnTo>
                      <a:pt x="16" y="19"/>
                    </a:lnTo>
                    <a:lnTo>
                      <a:pt x="6" y="42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Freeform 5321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99"/>
                  <a:gd name="T1" fmla="*/ 37 h 129"/>
                  <a:gd name="T2" fmla="*/ 68 w 99"/>
                  <a:gd name="T3" fmla="*/ 129 h 129"/>
                  <a:gd name="T4" fmla="*/ 99 w 99"/>
                  <a:gd name="T5" fmla="*/ 74 h 129"/>
                  <a:gd name="T6" fmla="*/ 31 w 99"/>
                  <a:gd name="T7" fmla="*/ 0 h 129"/>
                  <a:gd name="T8" fmla="*/ 0 w 99"/>
                  <a:gd name="T9" fmla="*/ 37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37"/>
                    </a:moveTo>
                    <a:lnTo>
                      <a:pt x="68" y="12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Freeform 5322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16"/>
                  <a:gd name="T1" fmla="*/ 52601 h 21"/>
                  <a:gd name="T2" fmla="*/ 99730 w 16"/>
                  <a:gd name="T3" fmla="*/ 183579 h 21"/>
                  <a:gd name="T4" fmla="*/ 145214 w 16"/>
                  <a:gd name="T5" fmla="*/ 105467 h 21"/>
                  <a:gd name="T6" fmla="*/ 45484 w 16"/>
                  <a:gd name="T7" fmla="*/ 0 h 21"/>
                  <a:gd name="T8" fmla="*/ 0 w 16"/>
                  <a:gd name="T9" fmla="*/ 5260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6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" name="Freeform 5323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99"/>
                  <a:gd name="T1" fmla="*/ 136 h 235"/>
                  <a:gd name="T2" fmla="*/ 62 w 99"/>
                  <a:gd name="T3" fmla="*/ 0 h 235"/>
                  <a:gd name="T4" fmla="*/ 99 w 99"/>
                  <a:gd name="T5" fmla="*/ 105 h 235"/>
                  <a:gd name="T6" fmla="*/ 31 w 99"/>
                  <a:gd name="T7" fmla="*/ 235 h 235"/>
                  <a:gd name="T8" fmla="*/ 0 w 99"/>
                  <a:gd name="T9" fmla="*/ 136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136"/>
                    </a:moveTo>
                    <a:lnTo>
                      <a:pt x="62" y="0"/>
                    </a:lnTo>
                    <a:lnTo>
                      <a:pt x="99" y="105"/>
                    </a:lnTo>
                    <a:lnTo>
                      <a:pt x="31" y="23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" name="Freeform 5324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16"/>
                  <a:gd name="T1" fmla="*/ 198909 h 38"/>
                  <a:gd name="T2" fmla="*/ 90969 w 16"/>
                  <a:gd name="T3" fmla="*/ 0 h 38"/>
                  <a:gd name="T4" fmla="*/ 145214 w 16"/>
                  <a:gd name="T5" fmla="*/ 153511 h 38"/>
                  <a:gd name="T6" fmla="*/ 45484 w 16"/>
                  <a:gd name="T7" fmla="*/ 343663 h 38"/>
                  <a:gd name="T8" fmla="*/ 0 w 16"/>
                  <a:gd name="T9" fmla="*/ 19890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2"/>
                    </a:moveTo>
                    <a:lnTo>
                      <a:pt x="10" y="0"/>
                    </a:lnTo>
                    <a:lnTo>
                      <a:pt x="16" y="17"/>
                    </a:lnTo>
                    <a:lnTo>
                      <a:pt x="5" y="38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" name="Freeform 5325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Freeform 5326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Freeform 5327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98"/>
                  <a:gd name="T1" fmla="*/ 25 h 136"/>
                  <a:gd name="T2" fmla="*/ 67 w 98"/>
                  <a:gd name="T3" fmla="*/ 136 h 136"/>
                  <a:gd name="T4" fmla="*/ 98 w 98"/>
                  <a:gd name="T5" fmla="*/ 80 h 136"/>
                  <a:gd name="T6" fmla="*/ 30 w 98"/>
                  <a:gd name="T7" fmla="*/ 0 h 136"/>
                  <a:gd name="T8" fmla="*/ 0 w 98"/>
                  <a:gd name="T9" fmla="*/ 25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25"/>
                    </a:moveTo>
                    <a:lnTo>
                      <a:pt x="67" y="136"/>
                    </a:lnTo>
                    <a:lnTo>
                      <a:pt x="98" y="80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Freeform 5328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16"/>
                  <a:gd name="T1" fmla="*/ 36609 h 22"/>
                  <a:gd name="T2" fmla="*/ 94203 w 16"/>
                  <a:gd name="T3" fmla="*/ 198677 h 22"/>
                  <a:gd name="T4" fmla="*/ 137868 w 16"/>
                  <a:gd name="T5" fmla="*/ 116935 h 22"/>
                  <a:gd name="T6" fmla="*/ 43671 w 16"/>
                  <a:gd name="T7" fmla="*/ 0 h 22"/>
                  <a:gd name="T8" fmla="*/ 0 w 16"/>
                  <a:gd name="T9" fmla="*/ 3660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4"/>
                    </a:moveTo>
                    <a:lnTo>
                      <a:pt x="11" y="22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Freeform 5329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99"/>
                  <a:gd name="T1" fmla="*/ 117 h 173"/>
                  <a:gd name="T2" fmla="*/ 62 w 99"/>
                  <a:gd name="T3" fmla="*/ 0 h 173"/>
                  <a:gd name="T4" fmla="*/ 99 w 99"/>
                  <a:gd name="T5" fmla="*/ 74 h 173"/>
                  <a:gd name="T6" fmla="*/ 31 w 99"/>
                  <a:gd name="T7" fmla="*/ 173 h 173"/>
                  <a:gd name="T8" fmla="*/ 0 w 99"/>
                  <a:gd name="T9" fmla="*/ 117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117"/>
                    </a:moveTo>
                    <a:lnTo>
                      <a:pt x="62" y="0"/>
                    </a:lnTo>
                    <a:lnTo>
                      <a:pt x="99" y="74"/>
                    </a:lnTo>
                    <a:lnTo>
                      <a:pt x="31" y="17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" name="Freeform 5330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16"/>
                  <a:gd name="T1" fmla="*/ 170529 h 28"/>
                  <a:gd name="T2" fmla="*/ 90969 w 16"/>
                  <a:gd name="T3" fmla="*/ 0 h 28"/>
                  <a:gd name="T4" fmla="*/ 145214 w 16"/>
                  <a:gd name="T5" fmla="*/ 107804 h 28"/>
                  <a:gd name="T6" fmla="*/ 45484 w 16"/>
                  <a:gd name="T7" fmla="*/ 252141 h 28"/>
                  <a:gd name="T8" fmla="*/ 0 w 16"/>
                  <a:gd name="T9" fmla="*/ 17052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9"/>
                    </a:moveTo>
                    <a:lnTo>
                      <a:pt x="10" y="0"/>
                    </a:lnTo>
                    <a:lnTo>
                      <a:pt x="16" y="12"/>
                    </a:lnTo>
                    <a:lnTo>
                      <a:pt x="5" y="28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" name="Freeform 5331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" name="Freeform 5332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Freeform 5333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99"/>
                  <a:gd name="T1" fmla="*/ 0 h 124"/>
                  <a:gd name="T2" fmla="*/ 68 w 99"/>
                  <a:gd name="T3" fmla="*/ 124 h 124"/>
                  <a:gd name="T4" fmla="*/ 99 w 99"/>
                  <a:gd name="T5" fmla="*/ 81 h 124"/>
                  <a:gd name="T6" fmla="*/ 31 w 99"/>
                  <a:gd name="T7" fmla="*/ 0 h 124"/>
                  <a:gd name="T8" fmla="*/ 0 w 99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0"/>
                    </a:moveTo>
                    <a:lnTo>
                      <a:pt x="68" y="124"/>
                    </a:lnTo>
                    <a:lnTo>
                      <a:pt x="99" y="81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Freeform 5334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16"/>
                  <a:gd name="T1" fmla="*/ 0 h 20"/>
                  <a:gd name="T2" fmla="*/ 99730 w 16"/>
                  <a:gd name="T3" fmla="*/ 183284 h 20"/>
                  <a:gd name="T4" fmla="*/ 145214 w 16"/>
                  <a:gd name="T5" fmla="*/ 119623 h 20"/>
                  <a:gd name="T6" fmla="*/ 45484 w 16"/>
                  <a:gd name="T7" fmla="*/ 0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0"/>
                    </a:moveTo>
                    <a:lnTo>
                      <a:pt x="11" y="20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Freeform 5335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99"/>
                  <a:gd name="T1" fmla="*/ 86 h 105"/>
                  <a:gd name="T2" fmla="*/ 62 w 99"/>
                  <a:gd name="T3" fmla="*/ 0 h 105"/>
                  <a:gd name="T4" fmla="*/ 99 w 99"/>
                  <a:gd name="T5" fmla="*/ 43 h 105"/>
                  <a:gd name="T6" fmla="*/ 31 w 99"/>
                  <a:gd name="T7" fmla="*/ 105 h 105"/>
                  <a:gd name="T8" fmla="*/ 0 w 99"/>
                  <a:gd name="T9" fmla="*/ 86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6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1" y="10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Freeform 5336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62679 h 17"/>
                  <a:gd name="T6" fmla="*/ 45484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5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2" name="Freeform 5337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3" name="Freeform 5338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4" name="Freeform 5339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05"/>
                  <a:gd name="T1" fmla="*/ 0 h 105"/>
                  <a:gd name="T2" fmla="*/ 68 w 105"/>
                  <a:gd name="T3" fmla="*/ 105 h 105"/>
                  <a:gd name="T4" fmla="*/ 105 w 105"/>
                  <a:gd name="T5" fmla="*/ 87 h 105"/>
                  <a:gd name="T6" fmla="*/ 31 w 105"/>
                  <a:gd name="T7" fmla="*/ 44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105" y="87"/>
                    </a:lnTo>
                    <a:lnTo>
                      <a:pt x="3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Freeform 5340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7"/>
                  <a:gd name="T1" fmla="*/ 0 h 17"/>
                  <a:gd name="T2" fmla="*/ 98959 w 17"/>
                  <a:gd name="T3" fmla="*/ 152936 h 17"/>
                  <a:gd name="T4" fmla="*/ 152936 w 17"/>
                  <a:gd name="T5" fmla="*/ 125129 h 17"/>
                  <a:gd name="T6" fmla="*/ 45014 w 17"/>
                  <a:gd name="T7" fmla="*/ 62679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1" y="17"/>
                    </a:lnTo>
                    <a:lnTo>
                      <a:pt x="17" y="14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Freeform 5341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98"/>
                  <a:gd name="T1" fmla="*/ 43 h 43"/>
                  <a:gd name="T2" fmla="*/ 61 w 98"/>
                  <a:gd name="T3" fmla="*/ 0 h 43"/>
                  <a:gd name="T4" fmla="*/ 98 w 98"/>
                  <a:gd name="T5" fmla="*/ 6 h 43"/>
                  <a:gd name="T6" fmla="*/ 31 w 98"/>
                  <a:gd name="T7" fmla="*/ 37 h 43"/>
                  <a:gd name="T8" fmla="*/ 0 w 98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43"/>
                    </a:moveTo>
                    <a:lnTo>
                      <a:pt x="61" y="0"/>
                    </a:lnTo>
                    <a:lnTo>
                      <a:pt x="98" y="6"/>
                    </a:lnTo>
                    <a:lnTo>
                      <a:pt x="31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7" name="Freeform 5342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16"/>
                  <a:gd name="T1" fmla="*/ 61207 h 7"/>
                  <a:gd name="T2" fmla="*/ 85946 w 16"/>
                  <a:gd name="T3" fmla="*/ 0 h 7"/>
                  <a:gd name="T4" fmla="*/ 137868 w 16"/>
                  <a:gd name="T5" fmla="*/ 8563 h 7"/>
                  <a:gd name="T6" fmla="*/ 43671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8" name="Freeform 5343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9" name="Freeform 5344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0" name="Freeform 5345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05"/>
                  <a:gd name="T1" fmla="*/ 0 h 80"/>
                  <a:gd name="T2" fmla="*/ 68 w 105"/>
                  <a:gd name="T3" fmla="*/ 49 h 80"/>
                  <a:gd name="T4" fmla="*/ 105 w 105"/>
                  <a:gd name="T5" fmla="*/ 68 h 80"/>
                  <a:gd name="T6" fmla="*/ 37 w 105"/>
                  <a:gd name="T7" fmla="*/ 80 h 80"/>
                  <a:gd name="T8" fmla="*/ 0 w 10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0"/>
                    </a:moveTo>
                    <a:lnTo>
                      <a:pt x="68" y="49"/>
                    </a:lnTo>
                    <a:lnTo>
                      <a:pt x="105" y="68"/>
                    </a:lnTo>
                    <a:lnTo>
                      <a:pt x="3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1" name="Freeform 5346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7"/>
                  <a:gd name="T1" fmla="*/ 0 h 13"/>
                  <a:gd name="T2" fmla="*/ 98959 w 17"/>
                  <a:gd name="T3" fmla="*/ 70363 h 13"/>
                  <a:gd name="T4" fmla="*/ 152936 w 17"/>
                  <a:gd name="T5" fmla="*/ 97403 h 13"/>
                  <a:gd name="T6" fmla="*/ 53945 w 17"/>
                  <a:gd name="T7" fmla="*/ 114671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0"/>
                    </a:moveTo>
                    <a:lnTo>
                      <a:pt x="11" y="8"/>
                    </a:lnTo>
                    <a:lnTo>
                      <a:pt x="17" y="11"/>
                    </a:lnTo>
                    <a:lnTo>
                      <a:pt x="6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Freeform 5347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18 h 37"/>
                  <a:gd name="T4" fmla="*/ 99 w 99"/>
                  <a:gd name="T5" fmla="*/ 0 h 37"/>
                  <a:gd name="T6" fmla="*/ 31 w 99"/>
                  <a:gd name="T7" fmla="*/ 6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18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Freeform 5348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27417 h 6"/>
                  <a:gd name="T4" fmla="*/ 145214 w 16"/>
                  <a:gd name="T5" fmla="*/ 0 h 6"/>
                  <a:gd name="T6" fmla="*/ 45484 w 16"/>
                  <a:gd name="T7" fmla="*/ 867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Freeform 5349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7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Freeform 5350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53132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6" name="Freeform 5351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05"/>
                  <a:gd name="T1" fmla="*/ 12 h 123"/>
                  <a:gd name="T2" fmla="*/ 74 w 105"/>
                  <a:gd name="T3" fmla="*/ 0 h 123"/>
                  <a:gd name="T4" fmla="*/ 105 w 105"/>
                  <a:gd name="T5" fmla="*/ 49 h 123"/>
                  <a:gd name="T6" fmla="*/ 37 w 105"/>
                  <a:gd name="T7" fmla="*/ 123 h 123"/>
                  <a:gd name="T8" fmla="*/ 0 w 105"/>
                  <a:gd name="T9" fmla="*/ 12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"/>
                    </a:moveTo>
                    <a:lnTo>
                      <a:pt x="74" y="0"/>
                    </a:lnTo>
                    <a:lnTo>
                      <a:pt x="105" y="49"/>
                    </a:lnTo>
                    <a:lnTo>
                      <a:pt x="37" y="1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7" name="Freeform 5352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7"/>
                  <a:gd name="T1" fmla="*/ 17208 h 20"/>
                  <a:gd name="T2" fmla="*/ 107693 w 17"/>
                  <a:gd name="T3" fmla="*/ 0 h 20"/>
                  <a:gd name="T4" fmla="*/ 152936 w 17"/>
                  <a:gd name="T5" fmla="*/ 70012 h 20"/>
                  <a:gd name="T6" fmla="*/ 53945 w 17"/>
                  <a:gd name="T7" fmla="*/ 175835 h 20"/>
                  <a:gd name="T8" fmla="*/ 0 w 17"/>
                  <a:gd name="T9" fmla="*/ 1720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"/>
                    </a:moveTo>
                    <a:lnTo>
                      <a:pt x="12" y="0"/>
                    </a:lnTo>
                    <a:lnTo>
                      <a:pt x="17" y="8"/>
                    </a:lnTo>
                    <a:lnTo>
                      <a:pt x="6" y="2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8" name="Freeform 5353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37 h 37"/>
                  <a:gd name="T4" fmla="*/ 105 w 105"/>
                  <a:gd name="T5" fmla="*/ 7 h 37"/>
                  <a:gd name="T6" fmla="*/ 37 w 105"/>
                  <a:gd name="T7" fmla="*/ 0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37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Freeform 5354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53465 h 6"/>
                  <a:gd name="T4" fmla="*/ 152936 w 17"/>
                  <a:gd name="T5" fmla="*/ 8670 h 6"/>
                  <a:gd name="T6" fmla="*/ 53945 w 17"/>
                  <a:gd name="T7" fmla="*/ 0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6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0" name="Freeform 5355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99"/>
                  <a:gd name="T1" fmla="*/ 50 h 99"/>
                  <a:gd name="T2" fmla="*/ 68 w 99"/>
                  <a:gd name="T3" fmla="*/ 99 h 99"/>
                  <a:gd name="T4" fmla="*/ 99 w 99"/>
                  <a:gd name="T5" fmla="*/ 50 h 99"/>
                  <a:gd name="T6" fmla="*/ 31 w 99"/>
                  <a:gd name="T7" fmla="*/ 0 h 99"/>
                  <a:gd name="T8" fmla="*/ 0 w 99"/>
                  <a:gd name="T9" fmla="*/ 5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50"/>
                    </a:moveTo>
                    <a:lnTo>
                      <a:pt x="68" y="99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1" name="Freeform 5356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16"/>
                  <a:gd name="T1" fmla="*/ 73204 h 16"/>
                  <a:gd name="T2" fmla="*/ 99730 w 16"/>
                  <a:gd name="T3" fmla="*/ 145214 h 16"/>
                  <a:gd name="T4" fmla="*/ 145214 w 16"/>
                  <a:gd name="T5" fmla="*/ 73204 h 16"/>
                  <a:gd name="T6" fmla="*/ 45484 w 16"/>
                  <a:gd name="T7" fmla="*/ 0 h 16"/>
                  <a:gd name="T8" fmla="*/ 0 w 16"/>
                  <a:gd name="T9" fmla="*/ 7320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8"/>
                    </a:moveTo>
                    <a:lnTo>
                      <a:pt x="11" y="16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2" name="Freeform 5357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99"/>
                  <a:gd name="T1" fmla="*/ 81 h 198"/>
                  <a:gd name="T2" fmla="*/ 68 w 99"/>
                  <a:gd name="T3" fmla="*/ 0 h 198"/>
                  <a:gd name="T4" fmla="*/ 99 w 99"/>
                  <a:gd name="T5" fmla="*/ 75 h 198"/>
                  <a:gd name="T6" fmla="*/ 31 w 99"/>
                  <a:gd name="T7" fmla="*/ 198 h 198"/>
                  <a:gd name="T8" fmla="*/ 0 w 99"/>
                  <a:gd name="T9" fmla="*/ 8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81"/>
                    </a:moveTo>
                    <a:lnTo>
                      <a:pt x="68" y="0"/>
                    </a:lnTo>
                    <a:lnTo>
                      <a:pt x="99" y="75"/>
                    </a:lnTo>
                    <a:lnTo>
                      <a:pt x="31" y="19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3" name="Freeform 5358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16"/>
                  <a:gd name="T1" fmla="*/ 117266 h 32"/>
                  <a:gd name="T2" fmla="*/ 99730 w 16"/>
                  <a:gd name="T3" fmla="*/ 0 h 32"/>
                  <a:gd name="T4" fmla="*/ 145214 w 16"/>
                  <a:gd name="T5" fmla="*/ 108498 h 32"/>
                  <a:gd name="T6" fmla="*/ 45484 w 16"/>
                  <a:gd name="T7" fmla="*/ 290200 h 32"/>
                  <a:gd name="T8" fmla="*/ 0 w 16"/>
                  <a:gd name="T9" fmla="*/ 11726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3"/>
                    </a:moveTo>
                    <a:lnTo>
                      <a:pt x="11" y="0"/>
                    </a:lnTo>
                    <a:lnTo>
                      <a:pt x="16" y="12"/>
                    </a:lnTo>
                    <a:lnTo>
                      <a:pt x="5" y="32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4" name="Freeform 5359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99"/>
                  <a:gd name="T1" fmla="*/ 55 h 130"/>
                  <a:gd name="T2" fmla="*/ 68 w 99"/>
                  <a:gd name="T3" fmla="*/ 130 h 130"/>
                  <a:gd name="T4" fmla="*/ 99 w 99"/>
                  <a:gd name="T5" fmla="*/ 74 h 130"/>
                  <a:gd name="T6" fmla="*/ 31 w 99"/>
                  <a:gd name="T7" fmla="*/ 0 h 130"/>
                  <a:gd name="T8" fmla="*/ 0 w 99"/>
                  <a:gd name="T9" fmla="*/ 5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55"/>
                    </a:moveTo>
                    <a:lnTo>
                      <a:pt x="68" y="13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5" name="Freeform 5360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16"/>
                  <a:gd name="T1" fmla="*/ 82315 h 21"/>
                  <a:gd name="T2" fmla="*/ 99730 w 16"/>
                  <a:gd name="T3" fmla="*/ 190958 h 21"/>
                  <a:gd name="T4" fmla="*/ 145214 w 16"/>
                  <a:gd name="T5" fmla="*/ 108643 h 21"/>
                  <a:gd name="T6" fmla="*/ 45484 w 16"/>
                  <a:gd name="T7" fmla="*/ 0 h 21"/>
                  <a:gd name="T8" fmla="*/ 0 w 16"/>
                  <a:gd name="T9" fmla="*/ 8231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9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6" name="Freeform 5361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05"/>
                  <a:gd name="T1" fmla="*/ 123 h 228"/>
                  <a:gd name="T2" fmla="*/ 67 w 105"/>
                  <a:gd name="T3" fmla="*/ 0 h 228"/>
                  <a:gd name="T4" fmla="*/ 105 w 105"/>
                  <a:gd name="T5" fmla="*/ 86 h 228"/>
                  <a:gd name="T6" fmla="*/ 37 w 105"/>
                  <a:gd name="T7" fmla="*/ 228 h 228"/>
                  <a:gd name="T8" fmla="*/ 0 w 105"/>
                  <a:gd name="T9" fmla="*/ 123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8"/>
                  <a:gd name="T17" fmla="*/ 105 w 105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8">
                    <a:moveTo>
                      <a:pt x="0" y="123"/>
                    </a:moveTo>
                    <a:lnTo>
                      <a:pt x="67" y="0"/>
                    </a:lnTo>
                    <a:lnTo>
                      <a:pt x="105" y="86"/>
                    </a:lnTo>
                    <a:lnTo>
                      <a:pt x="37" y="2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7" name="Freeform 5362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7"/>
                  <a:gd name="T1" fmla="*/ 177366 h 37"/>
                  <a:gd name="T2" fmla="*/ 98959 w 17"/>
                  <a:gd name="T3" fmla="*/ 0 h 37"/>
                  <a:gd name="T4" fmla="*/ 152936 w 17"/>
                  <a:gd name="T5" fmla="*/ 124020 h 37"/>
                  <a:gd name="T6" fmla="*/ 53945 w 17"/>
                  <a:gd name="T7" fmla="*/ 328764 h 37"/>
                  <a:gd name="T8" fmla="*/ 0 w 17"/>
                  <a:gd name="T9" fmla="*/ 17736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0"/>
                    </a:moveTo>
                    <a:lnTo>
                      <a:pt x="11" y="0"/>
                    </a:lnTo>
                    <a:lnTo>
                      <a:pt x="17" y="14"/>
                    </a:lnTo>
                    <a:lnTo>
                      <a:pt x="6" y="37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8" name="Freeform 5363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99"/>
                  <a:gd name="T1" fmla="*/ 56 h 161"/>
                  <a:gd name="T2" fmla="*/ 68 w 99"/>
                  <a:gd name="T3" fmla="*/ 161 h 161"/>
                  <a:gd name="T4" fmla="*/ 99 w 99"/>
                  <a:gd name="T5" fmla="*/ 93 h 161"/>
                  <a:gd name="T6" fmla="*/ 31 w 99"/>
                  <a:gd name="T7" fmla="*/ 0 h 161"/>
                  <a:gd name="T8" fmla="*/ 0 w 99"/>
                  <a:gd name="T9" fmla="*/ 56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56"/>
                    </a:moveTo>
                    <a:lnTo>
                      <a:pt x="68" y="161"/>
                    </a:lnTo>
                    <a:lnTo>
                      <a:pt x="99" y="9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9" name="Freeform 5364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16"/>
                  <a:gd name="T1" fmla="*/ 82401 h 26"/>
                  <a:gd name="T2" fmla="*/ 99730 w 16"/>
                  <a:gd name="T3" fmla="*/ 236738 h 26"/>
                  <a:gd name="T4" fmla="*/ 145214 w 16"/>
                  <a:gd name="T5" fmla="*/ 136776 h 26"/>
                  <a:gd name="T6" fmla="*/ 45484 w 16"/>
                  <a:gd name="T7" fmla="*/ 0 h 26"/>
                  <a:gd name="T8" fmla="*/ 0 w 16"/>
                  <a:gd name="T9" fmla="*/ 8240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9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0" name="Freeform 5365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05"/>
                  <a:gd name="T1" fmla="*/ 130 h 204"/>
                  <a:gd name="T2" fmla="*/ 68 w 105"/>
                  <a:gd name="T3" fmla="*/ 0 h 204"/>
                  <a:gd name="T4" fmla="*/ 105 w 105"/>
                  <a:gd name="T5" fmla="*/ 74 h 204"/>
                  <a:gd name="T6" fmla="*/ 37 w 105"/>
                  <a:gd name="T7" fmla="*/ 204 h 204"/>
                  <a:gd name="T8" fmla="*/ 0 w 105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1" name="Freeform 5366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7"/>
                  <a:gd name="T1" fmla="*/ 189930 h 33"/>
                  <a:gd name="T2" fmla="*/ 98959 w 17"/>
                  <a:gd name="T3" fmla="*/ 0 h 33"/>
                  <a:gd name="T4" fmla="*/ 152936 w 17"/>
                  <a:gd name="T5" fmla="*/ 107959 h 33"/>
                  <a:gd name="T6" fmla="*/ 53945 w 17"/>
                  <a:gd name="T7" fmla="*/ 297883 h 33"/>
                  <a:gd name="T8" fmla="*/ 0 w 17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1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2" name="Freeform 5367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3" name="Freeform 5368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4" name="Freeform 5369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99"/>
                  <a:gd name="T1" fmla="*/ 43 h 173"/>
                  <a:gd name="T2" fmla="*/ 68 w 99"/>
                  <a:gd name="T3" fmla="*/ 173 h 173"/>
                  <a:gd name="T4" fmla="*/ 99 w 99"/>
                  <a:gd name="T5" fmla="*/ 105 h 173"/>
                  <a:gd name="T6" fmla="*/ 31 w 99"/>
                  <a:gd name="T7" fmla="*/ 0 h 173"/>
                  <a:gd name="T8" fmla="*/ 0 w 99"/>
                  <a:gd name="T9" fmla="*/ 43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43"/>
                    </a:moveTo>
                    <a:lnTo>
                      <a:pt x="68" y="173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5" name="Freeform 5370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16"/>
                  <a:gd name="T1" fmla="*/ 62762 h 28"/>
                  <a:gd name="T2" fmla="*/ 99730 w 16"/>
                  <a:gd name="T3" fmla="*/ 252141 h 28"/>
                  <a:gd name="T4" fmla="*/ 145214 w 16"/>
                  <a:gd name="T5" fmla="*/ 153080 h 28"/>
                  <a:gd name="T6" fmla="*/ 45484 w 16"/>
                  <a:gd name="T7" fmla="*/ 0 h 28"/>
                  <a:gd name="T8" fmla="*/ 0 w 16"/>
                  <a:gd name="T9" fmla="*/ 6276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7"/>
                    </a:moveTo>
                    <a:lnTo>
                      <a:pt x="11" y="28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6" name="Freeform 5371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05"/>
                  <a:gd name="T1" fmla="*/ 105 h 148"/>
                  <a:gd name="T2" fmla="*/ 68 w 105"/>
                  <a:gd name="T3" fmla="*/ 0 h 148"/>
                  <a:gd name="T4" fmla="*/ 105 w 105"/>
                  <a:gd name="T5" fmla="*/ 49 h 148"/>
                  <a:gd name="T6" fmla="*/ 37 w 105"/>
                  <a:gd name="T7" fmla="*/ 148 h 148"/>
                  <a:gd name="T8" fmla="*/ 0 w 105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05"/>
                    </a:moveTo>
                    <a:lnTo>
                      <a:pt x="68" y="0"/>
                    </a:lnTo>
                    <a:lnTo>
                      <a:pt x="105" y="49"/>
                    </a:lnTo>
                    <a:lnTo>
                      <a:pt x="37" y="14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7" name="Freeform 5372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7"/>
                  <a:gd name="T1" fmla="*/ 151731 h 24"/>
                  <a:gd name="T2" fmla="*/ 98959 w 17"/>
                  <a:gd name="T3" fmla="*/ 0 h 24"/>
                  <a:gd name="T4" fmla="*/ 152936 w 17"/>
                  <a:gd name="T5" fmla="*/ 70806 h 24"/>
                  <a:gd name="T6" fmla="*/ 53945 w 17"/>
                  <a:gd name="T7" fmla="*/ 214094 h 24"/>
                  <a:gd name="T8" fmla="*/ 0 w 17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7"/>
                    </a:moveTo>
                    <a:lnTo>
                      <a:pt x="11" y="0"/>
                    </a:lnTo>
                    <a:lnTo>
                      <a:pt x="17" y="8"/>
                    </a:lnTo>
                    <a:lnTo>
                      <a:pt x="6" y="24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8" name="Freeform 5373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9" name="Freeform 5374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0" name="Freeform 5375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05"/>
                  <a:gd name="T1" fmla="*/ 18 h 154"/>
                  <a:gd name="T2" fmla="*/ 74 w 105"/>
                  <a:gd name="T3" fmla="*/ 154 h 154"/>
                  <a:gd name="T4" fmla="*/ 105 w 105"/>
                  <a:gd name="T5" fmla="*/ 92 h 154"/>
                  <a:gd name="T6" fmla="*/ 37 w 105"/>
                  <a:gd name="T7" fmla="*/ 0 h 154"/>
                  <a:gd name="T8" fmla="*/ 0 w 105"/>
                  <a:gd name="T9" fmla="*/ 1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8"/>
                    </a:moveTo>
                    <a:lnTo>
                      <a:pt x="74" y="154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1" name="Freeform 5376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7"/>
                  <a:gd name="T1" fmla="*/ 25952 h 25"/>
                  <a:gd name="T2" fmla="*/ 107693 w 17"/>
                  <a:gd name="T3" fmla="*/ 221828 h 25"/>
                  <a:gd name="T4" fmla="*/ 152936 w 17"/>
                  <a:gd name="T5" fmla="*/ 132545 h 25"/>
                  <a:gd name="T6" fmla="*/ 53945 w 17"/>
                  <a:gd name="T7" fmla="*/ 0 h 25"/>
                  <a:gd name="T8" fmla="*/ 0 w 17"/>
                  <a:gd name="T9" fmla="*/ 2595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3"/>
                    </a:moveTo>
                    <a:lnTo>
                      <a:pt x="12" y="2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2" name="Freeform 5377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05"/>
                  <a:gd name="T1" fmla="*/ 68 h 74"/>
                  <a:gd name="T2" fmla="*/ 68 w 105"/>
                  <a:gd name="T3" fmla="*/ 0 h 74"/>
                  <a:gd name="T4" fmla="*/ 105 w 105"/>
                  <a:gd name="T5" fmla="*/ 18 h 74"/>
                  <a:gd name="T6" fmla="*/ 37 w 105"/>
                  <a:gd name="T7" fmla="*/ 74 h 74"/>
                  <a:gd name="T8" fmla="*/ 0 w 105"/>
                  <a:gd name="T9" fmla="*/ 68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8"/>
                    </a:moveTo>
                    <a:lnTo>
                      <a:pt x="68" y="0"/>
                    </a:lnTo>
                    <a:lnTo>
                      <a:pt x="105" y="18"/>
                    </a:lnTo>
                    <a:lnTo>
                      <a:pt x="37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3" name="Freeform 5378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7"/>
                  <a:gd name="T1" fmla="*/ 98266 h 12"/>
                  <a:gd name="T2" fmla="*/ 98959 w 17"/>
                  <a:gd name="T3" fmla="*/ 0 h 12"/>
                  <a:gd name="T4" fmla="*/ 152936 w 17"/>
                  <a:gd name="T5" fmla="*/ 27417 h 12"/>
                  <a:gd name="T6" fmla="*/ 53945 w 17"/>
                  <a:gd name="T7" fmla="*/ 106936 h 12"/>
                  <a:gd name="T8" fmla="*/ 0 w 17"/>
                  <a:gd name="T9" fmla="*/ 9826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1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12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4" name="Freeform 5379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5" name="Freeform 5380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6" name="Freeform 5381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05"/>
                  <a:gd name="T1" fmla="*/ 0 h 118"/>
                  <a:gd name="T2" fmla="*/ 74 w 105"/>
                  <a:gd name="T3" fmla="*/ 118 h 118"/>
                  <a:gd name="T4" fmla="*/ 105 w 105"/>
                  <a:gd name="T5" fmla="*/ 68 h 118"/>
                  <a:gd name="T6" fmla="*/ 37 w 105"/>
                  <a:gd name="T7" fmla="*/ 19 h 118"/>
                  <a:gd name="T8" fmla="*/ 0 w 105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0"/>
                    </a:moveTo>
                    <a:lnTo>
                      <a:pt x="74" y="118"/>
                    </a:lnTo>
                    <a:lnTo>
                      <a:pt x="105" y="68"/>
                    </a:lnTo>
                    <a:lnTo>
                      <a:pt x="37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7" name="Freeform 5382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7"/>
                  <a:gd name="T1" fmla="*/ 0 h 19"/>
                  <a:gd name="T2" fmla="*/ 107693 w 17"/>
                  <a:gd name="T3" fmla="*/ 175572 h 19"/>
                  <a:gd name="T4" fmla="*/ 152936 w 17"/>
                  <a:gd name="T5" fmla="*/ 101095 h 19"/>
                  <a:gd name="T6" fmla="*/ 53945 w 17"/>
                  <a:gd name="T7" fmla="*/ 2827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2" y="1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8" name="Freeform 5383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6 h 43"/>
                  <a:gd name="T4" fmla="*/ 105 w 105"/>
                  <a:gd name="T5" fmla="*/ 0 h 43"/>
                  <a:gd name="T6" fmla="*/ 37 w 105"/>
                  <a:gd name="T7" fmla="*/ 25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2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9" name="Freeform 5384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8563 h 7"/>
                  <a:gd name="T4" fmla="*/ 152936 w 17"/>
                  <a:gd name="T5" fmla="*/ 0 h 7"/>
                  <a:gd name="T6" fmla="*/ 53945 w 17"/>
                  <a:gd name="T7" fmla="*/ 35696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0" name="Freeform 5385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98"/>
                  <a:gd name="T1" fmla="*/ 43 h 74"/>
                  <a:gd name="T2" fmla="*/ 68 w 98"/>
                  <a:gd name="T3" fmla="*/ 74 h 74"/>
                  <a:gd name="T4" fmla="*/ 98 w 98"/>
                  <a:gd name="T5" fmla="*/ 30 h 74"/>
                  <a:gd name="T6" fmla="*/ 31 w 98"/>
                  <a:gd name="T7" fmla="*/ 0 h 74"/>
                  <a:gd name="T8" fmla="*/ 0 w 98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8" y="30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1" name="Freeform 5386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16"/>
                  <a:gd name="T1" fmla="*/ 6213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2" name="Freeform 5387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49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3" name="Freeform 5388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74916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4" name="Freeform 5389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05"/>
                  <a:gd name="T1" fmla="*/ 30 h 30"/>
                  <a:gd name="T2" fmla="*/ 68 w 105"/>
                  <a:gd name="T3" fmla="*/ 18 h 30"/>
                  <a:gd name="T4" fmla="*/ 105 w 105"/>
                  <a:gd name="T5" fmla="*/ 0 h 30"/>
                  <a:gd name="T6" fmla="*/ 37 w 105"/>
                  <a:gd name="T7" fmla="*/ 0 h 30"/>
                  <a:gd name="T8" fmla="*/ 0 w 105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"/>
                  <a:gd name="T17" fmla="*/ 105 w 10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">
                    <a:moveTo>
                      <a:pt x="0" y="30"/>
                    </a:moveTo>
                    <a:lnTo>
                      <a:pt x="68" y="18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5" name="Freeform 5390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7"/>
                  <a:gd name="T1" fmla="*/ 38880 h 5"/>
                  <a:gd name="T2" fmla="*/ 98959 w 17"/>
                  <a:gd name="T3" fmla="*/ 23328 h 5"/>
                  <a:gd name="T4" fmla="*/ 152936 w 17"/>
                  <a:gd name="T5" fmla="*/ 0 h 5"/>
                  <a:gd name="T6" fmla="*/ 53945 w 17"/>
                  <a:gd name="T7" fmla="*/ 0 h 5"/>
                  <a:gd name="T8" fmla="*/ 0 w 17"/>
                  <a:gd name="T9" fmla="*/ 3888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6" name="Freeform 5391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99"/>
                  <a:gd name="T1" fmla="*/ 49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49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49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7" name="Freeform 5392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16"/>
                  <a:gd name="T1" fmla="*/ 69442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6944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8" name="Freeform 5393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99"/>
                  <a:gd name="T1" fmla="*/ 18 h 93"/>
                  <a:gd name="T2" fmla="*/ 68 w 99"/>
                  <a:gd name="T3" fmla="*/ 0 h 93"/>
                  <a:gd name="T4" fmla="*/ 99 w 99"/>
                  <a:gd name="T5" fmla="*/ 12 h 93"/>
                  <a:gd name="T6" fmla="*/ 31 w 99"/>
                  <a:gd name="T7" fmla="*/ 93 h 93"/>
                  <a:gd name="T8" fmla="*/ 0 w 99"/>
                  <a:gd name="T9" fmla="*/ 1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9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9" name="Freeform 5394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16"/>
                  <a:gd name="T1" fmla="*/ 28136 h 15"/>
                  <a:gd name="T2" fmla="*/ 99730 w 16"/>
                  <a:gd name="T3" fmla="*/ 0 h 15"/>
                  <a:gd name="T4" fmla="*/ 145214 w 16"/>
                  <a:gd name="T5" fmla="*/ 17645 h 15"/>
                  <a:gd name="T6" fmla="*/ 45484 w 16"/>
                  <a:gd name="T7" fmla="*/ 137497 h 15"/>
                  <a:gd name="T8" fmla="*/ 0 w 16"/>
                  <a:gd name="T9" fmla="*/ 28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5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0" name="Freeform 5395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6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1" name="Freeform 5396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8563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2" name="Freeform 5397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05"/>
                  <a:gd name="T1" fmla="*/ 56 h 117"/>
                  <a:gd name="T2" fmla="*/ 74 w 105"/>
                  <a:gd name="T3" fmla="*/ 117 h 117"/>
                  <a:gd name="T4" fmla="*/ 105 w 105"/>
                  <a:gd name="T5" fmla="*/ 62 h 117"/>
                  <a:gd name="T6" fmla="*/ 31 w 105"/>
                  <a:gd name="T7" fmla="*/ 0 h 117"/>
                  <a:gd name="T8" fmla="*/ 0 w 105"/>
                  <a:gd name="T9" fmla="*/ 5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56"/>
                    </a:moveTo>
                    <a:lnTo>
                      <a:pt x="74" y="117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3" name="Freeform 5398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7"/>
                  <a:gd name="T1" fmla="*/ 79178 h 19"/>
                  <a:gd name="T2" fmla="*/ 107693 w 17"/>
                  <a:gd name="T3" fmla="*/ 168135 h 19"/>
                  <a:gd name="T4" fmla="*/ 152936 w 17"/>
                  <a:gd name="T5" fmla="*/ 89185 h 19"/>
                  <a:gd name="T6" fmla="*/ 45014 w 17"/>
                  <a:gd name="T7" fmla="*/ 0 h 19"/>
                  <a:gd name="T8" fmla="*/ 0 w 17"/>
                  <a:gd name="T9" fmla="*/ 7917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9"/>
                    </a:moveTo>
                    <a:lnTo>
                      <a:pt x="12" y="19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4" name="Freeform 5399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05"/>
                  <a:gd name="T1" fmla="*/ 80 h 166"/>
                  <a:gd name="T2" fmla="*/ 68 w 105"/>
                  <a:gd name="T3" fmla="*/ 0 h 166"/>
                  <a:gd name="T4" fmla="*/ 105 w 105"/>
                  <a:gd name="T5" fmla="*/ 37 h 166"/>
                  <a:gd name="T6" fmla="*/ 38 w 105"/>
                  <a:gd name="T7" fmla="*/ 166 h 166"/>
                  <a:gd name="T8" fmla="*/ 0 w 105"/>
                  <a:gd name="T9" fmla="*/ 8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80"/>
                    </a:moveTo>
                    <a:lnTo>
                      <a:pt x="68" y="0"/>
                    </a:lnTo>
                    <a:lnTo>
                      <a:pt x="105" y="37"/>
                    </a:lnTo>
                    <a:lnTo>
                      <a:pt x="38" y="16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5" name="Freeform 5400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7"/>
                  <a:gd name="T1" fmla="*/ 114343 h 27"/>
                  <a:gd name="T2" fmla="*/ 98959 w 17"/>
                  <a:gd name="T3" fmla="*/ 0 h 27"/>
                  <a:gd name="T4" fmla="*/ 152936 w 17"/>
                  <a:gd name="T5" fmla="*/ 52770 h 27"/>
                  <a:gd name="T6" fmla="*/ 53945 w 17"/>
                  <a:gd name="T7" fmla="*/ 237269 h 27"/>
                  <a:gd name="T8" fmla="*/ 0 w 17"/>
                  <a:gd name="T9" fmla="*/ 1143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3"/>
                    </a:moveTo>
                    <a:lnTo>
                      <a:pt x="11" y="0"/>
                    </a:lnTo>
                    <a:lnTo>
                      <a:pt x="17" y="6"/>
                    </a:lnTo>
                    <a:lnTo>
                      <a:pt x="6" y="2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6" name="Freeform 5401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99"/>
                  <a:gd name="T1" fmla="*/ 68 h 160"/>
                  <a:gd name="T2" fmla="*/ 68 w 99"/>
                  <a:gd name="T3" fmla="*/ 160 h 160"/>
                  <a:gd name="T4" fmla="*/ 99 w 99"/>
                  <a:gd name="T5" fmla="*/ 92 h 160"/>
                  <a:gd name="T6" fmla="*/ 31 w 99"/>
                  <a:gd name="T7" fmla="*/ 0 h 160"/>
                  <a:gd name="T8" fmla="*/ 0 w 99"/>
                  <a:gd name="T9" fmla="*/ 68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68"/>
                    </a:moveTo>
                    <a:lnTo>
                      <a:pt x="68" y="160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7" name="Freeform 5402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16"/>
                  <a:gd name="T1" fmla="*/ 97403 h 26"/>
                  <a:gd name="T2" fmla="*/ 99730 w 16"/>
                  <a:gd name="T3" fmla="*/ 229569 h 26"/>
                  <a:gd name="T4" fmla="*/ 145214 w 16"/>
                  <a:gd name="T5" fmla="*/ 131902 h 26"/>
                  <a:gd name="T6" fmla="*/ 45484 w 16"/>
                  <a:gd name="T7" fmla="*/ 0 h 26"/>
                  <a:gd name="T8" fmla="*/ 0 w 16"/>
                  <a:gd name="T9" fmla="*/ 9740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1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8" name="Freeform 5403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0 h 185"/>
                  <a:gd name="T4" fmla="*/ 99 w 99"/>
                  <a:gd name="T5" fmla="*/ 49 h 185"/>
                  <a:gd name="T6" fmla="*/ 37 w 99"/>
                  <a:gd name="T7" fmla="*/ 185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0"/>
                    </a:lnTo>
                    <a:lnTo>
                      <a:pt x="99" y="49"/>
                    </a:lnTo>
                    <a:lnTo>
                      <a:pt x="37" y="18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9" name="Freeform 5404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0 h 30"/>
                  <a:gd name="T4" fmla="*/ 145214 w 16"/>
                  <a:gd name="T5" fmla="*/ 70806 h 30"/>
                  <a:gd name="T6" fmla="*/ 54252 w 16"/>
                  <a:gd name="T7" fmla="*/ 267566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6" y="3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0" name="Freeform 5405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1" name="Freeform 5406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2" name="Freeform 5407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98"/>
                  <a:gd name="T1" fmla="*/ 68 h 197"/>
                  <a:gd name="T2" fmla="*/ 68 w 98"/>
                  <a:gd name="T3" fmla="*/ 197 h 197"/>
                  <a:gd name="T4" fmla="*/ 98 w 98"/>
                  <a:gd name="T5" fmla="*/ 111 h 197"/>
                  <a:gd name="T6" fmla="*/ 31 w 98"/>
                  <a:gd name="T7" fmla="*/ 0 h 197"/>
                  <a:gd name="T8" fmla="*/ 0 w 98"/>
                  <a:gd name="T9" fmla="*/ 68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7"/>
                  <a:gd name="T17" fmla="*/ 98 w 98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7">
                    <a:moveTo>
                      <a:pt x="0" y="68"/>
                    </a:moveTo>
                    <a:lnTo>
                      <a:pt x="68" y="197"/>
                    </a:lnTo>
                    <a:lnTo>
                      <a:pt x="98" y="11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3" name="Freeform 5408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16"/>
                  <a:gd name="T1" fmla="*/ 97743 h 32"/>
                  <a:gd name="T2" fmla="*/ 94203 w 16"/>
                  <a:gd name="T3" fmla="*/ 283034 h 32"/>
                  <a:gd name="T4" fmla="*/ 137868 w 16"/>
                  <a:gd name="T5" fmla="*/ 159367 h 32"/>
                  <a:gd name="T6" fmla="*/ 43671 w 16"/>
                  <a:gd name="T7" fmla="*/ 0 h 32"/>
                  <a:gd name="T8" fmla="*/ 0 w 16"/>
                  <a:gd name="T9" fmla="*/ 9774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1"/>
                    </a:moveTo>
                    <a:lnTo>
                      <a:pt x="11" y="32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4" name="Freeform 5409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99"/>
                  <a:gd name="T1" fmla="*/ 111 h 160"/>
                  <a:gd name="T2" fmla="*/ 62 w 99"/>
                  <a:gd name="T3" fmla="*/ 0 h 160"/>
                  <a:gd name="T4" fmla="*/ 99 w 99"/>
                  <a:gd name="T5" fmla="*/ 43 h 160"/>
                  <a:gd name="T6" fmla="*/ 37 w 99"/>
                  <a:gd name="T7" fmla="*/ 160 h 160"/>
                  <a:gd name="T8" fmla="*/ 0 w 99"/>
                  <a:gd name="T9" fmla="*/ 111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11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7" y="16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5" name="Freeform 5410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16"/>
                  <a:gd name="T1" fmla="*/ 159169 h 26"/>
                  <a:gd name="T2" fmla="*/ 90969 w 16"/>
                  <a:gd name="T3" fmla="*/ 0 h 26"/>
                  <a:gd name="T4" fmla="*/ 145214 w 16"/>
                  <a:gd name="T5" fmla="*/ 61766 h 26"/>
                  <a:gd name="T6" fmla="*/ 54252 w 16"/>
                  <a:gd name="T7" fmla="*/ 229569 h 26"/>
                  <a:gd name="T8" fmla="*/ 0 w 16"/>
                  <a:gd name="T9" fmla="*/ 159169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8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6" y="2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6" name="Freeform 5411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7" name="Freeform 5412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8" name="Freeform 5413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99"/>
                  <a:gd name="T1" fmla="*/ 62 h 217"/>
                  <a:gd name="T2" fmla="*/ 68 w 99"/>
                  <a:gd name="T3" fmla="*/ 217 h 217"/>
                  <a:gd name="T4" fmla="*/ 99 w 99"/>
                  <a:gd name="T5" fmla="*/ 124 h 217"/>
                  <a:gd name="T6" fmla="*/ 31 w 99"/>
                  <a:gd name="T7" fmla="*/ 0 h 217"/>
                  <a:gd name="T8" fmla="*/ 0 w 99"/>
                  <a:gd name="T9" fmla="*/ 62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62"/>
                    </a:moveTo>
                    <a:lnTo>
                      <a:pt x="68" y="217"/>
                    </a:lnTo>
                    <a:lnTo>
                      <a:pt x="99" y="124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9" name="Freeform 5414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16"/>
                  <a:gd name="T1" fmla="*/ 91524 h 35"/>
                  <a:gd name="T2" fmla="*/ 99730 w 16"/>
                  <a:gd name="T3" fmla="*/ 320552 h 35"/>
                  <a:gd name="T4" fmla="*/ 145214 w 16"/>
                  <a:gd name="T5" fmla="*/ 183284 h 35"/>
                  <a:gd name="T6" fmla="*/ 45484 w 16"/>
                  <a:gd name="T7" fmla="*/ 0 h 35"/>
                  <a:gd name="T8" fmla="*/ 0 w 16"/>
                  <a:gd name="T9" fmla="*/ 915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0"/>
                    </a:moveTo>
                    <a:lnTo>
                      <a:pt x="11" y="35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0" name="Freeform 5415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99"/>
                  <a:gd name="T1" fmla="*/ 87 h 105"/>
                  <a:gd name="T2" fmla="*/ 62 w 99"/>
                  <a:gd name="T3" fmla="*/ 0 h 105"/>
                  <a:gd name="T4" fmla="*/ 99 w 99"/>
                  <a:gd name="T5" fmla="*/ 19 h 105"/>
                  <a:gd name="T6" fmla="*/ 37 w 99"/>
                  <a:gd name="T7" fmla="*/ 105 h 105"/>
                  <a:gd name="T8" fmla="*/ 0 w 99"/>
                  <a:gd name="T9" fmla="*/ 87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7"/>
                    </a:moveTo>
                    <a:lnTo>
                      <a:pt x="62" y="0"/>
                    </a:lnTo>
                    <a:lnTo>
                      <a:pt x="99" y="19"/>
                    </a:lnTo>
                    <a:lnTo>
                      <a:pt x="37" y="10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1" name="Freeform 5416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27584 h 17"/>
                  <a:gd name="T6" fmla="*/ 54252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6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2" name="Freeform 5417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3" name="Freeform 5418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4" name="Freeform 5419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99"/>
                  <a:gd name="T1" fmla="*/ 50 h 204"/>
                  <a:gd name="T2" fmla="*/ 68 w 99"/>
                  <a:gd name="T3" fmla="*/ 204 h 204"/>
                  <a:gd name="T4" fmla="*/ 99 w 99"/>
                  <a:gd name="T5" fmla="*/ 105 h 204"/>
                  <a:gd name="T6" fmla="*/ 31 w 99"/>
                  <a:gd name="T7" fmla="*/ 0 h 204"/>
                  <a:gd name="T8" fmla="*/ 0 w 99"/>
                  <a:gd name="T9" fmla="*/ 5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50"/>
                    </a:moveTo>
                    <a:lnTo>
                      <a:pt x="68" y="204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5" name="Freeform 5420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16"/>
                  <a:gd name="T1" fmla="*/ 71579 h 33"/>
                  <a:gd name="T2" fmla="*/ 99730 w 16"/>
                  <a:gd name="T3" fmla="*/ 297883 h 33"/>
                  <a:gd name="T4" fmla="*/ 145214 w 16"/>
                  <a:gd name="T5" fmla="*/ 153315 h 33"/>
                  <a:gd name="T6" fmla="*/ 45484 w 16"/>
                  <a:gd name="T7" fmla="*/ 0 h 33"/>
                  <a:gd name="T8" fmla="*/ 0 w 16"/>
                  <a:gd name="T9" fmla="*/ 71579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8"/>
                    </a:moveTo>
                    <a:lnTo>
                      <a:pt x="11" y="33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6" name="Freeform 5421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98"/>
                  <a:gd name="T1" fmla="*/ 49 h 49"/>
                  <a:gd name="T2" fmla="*/ 68 w 98"/>
                  <a:gd name="T3" fmla="*/ 0 h 49"/>
                  <a:gd name="T4" fmla="*/ 98 w 98"/>
                  <a:gd name="T5" fmla="*/ 0 h 49"/>
                  <a:gd name="T6" fmla="*/ 37 w 98"/>
                  <a:gd name="T7" fmla="*/ 43 h 49"/>
                  <a:gd name="T8" fmla="*/ 0 w 98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49"/>
                    </a:moveTo>
                    <a:lnTo>
                      <a:pt x="68" y="0"/>
                    </a:lnTo>
                    <a:lnTo>
                      <a:pt x="98" y="0"/>
                    </a:lnTo>
                    <a:lnTo>
                      <a:pt x="37" y="4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7" name="Freeform 5422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16"/>
                  <a:gd name="T1" fmla="*/ 68919 h 8"/>
                  <a:gd name="T2" fmla="*/ 94203 w 16"/>
                  <a:gd name="T3" fmla="*/ 0 h 8"/>
                  <a:gd name="T4" fmla="*/ 137868 w 16"/>
                  <a:gd name="T5" fmla="*/ 0 h 8"/>
                  <a:gd name="T6" fmla="*/ 52148 w 16"/>
                  <a:gd name="T7" fmla="*/ 60435 h 8"/>
                  <a:gd name="T8" fmla="*/ 0 w 16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8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8" name="Freeform 5423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" name="Freeform 5424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" name="Freeform 5425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99"/>
                  <a:gd name="T1" fmla="*/ 19 h 136"/>
                  <a:gd name="T2" fmla="*/ 68 w 99"/>
                  <a:gd name="T3" fmla="*/ 136 h 136"/>
                  <a:gd name="T4" fmla="*/ 99 w 99"/>
                  <a:gd name="T5" fmla="*/ 49 h 136"/>
                  <a:gd name="T6" fmla="*/ 31 w 99"/>
                  <a:gd name="T7" fmla="*/ 0 h 136"/>
                  <a:gd name="T8" fmla="*/ 0 w 99"/>
                  <a:gd name="T9" fmla="*/ 1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9"/>
                    </a:moveTo>
                    <a:lnTo>
                      <a:pt x="68" y="136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" name="Freeform 5426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16"/>
                  <a:gd name="T1" fmla="*/ 27627 h 22"/>
                  <a:gd name="T2" fmla="*/ 99730 w 16"/>
                  <a:gd name="T3" fmla="*/ 198677 h 22"/>
                  <a:gd name="T4" fmla="*/ 145214 w 16"/>
                  <a:gd name="T5" fmla="*/ 71579 h 22"/>
                  <a:gd name="T6" fmla="*/ 45484 w 16"/>
                  <a:gd name="T7" fmla="*/ 0 h 22"/>
                  <a:gd name="T8" fmla="*/ 0 w 16"/>
                  <a:gd name="T9" fmla="*/ 2762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3"/>
                    </a:moveTo>
                    <a:lnTo>
                      <a:pt x="11" y="22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2" name="Freeform 5427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19 h 37"/>
                  <a:gd name="T4" fmla="*/ 99 w 99"/>
                  <a:gd name="T5" fmla="*/ 0 h 37"/>
                  <a:gd name="T6" fmla="*/ 37 w 99"/>
                  <a:gd name="T7" fmla="*/ 19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19"/>
                    </a:lnTo>
                    <a:lnTo>
                      <a:pt x="99" y="0"/>
                    </a:lnTo>
                    <a:lnTo>
                      <a:pt x="37" y="1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3" name="Freeform 5428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27417 h 6"/>
                  <a:gd name="T4" fmla="*/ 145214 w 16"/>
                  <a:gd name="T5" fmla="*/ 0 h 6"/>
                  <a:gd name="T6" fmla="*/ 54252 w 16"/>
                  <a:gd name="T7" fmla="*/ 27417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" name="Freeform 5429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" name="Freeform 5430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" name="Freeform 5431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05"/>
                  <a:gd name="T1" fmla="*/ 0 h 56"/>
                  <a:gd name="T2" fmla="*/ 68 w 105"/>
                  <a:gd name="T3" fmla="*/ 56 h 56"/>
                  <a:gd name="T4" fmla="*/ 105 w 105"/>
                  <a:gd name="T5" fmla="*/ 0 h 56"/>
                  <a:gd name="T6" fmla="*/ 31 w 105"/>
                  <a:gd name="T7" fmla="*/ 12 h 56"/>
                  <a:gd name="T8" fmla="*/ 0 w 10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0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" name="Freeform 5432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7"/>
                  <a:gd name="T1" fmla="*/ 0 h 9"/>
                  <a:gd name="T2" fmla="*/ 98959 w 17"/>
                  <a:gd name="T3" fmla="*/ 83820 h 9"/>
                  <a:gd name="T4" fmla="*/ 152936 w 17"/>
                  <a:gd name="T5" fmla="*/ 0 h 9"/>
                  <a:gd name="T6" fmla="*/ 45014 w 17"/>
                  <a:gd name="T7" fmla="*/ 18082 h 9"/>
                  <a:gd name="T8" fmla="*/ 0 w 1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0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8" name="Freeform 5433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6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" name="Freeform 5434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8670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" name="Freeform 5435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99"/>
                  <a:gd name="T1" fmla="*/ 55 h 105"/>
                  <a:gd name="T2" fmla="*/ 68 w 99"/>
                  <a:gd name="T3" fmla="*/ 105 h 105"/>
                  <a:gd name="T4" fmla="*/ 99 w 99"/>
                  <a:gd name="T5" fmla="*/ 49 h 105"/>
                  <a:gd name="T6" fmla="*/ 31 w 99"/>
                  <a:gd name="T7" fmla="*/ 0 h 105"/>
                  <a:gd name="T8" fmla="*/ 0 w 99"/>
                  <a:gd name="T9" fmla="*/ 5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55"/>
                    </a:moveTo>
                    <a:lnTo>
                      <a:pt x="68" y="105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" name="Freeform 5436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16"/>
                  <a:gd name="T1" fmla="*/ 81523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8152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9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2" name="Freeform 5437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05"/>
                  <a:gd name="T1" fmla="*/ 44 h 81"/>
                  <a:gd name="T2" fmla="*/ 68 w 105"/>
                  <a:gd name="T3" fmla="*/ 25 h 81"/>
                  <a:gd name="T4" fmla="*/ 105 w 105"/>
                  <a:gd name="T5" fmla="*/ 0 h 81"/>
                  <a:gd name="T6" fmla="*/ 37 w 105"/>
                  <a:gd name="T7" fmla="*/ 81 h 81"/>
                  <a:gd name="T8" fmla="*/ 0 w 105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44"/>
                    </a:moveTo>
                    <a:lnTo>
                      <a:pt x="68" y="25"/>
                    </a:lnTo>
                    <a:lnTo>
                      <a:pt x="105" y="0"/>
                    </a:lnTo>
                    <a:lnTo>
                      <a:pt x="37" y="8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" name="Freeform 5438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7"/>
                  <a:gd name="T1" fmla="*/ 66270 h 13"/>
                  <a:gd name="T2" fmla="*/ 98959 w 17"/>
                  <a:gd name="T3" fmla="*/ 37734 h 13"/>
                  <a:gd name="T4" fmla="*/ 152936 w 17"/>
                  <a:gd name="T5" fmla="*/ 0 h 13"/>
                  <a:gd name="T6" fmla="*/ 53945 w 17"/>
                  <a:gd name="T7" fmla="*/ 122173 h 13"/>
                  <a:gd name="T8" fmla="*/ 0 w 17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7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" name="Freeform 5439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99"/>
                  <a:gd name="T1" fmla="*/ 68 h 142"/>
                  <a:gd name="T2" fmla="*/ 68 w 99"/>
                  <a:gd name="T3" fmla="*/ 142 h 142"/>
                  <a:gd name="T4" fmla="*/ 99 w 99"/>
                  <a:gd name="T5" fmla="*/ 75 h 142"/>
                  <a:gd name="T6" fmla="*/ 31 w 99"/>
                  <a:gd name="T7" fmla="*/ 0 h 142"/>
                  <a:gd name="T8" fmla="*/ 0 w 99"/>
                  <a:gd name="T9" fmla="*/ 6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68"/>
                    </a:moveTo>
                    <a:lnTo>
                      <a:pt x="68" y="142"/>
                    </a:lnTo>
                    <a:lnTo>
                      <a:pt x="99" y="7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5" name="Freeform 5440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16"/>
                  <a:gd name="T1" fmla="*/ 9883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9883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1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" name="Freeform 5441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98"/>
                  <a:gd name="T1" fmla="*/ 74 h 123"/>
                  <a:gd name="T2" fmla="*/ 61 w 98"/>
                  <a:gd name="T3" fmla="*/ 0 h 123"/>
                  <a:gd name="T4" fmla="*/ 98 w 98"/>
                  <a:gd name="T5" fmla="*/ 0 h 123"/>
                  <a:gd name="T6" fmla="*/ 31 w 98"/>
                  <a:gd name="T7" fmla="*/ 123 h 123"/>
                  <a:gd name="T8" fmla="*/ 0 w 98"/>
                  <a:gd name="T9" fmla="*/ 74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3"/>
                  <a:gd name="T17" fmla="*/ 98 w 9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3">
                    <a:moveTo>
                      <a:pt x="0" y="74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1" y="12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7" name="Freeform 5442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16"/>
                  <a:gd name="T1" fmla="*/ 105829 h 20"/>
                  <a:gd name="T2" fmla="*/ 85946 w 16"/>
                  <a:gd name="T3" fmla="*/ 0 h 20"/>
                  <a:gd name="T4" fmla="*/ 137868 w 16"/>
                  <a:gd name="T5" fmla="*/ 0 h 20"/>
                  <a:gd name="T6" fmla="*/ 43671 w 16"/>
                  <a:gd name="T7" fmla="*/ 175835 h 20"/>
                  <a:gd name="T8" fmla="*/ 0 w 16"/>
                  <a:gd name="T9" fmla="*/ 1058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2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2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8" name="Freeform 5443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98"/>
                  <a:gd name="T1" fmla="*/ 86 h 191"/>
                  <a:gd name="T2" fmla="*/ 68 w 98"/>
                  <a:gd name="T3" fmla="*/ 191 h 191"/>
                  <a:gd name="T4" fmla="*/ 98 w 98"/>
                  <a:gd name="T5" fmla="*/ 105 h 191"/>
                  <a:gd name="T6" fmla="*/ 30 w 98"/>
                  <a:gd name="T7" fmla="*/ 0 h 191"/>
                  <a:gd name="T8" fmla="*/ 0 w 98"/>
                  <a:gd name="T9" fmla="*/ 86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1"/>
                  <a:gd name="T17" fmla="*/ 98 w 98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1">
                    <a:moveTo>
                      <a:pt x="0" y="86"/>
                    </a:moveTo>
                    <a:lnTo>
                      <a:pt x="68" y="191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9" name="Freeform 5444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16"/>
                  <a:gd name="T1" fmla="*/ 123947 h 31"/>
                  <a:gd name="T2" fmla="*/ 94203 w 16"/>
                  <a:gd name="T3" fmla="*/ 275299 h 31"/>
                  <a:gd name="T4" fmla="*/ 137868 w 16"/>
                  <a:gd name="T5" fmla="*/ 151315 h 31"/>
                  <a:gd name="T6" fmla="*/ 43671 w 16"/>
                  <a:gd name="T7" fmla="*/ 0 h 31"/>
                  <a:gd name="T8" fmla="*/ 0 w 16"/>
                  <a:gd name="T9" fmla="*/ 12394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14"/>
                    </a:moveTo>
                    <a:lnTo>
                      <a:pt x="11" y="31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0" name="Freeform 5445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0 h 142"/>
                  <a:gd name="T4" fmla="*/ 105 w 105"/>
                  <a:gd name="T5" fmla="*/ 12 h 142"/>
                  <a:gd name="T6" fmla="*/ 37 w 105"/>
                  <a:gd name="T7" fmla="*/ 142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4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1" name="Freeform 5446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0 h 23"/>
                  <a:gd name="T4" fmla="*/ 152936 w 17"/>
                  <a:gd name="T5" fmla="*/ 17417 h 23"/>
                  <a:gd name="T6" fmla="*/ 53945 w 17"/>
                  <a:gd name="T7" fmla="*/ 206406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3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2" name="Freeform 5447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3" name="Freeform 5448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4" name="Freeform 5449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99"/>
                  <a:gd name="T1" fmla="*/ 93 h 235"/>
                  <a:gd name="T2" fmla="*/ 68 w 99"/>
                  <a:gd name="T3" fmla="*/ 235 h 235"/>
                  <a:gd name="T4" fmla="*/ 99 w 99"/>
                  <a:gd name="T5" fmla="*/ 130 h 235"/>
                  <a:gd name="T6" fmla="*/ 31 w 99"/>
                  <a:gd name="T7" fmla="*/ 0 h 235"/>
                  <a:gd name="T8" fmla="*/ 0 w 99"/>
                  <a:gd name="T9" fmla="*/ 93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93"/>
                    </a:moveTo>
                    <a:lnTo>
                      <a:pt x="68" y="235"/>
                    </a:lnTo>
                    <a:lnTo>
                      <a:pt x="99" y="130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5" name="Freeform 5450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16"/>
                  <a:gd name="T1" fmla="*/ 135997 h 38"/>
                  <a:gd name="T2" fmla="*/ 99730 w 16"/>
                  <a:gd name="T3" fmla="*/ 343663 h 38"/>
                  <a:gd name="T4" fmla="*/ 145214 w 16"/>
                  <a:gd name="T5" fmla="*/ 190152 h 38"/>
                  <a:gd name="T6" fmla="*/ 45484 w 16"/>
                  <a:gd name="T7" fmla="*/ 0 h 38"/>
                  <a:gd name="T8" fmla="*/ 0 w 16"/>
                  <a:gd name="T9" fmla="*/ 13599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15"/>
                    </a:moveTo>
                    <a:lnTo>
                      <a:pt x="11" y="38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6" name="Freeform 5451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05"/>
                  <a:gd name="T1" fmla="*/ 92 h 111"/>
                  <a:gd name="T2" fmla="*/ 68 w 105"/>
                  <a:gd name="T3" fmla="*/ 0 h 111"/>
                  <a:gd name="T4" fmla="*/ 105 w 105"/>
                  <a:gd name="T5" fmla="*/ 6 h 111"/>
                  <a:gd name="T6" fmla="*/ 37 w 105"/>
                  <a:gd name="T7" fmla="*/ 111 h 111"/>
                  <a:gd name="T8" fmla="*/ 0 w 105"/>
                  <a:gd name="T9" fmla="*/ 92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2"/>
                    </a:moveTo>
                    <a:lnTo>
                      <a:pt x="68" y="0"/>
                    </a:lnTo>
                    <a:lnTo>
                      <a:pt x="105" y="6"/>
                    </a:lnTo>
                    <a:lnTo>
                      <a:pt x="37" y="11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7" name="Freeform 5452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7"/>
                  <a:gd name="T1" fmla="*/ 132984 h 18"/>
                  <a:gd name="T2" fmla="*/ 98959 w 17"/>
                  <a:gd name="T3" fmla="*/ 0 h 18"/>
                  <a:gd name="T4" fmla="*/ 152936 w 17"/>
                  <a:gd name="T5" fmla="*/ 8670 h 18"/>
                  <a:gd name="T6" fmla="*/ 53945 w 17"/>
                  <a:gd name="T7" fmla="*/ 160401 h 18"/>
                  <a:gd name="T8" fmla="*/ 0 w 17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5"/>
                    </a:moveTo>
                    <a:lnTo>
                      <a:pt x="11" y="0"/>
                    </a:lnTo>
                    <a:lnTo>
                      <a:pt x="17" y="1"/>
                    </a:lnTo>
                    <a:lnTo>
                      <a:pt x="6" y="18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8" name="Freeform 5453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9" name="Freeform 5454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0" name="Freeform 5455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05"/>
                  <a:gd name="T1" fmla="*/ 99 h 266"/>
                  <a:gd name="T2" fmla="*/ 68 w 105"/>
                  <a:gd name="T3" fmla="*/ 266 h 266"/>
                  <a:gd name="T4" fmla="*/ 105 w 105"/>
                  <a:gd name="T5" fmla="*/ 136 h 266"/>
                  <a:gd name="T6" fmla="*/ 31 w 105"/>
                  <a:gd name="T7" fmla="*/ 0 h 266"/>
                  <a:gd name="T8" fmla="*/ 0 w 105"/>
                  <a:gd name="T9" fmla="*/ 99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66"/>
                  <a:gd name="T17" fmla="*/ 105 w 105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66">
                    <a:moveTo>
                      <a:pt x="0" y="99"/>
                    </a:moveTo>
                    <a:lnTo>
                      <a:pt x="68" y="266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1" name="Freeform 5456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7"/>
                  <a:gd name="T1" fmla="*/ 144877 h 43"/>
                  <a:gd name="T2" fmla="*/ 98959 w 17"/>
                  <a:gd name="T3" fmla="*/ 389405 h 43"/>
                  <a:gd name="T4" fmla="*/ 152936 w 17"/>
                  <a:gd name="T5" fmla="*/ 199067 h 43"/>
                  <a:gd name="T6" fmla="*/ 45014 w 17"/>
                  <a:gd name="T7" fmla="*/ 0 h 43"/>
                  <a:gd name="T8" fmla="*/ 0 w 17"/>
                  <a:gd name="T9" fmla="*/ 14487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3"/>
                  <a:gd name="T17" fmla="*/ 17 w 1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3">
                    <a:moveTo>
                      <a:pt x="0" y="16"/>
                    </a:moveTo>
                    <a:lnTo>
                      <a:pt x="11" y="43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2" name="Freeform 5457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98"/>
                  <a:gd name="T1" fmla="*/ 68 h 68"/>
                  <a:gd name="T2" fmla="*/ 61 w 98"/>
                  <a:gd name="T3" fmla="*/ 0 h 68"/>
                  <a:gd name="T4" fmla="*/ 98 w 98"/>
                  <a:gd name="T5" fmla="*/ 0 h 68"/>
                  <a:gd name="T6" fmla="*/ 30 w 98"/>
                  <a:gd name="T7" fmla="*/ 68 h 68"/>
                  <a:gd name="T8" fmla="*/ 0 w 98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68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3" name="Freeform 5458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16"/>
                  <a:gd name="T1" fmla="*/ 99206 h 11"/>
                  <a:gd name="T2" fmla="*/ 85946 w 16"/>
                  <a:gd name="T3" fmla="*/ 0 h 11"/>
                  <a:gd name="T4" fmla="*/ 137868 w 16"/>
                  <a:gd name="T5" fmla="*/ 0 h 11"/>
                  <a:gd name="T6" fmla="*/ 43671 w 16"/>
                  <a:gd name="T7" fmla="*/ 99206 h 11"/>
                  <a:gd name="T8" fmla="*/ 0 w 16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11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1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4" name="Freeform 5459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5" name="Freeform 5460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6" name="Freeform 5461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05"/>
                  <a:gd name="T1" fmla="*/ 87 h 254"/>
                  <a:gd name="T2" fmla="*/ 74 w 105"/>
                  <a:gd name="T3" fmla="*/ 254 h 254"/>
                  <a:gd name="T4" fmla="*/ 105 w 105"/>
                  <a:gd name="T5" fmla="*/ 118 h 254"/>
                  <a:gd name="T6" fmla="*/ 31 w 105"/>
                  <a:gd name="T7" fmla="*/ 0 h 254"/>
                  <a:gd name="T8" fmla="*/ 0 w 105"/>
                  <a:gd name="T9" fmla="*/ 87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87"/>
                    </a:moveTo>
                    <a:lnTo>
                      <a:pt x="74" y="254"/>
                    </a:lnTo>
                    <a:lnTo>
                      <a:pt x="105" y="118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7" name="Freeform 5462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7"/>
                  <a:gd name="T1" fmla="*/ 128152 h 41"/>
                  <a:gd name="T2" fmla="*/ 107693 w 17"/>
                  <a:gd name="T3" fmla="*/ 374241 h 41"/>
                  <a:gd name="T4" fmla="*/ 152936 w 17"/>
                  <a:gd name="T5" fmla="*/ 173823 h 41"/>
                  <a:gd name="T6" fmla="*/ 45014 w 17"/>
                  <a:gd name="T7" fmla="*/ 0 h 41"/>
                  <a:gd name="T8" fmla="*/ 0 w 17"/>
                  <a:gd name="T9" fmla="*/ 1281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14"/>
                    </a:moveTo>
                    <a:lnTo>
                      <a:pt x="12" y="41"/>
                    </a:lnTo>
                    <a:lnTo>
                      <a:pt x="17" y="1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8" name="Freeform 5463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19 h 56"/>
                  <a:gd name="T4" fmla="*/ 99 w 99"/>
                  <a:gd name="T5" fmla="*/ 0 h 56"/>
                  <a:gd name="T6" fmla="*/ 31 w 99"/>
                  <a:gd name="T7" fmla="*/ 37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19"/>
                    </a:lnTo>
                    <a:lnTo>
                      <a:pt x="99" y="0"/>
                    </a:lnTo>
                    <a:lnTo>
                      <a:pt x="31" y="3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9" name="Freeform 5464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28417 h 9"/>
                  <a:gd name="T4" fmla="*/ 145214 w 16"/>
                  <a:gd name="T5" fmla="*/ 0 h 9"/>
                  <a:gd name="T6" fmla="*/ 45484 w 16"/>
                  <a:gd name="T7" fmla="*/ 55403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6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0" name="Freeform 5465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1" name="Freeform 5466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2" name="Freeform 5467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05"/>
                  <a:gd name="T1" fmla="*/ 56 h 179"/>
                  <a:gd name="T2" fmla="*/ 74 w 105"/>
                  <a:gd name="T3" fmla="*/ 179 h 179"/>
                  <a:gd name="T4" fmla="*/ 105 w 105"/>
                  <a:gd name="T5" fmla="*/ 56 h 179"/>
                  <a:gd name="T6" fmla="*/ 37 w 105"/>
                  <a:gd name="T7" fmla="*/ 0 h 179"/>
                  <a:gd name="T8" fmla="*/ 0 w 105"/>
                  <a:gd name="T9" fmla="*/ 5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56"/>
                    </a:moveTo>
                    <a:lnTo>
                      <a:pt x="74" y="179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5" name="Group 5468"/>
            <p:cNvGrpSpPr>
              <a:grpSpLocks/>
            </p:cNvGrpSpPr>
            <p:nvPr/>
          </p:nvGrpSpPr>
          <p:grpSpPr bwMode="auto">
            <a:xfrm>
              <a:off x="1305" y="2002"/>
              <a:ext cx="3415" cy="1105"/>
              <a:chOff x="1305" y="2002"/>
              <a:chExt cx="3415" cy="1105"/>
            </a:xfrm>
          </p:grpSpPr>
          <p:sp>
            <p:nvSpPr>
              <p:cNvPr id="15823" name="Freeform 5469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7"/>
                  <a:gd name="T1" fmla="*/ 81377 h 29"/>
                  <a:gd name="T2" fmla="*/ 107693 w 17"/>
                  <a:gd name="T3" fmla="*/ 259871 h 29"/>
                  <a:gd name="T4" fmla="*/ 152936 w 17"/>
                  <a:gd name="T5" fmla="*/ 81377 h 29"/>
                  <a:gd name="T6" fmla="*/ 53945 w 17"/>
                  <a:gd name="T7" fmla="*/ 0 h 29"/>
                  <a:gd name="T8" fmla="*/ 0 w 17"/>
                  <a:gd name="T9" fmla="*/ 81377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9"/>
                    </a:moveTo>
                    <a:lnTo>
                      <a:pt x="12" y="29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4" name="Freeform 5470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2 w 99"/>
                  <a:gd name="T3" fmla="*/ 31 h 43"/>
                  <a:gd name="T4" fmla="*/ 99 w 99"/>
                  <a:gd name="T5" fmla="*/ 0 h 43"/>
                  <a:gd name="T6" fmla="*/ 31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2" y="31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5" name="Freeform 5471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0969 w 16"/>
                  <a:gd name="T3" fmla="*/ 44038 h 7"/>
                  <a:gd name="T4" fmla="*/ 145214 w 16"/>
                  <a:gd name="T5" fmla="*/ 0 h 7"/>
                  <a:gd name="T6" fmla="*/ 45484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5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6" name="Freeform 5472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99"/>
                  <a:gd name="T1" fmla="*/ 56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56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6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7" name="Freeform 5473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16"/>
                  <a:gd name="T1" fmla="*/ 82683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8268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8" name="Freeform 5474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05"/>
                  <a:gd name="T1" fmla="*/ 43 h 99"/>
                  <a:gd name="T2" fmla="*/ 74 w 105"/>
                  <a:gd name="T3" fmla="*/ 99 h 99"/>
                  <a:gd name="T4" fmla="*/ 105 w 105"/>
                  <a:gd name="T5" fmla="*/ 0 h 99"/>
                  <a:gd name="T6" fmla="*/ 37 w 105"/>
                  <a:gd name="T7" fmla="*/ 18 h 99"/>
                  <a:gd name="T8" fmla="*/ 0 w 105"/>
                  <a:gd name="T9" fmla="*/ 43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43"/>
                    </a:moveTo>
                    <a:lnTo>
                      <a:pt x="74" y="99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9" name="Freeform 5475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7"/>
                  <a:gd name="T1" fmla="*/ 63020 h 16"/>
                  <a:gd name="T2" fmla="*/ 107693 w 17"/>
                  <a:gd name="T3" fmla="*/ 145214 h 16"/>
                  <a:gd name="T4" fmla="*/ 152936 w 17"/>
                  <a:gd name="T5" fmla="*/ 0 h 16"/>
                  <a:gd name="T6" fmla="*/ 53945 w 17"/>
                  <a:gd name="T7" fmla="*/ 27949 h 16"/>
                  <a:gd name="T8" fmla="*/ 0 w 17"/>
                  <a:gd name="T9" fmla="*/ 6302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7"/>
                    </a:moveTo>
                    <a:lnTo>
                      <a:pt x="12" y="16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Freeform 5476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05"/>
                  <a:gd name="T1" fmla="*/ 37 h 43"/>
                  <a:gd name="T2" fmla="*/ 68 w 105"/>
                  <a:gd name="T3" fmla="*/ 43 h 43"/>
                  <a:gd name="T4" fmla="*/ 105 w 105"/>
                  <a:gd name="T5" fmla="*/ 6 h 43"/>
                  <a:gd name="T6" fmla="*/ 37 w 105"/>
                  <a:gd name="T7" fmla="*/ 0 h 43"/>
                  <a:gd name="T8" fmla="*/ 0 w 105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37"/>
                    </a:moveTo>
                    <a:lnTo>
                      <a:pt x="68" y="43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1" name="Freeform 5477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7"/>
                  <a:gd name="T1" fmla="*/ 52601 h 7"/>
                  <a:gd name="T2" fmla="*/ 98959 w 17"/>
                  <a:gd name="T3" fmla="*/ 61207 h 7"/>
                  <a:gd name="T4" fmla="*/ 152936 w 17"/>
                  <a:gd name="T5" fmla="*/ 8563 h 7"/>
                  <a:gd name="T6" fmla="*/ 53945 w 17"/>
                  <a:gd name="T7" fmla="*/ 0 h 7"/>
                  <a:gd name="T8" fmla="*/ 0 w 17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6"/>
                    </a:moveTo>
                    <a:lnTo>
                      <a:pt x="11" y="7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2" name="Freeform 5478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05"/>
                  <a:gd name="T1" fmla="*/ 67 h 123"/>
                  <a:gd name="T2" fmla="*/ 68 w 105"/>
                  <a:gd name="T3" fmla="*/ 123 h 123"/>
                  <a:gd name="T4" fmla="*/ 105 w 105"/>
                  <a:gd name="T5" fmla="*/ 61 h 123"/>
                  <a:gd name="T6" fmla="*/ 31 w 105"/>
                  <a:gd name="T7" fmla="*/ 0 h 123"/>
                  <a:gd name="T8" fmla="*/ 0 w 105"/>
                  <a:gd name="T9" fmla="*/ 67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67"/>
                    </a:moveTo>
                    <a:lnTo>
                      <a:pt x="68" y="123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3" name="Freeform 5479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7"/>
                  <a:gd name="T1" fmla="*/ 97244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9724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1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4" name="Freeform 5480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05"/>
                  <a:gd name="T1" fmla="*/ 80 h 80"/>
                  <a:gd name="T2" fmla="*/ 75 w 105"/>
                  <a:gd name="T3" fmla="*/ 61 h 80"/>
                  <a:gd name="T4" fmla="*/ 105 w 105"/>
                  <a:gd name="T5" fmla="*/ 0 h 80"/>
                  <a:gd name="T6" fmla="*/ 37 w 105"/>
                  <a:gd name="T7" fmla="*/ 80 h 80"/>
                  <a:gd name="T8" fmla="*/ 0 w 105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80"/>
                    </a:moveTo>
                    <a:lnTo>
                      <a:pt x="75" y="61"/>
                    </a:lnTo>
                    <a:lnTo>
                      <a:pt x="105" y="0"/>
                    </a:lnTo>
                    <a:lnTo>
                      <a:pt x="37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Freeform 5481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7"/>
                  <a:gd name="T1" fmla="*/ 114671 h 13"/>
                  <a:gd name="T2" fmla="*/ 107693 w 17"/>
                  <a:gd name="T3" fmla="*/ 89034 h 13"/>
                  <a:gd name="T4" fmla="*/ 152936 w 17"/>
                  <a:gd name="T5" fmla="*/ 0 h 13"/>
                  <a:gd name="T6" fmla="*/ 53945 w 17"/>
                  <a:gd name="T7" fmla="*/ 114671 h 13"/>
                  <a:gd name="T8" fmla="*/ 0 w 17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3"/>
                    </a:moveTo>
                    <a:lnTo>
                      <a:pt x="12" y="10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Freeform 5482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98"/>
                  <a:gd name="T1" fmla="*/ 86 h 173"/>
                  <a:gd name="T2" fmla="*/ 67 w 98"/>
                  <a:gd name="T3" fmla="*/ 173 h 173"/>
                  <a:gd name="T4" fmla="*/ 98 w 98"/>
                  <a:gd name="T5" fmla="*/ 92 h 173"/>
                  <a:gd name="T6" fmla="*/ 30 w 98"/>
                  <a:gd name="T7" fmla="*/ 0 h 173"/>
                  <a:gd name="T8" fmla="*/ 0 w 98"/>
                  <a:gd name="T9" fmla="*/ 86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73"/>
                  <a:gd name="T17" fmla="*/ 98 w 98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73">
                    <a:moveTo>
                      <a:pt x="0" y="86"/>
                    </a:moveTo>
                    <a:lnTo>
                      <a:pt x="67" y="173"/>
                    </a:lnTo>
                    <a:lnTo>
                      <a:pt x="98" y="92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7" name="Freeform 5483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16"/>
                  <a:gd name="T1" fmla="*/ 126896 h 28"/>
                  <a:gd name="T2" fmla="*/ 94203 w 16"/>
                  <a:gd name="T3" fmla="*/ 252141 h 28"/>
                  <a:gd name="T4" fmla="*/ 137868 w 16"/>
                  <a:gd name="T5" fmla="*/ 135632 h 28"/>
                  <a:gd name="T6" fmla="*/ 43671 w 16"/>
                  <a:gd name="T7" fmla="*/ 0 h 28"/>
                  <a:gd name="T8" fmla="*/ 0 w 16"/>
                  <a:gd name="T9" fmla="*/ 12689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4"/>
                    </a:moveTo>
                    <a:lnTo>
                      <a:pt x="11" y="28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8" name="Freeform 5484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05"/>
                  <a:gd name="T1" fmla="*/ 99 h 111"/>
                  <a:gd name="T2" fmla="*/ 68 w 105"/>
                  <a:gd name="T3" fmla="*/ 37 h 111"/>
                  <a:gd name="T4" fmla="*/ 105 w 105"/>
                  <a:gd name="T5" fmla="*/ 0 h 111"/>
                  <a:gd name="T6" fmla="*/ 37 w 105"/>
                  <a:gd name="T7" fmla="*/ 111 h 111"/>
                  <a:gd name="T8" fmla="*/ 0 w 105"/>
                  <a:gd name="T9" fmla="*/ 9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9"/>
                    </a:moveTo>
                    <a:lnTo>
                      <a:pt x="68" y="37"/>
                    </a:lnTo>
                    <a:lnTo>
                      <a:pt x="105" y="0"/>
                    </a:lnTo>
                    <a:lnTo>
                      <a:pt x="37" y="111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9" name="Freeform 5485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7"/>
                  <a:gd name="T1" fmla="*/ 143061 h 18"/>
                  <a:gd name="T2" fmla="*/ 98959 w 17"/>
                  <a:gd name="T3" fmla="*/ 53465 h 18"/>
                  <a:gd name="T4" fmla="*/ 152936 w 17"/>
                  <a:gd name="T5" fmla="*/ 0 h 18"/>
                  <a:gd name="T6" fmla="*/ 53945 w 17"/>
                  <a:gd name="T7" fmla="*/ 160401 h 18"/>
                  <a:gd name="T8" fmla="*/ 0 w 17"/>
                  <a:gd name="T9" fmla="*/ 14306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6"/>
                    </a:moveTo>
                    <a:lnTo>
                      <a:pt x="11" y="6"/>
                    </a:lnTo>
                    <a:lnTo>
                      <a:pt x="17" y="0"/>
                    </a:lnTo>
                    <a:lnTo>
                      <a:pt x="6" y="18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0" name="Freeform 5486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1" name="Freeform 5487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2" name="Freeform 5488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99"/>
                  <a:gd name="T1" fmla="*/ 105 h 228"/>
                  <a:gd name="T2" fmla="*/ 68 w 99"/>
                  <a:gd name="T3" fmla="*/ 228 h 228"/>
                  <a:gd name="T4" fmla="*/ 99 w 99"/>
                  <a:gd name="T5" fmla="*/ 129 h 228"/>
                  <a:gd name="T6" fmla="*/ 31 w 99"/>
                  <a:gd name="T7" fmla="*/ 0 h 228"/>
                  <a:gd name="T8" fmla="*/ 0 w 99"/>
                  <a:gd name="T9" fmla="*/ 105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8"/>
                  <a:gd name="T17" fmla="*/ 99 w 99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8">
                    <a:moveTo>
                      <a:pt x="0" y="105"/>
                    </a:moveTo>
                    <a:lnTo>
                      <a:pt x="68" y="228"/>
                    </a:lnTo>
                    <a:lnTo>
                      <a:pt x="99" y="129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3" name="Freeform 5489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16"/>
                  <a:gd name="T1" fmla="*/ 151398 h 37"/>
                  <a:gd name="T2" fmla="*/ 99730 w 16"/>
                  <a:gd name="T3" fmla="*/ 328764 h 37"/>
                  <a:gd name="T4" fmla="*/ 145214 w 16"/>
                  <a:gd name="T5" fmla="*/ 186023 h 37"/>
                  <a:gd name="T6" fmla="*/ 45484 w 16"/>
                  <a:gd name="T7" fmla="*/ 0 h 37"/>
                  <a:gd name="T8" fmla="*/ 0 w 16"/>
                  <a:gd name="T9" fmla="*/ 15139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7"/>
                    </a:moveTo>
                    <a:lnTo>
                      <a:pt x="11" y="37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Freeform 5490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99"/>
                  <a:gd name="T1" fmla="*/ 105 h 111"/>
                  <a:gd name="T2" fmla="*/ 68 w 99"/>
                  <a:gd name="T3" fmla="*/ 18 h 111"/>
                  <a:gd name="T4" fmla="*/ 99 w 99"/>
                  <a:gd name="T5" fmla="*/ 0 h 111"/>
                  <a:gd name="T6" fmla="*/ 37 w 99"/>
                  <a:gd name="T7" fmla="*/ 111 h 111"/>
                  <a:gd name="T8" fmla="*/ 0 w 99"/>
                  <a:gd name="T9" fmla="*/ 105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105"/>
                    </a:moveTo>
                    <a:lnTo>
                      <a:pt x="68" y="18"/>
                    </a:lnTo>
                    <a:lnTo>
                      <a:pt x="99" y="0"/>
                    </a:lnTo>
                    <a:lnTo>
                      <a:pt x="37" y="11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5" name="Freeform 5491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16"/>
                  <a:gd name="T1" fmla="*/ 151731 h 18"/>
                  <a:gd name="T2" fmla="*/ 99730 w 16"/>
                  <a:gd name="T3" fmla="*/ 26011 h 18"/>
                  <a:gd name="T4" fmla="*/ 145214 w 16"/>
                  <a:gd name="T5" fmla="*/ 0 h 18"/>
                  <a:gd name="T6" fmla="*/ 54252 w 16"/>
                  <a:gd name="T7" fmla="*/ 160401 h 18"/>
                  <a:gd name="T8" fmla="*/ 0 w 16"/>
                  <a:gd name="T9" fmla="*/ 15173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7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18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6" name="Freeform 5492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7" name="Freeform 5493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8" name="Freeform 5494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05"/>
                  <a:gd name="T1" fmla="*/ 130 h 290"/>
                  <a:gd name="T2" fmla="*/ 68 w 105"/>
                  <a:gd name="T3" fmla="*/ 290 h 290"/>
                  <a:gd name="T4" fmla="*/ 105 w 105"/>
                  <a:gd name="T5" fmla="*/ 155 h 290"/>
                  <a:gd name="T6" fmla="*/ 37 w 105"/>
                  <a:gd name="T7" fmla="*/ 0 h 290"/>
                  <a:gd name="T8" fmla="*/ 0 w 105"/>
                  <a:gd name="T9" fmla="*/ 13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30"/>
                    </a:moveTo>
                    <a:lnTo>
                      <a:pt x="68" y="290"/>
                    </a:lnTo>
                    <a:lnTo>
                      <a:pt x="105" y="155"/>
                    </a:lnTo>
                    <a:lnTo>
                      <a:pt x="37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9" name="Freeform 5495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7"/>
                  <a:gd name="T1" fmla="*/ 188414 h 47"/>
                  <a:gd name="T2" fmla="*/ 98959 w 17"/>
                  <a:gd name="T3" fmla="*/ 420272 h 47"/>
                  <a:gd name="T4" fmla="*/ 152936 w 17"/>
                  <a:gd name="T5" fmla="*/ 223177 h 47"/>
                  <a:gd name="T6" fmla="*/ 53945 w 17"/>
                  <a:gd name="T7" fmla="*/ 0 h 47"/>
                  <a:gd name="T8" fmla="*/ 0 w 17"/>
                  <a:gd name="T9" fmla="*/ 18841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21"/>
                    </a:moveTo>
                    <a:lnTo>
                      <a:pt x="11" y="47"/>
                    </a:lnTo>
                    <a:lnTo>
                      <a:pt x="17" y="25"/>
                    </a:lnTo>
                    <a:lnTo>
                      <a:pt x="6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0" name="Freeform 5496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13 h 87"/>
                  <a:gd name="T4" fmla="*/ 99 w 99"/>
                  <a:gd name="T5" fmla="*/ 0 h 87"/>
                  <a:gd name="T6" fmla="*/ 37 w 99"/>
                  <a:gd name="T7" fmla="*/ 87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13"/>
                    </a:lnTo>
                    <a:lnTo>
                      <a:pt x="99" y="0"/>
                    </a:lnTo>
                    <a:lnTo>
                      <a:pt x="37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Freeform 5497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7997 h 14"/>
                  <a:gd name="T4" fmla="*/ 145214 w 16"/>
                  <a:gd name="T5" fmla="*/ 0 h 14"/>
                  <a:gd name="T6" fmla="*/ 54252 w 16"/>
                  <a:gd name="T7" fmla="*/ 129829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6" y="14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2" name="Freeform 5498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5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5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3" name="Freeform 5499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4" name="Freeform 5500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99"/>
                  <a:gd name="T1" fmla="*/ 136 h 308"/>
                  <a:gd name="T2" fmla="*/ 68 w 99"/>
                  <a:gd name="T3" fmla="*/ 308 h 308"/>
                  <a:gd name="T4" fmla="*/ 99 w 99"/>
                  <a:gd name="T5" fmla="*/ 154 h 308"/>
                  <a:gd name="T6" fmla="*/ 31 w 99"/>
                  <a:gd name="T7" fmla="*/ 0 h 308"/>
                  <a:gd name="T8" fmla="*/ 0 w 99"/>
                  <a:gd name="T9" fmla="*/ 136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8"/>
                  <a:gd name="T17" fmla="*/ 99 w 99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8">
                    <a:moveTo>
                      <a:pt x="0" y="136"/>
                    </a:moveTo>
                    <a:lnTo>
                      <a:pt x="68" y="308"/>
                    </a:lnTo>
                    <a:lnTo>
                      <a:pt x="99" y="154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5" name="Freeform 5501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16"/>
                  <a:gd name="T1" fmla="*/ 195876 h 50"/>
                  <a:gd name="T2" fmla="*/ 99730 w 16"/>
                  <a:gd name="T3" fmla="*/ 443434 h 50"/>
                  <a:gd name="T4" fmla="*/ 145214 w 16"/>
                  <a:gd name="T5" fmla="*/ 221828 h 50"/>
                  <a:gd name="T6" fmla="*/ 45484 w 16"/>
                  <a:gd name="T7" fmla="*/ 0 h 50"/>
                  <a:gd name="T8" fmla="*/ 0 w 16"/>
                  <a:gd name="T9" fmla="*/ 19587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0"/>
                  <a:gd name="T17" fmla="*/ 16 w 1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0">
                    <a:moveTo>
                      <a:pt x="0" y="22"/>
                    </a:moveTo>
                    <a:lnTo>
                      <a:pt x="11" y="50"/>
                    </a:lnTo>
                    <a:lnTo>
                      <a:pt x="16" y="25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6" name="Freeform 5502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05"/>
                  <a:gd name="T1" fmla="*/ 68 h 68"/>
                  <a:gd name="T2" fmla="*/ 67 w 105"/>
                  <a:gd name="T3" fmla="*/ 18 h 68"/>
                  <a:gd name="T4" fmla="*/ 105 w 105"/>
                  <a:gd name="T5" fmla="*/ 0 h 68"/>
                  <a:gd name="T6" fmla="*/ 37 w 105"/>
                  <a:gd name="T7" fmla="*/ 49 h 68"/>
                  <a:gd name="T8" fmla="*/ 0 w 105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68"/>
                    </a:moveTo>
                    <a:lnTo>
                      <a:pt x="67" y="18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7" name="Freeform 5503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7"/>
                  <a:gd name="T1" fmla="*/ 99206 h 11"/>
                  <a:gd name="T2" fmla="*/ 98959 w 17"/>
                  <a:gd name="T3" fmla="*/ 27627 h 11"/>
                  <a:gd name="T4" fmla="*/ 152936 w 17"/>
                  <a:gd name="T5" fmla="*/ 0 h 11"/>
                  <a:gd name="T6" fmla="*/ 53945 w 17"/>
                  <a:gd name="T7" fmla="*/ 71579 h 11"/>
                  <a:gd name="T8" fmla="*/ 0 w 17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11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8" name="Freeform 5504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9" name="Freeform 5505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0" name="Freeform 5506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99"/>
                  <a:gd name="T1" fmla="*/ 123 h 290"/>
                  <a:gd name="T2" fmla="*/ 68 w 99"/>
                  <a:gd name="T3" fmla="*/ 290 h 290"/>
                  <a:gd name="T4" fmla="*/ 99 w 99"/>
                  <a:gd name="T5" fmla="*/ 117 h 290"/>
                  <a:gd name="T6" fmla="*/ 31 w 99"/>
                  <a:gd name="T7" fmla="*/ 0 h 290"/>
                  <a:gd name="T8" fmla="*/ 0 w 99"/>
                  <a:gd name="T9" fmla="*/ 123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23"/>
                    </a:moveTo>
                    <a:lnTo>
                      <a:pt x="68" y="290"/>
                    </a:lnTo>
                    <a:lnTo>
                      <a:pt x="99" y="117"/>
                    </a:lnTo>
                    <a:lnTo>
                      <a:pt x="31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1" name="Freeform 5507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16"/>
                  <a:gd name="T1" fmla="*/ 178288 h 47"/>
                  <a:gd name="T2" fmla="*/ 99730 w 16"/>
                  <a:gd name="T3" fmla="*/ 420272 h 47"/>
                  <a:gd name="T4" fmla="*/ 145214 w 16"/>
                  <a:gd name="T5" fmla="*/ 169607 h 47"/>
                  <a:gd name="T6" fmla="*/ 45484 w 16"/>
                  <a:gd name="T7" fmla="*/ 0 h 47"/>
                  <a:gd name="T8" fmla="*/ 0 w 16"/>
                  <a:gd name="T9" fmla="*/ 17828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20"/>
                    </a:moveTo>
                    <a:lnTo>
                      <a:pt x="11" y="47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2" name="Freeform 5508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05"/>
                  <a:gd name="T1" fmla="*/ 49 h 49"/>
                  <a:gd name="T2" fmla="*/ 68 w 105"/>
                  <a:gd name="T3" fmla="*/ 24 h 49"/>
                  <a:gd name="T4" fmla="*/ 105 w 105"/>
                  <a:gd name="T5" fmla="*/ 0 h 49"/>
                  <a:gd name="T6" fmla="*/ 37 w 105"/>
                  <a:gd name="T7" fmla="*/ 18 h 49"/>
                  <a:gd name="T8" fmla="*/ 0 w 105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49"/>
                    </a:moveTo>
                    <a:lnTo>
                      <a:pt x="68" y="24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3" name="Freeform 5509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7"/>
                  <a:gd name="T1" fmla="*/ 68919 h 8"/>
                  <a:gd name="T2" fmla="*/ 98959 w 17"/>
                  <a:gd name="T3" fmla="*/ 35151 h 8"/>
                  <a:gd name="T4" fmla="*/ 152936 w 17"/>
                  <a:gd name="T5" fmla="*/ 0 h 8"/>
                  <a:gd name="T6" fmla="*/ 53945 w 17"/>
                  <a:gd name="T7" fmla="*/ 25284 h 8"/>
                  <a:gd name="T8" fmla="*/ 0 w 17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8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4" name="Freeform 5510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99"/>
                  <a:gd name="T1" fmla="*/ 50 h 81"/>
                  <a:gd name="T2" fmla="*/ 68 w 99"/>
                  <a:gd name="T3" fmla="*/ 81 h 81"/>
                  <a:gd name="T4" fmla="*/ 99 w 99"/>
                  <a:gd name="T5" fmla="*/ 31 h 81"/>
                  <a:gd name="T6" fmla="*/ 31 w 99"/>
                  <a:gd name="T7" fmla="*/ 0 h 81"/>
                  <a:gd name="T8" fmla="*/ 0 w 99"/>
                  <a:gd name="T9" fmla="*/ 5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0"/>
                    </a:moveTo>
                    <a:lnTo>
                      <a:pt x="68" y="81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5" name="Freeform 5511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16"/>
                  <a:gd name="T1" fmla="*/ 75473 h 13"/>
                  <a:gd name="T2" fmla="*/ 99730 w 16"/>
                  <a:gd name="T3" fmla="*/ 122173 h 13"/>
                  <a:gd name="T4" fmla="*/ 145214 w 16"/>
                  <a:gd name="T5" fmla="*/ 46706 h 13"/>
                  <a:gd name="T6" fmla="*/ 45484 w 16"/>
                  <a:gd name="T7" fmla="*/ 0 h 13"/>
                  <a:gd name="T8" fmla="*/ 0 w 16"/>
                  <a:gd name="T9" fmla="*/ 7547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6" name="Freeform 5512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99"/>
                  <a:gd name="T1" fmla="*/ 99 h 222"/>
                  <a:gd name="T2" fmla="*/ 68 w 99"/>
                  <a:gd name="T3" fmla="*/ 222 h 222"/>
                  <a:gd name="T4" fmla="*/ 99 w 99"/>
                  <a:gd name="T5" fmla="*/ 56 h 222"/>
                  <a:gd name="T6" fmla="*/ 31 w 99"/>
                  <a:gd name="T7" fmla="*/ 0 h 222"/>
                  <a:gd name="T8" fmla="*/ 0 w 99"/>
                  <a:gd name="T9" fmla="*/ 99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99"/>
                    </a:moveTo>
                    <a:lnTo>
                      <a:pt x="68" y="222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7" name="Freeform 5513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16"/>
                  <a:gd name="T1" fmla="*/ 143061 h 36"/>
                  <a:gd name="T2" fmla="*/ 99730 w 16"/>
                  <a:gd name="T3" fmla="*/ 321031 h 36"/>
                  <a:gd name="T4" fmla="*/ 145214 w 16"/>
                  <a:gd name="T5" fmla="*/ 80888 h 36"/>
                  <a:gd name="T6" fmla="*/ 45484 w 16"/>
                  <a:gd name="T7" fmla="*/ 0 h 36"/>
                  <a:gd name="T8" fmla="*/ 0 w 16"/>
                  <a:gd name="T9" fmla="*/ 14306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6"/>
                    </a:moveTo>
                    <a:lnTo>
                      <a:pt x="11" y="36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8" name="Freeform 5514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1 h 37"/>
                  <a:gd name="T4" fmla="*/ 105 w 105"/>
                  <a:gd name="T5" fmla="*/ 0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1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9" name="Freeform 5515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44795 h 6"/>
                  <a:gd name="T4" fmla="*/ 152936 w 17"/>
                  <a:gd name="T5" fmla="*/ 0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0" name="Freeform 5516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05"/>
                  <a:gd name="T1" fmla="*/ 62 h 105"/>
                  <a:gd name="T2" fmla="*/ 74 w 105"/>
                  <a:gd name="T3" fmla="*/ 105 h 105"/>
                  <a:gd name="T4" fmla="*/ 105 w 105"/>
                  <a:gd name="T5" fmla="*/ 50 h 105"/>
                  <a:gd name="T6" fmla="*/ 37 w 105"/>
                  <a:gd name="T7" fmla="*/ 0 h 105"/>
                  <a:gd name="T8" fmla="*/ 0 w 105"/>
                  <a:gd name="T9" fmla="*/ 6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62"/>
                    </a:moveTo>
                    <a:lnTo>
                      <a:pt x="74" y="105"/>
                    </a:lnTo>
                    <a:lnTo>
                      <a:pt x="105" y="5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1" name="Freeform 5517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7"/>
                  <a:gd name="T1" fmla="*/ 90263 h 17"/>
                  <a:gd name="T2" fmla="*/ 107693 w 17"/>
                  <a:gd name="T3" fmla="*/ 152936 h 17"/>
                  <a:gd name="T4" fmla="*/ 152936 w 17"/>
                  <a:gd name="T5" fmla="*/ 71375 h 17"/>
                  <a:gd name="T6" fmla="*/ 53945 w 17"/>
                  <a:gd name="T7" fmla="*/ 0 h 17"/>
                  <a:gd name="T8" fmla="*/ 0 w 17"/>
                  <a:gd name="T9" fmla="*/ 9026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0"/>
                    </a:moveTo>
                    <a:lnTo>
                      <a:pt x="12" y="17"/>
                    </a:lnTo>
                    <a:lnTo>
                      <a:pt x="17" y="8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2" name="Freeform 5518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98"/>
                  <a:gd name="T1" fmla="*/ 80 h 136"/>
                  <a:gd name="T2" fmla="*/ 67 w 98"/>
                  <a:gd name="T3" fmla="*/ 136 h 136"/>
                  <a:gd name="T4" fmla="*/ 98 w 98"/>
                  <a:gd name="T5" fmla="*/ 0 h 136"/>
                  <a:gd name="T6" fmla="*/ 30 w 98"/>
                  <a:gd name="T7" fmla="*/ 19 h 136"/>
                  <a:gd name="T8" fmla="*/ 0 w 98"/>
                  <a:gd name="T9" fmla="*/ 8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80"/>
                    </a:moveTo>
                    <a:lnTo>
                      <a:pt x="67" y="136"/>
                    </a:lnTo>
                    <a:lnTo>
                      <a:pt x="98" y="0"/>
                    </a:lnTo>
                    <a:lnTo>
                      <a:pt x="30" y="19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" name="Freeform 5519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16"/>
                  <a:gd name="T1" fmla="*/ 116935 h 22"/>
                  <a:gd name="T2" fmla="*/ 94203 w 16"/>
                  <a:gd name="T3" fmla="*/ 198677 h 22"/>
                  <a:gd name="T4" fmla="*/ 137868 w 16"/>
                  <a:gd name="T5" fmla="*/ 0 h 22"/>
                  <a:gd name="T6" fmla="*/ 43671 w 16"/>
                  <a:gd name="T7" fmla="*/ 27627 h 22"/>
                  <a:gd name="T8" fmla="*/ 0 w 16"/>
                  <a:gd name="T9" fmla="*/ 11693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3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" name="Freeform 5520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99"/>
                  <a:gd name="T1" fmla="*/ 81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1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" name="Freeform 5521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16"/>
                  <a:gd name="T1" fmla="*/ 116255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1625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3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6" name="Freeform 5522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98"/>
                  <a:gd name="T1" fmla="*/ 111 h 111"/>
                  <a:gd name="T2" fmla="*/ 68 w 98"/>
                  <a:gd name="T3" fmla="*/ 99 h 111"/>
                  <a:gd name="T4" fmla="*/ 98 w 98"/>
                  <a:gd name="T5" fmla="*/ 0 h 111"/>
                  <a:gd name="T6" fmla="*/ 37 w 98"/>
                  <a:gd name="T7" fmla="*/ 74 h 111"/>
                  <a:gd name="T8" fmla="*/ 0 w 98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111"/>
                    </a:moveTo>
                    <a:lnTo>
                      <a:pt x="68" y="99"/>
                    </a:lnTo>
                    <a:lnTo>
                      <a:pt x="98" y="0"/>
                    </a:lnTo>
                    <a:lnTo>
                      <a:pt x="37" y="7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7" name="Freeform 5523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16"/>
                  <a:gd name="T1" fmla="*/ 160401 h 18"/>
                  <a:gd name="T2" fmla="*/ 94203 w 16"/>
                  <a:gd name="T3" fmla="*/ 143061 h 18"/>
                  <a:gd name="T4" fmla="*/ 137868 w 16"/>
                  <a:gd name="T5" fmla="*/ 0 h 18"/>
                  <a:gd name="T6" fmla="*/ 52148 w 16"/>
                  <a:gd name="T7" fmla="*/ 106936 h 18"/>
                  <a:gd name="T8" fmla="*/ 0 w 16"/>
                  <a:gd name="T9" fmla="*/ 16040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8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8" name="Freeform 5524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99"/>
                  <a:gd name="T1" fmla="*/ 99 h 198"/>
                  <a:gd name="T2" fmla="*/ 68 w 99"/>
                  <a:gd name="T3" fmla="*/ 198 h 198"/>
                  <a:gd name="T4" fmla="*/ 99 w 99"/>
                  <a:gd name="T5" fmla="*/ 105 h 198"/>
                  <a:gd name="T6" fmla="*/ 31 w 99"/>
                  <a:gd name="T7" fmla="*/ 0 h 198"/>
                  <a:gd name="T8" fmla="*/ 0 w 99"/>
                  <a:gd name="T9" fmla="*/ 9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99"/>
                    </a:moveTo>
                    <a:lnTo>
                      <a:pt x="68" y="198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9" name="Freeform 5525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16"/>
                  <a:gd name="T1" fmla="*/ 145214 h 32"/>
                  <a:gd name="T2" fmla="*/ 99730 w 16"/>
                  <a:gd name="T3" fmla="*/ 290200 h 32"/>
                  <a:gd name="T4" fmla="*/ 145214 w 16"/>
                  <a:gd name="T5" fmla="*/ 153982 h 32"/>
                  <a:gd name="T6" fmla="*/ 45484 w 16"/>
                  <a:gd name="T7" fmla="*/ 0 h 32"/>
                  <a:gd name="T8" fmla="*/ 0 w 16"/>
                  <a:gd name="T9" fmla="*/ 14521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6"/>
                    </a:moveTo>
                    <a:lnTo>
                      <a:pt x="11" y="32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" name="Freeform 5526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99"/>
                  <a:gd name="T1" fmla="*/ 117 h 117"/>
                  <a:gd name="T2" fmla="*/ 68 w 99"/>
                  <a:gd name="T3" fmla="*/ 68 h 117"/>
                  <a:gd name="T4" fmla="*/ 99 w 99"/>
                  <a:gd name="T5" fmla="*/ 0 h 117"/>
                  <a:gd name="T6" fmla="*/ 31 w 99"/>
                  <a:gd name="T7" fmla="*/ 99 h 117"/>
                  <a:gd name="T8" fmla="*/ 0 w 99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117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9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" name="Freeform 5527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16"/>
                  <a:gd name="T1" fmla="*/ 168135 h 19"/>
                  <a:gd name="T2" fmla="*/ 99730 w 16"/>
                  <a:gd name="T3" fmla="*/ 97830 h 19"/>
                  <a:gd name="T4" fmla="*/ 145214 w 16"/>
                  <a:gd name="T5" fmla="*/ 0 h 19"/>
                  <a:gd name="T6" fmla="*/ 45484 w 16"/>
                  <a:gd name="T7" fmla="*/ 142426 h 19"/>
                  <a:gd name="T8" fmla="*/ 0 w 16"/>
                  <a:gd name="T9" fmla="*/ 1681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16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" name="Freeform 5528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" name="Freeform 5529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" name="Freeform 5530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05"/>
                  <a:gd name="T1" fmla="*/ 135 h 271"/>
                  <a:gd name="T2" fmla="*/ 74 w 105"/>
                  <a:gd name="T3" fmla="*/ 271 h 271"/>
                  <a:gd name="T4" fmla="*/ 105 w 105"/>
                  <a:gd name="T5" fmla="*/ 142 h 271"/>
                  <a:gd name="T6" fmla="*/ 37 w 105"/>
                  <a:gd name="T7" fmla="*/ 0 h 271"/>
                  <a:gd name="T8" fmla="*/ 0 w 105"/>
                  <a:gd name="T9" fmla="*/ 135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35"/>
                    </a:moveTo>
                    <a:lnTo>
                      <a:pt x="74" y="271"/>
                    </a:lnTo>
                    <a:lnTo>
                      <a:pt x="105" y="142"/>
                    </a:lnTo>
                    <a:lnTo>
                      <a:pt x="37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" name="Freeform 5531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7"/>
                  <a:gd name="T1" fmla="*/ 195779 h 44"/>
                  <a:gd name="T2" fmla="*/ 107693 w 17"/>
                  <a:gd name="T3" fmla="*/ 389963 h 44"/>
                  <a:gd name="T4" fmla="*/ 152936 w 17"/>
                  <a:gd name="T5" fmla="*/ 204426 h 44"/>
                  <a:gd name="T6" fmla="*/ 53945 w 17"/>
                  <a:gd name="T7" fmla="*/ 0 h 44"/>
                  <a:gd name="T8" fmla="*/ 0 w 17"/>
                  <a:gd name="T9" fmla="*/ 19577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2"/>
                    </a:moveTo>
                    <a:lnTo>
                      <a:pt x="12" y="44"/>
                    </a:lnTo>
                    <a:lnTo>
                      <a:pt x="17" y="23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6" name="Freeform 5532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8 w 99"/>
                  <a:gd name="T3" fmla="*/ 43 h 105"/>
                  <a:gd name="T4" fmla="*/ 99 w 99"/>
                  <a:gd name="T5" fmla="*/ 0 h 105"/>
                  <a:gd name="T6" fmla="*/ 31 w 99"/>
                  <a:gd name="T7" fmla="*/ 92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8" y="43"/>
                    </a:lnTo>
                    <a:lnTo>
                      <a:pt x="99" y="0"/>
                    </a:lnTo>
                    <a:lnTo>
                      <a:pt x="31" y="9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7" name="Freeform 5533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9730 w 16"/>
                  <a:gd name="T3" fmla="*/ 62679 h 17"/>
                  <a:gd name="T4" fmla="*/ 145214 w 16"/>
                  <a:gd name="T5" fmla="*/ 0 h 17"/>
                  <a:gd name="T6" fmla="*/ 45484 w 16"/>
                  <a:gd name="T7" fmla="*/ 135240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15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8" name="Freeform 5534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7 w 98"/>
                  <a:gd name="T3" fmla="*/ 68 h 68"/>
                  <a:gd name="T4" fmla="*/ 98 w 98"/>
                  <a:gd name="T5" fmla="*/ 25 h 68"/>
                  <a:gd name="T6" fmla="*/ 24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24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9" name="Freeform 5535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3515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0" name="Freeform 5536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99"/>
                  <a:gd name="T1" fmla="*/ 154 h 327"/>
                  <a:gd name="T2" fmla="*/ 68 w 99"/>
                  <a:gd name="T3" fmla="*/ 327 h 327"/>
                  <a:gd name="T4" fmla="*/ 99 w 99"/>
                  <a:gd name="T5" fmla="*/ 167 h 327"/>
                  <a:gd name="T6" fmla="*/ 31 w 99"/>
                  <a:gd name="T7" fmla="*/ 0 h 327"/>
                  <a:gd name="T8" fmla="*/ 0 w 99"/>
                  <a:gd name="T9" fmla="*/ 154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154"/>
                    </a:moveTo>
                    <a:lnTo>
                      <a:pt x="68" y="327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1" name="Freeform 5537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16"/>
                  <a:gd name="T1" fmla="*/ 223107 h 53"/>
                  <a:gd name="T2" fmla="*/ 99730 w 16"/>
                  <a:gd name="T3" fmla="*/ 473965 h 53"/>
                  <a:gd name="T4" fmla="*/ 145214 w 16"/>
                  <a:gd name="T5" fmla="*/ 241912 h 53"/>
                  <a:gd name="T6" fmla="*/ 45484 w 16"/>
                  <a:gd name="T7" fmla="*/ 0 h 53"/>
                  <a:gd name="T8" fmla="*/ 0 w 16"/>
                  <a:gd name="T9" fmla="*/ 22310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25"/>
                    </a:moveTo>
                    <a:lnTo>
                      <a:pt x="11" y="53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2" name="Freeform 5538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99"/>
                  <a:gd name="T1" fmla="*/ 86 h 86"/>
                  <a:gd name="T2" fmla="*/ 68 w 99"/>
                  <a:gd name="T3" fmla="*/ 31 h 86"/>
                  <a:gd name="T4" fmla="*/ 99 w 99"/>
                  <a:gd name="T5" fmla="*/ 0 h 86"/>
                  <a:gd name="T6" fmla="*/ 38 w 99"/>
                  <a:gd name="T7" fmla="*/ 68 h 86"/>
                  <a:gd name="T8" fmla="*/ 0 w 99"/>
                  <a:gd name="T9" fmla="*/ 8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86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8" y="6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3" name="Freeform 5539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16"/>
                  <a:gd name="T1" fmla="*/ 122372 h 14"/>
                  <a:gd name="T2" fmla="*/ 99730 w 16"/>
                  <a:gd name="T3" fmla="*/ 44038 h 14"/>
                  <a:gd name="T4" fmla="*/ 145214 w 16"/>
                  <a:gd name="T5" fmla="*/ 0 h 14"/>
                  <a:gd name="T6" fmla="*/ 54252 w 16"/>
                  <a:gd name="T7" fmla="*/ 96904 h 14"/>
                  <a:gd name="T8" fmla="*/ 0 w 16"/>
                  <a:gd name="T9" fmla="*/ 12237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11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4" name="Freeform 5540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74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5" name="Freeform 5541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6" name="Freeform 5542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05"/>
                  <a:gd name="T1" fmla="*/ 173 h 352"/>
                  <a:gd name="T2" fmla="*/ 68 w 105"/>
                  <a:gd name="T3" fmla="*/ 352 h 352"/>
                  <a:gd name="T4" fmla="*/ 105 w 105"/>
                  <a:gd name="T5" fmla="*/ 167 h 352"/>
                  <a:gd name="T6" fmla="*/ 31 w 105"/>
                  <a:gd name="T7" fmla="*/ 0 h 352"/>
                  <a:gd name="T8" fmla="*/ 0 w 105"/>
                  <a:gd name="T9" fmla="*/ 173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73"/>
                    </a:moveTo>
                    <a:lnTo>
                      <a:pt x="68" y="352"/>
                    </a:lnTo>
                    <a:lnTo>
                      <a:pt x="105" y="167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7" name="Freeform 5543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7"/>
                  <a:gd name="T1" fmla="*/ 251507 h 57"/>
                  <a:gd name="T2" fmla="*/ 98959 w 17"/>
                  <a:gd name="T3" fmla="*/ 511975 h 57"/>
                  <a:gd name="T4" fmla="*/ 152936 w 17"/>
                  <a:gd name="T5" fmla="*/ 242812 h 57"/>
                  <a:gd name="T6" fmla="*/ 45014 w 17"/>
                  <a:gd name="T7" fmla="*/ 0 h 57"/>
                  <a:gd name="T8" fmla="*/ 0 w 17"/>
                  <a:gd name="T9" fmla="*/ 25150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28"/>
                    </a:moveTo>
                    <a:lnTo>
                      <a:pt x="11" y="57"/>
                    </a:lnTo>
                    <a:lnTo>
                      <a:pt x="17" y="27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8" name="Freeform 5544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30 h 61"/>
                  <a:gd name="T4" fmla="*/ 99 w 99"/>
                  <a:gd name="T5" fmla="*/ 0 h 61"/>
                  <a:gd name="T6" fmla="*/ 37 w 99"/>
                  <a:gd name="T7" fmla="*/ 37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30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" name="Freeform 5545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41529 h 10"/>
                  <a:gd name="T4" fmla="*/ 145214 w 16"/>
                  <a:gd name="T5" fmla="*/ 0 h 10"/>
                  <a:gd name="T6" fmla="*/ 54252 w 16"/>
                  <a:gd name="T7" fmla="*/ 51313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" name="Freeform 5546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" name="Freeform 5547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" name="Freeform 5548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05"/>
                  <a:gd name="T1" fmla="*/ 166 h 327"/>
                  <a:gd name="T2" fmla="*/ 68 w 105"/>
                  <a:gd name="T3" fmla="*/ 327 h 327"/>
                  <a:gd name="T4" fmla="*/ 105 w 105"/>
                  <a:gd name="T5" fmla="*/ 123 h 327"/>
                  <a:gd name="T6" fmla="*/ 31 w 105"/>
                  <a:gd name="T7" fmla="*/ 0 h 327"/>
                  <a:gd name="T8" fmla="*/ 0 w 105"/>
                  <a:gd name="T9" fmla="*/ 166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27"/>
                  <a:gd name="T17" fmla="*/ 105 w 105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27">
                    <a:moveTo>
                      <a:pt x="0" y="166"/>
                    </a:moveTo>
                    <a:lnTo>
                      <a:pt x="68" y="327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" name="Freeform 5549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7"/>
                  <a:gd name="T1" fmla="*/ 241912 h 53"/>
                  <a:gd name="T2" fmla="*/ 98959 w 17"/>
                  <a:gd name="T3" fmla="*/ 473965 h 53"/>
                  <a:gd name="T4" fmla="*/ 152936 w 17"/>
                  <a:gd name="T5" fmla="*/ 178264 h 53"/>
                  <a:gd name="T6" fmla="*/ 45014 w 17"/>
                  <a:gd name="T7" fmla="*/ 0 h 53"/>
                  <a:gd name="T8" fmla="*/ 0 w 17"/>
                  <a:gd name="T9" fmla="*/ 24191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3"/>
                  <a:gd name="T17" fmla="*/ 17 w 17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3">
                    <a:moveTo>
                      <a:pt x="0" y="27"/>
                    </a:moveTo>
                    <a:lnTo>
                      <a:pt x="11" y="53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" name="Freeform 5550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31 h 43"/>
                  <a:gd name="T4" fmla="*/ 99 w 99"/>
                  <a:gd name="T5" fmla="*/ 0 h 43"/>
                  <a:gd name="T6" fmla="*/ 37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" name="Freeform 5551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44038 h 7"/>
                  <a:gd name="T4" fmla="*/ 145214 w 16"/>
                  <a:gd name="T5" fmla="*/ 0 h 7"/>
                  <a:gd name="T6" fmla="*/ 54252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" name="Freeform 5552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99"/>
                  <a:gd name="T1" fmla="*/ 55 h 92"/>
                  <a:gd name="T2" fmla="*/ 68 w 99"/>
                  <a:gd name="T3" fmla="*/ 92 h 92"/>
                  <a:gd name="T4" fmla="*/ 99 w 99"/>
                  <a:gd name="T5" fmla="*/ 37 h 92"/>
                  <a:gd name="T6" fmla="*/ 31 w 99"/>
                  <a:gd name="T7" fmla="*/ 0 h 92"/>
                  <a:gd name="T8" fmla="*/ 0 w 99"/>
                  <a:gd name="T9" fmla="*/ 55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55"/>
                    </a:moveTo>
                    <a:lnTo>
                      <a:pt x="68" y="92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" name="Freeform 5553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16"/>
                  <a:gd name="T1" fmla="*/ 77758 h 15"/>
                  <a:gd name="T2" fmla="*/ 99730 w 16"/>
                  <a:gd name="T3" fmla="*/ 130119 h 15"/>
                  <a:gd name="T4" fmla="*/ 145214 w 16"/>
                  <a:gd name="T5" fmla="*/ 52366 h 15"/>
                  <a:gd name="T6" fmla="*/ 45484 w 16"/>
                  <a:gd name="T7" fmla="*/ 0 h 15"/>
                  <a:gd name="T8" fmla="*/ 0 w 16"/>
                  <a:gd name="T9" fmla="*/ 777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" name="Freeform 5554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05"/>
                  <a:gd name="T1" fmla="*/ 136 h 253"/>
                  <a:gd name="T2" fmla="*/ 68 w 105"/>
                  <a:gd name="T3" fmla="*/ 253 h 253"/>
                  <a:gd name="T4" fmla="*/ 105 w 105"/>
                  <a:gd name="T5" fmla="*/ 56 h 253"/>
                  <a:gd name="T6" fmla="*/ 31 w 105"/>
                  <a:gd name="T7" fmla="*/ 0 h 253"/>
                  <a:gd name="T8" fmla="*/ 0 w 105"/>
                  <a:gd name="T9" fmla="*/ 13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3"/>
                  <a:gd name="T17" fmla="*/ 105 w 105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3">
                    <a:moveTo>
                      <a:pt x="0" y="136"/>
                    </a:moveTo>
                    <a:lnTo>
                      <a:pt x="68" y="253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" name="Freeform 5555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7"/>
                  <a:gd name="T1" fmla="*/ 197130 h 41"/>
                  <a:gd name="T2" fmla="*/ 98959 w 17"/>
                  <a:gd name="T3" fmla="*/ 366807 h 41"/>
                  <a:gd name="T4" fmla="*/ 152936 w 17"/>
                  <a:gd name="T5" fmla="*/ 81299 h 41"/>
                  <a:gd name="T6" fmla="*/ 45014 w 17"/>
                  <a:gd name="T7" fmla="*/ 0 h 41"/>
                  <a:gd name="T8" fmla="*/ 0 w 17"/>
                  <a:gd name="T9" fmla="*/ 19713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2"/>
                    </a:moveTo>
                    <a:lnTo>
                      <a:pt x="11" y="41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" name="Freeform 5556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6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" name="Freeform 5557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8563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" name="Freeform 5558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99"/>
                  <a:gd name="T1" fmla="*/ 68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6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68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" name="Freeform 5559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16"/>
                  <a:gd name="T1" fmla="*/ 101095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0109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1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" name="Freeform 5560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05"/>
                  <a:gd name="T1" fmla="*/ 118 h 167"/>
                  <a:gd name="T2" fmla="*/ 67 w 105"/>
                  <a:gd name="T3" fmla="*/ 167 h 167"/>
                  <a:gd name="T4" fmla="*/ 105 w 105"/>
                  <a:gd name="T5" fmla="*/ 0 h 167"/>
                  <a:gd name="T6" fmla="*/ 30 w 105"/>
                  <a:gd name="T7" fmla="*/ 19 h 167"/>
                  <a:gd name="T8" fmla="*/ 0 w 105"/>
                  <a:gd name="T9" fmla="*/ 118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118"/>
                    </a:moveTo>
                    <a:lnTo>
                      <a:pt x="67" y="167"/>
                    </a:lnTo>
                    <a:lnTo>
                      <a:pt x="105" y="0"/>
                    </a:lnTo>
                    <a:lnTo>
                      <a:pt x="30" y="19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" name="Freeform 5561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7"/>
                  <a:gd name="T1" fmla="*/ 172727 h 27"/>
                  <a:gd name="T2" fmla="*/ 98959 w 17"/>
                  <a:gd name="T3" fmla="*/ 244420 h 27"/>
                  <a:gd name="T4" fmla="*/ 152936 w 17"/>
                  <a:gd name="T5" fmla="*/ 0 h 27"/>
                  <a:gd name="T6" fmla="*/ 45014 w 17"/>
                  <a:gd name="T7" fmla="*/ 27926 h 27"/>
                  <a:gd name="T8" fmla="*/ 0 w 17"/>
                  <a:gd name="T9" fmla="*/ 1727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9"/>
                    </a:moveTo>
                    <a:lnTo>
                      <a:pt x="11" y="27"/>
                    </a:lnTo>
                    <a:lnTo>
                      <a:pt x="17" y="0"/>
                    </a:lnTo>
                    <a:lnTo>
                      <a:pt x="5" y="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" name="Freeform 5562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98"/>
                  <a:gd name="T1" fmla="*/ 93 h 167"/>
                  <a:gd name="T2" fmla="*/ 68 w 98"/>
                  <a:gd name="T3" fmla="*/ 167 h 167"/>
                  <a:gd name="T4" fmla="*/ 98 w 98"/>
                  <a:gd name="T5" fmla="*/ 87 h 167"/>
                  <a:gd name="T6" fmla="*/ 31 w 98"/>
                  <a:gd name="T7" fmla="*/ 0 h 167"/>
                  <a:gd name="T8" fmla="*/ 0 w 98"/>
                  <a:gd name="T9" fmla="*/ 93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7"/>
                  <a:gd name="T17" fmla="*/ 98 w 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7">
                    <a:moveTo>
                      <a:pt x="0" y="93"/>
                    </a:moveTo>
                    <a:lnTo>
                      <a:pt x="68" y="167"/>
                    </a:lnTo>
                    <a:lnTo>
                      <a:pt x="98" y="8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" name="Freeform 5563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16"/>
                  <a:gd name="T1" fmla="*/ 136043 h 27"/>
                  <a:gd name="T2" fmla="*/ 94203 w 16"/>
                  <a:gd name="T3" fmla="*/ 244420 h 27"/>
                  <a:gd name="T4" fmla="*/ 137868 w 16"/>
                  <a:gd name="T5" fmla="*/ 127316 h 27"/>
                  <a:gd name="T6" fmla="*/ 43671 w 16"/>
                  <a:gd name="T7" fmla="*/ 0 h 27"/>
                  <a:gd name="T8" fmla="*/ 0 w 16"/>
                  <a:gd name="T9" fmla="*/ 1360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5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" name="Freeform 5564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8 w 99"/>
                  <a:gd name="T3" fmla="*/ 124 h 130"/>
                  <a:gd name="T4" fmla="*/ 99 w 99"/>
                  <a:gd name="T5" fmla="*/ 0 h 130"/>
                  <a:gd name="T6" fmla="*/ 31 w 99"/>
                  <a:gd name="T7" fmla="*/ 62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6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" name="Freeform 5565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9730 w 16"/>
                  <a:gd name="T3" fmla="*/ 182186 h 21"/>
                  <a:gd name="T4" fmla="*/ 145214 w 16"/>
                  <a:gd name="T5" fmla="*/ 0 h 21"/>
                  <a:gd name="T6" fmla="*/ 45484 w 16"/>
                  <a:gd name="T7" fmla="*/ 9109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1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" name="Freeform 5566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" name="Freeform 5567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" name="Freeform 5568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99"/>
                  <a:gd name="T1" fmla="*/ 129 h 234"/>
                  <a:gd name="T2" fmla="*/ 68 w 99"/>
                  <a:gd name="T3" fmla="*/ 234 h 234"/>
                  <a:gd name="T4" fmla="*/ 99 w 99"/>
                  <a:gd name="T5" fmla="*/ 123 h 234"/>
                  <a:gd name="T6" fmla="*/ 31 w 99"/>
                  <a:gd name="T7" fmla="*/ 0 h 234"/>
                  <a:gd name="T8" fmla="*/ 0 w 99"/>
                  <a:gd name="T9" fmla="*/ 1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4"/>
                  <a:gd name="T17" fmla="*/ 99 w 99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4">
                    <a:moveTo>
                      <a:pt x="0" y="129"/>
                    </a:moveTo>
                    <a:lnTo>
                      <a:pt x="68" y="234"/>
                    </a:lnTo>
                    <a:lnTo>
                      <a:pt x="99" y="12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" name="Freeform 5569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16"/>
                  <a:gd name="T1" fmla="*/ 185390 h 38"/>
                  <a:gd name="T2" fmla="*/ 99730 w 16"/>
                  <a:gd name="T3" fmla="*/ 336498 h 38"/>
                  <a:gd name="T4" fmla="*/ 145214 w 16"/>
                  <a:gd name="T5" fmla="*/ 176781 h 38"/>
                  <a:gd name="T6" fmla="*/ 45484 w 16"/>
                  <a:gd name="T7" fmla="*/ 0 h 38"/>
                  <a:gd name="T8" fmla="*/ 0 w 16"/>
                  <a:gd name="T9" fmla="*/ 18539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1"/>
                    </a:moveTo>
                    <a:lnTo>
                      <a:pt x="11" y="38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" name="Freeform 5570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2 w 99"/>
                  <a:gd name="T3" fmla="*/ 93 h 130"/>
                  <a:gd name="T4" fmla="*/ 99 w 99"/>
                  <a:gd name="T5" fmla="*/ 0 h 130"/>
                  <a:gd name="T6" fmla="*/ 31 w 99"/>
                  <a:gd name="T7" fmla="*/ 87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2" y="93"/>
                    </a:lnTo>
                    <a:lnTo>
                      <a:pt x="99" y="0"/>
                    </a:lnTo>
                    <a:lnTo>
                      <a:pt x="31" y="8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" name="Freeform 5571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0969 w 16"/>
                  <a:gd name="T3" fmla="*/ 136655 h 21"/>
                  <a:gd name="T4" fmla="*/ 145214 w 16"/>
                  <a:gd name="T5" fmla="*/ 0 h 21"/>
                  <a:gd name="T6" fmla="*/ 45484 w 16"/>
                  <a:gd name="T7" fmla="*/ 12788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0" y="15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6" name="Freeform 5572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7" name="Freeform 5573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8" name="Freeform 5574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99"/>
                  <a:gd name="T1" fmla="*/ 160 h 302"/>
                  <a:gd name="T2" fmla="*/ 68 w 99"/>
                  <a:gd name="T3" fmla="*/ 302 h 302"/>
                  <a:gd name="T4" fmla="*/ 99 w 99"/>
                  <a:gd name="T5" fmla="*/ 160 h 302"/>
                  <a:gd name="T6" fmla="*/ 31 w 99"/>
                  <a:gd name="T7" fmla="*/ 0 h 302"/>
                  <a:gd name="T8" fmla="*/ 0 w 99"/>
                  <a:gd name="T9" fmla="*/ 16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2"/>
                  <a:gd name="T17" fmla="*/ 99 w 99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2">
                    <a:moveTo>
                      <a:pt x="0" y="160"/>
                    </a:moveTo>
                    <a:lnTo>
                      <a:pt x="68" y="302"/>
                    </a:lnTo>
                    <a:lnTo>
                      <a:pt x="99" y="160"/>
                    </a:lnTo>
                    <a:lnTo>
                      <a:pt x="31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9" name="Freeform 5575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16"/>
                  <a:gd name="T1" fmla="*/ 230839 h 49"/>
                  <a:gd name="T2" fmla="*/ 99730 w 16"/>
                  <a:gd name="T3" fmla="*/ 435700 h 49"/>
                  <a:gd name="T4" fmla="*/ 145214 w 16"/>
                  <a:gd name="T5" fmla="*/ 230839 h 49"/>
                  <a:gd name="T6" fmla="*/ 45484 w 16"/>
                  <a:gd name="T7" fmla="*/ 0 h 49"/>
                  <a:gd name="T8" fmla="*/ 0 w 16"/>
                  <a:gd name="T9" fmla="*/ 23083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9"/>
                  <a:gd name="T17" fmla="*/ 16 w 1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9">
                    <a:moveTo>
                      <a:pt x="0" y="26"/>
                    </a:moveTo>
                    <a:lnTo>
                      <a:pt x="11" y="49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0" name="Freeform 5576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2 w 99"/>
                  <a:gd name="T3" fmla="*/ 61 h 105"/>
                  <a:gd name="T4" fmla="*/ 99 w 99"/>
                  <a:gd name="T5" fmla="*/ 0 h 105"/>
                  <a:gd name="T6" fmla="*/ 31 w 99"/>
                  <a:gd name="T7" fmla="*/ 74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2" y="61"/>
                    </a:lnTo>
                    <a:lnTo>
                      <a:pt x="99" y="0"/>
                    </a:lnTo>
                    <a:lnTo>
                      <a:pt x="31" y="74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1" name="Freeform 5577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0969 w 16"/>
                  <a:gd name="T3" fmla="*/ 90263 h 17"/>
                  <a:gd name="T4" fmla="*/ 145214 w 16"/>
                  <a:gd name="T5" fmla="*/ 0 h 17"/>
                  <a:gd name="T6" fmla="*/ 45484 w 16"/>
                  <a:gd name="T7" fmla="*/ 107693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2" name="Freeform 5578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24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3" name="Freeform 5579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4" name="Freeform 5580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05"/>
                  <a:gd name="T1" fmla="*/ 185 h 358"/>
                  <a:gd name="T2" fmla="*/ 74 w 105"/>
                  <a:gd name="T3" fmla="*/ 358 h 358"/>
                  <a:gd name="T4" fmla="*/ 105 w 105"/>
                  <a:gd name="T5" fmla="*/ 172 h 358"/>
                  <a:gd name="T6" fmla="*/ 37 w 105"/>
                  <a:gd name="T7" fmla="*/ 0 h 358"/>
                  <a:gd name="T8" fmla="*/ 0 w 105"/>
                  <a:gd name="T9" fmla="*/ 18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185"/>
                    </a:moveTo>
                    <a:lnTo>
                      <a:pt x="74" y="358"/>
                    </a:lnTo>
                    <a:lnTo>
                      <a:pt x="105" y="172"/>
                    </a:lnTo>
                    <a:lnTo>
                      <a:pt x="37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5" name="Freeform 5581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7"/>
                  <a:gd name="T1" fmla="*/ 268556 h 58"/>
                  <a:gd name="T2" fmla="*/ 107693 w 17"/>
                  <a:gd name="T3" fmla="*/ 519705 h 58"/>
                  <a:gd name="T4" fmla="*/ 152936 w 17"/>
                  <a:gd name="T5" fmla="*/ 251149 h 58"/>
                  <a:gd name="T6" fmla="*/ 53945 w 17"/>
                  <a:gd name="T7" fmla="*/ 0 h 58"/>
                  <a:gd name="T8" fmla="*/ 0 w 17"/>
                  <a:gd name="T9" fmla="*/ 26855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0"/>
                    </a:moveTo>
                    <a:lnTo>
                      <a:pt x="12" y="58"/>
                    </a:lnTo>
                    <a:lnTo>
                      <a:pt x="17" y="28"/>
                    </a:lnTo>
                    <a:lnTo>
                      <a:pt x="6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6" name="Freeform 5582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98"/>
                  <a:gd name="T1" fmla="*/ 80 h 80"/>
                  <a:gd name="T2" fmla="*/ 61 w 98"/>
                  <a:gd name="T3" fmla="*/ 43 h 80"/>
                  <a:gd name="T4" fmla="*/ 98 w 98"/>
                  <a:gd name="T5" fmla="*/ 0 h 80"/>
                  <a:gd name="T6" fmla="*/ 31 w 98"/>
                  <a:gd name="T7" fmla="*/ 50 h 80"/>
                  <a:gd name="T8" fmla="*/ 0 w 98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80"/>
                    </a:moveTo>
                    <a:lnTo>
                      <a:pt x="61" y="43"/>
                    </a:lnTo>
                    <a:lnTo>
                      <a:pt x="98" y="0"/>
                    </a:lnTo>
                    <a:lnTo>
                      <a:pt x="31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7" name="Freeform 5583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16"/>
                  <a:gd name="T1" fmla="*/ 114671 h 13"/>
                  <a:gd name="T2" fmla="*/ 85946 w 16"/>
                  <a:gd name="T3" fmla="*/ 61766 h 13"/>
                  <a:gd name="T4" fmla="*/ 137868 w 16"/>
                  <a:gd name="T5" fmla="*/ 0 h 13"/>
                  <a:gd name="T6" fmla="*/ 43671 w 16"/>
                  <a:gd name="T7" fmla="*/ 70363 h 13"/>
                  <a:gd name="T8" fmla="*/ 0 w 16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13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8" name="Freeform 5584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9" name="Freeform 5585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0" name="Freeform 5586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05"/>
                  <a:gd name="T1" fmla="*/ 204 h 383"/>
                  <a:gd name="T2" fmla="*/ 74 w 105"/>
                  <a:gd name="T3" fmla="*/ 383 h 383"/>
                  <a:gd name="T4" fmla="*/ 105 w 105"/>
                  <a:gd name="T5" fmla="*/ 167 h 383"/>
                  <a:gd name="T6" fmla="*/ 37 w 105"/>
                  <a:gd name="T7" fmla="*/ 0 h 383"/>
                  <a:gd name="T8" fmla="*/ 0 w 105"/>
                  <a:gd name="T9" fmla="*/ 20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3"/>
                  <a:gd name="T17" fmla="*/ 105 w 105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3">
                    <a:moveTo>
                      <a:pt x="0" y="204"/>
                    </a:moveTo>
                    <a:lnTo>
                      <a:pt x="74" y="383"/>
                    </a:lnTo>
                    <a:lnTo>
                      <a:pt x="105" y="167"/>
                    </a:lnTo>
                    <a:lnTo>
                      <a:pt x="37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1" name="Freeform 5587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7"/>
                  <a:gd name="T1" fmla="*/ 297041 h 62"/>
                  <a:gd name="T2" fmla="*/ 107693 w 17"/>
                  <a:gd name="T3" fmla="*/ 557753 h 62"/>
                  <a:gd name="T4" fmla="*/ 152936 w 17"/>
                  <a:gd name="T5" fmla="*/ 243273 h 62"/>
                  <a:gd name="T6" fmla="*/ 53945 w 17"/>
                  <a:gd name="T7" fmla="*/ 0 h 62"/>
                  <a:gd name="T8" fmla="*/ 0 w 17"/>
                  <a:gd name="T9" fmla="*/ 29704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2"/>
                  <a:gd name="T17" fmla="*/ 17 w 1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2">
                    <a:moveTo>
                      <a:pt x="0" y="33"/>
                    </a:moveTo>
                    <a:lnTo>
                      <a:pt x="12" y="62"/>
                    </a:lnTo>
                    <a:lnTo>
                      <a:pt x="17" y="27"/>
                    </a:lnTo>
                    <a:lnTo>
                      <a:pt x="6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2" name="Freeform 5588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44 h 56"/>
                  <a:gd name="T4" fmla="*/ 99 w 99"/>
                  <a:gd name="T5" fmla="*/ 0 h 56"/>
                  <a:gd name="T6" fmla="*/ 31 w 99"/>
                  <a:gd name="T7" fmla="*/ 25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44"/>
                    </a:lnTo>
                    <a:lnTo>
                      <a:pt x="99" y="0"/>
                    </a:lnTo>
                    <a:lnTo>
                      <a:pt x="31" y="2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3" name="Freeform 5589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66012 h 9"/>
                  <a:gd name="T4" fmla="*/ 145214 w 16"/>
                  <a:gd name="T5" fmla="*/ 0 h 9"/>
                  <a:gd name="T6" fmla="*/ 45484 w 16"/>
                  <a:gd name="T7" fmla="*/ 37595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4" name="Freeform 5590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5" name="Freeform 5591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6" name="Freeform 5592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05"/>
                  <a:gd name="T1" fmla="*/ 197 h 352"/>
                  <a:gd name="T2" fmla="*/ 74 w 105"/>
                  <a:gd name="T3" fmla="*/ 352 h 352"/>
                  <a:gd name="T4" fmla="*/ 105 w 105"/>
                  <a:gd name="T5" fmla="*/ 123 h 352"/>
                  <a:gd name="T6" fmla="*/ 37 w 105"/>
                  <a:gd name="T7" fmla="*/ 0 h 352"/>
                  <a:gd name="T8" fmla="*/ 0 w 105"/>
                  <a:gd name="T9" fmla="*/ 19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97"/>
                    </a:moveTo>
                    <a:lnTo>
                      <a:pt x="74" y="352"/>
                    </a:lnTo>
                    <a:lnTo>
                      <a:pt x="105" y="123"/>
                    </a:lnTo>
                    <a:lnTo>
                      <a:pt x="3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7" name="Freeform 5593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7"/>
                  <a:gd name="T1" fmla="*/ 288041 h 57"/>
                  <a:gd name="T2" fmla="*/ 107693 w 17"/>
                  <a:gd name="T3" fmla="*/ 511975 h 57"/>
                  <a:gd name="T4" fmla="*/ 152936 w 17"/>
                  <a:gd name="T5" fmla="*/ 180385 h 57"/>
                  <a:gd name="T6" fmla="*/ 53945 w 17"/>
                  <a:gd name="T7" fmla="*/ 0 h 57"/>
                  <a:gd name="T8" fmla="*/ 0 w 17"/>
                  <a:gd name="T9" fmla="*/ 28804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32"/>
                    </a:moveTo>
                    <a:lnTo>
                      <a:pt x="12" y="57"/>
                    </a:lnTo>
                    <a:lnTo>
                      <a:pt x="17" y="20"/>
                    </a:lnTo>
                    <a:lnTo>
                      <a:pt x="6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8" name="Freeform 5594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43 h 43"/>
                  <a:gd name="T4" fmla="*/ 105 w 105"/>
                  <a:gd name="T5" fmla="*/ 0 h 43"/>
                  <a:gd name="T6" fmla="*/ 37 w 105"/>
                  <a:gd name="T7" fmla="*/ 6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43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9" name="Freeform 5595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61207 h 7"/>
                  <a:gd name="T4" fmla="*/ 152936 w 17"/>
                  <a:gd name="T5" fmla="*/ 0 h 7"/>
                  <a:gd name="T6" fmla="*/ 53945 w 17"/>
                  <a:gd name="T7" fmla="*/ 8563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7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0" name="Freeform 5596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05"/>
                  <a:gd name="T1" fmla="*/ 62 h 99"/>
                  <a:gd name="T2" fmla="*/ 74 w 105"/>
                  <a:gd name="T3" fmla="*/ 99 h 99"/>
                  <a:gd name="T4" fmla="*/ 105 w 105"/>
                  <a:gd name="T5" fmla="*/ 43 h 99"/>
                  <a:gd name="T6" fmla="*/ 31 w 105"/>
                  <a:gd name="T7" fmla="*/ 0 h 99"/>
                  <a:gd name="T8" fmla="*/ 0 w 105"/>
                  <a:gd name="T9" fmla="*/ 62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2"/>
                    </a:moveTo>
                    <a:lnTo>
                      <a:pt x="74" y="99"/>
                    </a:lnTo>
                    <a:lnTo>
                      <a:pt x="105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1" name="Freeform 5597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7"/>
                  <a:gd name="T1" fmla="*/ 90969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45014 w 17"/>
                  <a:gd name="T7" fmla="*/ 0 h 16"/>
                  <a:gd name="T8" fmla="*/ 0 w 17"/>
                  <a:gd name="T9" fmla="*/ 90969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0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2" name="Freeform 5598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05"/>
                  <a:gd name="T1" fmla="*/ 167 h 272"/>
                  <a:gd name="T2" fmla="*/ 75 w 105"/>
                  <a:gd name="T3" fmla="*/ 272 h 272"/>
                  <a:gd name="T4" fmla="*/ 105 w 105"/>
                  <a:gd name="T5" fmla="*/ 56 h 272"/>
                  <a:gd name="T6" fmla="*/ 38 w 105"/>
                  <a:gd name="T7" fmla="*/ 0 h 272"/>
                  <a:gd name="T8" fmla="*/ 0 w 105"/>
                  <a:gd name="T9" fmla="*/ 167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2"/>
                  <a:gd name="T17" fmla="*/ 105 w 105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2">
                    <a:moveTo>
                      <a:pt x="0" y="167"/>
                    </a:moveTo>
                    <a:lnTo>
                      <a:pt x="75" y="272"/>
                    </a:lnTo>
                    <a:lnTo>
                      <a:pt x="105" y="56"/>
                    </a:lnTo>
                    <a:lnTo>
                      <a:pt x="38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3" name="Freeform 5599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7"/>
                  <a:gd name="T1" fmla="*/ 243811 h 44"/>
                  <a:gd name="T2" fmla="*/ 107693 w 17"/>
                  <a:gd name="T3" fmla="*/ 397126 h 44"/>
                  <a:gd name="T4" fmla="*/ 152936 w 17"/>
                  <a:gd name="T5" fmla="*/ 81742 h 44"/>
                  <a:gd name="T6" fmla="*/ 53945 w 17"/>
                  <a:gd name="T7" fmla="*/ 0 h 44"/>
                  <a:gd name="T8" fmla="*/ 0 w 17"/>
                  <a:gd name="T9" fmla="*/ 24381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7"/>
                    </a:moveTo>
                    <a:lnTo>
                      <a:pt x="12" y="4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4" name="Freeform 5600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98"/>
                  <a:gd name="T1" fmla="*/ 80 h 129"/>
                  <a:gd name="T2" fmla="*/ 67 w 98"/>
                  <a:gd name="T3" fmla="*/ 129 h 129"/>
                  <a:gd name="T4" fmla="*/ 98 w 98"/>
                  <a:gd name="T5" fmla="*/ 61 h 129"/>
                  <a:gd name="T6" fmla="*/ 30 w 98"/>
                  <a:gd name="T7" fmla="*/ 0 h 129"/>
                  <a:gd name="T8" fmla="*/ 0 w 98"/>
                  <a:gd name="T9" fmla="*/ 8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9"/>
                  <a:gd name="T17" fmla="*/ 98 w 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9">
                    <a:moveTo>
                      <a:pt x="0" y="80"/>
                    </a:moveTo>
                    <a:lnTo>
                      <a:pt x="67" y="129"/>
                    </a:lnTo>
                    <a:lnTo>
                      <a:pt x="98" y="61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5" name="Freeform 5601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16"/>
                  <a:gd name="T1" fmla="*/ 113809 h 21"/>
                  <a:gd name="T2" fmla="*/ 94203 w 16"/>
                  <a:gd name="T3" fmla="*/ 183579 h 21"/>
                  <a:gd name="T4" fmla="*/ 137868 w 16"/>
                  <a:gd name="T5" fmla="*/ 86940 h 21"/>
                  <a:gd name="T6" fmla="*/ 43671 w 16"/>
                  <a:gd name="T7" fmla="*/ 0 h 21"/>
                  <a:gd name="T8" fmla="*/ 0 w 16"/>
                  <a:gd name="T9" fmla="*/ 11380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3"/>
                    </a:moveTo>
                    <a:lnTo>
                      <a:pt x="11" y="21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6" name="Freeform 5602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99"/>
                  <a:gd name="T1" fmla="*/ 136 h 179"/>
                  <a:gd name="T2" fmla="*/ 68 w 99"/>
                  <a:gd name="T3" fmla="*/ 179 h 179"/>
                  <a:gd name="T4" fmla="*/ 99 w 99"/>
                  <a:gd name="T5" fmla="*/ 0 h 179"/>
                  <a:gd name="T6" fmla="*/ 31 w 99"/>
                  <a:gd name="T7" fmla="*/ 12 h 179"/>
                  <a:gd name="T8" fmla="*/ 0 w 99"/>
                  <a:gd name="T9" fmla="*/ 13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36"/>
                    </a:moveTo>
                    <a:lnTo>
                      <a:pt x="68" y="179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7" name="Freeform 5603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16"/>
                  <a:gd name="T1" fmla="*/ 197314 h 29"/>
                  <a:gd name="T2" fmla="*/ 99730 w 16"/>
                  <a:gd name="T3" fmla="*/ 259871 h 29"/>
                  <a:gd name="T4" fmla="*/ 145214 w 16"/>
                  <a:gd name="T5" fmla="*/ 0 h 29"/>
                  <a:gd name="T6" fmla="*/ 45484 w 16"/>
                  <a:gd name="T7" fmla="*/ 17412 h 29"/>
                  <a:gd name="T8" fmla="*/ 0 w 16"/>
                  <a:gd name="T9" fmla="*/ 1973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2"/>
                    </a:moveTo>
                    <a:lnTo>
                      <a:pt x="11" y="29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8" name="Freeform 5604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185 h 185"/>
                  <a:gd name="T4" fmla="*/ 99 w 99"/>
                  <a:gd name="T5" fmla="*/ 99 h 185"/>
                  <a:gd name="T6" fmla="*/ 31 w 99"/>
                  <a:gd name="T7" fmla="*/ 0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185"/>
                    </a:lnTo>
                    <a:lnTo>
                      <a:pt x="99" y="99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9" name="Freeform 5605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267566 h 30"/>
                  <a:gd name="T4" fmla="*/ 145214 w 16"/>
                  <a:gd name="T5" fmla="*/ 143289 h 30"/>
                  <a:gd name="T6" fmla="*/ 45484 w 16"/>
                  <a:gd name="T7" fmla="*/ 0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30"/>
                    </a:lnTo>
                    <a:lnTo>
                      <a:pt x="16" y="16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0" name="Freeform 5606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05"/>
                  <a:gd name="T1" fmla="*/ 142 h 142"/>
                  <a:gd name="T2" fmla="*/ 74 w 105"/>
                  <a:gd name="T3" fmla="*/ 136 h 142"/>
                  <a:gd name="T4" fmla="*/ 105 w 105"/>
                  <a:gd name="T5" fmla="*/ 0 h 142"/>
                  <a:gd name="T6" fmla="*/ 37 w 105"/>
                  <a:gd name="T7" fmla="*/ 49 h 142"/>
                  <a:gd name="T8" fmla="*/ 0 w 105"/>
                  <a:gd name="T9" fmla="*/ 14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42"/>
                    </a:moveTo>
                    <a:lnTo>
                      <a:pt x="74" y="136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1" name="Freeform 5607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7"/>
                  <a:gd name="T1" fmla="*/ 206406 h 23"/>
                  <a:gd name="T2" fmla="*/ 107693 w 17"/>
                  <a:gd name="T3" fmla="*/ 197676 h 23"/>
                  <a:gd name="T4" fmla="*/ 152936 w 17"/>
                  <a:gd name="T5" fmla="*/ 0 h 23"/>
                  <a:gd name="T6" fmla="*/ 53945 w 17"/>
                  <a:gd name="T7" fmla="*/ 71315 h 23"/>
                  <a:gd name="T8" fmla="*/ 0 w 17"/>
                  <a:gd name="T9" fmla="*/ 20640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3"/>
                    </a:moveTo>
                    <a:lnTo>
                      <a:pt x="12" y="22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2" name="Freeform 5608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3" name="Freeform 5609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4" name="Freeform 5610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254 h 254"/>
                  <a:gd name="T4" fmla="*/ 105 w 105"/>
                  <a:gd name="T5" fmla="*/ 136 h 254"/>
                  <a:gd name="T6" fmla="*/ 31 w 105"/>
                  <a:gd name="T7" fmla="*/ 0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254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5" name="Freeform 5611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374241 h 41"/>
                  <a:gd name="T4" fmla="*/ 152936 w 17"/>
                  <a:gd name="T5" fmla="*/ 200418 h 41"/>
                  <a:gd name="T6" fmla="*/ 45014 w 17"/>
                  <a:gd name="T7" fmla="*/ 0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41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6" name="Freeform 5612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05"/>
                  <a:gd name="T1" fmla="*/ 123 h 123"/>
                  <a:gd name="T2" fmla="*/ 68 w 105"/>
                  <a:gd name="T3" fmla="*/ 99 h 123"/>
                  <a:gd name="T4" fmla="*/ 105 w 105"/>
                  <a:gd name="T5" fmla="*/ 0 h 123"/>
                  <a:gd name="T6" fmla="*/ 37 w 105"/>
                  <a:gd name="T7" fmla="*/ 62 h 123"/>
                  <a:gd name="T8" fmla="*/ 0 w 105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3"/>
                    </a:moveTo>
                    <a:lnTo>
                      <a:pt x="68" y="99"/>
                    </a:lnTo>
                    <a:lnTo>
                      <a:pt x="105" y="0"/>
                    </a:lnTo>
                    <a:lnTo>
                      <a:pt x="37" y="6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7" name="Freeform 5613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7"/>
                  <a:gd name="T1" fmla="*/ 175835 h 20"/>
                  <a:gd name="T2" fmla="*/ 98959 w 17"/>
                  <a:gd name="T3" fmla="*/ 140245 h 20"/>
                  <a:gd name="T4" fmla="*/ 152936 w 17"/>
                  <a:gd name="T5" fmla="*/ 0 h 20"/>
                  <a:gd name="T6" fmla="*/ 53945 w 17"/>
                  <a:gd name="T7" fmla="*/ 87219 h 20"/>
                  <a:gd name="T8" fmla="*/ 0 w 17"/>
                  <a:gd name="T9" fmla="*/ 17583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0"/>
                    </a:moveTo>
                    <a:lnTo>
                      <a:pt x="11" y="16"/>
                    </a:lnTo>
                    <a:lnTo>
                      <a:pt x="17" y="0"/>
                    </a:lnTo>
                    <a:lnTo>
                      <a:pt x="6" y="1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8" name="Freeform 5614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Freeform 5615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Freeform 5616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99"/>
                  <a:gd name="T1" fmla="*/ 186 h 334"/>
                  <a:gd name="T2" fmla="*/ 68 w 99"/>
                  <a:gd name="T3" fmla="*/ 334 h 334"/>
                  <a:gd name="T4" fmla="*/ 99 w 99"/>
                  <a:gd name="T5" fmla="*/ 173 h 334"/>
                  <a:gd name="T6" fmla="*/ 31 w 99"/>
                  <a:gd name="T7" fmla="*/ 0 h 334"/>
                  <a:gd name="T8" fmla="*/ 0 w 99"/>
                  <a:gd name="T9" fmla="*/ 186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4"/>
                  <a:gd name="T17" fmla="*/ 99 w 99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4">
                    <a:moveTo>
                      <a:pt x="0" y="186"/>
                    </a:moveTo>
                    <a:lnTo>
                      <a:pt x="68" y="334"/>
                    </a:lnTo>
                    <a:lnTo>
                      <a:pt x="99" y="173"/>
                    </a:lnTo>
                    <a:lnTo>
                      <a:pt x="31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Freeform 5617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16"/>
                  <a:gd name="T1" fmla="*/ 272117 h 54"/>
                  <a:gd name="T2" fmla="*/ 99730 w 16"/>
                  <a:gd name="T3" fmla="*/ 488877 h 54"/>
                  <a:gd name="T4" fmla="*/ 145214 w 16"/>
                  <a:gd name="T5" fmla="*/ 253184 h 54"/>
                  <a:gd name="T6" fmla="*/ 45484 w 16"/>
                  <a:gd name="T7" fmla="*/ 0 h 54"/>
                  <a:gd name="T8" fmla="*/ 0 w 16"/>
                  <a:gd name="T9" fmla="*/ 27211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0"/>
                    </a:moveTo>
                    <a:lnTo>
                      <a:pt x="11" y="54"/>
                    </a:lnTo>
                    <a:lnTo>
                      <a:pt x="16" y="28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Freeform 5618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05"/>
                  <a:gd name="T1" fmla="*/ 98 h 98"/>
                  <a:gd name="T2" fmla="*/ 68 w 105"/>
                  <a:gd name="T3" fmla="*/ 74 h 98"/>
                  <a:gd name="T4" fmla="*/ 105 w 105"/>
                  <a:gd name="T5" fmla="*/ 0 h 98"/>
                  <a:gd name="T6" fmla="*/ 37 w 105"/>
                  <a:gd name="T7" fmla="*/ 55 h 98"/>
                  <a:gd name="T8" fmla="*/ 0 w 105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98"/>
                    </a:moveTo>
                    <a:lnTo>
                      <a:pt x="68" y="74"/>
                    </a:lnTo>
                    <a:lnTo>
                      <a:pt x="105" y="0"/>
                    </a:lnTo>
                    <a:lnTo>
                      <a:pt x="37" y="5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3" name="Freeform 5619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7"/>
                  <a:gd name="T1" fmla="*/ 137868 h 16"/>
                  <a:gd name="T2" fmla="*/ 98959 w 17"/>
                  <a:gd name="T3" fmla="*/ 102716 h 16"/>
                  <a:gd name="T4" fmla="*/ 152936 w 17"/>
                  <a:gd name="T5" fmla="*/ 0 h 16"/>
                  <a:gd name="T6" fmla="*/ 53945 w 17"/>
                  <a:gd name="T7" fmla="*/ 77432 h 16"/>
                  <a:gd name="T8" fmla="*/ 0 w 17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6"/>
                    </a:moveTo>
                    <a:lnTo>
                      <a:pt x="11" y="12"/>
                    </a:lnTo>
                    <a:lnTo>
                      <a:pt x="17" y="0"/>
                    </a:lnTo>
                    <a:lnTo>
                      <a:pt x="6" y="9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" name="Freeform 5620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" name="Freeform 5621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Freeform 5622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99"/>
                  <a:gd name="T1" fmla="*/ 216 h 383"/>
                  <a:gd name="T2" fmla="*/ 68 w 99"/>
                  <a:gd name="T3" fmla="*/ 383 h 383"/>
                  <a:gd name="T4" fmla="*/ 99 w 99"/>
                  <a:gd name="T5" fmla="*/ 179 h 383"/>
                  <a:gd name="T6" fmla="*/ 31 w 99"/>
                  <a:gd name="T7" fmla="*/ 0 h 383"/>
                  <a:gd name="T8" fmla="*/ 0 w 99"/>
                  <a:gd name="T9" fmla="*/ 216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83"/>
                  <a:gd name="T17" fmla="*/ 99 w 99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83">
                    <a:moveTo>
                      <a:pt x="0" y="216"/>
                    </a:moveTo>
                    <a:lnTo>
                      <a:pt x="68" y="383"/>
                    </a:lnTo>
                    <a:lnTo>
                      <a:pt x="99" y="179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" name="Freeform 5623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16"/>
                  <a:gd name="T1" fmla="*/ 314480 h 62"/>
                  <a:gd name="T2" fmla="*/ 99730 w 16"/>
                  <a:gd name="T3" fmla="*/ 557753 h 62"/>
                  <a:gd name="T4" fmla="*/ 145214 w 16"/>
                  <a:gd name="T5" fmla="*/ 260712 h 62"/>
                  <a:gd name="T6" fmla="*/ 45484 w 16"/>
                  <a:gd name="T7" fmla="*/ 0 h 62"/>
                  <a:gd name="T8" fmla="*/ 0 w 16"/>
                  <a:gd name="T9" fmla="*/ 31448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5"/>
                    </a:moveTo>
                    <a:lnTo>
                      <a:pt x="11" y="62"/>
                    </a:lnTo>
                    <a:lnTo>
                      <a:pt x="16" y="2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Freeform 5624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05"/>
                  <a:gd name="T1" fmla="*/ 75 h 75"/>
                  <a:gd name="T2" fmla="*/ 68 w 105"/>
                  <a:gd name="T3" fmla="*/ 56 h 75"/>
                  <a:gd name="T4" fmla="*/ 105 w 105"/>
                  <a:gd name="T5" fmla="*/ 0 h 75"/>
                  <a:gd name="T6" fmla="*/ 37 w 105"/>
                  <a:gd name="T7" fmla="*/ 31 h 75"/>
                  <a:gd name="T8" fmla="*/ 0 w 10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75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7" y="3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Freeform 5625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7"/>
                  <a:gd name="T1" fmla="*/ 114494 h 12"/>
                  <a:gd name="T2" fmla="*/ 98959 w 17"/>
                  <a:gd name="T3" fmla="*/ 85469 h 12"/>
                  <a:gd name="T4" fmla="*/ 152936 w 17"/>
                  <a:gd name="T5" fmla="*/ 0 h 12"/>
                  <a:gd name="T6" fmla="*/ 53945 w 17"/>
                  <a:gd name="T7" fmla="*/ 47344 h 12"/>
                  <a:gd name="T8" fmla="*/ 0 w 17"/>
                  <a:gd name="T9" fmla="*/ 11449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2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" name="Freeform 5626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" name="Freeform 5627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" name="Freeform 5628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99"/>
                  <a:gd name="T1" fmla="*/ 229 h 395"/>
                  <a:gd name="T2" fmla="*/ 68 w 99"/>
                  <a:gd name="T3" fmla="*/ 395 h 395"/>
                  <a:gd name="T4" fmla="*/ 99 w 99"/>
                  <a:gd name="T5" fmla="*/ 161 h 395"/>
                  <a:gd name="T6" fmla="*/ 31 w 99"/>
                  <a:gd name="T7" fmla="*/ 0 h 395"/>
                  <a:gd name="T8" fmla="*/ 0 w 99"/>
                  <a:gd name="T9" fmla="*/ 229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0" y="229"/>
                    </a:moveTo>
                    <a:lnTo>
                      <a:pt x="68" y="395"/>
                    </a:lnTo>
                    <a:lnTo>
                      <a:pt x="99" y="161"/>
                    </a:lnTo>
                    <a:lnTo>
                      <a:pt x="31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Freeform 5629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16"/>
                  <a:gd name="T1" fmla="*/ 330794 h 64"/>
                  <a:gd name="T2" fmla="*/ 99730 w 16"/>
                  <a:gd name="T3" fmla="*/ 573170 h 64"/>
                  <a:gd name="T4" fmla="*/ 145214 w 16"/>
                  <a:gd name="T5" fmla="*/ 232056 h 64"/>
                  <a:gd name="T6" fmla="*/ 45484 w 16"/>
                  <a:gd name="T7" fmla="*/ 0 h 64"/>
                  <a:gd name="T8" fmla="*/ 0 w 16"/>
                  <a:gd name="T9" fmla="*/ 33079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4"/>
                  <a:gd name="T17" fmla="*/ 16 w 1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4">
                    <a:moveTo>
                      <a:pt x="0" y="37"/>
                    </a:moveTo>
                    <a:lnTo>
                      <a:pt x="11" y="64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Freeform 5630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05"/>
                  <a:gd name="T1" fmla="*/ 55 h 55"/>
                  <a:gd name="T2" fmla="*/ 68 w 105"/>
                  <a:gd name="T3" fmla="*/ 49 h 55"/>
                  <a:gd name="T4" fmla="*/ 105 w 105"/>
                  <a:gd name="T5" fmla="*/ 0 h 55"/>
                  <a:gd name="T6" fmla="*/ 37 w 105"/>
                  <a:gd name="T7" fmla="*/ 12 h 55"/>
                  <a:gd name="T8" fmla="*/ 0 w 105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55"/>
                    </a:moveTo>
                    <a:lnTo>
                      <a:pt x="68" y="49"/>
                    </a:lnTo>
                    <a:lnTo>
                      <a:pt x="105" y="0"/>
                    </a:lnTo>
                    <a:lnTo>
                      <a:pt x="37" y="1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Freeform 5631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7"/>
                  <a:gd name="T1" fmla="*/ 76670 h 9"/>
                  <a:gd name="T2" fmla="*/ 98959 w 17"/>
                  <a:gd name="T3" fmla="*/ 68231 h 9"/>
                  <a:gd name="T4" fmla="*/ 152936 w 17"/>
                  <a:gd name="T5" fmla="*/ 0 h 9"/>
                  <a:gd name="T6" fmla="*/ 53945 w 17"/>
                  <a:gd name="T7" fmla="*/ 16659 h 9"/>
                  <a:gd name="T8" fmla="*/ 0 w 17"/>
                  <a:gd name="T9" fmla="*/ 7667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9"/>
                    </a:moveTo>
                    <a:lnTo>
                      <a:pt x="11" y="8"/>
                    </a:lnTo>
                    <a:lnTo>
                      <a:pt x="17" y="0"/>
                    </a:lnTo>
                    <a:lnTo>
                      <a:pt x="6" y="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Freeform 5632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37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" name="Freeform 5633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" name="Freeform 5634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98"/>
                  <a:gd name="T1" fmla="*/ 216 h 358"/>
                  <a:gd name="T2" fmla="*/ 67 w 98"/>
                  <a:gd name="T3" fmla="*/ 358 h 358"/>
                  <a:gd name="T4" fmla="*/ 98 w 98"/>
                  <a:gd name="T5" fmla="*/ 117 h 358"/>
                  <a:gd name="T6" fmla="*/ 30 w 98"/>
                  <a:gd name="T7" fmla="*/ 0 h 358"/>
                  <a:gd name="T8" fmla="*/ 0 w 98"/>
                  <a:gd name="T9" fmla="*/ 216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58"/>
                  <a:gd name="T17" fmla="*/ 98 w 98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58">
                    <a:moveTo>
                      <a:pt x="0" y="216"/>
                    </a:moveTo>
                    <a:lnTo>
                      <a:pt x="67" y="358"/>
                    </a:lnTo>
                    <a:lnTo>
                      <a:pt x="98" y="117"/>
                    </a:lnTo>
                    <a:lnTo>
                      <a:pt x="30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" name="Freeform 5635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16"/>
                  <a:gd name="T1" fmla="*/ 313478 h 58"/>
                  <a:gd name="T2" fmla="*/ 94203 w 16"/>
                  <a:gd name="T3" fmla="*/ 519705 h 58"/>
                  <a:gd name="T4" fmla="*/ 137868 w 16"/>
                  <a:gd name="T5" fmla="*/ 169766 h 58"/>
                  <a:gd name="T6" fmla="*/ 43671 w 16"/>
                  <a:gd name="T7" fmla="*/ 0 h 58"/>
                  <a:gd name="T8" fmla="*/ 0 w 16"/>
                  <a:gd name="T9" fmla="*/ 31347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8"/>
                  <a:gd name="T17" fmla="*/ 16 w 1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8">
                    <a:moveTo>
                      <a:pt x="0" y="35"/>
                    </a:moveTo>
                    <a:lnTo>
                      <a:pt x="11" y="58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Freeform 5636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99"/>
                  <a:gd name="T1" fmla="*/ 44 h 50"/>
                  <a:gd name="T2" fmla="*/ 68 w 99"/>
                  <a:gd name="T3" fmla="*/ 50 h 50"/>
                  <a:gd name="T4" fmla="*/ 99 w 99"/>
                  <a:gd name="T5" fmla="*/ 6 h 50"/>
                  <a:gd name="T6" fmla="*/ 37 w 99"/>
                  <a:gd name="T7" fmla="*/ 0 h 50"/>
                  <a:gd name="T8" fmla="*/ 0 w 99"/>
                  <a:gd name="T9" fmla="*/ 44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44"/>
                    </a:moveTo>
                    <a:lnTo>
                      <a:pt x="68" y="50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Freeform 5637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16"/>
                  <a:gd name="T1" fmla="*/ 67150 h 8"/>
                  <a:gd name="T2" fmla="*/ 99730 w 16"/>
                  <a:gd name="T3" fmla="*/ 76175 h 8"/>
                  <a:gd name="T4" fmla="*/ 145214 w 16"/>
                  <a:gd name="T5" fmla="*/ 9025 h 8"/>
                  <a:gd name="T6" fmla="*/ 54252 w 16"/>
                  <a:gd name="T7" fmla="*/ 0 h 8"/>
                  <a:gd name="T8" fmla="*/ 0 w 16"/>
                  <a:gd name="T9" fmla="*/ 6715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7"/>
                    </a:moveTo>
                    <a:lnTo>
                      <a:pt x="11" y="8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Freeform 5638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99"/>
                  <a:gd name="T1" fmla="*/ 68 h 105"/>
                  <a:gd name="T2" fmla="*/ 68 w 99"/>
                  <a:gd name="T3" fmla="*/ 105 h 105"/>
                  <a:gd name="T4" fmla="*/ 99 w 99"/>
                  <a:gd name="T5" fmla="*/ 50 h 105"/>
                  <a:gd name="T6" fmla="*/ 31 w 99"/>
                  <a:gd name="T7" fmla="*/ 0 h 105"/>
                  <a:gd name="T8" fmla="*/ 0 w 99"/>
                  <a:gd name="T9" fmla="*/ 68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68"/>
                    </a:moveTo>
                    <a:lnTo>
                      <a:pt x="68" y="105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Freeform 5639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16"/>
                  <a:gd name="T1" fmla="*/ 98959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9895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1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4" name="Freeform 5640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98"/>
                  <a:gd name="T1" fmla="*/ 179 h 271"/>
                  <a:gd name="T2" fmla="*/ 68 w 98"/>
                  <a:gd name="T3" fmla="*/ 271 h 271"/>
                  <a:gd name="T4" fmla="*/ 98 w 98"/>
                  <a:gd name="T5" fmla="*/ 49 h 271"/>
                  <a:gd name="T6" fmla="*/ 31 w 98"/>
                  <a:gd name="T7" fmla="*/ 0 h 271"/>
                  <a:gd name="T8" fmla="*/ 0 w 98"/>
                  <a:gd name="T9" fmla="*/ 179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1"/>
                  <a:gd name="T17" fmla="*/ 98 w 98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1">
                    <a:moveTo>
                      <a:pt x="0" y="179"/>
                    </a:moveTo>
                    <a:lnTo>
                      <a:pt x="68" y="27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5" name="Freeform 5641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16"/>
                  <a:gd name="T1" fmla="*/ 257462 h 44"/>
                  <a:gd name="T2" fmla="*/ 94203 w 16"/>
                  <a:gd name="T3" fmla="*/ 389963 h 44"/>
                  <a:gd name="T4" fmla="*/ 137868 w 16"/>
                  <a:gd name="T5" fmla="*/ 70559 h 44"/>
                  <a:gd name="T6" fmla="*/ 43671 w 16"/>
                  <a:gd name="T7" fmla="*/ 0 h 44"/>
                  <a:gd name="T8" fmla="*/ 0 w 16"/>
                  <a:gd name="T9" fmla="*/ 25746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9"/>
                    </a:moveTo>
                    <a:lnTo>
                      <a:pt x="11" y="44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6" name="Freeform 5642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99"/>
                  <a:gd name="T1" fmla="*/ 86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6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6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Freeform 5643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16"/>
                  <a:gd name="T1" fmla="*/ 12494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2494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4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Freeform 5644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0 h 185"/>
                  <a:gd name="T6" fmla="*/ 31 w 99"/>
                  <a:gd name="T7" fmla="*/ 6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Freeform 5645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0 h 30"/>
                  <a:gd name="T6" fmla="*/ 45484 w 16"/>
                  <a:gd name="T7" fmla="*/ 867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Freeform 5646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1" name="Freeform 5647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2" name="Freeform 5648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05"/>
                  <a:gd name="T1" fmla="*/ 118 h 198"/>
                  <a:gd name="T2" fmla="*/ 68 w 105"/>
                  <a:gd name="T3" fmla="*/ 198 h 198"/>
                  <a:gd name="T4" fmla="*/ 105 w 105"/>
                  <a:gd name="T5" fmla="*/ 105 h 198"/>
                  <a:gd name="T6" fmla="*/ 37 w 105"/>
                  <a:gd name="T7" fmla="*/ 0 h 198"/>
                  <a:gd name="T8" fmla="*/ 0 w 105"/>
                  <a:gd name="T9" fmla="*/ 118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98"/>
                  <a:gd name="T17" fmla="*/ 105 w 10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98">
                    <a:moveTo>
                      <a:pt x="0" y="118"/>
                    </a:moveTo>
                    <a:lnTo>
                      <a:pt x="68" y="198"/>
                    </a:lnTo>
                    <a:lnTo>
                      <a:pt x="105" y="105"/>
                    </a:lnTo>
                    <a:lnTo>
                      <a:pt x="37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3" name="Freeform 5649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7"/>
                  <a:gd name="T1" fmla="*/ 172934 h 32"/>
                  <a:gd name="T2" fmla="*/ 98959 w 17"/>
                  <a:gd name="T3" fmla="*/ 290200 h 32"/>
                  <a:gd name="T4" fmla="*/ 152936 w 17"/>
                  <a:gd name="T5" fmla="*/ 153982 h 32"/>
                  <a:gd name="T6" fmla="*/ 53945 w 17"/>
                  <a:gd name="T7" fmla="*/ 0 h 32"/>
                  <a:gd name="T8" fmla="*/ 0 w 17"/>
                  <a:gd name="T9" fmla="*/ 17293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19"/>
                    </a:moveTo>
                    <a:lnTo>
                      <a:pt x="11" y="32"/>
                    </a:lnTo>
                    <a:lnTo>
                      <a:pt x="17" y="17"/>
                    </a:lnTo>
                    <a:lnTo>
                      <a:pt x="6" y="0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Freeform 5650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99"/>
                  <a:gd name="T1" fmla="*/ 136 h 136"/>
                  <a:gd name="T2" fmla="*/ 68 w 99"/>
                  <a:gd name="T3" fmla="*/ 136 h 136"/>
                  <a:gd name="T4" fmla="*/ 99 w 99"/>
                  <a:gd name="T5" fmla="*/ 0 h 136"/>
                  <a:gd name="T6" fmla="*/ 37 w 99"/>
                  <a:gd name="T7" fmla="*/ 37 h 136"/>
                  <a:gd name="T8" fmla="*/ 0 w 99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36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Freeform 5651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16"/>
                  <a:gd name="T1" fmla="*/ 1986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54252 w 16"/>
                  <a:gd name="T7" fmla="*/ 54109 h 22"/>
                  <a:gd name="T8" fmla="*/ 0 w 16"/>
                  <a:gd name="T9" fmla="*/ 1986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2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Freeform 5652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Freeform 5653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8" name="Freeform 5654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99"/>
                  <a:gd name="T1" fmla="*/ 161 h 272"/>
                  <a:gd name="T2" fmla="*/ 68 w 99"/>
                  <a:gd name="T3" fmla="*/ 272 h 272"/>
                  <a:gd name="T4" fmla="*/ 99 w 99"/>
                  <a:gd name="T5" fmla="*/ 142 h 272"/>
                  <a:gd name="T6" fmla="*/ 31 w 99"/>
                  <a:gd name="T7" fmla="*/ 0 h 272"/>
                  <a:gd name="T8" fmla="*/ 0 w 99"/>
                  <a:gd name="T9" fmla="*/ 161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72"/>
                  <a:gd name="T17" fmla="*/ 99 w 99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72">
                    <a:moveTo>
                      <a:pt x="0" y="161"/>
                    </a:moveTo>
                    <a:lnTo>
                      <a:pt x="68" y="272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9" name="Freeform 5655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16"/>
                  <a:gd name="T1" fmla="*/ 235057 h 44"/>
                  <a:gd name="T2" fmla="*/ 99730 w 16"/>
                  <a:gd name="T3" fmla="*/ 397126 h 44"/>
                  <a:gd name="T4" fmla="*/ 145214 w 16"/>
                  <a:gd name="T5" fmla="*/ 207431 h 44"/>
                  <a:gd name="T6" fmla="*/ 45484 w 16"/>
                  <a:gd name="T7" fmla="*/ 0 h 44"/>
                  <a:gd name="T8" fmla="*/ 0 w 16"/>
                  <a:gd name="T9" fmla="*/ 23505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6"/>
                    </a:moveTo>
                    <a:lnTo>
                      <a:pt x="11" y="44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0" name="Freeform 5656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99"/>
                  <a:gd name="T1" fmla="*/ 118 h 118"/>
                  <a:gd name="T2" fmla="*/ 68 w 99"/>
                  <a:gd name="T3" fmla="*/ 99 h 118"/>
                  <a:gd name="T4" fmla="*/ 99 w 99"/>
                  <a:gd name="T5" fmla="*/ 0 h 118"/>
                  <a:gd name="T6" fmla="*/ 37 w 99"/>
                  <a:gd name="T7" fmla="*/ 44 h 118"/>
                  <a:gd name="T8" fmla="*/ 0 w 99"/>
                  <a:gd name="T9" fmla="*/ 11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118"/>
                    </a:moveTo>
                    <a:lnTo>
                      <a:pt x="68" y="99"/>
                    </a:lnTo>
                    <a:lnTo>
                      <a:pt x="99" y="0"/>
                    </a:lnTo>
                    <a:lnTo>
                      <a:pt x="37" y="4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1" name="Freeform 5657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16"/>
                  <a:gd name="T1" fmla="*/ 175572 h 19"/>
                  <a:gd name="T2" fmla="*/ 99730 w 16"/>
                  <a:gd name="T3" fmla="*/ 147301 h 19"/>
                  <a:gd name="T4" fmla="*/ 145214 w 16"/>
                  <a:gd name="T5" fmla="*/ 0 h 19"/>
                  <a:gd name="T6" fmla="*/ 54252 w 16"/>
                  <a:gd name="T7" fmla="*/ 63950 h 19"/>
                  <a:gd name="T8" fmla="*/ 0 w 16"/>
                  <a:gd name="T9" fmla="*/ 17557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2" name="Freeform 5658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3" name="Freeform 5659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4" name="Freeform 5660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05"/>
                  <a:gd name="T1" fmla="*/ 204 h 346"/>
                  <a:gd name="T2" fmla="*/ 68 w 105"/>
                  <a:gd name="T3" fmla="*/ 346 h 346"/>
                  <a:gd name="T4" fmla="*/ 105 w 105"/>
                  <a:gd name="T5" fmla="*/ 173 h 346"/>
                  <a:gd name="T6" fmla="*/ 31 w 105"/>
                  <a:gd name="T7" fmla="*/ 0 h 346"/>
                  <a:gd name="T8" fmla="*/ 0 w 105"/>
                  <a:gd name="T9" fmla="*/ 204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04"/>
                    </a:moveTo>
                    <a:lnTo>
                      <a:pt x="68" y="346"/>
                    </a:lnTo>
                    <a:lnTo>
                      <a:pt x="105" y="173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5" name="Freeform 5661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7"/>
                  <a:gd name="T1" fmla="*/ 297189 h 56"/>
                  <a:gd name="T2" fmla="*/ 98959 w 17"/>
                  <a:gd name="T3" fmla="*/ 504289 h 56"/>
                  <a:gd name="T4" fmla="*/ 152936 w 17"/>
                  <a:gd name="T5" fmla="*/ 252141 h 56"/>
                  <a:gd name="T6" fmla="*/ 45014 w 17"/>
                  <a:gd name="T7" fmla="*/ 0 h 56"/>
                  <a:gd name="T8" fmla="*/ 0 w 17"/>
                  <a:gd name="T9" fmla="*/ 29718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3"/>
                    </a:moveTo>
                    <a:lnTo>
                      <a:pt x="11" y="56"/>
                    </a:lnTo>
                    <a:lnTo>
                      <a:pt x="17" y="28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6" name="Freeform 5662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98"/>
                  <a:gd name="T1" fmla="*/ 93 h 93"/>
                  <a:gd name="T2" fmla="*/ 68 w 98"/>
                  <a:gd name="T3" fmla="*/ 74 h 93"/>
                  <a:gd name="T4" fmla="*/ 98 w 98"/>
                  <a:gd name="T5" fmla="*/ 0 h 93"/>
                  <a:gd name="T6" fmla="*/ 37 w 98"/>
                  <a:gd name="T7" fmla="*/ 37 h 93"/>
                  <a:gd name="T8" fmla="*/ 0 w 98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93"/>
                    </a:moveTo>
                    <a:lnTo>
                      <a:pt x="68" y="74"/>
                    </a:lnTo>
                    <a:lnTo>
                      <a:pt x="98" y="0"/>
                    </a:lnTo>
                    <a:lnTo>
                      <a:pt x="37" y="3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7" name="Freeform 5663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16"/>
                  <a:gd name="T1" fmla="*/ 137497 h 15"/>
                  <a:gd name="T2" fmla="*/ 94203 w 16"/>
                  <a:gd name="T3" fmla="*/ 109399 h 15"/>
                  <a:gd name="T4" fmla="*/ 137868 w 16"/>
                  <a:gd name="T5" fmla="*/ 0 h 15"/>
                  <a:gd name="T6" fmla="*/ 52148 w 16"/>
                  <a:gd name="T7" fmla="*/ 54585 h 15"/>
                  <a:gd name="T8" fmla="*/ 0 w 16"/>
                  <a:gd name="T9" fmla="*/ 13749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5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8" name="Freeform 5664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9" name="Freeform 5665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0" name="Freeform 5666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05"/>
                  <a:gd name="T1" fmla="*/ 234 h 395"/>
                  <a:gd name="T2" fmla="*/ 74 w 105"/>
                  <a:gd name="T3" fmla="*/ 395 h 395"/>
                  <a:gd name="T4" fmla="*/ 105 w 105"/>
                  <a:gd name="T5" fmla="*/ 179 h 395"/>
                  <a:gd name="T6" fmla="*/ 31 w 105"/>
                  <a:gd name="T7" fmla="*/ 0 h 395"/>
                  <a:gd name="T8" fmla="*/ 0 w 105"/>
                  <a:gd name="T9" fmla="*/ 234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95"/>
                  <a:gd name="T17" fmla="*/ 105 w 105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95">
                    <a:moveTo>
                      <a:pt x="0" y="234"/>
                    </a:moveTo>
                    <a:lnTo>
                      <a:pt x="74" y="395"/>
                    </a:lnTo>
                    <a:lnTo>
                      <a:pt x="105" y="179"/>
                    </a:lnTo>
                    <a:lnTo>
                      <a:pt x="31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1" name="Freeform 5667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7"/>
                  <a:gd name="T1" fmla="*/ 340885 h 64"/>
                  <a:gd name="T2" fmla="*/ 107693 w 17"/>
                  <a:gd name="T3" fmla="*/ 573170 h 64"/>
                  <a:gd name="T4" fmla="*/ 152936 w 17"/>
                  <a:gd name="T5" fmla="*/ 259787 h 64"/>
                  <a:gd name="T6" fmla="*/ 45014 w 17"/>
                  <a:gd name="T7" fmla="*/ 0 h 64"/>
                  <a:gd name="T8" fmla="*/ 0 w 17"/>
                  <a:gd name="T9" fmla="*/ 3408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4"/>
                  <a:gd name="T17" fmla="*/ 17 w 17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4">
                    <a:moveTo>
                      <a:pt x="0" y="38"/>
                    </a:moveTo>
                    <a:lnTo>
                      <a:pt x="12" y="64"/>
                    </a:lnTo>
                    <a:lnTo>
                      <a:pt x="17" y="29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2" name="Freeform 5668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55 h 61"/>
                  <a:gd name="T4" fmla="*/ 99 w 99"/>
                  <a:gd name="T5" fmla="*/ 0 h 61"/>
                  <a:gd name="T6" fmla="*/ 37 w 99"/>
                  <a:gd name="T7" fmla="*/ 12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55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6" name="Group 5669"/>
            <p:cNvGrpSpPr>
              <a:grpSpLocks/>
            </p:cNvGrpSpPr>
            <p:nvPr/>
          </p:nvGrpSpPr>
          <p:grpSpPr bwMode="auto">
            <a:xfrm>
              <a:off x="1237" y="2292"/>
              <a:ext cx="3396" cy="926"/>
              <a:chOff x="1237" y="2292"/>
              <a:chExt cx="3396" cy="926"/>
            </a:xfrm>
          </p:grpSpPr>
          <p:sp>
            <p:nvSpPr>
              <p:cNvPr id="15623" name="Freeform 5670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76018 h 10"/>
                  <a:gd name="T4" fmla="*/ 145214 w 16"/>
                  <a:gd name="T5" fmla="*/ 0 h 10"/>
                  <a:gd name="T6" fmla="*/ 54252 w 16"/>
                  <a:gd name="T7" fmla="*/ 16562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Freeform 5671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Freeform 5672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Freeform 5673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05"/>
                  <a:gd name="T1" fmla="*/ 241 h 389"/>
                  <a:gd name="T2" fmla="*/ 75 w 105"/>
                  <a:gd name="T3" fmla="*/ 389 h 389"/>
                  <a:gd name="T4" fmla="*/ 105 w 105"/>
                  <a:gd name="T5" fmla="*/ 155 h 389"/>
                  <a:gd name="T6" fmla="*/ 31 w 105"/>
                  <a:gd name="T7" fmla="*/ 0 h 389"/>
                  <a:gd name="T8" fmla="*/ 0 w 105"/>
                  <a:gd name="T9" fmla="*/ 241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9"/>
                  <a:gd name="T17" fmla="*/ 105 w 105"/>
                  <a:gd name="T18" fmla="*/ 389 h 3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9">
                    <a:moveTo>
                      <a:pt x="0" y="241"/>
                    </a:moveTo>
                    <a:lnTo>
                      <a:pt x="75" y="389"/>
                    </a:lnTo>
                    <a:lnTo>
                      <a:pt x="105" y="155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Freeform 5674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7"/>
                  <a:gd name="T1" fmla="*/ 350298 h 63"/>
                  <a:gd name="T2" fmla="*/ 107693 w 17"/>
                  <a:gd name="T3" fmla="*/ 565445 h 63"/>
                  <a:gd name="T4" fmla="*/ 152936 w 17"/>
                  <a:gd name="T5" fmla="*/ 223873 h 63"/>
                  <a:gd name="T6" fmla="*/ 45014 w 17"/>
                  <a:gd name="T7" fmla="*/ 0 h 63"/>
                  <a:gd name="T8" fmla="*/ 0 w 17"/>
                  <a:gd name="T9" fmla="*/ 35029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3"/>
                  <a:gd name="T17" fmla="*/ 17 w 1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3">
                    <a:moveTo>
                      <a:pt x="0" y="39"/>
                    </a:moveTo>
                    <a:lnTo>
                      <a:pt x="12" y="63"/>
                    </a:lnTo>
                    <a:lnTo>
                      <a:pt x="17" y="25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Freeform 5675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99"/>
                  <a:gd name="T1" fmla="*/ 44 h 44"/>
                  <a:gd name="T2" fmla="*/ 68 w 99"/>
                  <a:gd name="T3" fmla="*/ 44 h 44"/>
                  <a:gd name="T4" fmla="*/ 99 w 99"/>
                  <a:gd name="T5" fmla="*/ 0 h 44"/>
                  <a:gd name="T6" fmla="*/ 31 w 99"/>
                  <a:gd name="T7" fmla="*/ 0 h 44"/>
                  <a:gd name="T8" fmla="*/ 0 w 99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44"/>
                    </a:moveTo>
                    <a:lnTo>
                      <a:pt x="68" y="44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Freeform 5676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16"/>
                  <a:gd name="T1" fmla="*/ 68785 h 7"/>
                  <a:gd name="T2" fmla="*/ 99730 w 16"/>
                  <a:gd name="T3" fmla="*/ 68785 h 7"/>
                  <a:gd name="T4" fmla="*/ 145214 w 16"/>
                  <a:gd name="T5" fmla="*/ 0 h 7"/>
                  <a:gd name="T6" fmla="*/ 45484 w 16"/>
                  <a:gd name="T7" fmla="*/ 0 h 7"/>
                  <a:gd name="T8" fmla="*/ 0 w 16"/>
                  <a:gd name="T9" fmla="*/ 6878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Freeform 5677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05"/>
                  <a:gd name="T1" fmla="*/ 55 h 86"/>
                  <a:gd name="T2" fmla="*/ 74 w 105"/>
                  <a:gd name="T3" fmla="*/ 86 h 86"/>
                  <a:gd name="T4" fmla="*/ 105 w 105"/>
                  <a:gd name="T5" fmla="*/ 37 h 86"/>
                  <a:gd name="T6" fmla="*/ 31 w 105"/>
                  <a:gd name="T7" fmla="*/ 0 h 86"/>
                  <a:gd name="T8" fmla="*/ 0 w 105"/>
                  <a:gd name="T9" fmla="*/ 5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55"/>
                    </a:moveTo>
                    <a:lnTo>
                      <a:pt x="74" y="86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Freeform 5678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7"/>
                  <a:gd name="T1" fmla="*/ 78340 h 14"/>
                  <a:gd name="T2" fmla="*/ 107693 w 17"/>
                  <a:gd name="T3" fmla="*/ 122372 h 14"/>
                  <a:gd name="T4" fmla="*/ 152936 w 17"/>
                  <a:gd name="T5" fmla="*/ 52601 h 14"/>
                  <a:gd name="T6" fmla="*/ 45014 w 17"/>
                  <a:gd name="T7" fmla="*/ 0 h 14"/>
                  <a:gd name="T8" fmla="*/ 0 w 17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9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Freeform 5679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05"/>
                  <a:gd name="T1" fmla="*/ 222 h 346"/>
                  <a:gd name="T2" fmla="*/ 74 w 105"/>
                  <a:gd name="T3" fmla="*/ 346 h 346"/>
                  <a:gd name="T4" fmla="*/ 105 w 105"/>
                  <a:gd name="T5" fmla="*/ 105 h 346"/>
                  <a:gd name="T6" fmla="*/ 30 w 105"/>
                  <a:gd name="T7" fmla="*/ 0 h 346"/>
                  <a:gd name="T8" fmla="*/ 0 w 105"/>
                  <a:gd name="T9" fmla="*/ 222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22"/>
                    </a:moveTo>
                    <a:lnTo>
                      <a:pt x="74" y="346"/>
                    </a:lnTo>
                    <a:lnTo>
                      <a:pt x="105" y="105"/>
                    </a:lnTo>
                    <a:lnTo>
                      <a:pt x="30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Freeform 5680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7"/>
                  <a:gd name="T1" fmla="*/ 323609 h 56"/>
                  <a:gd name="T2" fmla="*/ 107693 w 17"/>
                  <a:gd name="T3" fmla="*/ 504289 h 56"/>
                  <a:gd name="T4" fmla="*/ 152936 w 17"/>
                  <a:gd name="T5" fmla="*/ 153080 h 56"/>
                  <a:gd name="T6" fmla="*/ 45014 w 17"/>
                  <a:gd name="T7" fmla="*/ 0 h 56"/>
                  <a:gd name="T8" fmla="*/ 0 w 17"/>
                  <a:gd name="T9" fmla="*/ 32360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6"/>
                    </a:moveTo>
                    <a:lnTo>
                      <a:pt x="12" y="56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Freeform 5681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98"/>
                  <a:gd name="T1" fmla="*/ 68 h 111"/>
                  <a:gd name="T2" fmla="*/ 68 w 98"/>
                  <a:gd name="T3" fmla="*/ 111 h 111"/>
                  <a:gd name="T4" fmla="*/ 98 w 98"/>
                  <a:gd name="T5" fmla="*/ 49 h 111"/>
                  <a:gd name="T6" fmla="*/ 31 w 98"/>
                  <a:gd name="T7" fmla="*/ 0 h 111"/>
                  <a:gd name="T8" fmla="*/ 0 w 98"/>
                  <a:gd name="T9" fmla="*/ 6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68"/>
                    </a:moveTo>
                    <a:lnTo>
                      <a:pt x="68" y="11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Freeform 5682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16"/>
                  <a:gd name="T1" fmla="*/ 98266 h 18"/>
                  <a:gd name="T2" fmla="*/ 94203 w 16"/>
                  <a:gd name="T3" fmla="*/ 160401 h 18"/>
                  <a:gd name="T4" fmla="*/ 137868 w 16"/>
                  <a:gd name="T5" fmla="*/ 70806 h 18"/>
                  <a:gd name="T6" fmla="*/ 43671 w 16"/>
                  <a:gd name="T7" fmla="*/ 0 h 18"/>
                  <a:gd name="T8" fmla="*/ 0 w 16"/>
                  <a:gd name="T9" fmla="*/ 9826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1"/>
                    </a:moveTo>
                    <a:lnTo>
                      <a:pt x="11" y="18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Freeform 5683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99"/>
                  <a:gd name="T1" fmla="*/ 185 h 265"/>
                  <a:gd name="T2" fmla="*/ 68 w 99"/>
                  <a:gd name="T3" fmla="*/ 265 h 265"/>
                  <a:gd name="T4" fmla="*/ 99 w 99"/>
                  <a:gd name="T5" fmla="*/ 43 h 265"/>
                  <a:gd name="T6" fmla="*/ 31 w 99"/>
                  <a:gd name="T7" fmla="*/ 0 h 265"/>
                  <a:gd name="T8" fmla="*/ 0 w 99"/>
                  <a:gd name="T9" fmla="*/ 185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5"/>
                  <a:gd name="T17" fmla="*/ 99 w 99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5">
                    <a:moveTo>
                      <a:pt x="0" y="185"/>
                    </a:moveTo>
                    <a:lnTo>
                      <a:pt x="68" y="265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Freeform 5684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16"/>
                  <a:gd name="T1" fmla="*/ 266849 h 43"/>
                  <a:gd name="T2" fmla="*/ 99730 w 16"/>
                  <a:gd name="T3" fmla="*/ 382229 h 43"/>
                  <a:gd name="T4" fmla="*/ 145214 w 16"/>
                  <a:gd name="T5" fmla="*/ 62022 h 43"/>
                  <a:gd name="T6" fmla="*/ 45484 w 16"/>
                  <a:gd name="T7" fmla="*/ 0 h 43"/>
                  <a:gd name="T8" fmla="*/ 0 w 16"/>
                  <a:gd name="T9" fmla="*/ 266849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30"/>
                    </a:moveTo>
                    <a:lnTo>
                      <a:pt x="11" y="43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Freeform 5685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05"/>
                  <a:gd name="T1" fmla="*/ 93 h 155"/>
                  <a:gd name="T2" fmla="*/ 74 w 105"/>
                  <a:gd name="T3" fmla="*/ 155 h 155"/>
                  <a:gd name="T4" fmla="*/ 105 w 105"/>
                  <a:gd name="T5" fmla="*/ 74 h 155"/>
                  <a:gd name="T6" fmla="*/ 37 w 105"/>
                  <a:gd name="T7" fmla="*/ 0 h 155"/>
                  <a:gd name="T8" fmla="*/ 0 w 105"/>
                  <a:gd name="T9" fmla="*/ 93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5"/>
                  <a:gd name="T17" fmla="*/ 105 w 105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5">
                    <a:moveTo>
                      <a:pt x="0" y="93"/>
                    </a:moveTo>
                    <a:lnTo>
                      <a:pt x="74" y="155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Freeform 5686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7"/>
                  <a:gd name="T1" fmla="*/ 137497 h 25"/>
                  <a:gd name="T2" fmla="*/ 107693 w 17"/>
                  <a:gd name="T3" fmla="*/ 229028 h 25"/>
                  <a:gd name="T4" fmla="*/ 152936 w 17"/>
                  <a:gd name="T5" fmla="*/ 109399 h 25"/>
                  <a:gd name="T6" fmla="*/ 53945 w 17"/>
                  <a:gd name="T7" fmla="*/ 0 h 25"/>
                  <a:gd name="T8" fmla="*/ 0 w 17"/>
                  <a:gd name="T9" fmla="*/ 13749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5"/>
                    </a:moveTo>
                    <a:lnTo>
                      <a:pt x="12" y="25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Freeform 5687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05"/>
                  <a:gd name="T1" fmla="*/ 142 h 179"/>
                  <a:gd name="T2" fmla="*/ 74 w 105"/>
                  <a:gd name="T3" fmla="*/ 179 h 179"/>
                  <a:gd name="T4" fmla="*/ 105 w 105"/>
                  <a:gd name="T5" fmla="*/ 0 h 179"/>
                  <a:gd name="T6" fmla="*/ 31 w 105"/>
                  <a:gd name="T7" fmla="*/ 6 h 179"/>
                  <a:gd name="T8" fmla="*/ 0 w 105"/>
                  <a:gd name="T9" fmla="*/ 14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142"/>
                    </a:moveTo>
                    <a:lnTo>
                      <a:pt x="74" y="179"/>
                    </a:lnTo>
                    <a:lnTo>
                      <a:pt x="105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Freeform 5688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7"/>
                  <a:gd name="T1" fmla="*/ 205998 h 29"/>
                  <a:gd name="T2" fmla="*/ 107693 w 17"/>
                  <a:gd name="T3" fmla="*/ 259871 h 29"/>
                  <a:gd name="T4" fmla="*/ 152936 w 17"/>
                  <a:gd name="T5" fmla="*/ 0 h 29"/>
                  <a:gd name="T6" fmla="*/ 45014 w 17"/>
                  <a:gd name="T7" fmla="*/ 8685 h 29"/>
                  <a:gd name="T8" fmla="*/ 0 w 17"/>
                  <a:gd name="T9" fmla="*/ 20599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23"/>
                    </a:moveTo>
                    <a:lnTo>
                      <a:pt x="12" y="29"/>
                    </a:lnTo>
                    <a:lnTo>
                      <a:pt x="17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Freeform 5689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74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Freeform 5690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Freeform 5691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99"/>
                  <a:gd name="T1" fmla="*/ 130 h 217"/>
                  <a:gd name="T2" fmla="*/ 68 w 99"/>
                  <a:gd name="T3" fmla="*/ 217 h 217"/>
                  <a:gd name="T4" fmla="*/ 99 w 99"/>
                  <a:gd name="T5" fmla="*/ 112 h 217"/>
                  <a:gd name="T6" fmla="*/ 31 w 99"/>
                  <a:gd name="T7" fmla="*/ 0 h 217"/>
                  <a:gd name="T8" fmla="*/ 0 w 99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130"/>
                    </a:moveTo>
                    <a:lnTo>
                      <a:pt x="68" y="217"/>
                    </a:lnTo>
                    <a:lnTo>
                      <a:pt x="99" y="112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Freeform 5692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16"/>
                  <a:gd name="T1" fmla="*/ 192082 h 35"/>
                  <a:gd name="T2" fmla="*/ 99730 w 16"/>
                  <a:gd name="T3" fmla="*/ 320552 h 35"/>
                  <a:gd name="T4" fmla="*/ 145214 w 16"/>
                  <a:gd name="T5" fmla="*/ 165410 h 35"/>
                  <a:gd name="T6" fmla="*/ 45484 w 16"/>
                  <a:gd name="T7" fmla="*/ 0 h 35"/>
                  <a:gd name="T8" fmla="*/ 0 w 16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21"/>
                    </a:moveTo>
                    <a:lnTo>
                      <a:pt x="11" y="35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Freeform 5693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99"/>
                  <a:gd name="T1" fmla="*/ 123 h 136"/>
                  <a:gd name="T2" fmla="*/ 68 w 99"/>
                  <a:gd name="T3" fmla="*/ 136 h 136"/>
                  <a:gd name="T4" fmla="*/ 99 w 99"/>
                  <a:gd name="T5" fmla="*/ 0 h 136"/>
                  <a:gd name="T6" fmla="*/ 31 w 99"/>
                  <a:gd name="T7" fmla="*/ 24 h 136"/>
                  <a:gd name="T8" fmla="*/ 0 w 99"/>
                  <a:gd name="T9" fmla="*/ 123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23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1" y="2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Freeform 5694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16"/>
                  <a:gd name="T1" fmla="*/ 1811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45484 w 16"/>
                  <a:gd name="T7" fmla="*/ 36609 h 22"/>
                  <a:gd name="T8" fmla="*/ 0 w 16"/>
                  <a:gd name="T9" fmla="*/ 1811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0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Freeform 5695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Freeform 5696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Freeform 5697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05"/>
                  <a:gd name="T1" fmla="*/ 173 h 284"/>
                  <a:gd name="T2" fmla="*/ 74 w 105"/>
                  <a:gd name="T3" fmla="*/ 284 h 284"/>
                  <a:gd name="T4" fmla="*/ 105 w 105"/>
                  <a:gd name="T5" fmla="*/ 148 h 284"/>
                  <a:gd name="T6" fmla="*/ 37 w 105"/>
                  <a:gd name="T7" fmla="*/ 0 h 284"/>
                  <a:gd name="T8" fmla="*/ 0 w 105"/>
                  <a:gd name="T9" fmla="*/ 173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84"/>
                  <a:gd name="T17" fmla="*/ 105 w 105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84">
                    <a:moveTo>
                      <a:pt x="0" y="173"/>
                    </a:moveTo>
                    <a:lnTo>
                      <a:pt x="74" y="284"/>
                    </a:lnTo>
                    <a:lnTo>
                      <a:pt x="105" y="148"/>
                    </a:lnTo>
                    <a:lnTo>
                      <a:pt x="37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Freeform 5698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7"/>
                  <a:gd name="T1" fmla="*/ 251346 h 46"/>
                  <a:gd name="T2" fmla="*/ 107693 w 17"/>
                  <a:gd name="T3" fmla="*/ 412541 h 46"/>
                  <a:gd name="T4" fmla="*/ 152936 w 17"/>
                  <a:gd name="T5" fmla="*/ 215093 h 46"/>
                  <a:gd name="T6" fmla="*/ 53945 w 17"/>
                  <a:gd name="T7" fmla="*/ 0 h 46"/>
                  <a:gd name="T8" fmla="*/ 0 w 17"/>
                  <a:gd name="T9" fmla="*/ 2513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6"/>
                  <a:gd name="T17" fmla="*/ 17 w 1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6">
                    <a:moveTo>
                      <a:pt x="0" y="28"/>
                    </a:moveTo>
                    <a:lnTo>
                      <a:pt x="12" y="46"/>
                    </a:lnTo>
                    <a:lnTo>
                      <a:pt x="17" y="24"/>
                    </a:lnTo>
                    <a:lnTo>
                      <a:pt x="6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Freeform 5699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98"/>
                  <a:gd name="T1" fmla="*/ 98 h 98"/>
                  <a:gd name="T2" fmla="*/ 67 w 98"/>
                  <a:gd name="T3" fmla="*/ 92 h 98"/>
                  <a:gd name="T4" fmla="*/ 98 w 98"/>
                  <a:gd name="T5" fmla="*/ 0 h 98"/>
                  <a:gd name="T6" fmla="*/ 30 w 98"/>
                  <a:gd name="T7" fmla="*/ 24 h 98"/>
                  <a:gd name="T8" fmla="*/ 0 w 98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8"/>
                  <a:gd name="T17" fmla="*/ 98 w 9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8">
                    <a:moveTo>
                      <a:pt x="0" y="98"/>
                    </a:moveTo>
                    <a:lnTo>
                      <a:pt x="67" y="92"/>
                    </a:lnTo>
                    <a:lnTo>
                      <a:pt x="98" y="0"/>
                    </a:lnTo>
                    <a:lnTo>
                      <a:pt x="30" y="2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Freeform 5700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16"/>
                  <a:gd name="T1" fmla="*/ 137868 h 16"/>
                  <a:gd name="T2" fmla="*/ 94203 w 16"/>
                  <a:gd name="T3" fmla="*/ 129354 h 16"/>
                  <a:gd name="T4" fmla="*/ 137868 w 16"/>
                  <a:gd name="T5" fmla="*/ 0 h 16"/>
                  <a:gd name="T6" fmla="*/ 43671 w 16"/>
                  <a:gd name="T7" fmla="*/ 35151 h 16"/>
                  <a:gd name="T8" fmla="*/ 0 w 16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6"/>
                    </a:moveTo>
                    <a:lnTo>
                      <a:pt x="11" y="15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Freeform 5701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Freeform 5702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Freeform 5703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99"/>
                  <a:gd name="T1" fmla="*/ 216 h 352"/>
                  <a:gd name="T2" fmla="*/ 68 w 99"/>
                  <a:gd name="T3" fmla="*/ 352 h 352"/>
                  <a:gd name="T4" fmla="*/ 99 w 99"/>
                  <a:gd name="T5" fmla="*/ 167 h 352"/>
                  <a:gd name="T6" fmla="*/ 31 w 99"/>
                  <a:gd name="T7" fmla="*/ 0 h 352"/>
                  <a:gd name="T8" fmla="*/ 0 w 99"/>
                  <a:gd name="T9" fmla="*/ 216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52"/>
                  <a:gd name="T17" fmla="*/ 99 w 99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52">
                    <a:moveTo>
                      <a:pt x="0" y="216"/>
                    </a:moveTo>
                    <a:lnTo>
                      <a:pt x="68" y="352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Freeform 5704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16"/>
                  <a:gd name="T1" fmla="*/ 314163 h 57"/>
                  <a:gd name="T2" fmla="*/ 99730 w 16"/>
                  <a:gd name="T3" fmla="*/ 511975 h 57"/>
                  <a:gd name="T4" fmla="*/ 145214 w 16"/>
                  <a:gd name="T5" fmla="*/ 242812 h 57"/>
                  <a:gd name="T6" fmla="*/ 45484 w 16"/>
                  <a:gd name="T7" fmla="*/ 0 h 57"/>
                  <a:gd name="T8" fmla="*/ 0 w 16"/>
                  <a:gd name="T9" fmla="*/ 314163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7"/>
                  <a:gd name="T17" fmla="*/ 16 w 1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7">
                    <a:moveTo>
                      <a:pt x="0" y="35"/>
                    </a:moveTo>
                    <a:lnTo>
                      <a:pt x="11" y="57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Freeform 5705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99"/>
                  <a:gd name="T1" fmla="*/ 74 h 74"/>
                  <a:gd name="T2" fmla="*/ 68 w 99"/>
                  <a:gd name="T3" fmla="*/ 68 h 74"/>
                  <a:gd name="T4" fmla="*/ 99 w 99"/>
                  <a:gd name="T5" fmla="*/ 0 h 74"/>
                  <a:gd name="T6" fmla="*/ 31 w 99"/>
                  <a:gd name="T7" fmla="*/ 19 h 74"/>
                  <a:gd name="T8" fmla="*/ 0 w 99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74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Freeform 5706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16"/>
                  <a:gd name="T1" fmla="*/ 106936 h 12"/>
                  <a:gd name="T2" fmla="*/ 99730 w 16"/>
                  <a:gd name="T3" fmla="*/ 98266 h 12"/>
                  <a:gd name="T4" fmla="*/ 145214 w 16"/>
                  <a:gd name="T5" fmla="*/ 0 h 12"/>
                  <a:gd name="T6" fmla="*/ 45484 w 16"/>
                  <a:gd name="T7" fmla="*/ 27417 h 12"/>
                  <a:gd name="T8" fmla="*/ 0 w 16"/>
                  <a:gd name="T9" fmla="*/ 10693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2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5707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Freeform 5708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5709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98"/>
                  <a:gd name="T1" fmla="*/ 234 h 383"/>
                  <a:gd name="T2" fmla="*/ 67 w 98"/>
                  <a:gd name="T3" fmla="*/ 383 h 383"/>
                  <a:gd name="T4" fmla="*/ 98 w 98"/>
                  <a:gd name="T5" fmla="*/ 166 h 383"/>
                  <a:gd name="T6" fmla="*/ 30 w 98"/>
                  <a:gd name="T7" fmla="*/ 0 h 383"/>
                  <a:gd name="T8" fmla="*/ 0 w 98"/>
                  <a:gd name="T9" fmla="*/ 23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83"/>
                  <a:gd name="T17" fmla="*/ 98 w 98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83">
                    <a:moveTo>
                      <a:pt x="0" y="234"/>
                    </a:moveTo>
                    <a:lnTo>
                      <a:pt x="67" y="383"/>
                    </a:lnTo>
                    <a:lnTo>
                      <a:pt x="98" y="166"/>
                    </a:lnTo>
                    <a:lnTo>
                      <a:pt x="30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Freeform 5710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16"/>
                  <a:gd name="T1" fmla="*/ 342297 h 62"/>
                  <a:gd name="T2" fmla="*/ 94203 w 16"/>
                  <a:gd name="T3" fmla="*/ 557753 h 62"/>
                  <a:gd name="T4" fmla="*/ 137868 w 16"/>
                  <a:gd name="T5" fmla="*/ 243273 h 62"/>
                  <a:gd name="T6" fmla="*/ 43671 w 16"/>
                  <a:gd name="T7" fmla="*/ 0 h 62"/>
                  <a:gd name="T8" fmla="*/ 0 w 16"/>
                  <a:gd name="T9" fmla="*/ 34229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8"/>
                    </a:moveTo>
                    <a:lnTo>
                      <a:pt x="11" y="62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Freeform 5711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99"/>
                  <a:gd name="T1" fmla="*/ 50 h 56"/>
                  <a:gd name="T2" fmla="*/ 68 w 99"/>
                  <a:gd name="T3" fmla="*/ 56 h 56"/>
                  <a:gd name="T4" fmla="*/ 99 w 99"/>
                  <a:gd name="T5" fmla="*/ 0 h 56"/>
                  <a:gd name="T6" fmla="*/ 31 w 99"/>
                  <a:gd name="T7" fmla="*/ 6 h 56"/>
                  <a:gd name="T8" fmla="*/ 0 w 99"/>
                  <a:gd name="T9" fmla="*/ 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0"/>
                    </a:moveTo>
                    <a:lnTo>
                      <a:pt x="68" y="56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5712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16"/>
                  <a:gd name="T1" fmla="*/ 74916 h 9"/>
                  <a:gd name="T2" fmla="*/ 99730 w 16"/>
                  <a:gd name="T3" fmla="*/ 83820 h 9"/>
                  <a:gd name="T4" fmla="*/ 145214 w 16"/>
                  <a:gd name="T5" fmla="*/ 0 h 9"/>
                  <a:gd name="T6" fmla="*/ 45484 w 16"/>
                  <a:gd name="T7" fmla="*/ 8904 h 9"/>
                  <a:gd name="T8" fmla="*/ 0 w 16"/>
                  <a:gd name="T9" fmla="*/ 749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8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5713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5714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5715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98"/>
                  <a:gd name="T1" fmla="*/ 241 h 377"/>
                  <a:gd name="T2" fmla="*/ 68 w 98"/>
                  <a:gd name="T3" fmla="*/ 377 h 377"/>
                  <a:gd name="T4" fmla="*/ 98 w 98"/>
                  <a:gd name="T5" fmla="*/ 142 h 377"/>
                  <a:gd name="T6" fmla="*/ 31 w 98"/>
                  <a:gd name="T7" fmla="*/ 0 h 377"/>
                  <a:gd name="T8" fmla="*/ 0 w 98"/>
                  <a:gd name="T9" fmla="*/ 241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7"/>
                  <a:gd name="T17" fmla="*/ 98 w 98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7">
                    <a:moveTo>
                      <a:pt x="0" y="241"/>
                    </a:moveTo>
                    <a:lnTo>
                      <a:pt x="68" y="377"/>
                    </a:lnTo>
                    <a:lnTo>
                      <a:pt x="98" y="142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Freeform 5716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16"/>
                  <a:gd name="T1" fmla="*/ 351525 h 61"/>
                  <a:gd name="T2" fmla="*/ 94203 w 16"/>
                  <a:gd name="T3" fmla="*/ 550031 h 61"/>
                  <a:gd name="T4" fmla="*/ 137868 w 16"/>
                  <a:gd name="T5" fmla="*/ 207251 h 61"/>
                  <a:gd name="T6" fmla="*/ 43671 w 16"/>
                  <a:gd name="T7" fmla="*/ 0 h 61"/>
                  <a:gd name="T8" fmla="*/ 0 w 16"/>
                  <a:gd name="T9" fmla="*/ 35152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1"/>
                  <a:gd name="T17" fmla="*/ 16 w 1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1">
                    <a:moveTo>
                      <a:pt x="0" y="39"/>
                    </a:moveTo>
                    <a:lnTo>
                      <a:pt x="11" y="61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5717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6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Freeform 5718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8439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Freeform 5719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98"/>
                  <a:gd name="T1" fmla="*/ 62 h 93"/>
                  <a:gd name="T2" fmla="*/ 68 w 98"/>
                  <a:gd name="T3" fmla="*/ 93 h 93"/>
                  <a:gd name="T4" fmla="*/ 98 w 98"/>
                  <a:gd name="T5" fmla="*/ 37 h 93"/>
                  <a:gd name="T6" fmla="*/ 30 w 98"/>
                  <a:gd name="T7" fmla="*/ 0 h 93"/>
                  <a:gd name="T8" fmla="*/ 0 w 98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8" y="37"/>
                    </a:lnTo>
                    <a:lnTo>
                      <a:pt x="3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Freeform 5720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16"/>
                  <a:gd name="T1" fmla="*/ 91524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5721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99"/>
                  <a:gd name="T1" fmla="*/ 222 h 327"/>
                  <a:gd name="T2" fmla="*/ 74 w 99"/>
                  <a:gd name="T3" fmla="*/ 327 h 327"/>
                  <a:gd name="T4" fmla="*/ 99 w 99"/>
                  <a:gd name="T5" fmla="*/ 92 h 327"/>
                  <a:gd name="T6" fmla="*/ 31 w 99"/>
                  <a:gd name="T7" fmla="*/ 0 h 327"/>
                  <a:gd name="T8" fmla="*/ 0 w 99"/>
                  <a:gd name="T9" fmla="*/ 222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222"/>
                    </a:moveTo>
                    <a:lnTo>
                      <a:pt x="74" y="327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Freeform 5722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16"/>
                  <a:gd name="T1" fmla="*/ 321774 h 53"/>
                  <a:gd name="T2" fmla="*/ 108498 w 16"/>
                  <a:gd name="T3" fmla="*/ 473965 h 53"/>
                  <a:gd name="T4" fmla="*/ 145214 w 16"/>
                  <a:gd name="T5" fmla="*/ 134792 h 53"/>
                  <a:gd name="T6" fmla="*/ 45484 w 16"/>
                  <a:gd name="T7" fmla="*/ 0 h 53"/>
                  <a:gd name="T8" fmla="*/ 0 w 16"/>
                  <a:gd name="T9" fmla="*/ 32177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36"/>
                    </a:moveTo>
                    <a:lnTo>
                      <a:pt x="12" y="53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Freeform 5723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99"/>
                  <a:gd name="T1" fmla="*/ 81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81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81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Freeform 5724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16"/>
                  <a:gd name="T1" fmla="*/ 120497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2049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Freeform 5725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99"/>
                  <a:gd name="T1" fmla="*/ 179 h 247"/>
                  <a:gd name="T2" fmla="*/ 68 w 99"/>
                  <a:gd name="T3" fmla="*/ 247 h 247"/>
                  <a:gd name="T4" fmla="*/ 99 w 99"/>
                  <a:gd name="T5" fmla="*/ 43 h 247"/>
                  <a:gd name="T6" fmla="*/ 31 w 99"/>
                  <a:gd name="T7" fmla="*/ 0 h 247"/>
                  <a:gd name="T8" fmla="*/ 0 w 99"/>
                  <a:gd name="T9" fmla="*/ 17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7"/>
                  <a:gd name="T17" fmla="*/ 99 w 99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7">
                    <a:moveTo>
                      <a:pt x="0" y="179"/>
                    </a:moveTo>
                    <a:lnTo>
                      <a:pt x="68" y="247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Freeform 5726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16"/>
                  <a:gd name="T1" fmla="*/ 260165 h 40"/>
                  <a:gd name="T2" fmla="*/ 99730 w 16"/>
                  <a:gd name="T3" fmla="*/ 359076 h 40"/>
                  <a:gd name="T4" fmla="*/ 145214 w 16"/>
                  <a:gd name="T5" fmla="*/ 62652 h 40"/>
                  <a:gd name="T6" fmla="*/ 45484 w 16"/>
                  <a:gd name="T7" fmla="*/ 0 h 40"/>
                  <a:gd name="T8" fmla="*/ 0 w 16"/>
                  <a:gd name="T9" fmla="*/ 2601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0"/>
                  <a:gd name="T17" fmla="*/ 16 w 1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0">
                    <a:moveTo>
                      <a:pt x="0" y="29"/>
                    </a:moveTo>
                    <a:lnTo>
                      <a:pt x="11" y="40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Freeform 5727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24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Freeform 5728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3515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Freeform 5729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80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Freeform 5730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14671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Freeform 5731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99"/>
                  <a:gd name="T1" fmla="*/ 136 h 166"/>
                  <a:gd name="T2" fmla="*/ 68 w 99"/>
                  <a:gd name="T3" fmla="*/ 166 h 166"/>
                  <a:gd name="T4" fmla="*/ 99 w 99"/>
                  <a:gd name="T5" fmla="*/ 0 h 166"/>
                  <a:gd name="T6" fmla="*/ 31 w 99"/>
                  <a:gd name="T7" fmla="*/ 0 h 166"/>
                  <a:gd name="T8" fmla="*/ 0 w 99"/>
                  <a:gd name="T9" fmla="*/ 136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6"/>
                  <a:gd name="T17" fmla="*/ 99 w 99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6">
                    <a:moveTo>
                      <a:pt x="0" y="136"/>
                    </a:moveTo>
                    <a:lnTo>
                      <a:pt x="68" y="16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Freeform 5732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16"/>
                  <a:gd name="T1" fmla="*/ 192892 h 27"/>
                  <a:gd name="T2" fmla="*/ 99730 w 16"/>
                  <a:gd name="T3" fmla="*/ 237269 h 27"/>
                  <a:gd name="T4" fmla="*/ 145214 w 16"/>
                  <a:gd name="T5" fmla="*/ 0 h 27"/>
                  <a:gd name="T6" fmla="*/ 45484 w 16"/>
                  <a:gd name="T7" fmla="*/ 0 h 27"/>
                  <a:gd name="T8" fmla="*/ 0 w 16"/>
                  <a:gd name="T9" fmla="*/ 19289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22"/>
                    </a:moveTo>
                    <a:lnTo>
                      <a:pt x="11" y="2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6" name="Freeform 5733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Freeform 5734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Freeform 5735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99"/>
                  <a:gd name="T1" fmla="*/ 136 h 222"/>
                  <a:gd name="T2" fmla="*/ 68 w 99"/>
                  <a:gd name="T3" fmla="*/ 222 h 222"/>
                  <a:gd name="T4" fmla="*/ 99 w 99"/>
                  <a:gd name="T5" fmla="*/ 111 h 222"/>
                  <a:gd name="T6" fmla="*/ 31 w 99"/>
                  <a:gd name="T7" fmla="*/ 0 h 222"/>
                  <a:gd name="T8" fmla="*/ 0 w 99"/>
                  <a:gd name="T9" fmla="*/ 13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136"/>
                    </a:moveTo>
                    <a:lnTo>
                      <a:pt x="68" y="222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9" name="Freeform 5736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16"/>
                  <a:gd name="T1" fmla="*/ 196754 h 36"/>
                  <a:gd name="T2" fmla="*/ 99730 w 16"/>
                  <a:gd name="T3" fmla="*/ 321031 h 36"/>
                  <a:gd name="T4" fmla="*/ 145214 w 16"/>
                  <a:gd name="T5" fmla="*/ 160401 h 36"/>
                  <a:gd name="T6" fmla="*/ 45484 w 16"/>
                  <a:gd name="T7" fmla="*/ 0 h 36"/>
                  <a:gd name="T8" fmla="*/ 0 w 16"/>
                  <a:gd name="T9" fmla="*/ 19675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2"/>
                    </a:moveTo>
                    <a:lnTo>
                      <a:pt x="11" y="36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0" name="Freeform 5737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99"/>
                  <a:gd name="T1" fmla="*/ 111 h 124"/>
                  <a:gd name="T2" fmla="*/ 68 w 99"/>
                  <a:gd name="T3" fmla="*/ 124 h 124"/>
                  <a:gd name="T4" fmla="*/ 99 w 99"/>
                  <a:gd name="T5" fmla="*/ 0 h 124"/>
                  <a:gd name="T6" fmla="*/ 31 w 99"/>
                  <a:gd name="T7" fmla="*/ 19 h 124"/>
                  <a:gd name="T8" fmla="*/ 0 w 99"/>
                  <a:gd name="T9" fmla="*/ 111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111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1" name="Freeform 5738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16"/>
                  <a:gd name="T1" fmla="*/ 165410 h 20"/>
                  <a:gd name="T2" fmla="*/ 99730 w 16"/>
                  <a:gd name="T3" fmla="*/ 183284 h 20"/>
                  <a:gd name="T4" fmla="*/ 145214 w 16"/>
                  <a:gd name="T5" fmla="*/ 0 h 20"/>
                  <a:gd name="T6" fmla="*/ 45484 w 16"/>
                  <a:gd name="T7" fmla="*/ 28136 h 20"/>
                  <a:gd name="T8" fmla="*/ 0 w 16"/>
                  <a:gd name="T9" fmla="*/ 1654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8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2" name="Freeform 5739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Freeform 5740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Freeform 5741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99"/>
                  <a:gd name="T1" fmla="*/ 185 h 290"/>
                  <a:gd name="T2" fmla="*/ 68 w 99"/>
                  <a:gd name="T3" fmla="*/ 290 h 290"/>
                  <a:gd name="T4" fmla="*/ 99 w 99"/>
                  <a:gd name="T5" fmla="*/ 142 h 290"/>
                  <a:gd name="T6" fmla="*/ 31 w 99"/>
                  <a:gd name="T7" fmla="*/ 0 h 290"/>
                  <a:gd name="T8" fmla="*/ 0 w 99"/>
                  <a:gd name="T9" fmla="*/ 185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85"/>
                    </a:moveTo>
                    <a:lnTo>
                      <a:pt x="68" y="290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Freeform 5742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16"/>
                  <a:gd name="T1" fmla="*/ 268022 h 47"/>
                  <a:gd name="T2" fmla="*/ 99730 w 16"/>
                  <a:gd name="T3" fmla="*/ 420272 h 47"/>
                  <a:gd name="T4" fmla="*/ 145214 w 16"/>
                  <a:gd name="T5" fmla="*/ 205777 h 47"/>
                  <a:gd name="T6" fmla="*/ 45484 w 16"/>
                  <a:gd name="T7" fmla="*/ 0 h 47"/>
                  <a:gd name="T8" fmla="*/ 0 w 16"/>
                  <a:gd name="T9" fmla="*/ 26802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0"/>
                    </a:moveTo>
                    <a:lnTo>
                      <a:pt x="11" y="47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Freeform 5743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87 h 87"/>
                  <a:gd name="T4" fmla="*/ 99 w 99"/>
                  <a:gd name="T5" fmla="*/ 0 h 87"/>
                  <a:gd name="T6" fmla="*/ 31 w 99"/>
                  <a:gd name="T7" fmla="*/ 19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87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Freeform 5744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29829 h 14"/>
                  <a:gd name="T4" fmla="*/ 145214 w 16"/>
                  <a:gd name="T5" fmla="*/ 0 h 14"/>
                  <a:gd name="T6" fmla="*/ 45484 w 16"/>
                  <a:gd name="T7" fmla="*/ 28306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14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Freeform 5745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Freeform 5746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0" name="Freeform 5747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05"/>
                  <a:gd name="T1" fmla="*/ 217 h 340"/>
                  <a:gd name="T2" fmla="*/ 75 w 105"/>
                  <a:gd name="T3" fmla="*/ 340 h 340"/>
                  <a:gd name="T4" fmla="*/ 105 w 105"/>
                  <a:gd name="T5" fmla="*/ 161 h 340"/>
                  <a:gd name="T6" fmla="*/ 31 w 105"/>
                  <a:gd name="T7" fmla="*/ 0 h 340"/>
                  <a:gd name="T8" fmla="*/ 0 w 105"/>
                  <a:gd name="T9" fmla="*/ 217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0"/>
                  <a:gd name="T17" fmla="*/ 105 w 105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0">
                    <a:moveTo>
                      <a:pt x="0" y="217"/>
                    </a:moveTo>
                    <a:lnTo>
                      <a:pt x="75" y="340"/>
                    </a:lnTo>
                    <a:lnTo>
                      <a:pt x="105" y="161"/>
                    </a:lnTo>
                    <a:lnTo>
                      <a:pt x="31" y="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Freeform 5748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7"/>
                  <a:gd name="T1" fmla="*/ 315390 h 55"/>
                  <a:gd name="T2" fmla="*/ 107693 w 17"/>
                  <a:gd name="T3" fmla="*/ 496567 h 55"/>
                  <a:gd name="T4" fmla="*/ 152936 w 17"/>
                  <a:gd name="T5" fmla="*/ 235057 h 55"/>
                  <a:gd name="T6" fmla="*/ 45014 w 17"/>
                  <a:gd name="T7" fmla="*/ 0 h 55"/>
                  <a:gd name="T8" fmla="*/ 0 w 17"/>
                  <a:gd name="T9" fmla="*/ 31539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5"/>
                  <a:gd name="T17" fmla="*/ 17 w 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5">
                    <a:moveTo>
                      <a:pt x="0" y="35"/>
                    </a:moveTo>
                    <a:lnTo>
                      <a:pt x="12" y="55"/>
                    </a:lnTo>
                    <a:lnTo>
                      <a:pt x="17" y="26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Freeform 5749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99"/>
                  <a:gd name="T1" fmla="*/ 62 h 62"/>
                  <a:gd name="T2" fmla="*/ 62 w 99"/>
                  <a:gd name="T3" fmla="*/ 62 h 62"/>
                  <a:gd name="T4" fmla="*/ 99 w 99"/>
                  <a:gd name="T5" fmla="*/ 0 h 62"/>
                  <a:gd name="T6" fmla="*/ 31 w 99"/>
                  <a:gd name="T7" fmla="*/ 6 h 62"/>
                  <a:gd name="T8" fmla="*/ 0 w 99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62"/>
                    </a:moveTo>
                    <a:lnTo>
                      <a:pt x="62" y="62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Freeform 5750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16"/>
                  <a:gd name="T1" fmla="*/ 91524 h 10"/>
                  <a:gd name="T2" fmla="*/ 90969 w 16"/>
                  <a:gd name="T3" fmla="*/ 91524 h 10"/>
                  <a:gd name="T4" fmla="*/ 145214 w 16"/>
                  <a:gd name="T5" fmla="*/ 0 h 10"/>
                  <a:gd name="T6" fmla="*/ 45484 w 16"/>
                  <a:gd name="T7" fmla="*/ 8804 h 10"/>
                  <a:gd name="T8" fmla="*/ 0 w 16"/>
                  <a:gd name="T9" fmla="*/ 9152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Freeform 5751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Freeform 5752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Freeform 5753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05"/>
                  <a:gd name="T1" fmla="*/ 235 h 358"/>
                  <a:gd name="T2" fmla="*/ 74 w 105"/>
                  <a:gd name="T3" fmla="*/ 358 h 358"/>
                  <a:gd name="T4" fmla="*/ 105 w 105"/>
                  <a:gd name="T5" fmla="*/ 148 h 358"/>
                  <a:gd name="T6" fmla="*/ 30 w 105"/>
                  <a:gd name="T7" fmla="*/ 0 h 358"/>
                  <a:gd name="T8" fmla="*/ 0 w 105"/>
                  <a:gd name="T9" fmla="*/ 23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235"/>
                    </a:moveTo>
                    <a:lnTo>
                      <a:pt x="74" y="358"/>
                    </a:lnTo>
                    <a:lnTo>
                      <a:pt x="105" y="148"/>
                    </a:lnTo>
                    <a:lnTo>
                      <a:pt x="30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7" name="Freeform 5754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7"/>
                  <a:gd name="T1" fmla="*/ 341211 h 58"/>
                  <a:gd name="T2" fmla="*/ 107693 w 17"/>
                  <a:gd name="T3" fmla="*/ 519705 h 58"/>
                  <a:gd name="T4" fmla="*/ 152936 w 17"/>
                  <a:gd name="T5" fmla="*/ 214954 h 58"/>
                  <a:gd name="T6" fmla="*/ 45014 w 17"/>
                  <a:gd name="T7" fmla="*/ 0 h 58"/>
                  <a:gd name="T8" fmla="*/ 0 w 17"/>
                  <a:gd name="T9" fmla="*/ 34121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8"/>
                    </a:moveTo>
                    <a:lnTo>
                      <a:pt x="12" y="58"/>
                    </a:lnTo>
                    <a:lnTo>
                      <a:pt x="17" y="24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Freeform 5755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05"/>
                  <a:gd name="T1" fmla="*/ 49 h 55"/>
                  <a:gd name="T2" fmla="*/ 68 w 105"/>
                  <a:gd name="T3" fmla="*/ 55 h 55"/>
                  <a:gd name="T4" fmla="*/ 105 w 105"/>
                  <a:gd name="T5" fmla="*/ 0 h 55"/>
                  <a:gd name="T6" fmla="*/ 37 w 105"/>
                  <a:gd name="T7" fmla="*/ 0 h 55"/>
                  <a:gd name="T8" fmla="*/ 0 w 105"/>
                  <a:gd name="T9" fmla="*/ 4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9"/>
                    </a:moveTo>
                    <a:lnTo>
                      <a:pt x="68" y="55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Freeform 5756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7"/>
                  <a:gd name="T1" fmla="*/ 68231 h 9"/>
                  <a:gd name="T2" fmla="*/ 98959 w 17"/>
                  <a:gd name="T3" fmla="*/ 76670 h 9"/>
                  <a:gd name="T4" fmla="*/ 152936 w 17"/>
                  <a:gd name="T5" fmla="*/ 0 h 9"/>
                  <a:gd name="T6" fmla="*/ 53945 w 17"/>
                  <a:gd name="T7" fmla="*/ 0 h 9"/>
                  <a:gd name="T8" fmla="*/ 0 w 17"/>
                  <a:gd name="T9" fmla="*/ 682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8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0" name="Freeform 5757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04"/>
                  <a:gd name="T1" fmla="*/ 56 h 81"/>
                  <a:gd name="T2" fmla="*/ 74 w 104"/>
                  <a:gd name="T3" fmla="*/ 81 h 81"/>
                  <a:gd name="T4" fmla="*/ 104 w 104"/>
                  <a:gd name="T5" fmla="*/ 31 h 81"/>
                  <a:gd name="T6" fmla="*/ 30 w 104"/>
                  <a:gd name="T7" fmla="*/ 0 h 81"/>
                  <a:gd name="T8" fmla="*/ 0 w 104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1"/>
                  <a:gd name="T17" fmla="*/ 104 w 1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4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Freeform 5758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7"/>
                  <a:gd name="T1" fmla="*/ 84439 h 13"/>
                  <a:gd name="T2" fmla="*/ 102360 w 17"/>
                  <a:gd name="T3" fmla="*/ 122173 h 13"/>
                  <a:gd name="T4" fmla="*/ 145624 w 17"/>
                  <a:gd name="T5" fmla="*/ 46706 h 13"/>
                  <a:gd name="T6" fmla="*/ 43490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2" name="Freeform 5759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99"/>
                  <a:gd name="T1" fmla="*/ 235 h 346"/>
                  <a:gd name="T2" fmla="*/ 68 w 99"/>
                  <a:gd name="T3" fmla="*/ 346 h 346"/>
                  <a:gd name="T4" fmla="*/ 99 w 99"/>
                  <a:gd name="T5" fmla="*/ 124 h 346"/>
                  <a:gd name="T6" fmla="*/ 25 w 99"/>
                  <a:gd name="T7" fmla="*/ 0 h 346"/>
                  <a:gd name="T8" fmla="*/ 0 w 99"/>
                  <a:gd name="T9" fmla="*/ 235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6"/>
                  <a:gd name="T17" fmla="*/ 99 w 99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6">
                    <a:moveTo>
                      <a:pt x="0" y="235"/>
                    </a:moveTo>
                    <a:lnTo>
                      <a:pt x="68" y="346"/>
                    </a:lnTo>
                    <a:lnTo>
                      <a:pt x="99" y="124"/>
                    </a:lnTo>
                    <a:lnTo>
                      <a:pt x="25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3" name="Freeform 5760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16"/>
                  <a:gd name="T1" fmla="*/ 342466 h 56"/>
                  <a:gd name="T2" fmla="*/ 99730 w 16"/>
                  <a:gd name="T3" fmla="*/ 504289 h 56"/>
                  <a:gd name="T4" fmla="*/ 145214 w 16"/>
                  <a:gd name="T5" fmla="*/ 180680 h 56"/>
                  <a:gd name="T6" fmla="*/ 36717 w 16"/>
                  <a:gd name="T7" fmla="*/ 0 h 56"/>
                  <a:gd name="T8" fmla="*/ 0 w 16"/>
                  <a:gd name="T9" fmla="*/ 34246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6"/>
                  <a:gd name="T17" fmla="*/ 16 w 1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6">
                    <a:moveTo>
                      <a:pt x="0" y="38"/>
                    </a:moveTo>
                    <a:lnTo>
                      <a:pt x="11" y="56"/>
                    </a:lnTo>
                    <a:lnTo>
                      <a:pt x="16" y="20"/>
                    </a:lnTo>
                    <a:lnTo>
                      <a:pt x="4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4" name="Freeform 5761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99"/>
                  <a:gd name="T1" fmla="*/ 62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6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62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5" name="Freeform 5762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16"/>
                  <a:gd name="T1" fmla="*/ 86296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Freeform 5763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99"/>
                  <a:gd name="T1" fmla="*/ 204 h 290"/>
                  <a:gd name="T2" fmla="*/ 68 w 99"/>
                  <a:gd name="T3" fmla="*/ 290 h 290"/>
                  <a:gd name="T4" fmla="*/ 99 w 99"/>
                  <a:gd name="T5" fmla="*/ 80 h 290"/>
                  <a:gd name="T6" fmla="*/ 31 w 99"/>
                  <a:gd name="T7" fmla="*/ 0 h 290"/>
                  <a:gd name="T8" fmla="*/ 0 w 99"/>
                  <a:gd name="T9" fmla="*/ 204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204"/>
                    </a:moveTo>
                    <a:lnTo>
                      <a:pt x="68" y="29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Freeform 5764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16"/>
                  <a:gd name="T1" fmla="*/ 295738 h 47"/>
                  <a:gd name="T2" fmla="*/ 99730 w 16"/>
                  <a:gd name="T3" fmla="*/ 420272 h 47"/>
                  <a:gd name="T4" fmla="*/ 145214 w 16"/>
                  <a:gd name="T5" fmla="*/ 116043 h 47"/>
                  <a:gd name="T6" fmla="*/ 45484 w 16"/>
                  <a:gd name="T7" fmla="*/ 0 h 47"/>
                  <a:gd name="T8" fmla="*/ 0 w 16"/>
                  <a:gd name="T9" fmla="*/ 29573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3"/>
                    </a:moveTo>
                    <a:lnTo>
                      <a:pt x="11" y="47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8" name="Freeform 5765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05"/>
                  <a:gd name="T1" fmla="*/ 80 h 123"/>
                  <a:gd name="T2" fmla="*/ 68 w 105"/>
                  <a:gd name="T3" fmla="*/ 123 h 123"/>
                  <a:gd name="T4" fmla="*/ 105 w 105"/>
                  <a:gd name="T5" fmla="*/ 62 h 123"/>
                  <a:gd name="T6" fmla="*/ 31 w 105"/>
                  <a:gd name="T7" fmla="*/ 0 h 123"/>
                  <a:gd name="T8" fmla="*/ 0 w 105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Freeform 5766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7"/>
                  <a:gd name="T1" fmla="*/ 114452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0" name="Freeform 5767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05"/>
                  <a:gd name="T1" fmla="*/ 166 h 222"/>
                  <a:gd name="T2" fmla="*/ 74 w 105"/>
                  <a:gd name="T3" fmla="*/ 222 h 222"/>
                  <a:gd name="T4" fmla="*/ 105 w 105"/>
                  <a:gd name="T5" fmla="*/ 37 h 222"/>
                  <a:gd name="T6" fmla="*/ 31 w 105"/>
                  <a:gd name="T7" fmla="*/ 0 h 222"/>
                  <a:gd name="T8" fmla="*/ 0 w 105"/>
                  <a:gd name="T9" fmla="*/ 16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66"/>
                    </a:moveTo>
                    <a:lnTo>
                      <a:pt x="74" y="222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Freeform 5768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7"/>
                  <a:gd name="T1" fmla="*/ 240149 h 36"/>
                  <a:gd name="T2" fmla="*/ 107693 w 17"/>
                  <a:gd name="T3" fmla="*/ 321031 h 36"/>
                  <a:gd name="T4" fmla="*/ 152936 w 17"/>
                  <a:gd name="T5" fmla="*/ 53465 h 36"/>
                  <a:gd name="T6" fmla="*/ 45014 w 17"/>
                  <a:gd name="T7" fmla="*/ 0 h 36"/>
                  <a:gd name="T8" fmla="*/ 0 w 17"/>
                  <a:gd name="T9" fmla="*/ 24014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7"/>
                    </a:moveTo>
                    <a:lnTo>
                      <a:pt x="12" y="36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2" name="Freeform 5769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Freeform 5770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Freeform 5771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99"/>
                  <a:gd name="T1" fmla="*/ 111 h 167"/>
                  <a:gd name="T2" fmla="*/ 68 w 99"/>
                  <a:gd name="T3" fmla="*/ 167 h 167"/>
                  <a:gd name="T4" fmla="*/ 99 w 99"/>
                  <a:gd name="T5" fmla="*/ 87 h 167"/>
                  <a:gd name="T6" fmla="*/ 31 w 99"/>
                  <a:gd name="T7" fmla="*/ 0 h 167"/>
                  <a:gd name="T8" fmla="*/ 0 w 99"/>
                  <a:gd name="T9" fmla="*/ 111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111"/>
                    </a:moveTo>
                    <a:lnTo>
                      <a:pt x="68" y="167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Freeform 5772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16"/>
                  <a:gd name="T1" fmla="*/ 162553 h 27"/>
                  <a:gd name="T2" fmla="*/ 99730 w 16"/>
                  <a:gd name="T3" fmla="*/ 244420 h 27"/>
                  <a:gd name="T4" fmla="*/ 145214 w 16"/>
                  <a:gd name="T5" fmla="*/ 127316 h 27"/>
                  <a:gd name="T6" fmla="*/ 45484 w 16"/>
                  <a:gd name="T7" fmla="*/ 0 h 27"/>
                  <a:gd name="T8" fmla="*/ 0 w 16"/>
                  <a:gd name="T9" fmla="*/ 16255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8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6" name="Freeform 5773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99"/>
                  <a:gd name="T1" fmla="*/ 124 h 155"/>
                  <a:gd name="T2" fmla="*/ 68 w 99"/>
                  <a:gd name="T3" fmla="*/ 155 h 155"/>
                  <a:gd name="T4" fmla="*/ 99 w 99"/>
                  <a:gd name="T5" fmla="*/ 13 h 155"/>
                  <a:gd name="T6" fmla="*/ 31 w 99"/>
                  <a:gd name="T7" fmla="*/ 0 h 155"/>
                  <a:gd name="T8" fmla="*/ 0 w 99"/>
                  <a:gd name="T9" fmla="*/ 124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55"/>
                  <a:gd name="T17" fmla="*/ 99 w 99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55">
                    <a:moveTo>
                      <a:pt x="0" y="124"/>
                    </a:moveTo>
                    <a:lnTo>
                      <a:pt x="68" y="155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7" name="Freeform 5774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16"/>
                  <a:gd name="T1" fmla="*/ 183284 h 25"/>
                  <a:gd name="T2" fmla="*/ 99730 w 16"/>
                  <a:gd name="T3" fmla="*/ 229028 h 25"/>
                  <a:gd name="T4" fmla="*/ 145214 w 16"/>
                  <a:gd name="T5" fmla="*/ 17645 h 25"/>
                  <a:gd name="T6" fmla="*/ 45484 w 16"/>
                  <a:gd name="T7" fmla="*/ 0 h 25"/>
                  <a:gd name="T8" fmla="*/ 0 w 16"/>
                  <a:gd name="T9" fmla="*/ 18328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5"/>
                  <a:gd name="T17" fmla="*/ 16 w 1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5">
                    <a:moveTo>
                      <a:pt x="0" y="20"/>
                    </a:moveTo>
                    <a:lnTo>
                      <a:pt x="11" y="2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8" name="Freeform 5775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Freeform 5776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Freeform 5777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05"/>
                  <a:gd name="T1" fmla="*/ 148 h 222"/>
                  <a:gd name="T2" fmla="*/ 68 w 105"/>
                  <a:gd name="T3" fmla="*/ 222 h 222"/>
                  <a:gd name="T4" fmla="*/ 105 w 105"/>
                  <a:gd name="T5" fmla="*/ 111 h 222"/>
                  <a:gd name="T6" fmla="*/ 31 w 105"/>
                  <a:gd name="T7" fmla="*/ 0 h 222"/>
                  <a:gd name="T8" fmla="*/ 0 w 105"/>
                  <a:gd name="T9" fmla="*/ 148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48"/>
                    </a:moveTo>
                    <a:lnTo>
                      <a:pt x="68" y="222"/>
                    </a:lnTo>
                    <a:lnTo>
                      <a:pt x="105" y="111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1" name="Freeform 5778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7"/>
                  <a:gd name="T1" fmla="*/ 214094 h 36"/>
                  <a:gd name="T2" fmla="*/ 98959 w 17"/>
                  <a:gd name="T3" fmla="*/ 321031 h 36"/>
                  <a:gd name="T4" fmla="*/ 152936 w 17"/>
                  <a:gd name="T5" fmla="*/ 160401 h 36"/>
                  <a:gd name="T6" fmla="*/ 45014 w 17"/>
                  <a:gd name="T7" fmla="*/ 0 h 36"/>
                  <a:gd name="T8" fmla="*/ 0 w 17"/>
                  <a:gd name="T9" fmla="*/ 21409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4"/>
                    </a:moveTo>
                    <a:lnTo>
                      <a:pt x="11" y="36"/>
                    </a:lnTo>
                    <a:lnTo>
                      <a:pt x="17" y="18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2" name="Freeform 5779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98"/>
                  <a:gd name="T1" fmla="*/ 93 h 111"/>
                  <a:gd name="T2" fmla="*/ 68 w 98"/>
                  <a:gd name="T3" fmla="*/ 111 h 111"/>
                  <a:gd name="T4" fmla="*/ 98 w 98"/>
                  <a:gd name="T5" fmla="*/ 0 h 111"/>
                  <a:gd name="T6" fmla="*/ 31 w 98"/>
                  <a:gd name="T7" fmla="*/ 6 h 111"/>
                  <a:gd name="T8" fmla="*/ 0 w 98"/>
                  <a:gd name="T9" fmla="*/ 93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93"/>
                    </a:moveTo>
                    <a:lnTo>
                      <a:pt x="68" y="111"/>
                    </a:lnTo>
                    <a:lnTo>
                      <a:pt x="98" y="0"/>
                    </a:lnTo>
                    <a:lnTo>
                      <a:pt x="31" y="6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3" name="Freeform 5780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16"/>
                  <a:gd name="T1" fmla="*/ 132984 h 18"/>
                  <a:gd name="T2" fmla="*/ 94203 w 16"/>
                  <a:gd name="T3" fmla="*/ 160401 h 18"/>
                  <a:gd name="T4" fmla="*/ 137868 w 16"/>
                  <a:gd name="T5" fmla="*/ 0 h 18"/>
                  <a:gd name="T6" fmla="*/ 43671 w 16"/>
                  <a:gd name="T7" fmla="*/ 8670 h 18"/>
                  <a:gd name="T8" fmla="*/ 0 w 16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5"/>
                    </a:moveTo>
                    <a:lnTo>
                      <a:pt x="11" y="18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4" name="Freeform 5781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5" name="Freeform 5782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Freeform 5783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98"/>
                  <a:gd name="T1" fmla="*/ 179 h 278"/>
                  <a:gd name="T2" fmla="*/ 68 w 98"/>
                  <a:gd name="T3" fmla="*/ 278 h 278"/>
                  <a:gd name="T4" fmla="*/ 98 w 98"/>
                  <a:gd name="T5" fmla="*/ 136 h 278"/>
                  <a:gd name="T6" fmla="*/ 30 w 98"/>
                  <a:gd name="T7" fmla="*/ 0 h 278"/>
                  <a:gd name="T8" fmla="*/ 0 w 98"/>
                  <a:gd name="T9" fmla="*/ 17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8"/>
                  <a:gd name="T17" fmla="*/ 98 w 98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8">
                    <a:moveTo>
                      <a:pt x="0" y="179"/>
                    </a:moveTo>
                    <a:lnTo>
                      <a:pt x="68" y="278"/>
                    </a:lnTo>
                    <a:lnTo>
                      <a:pt x="98" y="136"/>
                    </a:lnTo>
                    <a:lnTo>
                      <a:pt x="30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7" name="Freeform 5784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16"/>
                  <a:gd name="T1" fmla="*/ 260783 h 45"/>
                  <a:gd name="T2" fmla="*/ 94203 w 16"/>
                  <a:gd name="T3" fmla="*/ 404817 h 45"/>
                  <a:gd name="T4" fmla="*/ 137868 w 16"/>
                  <a:gd name="T5" fmla="*/ 198035 h 45"/>
                  <a:gd name="T6" fmla="*/ 43671 w 16"/>
                  <a:gd name="T7" fmla="*/ 0 h 45"/>
                  <a:gd name="T8" fmla="*/ 0 w 16"/>
                  <a:gd name="T9" fmla="*/ 26078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5"/>
                  <a:gd name="T17" fmla="*/ 16 w 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5">
                    <a:moveTo>
                      <a:pt x="0" y="29"/>
                    </a:moveTo>
                    <a:lnTo>
                      <a:pt x="11" y="45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Freeform 5785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05"/>
                  <a:gd name="T1" fmla="*/ 68 h 80"/>
                  <a:gd name="T2" fmla="*/ 68 w 105"/>
                  <a:gd name="T3" fmla="*/ 80 h 80"/>
                  <a:gd name="T4" fmla="*/ 105 w 105"/>
                  <a:gd name="T5" fmla="*/ 0 h 80"/>
                  <a:gd name="T6" fmla="*/ 37 w 105"/>
                  <a:gd name="T7" fmla="*/ 6 h 80"/>
                  <a:gd name="T8" fmla="*/ 0 w 105"/>
                  <a:gd name="T9" fmla="*/ 6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8"/>
                    </a:moveTo>
                    <a:lnTo>
                      <a:pt x="68" y="80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9" name="Freeform 5786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7"/>
                  <a:gd name="T1" fmla="*/ 97403 h 13"/>
                  <a:gd name="T2" fmla="*/ 98959 w 17"/>
                  <a:gd name="T3" fmla="*/ 114671 h 13"/>
                  <a:gd name="T4" fmla="*/ 152936 w 17"/>
                  <a:gd name="T5" fmla="*/ 0 h 13"/>
                  <a:gd name="T6" fmla="*/ 53945 w 17"/>
                  <a:gd name="T7" fmla="*/ 8634 h 13"/>
                  <a:gd name="T8" fmla="*/ 0 w 17"/>
                  <a:gd name="T9" fmla="*/ 9740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0" name="Freeform 5787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1" name="Freeform 5788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2" name="Freeform 5789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98"/>
                  <a:gd name="T1" fmla="*/ 210 h 321"/>
                  <a:gd name="T2" fmla="*/ 68 w 98"/>
                  <a:gd name="T3" fmla="*/ 321 h 321"/>
                  <a:gd name="T4" fmla="*/ 98 w 98"/>
                  <a:gd name="T5" fmla="*/ 149 h 321"/>
                  <a:gd name="T6" fmla="*/ 31 w 98"/>
                  <a:gd name="T7" fmla="*/ 0 h 321"/>
                  <a:gd name="T8" fmla="*/ 0 w 98"/>
                  <a:gd name="T9" fmla="*/ 21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21"/>
                  <a:gd name="T17" fmla="*/ 98 w 9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21">
                    <a:moveTo>
                      <a:pt x="0" y="210"/>
                    </a:moveTo>
                    <a:lnTo>
                      <a:pt x="68" y="321"/>
                    </a:lnTo>
                    <a:lnTo>
                      <a:pt x="98" y="149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3" name="Freeform 5790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16"/>
                  <a:gd name="T1" fmla="*/ 304857 h 52"/>
                  <a:gd name="T2" fmla="*/ 94203 w 16"/>
                  <a:gd name="T3" fmla="*/ 466240 h 52"/>
                  <a:gd name="T4" fmla="*/ 137868 w 16"/>
                  <a:gd name="T5" fmla="*/ 215002 h 52"/>
                  <a:gd name="T6" fmla="*/ 43671 w 16"/>
                  <a:gd name="T7" fmla="*/ 0 h 52"/>
                  <a:gd name="T8" fmla="*/ 0 w 16"/>
                  <a:gd name="T9" fmla="*/ 304857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2"/>
                  <a:gd name="T17" fmla="*/ 16 w 1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2">
                    <a:moveTo>
                      <a:pt x="0" y="34"/>
                    </a:moveTo>
                    <a:lnTo>
                      <a:pt x="11" y="52"/>
                    </a:lnTo>
                    <a:lnTo>
                      <a:pt x="16" y="24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Freeform 5791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05"/>
                  <a:gd name="T1" fmla="*/ 55 h 68"/>
                  <a:gd name="T2" fmla="*/ 68 w 105"/>
                  <a:gd name="T3" fmla="*/ 68 h 68"/>
                  <a:gd name="T4" fmla="*/ 105 w 105"/>
                  <a:gd name="T5" fmla="*/ 6 h 68"/>
                  <a:gd name="T6" fmla="*/ 37 w 105"/>
                  <a:gd name="T7" fmla="*/ 0 h 68"/>
                  <a:gd name="T8" fmla="*/ 0 w 105"/>
                  <a:gd name="T9" fmla="*/ 55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5"/>
                    </a:moveTo>
                    <a:lnTo>
                      <a:pt x="68" y="68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5" name="Freeform 5792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7"/>
                  <a:gd name="T1" fmla="*/ 81742 h 11"/>
                  <a:gd name="T2" fmla="*/ 98959 w 17"/>
                  <a:gd name="T3" fmla="*/ 99206 h 11"/>
                  <a:gd name="T4" fmla="*/ 152936 w 17"/>
                  <a:gd name="T5" fmla="*/ 8753 h 11"/>
                  <a:gd name="T6" fmla="*/ 53945 w 17"/>
                  <a:gd name="T7" fmla="*/ 0 h 11"/>
                  <a:gd name="T8" fmla="*/ 0 w 17"/>
                  <a:gd name="T9" fmla="*/ 8174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9"/>
                    </a:moveTo>
                    <a:lnTo>
                      <a:pt x="11" y="11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Freeform 5793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7" name="Freeform 5794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8" name="Freeform 5795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99"/>
                  <a:gd name="T1" fmla="*/ 222 h 333"/>
                  <a:gd name="T2" fmla="*/ 68 w 99"/>
                  <a:gd name="T3" fmla="*/ 333 h 333"/>
                  <a:gd name="T4" fmla="*/ 99 w 99"/>
                  <a:gd name="T5" fmla="*/ 136 h 333"/>
                  <a:gd name="T6" fmla="*/ 31 w 99"/>
                  <a:gd name="T7" fmla="*/ 0 h 333"/>
                  <a:gd name="T8" fmla="*/ 0 w 99"/>
                  <a:gd name="T9" fmla="*/ 222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3"/>
                  <a:gd name="T17" fmla="*/ 99 w 99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3">
                    <a:moveTo>
                      <a:pt x="0" y="222"/>
                    </a:moveTo>
                    <a:lnTo>
                      <a:pt x="68" y="333"/>
                    </a:lnTo>
                    <a:lnTo>
                      <a:pt x="99" y="136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9" name="Freeform 5796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16"/>
                  <a:gd name="T1" fmla="*/ 321031 h 54"/>
                  <a:gd name="T2" fmla="*/ 99730 w 16"/>
                  <a:gd name="T3" fmla="*/ 481660 h 54"/>
                  <a:gd name="T4" fmla="*/ 145214 w 16"/>
                  <a:gd name="T5" fmla="*/ 196754 h 54"/>
                  <a:gd name="T6" fmla="*/ 45484 w 16"/>
                  <a:gd name="T7" fmla="*/ 0 h 54"/>
                  <a:gd name="T8" fmla="*/ 0 w 16"/>
                  <a:gd name="T9" fmla="*/ 32103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6"/>
                    </a:moveTo>
                    <a:lnTo>
                      <a:pt x="11" y="54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Freeform 5797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99"/>
                  <a:gd name="T1" fmla="*/ 49 h 61"/>
                  <a:gd name="T2" fmla="*/ 68 w 99"/>
                  <a:gd name="T3" fmla="*/ 61 h 61"/>
                  <a:gd name="T4" fmla="*/ 99 w 99"/>
                  <a:gd name="T5" fmla="*/ 12 h 61"/>
                  <a:gd name="T6" fmla="*/ 31 w 99"/>
                  <a:gd name="T7" fmla="*/ 0 h 61"/>
                  <a:gd name="T8" fmla="*/ 0 w 99"/>
                  <a:gd name="T9" fmla="*/ 49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9"/>
                    </a:moveTo>
                    <a:lnTo>
                      <a:pt x="68" y="6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Freeform 5798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16"/>
                  <a:gd name="T1" fmla="*/ 67869 h 10"/>
                  <a:gd name="T2" fmla="*/ 99730 w 16"/>
                  <a:gd name="T3" fmla="*/ 84430 h 10"/>
                  <a:gd name="T4" fmla="*/ 145214 w 16"/>
                  <a:gd name="T5" fmla="*/ 16562 h 10"/>
                  <a:gd name="T6" fmla="*/ 45484 w 16"/>
                  <a:gd name="T7" fmla="*/ 0 h 10"/>
                  <a:gd name="T8" fmla="*/ 0 w 16"/>
                  <a:gd name="T9" fmla="*/ 6786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1" y="10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2" name="Freeform 5799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3" name="Freeform 5800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4" name="Freeform 5801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05"/>
                  <a:gd name="T1" fmla="*/ 210 h 303"/>
                  <a:gd name="T2" fmla="*/ 74 w 105"/>
                  <a:gd name="T3" fmla="*/ 303 h 303"/>
                  <a:gd name="T4" fmla="*/ 105 w 105"/>
                  <a:gd name="T5" fmla="*/ 105 h 303"/>
                  <a:gd name="T6" fmla="*/ 31 w 105"/>
                  <a:gd name="T7" fmla="*/ 0 h 303"/>
                  <a:gd name="T8" fmla="*/ 0 w 105"/>
                  <a:gd name="T9" fmla="*/ 21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3"/>
                  <a:gd name="T17" fmla="*/ 105 w 105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3">
                    <a:moveTo>
                      <a:pt x="0" y="210"/>
                    </a:moveTo>
                    <a:lnTo>
                      <a:pt x="74" y="303"/>
                    </a:lnTo>
                    <a:lnTo>
                      <a:pt x="105" y="105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5" name="Freeform 5802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7"/>
                  <a:gd name="T1" fmla="*/ 307162 h 49"/>
                  <a:gd name="T2" fmla="*/ 107693 w 17"/>
                  <a:gd name="T3" fmla="*/ 443097 h 49"/>
                  <a:gd name="T4" fmla="*/ 152936 w 17"/>
                  <a:gd name="T5" fmla="*/ 153448 h 49"/>
                  <a:gd name="T6" fmla="*/ 45014 w 17"/>
                  <a:gd name="T7" fmla="*/ 0 h 49"/>
                  <a:gd name="T8" fmla="*/ 0 w 17"/>
                  <a:gd name="T9" fmla="*/ 307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9"/>
                  <a:gd name="T17" fmla="*/ 17 w 1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9">
                    <a:moveTo>
                      <a:pt x="0" y="34"/>
                    </a:moveTo>
                    <a:lnTo>
                      <a:pt x="12" y="49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Freeform 5803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05"/>
                  <a:gd name="T1" fmla="*/ 61 h 92"/>
                  <a:gd name="T2" fmla="*/ 74 w 105"/>
                  <a:gd name="T3" fmla="*/ 92 h 92"/>
                  <a:gd name="T4" fmla="*/ 105 w 105"/>
                  <a:gd name="T5" fmla="*/ 37 h 92"/>
                  <a:gd name="T6" fmla="*/ 37 w 105"/>
                  <a:gd name="T7" fmla="*/ 0 h 92"/>
                  <a:gd name="T8" fmla="*/ 0 w 105"/>
                  <a:gd name="T9" fmla="*/ 6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61"/>
                    </a:moveTo>
                    <a:lnTo>
                      <a:pt x="74" y="92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7" name="Freeform 5804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7"/>
                  <a:gd name="T1" fmla="*/ 86296 h 15"/>
                  <a:gd name="T2" fmla="*/ 107693 w 17"/>
                  <a:gd name="T3" fmla="*/ 130119 h 15"/>
                  <a:gd name="T4" fmla="*/ 152936 w 17"/>
                  <a:gd name="T5" fmla="*/ 52366 h 15"/>
                  <a:gd name="T6" fmla="*/ 53945 w 17"/>
                  <a:gd name="T7" fmla="*/ 0 h 15"/>
                  <a:gd name="T8" fmla="*/ 0 w 17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8" name="Freeform 5805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99"/>
                  <a:gd name="T1" fmla="*/ 185 h 253"/>
                  <a:gd name="T2" fmla="*/ 68 w 99"/>
                  <a:gd name="T3" fmla="*/ 253 h 253"/>
                  <a:gd name="T4" fmla="*/ 99 w 99"/>
                  <a:gd name="T5" fmla="*/ 68 h 253"/>
                  <a:gd name="T6" fmla="*/ 31 w 99"/>
                  <a:gd name="T7" fmla="*/ 0 h 253"/>
                  <a:gd name="T8" fmla="*/ 0 w 99"/>
                  <a:gd name="T9" fmla="*/ 185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85"/>
                    </a:moveTo>
                    <a:lnTo>
                      <a:pt x="68" y="253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Freeform 5806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16"/>
                  <a:gd name="T1" fmla="*/ 268334 h 41"/>
                  <a:gd name="T2" fmla="*/ 99730 w 16"/>
                  <a:gd name="T3" fmla="*/ 366807 h 41"/>
                  <a:gd name="T4" fmla="*/ 145214 w 16"/>
                  <a:gd name="T5" fmla="*/ 98701 h 41"/>
                  <a:gd name="T6" fmla="*/ 45484 w 16"/>
                  <a:gd name="T7" fmla="*/ 0 h 41"/>
                  <a:gd name="T8" fmla="*/ 0 w 16"/>
                  <a:gd name="T9" fmla="*/ 26833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30"/>
                    </a:moveTo>
                    <a:lnTo>
                      <a:pt x="11" y="41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0" name="Freeform 5807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1" name="Freeform 5808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2" name="Freeform 5809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99"/>
                  <a:gd name="T1" fmla="*/ 80 h 123"/>
                  <a:gd name="T2" fmla="*/ 68 w 99"/>
                  <a:gd name="T3" fmla="*/ 123 h 123"/>
                  <a:gd name="T4" fmla="*/ 99 w 99"/>
                  <a:gd name="T5" fmla="*/ 55 h 123"/>
                  <a:gd name="T6" fmla="*/ 31 w 99"/>
                  <a:gd name="T7" fmla="*/ 0 h 123"/>
                  <a:gd name="T8" fmla="*/ 0 w 99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Freeform 5810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16"/>
                  <a:gd name="T1" fmla="*/ 114452 h 20"/>
                  <a:gd name="T2" fmla="*/ 99730 w 16"/>
                  <a:gd name="T3" fmla="*/ 175835 h 20"/>
                  <a:gd name="T4" fmla="*/ 145214 w 16"/>
                  <a:gd name="T5" fmla="*/ 78634 h 20"/>
                  <a:gd name="T6" fmla="*/ 45484 w 16"/>
                  <a:gd name="T7" fmla="*/ 0 h 20"/>
                  <a:gd name="T8" fmla="*/ 0 w 16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Freeform 5811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30 h 185"/>
                  <a:gd name="T6" fmla="*/ 31 w 99"/>
                  <a:gd name="T7" fmla="*/ 0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5" name="Freeform 5812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44795 h 30"/>
                  <a:gd name="T6" fmla="*/ 45484 w 16"/>
                  <a:gd name="T7" fmla="*/ 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Freeform 5813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Freeform 5814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8" name="Freeform 5815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05"/>
                  <a:gd name="T1" fmla="*/ 111 h 166"/>
                  <a:gd name="T2" fmla="*/ 74 w 105"/>
                  <a:gd name="T3" fmla="*/ 166 h 166"/>
                  <a:gd name="T4" fmla="*/ 105 w 105"/>
                  <a:gd name="T5" fmla="*/ 86 h 166"/>
                  <a:gd name="T6" fmla="*/ 37 w 105"/>
                  <a:gd name="T7" fmla="*/ 0 h 166"/>
                  <a:gd name="T8" fmla="*/ 0 w 105"/>
                  <a:gd name="T9" fmla="*/ 111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111"/>
                    </a:moveTo>
                    <a:lnTo>
                      <a:pt x="74" y="166"/>
                    </a:lnTo>
                    <a:lnTo>
                      <a:pt x="105" y="8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9" name="Freeform 5816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7"/>
                  <a:gd name="T1" fmla="*/ 158493 h 27"/>
                  <a:gd name="T2" fmla="*/ 107693 w 17"/>
                  <a:gd name="T3" fmla="*/ 237269 h 27"/>
                  <a:gd name="T4" fmla="*/ 152936 w 17"/>
                  <a:gd name="T5" fmla="*/ 122926 h 27"/>
                  <a:gd name="T6" fmla="*/ 53945 w 17"/>
                  <a:gd name="T7" fmla="*/ 0 h 27"/>
                  <a:gd name="T8" fmla="*/ 0 w 17"/>
                  <a:gd name="T9" fmla="*/ 15849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8"/>
                    </a:moveTo>
                    <a:lnTo>
                      <a:pt x="12" y="27"/>
                    </a:lnTo>
                    <a:lnTo>
                      <a:pt x="17" y="14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0" name="Freeform 5817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98"/>
                  <a:gd name="T1" fmla="*/ 111 h 136"/>
                  <a:gd name="T2" fmla="*/ 68 w 98"/>
                  <a:gd name="T3" fmla="*/ 136 h 136"/>
                  <a:gd name="T4" fmla="*/ 98 w 98"/>
                  <a:gd name="T5" fmla="*/ 13 h 136"/>
                  <a:gd name="T6" fmla="*/ 30 w 98"/>
                  <a:gd name="T7" fmla="*/ 0 h 136"/>
                  <a:gd name="T8" fmla="*/ 0 w 98"/>
                  <a:gd name="T9" fmla="*/ 111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111"/>
                    </a:moveTo>
                    <a:lnTo>
                      <a:pt x="68" y="136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Freeform 5818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16"/>
                  <a:gd name="T1" fmla="*/ 162069 h 22"/>
                  <a:gd name="T2" fmla="*/ 94203 w 16"/>
                  <a:gd name="T3" fmla="*/ 198677 h 22"/>
                  <a:gd name="T4" fmla="*/ 137868 w 16"/>
                  <a:gd name="T5" fmla="*/ 17464 h 22"/>
                  <a:gd name="T6" fmla="*/ 43671 w 16"/>
                  <a:gd name="T7" fmla="*/ 0 h 22"/>
                  <a:gd name="T8" fmla="*/ 0 w 16"/>
                  <a:gd name="T9" fmla="*/ 16206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8"/>
                    </a:moveTo>
                    <a:lnTo>
                      <a:pt x="11" y="2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" name="Freeform 5819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Freeform 5820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Freeform 5821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98"/>
                  <a:gd name="T1" fmla="*/ 142 h 210"/>
                  <a:gd name="T2" fmla="*/ 67 w 98"/>
                  <a:gd name="T3" fmla="*/ 210 h 210"/>
                  <a:gd name="T4" fmla="*/ 98 w 98"/>
                  <a:gd name="T5" fmla="*/ 105 h 210"/>
                  <a:gd name="T6" fmla="*/ 30 w 98"/>
                  <a:gd name="T7" fmla="*/ 0 h 210"/>
                  <a:gd name="T8" fmla="*/ 0 w 98"/>
                  <a:gd name="T9" fmla="*/ 142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10"/>
                  <a:gd name="T17" fmla="*/ 98 w 98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10">
                    <a:moveTo>
                      <a:pt x="0" y="142"/>
                    </a:moveTo>
                    <a:lnTo>
                      <a:pt x="67" y="210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5" name="Freeform 5822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16"/>
                  <a:gd name="T1" fmla="*/ 206652 h 34"/>
                  <a:gd name="T2" fmla="*/ 94203 w 16"/>
                  <a:gd name="T3" fmla="*/ 305612 h 34"/>
                  <a:gd name="T4" fmla="*/ 137868 w 16"/>
                  <a:gd name="T5" fmla="*/ 152936 h 34"/>
                  <a:gd name="T6" fmla="*/ 43671 w 16"/>
                  <a:gd name="T7" fmla="*/ 0 h 34"/>
                  <a:gd name="T8" fmla="*/ 0 w 16"/>
                  <a:gd name="T9" fmla="*/ 20665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4"/>
                  <a:gd name="T17" fmla="*/ 16 w 1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4">
                    <a:moveTo>
                      <a:pt x="0" y="23"/>
                    </a:moveTo>
                    <a:lnTo>
                      <a:pt x="11" y="34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Freeform 5823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05"/>
                  <a:gd name="T1" fmla="*/ 80 h 93"/>
                  <a:gd name="T2" fmla="*/ 68 w 105"/>
                  <a:gd name="T3" fmla="*/ 93 h 93"/>
                  <a:gd name="T4" fmla="*/ 105 w 105"/>
                  <a:gd name="T5" fmla="*/ 0 h 93"/>
                  <a:gd name="T6" fmla="*/ 37 w 105"/>
                  <a:gd name="T7" fmla="*/ 0 h 93"/>
                  <a:gd name="T8" fmla="*/ 0 w 105"/>
                  <a:gd name="T9" fmla="*/ 8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80"/>
                    </a:moveTo>
                    <a:lnTo>
                      <a:pt x="68" y="93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7" name="Freeform 5824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7"/>
                  <a:gd name="T1" fmla="*/ 119623 h 15"/>
                  <a:gd name="T2" fmla="*/ 98959 w 17"/>
                  <a:gd name="T3" fmla="*/ 137497 h 15"/>
                  <a:gd name="T4" fmla="*/ 152936 w 17"/>
                  <a:gd name="T5" fmla="*/ 0 h 15"/>
                  <a:gd name="T6" fmla="*/ 53945 w 17"/>
                  <a:gd name="T7" fmla="*/ 0 h 15"/>
                  <a:gd name="T8" fmla="*/ 0 w 17"/>
                  <a:gd name="T9" fmla="*/ 1196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3"/>
                    </a:moveTo>
                    <a:lnTo>
                      <a:pt x="11" y="1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Freeform 5825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9" name="Freeform 5826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Freeform 5827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05"/>
                  <a:gd name="T1" fmla="*/ 172 h 259"/>
                  <a:gd name="T2" fmla="*/ 68 w 105"/>
                  <a:gd name="T3" fmla="*/ 259 h 259"/>
                  <a:gd name="T4" fmla="*/ 105 w 105"/>
                  <a:gd name="T5" fmla="*/ 123 h 259"/>
                  <a:gd name="T6" fmla="*/ 30 w 105"/>
                  <a:gd name="T7" fmla="*/ 0 h 259"/>
                  <a:gd name="T8" fmla="*/ 0 w 105"/>
                  <a:gd name="T9" fmla="*/ 172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9"/>
                  <a:gd name="T17" fmla="*/ 105 w 105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9">
                    <a:moveTo>
                      <a:pt x="0" y="172"/>
                    </a:moveTo>
                    <a:lnTo>
                      <a:pt x="68" y="259"/>
                    </a:lnTo>
                    <a:lnTo>
                      <a:pt x="105" y="123"/>
                    </a:lnTo>
                    <a:lnTo>
                      <a:pt x="3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Freeform 5828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7"/>
                  <a:gd name="T1" fmla="*/ 250225 h 42"/>
                  <a:gd name="T2" fmla="*/ 98959 w 17"/>
                  <a:gd name="T3" fmla="*/ 374496 h 42"/>
                  <a:gd name="T4" fmla="*/ 152936 w 17"/>
                  <a:gd name="T5" fmla="*/ 177742 h 42"/>
                  <a:gd name="T6" fmla="*/ 45014 w 17"/>
                  <a:gd name="T7" fmla="*/ 0 h 42"/>
                  <a:gd name="T8" fmla="*/ 0 w 17"/>
                  <a:gd name="T9" fmla="*/ 25022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2"/>
                  <a:gd name="T17" fmla="*/ 17 w 17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2">
                    <a:moveTo>
                      <a:pt x="0" y="28"/>
                    </a:moveTo>
                    <a:lnTo>
                      <a:pt x="11" y="42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" name="Freeform 5829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99"/>
                  <a:gd name="T1" fmla="*/ 62 h 74"/>
                  <a:gd name="T2" fmla="*/ 68 w 99"/>
                  <a:gd name="T3" fmla="*/ 74 h 74"/>
                  <a:gd name="T4" fmla="*/ 99 w 99"/>
                  <a:gd name="T5" fmla="*/ 0 h 74"/>
                  <a:gd name="T6" fmla="*/ 37 w 99"/>
                  <a:gd name="T7" fmla="*/ 0 h 74"/>
                  <a:gd name="T8" fmla="*/ 0 w 99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62"/>
                    </a:moveTo>
                    <a:lnTo>
                      <a:pt x="68" y="74"/>
                    </a:lnTo>
                    <a:lnTo>
                      <a:pt x="99" y="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" name="Freeform 5830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16"/>
                  <a:gd name="T1" fmla="*/ 89596 h 12"/>
                  <a:gd name="T2" fmla="*/ 99730 w 16"/>
                  <a:gd name="T3" fmla="*/ 106936 h 12"/>
                  <a:gd name="T4" fmla="*/ 145214 w 16"/>
                  <a:gd name="T5" fmla="*/ 0 h 12"/>
                  <a:gd name="T6" fmla="*/ 54252 w 16"/>
                  <a:gd name="T7" fmla="*/ 0 h 12"/>
                  <a:gd name="T8" fmla="*/ 0 w 16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" name="Freeform 5831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Freeform 5832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Freeform 5833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05"/>
                  <a:gd name="T1" fmla="*/ 197 h 290"/>
                  <a:gd name="T2" fmla="*/ 74 w 105"/>
                  <a:gd name="T3" fmla="*/ 290 h 290"/>
                  <a:gd name="T4" fmla="*/ 105 w 105"/>
                  <a:gd name="T5" fmla="*/ 123 h 290"/>
                  <a:gd name="T6" fmla="*/ 31 w 105"/>
                  <a:gd name="T7" fmla="*/ 0 h 290"/>
                  <a:gd name="T8" fmla="*/ 0 w 105"/>
                  <a:gd name="T9" fmla="*/ 197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97"/>
                    </a:moveTo>
                    <a:lnTo>
                      <a:pt x="74" y="290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" name="Freeform 5834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7"/>
                  <a:gd name="T1" fmla="*/ 285650 h 47"/>
                  <a:gd name="T2" fmla="*/ 107693 w 17"/>
                  <a:gd name="T3" fmla="*/ 420272 h 47"/>
                  <a:gd name="T4" fmla="*/ 152936 w 17"/>
                  <a:gd name="T5" fmla="*/ 178288 h 47"/>
                  <a:gd name="T6" fmla="*/ 45014 w 17"/>
                  <a:gd name="T7" fmla="*/ 0 h 47"/>
                  <a:gd name="T8" fmla="*/ 0 w 17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32"/>
                    </a:moveTo>
                    <a:lnTo>
                      <a:pt x="12" y="47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" name="Freeform 5835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99"/>
                  <a:gd name="T1" fmla="*/ 49 h 62"/>
                  <a:gd name="T2" fmla="*/ 62 w 99"/>
                  <a:gd name="T3" fmla="*/ 62 h 62"/>
                  <a:gd name="T4" fmla="*/ 99 w 99"/>
                  <a:gd name="T5" fmla="*/ 6 h 62"/>
                  <a:gd name="T6" fmla="*/ 31 w 99"/>
                  <a:gd name="T7" fmla="*/ 0 h 62"/>
                  <a:gd name="T8" fmla="*/ 0 w 99"/>
                  <a:gd name="T9" fmla="*/ 49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9"/>
                    </a:moveTo>
                    <a:lnTo>
                      <a:pt x="62" y="6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9" name="Freeform 5836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16"/>
                  <a:gd name="T1" fmla="*/ 73879 h 10"/>
                  <a:gd name="T2" fmla="*/ 90969 w 16"/>
                  <a:gd name="T3" fmla="*/ 91524 h 10"/>
                  <a:gd name="T4" fmla="*/ 145214 w 16"/>
                  <a:gd name="T5" fmla="*/ 8804 h 10"/>
                  <a:gd name="T6" fmla="*/ 45484 w 16"/>
                  <a:gd name="T7" fmla="*/ 0 h 10"/>
                  <a:gd name="T8" fmla="*/ 0 w 16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0" y="1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0" name="Freeform 5837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" name="Freeform 5838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2" name="Freeform 5839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99"/>
                  <a:gd name="T1" fmla="*/ 198 h 290"/>
                  <a:gd name="T2" fmla="*/ 68 w 99"/>
                  <a:gd name="T3" fmla="*/ 290 h 290"/>
                  <a:gd name="T4" fmla="*/ 99 w 99"/>
                  <a:gd name="T5" fmla="*/ 111 h 290"/>
                  <a:gd name="T6" fmla="*/ 31 w 99"/>
                  <a:gd name="T7" fmla="*/ 0 h 290"/>
                  <a:gd name="T8" fmla="*/ 0 w 99"/>
                  <a:gd name="T9" fmla="*/ 198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98"/>
                    </a:moveTo>
                    <a:lnTo>
                      <a:pt x="68" y="290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3" name="Freeform 5840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16"/>
                  <a:gd name="T1" fmla="*/ 285650 h 47"/>
                  <a:gd name="T2" fmla="*/ 99730 w 16"/>
                  <a:gd name="T3" fmla="*/ 420272 h 47"/>
                  <a:gd name="T4" fmla="*/ 145214 w 16"/>
                  <a:gd name="T5" fmla="*/ 160925 h 47"/>
                  <a:gd name="T6" fmla="*/ 45484 w 16"/>
                  <a:gd name="T7" fmla="*/ 0 h 47"/>
                  <a:gd name="T8" fmla="*/ 0 w 16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2"/>
                    </a:moveTo>
                    <a:lnTo>
                      <a:pt x="11" y="47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4" name="Freeform 5841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5" name="Freeform 5842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6" name="Freeform 5843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99"/>
                  <a:gd name="T1" fmla="*/ 185 h 259"/>
                  <a:gd name="T2" fmla="*/ 68 w 99"/>
                  <a:gd name="T3" fmla="*/ 259 h 259"/>
                  <a:gd name="T4" fmla="*/ 99 w 99"/>
                  <a:gd name="T5" fmla="*/ 86 h 259"/>
                  <a:gd name="T6" fmla="*/ 31 w 99"/>
                  <a:gd name="T7" fmla="*/ 0 h 259"/>
                  <a:gd name="T8" fmla="*/ 0 w 99"/>
                  <a:gd name="T9" fmla="*/ 185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9"/>
                  <a:gd name="T17" fmla="*/ 99 w 99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9">
                    <a:moveTo>
                      <a:pt x="0" y="185"/>
                    </a:moveTo>
                    <a:lnTo>
                      <a:pt x="68" y="259"/>
                    </a:lnTo>
                    <a:lnTo>
                      <a:pt x="99" y="86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7" name="Freeform 5844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16"/>
                  <a:gd name="T1" fmla="*/ 267566 h 42"/>
                  <a:gd name="T2" fmla="*/ 99730 w 16"/>
                  <a:gd name="T3" fmla="*/ 374496 h 42"/>
                  <a:gd name="T4" fmla="*/ 145214 w 16"/>
                  <a:gd name="T5" fmla="*/ 124277 h 42"/>
                  <a:gd name="T6" fmla="*/ 45484 w 16"/>
                  <a:gd name="T7" fmla="*/ 0 h 42"/>
                  <a:gd name="T8" fmla="*/ 0 w 16"/>
                  <a:gd name="T9" fmla="*/ 26756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30"/>
                    </a:moveTo>
                    <a:lnTo>
                      <a:pt x="11" y="42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8" name="Freeform 5845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9" name="Freeform 5846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0" name="Freeform 5847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05"/>
                  <a:gd name="T1" fmla="*/ 155 h 210"/>
                  <a:gd name="T2" fmla="*/ 68 w 105"/>
                  <a:gd name="T3" fmla="*/ 210 h 210"/>
                  <a:gd name="T4" fmla="*/ 105 w 105"/>
                  <a:gd name="T5" fmla="*/ 56 h 210"/>
                  <a:gd name="T6" fmla="*/ 31 w 105"/>
                  <a:gd name="T7" fmla="*/ 0 h 210"/>
                  <a:gd name="T8" fmla="*/ 0 w 105"/>
                  <a:gd name="T9" fmla="*/ 155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0"/>
                  <a:gd name="T17" fmla="*/ 105 w 105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0">
                    <a:moveTo>
                      <a:pt x="0" y="155"/>
                    </a:moveTo>
                    <a:lnTo>
                      <a:pt x="68" y="210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1" name="Freeform 5848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7"/>
                  <a:gd name="T1" fmla="*/ 224089 h 34"/>
                  <a:gd name="T2" fmla="*/ 98959 w 17"/>
                  <a:gd name="T3" fmla="*/ 305612 h 34"/>
                  <a:gd name="T4" fmla="*/ 152936 w 17"/>
                  <a:gd name="T5" fmla="*/ 81523 h 34"/>
                  <a:gd name="T6" fmla="*/ 45014 w 17"/>
                  <a:gd name="T7" fmla="*/ 0 h 34"/>
                  <a:gd name="T8" fmla="*/ 0 w 17"/>
                  <a:gd name="T9" fmla="*/ 22408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25"/>
                    </a:moveTo>
                    <a:lnTo>
                      <a:pt x="11" y="34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2" name="Freeform 5849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3" name="Freeform 5850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4" name="Freeform 5851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99"/>
                  <a:gd name="T1" fmla="*/ 80 h 124"/>
                  <a:gd name="T2" fmla="*/ 68 w 99"/>
                  <a:gd name="T3" fmla="*/ 124 h 124"/>
                  <a:gd name="T4" fmla="*/ 99 w 99"/>
                  <a:gd name="T5" fmla="*/ 56 h 124"/>
                  <a:gd name="T6" fmla="*/ 31 w 99"/>
                  <a:gd name="T7" fmla="*/ 0 h 124"/>
                  <a:gd name="T8" fmla="*/ 0 w 99"/>
                  <a:gd name="T9" fmla="*/ 8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80"/>
                    </a:moveTo>
                    <a:lnTo>
                      <a:pt x="68" y="124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5" name="Freeform 5852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16"/>
                  <a:gd name="T1" fmla="*/ 119623 h 20"/>
                  <a:gd name="T2" fmla="*/ 99730 w 16"/>
                  <a:gd name="T3" fmla="*/ 183284 h 20"/>
                  <a:gd name="T4" fmla="*/ 145214 w 16"/>
                  <a:gd name="T5" fmla="*/ 82683 h 20"/>
                  <a:gd name="T6" fmla="*/ 45484 w 16"/>
                  <a:gd name="T7" fmla="*/ 0 h 20"/>
                  <a:gd name="T8" fmla="*/ 0 w 16"/>
                  <a:gd name="T9" fmla="*/ 11962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6" name="Freeform 5853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98"/>
                  <a:gd name="T1" fmla="*/ 123 h 160"/>
                  <a:gd name="T2" fmla="*/ 67 w 98"/>
                  <a:gd name="T3" fmla="*/ 160 h 160"/>
                  <a:gd name="T4" fmla="*/ 98 w 98"/>
                  <a:gd name="T5" fmla="*/ 31 h 160"/>
                  <a:gd name="T6" fmla="*/ 30 w 98"/>
                  <a:gd name="T7" fmla="*/ 0 h 160"/>
                  <a:gd name="T8" fmla="*/ 0 w 98"/>
                  <a:gd name="T9" fmla="*/ 123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0"/>
                  <a:gd name="T17" fmla="*/ 98 w 98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0">
                    <a:moveTo>
                      <a:pt x="0" y="123"/>
                    </a:moveTo>
                    <a:lnTo>
                      <a:pt x="67" y="16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7" name="Freeform 5854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16"/>
                  <a:gd name="T1" fmla="*/ 176400 h 26"/>
                  <a:gd name="T2" fmla="*/ 94203 w 16"/>
                  <a:gd name="T3" fmla="*/ 229569 h 26"/>
                  <a:gd name="T4" fmla="*/ 137868 w 16"/>
                  <a:gd name="T5" fmla="*/ 44498 h 26"/>
                  <a:gd name="T6" fmla="*/ 43671 w 16"/>
                  <a:gd name="T7" fmla="*/ 0 h 26"/>
                  <a:gd name="T8" fmla="*/ 0 w 16"/>
                  <a:gd name="T9" fmla="*/ 17640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20"/>
                    </a:moveTo>
                    <a:lnTo>
                      <a:pt x="11" y="2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8" name="Freeform 5855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9" name="Freeform 5856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0" name="Freeform 5857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74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1" name="Freeform 5858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06037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2" name="Freeform 5859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05"/>
                  <a:gd name="T1" fmla="*/ 93 h 117"/>
                  <a:gd name="T2" fmla="*/ 68 w 105"/>
                  <a:gd name="T3" fmla="*/ 117 h 117"/>
                  <a:gd name="T4" fmla="*/ 105 w 105"/>
                  <a:gd name="T5" fmla="*/ 18 h 117"/>
                  <a:gd name="T6" fmla="*/ 37 w 105"/>
                  <a:gd name="T7" fmla="*/ 0 h 117"/>
                  <a:gd name="T8" fmla="*/ 0 w 105"/>
                  <a:gd name="T9" fmla="*/ 93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93"/>
                    </a:moveTo>
                    <a:lnTo>
                      <a:pt x="68" y="11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3" name="Freeform 5860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7"/>
                  <a:gd name="T1" fmla="*/ 132413 h 19"/>
                  <a:gd name="T2" fmla="*/ 98959 w 17"/>
                  <a:gd name="T3" fmla="*/ 168135 h 19"/>
                  <a:gd name="T4" fmla="*/ 152936 w 17"/>
                  <a:gd name="T5" fmla="*/ 25937 h 19"/>
                  <a:gd name="T6" fmla="*/ 53945 w 17"/>
                  <a:gd name="T7" fmla="*/ 0 h 19"/>
                  <a:gd name="T8" fmla="*/ 0 w 17"/>
                  <a:gd name="T9" fmla="*/ 1324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5"/>
                    </a:moveTo>
                    <a:lnTo>
                      <a:pt x="11" y="1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4" name="Freeform 5861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5" name="Freeform 5862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6" name="Freeform 5863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05"/>
                  <a:gd name="T1" fmla="*/ 136 h 204"/>
                  <a:gd name="T2" fmla="*/ 74 w 105"/>
                  <a:gd name="T3" fmla="*/ 204 h 204"/>
                  <a:gd name="T4" fmla="*/ 105 w 105"/>
                  <a:gd name="T5" fmla="*/ 99 h 204"/>
                  <a:gd name="T6" fmla="*/ 37 w 105"/>
                  <a:gd name="T7" fmla="*/ 0 h 204"/>
                  <a:gd name="T8" fmla="*/ 0 w 105"/>
                  <a:gd name="T9" fmla="*/ 136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6"/>
                    </a:moveTo>
                    <a:lnTo>
                      <a:pt x="74" y="204"/>
                    </a:lnTo>
                    <a:lnTo>
                      <a:pt x="105" y="99"/>
                    </a:lnTo>
                    <a:lnTo>
                      <a:pt x="37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7" name="Freeform 5864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7"/>
                  <a:gd name="T1" fmla="*/ 198677 h 33"/>
                  <a:gd name="T2" fmla="*/ 107693 w 17"/>
                  <a:gd name="T3" fmla="*/ 297883 h 33"/>
                  <a:gd name="T4" fmla="*/ 152936 w 17"/>
                  <a:gd name="T5" fmla="*/ 144568 h 33"/>
                  <a:gd name="T6" fmla="*/ 53945 w 17"/>
                  <a:gd name="T7" fmla="*/ 0 h 33"/>
                  <a:gd name="T8" fmla="*/ 0 w 17"/>
                  <a:gd name="T9" fmla="*/ 19867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2"/>
                    </a:moveTo>
                    <a:lnTo>
                      <a:pt x="12" y="33"/>
                    </a:lnTo>
                    <a:lnTo>
                      <a:pt x="17" y="16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8" name="Freeform 5865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8 w 99"/>
                  <a:gd name="T3" fmla="*/ 92 h 92"/>
                  <a:gd name="T4" fmla="*/ 99 w 99"/>
                  <a:gd name="T5" fmla="*/ 12 h 92"/>
                  <a:gd name="T6" fmla="*/ 31 w 99"/>
                  <a:gd name="T7" fmla="*/ 0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8" y="92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9" name="Freeform 5866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9730 w 16"/>
                  <a:gd name="T3" fmla="*/ 130119 h 15"/>
                  <a:gd name="T4" fmla="*/ 145214 w 16"/>
                  <a:gd name="T5" fmla="*/ 17081 h 15"/>
                  <a:gd name="T6" fmla="*/ 45484 w 16"/>
                  <a:gd name="T7" fmla="*/ 0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1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0" name="Freeform 5867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1" name="Freeform 5868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Freeform 5869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99"/>
                  <a:gd name="T1" fmla="*/ 167 h 241"/>
                  <a:gd name="T2" fmla="*/ 68 w 99"/>
                  <a:gd name="T3" fmla="*/ 241 h 241"/>
                  <a:gd name="T4" fmla="*/ 99 w 99"/>
                  <a:gd name="T5" fmla="*/ 111 h 241"/>
                  <a:gd name="T6" fmla="*/ 31 w 99"/>
                  <a:gd name="T7" fmla="*/ 0 h 241"/>
                  <a:gd name="T8" fmla="*/ 0 w 99"/>
                  <a:gd name="T9" fmla="*/ 167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1"/>
                  <a:gd name="T17" fmla="*/ 99 w 9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1">
                    <a:moveTo>
                      <a:pt x="0" y="167"/>
                    </a:moveTo>
                    <a:lnTo>
                      <a:pt x="68" y="241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7" name="Group 5870"/>
            <p:cNvGrpSpPr>
              <a:grpSpLocks/>
            </p:cNvGrpSpPr>
            <p:nvPr/>
          </p:nvGrpSpPr>
          <p:grpSpPr bwMode="auto">
            <a:xfrm>
              <a:off x="1132" y="2854"/>
              <a:ext cx="3440" cy="476"/>
              <a:chOff x="1132" y="2854"/>
              <a:chExt cx="3440" cy="476"/>
            </a:xfrm>
          </p:grpSpPr>
          <p:sp>
            <p:nvSpPr>
              <p:cNvPr id="15423" name="Freeform 5871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16"/>
                  <a:gd name="T1" fmla="*/ 243515 h 39"/>
                  <a:gd name="T2" fmla="*/ 99730 w 16"/>
                  <a:gd name="T3" fmla="*/ 351347 h 39"/>
                  <a:gd name="T4" fmla="*/ 145214 w 16"/>
                  <a:gd name="T5" fmla="*/ 161872 h 39"/>
                  <a:gd name="T6" fmla="*/ 45484 w 16"/>
                  <a:gd name="T7" fmla="*/ 0 h 39"/>
                  <a:gd name="T8" fmla="*/ 0 w 16"/>
                  <a:gd name="T9" fmla="*/ 24351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9"/>
                  <a:gd name="T17" fmla="*/ 16 w 16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9">
                    <a:moveTo>
                      <a:pt x="0" y="27"/>
                    </a:moveTo>
                    <a:lnTo>
                      <a:pt x="11" y="39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5872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13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13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5873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17341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5874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5875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5876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99"/>
                  <a:gd name="T1" fmla="*/ 179 h 253"/>
                  <a:gd name="T2" fmla="*/ 68 w 99"/>
                  <a:gd name="T3" fmla="*/ 253 h 253"/>
                  <a:gd name="T4" fmla="*/ 99 w 99"/>
                  <a:gd name="T5" fmla="*/ 111 h 253"/>
                  <a:gd name="T6" fmla="*/ 31 w 99"/>
                  <a:gd name="T7" fmla="*/ 0 h 253"/>
                  <a:gd name="T8" fmla="*/ 0 w 99"/>
                  <a:gd name="T9" fmla="*/ 179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79"/>
                    </a:moveTo>
                    <a:lnTo>
                      <a:pt x="68" y="253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5877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16"/>
                  <a:gd name="T1" fmla="*/ 259652 h 41"/>
                  <a:gd name="T2" fmla="*/ 99730 w 16"/>
                  <a:gd name="T3" fmla="*/ 366807 h 41"/>
                  <a:gd name="T4" fmla="*/ 145214 w 16"/>
                  <a:gd name="T5" fmla="*/ 160957 h 41"/>
                  <a:gd name="T6" fmla="*/ 45484 w 16"/>
                  <a:gd name="T7" fmla="*/ 0 h 41"/>
                  <a:gd name="T8" fmla="*/ 0 w 16"/>
                  <a:gd name="T9" fmla="*/ 2596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9"/>
                    </a:moveTo>
                    <a:lnTo>
                      <a:pt x="11" y="41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5878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05"/>
                  <a:gd name="T1" fmla="*/ 50 h 62"/>
                  <a:gd name="T2" fmla="*/ 68 w 105"/>
                  <a:gd name="T3" fmla="*/ 62 h 62"/>
                  <a:gd name="T4" fmla="*/ 105 w 105"/>
                  <a:gd name="T5" fmla="*/ 12 h 62"/>
                  <a:gd name="T6" fmla="*/ 37 w 105"/>
                  <a:gd name="T7" fmla="*/ 0 h 62"/>
                  <a:gd name="T8" fmla="*/ 0 w 105"/>
                  <a:gd name="T9" fmla="*/ 5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50"/>
                    </a:moveTo>
                    <a:lnTo>
                      <a:pt x="68" y="62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5879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7"/>
                  <a:gd name="T1" fmla="*/ 73879 h 10"/>
                  <a:gd name="T2" fmla="*/ 98959 w 17"/>
                  <a:gd name="T3" fmla="*/ 91524 h 10"/>
                  <a:gd name="T4" fmla="*/ 152936 w 17"/>
                  <a:gd name="T5" fmla="*/ 17645 h 10"/>
                  <a:gd name="T6" fmla="*/ 53945 w 17"/>
                  <a:gd name="T7" fmla="*/ 0 h 10"/>
                  <a:gd name="T8" fmla="*/ 0 w 17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8"/>
                    </a:moveTo>
                    <a:lnTo>
                      <a:pt x="11" y="10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Freeform 5880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Freeform 5881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5882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05"/>
                  <a:gd name="T1" fmla="*/ 173 h 247"/>
                  <a:gd name="T2" fmla="*/ 68 w 105"/>
                  <a:gd name="T3" fmla="*/ 247 h 247"/>
                  <a:gd name="T4" fmla="*/ 105 w 105"/>
                  <a:gd name="T5" fmla="*/ 93 h 247"/>
                  <a:gd name="T6" fmla="*/ 31 w 105"/>
                  <a:gd name="T7" fmla="*/ 0 h 247"/>
                  <a:gd name="T8" fmla="*/ 0 w 105"/>
                  <a:gd name="T9" fmla="*/ 173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173"/>
                    </a:moveTo>
                    <a:lnTo>
                      <a:pt x="68" y="247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5883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7"/>
                  <a:gd name="T1" fmla="*/ 251471 h 40"/>
                  <a:gd name="T2" fmla="*/ 98959 w 17"/>
                  <a:gd name="T3" fmla="*/ 359076 h 40"/>
                  <a:gd name="T4" fmla="*/ 152936 w 17"/>
                  <a:gd name="T5" fmla="*/ 135134 h 40"/>
                  <a:gd name="T6" fmla="*/ 45014 w 17"/>
                  <a:gd name="T7" fmla="*/ 0 h 40"/>
                  <a:gd name="T8" fmla="*/ 0 w 17"/>
                  <a:gd name="T9" fmla="*/ 25147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28"/>
                    </a:moveTo>
                    <a:lnTo>
                      <a:pt x="11" y="40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Freeform 5884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74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5885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107693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5886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68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68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5887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98718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1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5888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5889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5890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Freeform 5891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5892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99"/>
                  <a:gd name="T1" fmla="*/ 129 h 172"/>
                  <a:gd name="T2" fmla="*/ 68 w 99"/>
                  <a:gd name="T3" fmla="*/ 172 h 172"/>
                  <a:gd name="T4" fmla="*/ 99 w 99"/>
                  <a:gd name="T5" fmla="*/ 43 h 172"/>
                  <a:gd name="T6" fmla="*/ 31 w 99"/>
                  <a:gd name="T7" fmla="*/ 0 h 172"/>
                  <a:gd name="T8" fmla="*/ 0 w 99"/>
                  <a:gd name="T9" fmla="*/ 12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2"/>
                  <a:gd name="T17" fmla="*/ 99 w 99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2">
                    <a:moveTo>
                      <a:pt x="0" y="129"/>
                    </a:moveTo>
                    <a:lnTo>
                      <a:pt x="68" y="17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5893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16"/>
                  <a:gd name="T1" fmla="*/ 183579 h 28"/>
                  <a:gd name="T2" fmla="*/ 99730 w 16"/>
                  <a:gd name="T3" fmla="*/ 245014 h 28"/>
                  <a:gd name="T4" fmla="*/ 145214 w 16"/>
                  <a:gd name="T5" fmla="*/ 61207 h 28"/>
                  <a:gd name="T6" fmla="*/ 45484 w 16"/>
                  <a:gd name="T7" fmla="*/ 0 h 28"/>
                  <a:gd name="T8" fmla="*/ 0 w 16"/>
                  <a:gd name="T9" fmla="*/ 18357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21"/>
                    </a:moveTo>
                    <a:lnTo>
                      <a:pt x="11" y="2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Freeform 5894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5895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5896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05"/>
                  <a:gd name="T1" fmla="*/ 86 h 123"/>
                  <a:gd name="T2" fmla="*/ 68 w 105"/>
                  <a:gd name="T3" fmla="*/ 123 h 123"/>
                  <a:gd name="T4" fmla="*/ 105 w 105"/>
                  <a:gd name="T5" fmla="*/ 55 h 123"/>
                  <a:gd name="T6" fmla="*/ 31 w 105"/>
                  <a:gd name="T7" fmla="*/ 0 h 123"/>
                  <a:gd name="T8" fmla="*/ 0 w 105"/>
                  <a:gd name="T9" fmla="*/ 8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6"/>
                    </a:moveTo>
                    <a:lnTo>
                      <a:pt x="68" y="123"/>
                    </a:lnTo>
                    <a:lnTo>
                      <a:pt x="105" y="55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5897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7"/>
                  <a:gd name="T1" fmla="*/ 123037 h 20"/>
                  <a:gd name="T2" fmla="*/ 98959 w 17"/>
                  <a:gd name="T3" fmla="*/ 175835 h 20"/>
                  <a:gd name="T4" fmla="*/ 152936 w 17"/>
                  <a:gd name="T5" fmla="*/ 78634 h 20"/>
                  <a:gd name="T6" fmla="*/ 45014 w 17"/>
                  <a:gd name="T7" fmla="*/ 0 h 20"/>
                  <a:gd name="T8" fmla="*/ 0 w 17"/>
                  <a:gd name="T9" fmla="*/ 12303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4"/>
                    </a:moveTo>
                    <a:lnTo>
                      <a:pt x="11" y="20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5898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05"/>
                  <a:gd name="T1" fmla="*/ 99 h 136"/>
                  <a:gd name="T2" fmla="*/ 67 w 105"/>
                  <a:gd name="T3" fmla="*/ 136 h 136"/>
                  <a:gd name="T4" fmla="*/ 105 w 105"/>
                  <a:gd name="T5" fmla="*/ 25 h 136"/>
                  <a:gd name="T6" fmla="*/ 37 w 105"/>
                  <a:gd name="T7" fmla="*/ 0 h 136"/>
                  <a:gd name="T8" fmla="*/ 0 w 105"/>
                  <a:gd name="T9" fmla="*/ 9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6"/>
                  <a:gd name="T17" fmla="*/ 105 w 105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6">
                    <a:moveTo>
                      <a:pt x="0" y="99"/>
                    </a:moveTo>
                    <a:lnTo>
                      <a:pt x="67" y="13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5899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7"/>
                  <a:gd name="T1" fmla="*/ 144568 h 22"/>
                  <a:gd name="T2" fmla="*/ 98959 w 17"/>
                  <a:gd name="T3" fmla="*/ 198677 h 22"/>
                  <a:gd name="T4" fmla="*/ 152936 w 17"/>
                  <a:gd name="T5" fmla="*/ 36609 h 22"/>
                  <a:gd name="T6" fmla="*/ 53945 w 17"/>
                  <a:gd name="T7" fmla="*/ 0 h 22"/>
                  <a:gd name="T8" fmla="*/ 0 w 17"/>
                  <a:gd name="T9" fmla="*/ 14456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6"/>
                    </a:moveTo>
                    <a:lnTo>
                      <a:pt x="11" y="2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5900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5901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5902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98"/>
                  <a:gd name="T1" fmla="*/ 105 h 148"/>
                  <a:gd name="T2" fmla="*/ 68 w 98"/>
                  <a:gd name="T3" fmla="*/ 148 h 148"/>
                  <a:gd name="T4" fmla="*/ 98 w 98"/>
                  <a:gd name="T5" fmla="*/ 68 h 148"/>
                  <a:gd name="T6" fmla="*/ 31 w 98"/>
                  <a:gd name="T7" fmla="*/ 0 h 148"/>
                  <a:gd name="T8" fmla="*/ 0 w 98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05"/>
                    </a:moveTo>
                    <a:lnTo>
                      <a:pt x="68" y="148"/>
                    </a:lnTo>
                    <a:lnTo>
                      <a:pt x="98" y="68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Freeform 5903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16"/>
                  <a:gd name="T1" fmla="*/ 151731 h 24"/>
                  <a:gd name="T2" fmla="*/ 94203 w 16"/>
                  <a:gd name="T3" fmla="*/ 214094 h 24"/>
                  <a:gd name="T4" fmla="*/ 137868 w 16"/>
                  <a:gd name="T5" fmla="*/ 98266 h 24"/>
                  <a:gd name="T6" fmla="*/ 43671 w 16"/>
                  <a:gd name="T7" fmla="*/ 0 h 24"/>
                  <a:gd name="T8" fmla="*/ 0 w 16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5904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99"/>
                  <a:gd name="T1" fmla="*/ 80 h 99"/>
                  <a:gd name="T2" fmla="*/ 68 w 99"/>
                  <a:gd name="T3" fmla="*/ 99 h 99"/>
                  <a:gd name="T4" fmla="*/ 99 w 99"/>
                  <a:gd name="T5" fmla="*/ 13 h 99"/>
                  <a:gd name="T6" fmla="*/ 31 w 99"/>
                  <a:gd name="T7" fmla="*/ 0 h 99"/>
                  <a:gd name="T8" fmla="*/ 0 w 99"/>
                  <a:gd name="T9" fmla="*/ 8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80"/>
                    </a:moveTo>
                    <a:lnTo>
                      <a:pt x="68" y="9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5905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16"/>
                  <a:gd name="T1" fmla="*/ 117266 h 16"/>
                  <a:gd name="T2" fmla="*/ 99730 w 16"/>
                  <a:gd name="T3" fmla="*/ 145214 h 16"/>
                  <a:gd name="T4" fmla="*/ 145214 w 16"/>
                  <a:gd name="T5" fmla="*/ 17535 h 16"/>
                  <a:gd name="T6" fmla="*/ 45484 w 16"/>
                  <a:gd name="T7" fmla="*/ 0 h 16"/>
                  <a:gd name="T8" fmla="*/ 0 w 16"/>
                  <a:gd name="T9" fmla="*/ 11726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3"/>
                    </a:moveTo>
                    <a:lnTo>
                      <a:pt x="11" y="1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5906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Freeform 5907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5908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99"/>
                  <a:gd name="T1" fmla="*/ 130 h 186"/>
                  <a:gd name="T2" fmla="*/ 68 w 99"/>
                  <a:gd name="T3" fmla="*/ 186 h 186"/>
                  <a:gd name="T4" fmla="*/ 99 w 99"/>
                  <a:gd name="T5" fmla="*/ 87 h 186"/>
                  <a:gd name="T6" fmla="*/ 31 w 99"/>
                  <a:gd name="T7" fmla="*/ 0 h 186"/>
                  <a:gd name="T8" fmla="*/ 0 w 99"/>
                  <a:gd name="T9" fmla="*/ 13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6"/>
                  <a:gd name="T17" fmla="*/ 99 w 99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6">
                    <a:moveTo>
                      <a:pt x="0" y="130"/>
                    </a:moveTo>
                    <a:lnTo>
                      <a:pt x="68" y="186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Freeform 5909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16"/>
                  <a:gd name="T1" fmla="*/ 192082 h 30"/>
                  <a:gd name="T2" fmla="*/ 99730 w 16"/>
                  <a:gd name="T3" fmla="*/ 274809 h 30"/>
                  <a:gd name="T4" fmla="*/ 145214 w 16"/>
                  <a:gd name="T5" fmla="*/ 128464 h 30"/>
                  <a:gd name="T6" fmla="*/ 45484 w 16"/>
                  <a:gd name="T7" fmla="*/ 0 h 30"/>
                  <a:gd name="T8" fmla="*/ 0 w 16"/>
                  <a:gd name="T9" fmla="*/ 19208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5910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12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Freeform 5911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17231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5912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Freeform 5913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5914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05"/>
                  <a:gd name="T1" fmla="*/ 142 h 204"/>
                  <a:gd name="T2" fmla="*/ 68 w 105"/>
                  <a:gd name="T3" fmla="*/ 204 h 204"/>
                  <a:gd name="T4" fmla="*/ 105 w 105"/>
                  <a:gd name="T5" fmla="*/ 93 h 204"/>
                  <a:gd name="T6" fmla="*/ 31 w 105"/>
                  <a:gd name="T7" fmla="*/ 0 h 204"/>
                  <a:gd name="T8" fmla="*/ 0 w 105"/>
                  <a:gd name="T9" fmla="*/ 142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42"/>
                    </a:moveTo>
                    <a:lnTo>
                      <a:pt x="68" y="204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5915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7"/>
                  <a:gd name="T1" fmla="*/ 207431 h 33"/>
                  <a:gd name="T2" fmla="*/ 98959 w 17"/>
                  <a:gd name="T3" fmla="*/ 297883 h 33"/>
                  <a:gd name="T4" fmla="*/ 152936 w 17"/>
                  <a:gd name="T5" fmla="*/ 135852 h 33"/>
                  <a:gd name="T6" fmla="*/ 45014 w 17"/>
                  <a:gd name="T7" fmla="*/ 0 h 33"/>
                  <a:gd name="T8" fmla="*/ 0 w 17"/>
                  <a:gd name="T9" fmla="*/ 20743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3"/>
                    </a:moveTo>
                    <a:lnTo>
                      <a:pt x="11" y="33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5916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3 h 68"/>
                  <a:gd name="T6" fmla="*/ 37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Freeform 5917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17464 h 11"/>
                  <a:gd name="T6" fmla="*/ 54252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5918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5919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5920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92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5921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134901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5922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5923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5924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99"/>
                  <a:gd name="T1" fmla="*/ 148 h 204"/>
                  <a:gd name="T2" fmla="*/ 68 w 99"/>
                  <a:gd name="T3" fmla="*/ 204 h 204"/>
                  <a:gd name="T4" fmla="*/ 99 w 99"/>
                  <a:gd name="T5" fmla="*/ 74 h 204"/>
                  <a:gd name="T6" fmla="*/ 31 w 99"/>
                  <a:gd name="T7" fmla="*/ 0 h 204"/>
                  <a:gd name="T8" fmla="*/ 0 w 99"/>
                  <a:gd name="T9" fmla="*/ 148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48"/>
                    </a:moveTo>
                    <a:lnTo>
                      <a:pt x="68" y="204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5925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16"/>
                  <a:gd name="T1" fmla="*/ 216141 h 33"/>
                  <a:gd name="T2" fmla="*/ 99730 w 16"/>
                  <a:gd name="T3" fmla="*/ 297883 h 33"/>
                  <a:gd name="T4" fmla="*/ 145214 w 16"/>
                  <a:gd name="T5" fmla="*/ 107959 h 33"/>
                  <a:gd name="T6" fmla="*/ 45484 w 16"/>
                  <a:gd name="T7" fmla="*/ 0 h 33"/>
                  <a:gd name="T8" fmla="*/ 0 w 16"/>
                  <a:gd name="T9" fmla="*/ 21614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4"/>
                    </a:moveTo>
                    <a:lnTo>
                      <a:pt x="11" y="3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5926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99"/>
                  <a:gd name="T1" fmla="*/ 56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6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5927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5928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99"/>
                  <a:gd name="T1" fmla="*/ 129 h 179"/>
                  <a:gd name="T2" fmla="*/ 68 w 99"/>
                  <a:gd name="T3" fmla="*/ 179 h 179"/>
                  <a:gd name="T4" fmla="*/ 99 w 99"/>
                  <a:gd name="T5" fmla="*/ 55 h 179"/>
                  <a:gd name="T6" fmla="*/ 31 w 99"/>
                  <a:gd name="T7" fmla="*/ 0 h 179"/>
                  <a:gd name="T8" fmla="*/ 0 w 99"/>
                  <a:gd name="T9" fmla="*/ 129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9"/>
                    </a:moveTo>
                    <a:lnTo>
                      <a:pt x="68" y="17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Freeform 5929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16"/>
                  <a:gd name="T1" fmla="*/ 188586 h 29"/>
                  <a:gd name="T2" fmla="*/ 99730 w 16"/>
                  <a:gd name="T3" fmla="*/ 259871 h 29"/>
                  <a:gd name="T4" fmla="*/ 145214 w 16"/>
                  <a:gd name="T5" fmla="*/ 81377 h 29"/>
                  <a:gd name="T6" fmla="*/ 45484 w 16"/>
                  <a:gd name="T7" fmla="*/ 0 h 29"/>
                  <a:gd name="T8" fmla="*/ 0 w 16"/>
                  <a:gd name="T9" fmla="*/ 18858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1"/>
                    </a:moveTo>
                    <a:lnTo>
                      <a:pt x="11" y="2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5930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Freeform 5931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Freeform 5932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05"/>
                  <a:gd name="T1" fmla="*/ 68 h 99"/>
                  <a:gd name="T2" fmla="*/ 74 w 105"/>
                  <a:gd name="T3" fmla="*/ 99 h 99"/>
                  <a:gd name="T4" fmla="*/ 105 w 105"/>
                  <a:gd name="T5" fmla="*/ 44 h 99"/>
                  <a:gd name="T6" fmla="*/ 37 w 105"/>
                  <a:gd name="T7" fmla="*/ 0 h 99"/>
                  <a:gd name="T8" fmla="*/ 0 w 105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8"/>
                    </a:moveTo>
                    <a:lnTo>
                      <a:pt x="74" y="99"/>
                    </a:lnTo>
                    <a:lnTo>
                      <a:pt x="105" y="44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Freeform 5933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7"/>
                  <a:gd name="T1" fmla="*/ 99730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53945 w 17"/>
                  <a:gd name="T7" fmla="*/ 0 h 16"/>
                  <a:gd name="T8" fmla="*/ 0 w 17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5934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5 w 105"/>
                  <a:gd name="T3" fmla="*/ 148 h 148"/>
                  <a:gd name="T4" fmla="*/ 105 w 105"/>
                  <a:gd name="T5" fmla="*/ 37 h 148"/>
                  <a:gd name="T6" fmla="*/ 38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5" y="148"/>
                    </a:lnTo>
                    <a:lnTo>
                      <a:pt x="105" y="37"/>
                    </a:lnTo>
                    <a:lnTo>
                      <a:pt x="38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Freeform 5935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5346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Freeform 5936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Freeform 5937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5938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98"/>
                  <a:gd name="T1" fmla="*/ 80 h 117"/>
                  <a:gd name="T2" fmla="*/ 67 w 98"/>
                  <a:gd name="T3" fmla="*/ 117 h 117"/>
                  <a:gd name="T4" fmla="*/ 98 w 98"/>
                  <a:gd name="T5" fmla="*/ 55 h 117"/>
                  <a:gd name="T6" fmla="*/ 30 w 98"/>
                  <a:gd name="T7" fmla="*/ 0 h 117"/>
                  <a:gd name="T8" fmla="*/ 0 w 98"/>
                  <a:gd name="T9" fmla="*/ 8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7"/>
                  <a:gd name="T17" fmla="*/ 98 w 98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7">
                    <a:moveTo>
                      <a:pt x="0" y="80"/>
                    </a:moveTo>
                    <a:lnTo>
                      <a:pt x="67" y="117"/>
                    </a:lnTo>
                    <a:lnTo>
                      <a:pt x="98" y="55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5939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16"/>
                  <a:gd name="T1" fmla="*/ 115122 h 19"/>
                  <a:gd name="T2" fmla="*/ 94203 w 16"/>
                  <a:gd name="T3" fmla="*/ 168135 h 19"/>
                  <a:gd name="T4" fmla="*/ 137868 w 16"/>
                  <a:gd name="T5" fmla="*/ 79178 h 19"/>
                  <a:gd name="T6" fmla="*/ 43671 w 16"/>
                  <a:gd name="T7" fmla="*/ 0 h 19"/>
                  <a:gd name="T8" fmla="*/ 0 w 16"/>
                  <a:gd name="T9" fmla="*/ 11512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5940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99"/>
                  <a:gd name="T1" fmla="*/ 86 h 117"/>
                  <a:gd name="T2" fmla="*/ 68 w 99"/>
                  <a:gd name="T3" fmla="*/ 117 h 117"/>
                  <a:gd name="T4" fmla="*/ 99 w 99"/>
                  <a:gd name="T5" fmla="*/ 24 h 117"/>
                  <a:gd name="T6" fmla="*/ 31 w 99"/>
                  <a:gd name="T7" fmla="*/ 0 h 117"/>
                  <a:gd name="T8" fmla="*/ 0 w 99"/>
                  <a:gd name="T9" fmla="*/ 8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86"/>
                    </a:moveTo>
                    <a:lnTo>
                      <a:pt x="68" y="11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5941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16"/>
                  <a:gd name="T1" fmla="*/ 123768 h 19"/>
                  <a:gd name="T2" fmla="*/ 99730 w 16"/>
                  <a:gd name="T3" fmla="*/ 168135 h 19"/>
                  <a:gd name="T4" fmla="*/ 145214 w 16"/>
                  <a:gd name="T5" fmla="*/ 35950 h 19"/>
                  <a:gd name="T6" fmla="*/ 45484 w 16"/>
                  <a:gd name="T7" fmla="*/ 0 h 19"/>
                  <a:gd name="T8" fmla="*/ 0 w 16"/>
                  <a:gd name="T9" fmla="*/ 1237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5942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5943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5944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142 h 142"/>
                  <a:gd name="T4" fmla="*/ 105 w 105"/>
                  <a:gd name="T5" fmla="*/ 68 h 142"/>
                  <a:gd name="T6" fmla="*/ 31 w 105"/>
                  <a:gd name="T7" fmla="*/ 0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142"/>
                    </a:lnTo>
                    <a:lnTo>
                      <a:pt x="105" y="68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5945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206406 h 23"/>
                  <a:gd name="T4" fmla="*/ 152936 w 17"/>
                  <a:gd name="T5" fmla="*/ 98838 h 23"/>
                  <a:gd name="T6" fmla="*/ 45014 w 17"/>
                  <a:gd name="T7" fmla="*/ 0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23"/>
                    </a:lnTo>
                    <a:lnTo>
                      <a:pt x="17" y="11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5946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05"/>
                  <a:gd name="T1" fmla="*/ 68 h 86"/>
                  <a:gd name="T2" fmla="*/ 68 w 105"/>
                  <a:gd name="T3" fmla="*/ 86 h 86"/>
                  <a:gd name="T4" fmla="*/ 105 w 105"/>
                  <a:gd name="T5" fmla="*/ 18 h 86"/>
                  <a:gd name="T6" fmla="*/ 37 w 105"/>
                  <a:gd name="T7" fmla="*/ 0 h 86"/>
                  <a:gd name="T8" fmla="*/ 0 w 105"/>
                  <a:gd name="T9" fmla="*/ 68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8"/>
                    </a:moveTo>
                    <a:lnTo>
                      <a:pt x="68" y="86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5947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7"/>
                  <a:gd name="T1" fmla="*/ 96904 h 14"/>
                  <a:gd name="T2" fmla="*/ 98959 w 17"/>
                  <a:gd name="T3" fmla="*/ 122372 h 14"/>
                  <a:gd name="T4" fmla="*/ 152936 w 17"/>
                  <a:gd name="T5" fmla="*/ 25732 h 14"/>
                  <a:gd name="T6" fmla="*/ 53945 w 17"/>
                  <a:gd name="T7" fmla="*/ 0 h 14"/>
                  <a:gd name="T8" fmla="*/ 0 w 17"/>
                  <a:gd name="T9" fmla="*/ 9690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1"/>
                    </a:moveTo>
                    <a:lnTo>
                      <a:pt x="11" y="14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5948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5949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5950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05"/>
                  <a:gd name="T1" fmla="*/ 111 h 161"/>
                  <a:gd name="T2" fmla="*/ 74 w 105"/>
                  <a:gd name="T3" fmla="*/ 161 h 161"/>
                  <a:gd name="T4" fmla="*/ 105 w 105"/>
                  <a:gd name="T5" fmla="*/ 74 h 161"/>
                  <a:gd name="T6" fmla="*/ 37 w 105"/>
                  <a:gd name="T7" fmla="*/ 0 h 161"/>
                  <a:gd name="T8" fmla="*/ 0 w 105"/>
                  <a:gd name="T9" fmla="*/ 11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111"/>
                    </a:moveTo>
                    <a:lnTo>
                      <a:pt x="74" y="161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5951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7"/>
                  <a:gd name="T1" fmla="*/ 163118 h 26"/>
                  <a:gd name="T2" fmla="*/ 107693 w 17"/>
                  <a:gd name="T3" fmla="*/ 236738 h 26"/>
                  <a:gd name="T4" fmla="*/ 152936 w 17"/>
                  <a:gd name="T5" fmla="*/ 108743 h 26"/>
                  <a:gd name="T6" fmla="*/ 53945 w 17"/>
                  <a:gd name="T7" fmla="*/ 0 h 26"/>
                  <a:gd name="T8" fmla="*/ 0 w 17"/>
                  <a:gd name="T9" fmla="*/ 1631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18"/>
                    </a:moveTo>
                    <a:lnTo>
                      <a:pt x="12" y="26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5952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18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5953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5954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5955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5956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99"/>
                  <a:gd name="T1" fmla="*/ 124 h 179"/>
                  <a:gd name="T2" fmla="*/ 68 w 99"/>
                  <a:gd name="T3" fmla="*/ 179 h 179"/>
                  <a:gd name="T4" fmla="*/ 99 w 99"/>
                  <a:gd name="T5" fmla="*/ 74 h 179"/>
                  <a:gd name="T6" fmla="*/ 31 w 99"/>
                  <a:gd name="T7" fmla="*/ 0 h 179"/>
                  <a:gd name="T8" fmla="*/ 0 w 99"/>
                  <a:gd name="T9" fmla="*/ 124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4"/>
                    </a:moveTo>
                    <a:lnTo>
                      <a:pt x="68" y="17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5957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16"/>
                  <a:gd name="T1" fmla="*/ 178494 h 29"/>
                  <a:gd name="T2" fmla="*/ 99730 w 16"/>
                  <a:gd name="T3" fmla="*/ 259871 h 29"/>
                  <a:gd name="T4" fmla="*/ 145214 w 16"/>
                  <a:gd name="T5" fmla="*/ 107474 h 29"/>
                  <a:gd name="T6" fmla="*/ 45484 w 16"/>
                  <a:gd name="T7" fmla="*/ 0 h 29"/>
                  <a:gd name="T8" fmla="*/ 0 w 16"/>
                  <a:gd name="T9" fmla="*/ 17849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0"/>
                    </a:moveTo>
                    <a:lnTo>
                      <a:pt x="11" y="29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5958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12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5959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16506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5960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5961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5962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99"/>
                  <a:gd name="T1" fmla="*/ 130 h 185"/>
                  <a:gd name="T2" fmla="*/ 68 w 99"/>
                  <a:gd name="T3" fmla="*/ 185 h 185"/>
                  <a:gd name="T4" fmla="*/ 99 w 99"/>
                  <a:gd name="T5" fmla="*/ 74 h 185"/>
                  <a:gd name="T6" fmla="*/ 31 w 99"/>
                  <a:gd name="T7" fmla="*/ 0 h 185"/>
                  <a:gd name="T8" fmla="*/ 0 w 99"/>
                  <a:gd name="T9" fmla="*/ 13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30"/>
                    </a:moveTo>
                    <a:lnTo>
                      <a:pt x="68" y="185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5963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16"/>
                  <a:gd name="T1" fmla="*/ 188083 h 30"/>
                  <a:gd name="T2" fmla="*/ 99730 w 16"/>
                  <a:gd name="T3" fmla="*/ 267566 h 30"/>
                  <a:gd name="T4" fmla="*/ 145214 w 16"/>
                  <a:gd name="T5" fmla="*/ 106936 h 30"/>
                  <a:gd name="T6" fmla="*/ 45484 w 16"/>
                  <a:gd name="T7" fmla="*/ 0 h 30"/>
                  <a:gd name="T8" fmla="*/ 0 w 16"/>
                  <a:gd name="T9" fmla="*/ 18808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5964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5965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5966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05"/>
                  <a:gd name="T1" fmla="*/ 124 h 173"/>
                  <a:gd name="T2" fmla="*/ 68 w 105"/>
                  <a:gd name="T3" fmla="*/ 173 h 173"/>
                  <a:gd name="T4" fmla="*/ 105 w 105"/>
                  <a:gd name="T5" fmla="*/ 62 h 173"/>
                  <a:gd name="T6" fmla="*/ 31 w 105"/>
                  <a:gd name="T7" fmla="*/ 0 h 173"/>
                  <a:gd name="T8" fmla="*/ 0 w 105"/>
                  <a:gd name="T9" fmla="*/ 124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3"/>
                  <a:gd name="T17" fmla="*/ 105 w 105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3">
                    <a:moveTo>
                      <a:pt x="0" y="124"/>
                    </a:moveTo>
                    <a:lnTo>
                      <a:pt x="68" y="17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5967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7"/>
                  <a:gd name="T1" fmla="*/ 180680 h 28"/>
                  <a:gd name="T2" fmla="*/ 98959 w 17"/>
                  <a:gd name="T3" fmla="*/ 252141 h 28"/>
                  <a:gd name="T4" fmla="*/ 152936 w 17"/>
                  <a:gd name="T5" fmla="*/ 90325 h 28"/>
                  <a:gd name="T6" fmla="*/ 45014 w 17"/>
                  <a:gd name="T7" fmla="*/ 0 h 28"/>
                  <a:gd name="T8" fmla="*/ 0 w 17"/>
                  <a:gd name="T9" fmla="*/ 18068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8"/>
                  <a:gd name="T17" fmla="*/ 17 w 1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8">
                    <a:moveTo>
                      <a:pt x="0" y="20"/>
                    </a:moveTo>
                    <a:lnTo>
                      <a:pt x="11" y="2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5968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5969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5970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5971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5972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98"/>
                  <a:gd name="T1" fmla="*/ 111 h 148"/>
                  <a:gd name="T2" fmla="*/ 67 w 98"/>
                  <a:gd name="T3" fmla="*/ 148 h 148"/>
                  <a:gd name="T4" fmla="*/ 98 w 98"/>
                  <a:gd name="T5" fmla="*/ 43 h 148"/>
                  <a:gd name="T6" fmla="*/ 30 w 98"/>
                  <a:gd name="T7" fmla="*/ 0 h 148"/>
                  <a:gd name="T8" fmla="*/ 0 w 98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11"/>
                    </a:moveTo>
                    <a:lnTo>
                      <a:pt x="67" y="148"/>
                    </a:lnTo>
                    <a:lnTo>
                      <a:pt x="98" y="4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5973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16"/>
                  <a:gd name="T1" fmla="*/ 160401 h 24"/>
                  <a:gd name="T2" fmla="*/ 94203 w 16"/>
                  <a:gd name="T3" fmla="*/ 214094 h 24"/>
                  <a:gd name="T4" fmla="*/ 137868 w 16"/>
                  <a:gd name="T5" fmla="*/ 62135 h 24"/>
                  <a:gd name="T6" fmla="*/ 43671 w 16"/>
                  <a:gd name="T7" fmla="*/ 0 h 24"/>
                  <a:gd name="T8" fmla="*/ 0 w 16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8"/>
                    </a:moveTo>
                    <a:lnTo>
                      <a:pt x="11" y="24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5974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5975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5976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99"/>
                  <a:gd name="T1" fmla="*/ 62 h 93"/>
                  <a:gd name="T2" fmla="*/ 68 w 99"/>
                  <a:gd name="T3" fmla="*/ 93 h 93"/>
                  <a:gd name="T4" fmla="*/ 99 w 99"/>
                  <a:gd name="T5" fmla="*/ 37 h 93"/>
                  <a:gd name="T6" fmla="*/ 31 w 99"/>
                  <a:gd name="T7" fmla="*/ 0 h 93"/>
                  <a:gd name="T8" fmla="*/ 0 w 99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5977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16"/>
                  <a:gd name="T1" fmla="*/ 91524 h 15"/>
                  <a:gd name="T2" fmla="*/ 99730 w 16"/>
                  <a:gd name="T3" fmla="*/ 137497 h 15"/>
                  <a:gd name="T4" fmla="*/ 145214 w 16"/>
                  <a:gd name="T5" fmla="*/ 54585 h 15"/>
                  <a:gd name="T6" fmla="*/ 45484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5978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98"/>
                  <a:gd name="T1" fmla="*/ 93 h 124"/>
                  <a:gd name="T2" fmla="*/ 68 w 98"/>
                  <a:gd name="T3" fmla="*/ 124 h 124"/>
                  <a:gd name="T4" fmla="*/ 98 w 98"/>
                  <a:gd name="T5" fmla="*/ 37 h 124"/>
                  <a:gd name="T6" fmla="*/ 31 w 98"/>
                  <a:gd name="T7" fmla="*/ 0 h 124"/>
                  <a:gd name="T8" fmla="*/ 0 w 98"/>
                  <a:gd name="T9" fmla="*/ 93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4"/>
                  <a:gd name="T17" fmla="*/ 98 w 98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4">
                    <a:moveTo>
                      <a:pt x="0" y="93"/>
                    </a:moveTo>
                    <a:lnTo>
                      <a:pt x="68" y="124"/>
                    </a:lnTo>
                    <a:lnTo>
                      <a:pt x="98" y="3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5979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16"/>
                  <a:gd name="T1" fmla="*/ 137497 h 20"/>
                  <a:gd name="T2" fmla="*/ 94203 w 16"/>
                  <a:gd name="T3" fmla="*/ 183284 h 20"/>
                  <a:gd name="T4" fmla="*/ 137868 w 16"/>
                  <a:gd name="T5" fmla="*/ 54585 h 20"/>
                  <a:gd name="T6" fmla="*/ 43671 w 16"/>
                  <a:gd name="T7" fmla="*/ 0 h 20"/>
                  <a:gd name="T8" fmla="*/ 0 w 16"/>
                  <a:gd name="T9" fmla="*/ 13749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5"/>
                    </a:moveTo>
                    <a:lnTo>
                      <a:pt x="11" y="20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5980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5981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5982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05"/>
                  <a:gd name="T1" fmla="*/ 74 h 105"/>
                  <a:gd name="T2" fmla="*/ 68 w 105"/>
                  <a:gd name="T3" fmla="*/ 105 h 105"/>
                  <a:gd name="T4" fmla="*/ 105 w 105"/>
                  <a:gd name="T5" fmla="*/ 43 h 105"/>
                  <a:gd name="T6" fmla="*/ 37 w 105"/>
                  <a:gd name="T7" fmla="*/ 0 h 105"/>
                  <a:gd name="T8" fmla="*/ 0 w 105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5983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98959 w 17"/>
                  <a:gd name="T3" fmla="*/ 152936 h 17"/>
                  <a:gd name="T4" fmla="*/ 152936 w 17"/>
                  <a:gd name="T5" fmla="*/ 62679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5984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74 w 105"/>
                  <a:gd name="T3" fmla="*/ 93 h 93"/>
                  <a:gd name="T4" fmla="*/ 105 w 105"/>
                  <a:gd name="T5" fmla="*/ 19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74" y="93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5985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107693 w 17"/>
                  <a:gd name="T3" fmla="*/ 137497 h 15"/>
                  <a:gd name="T4" fmla="*/ 152936 w 17"/>
                  <a:gd name="T5" fmla="*/ 28136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2" y="15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5986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04"/>
                  <a:gd name="T1" fmla="*/ 44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5987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5988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99"/>
                  <a:gd name="T1" fmla="*/ 87 h 130"/>
                  <a:gd name="T2" fmla="*/ 68 w 99"/>
                  <a:gd name="T3" fmla="*/ 130 h 130"/>
                  <a:gd name="T4" fmla="*/ 99 w 99"/>
                  <a:gd name="T5" fmla="*/ 56 h 130"/>
                  <a:gd name="T6" fmla="*/ 31 w 99"/>
                  <a:gd name="T7" fmla="*/ 0 h 130"/>
                  <a:gd name="T8" fmla="*/ 0 w 99"/>
                  <a:gd name="T9" fmla="*/ 87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87"/>
                    </a:moveTo>
                    <a:lnTo>
                      <a:pt x="68" y="130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5989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16"/>
                  <a:gd name="T1" fmla="*/ 127883 h 21"/>
                  <a:gd name="T2" fmla="*/ 99730 w 16"/>
                  <a:gd name="T3" fmla="*/ 190958 h 21"/>
                  <a:gd name="T4" fmla="*/ 145214 w 16"/>
                  <a:gd name="T5" fmla="*/ 82315 h 21"/>
                  <a:gd name="T6" fmla="*/ 45484 w 16"/>
                  <a:gd name="T7" fmla="*/ 0 h 21"/>
                  <a:gd name="T8" fmla="*/ 0 w 16"/>
                  <a:gd name="T9" fmla="*/ 12788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4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5990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19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5991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28537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5992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5993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5994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99"/>
                  <a:gd name="T1" fmla="*/ 105 h 149"/>
                  <a:gd name="T2" fmla="*/ 68 w 99"/>
                  <a:gd name="T3" fmla="*/ 149 h 149"/>
                  <a:gd name="T4" fmla="*/ 99 w 99"/>
                  <a:gd name="T5" fmla="*/ 62 h 149"/>
                  <a:gd name="T6" fmla="*/ 31 w 99"/>
                  <a:gd name="T7" fmla="*/ 0 h 149"/>
                  <a:gd name="T8" fmla="*/ 0 w 99"/>
                  <a:gd name="T9" fmla="*/ 105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9"/>
                  <a:gd name="T17" fmla="*/ 99 w 9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9">
                    <a:moveTo>
                      <a:pt x="0" y="105"/>
                    </a:moveTo>
                    <a:lnTo>
                      <a:pt x="68" y="149"/>
                    </a:lnTo>
                    <a:lnTo>
                      <a:pt x="99" y="62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5995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16"/>
                  <a:gd name="T1" fmla="*/ 157450 h 24"/>
                  <a:gd name="T2" fmla="*/ 99730 w 16"/>
                  <a:gd name="T3" fmla="*/ 221352 h 24"/>
                  <a:gd name="T4" fmla="*/ 145214 w 16"/>
                  <a:gd name="T5" fmla="*/ 92119 h 24"/>
                  <a:gd name="T6" fmla="*/ 45484 w 16"/>
                  <a:gd name="T7" fmla="*/ 0 h 24"/>
                  <a:gd name="T8" fmla="*/ 0 w 16"/>
                  <a:gd name="T9" fmla="*/ 15745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5996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18 h 74"/>
                  <a:gd name="T6" fmla="*/ 37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5997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27417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5998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5999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6000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05"/>
                  <a:gd name="T1" fmla="*/ 111 h 154"/>
                  <a:gd name="T2" fmla="*/ 68 w 105"/>
                  <a:gd name="T3" fmla="*/ 154 h 154"/>
                  <a:gd name="T4" fmla="*/ 105 w 105"/>
                  <a:gd name="T5" fmla="*/ 62 h 154"/>
                  <a:gd name="T6" fmla="*/ 31 w 105"/>
                  <a:gd name="T7" fmla="*/ 0 h 154"/>
                  <a:gd name="T8" fmla="*/ 0 w 105"/>
                  <a:gd name="T9" fmla="*/ 111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11"/>
                    </a:moveTo>
                    <a:lnTo>
                      <a:pt x="68" y="154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6001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7"/>
                  <a:gd name="T1" fmla="*/ 159864 h 25"/>
                  <a:gd name="T2" fmla="*/ 98959 w 17"/>
                  <a:gd name="T3" fmla="*/ 221828 h 25"/>
                  <a:gd name="T4" fmla="*/ 152936 w 17"/>
                  <a:gd name="T5" fmla="*/ 89283 h 25"/>
                  <a:gd name="T6" fmla="*/ 45014 w 17"/>
                  <a:gd name="T7" fmla="*/ 0 h 25"/>
                  <a:gd name="T8" fmla="*/ 0 w 17"/>
                  <a:gd name="T9" fmla="*/ 15986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8"/>
                    </a:moveTo>
                    <a:lnTo>
                      <a:pt x="11" y="25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6002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6003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6004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4 w 105"/>
                  <a:gd name="T3" fmla="*/ 148 h 148"/>
                  <a:gd name="T4" fmla="*/ 105 w 105"/>
                  <a:gd name="T5" fmla="*/ 56 h 148"/>
                  <a:gd name="T6" fmla="*/ 37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4" y="148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6005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8092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6006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6007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6008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99"/>
                  <a:gd name="T1" fmla="*/ 105 h 142"/>
                  <a:gd name="T2" fmla="*/ 68 w 99"/>
                  <a:gd name="T3" fmla="*/ 142 h 142"/>
                  <a:gd name="T4" fmla="*/ 99 w 99"/>
                  <a:gd name="T5" fmla="*/ 50 h 142"/>
                  <a:gd name="T6" fmla="*/ 31 w 99"/>
                  <a:gd name="T7" fmla="*/ 0 h 142"/>
                  <a:gd name="T8" fmla="*/ 0 w 99"/>
                  <a:gd name="T9" fmla="*/ 105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105"/>
                    </a:moveTo>
                    <a:lnTo>
                      <a:pt x="68" y="142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6009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16"/>
                  <a:gd name="T1" fmla="*/ 152508 h 23"/>
                  <a:gd name="T2" fmla="*/ 99730 w 16"/>
                  <a:gd name="T3" fmla="*/ 206406 h 23"/>
                  <a:gd name="T4" fmla="*/ 145214 w 16"/>
                  <a:gd name="T5" fmla="*/ 71315 h 23"/>
                  <a:gd name="T6" fmla="*/ 45484 w 16"/>
                  <a:gd name="T7" fmla="*/ 0 h 23"/>
                  <a:gd name="T8" fmla="*/ 0 w 16"/>
                  <a:gd name="T9" fmla="*/ 15250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7"/>
                    </a:moveTo>
                    <a:lnTo>
                      <a:pt x="11" y="23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6010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6011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6012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6013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6014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37 h 118"/>
                  <a:gd name="T6" fmla="*/ 30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37"/>
                    </a:lnTo>
                    <a:lnTo>
                      <a:pt x="30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6015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55081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6016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6017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6018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04"/>
                  <a:gd name="T1" fmla="*/ 62 h 93"/>
                  <a:gd name="T2" fmla="*/ 74 w 104"/>
                  <a:gd name="T3" fmla="*/ 93 h 93"/>
                  <a:gd name="T4" fmla="*/ 104 w 104"/>
                  <a:gd name="T5" fmla="*/ 37 h 93"/>
                  <a:gd name="T6" fmla="*/ 37 w 104"/>
                  <a:gd name="T7" fmla="*/ 0 h 93"/>
                  <a:gd name="T8" fmla="*/ 0 w 104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3"/>
                  <a:gd name="T17" fmla="*/ 104 w 10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3">
                    <a:moveTo>
                      <a:pt x="0" y="62"/>
                    </a:moveTo>
                    <a:lnTo>
                      <a:pt x="74" y="93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Freeform 6019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7"/>
                  <a:gd name="T1" fmla="*/ 91524 h 15"/>
                  <a:gd name="T2" fmla="*/ 102360 w 17"/>
                  <a:gd name="T3" fmla="*/ 137497 h 15"/>
                  <a:gd name="T4" fmla="*/ 145624 w 17"/>
                  <a:gd name="T5" fmla="*/ 54585 h 15"/>
                  <a:gd name="T6" fmla="*/ 51761 w 17"/>
                  <a:gd name="T7" fmla="*/ 0 h 15"/>
                  <a:gd name="T8" fmla="*/ 0 w 17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6020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99"/>
                  <a:gd name="T1" fmla="*/ 74 h 105"/>
                  <a:gd name="T2" fmla="*/ 68 w 99"/>
                  <a:gd name="T3" fmla="*/ 105 h 105"/>
                  <a:gd name="T4" fmla="*/ 99 w 99"/>
                  <a:gd name="T5" fmla="*/ 31 h 105"/>
                  <a:gd name="T6" fmla="*/ 31 w 99"/>
                  <a:gd name="T7" fmla="*/ 0 h 105"/>
                  <a:gd name="T8" fmla="*/ 0 w 99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6021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45014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6022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Freeform 6023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6024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6025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6026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99"/>
                  <a:gd name="T1" fmla="*/ 62 h 86"/>
                  <a:gd name="T2" fmla="*/ 68 w 99"/>
                  <a:gd name="T3" fmla="*/ 86 h 86"/>
                  <a:gd name="T4" fmla="*/ 99 w 99"/>
                  <a:gd name="T5" fmla="*/ 18 h 86"/>
                  <a:gd name="T6" fmla="*/ 31 w 99"/>
                  <a:gd name="T7" fmla="*/ 0 h 86"/>
                  <a:gd name="T8" fmla="*/ 0 w 99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2"/>
                    </a:moveTo>
                    <a:lnTo>
                      <a:pt x="68" y="8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6027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25732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6028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Freeform 6029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Freeform 6030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50 h 118"/>
                  <a:gd name="T6" fmla="*/ 31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50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Freeform 6031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74483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6032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05"/>
                  <a:gd name="T1" fmla="*/ 56 h 75"/>
                  <a:gd name="T2" fmla="*/ 68 w 105"/>
                  <a:gd name="T3" fmla="*/ 75 h 75"/>
                  <a:gd name="T4" fmla="*/ 105 w 105"/>
                  <a:gd name="T5" fmla="*/ 19 h 75"/>
                  <a:gd name="T6" fmla="*/ 37 w 105"/>
                  <a:gd name="T7" fmla="*/ 0 h 75"/>
                  <a:gd name="T8" fmla="*/ 0 w 105"/>
                  <a:gd name="T9" fmla="*/ 56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56"/>
                    </a:moveTo>
                    <a:lnTo>
                      <a:pt x="68" y="75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Freeform 6033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7"/>
                  <a:gd name="T1" fmla="*/ 85469 h 12"/>
                  <a:gd name="T2" fmla="*/ 98959 w 17"/>
                  <a:gd name="T3" fmla="*/ 114494 h 12"/>
                  <a:gd name="T4" fmla="*/ 152936 w 17"/>
                  <a:gd name="T5" fmla="*/ 29063 h 12"/>
                  <a:gd name="T6" fmla="*/ 53945 w 17"/>
                  <a:gd name="T7" fmla="*/ 0 h 12"/>
                  <a:gd name="T8" fmla="*/ 0 w 17"/>
                  <a:gd name="T9" fmla="*/ 8546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Freeform 6034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Freeform 6035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Freeform 6036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05"/>
                  <a:gd name="T1" fmla="*/ 92 h 130"/>
                  <a:gd name="T2" fmla="*/ 74 w 105"/>
                  <a:gd name="T3" fmla="*/ 130 h 130"/>
                  <a:gd name="T4" fmla="*/ 105 w 105"/>
                  <a:gd name="T5" fmla="*/ 55 h 130"/>
                  <a:gd name="T6" fmla="*/ 37 w 105"/>
                  <a:gd name="T7" fmla="*/ 0 h 130"/>
                  <a:gd name="T8" fmla="*/ 0 w 105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92"/>
                    </a:moveTo>
                    <a:lnTo>
                      <a:pt x="74" y="130"/>
                    </a:lnTo>
                    <a:lnTo>
                      <a:pt x="105" y="55"/>
                    </a:lnTo>
                    <a:lnTo>
                      <a:pt x="37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Freeform 6037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7"/>
                  <a:gd name="T1" fmla="*/ 136655 h 21"/>
                  <a:gd name="T2" fmla="*/ 107693 w 17"/>
                  <a:gd name="T3" fmla="*/ 190958 h 21"/>
                  <a:gd name="T4" fmla="*/ 152936 w 17"/>
                  <a:gd name="T5" fmla="*/ 82315 h 21"/>
                  <a:gd name="T6" fmla="*/ 53945 w 17"/>
                  <a:gd name="T7" fmla="*/ 0 h 21"/>
                  <a:gd name="T8" fmla="*/ 0 w 17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5"/>
                    </a:moveTo>
                    <a:lnTo>
                      <a:pt x="12" y="21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6038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6039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6040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6041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6042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99"/>
                  <a:gd name="T1" fmla="*/ 92 h 129"/>
                  <a:gd name="T2" fmla="*/ 68 w 99"/>
                  <a:gd name="T3" fmla="*/ 129 h 129"/>
                  <a:gd name="T4" fmla="*/ 99 w 99"/>
                  <a:gd name="T5" fmla="*/ 55 h 129"/>
                  <a:gd name="T6" fmla="*/ 31 w 99"/>
                  <a:gd name="T7" fmla="*/ 0 h 129"/>
                  <a:gd name="T8" fmla="*/ 0 w 99"/>
                  <a:gd name="T9" fmla="*/ 92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92"/>
                    </a:moveTo>
                    <a:lnTo>
                      <a:pt x="68" y="12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Freeform 6043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16"/>
                  <a:gd name="T1" fmla="*/ 130978 h 21"/>
                  <a:gd name="T2" fmla="*/ 99730 w 16"/>
                  <a:gd name="T3" fmla="*/ 183579 h 21"/>
                  <a:gd name="T4" fmla="*/ 145214 w 16"/>
                  <a:gd name="T5" fmla="*/ 78340 h 21"/>
                  <a:gd name="T6" fmla="*/ 45484 w 16"/>
                  <a:gd name="T7" fmla="*/ 0 h 21"/>
                  <a:gd name="T8" fmla="*/ 0 w 16"/>
                  <a:gd name="T9" fmla="*/ 13097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Freeform 6044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Freeform 6045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6046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99"/>
                  <a:gd name="T1" fmla="*/ 92 h 130"/>
                  <a:gd name="T2" fmla="*/ 68 w 99"/>
                  <a:gd name="T3" fmla="*/ 130 h 130"/>
                  <a:gd name="T4" fmla="*/ 99 w 99"/>
                  <a:gd name="T5" fmla="*/ 49 h 130"/>
                  <a:gd name="T6" fmla="*/ 31 w 99"/>
                  <a:gd name="T7" fmla="*/ 0 h 130"/>
                  <a:gd name="T8" fmla="*/ 0 w 99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2"/>
                    </a:moveTo>
                    <a:lnTo>
                      <a:pt x="68" y="130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6047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16"/>
                  <a:gd name="T1" fmla="*/ 136655 h 21"/>
                  <a:gd name="T2" fmla="*/ 99730 w 16"/>
                  <a:gd name="T3" fmla="*/ 190958 h 21"/>
                  <a:gd name="T4" fmla="*/ 145214 w 16"/>
                  <a:gd name="T5" fmla="*/ 73543 h 21"/>
                  <a:gd name="T6" fmla="*/ 45484 w 16"/>
                  <a:gd name="T7" fmla="*/ 0 h 21"/>
                  <a:gd name="T8" fmla="*/ 0 w 16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Freeform 6048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Freeform 6049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Freeform 6050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Freeform 6051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Freeform 6052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04"/>
                  <a:gd name="T1" fmla="*/ 81 h 112"/>
                  <a:gd name="T2" fmla="*/ 67 w 104"/>
                  <a:gd name="T3" fmla="*/ 112 h 112"/>
                  <a:gd name="T4" fmla="*/ 104 w 104"/>
                  <a:gd name="T5" fmla="*/ 37 h 112"/>
                  <a:gd name="T6" fmla="*/ 37 w 104"/>
                  <a:gd name="T7" fmla="*/ 0 h 112"/>
                  <a:gd name="T8" fmla="*/ 0 w 104"/>
                  <a:gd name="T9" fmla="*/ 8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12"/>
                  <a:gd name="T17" fmla="*/ 104 w 10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12">
                    <a:moveTo>
                      <a:pt x="0" y="81"/>
                    </a:moveTo>
                    <a:lnTo>
                      <a:pt x="67" y="112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Freeform 6053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7"/>
                  <a:gd name="T1" fmla="*/ 121414 h 18"/>
                  <a:gd name="T2" fmla="*/ 93863 w 17"/>
                  <a:gd name="T3" fmla="*/ 167913 h 18"/>
                  <a:gd name="T4" fmla="*/ 145624 w 17"/>
                  <a:gd name="T5" fmla="*/ 55403 h 18"/>
                  <a:gd name="T6" fmla="*/ 51761 w 17"/>
                  <a:gd name="T7" fmla="*/ 0 h 18"/>
                  <a:gd name="T8" fmla="*/ 0 w 17"/>
                  <a:gd name="T9" fmla="*/ 12141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Freeform 6054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Freeform 6055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Freeform 6056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8 w 98"/>
                  <a:gd name="T3" fmla="*/ 74 h 74"/>
                  <a:gd name="T4" fmla="*/ 98 w 98"/>
                  <a:gd name="T5" fmla="*/ 31 h 74"/>
                  <a:gd name="T6" fmla="*/ 30 w 98"/>
                  <a:gd name="T7" fmla="*/ 0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8" y="74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Freeform 6057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Freeform 6058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Freeform 6059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Freeform 6060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Freeform 6061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Freeform 6062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99"/>
                  <a:gd name="T1" fmla="*/ 56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5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56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Freeform 6063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16"/>
                  <a:gd name="T1" fmla="*/ 783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9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Freeform 6064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25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Freeform 6065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36940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Freeform 6066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Freeform 6067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Freeform 6068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05"/>
                  <a:gd name="T1" fmla="*/ 68 h 98"/>
                  <a:gd name="T2" fmla="*/ 68 w 105"/>
                  <a:gd name="T3" fmla="*/ 98 h 98"/>
                  <a:gd name="T4" fmla="*/ 105 w 105"/>
                  <a:gd name="T5" fmla="*/ 43 h 98"/>
                  <a:gd name="T6" fmla="*/ 37 w 105"/>
                  <a:gd name="T7" fmla="*/ 0 h 98"/>
                  <a:gd name="T8" fmla="*/ 0 w 105"/>
                  <a:gd name="T9" fmla="*/ 6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68"/>
                    </a:moveTo>
                    <a:lnTo>
                      <a:pt x="68" y="98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Freeform 6069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7"/>
                  <a:gd name="T1" fmla="*/ 94203 h 16"/>
                  <a:gd name="T2" fmla="*/ 98959 w 17"/>
                  <a:gd name="T3" fmla="*/ 137868 h 16"/>
                  <a:gd name="T4" fmla="*/ 152936 w 17"/>
                  <a:gd name="T5" fmla="*/ 60435 h 16"/>
                  <a:gd name="T6" fmla="*/ 53945 w 17"/>
                  <a:gd name="T7" fmla="*/ 0 h 16"/>
                  <a:gd name="T8" fmla="*/ 0 w 17"/>
                  <a:gd name="T9" fmla="*/ 9420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Freeform 6070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8" name="Group 6071"/>
            <p:cNvGrpSpPr>
              <a:grpSpLocks/>
            </p:cNvGrpSpPr>
            <p:nvPr/>
          </p:nvGrpSpPr>
          <p:grpSpPr bwMode="auto">
            <a:xfrm>
              <a:off x="1095" y="3212"/>
              <a:ext cx="3390" cy="229"/>
              <a:chOff x="1095" y="3212"/>
              <a:chExt cx="3390" cy="229"/>
            </a:xfrm>
          </p:grpSpPr>
          <p:sp>
            <p:nvSpPr>
              <p:cNvPr id="15223" name="Freeform 6072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4" name="Freeform 6073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5" name="Freeform 6074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6" name="Freeform 6075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99"/>
                  <a:gd name="T1" fmla="*/ 75 h 105"/>
                  <a:gd name="T2" fmla="*/ 68 w 99"/>
                  <a:gd name="T3" fmla="*/ 105 h 105"/>
                  <a:gd name="T4" fmla="*/ 99 w 99"/>
                  <a:gd name="T5" fmla="*/ 44 h 105"/>
                  <a:gd name="T6" fmla="*/ 31 w 99"/>
                  <a:gd name="T7" fmla="*/ 0 h 105"/>
                  <a:gd name="T8" fmla="*/ 0 w 99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7" name="Freeform 6076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62679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8" name="Freeform 6077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9" name="Freeform 6078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0" name="Freeform 6079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1" name="Freeform 6080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2" name="Freeform 6081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99"/>
                  <a:gd name="T1" fmla="*/ 74 h 111"/>
                  <a:gd name="T2" fmla="*/ 68 w 99"/>
                  <a:gd name="T3" fmla="*/ 111 h 111"/>
                  <a:gd name="T4" fmla="*/ 99 w 99"/>
                  <a:gd name="T5" fmla="*/ 43 h 111"/>
                  <a:gd name="T6" fmla="*/ 31 w 99"/>
                  <a:gd name="T7" fmla="*/ 0 h 111"/>
                  <a:gd name="T8" fmla="*/ 0 w 99"/>
                  <a:gd name="T9" fmla="*/ 74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74"/>
                    </a:moveTo>
                    <a:lnTo>
                      <a:pt x="68" y="111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3" name="Freeform 6082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16"/>
                  <a:gd name="T1" fmla="*/ 106936 h 18"/>
                  <a:gd name="T2" fmla="*/ 99730 w 16"/>
                  <a:gd name="T3" fmla="*/ 160401 h 18"/>
                  <a:gd name="T4" fmla="*/ 145214 w 16"/>
                  <a:gd name="T5" fmla="*/ 62135 h 18"/>
                  <a:gd name="T6" fmla="*/ 45484 w 16"/>
                  <a:gd name="T7" fmla="*/ 0 h 18"/>
                  <a:gd name="T8" fmla="*/ 0 w 16"/>
                  <a:gd name="T9" fmla="*/ 10693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1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4" name="Freeform 6083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5" name="Freeform 6084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6" name="Freeform 6085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05"/>
                  <a:gd name="T1" fmla="*/ 81 h 111"/>
                  <a:gd name="T2" fmla="*/ 68 w 105"/>
                  <a:gd name="T3" fmla="*/ 111 h 111"/>
                  <a:gd name="T4" fmla="*/ 105 w 105"/>
                  <a:gd name="T5" fmla="*/ 37 h 111"/>
                  <a:gd name="T6" fmla="*/ 31 w 105"/>
                  <a:gd name="T7" fmla="*/ 0 h 111"/>
                  <a:gd name="T8" fmla="*/ 0 w 105"/>
                  <a:gd name="T9" fmla="*/ 8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81"/>
                    </a:moveTo>
                    <a:lnTo>
                      <a:pt x="68" y="111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7" name="Freeform 6086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7"/>
                  <a:gd name="T1" fmla="*/ 115607 h 18"/>
                  <a:gd name="T2" fmla="*/ 98959 w 17"/>
                  <a:gd name="T3" fmla="*/ 160401 h 18"/>
                  <a:gd name="T4" fmla="*/ 152936 w 17"/>
                  <a:gd name="T5" fmla="*/ 53465 h 18"/>
                  <a:gd name="T6" fmla="*/ 45014 w 17"/>
                  <a:gd name="T7" fmla="*/ 0 h 18"/>
                  <a:gd name="T8" fmla="*/ 0 w 17"/>
                  <a:gd name="T9" fmla="*/ 11560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8" name="Freeform 6087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9" name="Freeform 6088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0" name="Freeform 6089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05"/>
                  <a:gd name="T1" fmla="*/ 75 h 105"/>
                  <a:gd name="T2" fmla="*/ 75 w 105"/>
                  <a:gd name="T3" fmla="*/ 105 h 105"/>
                  <a:gd name="T4" fmla="*/ 105 w 105"/>
                  <a:gd name="T5" fmla="*/ 37 h 105"/>
                  <a:gd name="T6" fmla="*/ 37 w 105"/>
                  <a:gd name="T7" fmla="*/ 0 h 105"/>
                  <a:gd name="T8" fmla="*/ 0 w 105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5"/>
                    </a:moveTo>
                    <a:lnTo>
                      <a:pt x="75" y="105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1" name="Freeform 6090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107693 w 17"/>
                  <a:gd name="T3" fmla="*/ 152936 h 17"/>
                  <a:gd name="T4" fmla="*/ 152936 w 17"/>
                  <a:gd name="T5" fmla="*/ 53945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2" y="17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2" name="Freeform 6091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3" name="Freeform 6092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4" name="Freeform 6093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5" name="Freeform 6094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6" name="Freeform 6095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" name="Freeform 6096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8" name="Freeform 6097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9" name="Freeform 6098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0" name="Freeform 6099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31 h 74"/>
                  <a:gd name="T6" fmla="*/ 31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1" name="Freeform 6100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44795 h 12"/>
                  <a:gd name="T6" fmla="*/ 45014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2" name="Freeform 6101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1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3" name="Freeform 6102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45744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4" name="Freeform 6103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5" name="Freeform 6104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6" name="Freeform 6105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74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74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7" name="Freeform 6106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107693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" name="Freeform 6107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24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" name="Freeform 6108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" name="Freeform 6109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1" name="Freeform 6110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2" name="Freeform 6111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99"/>
                  <a:gd name="T1" fmla="*/ 61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1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3" name="Freeform 6112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4" name="Freeform 6113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19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5" name="Freeform 6114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6" name="Freeform 6115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7" name="Freeform 6116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8" name="Freeform 6117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8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8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9" name="Freeform 6118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54585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0" name="Freeform 6119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1" name="Freeform 6120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2" name="Freeform 6121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3" name="Freeform 6122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4" name="Freeform 6123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05"/>
                  <a:gd name="T1" fmla="*/ 74 h 99"/>
                  <a:gd name="T2" fmla="*/ 68 w 105"/>
                  <a:gd name="T3" fmla="*/ 99 h 99"/>
                  <a:gd name="T4" fmla="*/ 105 w 105"/>
                  <a:gd name="T5" fmla="*/ 37 h 99"/>
                  <a:gd name="T6" fmla="*/ 37 w 105"/>
                  <a:gd name="T7" fmla="*/ 0 h 99"/>
                  <a:gd name="T8" fmla="*/ 0 w 105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74"/>
                    </a:moveTo>
                    <a:lnTo>
                      <a:pt x="68" y="99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5" name="Freeform 6124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7"/>
                  <a:gd name="T1" fmla="*/ 108498 h 16"/>
                  <a:gd name="T2" fmla="*/ 98959 w 17"/>
                  <a:gd name="T3" fmla="*/ 145214 h 16"/>
                  <a:gd name="T4" fmla="*/ 152936 w 17"/>
                  <a:gd name="T5" fmla="*/ 54252 h 16"/>
                  <a:gd name="T6" fmla="*/ 53945 w 17"/>
                  <a:gd name="T7" fmla="*/ 0 h 16"/>
                  <a:gd name="T8" fmla="*/ 0 w 17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6" name="Freeform 6125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7" name="Freeform 6126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8" name="Freeform 6127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98"/>
                  <a:gd name="T1" fmla="*/ 68 h 93"/>
                  <a:gd name="T2" fmla="*/ 67 w 98"/>
                  <a:gd name="T3" fmla="*/ 93 h 93"/>
                  <a:gd name="T4" fmla="*/ 98 w 98"/>
                  <a:gd name="T5" fmla="*/ 38 h 93"/>
                  <a:gd name="T6" fmla="*/ 30 w 98"/>
                  <a:gd name="T7" fmla="*/ 0 h 93"/>
                  <a:gd name="T8" fmla="*/ 0 w 98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8"/>
                    </a:moveTo>
                    <a:lnTo>
                      <a:pt x="67" y="93"/>
                    </a:lnTo>
                    <a:lnTo>
                      <a:pt x="98" y="38"/>
                    </a:lnTo>
                    <a:lnTo>
                      <a:pt x="30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9" name="Freeform 6128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16"/>
                  <a:gd name="T1" fmla="*/ 100558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0" name="Freeform 6129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1" name="Freeform 6130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2" name="Freeform 6131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3" name="Freeform 6132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4" name="Freeform 6133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98"/>
                  <a:gd name="T1" fmla="*/ 68 h 92"/>
                  <a:gd name="T2" fmla="*/ 68 w 98"/>
                  <a:gd name="T3" fmla="*/ 92 h 92"/>
                  <a:gd name="T4" fmla="*/ 98 w 98"/>
                  <a:gd name="T5" fmla="*/ 31 h 92"/>
                  <a:gd name="T6" fmla="*/ 31 w 98"/>
                  <a:gd name="T7" fmla="*/ 0 h 92"/>
                  <a:gd name="T8" fmla="*/ 0 w 98"/>
                  <a:gd name="T9" fmla="*/ 6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68"/>
                    </a:moveTo>
                    <a:lnTo>
                      <a:pt x="68" y="92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5" name="Freeform 6134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16"/>
                  <a:gd name="T1" fmla="*/ 94834 h 15"/>
                  <a:gd name="T2" fmla="*/ 94203 w 16"/>
                  <a:gd name="T3" fmla="*/ 130119 h 15"/>
                  <a:gd name="T4" fmla="*/ 137868 w 16"/>
                  <a:gd name="T5" fmla="*/ 43823 h 15"/>
                  <a:gd name="T6" fmla="*/ 43671 w 16"/>
                  <a:gd name="T7" fmla="*/ 0 h 15"/>
                  <a:gd name="T8" fmla="*/ 0 w 16"/>
                  <a:gd name="T9" fmla="*/ 9483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6" name="Freeform 6135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7" name="Freeform 6136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8" name="Freeform 6137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9" name="Freeform 6138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0" name="Freeform 6139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05"/>
                  <a:gd name="T1" fmla="*/ 62 h 86"/>
                  <a:gd name="T2" fmla="*/ 68 w 105"/>
                  <a:gd name="T3" fmla="*/ 86 h 86"/>
                  <a:gd name="T4" fmla="*/ 105 w 105"/>
                  <a:gd name="T5" fmla="*/ 25 h 86"/>
                  <a:gd name="T6" fmla="*/ 37 w 105"/>
                  <a:gd name="T7" fmla="*/ 0 h 86"/>
                  <a:gd name="T8" fmla="*/ 0 w 105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2"/>
                    </a:moveTo>
                    <a:lnTo>
                      <a:pt x="68" y="8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1" name="Freeform 6140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35696 h 14"/>
                  <a:gd name="T6" fmla="*/ 53945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2" name="Freeform 6141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3" name="Freeform 6142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4" name="Freeform 6143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30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5" name="Freeform 6144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6" name="Freeform 6145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7" name="Freeform 6146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8" name="Freeform 6147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9" name="Freeform 6148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0" name="Freeform 6149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1" name="Freeform 6150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2" name="Freeform 6151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3" name="Freeform 6152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4" name="Freeform 6153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5" name="Freeform 6154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6" name="Freeform 6155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30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30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7" name="Freeform 6156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8" name="Freeform 6157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9" name="Freeform 6158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0" name="Freeform 6159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1" name="Freeform 6160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2" name="Freeform 6161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05"/>
                  <a:gd name="T1" fmla="*/ 62 h 87"/>
                  <a:gd name="T2" fmla="*/ 74 w 105"/>
                  <a:gd name="T3" fmla="*/ 87 h 87"/>
                  <a:gd name="T4" fmla="*/ 105 w 105"/>
                  <a:gd name="T5" fmla="*/ 37 h 87"/>
                  <a:gd name="T6" fmla="*/ 37 w 105"/>
                  <a:gd name="T7" fmla="*/ 0 h 87"/>
                  <a:gd name="T8" fmla="*/ 0 w 105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7"/>
                  <a:gd name="T17" fmla="*/ 105 w 10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7">
                    <a:moveTo>
                      <a:pt x="0" y="62"/>
                    </a:moveTo>
                    <a:lnTo>
                      <a:pt x="74" y="87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3" name="Freeform 6162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7"/>
                  <a:gd name="T1" fmla="*/ 92413 h 14"/>
                  <a:gd name="T2" fmla="*/ 107693 w 17"/>
                  <a:gd name="T3" fmla="*/ 129829 h 14"/>
                  <a:gd name="T4" fmla="*/ 152936 w 17"/>
                  <a:gd name="T5" fmla="*/ 55183 h 14"/>
                  <a:gd name="T6" fmla="*/ 53945 w 17"/>
                  <a:gd name="T7" fmla="*/ 0 h 14"/>
                  <a:gd name="T8" fmla="*/ 0 w 17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4" name="Freeform 6163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5" name="Freeform 6164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6" name="Freeform 6165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7" name="Freeform 6166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8" name="Freeform 6167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9" name="Freeform 6168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0" name="Freeform 6169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05"/>
                  <a:gd name="T1" fmla="*/ 61 h 86"/>
                  <a:gd name="T2" fmla="*/ 67 w 105"/>
                  <a:gd name="T3" fmla="*/ 86 h 86"/>
                  <a:gd name="T4" fmla="*/ 105 w 105"/>
                  <a:gd name="T5" fmla="*/ 30 h 86"/>
                  <a:gd name="T6" fmla="*/ 30 w 105"/>
                  <a:gd name="T7" fmla="*/ 0 h 86"/>
                  <a:gd name="T8" fmla="*/ 0 w 105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1"/>
                    </a:moveTo>
                    <a:lnTo>
                      <a:pt x="67" y="86"/>
                    </a:lnTo>
                    <a:lnTo>
                      <a:pt x="105" y="30"/>
                    </a:lnTo>
                    <a:lnTo>
                      <a:pt x="3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1" name="Freeform 6170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44038 h 14"/>
                  <a:gd name="T6" fmla="*/ 45014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2" name="Freeform 6171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3" name="Freeform 6172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4" name="Freeform 6173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5" name="Freeform 6174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6" name="Freeform 6175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31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7" name="Freeform 6176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8" name="Freeform 6177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9" name="Freeform 6178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0" name="Freeform 6179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1" name="Freeform 6180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2" name="Freeform 6181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3" name="Freeform 6182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4" name="Freeform 6183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5" name="Freeform 6184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6" name="Freeform 6185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7" name="Freeform 6186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8" name="Freeform 6187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9" name="Freeform 6188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0" name="Freeform 6189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1" name="Freeform 6190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2" name="Freeform 6191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05"/>
                  <a:gd name="T1" fmla="*/ 50 h 74"/>
                  <a:gd name="T2" fmla="*/ 74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0"/>
                    </a:moveTo>
                    <a:lnTo>
                      <a:pt x="74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3" name="Freeform 6192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4" name="Freeform 6193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5" name="Freeform 6194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6" name="Freeform 6195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7" name="Freeform 6196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8" name="Freeform 6197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9" name="Freeform 6198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0" name="Freeform 6199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1" name="Freeform 6200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2" name="Freeform 6201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3" name="Freeform 6202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4" name="Freeform 6203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5" name="Freeform 6204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6" name="Freeform 6205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25 h 81"/>
                  <a:gd name="T6" fmla="*/ 38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7" name="Freeform 6206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37734 h 13"/>
                  <a:gd name="T6" fmla="*/ 53945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8" name="Freeform 6207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9" name="Freeform 6208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0" name="Freeform 6209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1" name="Freeform 6210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2" name="Freeform 6211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3" name="Freeform 6212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4" name="Freeform 6213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5" name="Freeform 6214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6" name="Freeform 6215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7" name="Freeform 6216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8" name="Freeform 6217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Freeform 6218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6219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" name="Freeform 6220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Freeform 6221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6222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6223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6224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6225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6226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6227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6228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6229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6230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6231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6232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6233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6234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6235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6236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6237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6238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6239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6240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6241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6242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6243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04"/>
                  <a:gd name="T1" fmla="*/ 50 h 68"/>
                  <a:gd name="T2" fmla="*/ 67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6244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7"/>
                  <a:gd name="T1" fmla="*/ 71579 h 11"/>
                  <a:gd name="T2" fmla="*/ 93863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6245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04"/>
                  <a:gd name="T1" fmla="*/ 50 h 74"/>
                  <a:gd name="T2" fmla="*/ 67 w 104"/>
                  <a:gd name="T3" fmla="*/ 74 h 74"/>
                  <a:gd name="T4" fmla="*/ 104 w 104"/>
                  <a:gd name="T5" fmla="*/ 25 h 74"/>
                  <a:gd name="T6" fmla="*/ 37 w 104"/>
                  <a:gd name="T7" fmla="*/ 0 h 74"/>
                  <a:gd name="T8" fmla="*/ 0 w 104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4"/>
                  <a:gd name="T17" fmla="*/ 104 w 10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4">
                    <a:moveTo>
                      <a:pt x="0" y="50"/>
                    </a:moveTo>
                    <a:lnTo>
                      <a:pt x="67" y="74"/>
                    </a:lnTo>
                    <a:lnTo>
                      <a:pt x="104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6246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7"/>
                  <a:gd name="T1" fmla="*/ 70806 h 12"/>
                  <a:gd name="T2" fmla="*/ 93863 w 17"/>
                  <a:gd name="T3" fmla="*/ 106936 h 12"/>
                  <a:gd name="T4" fmla="*/ 145624 w 17"/>
                  <a:gd name="T5" fmla="*/ 36124 h 12"/>
                  <a:gd name="T6" fmla="*/ 51761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6247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6248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6249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6250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6251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6252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6253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6254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6255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6256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6257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6258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6259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6260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6261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6262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6263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6264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6265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6266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6267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6268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6269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6270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6271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9" name="Group 6272"/>
            <p:cNvGrpSpPr>
              <a:grpSpLocks/>
            </p:cNvGrpSpPr>
            <p:nvPr/>
          </p:nvGrpSpPr>
          <p:grpSpPr bwMode="auto">
            <a:xfrm>
              <a:off x="1435" y="3373"/>
              <a:ext cx="2988" cy="210"/>
              <a:chOff x="1435" y="3373"/>
              <a:chExt cx="2988" cy="210"/>
            </a:xfrm>
          </p:grpSpPr>
          <p:sp>
            <p:nvSpPr>
              <p:cNvPr id="15023" name="Freeform 6273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4" name="Freeform 6274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5" name="Freeform 6275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6" name="Freeform 6276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7" name="Freeform 6277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8" name="Freeform 6278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9" name="Freeform 6279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0" name="Freeform 6280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1" name="Freeform 6281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2" name="Freeform 6282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3" name="Freeform 6283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4" name="Freeform 6284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5" name="Freeform 6285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6" name="Freeform 6286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7" name="Freeform 6287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8" name="Freeform 6288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9" name="Freeform 6289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0" name="Freeform 6290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1" name="Freeform 6291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2" name="Freeform 6292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3" name="Freeform 6293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4" name="Freeform 6294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5" name="Freeform 6295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6" name="Freeform 6296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7" name="Freeform 6297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8" name="Freeform 6298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9" name="Freeform 6299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0" name="Freeform 6300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1" name="Freeform 6301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2" name="Freeform 6302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" name="Freeform 6303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4" name="Freeform 6304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5" name="Freeform 6305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6" name="Freeform 6306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" name="Freeform 6307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8" name="Freeform 6308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9" name="Freeform 6309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" name="Freeform 6310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" name="Freeform 6311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2" name="Freeform 6312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3" name="Freeform 6313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4" name="Freeform 6314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5" name="Freeform 6315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6" name="Freeform 6316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7" name="Freeform 6317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8" name="Freeform 6318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1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9" name="Freeform 6319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0" name="Freeform 6320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1" name="Freeform 6321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2" name="Freeform 6322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3" name="Freeform 6323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4" name="Freeform 6324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5" name="Freeform 6325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6" name="Freeform 6326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7" name="Freeform 6327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8" name="Freeform 6328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9" name="Freeform 6329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0" name="Freeform 6330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1" name="Freeform 6331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2" name="Freeform 6332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" name="Freeform 6333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4" name="Freeform 6334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5" name="Freeform 6335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6" name="Freeform 6336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7" name="Freeform 6337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8" name="Freeform 6338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9" name="Freeform 6339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0" name="Freeform 6340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1" name="Freeform 6341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2" name="Freeform 6342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3" name="Freeform 6343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4" name="Freeform 6344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5" name="Freeform 6345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6" name="Freeform 6346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7" name="Freeform 6347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8" name="Freeform 6348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9" name="Freeform 6349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0" name="Freeform 6350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1" name="Freeform 6351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2" name="Freeform 6352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3" name="Freeform 6353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4" name="Freeform 6354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5" name="Freeform 6355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6" name="Freeform 6356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7" name="Freeform 6357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8" name="Freeform 6358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9" name="Freeform 6359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0" name="Freeform 6360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1" name="Freeform 6361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2" name="Freeform 6362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3" name="Freeform 6363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4" name="Freeform 6364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5" name="Freeform 6365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6" name="Freeform 6366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7" name="Freeform 6367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8" name="Freeform 6368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9" name="Freeform 6369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0" name="Freeform 6370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1" name="Freeform 6371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2" name="Freeform 6372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3" name="Freeform 6373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" name="Freeform 6374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5" name="Freeform 6375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6" name="Freeform 6376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7" name="Freeform 6377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8" name="Freeform 6378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9" name="Freeform 6379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0" name="Freeform 6380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1" name="Freeform 6381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2" name="Freeform 6382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3" name="Freeform 6383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4" name="Freeform 6384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5" name="Freeform 6385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6" name="Freeform 6386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7" name="Freeform 6387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8" name="Freeform 6388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9" name="Freeform 6389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0" name="Freeform 6390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1" name="Freeform 6391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2" name="Freeform 6392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3" name="Freeform 6393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4" name="Freeform 6394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5" name="Freeform 6395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6" name="Freeform 6396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7" name="Freeform 6397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8" name="Freeform 6398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9" name="Freeform 6399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0" name="Freeform 6400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1" name="Freeform 6401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2" name="Freeform 6402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3" name="Freeform 6403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4" name="Freeform 6404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5" name="Freeform 6405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" name="Freeform 6406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7" name="Freeform 6407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" name="Freeform 6408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9" name="Freeform 6409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0" name="Freeform 6410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1" name="Freeform 6411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2" name="Freeform 6412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3" name="Freeform 6413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4" name="Freeform 6414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5" name="Freeform 6415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6" name="Freeform 6416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04"/>
                  <a:gd name="T1" fmla="*/ 49 h 67"/>
                  <a:gd name="T2" fmla="*/ 67 w 104"/>
                  <a:gd name="T3" fmla="*/ 67 h 67"/>
                  <a:gd name="T4" fmla="*/ 104 w 104"/>
                  <a:gd name="T5" fmla="*/ 24 h 67"/>
                  <a:gd name="T6" fmla="*/ 37 w 104"/>
                  <a:gd name="T7" fmla="*/ 0 h 67"/>
                  <a:gd name="T8" fmla="*/ 0 w 104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7"/>
                  <a:gd name="T17" fmla="*/ 104 w 104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7">
                    <a:moveTo>
                      <a:pt x="0" y="49"/>
                    </a:moveTo>
                    <a:lnTo>
                      <a:pt x="67" y="67"/>
                    </a:lnTo>
                    <a:lnTo>
                      <a:pt x="104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7" name="Freeform 6417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7"/>
                  <a:gd name="T1" fmla="*/ 67335 h 11"/>
                  <a:gd name="T2" fmla="*/ 93863 w 17"/>
                  <a:gd name="T3" fmla="*/ 92192 h 11"/>
                  <a:gd name="T4" fmla="*/ 145624 w 17"/>
                  <a:gd name="T5" fmla="*/ 32982 h 11"/>
                  <a:gd name="T6" fmla="*/ 51761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8" name="Freeform 6418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9" name="Freeform 6419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0" name="Freeform 6420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1" name="Freeform 6421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2" name="Freeform 6422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3" name="Freeform 6423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4" name="Freeform 6424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5" name="Freeform 6425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6" name="Freeform 6426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7" name="Freeform 6427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8" name="Freeform 6428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9" name="Freeform 6429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0" name="Freeform 6430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1" name="Freeform 6431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2" name="Freeform 6432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3" name="Freeform 6433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4" name="Freeform 6434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5" name="Freeform 6435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6" name="Freeform 6436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7" name="Freeform 6437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8" name="Freeform 6438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9" name="Freeform 6439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0" name="Freeform 6440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1" name="Freeform 6441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2" name="Freeform 6442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3" name="Freeform 6443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4" name="Freeform 6444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5" name="Freeform 6445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6" name="Freeform 6446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7" name="Freeform 6447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8" name="Freeform 6448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9" name="Freeform 6449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0" name="Freeform 6450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1" name="Freeform 6451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2" name="Freeform 6452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3" name="Freeform 6453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4" name="Freeform 6454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5" name="Freeform 6455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6" name="Freeform 6456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7" name="Freeform 6457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8" name="Freeform 6458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9" name="Freeform 6459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0" name="Freeform 6460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1" name="Freeform 6461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2" name="Freeform 6462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3" name="Freeform 6463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4" name="Freeform 6464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5" name="Freeform 6465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6" name="Freeform 6466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7" name="Freeform 6467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8" name="Freeform 6468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9" name="Freeform 6469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0" name="Freeform 6470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1" name="Freeform 6471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2" name="Freeform 6472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0" name="Group 6473"/>
            <p:cNvGrpSpPr>
              <a:grpSpLocks/>
            </p:cNvGrpSpPr>
            <p:nvPr/>
          </p:nvGrpSpPr>
          <p:grpSpPr bwMode="auto">
            <a:xfrm>
              <a:off x="1849" y="3515"/>
              <a:ext cx="2482" cy="241"/>
              <a:chOff x="1849" y="3515"/>
              <a:chExt cx="2482" cy="241"/>
            </a:xfrm>
          </p:grpSpPr>
          <p:sp>
            <p:nvSpPr>
              <p:cNvPr id="14823" name="Freeform 6474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4" name="Freeform 6475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5" name="Freeform 6476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6" name="Freeform 6477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7" name="Freeform 6478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8" name="Freeform 6479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9" name="Freeform 6480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0" name="Freeform 6481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1" name="Freeform 6482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2" name="Freeform 6483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3" name="Freeform 6484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4" name="Freeform 6485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5" name="Freeform 6486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6" name="Freeform 6487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7" name="Freeform 6488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8" name="Freeform 6489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9" name="Freeform 6490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0" name="Freeform 6491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1" name="Freeform 6492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2" name="Freeform 6493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3" name="Freeform 6494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4" name="Freeform 6495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5" name="Freeform 6496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6" name="Freeform 6497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7 w 98"/>
                  <a:gd name="T3" fmla="*/ 68 h 68"/>
                  <a:gd name="T4" fmla="*/ 98 w 98"/>
                  <a:gd name="T5" fmla="*/ 19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7" y="68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7" name="Freeform 6498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8" name="Freeform 6499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9" name="Freeform 6500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0" name="Freeform 6501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1" name="Freeform 6502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2" name="Freeform 6503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3" name="Freeform 6504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4" name="Freeform 6505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5" name="Freeform 6506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6" name="Freeform 6507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7" name="Freeform 6508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8" name="Freeform 6509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9" name="Freeform 6510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0" name="Freeform 6511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1" name="Freeform 6512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2" name="Freeform 6513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3" name="Freeform 6514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4" name="Freeform 6515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5" name="Freeform 6516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6" name="Freeform 6517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7" name="Freeform 6518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8" name="Freeform 6519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9" name="Freeform 6520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0" name="Freeform 6521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1" name="Freeform 6522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2" name="Freeform 6523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3" name="Freeform 6524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4" name="Freeform 6525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5" name="Freeform 6526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6" name="Freeform 6527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7" name="Freeform 6528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8" name="Freeform 6529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9" name="Freeform 6530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0" name="Freeform 6531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1" name="Freeform 6532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2" name="Freeform 6533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3" name="Freeform 6534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4" name="Freeform 6535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5" name="Freeform 6536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6" name="Freeform 6537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7" name="Freeform 6538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8" name="Freeform 6539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9" name="Freeform 6540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0" name="Freeform 6541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1" name="Freeform 6542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2" name="Freeform 6543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3" name="Freeform 6544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4" name="Freeform 6545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5" name="Freeform 6546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6" name="Freeform 6547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7" name="Freeform 6548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8" name="Freeform 6549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9" name="Freeform 6550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0" name="Freeform 6551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1" name="Freeform 6552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2" name="Freeform 6553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3" name="Freeform 6554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4" name="Freeform 6555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5" name="Freeform 6556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6" name="Freeform 6557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7" name="Freeform 6558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8" name="Freeform 6559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5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5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9" name="Freeform 6560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" name="Freeform 6561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1" name="Freeform 6562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2" name="Freeform 6563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3" name="Freeform 6564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4" name="Freeform 6565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5" name="Freeform 6566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6" name="Freeform 6567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7" name="Freeform 6568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8" name="Freeform 6569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9" name="Freeform 6570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" name="Freeform 6571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1" name="Freeform 6572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2" name="Freeform 6573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3" name="Freeform 6574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4" name="Freeform 6575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5" name="Freeform 6576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6" name="Freeform 6577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7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7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7" name="Freeform 6578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8" name="Freeform 6579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9" name="Freeform 6580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0" name="Freeform 6581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1" name="Freeform 6582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2" name="Freeform 6583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3" name="Freeform 6584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4" name="Freeform 6585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5" name="Freeform 6586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6" name="Freeform 6587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7" name="Freeform 6588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8" name="Freeform 6589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9" name="Freeform 6590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0" name="Freeform 6591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1" name="Freeform 6592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2" name="Freeform 6593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3" name="Freeform 6594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4" name="Freeform 6595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5" name="Freeform 6596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6" name="Freeform 6597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7" name="Freeform 6598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8" name="Freeform 6599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9" name="Freeform 6600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0" name="Freeform 6601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8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" name="Freeform 6602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" name="Freeform 6603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3" name="Freeform 6604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" name="Freeform 6605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5" name="Freeform 6606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6" name="Freeform 6607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7" name="Freeform 6608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8" name="Freeform 6609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9" name="Freeform 6610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0" name="Freeform 6611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1" name="Freeform 6612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2" name="Freeform 6613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3" name="Freeform 6614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4" name="Freeform 6615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5" name="Freeform 6616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6" name="Freeform 6617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7" name="Freeform 6618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8" name="Freeform 6619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9" name="Freeform 6620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0" name="Freeform 6621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1" name="Freeform 6622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2" name="Freeform 6623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7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3" name="Freeform 6624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4" name="Freeform 6625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5" name="Freeform 6626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6" name="Freeform 6627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19 h 68"/>
                  <a:gd name="T6" fmla="*/ 31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7" name="Freeform 6628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8" name="Freeform 6629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9" name="Freeform 6630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0" name="Freeform 6631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1" name="Freeform 6632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2" name="Freeform 6633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3" name="Freeform 6634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4" name="Freeform 6635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5" name="Freeform 6636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6" name="Freeform 6637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7" name="Freeform 6638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8" name="Freeform 6639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9" name="Freeform 6640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0" name="Freeform 6641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1" name="Freeform 6642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2" name="Freeform 6643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3" name="Freeform 6644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4" name="Freeform 6645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5" name="Freeform 6646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6" name="Freeform 6647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7" name="Freeform 6648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8" name="Freeform 6649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9" name="Freeform 6650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0" name="Freeform 6651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1" name="Freeform 6652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2" name="Freeform 6653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3" name="Freeform 6654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4" name="Freeform 6655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5" name="Freeform 6656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6" name="Freeform 6657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7" name="Freeform 6658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8" name="Freeform 6659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9" name="Freeform 6660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0" name="Freeform 6661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1" name="Freeform 6662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2" name="Freeform 6663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3" name="Freeform 6664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4" name="Freeform 6665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5" name="Freeform 6666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6" name="Freeform 6667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7" name="Freeform 6668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8" name="Freeform 6669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9" name="Freeform 6670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0" name="Freeform 6671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1" name="Freeform 6672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2" name="Freeform 6673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1" name="Group 6674"/>
            <p:cNvGrpSpPr>
              <a:grpSpLocks/>
            </p:cNvGrpSpPr>
            <p:nvPr/>
          </p:nvGrpSpPr>
          <p:grpSpPr bwMode="auto">
            <a:xfrm>
              <a:off x="2472" y="3688"/>
              <a:ext cx="1735" cy="407"/>
              <a:chOff x="2472" y="3688"/>
              <a:chExt cx="1735" cy="407"/>
            </a:xfrm>
          </p:grpSpPr>
          <p:sp>
            <p:nvSpPr>
              <p:cNvPr id="14623" name="Freeform 6675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6676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6677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6678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6679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6680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6681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6682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6683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6684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6685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6686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6687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6688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6689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6690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6691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6692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6693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6694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6695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6696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6697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6698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6699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6700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6701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6702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6703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6704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6705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6706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6707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6708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6709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6710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6711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6712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6713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6714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6715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6716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6717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6718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6719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Freeform 6720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6721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6722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04"/>
                  <a:gd name="T1" fmla="*/ 44 h 62"/>
                  <a:gd name="T2" fmla="*/ 74 w 104"/>
                  <a:gd name="T3" fmla="*/ 62 h 62"/>
                  <a:gd name="T4" fmla="*/ 104 w 104"/>
                  <a:gd name="T5" fmla="*/ 19 h 62"/>
                  <a:gd name="T6" fmla="*/ 30 w 104"/>
                  <a:gd name="T7" fmla="*/ 0 h 62"/>
                  <a:gd name="T8" fmla="*/ 0 w 104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2"/>
                  <a:gd name="T17" fmla="*/ 104 w 10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6723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7"/>
                  <a:gd name="T1" fmla="*/ 63618 h 10"/>
                  <a:gd name="T2" fmla="*/ 102360 w 17"/>
                  <a:gd name="T3" fmla="*/ 91524 h 10"/>
                  <a:gd name="T4" fmla="*/ 145624 w 17"/>
                  <a:gd name="T5" fmla="*/ 28136 h 10"/>
                  <a:gd name="T6" fmla="*/ 43490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6724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6725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6726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6727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6728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6729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6730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6731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6732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6733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6734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6735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6736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6737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6738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6739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Freeform 6740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9" name="Freeform 6741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6742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6743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6744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6745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4" name="Freeform 6746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5" name="Freeform 6747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6748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7" name="Freeform 6749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8" name="Freeform 6750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9" name="Freeform 6751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0" name="Freeform 6752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1" name="Freeform 6753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2" name="Freeform 6754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3" name="Freeform 6755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4" name="Freeform 6756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5" name="Freeform 6757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6" name="Freeform 6758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Freeform 6759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6760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9" name="Freeform 6761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0" name="Freeform 6762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Freeform 6763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6764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3" name="Freeform 6765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4" name="Freeform 6766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5" name="Freeform 6767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6" name="Freeform 6768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7" name="Freeform 6769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8" name="Freeform 6770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Freeform 6771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Freeform 6772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1" name="Freeform 6773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6774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3" name="Freeform 6775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6776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6777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6" name="Freeform 6778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7" name="Freeform 6779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8" name="Freeform 6780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9" name="Freeform 6781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0" name="Freeform 6782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6783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2" name="Freeform 6784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3" name="Freeform 6785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4" name="Freeform 6786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5" name="Freeform 6787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6" name="Freeform 6788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7" name="Freeform 6789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8" name="Freeform 6790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9" name="Freeform 6791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0" name="Freeform 6792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6793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2" name="Freeform 6794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3" name="Freeform 6795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4" name="Freeform 6796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5" name="Freeform 6797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" name="Freeform 6798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Freeform 6799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" name="Freeform 6800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" name="Freeform 6801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" name="Freeform 6802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" name="Freeform 6803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" name="Freeform 6804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" name="Freeform 6805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" name="Freeform 6806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Freeform 6807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6808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7" name="Freeform 6809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8" name="Freeform 6810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Freeform 6811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6812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1" name="Freeform 6813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2" name="Freeform 6814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3" name="Freeform 6815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4" name="Freeform 6816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5" name="Freeform 6817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6" name="Freeform 6818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Freeform 6819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" name="Freeform 6820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" name="Freeform 6821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0" name="Freeform 6822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1" name="Freeform 6823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2" name="Freeform 6824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3" name="Freeform 6825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4" name="Freeform 6826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5" name="Freeform 6827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6" name="Freeform 6828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7" name="Freeform 6829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8" name="Freeform 6830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9" name="Freeform 6831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0" name="Freeform 6832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1" name="Freeform 6833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2" name="Freeform 6834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3" name="Freeform 6835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4" name="Freeform 6836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" name="Freeform 6837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" name="Freeform 6838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" name="Freeform 6839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" name="Freeform 6840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" name="Freeform 6841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" name="Freeform 6842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" name="Freeform 6843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" name="Freeform 6844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" name="Freeform 6845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" name="Freeform 6846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" name="Freeform 6847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" name="Freeform 6848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" name="Freeform 6849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" name="Freeform 6850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" name="Freeform 6851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" name="Freeform 6852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" name="Freeform 6853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" name="Freeform 6854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" name="Freeform 6855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" name="Freeform 6856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" name="Freeform 6857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" name="Freeform 6858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" name="Freeform 6859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" name="Freeform 6860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" name="Freeform 6861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" name="Freeform 6862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" name="Freeform 6863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" name="Freeform 6864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" name="Freeform 6865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" name="Freeform 6866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" name="Freeform 6867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" name="Freeform 6868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" name="Freeform 6869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" name="Freeform 6870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" name="Freeform 6871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" name="Freeform 6872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1" name="Freeform 6873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2" name="Freeform 6874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2" name="Group 6875"/>
            <p:cNvGrpSpPr>
              <a:grpSpLocks/>
            </p:cNvGrpSpPr>
            <p:nvPr/>
          </p:nvGrpSpPr>
          <p:grpSpPr bwMode="auto">
            <a:xfrm>
              <a:off x="1046" y="2366"/>
              <a:ext cx="3396" cy="1822"/>
              <a:chOff x="1046" y="2366"/>
              <a:chExt cx="3396" cy="1822"/>
            </a:xfrm>
          </p:grpSpPr>
          <p:sp>
            <p:nvSpPr>
              <p:cNvPr id="14423" name="Freeform 6876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6877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6878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6879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6880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6881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6882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6883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6884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6885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6886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6887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6888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Line 6889"/>
              <p:cNvSpPr>
                <a:spLocks noChangeShapeType="1"/>
              </p:cNvSpPr>
              <p:nvPr/>
            </p:nvSpPr>
            <p:spPr bwMode="auto">
              <a:xfrm>
                <a:off x="1046" y="23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Line 6890"/>
              <p:cNvSpPr>
                <a:spLocks noChangeShapeType="1"/>
              </p:cNvSpPr>
              <p:nvPr/>
            </p:nvSpPr>
            <p:spPr bwMode="auto">
              <a:xfrm>
                <a:off x="1071" y="237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Line 6891"/>
              <p:cNvSpPr>
                <a:spLocks noChangeShapeType="1"/>
              </p:cNvSpPr>
              <p:nvPr/>
            </p:nvSpPr>
            <p:spPr bwMode="auto">
              <a:xfrm>
                <a:off x="1095" y="23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Line 6892"/>
              <p:cNvSpPr>
                <a:spLocks noChangeShapeType="1"/>
              </p:cNvSpPr>
              <p:nvPr/>
            </p:nvSpPr>
            <p:spPr bwMode="auto">
              <a:xfrm>
                <a:off x="1120" y="239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Line 6893"/>
              <p:cNvSpPr>
                <a:spLocks noChangeShapeType="1"/>
              </p:cNvSpPr>
              <p:nvPr/>
            </p:nvSpPr>
            <p:spPr bwMode="auto">
              <a:xfrm>
                <a:off x="1145" y="23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Line 6894"/>
              <p:cNvSpPr>
                <a:spLocks noChangeShapeType="1"/>
              </p:cNvSpPr>
              <p:nvPr/>
            </p:nvSpPr>
            <p:spPr bwMode="auto">
              <a:xfrm>
                <a:off x="1169" y="240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Line 6895"/>
              <p:cNvSpPr>
                <a:spLocks noChangeShapeType="1"/>
              </p:cNvSpPr>
              <p:nvPr/>
            </p:nvSpPr>
            <p:spPr bwMode="auto">
              <a:xfrm>
                <a:off x="1194" y="24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Line 6896"/>
              <p:cNvSpPr>
                <a:spLocks noChangeShapeType="1"/>
              </p:cNvSpPr>
              <p:nvPr/>
            </p:nvSpPr>
            <p:spPr bwMode="auto">
              <a:xfrm>
                <a:off x="1219" y="24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Line 6897"/>
              <p:cNvSpPr>
                <a:spLocks noChangeShapeType="1"/>
              </p:cNvSpPr>
              <p:nvPr/>
            </p:nvSpPr>
            <p:spPr bwMode="auto">
              <a:xfrm>
                <a:off x="1244" y="24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Line 6898"/>
              <p:cNvSpPr>
                <a:spLocks noChangeShapeType="1"/>
              </p:cNvSpPr>
              <p:nvPr/>
            </p:nvSpPr>
            <p:spPr bwMode="auto">
              <a:xfrm>
                <a:off x="1268" y="243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Line 6899"/>
              <p:cNvSpPr>
                <a:spLocks noChangeShapeType="1"/>
              </p:cNvSpPr>
              <p:nvPr/>
            </p:nvSpPr>
            <p:spPr bwMode="auto">
              <a:xfrm>
                <a:off x="1293" y="244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Line 6900"/>
              <p:cNvSpPr>
                <a:spLocks noChangeShapeType="1"/>
              </p:cNvSpPr>
              <p:nvPr/>
            </p:nvSpPr>
            <p:spPr bwMode="auto">
              <a:xfrm>
                <a:off x="1318" y="24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Line 6901"/>
              <p:cNvSpPr>
                <a:spLocks noChangeShapeType="1"/>
              </p:cNvSpPr>
              <p:nvPr/>
            </p:nvSpPr>
            <p:spPr bwMode="auto">
              <a:xfrm>
                <a:off x="1342" y="245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Line 6902"/>
              <p:cNvSpPr>
                <a:spLocks noChangeShapeType="1"/>
              </p:cNvSpPr>
              <p:nvPr/>
            </p:nvSpPr>
            <p:spPr bwMode="auto">
              <a:xfrm>
                <a:off x="1367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Line 6903"/>
              <p:cNvSpPr>
                <a:spLocks noChangeShapeType="1"/>
              </p:cNvSpPr>
              <p:nvPr/>
            </p:nvSpPr>
            <p:spPr bwMode="auto">
              <a:xfrm>
                <a:off x="1392" y="24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Line 6904"/>
              <p:cNvSpPr>
                <a:spLocks noChangeShapeType="1"/>
              </p:cNvSpPr>
              <p:nvPr/>
            </p:nvSpPr>
            <p:spPr bwMode="auto">
              <a:xfrm>
                <a:off x="1416" y="2477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Line 6905"/>
              <p:cNvSpPr>
                <a:spLocks noChangeShapeType="1"/>
              </p:cNvSpPr>
              <p:nvPr/>
            </p:nvSpPr>
            <p:spPr bwMode="auto">
              <a:xfrm>
                <a:off x="1441" y="248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Line 6906"/>
              <p:cNvSpPr>
                <a:spLocks noChangeShapeType="1"/>
              </p:cNvSpPr>
              <p:nvPr/>
            </p:nvSpPr>
            <p:spPr bwMode="auto">
              <a:xfrm>
                <a:off x="1466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Line 6907"/>
              <p:cNvSpPr>
                <a:spLocks noChangeShapeType="1"/>
              </p:cNvSpPr>
              <p:nvPr/>
            </p:nvSpPr>
            <p:spPr bwMode="auto">
              <a:xfrm>
                <a:off x="1491" y="24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Line 6908"/>
              <p:cNvSpPr>
                <a:spLocks noChangeShapeType="1"/>
              </p:cNvSpPr>
              <p:nvPr/>
            </p:nvSpPr>
            <p:spPr bwMode="auto">
              <a:xfrm>
                <a:off x="1515" y="25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Line 6909"/>
              <p:cNvSpPr>
                <a:spLocks noChangeShapeType="1"/>
              </p:cNvSpPr>
              <p:nvPr/>
            </p:nvSpPr>
            <p:spPr bwMode="auto">
              <a:xfrm>
                <a:off x="1540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Line 6910"/>
              <p:cNvSpPr>
                <a:spLocks noChangeShapeType="1"/>
              </p:cNvSpPr>
              <p:nvPr/>
            </p:nvSpPr>
            <p:spPr bwMode="auto">
              <a:xfrm>
                <a:off x="1565" y="25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Line 6911"/>
              <p:cNvSpPr>
                <a:spLocks noChangeShapeType="1"/>
              </p:cNvSpPr>
              <p:nvPr/>
            </p:nvSpPr>
            <p:spPr bwMode="auto">
              <a:xfrm>
                <a:off x="1589" y="25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Line 6912"/>
              <p:cNvSpPr>
                <a:spLocks noChangeShapeType="1"/>
              </p:cNvSpPr>
              <p:nvPr/>
            </p:nvSpPr>
            <p:spPr bwMode="auto">
              <a:xfrm>
                <a:off x="1614" y="25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Line 6913"/>
              <p:cNvSpPr>
                <a:spLocks noChangeShapeType="1"/>
              </p:cNvSpPr>
              <p:nvPr/>
            </p:nvSpPr>
            <p:spPr bwMode="auto">
              <a:xfrm>
                <a:off x="1639" y="25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Line 6914"/>
              <p:cNvSpPr>
                <a:spLocks noChangeShapeType="1"/>
              </p:cNvSpPr>
              <p:nvPr/>
            </p:nvSpPr>
            <p:spPr bwMode="auto">
              <a:xfrm>
                <a:off x="1663" y="2545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Line 6915"/>
              <p:cNvSpPr>
                <a:spLocks noChangeShapeType="1"/>
              </p:cNvSpPr>
              <p:nvPr/>
            </p:nvSpPr>
            <p:spPr bwMode="auto">
              <a:xfrm>
                <a:off x="1688" y="25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Line 6916"/>
              <p:cNvSpPr>
                <a:spLocks noChangeShapeType="1"/>
              </p:cNvSpPr>
              <p:nvPr/>
            </p:nvSpPr>
            <p:spPr bwMode="auto">
              <a:xfrm>
                <a:off x="1713" y="25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Line 6917"/>
              <p:cNvSpPr>
                <a:spLocks noChangeShapeType="1"/>
              </p:cNvSpPr>
              <p:nvPr/>
            </p:nvSpPr>
            <p:spPr bwMode="auto">
              <a:xfrm>
                <a:off x="1738" y="25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Line 6918"/>
              <p:cNvSpPr>
                <a:spLocks noChangeShapeType="1"/>
              </p:cNvSpPr>
              <p:nvPr/>
            </p:nvSpPr>
            <p:spPr bwMode="auto">
              <a:xfrm>
                <a:off x="1762" y="257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Line 6919"/>
              <p:cNvSpPr>
                <a:spLocks noChangeShapeType="1"/>
              </p:cNvSpPr>
              <p:nvPr/>
            </p:nvSpPr>
            <p:spPr bwMode="auto">
              <a:xfrm>
                <a:off x="1787" y="258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Line 6920"/>
              <p:cNvSpPr>
                <a:spLocks noChangeShapeType="1"/>
              </p:cNvSpPr>
              <p:nvPr/>
            </p:nvSpPr>
            <p:spPr bwMode="auto">
              <a:xfrm>
                <a:off x="1812" y="25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Line 6921"/>
              <p:cNvSpPr>
                <a:spLocks noChangeShapeType="1"/>
              </p:cNvSpPr>
              <p:nvPr/>
            </p:nvSpPr>
            <p:spPr bwMode="auto">
              <a:xfrm>
                <a:off x="1836" y="260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Line 6922"/>
              <p:cNvSpPr>
                <a:spLocks noChangeShapeType="1"/>
              </p:cNvSpPr>
              <p:nvPr/>
            </p:nvSpPr>
            <p:spPr bwMode="auto">
              <a:xfrm>
                <a:off x="1861" y="26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Line 6923"/>
              <p:cNvSpPr>
                <a:spLocks noChangeShapeType="1"/>
              </p:cNvSpPr>
              <p:nvPr/>
            </p:nvSpPr>
            <p:spPr bwMode="auto">
              <a:xfrm>
                <a:off x="1886" y="26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Line 6924"/>
              <p:cNvSpPr>
                <a:spLocks noChangeShapeType="1"/>
              </p:cNvSpPr>
              <p:nvPr/>
            </p:nvSpPr>
            <p:spPr bwMode="auto">
              <a:xfrm>
                <a:off x="1910" y="261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Line 6925"/>
              <p:cNvSpPr>
                <a:spLocks noChangeShapeType="1"/>
              </p:cNvSpPr>
              <p:nvPr/>
            </p:nvSpPr>
            <p:spPr bwMode="auto">
              <a:xfrm>
                <a:off x="1935" y="26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Line 6926"/>
              <p:cNvSpPr>
                <a:spLocks noChangeShapeType="1"/>
              </p:cNvSpPr>
              <p:nvPr/>
            </p:nvSpPr>
            <p:spPr bwMode="auto">
              <a:xfrm>
                <a:off x="1960" y="26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Line 6927"/>
              <p:cNvSpPr>
                <a:spLocks noChangeShapeType="1"/>
              </p:cNvSpPr>
              <p:nvPr/>
            </p:nvSpPr>
            <p:spPr bwMode="auto">
              <a:xfrm>
                <a:off x="1984" y="264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Line 6928"/>
              <p:cNvSpPr>
                <a:spLocks noChangeShapeType="1"/>
              </p:cNvSpPr>
              <p:nvPr/>
            </p:nvSpPr>
            <p:spPr bwMode="auto">
              <a:xfrm>
                <a:off x="2009" y="265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Line 6929"/>
              <p:cNvSpPr>
                <a:spLocks noChangeShapeType="1"/>
              </p:cNvSpPr>
              <p:nvPr/>
            </p:nvSpPr>
            <p:spPr bwMode="auto">
              <a:xfrm>
                <a:off x="2034" y="265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Line 6930"/>
              <p:cNvSpPr>
                <a:spLocks noChangeShapeType="1"/>
              </p:cNvSpPr>
              <p:nvPr/>
            </p:nvSpPr>
            <p:spPr bwMode="auto">
              <a:xfrm>
                <a:off x="2059" y="26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Line 6931"/>
              <p:cNvSpPr>
                <a:spLocks noChangeShapeType="1"/>
              </p:cNvSpPr>
              <p:nvPr/>
            </p:nvSpPr>
            <p:spPr bwMode="auto">
              <a:xfrm>
                <a:off x="2083" y="26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Line 6932"/>
              <p:cNvSpPr>
                <a:spLocks noChangeShapeType="1"/>
              </p:cNvSpPr>
              <p:nvPr/>
            </p:nvSpPr>
            <p:spPr bwMode="auto">
              <a:xfrm>
                <a:off x="2108" y="26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Line 6933"/>
              <p:cNvSpPr>
                <a:spLocks noChangeShapeType="1"/>
              </p:cNvSpPr>
              <p:nvPr/>
            </p:nvSpPr>
            <p:spPr bwMode="auto">
              <a:xfrm>
                <a:off x="2133" y="268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Line 6934"/>
              <p:cNvSpPr>
                <a:spLocks noChangeShapeType="1"/>
              </p:cNvSpPr>
              <p:nvPr/>
            </p:nvSpPr>
            <p:spPr bwMode="auto">
              <a:xfrm>
                <a:off x="2157" y="269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Line 6935"/>
              <p:cNvSpPr>
                <a:spLocks noChangeShapeType="1"/>
              </p:cNvSpPr>
              <p:nvPr/>
            </p:nvSpPr>
            <p:spPr bwMode="auto">
              <a:xfrm>
                <a:off x="2182" y="27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Line 6936"/>
              <p:cNvSpPr>
                <a:spLocks noChangeShapeType="1"/>
              </p:cNvSpPr>
              <p:nvPr/>
            </p:nvSpPr>
            <p:spPr bwMode="auto">
              <a:xfrm>
                <a:off x="2207" y="270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Line 6937"/>
              <p:cNvSpPr>
                <a:spLocks noChangeShapeType="1"/>
              </p:cNvSpPr>
              <p:nvPr/>
            </p:nvSpPr>
            <p:spPr bwMode="auto">
              <a:xfrm>
                <a:off x="2231" y="271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Line 6938"/>
              <p:cNvSpPr>
                <a:spLocks noChangeShapeType="1"/>
              </p:cNvSpPr>
              <p:nvPr/>
            </p:nvSpPr>
            <p:spPr bwMode="auto">
              <a:xfrm>
                <a:off x="2256" y="271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Line 6939"/>
              <p:cNvSpPr>
                <a:spLocks noChangeShapeType="1"/>
              </p:cNvSpPr>
              <p:nvPr/>
            </p:nvSpPr>
            <p:spPr bwMode="auto">
              <a:xfrm>
                <a:off x="2281" y="273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Line 6940"/>
              <p:cNvSpPr>
                <a:spLocks noChangeShapeType="1"/>
              </p:cNvSpPr>
              <p:nvPr/>
            </p:nvSpPr>
            <p:spPr bwMode="auto">
              <a:xfrm>
                <a:off x="2306" y="273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Line 6941"/>
              <p:cNvSpPr>
                <a:spLocks noChangeShapeType="1"/>
              </p:cNvSpPr>
              <p:nvPr/>
            </p:nvSpPr>
            <p:spPr bwMode="auto">
              <a:xfrm>
                <a:off x="2330" y="274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Line 6942"/>
              <p:cNvSpPr>
                <a:spLocks noChangeShapeType="1"/>
              </p:cNvSpPr>
              <p:nvPr/>
            </p:nvSpPr>
            <p:spPr bwMode="auto">
              <a:xfrm>
                <a:off x="2355" y="274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Line 6943"/>
              <p:cNvSpPr>
                <a:spLocks noChangeShapeType="1"/>
              </p:cNvSpPr>
              <p:nvPr/>
            </p:nvSpPr>
            <p:spPr bwMode="auto">
              <a:xfrm>
                <a:off x="2380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Line 6944"/>
              <p:cNvSpPr>
                <a:spLocks noChangeShapeType="1"/>
              </p:cNvSpPr>
              <p:nvPr/>
            </p:nvSpPr>
            <p:spPr bwMode="auto">
              <a:xfrm>
                <a:off x="2404" y="2761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Line 6945"/>
              <p:cNvSpPr>
                <a:spLocks noChangeShapeType="1"/>
              </p:cNvSpPr>
              <p:nvPr/>
            </p:nvSpPr>
            <p:spPr bwMode="auto">
              <a:xfrm>
                <a:off x="2429" y="277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Line 6946"/>
              <p:cNvSpPr>
                <a:spLocks noChangeShapeType="1"/>
              </p:cNvSpPr>
              <p:nvPr/>
            </p:nvSpPr>
            <p:spPr bwMode="auto">
              <a:xfrm>
                <a:off x="2454" y="278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Line 6947"/>
              <p:cNvSpPr>
                <a:spLocks noChangeShapeType="1"/>
              </p:cNvSpPr>
              <p:nvPr/>
            </p:nvSpPr>
            <p:spPr bwMode="auto">
              <a:xfrm>
                <a:off x="2478" y="278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Line 6948"/>
              <p:cNvSpPr>
                <a:spLocks noChangeShapeType="1"/>
              </p:cNvSpPr>
              <p:nvPr/>
            </p:nvSpPr>
            <p:spPr bwMode="auto">
              <a:xfrm>
                <a:off x="2503" y="279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Line 6949"/>
              <p:cNvSpPr>
                <a:spLocks noChangeShapeType="1"/>
              </p:cNvSpPr>
              <p:nvPr/>
            </p:nvSpPr>
            <p:spPr bwMode="auto">
              <a:xfrm>
                <a:off x="2528" y="279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Line 6950"/>
              <p:cNvSpPr>
                <a:spLocks noChangeShapeType="1"/>
              </p:cNvSpPr>
              <p:nvPr/>
            </p:nvSpPr>
            <p:spPr bwMode="auto">
              <a:xfrm>
                <a:off x="2553" y="281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Line 6951"/>
              <p:cNvSpPr>
                <a:spLocks noChangeShapeType="1"/>
              </p:cNvSpPr>
              <p:nvPr/>
            </p:nvSpPr>
            <p:spPr bwMode="auto">
              <a:xfrm>
                <a:off x="2577" y="281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Line 6952"/>
              <p:cNvSpPr>
                <a:spLocks noChangeShapeType="1"/>
              </p:cNvSpPr>
              <p:nvPr/>
            </p:nvSpPr>
            <p:spPr bwMode="auto">
              <a:xfrm>
                <a:off x="2602" y="282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Line 6953"/>
              <p:cNvSpPr>
                <a:spLocks noChangeShapeType="1"/>
              </p:cNvSpPr>
              <p:nvPr/>
            </p:nvSpPr>
            <p:spPr bwMode="auto">
              <a:xfrm>
                <a:off x="2627" y="282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Line 6954"/>
              <p:cNvSpPr>
                <a:spLocks noChangeShapeType="1"/>
              </p:cNvSpPr>
              <p:nvPr/>
            </p:nvSpPr>
            <p:spPr bwMode="auto">
              <a:xfrm>
                <a:off x="2651" y="283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Line 6955"/>
              <p:cNvSpPr>
                <a:spLocks noChangeShapeType="1"/>
              </p:cNvSpPr>
              <p:nvPr/>
            </p:nvSpPr>
            <p:spPr bwMode="auto">
              <a:xfrm>
                <a:off x="2676" y="284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Line 6956"/>
              <p:cNvSpPr>
                <a:spLocks noChangeShapeType="1"/>
              </p:cNvSpPr>
              <p:nvPr/>
            </p:nvSpPr>
            <p:spPr bwMode="auto">
              <a:xfrm>
                <a:off x="2701" y="285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Line 6957"/>
              <p:cNvSpPr>
                <a:spLocks noChangeShapeType="1"/>
              </p:cNvSpPr>
              <p:nvPr/>
            </p:nvSpPr>
            <p:spPr bwMode="auto">
              <a:xfrm>
                <a:off x="2725" y="286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Line 6958"/>
              <p:cNvSpPr>
                <a:spLocks noChangeShapeType="1"/>
              </p:cNvSpPr>
              <p:nvPr/>
            </p:nvSpPr>
            <p:spPr bwMode="auto">
              <a:xfrm>
                <a:off x="2750" y="28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Line 6959"/>
              <p:cNvSpPr>
                <a:spLocks noChangeShapeType="1"/>
              </p:cNvSpPr>
              <p:nvPr/>
            </p:nvSpPr>
            <p:spPr bwMode="auto">
              <a:xfrm>
                <a:off x="2775" y="287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Line 6960"/>
              <p:cNvSpPr>
                <a:spLocks noChangeShapeType="1"/>
              </p:cNvSpPr>
              <p:nvPr/>
            </p:nvSpPr>
            <p:spPr bwMode="auto">
              <a:xfrm>
                <a:off x="2800" y="287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Line 6961"/>
              <p:cNvSpPr>
                <a:spLocks noChangeShapeType="1"/>
              </p:cNvSpPr>
              <p:nvPr/>
            </p:nvSpPr>
            <p:spPr bwMode="auto">
              <a:xfrm>
                <a:off x="2824" y="288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Line 6962"/>
              <p:cNvSpPr>
                <a:spLocks noChangeShapeType="1"/>
              </p:cNvSpPr>
              <p:nvPr/>
            </p:nvSpPr>
            <p:spPr bwMode="auto">
              <a:xfrm>
                <a:off x="2849" y="28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Line 6963"/>
              <p:cNvSpPr>
                <a:spLocks noChangeShapeType="1"/>
              </p:cNvSpPr>
              <p:nvPr/>
            </p:nvSpPr>
            <p:spPr bwMode="auto">
              <a:xfrm>
                <a:off x="2874" y="290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Line 6964"/>
              <p:cNvSpPr>
                <a:spLocks noChangeShapeType="1"/>
              </p:cNvSpPr>
              <p:nvPr/>
            </p:nvSpPr>
            <p:spPr bwMode="auto">
              <a:xfrm>
                <a:off x="2898" y="291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Line 6965"/>
              <p:cNvSpPr>
                <a:spLocks noChangeShapeType="1"/>
              </p:cNvSpPr>
              <p:nvPr/>
            </p:nvSpPr>
            <p:spPr bwMode="auto">
              <a:xfrm>
                <a:off x="2923" y="29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Line 6966"/>
              <p:cNvSpPr>
                <a:spLocks noChangeShapeType="1"/>
              </p:cNvSpPr>
              <p:nvPr/>
            </p:nvSpPr>
            <p:spPr bwMode="auto">
              <a:xfrm>
                <a:off x="2948" y="29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Line 6967"/>
              <p:cNvSpPr>
                <a:spLocks noChangeShapeType="1"/>
              </p:cNvSpPr>
              <p:nvPr/>
            </p:nvSpPr>
            <p:spPr bwMode="auto">
              <a:xfrm>
                <a:off x="297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Line 6968"/>
              <p:cNvSpPr>
                <a:spLocks noChangeShapeType="1"/>
              </p:cNvSpPr>
              <p:nvPr/>
            </p:nvSpPr>
            <p:spPr bwMode="auto">
              <a:xfrm>
                <a:off x="2997" y="294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Line 6969"/>
              <p:cNvSpPr>
                <a:spLocks noChangeShapeType="1"/>
              </p:cNvSpPr>
              <p:nvPr/>
            </p:nvSpPr>
            <p:spPr bwMode="auto">
              <a:xfrm>
                <a:off x="3022" y="29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Line 6970"/>
              <p:cNvSpPr>
                <a:spLocks noChangeShapeType="1"/>
              </p:cNvSpPr>
              <p:nvPr/>
            </p:nvSpPr>
            <p:spPr bwMode="auto">
              <a:xfrm>
                <a:off x="3047" y="295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Line 6971"/>
              <p:cNvSpPr>
                <a:spLocks noChangeShapeType="1"/>
              </p:cNvSpPr>
              <p:nvPr/>
            </p:nvSpPr>
            <p:spPr bwMode="auto">
              <a:xfrm>
                <a:off x="3071" y="295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Line 6972"/>
              <p:cNvSpPr>
                <a:spLocks noChangeShapeType="1"/>
              </p:cNvSpPr>
              <p:nvPr/>
            </p:nvSpPr>
            <p:spPr bwMode="auto">
              <a:xfrm>
                <a:off x="3096" y="29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Line 6973"/>
              <p:cNvSpPr>
                <a:spLocks noChangeShapeType="1"/>
              </p:cNvSpPr>
              <p:nvPr/>
            </p:nvSpPr>
            <p:spPr bwMode="auto">
              <a:xfrm>
                <a:off x="3121" y="297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Line 6974"/>
              <p:cNvSpPr>
                <a:spLocks noChangeShapeType="1"/>
              </p:cNvSpPr>
              <p:nvPr/>
            </p:nvSpPr>
            <p:spPr bwMode="auto">
              <a:xfrm>
                <a:off x="3145" y="298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Line 6975"/>
              <p:cNvSpPr>
                <a:spLocks noChangeShapeType="1"/>
              </p:cNvSpPr>
              <p:nvPr/>
            </p:nvSpPr>
            <p:spPr bwMode="auto">
              <a:xfrm>
                <a:off x="3170" y="29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Line 6976"/>
              <p:cNvSpPr>
                <a:spLocks noChangeShapeType="1"/>
              </p:cNvSpPr>
              <p:nvPr/>
            </p:nvSpPr>
            <p:spPr bwMode="auto">
              <a:xfrm>
                <a:off x="3195" y="29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Line 6977"/>
              <p:cNvSpPr>
                <a:spLocks noChangeShapeType="1"/>
              </p:cNvSpPr>
              <p:nvPr/>
            </p:nvSpPr>
            <p:spPr bwMode="auto">
              <a:xfrm>
                <a:off x="3219" y="3002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Line 6978"/>
              <p:cNvSpPr>
                <a:spLocks noChangeShapeType="1"/>
              </p:cNvSpPr>
              <p:nvPr/>
            </p:nvSpPr>
            <p:spPr bwMode="auto">
              <a:xfrm>
                <a:off x="3244" y="3008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Line 6979"/>
              <p:cNvSpPr>
                <a:spLocks noChangeShapeType="1"/>
              </p:cNvSpPr>
              <p:nvPr/>
            </p:nvSpPr>
            <p:spPr bwMode="auto">
              <a:xfrm>
                <a:off x="3269" y="30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Line 6980"/>
              <p:cNvSpPr>
                <a:spLocks noChangeShapeType="1"/>
              </p:cNvSpPr>
              <p:nvPr/>
            </p:nvSpPr>
            <p:spPr bwMode="auto">
              <a:xfrm>
                <a:off x="3294" y="30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Line 6981"/>
              <p:cNvSpPr>
                <a:spLocks noChangeShapeType="1"/>
              </p:cNvSpPr>
              <p:nvPr/>
            </p:nvSpPr>
            <p:spPr bwMode="auto">
              <a:xfrm>
                <a:off x="3318" y="30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Line 6982"/>
              <p:cNvSpPr>
                <a:spLocks noChangeShapeType="1"/>
              </p:cNvSpPr>
              <p:nvPr/>
            </p:nvSpPr>
            <p:spPr bwMode="auto">
              <a:xfrm>
                <a:off x="3343" y="30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Line 6983"/>
              <p:cNvSpPr>
                <a:spLocks noChangeShapeType="1"/>
              </p:cNvSpPr>
              <p:nvPr/>
            </p:nvSpPr>
            <p:spPr bwMode="auto">
              <a:xfrm>
                <a:off x="3368" y="304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Line 6984"/>
              <p:cNvSpPr>
                <a:spLocks noChangeShapeType="1"/>
              </p:cNvSpPr>
              <p:nvPr/>
            </p:nvSpPr>
            <p:spPr bwMode="auto">
              <a:xfrm>
                <a:off x="3392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Line 6985"/>
              <p:cNvSpPr>
                <a:spLocks noChangeShapeType="1"/>
              </p:cNvSpPr>
              <p:nvPr/>
            </p:nvSpPr>
            <p:spPr bwMode="auto">
              <a:xfrm>
                <a:off x="3417" y="30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Line 6986"/>
              <p:cNvSpPr>
                <a:spLocks noChangeShapeType="1"/>
              </p:cNvSpPr>
              <p:nvPr/>
            </p:nvSpPr>
            <p:spPr bwMode="auto">
              <a:xfrm>
                <a:off x="3442" y="30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Line 6987"/>
              <p:cNvSpPr>
                <a:spLocks noChangeShapeType="1"/>
              </p:cNvSpPr>
              <p:nvPr/>
            </p:nvSpPr>
            <p:spPr bwMode="auto">
              <a:xfrm>
                <a:off x="3466" y="307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Line 6988"/>
              <p:cNvSpPr>
                <a:spLocks noChangeShapeType="1"/>
              </p:cNvSpPr>
              <p:nvPr/>
            </p:nvSpPr>
            <p:spPr bwMode="auto">
              <a:xfrm>
                <a:off x="3491" y="308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Line 6989"/>
              <p:cNvSpPr>
                <a:spLocks noChangeShapeType="1"/>
              </p:cNvSpPr>
              <p:nvPr/>
            </p:nvSpPr>
            <p:spPr bwMode="auto">
              <a:xfrm>
                <a:off x="3516" y="30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Line 6990"/>
              <p:cNvSpPr>
                <a:spLocks noChangeShapeType="1"/>
              </p:cNvSpPr>
              <p:nvPr/>
            </p:nvSpPr>
            <p:spPr bwMode="auto">
              <a:xfrm>
                <a:off x="3541" y="309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Line 6991"/>
              <p:cNvSpPr>
                <a:spLocks noChangeShapeType="1"/>
              </p:cNvSpPr>
              <p:nvPr/>
            </p:nvSpPr>
            <p:spPr bwMode="auto">
              <a:xfrm>
                <a:off x="3565" y="31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Line 6992"/>
              <p:cNvSpPr>
                <a:spLocks noChangeShapeType="1"/>
              </p:cNvSpPr>
              <p:nvPr/>
            </p:nvSpPr>
            <p:spPr bwMode="auto">
              <a:xfrm>
                <a:off x="3590" y="31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Line 6993"/>
              <p:cNvSpPr>
                <a:spLocks noChangeShapeType="1"/>
              </p:cNvSpPr>
              <p:nvPr/>
            </p:nvSpPr>
            <p:spPr bwMode="auto">
              <a:xfrm>
                <a:off x="3615" y="312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Line 6994"/>
              <p:cNvSpPr>
                <a:spLocks noChangeShapeType="1"/>
              </p:cNvSpPr>
              <p:nvPr/>
            </p:nvSpPr>
            <p:spPr bwMode="auto">
              <a:xfrm>
                <a:off x="3639" y="31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Line 6995"/>
              <p:cNvSpPr>
                <a:spLocks noChangeShapeType="1"/>
              </p:cNvSpPr>
              <p:nvPr/>
            </p:nvSpPr>
            <p:spPr bwMode="auto">
              <a:xfrm>
                <a:off x="3664" y="31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Line 6996"/>
              <p:cNvSpPr>
                <a:spLocks noChangeShapeType="1"/>
              </p:cNvSpPr>
              <p:nvPr/>
            </p:nvSpPr>
            <p:spPr bwMode="auto">
              <a:xfrm>
                <a:off x="3689" y="313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Line 6997"/>
              <p:cNvSpPr>
                <a:spLocks noChangeShapeType="1"/>
              </p:cNvSpPr>
              <p:nvPr/>
            </p:nvSpPr>
            <p:spPr bwMode="auto">
              <a:xfrm>
                <a:off x="3713" y="315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Line 6998"/>
              <p:cNvSpPr>
                <a:spLocks noChangeShapeType="1"/>
              </p:cNvSpPr>
              <p:nvPr/>
            </p:nvSpPr>
            <p:spPr bwMode="auto">
              <a:xfrm>
                <a:off x="3738" y="31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Line 6999"/>
              <p:cNvSpPr>
                <a:spLocks noChangeShapeType="1"/>
              </p:cNvSpPr>
              <p:nvPr/>
            </p:nvSpPr>
            <p:spPr bwMode="auto">
              <a:xfrm>
                <a:off x="3763" y="31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Line 7000"/>
              <p:cNvSpPr>
                <a:spLocks noChangeShapeType="1"/>
              </p:cNvSpPr>
              <p:nvPr/>
            </p:nvSpPr>
            <p:spPr bwMode="auto">
              <a:xfrm>
                <a:off x="3787" y="316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Line 7001"/>
              <p:cNvSpPr>
                <a:spLocks noChangeShapeType="1"/>
              </p:cNvSpPr>
              <p:nvPr/>
            </p:nvSpPr>
            <p:spPr bwMode="auto">
              <a:xfrm>
                <a:off x="3812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Line 7002"/>
              <p:cNvSpPr>
                <a:spLocks noChangeShapeType="1"/>
              </p:cNvSpPr>
              <p:nvPr/>
            </p:nvSpPr>
            <p:spPr bwMode="auto">
              <a:xfrm>
                <a:off x="3837" y="318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Line 7003"/>
              <p:cNvSpPr>
                <a:spLocks noChangeShapeType="1"/>
              </p:cNvSpPr>
              <p:nvPr/>
            </p:nvSpPr>
            <p:spPr bwMode="auto">
              <a:xfrm>
                <a:off x="3862" y="319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Line 7004"/>
              <p:cNvSpPr>
                <a:spLocks noChangeShapeType="1"/>
              </p:cNvSpPr>
              <p:nvPr/>
            </p:nvSpPr>
            <p:spPr bwMode="auto">
              <a:xfrm>
                <a:off x="3886" y="32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Line 7005"/>
              <p:cNvSpPr>
                <a:spLocks noChangeShapeType="1"/>
              </p:cNvSpPr>
              <p:nvPr/>
            </p:nvSpPr>
            <p:spPr bwMode="auto">
              <a:xfrm>
                <a:off x="3911" y="32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Line 7006"/>
              <p:cNvSpPr>
                <a:spLocks noChangeShapeType="1"/>
              </p:cNvSpPr>
              <p:nvPr/>
            </p:nvSpPr>
            <p:spPr bwMode="auto">
              <a:xfrm>
                <a:off x="3911" y="32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Line 7007"/>
              <p:cNvSpPr>
                <a:spLocks noChangeShapeType="1"/>
              </p:cNvSpPr>
              <p:nvPr/>
            </p:nvSpPr>
            <p:spPr bwMode="auto">
              <a:xfrm>
                <a:off x="3911" y="325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Line 7008"/>
              <p:cNvSpPr>
                <a:spLocks noChangeShapeType="1"/>
              </p:cNvSpPr>
              <p:nvPr/>
            </p:nvSpPr>
            <p:spPr bwMode="auto">
              <a:xfrm>
                <a:off x="3911" y="328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Line 7009"/>
              <p:cNvSpPr>
                <a:spLocks noChangeShapeType="1"/>
              </p:cNvSpPr>
              <p:nvPr/>
            </p:nvSpPr>
            <p:spPr bwMode="auto">
              <a:xfrm>
                <a:off x="3911" y="330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Line 7010"/>
              <p:cNvSpPr>
                <a:spLocks noChangeShapeType="1"/>
              </p:cNvSpPr>
              <p:nvPr/>
            </p:nvSpPr>
            <p:spPr bwMode="auto">
              <a:xfrm>
                <a:off x="3911" y="333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Line 7011"/>
              <p:cNvSpPr>
                <a:spLocks noChangeShapeType="1"/>
              </p:cNvSpPr>
              <p:nvPr/>
            </p:nvSpPr>
            <p:spPr bwMode="auto">
              <a:xfrm>
                <a:off x="3911" y="33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Line 7012"/>
              <p:cNvSpPr>
                <a:spLocks noChangeShapeType="1"/>
              </p:cNvSpPr>
              <p:nvPr/>
            </p:nvSpPr>
            <p:spPr bwMode="auto">
              <a:xfrm>
                <a:off x="3905" y="33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Line 7013"/>
              <p:cNvSpPr>
                <a:spLocks noChangeShapeType="1"/>
              </p:cNvSpPr>
              <p:nvPr/>
            </p:nvSpPr>
            <p:spPr bwMode="auto">
              <a:xfrm>
                <a:off x="3905" y="340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Line 7014"/>
              <p:cNvSpPr>
                <a:spLocks noChangeShapeType="1"/>
              </p:cNvSpPr>
              <p:nvPr/>
            </p:nvSpPr>
            <p:spPr bwMode="auto">
              <a:xfrm>
                <a:off x="3905" y="3428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Line 7015"/>
              <p:cNvSpPr>
                <a:spLocks noChangeShapeType="1"/>
              </p:cNvSpPr>
              <p:nvPr/>
            </p:nvSpPr>
            <p:spPr bwMode="auto">
              <a:xfrm>
                <a:off x="3905" y="345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Line 7016"/>
              <p:cNvSpPr>
                <a:spLocks noChangeShapeType="1"/>
              </p:cNvSpPr>
              <p:nvPr/>
            </p:nvSpPr>
            <p:spPr bwMode="auto">
              <a:xfrm>
                <a:off x="3905" y="347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Line 7017"/>
              <p:cNvSpPr>
                <a:spLocks noChangeShapeType="1"/>
              </p:cNvSpPr>
              <p:nvPr/>
            </p:nvSpPr>
            <p:spPr bwMode="auto">
              <a:xfrm>
                <a:off x="3905" y="350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Line 7018"/>
              <p:cNvSpPr>
                <a:spLocks noChangeShapeType="1"/>
              </p:cNvSpPr>
              <p:nvPr/>
            </p:nvSpPr>
            <p:spPr bwMode="auto">
              <a:xfrm>
                <a:off x="3905" y="35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Line 7019"/>
              <p:cNvSpPr>
                <a:spLocks noChangeShapeType="1"/>
              </p:cNvSpPr>
              <p:nvPr/>
            </p:nvSpPr>
            <p:spPr bwMode="auto">
              <a:xfrm>
                <a:off x="3905" y="355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Line 7020"/>
              <p:cNvSpPr>
                <a:spLocks noChangeShapeType="1"/>
              </p:cNvSpPr>
              <p:nvPr/>
            </p:nvSpPr>
            <p:spPr bwMode="auto">
              <a:xfrm>
                <a:off x="3905" y="357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Line 7021"/>
              <p:cNvSpPr>
                <a:spLocks noChangeShapeType="1"/>
              </p:cNvSpPr>
              <p:nvPr/>
            </p:nvSpPr>
            <p:spPr bwMode="auto">
              <a:xfrm>
                <a:off x="3905" y="360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Line 7022"/>
              <p:cNvSpPr>
                <a:spLocks noChangeShapeType="1"/>
              </p:cNvSpPr>
              <p:nvPr/>
            </p:nvSpPr>
            <p:spPr bwMode="auto">
              <a:xfrm>
                <a:off x="3905" y="362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Line 7023"/>
              <p:cNvSpPr>
                <a:spLocks noChangeShapeType="1"/>
              </p:cNvSpPr>
              <p:nvPr/>
            </p:nvSpPr>
            <p:spPr bwMode="auto">
              <a:xfrm>
                <a:off x="3905" y="36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Line 7024"/>
              <p:cNvSpPr>
                <a:spLocks noChangeShapeType="1"/>
              </p:cNvSpPr>
              <p:nvPr/>
            </p:nvSpPr>
            <p:spPr bwMode="auto">
              <a:xfrm>
                <a:off x="3905" y="367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Line 7025"/>
              <p:cNvSpPr>
                <a:spLocks noChangeShapeType="1"/>
              </p:cNvSpPr>
              <p:nvPr/>
            </p:nvSpPr>
            <p:spPr bwMode="auto">
              <a:xfrm>
                <a:off x="3899" y="370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Line 7026"/>
              <p:cNvSpPr>
                <a:spLocks noChangeShapeType="1"/>
              </p:cNvSpPr>
              <p:nvPr/>
            </p:nvSpPr>
            <p:spPr bwMode="auto">
              <a:xfrm>
                <a:off x="3899" y="37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Line 7027"/>
              <p:cNvSpPr>
                <a:spLocks noChangeShapeType="1"/>
              </p:cNvSpPr>
              <p:nvPr/>
            </p:nvSpPr>
            <p:spPr bwMode="auto">
              <a:xfrm>
                <a:off x="3899" y="374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Line 7028"/>
              <p:cNvSpPr>
                <a:spLocks noChangeShapeType="1"/>
              </p:cNvSpPr>
              <p:nvPr/>
            </p:nvSpPr>
            <p:spPr bwMode="auto">
              <a:xfrm>
                <a:off x="3899" y="377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Line 7029"/>
              <p:cNvSpPr>
                <a:spLocks noChangeShapeType="1"/>
              </p:cNvSpPr>
              <p:nvPr/>
            </p:nvSpPr>
            <p:spPr bwMode="auto">
              <a:xfrm>
                <a:off x="3899" y="379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Line 7030"/>
              <p:cNvSpPr>
                <a:spLocks noChangeShapeType="1"/>
              </p:cNvSpPr>
              <p:nvPr/>
            </p:nvSpPr>
            <p:spPr bwMode="auto">
              <a:xfrm>
                <a:off x="3899" y="382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Line 7031"/>
              <p:cNvSpPr>
                <a:spLocks noChangeShapeType="1"/>
              </p:cNvSpPr>
              <p:nvPr/>
            </p:nvSpPr>
            <p:spPr bwMode="auto">
              <a:xfrm>
                <a:off x="3899" y="384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Line 7032"/>
              <p:cNvSpPr>
                <a:spLocks noChangeShapeType="1"/>
              </p:cNvSpPr>
              <p:nvPr/>
            </p:nvSpPr>
            <p:spPr bwMode="auto">
              <a:xfrm>
                <a:off x="3899" y="3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Line 7033"/>
              <p:cNvSpPr>
                <a:spLocks noChangeShapeType="1"/>
              </p:cNvSpPr>
              <p:nvPr/>
            </p:nvSpPr>
            <p:spPr bwMode="auto">
              <a:xfrm>
                <a:off x="3899" y="389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Line 7034"/>
              <p:cNvSpPr>
                <a:spLocks noChangeShapeType="1"/>
              </p:cNvSpPr>
              <p:nvPr/>
            </p:nvSpPr>
            <p:spPr bwMode="auto">
              <a:xfrm>
                <a:off x="3899" y="392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Line 7035"/>
              <p:cNvSpPr>
                <a:spLocks noChangeShapeType="1"/>
              </p:cNvSpPr>
              <p:nvPr/>
            </p:nvSpPr>
            <p:spPr bwMode="auto">
              <a:xfrm>
                <a:off x="3899" y="394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Line 7036"/>
              <p:cNvSpPr>
                <a:spLocks noChangeShapeType="1"/>
              </p:cNvSpPr>
              <p:nvPr/>
            </p:nvSpPr>
            <p:spPr bwMode="auto">
              <a:xfrm>
                <a:off x="3899" y="397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Line 7037"/>
              <p:cNvSpPr>
                <a:spLocks noChangeShapeType="1"/>
              </p:cNvSpPr>
              <p:nvPr/>
            </p:nvSpPr>
            <p:spPr bwMode="auto">
              <a:xfrm>
                <a:off x="3899" y="3996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Line 7038"/>
              <p:cNvSpPr>
                <a:spLocks noChangeShapeType="1"/>
              </p:cNvSpPr>
              <p:nvPr/>
            </p:nvSpPr>
            <p:spPr bwMode="auto">
              <a:xfrm flipH="1">
                <a:off x="3892" y="402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Line 7039"/>
              <p:cNvSpPr>
                <a:spLocks noChangeShapeType="1"/>
              </p:cNvSpPr>
              <p:nvPr/>
            </p:nvSpPr>
            <p:spPr bwMode="auto">
              <a:xfrm>
                <a:off x="3892" y="404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Line 7040"/>
              <p:cNvSpPr>
                <a:spLocks noChangeShapeType="1"/>
              </p:cNvSpPr>
              <p:nvPr/>
            </p:nvSpPr>
            <p:spPr bwMode="auto">
              <a:xfrm>
                <a:off x="3892" y="407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Line 7041"/>
              <p:cNvSpPr>
                <a:spLocks noChangeShapeType="1"/>
              </p:cNvSpPr>
              <p:nvPr/>
            </p:nvSpPr>
            <p:spPr bwMode="auto">
              <a:xfrm>
                <a:off x="3892" y="40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Line 7042"/>
              <p:cNvSpPr>
                <a:spLocks noChangeShapeType="1"/>
              </p:cNvSpPr>
              <p:nvPr/>
            </p:nvSpPr>
            <p:spPr bwMode="auto">
              <a:xfrm>
                <a:off x="3892" y="412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Line 7043"/>
              <p:cNvSpPr>
                <a:spLocks noChangeShapeType="1"/>
              </p:cNvSpPr>
              <p:nvPr/>
            </p:nvSpPr>
            <p:spPr bwMode="auto">
              <a:xfrm>
                <a:off x="3892" y="41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Line 7044"/>
              <p:cNvSpPr>
                <a:spLocks noChangeShapeType="1"/>
              </p:cNvSpPr>
              <p:nvPr/>
            </p:nvSpPr>
            <p:spPr bwMode="auto">
              <a:xfrm>
                <a:off x="3892" y="416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Line 7045"/>
              <p:cNvSpPr>
                <a:spLocks noChangeShapeType="1"/>
              </p:cNvSpPr>
              <p:nvPr/>
            </p:nvSpPr>
            <p:spPr bwMode="auto">
              <a:xfrm flipV="1">
                <a:off x="3911" y="3200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Line 7046"/>
              <p:cNvSpPr>
                <a:spLocks noChangeShapeType="1"/>
              </p:cNvSpPr>
              <p:nvPr/>
            </p:nvSpPr>
            <p:spPr bwMode="auto">
              <a:xfrm flipV="1">
                <a:off x="3930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Line 7047"/>
              <p:cNvSpPr>
                <a:spLocks noChangeShapeType="1"/>
              </p:cNvSpPr>
              <p:nvPr/>
            </p:nvSpPr>
            <p:spPr bwMode="auto">
              <a:xfrm flipV="1">
                <a:off x="3948" y="3150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Line 7048"/>
              <p:cNvSpPr>
                <a:spLocks noChangeShapeType="1"/>
              </p:cNvSpPr>
              <p:nvPr/>
            </p:nvSpPr>
            <p:spPr bwMode="auto">
              <a:xfrm flipV="1">
                <a:off x="3960" y="3126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Line 7049"/>
              <p:cNvSpPr>
                <a:spLocks noChangeShapeType="1"/>
              </p:cNvSpPr>
              <p:nvPr/>
            </p:nvSpPr>
            <p:spPr bwMode="auto">
              <a:xfrm flipV="1">
                <a:off x="3979" y="310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Line 7050"/>
              <p:cNvSpPr>
                <a:spLocks noChangeShapeType="1"/>
              </p:cNvSpPr>
              <p:nvPr/>
            </p:nvSpPr>
            <p:spPr bwMode="auto">
              <a:xfrm flipV="1">
                <a:off x="3997" y="3076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Line 7051"/>
              <p:cNvSpPr>
                <a:spLocks noChangeShapeType="1"/>
              </p:cNvSpPr>
              <p:nvPr/>
            </p:nvSpPr>
            <p:spPr bwMode="auto">
              <a:xfrm flipV="1">
                <a:off x="4016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Line 7052"/>
              <p:cNvSpPr>
                <a:spLocks noChangeShapeType="1"/>
              </p:cNvSpPr>
              <p:nvPr/>
            </p:nvSpPr>
            <p:spPr bwMode="auto">
              <a:xfrm flipV="1">
                <a:off x="4034" y="3027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Line 7053"/>
              <p:cNvSpPr>
                <a:spLocks noChangeShapeType="1"/>
              </p:cNvSpPr>
              <p:nvPr/>
            </p:nvSpPr>
            <p:spPr bwMode="auto">
              <a:xfrm flipV="1">
                <a:off x="4053" y="300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Line 7054"/>
              <p:cNvSpPr>
                <a:spLocks noChangeShapeType="1"/>
              </p:cNvSpPr>
              <p:nvPr/>
            </p:nvSpPr>
            <p:spPr bwMode="auto">
              <a:xfrm flipV="1">
                <a:off x="4065" y="297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Line 7055"/>
              <p:cNvSpPr>
                <a:spLocks noChangeShapeType="1"/>
              </p:cNvSpPr>
              <p:nvPr/>
            </p:nvSpPr>
            <p:spPr bwMode="auto">
              <a:xfrm flipV="1">
                <a:off x="4084" y="295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Line 7056"/>
              <p:cNvSpPr>
                <a:spLocks noChangeShapeType="1"/>
              </p:cNvSpPr>
              <p:nvPr/>
            </p:nvSpPr>
            <p:spPr bwMode="auto">
              <a:xfrm flipV="1">
                <a:off x="410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Line 7057"/>
              <p:cNvSpPr>
                <a:spLocks noChangeShapeType="1"/>
              </p:cNvSpPr>
              <p:nvPr/>
            </p:nvSpPr>
            <p:spPr bwMode="auto">
              <a:xfrm flipV="1">
                <a:off x="4121" y="2903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Line 7058"/>
              <p:cNvSpPr>
                <a:spLocks noChangeShapeType="1"/>
              </p:cNvSpPr>
              <p:nvPr/>
            </p:nvSpPr>
            <p:spPr bwMode="auto">
              <a:xfrm flipV="1">
                <a:off x="4139" y="28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Line 7059"/>
              <p:cNvSpPr>
                <a:spLocks noChangeShapeType="1"/>
              </p:cNvSpPr>
              <p:nvPr/>
            </p:nvSpPr>
            <p:spPr bwMode="auto">
              <a:xfrm flipV="1">
                <a:off x="4158" y="28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Line 7060"/>
              <p:cNvSpPr>
                <a:spLocks noChangeShapeType="1"/>
              </p:cNvSpPr>
              <p:nvPr/>
            </p:nvSpPr>
            <p:spPr bwMode="auto">
              <a:xfrm flipV="1">
                <a:off x="4170" y="2829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Line 7061"/>
              <p:cNvSpPr>
                <a:spLocks noChangeShapeType="1"/>
              </p:cNvSpPr>
              <p:nvPr/>
            </p:nvSpPr>
            <p:spPr bwMode="auto">
              <a:xfrm flipV="1">
                <a:off x="4189" y="280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Line 7062"/>
              <p:cNvSpPr>
                <a:spLocks noChangeShapeType="1"/>
              </p:cNvSpPr>
              <p:nvPr/>
            </p:nvSpPr>
            <p:spPr bwMode="auto">
              <a:xfrm flipV="1">
                <a:off x="4207" y="2780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Line 7063"/>
              <p:cNvSpPr>
                <a:spLocks noChangeShapeType="1"/>
              </p:cNvSpPr>
              <p:nvPr/>
            </p:nvSpPr>
            <p:spPr bwMode="auto">
              <a:xfrm flipV="1">
                <a:off x="4226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Line 7064"/>
              <p:cNvSpPr>
                <a:spLocks noChangeShapeType="1"/>
              </p:cNvSpPr>
              <p:nvPr/>
            </p:nvSpPr>
            <p:spPr bwMode="auto">
              <a:xfrm flipV="1">
                <a:off x="4244" y="273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Line 7065"/>
              <p:cNvSpPr>
                <a:spLocks noChangeShapeType="1"/>
              </p:cNvSpPr>
              <p:nvPr/>
            </p:nvSpPr>
            <p:spPr bwMode="auto">
              <a:xfrm flipV="1">
                <a:off x="4263" y="27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Line 7066"/>
              <p:cNvSpPr>
                <a:spLocks noChangeShapeType="1"/>
              </p:cNvSpPr>
              <p:nvPr/>
            </p:nvSpPr>
            <p:spPr bwMode="auto">
              <a:xfrm flipV="1">
                <a:off x="4275" y="268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Line 7067"/>
              <p:cNvSpPr>
                <a:spLocks noChangeShapeType="1"/>
              </p:cNvSpPr>
              <p:nvPr/>
            </p:nvSpPr>
            <p:spPr bwMode="auto">
              <a:xfrm flipV="1">
                <a:off x="4294" y="2656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Line 7068"/>
              <p:cNvSpPr>
                <a:spLocks noChangeShapeType="1"/>
              </p:cNvSpPr>
              <p:nvPr/>
            </p:nvSpPr>
            <p:spPr bwMode="auto">
              <a:xfrm flipV="1">
                <a:off x="4312" y="263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Line 7069"/>
              <p:cNvSpPr>
                <a:spLocks noChangeShapeType="1"/>
              </p:cNvSpPr>
              <p:nvPr/>
            </p:nvSpPr>
            <p:spPr bwMode="auto">
              <a:xfrm flipV="1">
                <a:off x="4331" y="260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Line 7070"/>
              <p:cNvSpPr>
                <a:spLocks noChangeShapeType="1"/>
              </p:cNvSpPr>
              <p:nvPr/>
            </p:nvSpPr>
            <p:spPr bwMode="auto">
              <a:xfrm flipV="1">
                <a:off x="4349" y="2582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Line 7071"/>
              <p:cNvSpPr>
                <a:spLocks noChangeShapeType="1"/>
              </p:cNvSpPr>
              <p:nvPr/>
            </p:nvSpPr>
            <p:spPr bwMode="auto">
              <a:xfrm flipV="1">
                <a:off x="4368" y="255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Line 7072"/>
              <p:cNvSpPr>
                <a:spLocks noChangeShapeType="1"/>
              </p:cNvSpPr>
              <p:nvPr/>
            </p:nvSpPr>
            <p:spPr bwMode="auto">
              <a:xfrm flipV="1">
                <a:off x="4380" y="25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Line 7073"/>
              <p:cNvSpPr>
                <a:spLocks noChangeShapeType="1"/>
              </p:cNvSpPr>
              <p:nvPr/>
            </p:nvSpPr>
            <p:spPr bwMode="auto">
              <a:xfrm flipV="1">
                <a:off x="4399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Line 7074"/>
              <p:cNvSpPr>
                <a:spLocks noChangeShapeType="1"/>
              </p:cNvSpPr>
              <p:nvPr/>
            </p:nvSpPr>
            <p:spPr bwMode="auto">
              <a:xfrm flipV="1">
                <a:off x="4417" y="248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Line 7075"/>
              <p:cNvSpPr>
                <a:spLocks noChangeShapeType="1"/>
              </p:cNvSpPr>
              <p:nvPr/>
            </p:nvSpPr>
            <p:spPr bwMode="auto">
              <a:xfrm flipV="1">
                <a:off x="4436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Line 7076"/>
            <p:cNvSpPr>
              <a:spLocks noChangeShapeType="1"/>
            </p:cNvSpPr>
            <p:nvPr/>
          </p:nvSpPr>
          <p:spPr bwMode="auto">
            <a:xfrm flipV="1">
              <a:off x="4454" y="2434"/>
              <a:ext cx="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7077"/>
            <p:cNvSpPr>
              <a:spLocks noChangeShapeType="1"/>
            </p:cNvSpPr>
            <p:nvPr/>
          </p:nvSpPr>
          <p:spPr bwMode="auto">
            <a:xfrm flipV="1">
              <a:off x="4473" y="24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7078"/>
            <p:cNvSpPr>
              <a:spLocks noChangeShapeType="1"/>
            </p:cNvSpPr>
            <p:nvPr/>
          </p:nvSpPr>
          <p:spPr bwMode="auto">
            <a:xfrm flipV="1">
              <a:off x="4485" y="23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7079"/>
            <p:cNvSpPr>
              <a:spLocks noChangeShapeType="1"/>
            </p:cNvSpPr>
            <p:nvPr/>
          </p:nvSpPr>
          <p:spPr bwMode="auto">
            <a:xfrm flipV="1">
              <a:off x="4504" y="236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7080"/>
            <p:cNvSpPr>
              <a:spLocks noChangeShapeType="1"/>
            </p:cNvSpPr>
            <p:nvPr/>
          </p:nvSpPr>
          <p:spPr bwMode="auto">
            <a:xfrm flipV="1">
              <a:off x="4522" y="2335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7081"/>
            <p:cNvSpPr>
              <a:spLocks noChangeShapeType="1"/>
            </p:cNvSpPr>
            <p:nvPr/>
          </p:nvSpPr>
          <p:spPr bwMode="auto">
            <a:xfrm flipV="1">
              <a:off x="4541" y="23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7082"/>
            <p:cNvSpPr>
              <a:spLocks noChangeShapeType="1"/>
            </p:cNvSpPr>
            <p:nvPr/>
          </p:nvSpPr>
          <p:spPr bwMode="auto">
            <a:xfrm flipV="1">
              <a:off x="4559" y="228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7083"/>
            <p:cNvSpPr>
              <a:spLocks noChangeShapeType="1"/>
            </p:cNvSpPr>
            <p:nvPr/>
          </p:nvSpPr>
          <p:spPr bwMode="auto">
            <a:xfrm flipV="1">
              <a:off x="4578" y="22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7084"/>
            <p:cNvSpPr>
              <a:spLocks noChangeShapeType="1"/>
            </p:cNvSpPr>
            <p:nvPr/>
          </p:nvSpPr>
          <p:spPr bwMode="auto">
            <a:xfrm flipV="1">
              <a:off x="4590" y="223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7085"/>
            <p:cNvSpPr>
              <a:spLocks noChangeShapeType="1"/>
            </p:cNvSpPr>
            <p:nvPr/>
          </p:nvSpPr>
          <p:spPr bwMode="auto">
            <a:xfrm flipV="1">
              <a:off x="4609" y="221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7086"/>
            <p:cNvSpPr>
              <a:spLocks noChangeShapeType="1"/>
            </p:cNvSpPr>
            <p:nvPr/>
          </p:nvSpPr>
          <p:spPr bwMode="auto">
            <a:xfrm flipV="1">
              <a:off x="4627" y="21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7087"/>
            <p:cNvSpPr>
              <a:spLocks noChangeShapeType="1"/>
            </p:cNvSpPr>
            <p:nvPr/>
          </p:nvSpPr>
          <p:spPr bwMode="auto">
            <a:xfrm flipV="1">
              <a:off x="4646" y="21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7088"/>
            <p:cNvSpPr>
              <a:spLocks noChangeShapeType="1"/>
            </p:cNvSpPr>
            <p:nvPr/>
          </p:nvSpPr>
          <p:spPr bwMode="auto">
            <a:xfrm flipV="1">
              <a:off x="4664" y="213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7089"/>
            <p:cNvSpPr>
              <a:spLocks noChangeShapeType="1"/>
            </p:cNvSpPr>
            <p:nvPr/>
          </p:nvSpPr>
          <p:spPr bwMode="auto">
            <a:xfrm flipV="1">
              <a:off x="4683" y="21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7090"/>
            <p:cNvSpPr>
              <a:spLocks noChangeShapeType="1"/>
            </p:cNvSpPr>
            <p:nvPr/>
          </p:nvSpPr>
          <p:spPr bwMode="auto">
            <a:xfrm flipV="1">
              <a:off x="4695" y="2088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7091"/>
            <p:cNvSpPr>
              <a:spLocks noChangeShapeType="1"/>
            </p:cNvSpPr>
            <p:nvPr/>
          </p:nvSpPr>
          <p:spPr bwMode="auto">
            <a:xfrm flipV="1">
              <a:off x="4714" y="206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7092"/>
            <p:cNvSpPr>
              <a:spLocks noChangeShapeType="1"/>
            </p:cNvSpPr>
            <p:nvPr/>
          </p:nvSpPr>
          <p:spPr bwMode="auto">
            <a:xfrm flipV="1">
              <a:off x="4732" y="2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7093"/>
            <p:cNvSpPr>
              <a:spLocks noChangeShapeType="1"/>
            </p:cNvSpPr>
            <p:nvPr/>
          </p:nvSpPr>
          <p:spPr bwMode="auto">
            <a:xfrm flipV="1">
              <a:off x="4751" y="20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7094"/>
            <p:cNvSpPr>
              <a:spLocks noChangeShapeType="1"/>
            </p:cNvSpPr>
            <p:nvPr/>
          </p:nvSpPr>
          <p:spPr bwMode="auto">
            <a:xfrm flipV="1">
              <a:off x="4769" y="199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7095"/>
            <p:cNvSpPr>
              <a:spLocks noChangeShapeType="1"/>
            </p:cNvSpPr>
            <p:nvPr/>
          </p:nvSpPr>
          <p:spPr bwMode="auto">
            <a:xfrm flipV="1">
              <a:off x="4788" y="19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7096"/>
            <p:cNvSpPr>
              <a:spLocks noChangeShapeType="1"/>
            </p:cNvSpPr>
            <p:nvPr/>
          </p:nvSpPr>
          <p:spPr bwMode="auto">
            <a:xfrm flipV="1">
              <a:off x="4800" y="194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7097"/>
            <p:cNvSpPr>
              <a:spLocks noChangeShapeType="1"/>
            </p:cNvSpPr>
            <p:nvPr/>
          </p:nvSpPr>
          <p:spPr bwMode="auto">
            <a:xfrm flipV="1">
              <a:off x="4819" y="191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7098"/>
            <p:cNvSpPr>
              <a:spLocks noChangeShapeType="1"/>
            </p:cNvSpPr>
            <p:nvPr/>
          </p:nvSpPr>
          <p:spPr bwMode="auto">
            <a:xfrm flipV="1">
              <a:off x="4837" y="18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7099"/>
            <p:cNvSpPr>
              <a:spLocks noChangeShapeType="1"/>
            </p:cNvSpPr>
            <p:nvPr/>
          </p:nvSpPr>
          <p:spPr bwMode="auto">
            <a:xfrm flipV="1">
              <a:off x="4856" y="186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7100"/>
            <p:cNvSpPr>
              <a:spLocks noChangeShapeType="1"/>
            </p:cNvSpPr>
            <p:nvPr/>
          </p:nvSpPr>
          <p:spPr bwMode="auto">
            <a:xfrm flipV="1">
              <a:off x="4874" y="1841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7101"/>
            <p:cNvSpPr>
              <a:spLocks noChangeShapeType="1"/>
            </p:cNvSpPr>
            <p:nvPr/>
          </p:nvSpPr>
          <p:spPr bwMode="auto">
            <a:xfrm flipV="1">
              <a:off x="4893" y="1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7102"/>
            <p:cNvSpPr>
              <a:spLocks noChangeShapeType="1"/>
            </p:cNvSpPr>
            <p:nvPr/>
          </p:nvSpPr>
          <p:spPr bwMode="auto">
            <a:xfrm flipV="1">
              <a:off x="4905" y="179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7103"/>
            <p:cNvSpPr>
              <a:spLocks noChangeShapeType="1"/>
            </p:cNvSpPr>
            <p:nvPr/>
          </p:nvSpPr>
          <p:spPr bwMode="auto">
            <a:xfrm flipV="1">
              <a:off x="4924" y="17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7104"/>
            <p:cNvSpPr>
              <a:spLocks noChangeShapeType="1"/>
            </p:cNvSpPr>
            <p:nvPr/>
          </p:nvSpPr>
          <p:spPr bwMode="auto">
            <a:xfrm flipV="1">
              <a:off x="4942" y="174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7105"/>
            <p:cNvSpPr>
              <a:spLocks noChangeShapeType="1"/>
            </p:cNvSpPr>
            <p:nvPr/>
          </p:nvSpPr>
          <p:spPr bwMode="auto">
            <a:xfrm flipV="1">
              <a:off x="4961" y="17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7106"/>
            <p:cNvSpPr>
              <a:spLocks noChangeShapeType="1"/>
            </p:cNvSpPr>
            <p:nvPr/>
          </p:nvSpPr>
          <p:spPr bwMode="auto">
            <a:xfrm flipV="1">
              <a:off x="4979" y="16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Line 7107"/>
            <p:cNvSpPr>
              <a:spLocks noChangeShapeType="1"/>
            </p:cNvSpPr>
            <p:nvPr/>
          </p:nvSpPr>
          <p:spPr bwMode="auto">
            <a:xfrm flipV="1">
              <a:off x="4998" y="16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Line 7108"/>
            <p:cNvSpPr>
              <a:spLocks noChangeShapeType="1"/>
            </p:cNvSpPr>
            <p:nvPr/>
          </p:nvSpPr>
          <p:spPr bwMode="auto">
            <a:xfrm flipV="1">
              <a:off x="5010" y="164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7109"/>
            <p:cNvSpPr>
              <a:spLocks noChangeShapeType="1"/>
            </p:cNvSpPr>
            <p:nvPr/>
          </p:nvSpPr>
          <p:spPr bwMode="auto">
            <a:xfrm flipV="1">
              <a:off x="5029" y="161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Line 7110"/>
            <p:cNvSpPr>
              <a:spLocks noChangeShapeType="1"/>
            </p:cNvSpPr>
            <p:nvPr/>
          </p:nvSpPr>
          <p:spPr bwMode="auto">
            <a:xfrm flipV="1">
              <a:off x="5047" y="1594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7111"/>
            <p:cNvSpPr>
              <a:spLocks noChangeShapeType="1"/>
            </p:cNvSpPr>
            <p:nvPr/>
          </p:nvSpPr>
          <p:spPr bwMode="auto">
            <a:xfrm flipV="1">
              <a:off x="5066" y="157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7112"/>
            <p:cNvSpPr>
              <a:spLocks noChangeShapeType="1"/>
            </p:cNvSpPr>
            <p:nvPr/>
          </p:nvSpPr>
          <p:spPr bwMode="auto">
            <a:xfrm flipV="1">
              <a:off x="5084" y="15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Line 7113"/>
            <p:cNvSpPr>
              <a:spLocks noChangeShapeType="1"/>
            </p:cNvSpPr>
            <p:nvPr/>
          </p:nvSpPr>
          <p:spPr bwMode="auto">
            <a:xfrm flipV="1">
              <a:off x="5103" y="1520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7114"/>
            <p:cNvSpPr>
              <a:spLocks noChangeShapeType="1"/>
            </p:cNvSpPr>
            <p:nvPr/>
          </p:nvSpPr>
          <p:spPr bwMode="auto">
            <a:xfrm flipV="1">
              <a:off x="5115" y="149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Line 7115"/>
            <p:cNvSpPr>
              <a:spLocks noChangeShapeType="1"/>
            </p:cNvSpPr>
            <p:nvPr/>
          </p:nvSpPr>
          <p:spPr bwMode="auto">
            <a:xfrm flipV="1">
              <a:off x="5134" y="147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0" name="Text Box 29"/>
          <p:cNvSpPr txBox="1">
            <a:spLocks noChangeArrowheads="1"/>
          </p:cNvSpPr>
          <p:nvPr/>
        </p:nvSpPr>
        <p:spPr bwMode="auto">
          <a:xfrm>
            <a:off x="235789" y="1847497"/>
            <a:ext cx="7058593" cy="7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discrete object view</a:t>
            </a:r>
            <a:r>
              <a:rPr lang="en-US" dirty="0"/>
              <a:t> represents the real world as objects with well defined boundaries in empty space.</a:t>
            </a:r>
          </a:p>
        </p:txBody>
      </p:sp>
      <p:sp>
        <p:nvSpPr>
          <p:cNvPr id="14341" name="Text Box 30"/>
          <p:cNvSpPr txBox="1">
            <a:spLocks noChangeArrowheads="1"/>
          </p:cNvSpPr>
          <p:nvPr/>
        </p:nvSpPr>
        <p:spPr bwMode="auto">
          <a:xfrm>
            <a:off x="321761" y="4014583"/>
            <a:ext cx="7058593" cy="77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field view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represents the real world as a finite number of variables, each one defined at each possible position.</a:t>
            </a:r>
          </a:p>
        </p:txBody>
      </p:sp>
      <p:grpSp>
        <p:nvGrpSpPr>
          <p:cNvPr id="14342" name="Group 50"/>
          <p:cNvGrpSpPr>
            <a:grpSpLocks/>
          </p:cNvGrpSpPr>
          <p:nvPr/>
        </p:nvGrpSpPr>
        <p:grpSpPr bwMode="auto">
          <a:xfrm>
            <a:off x="723458" y="2805047"/>
            <a:ext cx="932350" cy="458023"/>
            <a:chOff x="655" y="1920"/>
            <a:chExt cx="629" cy="309"/>
          </a:xfrm>
        </p:grpSpPr>
        <p:sp>
          <p:nvSpPr>
            <p:cNvPr id="14362" name="Oval 34"/>
            <p:cNvSpPr>
              <a:spLocks noChangeArrowheads="1"/>
            </p:cNvSpPr>
            <p:nvPr/>
          </p:nvSpPr>
          <p:spPr bwMode="auto">
            <a:xfrm>
              <a:off x="655" y="2183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35"/>
            <p:cNvSpPr>
              <a:spLocks noChangeArrowheads="1"/>
            </p:cNvSpPr>
            <p:nvPr/>
          </p:nvSpPr>
          <p:spPr bwMode="auto">
            <a:xfrm>
              <a:off x="672" y="1920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/>
                <a:t>(x</a:t>
              </a:r>
              <a:r>
                <a:rPr lang="en-US" baseline="-25000"/>
                <a:t>1</a:t>
              </a:r>
              <a:r>
                <a:rPr lang="en-US"/>
                <a:t>,y</a:t>
              </a:r>
              <a:r>
                <a:rPr lang="en-US" baseline="-25000"/>
                <a:t>1</a:t>
              </a:r>
              <a:r>
                <a:rPr lang="en-US"/>
                <a:t>)</a:t>
              </a:r>
            </a:p>
          </p:txBody>
        </p:sp>
      </p:grpSp>
      <p:grpSp>
        <p:nvGrpSpPr>
          <p:cNvPr id="14343" name="Group 49"/>
          <p:cNvGrpSpPr>
            <a:grpSpLocks/>
          </p:cNvGrpSpPr>
          <p:nvPr/>
        </p:nvGrpSpPr>
        <p:grpSpPr bwMode="auto">
          <a:xfrm>
            <a:off x="2740834" y="2805047"/>
            <a:ext cx="1772801" cy="449130"/>
            <a:chOff x="1664" y="2026"/>
            <a:chExt cx="1196" cy="303"/>
          </a:xfrm>
        </p:grpSpPr>
        <p:sp>
          <p:nvSpPr>
            <p:cNvPr id="14354" name="Line 31"/>
            <p:cNvSpPr>
              <a:spLocks noChangeShapeType="1"/>
            </p:cNvSpPr>
            <p:nvPr/>
          </p:nvSpPr>
          <p:spPr bwMode="auto">
            <a:xfrm flipV="1">
              <a:off x="2488" y="2048"/>
              <a:ext cx="351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32"/>
            <p:cNvSpPr>
              <a:spLocks noChangeShapeType="1"/>
            </p:cNvSpPr>
            <p:nvPr/>
          </p:nvSpPr>
          <p:spPr bwMode="auto">
            <a:xfrm>
              <a:off x="2160" y="2064"/>
              <a:ext cx="327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33"/>
            <p:cNvSpPr>
              <a:spLocks noChangeShapeType="1"/>
            </p:cNvSpPr>
            <p:nvPr/>
          </p:nvSpPr>
          <p:spPr bwMode="auto">
            <a:xfrm flipV="1">
              <a:off x="1680" y="2056"/>
              <a:ext cx="487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Oval 36"/>
            <p:cNvSpPr>
              <a:spLocks noChangeArrowheads="1"/>
            </p:cNvSpPr>
            <p:nvPr/>
          </p:nvSpPr>
          <p:spPr bwMode="auto">
            <a:xfrm>
              <a:off x="2464" y="2266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Oval 37"/>
            <p:cNvSpPr>
              <a:spLocks noChangeArrowheads="1"/>
            </p:cNvSpPr>
            <p:nvPr/>
          </p:nvSpPr>
          <p:spPr bwMode="auto">
            <a:xfrm>
              <a:off x="2144" y="2042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Oval 38"/>
            <p:cNvSpPr>
              <a:spLocks noChangeArrowheads="1"/>
            </p:cNvSpPr>
            <p:nvPr/>
          </p:nvSpPr>
          <p:spPr bwMode="auto">
            <a:xfrm>
              <a:off x="1664" y="2264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Oval 39"/>
            <p:cNvSpPr>
              <a:spLocks noChangeArrowheads="1"/>
            </p:cNvSpPr>
            <p:nvPr/>
          </p:nvSpPr>
          <p:spPr bwMode="auto">
            <a:xfrm>
              <a:off x="2814" y="2026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40"/>
            <p:cNvSpPr>
              <a:spLocks noChangeShapeType="1"/>
            </p:cNvSpPr>
            <p:nvPr/>
          </p:nvSpPr>
          <p:spPr bwMode="auto">
            <a:xfrm>
              <a:off x="1695" y="2329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4" name="Group 48"/>
          <p:cNvGrpSpPr>
            <a:grpSpLocks/>
          </p:cNvGrpSpPr>
          <p:nvPr/>
        </p:nvGrpSpPr>
        <p:grpSpPr bwMode="auto">
          <a:xfrm>
            <a:off x="5515652" y="2730933"/>
            <a:ext cx="1448183" cy="572158"/>
            <a:chOff x="3520" y="3198"/>
            <a:chExt cx="977" cy="530"/>
          </a:xfrm>
        </p:grpSpPr>
        <p:sp>
          <p:nvSpPr>
            <p:cNvPr id="14349" name="Line 41"/>
            <p:cNvSpPr>
              <a:spLocks noChangeShapeType="1"/>
            </p:cNvSpPr>
            <p:nvPr/>
          </p:nvSpPr>
          <p:spPr bwMode="auto">
            <a:xfrm>
              <a:off x="3520" y="3201"/>
              <a:ext cx="0" cy="5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42"/>
            <p:cNvSpPr>
              <a:spLocks noChangeShapeType="1"/>
            </p:cNvSpPr>
            <p:nvPr/>
          </p:nvSpPr>
          <p:spPr bwMode="auto">
            <a:xfrm>
              <a:off x="3521" y="3728"/>
              <a:ext cx="51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43"/>
            <p:cNvSpPr>
              <a:spLocks noChangeShapeType="1"/>
            </p:cNvSpPr>
            <p:nvPr/>
          </p:nvSpPr>
          <p:spPr bwMode="auto">
            <a:xfrm>
              <a:off x="3521" y="3200"/>
              <a:ext cx="503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44"/>
            <p:cNvSpPr>
              <a:spLocks noChangeShapeType="1"/>
            </p:cNvSpPr>
            <p:nvPr/>
          </p:nvSpPr>
          <p:spPr bwMode="auto">
            <a:xfrm>
              <a:off x="4026" y="3198"/>
              <a:ext cx="471" cy="24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45"/>
            <p:cNvSpPr>
              <a:spLocks noChangeShapeType="1"/>
            </p:cNvSpPr>
            <p:nvPr/>
          </p:nvSpPr>
          <p:spPr bwMode="auto">
            <a:xfrm flipV="1">
              <a:off x="4030" y="3447"/>
              <a:ext cx="455" cy="27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Text Box 51"/>
          <p:cNvSpPr txBox="1">
            <a:spLocks noChangeArrowheads="1"/>
          </p:cNvSpPr>
          <p:nvPr/>
        </p:nvSpPr>
        <p:spPr bwMode="auto">
          <a:xfrm>
            <a:off x="591535" y="3374240"/>
            <a:ext cx="883436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Points</a:t>
            </a:r>
          </a:p>
        </p:txBody>
      </p:sp>
      <p:sp>
        <p:nvSpPr>
          <p:cNvPr id="14346" name="Text Box 52"/>
          <p:cNvSpPr txBox="1">
            <a:spLocks noChangeArrowheads="1"/>
          </p:cNvSpPr>
          <p:nvPr/>
        </p:nvSpPr>
        <p:spPr bwMode="auto">
          <a:xfrm>
            <a:off x="3096580" y="3374240"/>
            <a:ext cx="803393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Lines</a:t>
            </a:r>
          </a:p>
        </p:txBody>
      </p:sp>
      <p:sp>
        <p:nvSpPr>
          <p:cNvPr id="14347" name="Text Box 53"/>
          <p:cNvSpPr txBox="1">
            <a:spLocks noChangeArrowheads="1"/>
          </p:cNvSpPr>
          <p:nvPr/>
        </p:nvSpPr>
        <p:spPr bwMode="auto">
          <a:xfrm>
            <a:off x="5444503" y="3374240"/>
            <a:ext cx="1231771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Polygons</a:t>
            </a:r>
          </a:p>
        </p:txBody>
      </p:sp>
      <p:sp>
        <p:nvSpPr>
          <p:cNvPr id="14348" name="Text Box 194"/>
          <p:cNvSpPr txBox="1">
            <a:spLocks noChangeArrowheads="1"/>
          </p:cNvSpPr>
          <p:nvPr/>
        </p:nvSpPr>
        <p:spPr bwMode="auto">
          <a:xfrm>
            <a:off x="5017608" y="5295268"/>
            <a:ext cx="2632520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Continuous surface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3352" y="2616739"/>
            <a:ext cx="1617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Features (Shapefiles)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89" name="TextBox 3488"/>
          <p:cNvSpPr txBox="1"/>
          <p:nvPr/>
        </p:nvSpPr>
        <p:spPr>
          <a:xfrm>
            <a:off x="7491954" y="4946499"/>
            <a:ext cx="138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Rasters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7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166688"/>
            <a:ext cx="7772400" cy="6953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Numerical representation of a spatial surface (</a:t>
            </a:r>
            <a:r>
              <a:rPr lang="en-US" sz="2800" dirty="0" smtClean="0">
                <a:solidFill>
                  <a:schemeClr val="accent1"/>
                </a:solidFill>
              </a:rPr>
              <a:t>field</a:t>
            </a:r>
            <a:r>
              <a:rPr lang="en-US" sz="2800" dirty="0" smtClean="0"/>
              <a:t>)</a:t>
            </a:r>
          </a:p>
        </p:txBody>
      </p:sp>
      <p:pic>
        <p:nvPicPr>
          <p:cNvPr id="20483" name="Picture 3" descr="tinstr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9552"/>
          <a:stretch>
            <a:fillRect/>
          </a:stretch>
        </p:blipFill>
        <p:spPr bwMode="auto">
          <a:xfrm>
            <a:off x="906463" y="4194175"/>
            <a:ext cx="25876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38400" y="174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635000" y="1074738"/>
            <a:ext cx="32131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elevp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2954" b="38281"/>
          <a:stretch>
            <a:fillRect/>
          </a:stretch>
        </p:blipFill>
        <p:spPr bwMode="auto">
          <a:xfrm>
            <a:off x="5327650" y="11811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26949" r="7033" b="16425"/>
          <a:stretch>
            <a:fillRect/>
          </a:stretch>
        </p:blipFill>
        <p:spPr bwMode="auto">
          <a:xfrm>
            <a:off x="5294313" y="4140200"/>
            <a:ext cx="324643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935163" y="36877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022725" y="2332038"/>
            <a:ext cx="1143000" cy="274637"/>
          </a:xfrm>
          <a:prstGeom prst="rightArrow">
            <a:avLst>
              <a:gd name="adj1" fmla="val 50000"/>
              <a:gd name="adj2" fmla="val 10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1871375">
            <a:off x="3930650" y="3886200"/>
            <a:ext cx="1143000" cy="274638"/>
          </a:xfrm>
          <a:prstGeom prst="rightArrow">
            <a:avLst>
              <a:gd name="adj1" fmla="val 50287"/>
              <a:gd name="adj2" fmla="val 98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62400" y="1219200"/>
            <a:ext cx="1042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/>
              <a:t>Grid or Raster</a:t>
            </a:r>
            <a:endParaRPr lang="en-US" dirty="0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268538" y="36988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TIN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302250" y="3744913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Contour and flowline</a:t>
            </a:r>
          </a:p>
        </p:txBody>
      </p:sp>
    </p:spTree>
    <p:extLst>
      <p:ext uri="{BB962C8B-B14F-4D97-AF65-F5344CB8AC3E}">
        <p14:creationId xmlns:p14="http://schemas.microsoft.com/office/powerpoint/2010/main" val="41231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(vector) and continuous (raster) data</a:t>
            </a:r>
            <a:endParaRPr lang="en-US" dirty="0"/>
          </a:p>
        </p:txBody>
      </p:sp>
      <p:pic>
        <p:nvPicPr>
          <p:cNvPr id="58370" name="Picture 2" descr="Example of thematic or discrete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9" y="2419927"/>
            <a:ext cx="3297704" cy="24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Example of continuous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73" y="2392218"/>
            <a:ext cx="3792920" cy="24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6933" y="6258580"/>
            <a:ext cx="9123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Images from </a:t>
            </a:r>
            <a:r>
              <a:rPr lang="en-US" sz="1400" dirty="0" smtClean="0">
                <a:hlinkClick r:id="rId4"/>
              </a:rPr>
              <a:t>http://resources.arcgis.com/en/help/main/10.1/index.html#/Discrete_and_continuous_data/009t00000007000000/</a:t>
            </a:r>
            <a:r>
              <a:rPr lang="en-US" sz="1400" dirty="0" smtClean="0"/>
              <a:t>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30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50838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Raster and Vector Data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35075" y="3006725"/>
            <a:ext cx="127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19200" y="4038600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143000" y="4953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0574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934200" y="2057400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Raster</a:t>
            </a: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054475" y="4302125"/>
            <a:ext cx="1449388" cy="1588"/>
          </a:xfrm>
          <a:custGeom>
            <a:avLst/>
            <a:gdLst>
              <a:gd name="T0" fmla="*/ 0 w 913"/>
              <a:gd name="T1" fmla="*/ 0 h 1"/>
              <a:gd name="T2" fmla="*/ 2147483647 w 913"/>
              <a:gd name="T3" fmla="*/ 0 h 1"/>
              <a:gd name="T4" fmla="*/ 0 60000 65536"/>
              <a:gd name="T5" fmla="*/ 0 60000 65536"/>
              <a:gd name="T6" fmla="*/ 0 w 913"/>
              <a:gd name="T7" fmla="*/ 0 h 1"/>
              <a:gd name="T8" fmla="*/ 913 w 9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3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4511675" y="3082925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331075" y="3006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738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5596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3310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1024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5596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3310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1024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5596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3310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1024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75596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3310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71024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4283075" y="5140325"/>
            <a:ext cx="8382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77882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62000" y="1503363"/>
            <a:ext cx="721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Raster</a:t>
            </a:r>
            <a:r>
              <a:rPr lang="en-US"/>
              <a:t> data are described by a cell grid, one value per cell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521450" y="4505325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Zone</a:t>
            </a:r>
            <a:r>
              <a:rPr lang="en-US"/>
              <a:t> of cells</a:t>
            </a: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546725" y="2362200"/>
            <a:ext cx="115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DG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00FF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</TotalTime>
  <Words>1721</Words>
  <Application>Microsoft Office PowerPoint</Application>
  <PresentationFormat>On-screen Show (4:3)</PresentationFormat>
  <Paragraphs>460</Paragraphs>
  <Slides>53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Calibri</vt:lpstr>
      <vt:lpstr>Cambria Math</vt:lpstr>
      <vt:lpstr>Courier New</vt:lpstr>
      <vt:lpstr>MS Sans Serif</vt:lpstr>
      <vt:lpstr>Symbol</vt:lpstr>
      <vt:lpstr>Times New Roman</vt:lpstr>
      <vt:lpstr>Office Theme</vt:lpstr>
      <vt:lpstr>Equation</vt:lpstr>
      <vt:lpstr>Document</vt:lpstr>
      <vt:lpstr>Picture</vt:lpstr>
      <vt:lpstr>Spatial Analysis Using Grids </vt:lpstr>
      <vt:lpstr>Readings - Theory </vt:lpstr>
      <vt:lpstr>PowerPoint Presentation</vt:lpstr>
      <vt:lpstr>Readings – Slope and Aspect</vt:lpstr>
      <vt:lpstr>Slope Handout</vt:lpstr>
      <vt:lpstr>Two fundamental ways of representing geography are discrete objects and fields.</vt:lpstr>
      <vt:lpstr>Numerical representation of a spatial surface (field)</vt:lpstr>
      <vt:lpstr>Discrete (vector) and continuous (raster) data</vt:lpstr>
      <vt:lpstr>Raster and Vector Data</vt:lpstr>
      <vt:lpstr>Line as a Sequence of Cells</vt:lpstr>
      <vt:lpstr>Polygon as Zone of Grid Cells</vt:lpstr>
      <vt:lpstr>Raster and Vector are two methods of representing geographic data in GIS</vt:lpstr>
      <vt:lpstr>A grid defines geographic space as a mesh of identically-sized square cells. Each cell holds a numeric value that measures a geographic attribute (like elevation) for that unit of space. </vt:lpstr>
      <vt:lpstr>The grid data structure</vt:lpstr>
      <vt:lpstr>NODATA Cells</vt:lpstr>
      <vt:lpstr>Cell Networks</vt:lpstr>
      <vt:lpstr>Floating Point Grids</vt:lpstr>
      <vt:lpstr>Integer valued grids to represent zones</vt:lpstr>
      <vt:lpstr>Value attribute table for categorical (integer) grid data</vt:lpstr>
      <vt:lpstr>Raster Sampling</vt:lpstr>
      <vt:lpstr>Cell size of raster data</vt:lpstr>
      <vt:lpstr>Raster Generalization</vt:lpstr>
      <vt:lpstr>Map Algebra/Raster Calculation</vt:lpstr>
      <vt:lpstr>Cell based discharge mapping by accumulation of generated runoff</vt:lpstr>
      <vt:lpstr>Raster calculation – some subtleties</vt:lpstr>
      <vt:lpstr>PowerPoint Presentation</vt:lpstr>
      <vt:lpstr>Lets Experiment with this in ArcGIS</vt:lpstr>
      <vt:lpstr>Runoff calculation using Raster Calculator</vt:lpstr>
      <vt:lpstr>The Result</vt:lpstr>
      <vt:lpstr>Nearest Neighbor Resampling with Cellsize Maximum of Inputs</vt:lpstr>
      <vt:lpstr>Inferences</vt:lpstr>
      <vt:lpstr>The scale triplet</vt:lpstr>
      <vt:lpstr>Scale and the interpretation of data</vt:lpstr>
      <vt:lpstr>Resample to get consistent cell size</vt:lpstr>
      <vt:lpstr>Calculation with consistent 100 m cell size grid</vt:lpstr>
      <vt:lpstr>100 m cell size raster calculation</vt:lpstr>
      <vt:lpstr>Interpolation</vt:lpstr>
      <vt:lpstr>Interpolation Comparison</vt:lpstr>
      <vt:lpstr>Further Reading</vt:lpstr>
      <vt:lpstr>PowerPoint Presentation</vt:lpstr>
      <vt:lpstr>Topographic Slope</vt:lpstr>
      <vt:lpstr>Slope and Aspect</vt:lpstr>
      <vt:lpstr>PowerPoint Presentation</vt:lpstr>
      <vt:lpstr>ArcGIS Aspect – the steepest downslope direction</vt:lpstr>
      <vt:lpstr>PowerPoint Presentation</vt:lpstr>
      <vt:lpstr>PowerPoint Presentation</vt:lpstr>
      <vt:lpstr>PowerPoint Presentation</vt:lpstr>
      <vt:lpstr>Limitation due to 8 grid directions.</vt:lpstr>
      <vt:lpstr>PowerPoint Presentation</vt:lpstr>
      <vt:lpstr>PowerPoint Presentation</vt:lpstr>
      <vt:lpstr>PowerPoint Presentation</vt:lpstr>
      <vt:lpstr>Summary Concepts</vt:lpstr>
      <vt:lpstr>Summary Concepts (2)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Analysis Using Grids</dc:title>
  <dc:creator>David Tarboton</dc:creator>
  <cp:lastModifiedBy>David Tarboton</cp:lastModifiedBy>
  <cp:revision>88</cp:revision>
  <cp:lastPrinted>2014-09-17T15:32:22Z</cp:lastPrinted>
  <dcterms:created xsi:type="dcterms:W3CDTF">2012-09-20T01:31:02Z</dcterms:created>
  <dcterms:modified xsi:type="dcterms:W3CDTF">2016-09-15T04:25:56Z</dcterms:modified>
</cp:coreProperties>
</file>