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</p:sldMasterIdLst>
  <p:notesMasterIdLst>
    <p:notesMasterId r:id="rId23"/>
  </p:notesMasterIdLst>
  <p:handoutMasterIdLst>
    <p:handoutMasterId r:id="rId24"/>
  </p:handoutMasterIdLst>
  <p:sldIdLst>
    <p:sldId id="355" r:id="rId4"/>
    <p:sldId id="339" r:id="rId5"/>
    <p:sldId id="342" r:id="rId6"/>
    <p:sldId id="340" r:id="rId7"/>
    <p:sldId id="321" r:id="rId8"/>
    <p:sldId id="346" r:id="rId9"/>
    <p:sldId id="347" r:id="rId10"/>
    <p:sldId id="348" r:id="rId11"/>
    <p:sldId id="349" r:id="rId12"/>
    <p:sldId id="356" r:id="rId13"/>
    <p:sldId id="357" r:id="rId14"/>
    <p:sldId id="358" r:id="rId15"/>
    <p:sldId id="351" r:id="rId16"/>
    <p:sldId id="318" r:id="rId17"/>
    <p:sldId id="352" r:id="rId18"/>
    <p:sldId id="325" r:id="rId19"/>
    <p:sldId id="330" r:id="rId20"/>
    <p:sldId id="353" r:id="rId21"/>
    <p:sldId id="354" r:id="rId22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0" autoAdjust="0"/>
  </p:normalViewPr>
  <p:slideViewPr>
    <p:cSldViewPr snapToGrid="0">
      <p:cViewPr>
        <p:scale>
          <a:sx n="100" d="100"/>
          <a:sy n="100" d="100"/>
        </p:scale>
        <p:origin x="130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88"/>
    </p:cViewPr>
  </p:sorterViewPr>
  <p:notesViewPr>
    <p:cSldViewPr snapToGrid="0">
      <p:cViewPr>
        <p:scale>
          <a:sx n="100" d="100"/>
          <a:sy n="100" d="100"/>
        </p:scale>
        <p:origin x="-816" y="-72"/>
      </p:cViewPr>
      <p:guideLst>
        <p:guide orient="horz" pos="2931"/>
        <p:guide pos="221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980" cy="50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6200" y="0"/>
            <a:ext cx="3013980" cy="50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4390"/>
            <a:ext cx="3013980" cy="50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6200" y="8804390"/>
            <a:ext cx="3013980" cy="50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C103C5-F4BF-48D5-A3A7-0E37F5C022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42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0604" cy="50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480" y="0"/>
            <a:ext cx="3020604" cy="50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14375"/>
            <a:ext cx="4668838" cy="3500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3875" y="4428983"/>
            <a:ext cx="5166823" cy="4214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7966"/>
            <a:ext cx="3020604" cy="4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480" y="8857966"/>
            <a:ext cx="3020604" cy="42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258C1B-870B-43C8-8960-9674D5F323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225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893DD-6884-4FD1-A958-B03D5E581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91889-93D2-4586-91AA-F3DF6BE2F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A3A43-289E-4FCA-B3DC-8300F1DADD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59654C-B239-464C-9AE8-32011D606E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BCACF6-EE0A-4F33-9A60-8482A35A88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893DD-6884-4FD1-A958-B03D5E581E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94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A6A2-F2C3-4E3A-A0DF-735218A1C8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995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E17AD-319B-44B6-92A2-70AAD94468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3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FB850-407B-4C5D-A7E4-2FE32F1284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04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BD69E-6A52-4129-9026-A63759A1DA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074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0AEAF-81DA-45EE-BCA3-39C34021C3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0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A6A2-F2C3-4E3A-A0DF-735218A1C8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65995-ED42-4D5E-AE37-8A4791E5CD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99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7A809-4587-447B-B874-79D6ED661B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59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1F675-0E8C-4B68-A598-EA3B804EAF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375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91889-93D2-4586-91AA-F3DF6BE2F9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47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A3A43-289E-4FCA-B3DC-8300F1DADD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511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59654C-B239-464C-9AE8-32011D606E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10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BCACF6-EE0A-4F33-9A60-8482A35A88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28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893DD-6884-4FD1-A958-B03D5E581E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22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EA6A2-F2C3-4E3A-A0DF-735218A1C8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9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E17AD-319B-44B6-92A2-70AAD94468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75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E17AD-319B-44B6-92A2-70AAD9446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FB850-407B-4C5D-A7E4-2FE32F1284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932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BD69E-6A52-4129-9026-A63759A1DA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011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0AEAF-81DA-45EE-BCA3-39C34021C3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92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65995-ED42-4D5E-AE37-8A4791E5CD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4679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7A809-4587-447B-B874-79D6ED661B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8160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1F675-0E8C-4B68-A598-EA3B804EAF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76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91889-93D2-4586-91AA-F3DF6BE2F9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63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8A3A43-289E-4FCA-B3DC-8300F1DADD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51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59654C-B239-464C-9AE8-32011D606E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6204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9BCACF6-EE0A-4F33-9A60-8482A35A88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5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FB850-407B-4C5D-A7E4-2FE32F1284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BD69E-6A52-4129-9026-A63759A1DA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0AEAF-81DA-45EE-BCA3-39C34021C3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65995-ED42-4D5E-AE37-8A4791E5C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7A809-4587-447B-B874-79D6ED661B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1F675-0E8C-4B68-A598-EA3B804EAF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FB6784-FAF8-4080-86B7-3F01619E94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FB6784-FAF8-4080-86B7-3F01619E94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98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FB6784-FAF8-4080-86B7-3F01619E949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1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hyperlink" Target="http://www.engineering.usu.edu/cee/faculty/dtarb/dinf.pdf" TargetMode="Externa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4.png"/><Relationship Id="rId5" Type="http://schemas.openxmlformats.org/officeDocument/2006/relationships/image" Target="../media/image27.w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wmf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11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wmf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emf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4.xml"/><Relationship Id="rId6" Type="http://schemas.openxmlformats.org/officeDocument/2006/relationships/oleObject" Target="../embeddings/Microsoft_Word_97_-_2003_Document1.doc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3464"/>
            <a:ext cx="7772400" cy="1709928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2"/>
                </a:solidFill>
              </a:rPr>
              <a:t>TOPMODEL and the role of topography and variable contributing areas in runoff production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1836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Learning objectives</a:t>
            </a:r>
          </a:p>
          <a:p>
            <a:r>
              <a:rPr lang="en-US" sz="2800" dirty="0" smtClean="0"/>
              <a:t>Be able to define and compute the topographic wetness index and describe its role and use in TOPMODEL runoff calculations</a:t>
            </a:r>
          </a:p>
          <a:p>
            <a:r>
              <a:rPr lang="en-US" sz="2800" dirty="0" smtClean="0"/>
              <a:t>Be able to use TOPMODEL principles to calculate the spatial distribution of soil moisture deficit and use this information in the calculation of runoff using appropriate GIS tools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streamtube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91" t="8607" r="17818" b="39839"/>
          <a:stretch>
            <a:fillRect/>
          </a:stretch>
        </p:blipFill>
        <p:spPr bwMode="auto">
          <a:xfrm>
            <a:off x="0" y="1662113"/>
            <a:ext cx="3709988" cy="3008312"/>
          </a:xfrm>
          <a:prstGeom prst="rect">
            <a:avLst/>
          </a:prstGeom>
          <a:noFill/>
        </p:spPr>
      </p:pic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0" y="1277938"/>
            <a:ext cx="3532188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CA" sz="1600" b="1" dirty="0">
                <a:solidFill>
                  <a:srgbClr val="010000"/>
                </a:solidFill>
              </a:rPr>
              <a:t>Specific catchment area</a:t>
            </a:r>
            <a:r>
              <a:rPr lang="en-CA" sz="1600" dirty="0">
                <a:solidFill>
                  <a:srgbClr val="010000"/>
                </a:solidFill>
              </a:rPr>
              <a:t> </a:t>
            </a:r>
            <a:r>
              <a:rPr lang="en-CA" sz="1600" i="1" dirty="0">
                <a:solidFill>
                  <a:srgbClr val="010000"/>
                </a:solidFill>
              </a:rPr>
              <a:t>a</a:t>
            </a:r>
            <a:r>
              <a:rPr lang="en-CA" sz="1600" dirty="0">
                <a:solidFill>
                  <a:srgbClr val="010000"/>
                </a:solidFill>
              </a:rPr>
              <a:t> [</a:t>
            </a:r>
            <a:r>
              <a:rPr lang="en-CA" sz="1600" dirty="0">
                <a:solidFill>
                  <a:srgbClr val="010000"/>
                </a:solidFill>
                <a:sym typeface="Symbol" pitchFamily="18" charset="2"/>
              </a:rPr>
              <a:t>m</a:t>
            </a:r>
            <a:r>
              <a:rPr lang="en-CA" sz="1600" baseline="30000" dirty="0">
                <a:solidFill>
                  <a:srgbClr val="010000"/>
                </a:solidFill>
                <a:sym typeface="Symbol" pitchFamily="18" charset="2"/>
              </a:rPr>
              <a:t>2</a:t>
            </a:r>
            <a:r>
              <a:rPr lang="en-CA" sz="1600" dirty="0">
                <a:solidFill>
                  <a:srgbClr val="010000"/>
                </a:solidFill>
                <a:sym typeface="Symbol" pitchFamily="18" charset="2"/>
              </a:rPr>
              <a:t>/m  m] </a:t>
            </a:r>
          </a:p>
          <a:p>
            <a:r>
              <a:rPr lang="en-CA" sz="1600" dirty="0">
                <a:solidFill>
                  <a:srgbClr val="010000"/>
                </a:solidFill>
                <a:sym typeface="Symbol" pitchFamily="18" charset="2"/>
              </a:rPr>
              <a:t>(per unit </a:t>
            </a:r>
            <a:r>
              <a:rPr lang="en-CA" sz="1600" dirty="0" err="1">
                <a:solidFill>
                  <a:srgbClr val="010000"/>
                </a:solidFill>
                <a:sym typeface="Symbol" pitchFamily="18" charset="2"/>
              </a:rPr>
              <a:t>coutour</a:t>
            </a:r>
            <a:r>
              <a:rPr lang="en-CA" sz="1600" dirty="0">
                <a:solidFill>
                  <a:srgbClr val="010000"/>
                </a:solidFill>
                <a:sym typeface="Symbol" pitchFamily="18" charset="2"/>
              </a:rPr>
              <a:t> length)</a:t>
            </a:r>
            <a:endParaRPr lang="en-US" sz="1600" dirty="0">
              <a:solidFill>
                <a:srgbClr val="01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5365" name="Line 21"/>
          <p:cNvSpPr>
            <a:spLocks noChangeShapeType="1"/>
          </p:cNvSpPr>
          <p:nvPr/>
        </p:nvSpPr>
        <p:spPr bwMode="auto">
          <a:xfrm>
            <a:off x="1395413" y="2138363"/>
            <a:ext cx="442912" cy="12017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009999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4081463" y="1254606"/>
                <a:ext cx="4661495" cy="725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1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𝐷</m:t>
                      </m:r>
                      <m:r>
                        <a:rPr lang="en-US" sz="2400">
                          <a:solidFill>
                            <a:srgbClr val="01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01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100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100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100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10000"/>
                                      </a:solidFill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10000"/>
                                      </a:solidFill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10000"/>
                                      </a:solidFill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400" i="1">
                              <a:solidFill>
                                <a:srgbClr val="0100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100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100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rgbClr val="0100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𝑅</m:t>
                              </m:r>
                            </m:e>
                          </m:func>
                          <m:r>
                            <a:rPr lang="en-US" sz="2400" i="1">
                              <a:solidFill>
                                <a:srgbClr val="0100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rgbClr val="0100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10000"/>
                                  </a:solidFill>
                                  <a:latin typeface="Cambria Math" pitchFamily="18" charset="0"/>
                                  <a:ea typeface="Cambria Math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10000"/>
                                      </a:solidFill>
                                      <a:latin typeface="Cambria Math" pitchFamily="18" charset="0"/>
                                      <a:ea typeface="Cambria Math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010000"/>
                                          </a:solidFill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010000"/>
                                          </a:solidFill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rgbClr val="010000"/>
                                          </a:solidFill>
                                          <a:latin typeface="Cambria Math" pitchFamily="18" charset="0"/>
                                          <a:ea typeface="Cambria Math" pitchFamily="18" charset="0"/>
                                        </a:rPr>
                                        <m:t>𝑆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400">
                              <a:solidFill>
                                <a:srgbClr val="010000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10000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63" y="1254606"/>
                <a:ext cx="4661495" cy="7250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081463" y="4871362"/>
                <a:ext cx="3616952" cy="72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10000"/>
                              </a:solidFill>
                              <a:latin typeface="Cambria Math"/>
                            </a:rPr>
                            <m:t>wetness</m:t>
                          </m:r>
                          <m:r>
                            <a:rPr lang="en-US" sz="2400">
                              <a:solidFill>
                                <a:srgbClr val="01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10000"/>
                              </a:solidFill>
                              <a:latin typeface="Cambria Math"/>
                            </a:rPr>
                            <m:t>index</m:t>
                          </m:r>
                          <m:r>
                            <a:rPr lang="en-US" sz="2400">
                              <a:solidFill>
                                <a:srgbClr val="01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i="1">
                              <a:solidFill>
                                <a:srgbClr val="01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400" b="0" i="0" smtClean="0">
                              <a:solidFill>
                                <a:srgbClr val="0100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1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01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1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1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63" y="4871362"/>
                <a:ext cx="3616952" cy="7250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501650" y="4555438"/>
            <a:ext cx="3405188" cy="1333501"/>
            <a:chOff x="501650" y="4784038"/>
            <a:chExt cx="3405188" cy="1333501"/>
          </a:xfrm>
        </p:grpSpPr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501650" y="4784038"/>
              <a:ext cx="3405188" cy="1271588"/>
            </a:xfrm>
            <a:custGeom>
              <a:avLst/>
              <a:gdLst/>
              <a:ahLst/>
              <a:cxnLst>
                <a:cxn ang="0">
                  <a:pos x="1632" y="0"/>
                </a:cxn>
                <a:cxn ang="0">
                  <a:pos x="1152" y="96"/>
                </a:cxn>
                <a:cxn ang="0">
                  <a:pos x="768" y="288"/>
                </a:cxn>
                <a:cxn ang="0">
                  <a:pos x="528" y="528"/>
                </a:cxn>
                <a:cxn ang="0">
                  <a:pos x="192" y="720"/>
                </a:cxn>
                <a:cxn ang="0">
                  <a:pos x="0" y="768"/>
                </a:cxn>
              </a:cxnLst>
              <a:rect l="0" t="0" r="r" b="b"/>
              <a:pathLst>
                <a:path w="1632" h="768">
                  <a:moveTo>
                    <a:pt x="1632" y="0"/>
                  </a:moveTo>
                  <a:cubicBezTo>
                    <a:pt x="1464" y="24"/>
                    <a:pt x="1296" y="48"/>
                    <a:pt x="1152" y="96"/>
                  </a:cubicBezTo>
                  <a:cubicBezTo>
                    <a:pt x="1008" y="144"/>
                    <a:pt x="872" y="216"/>
                    <a:pt x="768" y="288"/>
                  </a:cubicBezTo>
                  <a:cubicBezTo>
                    <a:pt x="664" y="360"/>
                    <a:pt x="624" y="456"/>
                    <a:pt x="528" y="528"/>
                  </a:cubicBezTo>
                  <a:cubicBezTo>
                    <a:pt x="432" y="600"/>
                    <a:pt x="280" y="680"/>
                    <a:pt x="192" y="720"/>
                  </a:cubicBezTo>
                  <a:cubicBezTo>
                    <a:pt x="104" y="760"/>
                    <a:pt x="52" y="764"/>
                    <a:pt x="0" y="76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1303338" y="5165038"/>
              <a:ext cx="2603500" cy="652463"/>
            </a:xfrm>
            <a:custGeom>
              <a:avLst/>
              <a:gdLst/>
              <a:ahLst/>
              <a:cxnLst>
                <a:cxn ang="0">
                  <a:pos x="1200" y="0"/>
                </a:cxn>
                <a:cxn ang="0">
                  <a:pos x="864" y="48"/>
                </a:cxn>
                <a:cxn ang="0">
                  <a:pos x="432" y="192"/>
                </a:cxn>
                <a:cxn ang="0">
                  <a:pos x="144" y="336"/>
                </a:cxn>
                <a:cxn ang="0">
                  <a:pos x="0" y="384"/>
                </a:cxn>
              </a:cxnLst>
              <a:rect l="0" t="0" r="r" b="b"/>
              <a:pathLst>
                <a:path w="1200" h="384">
                  <a:moveTo>
                    <a:pt x="1200" y="0"/>
                  </a:moveTo>
                  <a:cubicBezTo>
                    <a:pt x="1096" y="8"/>
                    <a:pt x="992" y="16"/>
                    <a:pt x="864" y="48"/>
                  </a:cubicBezTo>
                  <a:cubicBezTo>
                    <a:pt x="736" y="80"/>
                    <a:pt x="552" y="144"/>
                    <a:pt x="432" y="192"/>
                  </a:cubicBezTo>
                  <a:cubicBezTo>
                    <a:pt x="312" y="240"/>
                    <a:pt x="216" y="304"/>
                    <a:pt x="144" y="336"/>
                  </a:cubicBezTo>
                  <a:cubicBezTo>
                    <a:pt x="72" y="368"/>
                    <a:pt x="36" y="376"/>
                    <a:pt x="0" y="384"/>
                  </a:cubicBezTo>
                </a:path>
              </a:pathLst>
            </a:custGeom>
            <a:noFill/>
            <a:ln w="9525" cap="flat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 flipH="1">
              <a:off x="858838" y="5622238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858838" y="562223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554038" y="5622238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9999"/>
                  </a:solidFill>
                </a:rPr>
                <a:t>S</a:t>
              </a: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2084388" y="5061851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solidFill>
                    <a:srgbClr val="009999"/>
                  </a:solidFill>
                </a:rPr>
                <a:t>z</a:t>
              </a:r>
              <a:r>
                <a:rPr lang="en-US" sz="2000" baseline="-25000" dirty="0" err="1" smtClean="0">
                  <a:solidFill>
                    <a:srgbClr val="009999"/>
                  </a:solidFill>
                </a:rPr>
                <a:t>w</a:t>
              </a:r>
              <a:endParaRPr lang="en-US" sz="2000" dirty="0">
                <a:solidFill>
                  <a:srgbClr val="009999"/>
                </a:solidFill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2470150" y="5071376"/>
              <a:ext cx="0" cy="347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38" name="AutoShape 19"/>
            <p:cNvSpPr>
              <a:spLocks noChangeArrowheads="1"/>
            </p:cNvSpPr>
            <p:nvPr/>
          </p:nvSpPr>
          <p:spPr bwMode="auto">
            <a:xfrm flipV="1">
              <a:off x="2081213" y="5399988"/>
              <a:ext cx="157163" cy="11747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 flipH="1">
              <a:off x="985838" y="5985776"/>
              <a:ext cx="417513" cy="131763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 flipH="1">
              <a:off x="2012950" y="5590488"/>
              <a:ext cx="455613" cy="144463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92844" y="5600341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9999"/>
                  </a:solidFill>
                </a:rPr>
                <a:t>q</a:t>
              </a:r>
              <a:endParaRPr lang="en-US" sz="2000" dirty="0">
                <a:solidFill>
                  <a:srgbClr val="009999"/>
                </a:solidFill>
              </a:endParaRPr>
            </a:p>
          </p:txBody>
        </p:sp>
      </p:grpSp>
      <p:sp>
        <p:nvSpPr>
          <p:cNvPr id="42" name="Text Box 15"/>
          <p:cNvSpPr txBox="1">
            <a:spLocks noChangeArrowheads="1"/>
          </p:cNvSpPr>
          <p:nvPr/>
        </p:nvSpPr>
        <p:spPr bwMode="auto">
          <a:xfrm rot="21212490">
            <a:off x="2709862" y="4636401"/>
            <a:ext cx="1157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10000">
                    <a:lumMod val="50000"/>
                    <a:lumOff val="50000"/>
                  </a:srgbClr>
                </a:solidFill>
              </a:rPr>
              <a:t>D=</a:t>
            </a:r>
            <a:r>
              <a:rPr lang="en-US" sz="2000" dirty="0">
                <a:solidFill>
                  <a:srgbClr val="010000">
                    <a:lumMod val="50000"/>
                    <a:lumOff val="50000"/>
                  </a:srgbClr>
                </a:solidFill>
                <a:sym typeface="Symbol"/>
              </a:rPr>
              <a:t> </a:t>
            </a:r>
            <a:r>
              <a:rPr lang="en-US" sz="2000" baseline="-25000" dirty="0" err="1">
                <a:solidFill>
                  <a:srgbClr val="010000">
                    <a:lumMod val="50000"/>
                    <a:lumOff val="50000"/>
                  </a:srgbClr>
                </a:solidFill>
                <a:sym typeface="Symbol"/>
              </a:rPr>
              <a:t>e</a:t>
            </a:r>
            <a:r>
              <a:rPr lang="en-US" sz="2000" dirty="0" err="1">
                <a:solidFill>
                  <a:srgbClr val="010000">
                    <a:lumMod val="50000"/>
                    <a:lumOff val="50000"/>
                  </a:srgbClr>
                </a:solidFill>
                <a:sym typeface="Symbol"/>
              </a:rPr>
              <a:t>z</a:t>
            </a:r>
            <a:r>
              <a:rPr lang="en-US" sz="2000" baseline="-25000" dirty="0" err="1">
                <a:solidFill>
                  <a:srgbClr val="010000">
                    <a:lumMod val="50000"/>
                    <a:lumOff val="50000"/>
                  </a:srgbClr>
                </a:solidFill>
                <a:sym typeface="Symbol"/>
              </a:rPr>
              <a:t>w</a:t>
            </a:r>
            <a:r>
              <a:rPr lang="en-US" sz="2000" dirty="0">
                <a:solidFill>
                  <a:srgbClr val="010000">
                    <a:lumMod val="50000"/>
                    <a:lumOff val="50000"/>
                  </a:srgbClr>
                </a:solidFill>
                <a:sym typeface="Symbol"/>
              </a:rPr>
              <a:t> </a:t>
            </a:r>
            <a:endParaRPr lang="en-US" sz="2000" dirty="0">
              <a:solidFill>
                <a:srgbClr val="01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1358900" y="123825"/>
            <a:ext cx="7021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dirty="0" err="1">
                <a:solidFill>
                  <a:srgbClr val="000099"/>
                </a:solidFill>
                <a:latin typeface="Arial Narrow" pitchFamily="34" charset="0"/>
              </a:rPr>
              <a:t>Topmodel</a:t>
            </a:r>
            <a:r>
              <a:rPr lang="en-US" sz="4400" b="1" dirty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4400" b="1" dirty="0" smtClean="0">
                <a:solidFill>
                  <a:srgbClr val="000099"/>
                </a:solidFill>
                <a:latin typeface="Arial Narrow" pitchFamily="34" charset="0"/>
              </a:rPr>
              <a:t>– Spatial Averages</a:t>
            </a:r>
            <a:endParaRPr lang="en-US" sz="44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81463" y="1969584"/>
                <a:ext cx="2054601" cy="8690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>
                          <a:solidFill>
                            <a:schemeClr val="bg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A</m:t>
                          </m:r>
                        </m:den>
                      </m:f>
                      <m:nary>
                        <m:naryPr>
                          <m:limLoc m:val="subSup"/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 </m:t>
                          </m:r>
                        </m:sup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itchFamily="18" charset="0"/>
                              <a:ea typeface="Cambria Math" pitchFamily="18" charset="0"/>
                            </a:rPr>
                            <m:t>𝐷</m:t>
                          </m:r>
                        </m:e>
                      </m:nary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𝑑𝐴</m:t>
                      </m:r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63" y="1969584"/>
                <a:ext cx="2054601" cy="8690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081463" y="2828639"/>
                <a:ext cx="4572000" cy="7818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acc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func>
                            </m:e>
                          </m:acc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acc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63" y="2828639"/>
                <a:ext cx="4572000" cy="78181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081463" y="3600427"/>
                <a:ext cx="4572000" cy="78181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solidFill>
                                            <a:schemeClr val="bg2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num>
                                        <m:den>
                                          <m:r>
                                            <a:rPr lang="en-US" sz="24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𝑆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acc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63" y="3600427"/>
                <a:ext cx="4572000" cy="78181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4081463" y="4372215"/>
                <a:ext cx="4572000" cy="50917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λ</m:t>
                          </m:r>
                          <m: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l-GR" sz="2400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63" y="4372215"/>
                <a:ext cx="4572000" cy="50917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844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91719" y="1451102"/>
            <a:ext cx="55522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Local soil moisture deficit a function of average soil moisture deficit  and topographic wetness index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solidFill>
                <a:schemeClr val="bg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Average soil moisture deficit a function of streamflow (</a:t>
            </a:r>
            <a:r>
              <a:rPr lang="en-US" sz="2400" dirty="0" err="1" smtClean="0">
                <a:solidFill>
                  <a:schemeClr val="bg2"/>
                </a:solidFill>
              </a:rPr>
              <a:t>baseflow</a:t>
            </a:r>
            <a:r>
              <a:rPr lang="en-US" sz="2400" dirty="0" smtClean="0">
                <a:solidFill>
                  <a:schemeClr val="bg2"/>
                </a:solidFill>
              </a:rPr>
              <a:t>) and watershed drainage parameters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dirty="0">
              <a:solidFill>
                <a:schemeClr val="bg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Enables spatial modeling of runoff generation from topography and aggregate watershed properties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185346" name="Picture 2" descr="streamtube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91" t="8607" r="17818" b="39839"/>
          <a:stretch>
            <a:fillRect/>
          </a:stretch>
        </p:blipFill>
        <p:spPr bwMode="auto">
          <a:xfrm>
            <a:off x="0" y="1890713"/>
            <a:ext cx="3709988" cy="3008312"/>
          </a:xfrm>
          <a:prstGeom prst="rect">
            <a:avLst/>
          </a:prstGeom>
          <a:noFill/>
        </p:spPr>
      </p:pic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1395413" y="1277938"/>
            <a:ext cx="7748587" cy="131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9999"/>
              </a:solidFill>
            </a:endParaRP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0" y="1506538"/>
            <a:ext cx="3532188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CA" sz="1600" b="1" dirty="0">
                <a:solidFill>
                  <a:srgbClr val="010000"/>
                </a:solidFill>
              </a:rPr>
              <a:t>Specific catchment area</a:t>
            </a:r>
            <a:r>
              <a:rPr lang="en-CA" sz="1600" dirty="0">
                <a:solidFill>
                  <a:srgbClr val="010000"/>
                </a:solidFill>
              </a:rPr>
              <a:t> </a:t>
            </a:r>
            <a:r>
              <a:rPr lang="en-CA" sz="1600" i="1" dirty="0">
                <a:solidFill>
                  <a:srgbClr val="010000"/>
                </a:solidFill>
              </a:rPr>
              <a:t>a</a:t>
            </a:r>
            <a:r>
              <a:rPr lang="en-CA" sz="1600" dirty="0">
                <a:solidFill>
                  <a:srgbClr val="010000"/>
                </a:solidFill>
              </a:rPr>
              <a:t> [</a:t>
            </a:r>
            <a:r>
              <a:rPr lang="en-CA" sz="1600" dirty="0">
                <a:solidFill>
                  <a:srgbClr val="010000"/>
                </a:solidFill>
                <a:sym typeface="Symbol" pitchFamily="18" charset="2"/>
              </a:rPr>
              <a:t>m</a:t>
            </a:r>
            <a:r>
              <a:rPr lang="en-CA" sz="1600" baseline="30000" dirty="0">
                <a:solidFill>
                  <a:srgbClr val="010000"/>
                </a:solidFill>
                <a:sym typeface="Symbol" pitchFamily="18" charset="2"/>
              </a:rPr>
              <a:t>2</a:t>
            </a:r>
            <a:r>
              <a:rPr lang="en-CA" sz="1600" dirty="0">
                <a:solidFill>
                  <a:srgbClr val="010000"/>
                </a:solidFill>
                <a:sym typeface="Symbol" pitchFamily="18" charset="2"/>
              </a:rPr>
              <a:t>/m  m] </a:t>
            </a:r>
          </a:p>
          <a:p>
            <a:r>
              <a:rPr lang="en-CA" sz="1600" dirty="0">
                <a:solidFill>
                  <a:srgbClr val="010000"/>
                </a:solidFill>
                <a:sym typeface="Symbol" pitchFamily="18" charset="2"/>
              </a:rPr>
              <a:t>(per unit </a:t>
            </a:r>
            <a:r>
              <a:rPr lang="en-CA" sz="1600" dirty="0" err="1">
                <a:solidFill>
                  <a:srgbClr val="010000"/>
                </a:solidFill>
                <a:sym typeface="Symbol" pitchFamily="18" charset="2"/>
              </a:rPr>
              <a:t>coutour</a:t>
            </a:r>
            <a:r>
              <a:rPr lang="en-CA" sz="1600" dirty="0">
                <a:solidFill>
                  <a:srgbClr val="010000"/>
                </a:solidFill>
                <a:sym typeface="Symbol" pitchFamily="18" charset="2"/>
              </a:rPr>
              <a:t> length)</a:t>
            </a:r>
            <a:endParaRPr lang="en-US" sz="1600" dirty="0">
              <a:solidFill>
                <a:srgbClr val="01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5365" name="Line 21"/>
          <p:cNvSpPr>
            <a:spLocks noChangeShapeType="1"/>
          </p:cNvSpPr>
          <p:nvPr/>
        </p:nvSpPr>
        <p:spPr bwMode="auto">
          <a:xfrm>
            <a:off x="1147763" y="2100263"/>
            <a:ext cx="442912" cy="12017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009999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1650" y="4784038"/>
            <a:ext cx="3405188" cy="1333501"/>
            <a:chOff x="501650" y="4784038"/>
            <a:chExt cx="3405188" cy="1333501"/>
          </a:xfrm>
        </p:grpSpPr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501650" y="4784038"/>
              <a:ext cx="3405188" cy="1271588"/>
            </a:xfrm>
            <a:custGeom>
              <a:avLst/>
              <a:gdLst/>
              <a:ahLst/>
              <a:cxnLst>
                <a:cxn ang="0">
                  <a:pos x="1632" y="0"/>
                </a:cxn>
                <a:cxn ang="0">
                  <a:pos x="1152" y="96"/>
                </a:cxn>
                <a:cxn ang="0">
                  <a:pos x="768" y="288"/>
                </a:cxn>
                <a:cxn ang="0">
                  <a:pos x="528" y="528"/>
                </a:cxn>
                <a:cxn ang="0">
                  <a:pos x="192" y="720"/>
                </a:cxn>
                <a:cxn ang="0">
                  <a:pos x="0" y="768"/>
                </a:cxn>
              </a:cxnLst>
              <a:rect l="0" t="0" r="r" b="b"/>
              <a:pathLst>
                <a:path w="1632" h="768">
                  <a:moveTo>
                    <a:pt x="1632" y="0"/>
                  </a:moveTo>
                  <a:cubicBezTo>
                    <a:pt x="1464" y="24"/>
                    <a:pt x="1296" y="48"/>
                    <a:pt x="1152" y="96"/>
                  </a:cubicBezTo>
                  <a:cubicBezTo>
                    <a:pt x="1008" y="144"/>
                    <a:pt x="872" y="216"/>
                    <a:pt x="768" y="288"/>
                  </a:cubicBezTo>
                  <a:cubicBezTo>
                    <a:pt x="664" y="360"/>
                    <a:pt x="624" y="456"/>
                    <a:pt x="528" y="528"/>
                  </a:cubicBezTo>
                  <a:cubicBezTo>
                    <a:pt x="432" y="600"/>
                    <a:pt x="280" y="680"/>
                    <a:pt x="192" y="720"/>
                  </a:cubicBezTo>
                  <a:cubicBezTo>
                    <a:pt x="104" y="760"/>
                    <a:pt x="52" y="764"/>
                    <a:pt x="0" y="76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1303338" y="5165038"/>
              <a:ext cx="2603500" cy="652463"/>
            </a:xfrm>
            <a:custGeom>
              <a:avLst/>
              <a:gdLst/>
              <a:ahLst/>
              <a:cxnLst>
                <a:cxn ang="0">
                  <a:pos x="1200" y="0"/>
                </a:cxn>
                <a:cxn ang="0">
                  <a:pos x="864" y="48"/>
                </a:cxn>
                <a:cxn ang="0">
                  <a:pos x="432" y="192"/>
                </a:cxn>
                <a:cxn ang="0">
                  <a:pos x="144" y="336"/>
                </a:cxn>
                <a:cxn ang="0">
                  <a:pos x="0" y="384"/>
                </a:cxn>
              </a:cxnLst>
              <a:rect l="0" t="0" r="r" b="b"/>
              <a:pathLst>
                <a:path w="1200" h="384">
                  <a:moveTo>
                    <a:pt x="1200" y="0"/>
                  </a:moveTo>
                  <a:cubicBezTo>
                    <a:pt x="1096" y="8"/>
                    <a:pt x="992" y="16"/>
                    <a:pt x="864" y="48"/>
                  </a:cubicBezTo>
                  <a:cubicBezTo>
                    <a:pt x="736" y="80"/>
                    <a:pt x="552" y="144"/>
                    <a:pt x="432" y="192"/>
                  </a:cubicBezTo>
                  <a:cubicBezTo>
                    <a:pt x="312" y="240"/>
                    <a:pt x="216" y="304"/>
                    <a:pt x="144" y="336"/>
                  </a:cubicBezTo>
                  <a:cubicBezTo>
                    <a:pt x="72" y="368"/>
                    <a:pt x="36" y="376"/>
                    <a:pt x="0" y="384"/>
                  </a:cubicBezTo>
                </a:path>
              </a:pathLst>
            </a:custGeom>
            <a:noFill/>
            <a:ln w="9525" cap="flat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 flipH="1">
              <a:off x="858838" y="5622238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858838" y="562223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554038" y="5622238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9999"/>
                  </a:solidFill>
                </a:rPr>
                <a:t>S</a:t>
              </a: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2084388" y="5061851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solidFill>
                    <a:srgbClr val="009999"/>
                  </a:solidFill>
                </a:rPr>
                <a:t>z</a:t>
              </a:r>
              <a:r>
                <a:rPr lang="en-US" sz="2000" baseline="-25000" dirty="0" err="1" smtClean="0">
                  <a:solidFill>
                    <a:srgbClr val="009999"/>
                  </a:solidFill>
                </a:rPr>
                <a:t>w</a:t>
              </a:r>
              <a:endParaRPr lang="en-US" sz="2000" dirty="0">
                <a:solidFill>
                  <a:srgbClr val="009999"/>
                </a:solidFill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2470150" y="5071376"/>
              <a:ext cx="0" cy="347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38" name="AutoShape 19"/>
            <p:cNvSpPr>
              <a:spLocks noChangeArrowheads="1"/>
            </p:cNvSpPr>
            <p:nvPr/>
          </p:nvSpPr>
          <p:spPr bwMode="auto">
            <a:xfrm flipV="1">
              <a:off x="2081213" y="5399988"/>
              <a:ext cx="157163" cy="11747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 flipH="1">
              <a:off x="985838" y="5985776"/>
              <a:ext cx="417513" cy="131763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 flipH="1">
              <a:off x="2012950" y="5590488"/>
              <a:ext cx="455613" cy="144463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92844" y="5600341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9999"/>
                  </a:solidFill>
                </a:rPr>
                <a:t>q</a:t>
              </a:r>
              <a:endParaRPr lang="en-US" sz="2000" dirty="0">
                <a:solidFill>
                  <a:srgbClr val="009999"/>
                </a:solidFill>
              </a:endParaRPr>
            </a:p>
          </p:txBody>
        </p:sp>
      </p:grpSp>
      <p:sp>
        <p:nvSpPr>
          <p:cNvPr id="42" name="Text Box 15"/>
          <p:cNvSpPr txBox="1">
            <a:spLocks noChangeArrowheads="1"/>
          </p:cNvSpPr>
          <p:nvPr/>
        </p:nvSpPr>
        <p:spPr bwMode="auto">
          <a:xfrm rot="21212490">
            <a:off x="2709862" y="4865001"/>
            <a:ext cx="1157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10000">
                    <a:lumMod val="50000"/>
                    <a:lumOff val="50000"/>
                  </a:srgbClr>
                </a:solidFill>
              </a:rPr>
              <a:t>D=</a:t>
            </a:r>
            <a:r>
              <a:rPr lang="en-US" sz="2000" dirty="0">
                <a:solidFill>
                  <a:srgbClr val="010000">
                    <a:lumMod val="50000"/>
                    <a:lumOff val="50000"/>
                  </a:srgbClr>
                </a:solidFill>
                <a:sym typeface="Symbol"/>
              </a:rPr>
              <a:t> </a:t>
            </a:r>
            <a:r>
              <a:rPr lang="en-US" sz="2000" baseline="-25000" dirty="0" err="1">
                <a:solidFill>
                  <a:srgbClr val="010000">
                    <a:lumMod val="50000"/>
                    <a:lumOff val="50000"/>
                  </a:srgbClr>
                </a:solidFill>
                <a:sym typeface="Symbol"/>
              </a:rPr>
              <a:t>e</a:t>
            </a:r>
            <a:r>
              <a:rPr lang="en-US" sz="2000" dirty="0" err="1">
                <a:solidFill>
                  <a:srgbClr val="010000">
                    <a:lumMod val="50000"/>
                    <a:lumOff val="50000"/>
                  </a:srgbClr>
                </a:solidFill>
                <a:sym typeface="Symbol"/>
              </a:rPr>
              <a:t>z</a:t>
            </a:r>
            <a:r>
              <a:rPr lang="en-US" sz="2000" baseline="-25000" dirty="0" err="1">
                <a:solidFill>
                  <a:srgbClr val="010000">
                    <a:lumMod val="50000"/>
                    <a:lumOff val="50000"/>
                  </a:srgbClr>
                </a:solidFill>
                <a:sym typeface="Symbol"/>
              </a:rPr>
              <a:t>w</a:t>
            </a:r>
            <a:r>
              <a:rPr lang="en-US" sz="2000" dirty="0">
                <a:solidFill>
                  <a:srgbClr val="010000">
                    <a:lumMod val="50000"/>
                    <a:lumOff val="50000"/>
                  </a:srgbClr>
                </a:solidFill>
                <a:sym typeface="Symbol"/>
              </a:rPr>
              <a:t> </a:t>
            </a:r>
            <a:endParaRPr lang="en-US" sz="2000" dirty="0">
              <a:solidFill>
                <a:srgbClr val="01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1358900" y="123825"/>
            <a:ext cx="7021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dirty="0" err="1">
                <a:solidFill>
                  <a:srgbClr val="000099"/>
                </a:solidFill>
                <a:latin typeface="Arial Narrow" pitchFamily="34" charset="0"/>
              </a:rPr>
              <a:t>Topmodel</a:t>
            </a:r>
            <a:r>
              <a:rPr lang="en-US" sz="4400" b="1" dirty="0">
                <a:solidFill>
                  <a:srgbClr val="000099"/>
                </a:solidFill>
                <a:latin typeface="Arial Narrow" pitchFamily="34" charset="0"/>
              </a:rPr>
              <a:t> - </a:t>
            </a:r>
            <a:r>
              <a:rPr lang="en-US" sz="4400" b="1" dirty="0" smtClean="0">
                <a:solidFill>
                  <a:srgbClr val="000099"/>
                </a:solidFill>
                <a:latin typeface="Arial Narrow" pitchFamily="34" charset="0"/>
              </a:rPr>
              <a:t>Summary</a:t>
            </a:r>
            <a:endParaRPr lang="en-US" sz="44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024313" y="4538825"/>
                <a:ext cx="4572000" cy="52392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>
                          <a:solidFill>
                            <a:srgbClr val="01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1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01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1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01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01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01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acc>
                          <m:r>
                            <a:rPr lang="en-US" sz="2400" i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func>
                                <m:funcPr>
                                  <m:ctrlPr>
                                    <a:rPr lang="en-US" sz="2400" i="1">
                                      <a:solidFill>
                                        <a:srgbClr val="01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10000"/>
                                      </a:solidFill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US" sz="2400" i="1">
                                      <a:solidFill>
                                        <a:srgbClr val="01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func>
                            </m:e>
                          </m:acc>
                          <m:r>
                            <a:rPr lang="en-US" sz="2400" i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 smtClean="0">
                                  <a:solidFill>
                                    <a:srgbClr val="010000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10000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4313" y="4538825"/>
                <a:ext cx="4572000" cy="5239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811588" y="2548418"/>
                <a:ext cx="4572000" cy="7250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1000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400" i="1" smtClean="0">
                          <a:solidFill>
                            <a:srgbClr val="0100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400" i="1">
                          <a:solidFill>
                            <a:srgbClr val="01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1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 smtClean="0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smtClean="0">
                                  <a:solidFill>
                                    <a:srgbClr val="010000"/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 smtClean="0">
                                      <a:solidFill>
                                        <a:srgbClr val="01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 smtClean="0">
                                          <a:solidFill>
                                            <a:srgbClr val="01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 smtClean="0">
                                          <a:solidFill>
                                            <a:srgbClr val="010000"/>
                                          </a:solidFill>
                                          <a:latin typeface="Cambria Math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sz="2400" i="1" smtClean="0">
                                          <a:solidFill>
                                            <a:srgbClr val="010000"/>
                                          </a:solidFill>
                                          <a:latin typeface="Cambria Math"/>
                                        </a:rPr>
                                        <m:t>𝑆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400" i="1" smtClean="0">
                              <a:solidFill>
                                <a:srgbClr val="010000"/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010000"/>
                                  </a:solidFill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010000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1588" y="2548418"/>
                <a:ext cx="4572000" cy="72500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037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1" y="1451102"/>
            <a:ext cx="510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10000"/>
                </a:solidFill>
              </a:rPr>
              <a:t>Topographic variability for runoff generation summarized by distribution of wetness index expressed as a histogram</a:t>
            </a:r>
          </a:p>
        </p:txBody>
      </p:sp>
      <p:pic>
        <p:nvPicPr>
          <p:cNvPr id="185346" name="Picture 2" descr="streamtube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91" t="8607" r="17818" b="39839"/>
          <a:stretch>
            <a:fillRect/>
          </a:stretch>
        </p:blipFill>
        <p:spPr bwMode="auto">
          <a:xfrm>
            <a:off x="0" y="1890713"/>
            <a:ext cx="3709988" cy="3008312"/>
          </a:xfrm>
          <a:prstGeom prst="rect">
            <a:avLst/>
          </a:prstGeom>
          <a:noFill/>
        </p:spPr>
      </p:pic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1395413" y="1277938"/>
            <a:ext cx="7748587" cy="131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9999"/>
              </a:solidFill>
            </a:endParaRP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0" y="1506538"/>
            <a:ext cx="3532188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CA" sz="1600" b="1" dirty="0">
                <a:solidFill>
                  <a:srgbClr val="010000"/>
                </a:solidFill>
              </a:rPr>
              <a:t>Specific catchment area</a:t>
            </a:r>
            <a:r>
              <a:rPr lang="en-CA" sz="1600" dirty="0">
                <a:solidFill>
                  <a:srgbClr val="010000"/>
                </a:solidFill>
              </a:rPr>
              <a:t> </a:t>
            </a:r>
            <a:r>
              <a:rPr lang="en-CA" sz="1600" i="1" dirty="0">
                <a:solidFill>
                  <a:srgbClr val="010000"/>
                </a:solidFill>
              </a:rPr>
              <a:t>a</a:t>
            </a:r>
            <a:r>
              <a:rPr lang="en-CA" sz="1600" dirty="0">
                <a:solidFill>
                  <a:srgbClr val="010000"/>
                </a:solidFill>
              </a:rPr>
              <a:t> [</a:t>
            </a:r>
            <a:r>
              <a:rPr lang="en-CA" sz="1600" dirty="0">
                <a:solidFill>
                  <a:srgbClr val="010000"/>
                </a:solidFill>
                <a:sym typeface="Symbol" pitchFamily="18" charset="2"/>
              </a:rPr>
              <a:t>m</a:t>
            </a:r>
            <a:r>
              <a:rPr lang="en-CA" sz="1600" baseline="30000" dirty="0">
                <a:solidFill>
                  <a:srgbClr val="010000"/>
                </a:solidFill>
                <a:sym typeface="Symbol" pitchFamily="18" charset="2"/>
              </a:rPr>
              <a:t>2</a:t>
            </a:r>
            <a:r>
              <a:rPr lang="en-CA" sz="1600" dirty="0">
                <a:solidFill>
                  <a:srgbClr val="010000"/>
                </a:solidFill>
                <a:sym typeface="Symbol" pitchFamily="18" charset="2"/>
              </a:rPr>
              <a:t>/m  m] </a:t>
            </a:r>
          </a:p>
          <a:p>
            <a:r>
              <a:rPr lang="en-CA" sz="1600" dirty="0">
                <a:solidFill>
                  <a:srgbClr val="010000"/>
                </a:solidFill>
                <a:sym typeface="Symbol" pitchFamily="18" charset="2"/>
              </a:rPr>
              <a:t>(per unit </a:t>
            </a:r>
            <a:r>
              <a:rPr lang="en-CA" sz="1600" dirty="0" err="1">
                <a:solidFill>
                  <a:srgbClr val="010000"/>
                </a:solidFill>
                <a:sym typeface="Symbol" pitchFamily="18" charset="2"/>
              </a:rPr>
              <a:t>coutour</a:t>
            </a:r>
            <a:r>
              <a:rPr lang="en-CA" sz="1600" dirty="0">
                <a:solidFill>
                  <a:srgbClr val="010000"/>
                </a:solidFill>
                <a:sym typeface="Symbol" pitchFamily="18" charset="2"/>
              </a:rPr>
              <a:t> length)</a:t>
            </a:r>
            <a:endParaRPr lang="en-US" sz="1600" dirty="0">
              <a:solidFill>
                <a:srgbClr val="01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5365" name="Line 21"/>
          <p:cNvSpPr>
            <a:spLocks noChangeShapeType="1"/>
          </p:cNvSpPr>
          <p:nvPr/>
        </p:nvSpPr>
        <p:spPr bwMode="auto">
          <a:xfrm>
            <a:off x="1147763" y="2100263"/>
            <a:ext cx="442912" cy="12017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solidFill>
                <a:srgbClr val="009999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01650" y="4784038"/>
            <a:ext cx="3405188" cy="1333501"/>
            <a:chOff x="501650" y="4784038"/>
            <a:chExt cx="3405188" cy="1333501"/>
          </a:xfrm>
        </p:grpSpPr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501650" y="4784038"/>
              <a:ext cx="3405188" cy="1271588"/>
            </a:xfrm>
            <a:custGeom>
              <a:avLst/>
              <a:gdLst/>
              <a:ahLst/>
              <a:cxnLst>
                <a:cxn ang="0">
                  <a:pos x="1632" y="0"/>
                </a:cxn>
                <a:cxn ang="0">
                  <a:pos x="1152" y="96"/>
                </a:cxn>
                <a:cxn ang="0">
                  <a:pos x="768" y="288"/>
                </a:cxn>
                <a:cxn ang="0">
                  <a:pos x="528" y="528"/>
                </a:cxn>
                <a:cxn ang="0">
                  <a:pos x="192" y="720"/>
                </a:cxn>
                <a:cxn ang="0">
                  <a:pos x="0" y="768"/>
                </a:cxn>
              </a:cxnLst>
              <a:rect l="0" t="0" r="r" b="b"/>
              <a:pathLst>
                <a:path w="1632" h="768">
                  <a:moveTo>
                    <a:pt x="1632" y="0"/>
                  </a:moveTo>
                  <a:cubicBezTo>
                    <a:pt x="1464" y="24"/>
                    <a:pt x="1296" y="48"/>
                    <a:pt x="1152" y="96"/>
                  </a:cubicBezTo>
                  <a:cubicBezTo>
                    <a:pt x="1008" y="144"/>
                    <a:pt x="872" y="216"/>
                    <a:pt x="768" y="288"/>
                  </a:cubicBezTo>
                  <a:cubicBezTo>
                    <a:pt x="664" y="360"/>
                    <a:pt x="624" y="456"/>
                    <a:pt x="528" y="528"/>
                  </a:cubicBezTo>
                  <a:cubicBezTo>
                    <a:pt x="432" y="600"/>
                    <a:pt x="280" y="680"/>
                    <a:pt x="192" y="720"/>
                  </a:cubicBezTo>
                  <a:cubicBezTo>
                    <a:pt x="104" y="760"/>
                    <a:pt x="52" y="764"/>
                    <a:pt x="0" y="76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1303338" y="5165038"/>
              <a:ext cx="2603500" cy="652463"/>
            </a:xfrm>
            <a:custGeom>
              <a:avLst/>
              <a:gdLst/>
              <a:ahLst/>
              <a:cxnLst>
                <a:cxn ang="0">
                  <a:pos x="1200" y="0"/>
                </a:cxn>
                <a:cxn ang="0">
                  <a:pos x="864" y="48"/>
                </a:cxn>
                <a:cxn ang="0">
                  <a:pos x="432" y="192"/>
                </a:cxn>
                <a:cxn ang="0">
                  <a:pos x="144" y="336"/>
                </a:cxn>
                <a:cxn ang="0">
                  <a:pos x="0" y="384"/>
                </a:cxn>
              </a:cxnLst>
              <a:rect l="0" t="0" r="r" b="b"/>
              <a:pathLst>
                <a:path w="1200" h="384">
                  <a:moveTo>
                    <a:pt x="1200" y="0"/>
                  </a:moveTo>
                  <a:cubicBezTo>
                    <a:pt x="1096" y="8"/>
                    <a:pt x="992" y="16"/>
                    <a:pt x="864" y="48"/>
                  </a:cubicBezTo>
                  <a:cubicBezTo>
                    <a:pt x="736" y="80"/>
                    <a:pt x="552" y="144"/>
                    <a:pt x="432" y="192"/>
                  </a:cubicBezTo>
                  <a:cubicBezTo>
                    <a:pt x="312" y="240"/>
                    <a:pt x="216" y="304"/>
                    <a:pt x="144" y="336"/>
                  </a:cubicBezTo>
                  <a:cubicBezTo>
                    <a:pt x="72" y="368"/>
                    <a:pt x="36" y="376"/>
                    <a:pt x="0" y="384"/>
                  </a:cubicBezTo>
                </a:path>
              </a:pathLst>
            </a:custGeom>
            <a:noFill/>
            <a:ln w="9525" cap="flat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 flipH="1">
              <a:off x="858838" y="5622238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858838" y="562223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554038" y="5622238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>
                  <a:solidFill>
                    <a:srgbClr val="009999"/>
                  </a:solidFill>
                </a:rPr>
                <a:t>S</a:t>
              </a: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2084388" y="5061851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>
                  <a:solidFill>
                    <a:srgbClr val="009999"/>
                  </a:solidFill>
                </a:rPr>
                <a:t>z</a:t>
              </a:r>
              <a:r>
                <a:rPr lang="en-US" sz="2000" baseline="-25000" dirty="0" err="1" smtClean="0">
                  <a:solidFill>
                    <a:srgbClr val="009999"/>
                  </a:solidFill>
                </a:rPr>
                <a:t>w</a:t>
              </a:r>
              <a:endParaRPr lang="en-US" sz="2000" dirty="0">
                <a:solidFill>
                  <a:srgbClr val="009999"/>
                </a:solidFill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2470150" y="5071376"/>
              <a:ext cx="0" cy="347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38" name="AutoShape 19"/>
            <p:cNvSpPr>
              <a:spLocks noChangeArrowheads="1"/>
            </p:cNvSpPr>
            <p:nvPr/>
          </p:nvSpPr>
          <p:spPr bwMode="auto">
            <a:xfrm flipV="1">
              <a:off x="2081213" y="5399988"/>
              <a:ext cx="157163" cy="11747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 flipH="1">
              <a:off x="985838" y="5985776"/>
              <a:ext cx="417513" cy="131763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 flipH="1">
              <a:off x="2012950" y="5590488"/>
              <a:ext cx="455613" cy="144463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solidFill>
                  <a:srgbClr val="009999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92844" y="5600341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9999"/>
                  </a:solidFill>
                </a:rPr>
                <a:t>q</a:t>
              </a:r>
              <a:endParaRPr lang="en-US" sz="2000" dirty="0">
                <a:solidFill>
                  <a:srgbClr val="009999"/>
                </a:solidFill>
              </a:endParaRPr>
            </a:p>
          </p:txBody>
        </p:sp>
      </p:grpSp>
      <p:sp>
        <p:nvSpPr>
          <p:cNvPr id="42" name="Text Box 15"/>
          <p:cNvSpPr txBox="1">
            <a:spLocks noChangeArrowheads="1"/>
          </p:cNvSpPr>
          <p:nvPr/>
        </p:nvSpPr>
        <p:spPr bwMode="auto">
          <a:xfrm rot="21212490">
            <a:off x="2709862" y="4865001"/>
            <a:ext cx="1157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10000">
                    <a:lumMod val="50000"/>
                    <a:lumOff val="50000"/>
                  </a:srgbClr>
                </a:solidFill>
              </a:rPr>
              <a:t>D=</a:t>
            </a:r>
            <a:r>
              <a:rPr lang="en-US" sz="2000" dirty="0">
                <a:solidFill>
                  <a:srgbClr val="010000">
                    <a:lumMod val="50000"/>
                    <a:lumOff val="50000"/>
                  </a:srgbClr>
                </a:solidFill>
                <a:sym typeface="Symbol"/>
              </a:rPr>
              <a:t> </a:t>
            </a:r>
            <a:r>
              <a:rPr lang="en-US" sz="2000" baseline="-25000" dirty="0" err="1">
                <a:solidFill>
                  <a:srgbClr val="010000">
                    <a:lumMod val="50000"/>
                    <a:lumOff val="50000"/>
                  </a:srgbClr>
                </a:solidFill>
                <a:sym typeface="Symbol"/>
              </a:rPr>
              <a:t>e</a:t>
            </a:r>
            <a:r>
              <a:rPr lang="en-US" sz="2000" dirty="0" err="1">
                <a:solidFill>
                  <a:srgbClr val="010000">
                    <a:lumMod val="50000"/>
                    <a:lumOff val="50000"/>
                  </a:srgbClr>
                </a:solidFill>
                <a:sym typeface="Symbol"/>
              </a:rPr>
              <a:t>z</a:t>
            </a:r>
            <a:r>
              <a:rPr lang="en-US" sz="2000" baseline="-25000" dirty="0" err="1">
                <a:solidFill>
                  <a:srgbClr val="010000">
                    <a:lumMod val="50000"/>
                    <a:lumOff val="50000"/>
                  </a:srgbClr>
                </a:solidFill>
                <a:sym typeface="Symbol"/>
              </a:rPr>
              <a:t>w</a:t>
            </a:r>
            <a:r>
              <a:rPr lang="en-US" sz="2000" dirty="0">
                <a:solidFill>
                  <a:srgbClr val="010000">
                    <a:lumMod val="50000"/>
                    <a:lumOff val="50000"/>
                  </a:srgbClr>
                </a:solidFill>
                <a:sym typeface="Symbol"/>
              </a:rPr>
              <a:t> </a:t>
            </a:r>
            <a:endParaRPr lang="en-US" sz="2000" dirty="0">
              <a:solidFill>
                <a:srgbClr val="01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0" y="12382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dirty="0" err="1">
                <a:solidFill>
                  <a:srgbClr val="000099"/>
                </a:solidFill>
                <a:latin typeface="Arial Narrow" pitchFamily="34" charset="0"/>
              </a:rPr>
              <a:t>Topmodel</a:t>
            </a:r>
            <a:r>
              <a:rPr lang="en-US" sz="4400" b="1" dirty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4400" b="1" dirty="0" smtClean="0">
                <a:solidFill>
                  <a:srgbClr val="000099"/>
                </a:solidFill>
                <a:latin typeface="Arial Narrow" pitchFamily="34" charset="0"/>
              </a:rPr>
              <a:t>– Wetness Index Histogram</a:t>
            </a:r>
            <a:endParaRPr lang="en-US" sz="44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657725" y="3733800"/>
            <a:ext cx="3390900" cy="1847851"/>
            <a:chOff x="4600575" y="4381500"/>
            <a:chExt cx="3390900" cy="1847851"/>
          </a:xfrm>
        </p:grpSpPr>
        <p:cxnSp>
          <p:nvCxnSpPr>
            <p:cNvPr id="3" name="Straight Arrow Connector 2"/>
            <p:cNvCxnSpPr/>
            <p:nvPr/>
          </p:nvCxnSpPr>
          <p:spPr bwMode="auto">
            <a:xfrm>
              <a:off x="4600575" y="4381500"/>
              <a:ext cx="0" cy="18478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7" name="Straight Arrow Connector 6"/>
            <p:cNvCxnSpPr/>
            <p:nvPr/>
          </p:nvCxnSpPr>
          <p:spPr bwMode="auto">
            <a:xfrm>
              <a:off x="4600575" y="6229350"/>
              <a:ext cx="33909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" name="Rectangle 7"/>
            <p:cNvSpPr/>
            <p:nvPr/>
          </p:nvSpPr>
          <p:spPr bwMode="auto">
            <a:xfrm>
              <a:off x="4610100" y="5399989"/>
              <a:ext cx="450641" cy="82936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5064177" y="5159033"/>
              <a:ext cx="450641" cy="107031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5527779" y="4990627"/>
              <a:ext cx="450641" cy="1238724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445459" y="5656714"/>
              <a:ext cx="450641" cy="57263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5991381" y="5399989"/>
              <a:ext cx="450641" cy="82936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534333" y="5609535"/>
                <a:ext cx="14538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rgbClr val="01000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1000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010000"/>
                                  </a:solidFill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i="1">
                                  <a:solidFill>
                                    <a:srgbClr val="01000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333" y="5609535"/>
                <a:ext cx="145386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 bwMode="auto">
          <a:xfrm>
            <a:off x="6353175" y="3394869"/>
            <a:ext cx="14685" cy="230357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667500" y="3388982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saturated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4722576" y="3388983"/>
            <a:ext cx="1500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Increasing D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186760" y="3772591"/>
            <a:ext cx="11620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H="1">
            <a:off x="6353175" y="3774448"/>
            <a:ext cx="11620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6358335" y="4180056"/>
            <a:ext cx="56634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5786835" y="4180529"/>
            <a:ext cx="56634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867487" y="400769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Drainage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05388" y="3950545"/>
            <a:ext cx="1148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Recharge</a:t>
            </a: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7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406400"/>
            <a:ext cx="7772400" cy="114300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TOPMODEL and GIS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47838"/>
            <a:ext cx="7772400" cy="4114800"/>
          </a:xfrm>
        </p:spPr>
        <p:txBody>
          <a:bodyPr/>
          <a:lstStyle/>
          <a:p>
            <a:r>
              <a:rPr lang="en-US" sz="4000"/>
              <a:t>Surface saturation and soil moisture deficits based on topography</a:t>
            </a:r>
          </a:p>
          <a:p>
            <a:pPr lvl="1"/>
            <a:r>
              <a:rPr lang="en-US" sz="3600"/>
              <a:t>Slope</a:t>
            </a:r>
          </a:p>
          <a:p>
            <a:pPr lvl="1"/>
            <a:r>
              <a:rPr lang="en-US" sz="3600"/>
              <a:t>Specific Catchment Area</a:t>
            </a:r>
          </a:p>
          <a:p>
            <a:pPr lvl="1"/>
            <a:r>
              <a:rPr lang="en-US" sz="3600"/>
              <a:t>Topographic Convergence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5562600" cy="901700"/>
          </a:xfrm>
          <a:noFill/>
          <a:ln/>
        </p:spPr>
        <p:txBody>
          <a:bodyPr/>
          <a:lstStyle/>
          <a:p>
            <a:r>
              <a:rPr lang="en-CA">
                <a:solidFill>
                  <a:schemeClr val="bg2"/>
                </a:solidFill>
              </a:rPr>
              <a:t>Topographic Slope</a:t>
            </a:r>
          </a:p>
        </p:txBody>
      </p:sp>
      <p:grpSp>
        <p:nvGrpSpPr>
          <p:cNvPr id="148483" name="Group 3"/>
          <p:cNvGrpSpPr>
            <a:grpSpLocks/>
          </p:cNvGrpSpPr>
          <p:nvPr/>
        </p:nvGrpSpPr>
        <p:grpSpPr bwMode="auto">
          <a:xfrm>
            <a:off x="1470025" y="990600"/>
            <a:ext cx="5819775" cy="3911600"/>
            <a:chOff x="926" y="624"/>
            <a:chExt cx="3666" cy="2464"/>
          </a:xfrm>
        </p:grpSpPr>
        <p:pic>
          <p:nvPicPr>
            <p:cNvPr id="14848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6" y="638"/>
              <a:ext cx="3656" cy="2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8485" name="Line 5"/>
            <p:cNvSpPr>
              <a:spLocks noChangeShapeType="1"/>
            </p:cNvSpPr>
            <p:nvPr/>
          </p:nvSpPr>
          <p:spPr bwMode="auto">
            <a:xfrm>
              <a:off x="258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86" name="Line 6"/>
            <p:cNvSpPr>
              <a:spLocks noChangeShapeType="1"/>
            </p:cNvSpPr>
            <p:nvPr/>
          </p:nvSpPr>
          <p:spPr bwMode="auto">
            <a:xfrm>
              <a:off x="2792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87" name="Line 7"/>
            <p:cNvSpPr>
              <a:spLocks noChangeShapeType="1"/>
            </p:cNvSpPr>
            <p:nvPr/>
          </p:nvSpPr>
          <p:spPr bwMode="auto">
            <a:xfrm>
              <a:off x="299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88" name="Line 8"/>
            <p:cNvSpPr>
              <a:spLocks noChangeShapeType="1"/>
            </p:cNvSpPr>
            <p:nvPr/>
          </p:nvSpPr>
          <p:spPr bwMode="auto">
            <a:xfrm>
              <a:off x="320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89" name="Line 9"/>
            <p:cNvSpPr>
              <a:spLocks noChangeShapeType="1"/>
            </p:cNvSpPr>
            <p:nvPr/>
          </p:nvSpPr>
          <p:spPr bwMode="auto">
            <a:xfrm>
              <a:off x="3416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0" name="Line 10"/>
            <p:cNvSpPr>
              <a:spLocks noChangeShapeType="1"/>
            </p:cNvSpPr>
            <p:nvPr/>
          </p:nvSpPr>
          <p:spPr bwMode="auto">
            <a:xfrm>
              <a:off x="362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1" name="Line 11"/>
            <p:cNvSpPr>
              <a:spLocks noChangeShapeType="1"/>
            </p:cNvSpPr>
            <p:nvPr/>
          </p:nvSpPr>
          <p:spPr bwMode="auto">
            <a:xfrm>
              <a:off x="3824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2" name="Line 12"/>
            <p:cNvSpPr>
              <a:spLocks noChangeShapeType="1"/>
            </p:cNvSpPr>
            <p:nvPr/>
          </p:nvSpPr>
          <p:spPr bwMode="auto">
            <a:xfrm>
              <a:off x="4032" y="648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3" name="Line 13"/>
            <p:cNvSpPr>
              <a:spLocks noChangeShapeType="1"/>
            </p:cNvSpPr>
            <p:nvPr/>
          </p:nvSpPr>
          <p:spPr bwMode="auto">
            <a:xfrm>
              <a:off x="1760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4" name="Line 14"/>
            <p:cNvSpPr>
              <a:spLocks noChangeShapeType="1"/>
            </p:cNvSpPr>
            <p:nvPr/>
          </p:nvSpPr>
          <p:spPr bwMode="auto">
            <a:xfrm>
              <a:off x="1968" y="624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5" name="Line 15"/>
            <p:cNvSpPr>
              <a:spLocks noChangeShapeType="1"/>
            </p:cNvSpPr>
            <p:nvPr/>
          </p:nvSpPr>
          <p:spPr bwMode="auto">
            <a:xfrm>
              <a:off x="2168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6" name="Line 16"/>
            <p:cNvSpPr>
              <a:spLocks noChangeShapeType="1"/>
            </p:cNvSpPr>
            <p:nvPr/>
          </p:nvSpPr>
          <p:spPr bwMode="auto">
            <a:xfrm>
              <a:off x="237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7" name="Line 17"/>
            <p:cNvSpPr>
              <a:spLocks noChangeShapeType="1"/>
            </p:cNvSpPr>
            <p:nvPr/>
          </p:nvSpPr>
          <p:spPr bwMode="auto">
            <a:xfrm>
              <a:off x="936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8" name="Line 18"/>
            <p:cNvSpPr>
              <a:spLocks noChangeShapeType="1"/>
            </p:cNvSpPr>
            <p:nvPr/>
          </p:nvSpPr>
          <p:spPr bwMode="auto">
            <a:xfrm>
              <a:off x="1144" y="632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499" name="Line 19"/>
            <p:cNvSpPr>
              <a:spLocks noChangeShapeType="1"/>
            </p:cNvSpPr>
            <p:nvPr/>
          </p:nvSpPr>
          <p:spPr bwMode="auto">
            <a:xfrm>
              <a:off x="1344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0" name="Line 20"/>
            <p:cNvSpPr>
              <a:spLocks noChangeShapeType="1"/>
            </p:cNvSpPr>
            <p:nvPr/>
          </p:nvSpPr>
          <p:spPr bwMode="auto">
            <a:xfrm>
              <a:off x="155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1" name="Line 21"/>
            <p:cNvSpPr>
              <a:spLocks noChangeShapeType="1"/>
            </p:cNvSpPr>
            <p:nvPr/>
          </p:nvSpPr>
          <p:spPr bwMode="auto">
            <a:xfrm>
              <a:off x="4232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2" name="Line 22"/>
            <p:cNvSpPr>
              <a:spLocks noChangeShapeType="1"/>
            </p:cNvSpPr>
            <p:nvPr/>
          </p:nvSpPr>
          <p:spPr bwMode="auto">
            <a:xfrm>
              <a:off x="4440" y="640"/>
              <a:ext cx="0" cy="244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3" name="Line 23"/>
            <p:cNvSpPr>
              <a:spLocks noChangeShapeType="1"/>
            </p:cNvSpPr>
            <p:nvPr/>
          </p:nvSpPr>
          <p:spPr bwMode="auto">
            <a:xfrm>
              <a:off x="936" y="27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4" name="Line 24"/>
            <p:cNvSpPr>
              <a:spLocks noChangeShapeType="1"/>
            </p:cNvSpPr>
            <p:nvPr/>
          </p:nvSpPr>
          <p:spPr bwMode="auto">
            <a:xfrm>
              <a:off x="936" y="256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5" name="Line 25"/>
            <p:cNvSpPr>
              <a:spLocks noChangeShapeType="1"/>
            </p:cNvSpPr>
            <p:nvPr/>
          </p:nvSpPr>
          <p:spPr bwMode="auto">
            <a:xfrm>
              <a:off x="936" y="235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6" name="Line 26"/>
            <p:cNvSpPr>
              <a:spLocks noChangeShapeType="1"/>
            </p:cNvSpPr>
            <p:nvPr/>
          </p:nvSpPr>
          <p:spPr bwMode="auto">
            <a:xfrm>
              <a:off x="944" y="2144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7" name="Line 27"/>
            <p:cNvSpPr>
              <a:spLocks noChangeShapeType="1"/>
            </p:cNvSpPr>
            <p:nvPr/>
          </p:nvSpPr>
          <p:spPr bwMode="auto">
            <a:xfrm>
              <a:off x="936" y="296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8" name="Line 28"/>
            <p:cNvSpPr>
              <a:spLocks noChangeShapeType="1"/>
            </p:cNvSpPr>
            <p:nvPr/>
          </p:nvSpPr>
          <p:spPr bwMode="auto">
            <a:xfrm>
              <a:off x="944" y="17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09" name="Line 29"/>
            <p:cNvSpPr>
              <a:spLocks noChangeShapeType="1"/>
            </p:cNvSpPr>
            <p:nvPr/>
          </p:nvSpPr>
          <p:spPr bwMode="auto">
            <a:xfrm>
              <a:off x="944" y="1528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0" name="Line 30"/>
            <p:cNvSpPr>
              <a:spLocks noChangeShapeType="1"/>
            </p:cNvSpPr>
            <p:nvPr/>
          </p:nvSpPr>
          <p:spPr bwMode="auto">
            <a:xfrm>
              <a:off x="944" y="1320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1" name="Line 31"/>
            <p:cNvSpPr>
              <a:spLocks noChangeShapeType="1"/>
            </p:cNvSpPr>
            <p:nvPr/>
          </p:nvSpPr>
          <p:spPr bwMode="auto">
            <a:xfrm>
              <a:off x="944" y="11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2" name="Line 32"/>
            <p:cNvSpPr>
              <a:spLocks noChangeShapeType="1"/>
            </p:cNvSpPr>
            <p:nvPr/>
          </p:nvSpPr>
          <p:spPr bwMode="auto">
            <a:xfrm>
              <a:off x="944" y="1936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3" name="Line 33"/>
            <p:cNvSpPr>
              <a:spLocks noChangeShapeType="1"/>
            </p:cNvSpPr>
            <p:nvPr/>
          </p:nvSpPr>
          <p:spPr bwMode="auto">
            <a:xfrm>
              <a:off x="936" y="7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4" name="Line 34"/>
            <p:cNvSpPr>
              <a:spLocks noChangeShapeType="1"/>
            </p:cNvSpPr>
            <p:nvPr/>
          </p:nvSpPr>
          <p:spPr bwMode="auto">
            <a:xfrm>
              <a:off x="936" y="912"/>
              <a:ext cx="364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5" name="Line 35"/>
            <p:cNvSpPr>
              <a:spLocks noChangeShapeType="1"/>
            </p:cNvSpPr>
            <p:nvPr/>
          </p:nvSpPr>
          <p:spPr bwMode="auto">
            <a:xfrm flipH="1">
              <a:off x="3104" y="1624"/>
              <a:ext cx="200" cy="216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6" name="Line 36"/>
            <p:cNvSpPr>
              <a:spLocks noChangeShapeType="1"/>
            </p:cNvSpPr>
            <p:nvPr/>
          </p:nvSpPr>
          <p:spPr bwMode="auto">
            <a:xfrm>
              <a:off x="3304" y="1624"/>
              <a:ext cx="0" cy="200"/>
            </a:xfrm>
            <a:prstGeom prst="line">
              <a:avLst/>
            </a:prstGeom>
            <a:noFill/>
            <a:ln w="28575">
              <a:solidFill>
                <a:srgbClr val="003399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7" name="Line 37"/>
            <p:cNvSpPr>
              <a:spLocks noChangeShapeType="1"/>
            </p:cNvSpPr>
            <p:nvPr/>
          </p:nvSpPr>
          <p:spPr bwMode="auto">
            <a:xfrm flipH="1">
              <a:off x="3072" y="1632"/>
              <a:ext cx="224" cy="43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8518" name="Text Box 38"/>
            <p:cNvSpPr txBox="1">
              <a:spLocks noChangeArrowheads="1"/>
            </p:cNvSpPr>
            <p:nvPr/>
          </p:nvSpPr>
          <p:spPr bwMode="auto">
            <a:xfrm>
              <a:off x="3112" y="1248"/>
              <a:ext cx="4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>
                  <a:solidFill>
                    <a:srgbClr val="003399"/>
                  </a:solidFill>
                </a:rPr>
                <a:t>?</a:t>
              </a:r>
            </a:p>
          </p:txBody>
        </p:sp>
      </p:grpSp>
      <p:sp>
        <p:nvSpPr>
          <p:cNvPr id="148519" name="Rectangle 39"/>
          <p:cNvSpPr>
            <a:spLocks noGrp="1" noChangeArrowheads="1"/>
          </p:cNvSpPr>
          <p:nvPr>
            <p:ph type="body" sz="half" idx="2"/>
          </p:nvPr>
        </p:nvSpPr>
        <p:spPr>
          <a:xfrm>
            <a:off x="1042988" y="4902200"/>
            <a:ext cx="3173412" cy="1587500"/>
          </a:xfrm>
          <a:noFill/>
          <a:ln/>
        </p:spPr>
        <p:txBody>
          <a:bodyPr/>
          <a:lstStyle/>
          <a:p>
            <a:pPr marL="0" indent="0" algn="ctr">
              <a:buFontTx/>
              <a:buNone/>
              <a:tabLst>
                <a:tab pos="2743200" algn="l"/>
              </a:tabLst>
            </a:pPr>
            <a:r>
              <a:rPr lang="en-CA" sz="2800" b="1">
                <a:solidFill>
                  <a:srgbClr val="F80000"/>
                </a:solidFill>
              </a:rPr>
              <a:t>Topographic Definition Drop/Distance</a:t>
            </a:r>
          </a:p>
        </p:txBody>
      </p:sp>
      <p:sp>
        <p:nvSpPr>
          <p:cNvPr id="148520" name="Rectangle 40"/>
          <p:cNvSpPr>
            <a:spLocks noChangeArrowheads="1"/>
          </p:cNvSpPr>
          <p:nvPr/>
        </p:nvSpPr>
        <p:spPr bwMode="auto">
          <a:xfrm>
            <a:off x="4343400" y="4997450"/>
            <a:ext cx="3305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CA" b="1">
                <a:solidFill>
                  <a:srgbClr val="003399"/>
                </a:solidFill>
              </a:rPr>
              <a:t>Limitation imposed by 8 grid directions.</a:t>
            </a:r>
            <a:endParaRPr lang="en-US" b="1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4754563" y="1098550"/>
          <a:ext cx="4186237" cy="464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26" name="Picture" r:id="rId4" imgW="2790720" imgH="3095640" progId="Word.Picture.8">
                  <p:embed/>
                </p:oleObj>
              </mc:Choice>
              <mc:Fallback>
                <p:oleObj name="Picture" r:id="rId4" imgW="2790720" imgH="3095640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1098550"/>
                        <a:ext cx="4186237" cy="464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E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99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1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5135563" y="193675"/>
            <a:ext cx="37179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b="1">
                <a:solidFill>
                  <a:schemeClr val="hlink"/>
                </a:solidFill>
              </a:rPr>
              <a:t>Numerical Evaluation with the D</a:t>
            </a:r>
            <a:r>
              <a:rPr kumimoji="1" lang="en-US" b="1">
                <a:solidFill>
                  <a:schemeClr val="hlink"/>
                </a:solidFill>
                <a:sym typeface="Symbol" pitchFamily="18" charset="2"/>
              </a:rPr>
              <a:t> Algorithm</a:t>
            </a:r>
            <a:endParaRPr kumimoji="1" lang="en-US" b="1">
              <a:solidFill>
                <a:schemeClr val="hlink"/>
              </a:solidFill>
            </a:endParaRPr>
          </a:p>
        </p:txBody>
      </p:sp>
      <p:grpSp>
        <p:nvGrpSpPr>
          <p:cNvPr id="188420" name="Group 4"/>
          <p:cNvGrpSpPr>
            <a:grpSpLocks/>
          </p:cNvGrpSpPr>
          <p:nvPr/>
        </p:nvGrpSpPr>
        <p:grpSpPr bwMode="auto">
          <a:xfrm>
            <a:off x="168275" y="1677988"/>
            <a:ext cx="4570413" cy="4067175"/>
            <a:chOff x="3095" y="1102"/>
            <a:chExt cx="2879" cy="2562"/>
          </a:xfrm>
        </p:grpSpPr>
        <p:pic>
          <p:nvPicPr>
            <p:cNvPr id="188421" name="Picture 5" descr="streamtube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95" y="1102"/>
              <a:ext cx="2491" cy="2562"/>
            </a:xfrm>
            <a:prstGeom prst="rect">
              <a:avLst/>
            </a:prstGeom>
            <a:noFill/>
          </p:spPr>
        </p:pic>
        <p:sp>
          <p:nvSpPr>
            <p:cNvPr id="188422" name="Text Box 6"/>
            <p:cNvSpPr txBox="1">
              <a:spLocks noChangeAspect="1" noChangeArrowheads="1"/>
            </p:cNvSpPr>
            <p:nvPr/>
          </p:nvSpPr>
          <p:spPr bwMode="auto">
            <a:xfrm rot="-1069943">
              <a:off x="3546" y="2515"/>
              <a:ext cx="18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800">
                  <a:solidFill>
                    <a:schemeClr val="hlink"/>
                  </a:solidFill>
                </a:rPr>
                <a:t>Upslope contributing area a</a:t>
              </a:r>
            </a:p>
          </p:txBody>
        </p:sp>
        <p:sp>
          <p:nvSpPr>
            <p:cNvPr id="188423" name="Text Box 7"/>
            <p:cNvSpPr txBox="1">
              <a:spLocks noChangeAspect="1" noChangeArrowheads="1"/>
            </p:cNvSpPr>
            <p:nvPr/>
          </p:nvSpPr>
          <p:spPr bwMode="auto">
            <a:xfrm>
              <a:off x="3965" y="1131"/>
              <a:ext cx="10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800">
                  <a:solidFill>
                    <a:schemeClr val="hlink"/>
                  </a:solidFill>
                </a:rPr>
                <a:t>Stream line</a:t>
              </a:r>
            </a:p>
          </p:txBody>
        </p:sp>
        <p:sp>
          <p:nvSpPr>
            <p:cNvPr id="188424" name="Text Box 8"/>
            <p:cNvSpPr txBox="1">
              <a:spLocks noChangeAspect="1" noChangeArrowheads="1"/>
            </p:cNvSpPr>
            <p:nvPr/>
          </p:nvSpPr>
          <p:spPr bwMode="auto">
            <a:xfrm>
              <a:off x="4914" y="1809"/>
              <a:ext cx="10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1800">
                  <a:solidFill>
                    <a:schemeClr val="hlink"/>
                  </a:solidFill>
                </a:rPr>
                <a:t>Contour line</a:t>
              </a:r>
            </a:p>
          </p:txBody>
        </p:sp>
      </p:grpSp>
      <p:sp>
        <p:nvSpPr>
          <p:cNvPr id="188426" name="Text Box 10"/>
          <p:cNvSpPr txBox="1">
            <a:spLocks noChangeArrowheads="1"/>
          </p:cNvSpPr>
          <p:nvPr/>
        </p:nvSpPr>
        <p:spPr bwMode="auto">
          <a:xfrm>
            <a:off x="198438" y="0"/>
            <a:ext cx="5103812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kumimoji="1" lang="en-CA" b="1">
                <a:solidFill>
                  <a:srgbClr val="FF0000"/>
                </a:solidFill>
              </a:rPr>
              <a:t>Specific catchment area </a:t>
            </a:r>
            <a:r>
              <a:rPr kumimoji="1" lang="en-CA" b="1" i="1">
                <a:solidFill>
                  <a:srgbClr val="FF0000"/>
                </a:solidFill>
              </a:rPr>
              <a:t>a</a:t>
            </a:r>
            <a:r>
              <a:rPr kumimoji="1" lang="en-CA" b="1">
                <a:solidFill>
                  <a:srgbClr val="FF0000"/>
                </a:solidFill>
              </a:rPr>
              <a:t> is the upslope area per unit contour length [</a:t>
            </a:r>
            <a:r>
              <a:rPr kumimoji="1" lang="en-CA" b="1">
                <a:solidFill>
                  <a:srgbClr val="FF0000"/>
                </a:solidFill>
                <a:sym typeface="Symbol" pitchFamily="18" charset="2"/>
              </a:rPr>
              <a:t>m</a:t>
            </a:r>
            <a:r>
              <a:rPr kumimoji="1" lang="en-CA" b="1" baseline="30000">
                <a:solidFill>
                  <a:srgbClr val="FF0000"/>
                </a:solidFill>
                <a:sym typeface="Symbol" pitchFamily="18" charset="2"/>
              </a:rPr>
              <a:t>2</a:t>
            </a:r>
            <a:r>
              <a:rPr kumimoji="1" lang="en-CA" b="1">
                <a:solidFill>
                  <a:srgbClr val="FF0000"/>
                </a:solidFill>
                <a:sym typeface="Symbol" pitchFamily="18" charset="2"/>
              </a:rPr>
              <a:t>/m  m]</a:t>
            </a:r>
            <a:endParaRPr kumimoji="1" lang="en-US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8427" name="Rectangle 11"/>
          <p:cNvSpPr>
            <a:spLocks noChangeArrowheads="1"/>
          </p:cNvSpPr>
          <p:nvPr/>
        </p:nvSpPr>
        <p:spPr bwMode="auto">
          <a:xfrm>
            <a:off x="190500" y="5705475"/>
            <a:ext cx="8953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1800">
                <a:solidFill>
                  <a:srgbClr val="003399"/>
                </a:solidFill>
                <a:latin typeface="MS Sans Serif"/>
              </a:rPr>
              <a:t>Tarboton, D. G., (1997), "A New Method for the Determination of Flow Directions and Contributing Areas in Grid Digital Elevation Models," </a:t>
            </a:r>
            <a:r>
              <a:rPr kumimoji="1" lang="en-US" sz="1800" u="sng">
                <a:solidFill>
                  <a:srgbClr val="003399"/>
                </a:solidFill>
                <a:latin typeface="MS Sans Serif"/>
              </a:rPr>
              <a:t>Water Resources Research</a:t>
            </a:r>
            <a:r>
              <a:rPr kumimoji="1" lang="en-US" sz="1800">
                <a:solidFill>
                  <a:srgbClr val="003399"/>
                </a:solidFill>
                <a:latin typeface="MS Sans Serif"/>
              </a:rPr>
              <a:t>, 33(2): 309-319.) (</a:t>
            </a:r>
            <a:r>
              <a:rPr kumimoji="1" lang="en-US" sz="1800">
                <a:solidFill>
                  <a:srgbClr val="003399"/>
                </a:solidFill>
                <a:latin typeface="MS Sans Serif"/>
                <a:hlinkClick r:id="rId7"/>
              </a:rPr>
              <a:t>http://www.engineering.usu.edu/cee/faculty/dtarb/dinf.pdf</a:t>
            </a:r>
            <a:r>
              <a:rPr kumimoji="1" lang="en-US" sz="1800">
                <a:solidFill>
                  <a:srgbClr val="003399"/>
                </a:solidFill>
                <a:latin typeface="MS Sans Serif"/>
              </a:rPr>
              <a:t>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5"/>
          <a:stretch>
            <a:fillRect/>
          </a:stretch>
        </p:blipFill>
        <p:spPr bwMode="auto">
          <a:xfrm>
            <a:off x="0" y="2114550"/>
            <a:ext cx="49085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9424" r="2797"/>
          <a:stretch>
            <a:fillRect/>
          </a:stretch>
        </p:blipFill>
        <p:spPr bwMode="auto">
          <a:xfrm>
            <a:off x="4244975" y="0"/>
            <a:ext cx="489902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5638800" y="5054600"/>
            <a:ext cx="3149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Contributing Area using D8</a:t>
            </a:r>
          </a:p>
        </p:txBody>
      </p:sp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584200" y="977900"/>
            <a:ext cx="3149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Contributing Area using D</a:t>
            </a:r>
            <a:r>
              <a:rPr lang="en-US">
                <a:sym typeface="Symbol" pitchFamily="18" charset="2"/>
              </a:rPr>
              <a:t></a:t>
            </a:r>
            <a:endParaRPr lang="en-US" sz="3600" b="1">
              <a:sym typeface="Symbol" pitchFamily="18" charset="2"/>
            </a:endParaRPr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>
            <a:off x="2100263" y="1930400"/>
            <a:ext cx="0" cy="8350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655" name="Line 7"/>
          <p:cNvSpPr>
            <a:spLocks noChangeShapeType="1"/>
          </p:cNvSpPr>
          <p:nvPr/>
        </p:nvSpPr>
        <p:spPr bwMode="auto">
          <a:xfrm flipV="1">
            <a:off x="7137400" y="4383088"/>
            <a:ext cx="0" cy="6651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050" y="1703388"/>
            <a:ext cx="467995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9900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19588"/>
            <a:ext cx="4679950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4903788" y="587375"/>
            <a:ext cx="3522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Slope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1004888" y="2828925"/>
            <a:ext cx="356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Specific Catchment Area</a:t>
            </a:r>
          </a:p>
        </p:txBody>
      </p:sp>
      <p:sp>
        <p:nvSpPr>
          <p:cNvPr id="160775" name="Text Box 7"/>
          <p:cNvSpPr txBox="1">
            <a:spLocks noChangeArrowheads="1"/>
          </p:cNvSpPr>
          <p:nvPr/>
        </p:nvSpPr>
        <p:spPr bwMode="auto">
          <a:xfrm>
            <a:off x="4960938" y="4618038"/>
            <a:ext cx="34051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Wetness Index ln(a/S)</a:t>
            </a:r>
          </a:p>
          <a:p>
            <a:pPr>
              <a:spcBef>
                <a:spcPct val="50000"/>
              </a:spcBef>
            </a:pPr>
            <a:r>
              <a:rPr lang="en-US" sz="2400"/>
              <a:t>from Map Calculator.</a:t>
            </a:r>
          </a:p>
          <a:p>
            <a:pPr>
              <a:spcBef>
                <a:spcPct val="50000"/>
              </a:spcBef>
            </a:pPr>
            <a:r>
              <a:rPr lang="en-US" sz="2400"/>
              <a:t>Average, </a:t>
            </a:r>
            <a:r>
              <a:rPr lang="en-US" sz="2400">
                <a:latin typeface="Symbol" pitchFamily="18" charset="2"/>
              </a:rPr>
              <a:t>l</a:t>
            </a:r>
            <a:r>
              <a:rPr lang="en-US" sz="2400"/>
              <a:t> = 6.9</a:t>
            </a:r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 flipH="1">
            <a:off x="4670425" y="822325"/>
            <a:ext cx="274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 flipH="1">
            <a:off x="4667250" y="4875213"/>
            <a:ext cx="274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778" name="Line 10"/>
          <p:cNvSpPr>
            <a:spLocks noChangeShapeType="1"/>
          </p:cNvSpPr>
          <p:nvPr/>
        </p:nvSpPr>
        <p:spPr bwMode="auto">
          <a:xfrm>
            <a:off x="4214813" y="3078163"/>
            <a:ext cx="207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989013" y="0"/>
            <a:ext cx="6096000" cy="835025"/>
          </a:xfrm>
        </p:spPr>
        <p:txBody>
          <a:bodyPr/>
          <a:lstStyle/>
          <a:p>
            <a:r>
              <a:rPr lang="en-US" sz="4800" b="1">
                <a:latin typeface="Arial Narrow" pitchFamily="34" charset="0"/>
              </a:rPr>
              <a:t>Numerical Example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6075" y="857250"/>
            <a:ext cx="3055938" cy="1870075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chemeClr val="bg2"/>
                </a:solidFill>
                <a:latin typeface="Arial" pitchFamily="34" charset="0"/>
              </a:rPr>
              <a:t>Given 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bg2"/>
                </a:solidFill>
                <a:latin typeface="Arial" pitchFamily="34" charset="0"/>
              </a:rPr>
              <a:t>K</a:t>
            </a:r>
            <a:r>
              <a:rPr lang="en-US" sz="2400" baseline="-25000">
                <a:solidFill>
                  <a:schemeClr val="bg2"/>
                </a:solidFill>
                <a:latin typeface="Arial" pitchFamily="34" charset="0"/>
              </a:rPr>
              <a:t>o</a:t>
            </a:r>
            <a:r>
              <a:rPr lang="en-US" sz="2400">
                <a:solidFill>
                  <a:schemeClr val="bg2"/>
                </a:solidFill>
                <a:latin typeface="Arial" pitchFamily="34" charset="0"/>
              </a:rPr>
              <a:t>=10 m/hr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bg2"/>
                </a:solidFill>
                <a:latin typeface="Arial" pitchFamily="34" charset="0"/>
              </a:rPr>
              <a:t>f=5 m</a:t>
            </a:r>
            <a:r>
              <a:rPr lang="en-US" sz="2400" baseline="30000">
                <a:solidFill>
                  <a:schemeClr val="bg2"/>
                </a:solidFill>
                <a:latin typeface="Arial" pitchFamily="34" charset="0"/>
              </a:rPr>
              <a:t>-1</a:t>
            </a:r>
            <a:endParaRPr lang="en-US" sz="2400">
              <a:solidFill>
                <a:schemeClr val="bg2"/>
              </a:solidFill>
              <a:latin typeface="Arial" pitchFamily="34" charset="0"/>
            </a:endParaRPr>
          </a:p>
          <a:p>
            <a:pPr marL="228600" indent="-228600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bg2"/>
                </a:solidFill>
                <a:latin typeface="Arial" pitchFamily="34" charset="0"/>
              </a:rPr>
              <a:t>Q</a:t>
            </a:r>
            <a:r>
              <a:rPr lang="en-US" sz="2400" baseline="-25000">
                <a:solidFill>
                  <a:schemeClr val="bg2"/>
                </a:solidFill>
                <a:latin typeface="Arial" pitchFamily="34" charset="0"/>
              </a:rPr>
              <a:t>b</a:t>
            </a:r>
            <a:r>
              <a:rPr lang="en-US" sz="2400">
                <a:solidFill>
                  <a:schemeClr val="bg2"/>
                </a:solidFill>
                <a:latin typeface="Arial" pitchFamily="34" charset="0"/>
              </a:rPr>
              <a:t> = 0.8 m</a:t>
            </a:r>
            <a:r>
              <a:rPr lang="en-US" sz="2400" baseline="30000">
                <a:solidFill>
                  <a:schemeClr val="bg2"/>
                </a:solidFill>
                <a:latin typeface="Arial" pitchFamily="34" charset="0"/>
              </a:rPr>
              <a:t>3</a:t>
            </a:r>
            <a:r>
              <a:rPr lang="en-US" sz="2400">
                <a:solidFill>
                  <a:schemeClr val="bg2"/>
                </a:solidFill>
                <a:latin typeface="Arial" pitchFamily="34" charset="0"/>
              </a:rPr>
              <a:t>/s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bg2"/>
                </a:solidFill>
                <a:latin typeface="Arial" pitchFamily="34" charset="0"/>
              </a:rPr>
              <a:t>A (from GIS)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bg2"/>
                </a:solidFill>
                <a:latin typeface="Arial" pitchFamily="34" charset="0"/>
              </a:rPr>
              <a:t>n</a:t>
            </a:r>
            <a:r>
              <a:rPr lang="en-US" sz="2400" baseline="-25000">
                <a:solidFill>
                  <a:schemeClr val="bg2"/>
                </a:solidFill>
                <a:latin typeface="Arial" pitchFamily="34" charset="0"/>
              </a:rPr>
              <a:t>e</a:t>
            </a:r>
            <a:r>
              <a:rPr lang="en-US" sz="2400">
                <a:solidFill>
                  <a:schemeClr val="bg2"/>
                </a:solidFill>
                <a:latin typeface="Arial" pitchFamily="34" charset="0"/>
              </a:rPr>
              <a:t> = 0.2</a:t>
            </a:r>
          </a:p>
          <a:p>
            <a:pPr marL="228600" indent="-22860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>
              <a:latin typeface="Arial" pitchFamily="34" charset="0"/>
            </a:endParaRPr>
          </a:p>
        </p:txBody>
      </p:sp>
      <p:graphicFrame>
        <p:nvGraphicFramePr>
          <p:cNvPr id="189445" name="Object 5"/>
          <p:cNvGraphicFramePr>
            <a:graphicFrameLocks noChangeAspect="1"/>
          </p:cNvGraphicFramePr>
          <p:nvPr/>
        </p:nvGraphicFramePr>
        <p:xfrm>
          <a:off x="6249988" y="1317625"/>
          <a:ext cx="12954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1" name="Equation" r:id="rId4" imgW="1295280" imgH="393480" progId="Equation.3">
                  <p:embed/>
                </p:oleObj>
              </mc:Choice>
              <mc:Fallback>
                <p:oleObj name="Equation" r:id="rId4" imgW="129528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9988" y="1317625"/>
                        <a:ext cx="12954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E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99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9446" name="Object 6"/>
          <p:cNvGraphicFramePr>
            <a:graphicFrameLocks noChangeAspect="1"/>
          </p:cNvGraphicFramePr>
          <p:nvPr/>
        </p:nvGraphicFramePr>
        <p:xfrm>
          <a:off x="6267450" y="1631950"/>
          <a:ext cx="2273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2" name="Equation" r:id="rId6" imgW="2273040" imgH="787320" progId="Equation.3">
                  <p:embed/>
                </p:oleObj>
              </mc:Choice>
              <mc:Fallback>
                <p:oleObj name="Equation" r:id="rId6" imgW="2273040" imgH="7873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450" y="1631950"/>
                        <a:ext cx="22733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E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99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47" name="Line 7"/>
          <p:cNvSpPr>
            <a:spLocks noChangeShapeType="1"/>
          </p:cNvSpPr>
          <p:nvPr/>
        </p:nvSpPr>
        <p:spPr bwMode="auto">
          <a:xfrm>
            <a:off x="1044575" y="801688"/>
            <a:ext cx="79057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9448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213" y="2884488"/>
            <a:ext cx="7285037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9449" name="Rectangle 9"/>
          <p:cNvSpPr>
            <a:spLocks noChangeArrowheads="1"/>
          </p:cNvSpPr>
          <p:nvPr/>
        </p:nvSpPr>
        <p:spPr bwMode="auto">
          <a:xfrm>
            <a:off x="3729038" y="2584450"/>
            <a:ext cx="4781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99"/>
                </a:solidFill>
              </a:rPr>
              <a:t>Raster calculator   -( [ln(sca/S)] - 6.9)/5+0.46</a:t>
            </a:r>
          </a:p>
        </p:txBody>
      </p:sp>
      <p:pic>
        <p:nvPicPr>
          <p:cNvPr id="189450" name="Picture 10"/>
          <p:cNvPicPr>
            <a:picLocks noChangeArrowheads="1"/>
          </p:cNvPicPr>
          <p:nvPr/>
        </p:nvPicPr>
        <p:blipFill>
          <a:blip r:embed="rId9" cstate="print"/>
          <a:srcRect l="-789" t="30190" r="39745" b="33673"/>
          <a:stretch>
            <a:fillRect/>
          </a:stretch>
        </p:blipFill>
        <p:spPr bwMode="auto">
          <a:xfrm>
            <a:off x="6370638" y="4740275"/>
            <a:ext cx="2773362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2981325" y="958850"/>
            <a:ext cx="3055938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spcBef>
                <a:spcPct val="20000"/>
              </a:spcBef>
            </a:pPr>
            <a:r>
              <a:rPr lang="en-US" sz="2400">
                <a:solidFill>
                  <a:schemeClr val="bg2"/>
                </a:solidFill>
                <a:latin typeface="Arial" pitchFamily="34" charset="0"/>
              </a:rPr>
              <a:t> Compute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chemeClr val="bg2"/>
                </a:solidFill>
                <a:latin typeface="Arial" pitchFamily="34" charset="0"/>
              </a:rPr>
              <a:t> R=0.0002 m/h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chemeClr val="bg2"/>
                </a:solidFill>
                <a:latin typeface="Arial" pitchFamily="34" charset="0"/>
              </a:rPr>
              <a:t> </a:t>
            </a:r>
            <a:r>
              <a:rPr lang="en-US" sz="2400">
                <a:solidFill>
                  <a:schemeClr val="bg2"/>
                </a:solidFill>
                <a:latin typeface="Symbol" pitchFamily="18" charset="2"/>
              </a:rPr>
              <a:t>l</a:t>
            </a:r>
            <a:r>
              <a:rPr lang="en-US" sz="2400">
                <a:solidFill>
                  <a:schemeClr val="bg2"/>
                </a:solidFill>
                <a:latin typeface="Arial" pitchFamily="34" charset="0"/>
              </a:rPr>
              <a:t>=6.9</a:t>
            </a:r>
          </a:p>
          <a:p>
            <a:pPr marL="228600" indent="-228600">
              <a:buFontTx/>
              <a:buChar char="•"/>
            </a:pPr>
            <a:r>
              <a:rPr lang="en-US" sz="2400">
                <a:solidFill>
                  <a:schemeClr val="bg2"/>
                </a:solidFill>
              </a:rPr>
              <a:t> T=2 m</a:t>
            </a:r>
            <a:r>
              <a:rPr lang="en-US" sz="2400" baseline="30000">
                <a:solidFill>
                  <a:schemeClr val="bg2"/>
                </a:solidFill>
              </a:rPr>
              <a:t>2</a:t>
            </a:r>
            <a:r>
              <a:rPr lang="en-US" sz="2400">
                <a:solidFill>
                  <a:schemeClr val="bg2"/>
                </a:solidFill>
              </a:rPr>
              <a:t>/hr</a:t>
            </a:r>
            <a:endParaRPr lang="en-US" sz="2400"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74638"/>
            <a:ext cx="7772400" cy="561975"/>
          </a:xfrm>
        </p:spPr>
        <p:txBody>
          <a:bodyPr/>
          <a:lstStyle/>
          <a:p>
            <a:r>
              <a:rPr lang="en-US" sz="2400">
                <a:solidFill>
                  <a:srgbClr val="000099"/>
                </a:solidFill>
              </a:rPr>
              <a:t>Calculating Runoff from 25 mm Rainstorm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713" y="819150"/>
            <a:ext cx="8251825" cy="4767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</a:rPr>
              <a:t>Flat area’s and z &lt;= 0 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</a:rPr>
              <a:t>Area fraction (81 + 1246)/15893=8.3%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</a:rPr>
              <a:t>All rainfall ( 25 mm) is runoff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</a:rPr>
              <a:t>0 &lt; z </a:t>
            </a:r>
            <a:r>
              <a:rPr lang="en-US" sz="2000">
                <a:solidFill>
                  <a:schemeClr val="bg2"/>
                </a:solidFill>
                <a:sym typeface="Symbol" pitchFamily="18" charset="2"/>
              </a:rPr>
              <a:t></a:t>
            </a:r>
            <a:r>
              <a:rPr lang="en-US" sz="2000">
                <a:solidFill>
                  <a:schemeClr val="bg2"/>
                </a:solidFill>
              </a:rPr>
              <a:t> rainfall/effective porosity = 0.025/0.2 = 0.125 m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</a:rPr>
              <a:t>Area fraction  546/15893 = 3.4%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</a:rPr>
              <a:t>Runoff is P-z*0.2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</a:rPr>
              <a:t>(1 / [Sat_during_rain ]) * (0.025 - (0.2 * [z]))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</a:rPr>
              <a:t>Mean runoff 0.0113 m =11.3 mm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</a:rPr>
              <a:t>z &gt; 0.125 m  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</a:rPr>
              <a:t>Area fraction 14020/15893 = 88.2 %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</a:rPr>
              <a:t>All rainfall infiltrates</a:t>
            </a:r>
          </a:p>
          <a:p>
            <a:pPr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</a:rPr>
              <a:t>Area Average runoff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</a:rPr>
              <a:t>11.3 * 0.025 + 25 * 0.083 = 2.47 mm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chemeClr val="bg2"/>
                </a:solidFill>
              </a:rPr>
              <a:t>Volume = 0.00247 * 15893 * 30 * 30 = 35410 m</a:t>
            </a:r>
            <a:r>
              <a:rPr lang="en-US" sz="2000" baseline="30000">
                <a:solidFill>
                  <a:schemeClr val="bg2"/>
                </a:solidFill>
              </a:rPr>
              <a:t>3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5175" y="287338"/>
            <a:ext cx="7391400" cy="992822"/>
          </a:xfrm>
          <a:noFill/>
          <a:ln/>
        </p:spPr>
        <p:txBody>
          <a:bodyPr lIns="92075" tIns="46038" rIns="92075" bIns="46038" anchor="b"/>
          <a:lstStyle/>
          <a:p>
            <a:r>
              <a:rPr lang="en-US" dirty="0" smtClean="0">
                <a:solidFill>
                  <a:schemeClr val="accent2"/>
                </a:solidFill>
              </a:rPr>
              <a:t>TOPMODEL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279525" y="2706688"/>
            <a:ext cx="7404100" cy="341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234950" indent="-234950" algn="ctr">
              <a:spcBef>
                <a:spcPct val="20000"/>
              </a:spcBef>
            </a:pPr>
            <a:endParaRPr lang="en-US" sz="3200">
              <a:solidFill>
                <a:schemeClr val="tx2"/>
              </a:solidFill>
            </a:endParaRPr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9413" y="1655763"/>
            <a:ext cx="8562975" cy="4772025"/>
          </a:xfrm>
        </p:spPr>
        <p:txBody>
          <a:bodyPr/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Beven, K., R. Lamb, P. Quinn, R. Romanowicz and J. Freer, (1995), "TOPMODEL," Chapter 18 in </a:t>
            </a:r>
            <a:r>
              <a:rPr lang="en-US" sz="2000" u="sng">
                <a:solidFill>
                  <a:schemeClr val="tx2"/>
                </a:solidFill>
              </a:rPr>
              <a:t>Computer Models of Watershed Hydrology</a:t>
            </a:r>
            <a:r>
              <a:rPr lang="en-US" sz="2000">
                <a:solidFill>
                  <a:schemeClr val="tx2"/>
                </a:solidFill>
              </a:rPr>
              <a:t>, Edited by V. P. Singh, Water Resources Publications, Highlands Ranch, Colorado, p.627-668.</a:t>
            </a:r>
          </a:p>
          <a:p>
            <a:pPr algn="l"/>
            <a:r>
              <a:rPr lang="en-US">
                <a:solidFill>
                  <a:schemeClr val="accent2"/>
                </a:solidFill>
              </a:rPr>
              <a:t>“TOPMODEL is not a hydrological modeling package.  It is rather a  set of conceptual tools that can be used to reproduce the hydrological behaviour of catchments in a distributed or semi-distributed way, in particular the dynamics of surface or subsurface contributing areas.”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7" name="Picture 5" descr="hillsl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9238" y="1281780"/>
            <a:ext cx="3139848" cy="2463248"/>
          </a:xfrm>
          <a:prstGeom prst="rect">
            <a:avLst/>
          </a:prstGeom>
          <a:noFill/>
        </p:spPr>
      </p:pic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8844"/>
            <a:ext cx="7772400" cy="1143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Hydrological processes within a catchment are complex, involving: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571954"/>
            <a:ext cx="4762905" cy="2173074"/>
          </a:xfrm>
        </p:spPr>
        <p:txBody>
          <a:bodyPr/>
          <a:lstStyle/>
          <a:p>
            <a:r>
              <a:rPr lang="en-US" sz="2800" dirty="0" err="1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Macropores</a:t>
            </a:r>
            <a:endParaRPr lang="en-US" sz="2800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Heterogeneity</a:t>
            </a:r>
          </a:p>
          <a:p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Fingering flow</a:t>
            </a:r>
          </a:p>
          <a:p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Local pockets of saturation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768349" y="3745028"/>
            <a:ext cx="7870825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However: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general tendency of water to flow downhill is however subject to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macroscale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conceptualization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Hydraulic conductivity tends to decrease with depth</a:t>
            </a:r>
            <a:endParaRPr lang="en-US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7" y="406400"/>
            <a:ext cx="48768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TOPMODEL Key Ideas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749425"/>
            <a:ext cx="4566557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Surface saturation and soil moisture deficits based on topography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Slope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Specific Catchment Area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Topographic Convergence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Partial contributing area concept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Saturation from below (Dunne) runoff generation mechanism</a:t>
            </a:r>
          </a:p>
        </p:txBody>
      </p:sp>
      <p:pic>
        <p:nvPicPr>
          <p:cNvPr id="5" name="Picture 2" descr="~AUT00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475" y="158293"/>
            <a:ext cx="3911600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37100" y="4712831"/>
            <a:ext cx="4406900" cy="2014537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  <a:effectLst/>
        </p:spPr>
        <p:txBody>
          <a:bodyPr anchor="ctr">
            <a:spAutoFit/>
          </a:bodyPr>
          <a:lstStyle/>
          <a:p>
            <a:r>
              <a:rPr lang="en-US" sz="1800" dirty="0">
                <a:solidFill>
                  <a:srgbClr val="000099"/>
                </a:solidFill>
              </a:rPr>
              <a:t>Map of saturated areas showing expansion during a single rainstorm.  The solid black shows the saturated area at the beginning of the rain; the lightly shaded area is saturated by the end of the storm and is the area over which the water table had risen to the ground surface. [from Dunne and Leopold, 1978]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942975" y="0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CA" sz="4400">
              <a:solidFill>
                <a:schemeClr val="tx2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title"/>
          </p:nvPr>
        </p:nvSpPr>
        <p:spPr>
          <a:xfrm>
            <a:off x="398463" y="958850"/>
            <a:ext cx="8286750" cy="1147763"/>
          </a:xfrm>
          <a:noFill/>
          <a:ln/>
        </p:spPr>
        <p:txBody>
          <a:bodyPr/>
          <a:lstStyle/>
          <a:p>
            <a:r>
              <a:rPr lang="en-CA" sz="2400" b="1">
                <a:solidFill>
                  <a:schemeClr val="tx1"/>
                </a:solidFill>
              </a:rPr>
              <a:t>Specific catchment area</a:t>
            </a:r>
            <a:r>
              <a:rPr lang="en-CA" sz="2400">
                <a:solidFill>
                  <a:schemeClr val="tx1"/>
                </a:solidFill>
              </a:rPr>
              <a:t> </a:t>
            </a:r>
            <a:r>
              <a:rPr lang="en-CA" sz="2400" i="1">
                <a:solidFill>
                  <a:schemeClr val="tx1"/>
                </a:solidFill>
              </a:rPr>
              <a:t>a</a:t>
            </a:r>
            <a:r>
              <a:rPr lang="en-CA" sz="2400">
                <a:solidFill>
                  <a:schemeClr val="tx1"/>
                </a:solidFill>
              </a:rPr>
              <a:t> is the upslope area per unit contour length [</a:t>
            </a:r>
            <a:r>
              <a:rPr lang="en-CA" sz="2400">
                <a:solidFill>
                  <a:schemeClr val="tx1"/>
                </a:solidFill>
                <a:sym typeface="Symbol" pitchFamily="18" charset="2"/>
              </a:rPr>
              <a:t>m</a:t>
            </a:r>
            <a:r>
              <a:rPr lang="en-CA" sz="2400" baseline="30000">
                <a:solidFill>
                  <a:schemeClr val="tx1"/>
                </a:solidFill>
                <a:sym typeface="Symbol" pitchFamily="18" charset="2"/>
              </a:rPr>
              <a:t>2</a:t>
            </a:r>
            <a:r>
              <a:rPr lang="en-CA" sz="2400">
                <a:solidFill>
                  <a:schemeClr val="tx1"/>
                </a:solidFill>
                <a:sym typeface="Symbol" pitchFamily="18" charset="2"/>
              </a:rPr>
              <a:t>/m  m]</a:t>
            </a:r>
            <a:endParaRPr lang="en-US" sz="2400">
              <a:solidFill>
                <a:schemeClr val="tx1"/>
              </a:solidFill>
              <a:sym typeface="Symbol" pitchFamily="18" charset="2"/>
            </a:endParaRPr>
          </a:p>
        </p:txBody>
      </p:sp>
      <p:grpSp>
        <p:nvGrpSpPr>
          <p:cNvPr id="151556" name="Group 4"/>
          <p:cNvGrpSpPr>
            <a:grpSpLocks/>
          </p:cNvGrpSpPr>
          <p:nvPr/>
        </p:nvGrpSpPr>
        <p:grpSpPr bwMode="auto">
          <a:xfrm>
            <a:off x="266700" y="2074863"/>
            <a:ext cx="4570413" cy="4067175"/>
            <a:chOff x="3095" y="1102"/>
            <a:chExt cx="2879" cy="2562"/>
          </a:xfrm>
        </p:grpSpPr>
        <p:pic>
          <p:nvPicPr>
            <p:cNvPr id="151557" name="Picture 5" descr="streamtube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95" y="1102"/>
              <a:ext cx="2491" cy="2562"/>
            </a:xfrm>
            <a:prstGeom prst="rect">
              <a:avLst/>
            </a:prstGeom>
            <a:noFill/>
          </p:spPr>
        </p:pic>
        <p:sp>
          <p:nvSpPr>
            <p:cNvPr id="151558" name="Text Box 6"/>
            <p:cNvSpPr txBox="1">
              <a:spLocks noChangeAspect="1" noChangeArrowheads="1"/>
            </p:cNvSpPr>
            <p:nvPr/>
          </p:nvSpPr>
          <p:spPr bwMode="auto">
            <a:xfrm rot="-1069943">
              <a:off x="3546" y="2515"/>
              <a:ext cx="18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Upslope contributing area a</a:t>
              </a:r>
            </a:p>
          </p:txBody>
        </p:sp>
        <p:sp>
          <p:nvSpPr>
            <p:cNvPr id="151559" name="Text Box 7"/>
            <p:cNvSpPr txBox="1">
              <a:spLocks noChangeAspect="1" noChangeArrowheads="1"/>
            </p:cNvSpPr>
            <p:nvPr/>
          </p:nvSpPr>
          <p:spPr bwMode="auto">
            <a:xfrm>
              <a:off x="3965" y="1131"/>
              <a:ext cx="10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Stream line</a:t>
              </a:r>
            </a:p>
          </p:txBody>
        </p:sp>
        <p:sp>
          <p:nvSpPr>
            <p:cNvPr id="151560" name="Text Box 8"/>
            <p:cNvSpPr txBox="1">
              <a:spLocks noChangeAspect="1" noChangeArrowheads="1"/>
            </p:cNvSpPr>
            <p:nvPr/>
          </p:nvSpPr>
          <p:spPr bwMode="auto">
            <a:xfrm>
              <a:off x="4914" y="1809"/>
              <a:ext cx="10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Contour line</a:t>
              </a:r>
            </a:p>
          </p:txBody>
        </p:sp>
      </p:grpSp>
      <p:sp>
        <p:nvSpPr>
          <p:cNvPr id="151561" name="Text Box 9"/>
          <p:cNvSpPr txBox="1">
            <a:spLocks noChangeArrowheads="1"/>
          </p:cNvSpPr>
          <p:nvPr/>
        </p:nvSpPr>
        <p:spPr bwMode="auto">
          <a:xfrm>
            <a:off x="2516188" y="274638"/>
            <a:ext cx="41671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Topographic Definition</a:t>
            </a:r>
          </a:p>
        </p:txBody>
      </p:sp>
      <p:graphicFrame>
        <p:nvGraphicFramePr>
          <p:cNvPr id="151562" name="Object 10"/>
          <p:cNvGraphicFramePr>
            <a:graphicFrameLocks noChangeAspect="1"/>
          </p:cNvGraphicFramePr>
          <p:nvPr/>
        </p:nvGraphicFramePr>
        <p:xfrm>
          <a:off x="4021138" y="1735138"/>
          <a:ext cx="4916487" cy="439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0" name="Picture" r:id="rId5" imgW="4915080" imgH="4390920" progId="Word.Picture.8">
                  <p:embed/>
                </p:oleObj>
              </mc:Choice>
              <mc:Fallback>
                <p:oleObj name="Picture" r:id="rId5" imgW="4915080" imgH="4390920" progId="Word.Picture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735138"/>
                        <a:ext cx="4916487" cy="439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653" y="4471193"/>
            <a:ext cx="767598" cy="132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2274" name="Picture 2" descr="streamtube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27" t="8607" r="17818" b="39839"/>
          <a:stretch>
            <a:fillRect/>
          </a:stretch>
        </p:blipFill>
        <p:spPr bwMode="auto">
          <a:xfrm>
            <a:off x="0" y="804182"/>
            <a:ext cx="3938587" cy="2906395"/>
          </a:xfrm>
          <a:prstGeom prst="rect">
            <a:avLst/>
          </a:prstGeom>
          <a:noFill/>
        </p:spPr>
      </p:pic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>
          <a:xfrm>
            <a:off x="1358900" y="0"/>
            <a:ext cx="7021513" cy="1143000"/>
          </a:xfrm>
        </p:spPr>
        <p:txBody>
          <a:bodyPr/>
          <a:lstStyle/>
          <a:p>
            <a:r>
              <a:rPr lang="en-US" b="1">
                <a:solidFill>
                  <a:srgbClr val="000099"/>
                </a:solidFill>
                <a:latin typeface="Arial Narrow" pitchFamily="34" charset="0"/>
              </a:rPr>
              <a:t>Topmodel - Assumptions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09999" y="873079"/>
            <a:ext cx="4876800" cy="1384300"/>
          </a:xfrm>
        </p:spPr>
        <p:txBody>
          <a:bodyPr/>
          <a:lstStyle/>
          <a:p>
            <a:r>
              <a:rPr lang="en-US" sz="2000" dirty="0">
                <a:solidFill>
                  <a:schemeClr val="bg2"/>
                </a:solidFill>
                <a:latin typeface="Arial" pitchFamily="34" charset="0"/>
              </a:rPr>
              <a:t>The soil profile at each point has a finite capacity to transport water laterally downslope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</a:rPr>
              <a:t>.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 pitchFamily="34" charset="0"/>
              </a:rPr>
              <a:t>Hydraulic conductivity decreases exponentially (as a rough </a:t>
            </a:r>
            <a:r>
              <a:rPr lang="en-US" sz="2000" dirty="0" err="1" smtClean="0">
                <a:solidFill>
                  <a:schemeClr val="bg2"/>
                </a:solidFill>
                <a:latin typeface="Arial" pitchFamily="34" charset="0"/>
              </a:rPr>
              <a:t>macroscale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</a:rPr>
              <a:t> approximation)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 pitchFamily="34" charset="0"/>
              </a:rPr>
              <a:t>Hydraulic gradient approximated by topographic slope</a:t>
            </a:r>
            <a:endParaRPr lang="en-US" sz="2000" dirty="0">
              <a:solidFill>
                <a:schemeClr val="bg2"/>
              </a:solidFill>
              <a:latin typeface="Arial" pitchFamily="34" charset="0"/>
            </a:endParaRPr>
          </a:p>
        </p:txBody>
      </p:sp>
      <p:graphicFrame>
        <p:nvGraphicFramePr>
          <p:cNvPr id="1822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840336"/>
              </p:ext>
            </p:extLst>
          </p:nvPr>
        </p:nvGraphicFramePr>
        <p:xfrm>
          <a:off x="4287838" y="3519734"/>
          <a:ext cx="35560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09" name="Equation" r:id="rId6" imgW="3555720" imgH="431640" progId="Equation.3">
                  <p:embed/>
                </p:oleObj>
              </mc:Choice>
              <mc:Fallback>
                <p:oleObj name="Equation" r:id="rId6" imgW="355572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3519734"/>
                        <a:ext cx="3556000" cy="43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155514"/>
              </p:ext>
            </p:extLst>
          </p:nvPr>
        </p:nvGraphicFramePr>
        <p:xfrm>
          <a:off x="4252913" y="3827463"/>
          <a:ext cx="3716337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310" name="Equation" r:id="rId8" imgW="1854000" imgH="1218960" progId="Equation.3">
                  <p:embed/>
                </p:oleObj>
              </mc:Choice>
              <mc:Fallback>
                <p:oleObj name="Equation" r:id="rId8" imgW="1854000" imgH="12189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3827463"/>
                        <a:ext cx="3716337" cy="244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83" name="Freeform 11"/>
          <p:cNvSpPr>
            <a:spLocks/>
          </p:cNvSpPr>
          <p:nvPr/>
        </p:nvSpPr>
        <p:spPr bwMode="auto">
          <a:xfrm>
            <a:off x="404812" y="4326731"/>
            <a:ext cx="3405187" cy="1271588"/>
          </a:xfrm>
          <a:custGeom>
            <a:avLst/>
            <a:gdLst/>
            <a:ahLst/>
            <a:cxnLst>
              <a:cxn ang="0">
                <a:pos x="1632" y="0"/>
              </a:cxn>
              <a:cxn ang="0">
                <a:pos x="1152" y="96"/>
              </a:cxn>
              <a:cxn ang="0">
                <a:pos x="768" y="288"/>
              </a:cxn>
              <a:cxn ang="0">
                <a:pos x="528" y="528"/>
              </a:cxn>
              <a:cxn ang="0">
                <a:pos x="192" y="720"/>
              </a:cxn>
              <a:cxn ang="0">
                <a:pos x="0" y="768"/>
              </a:cxn>
            </a:cxnLst>
            <a:rect l="0" t="0" r="r" b="b"/>
            <a:pathLst>
              <a:path w="1632" h="768">
                <a:moveTo>
                  <a:pt x="1632" y="0"/>
                </a:moveTo>
                <a:cubicBezTo>
                  <a:pt x="1464" y="24"/>
                  <a:pt x="1296" y="48"/>
                  <a:pt x="1152" y="96"/>
                </a:cubicBezTo>
                <a:cubicBezTo>
                  <a:pt x="1008" y="144"/>
                  <a:pt x="872" y="216"/>
                  <a:pt x="768" y="288"/>
                </a:cubicBezTo>
                <a:cubicBezTo>
                  <a:pt x="664" y="360"/>
                  <a:pt x="624" y="456"/>
                  <a:pt x="528" y="528"/>
                </a:cubicBezTo>
                <a:cubicBezTo>
                  <a:pt x="432" y="600"/>
                  <a:pt x="280" y="680"/>
                  <a:pt x="192" y="720"/>
                </a:cubicBezTo>
                <a:cubicBezTo>
                  <a:pt x="104" y="760"/>
                  <a:pt x="52" y="764"/>
                  <a:pt x="0" y="768"/>
                </a:cubicBez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284" name="Freeform 12"/>
          <p:cNvSpPr>
            <a:spLocks/>
          </p:cNvSpPr>
          <p:nvPr/>
        </p:nvSpPr>
        <p:spPr bwMode="auto">
          <a:xfrm>
            <a:off x="1206499" y="4707731"/>
            <a:ext cx="2603500" cy="652463"/>
          </a:xfrm>
          <a:custGeom>
            <a:avLst/>
            <a:gdLst/>
            <a:ahLst/>
            <a:cxnLst>
              <a:cxn ang="0">
                <a:pos x="1200" y="0"/>
              </a:cxn>
              <a:cxn ang="0">
                <a:pos x="864" y="48"/>
              </a:cxn>
              <a:cxn ang="0">
                <a:pos x="432" y="192"/>
              </a:cxn>
              <a:cxn ang="0">
                <a:pos x="144" y="336"/>
              </a:cxn>
              <a:cxn ang="0">
                <a:pos x="0" y="384"/>
              </a:cxn>
            </a:cxnLst>
            <a:rect l="0" t="0" r="r" b="b"/>
            <a:pathLst>
              <a:path w="1200" h="384">
                <a:moveTo>
                  <a:pt x="1200" y="0"/>
                </a:moveTo>
                <a:cubicBezTo>
                  <a:pt x="1096" y="8"/>
                  <a:pt x="992" y="16"/>
                  <a:pt x="864" y="48"/>
                </a:cubicBezTo>
                <a:cubicBezTo>
                  <a:pt x="736" y="80"/>
                  <a:pt x="552" y="144"/>
                  <a:pt x="432" y="192"/>
                </a:cubicBezTo>
                <a:cubicBezTo>
                  <a:pt x="312" y="240"/>
                  <a:pt x="216" y="304"/>
                  <a:pt x="144" y="336"/>
                </a:cubicBezTo>
                <a:cubicBezTo>
                  <a:pt x="72" y="368"/>
                  <a:pt x="36" y="376"/>
                  <a:pt x="0" y="384"/>
                </a:cubicBezTo>
              </a:path>
            </a:pathLst>
          </a:custGeom>
          <a:noFill/>
          <a:ln w="9525" cap="flat">
            <a:solidFill>
              <a:schemeClr val="bg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 flipH="1">
            <a:off x="761999" y="5164931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>
            <a:off x="761999" y="5164931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288" name="Text Box 16"/>
          <p:cNvSpPr txBox="1">
            <a:spLocks noChangeArrowheads="1"/>
          </p:cNvSpPr>
          <p:nvPr/>
        </p:nvSpPr>
        <p:spPr bwMode="auto">
          <a:xfrm>
            <a:off x="457199" y="516493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S</a:t>
            </a:r>
          </a:p>
        </p:txBody>
      </p:sp>
      <p:sp>
        <p:nvSpPr>
          <p:cNvPr id="182289" name="Text Box 17"/>
          <p:cNvSpPr txBox="1">
            <a:spLocks noChangeArrowheads="1"/>
          </p:cNvSpPr>
          <p:nvPr/>
        </p:nvSpPr>
        <p:spPr bwMode="auto">
          <a:xfrm>
            <a:off x="2412999" y="4436919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err="1" smtClean="0"/>
              <a:t>z</a:t>
            </a:r>
            <a:r>
              <a:rPr lang="en-US" sz="2000" baseline="-25000" dirty="0" err="1" smtClean="0"/>
              <a:t>w</a:t>
            </a:r>
            <a:endParaRPr lang="en-US" sz="2000" dirty="0"/>
          </a:p>
        </p:txBody>
      </p:sp>
      <p:sp>
        <p:nvSpPr>
          <p:cNvPr id="182290" name="Line 18"/>
          <p:cNvSpPr>
            <a:spLocks noChangeShapeType="1"/>
          </p:cNvSpPr>
          <p:nvPr/>
        </p:nvSpPr>
        <p:spPr bwMode="auto">
          <a:xfrm>
            <a:off x="2774949" y="4497387"/>
            <a:ext cx="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293" name="AutoShape 21"/>
          <p:cNvSpPr>
            <a:spLocks noChangeArrowheads="1"/>
          </p:cNvSpPr>
          <p:nvPr/>
        </p:nvSpPr>
        <p:spPr bwMode="auto">
          <a:xfrm flipV="1">
            <a:off x="3394074" y="4590256"/>
            <a:ext cx="157162" cy="117475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294" name="Line 22"/>
          <p:cNvSpPr>
            <a:spLocks noChangeShapeType="1"/>
          </p:cNvSpPr>
          <p:nvPr/>
        </p:nvSpPr>
        <p:spPr bwMode="auto">
          <a:xfrm flipH="1">
            <a:off x="888999" y="5528469"/>
            <a:ext cx="417512" cy="131763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295" name="Line 23"/>
          <p:cNvSpPr>
            <a:spLocks noChangeShapeType="1"/>
          </p:cNvSpPr>
          <p:nvPr/>
        </p:nvSpPr>
        <p:spPr bwMode="auto">
          <a:xfrm flipH="1">
            <a:off x="1916112" y="5133181"/>
            <a:ext cx="455612" cy="144463"/>
          </a:xfrm>
          <a:prstGeom prst="line">
            <a:avLst/>
          </a:prstGeom>
          <a:noFill/>
          <a:ln w="9525">
            <a:solidFill>
              <a:srgbClr val="003399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779593" y="4497387"/>
            <a:ext cx="0" cy="13575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2779593" y="4497387"/>
            <a:ext cx="64225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Freeform 5"/>
          <p:cNvSpPr/>
          <p:nvPr/>
        </p:nvSpPr>
        <p:spPr bwMode="auto">
          <a:xfrm>
            <a:off x="2795420" y="4514056"/>
            <a:ext cx="555705" cy="1219200"/>
          </a:xfrm>
          <a:custGeom>
            <a:avLst/>
            <a:gdLst>
              <a:gd name="connsiteX0" fmla="*/ 511628 w 511628"/>
              <a:gd name="connsiteY0" fmla="*/ 0 h 1219200"/>
              <a:gd name="connsiteX1" fmla="*/ 206828 w 511628"/>
              <a:gd name="connsiteY1" fmla="*/ 315686 h 1219200"/>
              <a:gd name="connsiteX2" fmla="*/ 43543 w 511628"/>
              <a:gd name="connsiteY2" fmla="*/ 783771 h 1219200"/>
              <a:gd name="connsiteX3" fmla="*/ 0 w 511628"/>
              <a:gd name="connsiteY3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1628" h="1219200">
                <a:moveTo>
                  <a:pt x="511628" y="0"/>
                </a:moveTo>
                <a:cubicBezTo>
                  <a:pt x="398235" y="92529"/>
                  <a:pt x="284842" y="185058"/>
                  <a:pt x="206828" y="315686"/>
                </a:cubicBezTo>
                <a:cubicBezTo>
                  <a:pt x="128814" y="446314"/>
                  <a:pt x="78014" y="633186"/>
                  <a:pt x="43543" y="783771"/>
                </a:cubicBezTo>
                <a:cubicBezTo>
                  <a:pt x="9072" y="934356"/>
                  <a:pt x="4536" y="1076778"/>
                  <a:pt x="0" y="1219200"/>
                </a:cubicBezTo>
              </a:path>
            </a:pathLst>
          </a:custGeom>
          <a:noFill/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Text Box 17"/>
          <p:cNvSpPr txBox="1">
            <a:spLocks noChangeArrowheads="1"/>
          </p:cNvSpPr>
          <p:nvPr/>
        </p:nvSpPr>
        <p:spPr bwMode="auto">
          <a:xfrm>
            <a:off x="2508249" y="527296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z</a:t>
            </a:r>
            <a:endParaRPr lang="en-US" sz="2000" dirty="0"/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875703" y="4100512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K</a:t>
            </a:r>
            <a:endParaRPr lang="en-US" sz="2000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>
            <a:off x="2809069" y="4867914"/>
            <a:ext cx="18288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04749" y="5932487"/>
            <a:ext cx="4535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 smtClean="0">
                <a:solidFill>
                  <a:schemeClr val="bg2"/>
                </a:solidFill>
              </a:rPr>
              <a:t>Units</a:t>
            </a:r>
          </a:p>
          <a:p>
            <a:r>
              <a:rPr lang="en-US" sz="1600" dirty="0" smtClean="0">
                <a:solidFill>
                  <a:schemeClr val="bg2"/>
                </a:solidFill>
              </a:rPr>
              <a:t>z   m         T    m</a:t>
            </a:r>
            <a:r>
              <a:rPr lang="en-US" sz="1600" baseline="30000" dirty="0" smtClean="0">
                <a:solidFill>
                  <a:schemeClr val="bg2"/>
                </a:solidFill>
              </a:rPr>
              <a:t>2</a:t>
            </a:r>
            <a:r>
              <a:rPr lang="en-US" sz="1600" dirty="0" smtClean="0">
                <a:solidFill>
                  <a:schemeClr val="bg2"/>
                </a:solidFill>
              </a:rPr>
              <a:t>/</a:t>
            </a:r>
            <a:r>
              <a:rPr lang="en-US" sz="1600" dirty="0" err="1" smtClean="0">
                <a:solidFill>
                  <a:schemeClr val="bg2"/>
                </a:solidFill>
              </a:rPr>
              <a:t>hr</a:t>
            </a:r>
            <a:r>
              <a:rPr lang="en-US" sz="1600" dirty="0" smtClean="0">
                <a:solidFill>
                  <a:schemeClr val="bg2"/>
                </a:solidFill>
              </a:rPr>
              <a:t>                   f    m</a:t>
            </a:r>
            <a:r>
              <a:rPr lang="en-US" sz="1600" baseline="30000" dirty="0" smtClean="0">
                <a:solidFill>
                  <a:schemeClr val="bg2"/>
                </a:solidFill>
              </a:rPr>
              <a:t>-1</a:t>
            </a:r>
            <a:endParaRPr lang="en-US" sz="1600" dirty="0" smtClean="0">
              <a:solidFill>
                <a:schemeClr val="bg2"/>
              </a:solidFill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K  m/</a:t>
            </a:r>
            <a:r>
              <a:rPr lang="en-US" sz="1600" dirty="0" err="1" smtClean="0">
                <a:solidFill>
                  <a:schemeClr val="bg2"/>
                </a:solidFill>
              </a:rPr>
              <a:t>hr</a:t>
            </a:r>
            <a:r>
              <a:rPr lang="en-US" sz="1600" dirty="0" smtClean="0">
                <a:solidFill>
                  <a:schemeClr val="bg2"/>
                </a:solidFill>
              </a:rPr>
              <a:t>     S    dimensionless     q   m</a:t>
            </a:r>
            <a:r>
              <a:rPr lang="en-US" sz="1600" baseline="30000" dirty="0" smtClean="0">
                <a:solidFill>
                  <a:schemeClr val="bg2"/>
                </a:solidFill>
              </a:rPr>
              <a:t>2</a:t>
            </a:r>
            <a:r>
              <a:rPr lang="en-US" sz="1600" dirty="0" smtClean="0">
                <a:solidFill>
                  <a:schemeClr val="bg2"/>
                </a:solidFill>
              </a:rPr>
              <a:t>/</a:t>
            </a:r>
            <a:r>
              <a:rPr lang="en-US" sz="1600" dirty="0" err="1" smtClean="0">
                <a:solidFill>
                  <a:schemeClr val="bg2"/>
                </a:solidFill>
              </a:rPr>
              <a:t>hr</a:t>
            </a:r>
            <a:r>
              <a:rPr lang="en-US" sz="1600" dirty="0" smtClean="0">
                <a:solidFill>
                  <a:schemeClr val="bg2"/>
                </a:solidFill>
              </a:rPr>
              <a:t> = m</a:t>
            </a:r>
            <a:r>
              <a:rPr lang="en-US" sz="1600" baseline="30000" dirty="0" smtClean="0">
                <a:solidFill>
                  <a:schemeClr val="bg2"/>
                </a:solidFill>
              </a:rPr>
              <a:t>3</a:t>
            </a:r>
            <a:r>
              <a:rPr lang="en-US" sz="1600" dirty="0" smtClean="0">
                <a:solidFill>
                  <a:schemeClr val="bg2"/>
                </a:solidFill>
              </a:rPr>
              <a:t>/</a:t>
            </a:r>
            <a:r>
              <a:rPr lang="en-US" sz="1600" dirty="0" err="1" smtClean="0">
                <a:solidFill>
                  <a:schemeClr val="bg2"/>
                </a:solidFill>
              </a:rPr>
              <a:t>hr</a:t>
            </a:r>
            <a:r>
              <a:rPr lang="en-US" sz="1600" dirty="0" smtClean="0">
                <a:solidFill>
                  <a:schemeClr val="bg2"/>
                </a:solidFill>
              </a:rPr>
              <a:t>/m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651000" y="203200"/>
            <a:ext cx="7021513" cy="1143000"/>
          </a:xfrm>
        </p:spPr>
        <p:txBody>
          <a:bodyPr/>
          <a:lstStyle/>
          <a:p>
            <a:r>
              <a:rPr lang="en-US" b="1">
                <a:solidFill>
                  <a:srgbClr val="000099"/>
                </a:solidFill>
                <a:latin typeface="Arial Narrow" pitchFamily="34" charset="0"/>
              </a:rPr>
              <a:t>Topmodel - Assumptions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25" y="1271356"/>
            <a:ext cx="4876800" cy="4122282"/>
          </a:xfrm>
        </p:spPr>
        <p:txBody>
          <a:bodyPr/>
          <a:lstStyle/>
          <a:p>
            <a:r>
              <a:rPr lang="en-US" sz="2000" dirty="0">
                <a:solidFill>
                  <a:schemeClr val="bg2"/>
                </a:solidFill>
                <a:latin typeface="Arial" pitchFamily="34" charset="0"/>
              </a:rPr>
              <a:t>Drainage of saturated zone supports </a:t>
            </a:r>
            <a:r>
              <a:rPr lang="en-US" sz="2000" dirty="0" err="1">
                <a:solidFill>
                  <a:schemeClr val="bg2"/>
                </a:solidFill>
                <a:latin typeface="Arial" pitchFamily="34" charset="0"/>
              </a:rPr>
              <a:t>baseflow</a:t>
            </a:r>
            <a:endParaRPr lang="en-US" sz="2000" dirty="0">
              <a:solidFill>
                <a:schemeClr val="bg2"/>
              </a:solidFill>
              <a:latin typeface="Arial" pitchFamily="34" charset="0"/>
            </a:endParaRPr>
          </a:p>
          <a:p>
            <a:r>
              <a:rPr lang="en-US" sz="2000" dirty="0">
                <a:solidFill>
                  <a:schemeClr val="bg2"/>
                </a:solidFill>
                <a:latin typeface="Arial" pitchFamily="34" charset="0"/>
              </a:rPr>
              <a:t>Dynamics of saturated zone approximated by successive steady state representations</a:t>
            </a:r>
          </a:p>
          <a:p>
            <a:r>
              <a:rPr lang="en-US" sz="2000" dirty="0">
                <a:solidFill>
                  <a:schemeClr val="bg2"/>
                </a:solidFill>
                <a:latin typeface="Arial" pitchFamily="34" charset="0"/>
              </a:rPr>
              <a:t>Recharge rate spatially homogeneous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Arial" pitchFamily="34" charset="0"/>
              </a:rPr>
              <a:t>The actual lateral discharge is proportional to specific catchment area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</a:rPr>
              <a:t>.</a:t>
            </a:r>
            <a:endParaRPr lang="en-US" sz="2400" dirty="0">
              <a:solidFill>
                <a:schemeClr val="bg2"/>
              </a:solidFill>
              <a:latin typeface="Arial" pitchFamily="34" charset="0"/>
            </a:endParaRPr>
          </a:p>
        </p:txBody>
      </p:sp>
      <p:graphicFrame>
        <p:nvGraphicFramePr>
          <p:cNvPr id="183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3183"/>
              </p:ext>
            </p:extLst>
          </p:nvPr>
        </p:nvGraphicFramePr>
        <p:xfrm>
          <a:off x="4752102" y="4388871"/>
          <a:ext cx="888480" cy="38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4" name="Equation" r:id="rId4" imgW="444240" imgH="190440" progId="Equation.3">
                  <p:embed/>
                </p:oleObj>
              </mc:Choice>
              <mc:Fallback>
                <p:oleObj name="Equation" r:id="rId4" imgW="44424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102" y="4388871"/>
                        <a:ext cx="888480" cy="3808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3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896576"/>
              </p:ext>
            </p:extLst>
          </p:nvPr>
        </p:nvGraphicFramePr>
        <p:xfrm>
          <a:off x="2010795" y="5630509"/>
          <a:ext cx="39846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5" name="Document" r:id="rId6" imgW="4002215" imgH="876846" progId="Word.Document.8">
                  <p:embed/>
                </p:oleObj>
              </mc:Choice>
              <mc:Fallback>
                <p:oleObj name="Document" r:id="rId6" imgW="4002215" imgH="876846" progId="Word.Document.8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0795" y="5630509"/>
                        <a:ext cx="3984625" cy="871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233363" y="1373188"/>
            <a:ext cx="3532187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CA" sz="1600" b="1">
                <a:solidFill>
                  <a:schemeClr val="bg2"/>
                </a:solidFill>
              </a:rPr>
              <a:t>Specific catchment area</a:t>
            </a:r>
            <a:r>
              <a:rPr lang="en-CA" sz="1600">
                <a:solidFill>
                  <a:schemeClr val="bg2"/>
                </a:solidFill>
              </a:rPr>
              <a:t> </a:t>
            </a:r>
            <a:r>
              <a:rPr lang="en-CA" sz="1600" i="1">
                <a:solidFill>
                  <a:schemeClr val="bg2"/>
                </a:solidFill>
              </a:rPr>
              <a:t>a</a:t>
            </a:r>
            <a:r>
              <a:rPr lang="en-CA" sz="1600">
                <a:solidFill>
                  <a:schemeClr val="bg2"/>
                </a:solidFill>
              </a:rPr>
              <a:t> [</a:t>
            </a:r>
            <a:r>
              <a:rPr lang="en-CA" sz="1600">
                <a:solidFill>
                  <a:schemeClr val="bg2"/>
                </a:solidFill>
                <a:sym typeface="Symbol" pitchFamily="18" charset="2"/>
              </a:rPr>
              <a:t>m</a:t>
            </a:r>
            <a:r>
              <a:rPr lang="en-CA" sz="1600" baseline="30000">
                <a:solidFill>
                  <a:schemeClr val="bg2"/>
                </a:solidFill>
                <a:sym typeface="Symbol" pitchFamily="18" charset="2"/>
              </a:rPr>
              <a:t>2</a:t>
            </a:r>
            <a:r>
              <a:rPr lang="en-CA" sz="1600">
                <a:solidFill>
                  <a:schemeClr val="bg2"/>
                </a:solidFill>
                <a:sym typeface="Symbol" pitchFamily="18" charset="2"/>
              </a:rPr>
              <a:t>/m  m] </a:t>
            </a:r>
          </a:p>
          <a:p>
            <a:r>
              <a:rPr lang="en-CA" sz="1600">
                <a:solidFill>
                  <a:schemeClr val="bg2"/>
                </a:solidFill>
                <a:sym typeface="Symbol" pitchFamily="18" charset="2"/>
              </a:rPr>
              <a:t>(per unit contour length)</a:t>
            </a:r>
            <a:endParaRPr lang="en-US" sz="16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3303" name="Picture 7" descr="streamtube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27" t="8607" r="17818" b="39839"/>
          <a:stretch>
            <a:fillRect/>
          </a:stretch>
        </p:blipFill>
        <p:spPr bwMode="auto">
          <a:xfrm>
            <a:off x="0" y="1677988"/>
            <a:ext cx="4076700" cy="3008312"/>
          </a:xfrm>
          <a:prstGeom prst="rect">
            <a:avLst/>
          </a:prstGeom>
          <a:noFill/>
        </p:spPr>
      </p:pic>
      <p:grpSp>
        <p:nvGrpSpPr>
          <p:cNvPr id="183304" name="Group 8"/>
          <p:cNvGrpSpPr>
            <a:grpSpLocks/>
          </p:cNvGrpSpPr>
          <p:nvPr/>
        </p:nvGrpSpPr>
        <p:grpSpPr bwMode="auto">
          <a:xfrm>
            <a:off x="454025" y="4364938"/>
            <a:ext cx="3405188" cy="1333500"/>
            <a:chOff x="286" y="3047"/>
            <a:chExt cx="2145" cy="840"/>
          </a:xfrm>
        </p:grpSpPr>
        <p:sp>
          <p:nvSpPr>
            <p:cNvPr id="183305" name="Freeform 9"/>
            <p:cNvSpPr>
              <a:spLocks/>
            </p:cNvSpPr>
            <p:nvPr/>
          </p:nvSpPr>
          <p:spPr bwMode="auto">
            <a:xfrm>
              <a:off x="286" y="3047"/>
              <a:ext cx="2145" cy="801"/>
            </a:xfrm>
            <a:custGeom>
              <a:avLst/>
              <a:gdLst/>
              <a:ahLst/>
              <a:cxnLst>
                <a:cxn ang="0">
                  <a:pos x="1632" y="0"/>
                </a:cxn>
                <a:cxn ang="0">
                  <a:pos x="1152" y="96"/>
                </a:cxn>
                <a:cxn ang="0">
                  <a:pos x="768" y="288"/>
                </a:cxn>
                <a:cxn ang="0">
                  <a:pos x="528" y="528"/>
                </a:cxn>
                <a:cxn ang="0">
                  <a:pos x="192" y="720"/>
                </a:cxn>
                <a:cxn ang="0">
                  <a:pos x="0" y="768"/>
                </a:cxn>
              </a:cxnLst>
              <a:rect l="0" t="0" r="r" b="b"/>
              <a:pathLst>
                <a:path w="1632" h="768">
                  <a:moveTo>
                    <a:pt x="1632" y="0"/>
                  </a:moveTo>
                  <a:cubicBezTo>
                    <a:pt x="1464" y="24"/>
                    <a:pt x="1296" y="48"/>
                    <a:pt x="1152" y="96"/>
                  </a:cubicBezTo>
                  <a:cubicBezTo>
                    <a:pt x="1008" y="144"/>
                    <a:pt x="872" y="216"/>
                    <a:pt x="768" y="288"/>
                  </a:cubicBezTo>
                  <a:cubicBezTo>
                    <a:pt x="664" y="360"/>
                    <a:pt x="624" y="456"/>
                    <a:pt x="528" y="528"/>
                  </a:cubicBezTo>
                  <a:cubicBezTo>
                    <a:pt x="432" y="600"/>
                    <a:pt x="280" y="680"/>
                    <a:pt x="192" y="720"/>
                  </a:cubicBezTo>
                  <a:cubicBezTo>
                    <a:pt x="104" y="760"/>
                    <a:pt x="52" y="764"/>
                    <a:pt x="0" y="76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06" name="Freeform 10"/>
            <p:cNvSpPr>
              <a:spLocks/>
            </p:cNvSpPr>
            <p:nvPr/>
          </p:nvSpPr>
          <p:spPr bwMode="auto">
            <a:xfrm>
              <a:off x="791" y="3287"/>
              <a:ext cx="1640" cy="411"/>
            </a:xfrm>
            <a:custGeom>
              <a:avLst/>
              <a:gdLst/>
              <a:ahLst/>
              <a:cxnLst>
                <a:cxn ang="0">
                  <a:pos x="1200" y="0"/>
                </a:cxn>
                <a:cxn ang="0">
                  <a:pos x="864" y="48"/>
                </a:cxn>
                <a:cxn ang="0">
                  <a:pos x="432" y="192"/>
                </a:cxn>
                <a:cxn ang="0">
                  <a:pos x="144" y="336"/>
                </a:cxn>
                <a:cxn ang="0">
                  <a:pos x="0" y="384"/>
                </a:cxn>
              </a:cxnLst>
              <a:rect l="0" t="0" r="r" b="b"/>
              <a:pathLst>
                <a:path w="1200" h="384">
                  <a:moveTo>
                    <a:pt x="1200" y="0"/>
                  </a:moveTo>
                  <a:cubicBezTo>
                    <a:pt x="1096" y="8"/>
                    <a:pt x="992" y="16"/>
                    <a:pt x="864" y="48"/>
                  </a:cubicBezTo>
                  <a:cubicBezTo>
                    <a:pt x="736" y="80"/>
                    <a:pt x="552" y="144"/>
                    <a:pt x="432" y="192"/>
                  </a:cubicBezTo>
                  <a:cubicBezTo>
                    <a:pt x="312" y="240"/>
                    <a:pt x="216" y="304"/>
                    <a:pt x="144" y="336"/>
                  </a:cubicBezTo>
                  <a:cubicBezTo>
                    <a:pt x="72" y="368"/>
                    <a:pt x="36" y="376"/>
                    <a:pt x="0" y="384"/>
                  </a:cubicBezTo>
                </a:path>
              </a:pathLst>
            </a:custGeom>
            <a:noFill/>
            <a:ln w="9525" cap="flat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08" name="Line 12"/>
            <p:cNvSpPr>
              <a:spLocks noChangeShapeType="1"/>
            </p:cNvSpPr>
            <p:nvPr/>
          </p:nvSpPr>
          <p:spPr bwMode="auto">
            <a:xfrm flipH="1">
              <a:off x="511" y="3575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09" name="Line 13"/>
            <p:cNvSpPr>
              <a:spLocks noChangeShapeType="1"/>
            </p:cNvSpPr>
            <p:nvPr/>
          </p:nvSpPr>
          <p:spPr bwMode="auto">
            <a:xfrm>
              <a:off x="511" y="3575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10" name="Text Box 14"/>
            <p:cNvSpPr txBox="1">
              <a:spLocks noChangeArrowheads="1"/>
            </p:cNvSpPr>
            <p:nvPr/>
          </p:nvSpPr>
          <p:spPr bwMode="auto">
            <a:xfrm>
              <a:off x="319" y="3575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</a:t>
              </a:r>
            </a:p>
          </p:txBody>
        </p:sp>
        <p:sp>
          <p:nvSpPr>
            <p:cNvPr id="183311" name="Text Box 15"/>
            <p:cNvSpPr txBox="1">
              <a:spLocks noChangeArrowheads="1"/>
            </p:cNvSpPr>
            <p:nvPr/>
          </p:nvSpPr>
          <p:spPr bwMode="auto">
            <a:xfrm>
              <a:off x="1283" y="3222"/>
              <a:ext cx="3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/>
                <a:t>z</a:t>
              </a:r>
              <a:r>
                <a:rPr lang="en-US" sz="2000" baseline="-25000" dirty="0" err="1" smtClean="0"/>
                <a:t>w</a:t>
              </a:r>
              <a:endParaRPr lang="en-US" sz="2000" dirty="0"/>
            </a:p>
          </p:txBody>
        </p:sp>
        <p:sp>
          <p:nvSpPr>
            <p:cNvPr id="183314" name="Line 18"/>
            <p:cNvSpPr>
              <a:spLocks noChangeShapeType="1"/>
            </p:cNvSpPr>
            <p:nvPr/>
          </p:nvSpPr>
          <p:spPr bwMode="auto">
            <a:xfrm>
              <a:off x="1526" y="3228"/>
              <a:ext cx="0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15" name="AutoShape 19"/>
            <p:cNvSpPr>
              <a:spLocks noChangeArrowheads="1"/>
            </p:cNvSpPr>
            <p:nvPr/>
          </p:nvSpPr>
          <p:spPr bwMode="auto">
            <a:xfrm flipV="1">
              <a:off x="1281" y="3435"/>
              <a:ext cx="99" cy="74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16" name="Line 20"/>
            <p:cNvSpPr>
              <a:spLocks noChangeShapeType="1"/>
            </p:cNvSpPr>
            <p:nvPr/>
          </p:nvSpPr>
          <p:spPr bwMode="auto">
            <a:xfrm flipH="1">
              <a:off x="591" y="3804"/>
              <a:ext cx="263" cy="83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317" name="Line 21"/>
            <p:cNvSpPr>
              <a:spLocks noChangeShapeType="1"/>
            </p:cNvSpPr>
            <p:nvPr/>
          </p:nvSpPr>
          <p:spPr bwMode="auto">
            <a:xfrm flipH="1">
              <a:off x="1238" y="3555"/>
              <a:ext cx="287" cy="91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3318" name="Line 22"/>
          <p:cNvSpPr>
            <a:spLocks noChangeShapeType="1"/>
          </p:cNvSpPr>
          <p:nvPr/>
        </p:nvSpPr>
        <p:spPr bwMode="auto">
          <a:xfrm>
            <a:off x="1357313" y="1990725"/>
            <a:ext cx="442912" cy="1136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3319" name="Rectangle 23"/>
          <p:cNvSpPr>
            <a:spLocks noChangeArrowheads="1"/>
          </p:cNvSpPr>
          <p:nvPr/>
        </p:nvSpPr>
        <p:spPr bwMode="auto">
          <a:xfrm>
            <a:off x="4152901" y="4769751"/>
            <a:ext cx="4991100" cy="164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bg2"/>
                </a:solidFill>
                <a:latin typeface="Arial" pitchFamily="34" charset="0"/>
              </a:rPr>
              <a:t>R 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</a:rPr>
              <a:t>is proportionality constant that may </a:t>
            </a:r>
            <a:r>
              <a:rPr lang="en-US" sz="2000" dirty="0">
                <a:solidFill>
                  <a:schemeClr val="bg2"/>
                </a:solidFill>
                <a:latin typeface="Arial" pitchFamily="34" charset="0"/>
              </a:rPr>
              <a:t>be interpreted as “steady state” recharge rate, or “steady state” per unit area contribution to </a:t>
            </a:r>
            <a:r>
              <a:rPr lang="en-US" sz="2000" dirty="0" err="1" smtClean="0">
                <a:solidFill>
                  <a:schemeClr val="bg2"/>
                </a:solidFill>
                <a:latin typeface="Arial" pitchFamily="34" charset="0"/>
              </a:rPr>
              <a:t>baseflow</a:t>
            </a:r>
            <a:r>
              <a:rPr lang="en-US" sz="2000" dirty="0">
                <a:solidFill>
                  <a:schemeClr val="bg2"/>
                </a:solidFill>
                <a:latin typeface="Arial" pitchFamily="34" charset="0"/>
              </a:rPr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87625" y="4456994"/>
            <a:ext cx="1271588" cy="493029"/>
            <a:chOff x="2587625" y="4405429"/>
            <a:chExt cx="781050" cy="744636"/>
          </a:xfrm>
        </p:grpSpPr>
        <p:sp>
          <p:nvSpPr>
            <p:cNvPr id="25" name="Line 18"/>
            <p:cNvSpPr>
              <a:spLocks noChangeShapeType="1"/>
            </p:cNvSpPr>
            <p:nvPr/>
          </p:nvSpPr>
          <p:spPr bwMode="auto">
            <a:xfrm>
              <a:off x="2587625" y="4802402"/>
              <a:ext cx="0" cy="347663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2746375" y="4694655"/>
              <a:ext cx="0" cy="347663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>
              <a:off x="2911475" y="4597405"/>
              <a:ext cx="0" cy="347664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8"/>
            <p:cNvSpPr>
              <a:spLocks noChangeShapeType="1"/>
            </p:cNvSpPr>
            <p:nvPr/>
          </p:nvSpPr>
          <p:spPr bwMode="auto">
            <a:xfrm>
              <a:off x="3063875" y="4520224"/>
              <a:ext cx="0" cy="347664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3216275" y="4455633"/>
              <a:ext cx="0" cy="347664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368675" y="4405429"/>
              <a:ext cx="0" cy="347664"/>
            </a:xfrm>
            <a:prstGeom prst="line">
              <a:avLst/>
            </a:prstGeom>
            <a:noFill/>
            <a:ln w="9525">
              <a:solidFill>
                <a:srgbClr val="0066FF"/>
              </a:solidFill>
              <a:round/>
              <a:headEnd type="non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846078" y="4971333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422525" y="5315851"/>
            <a:ext cx="152082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2785768" y="4500858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43891" y="512373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q</a:t>
            </a:r>
            <a:endParaRPr lang="en-US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1595438"/>
            <a:ext cx="4876800" cy="1731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</a:rPr>
              <a:t>Soil moisture deficit at </a:t>
            </a:r>
            <a:r>
              <a:rPr lang="en-US" sz="2400" dirty="0">
                <a:solidFill>
                  <a:schemeClr val="bg2"/>
                </a:solidFill>
                <a:latin typeface="Arial" pitchFamily="34" charset="0"/>
              </a:rPr>
              <a:t>a point and depth to water table is determined by 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</a:rPr>
              <a:t>equating topographic and profile q and solving for </a:t>
            </a:r>
            <a:r>
              <a:rPr lang="en-US" sz="2400" dirty="0" err="1" smtClean="0">
                <a:solidFill>
                  <a:schemeClr val="bg2"/>
                </a:solidFill>
                <a:latin typeface="Arial" pitchFamily="34" charset="0"/>
              </a:rPr>
              <a:t>z</a:t>
            </a:r>
            <a:r>
              <a:rPr lang="en-US" sz="2400" baseline="-25000" dirty="0" err="1" smtClean="0">
                <a:solidFill>
                  <a:schemeClr val="bg2"/>
                </a:solidFill>
                <a:latin typeface="Arial" pitchFamily="34" charset="0"/>
              </a:rPr>
              <a:t>w</a:t>
            </a:r>
            <a:endParaRPr lang="en-US" sz="2400" dirty="0">
              <a:solidFill>
                <a:schemeClr val="bg2"/>
              </a:solidFill>
              <a:latin typeface="Arial" pitchFamily="34" charset="0"/>
            </a:endParaRPr>
          </a:p>
        </p:txBody>
      </p:sp>
      <p:sp>
        <p:nvSpPr>
          <p:cNvPr id="184325" name="Text Box 5"/>
          <p:cNvSpPr txBox="1">
            <a:spLocks noChangeArrowheads="1"/>
          </p:cNvSpPr>
          <p:nvPr/>
        </p:nvSpPr>
        <p:spPr bwMode="auto">
          <a:xfrm>
            <a:off x="233363" y="1573213"/>
            <a:ext cx="3532187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CA" sz="1600" b="1">
                <a:solidFill>
                  <a:schemeClr val="bg2"/>
                </a:solidFill>
              </a:rPr>
              <a:t>Specific catchment area</a:t>
            </a:r>
            <a:r>
              <a:rPr lang="en-CA" sz="1600">
                <a:solidFill>
                  <a:schemeClr val="bg2"/>
                </a:solidFill>
              </a:rPr>
              <a:t> </a:t>
            </a:r>
            <a:r>
              <a:rPr lang="en-CA" sz="1600" i="1">
                <a:solidFill>
                  <a:schemeClr val="bg2"/>
                </a:solidFill>
              </a:rPr>
              <a:t>a</a:t>
            </a:r>
            <a:r>
              <a:rPr lang="en-CA" sz="1600">
                <a:solidFill>
                  <a:schemeClr val="bg2"/>
                </a:solidFill>
              </a:rPr>
              <a:t> [</a:t>
            </a:r>
            <a:r>
              <a:rPr lang="en-CA" sz="1600">
                <a:solidFill>
                  <a:schemeClr val="bg2"/>
                </a:solidFill>
                <a:sym typeface="Symbol" pitchFamily="18" charset="2"/>
              </a:rPr>
              <a:t>m</a:t>
            </a:r>
            <a:r>
              <a:rPr lang="en-CA" sz="1600" baseline="30000">
                <a:solidFill>
                  <a:schemeClr val="bg2"/>
                </a:solidFill>
                <a:sym typeface="Symbol" pitchFamily="18" charset="2"/>
              </a:rPr>
              <a:t>2</a:t>
            </a:r>
            <a:r>
              <a:rPr lang="en-CA" sz="1600">
                <a:solidFill>
                  <a:schemeClr val="bg2"/>
                </a:solidFill>
                <a:sym typeface="Symbol" pitchFamily="18" charset="2"/>
              </a:rPr>
              <a:t>/m  m] </a:t>
            </a:r>
          </a:p>
          <a:p>
            <a:r>
              <a:rPr lang="en-CA" sz="1600">
                <a:solidFill>
                  <a:schemeClr val="bg2"/>
                </a:solidFill>
                <a:sym typeface="Symbol" pitchFamily="18" charset="2"/>
              </a:rPr>
              <a:t>(per unit coutour length)</a:t>
            </a:r>
            <a:endParaRPr lang="en-US" sz="16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26" name="Picture 6" descr="streamtube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327" t="8607" r="17818" b="39839"/>
          <a:stretch>
            <a:fillRect/>
          </a:stretch>
        </p:blipFill>
        <p:spPr bwMode="auto">
          <a:xfrm>
            <a:off x="0" y="1878013"/>
            <a:ext cx="4076700" cy="3008312"/>
          </a:xfrm>
          <a:prstGeom prst="rect">
            <a:avLst/>
          </a:prstGeom>
          <a:noFill/>
        </p:spPr>
      </p:pic>
      <p:sp>
        <p:nvSpPr>
          <p:cNvPr id="184341" name="Line 21"/>
          <p:cNvSpPr>
            <a:spLocks noChangeShapeType="1"/>
          </p:cNvSpPr>
          <p:nvPr/>
        </p:nvSpPr>
        <p:spPr bwMode="auto">
          <a:xfrm>
            <a:off x="1357313" y="2190750"/>
            <a:ext cx="442912" cy="1136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42" name="Rectangle 22"/>
          <p:cNvSpPr>
            <a:spLocks noChangeArrowheads="1"/>
          </p:cNvSpPr>
          <p:nvPr/>
        </p:nvSpPr>
        <p:spPr bwMode="auto">
          <a:xfrm>
            <a:off x="4011613" y="5076031"/>
            <a:ext cx="48768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bg2"/>
                </a:solidFill>
                <a:latin typeface="Arial" pitchFamily="34" charset="0"/>
              </a:rPr>
              <a:t>Saturation when </a:t>
            </a:r>
            <a:r>
              <a:rPr lang="en-US" sz="2400" dirty="0" err="1" smtClean="0">
                <a:solidFill>
                  <a:schemeClr val="bg2"/>
                </a:solidFill>
                <a:latin typeface="Arial" pitchFamily="34" charset="0"/>
              </a:rPr>
              <a:t>z</a:t>
            </a:r>
            <a:r>
              <a:rPr lang="en-US" sz="2400" baseline="-25000" dirty="0" err="1" smtClean="0">
                <a:solidFill>
                  <a:schemeClr val="bg2"/>
                </a:solidFill>
                <a:latin typeface="Arial" pitchFamily="34" charset="0"/>
              </a:rPr>
              <a:t>w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</a:rPr>
              <a:t>&lt;0</a:t>
            </a:r>
            <a:r>
              <a:rPr lang="en-US" sz="2400" dirty="0" smtClean="0">
                <a:solidFill>
                  <a:schemeClr val="bg2"/>
                </a:solidFill>
                <a:latin typeface="Arial" pitchFamily="34" charset="0"/>
              </a:rPr>
              <a:t>.</a:t>
            </a:r>
            <a:endParaRPr lang="en-US" sz="2400" dirty="0">
              <a:solidFill>
                <a:schemeClr val="bg2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chemeClr val="bg2"/>
                </a:solidFill>
                <a:latin typeface="Arial" pitchFamily="34" charset="0"/>
              </a:rPr>
              <a:t>	i.e. </a:t>
            </a:r>
          </a:p>
        </p:txBody>
      </p:sp>
      <p:sp>
        <p:nvSpPr>
          <p:cNvPr id="184344" name="Rectangle 24"/>
          <p:cNvSpPr>
            <a:spLocks noChangeArrowheads="1"/>
          </p:cNvSpPr>
          <p:nvPr/>
        </p:nvSpPr>
        <p:spPr bwMode="auto">
          <a:xfrm>
            <a:off x="0" y="17145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dirty="0" err="1">
                <a:solidFill>
                  <a:srgbClr val="000099"/>
                </a:solidFill>
                <a:latin typeface="Arial Narrow" pitchFamily="34" charset="0"/>
              </a:rPr>
              <a:t>Topmodel</a:t>
            </a:r>
            <a:r>
              <a:rPr lang="en-US" sz="4400" b="1" dirty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4400" b="1" dirty="0" smtClean="0">
                <a:solidFill>
                  <a:srgbClr val="000099"/>
                </a:solidFill>
                <a:latin typeface="Arial Narrow" pitchFamily="34" charset="0"/>
              </a:rPr>
              <a:t>– Local depth to water table</a:t>
            </a:r>
            <a:endParaRPr lang="en-US" sz="44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215805" y="3404188"/>
                <a:ext cx="4118372" cy="4792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q</m:t>
                      </m:r>
                      <m:r>
                        <a:rPr lang="en-US" sz="240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Ra</m:t>
                      </m:r>
                      <m:r>
                        <a:rPr lang="en-US" sz="240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sz="2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  <m:sSup>
                        <m:sSup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805" y="3404188"/>
                <a:ext cx="4118372" cy="4792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215805" y="3995259"/>
                <a:ext cx="4661495" cy="786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lang="en-US" sz="240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f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400" i="1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func>
                          <m:r>
                            <a:rPr lang="en-US" sz="2400" i="1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40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5805" y="3995259"/>
                <a:ext cx="4661495" cy="7863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64543" y="5642273"/>
                <a:ext cx="27804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e>
                      </m:func>
                      <m:r>
                        <a:rPr lang="en-US" sz="240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2"/>
                          </a:solidFill>
                          <a:latin typeface="Cambria Math"/>
                        </a:rPr>
                        <m:t>ln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o</m:t>
                              </m:r>
                            </m:sub>
                          </m:sSub>
                          <m:r>
                            <a:rPr lang="en-US" sz="2400" b="0" i="0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543" y="5642273"/>
                <a:ext cx="278044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501650" y="4784038"/>
            <a:ext cx="3405188" cy="1333501"/>
            <a:chOff x="501650" y="4784038"/>
            <a:chExt cx="3405188" cy="1333501"/>
          </a:xfrm>
        </p:grpSpPr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501650" y="4784038"/>
              <a:ext cx="3405188" cy="1271588"/>
            </a:xfrm>
            <a:custGeom>
              <a:avLst/>
              <a:gdLst/>
              <a:ahLst/>
              <a:cxnLst>
                <a:cxn ang="0">
                  <a:pos x="1632" y="0"/>
                </a:cxn>
                <a:cxn ang="0">
                  <a:pos x="1152" y="96"/>
                </a:cxn>
                <a:cxn ang="0">
                  <a:pos x="768" y="288"/>
                </a:cxn>
                <a:cxn ang="0">
                  <a:pos x="528" y="528"/>
                </a:cxn>
                <a:cxn ang="0">
                  <a:pos x="192" y="720"/>
                </a:cxn>
                <a:cxn ang="0">
                  <a:pos x="0" y="768"/>
                </a:cxn>
              </a:cxnLst>
              <a:rect l="0" t="0" r="r" b="b"/>
              <a:pathLst>
                <a:path w="1632" h="768">
                  <a:moveTo>
                    <a:pt x="1632" y="0"/>
                  </a:moveTo>
                  <a:cubicBezTo>
                    <a:pt x="1464" y="24"/>
                    <a:pt x="1296" y="48"/>
                    <a:pt x="1152" y="96"/>
                  </a:cubicBezTo>
                  <a:cubicBezTo>
                    <a:pt x="1008" y="144"/>
                    <a:pt x="872" y="216"/>
                    <a:pt x="768" y="288"/>
                  </a:cubicBezTo>
                  <a:cubicBezTo>
                    <a:pt x="664" y="360"/>
                    <a:pt x="624" y="456"/>
                    <a:pt x="528" y="528"/>
                  </a:cubicBezTo>
                  <a:cubicBezTo>
                    <a:pt x="432" y="600"/>
                    <a:pt x="280" y="680"/>
                    <a:pt x="192" y="720"/>
                  </a:cubicBezTo>
                  <a:cubicBezTo>
                    <a:pt x="104" y="760"/>
                    <a:pt x="52" y="764"/>
                    <a:pt x="0" y="76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1303338" y="5165038"/>
              <a:ext cx="2603500" cy="652463"/>
            </a:xfrm>
            <a:custGeom>
              <a:avLst/>
              <a:gdLst/>
              <a:ahLst/>
              <a:cxnLst>
                <a:cxn ang="0">
                  <a:pos x="1200" y="0"/>
                </a:cxn>
                <a:cxn ang="0">
                  <a:pos x="864" y="48"/>
                </a:cxn>
                <a:cxn ang="0">
                  <a:pos x="432" y="192"/>
                </a:cxn>
                <a:cxn ang="0">
                  <a:pos x="144" y="336"/>
                </a:cxn>
                <a:cxn ang="0">
                  <a:pos x="0" y="384"/>
                </a:cxn>
              </a:cxnLst>
              <a:rect l="0" t="0" r="r" b="b"/>
              <a:pathLst>
                <a:path w="1200" h="384">
                  <a:moveTo>
                    <a:pt x="1200" y="0"/>
                  </a:moveTo>
                  <a:cubicBezTo>
                    <a:pt x="1096" y="8"/>
                    <a:pt x="992" y="16"/>
                    <a:pt x="864" y="48"/>
                  </a:cubicBezTo>
                  <a:cubicBezTo>
                    <a:pt x="736" y="80"/>
                    <a:pt x="552" y="144"/>
                    <a:pt x="432" y="192"/>
                  </a:cubicBezTo>
                  <a:cubicBezTo>
                    <a:pt x="312" y="240"/>
                    <a:pt x="216" y="304"/>
                    <a:pt x="144" y="336"/>
                  </a:cubicBezTo>
                  <a:cubicBezTo>
                    <a:pt x="72" y="368"/>
                    <a:pt x="36" y="376"/>
                    <a:pt x="0" y="384"/>
                  </a:cubicBezTo>
                </a:path>
              </a:pathLst>
            </a:custGeom>
            <a:noFill/>
            <a:ln w="9525" cap="flat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12"/>
            <p:cNvSpPr>
              <a:spLocks noChangeShapeType="1"/>
            </p:cNvSpPr>
            <p:nvPr/>
          </p:nvSpPr>
          <p:spPr bwMode="auto">
            <a:xfrm flipH="1">
              <a:off x="858838" y="5622238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13"/>
            <p:cNvSpPr>
              <a:spLocks noChangeShapeType="1"/>
            </p:cNvSpPr>
            <p:nvPr/>
          </p:nvSpPr>
          <p:spPr bwMode="auto">
            <a:xfrm>
              <a:off x="858838" y="562223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554038" y="5622238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</a:t>
              </a:r>
            </a:p>
          </p:txBody>
        </p:sp>
        <p:sp>
          <p:nvSpPr>
            <p:cNvPr id="34" name="Text Box 15"/>
            <p:cNvSpPr txBox="1">
              <a:spLocks noChangeArrowheads="1"/>
            </p:cNvSpPr>
            <p:nvPr/>
          </p:nvSpPr>
          <p:spPr bwMode="auto">
            <a:xfrm>
              <a:off x="2084388" y="5061851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/>
                <a:t>z</a:t>
              </a:r>
              <a:r>
                <a:rPr lang="en-US" sz="2000" baseline="-25000" dirty="0" err="1" smtClean="0"/>
                <a:t>w</a:t>
              </a:r>
              <a:endParaRPr lang="en-US" sz="2000" dirty="0"/>
            </a:p>
          </p:txBody>
        </p:sp>
        <p:sp>
          <p:nvSpPr>
            <p:cNvPr id="35" name="Line 18"/>
            <p:cNvSpPr>
              <a:spLocks noChangeShapeType="1"/>
            </p:cNvSpPr>
            <p:nvPr/>
          </p:nvSpPr>
          <p:spPr bwMode="auto">
            <a:xfrm>
              <a:off x="2470150" y="5071376"/>
              <a:ext cx="0" cy="347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19"/>
            <p:cNvSpPr>
              <a:spLocks noChangeArrowheads="1"/>
            </p:cNvSpPr>
            <p:nvPr/>
          </p:nvSpPr>
          <p:spPr bwMode="auto">
            <a:xfrm flipV="1">
              <a:off x="2081213" y="5399988"/>
              <a:ext cx="157163" cy="11747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20"/>
            <p:cNvSpPr>
              <a:spLocks noChangeShapeType="1"/>
            </p:cNvSpPr>
            <p:nvPr/>
          </p:nvSpPr>
          <p:spPr bwMode="auto">
            <a:xfrm flipH="1">
              <a:off x="985838" y="5985776"/>
              <a:ext cx="417513" cy="131763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 flipH="1">
              <a:off x="2012950" y="5590488"/>
              <a:ext cx="455613" cy="144463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92844" y="5600341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q</a:t>
              </a:r>
              <a:endParaRPr lang="en-US" sz="2000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streamtube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91" t="8607" r="17818" b="39839"/>
          <a:stretch>
            <a:fillRect/>
          </a:stretch>
        </p:blipFill>
        <p:spPr bwMode="auto">
          <a:xfrm>
            <a:off x="0" y="1890713"/>
            <a:ext cx="3709988" cy="3008312"/>
          </a:xfrm>
          <a:prstGeom prst="rect">
            <a:avLst/>
          </a:prstGeom>
          <a:noFill/>
        </p:spPr>
      </p:pic>
      <p:sp>
        <p:nvSpPr>
          <p:cNvPr id="185347" name="Rectangle 3"/>
          <p:cNvSpPr>
            <a:spLocks noChangeArrowheads="1"/>
          </p:cNvSpPr>
          <p:nvPr/>
        </p:nvSpPr>
        <p:spPr bwMode="auto">
          <a:xfrm>
            <a:off x="1395413" y="1277938"/>
            <a:ext cx="7748587" cy="131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0" y="1506538"/>
            <a:ext cx="3532188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CA" sz="1600" b="1" dirty="0">
                <a:solidFill>
                  <a:schemeClr val="bg2"/>
                </a:solidFill>
              </a:rPr>
              <a:t>Specific catchment area</a:t>
            </a:r>
            <a:r>
              <a:rPr lang="en-CA" sz="1600" dirty="0">
                <a:solidFill>
                  <a:schemeClr val="bg2"/>
                </a:solidFill>
              </a:rPr>
              <a:t> </a:t>
            </a:r>
            <a:r>
              <a:rPr lang="en-CA" sz="1600" i="1" dirty="0">
                <a:solidFill>
                  <a:schemeClr val="bg2"/>
                </a:solidFill>
              </a:rPr>
              <a:t>a</a:t>
            </a:r>
            <a:r>
              <a:rPr lang="en-CA" sz="1600" dirty="0">
                <a:solidFill>
                  <a:schemeClr val="bg2"/>
                </a:solidFill>
              </a:rPr>
              <a:t> [</a:t>
            </a:r>
            <a:r>
              <a:rPr lang="en-CA" sz="1600" dirty="0">
                <a:solidFill>
                  <a:schemeClr val="bg2"/>
                </a:solidFill>
                <a:sym typeface="Symbol" pitchFamily="18" charset="2"/>
              </a:rPr>
              <a:t>m</a:t>
            </a:r>
            <a:r>
              <a:rPr lang="en-CA" sz="1600" baseline="30000" dirty="0">
                <a:solidFill>
                  <a:schemeClr val="bg2"/>
                </a:solidFill>
                <a:sym typeface="Symbol" pitchFamily="18" charset="2"/>
              </a:rPr>
              <a:t>2</a:t>
            </a:r>
            <a:r>
              <a:rPr lang="en-CA" sz="1600" dirty="0">
                <a:solidFill>
                  <a:schemeClr val="bg2"/>
                </a:solidFill>
                <a:sym typeface="Symbol" pitchFamily="18" charset="2"/>
              </a:rPr>
              <a:t>/m  m] </a:t>
            </a:r>
          </a:p>
          <a:p>
            <a:r>
              <a:rPr lang="en-CA" sz="1600" dirty="0">
                <a:solidFill>
                  <a:schemeClr val="bg2"/>
                </a:solidFill>
                <a:sym typeface="Symbol" pitchFamily="18" charset="2"/>
              </a:rPr>
              <a:t>(per unit </a:t>
            </a:r>
            <a:r>
              <a:rPr lang="en-CA" sz="1600" dirty="0" err="1">
                <a:solidFill>
                  <a:schemeClr val="bg2"/>
                </a:solidFill>
                <a:sym typeface="Symbol" pitchFamily="18" charset="2"/>
              </a:rPr>
              <a:t>coutour</a:t>
            </a:r>
            <a:r>
              <a:rPr lang="en-CA" sz="1600" dirty="0">
                <a:solidFill>
                  <a:schemeClr val="bg2"/>
                </a:solidFill>
                <a:sym typeface="Symbol" pitchFamily="18" charset="2"/>
              </a:rPr>
              <a:t> length)</a:t>
            </a:r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5365" name="Line 21"/>
          <p:cNvSpPr>
            <a:spLocks noChangeShapeType="1"/>
          </p:cNvSpPr>
          <p:nvPr/>
        </p:nvSpPr>
        <p:spPr bwMode="auto">
          <a:xfrm>
            <a:off x="1147763" y="2100263"/>
            <a:ext cx="442912" cy="12017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6369" y="1569106"/>
            <a:ext cx="2803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D=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</a:t>
            </a:r>
            <a:r>
              <a:rPr lang="en-US" baseline="-25000" dirty="0" err="1" smtClean="0">
                <a:solidFill>
                  <a:schemeClr val="bg2"/>
                </a:solidFill>
                <a:sym typeface="Symbol"/>
              </a:rPr>
              <a:t>e</a:t>
            </a:r>
            <a:r>
              <a:rPr lang="en-US" dirty="0" err="1" smtClean="0">
                <a:solidFill>
                  <a:schemeClr val="bg2"/>
                </a:solidFill>
                <a:sym typeface="Symbol"/>
              </a:rPr>
              <a:t>z</a:t>
            </a:r>
            <a:r>
              <a:rPr lang="en-US" baseline="-25000" dirty="0" err="1" smtClean="0">
                <a:solidFill>
                  <a:schemeClr val="bg2"/>
                </a:solidFill>
                <a:sym typeface="Symbol"/>
              </a:rPr>
              <a:t>w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    m=</a:t>
            </a:r>
            <a:r>
              <a:rPr lang="en-US" dirty="0">
                <a:solidFill>
                  <a:schemeClr val="bg2"/>
                </a:solidFill>
                <a:sym typeface="Symbol"/>
              </a:rPr>
              <a:t> </a:t>
            </a:r>
            <a:r>
              <a:rPr lang="en-US" baseline="-25000" dirty="0" smtClean="0">
                <a:solidFill>
                  <a:schemeClr val="bg2"/>
                </a:solidFill>
                <a:sym typeface="Symbol"/>
              </a:rPr>
              <a:t>e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/f </a:t>
            </a:r>
            <a:endParaRPr lang="en-US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3962400" y="2450028"/>
                <a:ext cx="4661495" cy="7863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z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w</m:t>
                          </m:r>
                        </m:sub>
                      </m:sSub>
                      <m:r>
                        <a:rPr lang="en-US" sz="240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f</m:t>
                          </m:r>
                        </m:den>
                      </m:f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400" i="1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func>
                          <m:r>
                            <a:rPr lang="en-US" sz="2400" i="1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40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450028"/>
                <a:ext cx="4661495" cy="78636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Rectangle 26"/>
              <p:cNvSpPr/>
              <p:nvPr/>
            </p:nvSpPr>
            <p:spPr>
              <a:xfrm>
                <a:off x="3962400" y="3491393"/>
                <a:ext cx="4661495" cy="725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2"/>
                          </a:solidFill>
                          <a:effectLst/>
                          <a:latin typeface="Cambria Math"/>
                        </a:rPr>
                        <m:t>𝐷</m:t>
                      </m:r>
                      <m:r>
                        <a:rPr lang="en-US" sz="2400">
                          <a:solidFill>
                            <a:schemeClr val="bg2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bg2"/>
                          </a:solidFill>
                          <a:effectLst/>
                          <a:latin typeface="Cambria Math"/>
                        </a:rPr>
                        <m:t>𝑚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sz="2400" i="1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2400" i="1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func>
                          <m:r>
                            <a:rPr lang="en-US" sz="2400" i="1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400" i="1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chemeClr val="bg2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chemeClr val="bg2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chemeClr val="bg2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sz="2400">
                              <a:solidFill>
                                <a:schemeClr val="bg2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3491393"/>
                <a:ext cx="4661495" cy="7250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501650" y="4784038"/>
            <a:ext cx="3405188" cy="1333501"/>
            <a:chOff x="501650" y="4784038"/>
            <a:chExt cx="3405188" cy="1333501"/>
          </a:xfrm>
        </p:grpSpPr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501650" y="4784038"/>
              <a:ext cx="3405188" cy="1271588"/>
            </a:xfrm>
            <a:custGeom>
              <a:avLst/>
              <a:gdLst/>
              <a:ahLst/>
              <a:cxnLst>
                <a:cxn ang="0">
                  <a:pos x="1632" y="0"/>
                </a:cxn>
                <a:cxn ang="0">
                  <a:pos x="1152" y="96"/>
                </a:cxn>
                <a:cxn ang="0">
                  <a:pos x="768" y="288"/>
                </a:cxn>
                <a:cxn ang="0">
                  <a:pos x="528" y="528"/>
                </a:cxn>
                <a:cxn ang="0">
                  <a:pos x="192" y="720"/>
                </a:cxn>
                <a:cxn ang="0">
                  <a:pos x="0" y="768"/>
                </a:cxn>
              </a:cxnLst>
              <a:rect l="0" t="0" r="r" b="b"/>
              <a:pathLst>
                <a:path w="1632" h="768">
                  <a:moveTo>
                    <a:pt x="1632" y="0"/>
                  </a:moveTo>
                  <a:cubicBezTo>
                    <a:pt x="1464" y="24"/>
                    <a:pt x="1296" y="48"/>
                    <a:pt x="1152" y="96"/>
                  </a:cubicBezTo>
                  <a:cubicBezTo>
                    <a:pt x="1008" y="144"/>
                    <a:pt x="872" y="216"/>
                    <a:pt x="768" y="288"/>
                  </a:cubicBezTo>
                  <a:cubicBezTo>
                    <a:pt x="664" y="360"/>
                    <a:pt x="624" y="456"/>
                    <a:pt x="528" y="528"/>
                  </a:cubicBezTo>
                  <a:cubicBezTo>
                    <a:pt x="432" y="600"/>
                    <a:pt x="280" y="680"/>
                    <a:pt x="192" y="720"/>
                  </a:cubicBezTo>
                  <a:cubicBezTo>
                    <a:pt x="104" y="760"/>
                    <a:pt x="52" y="764"/>
                    <a:pt x="0" y="768"/>
                  </a:cubicBezTo>
                </a:path>
              </a:pathLst>
            </a:cu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1303338" y="5165038"/>
              <a:ext cx="2603500" cy="652463"/>
            </a:xfrm>
            <a:custGeom>
              <a:avLst/>
              <a:gdLst/>
              <a:ahLst/>
              <a:cxnLst>
                <a:cxn ang="0">
                  <a:pos x="1200" y="0"/>
                </a:cxn>
                <a:cxn ang="0">
                  <a:pos x="864" y="48"/>
                </a:cxn>
                <a:cxn ang="0">
                  <a:pos x="432" y="192"/>
                </a:cxn>
                <a:cxn ang="0">
                  <a:pos x="144" y="336"/>
                </a:cxn>
                <a:cxn ang="0">
                  <a:pos x="0" y="384"/>
                </a:cxn>
              </a:cxnLst>
              <a:rect l="0" t="0" r="r" b="b"/>
              <a:pathLst>
                <a:path w="1200" h="384">
                  <a:moveTo>
                    <a:pt x="1200" y="0"/>
                  </a:moveTo>
                  <a:cubicBezTo>
                    <a:pt x="1096" y="8"/>
                    <a:pt x="992" y="16"/>
                    <a:pt x="864" y="48"/>
                  </a:cubicBezTo>
                  <a:cubicBezTo>
                    <a:pt x="736" y="80"/>
                    <a:pt x="552" y="144"/>
                    <a:pt x="432" y="192"/>
                  </a:cubicBezTo>
                  <a:cubicBezTo>
                    <a:pt x="312" y="240"/>
                    <a:pt x="216" y="304"/>
                    <a:pt x="144" y="336"/>
                  </a:cubicBezTo>
                  <a:cubicBezTo>
                    <a:pt x="72" y="368"/>
                    <a:pt x="36" y="376"/>
                    <a:pt x="0" y="384"/>
                  </a:cubicBezTo>
                </a:path>
              </a:pathLst>
            </a:custGeom>
            <a:noFill/>
            <a:ln w="9525" cap="flat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12"/>
            <p:cNvSpPr>
              <a:spLocks noChangeShapeType="1"/>
            </p:cNvSpPr>
            <p:nvPr/>
          </p:nvSpPr>
          <p:spPr bwMode="auto">
            <a:xfrm flipH="1">
              <a:off x="858838" y="5622238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3"/>
            <p:cNvSpPr>
              <a:spLocks noChangeShapeType="1"/>
            </p:cNvSpPr>
            <p:nvPr/>
          </p:nvSpPr>
          <p:spPr bwMode="auto">
            <a:xfrm>
              <a:off x="858838" y="5622238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554038" y="5622238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S</a:t>
              </a:r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auto">
            <a:xfrm>
              <a:off x="2084388" y="5061851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err="1" smtClean="0"/>
                <a:t>z</a:t>
              </a:r>
              <a:r>
                <a:rPr lang="en-US" sz="2000" baseline="-25000" dirty="0" err="1" smtClean="0"/>
                <a:t>w</a:t>
              </a:r>
              <a:endParaRPr lang="en-US" sz="2000" dirty="0"/>
            </a:p>
          </p:txBody>
        </p:sp>
        <p:sp>
          <p:nvSpPr>
            <p:cNvPr id="37" name="Line 18"/>
            <p:cNvSpPr>
              <a:spLocks noChangeShapeType="1"/>
            </p:cNvSpPr>
            <p:nvPr/>
          </p:nvSpPr>
          <p:spPr bwMode="auto">
            <a:xfrm>
              <a:off x="2470150" y="5071376"/>
              <a:ext cx="0" cy="347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9"/>
            <p:cNvSpPr>
              <a:spLocks noChangeArrowheads="1"/>
            </p:cNvSpPr>
            <p:nvPr/>
          </p:nvSpPr>
          <p:spPr bwMode="auto">
            <a:xfrm flipV="1">
              <a:off x="2081213" y="5399988"/>
              <a:ext cx="157163" cy="117475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20"/>
            <p:cNvSpPr>
              <a:spLocks noChangeShapeType="1"/>
            </p:cNvSpPr>
            <p:nvPr/>
          </p:nvSpPr>
          <p:spPr bwMode="auto">
            <a:xfrm flipH="1">
              <a:off x="985838" y="5985776"/>
              <a:ext cx="417513" cy="131763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 flipH="1">
              <a:off x="2012950" y="5590488"/>
              <a:ext cx="455613" cy="144463"/>
            </a:xfrm>
            <a:prstGeom prst="lin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92844" y="5600341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q</a:t>
              </a:r>
              <a:endParaRPr lang="en-US" sz="2000" dirty="0"/>
            </a:p>
          </p:txBody>
        </p:sp>
      </p:grpSp>
      <p:sp>
        <p:nvSpPr>
          <p:cNvPr id="42" name="Text Box 15"/>
          <p:cNvSpPr txBox="1">
            <a:spLocks noChangeArrowheads="1"/>
          </p:cNvSpPr>
          <p:nvPr/>
        </p:nvSpPr>
        <p:spPr bwMode="auto">
          <a:xfrm rot="21212490">
            <a:off x="2709862" y="4865001"/>
            <a:ext cx="1157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D=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sym typeface="Symbol"/>
              </a:rPr>
              <a:t> </a:t>
            </a:r>
            <a:r>
              <a:rPr lang="en-US" sz="2000" baseline="-25000" dirty="0" err="1">
                <a:solidFill>
                  <a:schemeClr val="bg2">
                    <a:lumMod val="50000"/>
                    <a:lumOff val="50000"/>
                  </a:schemeClr>
                </a:solidFill>
                <a:sym typeface="Symbol"/>
              </a:rPr>
              <a:t>e</a:t>
            </a:r>
            <a:r>
              <a:rPr lang="en-US" sz="2000" dirty="0" err="1">
                <a:solidFill>
                  <a:schemeClr val="bg2">
                    <a:lumMod val="50000"/>
                    <a:lumOff val="50000"/>
                  </a:schemeClr>
                </a:solidFill>
                <a:sym typeface="Symbol"/>
              </a:rPr>
              <a:t>z</a:t>
            </a:r>
            <a:r>
              <a:rPr lang="en-US" sz="2000" baseline="-25000" dirty="0" err="1">
                <a:solidFill>
                  <a:schemeClr val="bg2">
                    <a:lumMod val="50000"/>
                    <a:lumOff val="50000"/>
                  </a:schemeClr>
                </a:solidFill>
                <a:sym typeface="Symbol"/>
              </a:rPr>
              <a:t>w</a:t>
            </a:r>
            <a:r>
              <a:rPr lang="en-US" sz="2000" dirty="0">
                <a:solidFill>
                  <a:schemeClr val="bg2">
                    <a:lumMod val="50000"/>
                    <a:lumOff val="50000"/>
                  </a:schemeClr>
                </a:solidFill>
                <a:sym typeface="Symbol"/>
              </a:rPr>
              <a:t> </a:t>
            </a:r>
            <a:endParaRPr lang="en-US" sz="2000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1" y="12382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4400" b="1" dirty="0" err="1">
                <a:solidFill>
                  <a:srgbClr val="000099"/>
                </a:solidFill>
                <a:latin typeface="Arial Narrow" pitchFamily="34" charset="0"/>
              </a:rPr>
              <a:t>Topmodel</a:t>
            </a:r>
            <a:r>
              <a:rPr lang="en-US" sz="4400" b="1" dirty="0">
                <a:solidFill>
                  <a:srgbClr val="000099"/>
                </a:solidFill>
                <a:latin typeface="Arial Narrow" pitchFamily="34" charset="0"/>
              </a:rPr>
              <a:t> </a:t>
            </a:r>
            <a:r>
              <a:rPr lang="en-US" sz="4400" b="1" dirty="0" smtClean="0">
                <a:solidFill>
                  <a:srgbClr val="000099"/>
                </a:solidFill>
                <a:latin typeface="Arial Narrow" pitchFamily="34" charset="0"/>
              </a:rPr>
              <a:t>– Local soil moisture deficit</a:t>
            </a:r>
            <a:endParaRPr lang="en-US" sz="44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0249" y="5428473"/>
            <a:ext cx="5000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Points with equivalent topographic wetness index respond similarly in terms of runoff generation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3966369" y="4665160"/>
                <a:ext cx="3616952" cy="72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10000"/>
                              </a:solidFill>
                              <a:latin typeface="Cambria Math"/>
                            </a:rPr>
                            <m:t>wetness</m:t>
                          </m:r>
                          <m:r>
                            <a:rPr lang="en-US" sz="2400">
                              <a:solidFill>
                                <a:srgbClr val="01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10000"/>
                              </a:solidFill>
                              <a:latin typeface="Cambria Math"/>
                            </a:rPr>
                            <m:t>index</m:t>
                          </m:r>
                          <m:r>
                            <a:rPr lang="en-US" sz="2400">
                              <a:solidFill>
                                <a:srgbClr val="010000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en-US" sz="2400" i="1">
                              <a:solidFill>
                                <a:srgbClr val="010000"/>
                              </a:solidFill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sz="2400" b="0" i="0" smtClean="0">
                              <a:solidFill>
                                <a:srgbClr val="010000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1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1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1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01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01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2400" dirty="0">
                  <a:solidFill>
                    <a:srgbClr val="010000"/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369" y="4665160"/>
                <a:ext cx="3616952" cy="7250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962400" y="4328587"/>
            <a:ext cx="12250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Define</a:t>
            </a:r>
            <a:endParaRPr lang="en-US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66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000099"/>
    </a:hlink>
    <a:folHlink>
      <a:srgbClr val="009999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9999"/>
    </a:dk1>
    <a:lt1>
      <a:srgbClr val="FFFFFF"/>
    </a:lt1>
    <a:dk2>
      <a:srgbClr val="336699"/>
    </a:dk2>
    <a:lt2>
      <a:srgbClr val="010000"/>
    </a:lt2>
    <a:accent1>
      <a:srgbClr val="CCECFF"/>
    </a:accent1>
    <a:accent2>
      <a:srgbClr val="FFFFCC"/>
    </a:accent2>
    <a:accent3>
      <a:srgbClr val="FFFFFF"/>
    </a:accent3>
    <a:accent4>
      <a:srgbClr val="008282"/>
    </a:accent4>
    <a:accent5>
      <a:srgbClr val="E2F4FF"/>
    </a:accent5>
    <a:accent6>
      <a:srgbClr val="E7E7B9"/>
    </a:accent6>
    <a:hlink>
      <a:srgbClr val="FF9966"/>
    </a:hlink>
    <a:folHlink>
      <a:srgbClr val="0099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2215</TotalTime>
  <Words>1001</Words>
  <Application>Microsoft Office PowerPoint</Application>
  <PresentationFormat>On-screen Show (4:3)</PresentationFormat>
  <Paragraphs>168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Narrow</vt:lpstr>
      <vt:lpstr>Cambria Math</vt:lpstr>
      <vt:lpstr>MS Sans Serif</vt:lpstr>
      <vt:lpstr>Symbol</vt:lpstr>
      <vt:lpstr>Times New Roman</vt:lpstr>
      <vt:lpstr>Blank Presentation</vt:lpstr>
      <vt:lpstr>1_Blank Presentation</vt:lpstr>
      <vt:lpstr>2_Blank Presentation</vt:lpstr>
      <vt:lpstr>Picture</vt:lpstr>
      <vt:lpstr>Equation</vt:lpstr>
      <vt:lpstr>Document</vt:lpstr>
      <vt:lpstr>TOPMODEL and the role of topography and variable contributing areas in runoff production</vt:lpstr>
      <vt:lpstr>TOPMODEL</vt:lpstr>
      <vt:lpstr>Hydrological processes within a catchment are complex, involving:</vt:lpstr>
      <vt:lpstr>TOPMODEL Key Ideas</vt:lpstr>
      <vt:lpstr>Specific catchment area a is the upslope area per unit contour length [m2/m  m]</vt:lpstr>
      <vt:lpstr>Topmodel - Assumptions</vt:lpstr>
      <vt:lpstr>Topmodel - Assumptions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TOPMODEL and GIS</vt:lpstr>
      <vt:lpstr>Topographic Slope</vt:lpstr>
      <vt:lpstr>PowerPoint Presentation</vt:lpstr>
      <vt:lpstr>PowerPoint Presentation</vt:lpstr>
      <vt:lpstr>PowerPoint Presentation</vt:lpstr>
      <vt:lpstr>Numerical Example</vt:lpstr>
      <vt:lpstr>Calculating Runoff from 25 mm Rainstorm</vt:lpstr>
    </vt:vector>
  </TitlesOfParts>
  <Company>UTAH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Spatially Distributed Hydrologic Modeling and Scale Issues with Examples from Reynolds Creek Experimental Watershed</dc:title>
  <dc:creator>David Tarboton</dc:creator>
  <cp:lastModifiedBy>David Tarboton</cp:lastModifiedBy>
  <cp:revision>110</cp:revision>
  <cp:lastPrinted>2012-10-31T06:52:38Z</cp:lastPrinted>
  <dcterms:created xsi:type="dcterms:W3CDTF">1997-12-21T21:07:58Z</dcterms:created>
  <dcterms:modified xsi:type="dcterms:W3CDTF">2013-11-02T16:28:12Z</dcterms:modified>
</cp:coreProperties>
</file>