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23" r:id="rId2"/>
    <p:sldMasterId id="2147483747" r:id="rId3"/>
    <p:sldMasterId id="2147483759" r:id="rId4"/>
    <p:sldMasterId id="2147483772" r:id="rId5"/>
    <p:sldMasterId id="2147483784" r:id="rId6"/>
    <p:sldMasterId id="2147483797" r:id="rId7"/>
    <p:sldMasterId id="2147483858" r:id="rId8"/>
    <p:sldMasterId id="2147483871" r:id="rId9"/>
    <p:sldMasterId id="2147483944" r:id="rId10"/>
    <p:sldMasterId id="2147483956" r:id="rId11"/>
    <p:sldMasterId id="2147483969" r:id="rId12"/>
  </p:sldMasterIdLst>
  <p:notesMasterIdLst>
    <p:notesMasterId r:id="rId42"/>
  </p:notesMasterIdLst>
  <p:handoutMasterIdLst>
    <p:handoutMasterId r:id="rId43"/>
  </p:handoutMasterIdLst>
  <p:sldIdLst>
    <p:sldId id="401" r:id="rId13"/>
    <p:sldId id="307" r:id="rId14"/>
    <p:sldId id="402" r:id="rId15"/>
    <p:sldId id="403" r:id="rId16"/>
    <p:sldId id="312" r:id="rId17"/>
    <p:sldId id="313" r:id="rId18"/>
    <p:sldId id="314" r:id="rId19"/>
    <p:sldId id="315" r:id="rId20"/>
    <p:sldId id="316" r:id="rId21"/>
    <p:sldId id="317" r:id="rId22"/>
    <p:sldId id="318" r:id="rId23"/>
    <p:sldId id="319" r:id="rId24"/>
    <p:sldId id="320" r:id="rId25"/>
    <p:sldId id="321" r:id="rId26"/>
    <p:sldId id="405" r:id="rId27"/>
    <p:sldId id="423" r:id="rId28"/>
    <p:sldId id="424" r:id="rId29"/>
    <p:sldId id="406" r:id="rId30"/>
    <p:sldId id="407" r:id="rId31"/>
    <p:sldId id="413" r:id="rId32"/>
    <p:sldId id="414" r:id="rId33"/>
    <p:sldId id="408" r:id="rId34"/>
    <p:sldId id="346" r:id="rId35"/>
    <p:sldId id="347" r:id="rId36"/>
    <p:sldId id="348" r:id="rId37"/>
    <p:sldId id="412" r:id="rId38"/>
    <p:sldId id="322" r:id="rId39"/>
    <p:sldId id="425" r:id="rId40"/>
    <p:sldId id="426" r:id="rId4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8" d="100"/>
          <a:sy n="108" d="100"/>
        </p:scale>
        <p:origin x="1098"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E6A3B2AB-F71E-438D-9FB2-206CC3539746}" type="datetimeFigureOut">
              <a:rPr lang="en-US" smtClean="0"/>
              <a:t>10/22/2013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321DEE1-ED32-4D02-8CB5-A81086F4BC67}" type="slidenum">
              <a:rPr lang="en-US" smtClean="0"/>
              <a:t>‹#›</a:t>
            </a:fld>
            <a:endParaRPr lang="en-US"/>
          </a:p>
        </p:txBody>
      </p:sp>
    </p:spTree>
    <p:extLst>
      <p:ext uri="{BB962C8B-B14F-4D97-AF65-F5344CB8AC3E}">
        <p14:creationId xmlns:p14="http://schemas.microsoft.com/office/powerpoint/2010/main" val="96689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F2777A61-350D-41FC-A99A-39AA319AD0C8}" type="datetimeFigureOut">
              <a:rPr lang="en-US" smtClean="0"/>
              <a:t>10/22/2013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872236E8-2A52-4AD2-A925-B8F3647DFF8E}" type="slidenum">
              <a:rPr lang="en-US" smtClean="0"/>
              <a:t>‹#›</a:t>
            </a:fld>
            <a:endParaRPr lang="en-US"/>
          </a:p>
        </p:txBody>
      </p:sp>
    </p:spTree>
    <p:extLst>
      <p:ext uri="{BB962C8B-B14F-4D97-AF65-F5344CB8AC3E}">
        <p14:creationId xmlns:p14="http://schemas.microsoft.com/office/powerpoint/2010/main" val="38095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lang="en-US" smtClean="0">
                <a:latin typeface="Arial" pitchFamily="34"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pitchFamily="34" charset="0"/>
            </a:endParaRPr>
          </a:p>
        </p:txBody>
      </p:sp>
      <p:sp>
        <p:nvSpPr>
          <p:cNvPr id="144388" name="Slide Number Placeholder 3"/>
          <p:cNvSpPr>
            <a:spLocks noGrp="1"/>
          </p:cNvSpPr>
          <p:nvPr>
            <p:ph type="sldNum" sz="quarter" idx="5"/>
          </p:nvPr>
        </p:nvSpPr>
        <p:spPr>
          <a:noFill/>
        </p:spPr>
        <p:txBody>
          <a:bodyPr/>
          <a:lstStyle/>
          <a:p>
            <a:fld id="{95A7286C-9410-4FEC-8317-0DE37D6ED69E}"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187591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solidFill>
                  <a:prstClr val="black"/>
                </a:solidFill>
              </a:rPr>
              <a:pPr/>
              <a:t>7</a:t>
            </a:fld>
            <a:endParaRPr lang="en-US">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229252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A9C70F4B-C21C-4555-A668-40C79F926BF0}" type="datetime1">
              <a:rPr lang="en-US">
                <a:solidFill>
                  <a:srgbClr val="EEECE1"/>
                </a:solidFill>
              </a:rPr>
              <a:pPr/>
              <a:t>10/22/2013</a:t>
            </a:fld>
            <a:endParaRPr lang="en-US">
              <a:solidFill>
                <a:srgbClr val="EEECE1"/>
              </a:solidFill>
            </a:endParaRPr>
          </a:p>
        </p:txBody>
      </p:sp>
      <p:sp>
        <p:nvSpPr>
          <p:cNvPr id="7" name="Rectangle 13"/>
          <p:cNvSpPr>
            <a:spLocks noGrp="1" noChangeArrowheads="1"/>
          </p:cNvSpPr>
          <p:nvPr>
            <p:ph type="sldNum" sz="quarter" idx="5"/>
          </p:nvPr>
        </p:nvSpPr>
        <p:spPr>
          <a:ln/>
        </p:spPr>
        <p:txBody>
          <a:bodyPr/>
          <a:lstStyle/>
          <a:p>
            <a:fld id="{18E9FEB6-C25A-4DE2-9158-0D3C1995627C}" type="slidenum">
              <a:rPr lang="en-US">
                <a:solidFill>
                  <a:srgbClr val="EEECE1"/>
                </a:solidFill>
              </a:rPr>
              <a:pPr/>
              <a:t>8</a:t>
            </a:fld>
            <a:endParaRPr lang="en-US">
              <a:solidFill>
                <a:srgbClr val="EEECE1"/>
              </a:solidFill>
            </a:endParaRPr>
          </a:p>
        </p:txBody>
      </p:sp>
      <p:sp>
        <p:nvSpPr>
          <p:cNvPr id="788482" name="Rectangle 2"/>
          <p:cNvSpPr>
            <a:spLocks noGrp="1" noRot="1" noChangeAspect="1" noChangeArrowheads="1" noTextEdit="1"/>
          </p:cNvSpPr>
          <p:nvPr>
            <p:ph type="sldImg"/>
          </p:nvPr>
        </p:nvSpPr>
        <p:spPr>
          <a:xfrm>
            <a:off x="1158875" y="690563"/>
            <a:ext cx="4705350" cy="3530600"/>
          </a:xfrm>
          <a:ln/>
        </p:spPr>
      </p:sp>
      <p:sp>
        <p:nvSpPr>
          <p:cNvPr id="788483" name="Rectangle 3"/>
          <p:cNvSpPr>
            <a:spLocks noGrp="1" noChangeArrowheads="1"/>
          </p:cNvSpPr>
          <p:nvPr>
            <p:ph type="body" idx="1"/>
          </p:nvPr>
        </p:nvSpPr>
        <p:spPr>
          <a:xfrm>
            <a:off x="935991" y="4453036"/>
            <a:ext cx="5147945" cy="4146316"/>
          </a:xfrm>
        </p:spPr>
        <p:txBody>
          <a:bodyPr/>
          <a:lstStyle/>
          <a:p>
            <a:endParaRPr lang="en-US"/>
          </a:p>
        </p:txBody>
      </p:sp>
    </p:spTree>
    <p:extLst>
      <p:ext uri="{BB962C8B-B14F-4D97-AF65-F5344CB8AC3E}">
        <p14:creationId xmlns:p14="http://schemas.microsoft.com/office/powerpoint/2010/main" val="242981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25">
              <a:defRPr sz="2400">
                <a:solidFill>
                  <a:schemeClr val="tx1"/>
                </a:solidFill>
                <a:latin typeface="Times New Roman" pitchFamily="18" charset="0"/>
              </a:defRPr>
            </a:lvl1pPr>
            <a:lvl2pPr marL="750715" indent="-288736" defTabSz="911125">
              <a:defRPr sz="2400">
                <a:solidFill>
                  <a:schemeClr val="tx1"/>
                </a:solidFill>
                <a:latin typeface="Times New Roman" pitchFamily="18" charset="0"/>
              </a:defRPr>
            </a:lvl2pPr>
            <a:lvl3pPr marL="1154947" indent="-230990" defTabSz="911125">
              <a:defRPr sz="2400">
                <a:solidFill>
                  <a:schemeClr val="tx1"/>
                </a:solidFill>
                <a:latin typeface="Times New Roman" pitchFamily="18" charset="0"/>
              </a:defRPr>
            </a:lvl3pPr>
            <a:lvl4pPr marL="1616925" indent="-230990" defTabSz="911125">
              <a:defRPr sz="2400">
                <a:solidFill>
                  <a:schemeClr val="tx1"/>
                </a:solidFill>
                <a:latin typeface="Times New Roman" pitchFamily="18" charset="0"/>
              </a:defRPr>
            </a:lvl4pPr>
            <a:lvl5pPr marL="2078903" indent="-230990" defTabSz="911125">
              <a:defRPr sz="2400">
                <a:solidFill>
                  <a:schemeClr val="tx1"/>
                </a:solidFill>
                <a:latin typeface="Times New Roman" pitchFamily="18" charset="0"/>
              </a:defRPr>
            </a:lvl5pPr>
            <a:lvl6pPr marL="2540884" indent="-230990" defTabSz="911125" eaLnBrk="0" fontAlgn="base" hangingPunct="0">
              <a:spcBef>
                <a:spcPct val="0"/>
              </a:spcBef>
              <a:spcAft>
                <a:spcPct val="0"/>
              </a:spcAft>
              <a:defRPr sz="2400">
                <a:solidFill>
                  <a:schemeClr val="tx1"/>
                </a:solidFill>
                <a:latin typeface="Times New Roman" pitchFamily="18" charset="0"/>
              </a:defRPr>
            </a:lvl6pPr>
            <a:lvl7pPr marL="3002861" indent="-230990" defTabSz="911125" eaLnBrk="0" fontAlgn="base" hangingPunct="0">
              <a:spcBef>
                <a:spcPct val="0"/>
              </a:spcBef>
              <a:spcAft>
                <a:spcPct val="0"/>
              </a:spcAft>
              <a:defRPr sz="2400">
                <a:solidFill>
                  <a:schemeClr val="tx1"/>
                </a:solidFill>
                <a:latin typeface="Times New Roman" pitchFamily="18" charset="0"/>
              </a:defRPr>
            </a:lvl7pPr>
            <a:lvl8pPr marL="3464840" indent="-230990" defTabSz="911125" eaLnBrk="0" fontAlgn="base" hangingPunct="0">
              <a:spcBef>
                <a:spcPct val="0"/>
              </a:spcBef>
              <a:spcAft>
                <a:spcPct val="0"/>
              </a:spcAft>
              <a:defRPr sz="2400">
                <a:solidFill>
                  <a:schemeClr val="tx1"/>
                </a:solidFill>
                <a:latin typeface="Times New Roman" pitchFamily="18" charset="0"/>
              </a:defRPr>
            </a:lvl8pPr>
            <a:lvl9pPr marL="3926818" indent="-230990" defTabSz="911125" eaLnBrk="0" fontAlgn="base" hangingPunct="0">
              <a:spcBef>
                <a:spcPct val="0"/>
              </a:spcBef>
              <a:spcAft>
                <a:spcPct val="0"/>
              </a:spcAft>
              <a:defRPr sz="2400">
                <a:solidFill>
                  <a:schemeClr val="tx1"/>
                </a:solidFill>
                <a:latin typeface="Times New Roman" pitchFamily="18" charset="0"/>
              </a:defRPr>
            </a:lvl9pPr>
          </a:lstStyle>
          <a:p>
            <a:fld id="{D7871A23-011B-43F4-A1A7-9850A6DE4C40}" type="slidenum">
              <a:rPr lang="en-US" sz="1100">
                <a:solidFill>
                  <a:prstClr val="black"/>
                </a:solidFill>
              </a:rPr>
              <a:pPr/>
              <a:t>9</a:t>
            </a:fld>
            <a:endParaRPr lang="en-US" sz="1100">
              <a:solidFill>
                <a:prstClr val="black"/>
              </a:solidFill>
            </a:endParaRPr>
          </a:p>
        </p:txBody>
      </p:sp>
      <p:sp>
        <p:nvSpPr>
          <p:cNvPr id="103427" name="Rectangle 2"/>
          <p:cNvSpPr>
            <a:spLocks noGrp="1" noRot="1" noChangeAspect="1" noChangeArrowheads="1" noTextEdit="1"/>
          </p:cNvSpPr>
          <p:nvPr>
            <p:ph type="sldImg"/>
          </p:nvPr>
        </p:nvSpPr>
        <p:spPr>
          <a:xfrm>
            <a:off x="1158875" y="692150"/>
            <a:ext cx="4705350" cy="3530600"/>
          </a:xfrm>
          <a:ln/>
        </p:spPr>
      </p:sp>
      <p:sp>
        <p:nvSpPr>
          <p:cNvPr id="103428" name="Rectangle 3"/>
          <p:cNvSpPr>
            <a:spLocks noGrp="1" noChangeArrowheads="1"/>
          </p:cNvSpPr>
          <p:nvPr>
            <p:ph type="body" idx="1"/>
          </p:nvPr>
        </p:nvSpPr>
        <p:spPr>
          <a:xfrm>
            <a:off x="935991"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9399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25">
              <a:defRPr sz="2400">
                <a:solidFill>
                  <a:schemeClr val="tx1"/>
                </a:solidFill>
                <a:latin typeface="Times New Roman" pitchFamily="18" charset="0"/>
              </a:defRPr>
            </a:lvl1pPr>
            <a:lvl2pPr marL="750715" indent="-288736" defTabSz="911125">
              <a:defRPr sz="2400">
                <a:solidFill>
                  <a:schemeClr val="tx1"/>
                </a:solidFill>
                <a:latin typeface="Times New Roman" pitchFamily="18" charset="0"/>
              </a:defRPr>
            </a:lvl2pPr>
            <a:lvl3pPr marL="1154947" indent="-230990" defTabSz="911125">
              <a:defRPr sz="2400">
                <a:solidFill>
                  <a:schemeClr val="tx1"/>
                </a:solidFill>
                <a:latin typeface="Times New Roman" pitchFamily="18" charset="0"/>
              </a:defRPr>
            </a:lvl3pPr>
            <a:lvl4pPr marL="1616925" indent="-230990" defTabSz="911125">
              <a:defRPr sz="2400">
                <a:solidFill>
                  <a:schemeClr val="tx1"/>
                </a:solidFill>
                <a:latin typeface="Times New Roman" pitchFamily="18" charset="0"/>
              </a:defRPr>
            </a:lvl4pPr>
            <a:lvl5pPr marL="2078903" indent="-230990" defTabSz="911125">
              <a:defRPr sz="2400">
                <a:solidFill>
                  <a:schemeClr val="tx1"/>
                </a:solidFill>
                <a:latin typeface="Times New Roman" pitchFamily="18" charset="0"/>
              </a:defRPr>
            </a:lvl5pPr>
            <a:lvl6pPr marL="2540884" indent="-230990" defTabSz="911125" eaLnBrk="0" fontAlgn="base" hangingPunct="0">
              <a:spcBef>
                <a:spcPct val="0"/>
              </a:spcBef>
              <a:spcAft>
                <a:spcPct val="0"/>
              </a:spcAft>
              <a:defRPr sz="2400">
                <a:solidFill>
                  <a:schemeClr val="tx1"/>
                </a:solidFill>
                <a:latin typeface="Times New Roman" pitchFamily="18" charset="0"/>
              </a:defRPr>
            </a:lvl6pPr>
            <a:lvl7pPr marL="3002861" indent="-230990" defTabSz="911125" eaLnBrk="0" fontAlgn="base" hangingPunct="0">
              <a:spcBef>
                <a:spcPct val="0"/>
              </a:spcBef>
              <a:spcAft>
                <a:spcPct val="0"/>
              </a:spcAft>
              <a:defRPr sz="2400">
                <a:solidFill>
                  <a:schemeClr val="tx1"/>
                </a:solidFill>
                <a:latin typeface="Times New Roman" pitchFamily="18" charset="0"/>
              </a:defRPr>
            </a:lvl7pPr>
            <a:lvl8pPr marL="3464840" indent="-230990" defTabSz="911125" eaLnBrk="0" fontAlgn="base" hangingPunct="0">
              <a:spcBef>
                <a:spcPct val="0"/>
              </a:spcBef>
              <a:spcAft>
                <a:spcPct val="0"/>
              </a:spcAft>
              <a:defRPr sz="2400">
                <a:solidFill>
                  <a:schemeClr val="tx1"/>
                </a:solidFill>
                <a:latin typeface="Times New Roman" pitchFamily="18" charset="0"/>
              </a:defRPr>
            </a:lvl8pPr>
            <a:lvl9pPr marL="3926818" indent="-230990" defTabSz="911125" eaLnBrk="0" fontAlgn="base" hangingPunct="0">
              <a:spcBef>
                <a:spcPct val="0"/>
              </a:spcBef>
              <a:spcAft>
                <a:spcPct val="0"/>
              </a:spcAft>
              <a:defRPr sz="2400">
                <a:solidFill>
                  <a:schemeClr val="tx1"/>
                </a:solidFill>
                <a:latin typeface="Times New Roman" pitchFamily="18" charset="0"/>
              </a:defRPr>
            </a:lvl9pPr>
          </a:lstStyle>
          <a:p>
            <a:fld id="{C54646A0-9AC9-4F3E-9865-E0B163907088}" type="slidenum">
              <a:rPr lang="en-US" sz="1100">
                <a:solidFill>
                  <a:prstClr val="black"/>
                </a:solidFill>
              </a:rPr>
              <a:pPr/>
              <a:t>10</a:t>
            </a:fld>
            <a:endParaRPr lang="en-US" sz="1100">
              <a:solidFill>
                <a:prstClr val="black"/>
              </a:solidFill>
            </a:endParaRPr>
          </a:p>
        </p:txBody>
      </p:sp>
      <p:sp>
        <p:nvSpPr>
          <p:cNvPr id="104451" name="Rectangle 2"/>
          <p:cNvSpPr>
            <a:spLocks noGrp="1" noRot="1" noChangeAspect="1" noChangeArrowheads="1" noTextEdit="1"/>
          </p:cNvSpPr>
          <p:nvPr>
            <p:ph type="sldImg"/>
          </p:nvPr>
        </p:nvSpPr>
        <p:spPr>
          <a:xfrm>
            <a:off x="1158875" y="692150"/>
            <a:ext cx="4705350" cy="3530600"/>
          </a:xfrm>
          <a:ln/>
        </p:spPr>
      </p:sp>
      <p:sp>
        <p:nvSpPr>
          <p:cNvPr id="104452" name="Rectangle 3"/>
          <p:cNvSpPr>
            <a:spLocks noGrp="1" noChangeArrowheads="1"/>
          </p:cNvSpPr>
          <p:nvPr>
            <p:ph type="body" idx="1"/>
          </p:nvPr>
        </p:nvSpPr>
        <p:spPr>
          <a:xfrm>
            <a:off x="935991"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4873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This slide shows how the terrain flow field is represented.  Early DEM work used a single flow direction model, D8.  In 1997 I published the Dinfinity method that proportions flow from each grid cell among downslope neighbors.  This, at the expense of some dispersion, allows a better approximation of flow across surfaces.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42833" indent="-285706">
              <a:defRPr kumimoji="1" sz="2000">
                <a:solidFill>
                  <a:schemeClr val="bg2"/>
                </a:solidFill>
                <a:latin typeface="Times New Roman" pitchFamily="18" charset="0"/>
              </a:defRPr>
            </a:lvl2pPr>
            <a:lvl3pPr marL="1142821" indent="-228564">
              <a:defRPr kumimoji="1" sz="2000">
                <a:solidFill>
                  <a:schemeClr val="bg2"/>
                </a:solidFill>
                <a:latin typeface="Times New Roman" pitchFamily="18" charset="0"/>
              </a:defRPr>
            </a:lvl3pPr>
            <a:lvl4pPr marL="1599950" indent="-228564">
              <a:defRPr kumimoji="1" sz="2000">
                <a:solidFill>
                  <a:schemeClr val="bg2"/>
                </a:solidFill>
                <a:latin typeface="Times New Roman" pitchFamily="18" charset="0"/>
              </a:defRPr>
            </a:lvl4pPr>
            <a:lvl5pPr marL="2057079" indent="-228564">
              <a:defRPr kumimoji="1" sz="2000">
                <a:solidFill>
                  <a:schemeClr val="bg2"/>
                </a:solidFill>
                <a:latin typeface="Times New Roman" pitchFamily="18" charset="0"/>
              </a:defRPr>
            </a:lvl5pPr>
            <a:lvl6pPr marL="2514207" indent="-228564" algn="ctr" eaLnBrk="0" fontAlgn="base" hangingPunct="0">
              <a:spcBef>
                <a:spcPct val="0"/>
              </a:spcBef>
              <a:spcAft>
                <a:spcPct val="0"/>
              </a:spcAft>
              <a:defRPr kumimoji="1" sz="2000">
                <a:solidFill>
                  <a:schemeClr val="bg2"/>
                </a:solidFill>
                <a:latin typeface="Times New Roman" pitchFamily="18" charset="0"/>
              </a:defRPr>
            </a:lvl6pPr>
            <a:lvl7pPr marL="2971337" indent="-228564" algn="ctr" eaLnBrk="0" fontAlgn="base" hangingPunct="0">
              <a:spcBef>
                <a:spcPct val="0"/>
              </a:spcBef>
              <a:spcAft>
                <a:spcPct val="0"/>
              </a:spcAft>
              <a:defRPr kumimoji="1" sz="2000">
                <a:solidFill>
                  <a:schemeClr val="bg2"/>
                </a:solidFill>
                <a:latin typeface="Times New Roman" pitchFamily="18" charset="0"/>
              </a:defRPr>
            </a:lvl7pPr>
            <a:lvl8pPr marL="3428465" indent="-228564" algn="ctr" eaLnBrk="0" fontAlgn="base" hangingPunct="0">
              <a:spcBef>
                <a:spcPct val="0"/>
              </a:spcBef>
              <a:spcAft>
                <a:spcPct val="0"/>
              </a:spcAft>
              <a:defRPr kumimoji="1" sz="2000">
                <a:solidFill>
                  <a:schemeClr val="bg2"/>
                </a:solidFill>
                <a:latin typeface="Times New Roman" pitchFamily="18" charset="0"/>
              </a:defRPr>
            </a:lvl8pPr>
            <a:lvl9pPr marL="3885594" indent="-228564" algn="ctr" eaLnBrk="0" fontAlgn="base" hangingPunct="0">
              <a:spcBef>
                <a:spcPct val="0"/>
              </a:spcBef>
              <a:spcAft>
                <a:spcPct val="0"/>
              </a:spcAft>
              <a:defRPr kumimoji="1" sz="2000">
                <a:solidFill>
                  <a:schemeClr val="bg2"/>
                </a:solidFill>
                <a:latin typeface="Times New Roman" pitchFamily="18" charset="0"/>
              </a:defRPr>
            </a:lvl9pPr>
          </a:lstStyle>
          <a:p>
            <a:fld id="{7FE828F1-856A-4DDF-A943-F6DDB22A3DED}" type="slidenum">
              <a:rPr kumimoji="0" lang="en-US" sz="1100">
                <a:solidFill>
                  <a:srgbClr val="000000"/>
                </a:solidFill>
              </a:rPr>
              <a:pPr/>
              <a:t>23</a:t>
            </a:fld>
            <a:endParaRPr kumimoji="0" lang="en-US" sz="1100">
              <a:solidFill>
                <a:srgbClr val="000000"/>
              </a:solidFill>
            </a:endParaRPr>
          </a:p>
        </p:txBody>
      </p:sp>
    </p:spTree>
    <p:extLst>
      <p:ext uri="{BB962C8B-B14F-4D97-AF65-F5344CB8AC3E}">
        <p14:creationId xmlns:p14="http://schemas.microsoft.com/office/powerpoint/2010/main" val="379892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solidFill>
                <a:srgbClr val="009999"/>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ED7C69DF-8213-4E61-9C08-DD36EA1294B0}"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68821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07CF40F-6704-4874-B53F-95046B0AE85F}"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25473856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B14DD0D-DC64-4FEF-B641-4C71BBC34DCA}" type="slidenum">
              <a:rPr lang="en-US"/>
              <a:pPr>
                <a:defRPr/>
              </a:pPr>
              <a:t>‹#›</a:t>
            </a:fld>
            <a:endParaRPr lang="en-US"/>
          </a:p>
        </p:txBody>
      </p:sp>
    </p:spTree>
    <p:extLst>
      <p:ext uri="{BB962C8B-B14F-4D97-AF65-F5344CB8AC3E}">
        <p14:creationId xmlns:p14="http://schemas.microsoft.com/office/powerpoint/2010/main" val="607923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C5DE6B2-AFE1-4E0A-8291-BC5BA9B2613C}" type="slidenum">
              <a:rPr lang="en-US"/>
              <a:pPr>
                <a:defRPr/>
              </a:pPr>
              <a:t>‹#›</a:t>
            </a:fld>
            <a:endParaRPr lang="en-US"/>
          </a:p>
        </p:txBody>
      </p:sp>
    </p:spTree>
    <p:extLst>
      <p:ext uri="{BB962C8B-B14F-4D97-AF65-F5344CB8AC3E}">
        <p14:creationId xmlns:p14="http://schemas.microsoft.com/office/powerpoint/2010/main" val="10058086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F4B897F-8D53-471F-A837-D44ABC157B73}" type="slidenum">
              <a:rPr lang="en-US"/>
              <a:pPr>
                <a:defRPr/>
              </a:pPr>
              <a:t>‹#›</a:t>
            </a:fld>
            <a:endParaRPr lang="en-US"/>
          </a:p>
        </p:txBody>
      </p:sp>
    </p:spTree>
    <p:extLst>
      <p:ext uri="{BB962C8B-B14F-4D97-AF65-F5344CB8AC3E}">
        <p14:creationId xmlns:p14="http://schemas.microsoft.com/office/powerpoint/2010/main" val="40922769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819400" y="1981200"/>
            <a:ext cx="2971800" cy="4114800"/>
          </a:xfrm>
        </p:spPr>
        <p:txBody>
          <a:bodyPr/>
          <a:lstStyle/>
          <a:p>
            <a:pPr lvl="0"/>
            <a:endParaRPr lang="en-US" noProof="0" smtClean="0"/>
          </a:p>
        </p:txBody>
      </p:sp>
      <p:sp>
        <p:nvSpPr>
          <p:cNvPr id="4" name="Text Placeholder 3"/>
          <p:cNvSpPr>
            <a:spLocks noGrp="1"/>
          </p:cNvSpPr>
          <p:nvPr>
            <p:ph type="body"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C99EABEA-E80B-4972-9BB5-B849A8ACF899}" type="slidenum">
              <a:rPr lang="en-US"/>
              <a:pPr>
                <a:defRPr/>
              </a:pPr>
              <a:t>‹#›</a:t>
            </a:fld>
            <a:endParaRPr lang="en-US"/>
          </a:p>
        </p:txBody>
      </p:sp>
    </p:spTree>
    <p:extLst>
      <p:ext uri="{BB962C8B-B14F-4D97-AF65-F5344CB8AC3E}">
        <p14:creationId xmlns:p14="http://schemas.microsoft.com/office/powerpoint/2010/main" val="18492412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4AD2A69-682A-4BB9-A0FB-EB567EA91938}"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107F3C57-9906-4069-87EB-45A6A4ADD320}" type="slidenum">
              <a:rPr lang="en-US"/>
              <a:pPr>
                <a:defRPr/>
              </a:pPr>
              <a:t>‹#›</a:t>
            </a:fld>
            <a:endParaRPr lang="en-US"/>
          </a:p>
        </p:txBody>
      </p:sp>
    </p:spTree>
    <p:extLst>
      <p:ext uri="{BB962C8B-B14F-4D97-AF65-F5344CB8AC3E}">
        <p14:creationId xmlns:p14="http://schemas.microsoft.com/office/powerpoint/2010/main" val="26741056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0027DB23-79D9-4EC4-A054-AEDCD5F262D6}"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1EC3F221-B2B1-4237-97FB-B77AA8659051}" type="slidenum">
              <a:rPr lang="en-US"/>
              <a:pPr>
                <a:defRPr/>
              </a:pPr>
              <a:t>‹#›</a:t>
            </a:fld>
            <a:endParaRPr lang="en-US"/>
          </a:p>
        </p:txBody>
      </p:sp>
    </p:spTree>
    <p:extLst>
      <p:ext uri="{BB962C8B-B14F-4D97-AF65-F5344CB8AC3E}">
        <p14:creationId xmlns:p14="http://schemas.microsoft.com/office/powerpoint/2010/main" val="28057184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7ADAB90A-51BD-45B1-B214-90BE6947F3C0}"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DC47A4C-CD7D-4744-97A0-C19F9AFD983D}" type="slidenum">
              <a:rPr lang="en-US"/>
              <a:pPr>
                <a:defRPr/>
              </a:pPr>
              <a:t>‹#›</a:t>
            </a:fld>
            <a:endParaRPr lang="en-US"/>
          </a:p>
        </p:txBody>
      </p:sp>
    </p:spTree>
    <p:extLst>
      <p:ext uri="{BB962C8B-B14F-4D97-AF65-F5344CB8AC3E}">
        <p14:creationId xmlns:p14="http://schemas.microsoft.com/office/powerpoint/2010/main" val="10005911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47CA82A7-152A-4B85-93EF-084FAAD6E47A}" type="datetimeFigureOut">
              <a:rPr lang="en-US"/>
              <a:pPr>
                <a:defRPr/>
              </a:pPr>
              <a:t>10/22/2013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1A26CDC4-1C81-4778-8407-A27E23D917EF}" type="slidenum">
              <a:rPr lang="en-US"/>
              <a:pPr>
                <a:defRPr/>
              </a:pPr>
              <a:t>‹#›</a:t>
            </a:fld>
            <a:endParaRPr lang="en-US"/>
          </a:p>
        </p:txBody>
      </p:sp>
    </p:spTree>
    <p:extLst>
      <p:ext uri="{BB962C8B-B14F-4D97-AF65-F5344CB8AC3E}">
        <p14:creationId xmlns:p14="http://schemas.microsoft.com/office/powerpoint/2010/main" val="41102060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AFD23C4C-9348-4BCF-A20B-FF7150D4448F}" type="datetimeFigureOut">
              <a:rPr lang="en-US"/>
              <a:pPr>
                <a:defRPr/>
              </a:pPr>
              <a:t>10/22/2013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34313A05-DD3A-401A-9189-943FBC24A10D}" type="slidenum">
              <a:rPr lang="en-US"/>
              <a:pPr>
                <a:defRPr/>
              </a:pPr>
              <a:t>‹#›</a:t>
            </a:fld>
            <a:endParaRPr lang="en-US"/>
          </a:p>
        </p:txBody>
      </p:sp>
    </p:spTree>
    <p:extLst>
      <p:ext uri="{BB962C8B-B14F-4D97-AF65-F5344CB8AC3E}">
        <p14:creationId xmlns:p14="http://schemas.microsoft.com/office/powerpoint/2010/main" val="24980808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F281F32-20E7-4C07-8C45-E99A932214EF}" type="datetimeFigureOut">
              <a:rPr lang="en-US"/>
              <a:pPr>
                <a:defRPr/>
              </a:pPr>
              <a:t>10/22/2013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FD7BF3C-ADF1-4ED3-8F6B-0BB8084D1A35}" type="slidenum">
              <a:rPr lang="en-US"/>
              <a:pPr>
                <a:defRPr/>
              </a:pPr>
              <a:t>‹#›</a:t>
            </a:fld>
            <a:endParaRPr lang="en-US"/>
          </a:p>
        </p:txBody>
      </p:sp>
    </p:spTree>
    <p:extLst>
      <p:ext uri="{BB962C8B-B14F-4D97-AF65-F5344CB8AC3E}">
        <p14:creationId xmlns:p14="http://schemas.microsoft.com/office/powerpoint/2010/main" val="19066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6F789C8-3CF7-4E16-BF85-7B9AE49BB9D5}"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37858564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751B8116-4DE3-4CC6-B841-AF2A24ED033D}" type="datetimeFigureOut">
              <a:rPr lang="en-US"/>
              <a:pPr>
                <a:defRPr/>
              </a:pPr>
              <a:t>10/22/2013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3F9792E-0F3F-4DE5-B8F8-3BB6B1556FF8}" type="slidenum">
              <a:rPr lang="en-US"/>
              <a:pPr>
                <a:defRPr/>
              </a:pPr>
              <a:t>‹#›</a:t>
            </a:fld>
            <a:endParaRPr lang="en-US"/>
          </a:p>
        </p:txBody>
      </p:sp>
    </p:spTree>
    <p:extLst>
      <p:ext uri="{BB962C8B-B14F-4D97-AF65-F5344CB8AC3E}">
        <p14:creationId xmlns:p14="http://schemas.microsoft.com/office/powerpoint/2010/main" val="1565303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63EFE56-F203-4205-AD14-518B0D3CBA25}" type="datetimeFigureOut">
              <a:rPr lang="en-US"/>
              <a:pPr>
                <a:defRPr/>
              </a:pPr>
              <a:t>10/22/2013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B5E682E-6F69-4FE7-93A5-3D02F6BDC518}" type="slidenum">
              <a:rPr lang="en-US"/>
              <a:pPr>
                <a:defRPr/>
              </a:pPr>
              <a:t>‹#›</a:t>
            </a:fld>
            <a:endParaRPr lang="en-US"/>
          </a:p>
        </p:txBody>
      </p:sp>
    </p:spTree>
    <p:extLst>
      <p:ext uri="{BB962C8B-B14F-4D97-AF65-F5344CB8AC3E}">
        <p14:creationId xmlns:p14="http://schemas.microsoft.com/office/powerpoint/2010/main" val="20465874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7DB5EE5-5FCC-4BBC-A6E3-35F9F35D26BA}" type="datetimeFigureOut">
              <a:rPr lang="en-US"/>
              <a:pPr>
                <a:defRPr/>
              </a:pPr>
              <a:t>10/22/2013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503A8D0-246C-4532-8425-EE717B94B5A7}" type="slidenum">
              <a:rPr lang="en-US"/>
              <a:pPr>
                <a:defRPr/>
              </a:pPr>
              <a:t>‹#›</a:t>
            </a:fld>
            <a:endParaRPr lang="en-US"/>
          </a:p>
        </p:txBody>
      </p:sp>
    </p:spTree>
    <p:extLst>
      <p:ext uri="{BB962C8B-B14F-4D97-AF65-F5344CB8AC3E}">
        <p14:creationId xmlns:p14="http://schemas.microsoft.com/office/powerpoint/2010/main" val="16596925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E7BE792B-E6C7-4E84-9A71-2A5A1DD80B3C}"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32DDE2F4-064F-431D-9474-15BC066E73AE}" type="slidenum">
              <a:rPr lang="en-US"/>
              <a:pPr>
                <a:defRPr/>
              </a:pPr>
              <a:t>‹#›</a:t>
            </a:fld>
            <a:endParaRPr lang="en-US"/>
          </a:p>
        </p:txBody>
      </p:sp>
    </p:spTree>
    <p:extLst>
      <p:ext uri="{BB962C8B-B14F-4D97-AF65-F5344CB8AC3E}">
        <p14:creationId xmlns:p14="http://schemas.microsoft.com/office/powerpoint/2010/main" val="5384078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ECF03241-1811-465F-B002-48525EE34ADF}"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BBAE25C-9236-4A48-AC3D-DC7E21859770}" type="slidenum">
              <a:rPr lang="en-US"/>
              <a:pPr>
                <a:defRPr/>
              </a:pPr>
              <a:t>‹#›</a:t>
            </a:fld>
            <a:endParaRPr lang="en-US"/>
          </a:p>
        </p:txBody>
      </p:sp>
    </p:spTree>
    <p:extLst>
      <p:ext uri="{BB962C8B-B14F-4D97-AF65-F5344CB8AC3E}">
        <p14:creationId xmlns:p14="http://schemas.microsoft.com/office/powerpoint/2010/main" val="7616155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en-US"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en-US" sz="2400">
              <a:solidFill>
                <a:srgbClr val="009999"/>
              </a:solidFill>
              <a:latin typeface="Times New Roman" pitchFamily="18" charset="0"/>
            </a:endParaRPr>
          </a:p>
        </p:txBody>
      </p:sp>
      <p:sp>
        <p:nvSpPr>
          <p:cNvPr id="317444"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1744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7"/>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1D24A9CC-A59A-4C6F-A0F6-C2D9918CA3F0}" type="slidenum">
              <a:rPr lang="en-US"/>
              <a:pPr>
                <a:defRPr/>
              </a:pPr>
              <a:t>‹#›</a:t>
            </a:fld>
            <a:endParaRPr lang="en-US"/>
          </a:p>
        </p:txBody>
      </p:sp>
    </p:spTree>
    <p:extLst>
      <p:ext uri="{BB962C8B-B14F-4D97-AF65-F5344CB8AC3E}">
        <p14:creationId xmlns:p14="http://schemas.microsoft.com/office/powerpoint/2010/main" val="1886460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D062351-EBA6-4890-B79B-3CA8F199B830}" type="slidenum">
              <a:rPr lang="en-US"/>
              <a:pPr>
                <a:defRPr/>
              </a:pPr>
              <a:t>‹#›</a:t>
            </a:fld>
            <a:endParaRPr lang="en-US"/>
          </a:p>
        </p:txBody>
      </p:sp>
    </p:spTree>
    <p:extLst>
      <p:ext uri="{BB962C8B-B14F-4D97-AF65-F5344CB8AC3E}">
        <p14:creationId xmlns:p14="http://schemas.microsoft.com/office/powerpoint/2010/main" val="11398071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40055FE-1138-4462-A37B-FD6ECB9E380F}" type="slidenum">
              <a:rPr lang="en-US"/>
              <a:pPr>
                <a:defRPr/>
              </a:pPr>
              <a:t>‹#›</a:t>
            </a:fld>
            <a:endParaRPr lang="en-US"/>
          </a:p>
        </p:txBody>
      </p:sp>
    </p:spTree>
    <p:extLst>
      <p:ext uri="{BB962C8B-B14F-4D97-AF65-F5344CB8AC3E}">
        <p14:creationId xmlns:p14="http://schemas.microsoft.com/office/powerpoint/2010/main" val="1897121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F00E8B9-8E6E-4078-9064-4520B1C944BB}" type="slidenum">
              <a:rPr lang="en-US"/>
              <a:pPr>
                <a:defRPr/>
              </a:pPr>
              <a:t>‹#›</a:t>
            </a:fld>
            <a:endParaRPr lang="en-US"/>
          </a:p>
        </p:txBody>
      </p:sp>
    </p:spTree>
    <p:extLst>
      <p:ext uri="{BB962C8B-B14F-4D97-AF65-F5344CB8AC3E}">
        <p14:creationId xmlns:p14="http://schemas.microsoft.com/office/powerpoint/2010/main" val="22904098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AD12A8F-4E50-49C9-9189-4743B2A575DA}" type="slidenum">
              <a:rPr lang="en-US"/>
              <a:pPr>
                <a:defRPr/>
              </a:pPr>
              <a:t>‹#›</a:t>
            </a:fld>
            <a:endParaRPr lang="en-US"/>
          </a:p>
        </p:txBody>
      </p:sp>
    </p:spTree>
    <p:extLst>
      <p:ext uri="{BB962C8B-B14F-4D97-AF65-F5344CB8AC3E}">
        <p14:creationId xmlns:p14="http://schemas.microsoft.com/office/powerpoint/2010/main" val="3213705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9F32644-903F-4E4A-95FE-62581509F47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0137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5D8A100-5D99-49FF-90B9-F09DF450F772}" type="slidenum">
              <a:rPr lang="en-US"/>
              <a:pPr>
                <a:defRPr/>
              </a:pPr>
              <a:t>‹#›</a:t>
            </a:fld>
            <a:endParaRPr lang="en-US"/>
          </a:p>
        </p:txBody>
      </p:sp>
    </p:spTree>
    <p:extLst>
      <p:ext uri="{BB962C8B-B14F-4D97-AF65-F5344CB8AC3E}">
        <p14:creationId xmlns:p14="http://schemas.microsoft.com/office/powerpoint/2010/main" val="36667045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BDCEDD9-4AD1-4B7B-85FC-0E428EEF0C10}" type="slidenum">
              <a:rPr lang="en-US"/>
              <a:pPr>
                <a:defRPr/>
              </a:pPr>
              <a:t>‹#›</a:t>
            </a:fld>
            <a:endParaRPr lang="en-US"/>
          </a:p>
        </p:txBody>
      </p:sp>
    </p:spTree>
    <p:extLst>
      <p:ext uri="{BB962C8B-B14F-4D97-AF65-F5344CB8AC3E}">
        <p14:creationId xmlns:p14="http://schemas.microsoft.com/office/powerpoint/2010/main" val="36496719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B5815AB-860D-4163-9E19-169121729497}" type="slidenum">
              <a:rPr lang="en-US"/>
              <a:pPr>
                <a:defRPr/>
              </a:pPr>
              <a:t>‹#›</a:t>
            </a:fld>
            <a:endParaRPr lang="en-US"/>
          </a:p>
        </p:txBody>
      </p:sp>
    </p:spTree>
    <p:extLst>
      <p:ext uri="{BB962C8B-B14F-4D97-AF65-F5344CB8AC3E}">
        <p14:creationId xmlns:p14="http://schemas.microsoft.com/office/powerpoint/2010/main" val="22968390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917382C-54A8-4293-B6A2-270597564BFD}" type="slidenum">
              <a:rPr lang="en-US"/>
              <a:pPr>
                <a:defRPr/>
              </a:pPr>
              <a:t>‹#›</a:t>
            </a:fld>
            <a:endParaRPr lang="en-US"/>
          </a:p>
        </p:txBody>
      </p:sp>
    </p:spTree>
    <p:extLst>
      <p:ext uri="{BB962C8B-B14F-4D97-AF65-F5344CB8AC3E}">
        <p14:creationId xmlns:p14="http://schemas.microsoft.com/office/powerpoint/2010/main" val="3635593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3553D49-28F9-419F-8235-6444723FABED}" type="slidenum">
              <a:rPr lang="en-US"/>
              <a:pPr>
                <a:defRPr/>
              </a:pPr>
              <a:t>‹#›</a:t>
            </a:fld>
            <a:endParaRPr lang="en-US"/>
          </a:p>
        </p:txBody>
      </p:sp>
    </p:spTree>
    <p:extLst>
      <p:ext uri="{BB962C8B-B14F-4D97-AF65-F5344CB8AC3E}">
        <p14:creationId xmlns:p14="http://schemas.microsoft.com/office/powerpoint/2010/main" val="32672394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73348E2-038C-47E3-B82E-201CE205A7C7}" type="slidenum">
              <a:rPr lang="en-US"/>
              <a:pPr>
                <a:defRPr/>
              </a:pPr>
              <a:t>‹#›</a:t>
            </a:fld>
            <a:endParaRPr lang="en-US"/>
          </a:p>
        </p:txBody>
      </p:sp>
    </p:spTree>
    <p:extLst>
      <p:ext uri="{BB962C8B-B14F-4D97-AF65-F5344CB8AC3E}">
        <p14:creationId xmlns:p14="http://schemas.microsoft.com/office/powerpoint/2010/main" val="24663724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1185075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B63845-47DD-4F0F-9CFF-A7E2A34349A4}" type="slidenum">
              <a:rPr lang="en-US"/>
              <a:pPr>
                <a:defRPr/>
              </a:pPr>
              <a:t>‹#›</a:t>
            </a:fld>
            <a:endParaRPr lang="en-US"/>
          </a:p>
        </p:txBody>
      </p:sp>
    </p:spTree>
    <p:extLst>
      <p:ext uri="{BB962C8B-B14F-4D97-AF65-F5344CB8AC3E}">
        <p14:creationId xmlns:p14="http://schemas.microsoft.com/office/powerpoint/2010/main" val="40550501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79230-44EF-4DBC-88D0-B286158B75BD}" type="slidenum">
              <a:rPr lang="en-US"/>
              <a:pPr>
                <a:defRPr/>
              </a:pPr>
              <a:t>‹#›</a:t>
            </a:fld>
            <a:endParaRPr lang="en-US"/>
          </a:p>
        </p:txBody>
      </p:sp>
    </p:spTree>
    <p:extLst>
      <p:ext uri="{BB962C8B-B14F-4D97-AF65-F5344CB8AC3E}">
        <p14:creationId xmlns:p14="http://schemas.microsoft.com/office/powerpoint/2010/main" val="40070513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E472E3-7AC3-4676-94ED-DF7D76007A47}" type="slidenum">
              <a:rPr lang="en-US"/>
              <a:pPr>
                <a:defRPr/>
              </a:pPr>
              <a:t>‹#›</a:t>
            </a:fld>
            <a:endParaRPr lang="en-US"/>
          </a:p>
        </p:txBody>
      </p:sp>
    </p:spTree>
    <p:extLst>
      <p:ext uri="{BB962C8B-B14F-4D97-AF65-F5344CB8AC3E}">
        <p14:creationId xmlns:p14="http://schemas.microsoft.com/office/powerpoint/2010/main" val="3002197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1FFFD9B-7827-49DA-A5E9-98A14444BA1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00822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2BCCBF-15FA-4D46-A5D3-2C25987F2FCF}" type="slidenum">
              <a:rPr lang="en-US"/>
              <a:pPr>
                <a:defRPr/>
              </a:pPr>
              <a:t>‹#›</a:t>
            </a:fld>
            <a:endParaRPr lang="en-US"/>
          </a:p>
        </p:txBody>
      </p:sp>
    </p:spTree>
    <p:extLst>
      <p:ext uri="{BB962C8B-B14F-4D97-AF65-F5344CB8AC3E}">
        <p14:creationId xmlns:p14="http://schemas.microsoft.com/office/powerpoint/2010/main" val="39438344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DD6D40-B7C1-4FC4-9907-85BEA0FC22E9}" type="slidenum">
              <a:rPr lang="en-US"/>
              <a:pPr>
                <a:defRPr/>
              </a:pPr>
              <a:t>‹#›</a:t>
            </a:fld>
            <a:endParaRPr lang="en-US"/>
          </a:p>
        </p:txBody>
      </p:sp>
    </p:spTree>
    <p:extLst>
      <p:ext uri="{BB962C8B-B14F-4D97-AF65-F5344CB8AC3E}">
        <p14:creationId xmlns:p14="http://schemas.microsoft.com/office/powerpoint/2010/main" val="42937852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DB314-99DB-4282-9782-EC202BBD8171}" type="slidenum">
              <a:rPr lang="en-US"/>
              <a:pPr>
                <a:defRPr/>
              </a:pPr>
              <a:t>‹#›</a:t>
            </a:fld>
            <a:endParaRPr lang="en-US"/>
          </a:p>
        </p:txBody>
      </p:sp>
    </p:spTree>
    <p:extLst>
      <p:ext uri="{BB962C8B-B14F-4D97-AF65-F5344CB8AC3E}">
        <p14:creationId xmlns:p14="http://schemas.microsoft.com/office/powerpoint/2010/main" val="37014224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2A8F2C-E04D-443C-A48D-12E8228804C2}" type="slidenum">
              <a:rPr lang="en-US"/>
              <a:pPr>
                <a:defRPr/>
              </a:pPr>
              <a:t>‹#›</a:t>
            </a:fld>
            <a:endParaRPr lang="en-US"/>
          </a:p>
        </p:txBody>
      </p:sp>
    </p:spTree>
    <p:extLst>
      <p:ext uri="{BB962C8B-B14F-4D97-AF65-F5344CB8AC3E}">
        <p14:creationId xmlns:p14="http://schemas.microsoft.com/office/powerpoint/2010/main" val="33441428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7C9C77-21D7-497E-8EBE-4046AB59B8D1}" type="slidenum">
              <a:rPr lang="en-US"/>
              <a:pPr>
                <a:defRPr/>
              </a:pPr>
              <a:t>‹#›</a:t>
            </a:fld>
            <a:endParaRPr lang="en-US"/>
          </a:p>
        </p:txBody>
      </p:sp>
    </p:spTree>
    <p:extLst>
      <p:ext uri="{BB962C8B-B14F-4D97-AF65-F5344CB8AC3E}">
        <p14:creationId xmlns:p14="http://schemas.microsoft.com/office/powerpoint/2010/main" val="37866645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3BCD4B-CACB-4D35-90CB-D51E37B9D947}" type="slidenum">
              <a:rPr lang="en-US"/>
              <a:pPr>
                <a:defRPr/>
              </a:pPr>
              <a:t>‹#›</a:t>
            </a:fld>
            <a:endParaRPr lang="en-US"/>
          </a:p>
        </p:txBody>
      </p:sp>
    </p:spTree>
    <p:extLst>
      <p:ext uri="{BB962C8B-B14F-4D97-AF65-F5344CB8AC3E}">
        <p14:creationId xmlns:p14="http://schemas.microsoft.com/office/powerpoint/2010/main" val="15776749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81711-79CC-48EC-AE04-2BDC2C3DC4DE}" type="slidenum">
              <a:rPr lang="en-US"/>
              <a:pPr>
                <a:defRPr/>
              </a:pPr>
              <a:t>‹#›</a:t>
            </a:fld>
            <a:endParaRPr lang="en-US"/>
          </a:p>
        </p:txBody>
      </p:sp>
    </p:spTree>
    <p:extLst>
      <p:ext uri="{BB962C8B-B14F-4D97-AF65-F5344CB8AC3E}">
        <p14:creationId xmlns:p14="http://schemas.microsoft.com/office/powerpoint/2010/main" val="35896944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89794-8864-44AE-A925-27203A078871}" type="slidenum">
              <a:rPr lang="en-US"/>
              <a:pPr>
                <a:defRPr/>
              </a:pPr>
              <a:t>‹#›</a:t>
            </a:fld>
            <a:endParaRPr lang="en-US"/>
          </a:p>
        </p:txBody>
      </p:sp>
    </p:spTree>
    <p:extLst>
      <p:ext uri="{BB962C8B-B14F-4D97-AF65-F5344CB8AC3E}">
        <p14:creationId xmlns:p14="http://schemas.microsoft.com/office/powerpoint/2010/main" val="360256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10F8166-6E67-435C-9740-6CD1459207E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819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0335BAC-D573-47F2-BBB9-4A68ADEC039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239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993BEB47-7487-4E06-9088-5F5C480086A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9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A3658977-BFA5-447F-AD8C-1EFAC735A21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8873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55D0DFC2-5272-4BA4-8A18-D6E8C53F4D5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658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27B05F0-9FE7-495D-8034-4BA8751FD16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272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AF24D36-3FF1-48C0-9C93-7B269DB3930C}"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4137088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688D826F-633D-4A70-8C40-63FE7CD005E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9845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DCEE20B-4775-44A8-B8BF-DFD011681E8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854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3003697-9D52-46EE-9C12-BB94691C013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942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C47237C1-02FA-4C82-874C-A527A268E637}"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468989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E0F67FDE-A842-4DF9-AFA0-6C0282BF2D5D}"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368404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234FE065-9469-43D9-A838-11E06213251D}"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537376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spcBef>
                <a:spcPct val="0"/>
              </a:spcBef>
            </a:pPr>
            <a:fld id="{7D3BE9F7-F045-4331-8680-F5B97C2EFFE5}"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302377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spcBef>
                <a:spcPct val="0"/>
              </a:spcBef>
            </a:pPr>
            <a:fld id="{20EB62A0-EAF7-4BF0-ACE1-AC234436700B}"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396364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spcBef>
                <a:spcPct val="0"/>
              </a:spcBef>
            </a:pPr>
            <a:fld id="{B3C4D159-5FD3-4B43-B655-9991320BC247}"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770281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spcBef>
                <a:spcPct val="0"/>
              </a:spcBef>
            </a:pPr>
            <a:fld id="{49DB472C-EAAF-4082-9DE9-B85375533293}"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20535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84F4EED-21AC-4D4C-9568-FC3011CFBD84}"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407474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spcBef>
                <a:spcPct val="0"/>
              </a:spcBef>
            </a:pPr>
            <a:fld id="{C38890DD-DE9A-4DAB-8ED8-E96745E0B559}"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2791030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spcBef>
                <a:spcPct val="0"/>
              </a:spcBef>
            </a:pPr>
            <a:fld id="{3505F041-CA11-42DF-B66F-567069CFBD30}"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2256919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070C55E8-C923-45F3-86E3-FFCBEC092635}"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2894264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81D99F9D-0517-46EA-9D01-AE0FF90B6C45}"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1813766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4F90D02-7F26-4289-914D-49C60E27BF37}"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BCB8F11-B682-4CAE-ACB1-F1411DA9347B}" type="slidenum">
              <a:rPr lang="en-US"/>
              <a:pPr>
                <a:defRPr/>
              </a:pPr>
              <a:t>‹#›</a:t>
            </a:fld>
            <a:endParaRPr lang="en-US"/>
          </a:p>
        </p:txBody>
      </p:sp>
    </p:spTree>
    <p:extLst>
      <p:ext uri="{BB962C8B-B14F-4D97-AF65-F5344CB8AC3E}">
        <p14:creationId xmlns:p14="http://schemas.microsoft.com/office/powerpoint/2010/main" val="2842969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86F506E-802E-4FA5-97D8-B6137318DB87}"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3A39AC6-3801-4C11-A57A-424D15AEB4A9}" type="slidenum">
              <a:rPr lang="en-US"/>
              <a:pPr>
                <a:defRPr/>
              </a:pPr>
              <a:t>‹#›</a:t>
            </a:fld>
            <a:endParaRPr lang="en-US"/>
          </a:p>
        </p:txBody>
      </p:sp>
    </p:spTree>
    <p:extLst>
      <p:ext uri="{BB962C8B-B14F-4D97-AF65-F5344CB8AC3E}">
        <p14:creationId xmlns:p14="http://schemas.microsoft.com/office/powerpoint/2010/main" val="2552902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2CA63F41-0712-4E7F-9EB7-22FB2BC5A98B}"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640575EA-7AB0-45AF-82DE-A7D9EA9E30A0}" type="slidenum">
              <a:rPr lang="en-US"/>
              <a:pPr>
                <a:defRPr/>
              </a:pPr>
              <a:t>‹#›</a:t>
            </a:fld>
            <a:endParaRPr lang="en-US"/>
          </a:p>
        </p:txBody>
      </p:sp>
    </p:spTree>
    <p:extLst>
      <p:ext uri="{BB962C8B-B14F-4D97-AF65-F5344CB8AC3E}">
        <p14:creationId xmlns:p14="http://schemas.microsoft.com/office/powerpoint/2010/main" val="1214439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30424A5-A18A-4F36-B80B-8CBE1E5B414C}" type="datetimeFigureOut">
              <a:rPr lang="en-US"/>
              <a:pPr>
                <a:defRPr/>
              </a:pPr>
              <a:t>10/22/2013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8114A35-AA7A-4C06-B4F3-471D4232A994}" type="slidenum">
              <a:rPr lang="en-US"/>
              <a:pPr>
                <a:defRPr/>
              </a:pPr>
              <a:t>‹#›</a:t>
            </a:fld>
            <a:endParaRPr lang="en-US"/>
          </a:p>
        </p:txBody>
      </p:sp>
    </p:spTree>
    <p:extLst>
      <p:ext uri="{BB962C8B-B14F-4D97-AF65-F5344CB8AC3E}">
        <p14:creationId xmlns:p14="http://schemas.microsoft.com/office/powerpoint/2010/main" val="3499397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C05F0CF-BE64-44F2-9B60-EF299AC42D27}" type="datetimeFigureOut">
              <a:rPr lang="en-US"/>
              <a:pPr>
                <a:defRPr/>
              </a:pPr>
              <a:t>10/22/2013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B624A97-5C56-4D86-B176-35351C9E9152}" type="slidenum">
              <a:rPr lang="en-US"/>
              <a:pPr>
                <a:defRPr/>
              </a:pPr>
              <a:t>‹#›</a:t>
            </a:fld>
            <a:endParaRPr lang="en-US"/>
          </a:p>
        </p:txBody>
      </p:sp>
    </p:spTree>
    <p:extLst>
      <p:ext uri="{BB962C8B-B14F-4D97-AF65-F5344CB8AC3E}">
        <p14:creationId xmlns:p14="http://schemas.microsoft.com/office/powerpoint/2010/main" val="1310387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1AE7260-A510-449E-A7C8-1D6007237D3E}" type="datetimeFigureOut">
              <a:rPr lang="en-US"/>
              <a:pPr>
                <a:defRPr/>
              </a:pPr>
              <a:t>10/22/2013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95B07C5-46EC-449F-97E8-BB248B60B44E}" type="slidenum">
              <a:rPr lang="en-US"/>
              <a:pPr>
                <a:defRPr/>
              </a:pPr>
              <a:t>‹#›</a:t>
            </a:fld>
            <a:endParaRPr lang="en-US"/>
          </a:p>
        </p:txBody>
      </p:sp>
    </p:spTree>
    <p:extLst>
      <p:ext uri="{BB962C8B-B14F-4D97-AF65-F5344CB8AC3E}">
        <p14:creationId xmlns:p14="http://schemas.microsoft.com/office/powerpoint/2010/main" val="55847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0FB8FDC8-E121-4700-9247-A90AC5B5B80E}"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2690665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AF4DBAB-F734-417C-B76D-577819441DD6}" type="datetimeFigureOut">
              <a:rPr lang="en-US"/>
              <a:pPr>
                <a:defRPr/>
              </a:pPr>
              <a:t>10/22/2013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C44C406-4648-4632-9C12-CD6D5EAD5054}" type="slidenum">
              <a:rPr lang="en-US"/>
              <a:pPr>
                <a:defRPr/>
              </a:pPr>
              <a:t>‹#›</a:t>
            </a:fld>
            <a:endParaRPr lang="en-US"/>
          </a:p>
        </p:txBody>
      </p:sp>
    </p:spTree>
    <p:extLst>
      <p:ext uri="{BB962C8B-B14F-4D97-AF65-F5344CB8AC3E}">
        <p14:creationId xmlns:p14="http://schemas.microsoft.com/office/powerpoint/2010/main" val="2024925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DE5A71-F2A7-4098-AA0C-43CA3AFBC897}" type="datetimeFigureOut">
              <a:rPr lang="en-US"/>
              <a:pPr>
                <a:defRPr/>
              </a:pPr>
              <a:t>10/22/2013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AADCB2C-72AA-47CE-B89C-B487B1C17C81}" type="slidenum">
              <a:rPr lang="en-US"/>
              <a:pPr>
                <a:defRPr/>
              </a:pPr>
              <a:t>‹#›</a:t>
            </a:fld>
            <a:endParaRPr lang="en-US"/>
          </a:p>
        </p:txBody>
      </p:sp>
    </p:spTree>
    <p:extLst>
      <p:ext uri="{BB962C8B-B14F-4D97-AF65-F5344CB8AC3E}">
        <p14:creationId xmlns:p14="http://schemas.microsoft.com/office/powerpoint/2010/main" val="2119579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79A021-4764-4A62-B7E5-05EE9D4128C1}" type="datetimeFigureOut">
              <a:rPr lang="en-US"/>
              <a:pPr>
                <a:defRPr/>
              </a:pPr>
              <a:t>10/22/2013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8E23B843-503A-42E8-9D69-6A763816D7DC}" type="slidenum">
              <a:rPr lang="en-US"/>
              <a:pPr>
                <a:defRPr/>
              </a:pPr>
              <a:t>‹#›</a:t>
            </a:fld>
            <a:endParaRPr lang="en-US"/>
          </a:p>
        </p:txBody>
      </p:sp>
    </p:spTree>
    <p:extLst>
      <p:ext uri="{BB962C8B-B14F-4D97-AF65-F5344CB8AC3E}">
        <p14:creationId xmlns:p14="http://schemas.microsoft.com/office/powerpoint/2010/main" val="1868433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C0D4677-67C8-41EB-9942-6FD8A81846EC}"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5730DF8-BFC3-4C59-9422-A918A3FA165B}" type="slidenum">
              <a:rPr lang="en-US"/>
              <a:pPr>
                <a:defRPr/>
              </a:pPr>
              <a:t>‹#›</a:t>
            </a:fld>
            <a:endParaRPr lang="en-US"/>
          </a:p>
        </p:txBody>
      </p:sp>
    </p:spTree>
    <p:extLst>
      <p:ext uri="{BB962C8B-B14F-4D97-AF65-F5344CB8AC3E}">
        <p14:creationId xmlns:p14="http://schemas.microsoft.com/office/powerpoint/2010/main" val="3866803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226E2EC-E0A4-4118-8E48-28BF7431B1C5}"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3E82B22-76D0-4E9D-998D-44C3A6BFED64}" type="slidenum">
              <a:rPr lang="en-US"/>
              <a:pPr>
                <a:defRPr/>
              </a:pPr>
              <a:t>‹#›</a:t>
            </a:fld>
            <a:endParaRPr lang="en-US"/>
          </a:p>
        </p:txBody>
      </p:sp>
    </p:spTree>
    <p:extLst>
      <p:ext uri="{BB962C8B-B14F-4D97-AF65-F5344CB8AC3E}">
        <p14:creationId xmlns:p14="http://schemas.microsoft.com/office/powerpoint/2010/main" val="1544715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pPr>
                <a:defRPr/>
              </a:pPr>
              <a:t>‹#›</a:t>
            </a:fld>
            <a:endParaRPr lang="en-US"/>
          </a:p>
        </p:txBody>
      </p:sp>
    </p:spTree>
    <p:extLst>
      <p:ext uri="{BB962C8B-B14F-4D97-AF65-F5344CB8AC3E}">
        <p14:creationId xmlns:p14="http://schemas.microsoft.com/office/powerpoint/2010/main" val="3052190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9EDFD2-02D1-4A71-B76D-DA39219E9D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9655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5B92F-35C8-4C6B-B8B2-32C2D7F40C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5363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00E43-0DBA-4B2C-87F7-F6ABE57352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572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5C765D-D2D3-4E06-875E-8E3E025254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038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CA90293-F80F-4072-81F6-664873906BBB}"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289950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424CFA-7E23-4EA1-8114-C2A6E70587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081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9ACEF2-3F50-43D2-BD30-6CE96E0A03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9012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BD18D4-A93E-4DF2-9EB5-A4F6BD0C7D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2839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96B908-9F47-4DC3-932D-C4954E137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090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208806-96CF-4EEF-80B7-C6CBAAE71F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6593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70A5E5-EDED-4700-BD0D-AC2B03C279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039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84B29C-35FC-4AD2-95DB-CAD278F0EF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51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39B697-D163-4E1C-A8A1-5331287B0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02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8E2A50-FFBF-4A2D-BCBD-BF496AFDF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012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B40BC-5303-4D7D-9538-7CB7F5DC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68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3B10C861-A044-466F-BD55-7EF20549DC7A}"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39749806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188432-2CA8-40FB-A645-26AF293379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4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7B292A-5977-45B1-BC90-C2812D822E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945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6813D1-51E1-4876-9BC1-C8EAEEF3E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94866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EE37D1-193B-40FF-B861-A5720C25E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4015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D7D1D8-E4AE-405B-A459-AC273EF4D3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2546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A730BD-8A35-467E-81FF-A8D990D957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1545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33A33-7A28-43D9-8841-860BC39E8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17900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F4223E-84D0-4BE3-AB8B-EAE727DCDD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99968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4865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0C477-950E-481C-9B63-C27B2C346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865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3BF1E5B8-16E8-4B52-BDA7-D2443BBFB41B}"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4161528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0C3FF2-0C03-4D81-862B-EB78A63FA6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9576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B3EBE7-8EDB-46E6-B770-28A5049D2E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796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1803A5-8669-4E83-9931-56C3CB5A0B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15520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0712BF0-9D25-4693-AB5F-AA96111B15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48971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33ED0E-010B-4135-A3AD-33E3767370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4495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DB8D568-8C80-4857-8C13-6445CEB8A9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7623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63E0CA-8255-4570-BA51-64E9E1BAE3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4496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059F06-2BFE-4701-92C7-76A315120E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78682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95E18D-26A4-4AB9-9F1B-37AE1B6A92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6276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61348B-1BD2-4162-87E9-E7EEC688F4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488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E3620690-B28C-4D98-8768-DF2CEB824300}"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1146198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2C4540-D354-4D9E-8717-35C56D62F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337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80FEE-F335-4267-9DB0-4F225C2BE0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96724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5A935F-6AF2-42EF-B5AD-B7DBD8C499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14762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7F219A-A4DC-4940-848C-F04433CD18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250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C14AAB-88F5-4111-9D92-48035C1270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50837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58C6EB-F05A-401A-BDE8-6F457930A1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18117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56E64B-928C-400B-82EC-AEBF431D38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7170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B19735-9338-4810-91E4-8CE04CCAB6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1129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7C42F6-B776-48C2-9D3F-4028BBE7F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966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10B09D-8207-4796-82E3-D379CAAEA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013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9FA6CA9-6A14-4B61-A432-55061E966C96}"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40402288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27DF8A-A9E0-4CB7-AD89-0F0E60C128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30800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7F5D0E-3937-49DE-9DD4-304FF0F124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3274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38197FE6-0458-4FB1-9C15-798A04CD6D69}" type="slidenum">
              <a:rPr lang="en-US"/>
              <a:pPr>
                <a:defRPr/>
              </a:pPr>
              <a:t>‹#›</a:t>
            </a:fld>
            <a:endParaRPr lang="en-US"/>
          </a:p>
        </p:txBody>
      </p:sp>
    </p:spTree>
    <p:extLst>
      <p:ext uri="{BB962C8B-B14F-4D97-AF65-F5344CB8AC3E}">
        <p14:creationId xmlns:p14="http://schemas.microsoft.com/office/powerpoint/2010/main" val="32526397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EBB2FB1-5608-4CA2-BF1D-2E5EC28B3072}" type="slidenum">
              <a:rPr lang="en-US"/>
              <a:pPr>
                <a:defRPr/>
              </a:pPr>
              <a:t>‹#›</a:t>
            </a:fld>
            <a:endParaRPr lang="en-US"/>
          </a:p>
        </p:txBody>
      </p:sp>
    </p:spTree>
    <p:extLst>
      <p:ext uri="{BB962C8B-B14F-4D97-AF65-F5344CB8AC3E}">
        <p14:creationId xmlns:p14="http://schemas.microsoft.com/office/powerpoint/2010/main" val="9627037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BB4E82F-EC38-4873-9668-4D777B5EBF32}" type="slidenum">
              <a:rPr lang="en-US"/>
              <a:pPr>
                <a:defRPr/>
              </a:pPr>
              <a:t>‹#›</a:t>
            </a:fld>
            <a:endParaRPr lang="en-US"/>
          </a:p>
        </p:txBody>
      </p:sp>
    </p:spTree>
    <p:extLst>
      <p:ext uri="{BB962C8B-B14F-4D97-AF65-F5344CB8AC3E}">
        <p14:creationId xmlns:p14="http://schemas.microsoft.com/office/powerpoint/2010/main" val="860238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5D8C3CC8-D297-47BA-AB2C-124D6758AE53}" type="slidenum">
              <a:rPr lang="en-US"/>
              <a:pPr>
                <a:defRPr/>
              </a:pPr>
              <a:t>‹#›</a:t>
            </a:fld>
            <a:endParaRPr lang="en-US"/>
          </a:p>
        </p:txBody>
      </p:sp>
    </p:spTree>
    <p:extLst>
      <p:ext uri="{BB962C8B-B14F-4D97-AF65-F5344CB8AC3E}">
        <p14:creationId xmlns:p14="http://schemas.microsoft.com/office/powerpoint/2010/main" val="10321813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E6C88944-C334-4703-8DAC-7E4BBBAD940D}" type="slidenum">
              <a:rPr lang="en-US"/>
              <a:pPr>
                <a:defRPr/>
              </a:pPr>
              <a:t>‹#›</a:t>
            </a:fld>
            <a:endParaRPr lang="en-US"/>
          </a:p>
        </p:txBody>
      </p:sp>
    </p:spTree>
    <p:extLst>
      <p:ext uri="{BB962C8B-B14F-4D97-AF65-F5344CB8AC3E}">
        <p14:creationId xmlns:p14="http://schemas.microsoft.com/office/powerpoint/2010/main" val="21942836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51EB2387-5918-462C-A5C2-6E783074CDC8}" type="slidenum">
              <a:rPr lang="en-US"/>
              <a:pPr>
                <a:defRPr/>
              </a:pPr>
              <a:t>‹#›</a:t>
            </a:fld>
            <a:endParaRPr lang="en-US"/>
          </a:p>
        </p:txBody>
      </p:sp>
    </p:spTree>
    <p:extLst>
      <p:ext uri="{BB962C8B-B14F-4D97-AF65-F5344CB8AC3E}">
        <p14:creationId xmlns:p14="http://schemas.microsoft.com/office/powerpoint/2010/main" val="28911373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FFF5BFFE-D08D-4432-BBA2-50B76FA909BB}" type="slidenum">
              <a:rPr lang="en-US"/>
              <a:pPr>
                <a:defRPr/>
              </a:pPr>
              <a:t>‹#›</a:t>
            </a:fld>
            <a:endParaRPr lang="en-US"/>
          </a:p>
        </p:txBody>
      </p:sp>
    </p:spTree>
    <p:extLst>
      <p:ext uri="{BB962C8B-B14F-4D97-AF65-F5344CB8AC3E}">
        <p14:creationId xmlns:p14="http://schemas.microsoft.com/office/powerpoint/2010/main" val="29057326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A0DF66F9-8068-4EF5-9B7C-F2055663EFF4}" type="slidenum">
              <a:rPr lang="en-US"/>
              <a:pPr>
                <a:defRPr/>
              </a:pPr>
              <a:t>‹#›</a:t>
            </a:fld>
            <a:endParaRPr lang="en-US"/>
          </a:p>
        </p:txBody>
      </p:sp>
    </p:spTree>
    <p:extLst>
      <p:ext uri="{BB962C8B-B14F-4D97-AF65-F5344CB8AC3E}">
        <p14:creationId xmlns:p14="http://schemas.microsoft.com/office/powerpoint/2010/main" val="369867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
        <p:nvSpPr>
          <p:cNvPr id="1024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eaLnBrk="0" fontAlgn="base" hangingPunct="0">
              <a:spcBef>
                <a:spcPct val="0"/>
              </a:spcBef>
              <a:spcAft>
                <a:spcPct val="0"/>
              </a:spcAft>
              <a:defRPr/>
            </a:pPr>
            <a:endParaRPr lang="en-US">
              <a:solidFill>
                <a:srgbClr val="009999"/>
              </a:solidFill>
            </a:endParaRPr>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lgn="ctr" eaLnBrk="0" fontAlgn="base" hangingPunct="0">
              <a:spcBef>
                <a:spcPct val="0"/>
              </a:spcBef>
              <a:spcAft>
                <a:spcPct val="0"/>
              </a:spcAft>
              <a:defRPr/>
            </a:pPr>
            <a:endParaRPr lang="en-US">
              <a:solidFill>
                <a:srgbClr val="009999"/>
              </a:solidFill>
            </a:endParaRPr>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eaLnBrk="0" fontAlgn="base" hangingPunct="0">
              <a:spcBef>
                <a:spcPct val="0"/>
              </a:spcBef>
              <a:spcAft>
                <a:spcPct val="0"/>
              </a:spcAft>
              <a:defRPr/>
            </a:pPr>
            <a:fld id="{1D9CA12D-85FE-451D-B8DF-882CB3A2EC4C}" type="slidenum">
              <a:rPr lang="en-US">
                <a:solidFill>
                  <a:srgbClr val="009999"/>
                </a:solidFill>
              </a:rPr>
              <a:pPr eaLnBrk="0" fontAlgn="base" hangingPunct="0">
                <a:spcBef>
                  <a:spcPct val="0"/>
                </a:spcBef>
                <a:spcAft>
                  <a:spcPct val="0"/>
                </a:spcAft>
                <a:defRPr/>
              </a:pPr>
              <a:t>‹#›</a:t>
            </a:fld>
            <a:endParaRPr lang="en-US">
              <a:solidFill>
                <a:srgbClr val="009999"/>
              </a:solidFill>
            </a:endParaRPr>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Tree>
    <p:extLst>
      <p:ext uri="{BB962C8B-B14F-4D97-AF65-F5344CB8AC3E}">
        <p14:creationId xmlns:p14="http://schemas.microsoft.com/office/powerpoint/2010/main" val="21994676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B45A6457-424D-4829-AC8F-E2BBAE86EFF8}" type="datetimeFigureOut">
              <a:rPr lang="en-US"/>
              <a:pPr>
                <a:defRPr/>
              </a:pPr>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296FB3FC-647D-42D9-BBE5-F9F33694B093}" type="slidenum">
              <a:rPr lang="en-US"/>
              <a:pPr>
                <a:defRPr/>
              </a:pPr>
              <a:t>‹#›</a:t>
            </a:fld>
            <a:endParaRPr lang="en-US"/>
          </a:p>
        </p:txBody>
      </p:sp>
    </p:spTree>
    <p:extLst>
      <p:ext uri="{BB962C8B-B14F-4D97-AF65-F5344CB8AC3E}">
        <p14:creationId xmlns:p14="http://schemas.microsoft.com/office/powerpoint/2010/main" val="79574960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en-US" sz="2400">
              <a:solidFill>
                <a:srgbClr val="009999"/>
              </a:solidFill>
              <a:latin typeface="Times New Roman" pitchFamily="18" charset="0"/>
            </a:endParaRPr>
          </a:p>
        </p:txBody>
      </p:sp>
      <p:sp>
        <p:nvSpPr>
          <p:cNvPr id="50179"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0180"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6421" name="Rectangle 5"/>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solidFill>
                  <a:srgbClr val="009999"/>
                </a:solidFill>
                <a:latin typeface="+mn-lt"/>
              </a:defRPr>
            </a:lvl1pPr>
          </a:lstStyle>
          <a:p>
            <a:pPr eaLnBrk="0" fontAlgn="base" hangingPunct="0">
              <a:spcBef>
                <a:spcPct val="0"/>
              </a:spcBef>
              <a:spcAft>
                <a:spcPct val="0"/>
              </a:spcAft>
              <a:defRPr/>
            </a:pPr>
            <a:endParaRPr kumimoji="1" lang="en-US"/>
          </a:p>
        </p:txBody>
      </p:sp>
      <p:sp>
        <p:nvSpPr>
          <p:cNvPr id="316422" name="Rectangle 6"/>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9999"/>
                </a:solidFill>
                <a:latin typeface="+mn-lt"/>
              </a:defRPr>
            </a:lvl1pPr>
          </a:lstStyle>
          <a:p>
            <a:pPr eaLnBrk="0" fontAlgn="base" hangingPunct="0">
              <a:spcBef>
                <a:spcPct val="0"/>
              </a:spcBef>
              <a:spcAft>
                <a:spcPct val="0"/>
              </a:spcAft>
              <a:defRPr/>
            </a:pPr>
            <a:endParaRPr kumimoji="1" lang="en-US"/>
          </a:p>
        </p:txBody>
      </p:sp>
      <p:sp>
        <p:nvSpPr>
          <p:cNvPr id="316423" name="Rectangle 7"/>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9999"/>
                </a:solidFill>
                <a:latin typeface="+mn-lt"/>
              </a:defRPr>
            </a:lvl1pPr>
          </a:lstStyle>
          <a:p>
            <a:pPr eaLnBrk="0" fontAlgn="base" hangingPunct="0">
              <a:spcBef>
                <a:spcPct val="0"/>
              </a:spcBef>
              <a:spcAft>
                <a:spcPct val="0"/>
              </a:spcAft>
              <a:defRPr/>
            </a:pPr>
            <a:fld id="{E676B17A-0D60-4267-B34A-8759EE8F3BF7}" type="slidenum">
              <a:rPr kumimoji="1" lang="en-US"/>
              <a:pPr eaLnBrk="0" fontAlgn="base" hangingPunct="0">
                <a:spcBef>
                  <a:spcPct val="0"/>
                </a:spcBef>
                <a:spcAft>
                  <a:spcPct val="0"/>
                </a:spcAft>
                <a:defRPr/>
              </a:pPr>
              <a:t>‹#›</a:t>
            </a:fld>
            <a:endParaRPr kumimoji="1" lang="en-US"/>
          </a:p>
        </p:txBody>
      </p:sp>
      <p:sp>
        <p:nvSpPr>
          <p:cNvPr id="316424" name="Line 8"/>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en-US" sz="2400">
              <a:solidFill>
                <a:srgbClr val="009999"/>
              </a:solidFill>
              <a:latin typeface="Times New Roman" pitchFamily="18" charset="0"/>
            </a:endParaRPr>
          </a:p>
        </p:txBody>
      </p:sp>
    </p:spTree>
    <p:extLst>
      <p:ext uri="{BB962C8B-B14F-4D97-AF65-F5344CB8AC3E}">
        <p14:creationId xmlns:p14="http://schemas.microsoft.com/office/powerpoint/2010/main" val="192549509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eaLnBrk="0" fontAlgn="base" hangingPunct="0">
              <a:spcBef>
                <a:spcPct val="0"/>
              </a:spcBef>
              <a:spcAft>
                <a:spcPct val="0"/>
              </a:spcAft>
              <a:defRPr/>
            </a:pPr>
            <a:endParaRPr kumimoji="1"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eaLnBrk="0" fontAlgn="base" hangingPunct="0">
              <a:spcBef>
                <a:spcPct val="0"/>
              </a:spcBef>
              <a:spcAft>
                <a:spcPct val="0"/>
              </a:spcAft>
              <a:defRPr/>
            </a:pPr>
            <a:endParaRPr kumimoji="1"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D7F11935-CF60-4C07-A942-979A72EC29B4}" type="slidenum">
              <a:rPr kumimoji="1" lang="en-US"/>
              <a:pPr eaLnBrk="0" fontAlgn="base" hangingPunct="0">
                <a:spcBef>
                  <a:spcPct val="0"/>
                </a:spcBef>
                <a:spcAft>
                  <a:spcPct val="0"/>
                </a:spcAft>
                <a:defRPr/>
              </a:pPr>
              <a:t>‹#›</a:t>
            </a:fld>
            <a:endParaRPr kumimoji="1" lang="en-US"/>
          </a:p>
        </p:txBody>
      </p:sp>
    </p:spTree>
    <p:extLst>
      <p:ext uri="{BB962C8B-B14F-4D97-AF65-F5344CB8AC3E}">
        <p14:creationId xmlns:p14="http://schemas.microsoft.com/office/powerpoint/2010/main" val="48980062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srgbClr val="009999"/>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srgbClr val="009999"/>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1D9CA12D-85FE-451D-B8DF-882CB3A2EC4C}" type="slidenum">
              <a:rPr lang="en-US" smtClean="0">
                <a:solidFill>
                  <a:srgbClr val="009999"/>
                </a:solidFill>
              </a:rPr>
              <a:pPr eaLnBrk="0" fontAlgn="base" hangingPunct="0">
                <a:spcBef>
                  <a:spcPct val="0"/>
                </a:spcBef>
                <a:spcAft>
                  <a:spcPct val="0"/>
                </a:spcAft>
                <a:defRPr/>
              </a:pPr>
              <a:t>‹#›</a:t>
            </a:fld>
            <a:endParaRPr lang="en-US">
              <a:solidFill>
                <a:srgbClr val="009999"/>
              </a:solidFill>
            </a:endParaRPr>
          </a:p>
        </p:txBody>
      </p:sp>
    </p:spTree>
    <p:extLst>
      <p:ext uri="{BB962C8B-B14F-4D97-AF65-F5344CB8AC3E}">
        <p14:creationId xmlns:p14="http://schemas.microsoft.com/office/powerpoint/2010/main" val="414287720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10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buFontTx/>
              <a:buChar char="•"/>
            </a:pPr>
            <a:endParaRPr lang="en-US">
              <a:solidFill>
                <a:srgbClr val="000000"/>
              </a:solidFill>
            </a:endParaRPr>
          </a:p>
        </p:txBody>
      </p:sp>
      <p:sp>
        <p:nvSpPr>
          <p:cNvPr id="171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buFontTx/>
              <a:buChar char="•"/>
            </a:pPr>
            <a:endParaRPr lang="en-US">
              <a:solidFill>
                <a:srgbClr val="000000"/>
              </a:solidFill>
            </a:endParaRPr>
          </a:p>
        </p:txBody>
      </p:sp>
      <p:sp>
        <p:nvSpPr>
          <p:cNvPr id="171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buFontTx/>
              <a:buChar char="•"/>
            </a:pPr>
            <a:fld id="{9B309720-9F9F-4764-AFD3-F38CD64A3521}" type="slidenum">
              <a:rPr lang="en-US">
                <a:solidFill>
                  <a:srgbClr val="000000"/>
                </a:solidFill>
              </a:rPr>
              <a:pPr fontAlgn="base">
                <a:spcBef>
                  <a:spcPct val="0"/>
                </a:spcBef>
                <a:spcAft>
                  <a:spcPct val="0"/>
                </a:spcAft>
                <a:buFontTx/>
                <a:buChar char="•"/>
              </a:pPr>
              <a:t>‹#›</a:t>
            </a:fld>
            <a:endParaRPr lang="en-US">
              <a:solidFill>
                <a:srgbClr val="000000"/>
              </a:solidFill>
            </a:endParaRPr>
          </a:p>
        </p:txBody>
      </p:sp>
    </p:spTree>
    <p:extLst>
      <p:ext uri="{BB962C8B-B14F-4D97-AF65-F5344CB8AC3E}">
        <p14:creationId xmlns:p14="http://schemas.microsoft.com/office/powerpoint/2010/main" val="306219868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pitchFamily="34" charset="0"/>
        </a:defRPr>
      </a:lvl2pPr>
      <a:lvl3pPr algn="ctr" rtl="0" fontAlgn="base">
        <a:spcBef>
          <a:spcPct val="0"/>
        </a:spcBef>
        <a:spcAft>
          <a:spcPct val="0"/>
        </a:spcAft>
        <a:defRPr sz="4400">
          <a:solidFill>
            <a:schemeClr val="tx2"/>
          </a:solidFill>
          <a:latin typeface="Times New Roman" pitchFamily="18" charset="0"/>
          <a:cs typeface="Arial" pitchFamily="34" charset="0"/>
        </a:defRPr>
      </a:lvl3pPr>
      <a:lvl4pPr algn="ctr" rtl="0" fontAlgn="base">
        <a:spcBef>
          <a:spcPct val="0"/>
        </a:spcBef>
        <a:spcAft>
          <a:spcPct val="0"/>
        </a:spcAft>
        <a:defRPr sz="4400">
          <a:solidFill>
            <a:schemeClr val="tx2"/>
          </a:solidFill>
          <a:latin typeface="Times New Roman" pitchFamily="18" charset="0"/>
          <a:cs typeface="Arial" pitchFamily="34" charset="0"/>
        </a:defRPr>
      </a:lvl4pPr>
      <a:lvl5pPr algn="ctr" rtl="0" fontAlgn="base">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ADF80D47-083C-43B8-8D53-255D6F11C194}" type="datetimeFigureOut">
              <a:rPr lang="en-US"/>
              <a:pPr>
                <a:defRPr/>
              </a:pPr>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C05944C1-67F9-423A-978D-F22C275BECC2}" type="slidenum">
              <a:rPr lang="en-US"/>
              <a:pPr>
                <a:defRPr/>
              </a:pPr>
              <a:t>‹#›</a:t>
            </a:fld>
            <a:endParaRPr lang="en-US"/>
          </a:p>
        </p:txBody>
      </p:sp>
    </p:spTree>
    <p:extLst>
      <p:ext uri="{BB962C8B-B14F-4D97-AF65-F5344CB8AC3E}">
        <p14:creationId xmlns:p14="http://schemas.microsoft.com/office/powerpoint/2010/main" val="141854865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370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370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6B32280C-C509-478A-8EFF-B892784417B8}"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9770097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77C2562-8582-4A28-AC65-3E2283E588CF}"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404825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73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73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solidFill>
                  <a:schemeClr val="tx1"/>
                </a:solidFill>
              </a:defRPr>
            </a:lvl1pPr>
          </a:lstStyle>
          <a:p>
            <a:pPr eaLnBrk="0" fontAlgn="base" hangingPunct="0">
              <a:spcBef>
                <a:spcPct val="0"/>
              </a:spcBef>
              <a:spcAft>
                <a:spcPct val="0"/>
              </a:spcAft>
            </a:pPr>
            <a:endParaRPr lang="en-US" smtClean="0">
              <a:solidFill>
                <a:srgbClr val="000000"/>
              </a:solidFill>
            </a:endParaRPr>
          </a:p>
        </p:txBody>
      </p:sp>
      <p:sp>
        <p:nvSpPr>
          <p:cNvPr id="6973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solidFill>
                  <a:schemeClr val="tx1"/>
                </a:solidFill>
              </a:defRPr>
            </a:lvl1pPr>
          </a:lstStyle>
          <a:p>
            <a:pPr algn="ctr" eaLnBrk="0" fontAlgn="base" hangingPunct="0">
              <a:spcBef>
                <a:spcPct val="0"/>
              </a:spcBef>
              <a:spcAft>
                <a:spcPct val="0"/>
              </a:spcAft>
            </a:pPr>
            <a:endParaRPr lang="en-US" smtClean="0">
              <a:solidFill>
                <a:srgbClr val="000000"/>
              </a:solidFill>
            </a:endParaRPr>
          </a:p>
        </p:txBody>
      </p:sp>
      <p:sp>
        <p:nvSpPr>
          <p:cNvPr id="69735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solidFill>
                  <a:schemeClr val="tx1"/>
                </a:solidFill>
              </a:defRPr>
            </a:lvl1pPr>
          </a:lstStyle>
          <a:p>
            <a:pPr eaLnBrk="0" fontAlgn="base" hangingPunct="0">
              <a:spcBef>
                <a:spcPct val="0"/>
              </a:spcBef>
              <a:spcAft>
                <a:spcPct val="0"/>
              </a:spcAft>
            </a:pPr>
            <a:fld id="{55B4CF68-9B67-4161-9A26-408C559E51B7}"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86182327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pitchFamily="34" charset="0"/>
        </a:defRPr>
      </a:lvl2pPr>
      <a:lvl3pPr algn="ctr" rtl="0" fontAlgn="base">
        <a:spcBef>
          <a:spcPct val="0"/>
        </a:spcBef>
        <a:spcAft>
          <a:spcPct val="0"/>
        </a:spcAft>
        <a:defRPr sz="4400">
          <a:solidFill>
            <a:schemeClr val="tx2"/>
          </a:solidFill>
          <a:latin typeface="Times New Roman" pitchFamily="18" charset="0"/>
          <a:cs typeface="Arial" pitchFamily="34" charset="0"/>
        </a:defRPr>
      </a:lvl3pPr>
      <a:lvl4pPr algn="ctr" rtl="0" fontAlgn="base">
        <a:spcBef>
          <a:spcPct val="0"/>
        </a:spcBef>
        <a:spcAft>
          <a:spcPct val="0"/>
        </a:spcAft>
        <a:defRPr sz="4400">
          <a:solidFill>
            <a:schemeClr val="tx2"/>
          </a:solidFill>
          <a:latin typeface="Times New Roman" pitchFamily="18" charset="0"/>
          <a:cs typeface="Arial" pitchFamily="34" charset="0"/>
        </a:defRPr>
      </a:lvl4pPr>
      <a:lvl5pPr algn="ctr" rtl="0" fontAlgn="base">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1400">
                <a:solidFill>
                  <a:schemeClr val="tx1"/>
                </a:solidFill>
              </a:defRPr>
            </a:lvl1pPr>
          </a:lstStyle>
          <a:p>
            <a:pPr fontAlgn="base">
              <a:spcBef>
                <a:spcPct val="0"/>
              </a:spcBef>
              <a:spcAft>
                <a:spcPct val="0"/>
              </a:spcAft>
              <a:defRPr/>
            </a:pPr>
            <a:endParaRPr lang="en-US">
              <a:solidFill>
                <a:srgbClr val="000000"/>
              </a:solidFill>
            </a:endParaRPr>
          </a:p>
        </p:txBody>
      </p:sp>
      <p:sp>
        <p:nvSpPr>
          <p:cNvPr id="65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solidFill>
                  <a:schemeClr val="tx1"/>
                </a:solidFill>
              </a:defRPr>
            </a:lvl1pPr>
          </a:lstStyle>
          <a:p>
            <a:pPr algn="ctr" fontAlgn="base">
              <a:spcBef>
                <a:spcPct val="0"/>
              </a:spcBef>
              <a:spcAft>
                <a:spcPct val="0"/>
              </a:spcAft>
              <a:defRPr/>
            </a:pPr>
            <a:endParaRPr lang="en-US">
              <a:solidFill>
                <a:srgbClr val="000000"/>
              </a:solidFill>
            </a:endParaRPr>
          </a:p>
        </p:txBody>
      </p:sp>
      <p:sp>
        <p:nvSpPr>
          <p:cNvPr id="65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solidFill>
                  <a:schemeClr val="tx1"/>
                </a:solidFill>
              </a:defRPr>
            </a:lvl1pPr>
          </a:lstStyle>
          <a:p>
            <a:pPr fontAlgn="base">
              <a:spcBef>
                <a:spcPct val="0"/>
              </a:spcBef>
              <a:spcAft>
                <a:spcPct val="0"/>
              </a:spcAft>
              <a:defRPr/>
            </a:pPr>
            <a:fld id="{57A4CB8F-892D-4B1F-8F27-F7D3B0B9A7F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3807140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
        <p:nvSpPr>
          <p:cNvPr id="1638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638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400">
                <a:solidFill>
                  <a:srgbClr val="009999"/>
                </a:solidFill>
                <a:latin typeface="+mn-lt"/>
              </a:defRPr>
            </a:lvl1pPr>
          </a:lstStyle>
          <a:p>
            <a:pPr fontAlgn="base">
              <a:spcBef>
                <a:spcPct val="0"/>
              </a:spcBef>
              <a:spcAft>
                <a:spcPct val="0"/>
              </a:spcAft>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kumimoji="0" sz="1400">
                <a:solidFill>
                  <a:srgbClr val="009999"/>
                </a:solidFill>
                <a:latin typeface="+mn-lt"/>
              </a:defRPr>
            </a:lvl1pPr>
          </a:lstStyle>
          <a:p>
            <a:pPr fontAlgn="base">
              <a:spcBef>
                <a:spcPct val="0"/>
              </a:spcBef>
              <a:spcAft>
                <a:spcPct val="0"/>
              </a:spcAft>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400">
                <a:solidFill>
                  <a:srgbClr val="009999"/>
                </a:solidFill>
                <a:latin typeface="+mn-lt"/>
              </a:defRPr>
            </a:lvl1pPr>
          </a:lstStyle>
          <a:p>
            <a:pPr fontAlgn="base">
              <a:spcBef>
                <a:spcPct val="0"/>
              </a:spcBef>
              <a:spcAft>
                <a:spcPct val="0"/>
              </a:spcAft>
              <a:defRPr/>
            </a:pPr>
            <a:fld id="{E3042F86-77C7-42C8-9586-B9234857E176}" type="slidenum">
              <a:rPr lang="en-US"/>
              <a:pPr fontAlgn="base">
                <a:spcBef>
                  <a:spcPct val="0"/>
                </a:spcBef>
                <a:spcAft>
                  <a:spcPct val="0"/>
                </a:spcAft>
                <a:defRPr/>
              </a:pPr>
              <a:t>‹#›</a:t>
            </a:fld>
            <a:endParaRPr lang="en-US"/>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Tree>
    <p:extLst>
      <p:ext uri="{BB962C8B-B14F-4D97-AF65-F5344CB8AC3E}">
        <p14:creationId xmlns:p14="http://schemas.microsoft.com/office/powerpoint/2010/main" val="754442919"/>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9.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5.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5.xml"/><Relationship Id="rId4" Type="http://schemas.openxmlformats.org/officeDocument/2006/relationships/hyperlink" Target="http://hydrology.usu.edu/taude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hydrology.usu.edu/taudem/taudem5.0/TauDEM_Tools.chm" TargetMode="External"/><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91.xml"/><Relationship Id="rId7" Type="http://schemas.openxmlformats.org/officeDocument/2006/relationships/image" Target="../media/image33.png"/><Relationship Id="rId2" Type="http://schemas.openxmlformats.org/officeDocument/2006/relationships/vmlDrawing" Target="../drawings/vmlDrawing4.vml"/><Relationship Id="rId1" Type="http://schemas.openxmlformats.org/officeDocument/2006/relationships/themeOverride" Target="../theme/themeOverride9.xml"/><Relationship Id="rId6" Type="http://schemas.openxmlformats.org/officeDocument/2006/relationships/image" Target="../media/image32.png"/><Relationship Id="rId11" Type="http://schemas.openxmlformats.org/officeDocument/2006/relationships/image" Target="../media/image30.wmf"/><Relationship Id="rId5" Type="http://schemas.openxmlformats.org/officeDocument/2006/relationships/image" Target="../media/image31.png"/><Relationship Id="rId10" Type="http://schemas.openxmlformats.org/officeDocument/2006/relationships/oleObject" Target="../embeddings/oleObject5.bin"/><Relationship Id="rId4" Type="http://schemas.openxmlformats.org/officeDocument/2006/relationships/notesSlide" Target="../notesSlides/notesSlide6.xml"/><Relationship Id="rId9" Type="http://schemas.openxmlformats.org/officeDocument/2006/relationships/image" Target="../media/image13.wmf"/></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image" Target="../media/image30.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98.xml"/><Relationship Id="rId5" Type="http://schemas.openxmlformats.org/officeDocument/2006/relationships/image" Target="../media/image41.png"/><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0.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8.xml"/><Relationship Id="rId1" Type="http://schemas.openxmlformats.org/officeDocument/2006/relationships/themeOverride" Target="../theme/themeOverride10.xml"/></Relationships>
</file>

<file path=ppt/slides/_rels/slide29.xml.rels><?xml version="1.0" encoding="UTF-8" standalone="yes"?>
<Relationships xmlns="http://schemas.openxmlformats.org/package/2006/relationships"><Relationship Id="rId3" Type="http://schemas.openxmlformats.org/officeDocument/2006/relationships/hyperlink" Target="http://www.neng.usu.edu/cee/faculty/dtarb/96wr03137.pdf" TargetMode="External"/><Relationship Id="rId2" Type="http://schemas.openxmlformats.org/officeDocument/2006/relationships/hyperlink" Target="http://www.neng.usu.edu/cee/faculty/dtarb/hp91.pdf" TargetMode="External"/><Relationship Id="rId1" Type="http://schemas.openxmlformats.org/officeDocument/2006/relationships/slideLayout" Target="../slideLayouts/slideLayout104.xml"/><Relationship Id="rId4" Type="http://schemas.openxmlformats.org/officeDocument/2006/relationships/hyperlink" Target="http://www.mssanz.org.au/modsim09/F4/tarboton_F4.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05.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2.xml"/><Relationship Id="rId7" Type="http://schemas.openxmlformats.org/officeDocument/2006/relationships/oleObject" Target="../embeddings/Microsoft_Excel_97-2003_Worksheet2.xls"/><Relationship Id="rId2" Type="http://schemas.openxmlformats.org/officeDocument/2006/relationships/slideLayout" Target="../slideLayouts/slideLayout63.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slide" Target="slide22.xml"/></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75.xml"/><Relationship Id="rId7" Type="http://schemas.openxmlformats.org/officeDocument/2006/relationships/oleObject" Target="../embeddings/oleObject3.bin"/><Relationship Id="rId2" Type="http://schemas.openxmlformats.org/officeDocument/2006/relationships/vmlDrawing" Target="../drawings/vmlDrawing3.vml"/><Relationship Id="rId1" Type="http://schemas.openxmlformats.org/officeDocument/2006/relationships/themeOverride" Target="../theme/themeOverride4.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14338" y="53975"/>
            <a:ext cx="8415763" cy="1384300"/>
          </a:xfrm>
          <a:ln w="15875"/>
        </p:spPr>
        <p:txBody>
          <a:bodyPr>
            <a:normAutofit fontScale="90000"/>
          </a:bodyPr>
          <a:lstStyle/>
          <a:p>
            <a:pPr>
              <a:lnSpc>
                <a:spcPct val="100000"/>
              </a:lnSpc>
              <a:defRPr/>
            </a:pPr>
            <a:r>
              <a:rPr lang="en-US" sz="4400" dirty="0" smtClean="0"/>
              <a:t>Terrain Analysis Using Digital Elevation Models (</a:t>
            </a:r>
            <a:r>
              <a:rPr lang="en-US" sz="4400" dirty="0" err="1" smtClean="0"/>
              <a:t>TauDEM</a:t>
            </a:r>
            <a:r>
              <a:rPr lang="en-US" sz="4400" dirty="0" smtClean="0"/>
              <a:t>)</a:t>
            </a:r>
            <a:endParaRPr lang="en-US" sz="4400" dirty="0"/>
          </a:p>
        </p:txBody>
      </p:sp>
      <p:sp>
        <p:nvSpPr>
          <p:cNvPr id="3" name="Subtitle 2"/>
          <p:cNvSpPr>
            <a:spLocks noGrp="1"/>
          </p:cNvSpPr>
          <p:nvPr>
            <p:ph type="subTitle" idx="1"/>
          </p:nvPr>
        </p:nvSpPr>
        <p:spPr>
          <a:xfrm>
            <a:off x="838200" y="1444910"/>
            <a:ext cx="7543800" cy="5174254"/>
          </a:xfrm>
        </p:spPr>
        <p:txBody>
          <a:bodyPr>
            <a:noAutofit/>
          </a:bodyPr>
          <a:lstStyle/>
          <a:p>
            <a:pPr>
              <a:defRPr/>
            </a:pPr>
            <a:r>
              <a:rPr lang="en-US" dirty="0" smtClean="0">
                <a:solidFill>
                  <a:schemeClr val="tx2"/>
                </a:solidFill>
              </a:rPr>
              <a:t>Learning Objectives</a:t>
            </a:r>
            <a:endParaRPr lang="en-US" dirty="0" smtClean="0">
              <a:solidFill>
                <a:schemeClr val="tx2"/>
              </a:solidFill>
            </a:endParaRPr>
          </a:p>
          <a:p>
            <a:pPr algn="l">
              <a:defRPr/>
            </a:pPr>
            <a:r>
              <a:rPr lang="en-US" sz="2400" dirty="0">
                <a:solidFill>
                  <a:schemeClr val="tx2"/>
                </a:solidFill>
              </a:rPr>
              <a:t>To be able to delineate watersheds as the basic hydrologic model elements from Digital Elevation Models using Geographic Information Systems tools and to use this information in Hydrologic Analyses</a:t>
            </a:r>
          </a:p>
          <a:p>
            <a:pPr marL="800100" lvl="1" indent="-342900" algn="l">
              <a:buFont typeface="Arial" pitchFamily="34" charset="0"/>
              <a:buChar char="•"/>
              <a:defRPr/>
            </a:pPr>
            <a:r>
              <a:rPr lang="en-US" sz="2400" dirty="0" err="1">
                <a:solidFill>
                  <a:schemeClr val="tx2"/>
                </a:solidFill>
              </a:rPr>
              <a:t>TauDEM</a:t>
            </a:r>
            <a:endParaRPr lang="en-US" sz="2400" dirty="0">
              <a:solidFill>
                <a:schemeClr val="tx2"/>
              </a:solidFill>
            </a:endParaRPr>
          </a:p>
          <a:p>
            <a:pPr marL="800100" lvl="1" indent="-342900" algn="l">
              <a:buFont typeface="Arial" pitchFamily="34" charset="0"/>
              <a:buChar char="•"/>
              <a:defRPr/>
            </a:pPr>
            <a:r>
              <a:rPr lang="en-US" sz="2400" dirty="0">
                <a:solidFill>
                  <a:schemeClr val="tx2"/>
                </a:solidFill>
              </a:rPr>
              <a:t>Raster Calculation</a:t>
            </a:r>
          </a:p>
        </p:txBody>
      </p:sp>
    </p:spTree>
    <p:extLst>
      <p:ext uri="{BB962C8B-B14F-4D97-AF65-F5344CB8AC3E}">
        <p14:creationId xmlns:p14="http://schemas.microsoft.com/office/powerpoint/2010/main" val="1943274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346" name="Group 84"/>
          <p:cNvGrpSpPr>
            <a:grpSpLocks/>
          </p:cNvGrpSpPr>
          <p:nvPr/>
        </p:nvGrpSpPr>
        <p:grpSpPr bwMode="auto">
          <a:xfrm>
            <a:off x="350838" y="1385888"/>
            <a:ext cx="3878262" cy="3743325"/>
            <a:chOff x="3456" y="1536"/>
            <a:chExt cx="1963" cy="1926"/>
          </a:xfrm>
        </p:grpSpPr>
        <p:grpSp>
          <p:nvGrpSpPr>
            <p:cNvPr id="57427" name="Group 85"/>
            <p:cNvGrpSpPr>
              <a:grpSpLocks/>
            </p:cNvGrpSpPr>
            <p:nvPr/>
          </p:nvGrpSpPr>
          <p:grpSpPr bwMode="auto">
            <a:xfrm>
              <a:off x="3456" y="1536"/>
              <a:ext cx="1963" cy="1926"/>
              <a:chOff x="1877" y="1152"/>
              <a:chExt cx="1971" cy="1776"/>
            </a:xfrm>
          </p:grpSpPr>
          <p:sp>
            <p:nvSpPr>
              <p:cNvPr id="57453"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4"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5"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6"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7"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8"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9"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0"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1"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2"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3"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4"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5"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6"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7"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8"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9"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0"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1"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2"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3"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4"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5"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6"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7"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grpSp>
        <p:sp>
          <p:nvSpPr>
            <p:cNvPr id="57428"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29"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0"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1"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2"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3"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4"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5"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a:t>
              </a:r>
            </a:p>
          </p:txBody>
        </p:sp>
        <p:sp>
          <p:nvSpPr>
            <p:cNvPr id="57436"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7"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8"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9"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40"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41"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42"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3</a:t>
              </a:r>
            </a:p>
          </p:txBody>
        </p:sp>
        <p:sp>
          <p:nvSpPr>
            <p:cNvPr id="57443"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3</a:t>
              </a:r>
            </a:p>
          </p:txBody>
        </p:sp>
        <p:sp>
          <p:nvSpPr>
            <p:cNvPr id="57444"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3</a:t>
              </a:r>
            </a:p>
          </p:txBody>
        </p:sp>
        <p:sp>
          <p:nvSpPr>
            <p:cNvPr id="57445"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11</a:t>
              </a:r>
            </a:p>
          </p:txBody>
        </p:sp>
        <p:sp>
          <p:nvSpPr>
            <p:cNvPr id="57446"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a:t>
              </a:r>
            </a:p>
          </p:txBody>
        </p:sp>
        <p:sp>
          <p:nvSpPr>
            <p:cNvPr id="57447"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48"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a:t>
              </a:r>
            </a:p>
          </p:txBody>
        </p:sp>
        <p:sp>
          <p:nvSpPr>
            <p:cNvPr id="57449"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5</a:t>
              </a:r>
            </a:p>
          </p:txBody>
        </p:sp>
        <p:sp>
          <p:nvSpPr>
            <p:cNvPr id="57450"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15</a:t>
              </a:r>
            </a:p>
          </p:txBody>
        </p:sp>
        <p:sp>
          <p:nvSpPr>
            <p:cNvPr id="57451"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20</a:t>
              </a:r>
            </a:p>
          </p:txBody>
        </p:sp>
        <p:sp>
          <p:nvSpPr>
            <p:cNvPr id="57452"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a:t>
              </a:r>
            </a:p>
          </p:txBody>
        </p:sp>
      </p:grpSp>
      <p:sp>
        <p:nvSpPr>
          <p:cNvPr id="57347" name="Rectangle 136"/>
          <p:cNvSpPr>
            <a:spLocks noChangeArrowheads="1"/>
          </p:cNvSpPr>
          <p:nvPr/>
        </p:nvSpPr>
        <p:spPr bwMode="auto">
          <a:xfrm>
            <a:off x="508000" y="5546725"/>
            <a:ext cx="7988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2800" dirty="0">
                <a:solidFill>
                  <a:srgbClr val="000099"/>
                </a:solidFill>
                <a:latin typeface="Calibri" pitchFamily="34" charset="0"/>
                <a:cs typeface="Calibri" pitchFamily="34" charset="0"/>
              </a:rPr>
              <a:t>The area draining each grid cell includes the grid cell </a:t>
            </a:r>
            <a:r>
              <a:rPr lang="en-US" sz="2800" dirty="0" smtClean="0">
                <a:solidFill>
                  <a:srgbClr val="000099"/>
                </a:solidFill>
                <a:latin typeface="Calibri" pitchFamily="34" charset="0"/>
                <a:cs typeface="Calibri" pitchFamily="34" charset="0"/>
              </a:rPr>
              <a:t>itself.</a:t>
            </a:r>
            <a:endParaRPr lang="en-US" sz="2800" dirty="0">
              <a:solidFill>
                <a:srgbClr val="000099"/>
              </a:solidFill>
              <a:latin typeface="Calibri" pitchFamily="34" charset="0"/>
              <a:cs typeface="Calibri" pitchFamily="34" charset="0"/>
            </a:endParaRPr>
          </a:p>
        </p:txBody>
      </p:sp>
      <p:grpSp>
        <p:nvGrpSpPr>
          <p:cNvPr id="57348" name="Group 137"/>
          <p:cNvGrpSpPr>
            <a:grpSpLocks/>
          </p:cNvGrpSpPr>
          <p:nvPr/>
        </p:nvGrpSpPr>
        <p:grpSpPr bwMode="auto">
          <a:xfrm>
            <a:off x="4786313" y="1400175"/>
            <a:ext cx="3821112" cy="3984625"/>
            <a:chOff x="4786313" y="1565275"/>
            <a:chExt cx="3821112" cy="3984625"/>
          </a:xfrm>
        </p:grpSpPr>
        <p:grpSp>
          <p:nvGrpSpPr>
            <p:cNvPr id="57350" name="Group 5"/>
            <p:cNvGrpSpPr>
              <a:grpSpLocks/>
            </p:cNvGrpSpPr>
            <p:nvPr/>
          </p:nvGrpSpPr>
          <p:grpSpPr bwMode="auto">
            <a:xfrm>
              <a:off x="4792663" y="1565275"/>
              <a:ext cx="3814762" cy="3744373"/>
              <a:chOff x="1877" y="1152"/>
              <a:chExt cx="1971" cy="1776"/>
            </a:xfrm>
          </p:grpSpPr>
          <p:sp>
            <p:nvSpPr>
              <p:cNvPr id="57402"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3"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4"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5"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6"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7"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8"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9"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0"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1"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2"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3"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4"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5"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6"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7"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8"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9"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0"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1"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2"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3"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4"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5"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6"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grpSp>
        <p:sp>
          <p:nvSpPr>
            <p:cNvPr id="57351"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2"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3"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4"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5"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6"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7"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8"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9"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0"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1"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2"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3"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4"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5"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6"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7"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8"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9"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0"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1"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2"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3"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4"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5"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6"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7"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8"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9"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0"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1"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2</a:t>
              </a:r>
            </a:p>
          </p:txBody>
        </p:sp>
        <p:sp>
          <p:nvSpPr>
            <p:cNvPr id="57382"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3"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4"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5"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6"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7"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8"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3</a:t>
              </a:r>
            </a:p>
          </p:txBody>
        </p:sp>
        <p:sp>
          <p:nvSpPr>
            <p:cNvPr id="57389"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3</a:t>
              </a:r>
            </a:p>
          </p:txBody>
        </p:sp>
        <p:sp>
          <p:nvSpPr>
            <p:cNvPr id="57390"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3</a:t>
              </a:r>
            </a:p>
          </p:txBody>
        </p:sp>
        <p:sp>
          <p:nvSpPr>
            <p:cNvPr id="57391"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11</a:t>
              </a:r>
            </a:p>
          </p:txBody>
        </p:sp>
        <p:sp>
          <p:nvSpPr>
            <p:cNvPr id="57392"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2</a:t>
              </a:r>
            </a:p>
          </p:txBody>
        </p:sp>
        <p:sp>
          <p:nvSpPr>
            <p:cNvPr id="57393"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94"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5</a:t>
              </a:r>
            </a:p>
          </p:txBody>
        </p:sp>
        <p:sp>
          <p:nvSpPr>
            <p:cNvPr id="57395"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2</a:t>
              </a:r>
            </a:p>
          </p:txBody>
        </p:sp>
        <p:sp>
          <p:nvSpPr>
            <p:cNvPr id="57398"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2</a:t>
              </a:r>
            </a:p>
          </p:txBody>
        </p:sp>
        <p:sp>
          <p:nvSpPr>
            <p:cNvPr id="57399"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000099"/>
                  </a:solidFill>
                </a:rPr>
                <a:t>20</a:t>
              </a:r>
            </a:p>
          </p:txBody>
        </p:sp>
        <p:sp>
          <p:nvSpPr>
            <p:cNvPr id="57401"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15</a:t>
              </a:r>
            </a:p>
          </p:txBody>
        </p:sp>
      </p:grpSp>
      <p:sp>
        <p:nvSpPr>
          <p:cNvPr id="57349" name="Rectangle 139"/>
          <p:cNvSpPr>
            <a:spLocks noChangeArrowheads="1"/>
          </p:cNvSpPr>
          <p:nvPr/>
        </p:nvSpPr>
        <p:spPr bwMode="auto">
          <a:xfrm>
            <a:off x="431572" y="392113"/>
            <a:ext cx="8280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000" dirty="0" smtClean="0">
                <a:solidFill>
                  <a:srgbClr val="000000"/>
                </a:solidFill>
                <a:latin typeface="Calibri" pitchFamily="34" charset="0"/>
                <a:cs typeface="Calibri" pitchFamily="34" charset="0"/>
              </a:rPr>
              <a:t>Contributing Area (Flow Accumulation)</a:t>
            </a:r>
          </a:p>
        </p:txBody>
      </p:sp>
    </p:spTree>
    <p:extLst>
      <p:ext uri="{BB962C8B-B14F-4D97-AF65-F5344CB8AC3E}">
        <p14:creationId xmlns:p14="http://schemas.microsoft.com/office/powerpoint/2010/main" val="1411346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787010"/>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grpSp>
        <p:sp>
          <p:nvSpPr>
            <p:cNvPr id="69720" name="Text Box 103"/>
            <p:cNvSpPr txBox="1">
              <a:spLocks noChangeArrowheads="1"/>
            </p:cNvSpPr>
            <p:nvPr/>
          </p:nvSpPr>
          <p:spPr bwMode="auto">
            <a:xfrm>
              <a:off x="5651500" y="2438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1" name="Text Box 104"/>
            <p:cNvSpPr txBox="1">
              <a:spLocks noChangeArrowheads="1"/>
            </p:cNvSpPr>
            <p:nvPr/>
          </p:nvSpPr>
          <p:spPr bwMode="auto">
            <a:xfrm>
              <a:off x="6308725" y="2438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2" name="Text Box 105"/>
            <p:cNvSpPr txBox="1">
              <a:spLocks noChangeArrowheads="1"/>
            </p:cNvSpPr>
            <p:nvPr/>
          </p:nvSpPr>
          <p:spPr bwMode="auto">
            <a:xfrm>
              <a:off x="8123238" y="245903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3" name="Text Box 106"/>
            <p:cNvSpPr txBox="1">
              <a:spLocks noChangeArrowheads="1"/>
            </p:cNvSpPr>
            <p:nvPr/>
          </p:nvSpPr>
          <p:spPr bwMode="auto">
            <a:xfrm>
              <a:off x="6886575" y="2438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4" name="Text Box 107"/>
            <p:cNvSpPr txBox="1">
              <a:spLocks noChangeArrowheads="1"/>
            </p:cNvSpPr>
            <p:nvPr/>
          </p:nvSpPr>
          <p:spPr bwMode="auto">
            <a:xfrm>
              <a:off x="7505700" y="2438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5" name="Text Box 108"/>
            <p:cNvSpPr txBox="1">
              <a:spLocks noChangeArrowheads="1"/>
            </p:cNvSpPr>
            <p:nvPr/>
          </p:nvSpPr>
          <p:spPr bwMode="auto">
            <a:xfrm>
              <a:off x="5651500" y="30273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6" name="Text Box 109"/>
            <p:cNvSpPr txBox="1">
              <a:spLocks noChangeArrowheads="1"/>
            </p:cNvSpPr>
            <p:nvPr/>
          </p:nvSpPr>
          <p:spPr bwMode="auto">
            <a:xfrm>
              <a:off x="5632450" y="363378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7" name="Text Box 110"/>
            <p:cNvSpPr txBox="1">
              <a:spLocks noChangeArrowheads="1"/>
            </p:cNvSpPr>
            <p:nvPr/>
          </p:nvSpPr>
          <p:spPr bwMode="auto">
            <a:xfrm>
              <a:off x="5632450" y="4241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2</a:t>
              </a:r>
              <a:endParaRPr lang="en-US" b="1" dirty="0">
                <a:solidFill>
                  <a:srgbClr val="000000"/>
                </a:solidFill>
                <a:latin typeface="Calibri" pitchFamily="34" charset="0"/>
                <a:cs typeface="Calibri" pitchFamily="34" charset="0"/>
              </a:endParaRPr>
            </a:p>
          </p:txBody>
        </p:sp>
        <p:sp>
          <p:nvSpPr>
            <p:cNvPr id="69728" name="Text Box 111"/>
            <p:cNvSpPr txBox="1">
              <a:spLocks noChangeArrowheads="1"/>
            </p:cNvSpPr>
            <p:nvPr/>
          </p:nvSpPr>
          <p:spPr bwMode="auto">
            <a:xfrm>
              <a:off x="5613400" y="48498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9" name="Text Box 112"/>
            <p:cNvSpPr txBox="1">
              <a:spLocks noChangeArrowheads="1"/>
            </p:cNvSpPr>
            <p:nvPr/>
          </p:nvSpPr>
          <p:spPr bwMode="auto">
            <a:xfrm>
              <a:off x="6269038" y="363378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0" name="Text Box 113"/>
            <p:cNvSpPr txBox="1">
              <a:spLocks noChangeArrowheads="1"/>
            </p:cNvSpPr>
            <p:nvPr/>
          </p:nvSpPr>
          <p:spPr bwMode="auto">
            <a:xfrm>
              <a:off x="6249988" y="4241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1" name="Text Box 114"/>
            <p:cNvSpPr txBox="1">
              <a:spLocks noChangeArrowheads="1"/>
            </p:cNvSpPr>
            <p:nvPr/>
          </p:nvSpPr>
          <p:spPr bwMode="auto">
            <a:xfrm>
              <a:off x="8123238" y="30464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2" name="Text Box 115"/>
            <p:cNvSpPr txBox="1">
              <a:spLocks noChangeArrowheads="1"/>
            </p:cNvSpPr>
            <p:nvPr/>
          </p:nvSpPr>
          <p:spPr bwMode="auto">
            <a:xfrm>
              <a:off x="8123238" y="4241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3" name="Text Box 116"/>
            <p:cNvSpPr txBox="1">
              <a:spLocks noChangeArrowheads="1"/>
            </p:cNvSpPr>
            <p:nvPr/>
          </p:nvSpPr>
          <p:spPr bwMode="auto">
            <a:xfrm>
              <a:off x="7505700" y="361473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4" name="Text Box 117"/>
            <p:cNvSpPr txBox="1">
              <a:spLocks noChangeArrowheads="1"/>
            </p:cNvSpPr>
            <p:nvPr/>
          </p:nvSpPr>
          <p:spPr bwMode="auto">
            <a:xfrm>
              <a:off x="6249988" y="30273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3</a:t>
              </a:r>
              <a:endParaRPr lang="en-US" b="1" dirty="0">
                <a:solidFill>
                  <a:srgbClr val="000000"/>
                </a:solidFill>
                <a:latin typeface="Calibri" pitchFamily="34" charset="0"/>
                <a:cs typeface="Calibri" pitchFamily="34" charset="0"/>
              </a:endParaRPr>
            </a:p>
          </p:txBody>
        </p:sp>
        <p:sp>
          <p:nvSpPr>
            <p:cNvPr id="69735" name="Text Box 118"/>
            <p:cNvSpPr txBox="1">
              <a:spLocks noChangeArrowheads="1"/>
            </p:cNvSpPr>
            <p:nvPr/>
          </p:nvSpPr>
          <p:spPr bwMode="auto">
            <a:xfrm>
              <a:off x="6886575" y="30273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3</a:t>
              </a:r>
              <a:endParaRPr lang="en-US" b="1" dirty="0">
                <a:solidFill>
                  <a:srgbClr val="000000"/>
                </a:solidFill>
                <a:latin typeface="Calibri" pitchFamily="34" charset="0"/>
                <a:cs typeface="Calibri" pitchFamily="34" charset="0"/>
              </a:endParaRPr>
            </a:p>
          </p:txBody>
        </p:sp>
        <p:sp>
          <p:nvSpPr>
            <p:cNvPr id="69736" name="Text Box 119"/>
            <p:cNvSpPr txBox="1">
              <a:spLocks noChangeArrowheads="1"/>
            </p:cNvSpPr>
            <p:nvPr/>
          </p:nvSpPr>
          <p:spPr bwMode="auto">
            <a:xfrm>
              <a:off x="7505700" y="30273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3</a:t>
              </a:r>
              <a:endParaRPr lang="en-US" b="1" dirty="0">
                <a:solidFill>
                  <a:srgbClr val="000000"/>
                </a:solidFill>
                <a:latin typeface="Calibri" pitchFamily="34" charset="0"/>
                <a:cs typeface="Calibri" pitchFamily="34" charset="0"/>
              </a:endParaRPr>
            </a:p>
          </p:txBody>
        </p:sp>
        <p:sp>
          <p:nvSpPr>
            <p:cNvPr id="69737" name="Text Box 120"/>
            <p:cNvSpPr txBox="1">
              <a:spLocks noChangeArrowheads="1"/>
            </p:cNvSpPr>
            <p:nvPr/>
          </p:nvSpPr>
          <p:spPr bwMode="auto">
            <a:xfrm>
              <a:off x="6867525" y="3633788"/>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11</a:t>
              </a:r>
              <a:endParaRPr lang="en-US" b="1" dirty="0">
                <a:solidFill>
                  <a:srgbClr val="000000"/>
                </a:solidFill>
                <a:latin typeface="Calibri" pitchFamily="34" charset="0"/>
                <a:cs typeface="Calibri" pitchFamily="34" charset="0"/>
              </a:endParaRPr>
            </a:p>
          </p:txBody>
        </p:sp>
        <p:sp>
          <p:nvSpPr>
            <p:cNvPr id="69738" name="Text Box 121"/>
            <p:cNvSpPr txBox="1">
              <a:spLocks noChangeArrowheads="1"/>
            </p:cNvSpPr>
            <p:nvPr/>
          </p:nvSpPr>
          <p:spPr bwMode="auto">
            <a:xfrm>
              <a:off x="8123238" y="361473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a:solidFill>
                    <a:srgbClr val="3333CC"/>
                  </a:solidFill>
                  <a:latin typeface="Calibri" pitchFamily="34" charset="0"/>
                  <a:cs typeface="Calibri" pitchFamily="34" charset="0"/>
                </a:rPr>
                <a:t>2</a:t>
              </a:r>
              <a:endParaRPr lang="en-US" b="1" dirty="0">
                <a:solidFill>
                  <a:srgbClr val="000000"/>
                </a:solidFill>
                <a:latin typeface="Calibri" pitchFamily="34" charset="0"/>
                <a:cs typeface="Calibri" pitchFamily="34" charset="0"/>
              </a:endParaRPr>
            </a:p>
          </p:txBody>
        </p:sp>
        <p:sp>
          <p:nvSpPr>
            <p:cNvPr id="69739" name="Text Box 122"/>
            <p:cNvSpPr txBox="1">
              <a:spLocks noChangeArrowheads="1"/>
            </p:cNvSpPr>
            <p:nvPr/>
          </p:nvSpPr>
          <p:spPr bwMode="auto">
            <a:xfrm>
              <a:off x="6886575" y="426085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40" name="Text Box 123"/>
            <p:cNvSpPr txBox="1">
              <a:spLocks noChangeArrowheads="1"/>
            </p:cNvSpPr>
            <p:nvPr/>
          </p:nvSpPr>
          <p:spPr bwMode="auto">
            <a:xfrm>
              <a:off x="8142288" y="4829175"/>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2</a:t>
              </a:r>
              <a:endParaRPr lang="en-US" b="1" dirty="0">
                <a:solidFill>
                  <a:srgbClr val="000000"/>
                </a:solidFill>
                <a:latin typeface="Calibri" pitchFamily="34" charset="0"/>
                <a:cs typeface="Calibri" pitchFamily="34" charset="0"/>
              </a:endParaRPr>
            </a:p>
          </p:txBody>
        </p:sp>
        <p:sp>
          <p:nvSpPr>
            <p:cNvPr id="69741" name="Text Box 124"/>
            <p:cNvSpPr txBox="1">
              <a:spLocks noChangeArrowheads="1"/>
            </p:cNvSpPr>
            <p:nvPr/>
          </p:nvSpPr>
          <p:spPr bwMode="auto">
            <a:xfrm>
              <a:off x="6230938" y="48498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5</a:t>
              </a:r>
              <a:endParaRPr lang="en-US" b="1" dirty="0">
                <a:solidFill>
                  <a:srgbClr val="000000"/>
                </a:solidFill>
                <a:latin typeface="Calibri" pitchFamily="34" charset="0"/>
                <a:cs typeface="Calibri" pitchFamily="34" charset="0"/>
              </a:endParaRPr>
            </a:p>
          </p:txBody>
        </p:sp>
        <p:sp>
          <p:nvSpPr>
            <p:cNvPr id="69742" name="Text Box 125"/>
            <p:cNvSpPr txBox="1">
              <a:spLocks noChangeArrowheads="1"/>
            </p:cNvSpPr>
            <p:nvPr/>
          </p:nvSpPr>
          <p:spPr bwMode="auto">
            <a:xfrm>
              <a:off x="7446963" y="4260850"/>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15</a:t>
              </a:r>
              <a:endParaRPr lang="en-US" b="1" dirty="0">
                <a:solidFill>
                  <a:srgbClr val="000000"/>
                </a:solidFill>
                <a:latin typeface="Calibri" pitchFamily="34" charset="0"/>
                <a:cs typeface="Calibri" pitchFamily="34" charset="0"/>
              </a:endParaRPr>
            </a:p>
          </p:txBody>
        </p:sp>
        <p:sp>
          <p:nvSpPr>
            <p:cNvPr id="69743" name="Text Box 126"/>
            <p:cNvSpPr txBox="1">
              <a:spLocks noChangeArrowheads="1"/>
            </p:cNvSpPr>
            <p:nvPr/>
          </p:nvSpPr>
          <p:spPr bwMode="auto">
            <a:xfrm>
              <a:off x="7446963" y="4849813"/>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20</a:t>
              </a:r>
              <a:endParaRPr lang="en-US" b="1" dirty="0">
                <a:solidFill>
                  <a:srgbClr val="000000"/>
                </a:solidFill>
                <a:latin typeface="Calibri" pitchFamily="34" charset="0"/>
                <a:cs typeface="Calibri" pitchFamily="34" charset="0"/>
              </a:endParaRPr>
            </a:p>
          </p:txBody>
        </p:sp>
        <p:sp>
          <p:nvSpPr>
            <p:cNvPr id="69744" name="Text Box 127"/>
            <p:cNvSpPr txBox="1">
              <a:spLocks noChangeArrowheads="1"/>
            </p:cNvSpPr>
            <p:nvPr/>
          </p:nvSpPr>
          <p:spPr bwMode="auto">
            <a:xfrm>
              <a:off x="6886575" y="48498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a:solidFill>
                    <a:srgbClr val="3333CC"/>
                  </a:solidFill>
                  <a:latin typeface="Calibri" pitchFamily="34" charset="0"/>
                  <a:cs typeface="Calibri" pitchFamily="34" charset="0"/>
                </a:rPr>
                <a:t>2</a:t>
              </a:r>
              <a:endParaRPr lang="en-US" b="1" dirty="0">
                <a:solidFill>
                  <a:srgbClr val="000000"/>
                </a:solidFill>
                <a:latin typeface="Calibri" pitchFamily="34" charset="0"/>
                <a:cs typeface="Calibri" pitchFamily="34" charset="0"/>
              </a:endParaRPr>
            </a:p>
          </p:txBody>
        </p:sp>
      </p:grpSp>
      <p:sp>
        <p:nvSpPr>
          <p:cNvPr id="69635" name="Text Box 128"/>
          <p:cNvSpPr txBox="1">
            <a:spLocks noChangeArrowheads="1"/>
          </p:cNvSpPr>
          <p:nvPr/>
        </p:nvSpPr>
        <p:spPr bwMode="auto">
          <a:xfrm>
            <a:off x="406400" y="1106611"/>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US" sz="3200" dirty="0">
                <a:solidFill>
                  <a:srgbClr val="FF3300"/>
                </a:solidFill>
                <a:latin typeface="Calibri" pitchFamily="34" charset="0"/>
                <a:cs typeface="Calibri" pitchFamily="34" charset="0"/>
              </a:rPr>
              <a:t>Flow Accumulation </a:t>
            </a:r>
            <a:br>
              <a:rPr lang="en-US" sz="3200" dirty="0">
                <a:solidFill>
                  <a:srgbClr val="FF3300"/>
                </a:solidFill>
                <a:latin typeface="Calibri" pitchFamily="34" charset="0"/>
                <a:cs typeface="Calibri" pitchFamily="34" charset="0"/>
              </a:rPr>
            </a:br>
            <a:r>
              <a:rPr lang="en-US" sz="3200" dirty="0">
                <a:solidFill>
                  <a:srgbClr val="FF3300"/>
                </a:solidFill>
                <a:latin typeface="Calibri" pitchFamily="34" charset="0"/>
                <a:cs typeface="Calibri" pitchFamily="34" charset="0"/>
              </a:rPr>
              <a:t>&gt; 10 Cell Threshold</a:t>
            </a:r>
          </a:p>
        </p:txBody>
      </p:sp>
      <p:grpSp>
        <p:nvGrpSpPr>
          <p:cNvPr id="69636" name="Group 134"/>
          <p:cNvGrpSpPr>
            <a:grpSpLocks noChangeAspect="1"/>
          </p:cNvGrpSpPr>
          <p:nvPr/>
        </p:nvGrpSpPr>
        <p:grpSpPr bwMode="auto">
          <a:xfrm>
            <a:off x="2034855" y="4000557"/>
            <a:ext cx="1245874" cy="1845753"/>
            <a:chOff x="4159653" y="3454396"/>
            <a:chExt cx="1536022" cy="2276003"/>
          </a:xfrm>
        </p:grpSpPr>
        <p:sp>
          <p:nvSpPr>
            <p:cNvPr id="69716" name="Rectangle 54"/>
            <p:cNvSpPr>
              <a:spLocks noChangeArrowheads="1"/>
            </p:cNvSpPr>
            <p:nvPr/>
          </p:nvSpPr>
          <p:spPr bwMode="auto">
            <a:xfrm>
              <a:off x="4159653" y="3454396"/>
              <a:ext cx="758421" cy="762449"/>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717" name="Rectangle 55"/>
            <p:cNvSpPr>
              <a:spLocks noChangeArrowheads="1"/>
            </p:cNvSpPr>
            <p:nvPr/>
          </p:nvSpPr>
          <p:spPr bwMode="auto">
            <a:xfrm>
              <a:off x="4918075" y="4971573"/>
              <a:ext cx="777600" cy="758826"/>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718" name="Rectangle 57"/>
            <p:cNvSpPr>
              <a:spLocks noChangeArrowheads="1"/>
            </p:cNvSpPr>
            <p:nvPr/>
          </p:nvSpPr>
          <p:spPr bwMode="auto">
            <a:xfrm>
              <a:off x="4918074" y="4219098"/>
              <a:ext cx="777601"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grpSp>
      <p:grpSp>
        <p:nvGrpSpPr>
          <p:cNvPr id="69637" name="Group 139"/>
          <p:cNvGrpSpPr>
            <a:grpSpLocks/>
          </p:cNvGrpSpPr>
          <p:nvPr/>
        </p:nvGrpSpPr>
        <p:grpSpPr bwMode="auto">
          <a:xfrm>
            <a:off x="5219700" y="2787010"/>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4" name="Text Box 53"/>
            <p:cNvSpPr txBox="1">
              <a:spLocks noChangeArrowheads="1"/>
            </p:cNvSpPr>
            <p:nvPr/>
          </p:nvSpPr>
          <p:spPr bwMode="auto">
            <a:xfrm>
              <a:off x="7353300" y="2260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5" name="Text Box 54"/>
            <p:cNvSpPr txBox="1">
              <a:spLocks noChangeArrowheads="1"/>
            </p:cNvSpPr>
            <p:nvPr/>
          </p:nvSpPr>
          <p:spPr bwMode="auto">
            <a:xfrm>
              <a:off x="7962900" y="2260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6" name="Text Box 55"/>
            <p:cNvSpPr txBox="1">
              <a:spLocks noChangeArrowheads="1"/>
            </p:cNvSpPr>
            <p:nvPr/>
          </p:nvSpPr>
          <p:spPr bwMode="auto">
            <a:xfrm>
              <a:off x="6438900" y="2260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7" name="Text Box 56"/>
            <p:cNvSpPr txBox="1">
              <a:spLocks noChangeArrowheads="1"/>
            </p:cNvSpPr>
            <p:nvPr/>
          </p:nvSpPr>
          <p:spPr bwMode="auto">
            <a:xfrm>
              <a:off x="5219700" y="2260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8" name="Text Box 57"/>
            <p:cNvSpPr txBox="1">
              <a:spLocks noChangeArrowheads="1"/>
            </p:cNvSpPr>
            <p:nvPr/>
          </p:nvSpPr>
          <p:spPr bwMode="auto">
            <a:xfrm>
              <a:off x="7962900" y="40132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9" name="Text Box 58"/>
            <p:cNvSpPr txBox="1">
              <a:spLocks noChangeArrowheads="1"/>
            </p:cNvSpPr>
            <p:nvPr/>
          </p:nvSpPr>
          <p:spPr bwMode="auto">
            <a:xfrm>
              <a:off x="5219700" y="4699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0" name="Text Box 59"/>
            <p:cNvSpPr txBox="1">
              <a:spLocks noChangeArrowheads="1"/>
            </p:cNvSpPr>
            <p:nvPr/>
          </p:nvSpPr>
          <p:spPr bwMode="auto">
            <a:xfrm>
              <a:off x="5219700" y="4089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a:t>
              </a:r>
              <a:endParaRPr lang="en-US" dirty="0">
                <a:solidFill>
                  <a:srgbClr val="3333CC"/>
                </a:solidFill>
                <a:latin typeface="Calibri" pitchFamily="34" charset="0"/>
                <a:cs typeface="Calibri" pitchFamily="34" charset="0"/>
              </a:endParaRPr>
            </a:p>
          </p:txBody>
        </p:sp>
        <p:sp>
          <p:nvSpPr>
            <p:cNvPr id="69671" name="Text Box 60"/>
            <p:cNvSpPr txBox="1">
              <a:spLocks noChangeArrowheads="1"/>
            </p:cNvSpPr>
            <p:nvPr/>
          </p:nvSpPr>
          <p:spPr bwMode="auto">
            <a:xfrm>
              <a:off x="5219700" y="3556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2" name="Text Box 61"/>
            <p:cNvSpPr txBox="1">
              <a:spLocks noChangeArrowheads="1"/>
            </p:cNvSpPr>
            <p:nvPr/>
          </p:nvSpPr>
          <p:spPr bwMode="auto">
            <a:xfrm>
              <a:off x="5219700" y="28702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3" name="Text Box 62"/>
            <p:cNvSpPr txBox="1">
              <a:spLocks noChangeArrowheads="1"/>
            </p:cNvSpPr>
            <p:nvPr/>
          </p:nvSpPr>
          <p:spPr bwMode="auto">
            <a:xfrm>
              <a:off x="5829300" y="3479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4" name="Text Box 63"/>
            <p:cNvSpPr txBox="1">
              <a:spLocks noChangeArrowheads="1"/>
            </p:cNvSpPr>
            <p:nvPr/>
          </p:nvSpPr>
          <p:spPr bwMode="auto">
            <a:xfrm>
              <a:off x="5829300" y="4165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5" name="Text Box 64"/>
            <p:cNvSpPr txBox="1">
              <a:spLocks noChangeArrowheads="1"/>
            </p:cNvSpPr>
            <p:nvPr/>
          </p:nvSpPr>
          <p:spPr bwMode="auto">
            <a:xfrm>
              <a:off x="7318375" y="342265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6" name="Text Box 65"/>
            <p:cNvSpPr txBox="1">
              <a:spLocks noChangeArrowheads="1"/>
            </p:cNvSpPr>
            <p:nvPr/>
          </p:nvSpPr>
          <p:spPr bwMode="auto">
            <a:xfrm>
              <a:off x="7962900" y="2794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7" name="Text Box 66"/>
            <p:cNvSpPr txBox="1">
              <a:spLocks noChangeArrowheads="1"/>
            </p:cNvSpPr>
            <p:nvPr/>
          </p:nvSpPr>
          <p:spPr bwMode="auto">
            <a:xfrm>
              <a:off x="6057900" y="2794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3</a:t>
              </a:r>
              <a:endParaRPr lang="en-US" dirty="0">
                <a:solidFill>
                  <a:srgbClr val="3333CC"/>
                </a:solidFill>
                <a:latin typeface="Calibri" pitchFamily="34" charset="0"/>
                <a:cs typeface="Calibri" pitchFamily="34" charset="0"/>
              </a:endParaRPr>
            </a:p>
          </p:txBody>
        </p:sp>
        <p:sp>
          <p:nvSpPr>
            <p:cNvPr id="69678" name="Text Box 67"/>
            <p:cNvSpPr txBox="1">
              <a:spLocks noChangeArrowheads="1"/>
            </p:cNvSpPr>
            <p:nvPr/>
          </p:nvSpPr>
          <p:spPr bwMode="auto">
            <a:xfrm>
              <a:off x="6743700" y="2794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3</a:t>
              </a:r>
              <a:endParaRPr lang="en-US" dirty="0">
                <a:solidFill>
                  <a:srgbClr val="3333CC"/>
                </a:solidFill>
                <a:latin typeface="Calibri" pitchFamily="34" charset="0"/>
                <a:cs typeface="Calibri" pitchFamily="34" charset="0"/>
              </a:endParaRPr>
            </a:p>
          </p:txBody>
        </p:sp>
        <p:sp>
          <p:nvSpPr>
            <p:cNvPr id="69679" name="Text Box 68"/>
            <p:cNvSpPr txBox="1">
              <a:spLocks noChangeArrowheads="1"/>
            </p:cNvSpPr>
            <p:nvPr/>
          </p:nvSpPr>
          <p:spPr bwMode="auto">
            <a:xfrm>
              <a:off x="7350125" y="28876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3</a:t>
              </a:r>
              <a:endParaRPr lang="en-US" dirty="0">
                <a:solidFill>
                  <a:srgbClr val="3333CC"/>
                </a:solidFill>
                <a:latin typeface="Calibri" pitchFamily="34" charset="0"/>
                <a:cs typeface="Calibri" pitchFamily="34" charset="0"/>
              </a:endParaRPr>
            </a:p>
          </p:txBody>
        </p:sp>
        <p:sp>
          <p:nvSpPr>
            <p:cNvPr id="69680" name="Text Box 70"/>
            <p:cNvSpPr txBox="1">
              <a:spLocks noChangeArrowheads="1"/>
            </p:cNvSpPr>
            <p:nvPr/>
          </p:nvSpPr>
          <p:spPr bwMode="auto">
            <a:xfrm>
              <a:off x="7986713" y="35163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a:t>
              </a:r>
              <a:endParaRPr lang="en-US" dirty="0">
                <a:solidFill>
                  <a:srgbClr val="3333CC"/>
                </a:solidFill>
                <a:latin typeface="Calibri" pitchFamily="34" charset="0"/>
                <a:cs typeface="Calibri" pitchFamily="34" charset="0"/>
              </a:endParaRPr>
            </a:p>
          </p:txBody>
        </p:sp>
        <p:sp>
          <p:nvSpPr>
            <p:cNvPr id="69681" name="Text Box 71"/>
            <p:cNvSpPr txBox="1">
              <a:spLocks noChangeArrowheads="1"/>
            </p:cNvSpPr>
            <p:nvPr/>
          </p:nvSpPr>
          <p:spPr bwMode="auto">
            <a:xfrm>
              <a:off x="6743700" y="4089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5</a:t>
              </a:r>
              <a:endParaRPr lang="en-US" dirty="0">
                <a:solidFill>
                  <a:srgbClr val="3333CC"/>
                </a:solidFill>
                <a:latin typeface="Calibri" pitchFamily="34" charset="0"/>
                <a:cs typeface="Calibri" pitchFamily="34" charset="0"/>
              </a:endParaRPr>
            </a:p>
          </p:txBody>
        </p:sp>
        <p:sp>
          <p:nvSpPr>
            <p:cNvPr id="69683" name="Text Box 74"/>
            <p:cNvSpPr txBox="1">
              <a:spLocks noChangeArrowheads="1"/>
            </p:cNvSpPr>
            <p:nvPr/>
          </p:nvSpPr>
          <p:spPr bwMode="auto">
            <a:xfrm>
              <a:off x="6819900" y="4622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a:t>
              </a:r>
              <a:endParaRPr lang="en-US" dirty="0">
                <a:solidFill>
                  <a:srgbClr val="3333CC"/>
                </a:solidFill>
                <a:latin typeface="Calibri" pitchFamily="34" charset="0"/>
                <a:cs typeface="Calibri" pitchFamily="34" charset="0"/>
              </a:endParaRPr>
            </a:p>
          </p:txBody>
        </p:sp>
        <p:sp>
          <p:nvSpPr>
            <p:cNvPr id="69684" name="Text Box 76"/>
            <p:cNvSpPr txBox="1">
              <a:spLocks noChangeArrowheads="1"/>
            </p:cNvSpPr>
            <p:nvPr/>
          </p:nvSpPr>
          <p:spPr bwMode="auto">
            <a:xfrm>
              <a:off x="7967663" y="475138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a:t>
              </a:r>
              <a:endParaRPr lang="en-US" dirty="0">
                <a:solidFill>
                  <a:srgbClr val="3333CC"/>
                </a:solidFill>
                <a:latin typeface="Calibri" pitchFamily="34" charset="0"/>
                <a:cs typeface="Calibri" pitchFamily="34" charset="0"/>
              </a:endParaRP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88" name="Text Box 69"/>
            <p:cNvSpPr txBox="1">
              <a:spLocks noChangeArrowheads="1"/>
            </p:cNvSpPr>
            <p:nvPr/>
          </p:nvSpPr>
          <p:spPr bwMode="auto">
            <a:xfrm>
              <a:off x="6438900" y="3632200"/>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11</a:t>
              </a:r>
              <a:endParaRPr lang="en-US" dirty="0">
                <a:solidFill>
                  <a:srgbClr val="3333CC"/>
                </a:solidFill>
                <a:latin typeface="Calibri" pitchFamily="34" charset="0"/>
                <a:cs typeface="Calibri" pitchFamily="34" charset="0"/>
              </a:endParaRPr>
            </a:p>
          </p:txBody>
        </p:sp>
        <p:sp>
          <p:nvSpPr>
            <p:cNvPr id="69689" name="Text Box 72"/>
            <p:cNvSpPr txBox="1">
              <a:spLocks noChangeArrowheads="1"/>
            </p:cNvSpPr>
            <p:nvPr/>
          </p:nvSpPr>
          <p:spPr bwMode="auto">
            <a:xfrm>
              <a:off x="7302500" y="4254500"/>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15</a:t>
              </a:r>
              <a:endParaRPr lang="en-US" dirty="0">
                <a:solidFill>
                  <a:srgbClr val="3333CC"/>
                </a:solidFill>
                <a:latin typeface="Calibri" pitchFamily="34" charset="0"/>
                <a:cs typeface="Calibri" pitchFamily="34" charset="0"/>
              </a:endParaRP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20</a:t>
              </a:r>
              <a:endParaRPr lang="en-US" dirty="0">
                <a:solidFill>
                  <a:srgbClr val="3333CC"/>
                </a:solidFill>
                <a:latin typeface="Calibri" pitchFamily="34" charset="0"/>
                <a:cs typeface="Calibri" pitchFamily="34" charset="0"/>
              </a:endParaRPr>
            </a:p>
          </p:txBody>
        </p:sp>
      </p:grpSp>
      <p:sp>
        <p:nvSpPr>
          <p:cNvPr id="69638" name="Rectangle 140"/>
          <p:cNvSpPr>
            <a:spLocks noChangeArrowheads="1"/>
          </p:cNvSpPr>
          <p:nvPr/>
        </p:nvSpPr>
        <p:spPr bwMode="auto">
          <a:xfrm>
            <a:off x="4792720" y="1126049"/>
            <a:ext cx="392517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sz="3200" dirty="0">
                <a:solidFill>
                  <a:srgbClr val="FF3300"/>
                </a:solidFill>
                <a:latin typeface="Calibri" pitchFamily="34" charset="0"/>
                <a:cs typeface="Calibri" pitchFamily="34" charset="0"/>
              </a:rPr>
              <a:t>Stream Network for 10 cell </a:t>
            </a:r>
            <a:r>
              <a:rPr lang="en-US" sz="3200" dirty="0" smtClean="0">
                <a:solidFill>
                  <a:srgbClr val="FF3300"/>
                </a:solidFill>
                <a:latin typeface="Calibri" pitchFamily="34" charset="0"/>
                <a:cs typeface="Calibri" pitchFamily="34" charset="0"/>
              </a:rPr>
              <a:t>Threshold Drainage Area</a:t>
            </a:r>
            <a:endParaRPr lang="en-US" sz="3200" dirty="0">
              <a:solidFill>
                <a:srgbClr val="000000"/>
              </a:solidFill>
              <a:latin typeface="Calibri" pitchFamily="34" charset="0"/>
              <a:cs typeface="Calibri" pitchFamily="34" charset="0"/>
            </a:endParaRPr>
          </a:p>
        </p:txBody>
      </p:sp>
      <p:sp>
        <p:nvSpPr>
          <p:cNvPr id="2" name="Title 1"/>
          <p:cNvSpPr>
            <a:spLocks noGrp="1"/>
          </p:cNvSpPr>
          <p:nvPr>
            <p:ph type="title"/>
          </p:nvPr>
        </p:nvSpPr>
        <p:spPr>
          <a:xfrm>
            <a:off x="685800" y="57790"/>
            <a:ext cx="7772400" cy="1143000"/>
          </a:xfrm>
        </p:spPr>
        <p:txBody>
          <a:bodyPr/>
          <a:lstStyle/>
          <a:p>
            <a:r>
              <a:rPr lang="en-US" dirty="0" smtClean="0">
                <a:latin typeface="Calibri" pitchFamily="34" charset="0"/>
                <a:cs typeface="Calibri" pitchFamily="34" charset="0"/>
              </a:rPr>
              <a:t>Stream Definition</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246400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04"/>
          <p:cNvSpPr txBox="1">
            <a:spLocks noChangeArrowheads="1"/>
          </p:cNvSpPr>
          <p:nvPr/>
        </p:nvSpPr>
        <p:spPr bwMode="auto">
          <a:xfrm>
            <a:off x="1408113" y="544513"/>
            <a:ext cx="6210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4000" smtClean="0">
                <a:solidFill>
                  <a:srgbClr val="000000"/>
                </a:solidFill>
              </a:rPr>
              <a:t>Watershed Draining to Outlet</a:t>
            </a:r>
            <a:endParaRPr lang="en-US" smtClean="0">
              <a:solidFill>
                <a:srgbClr val="000000"/>
              </a:solidFill>
            </a:endParaRPr>
          </a:p>
        </p:txBody>
      </p:sp>
      <p:sp>
        <p:nvSpPr>
          <p:cNvPr id="59395" name="Rectangle 4"/>
          <p:cNvSpPr>
            <a:spLocks noChangeArrowheads="1"/>
          </p:cNvSpPr>
          <p:nvPr/>
        </p:nvSpPr>
        <p:spPr bwMode="auto">
          <a:xfrm>
            <a:off x="2635250" y="1739900"/>
            <a:ext cx="765175"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396" name="Rectangle 5"/>
          <p:cNvSpPr>
            <a:spLocks noChangeArrowheads="1"/>
          </p:cNvSpPr>
          <p:nvPr/>
        </p:nvSpPr>
        <p:spPr bwMode="auto">
          <a:xfrm>
            <a:off x="3400425" y="1739900"/>
            <a:ext cx="762000"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397" name="Rectangle 6"/>
          <p:cNvSpPr>
            <a:spLocks noChangeArrowheads="1"/>
          </p:cNvSpPr>
          <p:nvPr/>
        </p:nvSpPr>
        <p:spPr bwMode="auto">
          <a:xfrm>
            <a:off x="4162425" y="1739900"/>
            <a:ext cx="763588"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398" name="Rectangle 7"/>
          <p:cNvSpPr>
            <a:spLocks noChangeArrowheads="1"/>
          </p:cNvSpPr>
          <p:nvPr/>
        </p:nvSpPr>
        <p:spPr bwMode="auto">
          <a:xfrm>
            <a:off x="4926013" y="1739900"/>
            <a:ext cx="762000"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399" name="Rectangle 8"/>
          <p:cNvSpPr>
            <a:spLocks noChangeArrowheads="1"/>
          </p:cNvSpPr>
          <p:nvPr/>
        </p:nvSpPr>
        <p:spPr bwMode="auto">
          <a:xfrm>
            <a:off x="5688013" y="1739900"/>
            <a:ext cx="763587"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0" name="Rectangle 9"/>
          <p:cNvSpPr>
            <a:spLocks noChangeArrowheads="1"/>
          </p:cNvSpPr>
          <p:nvPr/>
        </p:nvSpPr>
        <p:spPr bwMode="auto">
          <a:xfrm>
            <a:off x="4162425" y="4737100"/>
            <a:ext cx="763588"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1" name="Rectangle 10"/>
          <p:cNvSpPr>
            <a:spLocks noChangeArrowheads="1"/>
          </p:cNvSpPr>
          <p:nvPr/>
        </p:nvSpPr>
        <p:spPr bwMode="auto">
          <a:xfrm>
            <a:off x="4926013" y="4737100"/>
            <a:ext cx="762000" cy="749300"/>
          </a:xfrm>
          <a:prstGeom prst="rect">
            <a:avLst/>
          </a:prstGeom>
          <a:solidFill>
            <a:srgbClr val="FF5050"/>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2" name="Rectangle 11"/>
          <p:cNvSpPr>
            <a:spLocks noChangeArrowheads="1"/>
          </p:cNvSpPr>
          <p:nvPr/>
        </p:nvSpPr>
        <p:spPr bwMode="auto">
          <a:xfrm>
            <a:off x="5688013" y="4737100"/>
            <a:ext cx="763587"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3" name="Rectangle 12"/>
          <p:cNvSpPr>
            <a:spLocks noChangeArrowheads="1"/>
          </p:cNvSpPr>
          <p:nvPr/>
        </p:nvSpPr>
        <p:spPr bwMode="auto">
          <a:xfrm>
            <a:off x="2635250" y="2489200"/>
            <a:ext cx="765175" cy="747713"/>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4" name="Rectangle 13"/>
          <p:cNvSpPr>
            <a:spLocks noChangeArrowheads="1"/>
          </p:cNvSpPr>
          <p:nvPr/>
        </p:nvSpPr>
        <p:spPr bwMode="auto">
          <a:xfrm>
            <a:off x="3400425" y="2489200"/>
            <a:ext cx="762000" cy="747713"/>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5" name="Rectangle 14"/>
          <p:cNvSpPr>
            <a:spLocks noChangeArrowheads="1"/>
          </p:cNvSpPr>
          <p:nvPr/>
        </p:nvSpPr>
        <p:spPr bwMode="auto">
          <a:xfrm>
            <a:off x="4162425" y="2489200"/>
            <a:ext cx="763588" cy="747713"/>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6" name="Rectangle 15"/>
          <p:cNvSpPr>
            <a:spLocks noChangeArrowheads="1"/>
          </p:cNvSpPr>
          <p:nvPr/>
        </p:nvSpPr>
        <p:spPr bwMode="auto">
          <a:xfrm>
            <a:off x="4926013" y="2489200"/>
            <a:ext cx="762000" cy="747713"/>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7" name="Rectangle 16"/>
          <p:cNvSpPr>
            <a:spLocks noChangeArrowheads="1"/>
          </p:cNvSpPr>
          <p:nvPr/>
        </p:nvSpPr>
        <p:spPr bwMode="auto">
          <a:xfrm>
            <a:off x="5688013" y="2489200"/>
            <a:ext cx="763587" cy="747713"/>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8" name="Rectangle 17"/>
          <p:cNvSpPr>
            <a:spLocks noChangeArrowheads="1"/>
          </p:cNvSpPr>
          <p:nvPr/>
        </p:nvSpPr>
        <p:spPr bwMode="auto">
          <a:xfrm>
            <a:off x="2635250" y="3236913"/>
            <a:ext cx="765175" cy="75088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09" name="Rectangle 18"/>
          <p:cNvSpPr>
            <a:spLocks noChangeArrowheads="1"/>
          </p:cNvSpPr>
          <p:nvPr/>
        </p:nvSpPr>
        <p:spPr bwMode="auto">
          <a:xfrm>
            <a:off x="3400425" y="3236913"/>
            <a:ext cx="762000" cy="750887"/>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0" name="Rectangle 19"/>
          <p:cNvSpPr>
            <a:spLocks noChangeArrowheads="1"/>
          </p:cNvSpPr>
          <p:nvPr/>
        </p:nvSpPr>
        <p:spPr bwMode="auto">
          <a:xfrm>
            <a:off x="4162425" y="3236913"/>
            <a:ext cx="763588" cy="750887"/>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1" name="Rectangle 20"/>
          <p:cNvSpPr>
            <a:spLocks noChangeArrowheads="1"/>
          </p:cNvSpPr>
          <p:nvPr/>
        </p:nvSpPr>
        <p:spPr bwMode="auto">
          <a:xfrm>
            <a:off x="4926013" y="3236913"/>
            <a:ext cx="762000" cy="750887"/>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2" name="Rectangle 21"/>
          <p:cNvSpPr>
            <a:spLocks noChangeArrowheads="1"/>
          </p:cNvSpPr>
          <p:nvPr/>
        </p:nvSpPr>
        <p:spPr bwMode="auto">
          <a:xfrm>
            <a:off x="5688013" y="3236913"/>
            <a:ext cx="763587" cy="750887"/>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3" name="Rectangle 22"/>
          <p:cNvSpPr>
            <a:spLocks noChangeArrowheads="1"/>
          </p:cNvSpPr>
          <p:nvPr/>
        </p:nvSpPr>
        <p:spPr bwMode="auto">
          <a:xfrm>
            <a:off x="2635250" y="3987800"/>
            <a:ext cx="765175"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4" name="Rectangle 23"/>
          <p:cNvSpPr>
            <a:spLocks noChangeArrowheads="1"/>
          </p:cNvSpPr>
          <p:nvPr/>
        </p:nvSpPr>
        <p:spPr bwMode="auto">
          <a:xfrm>
            <a:off x="3400425" y="3987800"/>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5" name="Rectangle 24"/>
          <p:cNvSpPr>
            <a:spLocks noChangeArrowheads="1"/>
          </p:cNvSpPr>
          <p:nvPr/>
        </p:nvSpPr>
        <p:spPr bwMode="auto">
          <a:xfrm>
            <a:off x="4162425" y="3987800"/>
            <a:ext cx="763588"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6" name="Rectangle 25"/>
          <p:cNvSpPr>
            <a:spLocks noChangeArrowheads="1"/>
          </p:cNvSpPr>
          <p:nvPr/>
        </p:nvSpPr>
        <p:spPr bwMode="auto">
          <a:xfrm>
            <a:off x="4926013" y="3987800"/>
            <a:ext cx="762000"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7" name="Rectangle 26"/>
          <p:cNvSpPr>
            <a:spLocks noChangeArrowheads="1"/>
          </p:cNvSpPr>
          <p:nvPr/>
        </p:nvSpPr>
        <p:spPr bwMode="auto">
          <a:xfrm>
            <a:off x="5688013" y="3987800"/>
            <a:ext cx="763587" cy="749300"/>
          </a:xfrm>
          <a:prstGeom prst="rect">
            <a:avLst/>
          </a:prstGeom>
          <a:solidFill>
            <a:srgbClr val="99CCFF"/>
          </a:solidFill>
          <a:ln w="38100">
            <a:solidFill>
              <a:srgbClr val="009900"/>
            </a:solidFill>
            <a:miter lim="800000"/>
            <a:headEnd/>
            <a:tailEnd/>
          </a:ln>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8" name="Rectangle 27"/>
          <p:cNvSpPr>
            <a:spLocks noChangeArrowheads="1"/>
          </p:cNvSpPr>
          <p:nvPr/>
        </p:nvSpPr>
        <p:spPr bwMode="auto">
          <a:xfrm>
            <a:off x="3400425" y="4737100"/>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19" name="Rectangle 28"/>
          <p:cNvSpPr>
            <a:spLocks noChangeArrowheads="1"/>
          </p:cNvSpPr>
          <p:nvPr/>
        </p:nvSpPr>
        <p:spPr bwMode="auto">
          <a:xfrm>
            <a:off x="2636838" y="4737100"/>
            <a:ext cx="763587"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00"/>
              </a:solidFill>
            </a:endParaRPr>
          </a:p>
        </p:txBody>
      </p:sp>
      <p:sp>
        <p:nvSpPr>
          <p:cNvPr id="59420" name="Line 29"/>
          <p:cNvSpPr>
            <a:spLocks noChangeShapeType="1"/>
          </p:cNvSpPr>
          <p:nvPr/>
        </p:nvSpPr>
        <p:spPr bwMode="auto">
          <a:xfrm rot="-177988">
            <a:off x="3113088" y="2006600"/>
            <a:ext cx="2132012" cy="24018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21" name="Line 30"/>
          <p:cNvSpPr>
            <a:spLocks noChangeShapeType="1"/>
          </p:cNvSpPr>
          <p:nvPr/>
        </p:nvSpPr>
        <p:spPr bwMode="auto">
          <a:xfrm>
            <a:off x="3802063" y="2127250"/>
            <a:ext cx="747712" cy="768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22" name="Line 31"/>
          <p:cNvSpPr>
            <a:spLocks noChangeShapeType="1"/>
          </p:cNvSpPr>
          <p:nvPr/>
        </p:nvSpPr>
        <p:spPr bwMode="auto">
          <a:xfrm flipH="1">
            <a:off x="3017838" y="3619500"/>
            <a:ext cx="1587" cy="7032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23" name="Line 32"/>
          <p:cNvSpPr>
            <a:spLocks noChangeShapeType="1"/>
          </p:cNvSpPr>
          <p:nvPr/>
        </p:nvSpPr>
        <p:spPr bwMode="auto">
          <a:xfrm>
            <a:off x="5272088" y="5095875"/>
            <a:ext cx="17462" cy="6588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24" name="Line 33"/>
          <p:cNvSpPr>
            <a:spLocks noChangeShapeType="1"/>
          </p:cNvSpPr>
          <p:nvPr/>
        </p:nvSpPr>
        <p:spPr bwMode="auto">
          <a:xfrm>
            <a:off x="3013075" y="4344988"/>
            <a:ext cx="765175"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25" name="Line 34"/>
          <p:cNvSpPr>
            <a:spLocks noChangeShapeType="1"/>
          </p:cNvSpPr>
          <p:nvPr/>
        </p:nvSpPr>
        <p:spPr bwMode="auto">
          <a:xfrm rot="2592605" flipV="1">
            <a:off x="3125788" y="4846638"/>
            <a:ext cx="555625" cy="5286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26" name="Line 35"/>
          <p:cNvSpPr>
            <a:spLocks noChangeShapeType="1"/>
          </p:cNvSpPr>
          <p:nvPr/>
        </p:nvSpPr>
        <p:spPr bwMode="auto">
          <a:xfrm rot="2592605" flipV="1">
            <a:off x="4637088" y="4835525"/>
            <a:ext cx="531812" cy="5191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27" name="Line 36"/>
          <p:cNvSpPr>
            <a:spLocks noChangeShapeType="1"/>
          </p:cNvSpPr>
          <p:nvPr/>
        </p:nvSpPr>
        <p:spPr bwMode="auto">
          <a:xfrm rot="2592605">
            <a:off x="3633788" y="5435600"/>
            <a:ext cx="949325" cy="1270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28" name="Line 37"/>
          <p:cNvSpPr>
            <a:spLocks noChangeShapeType="1"/>
          </p:cNvSpPr>
          <p:nvPr/>
        </p:nvSpPr>
        <p:spPr bwMode="auto">
          <a:xfrm rot="2592605">
            <a:off x="3514725" y="4470400"/>
            <a:ext cx="515938" cy="5254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29" name="Line 38"/>
          <p:cNvSpPr>
            <a:spLocks noChangeShapeType="1"/>
          </p:cNvSpPr>
          <p:nvPr/>
        </p:nvSpPr>
        <p:spPr bwMode="auto">
          <a:xfrm rot="2592605" flipV="1">
            <a:off x="3859213" y="3324225"/>
            <a:ext cx="576262" cy="5492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0" name="Line 39"/>
          <p:cNvSpPr>
            <a:spLocks noChangeShapeType="1"/>
          </p:cNvSpPr>
          <p:nvPr/>
        </p:nvSpPr>
        <p:spPr bwMode="auto">
          <a:xfrm rot="2592605" flipV="1">
            <a:off x="3143250" y="2605088"/>
            <a:ext cx="561975" cy="5270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1" name="Line 40"/>
          <p:cNvSpPr>
            <a:spLocks noChangeShapeType="1"/>
          </p:cNvSpPr>
          <p:nvPr/>
        </p:nvSpPr>
        <p:spPr bwMode="auto">
          <a:xfrm rot="2807395">
            <a:off x="4262438" y="2263775"/>
            <a:ext cx="555625" cy="504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2" name="Line 41"/>
          <p:cNvSpPr>
            <a:spLocks noChangeShapeType="1"/>
          </p:cNvSpPr>
          <p:nvPr/>
        </p:nvSpPr>
        <p:spPr bwMode="auto">
          <a:xfrm rot="2807395">
            <a:off x="4283869" y="2997994"/>
            <a:ext cx="522287" cy="473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3" name="Line 42"/>
          <p:cNvSpPr>
            <a:spLocks noChangeShapeType="1"/>
          </p:cNvSpPr>
          <p:nvPr/>
        </p:nvSpPr>
        <p:spPr bwMode="auto">
          <a:xfrm rot="2807395">
            <a:off x="5770562" y="4454526"/>
            <a:ext cx="542925"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4" name="Line 43"/>
          <p:cNvSpPr>
            <a:spLocks noChangeShapeType="1"/>
          </p:cNvSpPr>
          <p:nvPr/>
        </p:nvSpPr>
        <p:spPr bwMode="auto">
          <a:xfrm rot="2807395">
            <a:off x="4259262" y="4478338"/>
            <a:ext cx="555625" cy="5016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5" name="Line 44"/>
          <p:cNvSpPr>
            <a:spLocks noChangeShapeType="1"/>
          </p:cNvSpPr>
          <p:nvPr/>
        </p:nvSpPr>
        <p:spPr bwMode="auto">
          <a:xfrm rot="2807395">
            <a:off x="5045869" y="2256632"/>
            <a:ext cx="501650" cy="45561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6" name="Line 45"/>
          <p:cNvSpPr>
            <a:spLocks noChangeShapeType="1"/>
          </p:cNvSpPr>
          <p:nvPr/>
        </p:nvSpPr>
        <p:spPr bwMode="auto">
          <a:xfrm rot="2807395">
            <a:off x="5030788" y="3727450"/>
            <a:ext cx="534987"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7" name="Line 46"/>
          <p:cNvSpPr>
            <a:spLocks noChangeShapeType="1"/>
          </p:cNvSpPr>
          <p:nvPr/>
        </p:nvSpPr>
        <p:spPr bwMode="auto">
          <a:xfrm rot="8207395">
            <a:off x="5395913" y="4837113"/>
            <a:ext cx="544512" cy="52546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8" name="Line 47"/>
          <p:cNvSpPr>
            <a:spLocks noChangeShapeType="1"/>
          </p:cNvSpPr>
          <p:nvPr/>
        </p:nvSpPr>
        <p:spPr bwMode="auto">
          <a:xfrm rot="2807395">
            <a:off x="5799138" y="2978150"/>
            <a:ext cx="558800"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39" name="Line 48"/>
          <p:cNvSpPr>
            <a:spLocks noChangeShapeType="1"/>
          </p:cNvSpPr>
          <p:nvPr/>
        </p:nvSpPr>
        <p:spPr bwMode="auto">
          <a:xfrm flipH="1">
            <a:off x="4532313" y="2814638"/>
            <a:ext cx="766762"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40" name="Line 49"/>
          <p:cNvSpPr>
            <a:spLocks noChangeShapeType="1"/>
          </p:cNvSpPr>
          <p:nvPr/>
        </p:nvSpPr>
        <p:spPr bwMode="auto">
          <a:xfrm flipH="1">
            <a:off x="5302250" y="2084388"/>
            <a:ext cx="738188" cy="75088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41" name="Line 50"/>
          <p:cNvSpPr>
            <a:spLocks noChangeShapeType="1"/>
          </p:cNvSpPr>
          <p:nvPr/>
        </p:nvSpPr>
        <p:spPr bwMode="auto">
          <a:xfrm flipH="1">
            <a:off x="5322888" y="3595688"/>
            <a:ext cx="755650" cy="758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42" name="Line 51"/>
          <p:cNvSpPr>
            <a:spLocks noChangeShapeType="1"/>
          </p:cNvSpPr>
          <p:nvPr/>
        </p:nvSpPr>
        <p:spPr bwMode="auto">
          <a:xfrm rot="2807395">
            <a:off x="5031582" y="4466431"/>
            <a:ext cx="533400"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43" name="Line 77"/>
          <p:cNvSpPr>
            <a:spLocks noChangeShapeType="1"/>
          </p:cNvSpPr>
          <p:nvPr/>
        </p:nvSpPr>
        <p:spPr bwMode="auto">
          <a:xfrm>
            <a:off x="5273675" y="5076825"/>
            <a:ext cx="4763" cy="631825"/>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44" name="Line 79"/>
          <p:cNvSpPr>
            <a:spLocks noChangeShapeType="1"/>
          </p:cNvSpPr>
          <p:nvPr/>
        </p:nvSpPr>
        <p:spPr bwMode="auto">
          <a:xfrm rot="2807395">
            <a:off x="5045075" y="4465638"/>
            <a:ext cx="503237" cy="48418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45" name="Line 79"/>
          <p:cNvSpPr>
            <a:spLocks noChangeShapeType="1"/>
          </p:cNvSpPr>
          <p:nvPr/>
        </p:nvSpPr>
        <p:spPr bwMode="auto">
          <a:xfrm rot="2807395" flipV="1">
            <a:off x="4407693" y="3961607"/>
            <a:ext cx="1027113" cy="1270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9446" name="Freeform 3"/>
          <p:cNvSpPr>
            <a:spLocks/>
          </p:cNvSpPr>
          <p:nvPr/>
        </p:nvSpPr>
        <p:spPr bwMode="auto">
          <a:xfrm>
            <a:off x="2601913" y="1719263"/>
            <a:ext cx="3889375" cy="3838575"/>
          </a:xfrm>
          <a:custGeom>
            <a:avLst/>
            <a:gdLst>
              <a:gd name="T0" fmla="*/ 3186827 w 10000"/>
              <a:gd name="T1" fmla="*/ 3772430 h 10000"/>
              <a:gd name="T2" fmla="*/ 2333428 w 10000"/>
              <a:gd name="T3" fmla="*/ 3763601 h 10000"/>
              <a:gd name="T4" fmla="*/ 1577271 w 10000"/>
              <a:gd name="T5" fmla="*/ 3762834 h 10000"/>
              <a:gd name="T6" fmla="*/ 1541875 w 10000"/>
              <a:gd name="T7" fmla="*/ 2327637 h 10000"/>
              <a:gd name="T8" fmla="*/ 794665 w 10000"/>
              <a:gd name="T9" fmla="*/ 2266989 h 10000"/>
              <a:gd name="T10" fmla="*/ 802833 w 10000"/>
              <a:gd name="T11" fmla="*/ 1530006 h 10000"/>
              <a:gd name="T12" fmla="*/ 42787 w 10000"/>
              <a:gd name="T13" fmla="*/ 1532693 h 10000"/>
              <a:gd name="T14" fmla="*/ 8557 w 10000"/>
              <a:gd name="T15" fmla="*/ 33778 h 10000"/>
              <a:gd name="T16" fmla="*/ 1086003 w 10000"/>
              <a:gd name="T17" fmla="*/ 12667 h 10000"/>
              <a:gd name="T18" fmla="*/ 2069707 w 10000"/>
              <a:gd name="T19" fmla="*/ 0 h 10000"/>
              <a:gd name="T20" fmla="*/ 3103976 w 10000"/>
              <a:gd name="T21" fmla="*/ 768 h 10000"/>
              <a:gd name="T22" fmla="*/ 3886194 w 10000"/>
              <a:gd name="T23" fmla="*/ 13051 h 10000"/>
              <a:gd name="T24" fmla="*/ 3867524 w 10000"/>
              <a:gd name="T25" fmla="*/ 796862 h 10000"/>
              <a:gd name="T26" fmla="*/ 3878415 w 10000"/>
              <a:gd name="T27" fmla="*/ 2259312 h 10000"/>
              <a:gd name="T28" fmla="*/ 3846519 w 10000"/>
              <a:gd name="T29" fmla="*/ 3348281 h 10000"/>
              <a:gd name="T30" fmla="*/ 3864412 w 10000"/>
              <a:gd name="T31" fmla="*/ 3772430 h 10000"/>
              <a:gd name="T32" fmla="*/ 3699489 w 10000"/>
              <a:gd name="T33" fmla="*/ 3751318 h 10000"/>
              <a:gd name="T34" fmla="*/ 3296906 w 10000"/>
              <a:gd name="T35" fmla="*/ 3772430 h 10000"/>
              <a:gd name="T36" fmla="*/ 3186827 w 10000"/>
              <a:gd name="T37" fmla="*/ 3772430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573614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023116"/>
            <a:ext cx="80391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0"/>
            <a:ext cx="7772400" cy="1143000"/>
          </a:xfrm>
        </p:spPr>
        <p:txBody>
          <a:bodyPr/>
          <a:lstStyle/>
          <a:p>
            <a:r>
              <a:rPr lang="en-US" dirty="0" smtClean="0"/>
              <a:t>Watershed and Stream Grids</a:t>
            </a:r>
            <a:endParaRPr lang="en-US" dirty="0"/>
          </a:p>
        </p:txBody>
      </p:sp>
    </p:spTree>
    <p:extLst>
      <p:ext uri="{BB962C8B-B14F-4D97-AF65-F5344CB8AC3E}">
        <p14:creationId xmlns:p14="http://schemas.microsoft.com/office/powerpoint/2010/main" val="17351177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DEM Delineated Catchments and Stream Networks</a:t>
            </a:r>
          </a:p>
        </p:txBody>
      </p:sp>
      <p:sp>
        <p:nvSpPr>
          <p:cNvPr id="88067" name="Rectangle 3"/>
          <p:cNvSpPr>
            <a:spLocks noGrp="1" noChangeArrowheads="1"/>
          </p:cNvSpPr>
          <p:nvPr>
            <p:ph type="body" sz="half" idx="1"/>
          </p:nvPr>
        </p:nvSpPr>
        <p:spPr>
          <a:xfrm>
            <a:off x="551795" y="1710562"/>
            <a:ext cx="4038600" cy="4706007"/>
          </a:xfrm>
        </p:spPr>
        <p:txBody>
          <a:bodyPr/>
          <a:lstStyle/>
          <a:p>
            <a:pPr eaLnBrk="1" hangingPunct="1"/>
            <a:r>
              <a:rPr lang="en-US" dirty="0" smtClean="0"/>
              <a:t>For every stream segment, there is a corresponding </a:t>
            </a:r>
            <a:r>
              <a:rPr lang="en-US" dirty="0" smtClean="0">
                <a:solidFill>
                  <a:srgbClr val="FF0000"/>
                </a:solidFill>
              </a:rPr>
              <a:t>catchment</a:t>
            </a:r>
          </a:p>
          <a:p>
            <a:pPr eaLnBrk="1" hangingPunct="1"/>
            <a:r>
              <a:rPr lang="en-US" dirty="0" smtClean="0"/>
              <a:t>Catchments are a </a:t>
            </a:r>
            <a:r>
              <a:rPr lang="en-US" dirty="0" smtClean="0">
                <a:solidFill>
                  <a:srgbClr val="FF0000"/>
                </a:solidFill>
              </a:rPr>
              <a:t>tessellation</a:t>
            </a:r>
            <a:r>
              <a:rPr lang="en-US" dirty="0" smtClean="0"/>
              <a:t> of the landscape </a:t>
            </a:r>
          </a:p>
          <a:p>
            <a:pPr eaLnBrk="1" hangingPunct="1"/>
            <a:r>
              <a:rPr lang="en-US" dirty="0" smtClean="0"/>
              <a:t>Based on the </a:t>
            </a:r>
            <a:r>
              <a:rPr lang="en-US" dirty="0" smtClean="0">
                <a:solidFill>
                  <a:srgbClr val="FF0000"/>
                </a:solidFill>
              </a:rPr>
              <a:t>D8 flow direction</a:t>
            </a:r>
            <a:r>
              <a:rPr lang="en-US" dirty="0" smtClean="0"/>
              <a:t> model</a:t>
            </a:r>
            <a:endParaRPr lang="en-US" dirty="0" smtClean="0">
              <a:solidFill>
                <a:srgbClr val="FF3300"/>
              </a:solidFill>
            </a:endParaRPr>
          </a:p>
          <a:p>
            <a:pPr eaLnBrk="1" hangingPunct="1"/>
            <a:endParaRPr lang="en-US" dirty="0" smtClean="0"/>
          </a:p>
        </p:txBody>
      </p:sp>
      <p:pic>
        <p:nvPicPr>
          <p:cNvPr id="88068" name="Picture 4" descr="ex4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098678" y="1597213"/>
            <a:ext cx="2799846" cy="4974346"/>
          </a:xfrm>
          <a:noFill/>
        </p:spPr>
      </p:pic>
    </p:spTree>
    <p:extLst>
      <p:ext uri="{BB962C8B-B14F-4D97-AF65-F5344CB8AC3E}">
        <p14:creationId xmlns:p14="http://schemas.microsoft.com/office/powerpoint/2010/main" val="20208454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181475" y="1383044"/>
            <a:ext cx="4572000" cy="2276714"/>
          </a:xfrm>
          <a:prstGeom prst="rect">
            <a:avLst/>
          </a:prstGeom>
        </p:spPr>
        <p:txBody>
          <a:bodyPr>
            <a:spAutoFit/>
          </a:bodyPr>
          <a:lstStyle/>
          <a:p>
            <a:pPr marL="228600" indent="-228600" eaLnBrk="0" fontAlgn="base" hangingPunct="0">
              <a:lnSpc>
                <a:spcPts val="3200"/>
              </a:lnSpc>
              <a:spcBef>
                <a:spcPct val="0"/>
              </a:spcBef>
              <a:spcAft>
                <a:spcPts val="600"/>
              </a:spcAft>
              <a:buFont typeface="Arial" pitchFamily="34" charset="0"/>
              <a:buChar char="•"/>
              <a:defRPr/>
            </a:pPr>
            <a:r>
              <a:rPr kumimoji="1" lang="en-US" sz="2400" dirty="0" smtClean="0">
                <a:solidFill>
                  <a:srgbClr val="4F81BD"/>
                </a:solidFill>
              </a:rPr>
              <a:t>Stream and watershed delineation</a:t>
            </a:r>
            <a:endParaRPr kumimoji="1" lang="en-US" sz="2400" dirty="0">
              <a:solidFill>
                <a:srgbClr val="4F81BD"/>
              </a:solidFill>
            </a:endParaRPr>
          </a:p>
          <a:p>
            <a:pPr marL="228600" indent="-228600" eaLnBrk="0" fontAlgn="base" hangingPunct="0">
              <a:lnSpc>
                <a:spcPts val="3200"/>
              </a:lnSpc>
              <a:spcBef>
                <a:spcPct val="0"/>
              </a:spcBef>
              <a:spcAft>
                <a:spcPts val="600"/>
              </a:spcAft>
              <a:buFont typeface="Arial" pitchFamily="34" charset="0"/>
              <a:buChar char="•"/>
              <a:defRPr/>
            </a:pPr>
            <a:r>
              <a:rPr kumimoji="1" lang="en-US" sz="2400" dirty="0" smtClean="0">
                <a:solidFill>
                  <a:srgbClr val="4F81BD"/>
                </a:solidFill>
              </a:rPr>
              <a:t>Multiple flow direction flow field</a:t>
            </a:r>
            <a:endParaRPr kumimoji="1" lang="en-US" sz="2400" dirty="0">
              <a:solidFill>
                <a:srgbClr val="4F81BD"/>
              </a:solidFill>
            </a:endParaRPr>
          </a:p>
          <a:p>
            <a:pPr marL="228600" indent="-228600" eaLnBrk="0" fontAlgn="base" hangingPunct="0">
              <a:lnSpc>
                <a:spcPts val="3200"/>
              </a:lnSpc>
              <a:spcBef>
                <a:spcPct val="0"/>
              </a:spcBef>
              <a:spcAft>
                <a:spcPts val="600"/>
              </a:spcAft>
              <a:buFont typeface="Arial" pitchFamily="34" charset="0"/>
              <a:buChar char="•"/>
              <a:defRPr/>
            </a:pPr>
            <a:r>
              <a:rPr kumimoji="1" lang="en-US" sz="2400" dirty="0" smtClean="0">
                <a:solidFill>
                  <a:srgbClr val="4F81BD"/>
                </a:solidFill>
              </a:rPr>
              <a:t>Calculation of flow based derivative surfaces</a:t>
            </a:r>
            <a:endParaRPr kumimoji="1" lang="en-US" sz="2400" dirty="0">
              <a:solidFill>
                <a:srgbClr val="4F81BD"/>
              </a:solidFill>
            </a:endParaRPr>
          </a:p>
        </p:txBody>
      </p:sp>
      <p:pic>
        <p:nvPicPr>
          <p:cNvPr id="29701" name="Picture 7"/>
          <p:cNvPicPr>
            <a:picLocks noChangeAspect="1" noChangeArrowheads="1"/>
          </p:cNvPicPr>
          <p:nvPr/>
        </p:nvPicPr>
        <p:blipFill>
          <a:blip r:embed="rId2" cstate="print"/>
          <a:srcRect t="44711"/>
          <a:stretch>
            <a:fillRect/>
          </a:stretch>
        </p:blipFill>
        <p:spPr bwMode="auto">
          <a:xfrm>
            <a:off x="4262438" y="3665831"/>
            <a:ext cx="4519612" cy="2179638"/>
          </a:xfrm>
          <a:prstGeom prst="rect">
            <a:avLst/>
          </a:prstGeom>
          <a:noFill/>
          <a:ln w="9525">
            <a:noFill/>
            <a:miter lim="800000"/>
            <a:headEnd/>
            <a:tailEnd/>
          </a:ln>
        </p:spPr>
      </p:pic>
      <p:pic>
        <p:nvPicPr>
          <p:cNvPr id="6" name="Picture 13"/>
          <p:cNvPicPr>
            <a:picLocks noChangeAspect="1" noChangeArrowheads="1"/>
          </p:cNvPicPr>
          <p:nvPr/>
        </p:nvPicPr>
        <p:blipFill>
          <a:blip r:embed="rId3" cstate="print"/>
          <a:srcRect/>
          <a:stretch>
            <a:fillRect/>
          </a:stretch>
        </p:blipFill>
        <p:spPr bwMode="auto">
          <a:xfrm>
            <a:off x="-1" y="1270858"/>
            <a:ext cx="3151991" cy="5587142"/>
          </a:xfrm>
          <a:prstGeom prst="rect">
            <a:avLst/>
          </a:prstGeom>
          <a:noFill/>
          <a:ln w="9525">
            <a:noFill/>
            <a:miter lim="800000"/>
            <a:headEnd/>
            <a:tailEnd/>
          </a:ln>
        </p:spPr>
      </p:pic>
      <p:sp>
        <p:nvSpPr>
          <p:cNvPr id="29698" name="Title 1"/>
          <p:cNvSpPr>
            <a:spLocks noGrp="1"/>
          </p:cNvSpPr>
          <p:nvPr>
            <p:ph type="title"/>
          </p:nvPr>
        </p:nvSpPr>
        <p:spPr>
          <a:xfrm>
            <a:off x="695325" y="200025"/>
            <a:ext cx="7772400" cy="1143000"/>
          </a:xfrm>
        </p:spPr>
        <p:txBody>
          <a:bodyPr/>
          <a:lstStyle/>
          <a:p>
            <a:r>
              <a:rPr lang="en-US" sz="4000" dirty="0" err="1" smtClean="0"/>
              <a:t>TauDEM</a:t>
            </a:r>
            <a:r>
              <a:rPr lang="en-US" sz="4000" dirty="0" smtClean="0"/>
              <a:t> Channel Network and Watershed Delineation Software</a:t>
            </a:r>
          </a:p>
        </p:txBody>
      </p:sp>
      <p:sp>
        <p:nvSpPr>
          <p:cNvPr id="8" name="Rectangle 13"/>
          <p:cNvSpPr>
            <a:spLocks noChangeArrowheads="1"/>
          </p:cNvSpPr>
          <p:nvPr/>
        </p:nvSpPr>
        <p:spPr bwMode="auto">
          <a:xfrm>
            <a:off x="3818965" y="6457950"/>
            <a:ext cx="5325035" cy="369332"/>
          </a:xfrm>
          <a:prstGeom prst="rect">
            <a:avLst/>
          </a:prstGeom>
          <a:solidFill>
            <a:srgbClr val="FFFFFF"/>
          </a:solidFill>
          <a:ln w="9525">
            <a:noFill/>
            <a:miter lim="800000"/>
            <a:headEnd/>
            <a:tailEnd/>
          </a:ln>
        </p:spPr>
        <p:txBody>
          <a:bodyPr wrap="square">
            <a:spAutoFit/>
          </a:bodyPr>
          <a:lstStyle/>
          <a:p>
            <a:pPr algn="ctr">
              <a:defRPr/>
            </a:pPr>
            <a:endParaRPr lang="en-US" u="sng" kern="0" dirty="0" smtClean="0">
              <a:solidFill>
                <a:srgbClr val="003399"/>
              </a:solidFill>
              <a:latin typeface="Times New Roman" pitchFamily="18" charset="0"/>
            </a:endParaRPr>
          </a:p>
        </p:txBody>
      </p:sp>
      <p:sp>
        <p:nvSpPr>
          <p:cNvPr id="9" name="Rectangle 8"/>
          <p:cNvSpPr/>
          <p:nvPr/>
        </p:nvSpPr>
        <p:spPr>
          <a:xfrm>
            <a:off x="2571078" y="5847248"/>
            <a:ext cx="6572922" cy="1015663"/>
          </a:xfrm>
          <a:prstGeom prst="rect">
            <a:avLst/>
          </a:prstGeom>
          <a:solidFill>
            <a:schemeClr val="bg1"/>
          </a:solidFill>
        </p:spPr>
        <p:txBody>
          <a:bodyPr wrap="square">
            <a:spAutoFit/>
          </a:bodyPr>
          <a:lstStyle/>
          <a:p>
            <a:pPr algn="ctr" eaLnBrk="0" fontAlgn="base" hangingPunct="0">
              <a:spcBef>
                <a:spcPct val="0"/>
              </a:spcBef>
              <a:spcAft>
                <a:spcPct val="0"/>
              </a:spcAft>
            </a:pPr>
            <a:r>
              <a:rPr kumimoji="1" lang="en-US" sz="2000" dirty="0" smtClean="0">
                <a:solidFill>
                  <a:srgbClr val="4F81BD"/>
                </a:solidFill>
              </a:rPr>
              <a:t>Deployed as an </a:t>
            </a:r>
            <a:r>
              <a:rPr kumimoji="1" lang="en-US" sz="2000" dirty="0" err="1" smtClean="0">
                <a:solidFill>
                  <a:srgbClr val="4F81BD"/>
                </a:solidFill>
              </a:rPr>
              <a:t>ArcGIS</a:t>
            </a:r>
            <a:r>
              <a:rPr kumimoji="1" lang="en-US" sz="2000" dirty="0" smtClean="0">
                <a:solidFill>
                  <a:srgbClr val="4F81BD"/>
                </a:solidFill>
              </a:rPr>
              <a:t> Toolbox with tools that drive accompanying command line executables, available from </a:t>
            </a:r>
            <a:r>
              <a:rPr kumimoji="1" lang="en-US" sz="2000" dirty="0" smtClean="0">
                <a:solidFill>
                  <a:srgbClr val="4F81BD"/>
                </a:solidFill>
                <a:hlinkClick r:id="rId4"/>
              </a:rPr>
              <a:t>http://hydrology.usu.edu/taudem/</a:t>
            </a:r>
            <a:r>
              <a:rPr kumimoji="1" lang="en-US" sz="2000" dirty="0" smtClean="0">
                <a:solidFill>
                  <a:srgbClr val="4F81BD"/>
                </a:solidFill>
              </a:rPr>
              <a:t> </a:t>
            </a:r>
            <a:endParaRPr kumimoji="1" lang="en-US" sz="2000" dirty="0">
              <a:solidFill>
                <a:srgbClr val="4F81BD"/>
              </a:solidFill>
            </a:endParaRPr>
          </a:p>
        </p:txBody>
      </p:sp>
    </p:spTree>
    <p:extLst>
      <p:ext uri="{BB962C8B-B14F-4D97-AF65-F5344CB8AC3E}">
        <p14:creationId xmlns:p14="http://schemas.microsoft.com/office/powerpoint/2010/main" val="508603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813"/>
            <a:ext cx="8229600" cy="1143000"/>
          </a:xfrm>
        </p:spPr>
        <p:txBody>
          <a:bodyPr/>
          <a:lstStyle/>
          <a:p>
            <a:r>
              <a:rPr lang="en-US" dirty="0" err="1" smtClean="0"/>
              <a:t>ArcMap</a:t>
            </a:r>
            <a:endParaRPr lang="en-US" dirty="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31" y="1057268"/>
            <a:ext cx="8008188" cy="559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958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3617"/>
          </a:xfrm>
        </p:spPr>
        <p:txBody>
          <a:bodyPr>
            <a:normAutofit fontScale="90000"/>
          </a:bodyPr>
          <a:lstStyle/>
          <a:p>
            <a:r>
              <a:rPr lang="en-US" dirty="0" smtClean="0"/>
              <a:t>Default file name suffixes</a:t>
            </a:r>
            <a:endParaRPr lang="en-US" dirty="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868" y="701183"/>
            <a:ext cx="7379277" cy="531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262253"/>
            <a:ext cx="9411166" cy="400110"/>
          </a:xfrm>
          <a:prstGeom prst="rect">
            <a:avLst/>
          </a:prstGeom>
          <a:noFill/>
        </p:spPr>
        <p:txBody>
          <a:bodyPr wrap="none" rtlCol="0">
            <a:spAutoFit/>
          </a:bodyPr>
          <a:lstStyle/>
          <a:p>
            <a:r>
              <a:rPr lang="en-US" sz="2000" dirty="0" smtClean="0">
                <a:solidFill>
                  <a:prstClr val="black"/>
                </a:solidFill>
              </a:rPr>
              <a:t>For </a:t>
            </a:r>
            <a:r>
              <a:rPr lang="en-US" sz="2000" dirty="0">
                <a:solidFill>
                  <a:prstClr val="black"/>
                </a:solidFill>
              </a:rPr>
              <a:t>complete list see: </a:t>
            </a:r>
            <a:r>
              <a:rPr lang="en-US" sz="2000" dirty="0">
                <a:solidFill>
                  <a:prstClr val="black"/>
                </a:solidFill>
                <a:hlinkClick r:id="rId3"/>
              </a:rPr>
              <a:t>http://</a:t>
            </a:r>
            <a:r>
              <a:rPr lang="en-US" sz="2000" dirty="0" smtClean="0">
                <a:solidFill>
                  <a:prstClr val="black"/>
                </a:solidFill>
                <a:hlinkClick r:id="rId3"/>
              </a:rPr>
              <a:t>hydrology.usu.edu/taudem/taudem5.0/TauDEM_Tools.chm</a:t>
            </a:r>
            <a:r>
              <a:rPr lang="en-US" sz="2000" dirty="0" smtClean="0">
                <a:solidFill>
                  <a:prstClr val="black"/>
                </a:solidFill>
              </a:rPr>
              <a:t> </a:t>
            </a:r>
            <a:endParaRPr lang="en-US" sz="2000" dirty="0">
              <a:solidFill>
                <a:prstClr val="black"/>
              </a:solidFill>
            </a:endParaRPr>
          </a:p>
        </p:txBody>
      </p:sp>
    </p:spTree>
    <p:extLst>
      <p:ext uri="{BB962C8B-B14F-4D97-AF65-F5344CB8AC3E}">
        <p14:creationId xmlns:p14="http://schemas.microsoft.com/office/powerpoint/2010/main" val="2342191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392" y="3334871"/>
            <a:ext cx="9153392" cy="3523129"/>
          </a:xfrm>
          <a:prstGeom prst="rect">
            <a:avLst/>
          </a:prstGeom>
          <a:noFill/>
          <a:ln w="9525" cap="flat" cmpd="sng">
            <a:noFill/>
            <a:prstDash val="solid"/>
            <a:miter lim="800000"/>
            <a:headEnd/>
            <a:tailEnd/>
          </a:ln>
        </p:spPr>
      </p:pic>
      <p:sp>
        <p:nvSpPr>
          <p:cNvPr id="2" name="Title 1"/>
          <p:cNvSpPr>
            <a:spLocks noGrp="1"/>
          </p:cNvSpPr>
          <p:nvPr>
            <p:ph type="title"/>
          </p:nvPr>
        </p:nvSpPr>
        <p:spPr>
          <a:xfrm>
            <a:off x="785308" y="193644"/>
            <a:ext cx="8173122" cy="1143000"/>
          </a:xfrm>
        </p:spPr>
        <p:txBody>
          <a:bodyPr/>
          <a:lstStyle/>
          <a:p>
            <a:r>
              <a:rPr lang="en-US" sz="4000" dirty="0" smtClean="0"/>
              <a:t>Illustrative Use Case: Delineation of channels and watersheds using a constant support area threshold</a:t>
            </a:r>
          </a:p>
        </p:txBody>
      </p:sp>
      <p:sp>
        <p:nvSpPr>
          <p:cNvPr id="3" name="Content Placeholder 2"/>
          <p:cNvSpPr>
            <a:spLocks noGrp="1"/>
          </p:cNvSpPr>
          <p:nvPr>
            <p:ph sz="half" idx="1"/>
          </p:nvPr>
        </p:nvSpPr>
        <p:spPr>
          <a:xfrm>
            <a:off x="1465724" y="1375223"/>
            <a:ext cx="4746812" cy="2820260"/>
          </a:xfrm>
        </p:spPr>
        <p:txBody>
          <a:bodyPr/>
          <a:lstStyle/>
          <a:p>
            <a:pPr>
              <a:spcAft>
                <a:spcPts val="1200"/>
              </a:spcAft>
              <a:buNone/>
            </a:pPr>
            <a:r>
              <a:rPr lang="en-US" sz="2800" dirty="0" smtClean="0"/>
              <a:t>Steps</a:t>
            </a:r>
          </a:p>
          <a:p>
            <a:r>
              <a:rPr lang="en-US" sz="2000" dirty="0" smtClean="0"/>
              <a:t>Pit Remove </a:t>
            </a:r>
          </a:p>
          <a:p>
            <a:r>
              <a:rPr lang="en-US" sz="2000" dirty="0" smtClean="0"/>
              <a:t>D8 Flow Directions</a:t>
            </a:r>
          </a:p>
          <a:p>
            <a:r>
              <a:rPr lang="en-US" sz="2000" dirty="0" smtClean="0"/>
              <a:t>D8 Contributing Area</a:t>
            </a:r>
          </a:p>
          <a:p>
            <a:r>
              <a:rPr lang="en-US" sz="2000" dirty="0" smtClean="0"/>
              <a:t>Stream Definition by Threshold</a:t>
            </a:r>
          </a:p>
          <a:p>
            <a:r>
              <a:rPr lang="en-US" sz="2000" dirty="0" smtClean="0"/>
              <a:t>Stream Reach and Watershed</a:t>
            </a:r>
          </a:p>
        </p:txBody>
      </p:sp>
    </p:spTree>
    <p:extLst>
      <p:ext uri="{BB962C8B-B14F-4D97-AF65-F5344CB8AC3E}">
        <p14:creationId xmlns:p14="http://schemas.microsoft.com/office/powerpoint/2010/main" val="3120698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670" y="609600"/>
            <a:ext cx="3751729" cy="1143000"/>
          </a:xfrm>
        </p:spPr>
        <p:txBody>
          <a:bodyPr/>
          <a:lstStyle/>
          <a:p>
            <a:r>
              <a:rPr lang="en-US" dirty="0" smtClean="0"/>
              <a:t>Pit Remove</a:t>
            </a:r>
            <a:endParaRPr lang="en-US" dirty="0"/>
          </a:p>
        </p:txBody>
      </p:sp>
      <p:pic>
        <p:nvPicPr>
          <p:cNvPr id="382979" name="Picture 3"/>
          <p:cNvPicPr>
            <a:picLocks noChangeAspect="1" noChangeArrowheads="1"/>
          </p:cNvPicPr>
          <p:nvPr/>
        </p:nvPicPr>
        <p:blipFill>
          <a:blip r:embed="rId2" cstate="print"/>
          <a:srcRect/>
          <a:stretch>
            <a:fillRect/>
          </a:stretch>
        </p:blipFill>
        <p:spPr bwMode="auto">
          <a:xfrm>
            <a:off x="0" y="2579119"/>
            <a:ext cx="4450976" cy="4278882"/>
          </a:xfrm>
          <a:prstGeom prst="rect">
            <a:avLst/>
          </a:prstGeom>
          <a:noFill/>
          <a:ln w="9525" cap="flat" cmpd="sng">
            <a:noFill/>
            <a:prstDash val="solid"/>
            <a:miter lim="800000"/>
            <a:headEnd/>
            <a:tailEnd/>
          </a:ln>
        </p:spPr>
      </p:pic>
      <p:pic>
        <p:nvPicPr>
          <p:cNvPr id="382980" name="Picture 4"/>
          <p:cNvPicPr>
            <a:picLocks noChangeAspect="1" noChangeArrowheads="1"/>
          </p:cNvPicPr>
          <p:nvPr/>
        </p:nvPicPr>
        <p:blipFill>
          <a:blip r:embed="rId3" cstate="print"/>
          <a:srcRect/>
          <a:stretch>
            <a:fillRect/>
          </a:stretch>
        </p:blipFill>
        <p:spPr bwMode="auto">
          <a:xfrm>
            <a:off x="0" y="174811"/>
            <a:ext cx="4475588" cy="2420471"/>
          </a:xfrm>
          <a:prstGeom prst="rect">
            <a:avLst/>
          </a:prstGeom>
          <a:noFill/>
          <a:ln w="9525" cap="flat" cmpd="sng">
            <a:noFill/>
            <a:prstDash val="solid"/>
            <a:miter lim="800000"/>
            <a:headEnd/>
            <a:tailEnd/>
          </a:ln>
        </p:spPr>
      </p:pic>
      <p:sp>
        <p:nvSpPr>
          <p:cNvPr id="8" name="Rounded Rectangle 7"/>
          <p:cNvSpPr/>
          <p:nvPr/>
        </p:nvSpPr>
        <p:spPr bwMode="auto">
          <a:xfrm>
            <a:off x="161365" y="5378824"/>
            <a:ext cx="1707776" cy="96818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9999"/>
              </a:solidFill>
              <a:latin typeface="Times New Roman" pitchFamily="18" charset="0"/>
            </a:endParaRPr>
          </a:p>
        </p:txBody>
      </p:sp>
      <p:pic>
        <p:nvPicPr>
          <p:cNvPr id="382981" name="Picture 5"/>
          <p:cNvPicPr>
            <a:picLocks noChangeAspect="1" noChangeArrowheads="1"/>
          </p:cNvPicPr>
          <p:nvPr/>
        </p:nvPicPr>
        <p:blipFill>
          <a:blip r:embed="rId4" cstate="print"/>
          <a:srcRect/>
          <a:stretch>
            <a:fillRect/>
          </a:stretch>
        </p:blipFill>
        <p:spPr bwMode="auto">
          <a:xfrm>
            <a:off x="5268168" y="1518398"/>
            <a:ext cx="3129506" cy="5191685"/>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3693897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70874"/>
            <a:ext cx="9144000" cy="1529326"/>
          </a:xfrm>
        </p:spPr>
        <p:txBody>
          <a:bodyPr/>
          <a:lstStyle/>
          <a:p>
            <a:r>
              <a:rPr lang="en-US" sz="3200" dirty="0">
                <a:latin typeface="Arial" charset="0"/>
              </a:rPr>
              <a:t>Topography defines watersheds which are fundamentally the most basic hydrologic landscape elements. </a:t>
            </a:r>
            <a:endParaRPr lang="en-US" sz="3200" dirty="0">
              <a:latin typeface="Arial" pitchFamily="34" charset="0"/>
              <a:cs typeface="Arial" pitchFamily="34" charset="0"/>
            </a:endParaRPr>
          </a:p>
        </p:txBody>
      </p:sp>
      <p:pic>
        <p:nvPicPr>
          <p:cNvPr id="176131" name="Picture 3"/>
          <p:cNvPicPr>
            <a:picLocks noGrp="1" noChangeAspect="1" noChangeArrowheads="1"/>
          </p:cNvPicPr>
          <p:nvPr>
            <p:ph idx="1"/>
          </p:nvPr>
        </p:nvPicPr>
        <p:blipFill>
          <a:blip r:embed="rId2" cstate="print"/>
          <a:srcRect/>
          <a:stretch>
            <a:fillRect/>
          </a:stretch>
        </p:blipFill>
        <p:spPr>
          <a:xfrm>
            <a:off x="1661602" y="1755012"/>
            <a:ext cx="5577397" cy="5026788"/>
          </a:xfrm>
          <a:noFill/>
          <a:ln/>
        </p:spPr>
      </p:pic>
    </p:spTree>
    <p:extLst>
      <p:ext uri="{BB962C8B-B14F-4D97-AF65-F5344CB8AC3E}">
        <p14:creationId xmlns:p14="http://schemas.microsoft.com/office/powerpoint/2010/main" val="1044741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7" name="Picture 3"/>
          <p:cNvPicPr>
            <a:picLocks noChangeAspect="1" noChangeArrowheads="1"/>
          </p:cNvPicPr>
          <p:nvPr/>
        </p:nvPicPr>
        <p:blipFill>
          <a:blip r:embed="rId2" cstate="print"/>
          <a:srcRect/>
          <a:stretch>
            <a:fillRect/>
          </a:stretch>
        </p:blipFill>
        <p:spPr bwMode="auto">
          <a:xfrm>
            <a:off x="3307975" y="1429436"/>
            <a:ext cx="5730969" cy="5428563"/>
          </a:xfrm>
          <a:prstGeom prst="rect">
            <a:avLst/>
          </a:prstGeom>
          <a:noFill/>
          <a:ln w="9525" cap="flat" cmpd="sng">
            <a:noFill/>
            <a:prstDash val="solid"/>
            <a:miter lim="800000"/>
            <a:headEnd/>
            <a:tailEnd/>
          </a:ln>
        </p:spPr>
      </p:pic>
      <p:sp>
        <p:nvSpPr>
          <p:cNvPr id="2" name="Title 1"/>
          <p:cNvSpPr>
            <a:spLocks noGrp="1"/>
          </p:cNvSpPr>
          <p:nvPr>
            <p:ph type="title"/>
          </p:nvPr>
        </p:nvSpPr>
        <p:spPr>
          <a:xfrm>
            <a:off x="2819400" y="448236"/>
            <a:ext cx="6096000" cy="1143000"/>
          </a:xfrm>
        </p:spPr>
        <p:txBody>
          <a:bodyPr/>
          <a:lstStyle/>
          <a:p>
            <a:r>
              <a:rPr lang="en-US" dirty="0" smtClean="0"/>
              <a:t>D8 Contributing Area</a:t>
            </a:r>
            <a:endParaRPr lang="en-US" dirty="0"/>
          </a:p>
        </p:txBody>
      </p:sp>
      <p:pic>
        <p:nvPicPr>
          <p:cNvPr id="385026" name="Picture 2"/>
          <p:cNvPicPr>
            <a:picLocks noChangeAspect="1" noChangeArrowheads="1"/>
          </p:cNvPicPr>
          <p:nvPr/>
        </p:nvPicPr>
        <p:blipFill>
          <a:blip r:embed="rId3" cstate="print"/>
          <a:srcRect/>
          <a:stretch>
            <a:fillRect/>
          </a:stretch>
        </p:blipFill>
        <p:spPr bwMode="auto">
          <a:xfrm>
            <a:off x="0" y="2062444"/>
            <a:ext cx="5600700" cy="3028950"/>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356811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1" name="Picture 3"/>
          <p:cNvPicPr>
            <a:picLocks noChangeAspect="1" noChangeArrowheads="1"/>
          </p:cNvPicPr>
          <p:nvPr/>
        </p:nvPicPr>
        <p:blipFill>
          <a:blip r:embed="rId2" cstate="print"/>
          <a:srcRect t="11400"/>
          <a:stretch>
            <a:fillRect/>
          </a:stretch>
        </p:blipFill>
        <p:spPr bwMode="auto">
          <a:xfrm>
            <a:off x="2869547" y="1519518"/>
            <a:ext cx="6274453" cy="5338482"/>
          </a:xfrm>
          <a:prstGeom prst="rect">
            <a:avLst/>
          </a:prstGeom>
          <a:noFill/>
          <a:ln w="9525" cap="flat" cmpd="sng">
            <a:noFill/>
            <a:prstDash val="solid"/>
            <a:miter lim="800000"/>
            <a:headEnd/>
            <a:tailEnd/>
          </a:ln>
        </p:spPr>
      </p:pic>
      <p:sp>
        <p:nvSpPr>
          <p:cNvPr id="2" name="Title 1"/>
          <p:cNvSpPr>
            <a:spLocks noGrp="1"/>
          </p:cNvSpPr>
          <p:nvPr>
            <p:ph type="title"/>
          </p:nvPr>
        </p:nvSpPr>
        <p:spPr>
          <a:xfrm>
            <a:off x="1048870" y="327213"/>
            <a:ext cx="8068235" cy="1143000"/>
          </a:xfrm>
        </p:spPr>
        <p:txBody>
          <a:bodyPr/>
          <a:lstStyle/>
          <a:p>
            <a:r>
              <a:rPr lang="en-US" dirty="0" smtClean="0"/>
              <a:t>Stream Definition by Threshold</a:t>
            </a:r>
            <a:endParaRPr lang="en-US" dirty="0"/>
          </a:p>
        </p:txBody>
      </p:sp>
      <p:pic>
        <p:nvPicPr>
          <p:cNvPr id="386050" name="Picture 2"/>
          <p:cNvPicPr>
            <a:picLocks noChangeAspect="1" noChangeArrowheads="1"/>
          </p:cNvPicPr>
          <p:nvPr/>
        </p:nvPicPr>
        <p:blipFill>
          <a:blip r:embed="rId3" cstate="print"/>
          <a:srcRect/>
          <a:stretch>
            <a:fillRect/>
          </a:stretch>
        </p:blipFill>
        <p:spPr bwMode="auto">
          <a:xfrm>
            <a:off x="0" y="2233893"/>
            <a:ext cx="5600700" cy="3600450"/>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1240333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79294"/>
            <a:ext cx="6096000" cy="1143000"/>
          </a:xfrm>
        </p:spPr>
        <p:txBody>
          <a:bodyPr/>
          <a:lstStyle/>
          <a:p>
            <a:r>
              <a:rPr lang="en-US" dirty="0" smtClean="0"/>
              <a:t>Stream Reach and Watershed</a:t>
            </a:r>
            <a:endParaRPr lang="en-US" dirty="0"/>
          </a:p>
        </p:txBody>
      </p:sp>
      <p:pic>
        <p:nvPicPr>
          <p:cNvPr id="387074" name="Picture 2"/>
          <p:cNvPicPr>
            <a:picLocks noChangeAspect="1" noChangeArrowheads="1"/>
          </p:cNvPicPr>
          <p:nvPr/>
        </p:nvPicPr>
        <p:blipFill>
          <a:blip r:embed="rId2" cstate="print"/>
          <a:srcRect/>
          <a:stretch>
            <a:fillRect/>
          </a:stretch>
        </p:blipFill>
        <p:spPr bwMode="auto">
          <a:xfrm>
            <a:off x="0" y="1461246"/>
            <a:ext cx="5600700" cy="5334000"/>
          </a:xfrm>
          <a:prstGeom prst="rect">
            <a:avLst/>
          </a:prstGeom>
          <a:noFill/>
          <a:ln w="9525" cap="flat" cmpd="sng">
            <a:noFill/>
            <a:prstDash val="solid"/>
            <a:miter lim="800000"/>
            <a:headEnd/>
            <a:tailEnd/>
          </a:ln>
        </p:spPr>
      </p:pic>
      <p:pic>
        <p:nvPicPr>
          <p:cNvPr id="387075" name="Picture 3"/>
          <p:cNvPicPr>
            <a:picLocks noChangeAspect="1" noChangeArrowheads="1"/>
          </p:cNvPicPr>
          <p:nvPr/>
        </p:nvPicPr>
        <p:blipFill>
          <a:blip r:embed="rId3" cstate="print"/>
          <a:srcRect/>
          <a:stretch>
            <a:fillRect/>
          </a:stretch>
        </p:blipFill>
        <p:spPr bwMode="auto">
          <a:xfrm>
            <a:off x="5715000" y="1408502"/>
            <a:ext cx="3334871" cy="5449497"/>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2124288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3" name="Picture 3"/>
          <p:cNvPicPr>
            <a:picLocks noChangeAspect="1" noChangeArrowheads="1"/>
          </p:cNvPicPr>
          <p:nvPr/>
        </p:nvPicPr>
        <p:blipFill>
          <a:blip r:embed="rId5">
            <a:extLst>
              <a:ext uri="{28A0092B-C50C-407E-A947-70E740481C1C}">
                <a14:useLocalDpi xmlns:a14="http://schemas.microsoft.com/office/drawing/2010/main" val="0"/>
              </a:ext>
            </a:extLst>
          </a:blip>
          <a:srcRect l="22585" t="12445" r="15028" b="27960"/>
          <a:stretch>
            <a:fillRect/>
          </a:stretch>
        </p:blipFill>
        <p:spPr bwMode="auto">
          <a:xfrm>
            <a:off x="1800225" y="938213"/>
            <a:ext cx="470535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4" name="Group 56"/>
          <p:cNvGrpSpPr>
            <a:grpSpLocks/>
          </p:cNvGrpSpPr>
          <p:nvPr/>
        </p:nvGrpSpPr>
        <p:grpSpPr bwMode="auto">
          <a:xfrm flipV="1">
            <a:off x="1817688" y="923925"/>
            <a:ext cx="4686300" cy="3041650"/>
            <a:chOff x="1586" y="636"/>
            <a:chExt cx="2952" cy="3201"/>
          </a:xfrm>
        </p:grpSpPr>
        <p:sp>
          <p:nvSpPr>
            <p:cNvPr id="2095" name="Line 4"/>
            <p:cNvSpPr>
              <a:spLocks noChangeAspect="1" noChangeShapeType="1"/>
            </p:cNvSpPr>
            <p:nvPr/>
          </p:nvSpPr>
          <p:spPr bwMode="auto">
            <a:xfrm>
              <a:off x="2657" y="646"/>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96" name="Line 5"/>
            <p:cNvSpPr>
              <a:spLocks noChangeAspect="1" noChangeShapeType="1"/>
            </p:cNvSpPr>
            <p:nvPr/>
          </p:nvSpPr>
          <p:spPr bwMode="auto">
            <a:xfrm>
              <a:off x="2927" y="646"/>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97" name="Line 6"/>
            <p:cNvSpPr>
              <a:spLocks noChangeAspect="1" noChangeShapeType="1"/>
            </p:cNvSpPr>
            <p:nvPr/>
          </p:nvSpPr>
          <p:spPr bwMode="auto">
            <a:xfrm>
              <a:off x="3187" y="657"/>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98" name="Line 7"/>
            <p:cNvSpPr>
              <a:spLocks noChangeAspect="1" noChangeShapeType="1"/>
            </p:cNvSpPr>
            <p:nvPr/>
          </p:nvSpPr>
          <p:spPr bwMode="auto">
            <a:xfrm>
              <a:off x="3457" y="657"/>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99" name="Line 8"/>
            <p:cNvSpPr>
              <a:spLocks noChangeAspect="1" noChangeShapeType="1"/>
            </p:cNvSpPr>
            <p:nvPr/>
          </p:nvSpPr>
          <p:spPr bwMode="auto">
            <a:xfrm>
              <a:off x="3738" y="657"/>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100" name="Line 9"/>
            <p:cNvSpPr>
              <a:spLocks noChangeAspect="1" noChangeShapeType="1"/>
            </p:cNvSpPr>
            <p:nvPr/>
          </p:nvSpPr>
          <p:spPr bwMode="auto">
            <a:xfrm>
              <a:off x="4008" y="657"/>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101" name="Line 10"/>
            <p:cNvSpPr>
              <a:spLocks noChangeAspect="1" noChangeShapeType="1"/>
            </p:cNvSpPr>
            <p:nvPr/>
          </p:nvSpPr>
          <p:spPr bwMode="auto">
            <a:xfrm>
              <a:off x="4268" y="667"/>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102" name="Line 11"/>
            <p:cNvSpPr>
              <a:spLocks noChangeAspect="1" noChangeShapeType="1"/>
            </p:cNvSpPr>
            <p:nvPr/>
          </p:nvSpPr>
          <p:spPr bwMode="auto">
            <a:xfrm>
              <a:off x="4538" y="667"/>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103" name="Line 12"/>
            <p:cNvSpPr>
              <a:spLocks noChangeAspect="1" noChangeShapeType="1"/>
            </p:cNvSpPr>
            <p:nvPr/>
          </p:nvSpPr>
          <p:spPr bwMode="auto">
            <a:xfrm>
              <a:off x="1586" y="636"/>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104" name="Line 13"/>
            <p:cNvSpPr>
              <a:spLocks noChangeAspect="1" noChangeShapeType="1"/>
            </p:cNvSpPr>
            <p:nvPr/>
          </p:nvSpPr>
          <p:spPr bwMode="auto">
            <a:xfrm>
              <a:off x="1856" y="636"/>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105" name="Line 14"/>
            <p:cNvSpPr>
              <a:spLocks noChangeAspect="1" noChangeShapeType="1"/>
            </p:cNvSpPr>
            <p:nvPr/>
          </p:nvSpPr>
          <p:spPr bwMode="auto">
            <a:xfrm>
              <a:off x="2116" y="646"/>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106" name="Line 15"/>
            <p:cNvSpPr>
              <a:spLocks noChangeAspect="1" noChangeShapeType="1"/>
            </p:cNvSpPr>
            <p:nvPr/>
          </p:nvSpPr>
          <p:spPr bwMode="auto">
            <a:xfrm>
              <a:off x="2386" y="646"/>
              <a:ext cx="0" cy="3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grpSp>
        <p:nvGrpSpPr>
          <p:cNvPr id="2055" name="Group 63"/>
          <p:cNvGrpSpPr>
            <a:grpSpLocks/>
          </p:cNvGrpSpPr>
          <p:nvPr/>
        </p:nvGrpSpPr>
        <p:grpSpPr bwMode="auto">
          <a:xfrm flipV="1">
            <a:off x="1824038" y="942975"/>
            <a:ext cx="4700587" cy="2986088"/>
            <a:chOff x="708" y="938"/>
            <a:chExt cx="2961" cy="1881"/>
          </a:xfrm>
        </p:grpSpPr>
        <p:sp>
          <p:nvSpPr>
            <p:cNvPr id="2087" name="Line 22"/>
            <p:cNvSpPr>
              <a:spLocks noChangeAspect="1" noChangeShapeType="1"/>
            </p:cNvSpPr>
            <p:nvPr/>
          </p:nvSpPr>
          <p:spPr bwMode="auto">
            <a:xfrm>
              <a:off x="708" y="2819"/>
              <a:ext cx="295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88" name="Line 23"/>
            <p:cNvSpPr>
              <a:spLocks noChangeAspect="1" noChangeShapeType="1"/>
            </p:cNvSpPr>
            <p:nvPr/>
          </p:nvSpPr>
          <p:spPr bwMode="auto">
            <a:xfrm>
              <a:off x="708" y="2549"/>
              <a:ext cx="295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89" name="Line 24"/>
            <p:cNvSpPr>
              <a:spLocks noChangeAspect="1" noChangeShapeType="1"/>
            </p:cNvSpPr>
            <p:nvPr/>
          </p:nvSpPr>
          <p:spPr bwMode="auto">
            <a:xfrm>
              <a:off x="708" y="2279"/>
              <a:ext cx="295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90" name="Line 25"/>
            <p:cNvSpPr>
              <a:spLocks noChangeAspect="1" noChangeShapeType="1"/>
            </p:cNvSpPr>
            <p:nvPr/>
          </p:nvSpPr>
          <p:spPr bwMode="auto">
            <a:xfrm>
              <a:off x="714" y="2009"/>
              <a:ext cx="295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91" name="Line 27"/>
            <p:cNvSpPr>
              <a:spLocks noChangeAspect="1" noChangeShapeType="1"/>
            </p:cNvSpPr>
            <p:nvPr/>
          </p:nvSpPr>
          <p:spPr bwMode="auto">
            <a:xfrm>
              <a:off x="714" y="1479"/>
              <a:ext cx="295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92" name="Line 28"/>
            <p:cNvSpPr>
              <a:spLocks noChangeAspect="1" noChangeShapeType="1"/>
            </p:cNvSpPr>
            <p:nvPr/>
          </p:nvSpPr>
          <p:spPr bwMode="auto">
            <a:xfrm>
              <a:off x="714" y="1208"/>
              <a:ext cx="295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93" name="Line 29"/>
            <p:cNvSpPr>
              <a:spLocks noChangeAspect="1" noChangeShapeType="1"/>
            </p:cNvSpPr>
            <p:nvPr/>
          </p:nvSpPr>
          <p:spPr bwMode="auto">
            <a:xfrm>
              <a:off x="714" y="938"/>
              <a:ext cx="295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94" name="Line 31"/>
            <p:cNvSpPr>
              <a:spLocks noChangeAspect="1" noChangeShapeType="1"/>
            </p:cNvSpPr>
            <p:nvPr/>
          </p:nvSpPr>
          <p:spPr bwMode="auto">
            <a:xfrm>
              <a:off x="714" y="1738"/>
              <a:ext cx="295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sp>
        <p:nvSpPr>
          <p:cNvPr id="2056" name="Line 35"/>
          <p:cNvSpPr>
            <a:spLocks noChangeAspect="1" noChangeShapeType="1"/>
          </p:cNvSpPr>
          <p:nvPr/>
        </p:nvSpPr>
        <p:spPr bwMode="auto">
          <a:xfrm flipV="1">
            <a:off x="4573588" y="1941513"/>
            <a:ext cx="0" cy="412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57" name="Freeform 36"/>
          <p:cNvSpPr>
            <a:spLocks noChangeAspect="1"/>
          </p:cNvSpPr>
          <p:nvPr/>
        </p:nvSpPr>
        <p:spPr bwMode="auto">
          <a:xfrm flipV="1">
            <a:off x="3219450" y="2093913"/>
            <a:ext cx="492125" cy="1141412"/>
          </a:xfrm>
          <a:custGeom>
            <a:avLst/>
            <a:gdLst>
              <a:gd name="T0" fmla="*/ 2147483647 w 310"/>
              <a:gd name="T1" fmla="*/ 0 h 719"/>
              <a:gd name="T2" fmla="*/ 0 w 310"/>
              <a:gd name="T3" fmla="*/ 2147483647 h 719"/>
              <a:gd name="T4" fmla="*/ 0 60000 65536"/>
              <a:gd name="T5" fmla="*/ 0 60000 65536"/>
              <a:gd name="T6" fmla="*/ 0 w 310"/>
              <a:gd name="T7" fmla="*/ 0 h 719"/>
              <a:gd name="T8" fmla="*/ 310 w 310"/>
              <a:gd name="T9" fmla="*/ 719 h 719"/>
            </a:gdLst>
            <a:ahLst/>
            <a:cxnLst>
              <a:cxn ang="T4">
                <a:pos x="T0" y="T1"/>
              </a:cxn>
              <a:cxn ang="T5">
                <a:pos x="T2" y="T3"/>
              </a:cxn>
            </a:cxnLst>
            <a:rect l="T6" t="T7" r="T8" b="T9"/>
            <a:pathLst>
              <a:path w="310" h="719">
                <a:moveTo>
                  <a:pt x="310" y="0"/>
                </a:moveTo>
                <a:lnTo>
                  <a:pt x="0" y="719"/>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58" name="Text Box 37"/>
          <p:cNvSpPr txBox="1">
            <a:spLocks noChangeAspect="1" noChangeArrowheads="1"/>
          </p:cNvSpPr>
          <p:nvPr/>
        </p:nvSpPr>
        <p:spPr bwMode="auto">
          <a:xfrm>
            <a:off x="4489450" y="3209925"/>
            <a:ext cx="973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sz="3600" b="1" smtClean="0">
                <a:solidFill>
                  <a:srgbClr val="003399"/>
                </a:solidFill>
              </a:rPr>
              <a:t>D</a:t>
            </a:r>
            <a:r>
              <a:rPr kumimoji="0" lang="en-US" sz="3600" b="1" smtClean="0">
                <a:solidFill>
                  <a:srgbClr val="003399"/>
                </a:solidFill>
                <a:sym typeface="Symbol" pitchFamily="18" charset="2"/>
              </a:rPr>
              <a:t></a:t>
            </a:r>
          </a:p>
        </p:txBody>
      </p:sp>
      <p:sp>
        <p:nvSpPr>
          <p:cNvPr id="3082" name="Rectangle 38"/>
          <p:cNvSpPr>
            <a:spLocks noGrp="1" noChangeArrowheads="1"/>
          </p:cNvSpPr>
          <p:nvPr>
            <p:ph type="title"/>
          </p:nvPr>
        </p:nvSpPr>
        <p:spPr>
          <a:xfrm>
            <a:off x="644525" y="1"/>
            <a:ext cx="7772400" cy="838200"/>
          </a:xfrm>
        </p:spPr>
        <p:txBody>
          <a:bodyPr/>
          <a:lstStyle/>
          <a:p>
            <a:pPr eaLnBrk="1" hangingPunct="1">
              <a:defRPr/>
            </a:pPr>
            <a:r>
              <a:rPr lang="en-US" sz="3200" kern="1200" dirty="0">
                <a:solidFill>
                  <a:schemeClr val="tx1"/>
                </a:solidFill>
                <a:latin typeface="Calibri" pitchFamily="34" charset="0"/>
              </a:rPr>
              <a:t>D-Infinity multiple flow direction </a:t>
            </a:r>
            <a:r>
              <a:rPr lang="en-US" sz="3200" kern="1200" dirty="0" smtClean="0">
                <a:solidFill>
                  <a:schemeClr val="tx1"/>
                </a:solidFill>
                <a:latin typeface="Calibri" pitchFamily="34" charset="0"/>
              </a:rPr>
              <a:t>model for </a:t>
            </a:r>
            <a:r>
              <a:rPr lang="en-CA" sz="3200" kern="1200" dirty="0" smtClean="0">
                <a:solidFill>
                  <a:schemeClr val="tx1"/>
                </a:solidFill>
                <a:latin typeface="Calibri" pitchFamily="34" charset="0"/>
              </a:rPr>
              <a:t>representation</a:t>
            </a:r>
            <a:r>
              <a:rPr lang="en-CA" sz="3200" dirty="0" smtClean="0">
                <a:solidFill>
                  <a:srgbClr val="003399"/>
                </a:solidFill>
                <a:latin typeface="Arial" pitchFamily="34" charset="0"/>
              </a:rPr>
              <a:t> </a:t>
            </a:r>
            <a:r>
              <a:rPr lang="en-CA" sz="3200" kern="1200" dirty="0" smtClean="0">
                <a:solidFill>
                  <a:schemeClr val="tx1"/>
                </a:solidFill>
                <a:latin typeface="Calibri" pitchFamily="34" charset="0"/>
              </a:rPr>
              <a:t>of flow field in a DEM</a:t>
            </a:r>
            <a:endParaRPr lang="en-US" sz="3200" kern="1200" dirty="0" smtClean="0">
              <a:solidFill>
                <a:schemeClr val="tx1"/>
              </a:solidFill>
              <a:latin typeface="Calibri" pitchFamily="34" charset="0"/>
            </a:endParaRPr>
          </a:p>
        </p:txBody>
      </p:sp>
      <p:sp>
        <p:nvSpPr>
          <p:cNvPr id="2060" name="Line 42"/>
          <p:cNvSpPr>
            <a:spLocks noChangeAspect="1" noChangeShapeType="1"/>
          </p:cNvSpPr>
          <p:nvPr/>
        </p:nvSpPr>
        <p:spPr bwMode="auto">
          <a:xfrm flipH="1" flipV="1">
            <a:off x="4237038" y="2000250"/>
            <a:ext cx="328612" cy="35560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61" name="Line 44"/>
          <p:cNvSpPr>
            <a:spLocks noChangeAspect="1" noChangeShapeType="1"/>
          </p:cNvSpPr>
          <p:nvPr/>
        </p:nvSpPr>
        <p:spPr bwMode="auto">
          <a:xfrm flipH="1" flipV="1">
            <a:off x="4675188" y="2447925"/>
            <a:ext cx="328612" cy="35560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62" name="Line 45"/>
          <p:cNvSpPr>
            <a:spLocks noChangeAspect="1" noChangeShapeType="1"/>
          </p:cNvSpPr>
          <p:nvPr/>
        </p:nvSpPr>
        <p:spPr bwMode="auto">
          <a:xfrm flipV="1">
            <a:off x="5011738" y="2379663"/>
            <a:ext cx="0" cy="412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63" name="Line 46"/>
          <p:cNvSpPr>
            <a:spLocks noChangeAspect="1" noChangeShapeType="1"/>
          </p:cNvSpPr>
          <p:nvPr/>
        </p:nvSpPr>
        <p:spPr bwMode="auto">
          <a:xfrm flipH="1" flipV="1">
            <a:off x="4665663" y="2886075"/>
            <a:ext cx="328612" cy="35560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64" name="Line 47"/>
          <p:cNvSpPr>
            <a:spLocks noChangeAspect="1" noChangeShapeType="1"/>
          </p:cNvSpPr>
          <p:nvPr/>
        </p:nvSpPr>
        <p:spPr bwMode="auto">
          <a:xfrm flipV="1">
            <a:off x="5002213" y="2827338"/>
            <a:ext cx="0" cy="412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65" name="Line 48"/>
          <p:cNvSpPr>
            <a:spLocks noChangeAspect="1" noChangeShapeType="1"/>
          </p:cNvSpPr>
          <p:nvPr/>
        </p:nvSpPr>
        <p:spPr bwMode="auto">
          <a:xfrm flipH="1" flipV="1">
            <a:off x="4675188" y="2000250"/>
            <a:ext cx="328612" cy="35560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66" name="Line 49"/>
          <p:cNvSpPr>
            <a:spLocks noChangeAspect="1" noChangeShapeType="1"/>
          </p:cNvSpPr>
          <p:nvPr/>
        </p:nvSpPr>
        <p:spPr bwMode="auto">
          <a:xfrm flipV="1">
            <a:off x="5011738" y="1941513"/>
            <a:ext cx="0" cy="412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67" name="Line 52"/>
          <p:cNvSpPr>
            <a:spLocks noChangeAspect="1" noChangeShapeType="1"/>
          </p:cNvSpPr>
          <p:nvPr/>
        </p:nvSpPr>
        <p:spPr bwMode="auto">
          <a:xfrm flipH="1" flipV="1">
            <a:off x="4217988" y="2447925"/>
            <a:ext cx="328612" cy="35560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68" name="Line 53"/>
          <p:cNvSpPr>
            <a:spLocks noChangeAspect="1" noChangeShapeType="1"/>
          </p:cNvSpPr>
          <p:nvPr/>
        </p:nvSpPr>
        <p:spPr bwMode="auto">
          <a:xfrm flipV="1">
            <a:off x="4573588" y="2398713"/>
            <a:ext cx="0" cy="412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69" name="Freeform 41"/>
          <p:cNvSpPr>
            <a:spLocks noChangeAspect="1"/>
          </p:cNvSpPr>
          <p:nvPr/>
        </p:nvSpPr>
        <p:spPr bwMode="auto">
          <a:xfrm flipV="1">
            <a:off x="4505325" y="2074863"/>
            <a:ext cx="492125" cy="1141412"/>
          </a:xfrm>
          <a:custGeom>
            <a:avLst/>
            <a:gdLst>
              <a:gd name="T0" fmla="*/ 2147483647 w 310"/>
              <a:gd name="T1" fmla="*/ 0 h 719"/>
              <a:gd name="T2" fmla="*/ 0 w 310"/>
              <a:gd name="T3" fmla="*/ 2147483647 h 719"/>
              <a:gd name="T4" fmla="*/ 0 60000 65536"/>
              <a:gd name="T5" fmla="*/ 0 60000 65536"/>
              <a:gd name="T6" fmla="*/ 0 w 310"/>
              <a:gd name="T7" fmla="*/ 0 h 719"/>
              <a:gd name="T8" fmla="*/ 310 w 310"/>
              <a:gd name="T9" fmla="*/ 719 h 719"/>
            </a:gdLst>
            <a:ahLst/>
            <a:cxnLst>
              <a:cxn ang="T4">
                <a:pos x="T0" y="T1"/>
              </a:cxn>
              <a:cxn ang="T5">
                <a:pos x="T2" y="T3"/>
              </a:cxn>
            </a:cxnLst>
            <a:rect l="T6" t="T7" r="T8" b="T9"/>
            <a:pathLst>
              <a:path w="310" h="719">
                <a:moveTo>
                  <a:pt x="310" y="0"/>
                </a:moveTo>
                <a:lnTo>
                  <a:pt x="0" y="719"/>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70" name="Text Box 54"/>
          <p:cNvSpPr txBox="1">
            <a:spLocks noChangeAspect="1" noChangeArrowheads="1"/>
          </p:cNvSpPr>
          <p:nvPr/>
        </p:nvSpPr>
        <p:spPr bwMode="auto">
          <a:xfrm>
            <a:off x="3082925" y="3211513"/>
            <a:ext cx="973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sz="3600" b="1" smtClean="0">
                <a:solidFill>
                  <a:srgbClr val="003399"/>
                </a:solidFill>
              </a:rPr>
              <a:t>D</a:t>
            </a:r>
            <a:r>
              <a:rPr kumimoji="0" lang="en-US" sz="3600" b="1" smtClean="0">
                <a:solidFill>
                  <a:srgbClr val="003399"/>
                </a:solidFill>
                <a:sym typeface="Symbol" pitchFamily="18" charset="2"/>
              </a:rPr>
              <a:t>8</a:t>
            </a:r>
          </a:p>
        </p:txBody>
      </p:sp>
      <p:grpSp>
        <p:nvGrpSpPr>
          <p:cNvPr id="2071" name="Group 55"/>
          <p:cNvGrpSpPr>
            <a:grpSpLocks/>
          </p:cNvGrpSpPr>
          <p:nvPr/>
        </p:nvGrpSpPr>
        <p:grpSpPr bwMode="auto">
          <a:xfrm>
            <a:off x="954088" y="4133850"/>
            <a:ext cx="2808287" cy="2195513"/>
            <a:chOff x="855663" y="4057650"/>
            <a:chExt cx="3270250" cy="2555875"/>
          </a:xfrm>
        </p:grpSpPr>
        <p:pic>
          <p:nvPicPr>
            <p:cNvPr id="2085" name="Picture 58" descr="d8"/>
            <p:cNvPicPr>
              <a:picLocks noChangeAspect="1" noChangeArrowheads="1"/>
            </p:cNvPicPr>
            <p:nvPr/>
          </p:nvPicPr>
          <p:blipFill>
            <a:blip r:embed="rId6" cstate="print">
              <a:extLst>
                <a:ext uri="{28A0092B-C50C-407E-A947-70E740481C1C}">
                  <a14:useLocalDpi xmlns:a14="http://schemas.microsoft.com/office/drawing/2010/main" val="0"/>
                </a:ext>
              </a:extLst>
            </a:blip>
            <a:srcRect t="19861"/>
            <a:stretch>
              <a:fillRect/>
            </a:stretch>
          </p:blipFill>
          <p:spPr bwMode="auto">
            <a:xfrm>
              <a:off x="855663" y="4057650"/>
              <a:ext cx="3270250" cy="255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86" name="Line 59"/>
            <p:cNvSpPr>
              <a:spLocks noChangeShapeType="1"/>
            </p:cNvSpPr>
            <p:nvPr/>
          </p:nvSpPr>
          <p:spPr bwMode="auto">
            <a:xfrm rot="5400000" flipV="1">
              <a:off x="1550988" y="4948238"/>
              <a:ext cx="1719262" cy="754062"/>
            </a:xfrm>
            <a:prstGeom prst="line">
              <a:avLst/>
            </a:prstGeom>
            <a:noFill/>
            <a:ln w="1905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sp>
        <p:nvSpPr>
          <p:cNvPr id="2072" name="Line 60"/>
          <p:cNvSpPr>
            <a:spLocks noChangeAspect="1" noChangeShapeType="1"/>
          </p:cNvSpPr>
          <p:nvPr/>
        </p:nvSpPr>
        <p:spPr bwMode="auto">
          <a:xfrm flipV="1">
            <a:off x="3735388" y="1960563"/>
            <a:ext cx="0" cy="412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73" name="Line 61"/>
          <p:cNvSpPr>
            <a:spLocks noChangeAspect="1" noChangeShapeType="1"/>
          </p:cNvSpPr>
          <p:nvPr/>
        </p:nvSpPr>
        <p:spPr bwMode="auto">
          <a:xfrm flipV="1">
            <a:off x="3735388" y="2398713"/>
            <a:ext cx="0" cy="412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2074" name="Line 62"/>
          <p:cNvSpPr>
            <a:spLocks noChangeAspect="1" noChangeShapeType="1"/>
          </p:cNvSpPr>
          <p:nvPr/>
        </p:nvSpPr>
        <p:spPr bwMode="auto">
          <a:xfrm flipV="1">
            <a:off x="3725863" y="2846388"/>
            <a:ext cx="0" cy="412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nvGrpSpPr>
          <p:cNvPr id="2075" name="Group 56"/>
          <p:cNvGrpSpPr>
            <a:grpSpLocks/>
          </p:cNvGrpSpPr>
          <p:nvPr/>
        </p:nvGrpSpPr>
        <p:grpSpPr bwMode="auto">
          <a:xfrm>
            <a:off x="4568825" y="4159250"/>
            <a:ext cx="2814638" cy="2176463"/>
            <a:chOff x="4470400" y="4083050"/>
            <a:chExt cx="3278188" cy="2533650"/>
          </a:xfrm>
        </p:grpSpPr>
        <p:pic>
          <p:nvPicPr>
            <p:cNvPr id="2083" name="Picture 65" descr="dinf"/>
            <p:cNvPicPr>
              <a:picLocks noChangeAspect="1" noChangeArrowheads="1"/>
            </p:cNvPicPr>
            <p:nvPr/>
          </p:nvPicPr>
          <p:blipFill>
            <a:blip r:embed="rId7">
              <a:extLst>
                <a:ext uri="{28A0092B-C50C-407E-A947-70E740481C1C}">
                  <a14:useLocalDpi xmlns:a14="http://schemas.microsoft.com/office/drawing/2010/main" val="0"/>
                </a:ext>
              </a:extLst>
            </a:blip>
            <a:srcRect t="20795"/>
            <a:stretch>
              <a:fillRect/>
            </a:stretch>
          </p:blipFill>
          <p:spPr bwMode="auto">
            <a:xfrm>
              <a:off x="4470400" y="4083050"/>
              <a:ext cx="3278188" cy="2533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84" name="Line 66"/>
            <p:cNvSpPr>
              <a:spLocks noChangeShapeType="1"/>
            </p:cNvSpPr>
            <p:nvPr/>
          </p:nvSpPr>
          <p:spPr bwMode="auto">
            <a:xfrm rot="5400000" flipV="1">
              <a:off x="5223669" y="4999832"/>
              <a:ext cx="1647825" cy="731837"/>
            </a:xfrm>
            <a:prstGeom prst="line">
              <a:avLst/>
            </a:prstGeom>
            <a:noFill/>
            <a:ln w="1905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sp>
        <p:nvSpPr>
          <p:cNvPr id="2076" name="Rectangle 77"/>
          <p:cNvSpPr>
            <a:spLocks noChangeArrowheads="1"/>
          </p:cNvSpPr>
          <p:nvPr/>
        </p:nvSpPr>
        <p:spPr bwMode="auto">
          <a:xfrm>
            <a:off x="908050" y="2597150"/>
            <a:ext cx="555625" cy="6159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smtClean="0">
                <a:solidFill>
                  <a:srgbClr val="000000"/>
                </a:solidFill>
              </a:rPr>
              <a:t>67</a:t>
            </a:r>
          </a:p>
        </p:txBody>
      </p:sp>
      <p:sp>
        <p:nvSpPr>
          <p:cNvPr id="2077" name="Rectangle 78"/>
          <p:cNvSpPr>
            <a:spLocks noChangeArrowheads="1"/>
          </p:cNvSpPr>
          <p:nvPr/>
        </p:nvSpPr>
        <p:spPr bwMode="auto">
          <a:xfrm>
            <a:off x="349250" y="2597150"/>
            <a:ext cx="555625" cy="6159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smtClean="0">
                <a:solidFill>
                  <a:srgbClr val="000000"/>
                </a:solidFill>
              </a:rPr>
              <a:t>56</a:t>
            </a:r>
          </a:p>
        </p:txBody>
      </p:sp>
      <p:sp>
        <p:nvSpPr>
          <p:cNvPr id="2078" name="Rectangle 79"/>
          <p:cNvSpPr>
            <a:spLocks noChangeArrowheads="1"/>
          </p:cNvSpPr>
          <p:nvPr/>
        </p:nvSpPr>
        <p:spPr bwMode="auto">
          <a:xfrm>
            <a:off x="908050" y="1989138"/>
            <a:ext cx="555625" cy="61436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smtClean="0">
                <a:solidFill>
                  <a:srgbClr val="000000"/>
                </a:solidFill>
              </a:rPr>
              <a:t>52</a:t>
            </a:r>
          </a:p>
        </p:txBody>
      </p:sp>
      <p:sp>
        <p:nvSpPr>
          <p:cNvPr id="2079" name="Rectangle 80"/>
          <p:cNvSpPr>
            <a:spLocks noChangeArrowheads="1"/>
          </p:cNvSpPr>
          <p:nvPr/>
        </p:nvSpPr>
        <p:spPr bwMode="auto">
          <a:xfrm>
            <a:off x="349250" y="1989138"/>
            <a:ext cx="555625" cy="61436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smtClean="0">
                <a:solidFill>
                  <a:srgbClr val="000000"/>
                </a:solidFill>
              </a:rPr>
              <a:t>48</a:t>
            </a:r>
          </a:p>
        </p:txBody>
      </p:sp>
      <p:sp>
        <p:nvSpPr>
          <p:cNvPr id="2080" name="Line 81"/>
          <p:cNvSpPr>
            <a:spLocks noChangeShapeType="1"/>
          </p:cNvSpPr>
          <p:nvPr/>
        </p:nvSpPr>
        <p:spPr bwMode="auto">
          <a:xfrm flipV="1">
            <a:off x="1179513" y="2381250"/>
            <a:ext cx="0" cy="395288"/>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aphicFrame>
        <p:nvGraphicFramePr>
          <p:cNvPr id="2050" name="Object 3"/>
          <p:cNvGraphicFramePr>
            <a:graphicFrameLocks noChangeAspect="1"/>
          </p:cNvGraphicFramePr>
          <p:nvPr>
            <p:extLst>
              <p:ext uri="{D42A27DB-BD31-4B8C-83A1-F6EECF244321}">
                <p14:modId xmlns:p14="http://schemas.microsoft.com/office/powerpoint/2010/main" val="2829920389"/>
              </p:ext>
            </p:extLst>
          </p:nvPr>
        </p:nvGraphicFramePr>
        <p:xfrm>
          <a:off x="214313" y="3376613"/>
          <a:ext cx="1492250" cy="631825"/>
        </p:xfrm>
        <a:graphic>
          <a:graphicData uri="http://schemas.openxmlformats.org/presentationml/2006/ole">
            <mc:AlternateContent xmlns:mc="http://schemas.openxmlformats.org/markup-compatibility/2006">
              <mc:Choice xmlns:v="urn:schemas-microsoft-com:vml" Requires="v">
                <p:oleObj spid="_x0000_s22550" name="Equation" r:id="rId8" imgW="927000" imgH="393480" progId="Equation.3">
                  <p:embed/>
                </p:oleObj>
              </mc:Choice>
              <mc:Fallback>
                <p:oleObj name="Equation" r:id="rId8" imgW="92700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3376613"/>
                        <a:ext cx="14922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1" name="Text Box 83"/>
          <p:cNvSpPr txBox="1">
            <a:spLocks noChangeArrowheads="1"/>
          </p:cNvSpPr>
          <p:nvPr/>
        </p:nvSpPr>
        <p:spPr bwMode="auto">
          <a:xfrm>
            <a:off x="292100" y="938213"/>
            <a:ext cx="1260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ctr" eaLnBrk="0" fontAlgn="base" hangingPunct="0">
              <a:spcBef>
                <a:spcPct val="50000"/>
              </a:spcBef>
              <a:spcAft>
                <a:spcPct val="0"/>
              </a:spcAft>
            </a:pPr>
            <a:r>
              <a:rPr lang="en-US" smtClean="0">
                <a:solidFill>
                  <a:srgbClr val="000000"/>
                </a:solidFill>
              </a:rPr>
              <a:t>Steepest single direction</a:t>
            </a:r>
          </a:p>
        </p:txBody>
      </p:sp>
      <p:sp>
        <p:nvSpPr>
          <p:cNvPr id="2082" name="Rectangle 3"/>
          <p:cNvSpPr>
            <a:spLocks noChangeArrowheads="1"/>
          </p:cNvSpPr>
          <p:nvPr/>
        </p:nvSpPr>
        <p:spPr bwMode="auto">
          <a:xfrm>
            <a:off x="65088" y="6324600"/>
            <a:ext cx="8953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dirty="0" smtClean="0">
                <a:solidFill>
                  <a:srgbClr val="7F7F7F"/>
                </a:solidFill>
                <a:latin typeface="MS Sans Serif"/>
              </a:rPr>
              <a:t>Tarboton, D. G., (1997), "A New Method for the Determination of Flow Directions and Contributing Areas in Grid Digital Elevation Models," Water Resources Research, 33(2): 309-319.)</a:t>
            </a:r>
          </a:p>
        </p:txBody>
      </p:sp>
      <p:graphicFrame>
        <p:nvGraphicFramePr>
          <p:cNvPr id="2051" name="Object 68"/>
          <p:cNvGraphicFramePr>
            <a:graphicFrameLocks noChangeAspect="1"/>
          </p:cNvGraphicFramePr>
          <p:nvPr>
            <p:extLst>
              <p:ext uri="{D42A27DB-BD31-4B8C-83A1-F6EECF244321}">
                <p14:modId xmlns:p14="http://schemas.microsoft.com/office/powerpoint/2010/main" val="367170887"/>
              </p:ext>
            </p:extLst>
          </p:nvPr>
        </p:nvGraphicFramePr>
        <p:xfrm>
          <a:off x="6518275" y="790575"/>
          <a:ext cx="2974975" cy="3298825"/>
        </p:xfrm>
        <a:graphic>
          <a:graphicData uri="http://schemas.openxmlformats.org/presentationml/2006/ole">
            <mc:AlternateContent xmlns:mc="http://schemas.openxmlformats.org/markup-compatibility/2006">
              <mc:Choice xmlns:v="urn:schemas-microsoft-com:vml" Requires="v">
                <p:oleObj spid="_x0000_s22551" name="Picture" r:id="rId10" imgW="2790720" imgH="3095640" progId="Word.Picture.8">
                  <p:embed/>
                </p:oleObj>
              </mc:Choice>
              <mc:Fallback>
                <p:oleObj name="Picture" r:id="rId10" imgW="2790720" imgH="3095640" progId="Word.Pictur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8275" y="790575"/>
                        <a:ext cx="29749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598455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06982" y="121431"/>
            <a:ext cx="5237019" cy="1143000"/>
          </a:xfrm>
        </p:spPr>
        <p:txBody>
          <a:bodyPr/>
          <a:lstStyle/>
          <a:p>
            <a:r>
              <a:rPr lang="en-US" sz="3200" dirty="0"/>
              <a:t>D-Infinity </a:t>
            </a:r>
            <a:r>
              <a:rPr lang="en-US" sz="3200" dirty="0" smtClean="0"/>
              <a:t>Slope, Flow Direction </a:t>
            </a:r>
            <a:r>
              <a:rPr lang="en-US" sz="3200" dirty="0"/>
              <a:t>and Contributing Area</a:t>
            </a:r>
          </a:p>
        </p:txBody>
      </p:sp>
      <p:pic>
        <p:nvPicPr>
          <p:cNvPr id="389123" name="Picture 3"/>
          <p:cNvPicPr>
            <a:picLocks noChangeAspect="1" noChangeArrowheads="1"/>
          </p:cNvPicPr>
          <p:nvPr/>
        </p:nvPicPr>
        <p:blipFill rotWithShape="1">
          <a:blip r:embed="rId3" cstate="print"/>
          <a:srcRect t="43491"/>
          <a:stretch/>
        </p:blipFill>
        <p:spPr bwMode="auto">
          <a:xfrm>
            <a:off x="2777287" y="3783289"/>
            <a:ext cx="3199443" cy="3026221"/>
          </a:xfrm>
          <a:prstGeom prst="rect">
            <a:avLst/>
          </a:prstGeom>
          <a:noFill/>
          <a:ln w="9525" cap="flat" cmpd="sng">
            <a:noFill/>
            <a:prstDash val="solid"/>
            <a:miter lim="800000"/>
            <a:headEnd/>
            <a:tailEnd/>
          </a:ln>
        </p:spPr>
      </p:pic>
      <p:graphicFrame>
        <p:nvGraphicFramePr>
          <p:cNvPr id="389124" name="Object 2"/>
          <p:cNvGraphicFramePr>
            <a:graphicFrameLocks noChangeAspect="1"/>
          </p:cNvGraphicFramePr>
          <p:nvPr>
            <p:extLst>
              <p:ext uri="{D42A27DB-BD31-4B8C-83A1-F6EECF244321}">
                <p14:modId xmlns:p14="http://schemas.microsoft.com/office/powerpoint/2010/main" val="906498945"/>
              </p:ext>
            </p:extLst>
          </p:nvPr>
        </p:nvGraphicFramePr>
        <p:xfrm>
          <a:off x="0" y="0"/>
          <a:ext cx="3976357" cy="4410635"/>
        </p:xfrm>
        <a:graphic>
          <a:graphicData uri="http://schemas.openxmlformats.org/presentationml/2006/ole">
            <mc:AlternateContent xmlns:mc="http://schemas.openxmlformats.org/markup-compatibility/2006">
              <mc:Choice xmlns:v="urn:schemas-microsoft-com:vml" Requires="v">
                <p:oleObj spid="_x0000_s23564" name="Picture" r:id="rId4" imgW="2790720" imgH="3095640" progId="Word.Picture.8">
                  <p:embed/>
                </p:oleObj>
              </mc:Choice>
              <mc:Fallback>
                <p:oleObj name="Picture" r:id="rId4" imgW="2790720" imgH="30956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976357" cy="4410635"/>
                      </a:xfrm>
                      <a:prstGeom prst="rect">
                        <a:avLst/>
                      </a:prstGeom>
                      <a:noFill/>
                      <a:ln>
                        <a:noFill/>
                      </a:ln>
                      <a:effectLst/>
                      <a:extLst/>
                    </p:spPr>
                  </p:pic>
                </p:oleObj>
              </mc:Fallback>
            </mc:AlternateContent>
          </a:graphicData>
        </a:graphic>
      </p:graphicFrame>
      <p:pic>
        <p:nvPicPr>
          <p:cNvPr id="389125" name="Picture 5"/>
          <p:cNvPicPr>
            <a:picLocks noChangeAspect="1" noChangeArrowheads="1"/>
          </p:cNvPicPr>
          <p:nvPr/>
        </p:nvPicPr>
        <p:blipFill>
          <a:blip r:embed="rId6" cstate="print"/>
          <a:srcRect/>
          <a:stretch>
            <a:fillRect/>
          </a:stretch>
        </p:blipFill>
        <p:spPr bwMode="auto">
          <a:xfrm>
            <a:off x="604024" y="5105400"/>
            <a:ext cx="1920101" cy="1085850"/>
          </a:xfrm>
          <a:prstGeom prst="rect">
            <a:avLst/>
          </a:prstGeom>
          <a:noFill/>
          <a:ln w="9525" cap="flat" cmpd="sng">
            <a:noFill/>
            <a:prstDash val="solid"/>
            <a:miter lim="800000"/>
            <a:headEnd/>
            <a:tailEnd/>
          </a:ln>
        </p:spPr>
      </p:pic>
      <p:pic>
        <p:nvPicPr>
          <p:cNvPr id="7" name="Picture 3"/>
          <p:cNvPicPr>
            <a:picLocks noChangeAspect="1" noChangeArrowheads="1"/>
          </p:cNvPicPr>
          <p:nvPr/>
        </p:nvPicPr>
        <p:blipFill rotWithShape="1">
          <a:blip r:embed="rId7" cstate="print"/>
          <a:srcRect l="38074"/>
          <a:stretch/>
        </p:blipFill>
        <p:spPr bwMode="auto">
          <a:xfrm>
            <a:off x="5976730" y="1521478"/>
            <a:ext cx="3152255" cy="5260322"/>
          </a:xfrm>
          <a:prstGeom prst="rect">
            <a:avLst/>
          </a:prstGeom>
          <a:noFill/>
          <a:ln w="9525" cap="flat" cmpd="sng">
            <a:noFill/>
            <a:prstDash val="solid"/>
            <a:miter lim="800000"/>
            <a:headEnd/>
            <a:tailEnd/>
          </a:ln>
        </p:spPr>
      </p:pic>
      <p:cxnSp>
        <p:nvCxnSpPr>
          <p:cNvPr id="5" name="Straight Connector 4"/>
          <p:cNvCxnSpPr/>
          <p:nvPr/>
        </p:nvCxnSpPr>
        <p:spPr bwMode="auto">
          <a:xfrm>
            <a:off x="3200400" y="1371600"/>
            <a:ext cx="5928585"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pic>
        <p:nvPicPr>
          <p:cNvPr id="5427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6489" r="23134" b="21636"/>
          <a:stretch/>
        </p:blipFill>
        <p:spPr bwMode="auto">
          <a:xfrm>
            <a:off x="3408218" y="1521477"/>
            <a:ext cx="2513092" cy="273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447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8" descr="d8"/>
          <p:cNvPicPr>
            <a:picLocks noChangeAspect="1" noChangeArrowheads="1"/>
          </p:cNvPicPr>
          <p:nvPr/>
        </p:nvPicPr>
        <p:blipFill>
          <a:blip r:embed="rId2">
            <a:extLst>
              <a:ext uri="{28A0092B-C50C-407E-A947-70E740481C1C}">
                <a14:useLocalDpi xmlns:a14="http://schemas.microsoft.com/office/drawing/2010/main" val="0"/>
              </a:ext>
            </a:extLst>
          </a:blip>
          <a:srcRect t="11664" b="9357"/>
          <a:stretch>
            <a:fillRect/>
          </a:stretch>
        </p:blipFill>
        <p:spPr bwMode="auto">
          <a:xfrm>
            <a:off x="4483100" y="1588"/>
            <a:ext cx="4868863"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9" descr="di"/>
          <p:cNvPicPr>
            <a:picLocks noChangeAspect="1" noChangeArrowheads="1"/>
          </p:cNvPicPr>
          <p:nvPr/>
        </p:nvPicPr>
        <p:blipFill>
          <a:blip r:embed="rId3">
            <a:extLst>
              <a:ext uri="{28A0092B-C50C-407E-A947-70E740481C1C}">
                <a14:useLocalDpi xmlns:a14="http://schemas.microsoft.com/office/drawing/2010/main" val="0"/>
              </a:ext>
            </a:extLst>
          </a:blip>
          <a:srcRect t="11407" b="9741"/>
          <a:stretch>
            <a:fillRect/>
          </a:stretch>
        </p:blipFill>
        <p:spPr bwMode="auto">
          <a:xfrm>
            <a:off x="0" y="0"/>
            <a:ext cx="4868863"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7553325" y="635000"/>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ctr" eaLnBrk="0" fontAlgn="base" hangingPunct="0">
              <a:spcBef>
                <a:spcPct val="50000"/>
              </a:spcBef>
              <a:spcAft>
                <a:spcPct val="0"/>
              </a:spcAft>
            </a:pPr>
            <a:r>
              <a:rPr kumimoji="0" lang="en-US" sz="2400" b="1" smtClean="0">
                <a:solidFill>
                  <a:srgbClr val="010000"/>
                </a:solidFill>
                <a:latin typeface="Arial" pitchFamily="34" charset="0"/>
              </a:rPr>
              <a:t>D8</a:t>
            </a:r>
          </a:p>
        </p:txBody>
      </p:sp>
      <p:sp>
        <p:nvSpPr>
          <p:cNvPr id="44037" name="Text Box 5"/>
          <p:cNvSpPr txBox="1">
            <a:spLocks noChangeArrowheads="1"/>
          </p:cNvSpPr>
          <p:nvPr/>
        </p:nvSpPr>
        <p:spPr bwMode="auto">
          <a:xfrm>
            <a:off x="1452563" y="0"/>
            <a:ext cx="3578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ctr" eaLnBrk="0" fontAlgn="base" hangingPunct="0">
              <a:spcBef>
                <a:spcPct val="50000"/>
              </a:spcBef>
              <a:spcAft>
                <a:spcPct val="0"/>
              </a:spcAft>
            </a:pPr>
            <a:r>
              <a:rPr kumimoji="0" lang="en-US" sz="2800" b="1" smtClean="0">
                <a:solidFill>
                  <a:srgbClr val="010000"/>
                </a:solidFill>
                <a:latin typeface="Arial" pitchFamily="34" charset="0"/>
              </a:rPr>
              <a:t>Contributing Area</a:t>
            </a:r>
            <a:endParaRPr kumimoji="0" lang="en-US" sz="2800" b="1" smtClean="0">
              <a:solidFill>
                <a:srgbClr val="010000"/>
              </a:solidFill>
              <a:latin typeface="Arial" pitchFamily="34" charset="0"/>
              <a:sym typeface="Symbol" pitchFamily="18" charset="2"/>
            </a:endParaRPr>
          </a:p>
        </p:txBody>
      </p:sp>
      <p:sp>
        <p:nvSpPr>
          <p:cNvPr id="44038" name="Rectangle 9"/>
          <p:cNvSpPr>
            <a:spLocks noChangeArrowheads="1"/>
          </p:cNvSpPr>
          <p:nvPr/>
        </p:nvSpPr>
        <p:spPr bwMode="auto">
          <a:xfrm>
            <a:off x="3130550" y="619125"/>
            <a:ext cx="62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2400" b="1" smtClean="0">
                <a:solidFill>
                  <a:srgbClr val="010000"/>
                </a:solidFill>
              </a:rPr>
              <a:t>D</a:t>
            </a:r>
            <a:r>
              <a:rPr lang="en-US" sz="2400" b="1" smtClean="0">
                <a:solidFill>
                  <a:srgbClr val="010000"/>
                </a:solidFill>
                <a:sym typeface="Symbol" pitchFamily="18" charset="2"/>
              </a:rPr>
              <a:t></a:t>
            </a:r>
          </a:p>
        </p:txBody>
      </p:sp>
      <p:pic>
        <p:nvPicPr>
          <p:cNvPr id="4403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6526213"/>
            <a:ext cx="75152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363" y="4349750"/>
            <a:ext cx="8567737"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1" name="Group 16"/>
          <p:cNvGrpSpPr>
            <a:grpSpLocks/>
          </p:cNvGrpSpPr>
          <p:nvPr/>
        </p:nvGrpSpPr>
        <p:grpSpPr bwMode="auto">
          <a:xfrm>
            <a:off x="4140200" y="3090863"/>
            <a:ext cx="884238" cy="1098550"/>
            <a:chOff x="5203" y="182"/>
            <a:chExt cx="557" cy="692"/>
          </a:xfrm>
        </p:grpSpPr>
        <p:sp>
          <p:nvSpPr>
            <p:cNvPr id="44042" name="Rectangle 11"/>
            <p:cNvSpPr>
              <a:spLocks noChangeArrowheads="1"/>
            </p:cNvSpPr>
            <p:nvPr/>
          </p:nvSpPr>
          <p:spPr bwMode="auto">
            <a:xfrm>
              <a:off x="5203" y="227"/>
              <a:ext cx="168" cy="88"/>
            </a:xfrm>
            <a:prstGeom prst="rect">
              <a:avLst/>
            </a:prstGeom>
            <a:solidFill>
              <a:srgbClr val="996633"/>
            </a:solidFill>
            <a:ln w="9525">
              <a:solidFill>
                <a:schemeClr val="tx1"/>
              </a:solidFill>
              <a:miter lim="800000"/>
              <a:headEnd/>
              <a:tailEnd/>
            </a:ln>
          </p:spPr>
          <p:txBody>
            <a:bodyPr wrap="none" anchor="ctr"/>
            <a:lstStyle/>
            <a:p>
              <a:pPr algn="ctr" eaLnBrk="0" fontAlgn="base" hangingPunct="0">
                <a:spcBef>
                  <a:spcPct val="0"/>
                </a:spcBef>
                <a:spcAft>
                  <a:spcPct val="0"/>
                </a:spcAft>
              </a:pPr>
              <a:endParaRPr kumimoji="1" lang="en-US" sz="2000" smtClean="0">
                <a:solidFill>
                  <a:srgbClr val="010000"/>
                </a:solidFill>
                <a:latin typeface="Times New Roman" pitchFamily="18" charset="0"/>
              </a:endParaRPr>
            </a:p>
          </p:txBody>
        </p:sp>
        <p:sp>
          <p:nvSpPr>
            <p:cNvPr id="44043" name="Rectangle 12"/>
            <p:cNvSpPr>
              <a:spLocks noChangeArrowheads="1"/>
            </p:cNvSpPr>
            <p:nvPr/>
          </p:nvSpPr>
          <p:spPr bwMode="auto">
            <a:xfrm>
              <a:off x="5203" y="395"/>
              <a:ext cx="168" cy="88"/>
            </a:xfrm>
            <a:prstGeom prst="rect">
              <a:avLst/>
            </a:prstGeom>
            <a:solidFill>
              <a:srgbClr val="FFCC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kumimoji="1" lang="en-US" sz="2000" smtClean="0">
                <a:solidFill>
                  <a:srgbClr val="010000"/>
                </a:solidFill>
                <a:latin typeface="Times New Roman" pitchFamily="18" charset="0"/>
              </a:endParaRPr>
            </a:p>
          </p:txBody>
        </p:sp>
        <p:sp>
          <p:nvSpPr>
            <p:cNvPr id="44044" name="Rectangle 13"/>
            <p:cNvSpPr>
              <a:spLocks noChangeArrowheads="1"/>
            </p:cNvSpPr>
            <p:nvPr/>
          </p:nvSpPr>
          <p:spPr bwMode="auto">
            <a:xfrm>
              <a:off x="5203" y="563"/>
              <a:ext cx="168" cy="88"/>
            </a:xfrm>
            <a:prstGeom prst="rect">
              <a:avLst/>
            </a:prstGeom>
            <a:solidFill>
              <a:srgbClr val="CCFFFF"/>
            </a:solidFill>
            <a:ln w="9525">
              <a:solidFill>
                <a:schemeClr val="tx1"/>
              </a:solidFill>
              <a:miter lim="800000"/>
              <a:headEnd/>
              <a:tailEnd/>
            </a:ln>
          </p:spPr>
          <p:txBody>
            <a:bodyPr wrap="none" anchor="ctr"/>
            <a:lstStyle/>
            <a:p>
              <a:pPr algn="ctr" eaLnBrk="0" fontAlgn="base" hangingPunct="0">
                <a:spcBef>
                  <a:spcPct val="0"/>
                </a:spcBef>
                <a:spcAft>
                  <a:spcPct val="0"/>
                </a:spcAft>
              </a:pPr>
              <a:endParaRPr kumimoji="1" lang="en-US" sz="2000" smtClean="0">
                <a:solidFill>
                  <a:srgbClr val="010000"/>
                </a:solidFill>
                <a:latin typeface="Times New Roman" pitchFamily="18" charset="0"/>
              </a:endParaRPr>
            </a:p>
          </p:txBody>
        </p:sp>
        <p:sp>
          <p:nvSpPr>
            <p:cNvPr id="44045" name="Rectangle 14"/>
            <p:cNvSpPr>
              <a:spLocks noChangeArrowheads="1"/>
            </p:cNvSpPr>
            <p:nvPr/>
          </p:nvSpPr>
          <p:spPr bwMode="auto">
            <a:xfrm>
              <a:off x="5396" y="182"/>
              <a:ext cx="364"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latin typeface="Times New Roman" pitchFamily="18" charset="0"/>
                </a:rPr>
                <a:t>&lt;1 ha</a:t>
              </a:r>
              <a:endParaRPr lang="en-US" baseline="30000" smtClean="0">
                <a:solidFill>
                  <a:srgbClr val="000000"/>
                </a:solidFill>
                <a:latin typeface="Times New Roman" pitchFamily="18" charset="0"/>
              </a:endParaRPr>
            </a:p>
            <a:p>
              <a:pPr eaLnBrk="0" fontAlgn="base" hangingPunct="0">
                <a:spcBef>
                  <a:spcPct val="0"/>
                </a:spcBef>
                <a:spcAft>
                  <a:spcPct val="0"/>
                </a:spcAft>
              </a:pPr>
              <a:r>
                <a:rPr lang="en-US" smtClean="0">
                  <a:solidFill>
                    <a:srgbClr val="000000"/>
                  </a:solidFill>
                  <a:latin typeface="Times New Roman" pitchFamily="18" charset="0"/>
                </a:rPr>
                <a:t>1-4 ha</a:t>
              </a:r>
              <a:endParaRPr lang="en-US" baseline="30000" smtClean="0">
                <a:solidFill>
                  <a:srgbClr val="000000"/>
                </a:solidFill>
                <a:latin typeface="Times New Roman" pitchFamily="18" charset="0"/>
              </a:endParaRPr>
            </a:p>
            <a:p>
              <a:pPr eaLnBrk="0" fontAlgn="base" hangingPunct="0">
                <a:spcBef>
                  <a:spcPct val="0"/>
                </a:spcBef>
                <a:spcAft>
                  <a:spcPct val="0"/>
                </a:spcAft>
              </a:pPr>
              <a:r>
                <a:rPr lang="en-US" smtClean="0">
                  <a:solidFill>
                    <a:srgbClr val="000000"/>
                  </a:solidFill>
                  <a:latin typeface="Times New Roman" pitchFamily="18" charset="0"/>
                </a:rPr>
                <a:t>4-8 ha</a:t>
              </a:r>
              <a:endParaRPr lang="en-US" baseline="30000" smtClean="0">
                <a:solidFill>
                  <a:srgbClr val="000000"/>
                </a:solidFill>
                <a:latin typeface="Times New Roman" pitchFamily="18" charset="0"/>
              </a:endParaRPr>
            </a:p>
            <a:p>
              <a:pPr eaLnBrk="0" fontAlgn="base" hangingPunct="0">
                <a:spcBef>
                  <a:spcPct val="0"/>
                </a:spcBef>
                <a:spcAft>
                  <a:spcPct val="0"/>
                </a:spcAft>
              </a:pPr>
              <a:r>
                <a:rPr lang="en-US" smtClean="0">
                  <a:solidFill>
                    <a:srgbClr val="000000"/>
                  </a:solidFill>
                  <a:latin typeface="Times New Roman" pitchFamily="18" charset="0"/>
                </a:rPr>
                <a:t>&gt;8 ha</a:t>
              </a:r>
              <a:endParaRPr lang="en-US" baseline="30000" smtClean="0">
                <a:solidFill>
                  <a:srgbClr val="000000"/>
                </a:solidFill>
                <a:latin typeface="Times New Roman" pitchFamily="18" charset="0"/>
              </a:endParaRPr>
            </a:p>
          </p:txBody>
        </p:sp>
        <p:sp>
          <p:nvSpPr>
            <p:cNvPr id="44046" name="Rectangle 15"/>
            <p:cNvSpPr>
              <a:spLocks noChangeArrowheads="1"/>
            </p:cNvSpPr>
            <p:nvPr/>
          </p:nvSpPr>
          <p:spPr bwMode="auto">
            <a:xfrm>
              <a:off x="5203" y="731"/>
              <a:ext cx="168" cy="88"/>
            </a:xfrm>
            <a:prstGeom prst="rect">
              <a:avLst/>
            </a:prstGeom>
            <a:solidFill>
              <a:srgbClr val="33CCCC"/>
            </a:solidFill>
            <a:ln w="9525">
              <a:solidFill>
                <a:schemeClr val="tx1"/>
              </a:solidFill>
              <a:miter lim="800000"/>
              <a:headEnd/>
              <a:tailEnd/>
            </a:ln>
          </p:spPr>
          <p:txBody>
            <a:bodyPr wrap="none" anchor="ctr"/>
            <a:lstStyle/>
            <a:p>
              <a:pPr algn="ctr" eaLnBrk="0" fontAlgn="base" hangingPunct="0">
                <a:spcBef>
                  <a:spcPct val="0"/>
                </a:spcBef>
                <a:spcAft>
                  <a:spcPct val="0"/>
                </a:spcAft>
              </a:pPr>
              <a:endParaRPr kumimoji="1" lang="en-US" sz="2000" smtClean="0">
                <a:solidFill>
                  <a:srgbClr val="010000"/>
                </a:solidFill>
                <a:latin typeface="Times New Roman" pitchFamily="18" charset="0"/>
              </a:endParaRPr>
            </a:p>
          </p:txBody>
        </p:sp>
      </p:grpSp>
    </p:spTree>
    <p:extLst>
      <p:ext uri="{BB962C8B-B14F-4D97-AF65-F5344CB8AC3E}">
        <p14:creationId xmlns:p14="http://schemas.microsoft.com/office/powerpoint/2010/main" val="633166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cstate="print"/>
          <a:srcRect/>
          <a:stretch>
            <a:fillRect/>
          </a:stretch>
        </p:blipFill>
        <p:spPr bwMode="auto">
          <a:xfrm>
            <a:off x="0" y="4332288"/>
            <a:ext cx="4679950" cy="2525712"/>
          </a:xfrm>
          <a:prstGeom prst="rect">
            <a:avLst/>
          </a:prstGeom>
          <a:noFill/>
          <a:ln w="9525">
            <a:noFill/>
            <a:miter lim="800000"/>
            <a:headEnd/>
            <a:tailEnd/>
          </a:ln>
          <a:effectLst/>
        </p:spPr>
      </p:pic>
      <p:pic>
        <p:nvPicPr>
          <p:cNvPr id="160771" name="Picture 3"/>
          <p:cNvPicPr>
            <a:picLocks noChangeAspect="1" noChangeArrowheads="1"/>
          </p:cNvPicPr>
          <p:nvPr/>
        </p:nvPicPr>
        <p:blipFill>
          <a:blip r:embed="rId3" cstate="print"/>
          <a:srcRect/>
          <a:stretch>
            <a:fillRect/>
          </a:stretch>
        </p:blipFill>
        <p:spPr bwMode="auto">
          <a:xfrm>
            <a:off x="0" y="0"/>
            <a:ext cx="4699000" cy="2538413"/>
          </a:xfrm>
          <a:prstGeom prst="rect">
            <a:avLst/>
          </a:prstGeom>
          <a:noFill/>
          <a:ln w="9525">
            <a:noFill/>
            <a:miter lim="800000"/>
            <a:headEnd/>
            <a:tailEnd/>
          </a:ln>
          <a:effectLst/>
        </p:spPr>
      </p:pic>
      <p:pic>
        <p:nvPicPr>
          <p:cNvPr id="160772" name="Picture 4"/>
          <p:cNvPicPr>
            <a:picLocks noChangeAspect="1" noChangeArrowheads="1"/>
          </p:cNvPicPr>
          <p:nvPr/>
        </p:nvPicPr>
        <p:blipFill>
          <a:blip r:embed="rId4" cstate="print"/>
          <a:srcRect/>
          <a:stretch>
            <a:fillRect/>
          </a:stretch>
        </p:blipFill>
        <p:spPr bwMode="auto">
          <a:xfrm>
            <a:off x="4464050" y="4319588"/>
            <a:ext cx="4679950" cy="2538412"/>
          </a:xfrm>
          <a:prstGeom prst="rect">
            <a:avLst/>
          </a:prstGeom>
          <a:noFill/>
          <a:ln w="9525">
            <a:noFill/>
            <a:miter lim="800000"/>
            <a:headEnd/>
            <a:tailEnd/>
          </a:ln>
          <a:effectLst/>
        </p:spPr>
      </p:pic>
      <p:sp>
        <p:nvSpPr>
          <p:cNvPr id="160773" name="Text Box 5"/>
          <p:cNvSpPr txBox="1">
            <a:spLocks noChangeArrowheads="1"/>
          </p:cNvSpPr>
          <p:nvPr/>
        </p:nvSpPr>
        <p:spPr bwMode="auto">
          <a:xfrm>
            <a:off x="0" y="0"/>
            <a:ext cx="1492624" cy="400110"/>
          </a:xfrm>
          <a:prstGeom prst="rect">
            <a:avLst/>
          </a:prstGeom>
          <a:solidFill>
            <a:schemeClr val="bg1"/>
          </a:solidFill>
          <a:ln w="9525">
            <a:noFill/>
            <a:miter lim="800000"/>
            <a:headEnd/>
            <a:tailEnd/>
          </a:ln>
        </p:spPr>
        <p:txBody>
          <a:bodyPr wrap="square">
            <a:spAutoFit/>
          </a:bodyPr>
          <a:lstStyle/>
          <a:p>
            <a:pPr algn="ctr" eaLnBrk="0" fontAlgn="base" hangingPunct="0">
              <a:spcBef>
                <a:spcPct val="50000"/>
              </a:spcBef>
              <a:spcAft>
                <a:spcPct val="0"/>
              </a:spcAft>
            </a:pPr>
            <a:r>
              <a:rPr kumimoji="1" lang="en-US" sz="2000" dirty="0" smtClean="0">
                <a:solidFill>
                  <a:srgbClr val="010000"/>
                </a:solidFill>
                <a:latin typeface="Times New Roman" pitchFamily="18" charset="0"/>
              </a:rPr>
              <a:t>Slope (S)</a:t>
            </a:r>
            <a:endParaRPr kumimoji="1" lang="en-US" sz="2000" dirty="0">
              <a:solidFill>
                <a:srgbClr val="010000"/>
              </a:solidFill>
              <a:latin typeface="Times New Roman" pitchFamily="18" charset="0"/>
            </a:endParaRPr>
          </a:p>
        </p:txBody>
      </p:sp>
      <p:sp>
        <p:nvSpPr>
          <p:cNvPr id="160774" name="Text Box 6"/>
          <p:cNvSpPr txBox="1">
            <a:spLocks noChangeArrowheads="1"/>
          </p:cNvSpPr>
          <p:nvPr/>
        </p:nvSpPr>
        <p:spPr bwMode="auto">
          <a:xfrm>
            <a:off x="0" y="4005543"/>
            <a:ext cx="3361765" cy="400110"/>
          </a:xfrm>
          <a:prstGeom prst="rect">
            <a:avLst/>
          </a:prstGeom>
          <a:solidFill>
            <a:schemeClr val="bg1"/>
          </a:solidFill>
          <a:ln w="9525">
            <a:noFill/>
            <a:miter lim="800000"/>
            <a:headEnd/>
            <a:tailEnd/>
          </a:ln>
        </p:spPr>
        <p:txBody>
          <a:bodyPr wrap="square">
            <a:spAutoFit/>
          </a:bodyPr>
          <a:lstStyle/>
          <a:p>
            <a:pPr algn="ctr" eaLnBrk="0" fontAlgn="base" hangingPunct="0">
              <a:spcBef>
                <a:spcPct val="50000"/>
              </a:spcBef>
              <a:spcAft>
                <a:spcPct val="0"/>
              </a:spcAft>
            </a:pPr>
            <a:r>
              <a:rPr kumimoji="1" lang="en-US" sz="2000" dirty="0">
                <a:solidFill>
                  <a:srgbClr val="010000"/>
                </a:solidFill>
                <a:latin typeface="Times New Roman" pitchFamily="18" charset="0"/>
              </a:rPr>
              <a:t>Specific Catchment </a:t>
            </a:r>
            <a:r>
              <a:rPr kumimoji="1" lang="en-US" sz="2000" dirty="0" smtClean="0">
                <a:solidFill>
                  <a:srgbClr val="010000"/>
                </a:solidFill>
                <a:latin typeface="Times New Roman" pitchFamily="18" charset="0"/>
              </a:rPr>
              <a:t>Area (a)</a:t>
            </a:r>
            <a:endParaRPr kumimoji="1" lang="en-US" sz="2000" dirty="0">
              <a:solidFill>
                <a:srgbClr val="010000"/>
              </a:solidFill>
              <a:latin typeface="Times New Roman" pitchFamily="18" charset="0"/>
            </a:endParaRPr>
          </a:p>
        </p:txBody>
      </p:sp>
      <p:sp>
        <p:nvSpPr>
          <p:cNvPr id="160775" name="Text Box 7"/>
          <p:cNvSpPr txBox="1">
            <a:spLocks noChangeArrowheads="1"/>
          </p:cNvSpPr>
          <p:nvPr/>
        </p:nvSpPr>
        <p:spPr bwMode="auto">
          <a:xfrm>
            <a:off x="5738813" y="6436676"/>
            <a:ext cx="3405187" cy="400110"/>
          </a:xfrm>
          <a:prstGeom prst="rect">
            <a:avLst/>
          </a:prstGeom>
          <a:solidFill>
            <a:schemeClr val="bg1"/>
          </a:solidFill>
          <a:ln w="9525">
            <a:noFill/>
            <a:miter lim="800000"/>
            <a:headEnd/>
            <a:tailEnd/>
          </a:ln>
        </p:spPr>
        <p:txBody>
          <a:bodyPr>
            <a:spAutoFit/>
          </a:bodyPr>
          <a:lstStyle/>
          <a:p>
            <a:pPr algn="ctr" eaLnBrk="0" fontAlgn="base" hangingPunct="0">
              <a:spcBef>
                <a:spcPct val="50000"/>
              </a:spcBef>
              <a:spcAft>
                <a:spcPct val="0"/>
              </a:spcAft>
            </a:pPr>
            <a:r>
              <a:rPr kumimoji="1" lang="en-US" sz="2000" dirty="0">
                <a:solidFill>
                  <a:srgbClr val="010000"/>
                </a:solidFill>
                <a:latin typeface="Times New Roman" pitchFamily="18" charset="0"/>
              </a:rPr>
              <a:t>Wetness Index </a:t>
            </a:r>
            <a:r>
              <a:rPr kumimoji="1" lang="en-US" sz="2000" dirty="0" err="1">
                <a:solidFill>
                  <a:srgbClr val="010000"/>
                </a:solidFill>
                <a:latin typeface="Times New Roman" pitchFamily="18" charset="0"/>
              </a:rPr>
              <a:t>ln</a:t>
            </a:r>
            <a:r>
              <a:rPr kumimoji="1" lang="en-US" sz="2000" dirty="0">
                <a:solidFill>
                  <a:srgbClr val="010000"/>
                </a:solidFill>
                <a:latin typeface="Times New Roman" pitchFamily="18" charset="0"/>
              </a:rPr>
              <a:t>(a/S</a:t>
            </a:r>
            <a:r>
              <a:rPr kumimoji="1" lang="en-US" sz="2000" dirty="0" smtClean="0">
                <a:solidFill>
                  <a:srgbClr val="010000"/>
                </a:solidFill>
                <a:latin typeface="Times New Roman" pitchFamily="18" charset="0"/>
              </a:rPr>
              <a:t>)</a:t>
            </a:r>
            <a:endParaRPr kumimoji="1" lang="en-US" sz="2000" dirty="0">
              <a:solidFill>
                <a:srgbClr val="010000"/>
              </a:solidFill>
              <a:latin typeface="Times New Roman" pitchFamily="18" charset="0"/>
            </a:endParaRPr>
          </a:p>
        </p:txBody>
      </p:sp>
      <p:pic>
        <p:nvPicPr>
          <p:cNvPr id="391170" name="Picture 2"/>
          <p:cNvPicPr>
            <a:picLocks noChangeAspect="1" noChangeArrowheads="1"/>
          </p:cNvPicPr>
          <p:nvPr/>
        </p:nvPicPr>
        <p:blipFill>
          <a:blip r:embed="rId5" cstate="print"/>
          <a:srcRect/>
          <a:stretch>
            <a:fillRect/>
          </a:stretch>
        </p:blipFill>
        <p:spPr bwMode="auto">
          <a:xfrm>
            <a:off x="3362325" y="1105179"/>
            <a:ext cx="5781675" cy="3114675"/>
          </a:xfrm>
          <a:prstGeom prst="rect">
            <a:avLst/>
          </a:prstGeom>
          <a:noFill/>
          <a:ln w="9525" cap="flat" cmpd="sng">
            <a:noFill/>
            <a:prstDash val="solid"/>
            <a:miter lim="800000"/>
            <a:headEnd/>
            <a:tailEnd/>
          </a:ln>
        </p:spPr>
      </p:pic>
      <p:sp>
        <p:nvSpPr>
          <p:cNvPr id="12" name="Title 11"/>
          <p:cNvSpPr>
            <a:spLocks noGrp="1"/>
          </p:cNvSpPr>
          <p:nvPr>
            <p:ph type="title"/>
          </p:nvPr>
        </p:nvSpPr>
        <p:spPr>
          <a:xfrm>
            <a:off x="5029200" y="215152"/>
            <a:ext cx="4114800" cy="927847"/>
          </a:xfrm>
        </p:spPr>
        <p:txBody>
          <a:bodyPr/>
          <a:lstStyle/>
          <a:p>
            <a:r>
              <a:rPr lang="en-US" dirty="0" smtClean="0"/>
              <a:t>Wetness Index</a:t>
            </a:r>
            <a:endParaRPr lang="en-US" dirty="0"/>
          </a:p>
        </p:txBody>
      </p:sp>
    </p:spTree>
    <p:extLst>
      <p:ext uri="{BB962C8B-B14F-4D97-AF65-F5344CB8AC3E}">
        <p14:creationId xmlns:p14="http://schemas.microsoft.com/office/powerpoint/2010/main" val="907513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40444" t="25706" r="2680" b="11784"/>
          <a:stretch/>
        </p:blipFill>
        <p:spPr>
          <a:xfrm>
            <a:off x="1824222" y="886691"/>
            <a:ext cx="5394002" cy="4140292"/>
          </a:xfrm>
          <a:prstGeom prst="rect">
            <a:avLst/>
          </a:prstGeom>
        </p:spPr>
      </p:pic>
      <p:sp>
        <p:nvSpPr>
          <p:cNvPr id="5" name="Title 4"/>
          <p:cNvSpPr>
            <a:spLocks noGrp="1"/>
          </p:cNvSpPr>
          <p:nvPr>
            <p:ph type="title"/>
          </p:nvPr>
        </p:nvSpPr>
        <p:spPr>
          <a:xfrm>
            <a:off x="457200" y="274638"/>
            <a:ext cx="8229600" cy="681326"/>
          </a:xfrm>
        </p:spPr>
        <p:txBody>
          <a:bodyPr/>
          <a:lstStyle/>
          <a:p>
            <a:r>
              <a:rPr lang="en-US" dirty="0" smtClean="0"/>
              <a:t>Edge contamination</a:t>
            </a:r>
            <a:endParaRPr lang="en-US" dirty="0"/>
          </a:p>
        </p:txBody>
      </p:sp>
      <p:sp>
        <p:nvSpPr>
          <p:cNvPr id="7" name="TextBox 6"/>
          <p:cNvSpPr txBox="1"/>
          <p:nvPr/>
        </p:nvSpPr>
        <p:spPr>
          <a:xfrm>
            <a:off x="55420" y="5053652"/>
            <a:ext cx="8908473" cy="1477328"/>
          </a:xfrm>
          <a:prstGeom prst="rect">
            <a:avLst/>
          </a:prstGeom>
          <a:noFill/>
        </p:spPr>
        <p:txBody>
          <a:bodyPr wrap="square" rtlCol="0">
            <a:spAutoFit/>
          </a:bodyPr>
          <a:lstStyle/>
          <a:p>
            <a:r>
              <a:rPr lang="en-US" dirty="0" smtClean="0">
                <a:solidFill>
                  <a:prstClr val="black"/>
                </a:solidFill>
              </a:rPr>
              <a:t>Edge contamination arises due to </a:t>
            </a:r>
            <a:r>
              <a:rPr lang="en-US" dirty="0">
                <a:solidFill>
                  <a:prstClr val="black"/>
                </a:solidFill>
              </a:rPr>
              <a:t>the possibility that a contributing area value may be underestimated due to grid cells outside of the domain not being counted. This occurs when drainage is inwards from the boundaries or areas with no data </a:t>
            </a:r>
            <a:r>
              <a:rPr lang="en-US" dirty="0" smtClean="0">
                <a:solidFill>
                  <a:prstClr val="black"/>
                </a:solidFill>
              </a:rPr>
              <a:t>values. </a:t>
            </a:r>
            <a:r>
              <a:rPr lang="en-US" dirty="0">
                <a:solidFill>
                  <a:prstClr val="black"/>
                </a:solidFill>
              </a:rPr>
              <a:t>The algorithm recognizes this and reports "no data" </a:t>
            </a:r>
            <a:r>
              <a:rPr lang="en-US" dirty="0" smtClean="0">
                <a:solidFill>
                  <a:prstClr val="black"/>
                </a:solidFill>
              </a:rPr>
              <a:t>resulting in streaks </a:t>
            </a:r>
            <a:r>
              <a:rPr lang="en-US" dirty="0">
                <a:solidFill>
                  <a:prstClr val="black"/>
                </a:solidFill>
              </a:rPr>
              <a:t>of "no data" values extending inwards from boundaries along flow paths that enter the domain at a boundary. </a:t>
            </a:r>
          </a:p>
        </p:txBody>
      </p:sp>
    </p:spTree>
    <p:extLst>
      <p:ext uri="{BB962C8B-B14F-4D97-AF65-F5344CB8AC3E}">
        <p14:creationId xmlns:p14="http://schemas.microsoft.com/office/powerpoint/2010/main" val="317047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40930" y="99147"/>
            <a:ext cx="7772400" cy="898525"/>
          </a:xfrm>
        </p:spPr>
        <p:txBody>
          <a:bodyPr/>
          <a:lstStyle/>
          <a:p>
            <a:pPr eaLnBrk="1" hangingPunct="1"/>
            <a:r>
              <a:rPr lang="en-US" dirty="0" smtClean="0">
                <a:latin typeface="Arial" pitchFamily="34" charset="0"/>
                <a:cs typeface="Arial" pitchFamily="34" charset="0"/>
              </a:rPr>
              <a:t>Summary Concepts</a:t>
            </a:r>
          </a:p>
        </p:txBody>
      </p:sp>
      <p:sp>
        <p:nvSpPr>
          <p:cNvPr id="109571" name="Rectangle 3"/>
          <p:cNvSpPr>
            <a:spLocks noGrp="1" noChangeArrowheads="1"/>
          </p:cNvSpPr>
          <p:nvPr>
            <p:ph idx="1"/>
          </p:nvPr>
        </p:nvSpPr>
        <p:spPr>
          <a:xfrm>
            <a:off x="685800" y="838200"/>
            <a:ext cx="8215600" cy="5562600"/>
          </a:xfrm>
          <a:noFill/>
        </p:spPr>
        <p:txBody>
          <a:bodyPr/>
          <a:lstStyle/>
          <a:p>
            <a:pPr eaLnBrk="1" hangingPunct="1"/>
            <a:r>
              <a:rPr lang="en-US" sz="2800" dirty="0">
                <a:latin typeface="Arial" pitchFamily="34" charset="0"/>
                <a:cs typeface="Arial" pitchFamily="34" charset="0"/>
              </a:rPr>
              <a:t>The GIS grid based terrain flow data model enables the representation of flow processes at and near the earth surface and derivation of a wide variety of information useful for the study of hydrologic </a:t>
            </a:r>
            <a:r>
              <a:rPr lang="en-US" sz="2800" dirty="0" smtClean="0">
                <a:latin typeface="Arial" pitchFamily="34" charset="0"/>
                <a:cs typeface="Arial" pitchFamily="34" charset="0"/>
              </a:rPr>
              <a:t>processes.</a:t>
            </a:r>
          </a:p>
          <a:p>
            <a:pPr lvl="1" eaLnBrk="1" hangingPunct="1"/>
            <a:r>
              <a:rPr lang="en-US" sz="2400" dirty="0" smtClean="0">
                <a:latin typeface="Arial" pitchFamily="34" charset="0"/>
                <a:cs typeface="Arial" pitchFamily="34" charset="0"/>
              </a:rPr>
              <a:t>Slope</a:t>
            </a:r>
          </a:p>
          <a:p>
            <a:pPr lvl="1" eaLnBrk="1" hangingPunct="1"/>
            <a:r>
              <a:rPr lang="en-US" sz="2400" dirty="0" smtClean="0">
                <a:latin typeface="Arial" pitchFamily="34" charset="0"/>
                <a:cs typeface="Arial" pitchFamily="34" charset="0"/>
              </a:rPr>
              <a:t>Flow direction</a:t>
            </a:r>
          </a:p>
          <a:p>
            <a:pPr lvl="1" eaLnBrk="1" hangingPunct="1"/>
            <a:r>
              <a:rPr lang="en-US" sz="2400" dirty="0" smtClean="0">
                <a:latin typeface="Arial" pitchFamily="34" charset="0"/>
                <a:cs typeface="Arial" pitchFamily="34" charset="0"/>
              </a:rPr>
              <a:t>Drainage area</a:t>
            </a:r>
          </a:p>
          <a:p>
            <a:pPr lvl="1" eaLnBrk="1" hangingPunct="1"/>
            <a:r>
              <a:rPr lang="en-US" sz="2400" dirty="0" smtClean="0">
                <a:latin typeface="Arial" pitchFamily="34" charset="0"/>
                <a:cs typeface="Arial" pitchFamily="34" charset="0"/>
              </a:rPr>
              <a:t>Catchments, watersheds and channel networks</a:t>
            </a:r>
          </a:p>
          <a:p>
            <a:pPr lvl="1" eaLnBrk="1" hangingPunct="1"/>
            <a:r>
              <a:rPr lang="en-US" sz="2400" dirty="0" smtClean="0">
                <a:latin typeface="Arial" pitchFamily="34" charset="0"/>
                <a:cs typeface="Arial" pitchFamily="34" charset="0"/>
              </a:rPr>
              <a:t>Multiple other flow related quantities</a:t>
            </a:r>
          </a:p>
          <a:p>
            <a:pPr eaLnBrk="1" hangingPunct="1"/>
            <a:r>
              <a:rPr lang="en-US" sz="2800" dirty="0">
                <a:latin typeface="Arial" pitchFamily="34" charset="0"/>
                <a:cs typeface="Arial" pitchFamily="34" charset="0"/>
              </a:rPr>
              <a:t>Edge contamination checking important to ensure that results are not impacted by area outside the domain of the DEM analyzed</a:t>
            </a:r>
          </a:p>
          <a:p>
            <a:pPr lvl="1" eaLnBrk="1" hangingPunct="1"/>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359785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53975"/>
            <a:ext cx="8415763" cy="1384300"/>
          </a:xfrm>
          <a:ln w="15875"/>
        </p:spPr>
        <p:txBody>
          <a:bodyPr>
            <a:normAutofit fontScale="90000"/>
          </a:bodyPr>
          <a:lstStyle/>
          <a:p>
            <a:pPr>
              <a:lnSpc>
                <a:spcPct val="100000"/>
              </a:lnSpc>
              <a:defRPr/>
            </a:pPr>
            <a:r>
              <a:rPr lang="en-US" sz="4400" dirty="0" smtClean="0"/>
              <a:t>Terrain Analysis Using Digital Elevation Models (</a:t>
            </a:r>
            <a:r>
              <a:rPr lang="en-US" sz="4400" dirty="0" err="1" smtClean="0"/>
              <a:t>TauDEM</a:t>
            </a:r>
            <a:r>
              <a:rPr lang="en-US" sz="4400" dirty="0" smtClean="0"/>
              <a:t>)</a:t>
            </a:r>
            <a:endParaRPr lang="en-US" sz="4400" dirty="0"/>
          </a:p>
        </p:txBody>
      </p:sp>
      <p:sp>
        <p:nvSpPr>
          <p:cNvPr id="3" name="Subtitle 2"/>
          <p:cNvSpPr>
            <a:spLocks noGrp="1"/>
          </p:cNvSpPr>
          <p:nvPr>
            <p:ph type="subTitle" idx="1"/>
          </p:nvPr>
        </p:nvSpPr>
        <p:spPr>
          <a:xfrm>
            <a:off x="177421" y="1444910"/>
            <a:ext cx="8584441" cy="5174254"/>
          </a:xfrm>
        </p:spPr>
        <p:txBody>
          <a:bodyPr>
            <a:noAutofit/>
          </a:bodyPr>
          <a:lstStyle/>
          <a:p>
            <a:pPr>
              <a:defRPr/>
            </a:pPr>
            <a:r>
              <a:rPr lang="en-US" sz="2800" dirty="0" smtClean="0">
                <a:solidFill>
                  <a:schemeClr val="tx2"/>
                </a:solidFill>
              </a:rPr>
              <a:t>Readings</a:t>
            </a:r>
          </a:p>
          <a:p>
            <a:pPr marL="342900" indent="-342900" algn="l">
              <a:buFont typeface="Arial" pitchFamily="34" charset="0"/>
              <a:buChar char="•"/>
              <a:defRPr/>
            </a:pPr>
            <a:r>
              <a:rPr lang="en-US" sz="2000" dirty="0">
                <a:solidFill>
                  <a:schemeClr val="tx2"/>
                </a:solidFill>
              </a:rPr>
              <a:t>Tarboton, D. G., R. L. Bras and I. Rodriguez-</a:t>
            </a:r>
            <a:r>
              <a:rPr lang="en-US" sz="2000" dirty="0" err="1">
                <a:solidFill>
                  <a:schemeClr val="tx2"/>
                </a:solidFill>
              </a:rPr>
              <a:t>Iturbe</a:t>
            </a:r>
            <a:r>
              <a:rPr lang="en-US" sz="2000" dirty="0">
                <a:solidFill>
                  <a:schemeClr val="tx2"/>
                </a:solidFill>
              </a:rPr>
              <a:t>, (1991), "On the Extraction of Channel Networks from Digital Elevation Data," Hydrologic Processes, 5(1): 81-100. </a:t>
            </a:r>
            <a:r>
              <a:rPr lang="en-US" sz="2000" dirty="0">
                <a:solidFill>
                  <a:schemeClr val="tx2"/>
                </a:solidFill>
                <a:hlinkClick r:id="rId2"/>
              </a:rPr>
              <a:t>http://</a:t>
            </a:r>
            <a:r>
              <a:rPr lang="en-US" sz="2000" dirty="0" smtClean="0">
                <a:solidFill>
                  <a:schemeClr val="tx2"/>
                </a:solidFill>
                <a:hlinkClick r:id="rId2"/>
              </a:rPr>
              <a:t>www.neng.usu.edu/cee/faculty/dtarb/hp91.pdf</a:t>
            </a:r>
            <a:r>
              <a:rPr lang="en-US" sz="2000" dirty="0" smtClean="0">
                <a:solidFill>
                  <a:schemeClr val="tx2"/>
                </a:solidFill>
              </a:rPr>
              <a:t> </a:t>
            </a:r>
            <a:endParaRPr lang="en-US" sz="2000" dirty="0">
              <a:solidFill>
                <a:schemeClr val="tx2"/>
              </a:solidFill>
            </a:endParaRPr>
          </a:p>
          <a:p>
            <a:pPr marL="342900" indent="-342900" algn="l">
              <a:buFont typeface="Arial" pitchFamily="34" charset="0"/>
              <a:buChar char="•"/>
              <a:defRPr/>
            </a:pPr>
            <a:r>
              <a:rPr lang="en-US" sz="2000" dirty="0" smtClean="0">
                <a:solidFill>
                  <a:schemeClr val="tx2"/>
                </a:solidFill>
              </a:rPr>
              <a:t>Tarboton</a:t>
            </a:r>
            <a:r>
              <a:rPr lang="en-US" sz="2000" dirty="0">
                <a:solidFill>
                  <a:schemeClr val="tx2"/>
                </a:solidFill>
              </a:rPr>
              <a:t>, D. G., (1997), "A New Method for the Determination of Flow Directions and Contributing Areas in Grid Digital Elevation Models," Water Resources Research, 33(2): 309-319. </a:t>
            </a:r>
            <a:r>
              <a:rPr lang="en-US" sz="2000" dirty="0">
                <a:solidFill>
                  <a:schemeClr val="tx2"/>
                </a:solidFill>
                <a:hlinkClick r:id="rId3"/>
              </a:rPr>
              <a:t>http://</a:t>
            </a:r>
            <a:r>
              <a:rPr lang="en-US" sz="2000" dirty="0" smtClean="0">
                <a:solidFill>
                  <a:schemeClr val="tx2"/>
                </a:solidFill>
                <a:hlinkClick r:id="rId3"/>
              </a:rPr>
              <a:t>www.neng.usu.edu/cee/faculty/dtarb/96wr03137.pdf</a:t>
            </a:r>
            <a:r>
              <a:rPr lang="en-US" sz="2000" dirty="0" smtClean="0">
                <a:solidFill>
                  <a:schemeClr val="tx2"/>
                </a:solidFill>
              </a:rPr>
              <a:t> </a:t>
            </a:r>
          </a:p>
          <a:p>
            <a:pPr marL="342900" indent="-342900" algn="l">
              <a:buFont typeface="Arial" pitchFamily="34" charset="0"/>
              <a:buChar char="•"/>
              <a:defRPr/>
            </a:pPr>
            <a:r>
              <a:rPr lang="en-US" sz="2000" dirty="0">
                <a:solidFill>
                  <a:schemeClr val="tx2"/>
                </a:solidFill>
              </a:rPr>
              <a:t>Tarboton, D. G., K. A. T. </a:t>
            </a:r>
            <a:r>
              <a:rPr lang="en-US" sz="2000" dirty="0" err="1">
                <a:solidFill>
                  <a:schemeClr val="tx2"/>
                </a:solidFill>
              </a:rPr>
              <a:t>Schreuders</a:t>
            </a:r>
            <a:r>
              <a:rPr lang="en-US" sz="2000" dirty="0">
                <a:solidFill>
                  <a:schemeClr val="tx2"/>
                </a:solidFill>
              </a:rPr>
              <a:t>, D. W. Watson and M. E. Baker, (2009), "Generalized terrain-based flow analysis of digital elevation models," 18th World IMACS Congress and MODSIM09 International Congress on </a:t>
            </a:r>
            <a:r>
              <a:rPr lang="en-US" sz="2000" dirty="0" err="1">
                <a:solidFill>
                  <a:schemeClr val="tx2"/>
                </a:solidFill>
              </a:rPr>
              <a:t>Modelling</a:t>
            </a:r>
            <a:r>
              <a:rPr lang="en-US" sz="2000" dirty="0">
                <a:solidFill>
                  <a:schemeClr val="tx2"/>
                </a:solidFill>
              </a:rPr>
              <a:t> and Simulation, ed. R. S. </a:t>
            </a:r>
            <a:r>
              <a:rPr lang="en-US" sz="2000" dirty="0" err="1">
                <a:solidFill>
                  <a:schemeClr val="tx2"/>
                </a:solidFill>
              </a:rPr>
              <a:t>Anderssen</a:t>
            </a:r>
            <a:r>
              <a:rPr lang="en-US" sz="2000" dirty="0">
                <a:solidFill>
                  <a:schemeClr val="tx2"/>
                </a:solidFill>
              </a:rPr>
              <a:t>, R. D. Braddock and L. T. H. </a:t>
            </a:r>
            <a:r>
              <a:rPr lang="en-US" sz="2000" dirty="0" err="1">
                <a:solidFill>
                  <a:schemeClr val="tx2"/>
                </a:solidFill>
              </a:rPr>
              <a:t>Newham</a:t>
            </a:r>
            <a:r>
              <a:rPr lang="en-US" sz="2000" dirty="0">
                <a:solidFill>
                  <a:schemeClr val="tx2"/>
                </a:solidFill>
              </a:rPr>
              <a:t>, </a:t>
            </a:r>
            <a:r>
              <a:rPr lang="en-US" sz="2000" dirty="0" err="1">
                <a:solidFill>
                  <a:schemeClr val="tx2"/>
                </a:solidFill>
              </a:rPr>
              <a:t>Modelling</a:t>
            </a:r>
            <a:r>
              <a:rPr lang="en-US" sz="2000" dirty="0">
                <a:solidFill>
                  <a:schemeClr val="tx2"/>
                </a:solidFill>
              </a:rPr>
              <a:t> and Simulation Society of Australia and New Zealand and International Association for Mathematics and Computers in Simulation, July 2009, p.2000-2006, </a:t>
            </a:r>
            <a:r>
              <a:rPr lang="en-US" sz="2000" dirty="0">
                <a:solidFill>
                  <a:schemeClr val="tx2"/>
                </a:solidFill>
                <a:hlinkClick r:id="rId4"/>
              </a:rPr>
              <a:t>http://www.mssanz.org.au/modsim09/F4/tarboton_F4.pdf</a:t>
            </a:r>
            <a:r>
              <a:rPr lang="en-US" sz="2000" dirty="0">
                <a:solidFill>
                  <a:schemeClr val="tx2"/>
                </a:solidFill>
              </a:rPr>
              <a:t>. </a:t>
            </a:r>
            <a:endParaRPr lang="en-US" sz="2000" baseline="30000" dirty="0">
              <a:solidFill>
                <a:schemeClr val="tx2"/>
              </a:solidFill>
            </a:endParaRPr>
          </a:p>
        </p:txBody>
      </p:sp>
    </p:spTree>
    <p:extLst>
      <p:ext uri="{BB962C8B-B14F-4D97-AF65-F5344CB8AC3E}">
        <p14:creationId xmlns:p14="http://schemas.microsoft.com/office/powerpoint/2010/main" val="2911876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91896" y="152400"/>
            <a:ext cx="7772400" cy="990600"/>
          </a:xfrm>
        </p:spPr>
        <p:txBody>
          <a:bodyPr/>
          <a:lstStyle/>
          <a:p>
            <a:pPr eaLnBrk="1" hangingPunct="1"/>
            <a:r>
              <a:rPr lang="en-US" dirty="0" smtClean="0"/>
              <a:t>The starting point: a grid digital elevation model (DEM)</a:t>
            </a:r>
          </a:p>
        </p:txBody>
      </p:sp>
      <p:pic>
        <p:nvPicPr>
          <p:cNvPr id="97283" name="Picture 3" descr="elev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70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4"/>
          <p:cNvSpPr txBox="1">
            <a:spLocks noChangeArrowheads="1"/>
          </p:cNvSpPr>
          <p:nvPr/>
        </p:nvSpPr>
        <p:spPr bwMode="auto">
          <a:xfrm>
            <a:off x="7469188" y="16002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Contours</a:t>
            </a:r>
            <a:endParaRPr lang="en-US" sz="3200" smtClean="0">
              <a:solidFill>
                <a:srgbClr val="000000"/>
              </a:solidFill>
            </a:endParaRPr>
          </a:p>
        </p:txBody>
      </p:sp>
      <p:sp>
        <p:nvSpPr>
          <p:cNvPr id="97285" name="Line 5"/>
          <p:cNvSpPr>
            <a:spLocks noChangeShapeType="1"/>
          </p:cNvSpPr>
          <p:nvPr/>
        </p:nvSpPr>
        <p:spPr bwMode="auto">
          <a:xfrm flipH="1">
            <a:off x="7237413" y="54102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6" name="Line 6"/>
          <p:cNvSpPr>
            <a:spLocks noChangeShapeType="1"/>
          </p:cNvSpPr>
          <p:nvPr/>
        </p:nvSpPr>
        <p:spPr bwMode="auto">
          <a:xfrm flipH="1">
            <a:off x="7239000" y="3306763"/>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7" name="Line 7"/>
          <p:cNvSpPr>
            <a:spLocks noChangeShapeType="1"/>
          </p:cNvSpPr>
          <p:nvPr/>
        </p:nvSpPr>
        <p:spPr bwMode="auto">
          <a:xfrm flipH="1">
            <a:off x="7229475" y="4389438"/>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8" name="Text Box 8"/>
          <p:cNvSpPr txBox="1">
            <a:spLocks noChangeArrowheads="1"/>
          </p:cNvSpPr>
          <p:nvPr/>
        </p:nvSpPr>
        <p:spPr bwMode="auto">
          <a:xfrm>
            <a:off x="7527925" y="30289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89" name="Text Box 9"/>
          <p:cNvSpPr txBox="1">
            <a:spLocks noChangeArrowheads="1"/>
          </p:cNvSpPr>
          <p:nvPr/>
        </p:nvSpPr>
        <p:spPr bwMode="auto">
          <a:xfrm>
            <a:off x="7535863" y="4114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700</a:t>
            </a:r>
            <a:endParaRPr lang="en-US" sz="2400" smtClean="0">
              <a:solidFill>
                <a:srgbClr val="000000"/>
              </a:solidFill>
            </a:endParaRPr>
          </a:p>
        </p:txBody>
      </p:sp>
      <p:sp>
        <p:nvSpPr>
          <p:cNvPr id="97290" name="Text Box 10"/>
          <p:cNvSpPr txBox="1">
            <a:spLocks noChangeArrowheads="1"/>
          </p:cNvSpPr>
          <p:nvPr/>
        </p:nvSpPr>
        <p:spPr bwMode="auto">
          <a:xfrm>
            <a:off x="7543800" y="50831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680</a:t>
            </a:r>
            <a:endParaRPr lang="en-US" sz="2400" smtClean="0">
              <a:solidFill>
                <a:srgbClr val="000000"/>
              </a:solidFill>
            </a:endParaRPr>
          </a:p>
        </p:txBody>
      </p:sp>
      <p:sp>
        <p:nvSpPr>
          <p:cNvPr id="97291" name="Text Box 11"/>
          <p:cNvSpPr txBox="1">
            <a:spLocks noChangeArrowheads="1"/>
          </p:cNvSpPr>
          <p:nvPr/>
        </p:nvSpPr>
        <p:spPr bwMode="auto">
          <a:xfrm>
            <a:off x="7543800" y="2209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740</a:t>
            </a:r>
            <a:endParaRPr lang="en-US" sz="2400" smtClean="0">
              <a:solidFill>
                <a:srgbClr val="000000"/>
              </a:solidFill>
            </a:endParaRPr>
          </a:p>
        </p:txBody>
      </p:sp>
      <p:sp>
        <p:nvSpPr>
          <p:cNvPr id="97292" name="Line 12"/>
          <p:cNvSpPr>
            <a:spLocks noChangeShapeType="1"/>
          </p:cNvSpPr>
          <p:nvPr/>
        </p:nvSpPr>
        <p:spPr bwMode="auto">
          <a:xfrm flipH="1">
            <a:off x="7239000" y="25146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93" name="Text Box 13"/>
          <p:cNvSpPr txBox="1">
            <a:spLocks noChangeArrowheads="1"/>
          </p:cNvSpPr>
          <p:nvPr/>
        </p:nvSpPr>
        <p:spPr bwMode="auto">
          <a:xfrm>
            <a:off x="5638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680</a:t>
            </a:r>
            <a:endParaRPr lang="en-US" sz="2400" smtClean="0">
              <a:solidFill>
                <a:srgbClr val="000000"/>
              </a:solidFill>
            </a:endParaRPr>
          </a:p>
        </p:txBody>
      </p:sp>
      <p:sp>
        <p:nvSpPr>
          <p:cNvPr id="97294" name="Text Box 14"/>
          <p:cNvSpPr txBox="1">
            <a:spLocks noChangeArrowheads="1"/>
          </p:cNvSpPr>
          <p:nvPr/>
        </p:nvSpPr>
        <p:spPr bwMode="auto">
          <a:xfrm>
            <a:off x="43434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700</a:t>
            </a:r>
            <a:endParaRPr lang="en-US" sz="2400" smtClean="0">
              <a:solidFill>
                <a:srgbClr val="000000"/>
              </a:solidFill>
            </a:endParaRPr>
          </a:p>
        </p:txBody>
      </p:sp>
      <p:sp>
        <p:nvSpPr>
          <p:cNvPr id="97295" name="Text Box 15"/>
          <p:cNvSpPr txBox="1">
            <a:spLocks noChangeArrowheads="1"/>
          </p:cNvSpPr>
          <p:nvPr/>
        </p:nvSpPr>
        <p:spPr bwMode="auto">
          <a:xfrm>
            <a:off x="35052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96" name="Text Box 16"/>
          <p:cNvSpPr txBox="1">
            <a:spLocks noChangeArrowheads="1"/>
          </p:cNvSpPr>
          <p:nvPr/>
        </p:nvSpPr>
        <p:spPr bwMode="auto">
          <a:xfrm>
            <a:off x="2590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740</a:t>
            </a:r>
            <a:endParaRPr lang="en-US" sz="2400" smtClean="0">
              <a:solidFill>
                <a:srgbClr val="000000"/>
              </a:solidFill>
            </a:endParaRPr>
          </a:p>
        </p:txBody>
      </p:sp>
      <p:sp>
        <p:nvSpPr>
          <p:cNvPr id="97297" name="Text Box 17"/>
          <p:cNvSpPr txBox="1">
            <a:spLocks noChangeArrowheads="1"/>
          </p:cNvSpPr>
          <p:nvPr/>
        </p:nvSpPr>
        <p:spPr bwMode="auto">
          <a:xfrm>
            <a:off x="40386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98" name="Text Box 18"/>
          <p:cNvSpPr txBox="1">
            <a:spLocks noChangeArrowheads="1"/>
          </p:cNvSpPr>
          <p:nvPr/>
        </p:nvSpPr>
        <p:spPr bwMode="auto">
          <a:xfrm>
            <a:off x="51054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Tree>
    <p:extLst>
      <p:ext uri="{BB962C8B-B14F-4D97-AF65-F5344CB8AC3E}">
        <p14:creationId xmlns:p14="http://schemas.microsoft.com/office/powerpoint/2010/main" val="4044877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55575"/>
            <a:ext cx="9144000" cy="1858963"/>
          </a:xfrm>
        </p:spPr>
        <p:txBody>
          <a:bodyPr/>
          <a:lstStyle/>
          <a:p>
            <a:r>
              <a:rPr lang="en-US" sz="3600" dirty="0" smtClean="0"/>
              <a:t>Deriving </a:t>
            </a:r>
            <a:r>
              <a:rPr lang="en-US" sz="3600" dirty="0" err="1" smtClean="0"/>
              <a:t>hydrologically</a:t>
            </a:r>
            <a:r>
              <a:rPr lang="en-US" sz="3600" dirty="0" smtClean="0"/>
              <a:t> useful information from Digital Elevation Models </a:t>
            </a:r>
          </a:p>
        </p:txBody>
      </p:sp>
      <p:pic>
        <p:nvPicPr>
          <p:cNvPr id="98307" name="Picture 5"/>
          <p:cNvPicPr>
            <a:picLocks noChangeAspect="1" noChangeArrowheads="1"/>
          </p:cNvPicPr>
          <p:nvPr/>
        </p:nvPicPr>
        <p:blipFill>
          <a:blip r:embed="rId4" cstate="print"/>
          <a:srcRect l="20833" t="14352" r="3870" b="10199"/>
          <a:stretch>
            <a:fillRect/>
          </a:stretch>
        </p:blipFill>
        <p:spPr bwMode="auto">
          <a:xfrm>
            <a:off x="509588" y="2682875"/>
            <a:ext cx="2320925" cy="1263650"/>
          </a:xfrm>
          <a:prstGeom prst="rect">
            <a:avLst/>
          </a:prstGeom>
          <a:noFill/>
          <a:ln w="9525">
            <a:noFill/>
            <a:miter lim="800000"/>
            <a:headEnd/>
            <a:tailEnd/>
          </a:ln>
        </p:spPr>
      </p:pic>
      <p:grpSp>
        <p:nvGrpSpPr>
          <p:cNvPr id="98309" name="Group 63"/>
          <p:cNvGrpSpPr>
            <a:grpSpLocks/>
          </p:cNvGrpSpPr>
          <p:nvPr/>
        </p:nvGrpSpPr>
        <p:grpSpPr bwMode="auto">
          <a:xfrm>
            <a:off x="533400" y="4508500"/>
            <a:ext cx="2273300" cy="1339850"/>
            <a:chOff x="4208" y="2358"/>
            <a:chExt cx="1178" cy="694"/>
          </a:xfrm>
        </p:grpSpPr>
        <p:sp>
          <p:nvSpPr>
            <p:cNvPr id="98318"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19"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0"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1"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2"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3"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4"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5"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6"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7"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8"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29"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30"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31"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32"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p:spPr>
          <p:txBody>
            <a:bodyPr wrap="none" anchor="ctr"/>
            <a:lstStyle/>
            <a:p>
              <a:pPr algn="ctr" eaLnBrk="0" fontAlgn="base" hangingPunct="0">
                <a:spcBef>
                  <a:spcPct val="0"/>
                </a:spcBef>
                <a:spcAft>
                  <a:spcPct val="0"/>
                </a:spcAft>
              </a:pPr>
              <a:endParaRPr kumimoji="1" lang="en-US" sz="1200" b="1">
                <a:solidFill>
                  <a:srgbClr val="009999"/>
                </a:solidFill>
                <a:latin typeface="Times New Roman" pitchFamily="18" charset="0"/>
              </a:endParaRPr>
            </a:p>
          </p:txBody>
        </p:sp>
        <p:sp>
          <p:nvSpPr>
            <p:cNvPr id="98333"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34"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35"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36"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37"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38"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39"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40"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41"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42"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43"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44"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45"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46"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sp>
          <p:nvSpPr>
            <p:cNvPr id="98347"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p:spPr>
          <p:txBody>
            <a:bodyPr wrap="none" anchor="ctr"/>
            <a:lstStyle/>
            <a:p>
              <a:pPr algn="ctr" eaLnBrk="0" fontAlgn="base" hangingPunct="0">
                <a:spcBef>
                  <a:spcPct val="0"/>
                </a:spcBef>
                <a:spcAft>
                  <a:spcPct val="0"/>
                </a:spcAft>
              </a:pPr>
              <a:endParaRPr kumimoji="1" lang="en-US" sz="2000">
                <a:solidFill>
                  <a:srgbClr val="EEECE1"/>
                </a:solidFill>
                <a:latin typeface="Times New Roman" pitchFamily="18" charset="0"/>
              </a:endParaRPr>
            </a:p>
          </p:txBody>
        </p:sp>
      </p:grpSp>
      <p:pic>
        <p:nvPicPr>
          <p:cNvPr id="98310" name="Picture 64"/>
          <p:cNvPicPr>
            <a:picLocks noChangeAspect="1" noChangeArrowheads="1"/>
          </p:cNvPicPr>
          <p:nvPr/>
        </p:nvPicPr>
        <p:blipFill rotWithShape="1">
          <a:blip r:embed="rId5" cstate="print"/>
          <a:srcRect l="50000" t="2966" r="8685" b="58350"/>
          <a:stretch/>
        </p:blipFill>
        <p:spPr bwMode="auto">
          <a:xfrm>
            <a:off x="4805861" y="4498478"/>
            <a:ext cx="2042750" cy="1996882"/>
          </a:xfrm>
          <a:prstGeom prst="rect">
            <a:avLst/>
          </a:prstGeom>
          <a:noFill/>
          <a:ln w="9525" algn="ctr">
            <a:solidFill>
              <a:schemeClr val="tx1"/>
            </a:solidFill>
            <a:miter lim="800000"/>
            <a:headEnd/>
            <a:tailEnd/>
          </a:ln>
        </p:spPr>
      </p:pic>
      <p:sp>
        <p:nvSpPr>
          <p:cNvPr id="98311" name="Rectangle 38"/>
          <p:cNvSpPr>
            <a:spLocks noChangeArrowheads="1"/>
          </p:cNvSpPr>
          <p:nvPr/>
        </p:nvSpPr>
        <p:spPr bwMode="auto">
          <a:xfrm>
            <a:off x="692150" y="2232025"/>
            <a:ext cx="1957388" cy="449263"/>
          </a:xfrm>
          <a:prstGeom prst="rect">
            <a:avLst/>
          </a:prstGeom>
          <a:noFill/>
          <a:ln w="9525">
            <a:noFill/>
            <a:miter lim="800000"/>
            <a:headEnd/>
            <a:tailEnd/>
          </a:ln>
        </p:spPr>
        <p:txBody>
          <a:bodyPr>
            <a:spAutoFit/>
          </a:bodyPr>
          <a:lstStyle/>
          <a:p>
            <a:pPr eaLnBrk="0" fontAlgn="base" hangingPunct="0">
              <a:spcBef>
                <a:spcPct val="45000"/>
              </a:spcBef>
              <a:spcAft>
                <a:spcPct val="0"/>
              </a:spcAft>
            </a:pPr>
            <a:r>
              <a:rPr kumimoji="1" lang="en-US" sz="2000" b="1">
                <a:solidFill>
                  <a:srgbClr val="463416"/>
                </a:solidFill>
                <a:latin typeface="Arial" pitchFamily="34" charset="0"/>
              </a:rPr>
              <a:t>Raw DEM</a:t>
            </a:r>
          </a:p>
        </p:txBody>
      </p:sp>
      <p:sp>
        <p:nvSpPr>
          <p:cNvPr id="98312" name="Rectangle 39"/>
          <p:cNvSpPr>
            <a:spLocks noChangeArrowheads="1"/>
          </p:cNvSpPr>
          <p:nvPr/>
        </p:nvSpPr>
        <p:spPr bwMode="auto">
          <a:xfrm>
            <a:off x="5428597" y="2221267"/>
            <a:ext cx="2645276" cy="400110"/>
          </a:xfrm>
          <a:prstGeom prst="rect">
            <a:avLst/>
          </a:prstGeom>
          <a:noFill/>
          <a:ln w="9525">
            <a:noFill/>
            <a:miter lim="800000"/>
            <a:headEnd/>
            <a:tailEnd/>
          </a:ln>
        </p:spPr>
        <p:txBody>
          <a:bodyPr wrap="none">
            <a:spAutoFit/>
          </a:bodyPr>
          <a:lstStyle/>
          <a:p>
            <a:pPr eaLnBrk="0" fontAlgn="base" hangingPunct="0">
              <a:spcBef>
                <a:spcPct val="45000"/>
              </a:spcBef>
              <a:spcAft>
                <a:spcPct val="0"/>
              </a:spcAft>
            </a:pPr>
            <a:r>
              <a:rPr kumimoji="1" lang="en-US" sz="2000" b="1" dirty="0" smtClean="0">
                <a:solidFill>
                  <a:srgbClr val="463416"/>
                </a:solidFill>
                <a:latin typeface="Arial" pitchFamily="34" charset="0"/>
              </a:rPr>
              <a:t>Pit Removal (Filling)</a:t>
            </a:r>
            <a:endParaRPr kumimoji="1" lang="en-US" sz="2000" b="1" dirty="0">
              <a:solidFill>
                <a:srgbClr val="463416"/>
              </a:solidFill>
              <a:latin typeface="Arial" pitchFamily="34" charset="0"/>
            </a:endParaRPr>
          </a:p>
        </p:txBody>
      </p:sp>
      <p:sp>
        <p:nvSpPr>
          <p:cNvPr id="98313" name="Rectangle 40"/>
          <p:cNvSpPr>
            <a:spLocks noChangeArrowheads="1"/>
          </p:cNvSpPr>
          <p:nvPr/>
        </p:nvSpPr>
        <p:spPr bwMode="auto">
          <a:xfrm>
            <a:off x="873125" y="4092575"/>
            <a:ext cx="1595438" cy="447675"/>
          </a:xfrm>
          <a:prstGeom prst="rect">
            <a:avLst/>
          </a:prstGeom>
          <a:noFill/>
          <a:ln w="9525">
            <a:noFill/>
            <a:miter lim="800000"/>
            <a:headEnd/>
            <a:tailEnd/>
          </a:ln>
        </p:spPr>
        <p:txBody>
          <a:bodyPr wrap="none">
            <a:spAutoFit/>
          </a:bodyPr>
          <a:lstStyle/>
          <a:p>
            <a:pPr eaLnBrk="0" fontAlgn="base" hangingPunct="0">
              <a:spcBef>
                <a:spcPct val="45000"/>
              </a:spcBef>
              <a:spcAft>
                <a:spcPct val="0"/>
              </a:spcAft>
            </a:pPr>
            <a:r>
              <a:rPr kumimoji="1" lang="en-US" sz="2000" b="1">
                <a:solidFill>
                  <a:srgbClr val="463416"/>
                </a:solidFill>
                <a:latin typeface="Arial" pitchFamily="34" charset="0"/>
              </a:rPr>
              <a:t>Flow Field</a:t>
            </a:r>
          </a:p>
        </p:txBody>
      </p:sp>
      <p:sp>
        <p:nvSpPr>
          <p:cNvPr id="98314" name="Rectangle 41"/>
          <p:cNvSpPr>
            <a:spLocks noChangeArrowheads="1"/>
          </p:cNvSpPr>
          <p:nvPr/>
        </p:nvSpPr>
        <p:spPr bwMode="auto">
          <a:xfrm>
            <a:off x="4845050" y="4089400"/>
            <a:ext cx="3770313" cy="369888"/>
          </a:xfrm>
          <a:prstGeom prst="rect">
            <a:avLst/>
          </a:prstGeom>
          <a:noFill/>
          <a:ln w="9525">
            <a:noFill/>
            <a:miter lim="800000"/>
            <a:headEnd/>
            <a:tailEnd/>
          </a:ln>
        </p:spPr>
        <p:txBody>
          <a:bodyPr wrap="none">
            <a:spAutoFit/>
          </a:bodyPr>
          <a:lstStyle/>
          <a:p>
            <a:pPr algn="ctr" eaLnBrk="0" fontAlgn="base" hangingPunct="0">
              <a:spcBef>
                <a:spcPct val="45000"/>
              </a:spcBef>
              <a:spcAft>
                <a:spcPct val="0"/>
              </a:spcAft>
            </a:pPr>
            <a:r>
              <a:rPr kumimoji="1" lang="en-US" sz="2000" b="1">
                <a:solidFill>
                  <a:srgbClr val="463416"/>
                </a:solidFill>
                <a:latin typeface="Arial" pitchFamily="34" charset="0"/>
              </a:rPr>
              <a:t>Flow Related Terrain Information</a:t>
            </a:r>
            <a:endParaRPr kumimoji="1" lang="en-US" sz="2000" b="1">
              <a:solidFill>
                <a:srgbClr val="463416"/>
              </a:solidFill>
              <a:latin typeface="Arial" pitchFamily="34" charset="0"/>
              <a:sym typeface="Symbol" pitchFamily="18" charset="2"/>
            </a:endParaRPr>
          </a:p>
        </p:txBody>
      </p:sp>
      <p:sp>
        <p:nvSpPr>
          <p:cNvPr id="41" name="Right Arrow 40"/>
          <p:cNvSpPr/>
          <p:nvPr/>
        </p:nvSpPr>
        <p:spPr bwMode="auto">
          <a:xfrm>
            <a:off x="3368675" y="3025775"/>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eaLnBrk="0" fontAlgn="base" hangingPunct="0">
              <a:spcBef>
                <a:spcPct val="0"/>
              </a:spcBef>
              <a:spcAft>
                <a:spcPct val="0"/>
              </a:spcAft>
              <a:defRPr/>
            </a:pPr>
            <a:endParaRPr kumimoji="1" lang="en-US" sz="2000">
              <a:solidFill>
                <a:srgbClr val="463416"/>
              </a:solidFill>
              <a:latin typeface="Times New Roman" pitchFamily="18" charset="0"/>
            </a:endParaRPr>
          </a:p>
        </p:txBody>
      </p:sp>
      <p:sp>
        <p:nvSpPr>
          <p:cNvPr id="42" name="Right Arrow 41"/>
          <p:cNvSpPr/>
          <p:nvPr/>
        </p:nvSpPr>
        <p:spPr bwMode="auto">
          <a:xfrm rot="9126082">
            <a:off x="3368675" y="3951288"/>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eaLnBrk="0" fontAlgn="base" hangingPunct="0">
              <a:spcBef>
                <a:spcPct val="0"/>
              </a:spcBef>
              <a:spcAft>
                <a:spcPct val="0"/>
              </a:spcAft>
              <a:defRPr/>
            </a:pPr>
            <a:endParaRPr kumimoji="1" lang="en-US" sz="2000">
              <a:solidFill>
                <a:srgbClr val="463416"/>
              </a:solidFill>
              <a:latin typeface="Times New Roman" pitchFamily="18" charset="0"/>
            </a:endParaRPr>
          </a:p>
        </p:txBody>
      </p:sp>
      <p:sp>
        <p:nvSpPr>
          <p:cNvPr id="43" name="Right Arrow 42"/>
          <p:cNvSpPr/>
          <p:nvPr/>
        </p:nvSpPr>
        <p:spPr bwMode="auto">
          <a:xfrm>
            <a:off x="3424238" y="4956175"/>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eaLnBrk="0" fontAlgn="base" hangingPunct="0">
              <a:spcBef>
                <a:spcPct val="0"/>
              </a:spcBef>
              <a:spcAft>
                <a:spcPct val="0"/>
              </a:spcAft>
              <a:defRPr/>
            </a:pPr>
            <a:endParaRPr kumimoji="1" lang="en-US" sz="2000">
              <a:solidFill>
                <a:srgbClr val="463416"/>
              </a:solidFill>
              <a:latin typeface="Times New Roman" pitchFamily="18" charset="0"/>
            </a:endParaRPr>
          </a:p>
        </p:txBody>
      </p:sp>
      <p:pic>
        <p:nvPicPr>
          <p:cNvPr id="98348" name="Picture 44"/>
          <p:cNvPicPr>
            <a:picLocks noChangeAspect="1" noChangeArrowheads="1"/>
          </p:cNvPicPr>
          <p:nvPr/>
        </p:nvPicPr>
        <p:blipFill>
          <a:blip r:embed="rId6" cstate="print"/>
          <a:srcRect/>
          <a:stretch>
            <a:fillRect/>
          </a:stretch>
        </p:blipFill>
        <p:spPr bwMode="auto">
          <a:xfrm>
            <a:off x="5147868" y="2718378"/>
            <a:ext cx="3129236" cy="971495"/>
          </a:xfrm>
          <a:prstGeom prst="rect">
            <a:avLst/>
          </a:prstGeom>
          <a:noFill/>
          <a:ln w="9525" cap="flat" cmpd="sng">
            <a:noFill/>
            <a:prstDash val="solid"/>
            <a:miter lim="800000"/>
            <a:headEnd/>
            <a:tailEnd/>
          </a:ln>
        </p:spPr>
      </p:pic>
      <p:pic>
        <p:nvPicPr>
          <p:cNvPr id="42189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2729" t="3886" r="22729" b="41801"/>
          <a:stretch/>
        </p:blipFill>
        <p:spPr bwMode="auto">
          <a:xfrm>
            <a:off x="6691017" y="4498478"/>
            <a:ext cx="2296228" cy="19968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75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182563"/>
            <a:ext cx="7772400" cy="1006475"/>
          </a:xfrm>
        </p:spPr>
        <p:txBody>
          <a:bodyPr/>
          <a:lstStyle/>
          <a:p>
            <a:pPr eaLnBrk="1" hangingPunct="1"/>
            <a:r>
              <a:rPr lang="en-US" smtClean="0"/>
              <a:t>The Pit Removal Problem</a:t>
            </a:r>
          </a:p>
        </p:txBody>
      </p:sp>
      <p:sp>
        <p:nvSpPr>
          <p:cNvPr id="74755" name="Rectangle 3"/>
          <p:cNvSpPr>
            <a:spLocks noGrp="1" noChangeArrowheads="1"/>
          </p:cNvSpPr>
          <p:nvPr>
            <p:ph type="body" idx="1"/>
          </p:nvPr>
        </p:nvSpPr>
        <p:spPr>
          <a:xfrm>
            <a:off x="701675" y="2682875"/>
            <a:ext cx="7772400" cy="3825875"/>
          </a:xfrm>
        </p:spPr>
        <p:txBody>
          <a:bodyPr/>
          <a:lstStyle/>
          <a:p>
            <a:pPr eaLnBrk="1" hangingPunct="1"/>
            <a:r>
              <a:rPr lang="en-US" smtClean="0"/>
              <a:t>DEM creation results in </a:t>
            </a:r>
            <a:r>
              <a:rPr lang="en-US" smtClean="0">
                <a:solidFill>
                  <a:srgbClr val="FF3300"/>
                </a:solidFill>
              </a:rPr>
              <a:t>artificial pits</a:t>
            </a:r>
            <a:r>
              <a:rPr lang="en-US" smtClean="0"/>
              <a:t> in the landscape</a:t>
            </a:r>
          </a:p>
          <a:p>
            <a:pPr eaLnBrk="1" hangingPunct="1"/>
            <a:r>
              <a:rPr lang="en-US" smtClean="0"/>
              <a:t>A pit is a set of one or more cells which has </a:t>
            </a:r>
            <a:r>
              <a:rPr lang="en-US" smtClean="0">
                <a:solidFill>
                  <a:srgbClr val="FF3300"/>
                </a:solidFill>
              </a:rPr>
              <a:t>no downstream cells</a:t>
            </a:r>
            <a:r>
              <a:rPr lang="en-US" smtClean="0"/>
              <a:t> around it</a:t>
            </a:r>
          </a:p>
          <a:p>
            <a:pPr eaLnBrk="1" hangingPunct="1"/>
            <a:r>
              <a:rPr lang="en-US" smtClean="0"/>
              <a:t>Unless these pits are removed they become </a:t>
            </a:r>
            <a:r>
              <a:rPr lang="en-US" smtClean="0">
                <a:solidFill>
                  <a:srgbClr val="FF3300"/>
                </a:solidFill>
              </a:rPr>
              <a:t>sinks</a:t>
            </a:r>
            <a:r>
              <a:rPr lang="en-US" smtClean="0"/>
              <a:t> and isolate portions of the watershed</a:t>
            </a:r>
          </a:p>
          <a:p>
            <a:pPr eaLnBrk="1" hangingPunct="1"/>
            <a:r>
              <a:rPr lang="en-US" smtClean="0">
                <a:solidFill>
                  <a:srgbClr val="FF3300"/>
                </a:solidFill>
              </a:rPr>
              <a:t>Pit removal</a:t>
            </a:r>
            <a:r>
              <a:rPr lang="en-US" smtClean="0"/>
              <a:t> is first thing done with a DEM</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16025"/>
            <a:ext cx="6315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261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1141413" y="1370013"/>
          <a:ext cx="6856412" cy="1828800"/>
        </p:xfrm>
        <a:graphic>
          <a:graphicData uri="http://schemas.openxmlformats.org/presentationml/2006/ole">
            <mc:AlternateContent xmlns:mc="http://schemas.openxmlformats.org/markup-compatibility/2006">
              <mc:Choice xmlns:v="urn:schemas-microsoft-com:vml" Requires="v">
                <p:oleObj spid="_x0000_s10252" name="Bitmap Image" r:id="rId3" imgW="5311600" imgH="3741744" progId="Paint.Picture">
                  <p:embed/>
                </p:oleObj>
              </mc:Choice>
              <mc:Fallback>
                <p:oleObj name="Bitmap Image" r:id="rId3" imgW="5311600" imgH="3741744" progId="Paint.Picture">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3139" name="Picture 3" descr="fill-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1522413" y="3656013"/>
            <a:ext cx="6400800" cy="2255837"/>
          </a:xfrm>
          <a:solidFill>
            <a:schemeClr val="bg1"/>
          </a:solidFill>
        </p:spPr>
        <p:txBody>
          <a:bodyPr/>
          <a:lstStyle/>
          <a:p>
            <a:pPr eaLnBrk="1" hangingPunct="1">
              <a:buFontTx/>
              <a:buNone/>
            </a:pPr>
            <a:r>
              <a:rPr lang="en-US" sz="3600" smtClean="0">
                <a:cs typeface="Times New Roman" pitchFamily="18" charset="0"/>
              </a:rPr>
              <a:t>	Increase elevation to the pour point elevation until the pit drains to a neighbor</a:t>
            </a:r>
          </a:p>
        </p:txBody>
      </p:sp>
      <p:sp>
        <p:nvSpPr>
          <p:cNvPr id="5125" name="Rectangle 5"/>
          <p:cNvSpPr>
            <a:spLocks noGrp="1" noChangeArrowheads="1"/>
          </p:cNvSpPr>
          <p:nvPr>
            <p:ph type="title"/>
          </p:nvPr>
        </p:nvSpPr>
        <p:spPr>
          <a:xfrm>
            <a:off x="762000" y="182563"/>
            <a:ext cx="7772400" cy="1006475"/>
          </a:xfrm>
        </p:spPr>
        <p:txBody>
          <a:bodyPr/>
          <a:lstStyle/>
          <a:p>
            <a:pPr eaLnBrk="1" hangingPunct="1"/>
            <a:r>
              <a:rPr lang="en-US" sz="6000" dirty="0" smtClean="0">
                <a:solidFill>
                  <a:schemeClr val="tx1"/>
                </a:solidFill>
                <a:cs typeface="Times New Roman" pitchFamily="18" charset="0"/>
              </a:rPr>
              <a:t>Pit Filling</a:t>
            </a:r>
          </a:p>
        </p:txBody>
      </p:sp>
    </p:spTree>
    <p:extLst>
      <p:ext uri="{BB962C8B-B14F-4D97-AF65-F5344CB8AC3E}">
        <p14:creationId xmlns:p14="http://schemas.microsoft.com/office/powerpoint/2010/main" val="1011456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wipe(down)">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3" name="Object 11">
            <a:hlinkHover r:id="rId4" action="ppaction://hlinksldjump"/>
          </p:cNvPr>
          <p:cNvGraphicFramePr>
            <a:graphicFrameLocks noChangeAspect="1"/>
          </p:cNvGraphicFramePr>
          <p:nvPr>
            <p:extLst>
              <p:ext uri="{D42A27DB-BD31-4B8C-83A1-F6EECF244321}">
                <p14:modId xmlns:p14="http://schemas.microsoft.com/office/powerpoint/2010/main" val="1018541871"/>
              </p:ext>
            </p:extLst>
          </p:nvPr>
        </p:nvGraphicFramePr>
        <p:xfrm>
          <a:off x="4774489" y="2445595"/>
          <a:ext cx="4077224" cy="3295926"/>
        </p:xfrm>
        <a:graphic>
          <a:graphicData uri="http://schemas.openxmlformats.org/presentationml/2006/ole">
            <mc:AlternateContent xmlns:mc="http://schemas.openxmlformats.org/markup-compatibility/2006">
              <mc:Choice xmlns:v="urn:schemas-microsoft-com:vml" Requires="v">
                <p:oleObj spid="_x0000_s11286" name="Worksheet" r:id="rId5" imgW="2486112" imgH="2009711" progId="Excel.Sheet.8">
                  <p:embed/>
                </p:oleObj>
              </mc:Choice>
              <mc:Fallback>
                <p:oleObj name="Worksheet" r:id="rId5" imgW="2486112" imgH="2009711" progId="Excel.Sheet.8">
                  <p:embed/>
                  <p:pic>
                    <p:nvPicPr>
                      <p:cNvPr id="0" name=""/>
                      <p:cNvPicPr>
                        <a:picLocks noChangeArrowheads="1"/>
                      </p:cNvPicPr>
                      <p:nvPr/>
                    </p:nvPicPr>
                    <p:blipFill>
                      <a:blip r:embed="rId6"/>
                      <a:srcRect/>
                      <a:stretch>
                        <a:fillRect/>
                      </a:stretch>
                    </p:blipFill>
                    <p:spPr bwMode="auto">
                      <a:xfrm>
                        <a:off x="4774489" y="2445595"/>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Grp="1" noChangeArrowheads="1"/>
          </p:cNvSpPr>
          <p:nvPr>
            <p:ph type="title" idx="4294967295"/>
          </p:nvPr>
        </p:nvSpPr>
        <p:spPr>
          <a:xfrm>
            <a:off x="2306472" y="180651"/>
            <a:ext cx="4531057" cy="1371600"/>
          </a:xfrm>
          <a:noFill/>
          <a:ln/>
        </p:spPr>
        <p:txBody>
          <a:bodyPr/>
          <a:lstStyle/>
          <a:p>
            <a:r>
              <a:rPr lang="en-US" sz="3600" dirty="0" smtClean="0"/>
              <a:t>Pit Filling </a:t>
            </a:r>
            <a:endParaRPr lang="en-US" sz="3600" dirty="0"/>
          </a:p>
        </p:txBody>
      </p:sp>
      <p:graphicFrame>
        <p:nvGraphicFramePr>
          <p:cNvPr id="6" name="Object 78"/>
          <p:cNvGraphicFramePr>
            <a:graphicFrameLocks noChangeAspect="1"/>
          </p:cNvGraphicFramePr>
          <p:nvPr>
            <p:extLst>
              <p:ext uri="{D42A27DB-BD31-4B8C-83A1-F6EECF244321}">
                <p14:modId xmlns:p14="http://schemas.microsoft.com/office/powerpoint/2010/main" val="4135186950"/>
              </p:ext>
            </p:extLst>
          </p:nvPr>
        </p:nvGraphicFramePr>
        <p:xfrm>
          <a:off x="377114" y="2445594"/>
          <a:ext cx="4069787" cy="3290887"/>
        </p:xfrm>
        <a:graphic>
          <a:graphicData uri="http://schemas.openxmlformats.org/presentationml/2006/ole">
            <mc:AlternateContent xmlns:mc="http://schemas.openxmlformats.org/markup-compatibility/2006">
              <mc:Choice xmlns:v="urn:schemas-microsoft-com:vml" Requires="v">
                <p:oleObj spid="_x0000_s11287" name="Worksheet" r:id="rId7" imgW="2486112" imgH="2009711" progId="Excel.Sheet.8">
                  <p:embed/>
                </p:oleObj>
              </mc:Choice>
              <mc:Fallback>
                <p:oleObj name="Worksheet" r:id="rId7" imgW="2486112" imgH="2009711" progId="Excel.Sheet.8">
                  <p:embed/>
                  <p:pic>
                    <p:nvPicPr>
                      <p:cNvPr id="0" name=""/>
                      <p:cNvPicPr>
                        <a:picLocks noChangeAspect="1" noChangeArrowheads="1"/>
                      </p:cNvPicPr>
                      <p:nvPr/>
                    </p:nvPicPr>
                    <p:blipFill>
                      <a:blip r:embed="rId8"/>
                      <a:srcRect/>
                      <a:stretch>
                        <a:fillRect/>
                      </a:stretch>
                    </p:blipFill>
                    <p:spPr bwMode="auto">
                      <a:xfrm>
                        <a:off x="377114" y="2445594"/>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055107"/>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6" name="Line 86"/>
          <p:cNvSpPr>
            <a:spLocks noChangeShapeType="1"/>
          </p:cNvSpPr>
          <p:nvPr/>
        </p:nvSpPr>
        <p:spPr bwMode="auto">
          <a:xfrm flipV="1">
            <a:off x="2403210" y="5390757"/>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7" name="Text Box 87"/>
          <p:cNvSpPr txBox="1">
            <a:spLocks noChangeArrowheads="1"/>
          </p:cNvSpPr>
          <p:nvPr/>
        </p:nvSpPr>
        <p:spPr bwMode="auto">
          <a:xfrm>
            <a:off x="1864772" y="6048679"/>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000" dirty="0" smtClean="0">
                <a:solidFill>
                  <a:srgbClr val="000000"/>
                </a:solidFill>
              </a:rPr>
              <a:t>Pits</a:t>
            </a:r>
            <a:endParaRPr lang="en-US" sz="2000" dirty="0">
              <a:solidFill>
                <a:srgbClr val="000000"/>
              </a:solidFill>
            </a:endParaRPr>
          </a:p>
        </p:txBody>
      </p:sp>
      <p:sp>
        <p:nvSpPr>
          <p:cNvPr id="10" name="Line 92"/>
          <p:cNvSpPr>
            <a:spLocks noChangeShapeType="1"/>
          </p:cNvSpPr>
          <p:nvPr/>
        </p:nvSpPr>
        <p:spPr bwMode="auto">
          <a:xfrm flipH="1" flipV="1">
            <a:off x="5909479" y="3478139"/>
            <a:ext cx="641445" cy="2541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1" name="Line 93"/>
          <p:cNvSpPr>
            <a:spLocks noChangeShapeType="1"/>
          </p:cNvSpPr>
          <p:nvPr/>
        </p:nvSpPr>
        <p:spPr bwMode="auto">
          <a:xfrm flipV="1">
            <a:off x="6960358" y="5055107"/>
            <a:ext cx="709684" cy="9649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2" name="Text Box 94"/>
          <p:cNvSpPr txBox="1">
            <a:spLocks noChangeArrowheads="1"/>
          </p:cNvSpPr>
          <p:nvPr/>
        </p:nvSpPr>
        <p:spPr bwMode="auto">
          <a:xfrm>
            <a:off x="6041680" y="6020053"/>
            <a:ext cx="1372492"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000" dirty="0">
                <a:solidFill>
                  <a:srgbClr val="000000"/>
                </a:solidFill>
              </a:rPr>
              <a:t>Pour Points</a:t>
            </a:r>
          </a:p>
        </p:txBody>
      </p:sp>
      <p:sp>
        <p:nvSpPr>
          <p:cNvPr id="18" name="Rectangle 6"/>
          <p:cNvSpPr txBox="1">
            <a:spLocks noChangeArrowheads="1"/>
          </p:cNvSpPr>
          <p:nvPr/>
        </p:nvSpPr>
        <p:spPr bwMode="auto">
          <a:xfrm>
            <a:off x="382137" y="1206508"/>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solidFill>
                  <a:srgbClr val="000000"/>
                </a:solidFill>
              </a:rPr>
              <a:t>Original DEM</a:t>
            </a:r>
            <a:endParaRPr lang="en-US" sz="3200" dirty="0">
              <a:solidFill>
                <a:srgbClr val="000000"/>
              </a:solidFill>
            </a:endParaRPr>
          </a:p>
        </p:txBody>
      </p:sp>
      <p:sp>
        <p:nvSpPr>
          <p:cNvPr id="4" name="Freeform 3"/>
          <p:cNvSpPr/>
          <p:nvPr/>
        </p:nvSpPr>
        <p:spPr bwMode="auto">
          <a:xfrm>
            <a:off x="776975" y="3418294"/>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21" name="Rectangle 20"/>
          <p:cNvSpPr/>
          <p:nvPr/>
        </p:nvSpPr>
        <p:spPr bwMode="auto">
          <a:xfrm>
            <a:off x="3214034" y="5067064"/>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3" name="Oval 90"/>
          <p:cNvSpPr>
            <a:spLocks noChangeArrowheads="1"/>
          </p:cNvSpPr>
          <p:nvPr/>
        </p:nvSpPr>
        <p:spPr bwMode="auto">
          <a:xfrm>
            <a:off x="5508127" y="3083275"/>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4" name="Oval 91"/>
          <p:cNvSpPr>
            <a:spLocks noChangeArrowheads="1"/>
          </p:cNvSpPr>
          <p:nvPr/>
        </p:nvSpPr>
        <p:spPr bwMode="auto">
          <a:xfrm>
            <a:off x="7544032" y="4686066"/>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5" name="Rectangle 6"/>
          <p:cNvSpPr txBox="1">
            <a:spLocks noChangeArrowheads="1"/>
          </p:cNvSpPr>
          <p:nvPr/>
        </p:nvSpPr>
        <p:spPr bwMode="auto">
          <a:xfrm>
            <a:off x="4776716" y="1222428"/>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solidFill>
                  <a:srgbClr val="000000"/>
                </a:solidFill>
              </a:rPr>
              <a:t>Pits Filled</a:t>
            </a:r>
            <a:endParaRPr lang="en-US" sz="3200" dirty="0">
              <a:solidFill>
                <a:srgbClr val="000000"/>
              </a:solidFill>
            </a:endParaRPr>
          </a:p>
        </p:txBody>
      </p:sp>
    </p:spTree>
    <p:extLst>
      <p:ext uri="{BB962C8B-B14F-4D97-AF65-F5344CB8AC3E}">
        <p14:creationId xmlns:p14="http://schemas.microsoft.com/office/powerpoint/2010/main" val="9067823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615708" y="1389166"/>
            <a:ext cx="2432001" cy="2993127"/>
            <a:chOff x="2286000" y="1473200"/>
            <a:chExt cx="2589213" cy="3494088"/>
          </a:xfrm>
        </p:grpSpPr>
        <p:grpSp>
          <p:nvGrpSpPr>
            <p:cNvPr id="46" name="Group 12"/>
            <p:cNvGrpSpPr>
              <a:grpSpLocks/>
            </p:cNvGrpSpPr>
            <p:nvPr/>
          </p:nvGrpSpPr>
          <p:grpSpPr bwMode="auto">
            <a:xfrm>
              <a:off x="2286000" y="2139950"/>
              <a:ext cx="2589213" cy="2827338"/>
              <a:chOff x="1877" y="1152"/>
              <a:chExt cx="775" cy="749"/>
            </a:xfrm>
          </p:grpSpPr>
          <p:sp>
            <p:nvSpPr>
              <p:cNvPr id="53"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80</a:t>
                </a:r>
              </a:p>
            </p:txBody>
          </p:sp>
          <p:sp>
            <p:nvSpPr>
              <p:cNvPr id="54"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74</a:t>
                </a:r>
              </a:p>
            </p:txBody>
          </p:sp>
          <p:sp>
            <p:nvSpPr>
              <p:cNvPr id="55"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63</a:t>
                </a:r>
              </a:p>
            </p:txBody>
          </p:sp>
          <p:sp>
            <p:nvSpPr>
              <p:cNvPr id="56"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69</a:t>
                </a:r>
              </a:p>
            </p:txBody>
          </p:sp>
          <p:sp>
            <p:nvSpPr>
              <p:cNvPr id="57"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67</a:t>
                </a:r>
              </a:p>
            </p:txBody>
          </p:sp>
          <p:sp>
            <p:nvSpPr>
              <p:cNvPr id="58"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56</a:t>
                </a:r>
              </a:p>
            </p:txBody>
          </p:sp>
          <p:sp>
            <p:nvSpPr>
              <p:cNvPr id="59"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60</a:t>
                </a:r>
              </a:p>
            </p:txBody>
          </p:sp>
          <p:sp>
            <p:nvSpPr>
              <p:cNvPr id="60"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52</a:t>
                </a:r>
              </a:p>
            </p:txBody>
          </p:sp>
          <p:sp>
            <p:nvSpPr>
              <p:cNvPr id="61"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48</a:t>
                </a:r>
              </a:p>
            </p:txBody>
          </p:sp>
        </p:grpSp>
        <p:sp>
          <p:nvSpPr>
            <p:cNvPr id="47"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8"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9"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50"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800">
                  <a:solidFill>
                    <a:srgbClr val="000000"/>
                  </a:solidFill>
                </a:rPr>
                <a:t>30</a:t>
              </a:r>
            </a:p>
          </p:txBody>
        </p:sp>
        <p:sp>
          <p:nvSpPr>
            <p:cNvPr id="51"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grpSp>
      <p:grpSp>
        <p:nvGrpSpPr>
          <p:cNvPr id="787458" name="Group 2"/>
          <p:cNvGrpSpPr>
            <a:grpSpLocks/>
          </p:cNvGrpSpPr>
          <p:nvPr/>
        </p:nvGrpSpPr>
        <p:grpSpPr bwMode="auto">
          <a:xfrm>
            <a:off x="5381625" y="2013839"/>
            <a:ext cx="2424112" cy="2420937"/>
            <a:chOff x="2261" y="1517"/>
            <a:chExt cx="1149" cy="1094"/>
          </a:xfrm>
        </p:grpSpPr>
        <p:sp>
          <p:nvSpPr>
            <p:cNvPr id="787459" name="Rectangle 3"/>
            <p:cNvSpPr>
              <a:spLocks noChangeArrowheads="1"/>
            </p:cNvSpPr>
            <p:nvPr/>
          </p:nvSpPr>
          <p:spPr bwMode="auto">
            <a:xfrm>
              <a:off x="2261"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4</a:t>
              </a:r>
            </a:p>
          </p:txBody>
        </p:sp>
        <p:sp>
          <p:nvSpPr>
            <p:cNvPr id="787460" name="Rectangle 4"/>
            <p:cNvSpPr>
              <a:spLocks noChangeArrowheads="1"/>
            </p:cNvSpPr>
            <p:nvPr/>
          </p:nvSpPr>
          <p:spPr bwMode="auto">
            <a:xfrm>
              <a:off x="2261"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5</a:t>
              </a:r>
            </a:p>
          </p:txBody>
        </p:sp>
        <p:sp>
          <p:nvSpPr>
            <p:cNvPr id="787461" name="Rectangle 5"/>
            <p:cNvSpPr>
              <a:spLocks noChangeArrowheads="1"/>
            </p:cNvSpPr>
            <p:nvPr/>
          </p:nvSpPr>
          <p:spPr bwMode="auto">
            <a:xfrm>
              <a:off x="2261"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6</a:t>
              </a:r>
            </a:p>
          </p:txBody>
        </p:sp>
        <p:sp>
          <p:nvSpPr>
            <p:cNvPr id="787462" name="Rectangle 6"/>
            <p:cNvSpPr>
              <a:spLocks noChangeArrowheads="1"/>
            </p:cNvSpPr>
            <p:nvPr/>
          </p:nvSpPr>
          <p:spPr bwMode="auto">
            <a:xfrm>
              <a:off x="2644"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3</a:t>
              </a:r>
            </a:p>
          </p:txBody>
        </p:sp>
        <p:sp>
          <p:nvSpPr>
            <p:cNvPr id="787463" name="Rectangle 7"/>
            <p:cNvSpPr>
              <a:spLocks noChangeArrowheads="1"/>
            </p:cNvSpPr>
            <p:nvPr/>
          </p:nvSpPr>
          <p:spPr bwMode="auto">
            <a:xfrm>
              <a:off x="2644"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787464" name="Rectangle 8"/>
            <p:cNvSpPr>
              <a:spLocks noChangeArrowheads="1"/>
            </p:cNvSpPr>
            <p:nvPr/>
          </p:nvSpPr>
          <p:spPr bwMode="auto">
            <a:xfrm>
              <a:off x="2644"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7</a:t>
              </a:r>
            </a:p>
          </p:txBody>
        </p:sp>
        <p:grpSp>
          <p:nvGrpSpPr>
            <p:cNvPr id="787465" name="Group 9"/>
            <p:cNvGrpSpPr>
              <a:grpSpLocks/>
            </p:cNvGrpSpPr>
            <p:nvPr/>
          </p:nvGrpSpPr>
          <p:grpSpPr bwMode="auto">
            <a:xfrm>
              <a:off x="3027" y="1517"/>
              <a:ext cx="383" cy="1094"/>
              <a:chOff x="3027" y="1517"/>
              <a:chExt cx="383" cy="1094"/>
            </a:xfrm>
          </p:grpSpPr>
          <p:sp>
            <p:nvSpPr>
              <p:cNvPr id="787466" name="Rectangle 10"/>
              <p:cNvSpPr>
                <a:spLocks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2</a:t>
                </a:r>
              </a:p>
            </p:txBody>
          </p:sp>
          <p:sp>
            <p:nvSpPr>
              <p:cNvPr id="787467" name="Rectangle 11"/>
              <p:cNvSpPr>
                <a:spLocks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1</a:t>
                </a:r>
              </a:p>
            </p:txBody>
          </p:sp>
          <p:sp>
            <p:nvSpPr>
              <p:cNvPr id="787468" name="Rectangle 12"/>
              <p:cNvSpPr>
                <a:spLocks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8</a:t>
                </a:r>
              </a:p>
            </p:txBody>
          </p:sp>
        </p:grpSp>
        <p:sp>
          <p:nvSpPr>
            <p:cNvPr id="787469" name="Line 13"/>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0" name="Line 14"/>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1" name="Line 15"/>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2" name="Line 16"/>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3" name="Line 17"/>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4" name="Line 18"/>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5" name="Line 19"/>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6" name="Line 20"/>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sp>
        <p:nvSpPr>
          <p:cNvPr id="787477" name="Text Box 21"/>
          <p:cNvSpPr txBox="1">
            <a:spLocks noChangeArrowheads="1"/>
          </p:cNvSpPr>
          <p:nvPr/>
        </p:nvSpPr>
        <p:spPr bwMode="auto">
          <a:xfrm>
            <a:off x="1375933" y="142316"/>
            <a:ext cx="63921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4800" dirty="0" smtClean="0">
                <a:solidFill>
                  <a:srgbClr val="000000"/>
                </a:solidFill>
                <a:latin typeface="Calibri" pitchFamily="34" charset="0"/>
                <a:cs typeface="Calibri" pitchFamily="34" charset="0"/>
              </a:rPr>
              <a:t>D8 Flow Direction Model</a:t>
            </a:r>
          </a:p>
          <a:p>
            <a:pPr eaLnBrk="0" fontAlgn="base" hangingPunct="0">
              <a:spcBef>
                <a:spcPct val="0"/>
              </a:spcBef>
              <a:spcAft>
                <a:spcPct val="0"/>
              </a:spcAft>
            </a:pPr>
            <a:r>
              <a:rPr lang="en-US" sz="3600" dirty="0">
                <a:solidFill>
                  <a:srgbClr val="000000"/>
                </a:solidFill>
                <a:latin typeface="Calibri" pitchFamily="34" charset="0"/>
                <a:cs typeface="Calibri" pitchFamily="34" charset="0"/>
              </a:rPr>
              <a:t> </a:t>
            </a:r>
            <a:r>
              <a:rPr lang="en-US" sz="3600" dirty="0" smtClean="0">
                <a:solidFill>
                  <a:srgbClr val="000000"/>
                </a:solidFill>
                <a:latin typeface="Calibri" pitchFamily="34" charset="0"/>
                <a:cs typeface="Calibri" pitchFamily="34" charset="0"/>
              </a:rPr>
              <a:t>  - Direction of steepest descent</a:t>
            </a:r>
            <a:endParaRPr lang="en-US" sz="2000" dirty="0" smtClean="0">
              <a:solidFill>
                <a:srgbClr val="000000"/>
              </a:solidFill>
              <a:latin typeface="Calibri" pitchFamily="34" charset="0"/>
              <a:cs typeface="Calibri" pitchFamily="34" charset="0"/>
            </a:endParaRPr>
          </a:p>
        </p:txBody>
      </p:sp>
      <p:graphicFrame>
        <p:nvGraphicFramePr>
          <p:cNvPr id="787478" name="Object 22"/>
          <p:cNvGraphicFramePr>
            <a:graphicFrameLocks noChangeAspect="1"/>
          </p:cNvGraphicFramePr>
          <p:nvPr>
            <p:extLst>
              <p:ext uri="{D42A27DB-BD31-4B8C-83A1-F6EECF244321}">
                <p14:modId xmlns:p14="http://schemas.microsoft.com/office/powerpoint/2010/main" val="403567274"/>
              </p:ext>
            </p:extLst>
          </p:nvPr>
        </p:nvGraphicFramePr>
        <p:xfrm>
          <a:off x="1708893" y="5709481"/>
          <a:ext cx="1865312" cy="842962"/>
        </p:xfrm>
        <a:graphic>
          <a:graphicData uri="http://schemas.openxmlformats.org/presentationml/2006/ole">
            <mc:AlternateContent xmlns:mc="http://schemas.openxmlformats.org/markup-compatibility/2006">
              <mc:Choice xmlns:v="urn:schemas-microsoft-com:vml" Requires="v">
                <p:oleObj spid="_x0000_s12310" name="Equation" r:id="rId5" imgW="927000" imgH="419040" progId="Equation.3">
                  <p:embed/>
                </p:oleObj>
              </mc:Choice>
              <mc:Fallback>
                <p:oleObj name="Equation" r:id="rId5" imgW="92700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8893" y="5709481"/>
                        <a:ext cx="1865312"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7479" name="Object 23"/>
          <p:cNvGraphicFramePr>
            <a:graphicFrameLocks noChangeAspect="1"/>
          </p:cNvGraphicFramePr>
          <p:nvPr>
            <p:extLst>
              <p:ext uri="{D42A27DB-BD31-4B8C-83A1-F6EECF244321}">
                <p14:modId xmlns:p14="http://schemas.microsoft.com/office/powerpoint/2010/main" val="2805140942"/>
              </p:ext>
            </p:extLst>
          </p:nvPr>
        </p:nvGraphicFramePr>
        <p:xfrm>
          <a:off x="1702543" y="4693481"/>
          <a:ext cx="1855787" cy="784225"/>
        </p:xfrm>
        <a:graphic>
          <a:graphicData uri="http://schemas.openxmlformats.org/presentationml/2006/ole">
            <mc:AlternateContent xmlns:mc="http://schemas.openxmlformats.org/markup-compatibility/2006">
              <mc:Choice xmlns:v="urn:schemas-microsoft-com:vml" Requires="v">
                <p:oleObj spid="_x0000_s12311" name="Equation" r:id="rId7" imgW="927000" imgH="393480" progId="Equation.3">
                  <p:embed/>
                </p:oleObj>
              </mc:Choice>
              <mc:Fallback>
                <p:oleObj name="Equation" r:id="rId7" imgW="9270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2543" y="4693481"/>
                        <a:ext cx="185578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7480" name="Text Box 24"/>
          <p:cNvSpPr txBox="1">
            <a:spLocks noChangeArrowheads="1"/>
          </p:cNvSpPr>
          <p:nvPr/>
        </p:nvSpPr>
        <p:spPr bwMode="auto">
          <a:xfrm>
            <a:off x="4710112" y="4878997"/>
            <a:ext cx="4619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Slope = Drop/Distance</a:t>
            </a:r>
          </a:p>
          <a:p>
            <a:pPr eaLnBrk="0" fontAlgn="base" hangingPunct="0">
              <a:spcBef>
                <a:spcPct val="0"/>
              </a:spcBef>
              <a:spcAft>
                <a:spcPct val="0"/>
              </a:spcAft>
            </a:pPr>
            <a:endParaRPr lang="en-US" sz="24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Steepest down slope direction</a:t>
            </a:r>
          </a:p>
        </p:txBody>
      </p:sp>
      <p:sp>
        <p:nvSpPr>
          <p:cNvPr id="787481" name="Rectangle 25"/>
          <p:cNvSpPr>
            <a:spLocks noChangeArrowheads="1"/>
          </p:cNvSpPr>
          <p:nvPr/>
        </p:nvSpPr>
        <p:spPr bwMode="auto">
          <a:xfrm>
            <a:off x="1653330" y="4649031"/>
            <a:ext cx="1951038" cy="86677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3" name="Line 41"/>
          <p:cNvSpPr>
            <a:spLocks noChangeShapeType="1"/>
          </p:cNvSpPr>
          <p:nvPr/>
        </p:nvSpPr>
        <p:spPr bwMode="auto">
          <a:xfrm>
            <a:off x="3082271" y="3393593"/>
            <a:ext cx="414634" cy="464847"/>
          </a:xfrm>
          <a:prstGeom prst="line">
            <a:avLst/>
          </a:prstGeom>
          <a:noFill/>
          <a:ln w="57150">
            <a:solidFill>
              <a:schemeClr val="accent2"/>
            </a:solidFill>
            <a:prstDash val="sysDot"/>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4" name="Line 42"/>
          <p:cNvSpPr>
            <a:spLocks noChangeShapeType="1"/>
          </p:cNvSpPr>
          <p:nvPr/>
        </p:nvSpPr>
        <p:spPr bwMode="auto">
          <a:xfrm>
            <a:off x="2868698" y="3383905"/>
            <a:ext cx="0" cy="520738"/>
          </a:xfrm>
          <a:prstGeom prst="line">
            <a:avLst/>
          </a:prstGeom>
          <a:noFill/>
          <a:ln w="5715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Tree>
    <p:extLst>
      <p:ext uri="{BB962C8B-B14F-4D97-AF65-F5344CB8AC3E}">
        <p14:creationId xmlns:p14="http://schemas.microsoft.com/office/powerpoint/2010/main" val="14271744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274" name="Group 112"/>
          <p:cNvGrpSpPr>
            <a:grpSpLocks/>
          </p:cNvGrpSpPr>
          <p:nvPr/>
        </p:nvGrpSpPr>
        <p:grpSpPr bwMode="auto">
          <a:xfrm>
            <a:off x="4800600" y="2133600"/>
            <a:ext cx="3429000" cy="3505200"/>
            <a:chOff x="4800604" y="2133601"/>
            <a:chExt cx="3429002" cy="3505199"/>
          </a:xfrm>
        </p:grpSpPr>
        <p:grpSp>
          <p:nvGrpSpPr>
            <p:cNvPr id="54329" name="Group 3"/>
            <p:cNvGrpSpPr>
              <a:grpSpLocks/>
            </p:cNvGrpSpPr>
            <p:nvPr/>
          </p:nvGrpSpPr>
          <p:grpSpPr bwMode="auto">
            <a:xfrm>
              <a:off x="4800604" y="2133601"/>
              <a:ext cx="3429002" cy="3185086"/>
              <a:chOff x="1877" y="1152"/>
              <a:chExt cx="1971" cy="1776"/>
            </a:xfrm>
          </p:grpSpPr>
          <p:sp>
            <p:nvSpPr>
              <p:cNvPr id="54353"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54"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55"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56"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57"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58"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59"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0"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1"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2"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3"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4"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5"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6"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7"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8"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69"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70"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71"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72"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73"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74"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75"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76"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54377"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1400" b="1" smtClean="0">
                  <a:solidFill>
                    <a:srgbClr val="000000"/>
                  </a:solidFill>
                </a:endParaRPr>
              </a:p>
            </p:txBody>
          </p:sp>
        </p:grpSp>
        <p:sp>
          <p:nvSpPr>
            <p:cNvPr id="54330"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31"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32"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33"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34"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35"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36"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37"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38"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39"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0"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1"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2"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3"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4"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5"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6"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7"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8"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49"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50"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51"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52"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pSp>
      <p:sp>
        <p:nvSpPr>
          <p:cNvPr id="54275" name="Text Box 52"/>
          <p:cNvSpPr txBox="1">
            <a:spLocks noChangeArrowheads="1"/>
          </p:cNvSpPr>
          <p:nvPr/>
        </p:nvSpPr>
        <p:spPr bwMode="auto">
          <a:xfrm>
            <a:off x="2971800" y="762000"/>
            <a:ext cx="302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4000" dirty="0" smtClean="0">
                <a:solidFill>
                  <a:srgbClr val="000000"/>
                </a:solidFill>
                <a:latin typeface="Calibri" pitchFamily="34" charset="0"/>
                <a:cs typeface="Calibri" pitchFamily="34" charset="0"/>
              </a:rPr>
              <a:t>Grid Network</a:t>
            </a:r>
            <a:endParaRPr lang="en-US" dirty="0" smtClean="0">
              <a:solidFill>
                <a:srgbClr val="000000"/>
              </a:solidFill>
              <a:latin typeface="Calibri" pitchFamily="34" charset="0"/>
              <a:cs typeface="Calibri" pitchFamily="34" charset="0"/>
            </a:endParaRPr>
          </a:p>
        </p:txBody>
      </p:sp>
      <p:grpSp>
        <p:nvGrpSpPr>
          <p:cNvPr id="54277" name="Group 111"/>
          <p:cNvGrpSpPr>
            <a:grpSpLocks/>
          </p:cNvGrpSpPr>
          <p:nvPr/>
        </p:nvGrpSpPr>
        <p:grpSpPr bwMode="auto">
          <a:xfrm>
            <a:off x="838200" y="2133600"/>
            <a:ext cx="3352800" cy="3200400"/>
            <a:chOff x="838200" y="2133600"/>
            <a:chExt cx="3352800" cy="3200400"/>
          </a:xfrm>
        </p:grpSpPr>
        <p:grpSp>
          <p:nvGrpSpPr>
            <p:cNvPr id="54278" name="Group 54"/>
            <p:cNvGrpSpPr>
              <a:grpSpLocks/>
            </p:cNvGrpSpPr>
            <p:nvPr/>
          </p:nvGrpSpPr>
          <p:grpSpPr bwMode="auto">
            <a:xfrm>
              <a:off x="838200" y="2133600"/>
              <a:ext cx="3352800" cy="3200400"/>
              <a:chOff x="1877" y="1152"/>
              <a:chExt cx="1971" cy="1776"/>
            </a:xfrm>
          </p:grpSpPr>
          <p:sp>
            <p:nvSpPr>
              <p:cNvPr id="54304"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05"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06"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07"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08"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09"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0"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1"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2"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3"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4"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5"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6"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7"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8"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19"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20"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21"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22"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23"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24"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25"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26"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27"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54328"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grpSp>
        <p:sp>
          <p:nvSpPr>
            <p:cNvPr id="54279"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0"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1"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2"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3"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4"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5"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6"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7"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8"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89"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0"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1"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2"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3"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4"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5"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6"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7"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8"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299"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00"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01"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02"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4303"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pSp>
    </p:spTree>
    <p:extLst>
      <p:ext uri="{BB962C8B-B14F-4D97-AF65-F5344CB8AC3E}">
        <p14:creationId xmlns:p14="http://schemas.microsoft.com/office/powerpoint/2010/main" val="3251988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6_Generic (Online)">
  <a:themeElements>
    <a:clrScheme name="Custom 1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00FF"/>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Generic (Online)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Generic (Onlin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00FF"/>
        </a:hlink>
        <a:folHlink>
          <a:srgbClr val="808000"/>
        </a:folHlink>
      </a:clrScheme>
      <a:clrMap bg1="dk2" tx1="lt1" bg2="dk1" tx2="lt2" accent1="accent1" accent2="accent2" accent3="accent3" accent4="accent4" accent5="accent5" accent6="accent6" hlink="hlink" folHlink="folHlink"/>
    </a:extraClrScheme>
    <a:extraClrScheme>
      <a:clrScheme name="Generic (Online) 6">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00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5.xml><?xml version="1.0" encoding="utf-8"?>
<a:themeOverride xmlns:a="http://schemas.openxmlformats.org/drawingml/2006/main">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themeOverride>
</file>

<file path=ppt/theme/themeOverride6.xml><?xml version="1.0" encoding="utf-8"?>
<a:themeOverride xmlns:a="http://schemas.openxmlformats.org/drawingml/2006/main">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309</TotalTime>
  <Words>1137</Words>
  <Application>Microsoft Office PowerPoint</Application>
  <PresentationFormat>On-screen Show (4:3)</PresentationFormat>
  <Paragraphs>235</Paragraphs>
  <Slides>29</Slides>
  <Notes>6</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4</vt:i4>
      </vt:variant>
      <vt:variant>
        <vt:lpstr>Slide Titles</vt:lpstr>
      </vt:variant>
      <vt:variant>
        <vt:i4>29</vt:i4>
      </vt:variant>
    </vt:vector>
  </HeadingPairs>
  <TitlesOfParts>
    <vt:vector size="52" baseType="lpstr">
      <vt:lpstr>Arial</vt:lpstr>
      <vt:lpstr>Arial Narrow</vt:lpstr>
      <vt:lpstr>Calibri</vt:lpstr>
      <vt:lpstr>Monotype Sorts</vt:lpstr>
      <vt:lpstr>MS Sans Serif</vt:lpstr>
      <vt:lpstr>Symbol</vt:lpstr>
      <vt:lpstr>Times New Roman</vt:lpstr>
      <vt:lpstr>6_Generic (Online)</vt:lpstr>
      <vt:lpstr>3_Office Theme</vt:lpstr>
      <vt:lpstr>7_Default Design</vt:lpstr>
      <vt:lpstr>2_Office Theme</vt:lpstr>
      <vt:lpstr>8_Blank Presentation</vt:lpstr>
      <vt:lpstr>8_Default Design</vt:lpstr>
      <vt:lpstr>7_Blank Presentation</vt:lpstr>
      <vt:lpstr>10_Default Design</vt:lpstr>
      <vt:lpstr>1_Generic (Online)</vt:lpstr>
      <vt:lpstr>5_Office Theme</vt:lpstr>
      <vt:lpstr>4_Generic (Online)</vt:lpstr>
      <vt:lpstr>11_Default Design</vt:lpstr>
      <vt:lpstr>Bitmap Image</vt:lpstr>
      <vt:lpstr>Worksheet</vt:lpstr>
      <vt:lpstr>Equation</vt:lpstr>
      <vt:lpstr>Picture</vt:lpstr>
      <vt:lpstr>Terrain Analysis Using Digital Elevation Models (TauDEM)</vt:lpstr>
      <vt:lpstr>Topography defines watersheds which are fundamentally the most basic hydrologic landscape elements. </vt:lpstr>
      <vt:lpstr>The starting point: a grid digital elevation model (DEM)</vt:lpstr>
      <vt:lpstr>Deriving hydrologically useful information from Digital Elevation Models </vt:lpstr>
      <vt:lpstr>The Pit Removal Problem</vt:lpstr>
      <vt:lpstr>Pit Filling</vt:lpstr>
      <vt:lpstr>Pit Filling </vt:lpstr>
      <vt:lpstr>PowerPoint Presentation</vt:lpstr>
      <vt:lpstr>PowerPoint Presentation</vt:lpstr>
      <vt:lpstr>PowerPoint Presentation</vt:lpstr>
      <vt:lpstr>Stream Definition</vt:lpstr>
      <vt:lpstr>PowerPoint Presentation</vt:lpstr>
      <vt:lpstr>Watershed and Stream Grids</vt:lpstr>
      <vt:lpstr>DEM Delineated Catchments and Stream Networks</vt:lpstr>
      <vt:lpstr>TauDEM Channel Network and Watershed Delineation Software</vt:lpstr>
      <vt:lpstr>ArcMap</vt:lpstr>
      <vt:lpstr>Default file name suffixes</vt:lpstr>
      <vt:lpstr>Illustrative Use Case: Delineation of channels and watersheds using a constant support area threshold</vt:lpstr>
      <vt:lpstr>Pit Remove</vt:lpstr>
      <vt:lpstr>D8 Contributing Area</vt:lpstr>
      <vt:lpstr>Stream Definition by Threshold</vt:lpstr>
      <vt:lpstr>Stream Reach and Watershed</vt:lpstr>
      <vt:lpstr>D-Infinity multiple flow direction model for representation of flow field in a DEM</vt:lpstr>
      <vt:lpstr>D-Infinity Slope, Flow Direction and Contributing Area</vt:lpstr>
      <vt:lpstr>PowerPoint Presentation</vt:lpstr>
      <vt:lpstr>Wetness Index</vt:lpstr>
      <vt:lpstr>Edge contamination</vt:lpstr>
      <vt:lpstr>Summary Concepts</vt:lpstr>
      <vt:lpstr>Terrain Analysis Using Digital Elevation Models (TauDEM)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Modeling</dc:title>
  <dc:creator>David Tarboton</dc:creator>
  <cp:lastModifiedBy>David Tarboton</cp:lastModifiedBy>
  <cp:revision>22</cp:revision>
  <cp:lastPrinted>2012-06-03T05:40:09Z</cp:lastPrinted>
  <dcterms:created xsi:type="dcterms:W3CDTF">2011-09-09T05:56:12Z</dcterms:created>
  <dcterms:modified xsi:type="dcterms:W3CDTF">2013-10-23T05:29:29Z</dcterms:modified>
</cp:coreProperties>
</file>