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39" r:id="rId1"/>
  </p:sldMasterIdLst>
  <p:notesMasterIdLst>
    <p:notesMasterId r:id="rId7"/>
  </p:notesMasterIdLst>
  <p:handoutMasterIdLst>
    <p:handoutMasterId r:id="rId8"/>
  </p:handoutMasterIdLst>
  <p:sldIdLst>
    <p:sldId id="333" r:id="rId2"/>
    <p:sldId id="334" r:id="rId3"/>
    <p:sldId id="335" r:id="rId4"/>
    <p:sldId id="336" r:id="rId5"/>
    <p:sldId id="338" r:id="rId6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6" autoAdjust="0"/>
    <p:restoredTop sz="90929"/>
  </p:normalViewPr>
  <p:slideViewPr>
    <p:cSldViewPr snapToGrid="0">
      <p:cViewPr varScale="1">
        <p:scale>
          <a:sx n="92" d="100"/>
          <a:sy n="92" d="100"/>
        </p:scale>
        <p:origin x="102" y="24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-90" y="-50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500" cy="465296"/>
          </a:xfrm>
          <a:prstGeom prst="rect">
            <a:avLst/>
          </a:prstGeom>
        </p:spPr>
        <p:txBody>
          <a:bodyPr vert="horz" lIns="93265" tIns="46632" rIns="93265" bIns="46632" rtlCol="0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831" y="0"/>
            <a:ext cx="3042500" cy="465296"/>
          </a:xfrm>
          <a:prstGeom prst="rect">
            <a:avLst/>
          </a:prstGeom>
        </p:spPr>
        <p:txBody>
          <a:bodyPr vert="horz" lIns="93265" tIns="46632" rIns="93265" bIns="46632" rtlCol="0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7F893237-1928-440B-B4E5-CA9071C80E1C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36"/>
            <a:ext cx="3042500" cy="465296"/>
          </a:xfrm>
          <a:prstGeom prst="rect">
            <a:avLst/>
          </a:prstGeom>
        </p:spPr>
        <p:txBody>
          <a:bodyPr vert="horz" lIns="93265" tIns="46632" rIns="93265" bIns="46632" rtlCol="0" anchor="b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831" y="8839036"/>
            <a:ext cx="3042500" cy="465296"/>
          </a:xfrm>
          <a:prstGeom prst="rect">
            <a:avLst/>
          </a:prstGeom>
        </p:spPr>
        <p:txBody>
          <a:bodyPr vert="horz" lIns="93265" tIns="46632" rIns="93265" bIns="46632" rtlCol="0" anchor="b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04175A95-11F4-4D0F-87F3-A1030AD8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3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500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5" tIns="46632" rIns="93265" bIns="4663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427" y="0"/>
            <a:ext cx="3042499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5" tIns="46632" rIns="93265" bIns="4663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524" y="4420315"/>
            <a:ext cx="5146881" cy="41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5" tIns="46632" rIns="93265" bIns="46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629"/>
            <a:ext cx="3042500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5" tIns="46632" rIns="93265" bIns="4663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427" y="8840629"/>
            <a:ext cx="3042499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5" tIns="46632" rIns="93265" bIns="4663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B09AB3C0-829B-4990-B424-32DF7950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14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067E0-275B-4E40-8514-8BEB5590B8AC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0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Figure 1. Physical Processes involved in Runoff Generation.</a:t>
            </a:r>
          </a:p>
        </p:txBody>
      </p:sp>
    </p:spTree>
    <p:extLst>
      <p:ext uri="{BB962C8B-B14F-4D97-AF65-F5344CB8AC3E}">
        <p14:creationId xmlns:p14="http://schemas.microsoft.com/office/powerpoint/2010/main" val="278555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EEBB7-5E59-4034-BBAD-832E1E55290B}" type="slidenum">
              <a:rPr lang="en-US"/>
              <a:pPr/>
              <a:t>3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5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4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3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4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4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8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4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3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2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3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2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1/30/2014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07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62" name="Picture 14" descr="fig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350" y="806450"/>
            <a:ext cx="7316788" cy="5360988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1" y="272788"/>
            <a:ext cx="7437437" cy="26511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Processes 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involved in Runoff Generation</a:t>
            </a:r>
          </a:p>
        </p:txBody>
      </p:sp>
    </p:spTree>
    <p:extLst>
      <p:ext uri="{BB962C8B-B14F-4D97-AF65-F5344CB8AC3E}">
        <p14:creationId xmlns:p14="http://schemas.microsoft.com/office/powerpoint/2010/main" val="30478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 descr="dl1"/>
          <p:cNvPicPr>
            <a:picLocks noChangeAspect="1" noChangeArrowheads="1"/>
          </p:cNvPicPr>
          <p:nvPr/>
        </p:nvPicPr>
        <p:blipFill>
          <a:blip r:embed="rId2" cstate="print"/>
          <a:srcRect l="4802" r="27393" b="25517"/>
          <a:stretch>
            <a:fillRect/>
          </a:stretch>
        </p:blipFill>
        <p:spPr bwMode="auto">
          <a:xfrm>
            <a:off x="0" y="53975"/>
            <a:ext cx="9144000" cy="5289550"/>
          </a:xfrm>
          <a:prstGeom prst="rect">
            <a:avLst/>
          </a:prstGeom>
          <a:noFill/>
        </p:spPr>
      </p:pic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531938" y="41925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0" y="5294313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Surface Runoff occurs when surface water input exceeds infiltration capacity.  (a) Infiltration rate = rainfall rate which is less than infiltration capacity. (b) Runoff rate = Rainfall intensity – Infiltration capacity.  (from Dunne and Leopold, 1978)</a:t>
            </a:r>
          </a:p>
        </p:txBody>
      </p:sp>
    </p:spTree>
    <p:extLst>
      <p:ext uri="{BB962C8B-B14F-4D97-AF65-F5344CB8AC3E}">
        <p14:creationId xmlns:p14="http://schemas.microsoft.com/office/powerpoint/2010/main" val="89826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330325" y="5753100"/>
            <a:ext cx="6099175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</p:txBody>
      </p:sp>
      <p:pic>
        <p:nvPicPr>
          <p:cNvPr id="307209" name="Picture 9" descr="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0"/>
            <a:ext cx="3898900" cy="5457825"/>
          </a:xfrm>
          <a:prstGeom prst="rect">
            <a:avLst/>
          </a:prstGeom>
          <a:noFill/>
        </p:spPr>
      </p:pic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219075" y="5484813"/>
            <a:ext cx="4360863" cy="11874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Wetting front in a sandy soil exposed after intense rain (from Dingman, 1994).</a:t>
            </a:r>
          </a:p>
        </p:txBody>
      </p:sp>
      <p:pic>
        <p:nvPicPr>
          <p:cNvPr id="307213" name="Picture 13" descr="slide0286_image175"/>
          <p:cNvPicPr>
            <a:picLocks noChangeAspect="1" noChangeArrowheads="1"/>
          </p:cNvPicPr>
          <p:nvPr/>
        </p:nvPicPr>
        <p:blipFill>
          <a:blip r:embed="rId4" cstate="print"/>
          <a:srcRect l="7541" t="5783" r="7124"/>
          <a:stretch>
            <a:fillRect/>
          </a:stretch>
        </p:blipFill>
        <p:spPr bwMode="auto">
          <a:xfrm>
            <a:off x="4598988" y="200025"/>
            <a:ext cx="4545012" cy="5018088"/>
          </a:xfrm>
          <a:prstGeom prst="rect">
            <a:avLst/>
          </a:prstGeom>
          <a:noFill/>
        </p:spPr>
      </p:pic>
      <p:sp>
        <p:nvSpPr>
          <p:cNvPr id="307214" name="Rectangle 14"/>
          <p:cNvSpPr>
            <a:spLocks noChangeArrowheads="1"/>
          </p:cNvSpPr>
          <p:nvPr/>
        </p:nvSpPr>
        <p:spPr bwMode="auto">
          <a:xfrm>
            <a:off x="4556125" y="5484813"/>
            <a:ext cx="4587875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Preferential pathway infiltration (Markus Weiler, ETH Zurich) </a:t>
            </a:r>
          </a:p>
        </p:txBody>
      </p:sp>
    </p:spTree>
    <p:extLst>
      <p:ext uri="{BB962C8B-B14F-4D97-AF65-F5344CB8AC3E}">
        <p14:creationId xmlns:p14="http://schemas.microsoft.com/office/powerpoint/2010/main" val="168310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70" name="Picture 6" descr="dl2"/>
          <p:cNvPicPr>
            <a:picLocks noChangeAspect="1" noChangeArrowheads="1"/>
          </p:cNvPicPr>
          <p:nvPr/>
        </p:nvPicPr>
        <p:blipFill>
          <a:blip r:embed="rId3" cstate="print"/>
          <a:srcRect r="60086" b="39534"/>
          <a:stretch>
            <a:fillRect/>
          </a:stretch>
        </p:blipFill>
        <p:spPr bwMode="auto">
          <a:xfrm>
            <a:off x="0" y="879475"/>
            <a:ext cx="5310188" cy="4819650"/>
          </a:xfrm>
          <a:prstGeom prst="rect">
            <a:avLst/>
          </a:prstGeom>
          <a:noFill/>
        </p:spPr>
      </p:pic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517525" y="273050"/>
            <a:ext cx="8091488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Continuity equation in an unsaturated porous medium.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5026025" y="1231900"/>
          <a:ext cx="149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749160" imgH="203040" progId="Equation.3">
                  <p:embed/>
                </p:oleObj>
              </mc:Choice>
              <mc:Fallback>
                <p:oleObj name="Equation" r:id="rId4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1231900"/>
                        <a:ext cx="1498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1673" name="Object 9"/>
          <p:cNvGraphicFramePr>
            <a:graphicFrameLocks noChangeAspect="1"/>
          </p:cNvGraphicFramePr>
          <p:nvPr/>
        </p:nvGraphicFramePr>
        <p:xfrm>
          <a:off x="5105400" y="2328863"/>
          <a:ext cx="20050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1002430" imgH="203024" progId="Equation.3">
                  <p:embed/>
                </p:oleObj>
              </mc:Choice>
              <mc:Fallback>
                <p:oleObj name="Equation" r:id="rId6" imgW="100243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28863"/>
                        <a:ext cx="20050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4705350" y="3040063"/>
            <a:ext cx="4276725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>
                <a:sym typeface="Symbol" pitchFamily="18" charset="2"/>
              </a:rPr>
              <a:t></a:t>
            </a:r>
            <a:r>
              <a:rPr lang="pl-PL"/>
              <a:t>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x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y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z = </a:t>
            </a:r>
            <a:endParaRPr lang="en-US"/>
          </a:p>
          <a:p>
            <a:pPr algn="ctr"/>
            <a:r>
              <a:rPr lang="pl-PL"/>
              <a:t>(q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x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y – (q+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q)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x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y)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t </a:t>
            </a: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1676" name="Object 12"/>
          <p:cNvGraphicFramePr>
            <a:graphicFrameLocks noChangeAspect="1"/>
          </p:cNvGraphicFramePr>
          <p:nvPr/>
        </p:nvGraphicFramePr>
        <p:xfrm>
          <a:off x="5734050" y="4298950"/>
          <a:ext cx="142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711509" imgH="393871" progId="Equation.3">
                  <p:embed/>
                </p:oleObj>
              </mc:Choice>
              <mc:Fallback>
                <p:oleObj name="Equation" r:id="rId8" imgW="711509" imgH="3938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4298950"/>
                        <a:ext cx="1422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1678" name="Object 14"/>
          <p:cNvGraphicFramePr>
            <a:graphicFrameLocks noChangeAspect="1"/>
          </p:cNvGraphicFramePr>
          <p:nvPr/>
        </p:nvGraphicFramePr>
        <p:xfrm>
          <a:off x="5762625" y="5335588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0" imgW="673392" imgH="393871" progId="Equation.3">
                  <p:embed/>
                </p:oleObj>
              </mc:Choice>
              <mc:Fallback>
                <p:oleObj name="Equation" r:id="rId10" imgW="673392" imgH="3938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5335588"/>
                        <a:ext cx="1346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80" name="Line 16"/>
          <p:cNvSpPr>
            <a:spLocks noChangeShapeType="1"/>
          </p:cNvSpPr>
          <p:nvPr/>
        </p:nvSpPr>
        <p:spPr bwMode="auto">
          <a:xfrm flipH="1">
            <a:off x="2752725" y="1509713"/>
            <a:ext cx="2179638" cy="10493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H="1">
            <a:off x="3122613" y="2538413"/>
            <a:ext cx="2003425" cy="5953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51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03_15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133565" y="2087879"/>
            <a:ext cx="3739171" cy="3598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1630" y="6488668"/>
            <a:ext cx="530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Mays, 2011, Ground and Surface Water Hydrology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in Unsaturated Soil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78646" y="4193527"/>
                <a:ext cx="2266967" cy="902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o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o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646" y="4193527"/>
                <a:ext cx="2266967" cy="9028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43156" y="1715589"/>
            <a:ext cx="296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Hydraulic conductivity depends on moisture content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48019" y="3092711"/>
                <a:ext cx="2252090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19" y="3092711"/>
                <a:ext cx="2252090" cy="7945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35556" y="5756364"/>
                <a:ext cx="10601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2000" dirty="0" smtClean="0"/>
                  <a:t>=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556" y="5756364"/>
                <a:ext cx="106016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8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X:Templates:Presentations:Designs:Lightbar</Template>
  <TotalTime>1660</TotalTime>
  <Words>148</Words>
  <Application>Microsoft Office PowerPoint</Application>
  <PresentationFormat>On-screen Show (4:3)</PresentationFormat>
  <Paragraphs>16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Garamond</vt:lpstr>
      <vt:lpstr>Symbol</vt:lpstr>
      <vt:lpstr>Times</vt:lpstr>
      <vt:lpstr>Times New Roman</vt:lpstr>
      <vt:lpstr>Office Theme</vt:lpstr>
      <vt:lpstr>Equation</vt:lpstr>
      <vt:lpstr>Processes involved in Runoff Generation</vt:lpstr>
      <vt:lpstr>PowerPoint Presentation</vt:lpstr>
      <vt:lpstr>PowerPoint Presentation</vt:lpstr>
      <vt:lpstr>PowerPoint Presentation</vt:lpstr>
      <vt:lpstr>Flow in Unsaturated Soil</vt:lpstr>
    </vt:vector>
  </TitlesOfParts>
  <Company>Utah Water Research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McKee</dc:creator>
  <cp:lastModifiedBy>David Tarboton</cp:lastModifiedBy>
  <cp:revision>142</cp:revision>
  <cp:lastPrinted>2014-01-29T05:27:39Z</cp:lastPrinted>
  <dcterms:created xsi:type="dcterms:W3CDTF">2002-08-26T02:30:48Z</dcterms:created>
  <dcterms:modified xsi:type="dcterms:W3CDTF">2014-01-31T04:37:19Z</dcterms:modified>
</cp:coreProperties>
</file>