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9BDA-67C4-49A9-ACD3-8FCE407A45D0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AFBC-0E2D-4560-9E15-74391C2B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5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9BDA-67C4-49A9-ACD3-8FCE407A45D0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AFBC-0E2D-4560-9E15-74391C2B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4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9BDA-67C4-49A9-ACD3-8FCE407A45D0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AFBC-0E2D-4560-9E15-74391C2B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1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9BDA-67C4-49A9-ACD3-8FCE407A45D0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AFBC-0E2D-4560-9E15-74391C2B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9BDA-67C4-49A9-ACD3-8FCE407A45D0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AFBC-0E2D-4560-9E15-74391C2B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1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9BDA-67C4-49A9-ACD3-8FCE407A45D0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AFBC-0E2D-4560-9E15-74391C2B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9BDA-67C4-49A9-ACD3-8FCE407A45D0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AFBC-0E2D-4560-9E15-74391C2B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6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9BDA-67C4-49A9-ACD3-8FCE407A45D0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AFBC-0E2D-4560-9E15-74391C2B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0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9BDA-67C4-49A9-ACD3-8FCE407A45D0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AFBC-0E2D-4560-9E15-74391C2B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6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9BDA-67C4-49A9-ACD3-8FCE407A45D0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AFBC-0E2D-4560-9E15-74391C2B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2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9BDA-67C4-49A9-ACD3-8FCE407A45D0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AFBC-0E2D-4560-9E15-74391C2B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0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E9BDA-67C4-49A9-ACD3-8FCE407A45D0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FAFBC-0E2D-4560-9E15-74391C2B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2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42" y="443927"/>
            <a:ext cx="5698057" cy="4678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7999" y="5380892"/>
            <a:ext cx="3540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Average: 36.8</a:t>
            </a:r>
          </a:p>
          <a:p>
            <a:pPr algn="ctr"/>
            <a:r>
              <a:rPr lang="en-US" dirty="0" smtClean="0"/>
              <a:t>Low: 21</a:t>
            </a:r>
          </a:p>
          <a:p>
            <a:pPr algn="ctr"/>
            <a:r>
              <a:rPr lang="en-US" dirty="0" smtClean="0"/>
              <a:t>High: 47</a:t>
            </a:r>
          </a:p>
        </p:txBody>
      </p:sp>
    </p:spTree>
    <p:extLst>
      <p:ext uri="{BB962C8B-B14F-4D97-AF65-F5344CB8AC3E}">
        <p14:creationId xmlns:p14="http://schemas.microsoft.com/office/powerpoint/2010/main" val="187664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Reservoir and </a:t>
            </a:r>
            <a:r>
              <a:rPr lang="en-US" dirty="0" err="1" smtClean="0"/>
              <a:t>Streamflow</a:t>
            </a:r>
            <a:r>
              <a:rPr lang="en-US" dirty="0" smtClean="0"/>
              <a:t> Routing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696200" cy="4495800"/>
          </a:xfrm>
        </p:spPr>
        <p:txBody>
          <a:bodyPr/>
          <a:lstStyle/>
          <a:p>
            <a:pPr marL="457200" indent="-45720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dirty="0" smtClean="0"/>
              <a:t>How do reservoirs, stream reaches, and distributed elements alter the runoff hydrograph? 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5"/>
              <a:defRPr/>
            </a:pPr>
            <a:endParaRPr lang="en-US" dirty="0" smtClean="0"/>
          </a:p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895600"/>
            <a:ext cx="35560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1832" y="2700278"/>
            <a:ext cx="40407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Determine the time and magnitude of flow at a point on a watercourse from known or assumed hydrographs at points </a:t>
            </a:r>
            <a:r>
              <a:rPr lang="en-US" dirty="0" smtClean="0"/>
              <a:t>upstream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Hydrologic (lumped)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Storage equation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Hydraulic (distributed)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 </a:t>
            </a:r>
            <a:r>
              <a:rPr lang="en-US" dirty="0" err="1" smtClean="0"/>
              <a:t>Venant</a:t>
            </a:r>
            <a:r>
              <a:rPr lang="en-US" dirty="0" smtClean="0"/>
              <a:t> Equations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852541" y="3919977"/>
                <a:ext cx="1910459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541" y="3919977"/>
                <a:ext cx="1910459" cy="6182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5343525"/>
            <a:ext cx="1323975" cy="43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6598"/>
          <a:stretch/>
        </p:blipFill>
        <p:spPr>
          <a:xfrm>
            <a:off x="4191000" y="5808214"/>
            <a:ext cx="4953000" cy="104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Reservoir Routing Learning </a:t>
            </a:r>
            <a:r>
              <a:rPr lang="en-US" dirty="0" smtClean="0"/>
              <a:t>objectives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6629400" cy="4495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008000"/>
                </a:solidFill>
              </a:rPr>
              <a:t>Identify</a:t>
            </a:r>
            <a:r>
              <a:rPr lang="en-US" sz="2800" dirty="0" smtClean="0"/>
              <a:t> reservoir system components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008000"/>
                </a:solidFill>
              </a:rPr>
              <a:t>Describe</a:t>
            </a:r>
            <a:r>
              <a:rPr lang="en-US" sz="2800" dirty="0" smtClean="0"/>
              <a:t> the storage continuity equation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0060A8"/>
                </a:solidFill>
              </a:rPr>
              <a:t>Use</a:t>
            </a:r>
            <a:r>
              <a:rPr lang="en-US" sz="2800" dirty="0" smtClean="0"/>
              <a:t> the level pool method to </a:t>
            </a:r>
            <a:r>
              <a:rPr lang="en-US" sz="2800" b="1" dirty="0" smtClean="0">
                <a:solidFill>
                  <a:srgbClr val="0060A8"/>
                </a:solidFill>
              </a:rPr>
              <a:t>derive</a:t>
            </a:r>
            <a:r>
              <a:rPr lang="en-US" sz="2800" dirty="0" smtClean="0"/>
              <a:t> reservoir </a:t>
            </a:r>
            <a:r>
              <a:rPr lang="en-US" sz="2800" dirty="0" smtClean="0"/>
              <a:t>output (</a:t>
            </a:r>
            <a:r>
              <a:rPr lang="en-US" sz="2800" dirty="0" err="1" smtClean="0"/>
              <a:t>Puls</a:t>
            </a:r>
            <a:r>
              <a:rPr lang="en-US" sz="2800" dirty="0" smtClean="0"/>
              <a:t> method)</a:t>
            </a:r>
            <a:endParaRPr lang="en-US" sz="2800" dirty="0" smtClean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0060A8"/>
                </a:solidFill>
              </a:rPr>
              <a:t>Specify</a:t>
            </a:r>
            <a:r>
              <a:rPr lang="en-US" sz="2800" dirty="0" smtClean="0"/>
              <a:t> outlet characteristics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0060A8"/>
                </a:solidFill>
              </a:rPr>
              <a:t>Route</a:t>
            </a:r>
            <a:r>
              <a:rPr lang="en-US" sz="2800" dirty="0" smtClean="0"/>
              <a:t> inflow through the reservoir</a:t>
            </a:r>
          </a:p>
          <a:p>
            <a:pPr marL="457200" indent="-457200"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dirty="0" smtClean="0"/>
              <a:t>	and outlet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r>
              <a:rPr lang="en-US" sz="2800" b="1" dirty="0" smtClean="0"/>
              <a:t>Evaluate</a:t>
            </a:r>
            <a:r>
              <a:rPr lang="en-US" sz="2800" dirty="0" smtClean="0"/>
              <a:t> if the basin/outlet are</a:t>
            </a:r>
          </a:p>
          <a:p>
            <a:pPr marL="514350" indent="-514350"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dirty="0" smtClean="0"/>
              <a:t>	properly sized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5"/>
              <a:defRPr/>
            </a:pPr>
            <a:endParaRPr lang="en-US" dirty="0" smtClean="0"/>
          </a:p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32138"/>
            <a:ext cx="2133600" cy="2430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2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Dry Canyon, Logan Detention Basin above Cliffside Terrace</a:t>
            </a:r>
          </a:p>
        </p:txBody>
      </p:sp>
      <p:pic>
        <p:nvPicPr>
          <p:cNvPr id="17412" name="Content Placeholder 3" descr="IMG_26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7391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Content Placeholder 3" descr="IMG_26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211455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6" descr="FirstDam-GoogleEart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4194175"/>
            <a:ext cx="2895600" cy="266382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346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Outlet specification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Unmanned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>
              <a:buFontTx/>
              <a:buNone/>
            </a:pPr>
            <a:r>
              <a:rPr lang="en-US" sz="2400" smtClean="0"/>
              <a:t>Both give a stage (h) vs discharge (Q</a:t>
            </a:r>
            <a:r>
              <a:rPr lang="en-US" sz="2400" baseline="-25000" smtClean="0"/>
              <a:t>out</a:t>
            </a:r>
            <a:r>
              <a:rPr lang="en-US" sz="2400" smtClean="0"/>
              <a:t>) relationship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5400" y="2057400"/>
          <a:ext cx="7010400" cy="2667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00400"/>
                <a:gridCol w="381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Weir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Outlet pipe (orifice)</a:t>
                      </a:r>
                      <a:endParaRPr lang="en-US" sz="2000" dirty="0"/>
                    </a:p>
                  </a:txBody>
                  <a:tcPr/>
                </a:tc>
              </a:tr>
              <a:tr h="9245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 = weir crest length [L]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 = cross-sectional area of orifice [L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]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C</a:t>
                      </a:r>
                      <a:r>
                        <a:rPr lang="en-US" sz="1800" baseline="-25000" dirty="0" err="1" smtClean="0"/>
                        <a:t>d</a:t>
                      </a:r>
                      <a:r>
                        <a:rPr lang="en-US" sz="1800" dirty="0" smtClean="0"/>
                        <a:t> = discharge coefficient [fraction]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 = gravitation</a:t>
                      </a:r>
                      <a:r>
                        <a:rPr lang="en-US" sz="1800" baseline="0" dirty="0" smtClean="0"/>
                        <a:t> constant [L/T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baseline="0" dirty="0" smtClean="0"/>
                        <a:t>]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1800" dirty="0" smtClean="0"/>
                        <a:t> h = water height above crest [L]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46225" y="2514600"/>
          <a:ext cx="28733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1460160" imgH="393480" progId="Equation.3">
                  <p:embed/>
                </p:oleObj>
              </mc:Choice>
              <mc:Fallback>
                <p:oleObj name="Equation" r:id="rId3" imgW="1460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2514600"/>
                        <a:ext cx="28733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334000" y="2597150"/>
          <a:ext cx="25368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1054080" imgH="253800" progId="Equation.3">
                  <p:embed/>
                </p:oleObj>
              </mc:Choice>
              <mc:Fallback>
                <p:oleObj name="Equation" r:id="rId5" imgW="1054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597150"/>
                        <a:ext cx="25368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47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Level-Pool Routing Steps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28352" y="1851751"/>
            <a:ext cx="8227968" cy="4351338"/>
          </a:xfrm>
        </p:spPr>
        <p:txBody>
          <a:bodyPr/>
          <a:lstStyle/>
          <a:p>
            <a:pPr marL="400050" eaLnBrk="1" hangingPunct="1">
              <a:buFont typeface="Times" panose="02020603050405020304" pitchFamily="18" charset="0"/>
              <a:buAutoNum type="arabicPeriod"/>
            </a:pPr>
            <a:r>
              <a:rPr lang="en-US" dirty="0" smtClean="0"/>
              <a:t>Estimate inflow hydrograph, I(t)</a:t>
            </a:r>
          </a:p>
          <a:p>
            <a:pPr marL="400050" eaLnBrk="1" hangingPunct="1">
              <a:buFont typeface="Times" panose="02020603050405020304" pitchFamily="18" charset="0"/>
              <a:buAutoNum type="arabicPeriod"/>
            </a:pPr>
            <a:r>
              <a:rPr lang="en-US" dirty="0" smtClean="0"/>
              <a:t>Establish outlet stage-discharge relationship (h vs Q)</a:t>
            </a:r>
          </a:p>
          <a:p>
            <a:pPr marL="400050" eaLnBrk="1" hangingPunct="1">
              <a:buFont typeface="Times" panose="02020603050405020304" pitchFamily="18" charset="0"/>
              <a:buAutoNum type="arabicPeriod"/>
            </a:pPr>
            <a:r>
              <a:rPr lang="en-US" dirty="0" smtClean="0"/>
              <a:t>Establish basin </a:t>
            </a:r>
            <a:r>
              <a:rPr lang="en-US" dirty="0" smtClean="0"/>
              <a:t>stage-storage </a:t>
            </a:r>
            <a:r>
              <a:rPr lang="en-US" dirty="0" smtClean="0"/>
              <a:t>relationship (h vs </a:t>
            </a:r>
            <a:r>
              <a:rPr lang="en-US" dirty="0" smtClean="0"/>
              <a:t>S)</a:t>
            </a:r>
            <a:endParaRPr lang="en-US" dirty="0" smtClean="0"/>
          </a:p>
          <a:p>
            <a:pPr marL="400050" eaLnBrk="1" hangingPunct="1">
              <a:buFont typeface="Times" panose="02020603050405020304" pitchFamily="18" charset="0"/>
              <a:buAutoNum type="arabicPeriod"/>
            </a:pPr>
            <a:r>
              <a:rPr lang="en-US" dirty="0" smtClean="0"/>
              <a:t>Establish </a:t>
            </a:r>
            <a:r>
              <a:rPr lang="en-US" dirty="0" smtClean="0"/>
              <a:t>discharge-storage </a:t>
            </a:r>
            <a:r>
              <a:rPr lang="en-US" dirty="0" smtClean="0"/>
              <a:t>relationship (Q vs </a:t>
            </a:r>
            <a:r>
              <a:rPr lang="en-US" dirty="0" smtClean="0"/>
              <a:t>S) </a:t>
            </a:r>
            <a:r>
              <a:rPr lang="en-US" dirty="0" smtClean="0"/>
              <a:t>and Q vs (2S/</a:t>
            </a:r>
            <a:r>
              <a:rPr lang="en-US" dirty="0" err="1" smtClean="0"/>
              <a:t>Δt</a:t>
            </a:r>
            <a:r>
              <a:rPr lang="en-US" dirty="0" smtClean="0"/>
              <a:t> + Q)</a:t>
            </a:r>
          </a:p>
          <a:p>
            <a:pPr marL="400050" eaLnBrk="1" hangingPunct="1">
              <a:buFont typeface="Times" panose="02020603050405020304" pitchFamily="18" charset="0"/>
              <a:buAutoNum type="arabicPeriod"/>
            </a:pPr>
            <a:r>
              <a:rPr lang="en-US" dirty="0" smtClean="0"/>
              <a:t>Start at time step 1: S</a:t>
            </a:r>
            <a:r>
              <a:rPr lang="en-US" baseline="-25000" dirty="0" smtClean="0"/>
              <a:t>1</a:t>
            </a:r>
            <a:r>
              <a:rPr lang="en-US" dirty="0" smtClean="0"/>
              <a:t>, I</a:t>
            </a:r>
            <a:r>
              <a:rPr lang="en-US" baseline="-25000" dirty="0" smtClean="0"/>
              <a:t>1</a:t>
            </a:r>
            <a:r>
              <a:rPr lang="en-US" dirty="0" smtClean="0"/>
              <a:t>, Q</a:t>
            </a:r>
            <a:r>
              <a:rPr lang="en-US" baseline="-25000" dirty="0" smtClean="0"/>
              <a:t>1</a:t>
            </a:r>
            <a:r>
              <a:rPr lang="en-US" dirty="0" smtClean="0"/>
              <a:t>, I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Δt</a:t>
            </a:r>
            <a:r>
              <a:rPr lang="en-US" dirty="0" smtClean="0"/>
              <a:t> known</a:t>
            </a:r>
          </a:p>
          <a:p>
            <a:pPr marL="800100" lvl="1" eaLnBrk="1" hangingPunct="1"/>
            <a:r>
              <a:rPr lang="en-US" sz="2400" dirty="0" smtClean="0"/>
              <a:t>Proceed with iterative calculations</a:t>
            </a: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800" dirty="0" smtClean="0"/>
              <a:t>Inflows, storage characteristics, and outlet properties influence reservoir output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60A8"/>
                </a:solidFill>
              </a:rPr>
              <a:t>Combine reservoir  and outlet stage-storage-output relationship and continuity equation to iteratively solve for output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800" dirty="0" smtClean="0"/>
              <a:t>Check that reservoir is properly sized!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60A8"/>
                </a:solidFill>
              </a:rPr>
              <a:t>Reservoirs can alter the magnitude and timing of the hydrograph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5"/>
              <a:defRPr/>
            </a:pPr>
            <a:endParaRPr lang="en-US" dirty="0" smtClean="0"/>
          </a:p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50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274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</vt:lpstr>
      <vt:lpstr>Office Theme</vt:lpstr>
      <vt:lpstr>Equation</vt:lpstr>
      <vt:lpstr>PowerPoint Presentation</vt:lpstr>
      <vt:lpstr>Reservoir and Streamflow Routing</vt:lpstr>
      <vt:lpstr>Reservoir Routing Learning objectives</vt:lpstr>
      <vt:lpstr>Dry Canyon, Logan Detention Basin above Cliffside Terrace</vt:lpstr>
      <vt:lpstr>Outlet specification</vt:lpstr>
      <vt:lpstr>Level-Pool Routing Steps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Tarboton</dc:creator>
  <cp:lastModifiedBy>David Tarboton</cp:lastModifiedBy>
  <cp:revision>6</cp:revision>
  <dcterms:created xsi:type="dcterms:W3CDTF">2014-04-06T18:00:21Z</dcterms:created>
  <dcterms:modified xsi:type="dcterms:W3CDTF">2014-04-07T03:17:17Z</dcterms:modified>
</cp:coreProperties>
</file>