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28" r:id="rId2"/>
    <p:sldMasterId id="2147483887" r:id="rId3"/>
  </p:sldMasterIdLst>
  <p:notesMasterIdLst>
    <p:notesMasterId r:id="rId14"/>
  </p:notesMasterIdLst>
  <p:handoutMasterIdLst>
    <p:handoutMasterId r:id="rId15"/>
  </p:handoutMasterIdLst>
  <p:sldIdLst>
    <p:sldId id="258" r:id="rId4"/>
    <p:sldId id="287" r:id="rId5"/>
    <p:sldId id="288" r:id="rId6"/>
    <p:sldId id="274" r:id="rId7"/>
    <p:sldId id="291" r:id="rId8"/>
    <p:sldId id="293" r:id="rId9"/>
    <p:sldId id="292" r:id="rId10"/>
    <p:sldId id="289" r:id="rId11"/>
    <p:sldId id="290" r:id="rId12"/>
    <p:sldId id="294" r:id="rId1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95" d="100"/>
          <a:sy n="95" d="100"/>
        </p:scale>
        <p:origin x="5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949" cy="465455"/>
          </a:xfrm>
          <a:prstGeom prst="rect">
            <a:avLst/>
          </a:prstGeom>
        </p:spPr>
        <p:txBody>
          <a:bodyPr vert="horz" lIns="93479" tIns="46738" rIns="93479" bIns="46738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713" y="0"/>
            <a:ext cx="3056949" cy="465455"/>
          </a:xfrm>
          <a:prstGeom prst="rect">
            <a:avLst/>
          </a:prstGeom>
        </p:spPr>
        <p:txBody>
          <a:bodyPr vert="horz" lIns="93479" tIns="46738" rIns="93479" bIns="46738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53"/>
            <a:ext cx="3056949" cy="465455"/>
          </a:xfrm>
          <a:prstGeom prst="rect">
            <a:avLst/>
          </a:prstGeom>
        </p:spPr>
        <p:txBody>
          <a:bodyPr vert="horz" lIns="93479" tIns="46738" rIns="93479" bIns="46738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713" y="8842053"/>
            <a:ext cx="3056949" cy="465455"/>
          </a:xfrm>
          <a:prstGeom prst="rect">
            <a:avLst/>
          </a:prstGeom>
        </p:spPr>
        <p:txBody>
          <a:bodyPr vert="horz" lIns="93479" tIns="46738" rIns="93479" bIns="46738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94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8" rIns="93479" bIns="467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315" y="0"/>
            <a:ext cx="3056948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8" rIns="93479" bIns="46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971" y="4421824"/>
            <a:ext cx="5171324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8" rIns="93479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645"/>
            <a:ext cx="305694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8" rIns="93479" bIns="467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315" y="8843645"/>
            <a:ext cx="3056948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38" rIns="93479" bIns="46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94EC-F40C-492E-931A-193221A4CE39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8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B3E54FE-7016-492C-8E3E-C863DDD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CC622458-E9C6-4572-A06E-4BD4AFF01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B165A82-F8ED-4757-A738-66E509B8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D9E9A3A-3E5D-49DA-B884-4589E67F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5D252BD-4EF6-45C1-AF88-FD828376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09DE1F-6EC5-43F8-A7BF-C6726E30294A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90F991-AF69-4FA9-8374-009CF4F3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9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BF11AE-705B-4383-948F-30DF9BE5677A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1023E1-FEE9-4FCF-B296-A837B16B2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7676C-9B39-43CA-B8F1-5860DDC153FE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87F4DC-2E20-4615-BEA3-4F8FB9A2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F0E12-B4EC-4C73-B2B7-DD3E24A3D58A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A0EADF-A62E-4D63-A80F-8CBEAF13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67A15A-4AA5-4393-A28F-95CF9EC738C1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8AA837-BE4C-4C9C-A0B4-AE4C0F83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5BFDB8-0823-4C84-88EA-FAD8AA8DE4C0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706183-1472-40DA-A8E3-71FADE0BC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4ED172-A3D5-49AC-872C-CACE0757109F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35C6DB9-4E61-4B5E-82D9-D663EB429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94C06-86A1-44DB-B997-9F3D21AA0178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CCD394-7A71-429B-BE0D-0D5621E8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2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726A87-783D-4496-953B-2404D2F17DA8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0D5D28-3CE9-4BD7-B910-2E3AF19B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9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B54020-A683-477C-AB26-61D0C84FE353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CC5C197-920B-4EDB-BFF8-5769F51C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F21092-663C-488C-AA87-E9B24F92714B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B606D-0059-4B6F-95A7-9D12850D7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5CD7678-31E9-46CD-972B-2AE958AF4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DC7E51B-907B-49F4-8A6D-10376C2F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1909DD9-8881-4F25-B0A0-6254F681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AC8E306-E5B4-413C-B5D1-AF3ABBDC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EFDB925-74CF-4073-9ACB-996F9A5B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692D7AAF-BA12-4EDD-963C-1AB7345E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•"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3F969A4-351A-42C3-9679-AD62E8CF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E78261F-052C-4372-8095-F77A003BC601}" type="datetimeFigureOut">
              <a:rPr lang="en-US"/>
              <a:pPr>
                <a:defRPr/>
              </a:pPr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8A21215-66D6-4131-864F-ED70ED339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usgs.gov/osw/streamstats/" TargetMode="External"/><Relationship Id="rId2" Type="http://schemas.openxmlformats.org/officeDocument/2006/relationships/hyperlink" Target="http://waterdata.usg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l.noaa.gov/gmd/ccgg/trend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publications_and_data/ar4/wg1/en/figure-1-3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climate/SECURE/docs/SECUREWaterRepor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climate/SECURE/docs/SECUREWaterRepor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_01_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9600"/>
            <a:ext cx="6019800" cy="4445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percentage of global precipitation falling on the land?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13"/>
            <a:ext cx="9197400" cy="70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01_0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52600" y="533400"/>
            <a:ext cx="6172200" cy="4575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630" y="6488668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Mays, 2011, Ground and Surface Water Hydrology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percentage of water on the earth is surface water?</a:t>
            </a:r>
          </a:p>
          <a:p>
            <a:r>
              <a:rPr lang="en-US" dirty="0" smtClean="0"/>
              <a:t>What is the average residence time of surface water?</a:t>
            </a:r>
          </a:p>
          <a:p>
            <a:r>
              <a:rPr lang="en-US" dirty="0" smtClean="0"/>
              <a:t>What is the average residence time of water in the atmosphere?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14800" y="3276600"/>
            <a:ext cx="990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07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sz="3600" dirty="0" smtClean="0"/>
              <a:t>Hydrologic Data and Hydrologic Budget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572000"/>
          </a:xfrm>
        </p:spPr>
        <p:txBody>
          <a:bodyPr/>
          <a:lstStyle/>
          <a:p>
            <a:r>
              <a:rPr lang="en-US" dirty="0" smtClean="0"/>
              <a:t>USGS </a:t>
            </a:r>
            <a:r>
              <a:rPr lang="en-US" dirty="0" smtClean="0">
                <a:hlinkClick r:id="rId2"/>
              </a:rPr>
              <a:t>http://waterdata.usgs.gov</a:t>
            </a:r>
            <a:endParaRPr lang="en-US" dirty="0" smtClean="0"/>
          </a:p>
          <a:p>
            <a:r>
              <a:rPr lang="en-US" dirty="0" err="1" smtClean="0"/>
              <a:t>Streamstats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http://water.usgs.gov/osw/streamstats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1925"/>
            <a:ext cx="5026208" cy="425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650" y="2133600"/>
            <a:ext cx="4994284" cy="44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smtClean="0"/>
              <a:t>Watershed water balance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209800"/>
            <a:ext cx="5848350" cy="4114800"/>
          </a:xfrm>
        </p:spPr>
      </p:pic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514600" y="1371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3657600" y="1828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6019800" y="51816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651125" y="1108075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810000" y="1676400"/>
            <a:ext cx="76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E+T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705600" y="4800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5943600" y="5715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8580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061" name="Text Box 14"/>
          <p:cNvSpPr txBox="1">
            <a:spLocks noChangeArrowheads="1"/>
          </p:cNvSpPr>
          <p:nvPr/>
        </p:nvSpPr>
        <p:spPr bwMode="auto">
          <a:xfrm>
            <a:off x="2438400" y="541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28324"/>
              </p:ext>
            </p:extLst>
          </p:nvPr>
        </p:nvGraphicFramePr>
        <p:xfrm>
          <a:off x="5230813" y="1500188"/>
          <a:ext cx="3101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447560" imgH="203040" progId="Equation.3">
                  <p:embed/>
                </p:oleObj>
              </mc:Choice>
              <mc:Fallback>
                <p:oleObj name="Equation" r:id="rId4" imgW="1447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1500188"/>
                        <a:ext cx="31019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una Loa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3" y="800099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649155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www.esrl.noaa.gov/gmd/ccgg/trends/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7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75" y="249238"/>
            <a:ext cx="902970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2"/>
          <p:cNvSpPr txBox="1">
            <a:spLocks noChangeArrowheads="1"/>
          </p:cNvSpPr>
          <p:nvPr/>
        </p:nvSpPr>
        <p:spPr bwMode="auto">
          <a:xfrm>
            <a:off x="4114800" y="645795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7F7F7F"/>
                </a:solidFill>
                <a:latin typeface="Calibri" pitchFamily="34" charset="0"/>
              </a:rPr>
              <a:t>From Mitchell, Reviews of Geophysics, 1989</a:t>
            </a:r>
          </a:p>
        </p:txBody>
      </p:sp>
    </p:spTree>
    <p:extLst>
      <p:ext uri="{BB962C8B-B14F-4D97-AF65-F5344CB8AC3E}">
        <p14:creationId xmlns:p14="http://schemas.microsoft.com/office/powerpoint/2010/main" val="1633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.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858000" cy="51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664" y="6324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www.ipcc.ch/publications_and_data/ar4/wg1/en/figure-1-3.html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867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Published records of surface temperature change over large regions. </a:t>
            </a:r>
          </a:p>
        </p:txBody>
      </p:sp>
    </p:spTree>
    <p:extLst>
      <p:ext uri="{BB962C8B-B14F-4D97-AF65-F5344CB8AC3E}">
        <p14:creationId xmlns:p14="http://schemas.microsoft.com/office/powerpoint/2010/main" val="375609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6248400" cy="4726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12335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Projected </a:t>
            </a:r>
            <a:r>
              <a:rPr lang="en-US" sz="1800" dirty="0"/>
              <a:t>median temperature change in degrees Fahrenheit (°F) (of 112 climate projections) over the Western United States, 2070–2099 relative to 1950–1979. From (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www.usbr.gov/climate/SECURE/docs/SECUREWaterReport.pdf</a:t>
            </a:r>
            <a:r>
              <a:rPr lang="en-US" sz="1800" dirty="0" smtClean="0"/>
              <a:t>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61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9" y="457200"/>
            <a:ext cx="6019800" cy="447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17118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Projected median percentage precipitation change (of 112 climate projections) over the Western United States, 2070–2099 relative to 1950–1979</a:t>
            </a:r>
            <a:r>
              <a:rPr lang="en-US" sz="1600" dirty="0" smtClean="0"/>
              <a:t>. </a:t>
            </a:r>
            <a:r>
              <a:rPr lang="en-US" sz="1600" dirty="0"/>
              <a:t>From (</a:t>
            </a:r>
            <a:r>
              <a:rPr lang="en-US" sz="1600" dirty="0">
                <a:hlinkClick r:id="rId3"/>
              </a:rPr>
              <a:t>http://www.usbr.gov/climate/SECURE/docs/SECUREWaterReport.pdf</a:t>
            </a:r>
            <a:r>
              <a:rPr lang="en-US" sz="1600" dirty="0"/>
              <a:t>)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6403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1104</TotalTime>
  <Words>178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Comic Sans MS</vt:lpstr>
      <vt:lpstr>Rockwell Extra Bold</vt:lpstr>
      <vt:lpstr>Times</vt:lpstr>
      <vt:lpstr>Times New Roman</vt:lpstr>
      <vt:lpstr>Blank Presentation</vt:lpstr>
      <vt:lpstr>7_Default Design</vt:lpstr>
      <vt:lpstr>3_Office Theme</vt:lpstr>
      <vt:lpstr>Equation</vt:lpstr>
      <vt:lpstr>PowerPoint Presentation</vt:lpstr>
      <vt:lpstr>PowerPoint Presentation</vt:lpstr>
      <vt:lpstr>Hydrologic Data and Hydrologic Budget</vt:lpstr>
      <vt:lpstr>Watershed water balance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Utah Water Research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peralta</cp:lastModifiedBy>
  <cp:revision>95</cp:revision>
  <cp:lastPrinted>2014-01-08T17:49:34Z</cp:lastPrinted>
  <dcterms:created xsi:type="dcterms:W3CDTF">2002-08-26T02:30:48Z</dcterms:created>
  <dcterms:modified xsi:type="dcterms:W3CDTF">2014-01-08T20:48:18Z</dcterms:modified>
</cp:coreProperties>
</file>