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913" r:id="rId2"/>
    <p:sldMasterId id="2147483926" r:id="rId3"/>
  </p:sldMasterIdLst>
  <p:notesMasterIdLst>
    <p:notesMasterId r:id="rId14"/>
  </p:notesMasterIdLst>
  <p:handoutMasterIdLst>
    <p:handoutMasterId r:id="rId15"/>
  </p:handoutMasterIdLst>
  <p:sldIdLst>
    <p:sldId id="333" r:id="rId4"/>
    <p:sldId id="320" r:id="rId5"/>
    <p:sldId id="326" r:id="rId6"/>
    <p:sldId id="327" r:id="rId7"/>
    <p:sldId id="321" r:id="rId8"/>
    <p:sldId id="322" r:id="rId9"/>
    <p:sldId id="323" r:id="rId10"/>
    <p:sldId id="324" r:id="rId11"/>
    <p:sldId id="325" r:id="rId12"/>
    <p:sldId id="329" r:id="rId13"/>
  </p:sldIdLst>
  <p:sldSz cx="9144000" cy="6858000" type="screen4x3"/>
  <p:notesSz cx="7019925" cy="9305925"/>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userDrawn="1">
          <p15:clr>
            <a:srgbClr val="A4A3A4"/>
          </p15:clr>
        </p15:guide>
        <p15:guide id="2"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0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2787"/>
    <p:restoredTop sz="90929"/>
  </p:normalViewPr>
  <p:slideViewPr>
    <p:cSldViewPr snapToGrid="0">
      <p:cViewPr varScale="1">
        <p:scale>
          <a:sx n="110" d="100"/>
          <a:sy n="110" d="100"/>
        </p:scale>
        <p:origin x="15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135" d="100"/>
          <a:sy n="135" d="100"/>
        </p:scale>
        <p:origin x="-90" y="-50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2500" cy="465296"/>
          </a:xfrm>
          <a:prstGeom prst="rect">
            <a:avLst/>
          </a:prstGeom>
        </p:spPr>
        <p:txBody>
          <a:bodyPr vert="horz" lIns="93275" tIns="46637" rIns="93275" bIns="46637" rtlCol="0"/>
          <a:lstStyle>
            <a:lvl1pPr algn="l">
              <a:defRPr sz="1200">
                <a:latin typeface="Times" pitchFamily="1" charset="0"/>
              </a:defRPr>
            </a:lvl1pPr>
          </a:lstStyle>
          <a:p>
            <a:pPr>
              <a:defRPr/>
            </a:pPr>
            <a:endParaRPr lang="en-US"/>
          </a:p>
        </p:txBody>
      </p:sp>
      <p:sp>
        <p:nvSpPr>
          <p:cNvPr id="3" name="Date Placeholder 2"/>
          <p:cNvSpPr>
            <a:spLocks noGrp="1"/>
          </p:cNvSpPr>
          <p:nvPr>
            <p:ph type="dt" sz="quarter" idx="1"/>
          </p:nvPr>
        </p:nvSpPr>
        <p:spPr>
          <a:xfrm>
            <a:off x="3975831" y="0"/>
            <a:ext cx="3042500" cy="465296"/>
          </a:xfrm>
          <a:prstGeom prst="rect">
            <a:avLst/>
          </a:prstGeom>
        </p:spPr>
        <p:txBody>
          <a:bodyPr vert="horz" lIns="93275" tIns="46637" rIns="93275" bIns="46637" rtlCol="0"/>
          <a:lstStyle>
            <a:lvl1pPr algn="r">
              <a:defRPr sz="1200">
                <a:latin typeface="Times" pitchFamily="1" charset="0"/>
              </a:defRPr>
            </a:lvl1pPr>
          </a:lstStyle>
          <a:p>
            <a:pPr>
              <a:defRPr/>
            </a:pPr>
            <a:fld id="{7F893237-1928-440B-B4E5-CA9071C80E1C}" type="datetimeFigureOut">
              <a:rPr lang="en-US"/>
              <a:pPr>
                <a:defRPr/>
              </a:pPr>
              <a:t>1/21/2014</a:t>
            </a:fld>
            <a:endParaRPr lang="en-US"/>
          </a:p>
        </p:txBody>
      </p:sp>
      <p:sp>
        <p:nvSpPr>
          <p:cNvPr id="4" name="Footer Placeholder 3"/>
          <p:cNvSpPr>
            <a:spLocks noGrp="1"/>
          </p:cNvSpPr>
          <p:nvPr>
            <p:ph type="ftr" sz="quarter" idx="2"/>
          </p:nvPr>
        </p:nvSpPr>
        <p:spPr>
          <a:xfrm>
            <a:off x="0" y="8839036"/>
            <a:ext cx="3042500" cy="465296"/>
          </a:xfrm>
          <a:prstGeom prst="rect">
            <a:avLst/>
          </a:prstGeom>
        </p:spPr>
        <p:txBody>
          <a:bodyPr vert="horz" lIns="93275" tIns="46637" rIns="93275" bIns="46637" rtlCol="0" anchor="b"/>
          <a:lstStyle>
            <a:lvl1pPr algn="l">
              <a:defRPr sz="1200">
                <a:latin typeface="Times" pitchFamily="1" charset="0"/>
              </a:defRPr>
            </a:lvl1pPr>
          </a:lstStyle>
          <a:p>
            <a:pPr>
              <a:defRPr/>
            </a:pPr>
            <a:endParaRPr lang="en-US"/>
          </a:p>
        </p:txBody>
      </p:sp>
      <p:sp>
        <p:nvSpPr>
          <p:cNvPr id="5" name="Slide Number Placeholder 4"/>
          <p:cNvSpPr>
            <a:spLocks noGrp="1"/>
          </p:cNvSpPr>
          <p:nvPr>
            <p:ph type="sldNum" sz="quarter" idx="3"/>
          </p:nvPr>
        </p:nvSpPr>
        <p:spPr>
          <a:xfrm>
            <a:off x="3975831" y="8839036"/>
            <a:ext cx="3042500" cy="465296"/>
          </a:xfrm>
          <a:prstGeom prst="rect">
            <a:avLst/>
          </a:prstGeom>
        </p:spPr>
        <p:txBody>
          <a:bodyPr vert="horz" lIns="93275" tIns="46637" rIns="93275" bIns="46637" rtlCol="0" anchor="b"/>
          <a:lstStyle>
            <a:lvl1pPr algn="r">
              <a:defRPr sz="1200">
                <a:latin typeface="Times" pitchFamily="1" charset="0"/>
              </a:defRPr>
            </a:lvl1pPr>
          </a:lstStyle>
          <a:p>
            <a:pPr>
              <a:defRPr/>
            </a:pPr>
            <a:fld id="{04175A95-11F4-4D0F-87F3-A1030AD8AC3F}" type="slidenum">
              <a:rPr lang="en-US"/>
              <a:pPr>
                <a:defRPr/>
              </a:pPr>
              <a:t>‹#›</a:t>
            </a:fld>
            <a:endParaRPr lang="en-US"/>
          </a:p>
        </p:txBody>
      </p:sp>
    </p:spTree>
    <p:extLst>
      <p:ext uri="{BB962C8B-B14F-4D97-AF65-F5344CB8AC3E}">
        <p14:creationId xmlns:p14="http://schemas.microsoft.com/office/powerpoint/2010/main" val="1146137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42500" cy="465296"/>
          </a:xfrm>
          <a:prstGeom prst="rect">
            <a:avLst/>
          </a:prstGeom>
          <a:noFill/>
          <a:ln w="9525">
            <a:noFill/>
            <a:miter lim="800000"/>
            <a:headEnd/>
            <a:tailEnd/>
          </a:ln>
          <a:effectLst/>
        </p:spPr>
        <p:txBody>
          <a:bodyPr vert="horz" wrap="square" lIns="93275" tIns="46637" rIns="93275" bIns="46637" numCol="1" anchor="t" anchorCtr="0" compatLnSpc="1">
            <a:prstTxWarp prst="textNoShape">
              <a:avLst/>
            </a:prstTxWarp>
          </a:bodyPr>
          <a:lstStyle>
            <a:lvl1pPr>
              <a:defRPr sz="1200">
                <a:latin typeface="Times" pitchFamily="1" charset="0"/>
              </a:defRPr>
            </a:lvl1pPr>
          </a:lstStyle>
          <a:p>
            <a:pPr>
              <a:defRPr/>
            </a:pPr>
            <a:endParaRPr lang="en-US"/>
          </a:p>
        </p:txBody>
      </p:sp>
      <p:sp>
        <p:nvSpPr>
          <p:cNvPr id="16387" name="Rectangle 3"/>
          <p:cNvSpPr>
            <a:spLocks noGrp="1" noChangeArrowheads="1"/>
          </p:cNvSpPr>
          <p:nvPr>
            <p:ph type="dt" idx="1"/>
          </p:nvPr>
        </p:nvSpPr>
        <p:spPr bwMode="auto">
          <a:xfrm>
            <a:off x="3977426" y="0"/>
            <a:ext cx="3042499" cy="465296"/>
          </a:xfrm>
          <a:prstGeom prst="rect">
            <a:avLst/>
          </a:prstGeom>
          <a:noFill/>
          <a:ln w="9525">
            <a:noFill/>
            <a:miter lim="800000"/>
            <a:headEnd/>
            <a:tailEnd/>
          </a:ln>
          <a:effectLst/>
        </p:spPr>
        <p:txBody>
          <a:bodyPr vert="horz" wrap="square" lIns="93275" tIns="46637" rIns="93275" bIns="46637" numCol="1" anchor="t" anchorCtr="0" compatLnSpc="1">
            <a:prstTxWarp prst="textNoShape">
              <a:avLst/>
            </a:prstTxWarp>
          </a:bodyPr>
          <a:lstStyle>
            <a:lvl1pPr algn="r">
              <a:defRPr sz="1200">
                <a:latin typeface="Times" pitchFamily="1"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84275" y="698500"/>
            <a:ext cx="4651375" cy="3489325"/>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36523" y="4420315"/>
            <a:ext cx="5146881" cy="4187666"/>
          </a:xfrm>
          <a:prstGeom prst="rect">
            <a:avLst/>
          </a:prstGeom>
          <a:noFill/>
          <a:ln w="9525">
            <a:noFill/>
            <a:miter lim="800000"/>
            <a:headEnd/>
            <a:tailEnd/>
          </a:ln>
          <a:effectLst/>
        </p:spPr>
        <p:txBody>
          <a:bodyPr vert="horz" wrap="square" lIns="93275" tIns="46637" rIns="93275" bIns="4663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840629"/>
            <a:ext cx="3042500" cy="465296"/>
          </a:xfrm>
          <a:prstGeom prst="rect">
            <a:avLst/>
          </a:prstGeom>
          <a:noFill/>
          <a:ln w="9525">
            <a:noFill/>
            <a:miter lim="800000"/>
            <a:headEnd/>
            <a:tailEnd/>
          </a:ln>
          <a:effectLst/>
        </p:spPr>
        <p:txBody>
          <a:bodyPr vert="horz" wrap="square" lIns="93275" tIns="46637" rIns="93275" bIns="46637" numCol="1" anchor="b" anchorCtr="0" compatLnSpc="1">
            <a:prstTxWarp prst="textNoShape">
              <a:avLst/>
            </a:prstTxWarp>
          </a:bodyPr>
          <a:lstStyle>
            <a:lvl1pPr>
              <a:defRPr sz="1200">
                <a:latin typeface="Times" pitchFamily="1" charset="0"/>
              </a:defRPr>
            </a:lvl1pPr>
          </a:lstStyle>
          <a:p>
            <a:pPr>
              <a:defRPr/>
            </a:pPr>
            <a:endParaRPr lang="en-US"/>
          </a:p>
        </p:txBody>
      </p:sp>
      <p:sp>
        <p:nvSpPr>
          <p:cNvPr id="16391" name="Rectangle 7"/>
          <p:cNvSpPr>
            <a:spLocks noGrp="1" noChangeArrowheads="1"/>
          </p:cNvSpPr>
          <p:nvPr>
            <p:ph type="sldNum" sz="quarter" idx="5"/>
          </p:nvPr>
        </p:nvSpPr>
        <p:spPr bwMode="auto">
          <a:xfrm>
            <a:off x="3977426" y="8840629"/>
            <a:ext cx="3042499" cy="465296"/>
          </a:xfrm>
          <a:prstGeom prst="rect">
            <a:avLst/>
          </a:prstGeom>
          <a:noFill/>
          <a:ln w="9525">
            <a:noFill/>
            <a:miter lim="800000"/>
            <a:headEnd/>
            <a:tailEnd/>
          </a:ln>
          <a:effectLst/>
        </p:spPr>
        <p:txBody>
          <a:bodyPr vert="horz" wrap="square" lIns="93275" tIns="46637" rIns="93275" bIns="46637" numCol="1" anchor="b" anchorCtr="0" compatLnSpc="1">
            <a:prstTxWarp prst="textNoShape">
              <a:avLst/>
            </a:prstTxWarp>
          </a:bodyPr>
          <a:lstStyle>
            <a:lvl1pPr algn="r">
              <a:defRPr sz="1200">
                <a:latin typeface="Times" pitchFamily="1" charset="0"/>
              </a:defRPr>
            </a:lvl1pPr>
          </a:lstStyle>
          <a:p>
            <a:pPr>
              <a:defRPr/>
            </a:pPr>
            <a:fld id="{B09AB3C0-829B-4990-B424-32DF7950DCFC}" type="slidenum">
              <a:rPr lang="en-US"/>
              <a:pPr>
                <a:defRPr/>
              </a:pPr>
              <a:t>‹#›</a:t>
            </a:fld>
            <a:endParaRPr lang="en-US"/>
          </a:p>
        </p:txBody>
      </p:sp>
    </p:spTree>
    <p:extLst>
      <p:ext uri="{BB962C8B-B14F-4D97-AF65-F5344CB8AC3E}">
        <p14:creationId xmlns:p14="http://schemas.microsoft.com/office/powerpoint/2010/main" val="27711147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70C0"/>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1DEFF062-6B23-40D6-9016-9FB92895E97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9F302FA-5905-4897-B9A6-4873DB3F1BA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97671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618ADF6-3C88-48B8-8C89-81B77C7FB8F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9909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73280FA-F1A8-47F2-913F-67B99C1D9A5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78538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2C0D898-F567-4DD8-ACA6-3C31FE1611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31083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1F2B604-6233-4AFE-824C-3726C2C3545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56244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48C2F368-D177-4CFF-8B14-A5C50829EA5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71415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698B7B-B1B2-4496-BC0A-D39B650BD4FE}" type="datetimeFigureOut">
              <a:rPr lang="en-US" smtClean="0">
                <a:solidFill>
                  <a:prstClr val="black">
                    <a:tint val="75000"/>
                  </a:prstClr>
                </a:solidFill>
              </a:rPr>
              <a:pPr/>
              <a:t>1/21/2014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3220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98B7B-B1B2-4496-BC0A-D39B650BD4FE}" type="datetimeFigureOut">
              <a:rPr lang="en-US" smtClean="0">
                <a:solidFill>
                  <a:prstClr val="black">
                    <a:tint val="75000"/>
                  </a:prstClr>
                </a:solidFill>
              </a:rPr>
              <a:pPr/>
              <a:t>1/21/2014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2605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98B7B-B1B2-4496-BC0A-D39B650BD4FE}" type="datetimeFigureOut">
              <a:rPr lang="en-US" smtClean="0">
                <a:solidFill>
                  <a:prstClr val="black">
                    <a:tint val="75000"/>
                  </a:prstClr>
                </a:solidFill>
              </a:rPr>
              <a:pPr/>
              <a:t>1/21/2014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7835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698B7B-B1B2-4496-BC0A-D39B650BD4FE}" type="datetimeFigureOut">
              <a:rPr lang="en-US" smtClean="0">
                <a:solidFill>
                  <a:prstClr val="black">
                    <a:tint val="75000"/>
                  </a:prstClr>
                </a:solidFill>
              </a:rPr>
              <a:pPr/>
              <a:t>1/21/2014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0555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447800"/>
            <a:ext cx="7772400" cy="4572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698B7B-B1B2-4496-BC0A-D39B650BD4FE}" type="datetimeFigureOut">
              <a:rPr lang="en-US" smtClean="0">
                <a:solidFill>
                  <a:prstClr val="black">
                    <a:tint val="75000"/>
                  </a:prstClr>
                </a:solidFill>
              </a:rPr>
              <a:pPr/>
              <a:t>1/21/2014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88219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698B7B-B1B2-4496-BC0A-D39B650BD4FE}" type="datetimeFigureOut">
              <a:rPr lang="en-US" smtClean="0">
                <a:solidFill>
                  <a:prstClr val="black">
                    <a:tint val="75000"/>
                  </a:prstClr>
                </a:solidFill>
              </a:rPr>
              <a:pPr/>
              <a:t>1/21/2014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5992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698B7B-B1B2-4496-BC0A-D39B650BD4FE}" type="datetimeFigureOut">
              <a:rPr lang="en-US" smtClean="0">
                <a:solidFill>
                  <a:prstClr val="black">
                    <a:tint val="75000"/>
                  </a:prstClr>
                </a:solidFill>
              </a:rPr>
              <a:pPr/>
              <a:t>1/21/2014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61869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98B7B-B1B2-4496-BC0A-D39B650BD4FE}" type="datetimeFigureOut">
              <a:rPr lang="en-US" smtClean="0">
                <a:solidFill>
                  <a:prstClr val="black">
                    <a:tint val="75000"/>
                  </a:prstClr>
                </a:solidFill>
              </a:rPr>
              <a:pPr/>
              <a:t>1/21/2014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78314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98B7B-B1B2-4496-BC0A-D39B650BD4FE}" type="datetimeFigureOut">
              <a:rPr lang="en-US" smtClean="0">
                <a:solidFill>
                  <a:prstClr val="black">
                    <a:tint val="75000"/>
                  </a:prstClr>
                </a:solidFill>
              </a:rPr>
              <a:pPr/>
              <a:t>1/21/2014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88600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98B7B-B1B2-4496-BC0A-D39B650BD4FE}" type="datetimeFigureOut">
              <a:rPr lang="en-US" smtClean="0">
                <a:solidFill>
                  <a:prstClr val="black">
                    <a:tint val="75000"/>
                  </a:prstClr>
                </a:solidFill>
              </a:rPr>
              <a:pPr/>
              <a:t>1/21/2014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06783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98B7B-B1B2-4496-BC0A-D39B650BD4FE}" type="datetimeFigureOut">
              <a:rPr lang="en-US" smtClean="0">
                <a:solidFill>
                  <a:prstClr val="black">
                    <a:tint val="75000"/>
                  </a:prstClr>
                </a:solidFill>
              </a:rPr>
              <a:pPr/>
              <a:t>1/21/2014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7949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2653B61-4283-4122-9AD4-28F84830583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91935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CC38055-3DE2-418E-87DE-F9943495227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92121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AF9704F-C475-4227-99AF-36010BF6F87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17647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24CD467-4DB6-49B3-915B-1AEB0EB67A9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1931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E3A5A018-1B82-4F9C-8F8C-C87B05B2282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4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597A1C4-0FC5-436F-96F7-99FE999EB1A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544374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3352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60A8"/>
                </a:solidFill>
                <a:latin typeface="Rockwell Extra Bold"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3246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dirty="0" smtClean="0">
                <a:solidFill>
                  <a:srgbClr val="0060A8"/>
                </a:solidFill>
                <a:latin typeface="Rockwell Extra Bold" pitchFamily="18" charset="0"/>
              </a:defRPr>
            </a:lvl1pPr>
          </a:lstStyle>
          <a:p>
            <a:pPr>
              <a:defRPr/>
            </a:pPr>
            <a:r>
              <a:rPr lang="en-US"/>
              <a:t>David </a:t>
            </a:r>
            <a:r>
              <a:rPr lang="en-US" err="1"/>
              <a:t>Tarboton</a:t>
            </a:r>
          </a:p>
          <a:p>
            <a:pPr>
              <a:defRPr/>
            </a:pPr>
            <a:fld id="{57856F51-6E4B-4DAC-B4DA-C9C5D4791596}" type="slidenum">
              <a:rPr lang="en-US"/>
              <a:pPr>
                <a:defRPr/>
              </a:pPr>
              <a:t>‹#›</a:t>
            </a:fld>
            <a:endParaRPr lang="en-US"/>
          </a:p>
        </p:txBody>
      </p:sp>
      <p:cxnSp>
        <p:nvCxnSpPr>
          <p:cNvPr id="3078" name="Straight Connector 7"/>
          <p:cNvCxnSpPr>
            <a:cxnSpLocks noChangeShapeType="1"/>
          </p:cNvCxnSpPr>
          <p:nvPr userDrawn="1"/>
        </p:nvCxnSpPr>
        <p:spPr bwMode="auto">
          <a:xfrm>
            <a:off x="685800" y="6172200"/>
            <a:ext cx="7772400" cy="1588"/>
          </a:xfrm>
          <a:prstGeom prst="line">
            <a:avLst/>
          </a:prstGeom>
          <a:noFill/>
          <a:ln w="19050" algn="ctr">
            <a:solidFill>
              <a:schemeClr val="tx1"/>
            </a:solidFill>
            <a:round/>
            <a:headEnd/>
            <a:tailEnd/>
          </a:ln>
        </p:spPr>
      </p:cxn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Lst>
  <p:hf hdr="0" dt="0"/>
  <p:txStyles>
    <p:titleStyle>
      <a:lvl1pPr algn="ctr" rtl="0" eaLnBrk="0" fontAlgn="base" hangingPunct="0">
        <a:spcBef>
          <a:spcPct val="0"/>
        </a:spcBef>
        <a:spcAft>
          <a:spcPct val="0"/>
        </a:spcAft>
        <a:defRPr sz="4400">
          <a:solidFill>
            <a:srgbClr val="0070C0"/>
          </a:solidFill>
          <a:latin typeface="Comic Sans MS" pitchFamily="66" charset="0"/>
          <a:ea typeface="+mj-ea"/>
          <a:cs typeface="+mj-cs"/>
        </a:defRPr>
      </a:lvl1pPr>
      <a:lvl2pPr algn="ctr" rtl="0" eaLnBrk="0" fontAlgn="base" hangingPunct="0">
        <a:spcBef>
          <a:spcPct val="0"/>
        </a:spcBef>
        <a:spcAft>
          <a:spcPct val="0"/>
        </a:spcAft>
        <a:defRPr sz="4400">
          <a:solidFill>
            <a:srgbClr val="0070C0"/>
          </a:solidFill>
          <a:latin typeface="Comic Sans MS" pitchFamily="66" charset="0"/>
        </a:defRPr>
      </a:lvl2pPr>
      <a:lvl3pPr algn="ctr" rtl="0" eaLnBrk="0" fontAlgn="base" hangingPunct="0">
        <a:spcBef>
          <a:spcPct val="0"/>
        </a:spcBef>
        <a:spcAft>
          <a:spcPct val="0"/>
        </a:spcAft>
        <a:defRPr sz="4400">
          <a:solidFill>
            <a:srgbClr val="0070C0"/>
          </a:solidFill>
          <a:latin typeface="Comic Sans MS" pitchFamily="66" charset="0"/>
        </a:defRPr>
      </a:lvl3pPr>
      <a:lvl4pPr algn="ctr" rtl="0" eaLnBrk="0" fontAlgn="base" hangingPunct="0">
        <a:spcBef>
          <a:spcPct val="0"/>
        </a:spcBef>
        <a:spcAft>
          <a:spcPct val="0"/>
        </a:spcAft>
        <a:defRPr sz="4400">
          <a:solidFill>
            <a:srgbClr val="0070C0"/>
          </a:solidFill>
          <a:latin typeface="Comic Sans MS" pitchFamily="66" charset="0"/>
        </a:defRPr>
      </a:lvl4pPr>
      <a:lvl5pPr algn="ctr" rtl="0" eaLnBrk="0" fontAlgn="base" hangingPunct="0">
        <a:spcBef>
          <a:spcPct val="0"/>
        </a:spcBef>
        <a:spcAft>
          <a:spcPct val="0"/>
        </a:spcAft>
        <a:defRPr sz="4400">
          <a:solidFill>
            <a:srgbClr val="0070C0"/>
          </a:solidFill>
          <a:latin typeface="Comic Sans MS" pitchFamily="66" charset="0"/>
        </a:defRPr>
      </a:lvl5pPr>
      <a:lvl6pPr marL="457200" algn="ctr" rtl="0" fontAlgn="base">
        <a:spcBef>
          <a:spcPct val="0"/>
        </a:spcBef>
        <a:spcAft>
          <a:spcPct val="0"/>
        </a:spcAft>
        <a:defRPr sz="4400">
          <a:solidFill>
            <a:schemeClr val="tx2"/>
          </a:solidFill>
          <a:latin typeface="Times" pitchFamily="1" charset="0"/>
        </a:defRPr>
      </a:lvl6pPr>
      <a:lvl7pPr marL="914400" algn="ctr" rtl="0" fontAlgn="base">
        <a:spcBef>
          <a:spcPct val="0"/>
        </a:spcBef>
        <a:spcAft>
          <a:spcPct val="0"/>
        </a:spcAft>
        <a:defRPr sz="4400">
          <a:solidFill>
            <a:schemeClr val="tx2"/>
          </a:solidFill>
          <a:latin typeface="Times" pitchFamily="1" charset="0"/>
        </a:defRPr>
      </a:lvl7pPr>
      <a:lvl8pPr marL="1371600" algn="ctr" rtl="0" fontAlgn="base">
        <a:spcBef>
          <a:spcPct val="0"/>
        </a:spcBef>
        <a:spcAft>
          <a:spcPct val="0"/>
        </a:spcAft>
        <a:defRPr sz="4400">
          <a:solidFill>
            <a:schemeClr val="tx2"/>
          </a:solidFill>
          <a:latin typeface="Times" pitchFamily="1" charset="0"/>
        </a:defRPr>
      </a:lvl8pPr>
      <a:lvl9pPr marL="1828800" algn="ctr" rtl="0" fontAlgn="base">
        <a:spcBef>
          <a:spcPct val="0"/>
        </a:spcBef>
        <a:spcAft>
          <a:spcPct val="0"/>
        </a:spcAft>
        <a:defRPr sz="4400">
          <a:solidFill>
            <a:schemeClr val="tx2"/>
          </a:solidFill>
          <a:latin typeface="Times" pitchFamily="1" charset="0"/>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000">
          <a:solidFill>
            <a:srgbClr val="0060A8"/>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16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1600">
          <a:solidFill>
            <a:schemeClr val="tx1"/>
          </a:solidFill>
          <a:latin typeface="Arial" pitchFamily="34" charset="0"/>
          <a:cs typeface="Arial"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5AEB4517-88A3-4501-87B1-899E20F3E55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24320896"/>
      </p:ext>
    </p:extLst>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 id="214748392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40698B7B-B1B2-4496-BC0A-D39B650BD4FE}" type="datetimeFigureOut">
              <a:rPr lang="en-US" smtClean="0">
                <a:solidFill>
                  <a:prstClr val="black">
                    <a:tint val="75000"/>
                  </a:prstClr>
                </a:solidFill>
                <a:latin typeface="Calibri"/>
              </a:rPr>
              <a:pPr eaLnBrk="1" fontAlgn="auto" hangingPunct="1">
                <a:spcBef>
                  <a:spcPts val="0"/>
                </a:spcBef>
                <a:spcAft>
                  <a:spcPts val="0"/>
                </a:spcAft>
              </a:pPr>
              <a:t>1/21/2014</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96EAFA0B-1174-446F-A1A2-62140642E39F}"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76396362"/>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http://www.engineeringtoolbox.com/water-dynamic-kinematic-viscosity-d_596.html" TargetMode="External"/><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7.wmf"/><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8.wmf"/><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Groundwater movement</a:t>
            </a:r>
            <a:endParaRPr lang="en-US" dirty="0"/>
          </a:p>
        </p:txBody>
      </p:sp>
      <p:sp>
        <p:nvSpPr>
          <p:cNvPr id="3" name="Content Placeholder 2"/>
          <p:cNvSpPr>
            <a:spLocks noGrp="1"/>
          </p:cNvSpPr>
          <p:nvPr>
            <p:ph idx="1"/>
          </p:nvPr>
        </p:nvSpPr>
        <p:spPr>
          <a:xfrm>
            <a:off x="457200" y="1447800"/>
            <a:ext cx="8229600" cy="4525963"/>
          </a:xfrm>
        </p:spPr>
        <p:txBody>
          <a:bodyPr>
            <a:normAutofit fontScale="92500" lnSpcReduction="10000"/>
          </a:bodyPr>
          <a:lstStyle/>
          <a:p>
            <a:pPr marL="0" indent="0">
              <a:buNone/>
            </a:pPr>
            <a:r>
              <a:rPr lang="en-US" sz="2800" dirty="0" smtClean="0"/>
              <a:t>Objective </a:t>
            </a:r>
          </a:p>
          <a:p>
            <a:r>
              <a:rPr lang="en-US" sz="2800" dirty="0" smtClean="0"/>
              <a:t>To be able to calculate the hydraulic conductivity of a sample given measurements from a </a:t>
            </a:r>
            <a:r>
              <a:rPr lang="en-US" sz="2800" dirty="0" err="1" smtClean="0"/>
              <a:t>permeameter</a:t>
            </a:r>
            <a:endParaRPr lang="en-US" sz="2800" dirty="0" smtClean="0"/>
          </a:p>
          <a:p>
            <a:r>
              <a:rPr lang="en-US" sz="2800" dirty="0" smtClean="0"/>
              <a:t>To be able to </a:t>
            </a:r>
            <a:r>
              <a:rPr lang="en-US" sz="2800" dirty="0" smtClean="0"/>
              <a:t>evaluate Reynolds Number and the validity of Darcy’s Law for groundwater flow</a:t>
            </a:r>
          </a:p>
          <a:p>
            <a:r>
              <a:rPr lang="en-US" sz="2800" dirty="0" smtClean="0"/>
              <a:t>To be able to quantify intrinsic permeability as an inherent property of ground material</a:t>
            </a:r>
          </a:p>
          <a:p>
            <a:r>
              <a:rPr lang="en-US" sz="2800" dirty="0" smtClean="0"/>
              <a:t>To be able to quantify the temperature dependence of hydraulic conductivity</a:t>
            </a:r>
            <a:endParaRPr lang="en-US" sz="2800" dirty="0" smtClean="0"/>
          </a:p>
          <a:p>
            <a:r>
              <a:rPr lang="en-US" sz="2800" dirty="0" smtClean="0"/>
              <a:t>To be able to </a:t>
            </a:r>
            <a:r>
              <a:rPr lang="en-US" sz="2800" dirty="0" smtClean="0"/>
              <a:t>estimate </a:t>
            </a:r>
            <a:r>
              <a:rPr lang="en-US" sz="2800" dirty="0" smtClean="0"/>
              <a:t>hydraulic conductivity from a tracer test and describe limitations of this </a:t>
            </a:r>
            <a:r>
              <a:rPr lang="en-US" sz="2800" dirty="0" smtClean="0"/>
              <a:t>method</a:t>
            </a:r>
            <a:endParaRPr lang="en-US" sz="2800" dirty="0" smtClean="0"/>
          </a:p>
        </p:txBody>
      </p:sp>
    </p:spTree>
    <p:extLst>
      <p:ext uri="{BB962C8B-B14F-4D97-AF65-F5344CB8AC3E}">
        <p14:creationId xmlns:p14="http://schemas.microsoft.com/office/powerpoint/2010/main" val="3995783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_03_06.jpg"/>
          <p:cNvPicPr>
            <a:picLocks noChangeAspect="1"/>
          </p:cNvPicPr>
          <p:nvPr>
            <p:custDataLst>
              <p:tags r:id="rId1"/>
            </p:custDataLst>
          </p:nvPr>
        </p:nvPicPr>
        <p:blipFill>
          <a:blip r:embed="rId4" cstate="print"/>
          <a:stretch>
            <a:fillRect/>
          </a:stretch>
        </p:blipFill>
        <p:spPr>
          <a:xfrm>
            <a:off x="304800" y="1143000"/>
            <a:ext cx="4258818" cy="3429000"/>
          </a:xfrm>
          <a:prstGeom prst="rect">
            <a:avLst/>
          </a:prstGeom>
        </p:spPr>
      </p:pic>
      <p:sp>
        <p:nvSpPr>
          <p:cNvPr id="3" name="TextBox 2"/>
          <p:cNvSpPr txBox="1"/>
          <p:nvPr>
            <p:custDataLst>
              <p:tags r:id="rId2"/>
            </p:custDataLst>
          </p:nvPr>
        </p:nvSpPr>
        <p:spPr>
          <a:xfrm>
            <a:off x="3352800" y="228600"/>
            <a:ext cx="2210029" cy="584775"/>
          </a:xfrm>
          <a:prstGeom prst="rect">
            <a:avLst/>
          </a:prstGeom>
          <a:noFill/>
        </p:spPr>
        <p:txBody>
          <a:bodyPr vert="horz" wrap="none" rtlCol="0">
            <a:spAutoFit/>
          </a:bodyPr>
          <a:lstStyle/>
          <a:p>
            <a:pPr algn="ctr"/>
            <a:r>
              <a:rPr lang="en-US" sz="3200" dirty="0" smtClean="0">
                <a:latin typeface="Arial"/>
              </a:rPr>
              <a:t>Tracer Test</a:t>
            </a:r>
            <a:endParaRPr lang="en-US" sz="3200" dirty="0">
              <a:latin typeface="Arial"/>
            </a:endParaRPr>
          </a:p>
        </p:txBody>
      </p:sp>
      <p:sp>
        <p:nvSpPr>
          <p:cNvPr id="4" name="TextBox 3"/>
          <p:cNvSpPr txBox="1"/>
          <p:nvPr/>
        </p:nvSpPr>
        <p:spPr>
          <a:xfrm>
            <a:off x="4800600" y="1081177"/>
            <a:ext cx="4038600" cy="3416320"/>
          </a:xfrm>
          <a:prstGeom prst="rect">
            <a:avLst/>
          </a:prstGeom>
          <a:noFill/>
        </p:spPr>
        <p:txBody>
          <a:bodyPr wrap="square" rtlCol="0">
            <a:spAutoFit/>
          </a:bodyPr>
          <a:lstStyle/>
          <a:p>
            <a:r>
              <a:rPr lang="en-US" dirty="0">
                <a:latin typeface="Arial" pitchFamily="34" charset="0"/>
                <a:cs typeface="Arial" pitchFamily="34" charset="0"/>
              </a:rPr>
              <a:t>The water level in two observation wells 20 m apart are 18.4 and 17.1 m.  The tracer injected in the first well arrives at the second observation well in 167 hr.  Compute the hydraulic conductivity given that the porosity is 0.25</a:t>
            </a:r>
          </a:p>
        </p:txBody>
      </p:sp>
      <p:sp>
        <p:nvSpPr>
          <p:cNvPr id="5" name="TextBox 4"/>
          <p:cNvSpPr txBox="1"/>
          <p:nvPr/>
        </p:nvSpPr>
        <p:spPr>
          <a:xfrm>
            <a:off x="-31630" y="6488668"/>
            <a:ext cx="5309017" cy="338554"/>
          </a:xfrm>
          <a:prstGeom prst="rect">
            <a:avLst/>
          </a:prstGeom>
          <a:noFill/>
        </p:spPr>
        <p:txBody>
          <a:bodyPr wrap="none" rtlCol="0">
            <a:spAutoFit/>
          </a:bodyPr>
          <a:lstStyle/>
          <a:p>
            <a:r>
              <a:rPr lang="en-US" sz="1600" dirty="0" smtClean="0">
                <a:solidFill>
                  <a:schemeClr val="bg1">
                    <a:lumMod val="50000"/>
                  </a:schemeClr>
                </a:solidFill>
                <a:latin typeface="Arial" pitchFamily="34" charset="0"/>
                <a:cs typeface="Arial" pitchFamily="34" charset="0"/>
              </a:rPr>
              <a:t>From Mays, 2011, Ground and Surface Water Hydrology</a:t>
            </a:r>
            <a:endParaRPr lang="en-US" sz="16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915013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_03_01.jpg"/>
          <p:cNvPicPr>
            <a:picLocks noChangeAspect="1"/>
          </p:cNvPicPr>
          <p:nvPr>
            <p:custDataLst>
              <p:tags r:id="rId1"/>
            </p:custDataLst>
          </p:nvPr>
        </p:nvPicPr>
        <p:blipFill>
          <a:blip r:embed="rId4" cstate="print"/>
          <a:stretch>
            <a:fillRect/>
          </a:stretch>
        </p:blipFill>
        <p:spPr>
          <a:xfrm>
            <a:off x="228600" y="609600"/>
            <a:ext cx="3880398" cy="3692100"/>
          </a:xfrm>
          <a:prstGeom prst="rect">
            <a:avLst/>
          </a:prstGeom>
        </p:spPr>
      </p:pic>
      <p:sp>
        <p:nvSpPr>
          <p:cNvPr id="3" name="TextBox 2"/>
          <p:cNvSpPr txBox="1"/>
          <p:nvPr>
            <p:custDataLst>
              <p:tags r:id="rId2"/>
            </p:custDataLst>
          </p:nvPr>
        </p:nvSpPr>
        <p:spPr>
          <a:xfrm>
            <a:off x="4495800" y="422699"/>
            <a:ext cx="4343400" cy="5016758"/>
          </a:xfrm>
          <a:prstGeom prst="rect">
            <a:avLst/>
          </a:prstGeom>
          <a:noFill/>
        </p:spPr>
        <p:txBody>
          <a:bodyPr vert="horz" wrap="square" rtlCol="0">
            <a:spAutoFit/>
          </a:bodyPr>
          <a:lstStyle/>
          <a:p>
            <a:r>
              <a:rPr lang="en-US" sz="2000" dirty="0" smtClean="0">
                <a:latin typeface="Arial"/>
              </a:rPr>
              <a:t>The figure shows a sample from an unconfined aquifer.  L=50 cm, Diameter = 6 cm.  The sample is tested for 3 min under constant head difference of 16.3 cm.  </a:t>
            </a:r>
            <a:r>
              <a:rPr lang="en-US" sz="2000" smtClean="0">
                <a:latin typeface="Arial"/>
              </a:rPr>
              <a:t>45.2 cm</a:t>
            </a:r>
            <a:r>
              <a:rPr lang="en-US" sz="2000" baseline="30000" smtClean="0">
                <a:latin typeface="Arial"/>
              </a:rPr>
              <a:t>3</a:t>
            </a:r>
            <a:r>
              <a:rPr lang="en-US" sz="2000" smtClean="0">
                <a:latin typeface="Arial"/>
              </a:rPr>
              <a:t> </a:t>
            </a:r>
            <a:r>
              <a:rPr lang="en-US" sz="2000" dirty="0" smtClean="0">
                <a:latin typeface="Arial"/>
              </a:rPr>
              <a:t>of water is collected at the outlet.</a:t>
            </a:r>
          </a:p>
          <a:p>
            <a:endParaRPr lang="en-US" sz="2000" dirty="0">
              <a:latin typeface="Arial"/>
            </a:endParaRPr>
          </a:p>
          <a:p>
            <a:r>
              <a:rPr lang="en-US" sz="2000" dirty="0" smtClean="0">
                <a:latin typeface="Arial"/>
              </a:rPr>
              <a:t>Determine the hydraulic conductivity of the sample</a:t>
            </a:r>
          </a:p>
          <a:p>
            <a:endParaRPr lang="en-US" sz="2000" dirty="0" smtClean="0">
              <a:latin typeface="Arial"/>
            </a:endParaRPr>
          </a:p>
          <a:p>
            <a:r>
              <a:rPr lang="en-US" sz="2000" dirty="0" smtClean="0">
                <a:latin typeface="Arial"/>
              </a:rPr>
              <a:t>Determine the average interstitial velocity assuming a porosity of 0.3</a:t>
            </a:r>
          </a:p>
          <a:p>
            <a:endParaRPr lang="en-US" sz="2000" dirty="0">
              <a:latin typeface="Arial"/>
            </a:endParaRPr>
          </a:p>
          <a:p>
            <a:r>
              <a:rPr lang="en-US" sz="2000" dirty="0" smtClean="0">
                <a:latin typeface="Arial"/>
              </a:rPr>
              <a:t>Determine the Reynolds number assuming an effective grain size (d</a:t>
            </a:r>
            <a:r>
              <a:rPr lang="en-US" sz="2000" baseline="-25000" dirty="0" smtClean="0">
                <a:latin typeface="Arial"/>
              </a:rPr>
              <a:t>10</a:t>
            </a:r>
            <a:r>
              <a:rPr lang="en-US" sz="2000" dirty="0" smtClean="0">
                <a:latin typeface="Arial"/>
              </a:rPr>
              <a:t>) of 0.037 cm</a:t>
            </a:r>
          </a:p>
        </p:txBody>
      </p:sp>
      <p:sp>
        <p:nvSpPr>
          <p:cNvPr id="4" name="TextBox 3"/>
          <p:cNvSpPr txBox="1"/>
          <p:nvPr/>
        </p:nvSpPr>
        <p:spPr>
          <a:xfrm>
            <a:off x="-31630" y="6488668"/>
            <a:ext cx="5309017" cy="338554"/>
          </a:xfrm>
          <a:prstGeom prst="rect">
            <a:avLst/>
          </a:prstGeom>
          <a:noFill/>
        </p:spPr>
        <p:txBody>
          <a:bodyPr wrap="none" rtlCol="0">
            <a:spAutoFit/>
          </a:bodyPr>
          <a:lstStyle/>
          <a:p>
            <a:r>
              <a:rPr lang="en-US" sz="1600" dirty="0" smtClean="0">
                <a:solidFill>
                  <a:schemeClr val="bg1">
                    <a:lumMod val="50000"/>
                  </a:schemeClr>
                </a:solidFill>
                <a:latin typeface="Arial" pitchFamily="34" charset="0"/>
                <a:cs typeface="Arial" pitchFamily="34" charset="0"/>
              </a:rPr>
              <a:t>From Mays, 2011, Ground and Surface Water Hydrology</a:t>
            </a:r>
            <a:endParaRPr lang="en-US" sz="16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2889182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38200" y="1066800"/>
            <a:ext cx="7508374" cy="4024312"/>
          </a:xfrm>
          <a:prstGeom prst="rect">
            <a:avLst/>
          </a:prstGeom>
        </p:spPr>
      </p:pic>
      <p:cxnSp>
        <p:nvCxnSpPr>
          <p:cNvPr id="4" name="Straight Connector 3"/>
          <p:cNvCxnSpPr/>
          <p:nvPr/>
        </p:nvCxnSpPr>
        <p:spPr bwMode="auto">
          <a:xfrm>
            <a:off x="6261463" y="4650377"/>
            <a:ext cx="104503" cy="130629"/>
          </a:xfrm>
          <a:prstGeom prst="line">
            <a:avLst/>
          </a:prstGeom>
          <a:noFill/>
          <a:ln w="28575" cap="flat" cmpd="sng" algn="ctr">
            <a:solidFill>
              <a:srgbClr val="FF0000"/>
            </a:solidFill>
            <a:prstDash val="solid"/>
            <a:round/>
            <a:headEnd type="none" w="med" len="med"/>
            <a:tailEnd type="none" w="lg" len="lg"/>
          </a:ln>
          <a:effectLst/>
        </p:spPr>
      </p:cxnSp>
    </p:spTree>
    <p:extLst>
      <p:ext uri="{BB962C8B-B14F-4D97-AF65-F5344CB8AC3E}">
        <p14:creationId xmlns:p14="http://schemas.microsoft.com/office/powerpoint/2010/main" val="1865931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95325" y="1447800"/>
            <a:ext cx="7753350" cy="3962400"/>
          </a:xfrm>
          <a:prstGeom prst="rect">
            <a:avLst/>
          </a:prstGeom>
        </p:spPr>
      </p:pic>
      <p:cxnSp>
        <p:nvCxnSpPr>
          <p:cNvPr id="3" name="Straight Connector 2"/>
          <p:cNvCxnSpPr/>
          <p:nvPr/>
        </p:nvCxnSpPr>
        <p:spPr bwMode="auto">
          <a:xfrm>
            <a:off x="4284617" y="4153989"/>
            <a:ext cx="296092" cy="17417"/>
          </a:xfrm>
          <a:prstGeom prst="line">
            <a:avLst/>
          </a:prstGeom>
          <a:noFill/>
          <a:ln w="28575" cap="flat" cmpd="sng" algn="ctr">
            <a:solidFill>
              <a:srgbClr val="FF0000"/>
            </a:solidFill>
            <a:prstDash val="solid"/>
            <a:round/>
            <a:headEnd type="none" w="med" len="med"/>
            <a:tailEnd type="none" w="lg" len="lg"/>
          </a:ln>
          <a:effectLst/>
        </p:spPr>
      </p:cxnSp>
      <mc:AlternateContent xmlns:mc="http://schemas.openxmlformats.org/markup-compatibility/2006" xmlns:a14="http://schemas.microsoft.com/office/drawing/2010/main">
        <mc:Choice Requires="a14">
          <p:sp>
            <p:nvSpPr>
              <p:cNvPr id="6" name="Rectangle 5"/>
              <p:cNvSpPr/>
              <p:nvPr/>
            </p:nvSpPr>
            <p:spPr>
              <a:xfrm>
                <a:off x="4188227" y="5179367"/>
                <a:ext cx="1177951"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FF0000"/>
                          </a:solidFill>
                          <a:latin typeface="Cambria Math" panose="02040503050406030204" pitchFamily="18" charset="0"/>
                        </a:rPr>
                        <m:t>𝑵</m:t>
                      </m:r>
                      <m:r>
                        <a:rPr lang="en-US" sz="2000" b="0" i="0">
                          <a:solidFill>
                            <a:srgbClr val="FF0000"/>
                          </a:solidFill>
                          <a:latin typeface="Cambria Math" panose="02040503050406030204" pitchFamily="18" charset="0"/>
                        </a:rPr>
                        <m:t> </m:t>
                      </m:r>
                      <m:r>
                        <a:rPr lang="en-US" sz="2000" b="1" i="1">
                          <a:solidFill>
                            <a:srgbClr val="FF0000"/>
                          </a:solidFill>
                          <a:latin typeface="Cambria Math" panose="02040503050406030204" pitchFamily="18" charset="0"/>
                        </a:rPr>
                        <m:t>𝒔</m:t>
                      </m:r>
                      <m:r>
                        <a:rPr lang="en-US" sz="2000" b="0" i="0">
                          <a:solidFill>
                            <a:srgbClr val="FF0000"/>
                          </a:solidFill>
                          <a:latin typeface="Cambria Math" panose="02040503050406030204" pitchFamily="18" charset="0"/>
                        </a:rPr>
                        <m:t> </m:t>
                      </m:r>
                      <m:sSup>
                        <m:sSupPr>
                          <m:ctrlPr>
                            <a:rPr lang="en-US" sz="2000" b="0" i="1">
                              <a:solidFill>
                                <a:srgbClr val="FF0000"/>
                              </a:solidFill>
                              <a:latin typeface="Cambria Math" panose="02040503050406030204" pitchFamily="18" charset="0"/>
                            </a:rPr>
                          </m:ctrlPr>
                        </m:sSupPr>
                        <m:e>
                          <m:r>
                            <a:rPr lang="en-US" sz="2000" b="1" i="1">
                              <a:solidFill>
                                <a:srgbClr val="FF0000"/>
                              </a:solidFill>
                              <a:latin typeface="Cambria Math" panose="02040503050406030204" pitchFamily="18" charset="0"/>
                            </a:rPr>
                            <m:t>𝒎</m:t>
                          </m:r>
                        </m:e>
                        <m:sup>
                          <m:r>
                            <a:rPr lang="en-US" sz="2000" b="0" i="0">
                              <a:solidFill>
                                <a:srgbClr val="FF0000"/>
                              </a:solidFill>
                              <a:latin typeface="Cambria Math" panose="02040503050406030204" pitchFamily="18" charset="0"/>
                            </a:rPr>
                            <m:t>−2</m:t>
                          </m:r>
                        </m:sup>
                      </m:sSup>
                    </m:oMath>
                  </m:oMathPara>
                </a14:m>
                <a:endParaRPr lang="en-US" sz="2000" dirty="0">
                  <a:solidFill>
                    <a:srgbClr val="FF0000"/>
                  </a:solidFill>
                </a:endParaRPr>
              </a:p>
            </p:txBody>
          </p:sp>
        </mc:Choice>
        <mc:Fallback xmlns="">
          <p:sp>
            <p:nvSpPr>
              <p:cNvPr id="6" name="Rectangle 5"/>
              <p:cNvSpPr>
                <a:spLocks noRot="1" noChangeAspect="1" noMove="1" noResize="1" noEditPoints="1" noAdjustHandles="1" noChangeArrowheads="1" noChangeShapeType="1" noTextEdit="1"/>
              </p:cNvSpPr>
              <p:nvPr/>
            </p:nvSpPr>
            <p:spPr>
              <a:xfrm>
                <a:off x="4188227" y="5179367"/>
                <a:ext cx="1177951" cy="400110"/>
              </a:xfrm>
              <a:prstGeom prst="rect">
                <a:avLst/>
              </a:prstGeom>
              <a:blipFill rotWithShape="0">
                <a:blip r:embed="rId3"/>
                <a:stretch>
                  <a:fillRect/>
                </a:stretch>
              </a:blipFill>
            </p:spPr>
            <p:txBody>
              <a:bodyPr/>
              <a:lstStyle/>
              <a:p>
                <a:r>
                  <a:rPr lang="en-US">
                    <a:noFill/>
                  </a:rPr>
                  <a:t> </a:t>
                </a:r>
              </a:p>
            </p:txBody>
          </p:sp>
        </mc:Fallback>
      </mc:AlternateContent>
      <p:cxnSp>
        <p:nvCxnSpPr>
          <p:cNvPr id="8" name="Straight Arrow Connector 7"/>
          <p:cNvCxnSpPr/>
          <p:nvPr/>
        </p:nvCxnSpPr>
        <p:spPr bwMode="auto">
          <a:xfrm flipH="1" flipV="1">
            <a:off x="4432663" y="4284617"/>
            <a:ext cx="139337" cy="957943"/>
          </a:xfrm>
          <a:prstGeom prst="straightConnector1">
            <a:avLst/>
          </a:prstGeom>
          <a:noFill/>
          <a:ln w="952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932434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568570"/>
            <a:ext cx="5462007"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0" y="381000"/>
            <a:ext cx="7772400" cy="1143000"/>
          </a:xfrm>
        </p:spPr>
        <p:txBody>
          <a:bodyPr/>
          <a:lstStyle/>
          <a:p>
            <a:r>
              <a:rPr lang="en-US" sz="2800" dirty="0" smtClean="0">
                <a:latin typeface="Arial" pitchFamily="34" charset="0"/>
                <a:cs typeface="Arial" pitchFamily="34" charset="0"/>
              </a:rPr>
              <a:t>Water Viscosity at different temperatures</a:t>
            </a:r>
            <a:endParaRPr lang="en-US" sz="2800" dirty="0">
              <a:latin typeface="Arial" pitchFamily="34" charset="0"/>
              <a:cs typeface="Arial" pitchFamily="34" charset="0"/>
            </a:endParaRPr>
          </a:p>
        </p:txBody>
      </p:sp>
      <p:sp>
        <p:nvSpPr>
          <p:cNvPr id="4" name="TextBox 3"/>
          <p:cNvSpPr txBox="1"/>
          <p:nvPr/>
        </p:nvSpPr>
        <p:spPr>
          <a:xfrm>
            <a:off x="-31630" y="6488668"/>
            <a:ext cx="8154668" cy="338554"/>
          </a:xfrm>
          <a:prstGeom prst="rect">
            <a:avLst/>
          </a:prstGeom>
          <a:noFill/>
        </p:spPr>
        <p:txBody>
          <a:bodyPr wrap="none" rtlCol="0">
            <a:spAutoFit/>
          </a:bodyPr>
          <a:lstStyle/>
          <a:p>
            <a:r>
              <a:rPr lang="en-US" sz="1600" dirty="0" smtClean="0">
                <a:solidFill>
                  <a:schemeClr val="bg1">
                    <a:lumMod val="50000"/>
                  </a:schemeClr>
                </a:solidFill>
                <a:latin typeface="Arial" pitchFamily="34" charset="0"/>
                <a:cs typeface="Arial" pitchFamily="34" charset="0"/>
              </a:rPr>
              <a:t>From </a:t>
            </a:r>
            <a:r>
              <a:rPr lang="en-US" sz="1600" dirty="0">
                <a:solidFill>
                  <a:schemeClr val="bg1">
                    <a:lumMod val="50000"/>
                  </a:schemeClr>
                </a:solidFill>
                <a:latin typeface="Arial" pitchFamily="34" charset="0"/>
                <a:cs typeface="Arial" pitchFamily="34" charset="0"/>
                <a:hlinkClick r:id="rId3"/>
              </a:rPr>
              <a:t>http://</a:t>
            </a:r>
            <a:r>
              <a:rPr lang="en-US" sz="1600" dirty="0" smtClean="0">
                <a:solidFill>
                  <a:schemeClr val="bg1">
                    <a:lumMod val="50000"/>
                  </a:schemeClr>
                </a:solidFill>
                <a:latin typeface="Arial" pitchFamily="34" charset="0"/>
                <a:cs typeface="Arial" pitchFamily="34" charset="0"/>
                <a:hlinkClick r:id="rId3"/>
              </a:rPr>
              <a:t>www.engineeringtoolbox.com/water-dynamic-kinematic-viscosity-d_596.html</a:t>
            </a:r>
            <a:r>
              <a:rPr lang="en-US" sz="1600" dirty="0" smtClean="0">
                <a:solidFill>
                  <a:schemeClr val="bg1">
                    <a:lumMod val="50000"/>
                  </a:schemeClr>
                </a:solidFill>
                <a:latin typeface="Arial" pitchFamily="34" charset="0"/>
                <a:cs typeface="Arial" pitchFamily="34" charset="0"/>
              </a:rPr>
              <a:t> </a:t>
            </a:r>
            <a:endParaRPr lang="en-US" sz="16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309537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175" name="Rectangle 87"/>
          <p:cNvSpPr>
            <a:spLocks noChangeArrowheads="1"/>
          </p:cNvSpPr>
          <p:nvPr/>
        </p:nvSpPr>
        <p:spPr bwMode="auto">
          <a:xfrm>
            <a:off x="5535613" y="5454650"/>
            <a:ext cx="2024062" cy="893763"/>
          </a:xfrm>
          <a:prstGeom prst="rect">
            <a:avLst/>
          </a:prstGeom>
          <a:solidFill>
            <a:srgbClr val="FFFF00"/>
          </a:solidFill>
          <a:ln w="9525">
            <a:noFill/>
            <a:miter lim="800000"/>
            <a:headEnd/>
            <a:tailEnd type="none" w="lg" len="lg"/>
          </a:ln>
          <a:effectLst/>
        </p:spPr>
        <p:txBody>
          <a:bodyPr wrap="none" anchor="ctr"/>
          <a:lstStyle/>
          <a:p>
            <a:endParaRPr lang="en-US" sz="2800">
              <a:solidFill>
                <a:srgbClr val="000000"/>
              </a:solidFill>
              <a:latin typeface="Garamond" pitchFamily="18" charset="0"/>
            </a:endParaRPr>
          </a:p>
        </p:txBody>
      </p:sp>
      <p:sp>
        <p:nvSpPr>
          <p:cNvPr id="217174" name="Rectangle 86"/>
          <p:cNvSpPr>
            <a:spLocks noChangeArrowheads="1"/>
          </p:cNvSpPr>
          <p:nvPr/>
        </p:nvSpPr>
        <p:spPr bwMode="auto">
          <a:xfrm>
            <a:off x="2876550" y="4305300"/>
            <a:ext cx="1624013" cy="893763"/>
          </a:xfrm>
          <a:prstGeom prst="rect">
            <a:avLst/>
          </a:prstGeom>
          <a:solidFill>
            <a:srgbClr val="FFFF00"/>
          </a:solidFill>
          <a:ln w="9525">
            <a:noFill/>
            <a:miter lim="800000"/>
            <a:headEnd/>
            <a:tailEnd type="none" w="lg" len="lg"/>
          </a:ln>
          <a:effectLst/>
        </p:spPr>
        <p:txBody>
          <a:bodyPr wrap="none" anchor="ctr"/>
          <a:lstStyle/>
          <a:p>
            <a:endParaRPr lang="en-US" sz="2800">
              <a:solidFill>
                <a:srgbClr val="000000"/>
              </a:solidFill>
              <a:latin typeface="Garamond" pitchFamily="18" charset="0"/>
            </a:endParaRPr>
          </a:p>
        </p:txBody>
      </p:sp>
      <p:sp>
        <p:nvSpPr>
          <p:cNvPr id="217092" name="Rectangle 4"/>
          <p:cNvSpPr>
            <a:spLocks noChangeArrowheads="1"/>
          </p:cNvSpPr>
          <p:nvPr/>
        </p:nvSpPr>
        <p:spPr bwMode="auto">
          <a:xfrm>
            <a:off x="1908175" y="957331"/>
            <a:ext cx="5359400" cy="707886"/>
          </a:xfrm>
          <a:prstGeom prst="rect">
            <a:avLst/>
          </a:prstGeom>
          <a:noFill/>
          <a:ln w="9525">
            <a:noFill/>
            <a:miter lim="800000"/>
            <a:headEnd/>
            <a:tailEnd type="none" w="lg" len="lg"/>
          </a:ln>
          <a:effectLst/>
        </p:spPr>
        <p:txBody>
          <a:bodyPr anchor="ctr">
            <a:spAutoFit/>
          </a:bodyPr>
          <a:lstStyle/>
          <a:p>
            <a:pPr algn="ctr"/>
            <a:r>
              <a:rPr lang="en-US" sz="2000" dirty="0">
                <a:solidFill>
                  <a:srgbClr val="000000"/>
                </a:solidFill>
                <a:latin typeface="Arial" pitchFamily="34" charset="0"/>
                <a:cs typeface="Arial" pitchFamily="34" charset="0"/>
              </a:rPr>
              <a:t>Parallel conduit conceptual model for porous media flow.</a:t>
            </a:r>
          </a:p>
        </p:txBody>
      </p:sp>
      <p:grpSp>
        <p:nvGrpSpPr>
          <p:cNvPr id="217117" name="Group 29"/>
          <p:cNvGrpSpPr>
            <a:grpSpLocks/>
          </p:cNvGrpSpPr>
          <p:nvPr/>
        </p:nvGrpSpPr>
        <p:grpSpPr bwMode="auto">
          <a:xfrm>
            <a:off x="735013" y="457200"/>
            <a:ext cx="7802562" cy="2959100"/>
            <a:chOff x="1564" y="1937"/>
            <a:chExt cx="2384" cy="904"/>
          </a:xfrm>
        </p:grpSpPr>
        <p:sp>
          <p:nvSpPr>
            <p:cNvPr id="217097" name="AutoShape 9"/>
            <p:cNvSpPr>
              <a:spLocks noChangeArrowheads="1"/>
            </p:cNvSpPr>
            <p:nvPr/>
          </p:nvSpPr>
          <p:spPr bwMode="auto">
            <a:xfrm rot="-5400000">
              <a:off x="2702" y="1396"/>
              <a:ext cx="101" cy="1901"/>
            </a:xfrm>
            <a:prstGeom prst="parallelogram">
              <a:avLst>
                <a:gd name="adj" fmla="val 25000"/>
              </a:avLst>
            </a:prstGeom>
            <a:solidFill>
              <a:schemeClr val="bg2"/>
            </a:solidFill>
            <a:ln w="9525">
              <a:solidFill>
                <a:schemeClr val="tx1"/>
              </a:solidFill>
              <a:miter lim="800000"/>
              <a:headEnd/>
              <a:tailEnd type="none" w="lg" len="lg"/>
            </a:ln>
            <a:effectLst/>
          </p:spPr>
          <p:txBody>
            <a:bodyPr wrap="none" anchor="ctr"/>
            <a:lstStyle/>
            <a:p>
              <a:endParaRPr lang="en-US" sz="2800">
                <a:solidFill>
                  <a:srgbClr val="000000"/>
                </a:solidFill>
                <a:latin typeface="Garamond" pitchFamily="18" charset="0"/>
              </a:endParaRPr>
            </a:p>
          </p:txBody>
        </p:sp>
        <p:sp>
          <p:nvSpPr>
            <p:cNvPr id="217098" name="AutoShape 10"/>
            <p:cNvSpPr>
              <a:spLocks noChangeArrowheads="1"/>
            </p:cNvSpPr>
            <p:nvPr/>
          </p:nvSpPr>
          <p:spPr bwMode="auto">
            <a:xfrm rot="-5400000">
              <a:off x="2707" y="1526"/>
              <a:ext cx="101" cy="1901"/>
            </a:xfrm>
            <a:prstGeom prst="parallelogram">
              <a:avLst>
                <a:gd name="adj" fmla="val 25000"/>
              </a:avLst>
            </a:prstGeom>
            <a:solidFill>
              <a:schemeClr val="bg2"/>
            </a:solidFill>
            <a:ln w="9525">
              <a:solidFill>
                <a:schemeClr val="tx1"/>
              </a:solidFill>
              <a:miter lim="800000"/>
              <a:headEnd/>
              <a:tailEnd type="none" w="lg" len="lg"/>
            </a:ln>
            <a:effectLst/>
          </p:spPr>
          <p:txBody>
            <a:bodyPr wrap="none" anchor="ctr"/>
            <a:lstStyle/>
            <a:p>
              <a:endParaRPr lang="en-US" sz="2800">
                <a:solidFill>
                  <a:srgbClr val="000000"/>
                </a:solidFill>
                <a:latin typeface="Garamond" pitchFamily="18" charset="0"/>
              </a:endParaRPr>
            </a:p>
          </p:txBody>
        </p:sp>
        <p:sp>
          <p:nvSpPr>
            <p:cNvPr id="217099" name="Line 11"/>
            <p:cNvSpPr>
              <a:spLocks noChangeShapeType="1"/>
            </p:cNvSpPr>
            <p:nvPr/>
          </p:nvSpPr>
          <p:spPr bwMode="auto">
            <a:xfrm flipV="1">
              <a:off x="1565" y="1941"/>
              <a:ext cx="0" cy="821"/>
            </a:xfrm>
            <a:prstGeom prst="line">
              <a:avLst/>
            </a:prstGeom>
            <a:noFill/>
            <a:ln w="9525">
              <a:solidFill>
                <a:schemeClr val="tx1"/>
              </a:solidFill>
              <a:round/>
              <a:headEnd/>
              <a:tailEnd type="none" w="lg" len="lg"/>
            </a:ln>
            <a:effectLst/>
          </p:spPr>
          <p:txBody>
            <a:bodyPr/>
            <a:lstStyle/>
            <a:p>
              <a:endParaRPr lang="en-US" sz="2800">
                <a:solidFill>
                  <a:srgbClr val="000000"/>
                </a:solidFill>
                <a:latin typeface="Garamond" pitchFamily="18" charset="0"/>
              </a:endParaRPr>
            </a:p>
          </p:txBody>
        </p:sp>
        <p:sp>
          <p:nvSpPr>
            <p:cNvPr id="217100" name="AutoShape 12"/>
            <p:cNvSpPr>
              <a:spLocks noChangeArrowheads="1"/>
            </p:cNvSpPr>
            <p:nvPr/>
          </p:nvSpPr>
          <p:spPr bwMode="auto">
            <a:xfrm rot="-5400000">
              <a:off x="2707" y="1675"/>
              <a:ext cx="101" cy="1901"/>
            </a:xfrm>
            <a:prstGeom prst="parallelogram">
              <a:avLst>
                <a:gd name="adj" fmla="val 25000"/>
              </a:avLst>
            </a:prstGeom>
            <a:solidFill>
              <a:schemeClr val="bg2"/>
            </a:solidFill>
            <a:ln w="9525">
              <a:solidFill>
                <a:schemeClr val="tx1"/>
              </a:solidFill>
              <a:miter lim="800000"/>
              <a:headEnd/>
              <a:tailEnd type="none" w="lg" len="lg"/>
            </a:ln>
            <a:effectLst/>
          </p:spPr>
          <p:txBody>
            <a:bodyPr wrap="none" anchor="ctr"/>
            <a:lstStyle/>
            <a:p>
              <a:endParaRPr lang="en-US" sz="2800">
                <a:solidFill>
                  <a:srgbClr val="000000"/>
                </a:solidFill>
                <a:latin typeface="Garamond" pitchFamily="18" charset="0"/>
              </a:endParaRPr>
            </a:p>
          </p:txBody>
        </p:sp>
        <p:sp>
          <p:nvSpPr>
            <p:cNvPr id="217101" name="AutoShape 13"/>
            <p:cNvSpPr>
              <a:spLocks noChangeArrowheads="1"/>
            </p:cNvSpPr>
            <p:nvPr/>
          </p:nvSpPr>
          <p:spPr bwMode="auto">
            <a:xfrm rot="-5400000">
              <a:off x="2707" y="1786"/>
              <a:ext cx="101" cy="1901"/>
            </a:xfrm>
            <a:prstGeom prst="parallelogram">
              <a:avLst>
                <a:gd name="adj" fmla="val 25000"/>
              </a:avLst>
            </a:prstGeom>
            <a:solidFill>
              <a:schemeClr val="bg2"/>
            </a:solidFill>
            <a:ln w="9525">
              <a:solidFill>
                <a:schemeClr val="tx1"/>
              </a:solidFill>
              <a:miter lim="800000"/>
              <a:headEnd/>
              <a:tailEnd type="none" w="lg" len="lg"/>
            </a:ln>
            <a:effectLst/>
          </p:spPr>
          <p:txBody>
            <a:bodyPr wrap="none" anchor="ctr"/>
            <a:lstStyle/>
            <a:p>
              <a:endParaRPr lang="en-US" sz="2800">
                <a:solidFill>
                  <a:srgbClr val="000000"/>
                </a:solidFill>
                <a:latin typeface="Garamond" pitchFamily="18" charset="0"/>
              </a:endParaRPr>
            </a:p>
          </p:txBody>
        </p:sp>
        <p:sp>
          <p:nvSpPr>
            <p:cNvPr id="217102" name="Line 14"/>
            <p:cNvSpPr>
              <a:spLocks noChangeShapeType="1"/>
            </p:cNvSpPr>
            <p:nvPr/>
          </p:nvSpPr>
          <p:spPr bwMode="auto">
            <a:xfrm flipV="1">
              <a:off x="3948" y="1956"/>
              <a:ext cx="0" cy="830"/>
            </a:xfrm>
            <a:prstGeom prst="line">
              <a:avLst/>
            </a:prstGeom>
            <a:noFill/>
            <a:ln w="9525">
              <a:solidFill>
                <a:schemeClr val="tx1"/>
              </a:solidFill>
              <a:round/>
              <a:headEnd/>
              <a:tailEnd type="none" w="lg" len="lg"/>
            </a:ln>
            <a:effectLst/>
          </p:spPr>
          <p:txBody>
            <a:bodyPr/>
            <a:lstStyle/>
            <a:p>
              <a:endParaRPr lang="en-US" sz="2800">
                <a:solidFill>
                  <a:srgbClr val="000000"/>
                </a:solidFill>
                <a:latin typeface="Garamond" pitchFamily="18" charset="0"/>
              </a:endParaRPr>
            </a:p>
          </p:txBody>
        </p:sp>
        <p:sp>
          <p:nvSpPr>
            <p:cNvPr id="217103" name="Line 15"/>
            <p:cNvSpPr>
              <a:spLocks noChangeShapeType="1"/>
            </p:cNvSpPr>
            <p:nvPr/>
          </p:nvSpPr>
          <p:spPr bwMode="auto">
            <a:xfrm>
              <a:off x="1570" y="2764"/>
              <a:ext cx="235" cy="0"/>
            </a:xfrm>
            <a:prstGeom prst="line">
              <a:avLst/>
            </a:prstGeom>
            <a:noFill/>
            <a:ln w="9525">
              <a:solidFill>
                <a:schemeClr val="tx1"/>
              </a:solidFill>
              <a:round/>
              <a:headEnd/>
              <a:tailEnd type="none" w="lg" len="lg"/>
            </a:ln>
            <a:effectLst/>
          </p:spPr>
          <p:txBody>
            <a:bodyPr/>
            <a:lstStyle/>
            <a:p>
              <a:endParaRPr lang="en-US" sz="2800">
                <a:solidFill>
                  <a:srgbClr val="000000"/>
                </a:solidFill>
                <a:latin typeface="Garamond" pitchFamily="18" charset="0"/>
              </a:endParaRPr>
            </a:p>
          </p:txBody>
        </p:sp>
        <p:sp>
          <p:nvSpPr>
            <p:cNvPr id="217104" name="Line 16"/>
            <p:cNvSpPr>
              <a:spLocks noChangeShapeType="1"/>
            </p:cNvSpPr>
            <p:nvPr/>
          </p:nvSpPr>
          <p:spPr bwMode="auto">
            <a:xfrm flipV="1">
              <a:off x="1801" y="1937"/>
              <a:ext cx="0" cy="360"/>
            </a:xfrm>
            <a:prstGeom prst="line">
              <a:avLst/>
            </a:prstGeom>
            <a:noFill/>
            <a:ln w="9525">
              <a:solidFill>
                <a:schemeClr val="tx1"/>
              </a:solidFill>
              <a:round/>
              <a:headEnd/>
              <a:tailEnd type="none" w="lg" len="lg"/>
            </a:ln>
            <a:effectLst/>
          </p:spPr>
          <p:txBody>
            <a:bodyPr/>
            <a:lstStyle/>
            <a:p>
              <a:endParaRPr lang="en-US" sz="2800">
                <a:solidFill>
                  <a:srgbClr val="000000"/>
                </a:solidFill>
                <a:latin typeface="Garamond" pitchFamily="18" charset="0"/>
              </a:endParaRPr>
            </a:p>
          </p:txBody>
        </p:sp>
        <p:sp>
          <p:nvSpPr>
            <p:cNvPr id="217105" name="Line 17"/>
            <p:cNvSpPr>
              <a:spLocks noChangeShapeType="1"/>
            </p:cNvSpPr>
            <p:nvPr/>
          </p:nvSpPr>
          <p:spPr bwMode="auto">
            <a:xfrm flipV="1">
              <a:off x="3702" y="1961"/>
              <a:ext cx="0" cy="360"/>
            </a:xfrm>
            <a:prstGeom prst="line">
              <a:avLst/>
            </a:prstGeom>
            <a:noFill/>
            <a:ln w="9525">
              <a:solidFill>
                <a:schemeClr val="tx1"/>
              </a:solidFill>
              <a:round/>
              <a:headEnd/>
              <a:tailEnd type="none" w="lg" len="lg"/>
            </a:ln>
            <a:effectLst/>
          </p:spPr>
          <p:txBody>
            <a:bodyPr/>
            <a:lstStyle/>
            <a:p>
              <a:endParaRPr lang="en-US" sz="2800">
                <a:solidFill>
                  <a:srgbClr val="000000"/>
                </a:solidFill>
                <a:latin typeface="Garamond" pitchFamily="18" charset="0"/>
              </a:endParaRPr>
            </a:p>
          </p:txBody>
        </p:sp>
        <p:sp>
          <p:nvSpPr>
            <p:cNvPr id="217106" name="Line 18"/>
            <p:cNvSpPr>
              <a:spLocks noChangeShapeType="1"/>
            </p:cNvSpPr>
            <p:nvPr/>
          </p:nvSpPr>
          <p:spPr bwMode="auto">
            <a:xfrm>
              <a:off x="3711" y="2788"/>
              <a:ext cx="235" cy="0"/>
            </a:xfrm>
            <a:prstGeom prst="line">
              <a:avLst/>
            </a:prstGeom>
            <a:noFill/>
            <a:ln w="9525">
              <a:solidFill>
                <a:schemeClr val="tx1"/>
              </a:solidFill>
              <a:round/>
              <a:headEnd/>
              <a:tailEnd type="none" w="lg" len="lg"/>
            </a:ln>
            <a:effectLst/>
          </p:spPr>
          <p:txBody>
            <a:bodyPr/>
            <a:lstStyle/>
            <a:p>
              <a:endParaRPr lang="en-US" sz="2800">
                <a:solidFill>
                  <a:srgbClr val="000000"/>
                </a:solidFill>
                <a:latin typeface="Garamond" pitchFamily="18" charset="0"/>
              </a:endParaRPr>
            </a:p>
          </p:txBody>
        </p:sp>
        <p:sp>
          <p:nvSpPr>
            <p:cNvPr id="217107" name="Line 19"/>
            <p:cNvSpPr>
              <a:spLocks noChangeShapeType="1"/>
            </p:cNvSpPr>
            <p:nvPr/>
          </p:nvSpPr>
          <p:spPr bwMode="auto">
            <a:xfrm>
              <a:off x="1564" y="2015"/>
              <a:ext cx="235" cy="0"/>
            </a:xfrm>
            <a:prstGeom prst="line">
              <a:avLst/>
            </a:prstGeom>
            <a:noFill/>
            <a:ln w="9525">
              <a:solidFill>
                <a:schemeClr val="tx1"/>
              </a:solidFill>
              <a:round/>
              <a:headEnd/>
              <a:tailEnd type="none" w="lg" len="lg"/>
            </a:ln>
            <a:effectLst/>
          </p:spPr>
          <p:txBody>
            <a:bodyPr/>
            <a:lstStyle/>
            <a:p>
              <a:endParaRPr lang="en-US" sz="2800">
                <a:solidFill>
                  <a:srgbClr val="000000"/>
                </a:solidFill>
                <a:latin typeface="Garamond" pitchFamily="18" charset="0"/>
              </a:endParaRPr>
            </a:p>
          </p:txBody>
        </p:sp>
        <p:sp>
          <p:nvSpPr>
            <p:cNvPr id="217108" name="Line 20"/>
            <p:cNvSpPr>
              <a:spLocks noChangeShapeType="1"/>
            </p:cNvSpPr>
            <p:nvPr/>
          </p:nvSpPr>
          <p:spPr bwMode="auto">
            <a:xfrm>
              <a:off x="3710" y="2255"/>
              <a:ext cx="235" cy="0"/>
            </a:xfrm>
            <a:prstGeom prst="line">
              <a:avLst/>
            </a:prstGeom>
            <a:noFill/>
            <a:ln w="9525">
              <a:solidFill>
                <a:schemeClr val="tx1"/>
              </a:solidFill>
              <a:round/>
              <a:headEnd/>
              <a:tailEnd type="none" w="lg" len="lg"/>
            </a:ln>
            <a:effectLst/>
          </p:spPr>
          <p:txBody>
            <a:bodyPr/>
            <a:lstStyle/>
            <a:p>
              <a:endParaRPr lang="en-US" sz="2800">
                <a:solidFill>
                  <a:srgbClr val="000000"/>
                </a:solidFill>
                <a:latin typeface="Garamond" pitchFamily="18" charset="0"/>
              </a:endParaRPr>
            </a:p>
          </p:txBody>
        </p:sp>
        <p:sp>
          <p:nvSpPr>
            <p:cNvPr id="217109" name="AutoShape 21"/>
            <p:cNvSpPr>
              <a:spLocks noChangeArrowheads="1"/>
            </p:cNvSpPr>
            <p:nvPr/>
          </p:nvSpPr>
          <p:spPr bwMode="auto">
            <a:xfrm flipV="1">
              <a:off x="1642" y="1958"/>
              <a:ext cx="56" cy="56"/>
            </a:xfrm>
            <a:prstGeom prst="triangle">
              <a:avLst>
                <a:gd name="adj" fmla="val 50000"/>
              </a:avLst>
            </a:prstGeom>
            <a:noFill/>
            <a:ln w="9525">
              <a:solidFill>
                <a:schemeClr val="tx1"/>
              </a:solidFill>
              <a:miter lim="800000"/>
              <a:headEnd/>
              <a:tailEnd type="none" w="lg" len="lg"/>
            </a:ln>
            <a:effectLst/>
          </p:spPr>
          <p:txBody>
            <a:bodyPr wrap="none" anchor="ctr"/>
            <a:lstStyle/>
            <a:p>
              <a:endParaRPr lang="en-US" sz="2800">
                <a:solidFill>
                  <a:srgbClr val="000000"/>
                </a:solidFill>
                <a:latin typeface="Garamond" pitchFamily="18" charset="0"/>
              </a:endParaRPr>
            </a:p>
          </p:txBody>
        </p:sp>
        <p:sp>
          <p:nvSpPr>
            <p:cNvPr id="217110" name="AutoShape 22"/>
            <p:cNvSpPr>
              <a:spLocks noChangeArrowheads="1"/>
            </p:cNvSpPr>
            <p:nvPr/>
          </p:nvSpPr>
          <p:spPr bwMode="auto">
            <a:xfrm flipV="1">
              <a:off x="3797" y="2198"/>
              <a:ext cx="56" cy="56"/>
            </a:xfrm>
            <a:prstGeom prst="triangle">
              <a:avLst>
                <a:gd name="adj" fmla="val 50000"/>
              </a:avLst>
            </a:prstGeom>
            <a:noFill/>
            <a:ln w="9525">
              <a:solidFill>
                <a:schemeClr val="tx1"/>
              </a:solidFill>
              <a:miter lim="800000"/>
              <a:headEnd/>
              <a:tailEnd type="none" w="lg" len="lg"/>
            </a:ln>
            <a:effectLst/>
          </p:spPr>
          <p:txBody>
            <a:bodyPr wrap="none" anchor="ctr"/>
            <a:lstStyle/>
            <a:p>
              <a:endParaRPr lang="en-US" sz="2800">
                <a:solidFill>
                  <a:srgbClr val="000000"/>
                </a:solidFill>
                <a:latin typeface="Garamond" pitchFamily="18" charset="0"/>
              </a:endParaRPr>
            </a:p>
          </p:txBody>
        </p:sp>
        <p:sp>
          <p:nvSpPr>
            <p:cNvPr id="217111" name="Line 23"/>
            <p:cNvSpPr>
              <a:spLocks noChangeShapeType="1"/>
            </p:cNvSpPr>
            <p:nvPr/>
          </p:nvSpPr>
          <p:spPr bwMode="auto">
            <a:xfrm>
              <a:off x="3562" y="2558"/>
              <a:ext cx="278" cy="5"/>
            </a:xfrm>
            <a:prstGeom prst="line">
              <a:avLst/>
            </a:prstGeom>
            <a:noFill/>
            <a:ln w="9525">
              <a:solidFill>
                <a:schemeClr val="tx1"/>
              </a:solidFill>
              <a:round/>
              <a:headEnd/>
              <a:tailEnd type="arrow" w="med" len="med"/>
            </a:ln>
            <a:effectLst/>
          </p:spPr>
          <p:txBody>
            <a:bodyPr/>
            <a:lstStyle/>
            <a:p>
              <a:endParaRPr lang="en-US" sz="2800">
                <a:solidFill>
                  <a:srgbClr val="000000"/>
                </a:solidFill>
                <a:latin typeface="Garamond" pitchFamily="18" charset="0"/>
              </a:endParaRPr>
            </a:p>
          </p:txBody>
        </p:sp>
        <p:sp>
          <p:nvSpPr>
            <p:cNvPr id="217112" name="Text Box 24"/>
            <p:cNvSpPr txBox="1">
              <a:spLocks noChangeArrowheads="1"/>
            </p:cNvSpPr>
            <p:nvPr/>
          </p:nvSpPr>
          <p:spPr bwMode="auto">
            <a:xfrm>
              <a:off x="3724" y="2360"/>
              <a:ext cx="198" cy="289"/>
            </a:xfrm>
            <a:prstGeom prst="rect">
              <a:avLst/>
            </a:prstGeom>
            <a:noFill/>
            <a:ln w="9525">
              <a:noFill/>
              <a:miter lim="800000"/>
              <a:headEnd/>
              <a:tailEnd type="none" w="lg" len="lg"/>
            </a:ln>
            <a:effectLst/>
          </p:spPr>
          <p:txBody>
            <a:bodyPr>
              <a:spAutoFit/>
            </a:bodyPr>
            <a:lstStyle/>
            <a:p>
              <a:r>
                <a:rPr lang="en-US" sz="2800">
                  <a:solidFill>
                    <a:srgbClr val="000000"/>
                  </a:solidFill>
                  <a:latin typeface="Times New Roman" pitchFamily="18" charset="0"/>
                </a:rPr>
                <a:t>v</a:t>
              </a:r>
              <a:r>
                <a:rPr lang="en-US" sz="2800" baseline="-25000">
                  <a:solidFill>
                    <a:srgbClr val="000000"/>
                  </a:solidFill>
                  <a:latin typeface="Times New Roman" pitchFamily="18" charset="0"/>
                </a:rPr>
                <a:t>i	</a:t>
              </a:r>
              <a:endParaRPr lang="en-US" sz="2800">
                <a:solidFill>
                  <a:srgbClr val="000000"/>
                </a:solidFill>
                <a:latin typeface="Times New Roman" pitchFamily="18" charset="0"/>
              </a:endParaRPr>
            </a:p>
          </p:txBody>
        </p:sp>
        <p:sp>
          <p:nvSpPr>
            <p:cNvPr id="217113" name="Text Box 25"/>
            <p:cNvSpPr txBox="1">
              <a:spLocks noChangeArrowheads="1"/>
            </p:cNvSpPr>
            <p:nvPr/>
          </p:nvSpPr>
          <p:spPr bwMode="auto">
            <a:xfrm>
              <a:off x="3710" y="2552"/>
              <a:ext cx="236" cy="289"/>
            </a:xfrm>
            <a:prstGeom prst="rect">
              <a:avLst/>
            </a:prstGeom>
            <a:noFill/>
            <a:ln w="9525">
              <a:noFill/>
              <a:miter lim="800000"/>
              <a:headEnd/>
              <a:tailEnd type="none" w="lg" len="lg"/>
            </a:ln>
            <a:effectLst/>
          </p:spPr>
          <p:txBody>
            <a:bodyPr>
              <a:spAutoFit/>
            </a:bodyPr>
            <a:lstStyle/>
            <a:p>
              <a:r>
                <a:rPr lang="en-US" sz="2800">
                  <a:solidFill>
                    <a:srgbClr val="000000"/>
                  </a:solidFill>
                  <a:latin typeface="Times New Roman" pitchFamily="18" charset="0"/>
                </a:rPr>
                <a:t>A</a:t>
              </a:r>
              <a:r>
                <a:rPr lang="en-US" sz="2800" baseline="-25000">
                  <a:solidFill>
                    <a:srgbClr val="000000"/>
                  </a:solidFill>
                  <a:latin typeface="Times New Roman" pitchFamily="18" charset="0"/>
                </a:rPr>
                <a:t>i	</a:t>
              </a:r>
              <a:endParaRPr lang="en-US" sz="2800">
                <a:solidFill>
                  <a:srgbClr val="000000"/>
                </a:solidFill>
                <a:latin typeface="Times New Roman" pitchFamily="18" charset="0"/>
              </a:endParaRPr>
            </a:p>
          </p:txBody>
        </p:sp>
        <p:sp>
          <p:nvSpPr>
            <p:cNvPr id="217114" name="Line 26"/>
            <p:cNvSpPr>
              <a:spLocks noChangeShapeType="1"/>
            </p:cNvSpPr>
            <p:nvPr/>
          </p:nvSpPr>
          <p:spPr bwMode="auto">
            <a:xfrm flipH="1">
              <a:off x="1661" y="2290"/>
              <a:ext cx="125" cy="5"/>
            </a:xfrm>
            <a:prstGeom prst="line">
              <a:avLst/>
            </a:prstGeom>
            <a:noFill/>
            <a:ln w="9525">
              <a:solidFill>
                <a:schemeClr val="tx1"/>
              </a:solidFill>
              <a:round/>
              <a:headEnd/>
              <a:tailEnd type="none" w="lg" len="lg"/>
            </a:ln>
            <a:effectLst/>
          </p:spPr>
          <p:txBody>
            <a:bodyPr/>
            <a:lstStyle/>
            <a:p>
              <a:endParaRPr lang="en-US" sz="2800">
                <a:solidFill>
                  <a:srgbClr val="000000"/>
                </a:solidFill>
                <a:latin typeface="Garamond" pitchFamily="18" charset="0"/>
              </a:endParaRPr>
            </a:p>
          </p:txBody>
        </p:sp>
        <p:sp>
          <p:nvSpPr>
            <p:cNvPr id="217115" name="Line 27"/>
            <p:cNvSpPr>
              <a:spLocks noChangeShapeType="1"/>
            </p:cNvSpPr>
            <p:nvPr/>
          </p:nvSpPr>
          <p:spPr bwMode="auto">
            <a:xfrm>
              <a:off x="1704" y="2290"/>
              <a:ext cx="0" cy="470"/>
            </a:xfrm>
            <a:prstGeom prst="line">
              <a:avLst/>
            </a:prstGeom>
            <a:noFill/>
            <a:ln w="9525">
              <a:solidFill>
                <a:schemeClr val="tx1"/>
              </a:solidFill>
              <a:round/>
              <a:headEnd type="arrow" w="med" len="med"/>
              <a:tailEnd type="arrow" w="med" len="med"/>
            </a:ln>
            <a:effectLst/>
          </p:spPr>
          <p:txBody>
            <a:bodyPr/>
            <a:lstStyle/>
            <a:p>
              <a:endParaRPr lang="en-US" sz="2800">
                <a:solidFill>
                  <a:srgbClr val="000000"/>
                </a:solidFill>
                <a:latin typeface="Garamond" pitchFamily="18" charset="0"/>
              </a:endParaRPr>
            </a:p>
          </p:txBody>
        </p:sp>
        <p:sp>
          <p:nvSpPr>
            <p:cNvPr id="217116" name="Text Box 28"/>
            <p:cNvSpPr txBox="1">
              <a:spLocks noChangeArrowheads="1"/>
            </p:cNvSpPr>
            <p:nvPr/>
          </p:nvSpPr>
          <p:spPr bwMode="auto">
            <a:xfrm>
              <a:off x="1564" y="2447"/>
              <a:ext cx="236" cy="289"/>
            </a:xfrm>
            <a:prstGeom prst="rect">
              <a:avLst/>
            </a:prstGeom>
            <a:noFill/>
            <a:ln w="9525">
              <a:noFill/>
              <a:miter lim="800000"/>
              <a:headEnd/>
              <a:tailEnd type="none" w="lg" len="lg"/>
            </a:ln>
            <a:effectLst/>
          </p:spPr>
          <p:txBody>
            <a:bodyPr>
              <a:spAutoFit/>
            </a:bodyPr>
            <a:lstStyle/>
            <a:p>
              <a:r>
                <a:rPr lang="en-US" sz="2800">
                  <a:solidFill>
                    <a:srgbClr val="000000"/>
                  </a:solidFill>
                  <a:latin typeface="Times New Roman" pitchFamily="18" charset="0"/>
                </a:rPr>
                <a:t>A</a:t>
              </a:r>
              <a:r>
                <a:rPr lang="en-US" sz="2800" baseline="-25000">
                  <a:solidFill>
                    <a:srgbClr val="000000"/>
                  </a:solidFill>
                  <a:latin typeface="Times New Roman" pitchFamily="18" charset="0"/>
                </a:rPr>
                <a:t>	</a:t>
              </a:r>
              <a:endParaRPr lang="en-US" sz="2800">
                <a:solidFill>
                  <a:srgbClr val="000000"/>
                </a:solidFill>
                <a:latin typeface="Times New Roman" pitchFamily="18" charset="0"/>
              </a:endParaRPr>
            </a:p>
          </p:txBody>
        </p:sp>
      </p:grpSp>
      <p:sp>
        <p:nvSpPr>
          <p:cNvPr id="217119" name="Rectangle 31"/>
          <p:cNvSpPr>
            <a:spLocks noChangeArrowheads="1"/>
          </p:cNvSpPr>
          <p:nvPr/>
        </p:nvSpPr>
        <p:spPr bwMode="auto">
          <a:xfrm>
            <a:off x="0" y="2693988"/>
            <a:ext cx="9144000" cy="0"/>
          </a:xfrm>
          <a:prstGeom prst="rect">
            <a:avLst/>
          </a:prstGeom>
          <a:noFill/>
          <a:ln w="9525">
            <a:noFill/>
            <a:miter lim="800000"/>
            <a:headEnd/>
            <a:tailEnd type="none" w="lg" len="lg"/>
          </a:ln>
          <a:effectLst/>
        </p:spPr>
        <p:txBody>
          <a:bodyPr wrap="none" anchor="ctr">
            <a:spAutoFit/>
          </a:bodyPr>
          <a:lstStyle/>
          <a:p>
            <a:endParaRPr lang="en-US" sz="2800">
              <a:solidFill>
                <a:srgbClr val="000000"/>
              </a:solidFill>
              <a:latin typeface="Garamond" pitchFamily="18" charset="0"/>
            </a:endParaRPr>
          </a:p>
        </p:txBody>
      </p:sp>
      <p:graphicFrame>
        <p:nvGraphicFramePr>
          <p:cNvPr id="217118" name="Object 30"/>
          <p:cNvGraphicFramePr>
            <a:graphicFrameLocks noChangeAspect="1"/>
          </p:cNvGraphicFramePr>
          <p:nvPr/>
        </p:nvGraphicFramePr>
        <p:xfrm>
          <a:off x="842963" y="3287713"/>
          <a:ext cx="1828800" cy="898525"/>
        </p:xfrm>
        <a:graphic>
          <a:graphicData uri="http://schemas.openxmlformats.org/presentationml/2006/ole">
            <mc:AlternateContent xmlns:mc="http://schemas.openxmlformats.org/markup-compatibility/2006">
              <mc:Choice xmlns:v="urn:schemas-microsoft-com:vml" Requires="v">
                <p:oleObj spid="_x0000_s1042" name="Equation" r:id="rId3" imgW="901700" imgH="444500" progId="Equation.3">
                  <p:embed/>
                </p:oleObj>
              </mc:Choice>
              <mc:Fallback>
                <p:oleObj name="Equation" r:id="rId3" imgW="901700" imgH="4445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2963" y="3287713"/>
                        <a:ext cx="1828800" cy="898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17120" name="Picture 32"/>
          <p:cNvPicPr>
            <a:picLocks noChangeAspect="1" noChangeArrowheads="1"/>
          </p:cNvPicPr>
          <p:nvPr/>
        </p:nvPicPr>
        <p:blipFill>
          <a:blip r:embed="rId5" cstate="print"/>
          <a:srcRect/>
          <a:stretch>
            <a:fillRect/>
          </a:stretch>
        </p:blipFill>
        <p:spPr bwMode="auto">
          <a:xfrm>
            <a:off x="854075" y="4273550"/>
            <a:ext cx="4067175" cy="914400"/>
          </a:xfrm>
          <a:prstGeom prst="rect">
            <a:avLst/>
          </a:prstGeom>
          <a:noFill/>
          <a:ln w="9525">
            <a:noFill/>
            <a:miter lim="800000"/>
            <a:headEnd/>
            <a:tailEnd/>
          </a:ln>
        </p:spPr>
      </p:pic>
      <p:sp>
        <p:nvSpPr>
          <p:cNvPr id="217122" name="Rectangle 34"/>
          <p:cNvSpPr>
            <a:spLocks noChangeArrowheads="1"/>
          </p:cNvSpPr>
          <p:nvPr/>
        </p:nvSpPr>
        <p:spPr bwMode="auto">
          <a:xfrm>
            <a:off x="0" y="3028950"/>
            <a:ext cx="9144000" cy="0"/>
          </a:xfrm>
          <a:prstGeom prst="rect">
            <a:avLst/>
          </a:prstGeom>
          <a:noFill/>
          <a:ln w="9525">
            <a:noFill/>
            <a:miter lim="800000"/>
            <a:headEnd/>
            <a:tailEnd type="none" w="lg" len="lg"/>
          </a:ln>
          <a:effectLst/>
        </p:spPr>
        <p:txBody>
          <a:bodyPr wrap="none" anchor="ctr">
            <a:spAutoFit/>
          </a:bodyPr>
          <a:lstStyle/>
          <a:p>
            <a:endParaRPr lang="en-US" sz="2800">
              <a:solidFill>
                <a:srgbClr val="000000"/>
              </a:solidFill>
              <a:latin typeface="Garamond" pitchFamily="18" charset="0"/>
            </a:endParaRPr>
          </a:p>
        </p:txBody>
      </p:sp>
      <p:sp>
        <p:nvSpPr>
          <p:cNvPr id="217173" name="Rectangle 85"/>
          <p:cNvSpPr>
            <a:spLocks noChangeArrowheads="1"/>
          </p:cNvSpPr>
          <p:nvPr/>
        </p:nvSpPr>
        <p:spPr bwMode="auto">
          <a:xfrm>
            <a:off x="0" y="3028950"/>
            <a:ext cx="9144000" cy="0"/>
          </a:xfrm>
          <a:prstGeom prst="rect">
            <a:avLst/>
          </a:prstGeom>
          <a:noFill/>
          <a:ln w="9525">
            <a:noFill/>
            <a:miter lim="800000"/>
            <a:headEnd/>
            <a:tailEnd type="none" w="lg" len="lg"/>
          </a:ln>
          <a:effectLst/>
        </p:spPr>
        <p:txBody>
          <a:bodyPr wrap="none" anchor="ctr">
            <a:spAutoFit/>
          </a:bodyPr>
          <a:lstStyle/>
          <a:p>
            <a:endParaRPr lang="en-US" sz="2800">
              <a:solidFill>
                <a:srgbClr val="000000"/>
              </a:solidFill>
              <a:latin typeface="Garamond" pitchFamily="18" charset="0"/>
            </a:endParaRPr>
          </a:p>
        </p:txBody>
      </p:sp>
      <p:graphicFrame>
        <p:nvGraphicFramePr>
          <p:cNvPr id="217172" name="Object 84"/>
          <p:cNvGraphicFramePr>
            <a:graphicFrameLocks noChangeAspect="1"/>
          </p:cNvGraphicFramePr>
          <p:nvPr>
            <p:extLst/>
          </p:nvPr>
        </p:nvGraphicFramePr>
        <p:xfrm>
          <a:off x="2847975" y="4660900"/>
          <a:ext cx="5484813" cy="1654175"/>
        </p:xfrm>
        <a:graphic>
          <a:graphicData uri="http://schemas.openxmlformats.org/presentationml/2006/ole">
            <mc:AlternateContent xmlns:mc="http://schemas.openxmlformats.org/markup-compatibility/2006">
              <mc:Choice xmlns:v="urn:schemas-microsoft-com:vml" Requires="v">
                <p:oleObj spid="_x0000_s1043" name="Picture" r:id="rId6" imgW="2743200" imgH="828720" progId="Word.Picture.8">
                  <p:embed/>
                </p:oleObj>
              </mc:Choice>
              <mc:Fallback>
                <p:oleObj name="Picture" r:id="rId6" imgW="2743200" imgH="828720" progId="Word.Picture.8">
                  <p:embed/>
                  <p:pic>
                    <p:nvPicPr>
                      <p:cNvPr id="0" name=""/>
                      <p:cNvPicPr>
                        <a:picLocks noChangeAspect="1" noChangeArrowheads="1"/>
                      </p:cNvPicPr>
                      <p:nvPr/>
                    </p:nvPicPr>
                    <p:blipFill>
                      <a:blip r:embed="rId7"/>
                      <a:srcRect/>
                      <a:stretch>
                        <a:fillRect/>
                      </a:stretch>
                    </p:blipFill>
                    <p:spPr bwMode="auto">
                      <a:xfrm>
                        <a:off x="2847975" y="4660900"/>
                        <a:ext cx="5484813" cy="1654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p:nvPr/>
        </p:nvSpPr>
        <p:spPr>
          <a:xfrm>
            <a:off x="2874326" y="155928"/>
            <a:ext cx="3501023" cy="523220"/>
          </a:xfrm>
          <a:prstGeom prst="rect">
            <a:avLst/>
          </a:prstGeom>
          <a:noFill/>
        </p:spPr>
        <p:txBody>
          <a:bodyPr wrap="none" rtlCol="0">
            <a:spAutoFit/>
          </a:bodyPr>
          <a:lstStyle/>
          <a:p>
            <a:r>
              <a:rPr lang="en-US" sz="2800" b="1" dirty="0">
                <a:solidFill>
                  <a:srgbClr val="000000"/>
                </a:solidFill>
                <a:latin typeface="Garamond" pitchFamily="18" charset="0"/>
              </a:rPr>
              <a:t>Intrinsic Permeability</a:t>
            </a:r>
          </a:p>
        </p:txBody>
      </p:sp>
    </p:spTree>
    <p:extLst>
      <p:ext uri="{BB962C8B-B14F-4D97-AF65-F5344CB8AC3E}">
        <p14:creationId xmlns:p14="http://schemas.microsoft.com/office/powerpoint/2010/main" val="3338250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_03_04.jpg"/>
          <p:cNvPicPr>
            <a:picLocks noChangeAspect="1"/>
          </p:cNvPicPr>
          <p:nvPr>
            <p:custDataLst>
              <p:tags r:id="rId1"/>
            </p:custDataLst>
          </p:nvPr>
        </p:nvPicPr>
        <p:blipFill>
          <a:blip r:embed="rId4" cstate="print"/>
          <a:stretch>
            <a:fillRect/>
          </a:stretch>
        </p:blipFill>
        <p:spPr>
          <a:xfrm>
            <a:off x="1841794" y="762000"/>
            <a:ext cx="5410200" cy="5304118"/>
          </a:xfrm>
          <a:prstGeom prst="rect">
            <a:avLst/>
          </a:prstGeom>
        </p:spPr>
      </p:pic>
      <p:sp>
        <p:nvSpPr>
          <p:cNvPr id="3" name="TextBox 2"/>
          <p:cNvSpPr txBox="1"/>
          <p:nvPr>
            <p:custDataLst>
              <p:tags r:id="rId2"/>
            </p:custDataLst>
          </p:nvPr>
        </p:nvSpPr>
        <p:spPr>
          <a:xfrm>
            <a:off x="2557407" y="304800"/>
            <a:ext cx="3978974" cy="338554"/>
          </a:xfrm>
          <a:prstGeom prst="rect">
            <a:avLst/>
          </a:prstGeom>
          <a:noFill/>
        </p:spPr>
        <p:txBody>
          <a:bodyPr vert="horz" wrap="none" rtlCol="0">
            <a:spAutoFit/>
          </a:bodyPr>
          <a:lstStyle/>
          <a:p>
            <a:pPr algn="ctr" eaLnBrk="1" fontAlgn="auto" hangingPunct="1">
              <a:spcBef>
                <a:spcPts val="0"/>
              </a:spcBef>
              <a:spcAft>
                <a:spcPts val="0"/>
              </a:spcAft>
            </a:pPr>
            <a:r>
              <a:rPr lang="en-US" sz="1600" dirty="0" smtClean="0">
                <a:solidFill>
                  <a:prstClr val="black"/>
                </a:solidFill>
                <a:latin typeface="Arial"/>
              </a:rPr>
              <a:t>Range of values of Hydraulic Conductivity</a:t>
            </a:r>
            <a:endParaRPr lang="en-US" sz="1600" dirty="0">
              <a:solidFill>
                <a:prstClr val="black"/>
              </a:solidFill>
              <a:latin typeface="Arial"/>
            </a:endParaRPr>
          </a:p>
        </p:txBody>
      </p:sp>
      <p:sp>
        <p:nvSpPr>
          <p:cNvPr id="4" name="TextBox 3"/>
          <p:cNvSpPr txBox="1"/>
          <p:nvPr/>
        </p:nvSpPr>
        <p:spPr>
          <a:xfrm>
            <a:off x="-31630" y="6488668"/>
            <a:ext cx="5309017" cy="338554"/>
          </a:xfrm>
          <a:prstGeom prst="rect">
            <a:avLst/>
          </a:prstGeom>
          <a:noFill/>
        </p:spPr>
        <p:txBody>
          <a:bodyPr wrap="none" rtlCol="0">
            <a:spAutoFit/>
          </a:bodyPr>
          <a:lstStyle/>
          <a:p>
            <a:r>
              <a:rPr lang="en-US" sz="1600" dirty="0" smtClean="0">
                <a:solidFill>
                  <a:schemeClr val="bg1">
                    <a:lumMod val="50000"/>
                  </a:schemeClr>
                </a:solidFill>
                <a:latin typeface="Arial" pitchFamily="34" charset="0"/>
                <a:cs typeface="Arial" pitchFamily="34" charset="0"/>
              </a:rPr>
              <a:t>From Mays, 2011, Ground and Surface Water Hydrology</a:t>
            </a:r>
            <a:endParaRPr lang="en-US" sz="16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3205105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2696546" y="304800"/>
            <a:ext cx="2853666" cy="338554"/>
          </a:xfrm>
          <a:prstGeom prst="rect">
            <a:avLst/>
          </a:prstGeom>
          <a:noFill/>
        </p:spPr>
        <p:txBody>
          <a:bodyPr vert="horz" wrap="none" rtlCol="0">
            <a:spAutoFit/>
          </a:bodyPr>
          <a:lstStyle/>
          <a:p>
            <a:pPr algn="ctr" eaLnBrk="1" fontAlgn="auto" hangingPunct="1">
              <a:spcBef>
                <a:spcPts val="0"/>
              </a:spcBef>
              <a:spcAft>
                <a:spcPts val="0"/>
              </a:spcAft>
            </a:pPr>
            <a:r>
              <a:rPr lang="en-US" sz="1600" dirty="0" smtClean="0">
                <a:solidFill>
                  <a:prstClr val="black"/>
                </a:solidFill>
                <a:latin typeface="Arial"/>
              </a:rPr>
              <a:t>Constant Head </a:t>
            </a:r>
            <a:r>
              <a:rPr lang="en-US" sz="1600" dirty="0" err="1" smtClean="0">
                <a:solidFill>
                  <a:prstClr val="black"/>
                </a:solidFill>
                <a:latin typeface="Arial"/>
              </a:rPr>
              <a:t>Permeameter</a:t>
            </a:r>
            <a:endParaRPr lang="en-US" sz="1600" dirty="0">
              <a:solidFill>
                <a:prstClr val="black"/>
              </a:solidFill>
              <a:latin typeface="Arial"/>
            </a:endParaRPr>
          </a:p>
        </p:txBody>
      </p:sp>
      <p:grpSp>
        <p:nvGrpSpPr>
          <p:cNvPr id="5" name="Group 4"/>
          <p:cNvGrpSpPr/>
          <p:nvPr/>
        </p:nvGrpSpPr>
        <p:grpSpPr>
          <a:xfrm>
            <a:off x="958970" y="1447800"/>
            <a:ext cx="3657600" cy="3734602"/>
            <a:chOff x="990600" y="1143000"/>
            <a:chExt cx="2895600" cy="2956560"/>
          </a:xfrm>
        </p:grpSpPr>
        <p:pic>
          <p:nvPicPr>
            <p:cNvPr id="2" name="Picture 1" descr="fig_03_05.jpg"/>
            <p:cNvPicPr>
              <a:picLocks noChangeAspect="1"/>
            </p:cNvPicPr>
            <p:nvPr>
              <p:custDataLst>
                <p:tags r:id="rId2"/>
              </p:custDataLst>
            </p:nvPr>
          </p:nvPicPr>
          <p:blipFill rotWithShape="1">
            <a:blip r:embed="rId4" cstate="print"/>
            <a:srcRect r="38713"/>
            <a:stretch/>
          </p:blipFill>
          <p:spPr>
            <a:xfrm>
              <a:off x="990600" y="1143000"/>
              <a:ext cx="2615242" cy="2956560"/>
            </a:xfrm>
            <a:prstGeom prst="rect">
              <a:avLst/>
            </a:prstGeom>
          </p:spPr>
        </p:pic>
        <p:sp>
          <p:nvSpPr>
            <p:cNvPr id="4" name="Rectangle 3"/>
            <p:cNvSpPr/>
            <p:nvPr/>
          </p:nvSpPr>
          <p:spPr>
            <a:xfrm>
              <a:off x="3236343" y="3124200"/>
              <a:ext cx="649857"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6" name="TextBox 5"/>
              <p:cNvSpPr txBox="1"/>
              <p:nvPr/>
            </p:nvSpPr>
            <p:spPr>
              <a:xfrm>
                <a:off x="4940060" y="3635859"/>
                <a:ext cx="1380057" cy="7837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𝐾</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𝑉𝐿</m:t>
                          </m:r>
                        </m:num>
                        <m:den>
                          <m:r>
                            <a:rPr lang="en-US" b="0" i="1" smtClean="0">
                              <a:latin typeface="Cambria Math"/>
                            </a:rPr>
                            <m:t>𝐴𝑡h</m:t>
                          </m:r>
                        </m:den>
                      </m:f>
                    </m:oMath>
                  </m:oMathPara>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4940060" y="3635859"/>
                <a:ext cx="1380057" cy="783741"/>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876800" y="2591330"/>
                <a:ext cx="1910523" cy="7935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𝑄</m:t>
                      </m:r>
                      <m:r>
                        <a:rPr lang="en-US" i="1">
                          <a:latin typeface="Cambria Math"/>
                        </a:rPr>
                        <m:t>=−</m:t>
                      </m:r>
                      <m:r>
                        <a:rPr lang="en-US" i="1">
                          <a:latin typeface="Cambria Math"/>
                        </a:rPr>
                        <m:t>𝐾𝐴</m:t>
                      </m:r>
                      <m:f>
                        <m:fPr>
                          <m:ctrlPr>
                            <a:rPr lang="en-US" i="1">
                              <a:latin typeface="Cambria Math" panose="02040503050406030204" pitchFamily="18" charset="0"/>
                            </a:rPr>
                          </m:ctrlPr>
                        </m:fPr>
                        <m:num>
                          <m:r>
                            <a:rPr lang="en-US" i="1">
                              <a:latin typeface="Cambria Math"/>
                            </a:rPr>
                            <m:t>𝑑h</m:t>
                          </m:r>
                        </m:num>
                        <m:den>
                          <m:r>
                            <a:rPr lang="en-US" i="1">
                              <a:latin typeface="Cambria Math"/>
                            </a:rPr>
                            <m:t>𝑑𝑙</m:t>
                          </m:r>
                        </m:den>
                      </m:f>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4876800" y="2591330"/>
                <a:ext cx="1910523" cy="793551"/>
              </a:xfrm>
              <a:prstGeom prst="rect">
                <a:avLst/>
              </a:prstGeom>
              <a:blipFill rotWithShape="0">
                <a:blip r:embed="rId6"/>
                <a:stretch>
                  <a:fillRect/>
                </a:stretch>
              </a:blipFill>
            </p:spPr>
            <p:txBody>
              <a:bodyPr/>
              <a:lstStyle/>
              <a:p>
                <a:r>
                  <a:rPr lang="en-US">
                    <a:noFill/>
                  </a:rPr>
                  <a:t> </a:t>
                </a:r>
              </a:p>
            </p:txBody>
          </p:sp>
        </mc:Fallback>
      </mc:AlternateContent>
      <p:sp>
        <p:nvSpPr>
          <p:cNvPr id="8" name="TextBox 7"/>
          <p:cNvSpPr txBox="1"/>
          <p:nvPr/>
        </p:nvSpPr>
        <p:spPr>
          <a:xfrm>
            <a:off x="-31630" y="6488668"/>
            <a:ext cx="5309017" cy="338554"/>
          </a:xfrm>
          <a:prstGeom prst="rect">
            <a:avLst/>
          </a:prstGeom>
          <a:noFill/>
        </p:spPr>
        <p:txBody>
          <a:bodyPr wrap="none" rtlCol="0">
            <a:spAutoFit/>
          </a:bodyPr>
          <a:lstStyle/>
          <a:p>
            <a:r>
              <a:rPr lang="en-US" sz="1600" dirty="0" smtClean="0">
                <a:solidFill>
                  <a:schemeClr val="bg1">
                    <a:lumMod val="50000"/>
                  </a:schemeClr>
                </a:solidFill>
                <a:latin typeface="Arial" pitchFamily="34" charset="0"/>
                <a:cs typeface="Arial" pitchFamily="34" charset="0"/>
              </a:rPr>
              <a:t>From Mays, 2011, Ground and Surface Water Hydrology</a:t>
            </a:r>
            <a:endParaRPr lang="en-US" sz="16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845812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2806353" y="304800"/>
            <a:ext cx="2634054" cy="338554"/>
          </a:xfrm>
          <a:prstGeom prst="rect">
            <a:avLst/>
          </a:prstGeom>
          <a:noFill/>
        </p:spPr>
        <p:txBody>
          <a:bodyPr vert="horz" wrap="none" rtlCol="0">
            <a:spAutoFit/>
          </a:bodyPr>
          <a:lstStyle/>
          <a:p>
            <a:pPr algn="ctr" eaLnBrk="1" fontAlgn="auto" hangingPunct="1">
              <a:spcBef>
                <a:spcPts val="0"/>
              </a:spcBef>
              <a:spcAft>
                <a:spcPts val="0"/>
              </a:spcAft>
            </a:pPr>
            <a:r>
              <a:rPr lang="en-US" sz="1600" dirty="0" smtClean="0">
                <a:solidFill>
                  <a:prstClr val="black"/>
                </a:solidFill>
                <a:latin typeface="Arial"/>
              </a:rPr>
              <a:t>Falling Head </a:t>
            </a:r>
            <a:r>
              <a:rPr lang="en-US" sz="1600" dirty="0" err="1" smtClean="0">
                <a:solidFill>
                  <a:prstClr val="black"/>
                </a:solidFill>
                <a:latin typeface="Arial"/>
              </a:rPr>
              <a:t>Permeameter</a:t>
            </a:r>
            <a:endParaRPr lang="en-US" sz="1600" dirty="0">
              <a:solidFill>
                <a:prstClr val="black"/>
              </a:solidFill>
              <a:latin typeface="Arial"/>
            </a:endParaRPr>
          </a:p>
        </p:txBody>
      </p:sp>
      <p:sp>
        <p:nvSpPr>
          <p:cNvPr id="8" name="TextBox 7"/>
          <p:cNvSpPr txBox="1"/>
          <p:nvPr/>
        </p:nvSpPr>
        <p:spPr>
          <a:xfrm>
            <a:off x="-31630" y="6488668"/>
            <a:ext cx="5309017" cy="338554"/>
          </a:xfrm>
          <a:prstGeom prst="rect">
            <a:avLst/>
          </a:prstGeom>
          <a:noFill/>
        </p:spPr>
        <p:txBody>
          <a:bodyPr wrap="none" rtlCol="0">
            <a:spAutoFit/>
          </a:bodyPr>
          <a:lstStyle/>
          <a:p>
            <a:r>
              <a:rPr lang="en-US" sz="1600" dirty="0" smtClean="0">
                <a:solidFill>
                  <a:schemeClr val="bg1">
                    <a:lumMod val="50000"/>
                  </a:schemeClr>
                </a:solidFill>
                <a:latin typeface="Arial" pitchFamily="34" charset="0"/>
                <a:cs typeface="Arial" pitchFamily="34" charset="0"/>
              </a:rPr>
              <a:t>From Mays, 2011, Ground and Surface Water Hydrology</a:t>
            </a:r>
            <a:endParaRPr lang="en-US" sz="1600" dirty="0">
              <a:solidFill>
                <a:schemeClr val="bg1">
                  <a:lumMod val="50000"/>
                </a:schemeClr>
              </a:solidFill>
              <a:latin typeface="Arial" pitchFamily="34" charset="0"/>
              <a:cs typeface="Arial" pitchFamily="34" charset="0"/>
            </a:endParaRPr>
          </a:p>
        </p:txBody>
      </p:sp>
      <p:grpSp>
        <p:nvGrpSpPr>
          <p:cNvPr id="13" name="Group 12"/>
          <p:cNvGrpSpPr/>
          <p:nvPr/>
        </p:nvGrpSpPr>
        <p:grpSpPr>
          <a:xfrm>
            <a:off x="-152400" y="603097"/>
            <a:ext cx="4559060" cy="4715088"/>
            <a:chOff x="427764" y="838200"/>
            <a:chExt cx="3921387" cy="4115602"/>
          </a:xfrm>
        </p:grpSpPr>
        <p:pic>
          <p:nvPicPr>
            <p:cNvPr id="2" name="Picture 1" descr="fig_03_05.jpg"/>
            <p:cNvPicPr>
              <a:picLocks noChangeAspect="1"/>
            </p:cNvPicPr>
            <p:nvPr>
              <p:custDataLst>
                <p:tags r:id="rId2"/>
              </p:custDataLst>
            </p:nvPr>
          </p:nvPicPr>
          <p:blipFill rotWithShape="1">
            <a:blip r:embed="rId4" cstate="print"/>
            <a:srcRect l="34938" r="-74"/>
            <a:stretch/>
          </p:blipFill>
          <p:spPr>
            <a:xfrm>
              <a:off x="838200" y="1219200"/>
              <a:ext cx="3510951" cy="3734602"/>
            </a:xfrm>
            <a:prstGeom prst="rect">
              <a:avLst/>
            </a:prstGeom>
          </p:spPr>
        </p:pic>
        <p:sp>
          <p:nvSpPr>
            <p:cNvPr id="4" name="Rectangle 3"/>
            <p:cNvSpPr/>
            <p:nvPr/>
          </p:nvSpPr>
          <p:spPr>
            <a:xfrm>
              <a:off x="427764" y="838200"/>
              <a:ext cx="2010636" cy="17531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08556" y="3352800"/>
              <a:ext cx="105844" cy="1034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1905000" y="3384881"/>
              <a:ext cx="1066800" cy="25097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4724400" y="1371600"/>
            <a:ext cx="4149378" cy="3416320"/>
          </a:xfrm>
          <a:prstGeom prst="rect">
            <a:avLst/>
          </a:prstGeom>
          <a:noFill/>
        </p:spPr>
        <p:txBody>
          <a:bodyPr wrap="square" rtlCol="0">
            <a:spAutoFit/>
          </a:bodyPr>
          <a:lstStyle/>
          <a:p>
            <a:r>
              <a:rPr lang="en-US" dirty="0" smtClean="0">
                <a:latin typeface="Arial" pitchFamily="34" charset="0"/>
                <a:cs typeface="Arial" pitchFamily="34" charset="0"/>
              </a:rPr>
              <a:t>A 20-cm long sample of </a:t>
            </a:r>
            <a:r>
              <a:rPr lang="en-US" dirty="0" err="1" smtClean="0">
                <a:latin typeface="Arial" pitchFamily="34" charset="0"/>
                <a:cs typeface="Arial" pitchFamily="34" charset="0"/>
              </a:rPr>
              <a:t>silty</a:t>
            </a:r>
            <a:r>
              <a:rPr lang="en-US" dirty="0" smtClean="0">
                <a:latin typeface="Arial" pitchFamily="34" charset="0"/>
                <a:cs typeface="Arial" pitchFamily="34" charset="0"/>
              </a:rPr>
              <a:t> fine sand with diameter of 10 cm is tested.  The falling head tube has a diameter of 3 cm and the initial head is 8 cm.  Over a period of 8 </a:t>
            </a:r>
            <a:r>
              <a:rPr lang="en-US" dirty="0" err="1" smtClean="0">
                <a:latin typeface="Arial" pitchFamily="34" charset="0"/>
                <a:cs typeface="Arial" pitchFamily="34" charset="0"/>
              </a:rPr>
              <a:t>hr</a:t>
            </a:r>
            <a:r>
              <a:rPr lang="en-US" dirty="0" smtClean="0">
                <a:latin typeface="Arial" pitchFamily="34" charset="0"/>
                <a:cs typeface="Arial" pitchFamily="34" charset="0"/>
              </a:rPr>
              <a:t>, the head in the tube falls to 1 cm.  Estimate the hydraulic conductivity.</a:t>
            </a:r>
            <a:endParaRPr lang="en-US" dirty="0">
              <a:latin typeface="Arial" pitchFamily="34" charset="0"/>
              <a:cs typeface="Arial" pitchFamily="34" charset="0"/>
            </a:endParaRPr>
          </a:p>
        </p:txBody>
      </p:sp>
    </p:spTree>
    <p:extLst>
      <p:ext uri="{BB962C8B-B14F-4D97-AF65-F5344CB8AC3E}">
        <p14:creationId xmlns:p14="http://schemas.microsoft.com/office/powerpoint/2010/main" val="6425097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IW_TYPE_IMAGE" val="TextBox 2"/>
</p:tagLst>
</file>

<file path=ppt/tags/tag10.xml><?xml version="1.0" encoding="utf-8"?>
<p:tagLst xmlns:a="http://schemas.openxmlformats.org/drawingml/2006/main" xmlns:r="http://schemas.openxmlformats.org/officeDocument/2006/relationships" xmlns:p="http://schemas.openxmlformats.org/presentationml/2006/main">
  <p:tag name="IIW_TYPE_CAPTION" val="Picture 1"/>
</p:tagLst>
</file>

<file path=ppt/tags/tag2.xml><?xml version="1.0" encoding="utf-8"?>
<p:tagLst xmlns:a="http://schemas.openxmlformats.org/drawingml/2006/main" xmlns:r="http://schemas.openxmlformats.org/officeDocument/2006/relationships" xmlns:p="http://schemas.openxmlformats.org/presentationml/2006/main">
  <p:tag name="IIW_TYPE_CAPTION" val="Picture 1"/>
</p:tagLst>
</file>

<file path=ppt/tags/tag3.xml><?xml version="1.0" encoding="utf-8"?>
<p:tagLst xmlns:a="http://schemas.openxmlformats.org/drawingml/2006/main" xmlns:r="http://schemas.openxmlformats.org/officeDocument/2006/relationships" xmlns:p="http://schemas.openxmlformats.org/presentationml/2006/main">
  <p:tag name="IIW_TYPE_IMAGE" val="TextBox 2"/>
</p:tagLst>
</file>

<file path=ppt/tags/tag4.xml><?xml version="1.0" encoding="utf-8"?>
<p:tagLst xmlns:a="http://schemas.openxmlformats.org/drawingml/2006/main" xmlns:r="http://schemas.openxmlformats.org/officeDocument/2006/relationships" xmlns:p="http://schemas.openxmlformats.org/presentationml/2006/main">
  <p:tag name="IIW_TYPE_CAPTION" val="Picture 1"/>
</p:tagLst>
</file>

<file path=ppt/tags/tag5.xml><?xml version="1.0" encoding="utf-8"?>
<p:tagLst xmlns:a="http://schemas.openxmlformats.org/drawingml/2006/main" xmlns:r="http://schemas.openxmlformats.org/officeDocument/2006/relationships" xmlns:p="http://schemas.openxmlformats.org/presentationml/2006/main">
  <p:tag name="IIW_TYPE_CAPTION" val="Picture 1"/>
</p:tagLst>
</file>

<file path=ppt/tags/tag6.xml><?xml version="1.0" encoding="utf-8"?>
<p:tagLst xmlns:a="http://schemas.openxmlformats.org/drawingml/2006/main" xmlns:r="http://schemas.openxmlformats.org/officeDocument/2006/relationships" xmlns:p="http://schemas.openxmlformats.org/presentationml/2006/main">
  <p:tag name="IIW_TYPE_IMAGE" val="TextBox 2"/>
</p:tagLst>
</file>

<file path=ppt/tags/tag7.xml><?xml version="1.0" encoding="utf-8"?>
<p:tagLst xmlns:a="http://schemas.openxmlformats.org/drawingml/2006/main" xmlns:r="http://schemas.openxmlformats.org/officeDocument/2006/relationships" xmlns:p="http://schemas.openxmlformats.org/presentationml/2006/main">
  <p:tag name="IIW_TYPE_CAPTION" val="Picture 1"/>
</p:tagLst>
</file>

<file path=ppt/tags/tag8.xml><?xml version="1.0" encoding="utf-8"?>
<p:tagLst xmlns:a="http://schemas.openxmlformats.org/drawingml/2006/main" xmlns:r="http://schemas.openxmlformats.org/officeDocument/2006/relationships" xmlns:p="http://schemas.openxmlformats.org/presentationml/2006/main">
  <p:tag name="IIW_TYPE_IMAGE" val="TextBox 2"/>
</p:tagLst>
</file>

<file path=ppt/tags/tag9.xml><?xml version="1.0" encoding="utf-8"?>
<p:tagLst xmlns:a="http://schemas.openxmlformats.org/drawingml/2006/main" xmlns:r="http://schemas.openxmlformats.org/officeDocument/2006/relationships" xmlns:p="http://schemas.openxmlformats.org/presentationml/2006/main">
  <p:tag name="IIW_TYPE_IMAGE" val="TextBox 2"/>
</p:tagLst>
</file>

<file path=ppt/theme/theme1.xml><?xml version="1.0" encoding="utf-8"?>
<a:theme xmlns:a="http://schemas.openxmlformats.org/drawingml/2006/main" name="Blank Presentation">
  <a:themeElements>
    <a:clrScheme name="Custom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99"/>
      </a:hlink>
      <a:folHlink>
        <a:srgbClr val="333399"/>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ank Presentation">
  <a:themeElements>
    <a:clrScheme name="Custom 1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lg" len="lg"/>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lg" len="lg"/>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X:Templates:Presentations:Designs:Lightbar</Template>
  <TotalTime>1235</TotalTime>
  <Words>348</Words>
  <Application>Microsoft Office PowerPoint</Application>
  <PresentationFormat>On-screen Show (4:3)</PresentationFormat>
  <Paragraphs>35</Paragraphs>
  <Slides>10</Slides>
  <Notes>0</Notes>
  <HiddenSlides>0</HiddenSlides>
  <MMClips>0</MMClips>
  <ScaleCrop>false</ScaleCrop>
  <HeadingPairs>
    <vt:vector size="8" baseType="variant">
      <vt:variant>
        <vt:lpstr>Fonts Used</vt:lpstr>
      </vt:variant>
      <vt:variant>
        <vt:i4>8</vt:i4>
      </vt:variant>
      <vt:variant>
        <vt:lpstr>Theme</vt:lpstr>
      </vt:variant>
      <vt:variant>
        <vt:i4>3</vt:i4>
      </vt:variant>
      <vt:variant>
        <vt:lpstr>Embedded OLE Servers</vt:lpstr>
      </vt:variant>
      <vt:variant>
        <vt:i4>2</vt:i4>
      </vt:variant>
      <vt:variant>
        <vt:lpstr>Slide Titles</vt:lpstr>
      </vt:variant>
      <vt:variant>
        <vt:i4>10</vt:i4>
      </vt:variant>
    </vt:vector>
  </HeadingPairs>
  <TitlesOfParts>
    <vt:vector size="23" baseType="lpstr">
      <vt:lpstr>Arial</vt:lpstr>
      <vt:lpstr>Calibri</vt:lpstr>
      <vt:lpstr>Cambria Math</vt:lpstr>
      <vt:lpstr>Comic Sans MS</vt:lpstr>
      <vt:lpstr>Garamond</vt:lpstr>
      <vt:lpstr>Rockwell Extra Bold</vt:lpstr>
      <vt:lpstr>Times</vt:lpstr>
      <vt:lpstr>Times New Roman</vt:lpstr>
      <vt:lpstr>Blank Presentation</vt:lpstr>
      <vt:lpstr>2_Blank Presentation</vt:lpstr>
      <vt:lpstr>Office Theme</vt:lpstr>
      <vt:lpstr>Equation</vt:lpstr>
      <vt:lpstr>Picture</vt:lpstr>
      <vt:lpstr>Groundwater movement</vt:lpstr>
      <vt:lpstr>PowerPoint Presentation</vt:lpstr>
      <vt:lpstr>PowerPoint Presentation</vt:lpstr>
      <vt:lpstr>PowerPoint Presentation</vt:lpstr>
      <vt:lpstr>Water Viscosity at different temperatures</vt:lpstr>
      <vt:lpstr>PowerPoint Presentation</vt:lpstr>
      <vt:lpstr>PowerPoint Presentation</vt:lpstr>
      <vt:lpstr>PowerPoint Presentation</vt:lpstr>
      <vt:lpstr>PowerPoint Presentation</vt:lpstr>
      <vt:lpstr>PowerPoint Presentation</vt:lpstr>
    </vt:vector>
  </TitlesOfParts>
  <Company>Utah Water Research Laboratory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 McKee</dc:creator>
  <cp:lastModifiedBy>David Tarboton</cp:lastModifiedBy>
  <cp:revision>119</cp:revision>
  <cp:lastPrinted>2014-01-22T02:36:41Z</cp:lastPrinted>
  <dcterms:created xsi:type="dcterms:W3CDTF">2002-08-26T02:30:48Z</dcterms:created>
  <dcterms:modified xsi:type="dcterms:W3CDTF">2014-01-22T02:39:39Z</dcterms:modified>
</cp:coreProperties>
</file>