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13" r:id="rId2"/>
  </p:sldMasterIdLst>
  <p:notesMasterIdLst>
    <p:notesMasterId r:id="rId9"/>
  </p:notesMasterIdLst>
  <p:handoutMasterIdLst>
    <p:handoutMasterId r:id="rId10"/>
  </p:handoutMasterIdLst>
  <p:sldIdLst>
    <p:sldId id="315" r:id="rId3"/>
    <p:sldId id="316" r:id="rId4"/>
    <p:sldId id="317" r:id="rId5"/>
    <p:sldId id="318" r:id="rId6"/>
    <p:sldId id="314" r:id="rId7"/>
    <p:sldId id="320" r:id="rId8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/>
    <p:restoredTop sz="90929"/>
  </p:normalViewPr>
  <p:slideViewPr>
    <p:cSldViewPr snapToGrid="0">
      <p:cViewPr varScale="1">
        <p:scale>
          <a:sx n="110" d="100"/>
          <a:sy n="110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90" y="-50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831" y="0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36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831" y="8839036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426" y="0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523" y="4420315"/>
            <a:ext cx="5146881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29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426" y="8840629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02FA-5905-4897-B9A6-4873DB3F1B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ADF6-3C88-48B8-8C89-81B77C7FB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80FA-F1A8-47F2-913F-67B99C1D9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D898-F567-4DD8-ACA6-3C31FE1611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B604-6233-4AFE-824C-3726C2C354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4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C2F368-D177-4CFF-8B14-A5C50829E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3B61-4283-4122-9AD4-28F848305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3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8055-3DE2-418E-87DE-F99434952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2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704F-C475-4227-99AF-36010BF6F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D467-4DB6-49B3-915B-1AEB0EB67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5A018-1B82-4F9C-8F8C-C87B05B22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A1C4-0FC5-436F-96F7-99FE999EB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3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AEB4517-88A3-4501-87B1-899E20F3E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2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geology.utah.gov/online/ofr/ofr-57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Groundwater vocabulary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5533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7387" y="43411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307" y="33505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1675" y="3581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590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8244" y="15262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Groundwater vocabulary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5533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5021" y="2514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3066" y="15262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021" y="3352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3823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914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1193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501586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Schematic block diagram showing ground-water conditions in Cache Valley, Utah (from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Kariya</a:t>
            </a:r>
            <a:r>
              <a:rPr lang="en-US" dirty="0">
                <a:latin typeface="Arial" pitchFamily="34" charset="0"/>
                <a:cs typeface="Arial" pitchFamily="34" charset="0"/>
              </a:rPr>
              <a:t> and others, 1994, from http://geology.utah.gov/online/mp/mp02-08/mp02-08txt.pdf).</a:t>
            </a:r>
          </a:p>
        </p:txBody>
      </p:sp>
    </p:spTree>
    <p:extLst>
      <p:ext uri="{BB962C8B-B14F-4D97-AF65-F5344CB8AC3E}">
        <p14:creationId xmlns:p14="http://schemas.microsoft.com/office/powerpoint/2010/main" val="82419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130"/>
            <a:ext cx="4648200" cy="64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06198"/>
            <a:ext cx="4572834" cy="540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519446"/>
            <a:ext cx="726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UGS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Open-File Report 579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geology.utah.gov/online/ofr/ofr-579.pdf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5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3_0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362200" y="609600"/>
            <a:ext cx="4270248" cy="4063033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83757" y="4901138"/>
            <a:ext cx="797955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Darcy’s experiment: Pressure distribution and head loss in flow through a sand column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3_0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" y="609600"/>
            <a:ext cx="3880398" cy="36921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495800" y="422699"/>
            <a:ext cx="4343400" cy="50167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latin typeface="Arial"/>
              </a:rPr>
              <a:t>The figure shows a sample from an unconfined aquifer.  L=50 cm, Diameter = 6 cm.  The sample is tested for 3 min under constant head difference of 16.3 cm.  </a:t>
            </a:r>
            <a:r>
              <a:rPr lang="en-US" sz="2000" smtClean="0">
                <a:latin typeface="Arial"/>
              </a:rPr>
              <a:t>45.2 cm</a:t>
            </a:r>
            <a:r>
              <a:rPr lang="en-US" sz="2000" baseline="30000" smtClean="0">
                <a:latin typeface="Arial"/>
              </a:rPr>
              <a:t>3</a:t>
            </a:r>
            <a:r>
              <a:rPr lang="en-US" sz="2000" smtClean="0">
                <a:latin typeface="Arial"/>
              </a:rPr>
              <a:t> </a:t>
            </a:r>
            <a:r>
              <a:rPr lang="en-US" sz="2000" dirty="0" smtClean="0">
                <a:latin typeface="Arial"/>
              </a:rPr>
              <a:t>of water is collected at the outlet.</a:t>
            </a:r>
          </a:p>
          <a:p>
            <a:endParaRPr lang="en-US" sz="2000" dirty="0">
              <a:latin typeface="Arial"/>
            </a:endParaRPr>
          </a:p>
          <a:p>
            <a:r>
              <a:rPr lang="en-US" sz="2000" dirty="0" smtClean="0">
                <a:latin typeface="Arial"/>
              </a:rPr>
              <a:t>Determine the hydraulic conductivity of the sample</a:t>
            </a:r>
          </a:p>
          <a:p>
            <a:endParaRPr lang="en-US" sz="2000" dirty="0" smtClean="0">
              <a:latin typeface="Arial"/>
            </a:endParaRPr>
          </a:p>
          <a:p>
            <a:r>
              <a:rPr lang="en-US" sz="2000" dirty="0" smtClean="0">
                <a:latin typeface="Arial"/>
              </a:rPr>
              <a:t>Determine the average interstitial velocity assuming a porosity of 0.3</a:t>
            </a:r>
          </a:p>
          <a:p>
            <a:endParaRPr lang="en-US" sz="2000" dirty="0">
              <a:latin typeface="Arial"/>
            </a:endParaRPr>
          </a:p>
          <a:p>
            <a:r>
              <a:rPr lang="en-US" sz="2000" dirty="0" smtClean="0">
                <a:latin typeface="Arial"/>
              </a:rPr>
              <a:t>Determine the Reynolds number assuming an effective grain size (d</a:t>
            </a:r>
            <a:r>
              <a:rPr lang="en-US" sz="2000" baseline="-25000" dirty="0" smtClean="0">
                <a:latin typeface="Arial"/>
              </a:rPr>
              <a:t>10</a:t>
            </a:r>
            <a:r>
              <a:rPr lang="en-US" sz="2000" dirty="0" smtClean="0">
                <a:latin typeface="Arial"/>
              </a:rPr>
              <a:t>) of 0.037 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heme/theme1.xml><?xml version="1.0" encoding="utf-8"?>
<a:theme xmlns:a="http://schemas.openxmlformats.org/drawingml/2006/main" name="Blank Presentation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1204</TotalTime>
  <Words>175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Comic Sans MS</vt:lpstr>
      <vt:lpstr>Rockwell Extra Bold</vt:lpstr>
      <vt:lpstr>Times</vt:lpstr>
      <vt:lpstr>Times New Roman</vt:lpstr>
      <vt:lpstr>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Water Research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116</cp:revision>
  <cp:lastPrinted>2014-01-17T04:54:04Z</cp:lastPrinted>
  <dcterms:created xsi:type="dcterms:W3CDTF">2002-08-26T02:30:48Z</dcterms:created>
  <dcterms:modified xsi:type="dcterms:W3CDTF">2014-01-22T02:07:27Z</dcterms:modified>
</cp:coreProperties>
</file>