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03" r:id="rId1"/>
    <p:sldMasterId id="2147484019" r:id="rId2"/>
  </p:sldMasterIdLst>
  <p:notesMasterIdLst>
    <p:notesMasterId r:id="rId13"/>
  </p:notesMasterIdLst>
  <p:handoutMasterIdLst>
    <p:handoutMasterId r:id="rId14"/>
  </p:handoutMasterIdLst>
  <p:sldIdLst>
    <p:sldId id="381" r:id="rId3"/>
    <p:sldId id="412" r:id="rId4"/>
    <p:sldId id="382" r:id="rId5"/>
    <p:sldId id="384" r:id="rId6"/>
    <p:sldId id="385" r:id="rId7"/>
    <p:sldId id="386" r:id="rId8"/>
    <p:sldId id="387" r:id="rId9"/>
    <p:sldId id="388" r:id="rId10"/>
    <p:sldId id="389" r:id="rId11"/>
    <p:sldId id="390" r:id="rId12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126" autoAdjust="0"/>
    <p:restoredTop sz="90947" autoAdjust="0"/>
  </p:normalViewPr>
  <p:slideViewPr>
    <p:cSldViewPr>
      <p:cViewPr varScale="1">
        <p:scale>
          <a:sx n="100" d="100"/>
          <a:sy n="100" d="100"/>
        </p:scale>
        <p:origin x="9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00" cy="465296"/>
          </a:xfrm>
          <a:prstGeom prst="rect">
            <a:avLst/>
          </a:prstGeom>
        </p:spPr>
        <p:txBody>
          <a:bodyPr vert="horz" lIns="93870" tIns="46934" rIns="93870" bIns="46934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830" y="0"/>
            <a:ext cx="3042500" cy="465296"/>
          </a:xfrm>
          <a:prstGeom prst="rect">
            <a:avLst/>
          </a:prstGeom>
        </p:spPr>
        <p:txBody>
          <a:bodyPr vert="horz" lIns="93870" tIns="46934" rIns="93870" bIns="46934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36"/>
            <a:ext cx="3042500" cy="465296"/>
          </a:xfrm>
          <a:prstGeom prst="rect">
            <a:avLst/>
          </a:prstGeom>
        </p:spPr>
        <p:txBody>
          <a:bodyPr vert="horz" lIns="93870" tIns="46934" rIns="93870" bIns="46934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830" y="8839036"/>
            <a:ext cx="3042500" cy="465296"/>
          </a:xfrm>
          <a:prstGeom prst="rect">
            <a:avLst/>
          </a:prstGeom>
        </p:spPr>
        <p:txBody>
          <a:bodyPr vert="horz" lIns="93870" tIns="46934" rIns="93870" bIns="46934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4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428" y="0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523" y="4420315"/>
            <a:ext cx="5146881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0629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428" y="8840629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3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169459-B7AE-43DC-B170-9279A750E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1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94B6-1283-43D9-AED4-02646626D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34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34980-82CD-4509-879D-38E02E70F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40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81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9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1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4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8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0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F139F-3B7C-40BE-BBF8-F97D605E5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00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25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9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7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F2F89-2094-4D59-9CF6-33BAF2780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5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5880-7A62-4EE3-A305-155C6FD85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348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685C4-0E4F-415D-81A2-791B4AAEB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90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4625-1D14-497B-B0AF-2298A4E85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888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265F9-AA8C-423C-8F39-844D47549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06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A388-930B-4051-8C67-CD33B8AB8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73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2A84-946B-4720-A1B5-328FE509D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19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8E49FB-1E22-4ACC-AC77-CFCBCEE25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905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2/17/2014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7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dsc.nws.noaa.gov/hdsc/pfds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ws.noaa.gov/oh/hdsc/glossar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dsc.nws.noaa.gov/hdsc/pfds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.noaa.gov/oh/hdsc/PF_documents/Atlas2_Volume5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.noaa.gov/oh/hdsc/PF_documents/Atlas2_Volume5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NOAA </a:t>
            </a:r>
            <a:r>
              <a:rPr lang="en-US" dirty="0" err="1" smtClean="0"/>
              <a:t>Hydrometeorological</a:t>
            </a:r>
            <a:r>
              <a:rPr lang="en-US" dirty="0" smtClean="0"/>
              <a:t> Design Studies Center</a:t>
            </a:r>
            <a:br>
              <a:rPr lang="en-US" dirty="0" smtClean="0"/>
            </a:br>
            <a:r>
              <a:rPr lang="en-US" sz="2800" dirty="0" smtClean="0"/>
              <a:t>Precipitation Frequency Data Server (PFDS)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16878"/>
            <a:ext cx="7772400" cy="13597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hlinkClick r:id="rId3"/>
              </a:rPr>
              <a:t>http://hdsc.nws.noaa.gov/hdsc/pfds/</a:t>
            </a:r>
            <a:r>
              <a:rPr lang="en-US" sz="2400" dirty="0" smtClean="0"/>
              <a:t> </a:t>
            </a:r>
          </a:p>
          <a:p>
            <a:pPr algn="ctr">
              <a:buNone/>
            </a:pPr>
            <a:r>
              <a:rPr lang="en-US" sz="2400" dirty="0" smtClean="0"/>
              <a:t>The standard source for design storm data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CEE 3430 – 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  <a:r>
              <a:rPr lang="en-US"/>
              <a:t> </a:t>
            </a:r>
            <a:fld id="{AB75F671-6E97-4446-8269-406EA3FD3B74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174" y="2895600"/>
            <a:ext cx="30748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5" cstate="print"/>
          <a:srcRect l="2381" t="21223" r="10847" b="8561"/>
          <a:stretch>
            <a:fillRect/>
          </a:stretch>
        </p:blipFill>
        <p:spPr bwMode="auto">
          <a:xfrm>
            <a:off x="5996064" y="4516243"/>
            <a:ext cx="3147936" cy="234175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80365"/>
            <a:ext cx="6137180" cy="387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257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The atmosphere is the major link between oceans and continents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The hydrologic cycle is shaped by conditions in the atmosphere with precipitation as the major input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Precipitation due to atmospheric moisture, lifting, cooling, condensation, release of latent heat, instability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Precipitation variability is summarized statistically in intensity-duration-frequency curves used for design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Spatial averaging methods are used to calculate precipitation over </a:t>
            </a:r>
            <a:r>
              <a:rPr lang="en-US" smtClean="0">
                <a:latin typeface="Arial" charset="0"/>
                <a:cs typeface="Arial" charset="0"/>
              </a:rPr>
              <a:t>a watershed</a:t>
            </a:r>
            <a:endParaRPr 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52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33" y="6394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Terminology used in Precipitation Frequency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727546"/>
            <a:ext cx="5135044" cy="3886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Duration (T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).  The </a:t>
            </a:r>
            <a:r>
              <a:rPr lang="en-US" sz="1600" dirty="0"/>
              <a:t>interval over which precipitation occurs.</a:t>
            </a:r>
          </a:p>
          <a:p>
            <a:r>
              <a:rPr lang="en-US" sz="1600" dirty="0" smtClean="0"/>
              <a:t>Intensity (</a:t>
            </a:r>
            <a:r>
              <a:rPr lang="en-US" sz="1600" dirty="0" err="1" smtClean="0"/>
              <a:t>i</a:t>
            </a:r>
            <a:r>
              <a:rPr lang="en-US" sz="1600" dirty="0" smtClean="0"/>
              <a:t>).  </a:t>
            </a:r>
            <a:r>
              <a:rPr lang="en-US" sz="1600" dirty="0"/>
              <a:t>The average precipitation rate over a specified duration</a:t>
            </a:r>
          </a:p>
          <a:p>
            <a:r>
              <a:rPr lang="en-US" sz="1600" dirty="0" smtClean="0"/>
              <a:t>Depth (D).  </a:t>
            </a:r>
            <a:r>
              <a:rPr lang="en-US" sz="1600" dirty="0"/>
              <a:t>The total precipitation over a specified duration</a:t>
            </a:r>
          </a:p>
          <a:p>
            <a:r>
              <a:rPr lang="en-US" sz="1600" dirty="0" err="1"/>
              <a:t>Exceedance</a:t>
            </a:r>
            <a:r>
              <a:rPr lang="en-US" sz="1600" dirty="0"/>
              <a:t> </a:t>
            </a:r>
            <a:r>
              <a:rPr lang="en-US" sz="1600" dirty="0" smtClean="0"/>
              <a:t>probability (P). The </a:t>
            </a:r>
            <a:r>
              <a:rPr lang="en-US" sz="1600" dirty="0"/>
              <a:t>probability associated with exceeding a given amount in any given </a:t>
            </a:r>
            <a:r>
              <a:rPr lang="en-US" sz="1600" dirty="0" smtClean="0"/>
              <a:t>period (usually year) once </a:t>
            </a:r>
            <a:r>
              <a:rPr lang="en-US" sz="1600" dirty="0"/>
              <a:t>or more than </a:t>
            </a:r>
            <a:r>
              <a:rPr lang="en-US" sz="1600" dirty="0" smtClean="0"/>
              <a:t>once. </a:t>
            </a:r>
            <a:endParaRPr lang="en-US" sz="1600" dirty="0"/>
          </a:p>
          <a:p>
            <a:r>
              <a:rPr lang="en-US" sz="1600" dirty="0" smtClean="0"/>
              <a:t>Recurrence interval or Return period (T).  </a:t>
            </a:r>
            <a:r>
              <a:rPr lang="en-US" sz="1600" dirty="0"/>
              <a:t>The average interval between </a:t>
            </a:r>
            <a:r>
              <a:rPr lang="en-US" sz="1600" dirty="0" smtClean="0"/>
              <a:t>events of a set magnitude, </a:t>
            </a:r>
            <a:r>
              <a:rPr lang="en-US" sz="1600" dirty="0"/>
              <a:t>evaluated as the inverse of the </a:t>
            </a:r>
            <a:r>
              <a:rPr lang="en-US" sz="1600" dirty="0" err="1"/>
              <a:t>exceedence</a:t>
            </a:r>
            <a:r>
              <a:rPr lang="en-US" sz="1600" dirty="0"/>
              <a:t> </a:t>
            </a:r>
            <a:r>
              <a:rPr lang="en-US" sz="1600" dirty="0" smtClean="0"/>
              <a:t>probability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50 year return period event has a </a:t>
            </a:r>
            <a:r>
              <a:rPr lang="en-US" sz="1600" dirty="0" smtClean="0"/>
              <a:t>1/50 = 0.02 probability of being exceeded in any one year</a:t>
            </a:r>
          </a:p>
          <a:p>
            <a:r>
              <a:rPr lang="en-US" sz="1600" dirty="0" smtClean="0"/>
              <a:t>Frequency. </a:t>
            </a:r>
            <a:r>
              <a:rPr lang="en-US" sz="1600" dirty="0"/>
              <a:t>General term for specifying the average recurrence interval or annual </a:t>
            </a:r>
            <a:r>
              <a:rPr lang="en-US" sz="1600" dirty="0" err="1"/>
              <a:t>exceedance</a:t>
            </a:r>
            <a:r>
              <a:rPr lang="en-US" sz="1600" dirty="0"/>
              <a:t> </a:t>
            </a:r>
            <a:r>
              <a:rPr lang="en-US" sz="1600" dirty="0" smtClean="0"/>
              <a:t>probability.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2971800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943600" y="1371600"/>
            <a:ext cx="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10325" y="2362200"/>
            <a:ext cx="1286339" cy="600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1000" y="2981326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21057" y="198508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10325" y="2085975"/>
            <a:ext cx="1286339" cy="876300"/>
          </a:xfrm>
          <a:custGeom>
            <a:avLst/>
            <a:gdLst>
              <a:gd name="connsiteX0" fmla="*/ 0 w 1286339"/>
              <a:gd name="connsiteY0" fmla="*/ 876300 h 876300"/>
              <a:gd name="connsiteX1" fmla="*/ 9525 w 1286339"/>
              <a:gd name="connsiteY1" fmla="*/ 828675 h 876300"/>
              <a:gd name="connsiteX2" fmla="*/ 28575 w 1286339"/>
              <a:gd name="connsiteY2" fmla="*/ 800100 h 876300"/>
              <a:gd name="connsiteX3" fmla="*/ 38100 w 1286339"/>
              <a:gd name="connsiteY3" fmla="*/ 771525 h 876300"/>
              <a:gd name="connsiteX4" fmla="*/ 47625 w 1286339"/>
              <a:gd name="connsiteY4" fmla="*/ 695325 h 876300"/>
              <a:gd name="connsiteX5" fmla="*/ 57150 w 1286339"/>
              <a:gd name="connsiteY5" fmla="*/ 647700 h 876300"/>
              <a:gd name="connsiteX6" fmla="*/ 66675 w 1286339"/>
              <a:gd name="connsiteY6" fmla="*/ 228600 h 876300"/>
              <a:gd name="connsiteX7" fmla="*/ 85725 w 1286339"/>
              <a:gd name="connsiteY7" fmla="*/ 171450 h 876300"/>
              <a:gd name="connsiteX8" fmla="*/ 95250 w 1286339"/>
              <a:gd name="connsiteY8" fmla="*/ 142875 h 876300"/>
              <a:gd name="connsiteX9" fmla="*/ 123825 w 1286339"/>
              <a:gd name="connsiteY9" fmla="*/ 114300 h 876300"/>
              <a:gd name="connsiteX10" fmla="*/ 171450 w 1286339"/>
              <a:gd name="connsiteY10" fmla="*/ 66675 h 876300"/>
              <a:gd name="connsiteX11" fmla="*/ 190500 w 1286339"/>
              <a:gd name="connsiteY11" fmla="*/ 95250 h 876300"/>
              <a:gd name="connsiteX12" fmla="*/ 209550 w 1286339"/>
              <a:gd name="connsiteY12" fmla="*/ 152400 h 876300"/>
              <a:gd name="connsiteX13" fmla="*/ 247650 w 1286339"/>
              <a:gd name="connsiteY13" fmla="*/ 209550 h 876300"/>
              <a:gd name="connsiteX14" fmla="*/ 266700 w 1286339"/>
              <a:gd name="connsiteY14" fmla="*/ 266700 h 876300"/>
              <a:gd name="connsiteX15" fmla="*/ 276225 w 1286339"/>
              <a:gd name="connsiteY15" fmla="*/ 295275 h 876300"/>
              <a:gd name="connsiteX16" fmla="*/ 304800 w 1286339"/>
              <a:gd name="connsiteY16" fmla="*/ 304800 h 876300"/>
              <a:gd name="connsiteX17" fmla="*/ 361950 w 1286339"/>
              <a:gd name="connsiteY17" fmla="*/ 285750 h 876300"/>
              <a:gd name="connsiteX18" fmla="*/ 438150 w 1286339"/>
              <a:gd name="connsiteY18" fmla="*/ 171450 h 876300"/>
              <a:gd name="connsiteX19" fmla="*/ 457200 w 1286339"/>
              <a:gd name="connsiteY19" fmla="*/ 142875 h 876300"/>
              <a:gd name="connsiteX20" fmla="*/ 476250 w 1286339"/>
              <a:gd name="connsiteY20" fmla="*/ 85725 h 876300"/>
              <a:gd name="connsiteX21" fmla="*/ 542925 w 1286339"/>
              <a:gd name="connsiteY21" fmla="*/ 0 h 876300"/>
              <a:gd name="connsiteX22" fmla="*/ 628650 w 1286339"/>
              <a:gd name="connsiteY22" fmla="*/ 19050 h 876300"/>
              <a:gd name="connsiteX23" fmla="*/ 666750 w 1286339"/>
              <a:gd name="connsiteY23" fmla="*/ 104775 h 876300"/>
              <a:gd name="connsiteX24" fmla="*/ 676275 w 1286339"/>
              <a:gd name="connsiteY24" fmla="*/ 133350 h 876300"/>
              <a:gd name="connsiteX25" fmla="*/ 685800 w 1286339"/>
              <a:gd name="connsiteY25" fmla="*/ 161925 h 876300"/>
              <a:gd name="connsiteX26" fmla="*/ 723900 w 1286339"/>
              <a:gd name="connsiteY26" fmla="*/ 219075 h 876300"/>
              <a:gd name="connsiteX27" fmla="*/ 742950 w 1286339"/>
              <a:gd name="connsiteY27" fmla="*/ 247650 h 876300"/>
              <a:gd name="connsiteX28" fmla="*/ 771525 w 1286339"/>
              <a:gd name="connsiteY28" fmla="*/ 257175 h 876300"/>
              <a:gd name="connsiteX29" fmla="*/ 942975 w 1286339"/>
              <a:gd name="connsiteY29" fmla="*/ 228600 h 876300"/>
              <a:gd name="connsiteX30" fmla="*/ 971550 w 1286339"/>
              <a:gd name="connsiteY30" fmla="*/ 200025 h 876300"/>
              <a:gd name="connsiteX31" fmla="*/ 1000125 w 1286339"/>
              <a:gd name="connsiteY31" fmla="*/ 142875 h 876300"/>
              <a:gd name="connsiteX32" fmla="*/ 1047750 w 1286339"/>
              <a:gd name="connsiteY32" fmla="*/ 228600 h 876300"/>
              <a:gd name="connsiteX33" fmla="*/ 1066800 w 1286339"/>
              <a:gd name="connsiteY33" fmla="*/ 257175 h 876300"/>
              <a:gd name="connsiteX34" fmla="*/ 1085850 w 1286339"/>
              <a:gd name="connsiteY34" fmla="*/ 314325 h 876300"/>
              <a:gd name="connsiteX35" fmla="*/ 1104900 w 1286339"/>
              <a:gd name="connsiteY35" fmla="*/ 371475 h 876300"/>
              <a:gd name="connsiteX36" fmla="*/ 1133475 w 1286339"/>
              <a:gd name="connsiteY36" fmla="*/ 457200 h 876300"/>
              <a:gd name="connsiteX37" fmla="*/ 1143000 w 1286339"/>
              <a:gd name="connsiteY37" fmla="*/ 485775 h 876300"/>
              <a:gd name="connsiteX38" fmla="*/ 1209675 w 1286339"/>
              <a:gd name="connsiteY38" fmla="*/ 571500 h 876300"/>
              <a:gd name="connsiteX39" fmla="*/ 1238250 w 1286339"/>
              <a:gd name="connsiteY39" fmla="*/ 561975 h 876300"/>
              <a:gd name="connsiteX40" fmla="*/ 1266825 w 1286339"/>
              <a:gd name="connsiteY40" fmla="*/ 571500 h 876300"/>
              <a:gd name="connsiteX41" fmla="*/ 1276350 w 1286339"/>
              <a:gd name="connsiteY41" fmla="*/ 609600 h 876300"/>
              <a:gd name="connsiteX42" fmla="*/ 1285875 w 1286339"/>
              <a:gd name="connsiteY42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86339" h="876300">
                <a:moveTo>
                  <a:pt x="0" y="876300"/>
                </a:moveTo>
                <a:cubicBezTo>
                  <a:pt x="3175" y="860425"/>
                  <a:pt x="3841" y="843834"/>
                  <a:pt x="9525" y="828675"/>
                </a:cubicBezTo>
                <a:cubicBezTo>
                  <a:pt x="13545" y="817956"/>
                  <a:pt x="23455" y="810339"/>
                  <a:pt x="28575" y="800100"/>
                </a:cubicBezTo>
                <a:cubicBezTo>
                  <a:pt x="33065" y="791120"/>
                  <a:pt x="34925" y="781050"/>
                  <a:pt x="38100" y="771525"/>
                </a:cubicBezTo>
                <a:cubicBezTo>
                  <a:pt x="41275" y="746125"/>
                  <a:pt x="43733" y="720625"/>
                  <a:pt x="47625" y="695325"/>
                </a:cubicBezTo>
                <a:cubicBezTo>
                  <a:pt x="50087" y="679324"/>
                  <a:pt x="56490" y="663876"/>
                  <a:pt x="57150" y="647700"/>
                </a:cubicBezTo>
                <a:cubicBezTo>
                  <a:pt x="62849" y="508080"/>
                  <a:pt x="58306" y="368085"/>
                  <a:pt x="66675" y="228600"/>
                </a:cubicBezTo>
                <a:cubicBezTo>
                  <a:pt x="67878" y="208556"/>
                  <a:pt x="79375" y="190500"/>
                  <a:pt x="85725" y="171450"/>
                </a:cubicBezTo>
                <a:cubicBezTo>
                  <a:pt x="88900" y="161925"/>
                  <a:pt x="88150" y="149975"/>
                  <a:pt x="95250" y="142875"/>
                </a:cubicBezTo>
                <a:cubicBezTo>
                  <a:pt x="104775" y="133350"/>
                  <a:pt x="115201" y="124648"/>
                  <a:pt x="123825" y="114300"/>
                </a:cubicBezTo>
                <a:cubicBezTo>
                  <a:pt x="163512" y="66675"/>
                  <a:pt x="119063" y="101600"/>
                  <a:pt x="171450" y="66675"/>
                </a:cubicBezTo>
                <a:cubicBezTo>
                  <a:pt x="177800" y="76200"/>
                  <a:pt x="185851" y="84789"/>
                  <a:pt x="190500" y="95250"/>
                </a:cubicBezTo>
                <a:cubicBezTo>
                  <a:pt x="198655" y="113600"/>
                  <a:pt x="198411" y="135692"/>
                  <a:pt x="209550" y="152400"/>
                </a:cubicBezTo>
                <a:cubicBezTo>
                  <a:pt x="222250" y="171450"/>
                  <a:pt x="240410" y="187830"/>
                  <a:pt x="247650" y="209550"/>
                </a:cubicBezTo>
                <a:lnTo>
                  <a:pt x="266700" y="266700"/>
                </a:lnTo>
                <a:cubicBezTo>
                  <a:pt x="269875" y="276225"/>
                  <a:pt x="266700" y="292100"/>
                  <a:pt x="276225" y="295275"/>
                </a:cubicBezTo>
                <a:lnTo>
                  <a:pt x="304800" y="304800"/>
                </a:lnTo>
                <a:cubicBezTo>
                  <a:pt x="323850" y="298450"/>
                  <a:pt x="350811" y="302458"/>
                  <a:pt x="361950" y="285750"/>
                </a:cubicBezTo>
                <a:lnTo>
                  <a:pt x="438150" y="171450"/>
                </a:lnTo>
                <a:cubicBezTo>
                  <a:pt x="444500" y="161925"/>
                  <a:pt x="453580" y="153735"/>
                  <a:pt x="457200" y="142875"/>
                </a:cubicBezTo>
                <a:cubicBezTo>
                  <a:pt x="463550" y="123825"/>
                  <a:pt x="465111" y="102433"/>
                  <a:pt x="476250" y="85725"/>
                </a:cubicBezTo>
                <a:cubicBezTo>
                  <a:pt x="521822" y="17367"/>
                  <a:pt x="498161" y="44764"/>
                  <a:pt x="542925" y="0"/>
                </a:cubicBezTo>
                <a:cubicBezTo>
                  <a:pt x="571500" y="6350"/>
                  <a:pt x="602002" y="6937"/>
                  <a:pt x="628650" y="19050"/>
                </a:cubicBezTo>
                <a:cubicBezTo>
                  <a:pt x="646440" y="27136"/>
                  <a:pt x="665829" y="102012"/>
                  <a:pt x="666750" y="104775"/>
                </a:cubicBezTo>
                <a:lnTo>
                  <a:pt x="676275" y="133350"/>
                </a:lnTo>
                <a:cubicBezTo>
                  <a:pt x="679450" y="142875"/>
                  <a:pt x="680231" y="153571"/>
                  <a:pt x="685800" y="161925"/>
                </a:cubicBezTo>
                <a:lnTo>
                  <a:pt x="723900" y="219075"/>
                </a:lnTo>
                <a:cubicBezTo>
                  <a:pt x="730250" y="228600"/>
                  <a:pt x="732090" y="244030"/>
                  <a:pt x="742950" y="247650"/>
                </a:cubicBezTo>
                <a:lnTo>
                  <a:pt x="771525" y="257175"/>
                </a:lnTo>
                <a:cubicBezTo>
                  <a:pt x="863924" y="251015"/>
                  <a:pt x="889531" y="273137"/>
                  <a:pt x="942975" y="228600"/>
                </a:cubicBezTo>
                <a:cubicBezTo>
                  <a:pt x="953323" y="219976"/>
                  <a:pt x="962025" y="209550"/>
                  <a:pt x="971550" y="200025"/>
                </a:cubicBezTo>
                <a:cubicBezTo>
                  <a:pt x="972356" y="197606"/>
                  <a:pt x="989574" y="137599"/>
                  <a:pt x="1000125" y="142875"/>
                </a:cubicBezTo>
                <a:cubicBezTo>
                  <a:pt x="1040168" y="162897"/>
                  <a:pt x="1032575" y="198250"/>
                  <a:pt x="1047750" y="228600"/>
                </a:cubicBezTo>
                <a:cubicBezTo>
                  <a:pt x="1052870" y="238839"/>
                  <a:pt x="1062151" y="246714"/>
                  <a:pt x="1066800" y="257175"/>
                </a:cubicBezTo>
                <a:cubicBezTo>
                  <a:pt x="1074955" y="275525"/>
                  <a:pt x="1079500" y="295275"/>
                  <a:pt x="1085850" y="314325"/>
                </a:cubicBezTo>
                <a:lnTo>
                  <a:pt x="1104900" y="371475"/>
                </a:lnTo>
                <a:lnTo>
                  <a:pt x="1133475" y="457200"/>
                </a:lnTo>
                <a:lnTo>
                  <a:pt x="1143000" y="485775"/>
                </a:lnTo>
                <a:cubicBezTo>
                  <a:pt x="1153651" y="592284"/>
                  <a:pt x="1121532" y="591087"/>
                  <a:pt x="1209675" y="571500"/>
                </a:cubicBezTo>
                <a:cubicBezTo>
                  <a:pt x="1219476" y="569322"/>
                  <a:pt x="1228725" y="565150"/>
                  <a:pt x="1238250" y="561975"/>
                </a:cubicBezTo>
                <a:cubicBezTo>
                  <a:pt x="1247775" y="565150"/>
                  <a:pt x="1260553" y="563660"/>
                  <a:pt x="1266825" y="571500"/>
                </a:cubicBezTo>
                <a:cubicBezTo>
                  <a:pt x="1275003" y="581722"/>
                  <a:pt x="1274820" y="596599"/>
                  <a:pt x="1276350" y="609600"/>
                </a:cubicBezTo>
                <a:cubicBezTo>
                  <a:pt x="1289528" y="721610"/>
                  <a:pt x="1285875" y="760249"/>
                  <a:pt x="1285875" y="8763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10325" y="3200400"/>
            <a:ext cx="128633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49752" y="32004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4202" y="240312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882563" y="2359967"/>
            <a:ext cx="1" cy="62135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14970" y="1596331"/>
            <a:ext cx="120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092767" y="1978968"/>
            <a:ext cx="451033" cy="61183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68531" y="3872984"/>
                <a:ext cx="24171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31" y="3872984"/>
                <a:ext cx="241713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67" r="-377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68531" y="4516992"/>
                <a:ext cx="1185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31" y="4516992"/>
                <a:ext cx="118545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128" r="-512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724267" y="6170036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www.nws.noaa.gov/oh/hdsc/glossary.html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4" y="4969538"/>
            <a:ext cx="768168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Annual </a:t>
            </a:r>
            <a:r>
              <a:rPr lang="en-US" sz="1600">
                <a:solidFill>
                  <a:prstClr val="black"/>
                </a:solidFill>
                <a:latin typeface="Calibri"/>
              </a:rPr>
              <a:t>maximum </a:t>
            </a:r>
            <a:r>
              <a:rPr lang="en-US" sz="1600" smtClean="0">
                <a:solidFill>
                  <a:prstClr val="black"/>
                </a:solidFill>
                <a:latin typeface="Calibri"/>
              </a:rPr>
              <a:t>series (AMS).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Time series of the largest amounts in a continuous period (usually year).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Partial duration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series (PDS).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Time series that includes all amounts above a pre-defined threshold regardless of year; it can include more than one event in any particular year. </a:t>
            </a:r>
          </a:p>
        </p:txBody>
      </p:sp>
    </p:spTree>
    <p:extLst>
      <p:ext uri="{BB962C8B-B14F-4D97-AF65-F5344CB8AC3E}">
        <p14:creationId xmlns:p14="http://schemas.microsoft.com/office/powerpoint/2010/main" val="5845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r>
              <a:rPr lang="en-US" dirty="0" smtClean="0"/>
              <a:t>Example – Design Rainfall for Logan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r>
              <a:rPr lang="en-US" dirty="0" smtClean="0"/>
              <a:t>What amount of rain in Logan in a 6 hr period is a 100 yr storm</a:t>
            </a:r>
          </a:p>
          <a:p>
            <a:r>
              <a:rPr lang="en-US" dirty="0" smtClean="0"/>
              <a:t>What amount of rain in Logan in a 1 hr period is a 100 year storm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49530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hlinkClick r:id="rId3"/>
              </a:rPr>
              <a:t>http://hdsc.nws.noaa.gov/hdsc/pfds/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27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7861" r="31185" b="16141"/>
          <a:stretch/>
        </p:blipFill>
        <p:spPr bwMode="auto">
          <a:xfrm>
            <a:off x="0" y="0"/>
            <a:ext cx="9147243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562600" y="3000374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62600" y="38100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NOAA Atlas 14 (for Utah)</a:t>
            </a:r>
            <a:endParaRPr lang="en-US" dirty="0"/>
          </a:p>
        </p:txBody>
      </p:sp>
      <p:pic>
        <p:nvPicPr>
          <p:cNvPr id="208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48001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4572000" y="2438400"/>
            <a:ext cx="23622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3581400"/>
            <a:ext cx="1828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7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From NOAA Atlas 2 </a:t>
            </a:r>
            <a:r>
              <a:rPr lang="en-US" sz="2000" dirty="0" smtClean="0">
                <a:hlinkClick r:id="rId3"/>
              </a:rPr>
              <a:t>http://www.nws.noaa.gov/oh/hdsc/PF_documents/Atlas2_Volume5.pdf</a:t>
            </a:r>
            <a:r>
              <a:rPr lang="en-US" sz="2000" dirty="0" smtClean="0"/>
              <a:t> </a:t>
            </a:r>
            <a:endParaRPr lang="en-US" sz="3600" dirty="0"/>
          </a:p>
        </p:txBody>
      </p:sp>
      <p:pic>
        <p:nvPicPr>
          <p:cNvPr id="209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20019" y="1600200"/>
            <a:ext cx="59039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780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From NOAA Atlas 2 </a:t>
            </a:r>
            <a:r>
              <a:rPr lang="en-US" sz="2000" dirty="0" smtClean="0">
                <a:hlinkClick r:id="rId3"/>
              </a:rPr>
              <a:t>http://www.nws.noaa.gov/oh/hdsc/PF_documents/Atlas2_Volume5.pdf</a:t>
            </a:r>
            <a:r>
              <a:rPr lang="en-US" sz="2000" dirty="0" smtClean="0"/>
              <a:t> </a:t>
            </a:r>
            <a:endParaRPr lang="en-US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33728" y="1600200"/>
            <a:ext cx="68765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54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295400" y="238780"/>
            <a:ext cx="644265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Example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14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Tabulated are the data  from a storm within a 23,300 ha basin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90550" y="1905000"/>
          <a:ext cx="4648202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42"/>
                <a:gridCol w="510180"/>
                <a:gridCol w="510180"/>
                <a:gridCol w="510180"/>
                <a:gridCol w="510180"/>
                <a:gridCol w="510180"/>
                <a:gridCol w="510180"/>
                <a:gridCol w="5101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Interval of isohyets (cm)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2-4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4-6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6-8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8-10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10-12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12-14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Enclosed area (ha x 1000)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4.1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075" y="29718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Determine the average depth of precipitation within the basin</a:t>
            </a:r>
          </a:p>
          <a:p>
            <a:pPr marL="457200" indent="-457200">
              <a:buFontTx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the depth-area relationship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3276600"/>
            <a:ext cx="3646397" cy="279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9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295400" y="238780"/>
            <a:ext cx="644265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Example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14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Consider a rainfall event having a 5-min cumulative rainfall record given below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5800" y="1974176"/>
          <a:ext cx="6019799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671"/>
                <a:gridCol w="541792"/>
                <a:gridCol w="541792"/>
                <a:gridCol w="541792"/>
                <a:gridCol w="541792"/>
                <a:gridCol w="541792"/>
                <a:gridCol w="541792"/>
                <a:gridCol w="541792"/>
                <a:gridCol w="541792"/>
                <a:gridCol w="541792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 (min)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Cumulative  rainfall (mm)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074" y="2971800"/>
            <a:ext cx="6410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is the duration of the entire rainfall event</a:t>
            </a:r>
          </a:p>
          <a:p>
            <a:pPr marL="457200" indent="-457200">
              <a:buFontTx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is the total amount of rainfall</a:t>
            </a:r>
          </a:p>
          <a:p>
            <a:pPr marL="457200" indent="-457200">
              <a:buFontTx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Find the rainfall hyetograph with 10 min time steps (in mm/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hr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Tx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Find the maximum 10-min and 20-min average rainfall intensities (mm/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hr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)for this event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1473</TotalTime>
  <Words>495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Times</vt:lpstr>
      <vt:lpstr>Times New Roman</vt:lpstr>
      <vt:lpstr>1_Default Design</vt:lpstr>
      <vt:lpstr>Office Theme</vt:lpstr>
      <vt:lpstr>NOAA Hydrometeorological Design Studies Center Precipitation Frequency Data Server (PFDS)</vt:lpstr>
      <vt:lpstr>Terminology used in Precipitation Frequency Analysis</vt:lpstr>
      <vt:lpstr>Example – Design Rainfall for Logan</vt:lpstr>
      <vt:lpstr>PowerPoint Presentation</vt:lpstr>
      <vt:lpstr>From NOAA Atlas 14 (for Utah)</vt:lpstr>
      <vt:lpstr>From NOAA Atlas 2 http://www.nws.noaa.gov/oh/hdsc/PF_documents/Atlas2_Volume5.pdf </vt:lpstr>
      <vt:lpstr>From NOAA Atlas 2 http://www.nws.noaa.gov/oh/hdsc/PF_documents/Atlas2_Volume5.pdf </vt:lpstr>
      <vt:lpstr>PowerPoint Presentation</vt:lpstr>
      <vt:lpstr>PowerPoint Presentation</vt:lpstr>
      <vt:lpstr>Summary</vt:lpstr>
    </vt:vector>
  </TitlesOfParts>
  <Company>Utah Water Research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139</cp:revision>
  <cp:lastPrinted>2014-02-14T05:52:13Z</cp:lastPrinted>
  <dcterms:created xsi:type="dcterms:W3CDTF">2002-08-26T02:30:48Z</dcterms:created>
  <dcterms:modified xsi:type="dcterms:W3CDTF">2014-02-18T04:55:10Z</dcterms:modified>
</cp:coreProperties>
</file>