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6" r:id="rId2"/>
    <p:sldId id="300" r:id="rId3"/>
    <p:sldId id="303" r:id="rId4"/>
    <p:sldId id="304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81" autoAdjust="0"/>
    <p:restoredTop sz="92230" autoAdjust="0"/>
  </p:normalViewPr>
  <p:slideViewPr>
    <p:cSldViewPr snapToGrid="0">
      <p:cViewPr varScale="1">
        <p:scale>
          <a:sx n="101" d="100"/>
          <a:sy n="101" d="100"/>
        </p:scale>
        <p:origin x="11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DD5F-F4FE-459E-A15C-DBD2DBC15CF8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39BB3-D4C3-4710-81FA-3F3A1A66C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1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9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3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4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4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52FA-32D5-494C-988D-87DF357A937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18C4B-668D-436B-8740-BB1C6B08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4700"/>
            <a:ext cx="54006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Learning Objectives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 hydrograph into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baseflow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and direct runoff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Use direct runoff to </a:t>
            </a:r>
            <a:r>
              <a:rPr lang="en-US" b="1" dirty="0" smtClean="0">
                <a:solidFill>
                  <a:srgbClr val="0070C0"/>
                </a:solidFill>
              </a:rPr>
              <a:t>determine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total rainfall excess </a:t>
            </a:r>
          </a:p>
          <a:p>
            <a:r>
              <a:rPr lang="en-US" b="1" dirty="0" smtClean="0"/>
              <a:t>Determine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the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φ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index from rainfall and total rainfall excess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Determine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the rainfall excess hyetograph 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Hydrologic Losses, Rainfall Excess, </a:t>
            </a:r>
            <a:r>
              <a:rPr lang="en-US" sz="3200" dirty="0" err="1" smtClean="0"/>
              <a:t>Baseflow</a:t>
            </a:r>
            <a:r>
              <a:rPr lang="en-US" sz="3200" dirty="0" smtClean="0"/>
              <a:t> Separation, Abstractions – The </a:t>
            </a:r>
            <a:r>
              <a:rPr lang="el-GR" sz="3200" dirty="0" smtClean="0"/>
              <a:t>φ</a:t>
            </a:r>
            <a:r>
              <a:rPr lang="en-US" sz="3200" dirty="0" smtClean="0"/>
              <a:t>-Index</a:t>
            </a:r>
            <a:br>
              <a:rPr lang="en-US" sz="3200" dirty="0" smtClean="0"/>
            </a:br>
            <a:r>
              <a:rPr lang="en-US" sz="3200" dirty="0" smtClean="0"/>
              <a:t>Mays section 8.2</a:t>
            </a:r>
            <a:endParaRPr lang="en-US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2390775"/>
            <a:ext cx="2057400" cy="2343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Hydrologic Losses, Rainfall Excess, </a:t>
            </a:r>
            <a:r>
              <a:rPr lang="en-US" sz="3200" dirty="0" err="1" smtClean="0"/>
              <a:t>Baseflow</a:t>
            </a:r>
            <a:r>
              <a:rPr lang="en-US" sz="3200" dirty="0" smtClean="0"/>
              <a:t> Separation, Abstractions – The </a:t>
            </a:r>
            <a:r>
              <a:rPr lang="el-GR" sz="3200" dirty="0" smtClean="0"/>
              <a:t>φ</a:t>
            </a:r>
            <a:r>
              <a:rPr lang="en-US" sz="3200" dirty="0" smtClean="0"/>
              <a:t>-Index</a:t>
            </a: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33375" y="1935071"/>
            <a:ext cx="3838575" cy="2401851"/>
            <a:chOff x="561975" y="2143125"/>
            <a:chExt cx="4267200" cy="2670048"/>
          </a:xfrm>
        </p:grpSpPr>
        <p:pic>
          <p:nvPicPr>
            <p:cNvPr id="9" name="Picture 8" descr="fig_08_08.jp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4" cstate="print"/>
            <a:stretch>
              <a:fillRect/>
            </a:stretch>
          </p:blipFill>
          <p:spPr>
            <a:xfrm>
              <a:off x="561975" y="2143125"/>
              <a:ext cx="4267200" cy="267004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3648075" y="2743198"/>
              <a:ext cx="645318" cy="1076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62275" y="2143125"/>
              <a:ext cx="1724025" cy="9429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Direct Runoff</a:t>
              </a:r>
              <a:endParaRPr lang="en-US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0" t="25000" r="23703" b="26485"/>
          <a:stretch>
            <a:fillRect/>
          </a:stretch>
        </p:blipFill>
        <p:spPr bwMode="auto">
          <a:xfrm>
            <a:off x="4618315" y="1935071"/>
            <a:ext cx="4152763" cy="289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75110" y="2020304"/>
            <a:ext cx="14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Runoff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2009775" y="2204970"/>
            <a:ext cx="965335" cy="754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9821" y="1565739"/>
            <a:ext cx="152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Rainfall Excess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72250" y="1935071"/>
            <a:ext cx="171658" cy="1023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0473" y="4581304"/>
            <a:ext cx="340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Baseflow</a:t>
            </a:r>
            <a:r>
              <a:rPr lang="en-US" dirty="0" smtClean="0"/>
              <a:t> Recession (section 8.2.1)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8650" y="5195018"/>
                <a:ext cx="2375971" cy="2893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5195018"/>
                <a:ext cx="2375971" cy="289310"/>
              </a:xfrm>
              <a:prstGeom prst="rect">
                <a:avLst/>
              </a:prstGeom>
              <a:blipFill rotWithShape="0">
                <a:blip r:embed="rId6"/>
                <a:stretch>
                  <a:fillRect l="-2821" t="-8333" r="-1795" b="-27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584679" y="5621130"/>
            <a:ext cx="1343025" cy="1208295"/>
            <a:chOff x="584679" y="5621130"/>
            <a:chExt cx="1343025" cy="1208295"/>
          </a:xfrm>
        </p:grpSpPr>
        <p:pic>
          <p:nvPicPr>
            <p:cNvPr id="26" name="Picture 25" descr="fig_08_08.jp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/>
            <a:srcRect l="58575" r="6438" b="60767"/>
            <a:stretch/>
          </p:blipFill>
          <p:spPr>
            <a:xfrm>
              <a:off x="584679" y="5621130"/>
              <a:ext cx="1343025" cy="942321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775442" y="6345319"/>
              <a:ext cx="580498" cy="4841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864839" y="5612985"/>
            <a:ext cx="244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 runoff above this recession line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30467" y="4820756"/>
            <a:ext cx="3640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l-GR" dirty="0"/>
              <a:t>φ</a:t>
            </a:r>
            <a:r>
              <a:rPr lang="en-US" dirty="0"/>
              <a:t>-Index </a:t>
            </a:r>
            <a:r>
              <a:rPr lang="en-US" dirty="0" smtClean="0"/>
              <a:t>is the rate of abstractions that results in </a:t>
            </a:r>
          </a:p>
          <a:p>
            <a:r>
              <a:rPr lang="en-US" dirty="0" smtClean="0"/>
              <a:t>Rainfall Excess Volume = Direct Runoff Volume </a:t>
            </a:r>
          </a:p>
          <a:p>
            <a:endParaRPr lang="en-US" dirty="0"/>
          </a:p>
          <a:p>
            <a:r>
              <a:rPr lang="en-US" dirty="0" smtClean="0"/>
              <a:t>An approximation of infiltration rate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09487" y="4204570"/>
            <a:ext cx="103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Baseflow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 flipV="1">
            <a:off x="2352675" y="3963622"/>
            <a:ext cx="756812" cy="42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08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  Problem 8.2.3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60" y="1483389"/>
            <a:ext cx="4833965" cy="42065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8325" y="3048000"/>
            <a:ext cx="3051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determine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volume of </a:t>
            </a:r>
            <a:r>
              <a:rPr lang="en-US" dirty="0" err="1" smtClean="0"/>
              <a:t>Baseflow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the volume of direct runoff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76500" y="2390775"/>
            <a:ext cx="476250" cy="3238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8.2.3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04800" y="990600"/>
            <a:ext cx="8839200" cy="5724525"/>
            <a:chOff x="304800" y="990600"/>
            <a:chExt cx="8839200" cy="572452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6916516"/>
                </p:ext>
              </p:extLst>
            </p:nvPr>
          </p:nvGraphicFramePr>
          <p:xfrm>
            <a:off x="304800" y="990600"/>
            <a:ext cx="7934325" cy="572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Worksheet" r:id="rId4" imgW="7934347" imgH="5724499" progId="Excel.Sheet.12">
                    <p:embed/>
                  </p:oleObj>
                </mc:Choice>
                <mc:Fallback>
                  <p:oleObj name="Worksheet" r:id="rId4" imgW="7934347" imgH="5724499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04800" y="990600"/>
                          <a:ext cx="7934325" cy="5724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4953000" y="4572000"/>
              <a:ext cx="243840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3" idx="1"/>
            </p:cNvCxnSpPr>
            <p:nvPr/>
          </p:nvCxnSpPr>
          <p:spPr>
            <a:xfrm flipH="1">
              <a:off x="6096000" y="4110335"/>
              <a:ext cx="838200" cy="61406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19600" y="3172968"/>
              <a:ext cx="16002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7016" y="1201485"/>
              <a:ext cx="4407789" cy="2567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934200" y="3648670"/>
              <a:ext cx="220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End of direct runoff and beginning of </a:t>
              </a:r>
              <a:r>
                <a:rPr lang="en-US" dirty="0" err="1" smtClean="0"/>
                <a:t>baseflow</a:t>
              </a:r>
              <a:r>
                <a:rPr lang="en-US" dirty="0" smtClean="0"/>
                <a:t> recession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6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8.2.1 </a:t>
            </a:r>
            <a:r>
              <a:rPr lang="el-GR" dirty="0"/>
              <a:t>φ</a:t>
            </a:r>
            <a:r>
              <a:rPr lang="en-US" dirty="0"/>
              <a:t>-Index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4850" y="4042291"/>
            <a:ext cx="362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Changed to be a bit more interesting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71942" y="1394759"/>
            <a:ext cx="7538634" cy="2462866"/>
            <a:chOff x="871942" y="1394759"/>
            <a:chExt cx="7538634" cy="24628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22384"/>
            <a:stretch/>
          </p:blipFill>
          <p:spPr>
            <a:xfrm>
              <a:off x="871942" y="1579425"/>
              <a:ext cx="7538634" cy="22782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929395" y="1394759"/>
              <a:ext cx="76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</a:rPr>
                <a:t>1.2 ha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079211" y="1800225"/>
              <a:ext cx="454939" cy="1905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227576" y="3006209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42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265676" y="3352623"/>
              <a:ext cx="287399" cy="229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0" t="25000" r="23703" b="26485"/>
          <a:stretch>
            <a:fillRect/>
          </a:stretch>
        </p:blipFill>
        <p:spPr bwMode="auto">
          <a:xfrm>
            <a:off x="4751665" y="4201935"/>
            <a:ext cx="3658911" cy="255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265822" y="4042291"/>
            <a:ext cx="1346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Rainfall Excess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064134" y="4411623"/>
            <a:ext cx="1096914" cy="66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Box 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2992</TotalTime>
  <Words>146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Worksheet</vt:lpstr>
      <vt:lpstr>Hydrologic Losses, Rainfall Excess, Baseflow Separation, Abstractions – The φ-Index Mays section 8.2</vt:lpstr>
      <vt:lpstr>Hydrologic Losses, Rainfall Excess, Baseflow Separation, Abstractions – The φ-Index</vt:lpstr>
      <vt:lpstr>Example.  Problem 8.2.3</vt:lpstr>
      <vt:lpstr>Problem 8.2.3</vt:lpstr>
      <vt:lpstr>Example 8.2.1 φ-Index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Infiltration and unsaturated flow (Mays p 310-321)</dc:title>
  <dc:creator>David Tarboton</dc:creator>
  <cp:lastModifiedBy>David Tarboton</cp:lastModifiedBy>
  <cp:revision>84</cp:revision>
  <dcterms:created xsi:type="dcterms:W3CDTF">2014-02-21T13:28:00Z</dcterms:created>
  <dcterms:modified xsi:type="dcterms:W3CDTF">2014-02-28T08:05:43Z</dcterms:modified>
</cp:coreProperties>
</file>