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59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2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2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2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8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4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8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8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8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9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4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5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E9746-BD8A-4264-88B2-7B7B418F2B1B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3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261571"/>
              </p:ext>
            </p:extLst>
          </p:nvPr>
        </p:nvGraphicFramePr>
        <p:xfrm>
          <a:off x="304800" y="990600"/>
          <a:ext cx="7934325" cy="5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7934347" imgH="5724499" progId="Excel.Sheet.12">
                  <p:embed/>
                </p:oleObj>
              </mc:Choice>
              <mc:Fallback>
                <p:oleObj name="Worksheet" r:id="rId3" imgW="7934347" imgH="57244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990600"/>
                        <a:ext cx="7934325" cy="572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8.2.3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953000" y="4572000"/>
            <a:ext cx="24384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3" idx="1"/>
          </p:cNvCxnSpPr>
          <p:nvPr/>
        </p:nvCxnSpPr>
        <p:spPr>
          <a:xfrm flipH="1">
            <a:off x="6096000" y="4110335"/>
            <a:ext cx="838200" cy="614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419600" y="3172968"/>
            <a:ext cx="16002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016" y="1201485"/>
            <a:ext cx="4407789" cy="2567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934200" y="364867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 of direct runoff and beginning of </a:t>
            </a:r>
            <a:r>
              <a:rPr lang="en-US" dirty="0" err="1" smtClean="0"/>
              <a:t>baseflow</a:t>
            </a:r>
            <a:r>
              <a:rPr lang="en-US" dirty="0" smtClean="0"/>
              <a:t> recession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6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88638"/>
              </p:ext>
            </p:extLst>
          </p:nvPr>
        </p:nvGraphicFramePr>
        <p:xfrm>
          <a:off x="254318" y="2402396"/>
          <a:ext cx="884872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8848593" imgH="4171873" progId="Excel.Sheet.12">
                  <p:embed/>
                </p:oleObj>
              </mc:Choice>
              <mc:Fallback>
                <p:oleObj name="Worksheet" r:id="rId3" imgW="8848593" imgH="41718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318" y="2402396"/>
                        <a:ext cx="8848725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12464" cy="1143000"/>
          </a:xfrm>
        </p:spPr>
        <p:txBody>
          <a:bodyPr/>
          <a:lstStyle/>
          <a:p>
            <a:r>
              <a:rPr lang="en-US" dirty="0" smtClean="0"/>
              <a:t>Problem 8.2.4.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626864" y="5861304"/>
            <a:ext cx="310896" cy="251460"/>
          </a:xfrm>
          <a:custGeom>
            <a:avLst/>
            <a:gdLst>
              <a:gd name="connsiteX0" fmla="*/ 393192 w 393192"/>
              <a:gd name="connsiteY0" fmla="*/ 0 h 246888"/>
              <a:gd name="connsiteX1" fmla="*/ 393192 w 393192"/>
              <a:gd name="connsiteY1" fmla="*/ 246888 h 246888"/>
              <a:gd name="connsiteX2" fmla="*/ 0 w 393192"/>
              <a:gd name="connsiteY2" fmla="*/ 246888 h 24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192" h="246888">
                <a:moveTo>
                  <a:pt x="393192" y="0"/>
                </a:moveTo>
                <a:lnTo>
                  <a:pt x="393192" y="246888"/>
                </a:lnTo>
                <a:lnTo>
                  <a:pt x="0" y="246888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807" y="238887"/>
            <a:ext cx="4756023" cy="208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376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the </a:t>
            </a:r>
            <a:r>
              <a:rPr lang="en-US" dirty="0" smtClean="0">
                <a:sym typeface="Symbol"/>
              </a:rPr>
              <a:t> index and Excess Rainfall Hyetograph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738950"/>
              </p:ext>
            </p:extLst>
          </p:nvPr>
        </p:nvGraphicFramePr>
        <p:xfrm>
          <a:off x="1328738" y="1614488"/>
          <a:ext cx="6486525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3" imgW="6486612" imgH="3629102" progId="Excel.Sheet.12">
                  <p:embed/>
                </p:oleObj>
              </mc:Choice>
              <mc:Fallback>
                <p:oleObj name="Worksheet" r:id="rId3" imgW="6486612" imgH="36291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8738" y="1614488"/>
                        <a:ext cx="6486525" cy="362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900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81025"/>
            <a:ext cx="7772400" cy="178117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A D hour unit hydrograph is the characteristic response of a given watershed to a unit volume (e.g. 1 in or cm) of effective water input (usually rain) applied at a constant rate for D hours</a:t>
            </a:r>
            <a:endParaRPr lang="en-US" sz="2400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828800" y="2514600"/>
            <a:ext cx="6134100" cy="3016250"/>
          </a:xfrm>
          <a:prstGeom prst="rect">
            <a:avLst/>
          </a:prstGeom>
          <a:solidFill>
            <a:srgbClr val="EDD9B5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1828800" y="2495550"/>
            <a:ext cx="0" cy="30162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828800" y="5511800"/>
            <a:ext cx="61341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1828800" y="3519488"/>
            <a:ext cx="5721350" cy="1992312"/>
          </a:xfrm>
          <a:custGeom>
            <a:avLst/>
            <a:gdLst/>
            <a:ahLst/>
            <a:cxnLst>
              <a:cxn ang="0">
                <a:pos x="0" y="1046"/>
              </a:cxn>
              <a:cxn ang="0">
                <a:pos x="120" y="878"/>
              </a:cxn>
              <a:cxn ang="0">
                <a:pos x="204" y="734"/>
              </a:cxn>
              <a:cxn ang="0">
                <a:pos x="312" y="530"/>
              </a:cxn>
              <a:cxn ang="0">
                <a:pos x="360" y="374"/>
              </a:cxn>
              <a:cxn ang="0">
                <a:pos x="408" y="230"/>
              </a:cxn>
              <a:cxn ang="0">
                <a:pos x="492" y="98"/>
              </a:cxn>
              <a:cxn ang="0">
                <a:pos x="588" y="26"/>
              </a:cxn>
              <a:cxn ang="0">
                <a:pos x="720" y="14"/>
              </a:cxn>
              <a:cxn ang="0">
                <a:pos x="816" y="110"/>
              </a:cxn>
              <a:cxn ang="0">
                <a:pos x="876" y="194"/>
              </a:cxn>
              <a:cxn ang="0">
                <a:pos x="972" y="326"/>
              </a:cxn>
              <a:cxn ang="0">
                <a:pos x="1080" y="446"/>
              </a:cxn>
              <a:cxn ang="0">
                <a:pos x="1296" y="614"/>
              </a:cxn>
              <a:cxn ang="0">
                <a:pos x="1500" y="734"/>
              </a:cxn>
              <a:cxn ang="0">
                <a:pos x="1716" y="806"/>
              </a:cxn>
              <a:cxn ang="0">
                <a:pos x="2028" y="914"/>
              </a:cxn>
              <a:cxn ang="0">
                <a:pos x="2256" y="974"/>
              </a:cxn>
              <a:cxn ang="0">
                <a:pos x="2472" y="998"/>
              </a:cxn>
              <a:cxn ang="0">
                <a:pos x="2748" y="1034"/>
              </a:cxn>
              <a:cxn ang="0">
                <a:pos x="3000" y="1046"/>
              </a:cxn>
            </a:cxnLst>
            <a:rect l="0" t="0" r="r" b="b"/>
            <a:pathLst>
              <a:path w="3000" h="1046">
                <a:moveTo>
                  <a:pt x="0" y="1046"/>
                </a:moveTo>
                <a:cubicBezTo>
                  <a:pt x="43" y="988"/>
                  <a:pt x="86" y="930"/>
                  <a:pt x="120" y="878"/>
                </a:cubicBezTo>
                <a:cubicBezTo>
                  <a:pt x="154" y="826"/>
                  <a:pt x="172" y="792"/>
                  <a:pt x="204" y="734"/>
                </a:cubicBezTo>
                <a:cubicBezTo>
                  <a:pt x="236" y="676"/>
                  <a:pt x="286" y="590"/>
                  <a:pt x="312" y="530"/>
                </a:cubicBezTo>
                <a:cubicBezTo>
                  <a:pt x="338" y="470"/>
                  <a:pt x="344" y="424"/>
                  <a:pt x="360" y="374"/>
                </a:cubicBezTo>
                <a:cubicBezTo>
                  <a:pt x="376" y="324"/>
                  <a:pt x="386" y="276"/>
                  <a:pt x="408" y="230"/>
                </a:cubicBezTo>
                <a:cubicBezTo>
                  <a:pt x="430" y="184"/>
                  <a:pt x="462" y="132"/>
                  <a:pt x="492" y="98"/>
                </a:cubicBezTo>
                <a:cubicBezTo>
                  <a:pt x="522" y="64"/>
                  <a:pt x="550" y="40"/>
                  <a:pt x="588" y="26"/>
                </a:cubicBezTo>
                <a:cubicBezTo>
                  <a:pt x="626" y="12"/>
                  <a:pt x="682" y="0"/>
                  <a:pt x="720" y="14"/>
                </a:cubicBezTo>
                <a:cubicBezTo>
                  <a:pt x="758" y="28"/>
                  <a:pt x="790" y="80"/>
                  <a:pt x="816" y="110"/>
                </a:cubicBezTo>
                <a:cubicBezTo>
                  <a:pt x="842" y="140"/>
                  <a:pt x="850" y="158"/>
                  <a:pt x="876" y="194"/>
                </a:cubicBezTo>
                <a:cubicBezTo>
                  <a:pt x="902" y="230"/>
                  <a:pt x="938" y="284"/>
                  <a:pt x="972" y="326"/>
                </a:cubicBezTo>
                <a:cubicBezTo>
                  <a:pt x="1006" y="368"/>
                  <a:pt x="1026" y="398"/>
                  <a:pt x="1080" y="446"/>
                </a:cubicBezTo>
                <a:cubicBezTo>
                  <a:pt x="1134" y="494"/>
                  <a:pt x="1226" y="566"/>
                  <a:pt x="1296" y="614"/>
                </a:cubicBezTo>
                <a:cubicBezTo>
                  <a:pt x="1366" y="662"/>
                  <a:pt x="1430" y="702"/>
                  <a:pt x="1500" y="734"/>
                </a:cubicBezTo>
                <a:cubicBezTo>
                  <a:pt x="1570" y="766"/>
                  <a:pt x="1628" y="776"/>
                  <a:pt x="1716" y="806"/>
                </a:cubicBezTo>
                <a:cubicBezTo>
                  <a:pt x="1804" y="836"/>
                  <a:pt x="1938" y="886"/>
                  <a:pt x="2028" y="914"/>
                </a:cubicBezTo>
                <a:cubicBezTo>
                  <a:pt x="2118" y="942"/>
                  <a:pt x="2182" y="960"/>
                  <a:pt x="2256" y="974"/>
                </a:cubicBezTo>
                <a:cubicBezTo>
                  <a:pt x="2330" y="988"/>
                  <a:pt x="2390" y="988"/>
                  <a:pt x="2472" y="998"/>
                </a:cubicBezTo>
                <a:cubicBezTo>
                  <a:pt x="2554" y="1008"/>
                  <a:pt x="2660" y="1026"/>
                  <a:pt x="2748" y="1034"/>
                </a:cubicBezTo>
                <a:cubicBezTo>
                  <a:pt x="2836" y="1042"/>
                  <a:pt x="2958" y="1044"/>
                  <a:pt x="3000" y="1046"/>
                </a:cubicBezTo>
              </a:path>
            </a:pathLst>
          </a:custGeom>
          <a:solidFill>
            <a:srgbClr val="33CCCC"/>
          </a:solidFill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1828800" y="2514600"/>
            <a:ext cx="61341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828800" y="2514600"/>
            <a:ext cx="274638" cy="1279525"/>
          </a:xfrm>
          <a:prstGeom prst="rect">
            <a:avLst/>
          </a:prstGeom>
          <a:solidFill>
            <a:srgbClr val="FF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176463" y="2660650"/>
            <a:ext cx="243046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Runoff (mm/</a:t>
            </a:r>
            <a:r>
              <a:rPr lang="en-US" dirty="0" err="1">
                <a:latin typeface="Comic Sans MS" pitchFamily="66" charset="0"/>
              </a:rPr>
              <a:t>hr</a:t>
            </a:r>
            <a:r>
              <a:rPr lang="en-US" dirty="0">
                <a:latin typeface="Comic Sans MS" pitchFamily="66" charset="0"/>
              </a:rPr>
              <a:t>)</a:t>
            </a:r>
            <a:endParaRPr lang="en-US" b="1" dirty="0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373563" y="4306888"/>
            <a:ext cx="17986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Flow (m</a:t>
            </a:r>
            <a:r>
              <a:rPr lang="en-US" baseline="30000">
                <a:latin typeface="Comic Sans MS" pitchFamily="66" charset="0"/>
              </a:rPr>
              <a:t>3</a:t>
            </a:r>
            <a:r>
              <a:rPr lang="en-US">
                <a:latin typeface="Comic Sans MS" pitchFamily="66" charset="0"/>
              </a:rPr>
              <a:t>/s)</a:t>
            </a:r>
            <a:endParaRPr lang="en-US" b="1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267200" y="5619750"/>
            <a:ext cx="88106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Time</a:t>
            </a:r>
            <a:endParaRPr lang="en-US" b="1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 rot="-5387693">
            <a:off x="129381" y="3834607"/>
            <a:ext cx="248126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Runoff and Flow</a:t>
            </a:r>
            <a:endParaRPr lang="en-US" b="1"/>
          </a:p>
        </p:txBody>
      </p:sp>
      <p:sp>
        <p:nvSpPr>
          <p:cNvPr id="2" name="TextBox 1"/>
          <p:cNvSpPr txBox="1"/>
          <p:nvPr/>
        </p:nvSpPr>
        <p:spPr>
          <a:xfrm>
            <a:off x="507205" y="19050"/>
            <a:ext cx="8170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Recap of Unit Hydrograph basics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07205" y="6076949"/>
            <a:ext cx="8170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Superposition is used to determine the response to variable rainfall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31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8_10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790575" y="854585"/>
            <a:ext cx="2990850" cy="5497886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940897" y="307975"/>
            <a:ext cx="753603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Calculating a Hydrograph from a Unit 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Hydrograph and visa versa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971925" y="1063495"/>
                <a:ext cx="4781551" cy="2421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  <a:p>
                <a:r>
                  <a:rPr lang="en-US" sz="1800" dirty="0"/>
                  <a:t>...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𝑀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𝑀</m:t>
                          </m:r>
                          <m:r>
                            <a:rPr lang="en-US" sz="1800" i="1">
                              <a:latin typeface="Cambria Math"/>
                            </a:rPr>
                            <m:t>−1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𝑀</m:t>
                          </m:r>
                          <m:r>
                            <a:rPr lang="en-US" sz="1800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=0+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𝑀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𝑀</m:t>
                          </m:r>
                          <m:r>
                            <a:rPr lang="en-US" sz="1800" i="1">
                              <a:latin typeface="Cambria Math"/>
                            </a:rPr>
                            <m:t>−1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𝑀</m:t>
                          </m:r>
                          <m:r>
                            <a:rPr lang="en-US" sz="1800" i="1">
                              <a:latin typeface="Cambria Math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1800" dirty="0" smtClean="0"/>
              </a:p>
              <a:p>
                <a:r>
                  <a:rPr lang="en-US" sz="1800" dirty="0" smtClean="0"/>
                  <a:t>...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=0+</m:t>
                      </m:r>
                      <m:r>
                        <a:rPr lang="en-US" sz="1800" b="0" i="1" smtClean="0">
                          <a:latin typeface="Cambria Math"/>
                        </a:rPr>
                        <m:t>0</m:t>
                      </m:r>
                      <m:r>
                        <a:rPr lang="en-US" sz="1800" i="1">
                          <a:latin typeface="Cambria Math"/>
                        </a:rPr>
                        <m:t>+…</m:t>
                      </m:r>
                      <m:r>
                        <a:rPr lang="en-US" sz="1800" b="0" i="1" smtClean="0">
                          <a:latin typeface="Cambria Math"/>
                        </a:rPr>
                        <m:t>                                 </m:t>
                      </m:r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800" i="1">
                              <a:latin typeface="Cambria Math"/>
                            </a:rPr>
                            <m:t>𝑀</m:t>
                          </m:r>
                          <m:r>
                            <a:rPr lang="en-US" sz="1800" i="1">
                              <a:latin typeface="Cambria Math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925" y="1063495"/>
                <a:ext cx="4781551" cy="2421753"/>
              </a:xfrm>
              <a:prstGeom prst="rect">
                <a:avLst/>
              </a:prstGeom>
              <a:blipFill rotWithShape="1">
                <a:blip r:embed="rId5"/>
                <a:stretch>
                  <a:fillRect l="-1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971925" y="3501280"/>
                <a:ext cx="4572000" cy="4112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18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US" sz="18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/>
                          </a:rPr>
                          <m:t>𝑚</m:t>
                        </m:r>
                        <m:r>
                          <a:rPr lang="en-US" sz="18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1800" i="1">
                            <a:latin typeface="Cambria Math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𝑚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  for   n=1 ... N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925" y="3501280"/>
                <a:ext cx="4572000" cy="411266"/>
              </a:xfrm>
              <a:prstGeom prst="rect">
                <a:avLst/>
              </a:prstGeom>
              <a:blipFill rotWithShape="1">
                <a:blip r:embed="rId6"/>
                <a:stretch>
                  <a:fillRect l="-267" t="-104412" b="-15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>
                    <a:lumMod val="50000"/>
                  </a:srgbClr>
                </a:solidFill>
                <a:latin typeface="Arial" pitchFamily="34" charset="0"/>
              </a:rPr>
              <a:t>From Mays, 2011, Ground and Surface Water Hydrology</a:t>
            </a:r>
            <a:endParaRPr lang="en-US" sz="1600" dirty="0">
              <a:solidFill>
                <a:srgbClr val="FFFFFF">
                  <a:lumMod val="50000"/>
                </a:srgbClr>
              </a:solidFill>
              <a:latin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315968" y="4197047"/>
            <a:ext cx="2263360" cy="1330295"/>
            <a:chOff x="4315968" y="4197048"/>
            <a:chExt cx="1660254" cy="975818"/>
          </a:xfrm>
        </p:grpSpPr>
        <p:sp>
          <p:nvSpPr>
            <p:cNvPr id="9" name="Oval 8"/>
            <p:cNvSpPr/>
            <p:nvPr/>
          </p:nvSpPr>
          <p:spPr>
            <a:xfrm>
              <a:off x="4327337" y="4197048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593431" y="4197048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847229" y="4197048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endCxn id="16" idx="6"/>
            </p:cNvCxnSpPr>
            <p:nvPr/>
          </p:nvCxnSpPr>
          <p:spPr>
            <a:xfrm flipV="1">
              <a:off x="4315968" y="4422648"/>
              <a:ext cx="1134469" cy="3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327337" y="4386048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593431" y="4386048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47229" y="4386048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111191" y="4386048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377285" y="4386048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endCxn id="26" idx="6"/>
            </p:cNvCxnSpPr>
            <p:nvPr/>
          </p:nvCxnSpPr>
          <p:spPr>
            <a:xfrm flipV="1">
              <a:off x="4582061" y="4587143"/>
              <a:ext cx="1128066" cy="3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593431" y="4550543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847229" y="4550543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111191" y="4550543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377285" y="4550543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636975" y="4550543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endCxn id="33" idx="6"/>
            </p:cNvCxnSpPr>
            <p:nvPr/>
          </p:nvCxnSpPr>
          <p:spPr>
            <a:xfrm flipV="1">
              <a:off x="4850573" y="4756476"/>
              <a:ext cx="1125649" cy="3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4847229" y="4719876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111191" y="4719876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377285" y="4719876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36975" y="4719876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903070" y="4719876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endCxn id="40" idx="6"/>
            </p:cNvCxnSpPr>
            <p:nvPr/>
          </p:nvCxnSpPr>
          <p:spPr>
            <a:xfrm>
              <a:off x="4352544" y="5136266"/>
              <a:ext cx="162367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4847229" y="5099666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111191" y="5099666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377285" y="5099666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636975" y="5099666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903070" y="5099666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327337" y="5099666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593431" y="5099666"/>
              <a:ext cx="73152" cy="7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5876378" y="4012381"/>
                <a:ext cx="206729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𝑀</m:t>
                      </m:r>
                      <m:r>
                        <a:rPr lang="en-US" sz="1600" b="0" i="1" smtClean="0">
                          <a:latin typeface="Cambria Math"/>
                        </a:rPr>
                        <m:t>=3 </m:t>
                      </m:r>
                      <m:r>
                        <a:rPr lang="en-US" sz="1600" b="0" i="1" smtClean="0">
                          <a:latin typeface="Cambria Math"/>
                        </a:rPr>
                        <m:t>𝑝𝑟𝑒𝑐𝑖𝑝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𝑖𝑛𝑝𝑢𝑡𝑠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378" y="4012381"/>
                <a:ext cx="2067297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/>
              <p:cNvSpPr/>
              <p:nvPr/>
            </p:nvSpPr>
            <p:spPr>
              <a:xfrm>
                <a:off x="5767194" y="4275501"/>
                <a:ext cx="287709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𝐿</m:t>
                      </m:r>
                      <m:r>
                        <a:rPr lang="en-US" sz="1600" b="0" i="1" smtClean="0">
                          <a:latin typeface="Cambria Math"/>
                        </a:rPr>
                        <m:t>=5 </m:t>
                      </m:r>
                      <m:r>
                        <a:rPr lang="en-US" sz="1600" b="0" i="1" smtClean="0">
                          <a:latin typeface="Cambria Math"/>
                        </a:rPr>
                        <m:t>𝑢𝑛𝑖𝑡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h𝑦𝑑𝑟𝑜𝑔𝑟𝑎𝑝h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6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𝑜𝑟𝑑𝑖𝑛𝑎𝑡𝑒𝑠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194" y="4275501"/>
                <a:ext cx="2877098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/>
              <p:cNvSpPr/>
              <p:nvPr/>
            </p:nvSpPr>
            <p:spPr>
              <a:xfrm>
                <a:off x="6579328" y="5286064"/>
                <a:ext cx="2373603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𝑁</m:t>
                      </m:r>
                      <m:r>
                        <a:rPr lang="en-US" sz="1600" b="0" i="1" smtClean="0">
                          <a:latin typeface="Cambria Math"/>
                        </a:rPr>
                        <m:t>=7 </m:t>
                      </m:r>
                      <m:r>
                        <a:rPr lang="en-US" sz="1600" b="0" i="1" smtClean="0">
                          <a:latin typeface="Cambria Math"/>
                        </a:rPr>
                        <m:t>𝑑𝑖𝑟𝑒𝑐𝑡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𝑟𝑢𝑛𝑜𝑓𝑓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6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h𝑦𝑑𝑟𝑜𝑔𝑟𝑎𝑝h</m:t>
                      </m:r>
                    </m:oMath>
                  </m:oMathPara>
                </a14:m>
                <a:endParaRPr lang="en-US" sz="16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𝑜𝑟𝑑𝑖𝑛𝑎𝑡𝑒𝑠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328" y="5286064"/>
                <a:ext cx="2373603" cy="86177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4538323" y="5963172"/>
                <a:ext cx="155164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𝑁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𝐿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𝑀</m:t>
                      </m:r>
                      <m:r>
                        <a:rPr lang="en-US" sz="16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323" y="5963172"/>
                <a:ext cx="1551643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12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8.3.1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317557"/>
              </p:ext>
            </p:extLst>
          </p:nvPr>
        </p:nvGraphicFramePr>
        <p:xfrm>
          <a:off x="0" y="1701951"/>
          <a:ext cx="9010772" cy="3629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Worksheet" r:id="rId3" imgW="9010772" imgH="3629102" progId="Excel.Sheet.12">
                  <p:embed/>
                </p:oleObj>
              </mc:Choice>
              <mc:Fallback>
                <p:oleObj name="Worksheet" r:id="rId3" imgW="9010772" imgH="36291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701951"/>
                        <a:ext cx="9010772" cy="36291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525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Determining the Unit Hydrograph from Direct Runoff Hydrograph Observations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458949"/>
              </p:ext>
            </p:extLst>
          </p:nvPr>
        </p:nvGraphicFramePr>
        <p:xfrm>
          <a:off x="1329456" y="3246677"/>
          <a:ext cx="610552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Worksheet" r:id="rId3" imgW="6105586" imgH="2676551" progId="Excel.Sheet.12">
                  <p:embed/>
                </p:oleObj>
              </mc:Choice>
              <mc:Fallback>
                <p:oleObj name="Worksheet" r:id="rId3" imgW="6105586" imgH="267655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9456" y="3246677"/>
                        <a:ext cx="6105525" cy="26765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472241" y="1431986"/>
            <a:ext cx="6231147" cy="16390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>M =4 </a:t>
            </a:r>
            <a:r>
              <a:rPr lang="en-US" sz="2000" dirty="0" err="1" smtClean="0"/>
              <a:t>precip</a:t>
            </a:r>
            <a:r>
              <a:rPr lang="en-US" sz="2000" dirty="0" smtClean="0"/>
              <a:t> values</a:t>
            </a:r>
          </a:p>
          <a:p>
            <a:pPr algn="l"/>
            <a:r>
              <a:rPr lang="en-US" sz="2000" dirty="0" smtClean="0"/>
              <a:t>N=9 Direct Runoff Hydrograph Ordinates</a:t>
            </a:r>
          </a:p>
          <a:p>
            <a:pPr algn="l"/>
            <a:r>
              <a:rPr lang="en-US" sz="2000" dirty="0" smtClean="0"/>
              <a:t>L=N=M+1=6 Unit Hydrograph ordinates</a:t>
            </a:r>
          </a:p>
          <a:p>
            <a:pPr algn="l"/>
            <a:r>
              <a:rPr lang="en-US" sz="2000" dirty="0" smtClean="0"/>
              <a:t>9 equations to solve for 6 U values</a:t>
            </a:r>
          </a:p>
          <a:p>
            <a:pPr algn="l"/>
            <a:r>
              <a:rPr lang="en-US" sz="2000" dirty="0" smtClean="0"/>
              <a:t>(</a:t>
            </a:r>
            <a:r>
              <a:rPr lang="en-US" sz="2000" dirty="0" err="1" smtClean="0"/>
              <a:t>Overdetermined</a:t>
            </a:r>
            <a:r>
              <a:rPr lang="en-US" sz="2000" dirty="0" smtClean="0"/>
              <a:t> system – use least squares with Solver)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2734574" y="3804249"/>
            <a:ext cx="439947" cy="12853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2539" y="3968151"/>
            <a:ext cx="16994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Any 6 initial U values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82483" y="4132053"/>
            <a:ext cx="5520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786114" y="5658928"/>
            <a:ext cx="736120" cy="34218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77241" y="5437841"/>
            <a:ext cx="169940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Minimize this by changing these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3925" y="5658928"/>
            <a:ext cx="1912189" cy="10351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6200000" flipV="1">
            <a:off x="2866133" y="5178006"/>
            <a:ext cx="1078300" cy="901461"/>
          </a:xfrm>
          <a:prstGeom prst="bentConnector3">
            <a:avLst>
              <a:gd name="adj1" fmla="val -4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54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Curves</a:t>
            </a:r>
            <a:endParaRPr lang="en-US" dirty="0"/>
          </a:p>
        </p:txBody>
      </p:sp>
      <p:pic>
        <p:nvPicPr>
          <p:cNvPr id="4" name="Picture 3" descr="fig_08_11.jpg"/>
          <p:cNvPicPr>
            <a:picLocks noChangeAspect="1"/>
          </p:cNvPicPr>
          <p:nvPr/>
        </p:nvPicPr>
        <p:blipFill rotWithShape="1">
          <a:blip r:embed="rId2" cstate="print"/>
          <a:srcRect t="1" b="40361"/>
          <a:stretch/>
        </p:blipFill>
        <p:spPr>
          <a:xfrm>
            <a:off x="416051" y="1152525"/>
            <a:ext cx="3736849" cy="5231330"/>
          </a:xfrm>
          <a:prstGeom prst="rect">
            <a:avLst/>
          </a:prstGeom>
        </p:spPr>
      </p:pic>
      <p:pic>
        <p:nvPicPr>
          <p:cNvPr id="5" name="Picture 4" descr="fig_08_11.jpg"/>
          <p:cNvPicPr>
            <a:picLocks noChangeAspect="1"/>
          </p:cNvPicPr>
          <p:nvPr/>
        </p:nvPicPr>
        <p:blipFill rotWithShape="1">
          <a:blip r:embed="rId2" cstate="print"/>
          <a:srcRect t="60251"/>
          <a:stretch/>
        </p:blipFill>
        <p:spPr>
          <a:xfrm>
            <a:off x="4597526" y="1704974"/>
            <a:ext cx="4440516" cy="41433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>
                    <a:lumMod val="50000"/>
                  </a:srgbClr>
                </a:solidFill>
                <a:latin typeface="Arial" pitchFamily="34" charset="0"/>
              </a:rPr>
              <a:t>From Mays, 2011, Ground and Surface Water Hydrology</a:t>
            </a:r>
            <a:endParaRPr lang="en-US" sz="1600" dirty="0">
              <a:solidFill>
                <a:srgbClr val="FFFFFF">
                  <a:lumMod val="50000"/>
                </a:srgb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033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317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 Curve to Develop 2 </a:t>
            </a:r>
            <a:r>
              <a:rPr lang="en-US" dirty="0" err="1" smtClean="0"/>
              <a:t>hr</a:t>
            </a:r>
            <a:r>
              <a:rPr lang="en-US" dirty="0" smtClean="0"/>
              <a:t> unit hydrograph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815124"/>
              </p:ext>
            </p:extLst>
          </p:nvPr>
        </p:nvGraphicFramePr>
        <p:xfrm>
          <a:off x="142875" y="1412875"/>
          <a:ext cx="8858250" cy="533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Worksheet" r:id="rId3" imgW="9515388" imgH="5724499" progId="Excel.Sheet.12">
                  <p:embed/>
                </p:oleObj>
              </mc:Choice>
              <mc:Fallback>
                <p:oleObj name="Worksheet" r:id="rId3" imgW="9515388" imgH="57244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875" y="1412875"/>
                        <a:ext cx="8858250" cy="533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886200" y="1524000"/>
            <a:ext cx="438150" cy="22193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Elbow Connector 5"/>
          <p:cNvCxnSpPr>
            <a:stCxn id="4" idx="2"/>
            <a:endCxn id="7" idx="0"/>
          </p:cNvCxnSpPr>
          <p:nvPr/>
        </p:nvCxnSpPr>
        <p:spPr>
          <a:xfrm rot="5400000">
            <a:off x="3336132" y="3450432"/>
            <a:ext cx="476251" cy="1062037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914650" y="4219576"/>
            <a:ext cx="257175" cy="247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324350" y="1847850"/>
            <a:ext cx="438150" cy="22193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/>
          <p:cNvCxnSpPr>
            <a:endCxn id="15" idx="0"/>
          </p:cNvCxnSpPr>
          <p:nvPr/>
        </p:nvCxnSpPr>
        <p:spPr>
          <a:xfrm>
            <a:off x="4324350" y="1752600"/>
            <a:ext cx="3133728" cy="5048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329490" y="2257428"/>
            <a:ext cx="257175" cy="247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67640" y="2457453"/>
            <a:ext cx="257175" cy="247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>
            <a:endCxn id="19" idx="1"/>
          </p:cNvCxnSpPr>
          <p:nvPr/>
        </p:nvCxnSpPr>
        <p:spPr>
          <a:xfrm>
            <a:off x="4762500" y="2257428"/>
            <a:ext cx="3005140" cy="32385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848224" y="1595439"/>
            <a:ext cx="352425" cy="145256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Elbow Connector 24"/>
          <p:cNvCxnSpPr>
            <a:endCxn id="28" idx="0"/>
          </p:cNvCxnSpPr>
          <p:nvPr/>
        </p:nvCxnSpPr>
        <p:spPr>
          <a:xfrm>
            <a:off x="5200650" y="2705102"/>
            <a:ext cx="1866900" cy="180973"/>
          </a:xfrm>
          <a:prstGeom prst="bentConnector2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938962" y="2886075"/>
            <a:ext cx="257175" cy="247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276850" y="1566864"/>
            <a:ext cx="361950" cy="145256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Elbow Connector 30"/>
          <p:cNvCxnSpPr/>
          <p:nvPr/>
        </p:nvCxnSpPr>
        <p:spPr>
          <a:xfrm rot="16200000" flipH="1">
            <a:off x="5374482" y="3131343"/>
            <a:ext cx="1904999" cy="1738312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847724" y="1524000"/>
            <a:ext cx="352425" cy="145256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Elbow Connector 35"/>
          <p:cNvCxnSpPr>
            <a:stCxn id="35" idx="2"/>
            <a:endCxn id="39" idx="0"/>
          </p:cNvCxnSpPr>
          <p:nvPr/>
        </p:nvCxnSpPr>
        <p:spPr>
          <a:xfrm rot="16200000" flipH="1">
            <a:off x="2950369" y="1050128"/>
            <a:ext cx="1976439" cy="5829303"/>
          </a:xfrm>
          <a:prstGeom prst="bentConnector3">
            <a:avLst>
              <a:gd name="adj1" fmla="val 76988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724652" y="4953000"/>
            <a:ext cx="257175" cy="247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682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392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Excel Worksheet</vt:lpstr>
      <vt:lpstr>Problem 8.2.3</vt:lpstr>
      <vt:lpstr>Problem 8.2.4.</vt:lpstr>
      <vt:lpstr>Determining the  index and Excess Rainfall Hyetograph</vt:lpstr>
      <vt:lpstr>A D hour unit hydrograph is the characteristic response of a given watershed to a unit volume (e.g. 1 in or cm) of effective water input (usually rain) applied at a constant rate for D hours</vt:lpstr>
      <vt:lpstr>PowerPoint Presentation</vt:lpstr>
      <vt:lpstr>Example 8.3.1</vt:lpstr>
      <vt:lpstr>Determining the Unit Hydrograph from Direct Runoff Hydrograph Observations</vt:lpstr>
      <vt:lpstr>S Curves</vt:lpstr>
      <vt:lpstr>S Curve to Develop 2 hr unit hydrograph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8.2.3</dc:title>
  <dc:creator>David Tarboton</dc:creator>
  <cp:lastModifiedBy>David Tarboton</cp:lastModifiedBy>
  <cp:revision>12</cp:revision>
  <dcterms:created xsi:type="dcterms:W3CDTF">2012-03-23T02:13:25Z</dcterms:created>
  <dcterms:modified xsi:type="dcterms:W3CDTF">2012-03-23T05:31:37Z</dcterms:modified>
</cp:coreProperties>
</file>