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939" r:id="rId2"/>
    <p:sldMasterId id="2147483951" r:id="rId3"/>
  </p:sldMasterIdLst>
  <p:notesMasterIdLst>
    <p:notesMasterId r:id="rId13"/>
  </p:notesMasterIdLst>
  <p:handoutMasterIdLst>
    <p:handoutMasterId r:id="rId14"/>
  </p:handoutMasterIdLst>
  <p:sldIdLst>
    <p:sldId id="324" r:id="rId4"/>
    <p:sldId id="342" r:id="rId5"/>
    <p:sldId id="343" r:id="rId6"/>
    <p:sldId id="341" r:id="rId7"/>
    <p:sldId id="340" r:id="rId8"/>
    <p:sldId id="332" r:id="rId9"/>
    <p:sldId id="334" r:id="rId10"/>
    <p:sldId id="333" r:id="rId11"/>
    <p:sldId id="338" r:id="rId12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2787"/>
    <p:restoredTop sz="90929"/>
  </p:normalViewPr>
  <p:slideViewPr>
    <p:cSldViewPr>
      <p:cViewPr varScale="1">
        <p:scale>
          <a:sx n="101" d="100"/>
          <a:sy n="101" d="100"/>
        </p:scale>
        <p:origin x="-90" y="-2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-90" y="-50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500" cy="465296"/>
          </a:xfrm>
          <a:prstGeom prst="rect">
            <a:avLst/>
          </a:prstGeom>
        </p:spPr>
        <p:txBody>
          <a:bodyPr vert="horz" lIns="93275" tIns="46637" rIns="93275" bIns="46637" rtlCol="0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831" y="0"/>
            <a:ext cx="3042500" cy="465296"/>
          </a:xfrm>
          <a:prstGeom prst="rect">
            <a:avLst/>
          </a:prstGeom>
        </p:spPr>
        <p:txBody>
          <a:bodyPr vert="horz" lIns="93275" tIns="46637" rIns="93275" bIns="46637" rtlCol="0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7F893237-1928-440B-B4E5-CA9071C80E1C}" type="datetimeFigureOut">
              <a:rPr lang="en-US"/>
              <a:pPr>
                <a:defRPr/>
              </a:pPr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36"/>
            <a:ext cx="3042500" cy="465296"/>
          </a:xfrm>
          <a:prstGeom prst="rect">
            <a:avLst/>
          </a:prstGeom>
        </p:spPr>
        <p:txBody>
          <a:bodyPr vert="horz" lIns="93275" tIns="46637" rIns="93275" bIns="46637" rtlCol="0" anchor="b"/>
          <a:lstStyle>
            <a:lvl1pPr algn="l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831" y="8839036"/>
            <a:ext cx="3042500" cy="465296"/>
          </a:xfrm>
          <a:prstGeom prst="rect">
            <a:avLst/>
          </a:prstGeom>
        </p:spPr>
        <p:txBody>
          <a:bodyPr vert="horz" lIns="93275" tIns="46637" rIns="93275" bIns="46637" rtlCol="0" anchor="b"/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04175A95-11F4-4D0F-87F3-A1030AD8A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3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500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426" y="0"/>
            <a:ext cx="3042499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523" y="4420315"/>
            <a:ext cx="5146881" cy="41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629"/>
            <a:ext cx="3042500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426" y="8840629"/>
            <a:ext cx="3042499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B09AB3C0-829B-4990-B424-32DF7950D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14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067E0-275B-4E40-8514-8BEB5590B8AC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00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rPr>
              <a:t>Figure 1. Physical Processes involved in Runoff Generation.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EEBB7-5E59-4034-BBAD-832E1E55290B}" type="slidenum">
              <a:rPr lang="en-US"/>
              <a:pPr/>
              <a:t>7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F062-6B23-40D6-9016-9FB92895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2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3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21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33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40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1D0F9-8E7E-4F76-9DCB-C17486CAA6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9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AEC73-3815-4CC4-9DD2-743255C10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94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92982-6A3B-4CB9-A389-2ECDCE0BF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98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54C5-02D9-442E-A9DD-4CC4805339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43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46B98-BC7F-4E73-882A-3453AD6908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8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BC387-2D75-413F-B60E-8F4FAC2816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70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77057-8628-4CD8-ABB3-5F1BCC4141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3AE61-EF6B-456D-9295-13C35DCD99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34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F1737-C4E5-4EE6-8B65-3613DB42DE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41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4C41C-26C4-47BF-BF27-4E29FA3464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87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1072-41C4-4F89-B947-8F647D490C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28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2B8D59-65DA-44B4-AED1-961FB311B5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9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4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14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7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8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4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3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dirty="0" smtClean="0">
                <a:solidFill>
                  <a:srgbClr val="0060A8"/>
                </a:solidFill>
                <a:latin typeface="Rockwell Extra Bold" pitchFamily="18" charset="0"/>
              </a:defRPr>
            </a:lvl1pPr>
          </a:lstStyle>
          <a:p>
            <a:pPr>
              <a:defRPr/>
            </a:pPr>
            <a:r>
              <a:rPr lang="en-US"/>
              <a:t>David </a:t>
            </a:r>
            <a:r>
              <a:rPr lang="en-US" err="1"/>
              <a:t>Tarboton</a:t>
            </a:r>
          </a:p>
          <a:p>
            <a:pPr>
              <a:defRPr/>
            </a:pPr>
            <a:fld id="{57856F51-6E4B-4DAC-B4DA-C9C5D4791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078" name="Straight Connector 7"/>
          <p:cNvCxnSpPr>
            <a:cxnSpLocks noChangeShapeType="1"/>
          </p:cNvCxnSpPr>
          <p:nvPr userDrawn="1"/>
        </p:nvCxnSpPr>
        <p:spPr bwMode="auto">
          <a:xfrm>
            <a:off x="685800" y="6172200"/>
            <a:ext cx="77724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0A8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698B7B-B1B2-4496-BC0A-D39B650BD4F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1/31/2012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6EAFA0B-1174-446F-A1A2-62140642E3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07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E1A9882-1DBA-49AE-AB4C-AB87221A23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6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sci.ccny.cuny.edu/~pzhang/EAS44600/EAS446lec8.pdf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il.sci.ccny.cuny.edu/~pzhang/EAS44600/EAS446lec8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eochange.er.usgs.gov/sw/impacts/hydrology/vegas_gw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hyperlink" Target="http://ga.water.usgs.gov/edu/earthgwlandsubsid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4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Confined aquifer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2.8.1 The coefficient of storage of a confined aquifer is found to be 6.8 x 10</a:t>
            </a:r>
            <a:r>
              <a:rPr lang="en-US" sz="2800" baseline="30000" dirty="0" smtClean="0"/>
              <a:t>-4</a:t>
            </a:r>
            <a:r>
              <a:rPr lang="en-US" sz="2800" dirty="0" smtClean="0"/>
              <a:t> as a result of a pumping test.  The thickness of the aquifer is 50 m and the porosity is 0.25.  Determine the fractions of the expansibility of water and compressibility of the aquifer skeleton in making up the storage coefficient of the aquifer</a:t>
            </a:r>
          </a:p>
        </p:txBody>
      </p:sp>
    </p:spTree>
    <p:extLst>
      <p:ext uri="{BB962C8B-B14F-4D97-AF65-F5344CB8AC3E}">
        <p14:creationId xmlns:p14="http://schemas.microsoft.com/office/powerpoint/2010/main" val="19218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Stress, Fluid Pressure and Effective Stress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57" y="2169638"/>
            <a:ext cx="4422086" cy="33870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-31630" y="6488668"/>
            <a:ext cx="6670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http://mail.sci.ccny.cuny.edu/~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pzhang/EAS44600/EAS446lec8.pdf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3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Aquifer compaction caused by groundwater pumping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4648200" cy="323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1630" y="6488668"/>
            <a:ext cx="6670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http://mail.sci.ccny.cuny.edu/~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pzhang/EAS44600/EAS446lec8.pdf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0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Land Subsidence due to Groundwater Pumping</a:t>
            </a:r>
            <a:endParaRPr lang="en-US" dirty="0"/>
          </a:p>
        </p:txBody>
      </p:sp>
      <p:pic>
        <p:nvPicPr>
          <p:cNvPr id="3074" name="Picture 2" descr="http://geochange.er.usgs.gov/sw/impacts/hydrology/vegas_gw/w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06875"/>
            <a:ext cx="2779600" cy="416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9454" y="617851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3"/>
              </a:rPr>
              <a:t>http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3"/>
              </a:rPr>
              <a:t>://geochange.er.usgs.gov/sw/impacts/hydrology/vegas_gw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UcPeriod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From </a:t>
            </a:r>
            <a:r>
              <a:rPr lang="en-US" sz="1600" dirty="0"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4"/>
              </a:rPr>
              <a:t>ga.water.usgs.gov/edu/earthgwlandsubside.html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5684879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A. Las Vegas Valley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9430" y="5668002"/>
            <a:ext cx="228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B. San Joaquin Valley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http://www.aegweb.org/images/Geologic%20Hazards/subsidence_Pol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34" y="1506875"/>
            <a:ext cx="2736166" cy="41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62" name="Picture 14" descr="fig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350" y="806450"/>
            <a:ext cx="7316788" cy="5360988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6256338"/>
            <a:ext cx="7437437" cy="265112"/>
          </a:xfrm>
        </p:spPr>
        <p:txBody>
          <a:bodyPr/>
          <a:lstStyle/>
          <a:p>
            <a:r>
              <a:rPr lang="en-US" sz="2400" b="1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Physical Processes involved in Runoff Generation</a:t>
            </a:r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2386013" y="233363"/>
            <a:ext cx="4051300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3300"/>
                </a:solidFill>
                <a:latin typeface="Garamond" pitchFamily="18" charset="0"/>
              </a:rPr>
              <a:t>Rainfall Runoff Processes</a:t>
            </a:r>
          </a:p>
        </p:txBody>
      </p:sp>
    </p:spTree>
    <p:extLst>
      <p:ext uri="{BB962C8B-B14F-4D97-AF65-F5344CB8AC3E}">
        <p14:creationId xmlns:p14="http://schemas.microsoft.com/office/powerpoint/2010/main" val="40443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 descr="dl1"/>
          <p:cNvPicPr>
            <a:picLocks noChangeAspect="1" noChangeArrowheads="1"/>
          </p:cNvPicPr>
          <p:nvPr/>
        </p:nvPicPr>
        <p:blipFill>
          <a:blip r:embed="rId2" cstate="print"/>
          <a:srcRect l="4802" r="27393" b="25517"/>
          <a:stretch>
            <a:fillRect/>
          </a:stretch>
        </p:blipFill>
        <p:spPr bwMode="auto">
          <a:xfrm>
            <a:off x="0" y="53975"/>
            <a:ext cx="9144000" cy="5289550"/>
          </a:xfrm>
          <a:prstGeom prst="rect">
            <a:avLst/>
          </a:prstGeom>
          <a:noFill/>
        </p:spPr>
      </p:pic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1531938" y="41925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0" y="5294313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Surface Runoff occurs when surface water input exceeds infiltration capacity.  (a) Infiltration rate = rainfall rate which is less than infiltration capacity. (b) Runoff rate = Rainfall intensity – Infiltration capacity.  (from Dunne and Leopold, 1978)</a:t>
            </a:r>
          </a:p>
        </p:txBody>
      </p:sp>
    </p:spTree>
    <p:extLst>
      <p:ext uri="{BB962C8B-B14F-4D97-AF65-F5344CB8AC3E}">
        <p14:creationId xmlns:p14="http://schemas.microsoft.com/office/powerpoint/2010/main" val="268879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1330325" y="5753100"/>
            <a:ext cx="6099175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</p:txBody>
      </p:sp>
      <p:pic>
        <p:nvPicPr>
          <p:cNvPr id="307209" name="Picture 9" descr="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3" y="0"/>
            <a:ext cx="3898900" cy="5457825"/>
          </a:xfrm>
          <a:prstGeom prst="rect">
            <a:avLst/>
          </a:prstGeom>
          <a:noFill/>
        </p:spPr>
      </p:pic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219075" y="5484813"/>
            <a:ext cx="4360863" cy="11874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Wetting front in a sandy soil exposed after intense rain (from Dingman, 1994).</a:t>
            </a:r>
          </a:p>
        </p:txBody>
      </p:sp>
      <p:pic>
        <p:nvPicPr>
          <p:cNvPr id="307213" name="Picture 13" descr="slide0286_image175"/>
          <p:cNvPicPr>
            <a:picLocks noChangeAspect="1" noChangeArrowheads="1"/>
          </p:cNvPicPr>
          <p:nvPr/>
        </p:nvPicPr>
        <p:blipFill>
          <a:blip r:embed="rId4" cstate="print"/>
          <a:srcRect l="7541" t="5783" r="7124"/>
          <a:stretch>
            <a:fillRect/>
          </a:stretch>
        </p:blipFill>
        <p:spPr bwMode="auto">
          <a:xfrm>
            <a:off x="4598988" y="200025"/>
            <a:ext cx="4545012" cy="5018088"/>
          </a:xfrm>
          <a:prstGeom prst="rect">
            <a:avLst/>
          </a:prstGeom>
          <a:noFill/>
        </p:spPr>
      </p:pic>
      <p:sp>
        <p:nvSpPr>
          <p:cNvPr id="307214" name="Rectangle 14"/>
          <p:cNvSpPr>
            <a:spLocks noChangeArrowheads="1"/>
          </p:cNvSpPr>
          <p:nvPr/>
        </p:nvSpPr>
        <p:spPr bwMode="auto">
          <a:xfrm>
            <a:off x="4556125" y="5484813"/>
            <a:ext cx="4587875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Preferential pathway infiltration (Markus Weiler, ETH Zurich) </a:t>
            </a:r>
          </a:p>
        </p:txBody>
      </p:sp>
    </p:spTree>
    <p:extLst>
      <p:ext uri="{BB962C8B-B14F-4D97-AF65-F5344CB8AC3E}">
        <p14:creationId xmlns:p14="http://schemas.microsoft.com/office/powerpoint/2010/main" val="103056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70" name="Picture 6" descr="dl2"/>
          <p:cNvPicPr>
            <a:picLocks noChangeAspect="1" noChangeArrowheads="1"/>
          </p:cNvPicPr>
          <p:nvPr/>
        </p:nvPicPr>
        <p:blipFill>
          <a:blip r:embed="rId3" cstate="print"/>
          <a:srcRect r="60086" b="39534"/>
          <a:stretch>
            <a:fillRect/>
          </a:stretch>
        </p:blipFill>
        <p:spPr bwMode="auto">
          <a:xfrm>
            <a:off x="0" y="879475"/>
            <a:ext cx="5310188" cy="4819650"/>
          </a:xfrm>
          <a:prstGeom prst="rect">
            <a:avLst/>
          </a:prstGeom>
          <a:noFill/>
        </p:spPr>
      </p:pic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517525" y="273050"/>
            <a:ext cx="8091488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Continuity equation in an unsaturated porous medium.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5026025" y="1231900"/>
          <a:ext cx="149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749160" imgH="203040" progId="Equation.3">
                  <p:embed/>
                </p:oleObj>
              </mc:Choice>
              <mc:Fallback>
                <p:oleObj name="Equation" r:id="rId4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1231900"/>
                        <a:ext cx="1498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4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1673" name="Object 9"/>
          <p:cNvGraphicFramePr>
            <a:graphicFrameLocks noChangeAspect="1"/>
          </p:cNvGraphicFramePr>
          <p:nvPr/>
        </p:nvGraphicFramePr>
        <p:xfrm>
          <a:off x="5105400" y="2328863"/>
          <a:ext cx="20050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6" imgW="1002430" imgH="203024" progId="Equation.3">
                  <p:embed/>
                </p:oleObj>
              </mc:Choice>
              <mc:Fallback>
                <p:oleObj name="Equation" r:id="rId6" imgW="100243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328863"/>
                        <a:ext cx="20050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4705350" y="3040063"/>
            <a:ext cx="4276725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>
                <a:sym typeface="Symbol" pitchFamily="18" charset="2"/>
              </a:rPr>
              <a:t></a:t>
            </a:r>
            <a:r>
              <a:rPr lang="pl-PL"/>
              <a:t>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x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y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z = </a:t>
            </a:r>
            <a:endParaRPr lang="en-US"/>
          </a:p>
          <a:p>
            <a:pPr algn="ctr"/>
            <a:r>
              <a:rPr lang="pl-PL"/>
              <a:t>(q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x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y – (q+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q)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x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y) </a:t>
            </a:r>
            <a:r>
              <a:rPr lang="en-US">
                <a:sym typeface="Symbol" pitchFamily="18" charset="2"/>
              </a:rPr>
              <a:t></a:t>
            </a:r>
            <a:r>
              <a:rPr lang="pl-PL"/>
              <a:t>t </a:t>
            </a:r>
          </a:p>
        </p:txBody>
      </p:sp>
      <p:sp>
        <p:nvSpPr>
          <p:cNvPr id="241677" name="Rectangle 13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1676" name="Object 12"/>
          <p:cNvGraphicFramePr>
            <a:graphicFrameLocks noChangeAspect="1"/>
          </p:cNvGraphicFramePr>
          <p:nvPr/>
        </p:nvGraphicFramePr>
        <p:xfrm>
          <a:off x="5734050" y="4298950"/>
          <a:ext cx="142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8" imgW="711509" imgH="393871" progId="Equation.3">
                  <p:embed/>
                </p:oleObj>
              </mc:Choice>
              <mc:Fallback>
                <p:oleObj name="Equation" r:id="rId8" imgW="711509" imgH="3938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4298950"/>
                        <a:ext cx="1422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1678" name="Object 14"/>
          <p:cNvGraphicFramePr>
            <a:graphicFrameLocks noChangeAspect="1"/>
          </p:cNvGraphicFramePr>
          <p:nvPr/>
        </p:nvGraphicFramePr>
        <p:xfrm>
          <a:off x="5762625" y="5335588"/>
          <a:ext cx="134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0" imgW="673392" imgH="393871" progId="Equation.3">
                  <p:embed/>
                </p:oleObj>
              </mc:Choice>
              <mc:Fallback>
                <p:oleObj name="Equation" r:id="rId10" imgW="673392" imgH="39387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5335588"/>
                        <a:ext cx="1346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80" name="Line 16"/>
          <p:cNvSpPr>
            <a:spLocks noChangeShapeType="1"/>
          </p:cNvSpPr>
          <p:nvPr/>
        </p:nvSpPr>
        <p:spPr bwMode="auto">
          <a:xfrm flipH="1">
            <a:off x="2752725" y="1509713"/>
            <a:ext cx="2179638" cy="10493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H="1">
            <a:off x="3122613" y="2538413"/>
            <a:ext cx="2003425" cy="59531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6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9" name="Picture 7" descr="fig41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1897581" y="68344"/>
            <a:ext cx="5463990" cy="6056637"/>
          </a:xfrm>
          <a:prstGeom prst="rect">
            <a:avLst/>
          </a:prstGeom>
          <a:noFill/>
        </p:spPr>
      </p:pic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0" y="58832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Variation of soil suction head, |</a:t>
            </a:r>
            <a:r>
              <a:rPr lang="en-US">
                <a:sym typeface="Symbol" pitchFamily="18" charset="2"/>
              </a:rPr>
              <a:t></a:t>
            </a:r>
            <a:r>
              <a:rPr lang="en-US"/>
              <a:t>|, and hydraulic conductivity, K, with moisture content.</a:t>
            </a:r>
            <a:r>
              <a:rPr lang="en-US">
                <a:sym typeface="Symbol" pitchFamily="18" charset="2"/>
              </a:rPr>
              <a:t>  (from Chow et al, 1988)</a:t>
            </a:r>
          </a:p>
        </p:txBody>
      </p:sp>
    </p:spTree>
    <p:extLst>
      <p:ext uri="{BB962C8B-B14F-4D97-AF65-F5344CB8AC3E}">
        <p14:creationId xmlns:p14="http://schemas.microsoft.com/office/powerpoint/2010/main" val="414591507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33339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 Presentation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959FE"/>
      </a:hlink>
      <a:folHlink>
        <a:srgbClr val="5959FE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X:Templates:Presentations:Designs:Lightbar</Template>
  <TotalTime>1617</TotalTime>
  <Words>271</Words>
  <Application>Microsoft Office PowerPoint</Application>
  <PresentationFormat>On-screen Show (4:3)</PresentationFormat>
  <Paragraphs>23</Paragraphs>
  <Slides>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Blank Presentation</vt:lpstr>
      <vt:lpstr>Office Theme</vt:lpstr>
      <vt:lpstr>1_Blank Presentation</vt:lpstr>
      <vt:lpstr>Equation</vt:lpstr>
      <vt:lpstr>Confined aquifer storage</vt:lpstr>
      <vt:lpstr>Total Stress, Fluid Pressure and Effective Stress</vt:lpstr>
      <vt:lpstr>Aquifer compaction caused by groundwater pumping</vt:lpstr>
      <vt:lpstr>Land Subsidence due to Groundwater Pumping</vt:lpstr>
      <vt:lpstr>Physical Processes involved in Runoff Generation</vt:lpstr>
      <vt:lpstr>PowerPoint Presentation</vt:lpstr>
      <vt:lpstr>PowerPoint Presentation</vt:lpstr>
      <vt:lpstr>PowerPoint Presentation</vt:lpstr>
      <vt:lpstr>PowerPoint Presentation</vt:lpstr>
    </vt:vector>
  </TitlesOfParts>
  <Company>Utah Water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McKee</dc:creator>
  <cp:lastModifiedBy>David Tarboton</cp:lastModifiedBy>
  <cp:revision>132</cp:revision>
  <cp:lastPrinted>2012-01-25T04:55:02Z</cp:lastPrinted>
  <dcterms:created xsi:type="dcterms:W3CDTF">2002-08-26T02:30:48Z</dcterms:created>
  <dcterms:modified xsi:type="dcterms:W3CDTF">2012-02-01T04:41:50Z</dcterms:modified>
</cp:coreProperties>
</file>