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39" r:id="rId2"/>
    <p:sldMasterId id="2147483951" r:id="rId3"/>
  </p:sldMasterIdLst>
  <p:notesMasterIdLst>
    <p:notesMasterId r:id="rId17"/>
  </p:notesMasterIdLst>
  <p:handoutMasterIdLst>
    <p:handoutMasterId r:id="rId18"/>
  </p:handoutMasterIdLst>
  <p:sldIdLst>
    <p:sldId id="324" r:id="rId4"/>
    <p:sldId id="327" r:id="rId5"/>
    <p:sldId id="331" r:id="rId6"/>
    <p:sldId id="330" r:id="rId7"/>
    <p:sldId id="340" r:id="rId8"/>
    <p:sldId id="332" r:id="rId9"/>
    <p:sldId id="334" r:id="rId10"/>
    <p:sldId id="333" r:id="rId11"/>
    <p:sldId id="338" r:id="rId12"/>
    <p:sldId id="335" r:id="rId13"/>
    <p:sldId id="337" r:id="rId14"/>
    <p:sldId id="336" r:id="rId15"/>
    <p:sldId id="339" r:id="rId16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110" d="100"/>
          <a:sy n="110" d="100"/>
        </p:scale>
        <p:origin x="-17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831" y="0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36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831" y="8839036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426" y="0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523" y="4420315"/>
            <a:ext cx="5146881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629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426" y="8840629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067E0-275B-4E40-8514-8BEB5590B8A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Figure 1. Physical Processes involved in Runoff Generation.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EEBB7-5E59-4034-BBAD-832E1E55290B}" type="slidenum">
              <a:rPr lang="en-US"/>
              <a:pPr/>
              <a:t>7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062-6B23-40D6-9016-9FB9289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2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2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3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4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1D0F9-8E7E-4F76-9DCB-C17486CAA6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AEC73-3815-4CC4-9DD2-743255C10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94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92982-6A3B-4CB9-A389-2ECDCE0BF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98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54C5-02D9-442E-A9DD-4CC4805339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4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46B98-BC7F-4E73-882A-3453AD6908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8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BC387-2D75-413F-B60E-8F4FAC2816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70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7057-8628-4CD8-ABB3-5F1BCC4141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3AE61-EF6B-456D-9295-13C35DCD99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F1737-C4E5-4EE6-8B65-3613DB42DE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41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4C41C-26C4-47BF-BF27-4E29FA3464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87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1072-41C4-4F89-B947-8F647D490C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28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2B8D59-65DA-44B4-AED1-961FB311B5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9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4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4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3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</a:p>
          <a:p>
            <a:pPr>
              <a:defRPr/>
            </a:pPr>
            <a:fld id="{57856F51-6E4B-4DAC-B4DA-C9C5D47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78" name="Straight Connector 7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0A8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1/26/2012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0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E1A9882-1DBA-49AE-AB4C-AB87221A23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6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hydrology.usu.edu/rrp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Aquifer Anisotropy and general flow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Objective </a:t>
            </a:r>
          </a:p>
          <a:p>
            <a:r>
              <a:rPr lang="en-US" sz="2800" dirty="0" smtClean="0"/>
              <a:t>To </a:t>
            </a:r>
            <a:r>
              <a:rPr lang="en-US" sz="2800" dirty="0" smtClean="0"/>
              <a:t>be able to quantify the anisotropy of an aquifer due to </a:t>
            </a:r>
            <a:r>
              <a:rPr lang="en-US" sz="2800" dirty="0" smtClean="0"/>
              <a:t>layering</a:t>
            </a:r>
          </a:p>
          <a:p>
            <a:r>
              <a:rPr lang="en-US" sz="2800" dirty="0" smtClean="0"/>
              <a:t>To be able to describe the equations used in general groundwater flow calculations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2185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0" name="Picture 4" descr="~AUT0014"/>
          <p:cNvPicPr>
            <a:picLocks noChangeAspect="1" noChangeArrowheads="1"/>
          </p:cNvPicPr>
          <p:nvPr/>
        </p:nvPicPr>
        <p:blipFill>
          <a:blip r:embed="rId2" cstate="print"/>
          <a:srcRect b="45613"/>
          <a:stretch>
            <a:fillRect/>
          </a:stretch>
        </p:blipFill>
        <p:spPr bwMode="auto">
          <a:xfrm>
            <a:off x="1012825" y="215900"/>
            <a:ext cx="7224713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5494338" y="3954463"/>
            <a:ext cx="1497012" cy="825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Residual moisture content 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1600" baseline="-2500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 =5%</a:t>
            </a:r>
          </a:p>
        </p:txBody>
      </p:sp>
      <p:sp>
        <p:nvSpPr>
          <p:cNvPr id="306183" name="Line 7"/>
          <p:cNvSpPr>
            <a:spLocks noChangeShapeType="1"/>
          </p:cNvSpPr>
          <p:nvPr/>
        </p:nvSpPr>
        <p:spPr bwMode="auto">
          <a:xfrm>
            <a:off x="4456113" y="4476750"/>
            <a:ext cx="1068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800100" y="5834063"/>
            <a:ext cx="757872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Characteristic curve relating moisture content to pressure head (from Freeze and Cherry, 1979).  </a:t>
            </a:r>
          </a:p>
        </p:txBody>
      </p:sp>
    </p:spTree>
    <p:extLst>
      <p:ext uri="{BB962C8B-B14F-4D97-AF65-F5344CB8AC3E}">
        <p14:creationId xmlns:p14="http://schemas.microsoft.com/office/powerpoint/2010/main" val="135647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~AUT0014"/>
          <p:cNvPicPr>
            <a:picLocks noChangeAspect="1" noChangeArrowheads="1"/>
          </p:cNvPicPr>
          <p:nvPr/>
        </p:nvPicPr>
        <p:blipFill>
          <a:blip r:embed="rId2" cstate="print"/>
          <a:srcRect t="55492" b="5185"/>
          <a:stretch>
            <a:fillRect/>
          </a:stretch>
        </p:blipFill>
        <p:spPr bwMode="auto">
          <a:xfrm>
            <a:off x="539750" y="515938"/>
            <a:ext cx="79279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822325" y="5284788"/>
            <a:ext cx="757872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Characteristic curve relating Hydraulic Conductivity to pressure head (from Freeze and Cherry, 1979).  </a:t>
            </a:r>
          </a:p>
        </p:txBody>
      </p:sp>
    </p:spTree>
    <p:extLst>
      <p:ext uri="{BB962C8B-B14F-4D97-AF65-F5344CB8AC3E}">
        <p14:creationId xmlns:p14="http://schemas.microsoft.com/office/powerpoint/2010/main" val="343187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08" y="968835"/>
            <a:ext cx="5469390" cy="54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2" y="968835"/>
            <a:ext cx="5469390" cy="54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3" y="97971"/>
            <a:ext cx="7772400" cy="762000"/>
          </a:xfrm>
        </p:spPr>
        <p:txBody>
          <a:bodyPr/>
          <a:lstStyle/>
          <a:p>
            <a:r>
              <a:rPr lang="en-US" dirty="0" smtClean="0"/>
              <a:t>Basis for Hysteresis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8074" y="6399743"/>
            <a:ext cx="7521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See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4"/>
              </a:rPr>
              <a:t>://hydrology.usu.edu/rrp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hysteresis animation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9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762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Equations to representing soil water characteristic functions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966610"/>
              </p:ext>
            </p:extLst>
          </p:nvPr>
        </p:nvGraphicFramePr>
        <p:xfrm>
          <a:off x="3540125" y="1219200"/>
          <a:ext cx="14906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748975" imgH="431613" progId="Equation.3">
                  <p:embed/>
                </p:oleObj>
              </mc:Choice>
              <mc:Fallback>
                <p:oleObj name="Equation" r:id="rId3" imgW="74897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1219200"/>
                        <a:ext cx="149066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29894"/>
              </p:ext>
            </p:extLst>
          </p:nvPr>
        </p:nvGraphicFramePr>
        <p:xfrm>
          <a:off x="977900" y="2952750"/>
          <a:ext cx="22304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952750"/>
                        <a:ext cx="2230438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733425" y="2233613"/>
            <a:ext cx="3321743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Brooks and Corey (1966)</a:t>
            </a:r>
          </a:p>
        </p:txBody>
      </p:sp>
      <p:graphicFrame>
        <p:nvGraphicFramePr>
          <p:cNvPr id="308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61929"/>
              </p:ext>
            </p:extLst>
          </p:nvPr>
        </p:nvGraphicFramePr>
        <p:xfrm>
          <a:off x="903288" y="4713288"/>
          <a:ext cx="414020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7" imgW="2069202" imgH="634725" progId="Equation.3">
                  <p:embed/>
                </p:oleObj>
              </mc:Choice>
              <mc:Fallback>
                <p:oleObj name="Equation" r:id="rId7" imgW="2069202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713288"/>
                        <a:ext cx="4140200" cy="126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819150" y="4137025"/>
            <a:ext cx="3354388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van Genuchten (1980) </a:t>
            </a:r>
          </a:p>
        </p:txBody>
      </p:sp>
      <p:graphicFrame>
        <p:nvGraphicFramePr>
          <p:cNvPr id="3082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92881"/>
              </p:ext>
            </p:extLst>
          </p:nvPr>
        </p:nvGraphicFramePr>
        <p:xfrm>
          <a:off x="5829300" y="3186113"/>
          <a:ext cx="2439988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1219200" imgH="939800" progId="Equation.3">
                  <p:embed/>
                </p:oleObj>
              </mc:Choice>
              <mc:Fallback>
                <p:oleObj name="Equation" r:id="rId9" imgW="12192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186113"/>
                        <a:ext cx="2439988" cy="187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4791075" y="2459038"/>
            <a:ext cx="4352925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Clapp and </a:t>
            </a:r>
            <a:r>
              <a:rPr lang="en-US" dirty="0" err="1"/>
              <a:t>Hornberger</a:t>
            </a:r>
            <a:r>
              <a:rPr lang="en-US" dirty="0"/>
              <a:t> (1978)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33425" y="60960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See also table 3.7.1 in Mays 2011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33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3_08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38400" y="1371600"/>
            <a:ext cx="4267200" cy="295656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886200" y="457200"/>
            <a:ext cx="1640193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Anisotropy</a:t>
            </a:r>
            <a:endParaRPr lang="en-US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9" y="3810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2049" y="18288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latin typeface="Arial" pitchFamily="34" charset="0"/>
                <a:cs typeface="Arial" pitchFamily="34" charset="0"/>
              </a:rPr>
              <a:t>An aquifer has 3 layers with K values indicated.  Compute the equivalent horizontal and vertical hydraulic conductivities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3429000" cy="2590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615392"/>
            <a:ext cx="3429000" cy="202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1676400"/>
            <a:ext cx="1524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752600"/>
            <a:ext cx="1524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66800" y="1828800"/>
            <a:ext cx="0" cy="178659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69675" y="4419601"/>
            <a:ext cx="0" cy="121919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3924" y="3615392"/>
            <a:ext cx="0" cy="8042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8301" y="24384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10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6705" y="379896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4.4 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6705" y="47983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6.2 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3217" y="2462508"/>
            <a:ext cx="2069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K=11.6 m/day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387" y="3811104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K=4.5 m/day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4808098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K=2.2 m/day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3_1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38400" y="1371600"/>
            <a:ext cx="4267200" cy="2136648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334851" y="533400"/>
            <a:ext cx="4474303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</a:rPr>
              <a:t>General Groundwater Flow Equations</a:t>
            </a:r>
            <a:endParaRPr lang="en-US" sz="200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68" y="3982528"/>
            <a:ext cx="5086350" cy="66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9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62" name="Picture 14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806450"/>
            <a:ext cx="7316788" cy="5360988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6256338"/>
            <a:ext cx="7437437" cy="265112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Physical Processes involved in Runoff Generation</a:t>
            </a: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2386013" y="233363"/>
            <a:ext cx="4051300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Garamond" pitchFamily="18" charset="0"/>
              </a:rPr>
              <a:t>Rainfall Runoff Processes</a:t>
            </a:r>
          </a:p>
        </p:txBody>
      </p:sp>
    </p:spTree>
    <p:extLst>
      <p:ext uri="{BB962C8B-B14F-4D97-AF65-F5344CB8AC3E}">
        <p14:creationId xmlns:p14="http://schemas.microsoft.com/office/powerpoint/2010/main" val="40443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dl1"/>
          <p:cNvPicPr>
            <a:picLocks noChangeAspect="1" noChangeArrowheads="1"/>
          </p:cNvPicPr>
          <p:nvPr/>
        </p:nvPicPr>
        <p:blipFill>
          <a:blip r:embed="rId2" cstate="print"/>
          <a:srcRect l="4802" r="27393" b="25517"/>
          <a:stretch>
            <a:fillRect/>
          </a:stretch>
        </p:blipFill>
        <p:spPr bwMode="auto">
          <a:xfrm>
            <a:off x="0" y="53975"/>
            <a:ext cx="9144000" cy="5289550"/>
          </a:xfrm>
          <a:prstGeom prst="rect">
            <a:avLst/>
          </a:prstGeom>
          <a:noFill/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531938" y="41925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0" y="5294313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Surface Runoff occurs when surface water input exceeds infiltration capacity.  (a) Infiltration rate = rainfall rate which is less than infiltration capacity. (b) Runoff rate = Rainfall intensity – Infiltration capacity.  (from Dunne and Leopold, 1978)</a:t>
            </a:r>
          </a:p>
        </p:txBody>
      </p:sp>
    </p:spTree>
    <p:extLst>
      <p:ext uri="{BB962C8B-B14F-4D97-AF65-F5344CB8AC3E}">
        <p14:creationId xmlns:p14="http://schemas.microsoft.com/office/powerpoint/2010/main" val="268879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330325" y="5753100"/>
            <a:ext cx="6099175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</p:txBody>
      </p:sp>
      <p:pic>
        <p:nvPicPr>
          <p:cNvPr id="307209" name="Picture 9" descr="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0"/>
            <a:ext cx="3898900" cy="5457825"/>
          </a:xfrm>
          <a:prstGeom prst="rect">
            <a:avLst/>
          </a:prstGeom>
          <a:noFill/>
        </p:spPr>
      </p:pic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219075" y="5484813"/>
            <a:ext cx="4360863" cy="11874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Wetting front in a sandy soil exposed after intense rain (from Dingman, 1994).</a:t>
            </a:r>
          </a:p>
        </p:txBody>
      </p:sp>
      <p:pic>
        <p:nvPicPr>
          <p:cNvPr id="307213" name="Picture 13" descr="slide0286_image175"/>
          <p:cNvPicPr>
            <a:picLocks noChangeAspect="1" noChangeArrowheads="1"/>
          </p:cNvPicPr>
          <p:nvPr/>
        </p:nvPicPr>
        <p:blipFill>
          <a:blip r:embed="rId4" cstate="print"/>
          <a:srcRect l="7541" t="5783" r="7124"/>
          <a:stretch>
            <a:fillRect/>
          </a:stretch>
        </p:blipFill>
        <p:spPr bwMode="auto">
          <a:xfrm>
            <a:off x="4598988" y="200025"/>
            <a:ext cx="4545012" cy="5018088"/>
          </a:xfrm>
          <a:prstGeom prst="rect">
            <a:avLst/>
          </a:prstGeom>
          <a:noFill/>
        </p:spPr>
      </p:pic>
      <p:sp>
        <p:nvSpPr>
          <p:cNvPr id="307214" name="Rectangle 14"/>
          <p:cNvSpPr>
            <a:spLocks noChangeArrowheads="1"/>
          </p:cNvSpPr>
          <p:nvPr/>
        </p:nvSpPr>
        <p:spPr bwMode="auto">
          <a:xfrm>
            <a:off x="4556125" y="5484813"/>
            <a:ext cx="458787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Preferential pathway infiltration (Markus Weiler, ETH Zurich) </a:t>
            </a:r>
          </a:p>
        </p:txBody>
      </p:sp>
    </p:spTree>
    <p:extLst>
      <p:ext uri="{BB962C8B-B14F-4D97-AF65-F5344CB8AC3E}">
        <p14:creationId xmlns:p14="http://schemas.microsoft.com/office/powerpoint/2010/main" val="103056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0" name="Picture 6" descr="dl2"/>
          <p:cNvPicPr>
            <a:picLocks noChangeAspect="1" noChangeArrowheads="1"/>
          </p:cNvPicPr>
          <p:nvPr/>
        </p:nvPicPr>
        <p:blipFill>
          <a:blip r:embed="rId3" cstate="print"/>
          <a:srcRect r="60086" b="39534"/>
          <a:stretch>
            <a:fillRect/>
          </a:stretch>
        </p:blipFill>
        <p:spPr bwMode="auto">
          <a:xfrm>
            <a:off x="0" y="879475"/>
            <a:ext cx="5310188" cy="4819650"/>
          </a:xfrm>
          <a:prstGeom prst="rect">
            <a:avLst/>
          </a:prstGeom>
          <a:noFill/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17525" y="273050"/>
            <a:ext cx="809148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Continuity equation in an unsaturated porous medium.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5026025" y="1231900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231900"/>
                        <a:ext cx="149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5105400" y="2328863"/>
          <a:ext cx="2005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1002430" imgH="203024" progId="Equation.3">
                  <p:embed/>
                </p:oleObj>
              </mc:Choice>
              <mc:Fallback>
                <p:oleObj name="Equation" r:id="rId6" imgW="100243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28863"/>
                        <a:ext cx="20050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4705350" y="3040063"/>
            <a:ext cx="427672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</a:t>
            </a:r>
            <a:r>
              <a:rPr lang="pl-PL"/>
              <a:t>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x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y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z = </a:t>
            </a:r>
            <a:endParaRPr lang="en-US"/>
          </a:p>
          <a:p>
            <a:pPr algn="ctr"/>
            <a:r>
              <a:rPr lang="pl-PL"/>
              <a:t>(q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x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y – (q+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q)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x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y)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t </a:t>
            </a: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6" name="Object 12"/>
          <p:cNvGraphicFramePr>
            <a:graphicFrameLocks noChangeAspect="1"/>
          </p:cNvGraphicFramePr>
          <p:nvPr/>
        </p:nvGraphicFramePr>
        <p:xfrm>
          <a:off x="5734050" y="4298950"/>
          <a:ext cx="142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711509" imgH="393871" progId="Equation.3">
                  <p:embed/>
                </p:oleObj>
              </mc:Choice>
              <mc:Fallback>
                <p:oleObj name="Equation" r:id="rId8" imgW="711509" imgH="3938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4298950"/>
                        <a:ext cx="1422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8" name="Object 14"/>
          <p:cNvGraphicFramePr>
            <a:graphicFrameLocks noChangeAspect="1"/>
          </p:cNvGraphicFramePr>
          <p:nvPr/>
        </p:nvGraphicFramePr>
        <p:xfrm>
          <a:off x="5762625" y="5335588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673392" imgH="393871" progId="Equation.3">
                  <p:embed/>
                </p:oleObj>
              </mc:Choice>
              <mc:Fallback>
                <p:oleObj name="Equation" r:id="rId10" imgW="673392" imgH="3938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335588"/>
                        <a:ext cx="1346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80" name="Line 16"/>
          <p:cNvSpPr>
            <a:spLocks noChangeShapeType="1"/>
          </p:cNvSpPr>
          <p:nvPr/>
        </p:nvSpPr>
        <p:spPr bwMode="auto">
          <a:xfrm flipH="1">
            <a:off x="2752725" y="1509713"/>
            <a:ext cx="2179638" cy="1049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H="1">
            <a:off x="3122613" y="2538413"/>
            <a:ext cx="2003425" cy="5953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9" name="Picture 7" descr="fig41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1695450" y="3175"/>
            <a:ext cx="5664200" cy="6278563"/>
          </a:xfrm>
          <a:prstGeom prst="rect">
            <a:avLst/>
          </a:prstGeom>
          <a:noFill/>
        </p:spPr>
      </p:pic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58832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Variation of soil suction head, |</a:t>
            </a:r>
            <a:r>
              <a:rPr lang="en-US">
                <a:sym typeface="Symbol" pitchFamily="18" charset="2"/>
              </a:rPr>
              <a:t></a:t>
            </a:r>
            <a:r>
              <a:rPr lang="en-US"/>
              <a:t>|, and hydraulic conductivity, K, with moisture content.</a:t>
            </a:r>
            <a:r>
              <a:rPr lang="en-US">
                <a:sym typeface="Symbol" pitchFamily="18" charset="2"/>
              </a:rPr>
              <a:t>  (from Chow et al, 1988)</a:t>
            </a:r>
          </a:p>
        </p:txBody>
      </p:sp>
    </p:spTree>
    <p:extLst>
      <p:ext uri="{BB962C8B-B14F-4D97-AF65-F5344CB8AC3E}">
        <p14:creationId xmlns:p14="http://schemas.microsoft.com/office/powerpoint/2010/main" val="4145915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heme/theme1.xml><?xml version="1.0" encoding="utf-8"?>
<a:theme xmlns:a="http://schemas.openxmlformats.org/drawingml/2006/main" name="Blank Presentation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1396</TotalTime>
  <Words>326</Words>
  <Application>Microsoft Office PowerPoint</Application>
  <PresentationFormat>On-screen Show (4:3)</PresentationFormat>
  <Paragraphs>38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Blank Presentation</vt:lpstr>
      <vt:lpstr>Office Theme</vt:lpstr>
      <vt:lpstr>1_Blank Presentation</vt:lpstr>
      <vt:lpstr>Equation</vt:lpstr>
      <vt:lpstr>Aquifer Anisotropy and general flow equations</vt:lpstr>
      <vt:lpstr>PowerPoint Presentation</vt:lpstr>
      <vt:lpstr>Example</vt:lpstr>
      <vt:lpstr>PowerPoint Presentation</vt:lpstr>
      <vt:lpstr>Physical Processes involved in Runoff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Basis for Hysteresis</vt:lpstr>
      <vt:lpstr>Equations to representing soil water characteristic functions</vt:lpstr>
    </vt:vector>
  </TitlesOfParts>
  <Company>Utah Water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123</cp:revision>
  <cp:lastPrinted>2012-01-25T04:55:02Z</cp:lastPrinted>
  <dcterms:created xsi:type="dcterms:W3CDTF">2002-08-26T02:30:48Z</dcterms:created>
  <dcterms:modified xsi:type="dcterms:W3CDTF">2012-01-26T17:04:09Z</dcterms:modified>
</cp:coreProperties>
</file>