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939" r:id="rId2"/>
  </p:sldMasterIdLst>
  <p:notesMasterIdLst>
    <p:notesMasterId r:id="rId7"/>
  </p:notesMasterIdLst>
  <p:handoutMasterIdLst>
    <p:handoutMasterId r:id="rId8"/>
  </p:handoutMasterIdLst>
  <p:sldIdLst>
    <p:sldId id="324" r:id="rId3"/>
    <p:sldId id="323" r:id="rId4"/>
    <p:sldId id="325" r:id="rId5"/>
    <p:sldId id="327" r:id="rId6"/>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2787"/>
    <p:restoredTop sz="90929"/>
  </p:normalViewPr>
  <p:slideViewPr>
    <p:cSldViewPr>
      <p:cViewPr varScale="1">
        <p:scale>
          <a:sx n="110" d="100"/>
          <a:sy n="110" d="100"/>
        </p:scale>
        <p:origin x="-17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5" d="100"/>
          <a:sy n="135" d="100"/>
        </p:scale>
        <p:origin x="-90" y="-50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500" cy="465296"/>
          </a:xfrm>
          <a:prstGeom prst="rect">
            <a:avLst/>
          </a:prstGeom>
        </p:spPr>
        <p:txBody>
          <a:bodyPr vert="horz" lIns="93275" tIns="46637" rIns="93275" bIns="46637" rtlCol="0"/>
          <a:lstStyle>
            <a:lvl1pPr algn="l">
              <a:defRPr sz="1200">
                <a:latin typeface="Times" pitchFamily="1" charset="0"/>
              </a:defRPr>
            </a:lvl1pPr>
          </a:lstStyle>
          <a:p>
            <a:pPr>
              <a:defRPr/>
            </a:pPr>
            <a:endParaRPr lang="en-US"/>
          </a:p>
        </p:txBody>
      </p:sp>
      <p:sp>
        <p:nvSpPr>
          <p:cNvPr id="3" name="Date Placeholder 2"/>
          <p:cNvSpPr>
            <a:spLocks noGrp="1"/>
          </p:cNvSpPr>
          <p:nvPr>
            <p:ph type="dt" sz="quarter" idx="1"/>
          </p:nvPr>
        </p:nvSpPr>
        <p:spPr>
          <a:xfrm>
            <a:off x="3975831" y="0"/>
            <a:ext cx="3042500" cy="465296"/>
          </a:xfrm>
          <a:prstGeom prst="rect">
            <a:avLst/>
          </a:prstGeom>
        </p:spPr>
        <p:txBody>
          <a:bodyPr vert="horz" lIns="93275" tIns="46637" rIns="93275" bIns="46637" rtlCol="0"/>
          <a:lstStyle>
            <a:lvl1pPr algn="r">
              <a:defRPr sz="1200">
                <a:latin typeface="Times" pitchFamily="1" charset="0"/>
              </a:defRPr>
            </a:lvl1pPr>
          </a:lstStyle>
          <a:p>
            <a:pPr>
              <a:defRPr/>
            </a:pPr>
            <a:fld id="{7F893237-1928-440B-B4E5-CA9071C80E1C}" type="datetimeFigureOut">
              <a:rPr lang="en-US"/>
              <a:pPr>
                <a:defRPr/>
              </a:pPr>
              <a:t>1/26/2012</a:t>
            </a:fld>
            <a:endParaRPr lang="en-US"/>
          </a:p>
        </p:txBody>
      </p:sp>
      <p:sp>
        <p:nvSpPr>
          <p:cNvPr id="4" name="Footer Placeholder 3"/>
          <p:cNvSpPr>
            <a:spLocks noGrp="1"/>
          </p:cNvSpPr>
          <p:nvPr>
            <p:ph type="ftr" sz="quarter" idx="2"/>
          </p:nvPr>
        </p:nvSpPr>
        <p:spPr>
          <a:xfrm>
            <a:off x="0" y="8839036"/>
            <a:ext cx="3042500" cy="465296"/>
          </a:xfrm>
          <a:prstGeom prst="rect">
            <a:avLst/>
          </a:prstGeom>
        </p:spPr>
        <p:txBody>
          <a:bodyPr vert="horz" lIns="93275" tIns="46637" rIns="93275" bIns="46637" rtlCol="0" anchor="b"/>
          <a:lstStyle>
            <a:lvl1pPr algn="l">
              <a:defRPr sz="1200">
                <a:latin typeface="Times" pitchFamily="1" charset="0"/>
              </a:defRPr>
            </a:lvl1pPr>
          </a:lstStyle>
          <a:p>
            <a:pPr>
              <a:defRPr/>
            </a:pPr>
            <a:endParaRPr lang="en-US"/>
          </a:p>
        </p:txBody>
      </p:sp>
      <p:sp>
        <p:nvSpPr>
          <p:cNvPr id="5" name="Slide Number Placeholder 4"/>
          <p:cNvSpPr>
            <a:spLocks noGrp="1"/>
          </p:cNvSpPr>
          <p:nvPr>
            <p:ph type="sldNum" sz="quarter" idx="3"/>
          </p:nvPr>
        </p:nvSpPr>
        <p:spPr>
          <a:xfrm>
            <a:off x="3975831" y="8839036"/>
            <a:ext cx="3042500" cy="465296"/>
          </a:xfrm>
          <a:prstGeom prst="rect">
            <a:avLst/>
          </a:prstGeom>
        </p:spPr>
        <p:txBody>
          <a:bodyPr vert="horz" lIns="93275" tIns="46637" rIns="93275" bIns="46637" rtlCol="0" anchor="b"/>
          <a:lstStyle>
            <a:lvl1pPr algn="r">
              <a:defRPr sz="1200">
                <a:latin typeface="Times" pitchFamily="1" charset="0"/>
              </a:defRPr>
            </a:lvl1pPr>
          </a:lstStyle>
          <a:p>
            <a:pPr>
              <a:defRPr/>
            </a:pPr>
            <a:fld id="{04175A95-11F4-4D0F-87F3-A1030AD8AC3F}" type="slidenum">
              <a:rPr lang="en-US"/>
              <a:pPr>
                <a:defRPr/>
              </a:pPr>
              <a:t>‹#›</a:t>
            </a:fld>
            <a:endParaRPr lang="en-US"/>
          </a:p>
        </p:txBody>
      </p:sp>
    </p:spTree>
    <p:extLst>
      <p:ext uri="{BB962C8B-B14F-4D97-AF65-F5344CB8AC3E}">
        <p14:creationId xmlns:p14="http://schemas.microsoft.com/office/powerpoint/2010/main" val="114613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2500" cy="46529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lvl1pPr>
              <a:defRPr sz="1200">
                <a:latin typeface="Times" pitchFamily="1" charset="0"/>
              </a:defRPr>
            </a:lvl1pPr>
          </a:lstStyle>
          <a:p>
            <a:pPr>
              <a:defRPr/>
            </a:pPr>
            <a:endParaRPr lang="en-US"/>
          </a:p>
        </p:txBody>
      </p:sp>
      <p:sp>
        <p:nvSpPr>
          <p:cNvPr id="16387" name="Rectangle 3"/>
          <p:cNvSpPr>
            <a:spLocks noGrp="1" noChangeArrowheads="1"/>
          </p:cNvSpPr>
          <p:nvPr>
            <p:ph type="dt" idx="1"/>
          </p:nvPr>
        </p:nvSpPr>
        <p:spPr bwMode="auto">
          <a:xfrm>
            <a:off x="3977426" y="0"/>
            <a:ext cx="3042499" cy="46529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lvl1pPr algn="r">
              <a:defRPr sz="1200">
                <a:latin typeface="Times" pitchFamily="1"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36523" y="4420315"/>
            <a:ext cx="5146881" cy="4187666"/>
          </a:xfrm>
          <a:prstGeom prst="rect">
            <a:avLst/>
          </a:prstGeom>
          <a:noFill/>
          <a:ln w="9525">
            <a:noFill/>
            <a:miter lim="800000"/>
            <a:headEnd/>
            <a:tailEnd/>
          </a:ln>
          <a:effectLst/>
        </p:spPr>
        <p:txBody>
          <a:bodyPr vert="horz" wrap="square" lIns="93275" tIns="46637" rIns="93275" bIns="466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40629"/>
            <a:ext cx="3042500" cy="465296"/>
          </a:xfrm>
          <a:prstGeom prst="rect">
            <a:avLst/>
          </a:prstGeom>
          <a:noFill/>
          <a:ln w="9525">
            <a:noFill/>
            <a:miter lim="800000"/>
            <a:headEnd/>
            <a:tailEnd/>
          </a:ln>
          <a:effectLst/>
        </p:spPr>
        <p:txBody>
          <a:bodyPr vert="horz" wrap="square" lIns="93275" tIns="46637" rIns="93275" bIns="46637" numCol="1" anchor="b" anchorCtr="0" compatLnSpc="1">
            <a:prstTxWarp prst="textNoShape">
              <a:avLst/>
            </a:prstTxWarp>
          </a:bodyPr>
          <a:lstStyle>
            <a:lvl1pPr>
              <a:defRPr sz="1200">
                <a:latin typeface="Times" pitchFamily="1" charset="0"/>
              </a:defRPr>
            </a:lvl1pPr>
          </a:lstStyle>
          <a:p>
            <a:pPr>
              <a:defRPr/>
            </a:pPr>
            <a:endParaRPr lang="en-US"/>
          </a:p>
        </p:txBody>
      </p:sp>
      <p:sp>
        <p:nvSpPr>
          <p:cNvPr id="16391" name="Rectangle 7"/>
          <p:cNvSpPr>
            <a:spLocks noGrp="1" noChangeArrowheads="1"/>
          </p:cNvSpPr>
          <p:nvPr>
            <p:ph type="sldNum" sz="quarter" idx="5"/>
          </p:nvPr>
        </p:nvSpPr>
        <p:spPr bwMode="auto">
          <a:xfrm>
            <a:off x="3977426" y="8840629"/>
            <a:ext cx="3042499" cy="465296"/>
          </a:xfrm>
          <a:prstGeom prst="rect">
            <a:avLst/>
          </a:prstGeom>
          <a:noFill/>
          <a:ln w="9525">
            <a:noFill/>
            <a:miter lim="800000"/>
            <a:headEnd/>
            <a:tailEnd/>
          </a:ln>
          <a:effectLst/>
        </p:spPr>
        <p:txBody>
          <a:bodyPr vert="horz" wrap="square" lIns="93275" tIns="46637" rIns="93275" bIns="46637" numCol="1" anchor="b" anchorCtr="0" compatLnSpc="1">
            <a:prstTxWarp prst="textNoShape">
              <a:avLst/>
            </a:prstTxWarp>
          </a:bodyPr>
          <a:lstStyle>
            <a:lvl1pPr algn="r">
              <a:defRPr sz="1200">
                <a:latin typeface="Times" pitchFamily="1" charset="0"/>
              </a:defRPr>
            </a:lvl1pPr>
          </a:lstStyle>
          <a:p>
            <a:pPr>
              <a:defRPr/>
            </a:pPr>
            <a:fld id="{B09AB3C0-829B-4990-B424-32DF7950DCFC}" type="slidenum">
              <a:rPr lang="en-US"/>
              <a:pPr>
                <a:defRPr/>
              </a:pPr>
              <a:t>‹#›</a:t>
            </a:fld>
            <a:endParaRPr lang="en-US"/>
          </a:p>
        </p:txBody>
      </p:sp>
    </p:spTree>
    <p:extLst>
      <p:ext uri="{BB962C8B-B14F-4D97-AF65-F5344CB8AC3E}">
        <p14:creationId xmlns:p14="http://schemas.microsoft.com/office/powerpoint/2010/main" val="2771114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70C0"/>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1DEFF062-6B23-40D6-9016-9FB92895E9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22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732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9221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033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154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572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714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14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67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938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804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98B7B-B1B2-4496-BC0A-D39B650BD4FE}" type="datetimeFigureOut">
              <a:rPr lang="en-US" smtClean="0">
                <a:solidFill>
                  <a:prstClr val="black">
                    <a:tint val="75000"/>
                  </a:prstClr>
                </a:solidFill>
              </a:rPr>
              <a:pPr/>
              <a:t>1/26/2012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6EAFA0B-1174-446F-A1A2-62140642E3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830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3352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60A8"/>
                </a:solidFill>
                <a:latin typeface="Rockwell Extra Bol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3246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dirty="0" smtClean="0">
                <a:solidFill>
                  <a:srgbClr val="0060A8"/>
                </a:solidFill>
                <a:latin typeface="Rockwell Extra Bold" pitchFamily="18" charset="0"/>
              </a:defRPr>
            </a:lvl1pPr>
          </a:lstStyle>
          <a:p>
            <a:pPr>
              <a:defRPr/>
            </a:pPr>
            <a:r>
              <a:rPr lang="en-US"/>
              <a:t>David </a:t>
            </a:r>
            <a:r>
              <a:rPr lang="en-US" err="1"/>
              <a:t>Tarboton</a:t>
            </a:r>
          </a:p>
          <a:p>
            <a:pPr>
              <a:defRPr/>
            </a:pPr>
            <a:fld id="{57856F51-6E4B-4DAC-B4DA-C9C5D4791596}" type="slidenum">
              <a:rPr lang="en-US"/>
              <a:pPr>
                <a:defRPr/>
              </a:pPr>
              <a:t>‹#›</a:t>
            </a:fld>
            <a:endParaRPr lang="en-US"/>
          </a:p>
        </p:txBody>
      </p:sp>
      <p:cxnSp>
        <p:nvCxnSpPr>
          <p:cNvPr id="3078" name="Straight Connector 7"/>
          <p:cNvCxnSpPr>
            <a:cxnSpLocks noChangeShapeType="1"/>
          </p:cNvCxnSpPr>
          <p:nvPr userDrawn="1"/>
        </p:nvCxnSpPr>
        <p:spPr bwMode="auto">
          <a:xfrm>
            <a:off x="685800" y="6172200"/>
            <a:ext cx="7772400" cy="1588"/>
          </a:xfrm>
          <a:prstGeom prst="line">
            <a:avLst/>
          </a:prstGeom>
          <a:noFill/>
          <a:ln w="19050" algn="ctr">
            <a:solidFill>
              <a:schemeClr val="tx1"/>
            </a:solidFill>
            <a:round/>
            <a:headEnd/>
            <a:tailEnd/>
          </a:ln>
        </p:spPr>
      </p:cxn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Lst>
  <p:hf hdr="0" dt="0"/>
  <p:txStyles>
    <p:titleStyle>
      <a:lvl1pPr algn="ctr" rtl="0" eaLnBrk="0" fontAlgn="base" hangingPunct="0">
        <a:spcBef>
          <a:spcPct val="0"/>
        </a:spcBef>
        <a:spcAft>
          <a:spcPct val="0"/>
        </a:spcAft>
        <a:defRPr sz="4400">
          <a:solidFill>
            <a:srgbClr val="0070C0"/>
          </a:solidFill>
          <a:latin typeface="Comic Sans MS" pitchFamily="66" charset="0"/>
          <a:ea typeface="+mj-ea"/>
          <a:cs typeface="+mj-cs"/>
        </a:defRPr>
      </a:lvl1pPr>
      <a:lvl2pPr algn="ctr" rtl="0" eaLnBrk="0" fontAlgn="base" hangingPunct="0">
        <a:spcBef>
          <a:spcPct val="0"/>
        </a:spcBef>
        <a:spcAft>
          <a:spcPct val="0"/>
        </a:spcAft>
        <a:defRPr sz="4400">
          <a:solidFill>
            <a:srgbClr val="0070C0"/>
          </a:solidFill>
          <a:latin typeface="Comic Sans MS" pitchFamily="66" charset="0"/>
        </a:defRPr>
      </a:lvl2pPr>
      <a:lvl3pPr algn="ctr" rtl="0" eaLnBrk="0" fontAlgn="base" hangingPunct="0">
        <a:spcBef>
          <a:spcPct val="0"/>
        </a:spcBef>
        <a:spcAft>
          <a:spcPct val="0"/>
        </a:spcAft>
        <a:defRPr sz="4400">
          <a:solidFill>
            <a:srgbClr val="0070C0"/>
          </a:solidFill>
          <a:latin typeface="Comic Sans MS" pitchFamily="66" charset="0"/>
        </a:defRPr>
      </a:lvl3pPr>
      <a:lvl4pPr algn="ctr" rtl="0" eaLnBrk="0" fontAlgn="base" hangingPunct="0">
        <a:spcBef>
          <a:spcPct val="0"/>
        </a:spcBef>
        <a:spcAft>
          <a:spcPct val="0"/>
        </a:spcAft>
        <a:defRPr sz="4400">
          <a:solidFill>
            <a:srgbClr val="0070C0"/>
          </a:solidFill>
          <a:latin typeface="Comic Sans MS" pitchFamily="66" charset="0"/>
        </a:defRPr>
      </a:lvl4pPr>
      <a:lvl5pPr algn="ctr" rtl="0" eaLnBrk="0" fontAlgn="base" hangingPunct="0">
        <a:spcBef>
          <a:spcPct val="0"/>
        </a:spcBef>
        <a:spcAft>
          <a:spcPct val="0"/>
        </a:spcAft>
        <a:defRPr sz="4400">
          <a:solidFill>
            <a:srgbClr val="0070C0"/>
          </a:solidFill>
          <a:latin typeface="Comic Sans MS" pitchFamily="66" charset="0"/>
        </a:defRPr>
      </a:lvl5pPr>
      <a:lvl6pPr marL="457200" algn="ctr" rtl="0" fontAlgn="base">
        <a:spcBef>
          <a:spcPct val="0"/>
        </a:spcBef>
        <a:spcAft>
          <a:spcPct val="0"/>
        </a:spcAft>
        <a:defRPr sz="4400">
          <a:solidFill>
            <a:schemeClr val="tx2"/>
          </a:solidFill>
          <a:latin typeface="Times" pitchFamily="1" charset="0"/>
        </a:defRPr>
      </a:lvl6pPr>
      <a:lvl7pPr marL="914400" algn="ctr" rtl="0" fontAlgn="base">
        <a:spcBef>
          <a:spcPct val="0"/>
        </a:spcBef>
        <a:spcAft>
          <a:spcPct val="0"/>
        </a:spcAft>
        <a:defRPr sz="4400">
          <a:solidFill>
            <a:schemeClr val="tx2"/>
          </a:solidFill>
          <a:latin typeface="Times" pitchFamily="1" charset="0"/>
        </a:defRPr>
      </a:lvl7pPr>
      <a:lvl8pPr marL="1371600" algn="ctr" rtl="0" fontAlgn="base">
        <a:spcBef>
          <a:spcPct val="0"/>
        </a:spcBef>
        <a:spcAft>
          <a:spcPct val="0"/>
        </a:spcAft>
        <a:defRPr sz="4400">
          <a:solidFill>
            <a:schemeClr val="tx2"/>
          </a:solidFill>
          <a:latin typeface="Times" pitchFamily="1" charset="0"/>
        </a:defRPr>
      </a:lvl8pPr>
      <a:lvl9pPr marL="1828800" algn="ctr" rtl="0" fontAlgn="base">
        <a:spcBef>
          <a:spcPct val="0"/>
        </a:spcBef>
        <a:spcAft>
          <a:spcPct val="0"/>
        </a:spcAft>
        <a:defRPr sz="4400">
          <a:solidFill>
            <a:schemeClr val="tx2"/>
          </a:solidFill>
          <a:latin typeface="Times" pitchFamily="1" charset="0"/>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000">
          <a:solidFill>
            <a:srgbClr val="0060A8"/>
          </a:solidFill>
          <a:latin typeface="Arial" pitchFamily="34" charset="0"/>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har char="»"/>
        <a:defRPr sz="1600">
          <a:solidFill>
            <a:schemeClr val="tx1"/>
          </a:solidFill>
          <a:latin typeface="Arial" pitchFamily="34" charset="0"/>
          <a:cs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40698B7B-B1B2-4496-BC0A-D39B650BD4FE}" type="datetimeFigureOut">
              <a:rPr lang="en-US" smtClean="0">
                <a:solidFill>
                  <a:prstClr val="black">
                    <a:tint val="75000"/>
                  </a:prstClr>
                </a:solidFill>
                <a:latin typeface="Calibri"/>
              </a:rPr>
              <a:pPr eaLnBrk="1" fontAlgn="auto" hangingPunct="1">
                <a:spcBef>
                  <a:spcPts val="0"/>
                </a:spcBef>
                <a:spcAft>
                  <a:spcPts val="0"/>
                </a:spcAft>
              </a:pPr>
              <a:t>1/26/2012</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96EAFA0B-1174-446F-A1A2-62140642E39F}"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18071129"/>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Hydraulic Conductivity</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indent="0">
              <a:buNone/>
            </a:pPr>
            <a:r>
              <a:rPr lang="en-US" sz="2800" dirty="0" smtClean="0"/>
              <a:t>Objective </a:t>
            </a:r>
          </a:p>
          <a:p>
            <a:r>
              <a:rPr lang="en-US" sz="2800" dirty="0" smtClean="0"/>
              <a:t>To be able to calculate the hydraulic conductivity of a sample given measurements from a </a:t>
            </a:r>
            <a:r>
              <a:rPr lang="en-US" sz="2800" dirty="0" err="1" smtClean="0"/>
              <a:t>permeameter</a:t>
            </a:r>
            <a:endParaRPr lang="en-US" sz="2800" dirty="0" smtClean="0"/>
          </a:p>
          <a:p>
            <a:r>
              <a:rPr lang="en-US" sz="2800" dirty="0" smtClean="0"/>
              <a:t>To be able to estimate hydraulic conductivity from a tracer test and describe limitations of this method</a:t>
            </a:r>
          </a:p>
          <a:p>
            <a:r>
              <a:rPr lang="en-US" sz="2800" dirty="0" smtClean="0"/>
              <a:t>To be able to quantify the anisotropy of an aquifer due to layering</a:t>
            </a:r>
          </a:p>
        </p:txBody>
      </p:sp>
    </p:spTree>
    <p:extLst>
      <p:ext uri="{BB962C8B-B14F-4D97-AF65-F5344CB8AC3E}">
        <p14:creationId xmlns:p14="http://schemas.microsoft.com/office/powerpoint/2010/main" val="192185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custDataLst>
              <p:tags r:id="rId1"/>
            </p:custDataLst>
          </p:nvPr>
        </p:nvSpPr>
        <p:spPr>
          <a:xfrm>
            <a:off x="2806353" y="304800"/>
            <a:ext cx="2634054" cy="338554"/>
          </a:xfrm>
          <a:prstGeom prst="rect">
            <a:avLst/>
          </a:prstGeom>
          <a:noFill/>
        </p:spPr>
        <p:txBody>
          <a:bodyPr vert="horz" wrap="none" rtlCol="0">
            <a:spAutoFit/>
          </a:bodyPr>
          <a:lstStyle/>
          <a:p>
            <a:pPr algn="ctr" eaLnBrk="1" fontAlgn="auto" hangingPunct="1">
              <a:spcBef>
                <a:spcPts val="0"/>
              </a:spcBef>
              <a:spcAft>
                <a:spcPts val="0"/>
              </a:spcAft>
            </a:pPr>
            <a:r>
              <a:rPr lang="en-US" sz="1600" dirty="0" smtClean="0">
                <a:solidFill>
                  <a:prstClr val="black"/>
                </a:solidFill>
                <a:latin typeface="Arial"/>
              </a:rPr>
              <a:t>Falling Head </a:t>
            </a:r>
            <a:r>
              <a:rPr lang="en-US" sz="1600" dirty="0" err="1" smtClean="0">
                <a:solidFill>
                  <a:prstClr val="black"/>
                </a:solidFill>
                <a:latin typeface="Arial"/>
              </a:rPr>
              <a:t>Permeameter</a:t>
            </a:r>
            <a:endParaRPr lang="en-US" sz="1600" dirty="0">
              <a:solidFill>
                <a:prstClr val="black"/>
              </a:solidFill>
              <a:latin typeface="Arial"/>
            </a:endParaRPr>
          </a:p>
        </p:txBody>
      </p:sp>
      <p:sp>
        <p:nvSpPr>
          <p:cNvPr id="8" name="TextBox 7"/>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grpSp>
        <p:nvGrpSpPr>
          <p:cNvPr id="13" name="Group 12"/>
          <p:cNvGrpSpPr/>
          <p:nvPr/>
        </p:nvGrpSpPr>
        <p:grpSpPr>
          <a:xfrm>
            <a:off x="-152400" y="603097"/>
            <a:ext cx="4559060" cy="4715088"/>
            <a:chOff x="427764" y="838200"/>
            <a:chExt cx="3921387" cy="4115602"/>
          </a:xfrm>
        </p:grpSpPr>
        <p:pic>
          <p:nvPicPr>
            <p:cNvPr id="2" name="Picture 1" descr="fig_03_05.jpg"/>
            <p:cNvPicPr>
              <a:picLocks noChangeAspect="1"/>
            </p:cNvPicPr>
            <p:nvPr>
              <p:custDataLst>
                <p:tags r:id="rId2"/>
              </p:custDataLst>
            </p:nvPr>
          </p:nvPicPr>
          <p:blipFill rotWithShape="1">
            <a:blip r:embed="rId4" cstate="print"/>
            <a:srcRect l="34938" r="-74"/>
            <a:stretch/>
          </p:blipFill>
          <p:spPr>
            <a:xfrm>
              <a:off x="838200" y="1219200"/>
              <a:ext cx="3510951" cy="3734602"/>
            </a:xfrm>
            <a:prstGeom prst="rect">
              <a:avLst/>
            </a:prstGeom>
          </p:spPr>
        </p:pic>
        <p:sp>
          <p:nvSpPr>
            <p:cNvPr id="4" name="Rectangle 3"/>
            <p:cNvSpPr/>
            <p:nvPr/>
          </p:nvSpPr>
          <p:spPr>
            <a:xfrm>
              <a:off x="427764" y="838200"/>
              <a:ext cx="2010636" cy="17531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08556" y="3352800"/>
              <a:ext cx="105844" cy="1034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1905000" y="3384881"/>
              <a:ext cx="1066800" cy="25097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4724400" y="1371600"/>
            <a:ext cx="4149378" cy="3416320"/>
          </a:xfrm>
          <a:prstGeom prst="rect">
            <a:avLst/>
          </a:prstGeom>
          <a:noFill/>
        </p:spPr>
        <p:txBody>
          <a:bodyPr wrap="square" rtlCol="0">
            <a:spAutoFit/>
          </a:bodyPr>
          <a:lstStyle/>
          <a:p>
            <a:r>
              <a:rPr lang="en-US" dirty="0" smtClean="0">
                <a:latin typeface="Arial" pitchFamily="34" charset="0"/>
                <a:cs typeface="Arial" pitchFamily="34" charset="0"/>
              </a:rPr>
              <a:t>A 20-cm long sample of </a:t>
            </a:r>
            <a:r>
              <a:rPr lang="en-US" dirty="0" err="1" smtClean="0">
                <a:latin typeface="Arial" pitchFamily="34" charset="0"/>
                <a:cs typeface="Arial" pitchFamily="34" charset="0"/>
              </a:rPr>
              <a:t>silty</a:t>
            </a:r>
            <a:r>
              <a:rPr lang="en-US" dirty="0" smtClean="0">
                <a:latin typeface="Arial" pitchFamily="34" charset="0"/>
                <a:cs typeface="Arial" pitchFamily="34" charset="0"/>
              </a:rPr>
              <a:t> fine sand with diameter of 10 cm is tested.  The falling head tube has a diameter of 3 cm and the initial head is 8 cm.  Over a period of 8 </a:t>
            </a:r>
            <a:r>
              <a:rPr lang="en-US" dirty="0" err="1" smtClean="0">
                <a:latin typeface="Arial" pitchFamily="34" charset="0"/>
                <a:cs typeface="Arial" pitchFamily="34" charset="0"/>
              </a:rPr>
              <a:t>hr</a:t>
            </a:r>
            <a:r>
              <a:rPr lang="en-US" dirty="0" smtClean="0">
                <a:latin typeface="Arial" pitchFamily="34" charset="0"/>
                <a:cs typeface="Arial" pitchFamily="34" charset="0"/>
              </a:rPr>
              <a:t>, the head in the tube falls to 1 cm.  Estimate the hydraulic conductivity.</a:t>
            </a:r>
            <a:endParaRPr lang="en-US" dirty="0">
              <a:latin typeface="Arial" pitchFamily="34" charset="0"/>
              <a:cs typeface="Arial" pitchFamily="34" charset="0"/>
            </a:endParaRPr>
          </a:p>
        </p:txBody>
      </p:sp>
    </p:spTree>
    <p:extLst>
      <p:ext uri="{BB962C8B-B14F-4D97-AF65-F5344CB8AC3E}">
        <p14:creationId xmlns:p14="http://schemas.microsoft.com/office/powerpoint/2010/main" val="1628946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_03_06.jpg"/>
          <p:cNvPicPr>
            <a:picLocks noChangeAspect="1"/>
          </p:cNvPicPr>
          <p:nvPr>
            <p:custDataLst>
              <p:tags r:id="rId1"/>
            </p:custDataLst>
          </p:nvPr>
        </p:nvPicPr>
        <p:blipFill>
          <a:blip r:embed="rId4" cstate="print"/>
          <a:stretch>
            <a:fillRect/>
          </a:stretch>
        </p:blipFill>
        <p:spPr>
          <a:xfrm>
            <a:off x="304800" y="1143000"/>
            <a:ext cx="4258818" cy="3429000"/>
          </a:xfrm>
          <a:prstGeom prst="rect">
            <a:avLst/>
          </a:prstGeom>
        </p:spPr>
      </p:pic>
      <p:sp>
        <p:nvSpPr>
          <p:cNvPr id="3" name="TextBox 2"/>
          <p:cNvSpPr txBox="1"/>
          <p:nvPr>
            <p:custDataLst>
              <p:tags r:id="rId2"/>
            </p:custDataLst>
          </p:nvPr>
        </p:nvSpPr>
        <p:spPr>
          <a:xfrm>
            <a:off x="3352800" y="228600"/>
            <a:ext cx="2210029" cy="584775"/>
          </a:xfrm>
          <a:prstGeom prst="rect">
            <a:avLst/>
          </a:prstGeom>
          <a:noFill/>
        </p:spPr>
        <p:txBody>
          <a:bodyPr vert="horz" wrap="none" rtlCol="0">
            <a:spAutoFit/>
          </a:bodyPr>
          <a:lstStyle/>
          <a:p>
            <a:pPr algn="ctr"/>
            <a:r>
              <a:rPr lang="en-US" sz="3200" dirty="0" smtClean="0">
                <a:latin typeface="Arial"/>
              </a:rPr>
              <a:t>Tracer Test</a:t>
            </a:r>
            <a:endParaRPr lang="en-US" sz="3200" dirty="0">
              <a:latin typeface="Arial"/>
            </a:endParaRPr>
          </a:p>
        </p:txBody>
      </p:sp>
      <p:sp>
        <p:nvSpPr>
          <p:cNvPr id="4" name="TextBox 3"/>
          <p:cNvSpPr txBox="1"/>
          <p:nvPr/>
        </p:nvSpPr>
        <p:spPr>
          <a:xfrm>
            <a:off x="4800600" y="1081177"/>
            <a:ext cx="4038600" cy="3416320"/>
          </a:xfrm>
          <a:prstGeom prst="rect">
            <a:avLst/>
          </a:prstGeom>
          <a:noFill/>
        </p:spPr>
        <p:txBody>
          <a:bodyPr wrap="square" rtlCol="0">
            <a:spAutoFit/>
          </a:bodyPr>
          <a:lstStyle/>
          <a:p>
            <a:r>
              <a:rPr lang="en-US" dirty="0">
                <a:latin typeface="Arial" pitchFamily="34" charset="0"/>
                <a:cs typeface="Arial" pitchFamily="34" charset="0"/>
              </a:rPr>
              <a:t>The water level in two observation wells 20 m apart are 18.4 and 17.1 m.  The tracer injected in the first well arrives at the second observation well in 167 hr.  Compute the hydraulic conductivity given that the porosity is 0.25</a:t>
            </a:r>
          </a:p>
        </p:txBody>
      </p:sp>
      <p:sp>
        <p:nvSpPr>
          <p:cNvPr id="5" name="TextBox 4"/>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783143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_03_08.jpg"/>
          <p:cNvPicPr>
            <a:picLocks noChangeAspect="1"/>
          </p:cNvPicPr>
          <p:nvPr>
            <p:custDataLst>
              <p:tags r:id="rId1"/>
            </p:custDataLst>
          </p:nvPr>
        </p:nvPicPr>
        <p:blipFill>
          <a:blip r:embed="rId4" cstate="print"/>
          <a:stretch>
            <a:fillRect/>
          </a:stretch>
        </p:blipFill>
        <p:spPr>
          <a:xfrm>
            <a:off x="2438400" y="1371600"/>
            <a:ext cx="4267200" cy="2956560"/>
          </a:xfrm>
          <a:prstGeom prst="rect">
            <a:avLst/>
          </a:prstGeom>
        </p:spPr>
      </p:pic>
      <p:sp>
        <p:nvSpPr>
          <p:cNvPr id="3" name="TextBox 2"/>
          <p:cNvSpPr txBox="1"/>
          <p:nvPr>
            <p:custDataLst>
              <p:tags r:id="rId2"/>
            </p:custDataLst>
          </p:nvPr>
        </p:nvSpPr>
        <p:spPr>
          <a:xfrm>
            <a:off x="3886200" y="457200"/>
            <a:ext cx="1640193" cy="461665"/>
          </a:xfrm>
          <a:prstGeom prst="rect">
            <a:avLst/>
          </a:prstGeom>
          <a:noFill/>
        </p:spPr>
        <p:txBody>
          <a:bodyPr vert="horz" wrap="none" rtlCol="0">
            <a:spAutoFit/>
          </a:bodyPr>
          <a:lstStyle/>
          <a:p>
            <a:pPr algn="ctr"/>
            <a:r>
              <a:rPr lang="en-US" dirty="0" smtClean="0">
                <a:latin typeface="Arial"/>
              </a:rPr>
              <a:t>Anisotropy</a:t>
            </a:r>
            <a:endParaRPr lang="en-US" dirty="0">
              <a:latin typeface="Arial"/>
            </a:endParaRPr>
          </a:p>
        </p:txBody>
      </p:sp>
      <p:sp>
        <p:nvSpPr>
          <p:cNvPr id="4" name="TextBox 3"/>
          <p:cNvSpPr txBox="1"/>
          <p:nvPr/>
        </p:nvSpPr>
        <p:spPr>
          <a:xfrm>
            <a:off x="-31630" y="6488668"/>
            <a:ext cx="5309017" cy="338554"/>
          </a:xfrm>
          <a:prstGeom prst="rect">
            <a:avLst/>
          </a:prstGeom>
          <a:noFill/>
        </p:spPr>
        <p:txBody>
          <a:bodyPr wrap="none" rtlCol="0">
            <a:spAutoFit/>
          </a:bodyPr>
          <a:lstStyle/>
          <a:p>
            <a:r>
              <a:rPr lang="en-US" sz="1600" dirty="0" smtClean="0">
                <a:solidFill>
                  <a:schemeClr val="bg1">
                    <a:lumMod val="50000"/>
                  </a:schemeClr>
                </a:solidFill>
                <a:latin typeface="Arial" pitchFamily="34" charset="0"/>
                <a:cs typeface="Arial" pitchFamily="34" charset="0"/>
              </a:rPr>
              <a:t>From Mays, 2011, Ground and Surface Water Hydrology</a:t>
            </a:r>
            <a:endParaRPr lang="en-US" sz="16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8829806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2.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3.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4.xml><?xml version="1.0" encoding="utf-8"?>
<p:tagLst xmlns:a="http://schemas.openxmlformats.org/drawingml/2006/main" xmlns:r="http://schemas.openxmlformats.org/officeDocument/2006/relationships" xmlns:p="http://schemas.openxmlformats.org/presentationml/2006/main">
  <p:tag name="IIW_TYPE_CAPTION" val="Picture 1"/>
</p:tagLst>
</file>

<file path=ppt/tags/tag5.xml><?xml version="1.0" encoding="utf-8"?>
<p:tagLst xmlns:a="http://schemas.openxmlformats.org/drawingml/2006/main" xmlns:r="http://schemas.openxmlformats.org/officeDocument/2006/relationships" xmlns:p="http://schemas.openxmlformats.org/presentationml/2006/main">
  <p:tag name="IIW_TYPE_IMAGE" val="TextBox 2"/>
</p:tagLst>
</file>

<file path=ppt/tags/tag6.xml><?xml version="1.0" encoding="utf-8"?>
<p:tagLst xmlns:a="http://schemas.openxmlformats.org/drawingml/2006/main" xmlns:r="http://schemas.openxmlformats.org/officeDocument/2006/relationships" xmlns:p="http://schemas.openxmlformats.org/presentationml/2006/main">
  <p:tag name="IIW_TYPE_CAPTION" val="Picture 1"/>
</p:tagLst>
</file>

<file path=ppt/theme/theme1.xml><?xml version="1.0" encoding="utf-8"?>
<a:theme xmlns:a="http://schemas.openxmlformats.org/drawingml/2006/main" name="Blank Presentation">
  <a:themeElements>
    <a:clrScheme name="Cust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33399"/>
      </a:hlink>
      <a:folHlink>
        <a:srgbClr val="333399"/>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X:Templates:Presentations:Designs:Lightbar</Template>
  <TotalTime>1365</TotalTime>
  <Words>185</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Blank Presentation</vt:lpstr>
      <vt:lpstr>Office Theme</vt:lpstr>
      <vt:lpstr>Determining Hydraulic Conductivity</vt:lpstr>
      <vt:lpstr>PowerPoint Presentation</vt:lpstr>
      <vt:lpstr>PowerPoint Presentation</vt:lpstr>
      <vt:lpstr>PowerPoint Presentation</vt:lpstr>
    </vt:vector>
  </TitlesOfParts>
  <Company>Utah Water Research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McKee</dc:creator>
  <cp:lastModifiedBy>David Tarboton</cp:lastModifiedBy>
  <cp:revision>121</cp:revision>
  <cp:lastPrinted>2012-01-25T04:55:02Z</cp:lastPrinted>
  <dcterms:created xsi:type="dcterms:W3CDTF">2002-08-26T02:30:48Z</dcterms:created>
  <dcterms:modified xsi:type="dcterms:W3CDTF">2012-01-26T16:32:41Z</dcterms:modified>
</cp:coreProperties>
</file>