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913" r:id="rId2"/>
    <p:sldMasterId id="2147483926" r:id="rId3"/>
    <p:sldMasterId id="2147483939" r:id="rId4"/>
    <p:sldMasterId id="2147483951" r:id="rId5"/>
  </p:sldMasterIdLst>
  <p:notesMasterIdLst>
    <p:notesMasterId r:id="rId12"/>
  </p:notesMasterIdLst>
  <p:handoutMasterIdLst>
    <p:handoutMasterId r:id="rId13"/>
  </p:handoutMasterIdLst>
  <p:sldIdLst>
    <p:sldId id="319" r:id="rId6"/>
    <p:sldId id="320" r:id="rId7"/>
    <p:sldId id="321" r:id="rId8"/>
    <p:sldId id="324" r:id="rId9"/>
    <p:sldId id="322" r:id="rId10"/>
    <p:sldId id="323" r:id="rId11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-17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5" d="100"/>
          <a:sy n="135" d="100"/>
        </p:scale>
        <p:origin x="-90" y="-5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7F893237-1928-440B-B4E5-CA9071C80E1C}" type="datetimeFigureOut">
              <a:rPr lang="en-US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04175A95-11F4-4D0F-87F3-A1030AD8A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37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B09AB3C0-829B-4990-B424-32DF7950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14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FF062-6B23-40D6-9016-9FB92895E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302FA-5905-4897-B9A6-4873DB3F1B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7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8ADF6-3C88-48B8-8C89-81B77C7FB8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09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280FA-F1A8-47F2-913F-67B99C1D9A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538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0D898-F567-4DD8-ACA6-3C31FE1611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083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2B604-6233-4AFE-824C-3726C2C354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44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C2F368-D177-4CFF-8B14-A5C50829EA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15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53B61-4283-4122-9AD4-28F8483058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75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8055-3DE2-418E-87DE-F994349522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892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9704F-C475-4227-99AF-36010BF6F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1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D467-4DB6-49B3-915B-1AEB0EB67A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6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5A018-1B82-4F9C-8F8C-C87B05B228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416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A1C4-0FC5-436F-96F7-99FE999EB1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983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302FA-5905-4897-B9A6-4873DB3F1B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30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8ADF6-3C88-48B8-8C89-81B77C7FB8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1929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280FA-F1A8-47F2-913F-67B99C1D9A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109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0D898-F567-4DD8-ACA6-3C31FE1611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133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2B604-6233-4AFE-824C-3726C2C354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5488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C2F368-D177-4CFF-8B14-A5C50829EA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5311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493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14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747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3884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406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300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20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326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212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337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5409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2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53B61-4283-4122-9AD4-28F8483058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359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59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25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446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709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1686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032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664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2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265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76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8055-3DE2-418E-87DE-F994349522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1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9704F-C475-4227-99AF-36010BF6F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4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D467-4DB6-49B3-915B-1AEB0EB67A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1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5A018-1B82-4F9C-8F8C-C87B05B228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A1C4-0FC5-436F-96F7-99FE999EB1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3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dirty="0" smtClean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Tarboton</a:t>
            </a:r>
          </a:p>
          <a:p>
            <a:pPr>
              <a:defRPr/>
            </a:pPr>
            <a:fld id="{57856F51-6E4B-4DAC-B4DA-C9C5D47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078" name="Straight Connector 7"/>
          <p:cNvCxnSpPr>
            <a:cxnSpLocks noChangeShapeType="1"/>
          </p:cNvCxnSpPr>
          <p:nvPr userDrawn="1"/>
        </p:nvCxnSpPr>
        <p:spPr bwMode="auto">
          <a:xfrm>
            <a:off x="685800" y="6172200"/>
            <a:ext cx="77724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0A8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AEB4517-88A3-4501-87B1-899E20F3E5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2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AEB4517-88A3-4501-87B1-899E20F3E5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2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1/24/2012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807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1/24/2012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385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toolbox.com/water-dynamic-kinematic-viscosity-d_596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3_01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28600" y="609600"/>
            <a:ext cx="3880398" cy="3692100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4495800" y="422699"/>
            <a:ext cx="4343400" cy="501675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dirty="0" smtClean="0">
                <a:latin typeface="Arial"/>
              </a:rPr>
              <a:t>The figure shows a sample from an unconfined aquifer.  L=50 cm, Diameter = 6 cm.  The sample is tested for 3 min under constant head difference of 16.3 cm.  </a:t>
            </a:r>
            <a:r>
              <a:rPr lang="en-US" sz="2000" smtClean="0">
                <a:latin typeface="Arial"/>
              </a:rPr>
              <a:t>45.2 </a:t>
            </a:r>
            <a:r>
              <a:rPr lang="en-US" sz="2000" smtClean="0">
                <a:latin typeface="Arial"/>
              </a:rPr>
              <a:t>cm</a:t>
            </a:r>
            <a:r>
              <a:rPr lang="en-US" sz="2000" baseline="30000" smtClean="0">
                <a:latin typeface="Arial"/>
              </a:rPr>
              <a:t>3</a:t>
            </a:r>
            <a:r>
              <a:rPr lang="en-US" sz="2000" smtClean="0">
                <a:latin typeface="Arial"/>
              </a:rPr>
              <a:t> </a:t>
            </a:r>
            <a:r>
              <a:rPr lang="en-US" sz="2000" dirty="0" smtClean="0">
                <a:latin typeface="Arial"/>
              </a:rPr>
              <a:t>of water is collected at the outlet.</a:t>
            </a:r>
          </a:p>
          <a:p>
            <a:endParaRPr lang="en-US" sz="2000" dirty="0">
              <a:latin typeface="Arial"/>
            </a:endParaRPr>
          </a:p>
          <a:p>
            <a:r>
              <a:rPr lang="en-US" sz="2000" dirty="0" smtClean="0">
                <a:latin typeface="Arial"/>
              </a:rPr>
              <a:t>Determine the hydraulic conductivity of the sample</a:t>
            </a:r>
          </a:p>
          <a:p>
            <a:endParaRPr lang="en-US" sz="2000" dirty="0" smtClean="0">
              <a:latin typeface="Arial"/>
            </a:endParaRPr>
          </a:p>
          <a:p>
            <a:r>
              <a:rPr lang="en-US" sz="2000" dirty="0" smtClean="0">
                <a:latin typeface="Arial"/>
              </a:rPr>
              <a:t>Determine the average interstitial velocity assuming a porosity of 0.3</a:t>
            </a:r>
          </a:p>
          <a:p>
            <a:endParaRPr lang="en-US" sz="2000" dirty="0">
              <a:latin typeface="Arial"/>
            </a:endParaRPr>
          </a:p>
          <a:p>
            <a:r>
              <a:rPr lang="en-US" sz="2000" dirty="0" smtClean="0">
                <a:latin typeface="Arial"/>
              </a:rPr>
              <a:t>Determine the Reynolds number assuming an effective grain size (d</a:t>
            </a:r>
            <a:r>
              <a:rPr lang="en-US" sz="2000" baseline="-25000" dirty="0" smtClean="0">
                <a:latin typeface="Arial"/>
              </a:rPr>
              <a:t>10</a:t>
            </a:r>
            <a:r>
              <a:rPr lang="en-US" sz="2000" dirty="0" smtClean="0">
                <a:latin typeface="Arial"/>
              </a:rPr>
              <a:t>) of 0.037 cm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68570"/>
            <a:ext cx="5462007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Water Viscosity at different temperatures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8154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www.engineeringtoolbox.com/water-dynamic-kinematic-viscosity-d_596.html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45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75" name="Rectangle 87"/>
          <p:cNvSpPr>
            <a:spLocks noChangeArrowheads="1"/>
          </p:cNvSpPr>
          <p:nvPr/>
        </p:nvSpPr>
        <p:spPr bwMode="auto">
          <a:xfrm>
            <a:off x="5535613" y="5454650"/>
            <a:ext cx="2024062" cy="8937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217174" name="Rectangle 86"/>
          <p:cNvSpPr>
            <a:spLocks noChangeArrowheads="1"/>
          </p:cNvSpPr>
          <p:nvPr/>
        </p:nvSpPr>
        <p:spPr bwMode="auto">
          <a:xfrm>
            <a:off x="2876550" y="4305300"/>
            <a:ext cx="1624013" cy="8937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1908175" y="957331"/>
            <a:ext cx="5359400" cy="70788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Parallel conduit conceptual model for porous media flow.</a:t>
            </a:r>
          </a:p>
        </p:txBody>
      </p:sp>
      <p:grpSp>
        <p:nvGrpSpPr>
          <p:cNvPr id="217117" name="Group 29"/>
          <p:cNvGrpSpPr>
            <a:grpSpLocks/>
          </p:cNvGrpSpPr>
          <p:nvPr/>
        </p:nvGrpSpPr>
        <p:grpSpPr bwMode="auto">
          <a:xfrm>
            <a:off x="735013" y="457200"/>
            <a:ext cx="7802562" cy="2959100"/>
            <a:chOff x="1564" y="1937"/>
            <a:chExt cx="2384" cy="904"/>
          </a:xfrm>
        </p:grpSpPr>
        <p:sp>
          <p:nvSpPr>
            <p:cNvPr id="217097" name="AutoShape 9"/>
            <p:cNvSpPr>
              <a:spLocks noChangeArrowheads="1"/>
            </p:cNvSpPr>
            <p:nvPr/>
          </p:nvSpPr>
          <p:spPr bwMode="auto">
            <a:xfrm rot="-5400000">
              <a:off x="2702" y="1396"/>
              <a:ext cx="101" cy="1901"/>
            </a:xfrm>
            <a:prstGeom prst="parallelogram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098" name="AutoShape 10"/>
            <p:cNvSpPr>
              <a:spLocks noChangeArrowheads="1"/>
            </p:cNvSpPr>
            <p:nvPr/>
          </p:nvSpPr>
          <p:spPr bwMode="auto">
            <a:xfrm rot="-5400000">
              <a:off x="2707" y="1526"/>
              <a:ext cx="101" cy="1901"/>
            </a:xfrm>
            <a:prstGeom prst="parallelogram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099" name="Line 11"/>
            <p:cNvSpPr>
              <a:spLocks noChangeShapeType="1"/>
            </p:cNvSpPr>
            <p:nvPr/>
          </p:nvSpPr>
          <p:spPr bwMode="auto">
            <a:xfrm flipV="1">
              <a:off x="1565" y="1941"/>
              <a:ext cx="0" cy="8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00" name="AutoShape 12"/>
            <p:cNvSpPr>
              <a:spLocks noChangeArrowheads="1"/>
            </p:cNvSpPr>
            <p:nvPr/>
          </p:nvSpPr>
          <p:spPr bwMode="auto">
            <a:xfrm rot="-5400000">
              <a:off x="2707" y="1675"/>
              <a:ext cx="101" cy="1901"/>
            </a:xfrm>
            <a:prstGeom prst="parallelogram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01" name="AutoShape 13"/>
            <p:cNvSpPr>
              <a:spLocks noChangeArrowheads="1"/>
            </p:cNvSpPr>
            <p:nvPr/>
          </p:nvSpPr>
          <p:spPr bwMode="auto">
            <a:xfrm rot="-5400000">
              <a:off x="2707" y="1786"/>
              <a:ext cx="101" cy="1901"/>
            </a:xfrm>
            <a:prstGeom prst="parallelogram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02" name="Line 14"/>
            <p:cNvSpPr>
              <a:spLocks noChangeShapeType="1"/>
            </p:cNvSpPr>
            <p:nvPr/>
          </p:nvSpPr>
          <p:spPr bwMode="auto">
            <a:xfrm flipV="1">
              <a:off x="3948" y="1956"/>
              <a:ext cx="0" cy="8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03" name="Line 15"/>
            <p:cNvSpPr>
              <a:spLocks noChangeShapeType="1"/>
            </p:cNvSpPr>
            <p:nvPr/>
          </p:nvSpPr>
          <p:spPr bwMode="auto">
            <a:xfrm>
              <a:off x="1570" y="2764"/>
              <a:ext cx="2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04" name="Line 16"/>
            <p:cNvSpPr>
              <a:spLocks noChangeShapeType="1"/>
            </p:cNvSpPr>
            <p:nvPr/>
          </p:nvSpPr>
          <p:spPr bwMode="auto">
            <a:xfrm flipV="1">
              <a:off x="1801" y="1937"/>
              <a:ext cx="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05" name="Line 17"/>
            <p:cNvSpPr>
              <a:spLocks noChangeShapeType="1"/>
            </p:cNvSpPr>
            <p:nvPr/>
          </p:nvSpPr>
          <p:spPr bwMode="auto">
            <a:xfrm flipV="1">
              <a:off x="3702" y="1961"/>
              <a:ext cx="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06" name="Line 18"/>
            <p:cNvSpPr>
              <a:spLocks noChangeShapeType="1"/>
            </p:cNvSpPr>
            <p:nvPr/>
          </p:nvSpPr>
          <p:spPr bwMode="auto">
            <a:xfrm>
              <a:off x="3711" y="2788"/>
              <a:ext cx="2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07" name="Line 19"/>
            <p:cNvSpPr>
              <a:spLocks noChangeShapeType="1"/>
            </p:cNvSpPr>
            <p:nvPr/>
          </p:nvSpPr>
          <p:spPr bwMode="auto">
            <a:xfrm>
              <a:off x="1564" y="2015"/>
              <a:ext cx="2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08" name="Line 20"/>
            <p:cNvSpPr>
              <a:spLocks noChangeShapeType="1"/>
            </p:cNvSpPr>
            <p:nvPr/>
          </p:nvSpPr>
          <p:spPr bwMode="auto">
            <a:xfrm>
              <a:off x="3710" y="2255"/>
              <a:ext cx="2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09" name="AutoShape 21"/>
            <p:cNvSpPr>
              <a:spLocks noChangeArrowheads="1"/>
            </p:cNvSpPr>
            <p:nvPr/>
          </p:nvSpPr>
          <p:spPr bwMode="auto">
            <a:xfrm flipV="1">
              <a:off x="1642" y="1958"/>
              <a:ext cx="56" cy="5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10" name="AutoShape 22"/>
            <p:cNvSpPr>
              <a:spLocks noChangeArrowheads="1"/>
            </p:cNvSpPr>
            <p:nvPr/>
          </p:nvSpPr>
          <p:spPr bwMode="auto">
            <a:xfrm flipV="1">
              <a:off x="3797" y="2198"/>
              <a:ext cx="56" cy="5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11" name="Line 23"/>
            <p:cNvSpPr>
              <a:spLocks noChangeShapeType="1"/>
            </p:cNvSpPr>
            <p:nvPr/>
          </p:nvSpPr>
          <p:spPr bwMode="auto">
            <a:xfrm>
              <a:off x="3562" y="2558"/>
              <a:ext cx="278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12" name="Text Box 24"/>
            <p:cNvSpPr txBox="1">
              <a:spLocks noChangeArrowheads="1"/>
            </p:cNvSpPr>
            <p:nvPr/>
          </p:nvSpPr>
          <p:spPr bwMode="auto">
            <a:xfrm>
              <a:off x="3724" y="2360"/>
              <a:ext cx="19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</a:rPr>
                <a:t>v</a:t>
              </a:r>
              <a:r>
                <a:rPr lang="en-US" sz="2800" baseline="-25000">
                  <a:solidFill>
                    <a:srgbClr val="000000"/>
                  </a:solidFill>
                  <a:latin typeface="Times New Roman" pitchFamily="18" charset="0"/>
                </a:rPr>
                <a:t>i	</a:t>
              </a: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7113" name="Text Box 25"/>
            <p:cNvSpPr txBox="1">
              <a:spLocks noChangeArrowheads="1"/>
            </p:cNvSpPr>
            <p:nvPr/>
          </p:nvSpPr>
          <p:spPr bwMode="auto">
            <a:xfrm>
              <a:off x="3710" y="2552"/>
              <a:ext cx="236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r>
                <a:rPr lang="en-US" sz="2800" baseline="-25000">
                  <a:solidFill>
                    <a:srgbClr val="000000"/>
                  </a:solidFill>
                  <a:latin typeface="Times New Roman" pitchFamily="18" charset="0"/>
                </a:rPr>
                <a:t>i	</a:t>
              </a: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7114" name="Line 26"/>
            <p:cNvSpPr>
              <a:spLocks noChangeShapeType="1"/>
            </p:cNvSpPr>
            <p:nvPr/>
          </p:nvSpPr>
          <p:spPr bwMode="auto">
            <a:xfrm flipH="1">
              <a:off x="1661" y="2290"/>
              <a:ext cx="125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15" name="Line 27"/>
            <p:cNvSpPr>
              <a:spLocks noChangeShapeType="1"/>
            </p:cNvSpPr>
            <p:nvPr/>
          </p:nvSpPr>
          <p:spPr bwMode="auto">
            <a:xfrm>
              <a:off x="1704" y="2290"/>
              <a:ext cx="0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7116" name="Text Box 28"/>
            <p:cNvSpPr txBox="1">
              <a:spLocks noChangeArrowheads="1"/>
            </p:cNvSpPr>
            <p:nvPr/>
          </p:nvSpPr>
          <p:spPr bwMode="auto">
            <a:xfrm>
              <a:off x="1564" y="2447"/>
              <a:ext cx="236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r>
                <a:rPr lang="en-US" sz="2800" baseline="-25000">
                  <a:solidFill>
                    <a:srgbClr val="000000"/>
                  </a:solidFill>
                  <a:latin typeface="Times New Roman" pitchFamily="18" charset="0"/>
                </a:rPr>
                <a:t>	</a:t>
              </a:r>
              <a:endParaRPr lang="en-US" sz="2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17119" name="Rectangle 31"/>
          <p:cNvSpPr>
            <a:spLocks noChangeArrowheads="1"/>
          </p:cNvSpPr>
          <p:nvPr/>
        </p:nvSpPr>
        <p:spPr bwMode="auto">
          <a:xfrm>
            <a:off x="0" y="2693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 sz="2800">
              <a:solidFill>
                <a:srgbClr val="000000"/>
              </a:solidFill>
              <a:latin typeface="Garamond" pitchFamily="18" charset="0"/>
            </a:endParaRPr>
          </a:p>
        </p:txBody>
      </p:sp>
      <p:graphicFrame>
        <p:nvGraphicFramePr>
          <p:cNvPr id="217118" name="Object 30"/>
          <p:cNvGraphicFramePr>
            <a:graphicFrameLocks noChangeAspect="1"/>
          </p:cNvGraphicFramePr>
          <p:nvPr/>
        </p:nvGraphicFramePr>
        <p:xfrm>
          <a:off x="842963" y="3287713"/>
          <a:ext cx="18288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901700" imgH="444500" progId="Equation.3">
                  <p:embed/>
                </p:oleObj>
              </mc:Choice>
              <mc:Fallback>
                <p:oleObj name="Equation" r:id="rId3" imgW="9017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3287713"/>
                        <a:ext cx="182880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7120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4075" y="4273550"/>
            <a:ext cx="4067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122" name="Rectangle 34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 sz="280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217173" name="Rectangle 85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 sz="2800">
              <a:solidFill>
                <a:srgbClr val="000000"/>
              </a:solidFill>
              <a:latin typeface="Garamond" pitchFamily="18" charset="0"/>
            </a:endParaRPr>
          </a:p>
        </p:txBody>
      </p:sp>
      <p:graphicFrame>
        <p:nvGraphicFramePr>
          <p:cNvPr id="217172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851271"/>
              </p:ext>
            </p:extLst>
          </p:nvPr>
        </p:nvGraphicFramePr>
        <p:xfrm>
          <a:off x="2847975" y="4660900"/>
          <a:ext cx="5484813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icture" r:id="rId6" imgW="2743200" imgH="828720" progId="Word.Picture.8">
                  <p:embed/>
                </p:oleObj>
              </mc:Choice>
              <mc:Fallback>
                <p:oleObj name="Picture" r:id="rId6" imgW="2743200" imgH="8287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4660900"/>
                        <a:ext cx="5484813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74326" y="155928"/>
            <a:ext cx="3501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Garamond" pitchFamily="18" charset="0"/>
              </a:rPr>
              <a:t>Intrinsic Permeability</a:t>
            </a:r>
          </a:p>
        </p:txBody>
      </p:sp>
    </p:spTree>
    <p:extLst>
      <p:ext uri="{BB962C8B-B14F-4D97-AF65-F5344CB8AC3E}">
        <p14:creationId xmlns:p14="http://schemas.microsoft.com/office/powerpoint/2010/main" val="420420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3_04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841794" y="762000"/>
            <a:ext cx="5410200" cy="5304118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2557407" y="304800"/>
            <a:ext cx="3978974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/>
              </a:rPr>
              <a:t>Range of values of Hydraulic Conductivity</a:t>
            </a:r>
            <a:endParaRPr lang="en-US" sz="16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62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2696546" y="304800"/>
            <a:ext cx="2853666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/>
              </a:rPr>
              <a:t>Constant Head </a:t>
            </a:r>
            <a:r>
              <a:rPr lang="en-US" sz="1600" dirty="0" err="1" smtClean="0">
                <a:solidFill>
                  <a:prstClr val="black"/>
                </a:solidFill>
                <a:latin typeface="Arial"/>
              </a:rPr>
              <a:t>Permeameter</a:t>
            </a:r>
            <a:endParaRPr lang="en-US" sz="1600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58970" y="1447800"/>
            <a:ext cx="3657600" cy="3734602"/>
            <a:chOff x="990600" y="1143000"/>
            <a:chExt cx="2895600" cy="2956560"/>
          </a:xfrm>
        </p:grpSpPr>
        <p:pic>
          <p:nvPicPr>
            <p:cNvPr id="2" name="Picture 1" descr="fig_03_05.jp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 rotWithShape="1">
            <a:blip r:embed="rId4" cstate="print"/>
            <a:srcRect r="38713"/>
            <a:stretch/>
          </p:blipFill>
          <p:spPr>
            <a:xfrm>
              <a:off x="990600" y="1143000"/>
              <a:ext cx="2615242" cy="295656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3236343" y="3124200"/>
              <a:ext cx="649857" cy="76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40060" y="3635859"/>
                <a:ext cx="1380057" cy="783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𝑉𝐿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𝐴𝑡h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060" y="3635859"/>
                <a:ext cx="1380057" cy="7837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876800" y="2591330"/>
                <a:ext cx="1910523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i="1">
                          <a:latin typeface="Cambria Math"/>
                        </a:rPr>
                        <m:t>=−</m:t>
                      </m:r>
                      <m:r>
                        <a:rPr lang="en-US" i="1">
                          <a:latin typeface="Cambria Math"/>
                        </a:rPr>
                        <m:t>𝐾𝐴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𝑑h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𝑑𝑙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591330"/>
                <a:ext cx="1910523" cy="79355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2806353" y="304800"/>
            <a:ext cx="2634054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/>
              </a:rPr>
              <a:t>Falling Head </a:t>
            </a:r>
            <a:r>
              <a:rPr lang="en-US" sz="1600" dirty="0" err="1" smtClean="0">
                <a:solidFill>
                  <a:prstClr val="black"/>
                </a:solidFill>
                <a:latin typeface="Arial"/>
              </a:rPr>
              <a:t>Permeameter</a:t>
            </a:r>
            <a:endParaRPr lang="en-US" sz="16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152400" y="603097"/>
            <a:ext cx="4559060" cy="4715088"/>
            <a:chOff x="427764" y="838200"/>
            <a:chExt cx="3921387" cy="4115602"/>
          </a:xfrm>
        </p:grpSpPr>
        <p:pic>
          <p:nvPicPr>
            <p:cNvPr id="2" name="Picture 1" descr="fig_03_05.jp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 rotWithShape="1">
            <a:blip r:embed="rId4" cstate="print"/>
            <a:srcRect l="34938" r="-74"/>
            <a:stretch/>
          </p:blipFill>
          <p:spPr>
            <a:xfrm>
              <a:off x="838200" y="1219200"/>
              <a:ext cx="3510951" cy="3734602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427764" y="838200"/>
              <a:ext cx="2010636" cy="17531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08556" y="3352800"/>
              <a:ext cx="105844" cy="1034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905000" y="3384881"/>
              <a:ext cx="1066800" cy="25097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724400" y="1371600"/>
            <a:ext cx="41493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20-cm long sample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silty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fine sand with diameter of 10 cm is tested.  The falling head tube has a diameter of 3 cm and the initial head is 8 cm.  Over a period of 8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the head in the tube falls to 1 cm.  Estimate the hydraulic conductivity.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94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heme/theme1.xml><?xml version="1.0" encoding="utf-8"?>
<a:theme xmlns:a="http://schemas.openxmlformats.org/drawingml/2006/main" name="Blank Presentation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99"/>
      </a:hlink>
      <a:folHlink>
        <a:srgbClr val="333399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959FE"/>
      </a:hlink>
      <a:folHlink>
        <a:srgbClr val="5959F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X:Templates:Presentations:Designs:Lightbar</Template>
  <TotalTime>1266</TotalTime>
  <Words>223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Blank Presentation</vt:lpstr>
      <vt:lpstr>2_Blank Presentation</vt:lpstr>
      <vt:lpstr>1_Blank Presentation</vt:lpstr>
      <vt:lpstr>Office Theme</vt:lpstr>
      <vt:lpstr>1_Office Theme</vt:lpstr>
      <vt:lpstr>Equation</vt:lpstr>
      <vt:lpstr>Picture</vt:lpstr>
      <vt:lpstr>PowerPoint Presentation</vt:lpstr>
      <vt:lpstr>Water Viscosity at different temperatures</vt:lpstr>
      <vt:lpstr>PowerPoint Presentation</vt:lpstr>
      <vt:lpstr>PowerPoint Presentation</vt:lpstr>
      <vt:lpstr>PowerPoint Presentation</vt:lpstr>
      <vt:lpstr>PowerPoint Presentation</vt:lpstr>
    </vt:vector>
  </TitlesOfParts>
  <Company>Utah Water Research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McKee</dc:creator>
  <cp:lastModifiedBy>David Tarboton</cp:lastModifiedBy>
  <cp:revision>113</cp:revision>
  <cp:lastPrinted>2012-01-18T07:28:06Z</cp:lastPrinted>
  <dcterms:created xsi:type="dcterms:W3CDTF">2002-08-26T02:30:48Z</dcterms:created>
  <dcterms:modified xsi:type="dcterms:W3CDTF">2012-01-25T04:08:53Z</dcterms:modified>
</cp:coreProperties>
</file>