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991" r:id="rId2"/>
  </p:sldMasterIdLst>
  <p:notesMasterIdLst>
    <p:notesMasterId r:id="rId12"/>
  </p:notesMasterIdLst>
  <p:handoutMasterIdLst>
    <p:handoutMasterId r:id="rId13"/>
  </p:handoutMasterIdLst>
  <p:sldIdLst>
    <p:sldId id="342" r:id="rId3"/>
    <p:sldId id="337" r:id="rId4"/>
    <p:sldId id="338" r:id="rId5"/>
    <p:sldId id="339" r:id="rId6"/>
    <p:sldId id="340" r:id="rId7"/>
    <p:sldId id="341" r:id="rId8"/>
    <p:sldId id="343" r:id="rId9"/>
    <p:sldId id="344" r:id="rId10"/>
    <p:sldId id="345" r:id="rId11"/>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7959"/>
    <a:srgbClr val="FF6600"/>
    <a:srgbClr val="FF0000"/>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2787"/>
    <p:restoredTop sz="90947" autoAdjust="0"/>
  </p:normalViewPr>
  <p:slideViewPr>
    <p:cSldViewPr>
      <p:cViewPr varScale="1">
        <p:scale>
          <a:sx n="76" d="100"/>
          <a:sy n="76" d="100"/>
        </p:scale>
        <p:origin x="-5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5" d="100"/>
          <a:sy n="135" d="100"/>
        </p:scale>
        <p:origin x="-90" y="-50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320" cy="464820"/>
          </a:xfrm>
          <a:prstGeom prst="rect">
            <a:avLst/>
          </a:prstGeom>
        </p:spPr>
        <p:txBody>
          <a:bodyPr vert="horz" lIns="92885" tIns="46442" rIns="92885" bIns="46442" rtlCol="0"/>
          <a:lstStyle>
            <a:lvl1pPr algn="l">
              <a:defRPr sz="1200">
                <a:latin typeface="Times" pitchFamily="1" charset="0"/>
              </a:defRPr>
            </a:lvl1pPr>
          </a:lstStyle>
          <a:p>
            <a:pPr>
              <a:defRPr/>
            </a:pPr>
            <a:endParaRPr lang="en-US"/>
          </a:p>
        </p:txBody>
      </p:sp>
      <p:sp>
        <p:nvSpPr>
          <p:cNvPr id="3" name="Date Placeholder 2"/>
          <p:cNvSpPr>
            <a:spLocks noGrp="1"/>
          </p:cNvSpPr>
          <p:nvPr>
            <p:ph type="dt" sz="quarter" idx="1"/>
          </p:nvPr>
        </p:nvSpPr>
        <p:spPr>
          <a:xfrm>
            <a:off x="3884122" y="0"/>
            <a:ext cx="2972320" cy="464820"/>
          </a:xfrm>
          <a:prstGeom prst="rect">
            <a:avLst/>
          </a:prstGeom>
        </p:spPr>
        <p:txBody>
          <a:bodyPr vert="horz" lIns="92885" tIns="46442" rIns="92885" bIns="46442" rtlCol="0"/>
          <a:lstStyle>
            <a:lvl1pPr algn="r">
              <a:defRPr sz="1200">
                <a:latin typeface="Times" pitchFamily="1" charset="0"/>
              </a:defRPr>
            </a:lvl1pPr>
          </a:lstStyle>
          <a:p>
            <a:pPr>
              <a:defRPr/>
            </a:pPr>
            <a:fld id="{7F893237-1928-440B-B4E5-CA9071C80E1C}" type="datetimeFigureOut">
              <a:rPr lang="en-US"/>
              <a:pPr>
                <a:defRPr/>
              </a:pPr>
              <a:t>2/15/2011</a:t>
            </a:fld>
            <a:endParaRPr lang="en-US"/>
          </a:p>
        </p:txBody>
      </p:sp>
      <p:sp>
        <p:nvSpPr>
          <p:cNvPr id="4" name="Footer Placeholder 3"/>
          <p:cNvSpPr>
            <a:spLocks noGrp="1"/>
          </p:cNvSpPr>
          <p:nvPr>
            <p:ph type="ftr" sz="quarter" idx="2"/>
          </p:nvPr>
        </p:nvSpPr>
        <p:spPr>
          <a:xfrm>
            <a:off x="1" y="8829989"/>
            <a:ext cx="2972320" cy="464820"/>
          </a:xfrm>
          <a:prstGeom prst="rect">
            <a:avLst/>
          </a:prstGeom>
        </p:spPr>
        <p:txBody>
          <a:bodyPr vert="horz" lIns="92885" tIns="46442" rIns="92885" bIns="46442" rtlCol="0" anchor="b"/>
          <a:lstStyle>
            <a:lvl1pPr algn="l">
              <a:defRPr sz="1200">
                <a:latin typeface="Times" pitchFamily="1" charset="0"/>
              </a:defRPr>
            </a:lvl1pPr>
          </a:lstStyle>
          <a:p>
            <a:pPr>
              <a:defRPr/>
            </a:pPr>
            <a:endParaRPr lang="en-US"/>
          </a:p>
        </p:txBody>
      </p:sp>
      <p:sp>
        <p:nvSpPr>
          <p:cNvPr id="5" name="Slide Number Placeholder 4"/>
          <p:cNvSpPr>
            <a:spLocks noGrp="1"/>
          </p:cNvSpPr>
          <p:nvPr>
            <p:ph type="sldNum" sz="quarter" idx="3"/>
          </p:nvPr>
        </p:nvSpPr>
        <p:spPr>
          <a:xfrm>
            <a:off x="3884122" y="8829989"/>
            <a:ext cx="2972320" cy="464820"/>
          </a:xfrm>
          <a:prstGeom prst="rect">
            <a:avLst/>
          </a:prstGeom>
        </p:spPr>
        <p:txBody>
          <a:bodyPr vert="horz" lIns="92885" tIns="46442" rIns="92885" bIns="46442" rtlCol="0" anchor="b"/>
          <a:lstStyle>
            <a:lvl1pPr algn="r">
              <a:defRPr sz="1200">
                <a:latin typeface="Times" pitchFamily="1" charset="0"/>
              </a:defRPr>
            </a:lvl1pPr>
          </a:lstStyle>
          <a:p>
            <a:pPr>
              <a:defRPr/>
            </a:pPr>
            <a:fld id="{04175A95-11F4-4D0F-87F3-A1030AD8AC3F}" type="slidenum">
              <a:rPr lang="en-US"/>
              <a:pPr>
                <a:defRPr/>
              </a:pPr>
              <a:t>‹#›</a:t>
            </a:fld>
            <a:endParaRPr lang="en-US"/>
          </a:p>
        </p:txBody>
      </p:sp>
    </p:spTree>
    <p:extLst>
      <p:ext uri="{BB962C8B-B14F-4D97-AF65-F5344CB8AC3E}">
        <p14:creationId xmlns:p14="http://schemas.microsoft.com/office/powerpoint/2010/main" val="2739813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72320" cy="46482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defRPr sz="1200">
                <a:latin typeface="Times" pitchFamily="1" charset="0"/>
              </a:defRPr>
            </a:lvl1pPr>
          </a:lstStyle>
          <a:p>
            <a:pPr>
              <a:defRPr/>
            </a:pPr>
            <a:endParaRPr lang="en-US"/>
          </a:p>
        </p:txBody>
      </p:sp>
      <p:sp>
        <p:nvSpPr>
          <p:cNvPr id="16387" name="Rectangle 3"/>
          <p:cNvSpPr>
            <a:spLocks noGrp="1" noChangeArrowheads="1"/>
          </p:cNvSpPr>
          <p:nvPr>
            <p:ph type="dt" idx="1"/>
          </p:nvPr>
        </p:nvSpPr>
        <p:spPr bwMode="auto">
          <a:xfrm>
            <a:off x="3885681" y="0"/>
            <a:ext cx="2972319" cy="46482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a:defRPr sz="1200">
                <a:latin typeface="Times" pitchFamily="1"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14920" y="4415790"/>
            <a:ext cx="5028161" cy="418338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8831580"/>
            <a:ext cx="2972320" cy="46482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defRPr sz="1200">
                <a:latin typeface="Times" pitchFamily="1" charset="0"/>
              </a:defRPr>
            </a:lvl1pPr>
          </a:lstStyle>
          <a:p>
            <a:pPr>
              <a:defRPr/>
            </a:pPr>
            <a:endParaRPr lang="en-US"/>
          </a:p>
        </p:txBody>
      </p:sp>
      <p:sp>
        <p:nvSpPr>
          <p:cNvPr id="16391" name="Rectangle 7"/>
          <p:cNvSpPr>
            <a:spLocks noGrp="1" noChangeArrowheads="1"/>
          </p:cNvSpPr>
          <p:nvPr>
            <p:ph type="sldNum" sz="quarter" idx="5"/>
          </p:nvPr>
        </p:nvSpPr>
        <p:spPr bwMode="auto">
          <a:xfrm>
            <a:off x="3885681" y="8831580"/>
            <a:ext cx="2972319" cy="46482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a:defRPr sz="1200">
                <a:latin typeface="Times" pitchFamily="1" charset="0"/>
              </a:defRPr>
            </a:lvl1pPr>
          </a:lstStyle>
          <a:p>
            <a:pPr>
              <a:defRPr/>
            </a:pPr>
            <a:fld id="{B09AB3C0-829B-4990-B424-32DF7950DCFC}" type="slidenum">
              <a:rPr lang="en-US"/>
              <a:pPr>
                <a:defRPr/>
              </a:pPr>
              <a:t>‹#›</a:t>
            </a:fld>
            <a:endParaRPr lang="en-US"/>
          </a:p>
        </p:txBody>
      </p:sp>
    </p:spTree>
    <p:extLst>
      <p:ext uri="{BB962C8B-B14F-4D97-AF65-F5344CB8AC3E}">
        <p14:creationId xmlns:p14="http://schemas.microsoft.com/office/powerpoint/2010/main" val="800261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70C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1DEFF062-6B23-40D6-9016-9FB92895E9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5177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7719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958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186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82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8"/>
          <p:cNvCxnSpPr>
            <a:cxnSpLocks noChangeShapeType="1"/>
          </p:cNvCxnSpPr>
          <p:nvPr userDrawn="1"/>
        </p:nvCxnSpPr>
        <p:spPr bwMode="auto">
          <a:xfrm>
            <a:off x="685800" y="6172200"/>
            <a:ext cx="7772400" cy="1588"/>
          </a:xfrm>
          <a:prstGeom prst="line">
            <a:avLst/>
          </a:prstGeom>
          <a:noFill/>
          <a:ln w="19050" algn="ctr">
            <a:solidFill>
              <a:schemeClr val="tx1"/>
            </a:solidFill>
            <a:round/>
            <a:headEnd/>
            <a:tailEnd/>
          </a:ln>
        </p:spPr>
      </p:cxnSp>
      <p:sp>
        <p:nvSpPr>
          <p:cNvPr id="2" name="Title 1"/>
          <p:cNvSpPr>
            <a:spLocks noGrp="1"/>
          </p:cNvSpPr>
          <p:nvPr>
            <p:ph type="title"/>
          </p:nvPr>
        </p:nvSpPr>
        <p:spPr>
          <a:xfrm>
            <a:off x="685800" y="304800"/>
            <a:ext cx="77724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572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724400" y="6248400"/>
            <a:ext cx="1524000" cy="457200"/>
          </a:xfrm>
        </p:spPr>
        <p:txBody>
          <a:bodyPr/>
          <a:lstStyle>
            <a:lvl1pPr algn="ctr">
              <a:defRPr>
                <a:solidFill>
                  <a:srgbClr val="0060A8"/>
                </a:solidFill>
                <a:latin typeface="Rockwell Extra Bold" pitchFamily="18" charset="0"/>
              </a:defRPr>
            </a:lvl1pPr>
          </a:lstStyle>
          <a:p>
            <a:pPr>
              <a:defRPr/>
            </a:pPr>
            <a:endParaRPr lang="en-US"/>
          </a:p>
        </p:txBody>
      </p:sp>
      <p:sp>
        <p:nvSpPr>
          <p:cNvPr id="6" name="Footer Placeholder 4"/>
          <p:cNvSpPr>
            <a:spLocks noGrp="1"/>
          </p:cNvSpPr>
          <p:nvPr>
            <p:ph type="ftr" sz="quarter" idx="11"/>
          </p:nvPr>
        </p:nvSpPr>
        <p:spPr>
          <a:xfrm>
            <a:off x="685800" y="6248400"/>
            <a:ext cx="3962400" cy="457200"/>
          </a:xfrm>
          <a:prstGeom prst="rect">
            <a:avLst/>
          </a:prstGeom>
        </p:spPr>
        <p:txBody>
          <a:bodyPr/>
          <a:lstStyle>
            <a:lvl1pPr algn="l">
              <a:defRPr sz="2000" smtClean="0">
                <a:solidFill>
                  <a:srgbClr val="0060A8"/>
                </a:solidFill>
                <a:latin typeface="Rockwell Extra Bold" pitchFamily="18" charset="0"/>
              </a:defRPr>
            </a:lvl1pPr>
          </a:lstStyle>
          <a:p>
            <a:pPr>
              <a:defRPr/>
            </a:pPr>
            <a:r>
              <a:rPr lang="en-US"/>
              <a:t>CEE 3430 – Spring 2011</a:t>
            </a:r>
            <a:endParaRPr lang="en-US" dirty="0"/>
          </a:p>
        </p:txBody>
      </p:sp>
      <p:sp>
        <p:nvSpPr>
          <p:cNvPr id="7" name="Slide Number Placeholder 5"/>
          <p:cNvSpPr>
            <a:spLocks noGrp="1"/>
          </p:cNvSpPr>
          <p:nvPr>
            <p:ph type="sldNum" sz="quarter" idx="12"/>
          </p:nvPr>
        </p:nvSpPr>
        <p:spPr>
          <a:xfrm>
            <a:off x="6172200" y="6248400"/>
            <a:ext cx="2286000" cy="457200"/>
          </a:xfrm>
        </p:spPr>
        <p:txBody>
          <a:bodyPr/>
          <a:lstStyle>
            <a:lvl1pPr>
              <a:defRPr dirty="0" smtClean="0">
                <a:solidFill>
                  <a:srgbClr val="0060A8"/>
                </a:solidFill>
                <a:latin typeface="Rockwell Extra Bold" pitchFamily="18" charset="0"/>
              </a:defRPr>
            </a:lvl1pPr>
          </a:lstStyle>
          <a:p>
            <a:pPr>
              <a:defRPr/>
            </a:pPr>
            <a:r>
              <a:rPr lang="en-US"/>
              <a:t>David </a:t>
            </a:r>
            <a:r>
              <a:rPr lang="en-US" err="1"/>
              <a:t>Tarboton</a:t>
            </a:r>
            <a:r>
              <a:rPr lang="en-US"/>
              <a:t> </a:t>
            </a:r>
            <a:fld id="{AB75F671-6E97-4446-8269-406EA3FD3B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3"/>
          <p:cNvSpPr>
            <a:spLocks noGrp="1"/>
          </p:cNvSpPr>
          <p:nvPr>
            <p:ph type="sldNum" sz="quarter" idx="11"/>
          </p:nvPr>
        </p:nvSpPr>
        <p:spPr/>
        <p:txBody>
          <a:bodyPr/>
          <a:lstStyle>
            <a:lvl1pPr>
              <a:defRPr/>
            </a:lvl1pPr>
          </a:lstStyle>
          <a:p>
            <a:pPr>
              <a:defRPr/>
            </a:pPr>
            <a:fld id="{F75CA43D-CD31-4BFE-902A-642E7C3BEE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14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5959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960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699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65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5D69B-7FA0-419F-ABB8-DF02134086BB}" type="datetimeFigureOut">
              <a:rPr lang="en-US" smtClean="0">
                <a:solidFill>
                  <a:prstClr val="black">
                    <a:tint val="75000"/>
                  </a:prstClr>
                </a:solidFill>
              </a:rPr>
              <a:pPr/>
              <a:t>2/15/2011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E502305-484D-4212-81FE-52366D871ED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66308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60A8"/>
                </a:solidFill>
                <a:latin typeface="Rockwell Extra Bol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3246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dirty="0" smtClean="0">
                <a:solidFill>
                  <a:srgbClr val="0060A8"/>
                </a:solidFill>
                <a:latin typeface="Rockwell Extra Bold" pitchFamily="18" charset="0"/>
              </a:defRPr>
            </a:lvl1pPr>
          </a:lstStyle>
          <a:p>
            <a:pPr>
              <a:defRPr/>
            </a:pPr>
            <a:r>
              <a:rPr lang="en-US"/>
              <a:t>David </a:t>
            </a:r>
            <a:r>
              <a:rPr lang="en-US" err="1"/>
              <a:t>Tarboton</a:t>
            </a:r>
          </a:p>
          <a:p>
            <a:pPr>
              <a:defRPr/>
            </a:pPr>
            <a:fld id="{57856F51-6E4B-4DAC-B4DA-C9C5D4791596}" type="slidenum">
              <a:rPr lang="en-US"/>
              <a:pPr>
                <a:defRPr/>
              </a:pPr>
              <a:t>‹#›</a:t>
            </a:fld>
            <a:endParaRPr lang="en-US"/>
          </a:p>
        </p:txBody>
      </p:sp>
      <p:cxnSp>
        <p:nvCxnSpPr>
          <p:cNvPr id="3078" name="Straight Connector 7"/>
          <p:cNvCxnSpPr>
            <a:cxnSpLocks noChangeShapeType="1"/>
          </p:cNvCxnSpPr>
          <p:nvPr userDrawn="1"/>
        </p:nvCxnSpPr>
        <p:spPr bwMode="auto">
          <a:xfrm>
            <a:off x="685800" y="6172200"/>
            <a:ext cx="7772400" cy="1588"/>
          </a:xfrm>
          <a:prstGeom prst="line">
            <a:avLst/>
          </a:prstGeom>
          <a:noFill/>
          <a:ln w="19050" algn="ctr">
            <a:solidFill>
              <a:schemeClr val="tx1"/>
            </a:solidFill>
            <a:round/>
            <a:headEnd/>
            <a:tailEnd/>
          </a:ln>
        </p:spPr>
      </p:cxn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Lst>
  <p:hf hdr="0" dt="0"/>
  <p:txStyles>
    <p:titleStyle>
      <a:lvl1pPr algn="ctr" rtl="0" eaLnBrk="0" fontAlgn="base" hangingPunct="0">
        <a:spcBef>
          <a:spcPct val="0"/>
        </a:spcBef>
        <a:spcAft>
          <a:spcPct val="0"/>
        </a:spcAft>
        <a:defRPr sz="4400">
          <a:solidFill>
            <a:srgbClr val="0070C0"/>
          </a:solidFill>
          <a:latin typeface="Comic Sans MS" pitchFamily="66" charset="0"/>
          <a:ea typeface="+mj-ea"/>
          <a:cs typeface="+mj-cs"/>
        </a:defRPr>
      </a:lvl1pPr>
      <a:lvl2pPr algn="ctr" rtl="0" eaLnBrk="0" fontAlgn="base" hangingPunct="0">
        <a:spcBef>
          <a:spcPct val="0"/>
        </a:spcBef>
        <a:spcAft>
          <a:spcPct val="0"/>
        </a:spcAft>
        <a:defRPr sz="4400">
          <a:solidFill>
            <a:srgbClr val="0070C0"/>
          </a:solidFill>
          <a:latin typeface="Comic Sans MS" pitchFamily="66" charset="0"/>
        </a:defRPr>
      </a:lvl2pPr>
      <a:lvl3pPr algn="ctr" rtl="0" eaLnBrk="0" fontAlgn="base" hangingPunct="0">
        <a:spcBef>
          <a:spcPct val="0"/>
        </a:spcBef>
        <a:spcAft>
          <a:spcPct val="0"/>
        </a:spcAft>
        <a:defRPr sz="4400">
          <a:solidFill>
            <a:srgbClr val="0070C0"/>
          </a:solidFill>
          <a:latin typeface="Comic Sans MS" pitchFamily="66" charset="0"/>
        </a:defRPr>
      </a:lvl3pPr>
      <a:lvl4pPr algn="ctr" rtl="0" eaLnBrk="0" fontAlgn="base" hangingPunct="0">
        <a:spcBef>
          <a:spcPct val="0"/>
        </a:spcBef>
        <a:spcAft>
          <a:spcPct val="0"/>
        </a:spcAft>
        <a:defRPr sz="4400">
          <a:solidFill>
            <a:srgbClr val="0070C0"/>
          </a:solidFill>
          <a:latin typeface="Comic Sans MS" pitchFamily="66" charset="0"/>
        </a:defRPr>
      </a:lvl4pPr>
      <a:lvl5pPr algn="ctr" rtl="0" eaLnBrk="0" fontAlgn="base" hangingPunct="0">
        <a:spcBef>
          <a:spcPct val="0"/>
        </a:spcBef>
        <a:spcAft>
          <a:spcPct val="0"/>
        </a:spcAft>
        <a:defRPr sz="4400">
          <a:solidFill>
            <a:srgbClr val="0070C0"/>
          </a:solidFill>
          <a:latin typeface="Comic Sans MS" pitchFamily="66" charset="0"/>
        </a:defRPr>
      </a:lvl5pPr>
      <a:lvl6pPr marL="457200" algn="ctr" rtl="0" fontAlgn="base">
        <a:spcBef>
          <a:spcPct val="0"/>
        </a:spcBef>
        <a:spcAft>
          <a:spcPct val="0"/>
        </a:spcAft>
        <a:defRPr sz="4400">
          <a:solidFill>
            <a:schemeClr val="tx2"/>
          </a:solidFill>
          <a:latin typeface="Times" pitchFamily="1" charset="0"/>
        </a:defRPr>
      </a:lvl6pPr>
      <a:lvl7pPr marL="914400" algn="ctr" rtl="0" fontAlgn="base">
        <a:spcBef>
          <a:spcPct val="0"/>
        </a:spcBef>
        <a:spcAft>
          <a:spcPct val="0"/>
        </a:spcAft>
        <a:defRPr sz="4400">
          <a:solidFill>
            <a:schemeClr val="tx2"/>
          </a:solidFill>
          <a:latin typeface="Times" pitchFamily="1" charset="0"/>
        </a:defRPr>
      </a:lvl7pPr>
      <a:lvl8pPr marL="1371600" algn="ctr" rtl="0" fontAlgn="base">
        <a:spcBef>
          <a:spcPct val="0"/>
        </a:spcBef>
        <a:spcAft>
          <a:spcPct val="0"/>
        </a:spcAft>
        <a:defRPr sz="4400">
          <a:solidFill>
            <a:schemeClr val="tx2"/>
          </a:solidFill>
          <a:latin typeface="Times" pitchFamily="1" charset="0"/>
        </a:defRPr>
      </a:lvl8pPr>
      <a:lvl9pPr marL="1828800" algn="ctr" rtl="0" fontAlgn="base">
        <a:spcBef>
          <a:spcPct val="0"/>
        </a:spcBef>
        <a:spcAft>
          <a:spcPct val="0"/>
        </a:spcAft>
        <a:defRPr sz="4400">
          <a:solidFill>
            <a:schemeClr val="tx2"/>
          </a:solidFill>
          <a:latin typeface="Times" pitchFamily="1" charset="0"/>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000">
          <a:solidFill>
            <a:srgbClr val="0060A8"/>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FC05D69B-7FA0-419F-ABB8-DF02134086BB}" type="datetimeFigureOut">
              <a:rPr lang="en-US" smtClean="0">
                <a:solidFill>
                  <a:prstClr val="black">
                    <a:tint val="75000"/>
                  </a:prstClr>
                </a:solidFill>
                <a:latin typeface="Calibri"/>
              </a:rPr>
              <a:pPr eaLnBrk="1" fontAlgn="auto" hangingPunct="1">
                <a:spcBef>
                  <a:spcPts val="0"/>
                </a:spcBef>
                <a:spcAft>
                  <a:spcPts val="0"/>
                </a:spcAft>
              </a:pPr>
              <a:t>2/15/2011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E502305-484D-4212-81FE-52366D871ED9}"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87592763"/>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2.png"/><Relationship Id="rId7" Type="http://schemas.openxmlformats.org/officeDocument/2006/relationships/image" Target="../media/image9.wmf"/><Relationship Id="rId2" Type="http://schemas.openxmlformats.org/officeDocument/2006/relationships/slideLayout" Target="../slideLayouts/slideLayout9.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Test Preparation</a:t>
            </a:r>
            <a:endParaRPr lang="en-US" dirty="0"/>
          </a:p>
        </p:txBody>
      </p:sp>
      <p:sp>
        <p:nvSpPr>
          <p:cNvPr id="3" name="Rectangle 2"/>
          <p:cNvSpPr/>
          <p:nvPr/>
        </p:nvSpPr>
        <p:spPr>
          <a:xfrm>
            <a:off x="533400" y="1676400"/>
            <a:ext cx="8305800" cy="4708981"/>
          </a:xfrm>
          <a:prstGeom prst="rect">
            <a:avLst/>
          </a:prstGeom>
        </p:spPr>
        <p:txBody>
          <a:bodyPr wrap="square">
            <a:spAutoFit/>
          </a:bodyPr>
          <a:lstStyle/>
          <a:p>
            <a:r>
              <a:rPr lang="en-US" sz="2000" dirty="0">
                <a:latin typeface="Arial" pitchFamily="34" charset="0"/>
                <a:cs typeface="Arial" pitchFamily="34" charset="0"/>
              </a:rPr>
              <a:t>Open Book.  Answer all questions.  </a:t>
            </a:r>
            <a:r>
              <a:rPr lang="en-US" sz="2000" b="1" dirty="0">
                <a:latin typeface="Arial" pitchFamily="34" charset="0"/>
                <a:cs typeface="Arial" pitchFamily="34" charset="0"/>
              </a:rPr>
              <a:t>Please answer on separate sheets of paper</a:t>
            </a:r>
            <a:r>
              <a:rPr lang="en-US" sz="2000" dirty="0">
                <a:latin typeface="Arial" pitchFamily="34" charset="0"/>
                <a:cs typeface="Arial" pitchFamily="34" charset="0"/>
              </a:rPr>
              <a:t>.  You may refer to the textbook, notes, solutions to </a:t>
            </a:r>
            <a:r>
              <a:rPr lang="en-US" sz="2000" dirty="0" err="1">
                <a:latin typeface="Arial" pitchFamily="34" charset="0"/>
                <a:cs typeface="Arial" pitchFamily="34" charset="0"/>
              </a:rPr>
              <a:t>homeworks</a:t>
            </a:r>
            <a:r>
              <a:rPr lang="en-US" sz="2000" dirty="0">
                <a:latin typeface="Arial" pitchFamily="34" charset="0"/>
                <a:cs typeface="Arial" pitchFamily="34" charset="0"/>
              </a:rPr>
              <a:t> and any other written or printed reference material that you have brought with you. </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endParaRPr lang="en-US" sz="2000" dirty="0">
              <a:latin typeface="Arial" pitchFamily="34" charset="0"/>
              <a:cs typeface="Arial" pitchFamily="34" charset="0"/>
            </a:endParaRPr>
          </a:p>
          <a:p>
            <a:r>
              <a:rPr lang="en-US" sz="2000" b="1" dirty="0">
                <a:latin typeface="Arial" pitchFamily="34" charset="0"/>
                <a:cs typeface="Arial" pitchFamily="34" charset="0"/>
              </a:rPr>
              <a:t>Calculator use.  </a:t>
            </a:r>
            <a:r>
              <a:rPr lang="en-US" sz="2000" dirty="0">
                <a:latin typeface="Arial" pitchFamily="34" charset="0"/>
                <a:cs typeface="Arial" pitchFamily="34" charset="0"/>
              </a:rPr>
              <a:t>You may use a programmable calculator or equivalent calculating device (e.g. calculator functionality on a phone).  You should limit the use of the calculating device to the performance of calculations.  You may use programs that you have written to evaluate quantities commonly used in this class (e.g. saturation vapor pressure).  You may not use your calculating device to retrieve stored reference material in any form.  You may not send messages or access the internet or communicate in any way with anyone other than the instructor or moderator regarding solutions to these questions.  You may not use a computer.</a:t>
            </a:r>
          </a:p>
        </p:txBody>
      </p:sp>
    </p:spTree>
    <p:extLst>
      <p:ext uri="{BB962C8B-B14F-4D97-AF65-F5344CB8AC3E}">
        <p14:creationId xmlns:p14="http://schemas.microsoft.com/office/powerpoint/2010/main" val="150600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094293" y="648613"/>
            <a:ext cx="5172075" cy="2495550"/>
            <a:chOff x="3211513" y="2057400"/>
            <a:chExt cx="5172075" cy="2495550"/>
          </a:xfrm>
        </p:grpSpPr>
        <p:pic>
          <p:nvPicPr>
            <p:cNvPr id="2181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513" y="2057400"/>
              <a:ext cx="5172075" cy="249555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5535613" y="3392488"/>
              <a:ext cx="327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7277100" y="3905250"/>
              <a:ext cx="327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5837238" y="3897313"/>
              <a:ext cx="327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3"/>
            <p:cNvSpPr txBox="1">
              <a:spLocks noChangeArrowheads="1"/>
            </p:cNvSpPr>
            <p:nvPr/>
          </p:nvSpPr>
          <p:spPr bwMode="auto">
            <a:xfrm>
              <a:off x="7764463" y="2790825"/>
              <a:ext cx="327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 name="Rectangle 6"/>
          <p:cNvSpPr>
            <a:spLocks noChangeArrowheads="1"/>
          </p:cNvSpPr>
          <p:nvPr/>
        </p:nvSpPr>
        <p:spPr bwMode="auto">
          <a:xfrm>
            <a:off x="228601" y="-32266"/>
            <a:ext cx="8610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1" hangingPunct="1">
              <a:tabLst>
                <a:tab pos="59436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Consider the following watershed with four stream gages and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subwatersheds</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draining directly to each gage as indicated.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1"/>
          <p:cNvSpPr>
            <a:spLocks noChangeArrowheads="1"/>
          </p:cNvSpPr>
          <p:nvPr/>
        </p:nvSpPr>
        <p:spPr bwMode="auto">
          <a:xfrm>
            <a:off x="3211513" y="1626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2"/>
          <p:cNvSpPr>
            <a:spLocks noChangeArrowheads="1"/>
          </p:cNvSpPr>
          <p:nvPr/>
        </p:nvSpPr>
        <p:spPr bwMode="auto">
          <a:xfrm>
            <a:off x="475043" y="5042118"/>
            <a:ext cx="798315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0" algn="l"/>
                <a:tab pos="1828800" algn="l"/>
                <a:tab pos="3200400" algn="l"/>
                <a:tab pos="59436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Estimate the mean annual evapotranspiration and runoff ratio for each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subwatershed</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assuming that deep infiltration losses to groundwater are negligible.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 pos="1828800" algn="l"/>
                <a:tab pos="3200400" algn="l"/>
                <a:tab pos="59436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Consider a land use change in watershed A that converts 20% of the area from natural vegetation to urban.  Indicate the stream gauges where you expect the mean annual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streamflow</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change and whether it is likely to increase or decrease.  Explain why?  Estimate upper and lower limits to these changes and explain the basis for your estimates.</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graphicFrame>
        <p:nvGraphicFramePr>
          <p:cNvPr id="14" name="Table 13"/>
          <p:cNvGraphicFramePr>
            <a:graphicFrameLocks noGrp="1"/>
          </p:cNvGraphicFramePr>
          <p:nvPr>
            <p:extLst>
              <p:ext uri="{D42A27DB-BD31-4B8C-83A1-F6EECF244321}">
                <p14:modId xmlns:p14="http://schemas.microsoft.com/office/powerpoint/2010/main" val="2184185387"/>
              </p:ext>
            </p:extLst>
          </p:nvPr>
        </p:nvGraphicFramePr>
        <p:xfrm>
          <a:off x="685800" y="3373371"/>
          <a:ext cx="1557752" cy="1066800"/>
        </p:xfrm>
        <a:graphic>
          <a:graphicData uri="http://schemas.openxmlformats.org/drawingml/2006/table">
            <a:tbl>
              <a:tblPr>
                <a:tableStyleId>{5C22544A-7EE6-4342-B048-85BDC9FD1C3A}</a:tableStyleId>
              </a:tblPr>
              <a:tblGrid>
                <a:gridCol w="778876"/>
                <a:gridCol w="778876"/>
              </a:tblGrid>
              <a:tr h="167640">
                <a:tc>
                  <a:txBody>
                    <a:bodyPr/>
                    <a:lstStyle/>
                    <a:p>
                      <a:pPr marL="0" marR="0" algn="ctr">
                        <a:spcBef>
                          <a:spcPts val="0"/>
                        </a:spcBef>
                        <a:spcAft>
                          <a:spcPts val="0"/>
                        </a:spcAft>
                        <a:tabLst>
                          <a:tab pos="5943600" algn="r"/>
                        </a:tabLst>
                      </a:pPr>
                      <a:r>
                        <a:rPr lang="en-US" sz="1400" dirty="0">
                          <a:effectLst/>
                        </a:rPr>
                        <a:t>Gage #</a:t>
                      </a:r>
                      <a:endParaRPr lang="en-US" sz="1400" dirty="0">
                        <a:effectLst/>
                        <a:latin typeface="Times New Roman"/>
                        <a:ea typeface="Times New Roman"/>
                      </a:endParaRPr>
                    </a:p>
                  </a:txBody>
                  <a:tcPr marL="68580" marR="68580" marT="0" marB="0" anchor="b"/>
                </a:tc>
                <a:tc>
                  <a:txBody>
                    <a:bodyPr/>
                    <a:lstStyle/>
                    <a:p>
                      <a:pPr marL="0" marR="0" algn="ctr">
                        <a:spcBef>
                          <a:spcPts val="0"/>
                        </a:spcBef>
                        <a:spcAft>
                          <a:spcPts val="0"/>
                        </a:spcAft>
                        <a:tabLst>
                          <a:tab pos="5943600" algn="r"/>
                        </a:tabLst>
                      </a:pPr>
                      <a:r>
                        <a:rPr lang="en-US" sz="1400">
                          <a:effectLst/>
                        </a:rPr>
                        <a:t>m</a:t>
                      </a:r>
                      <a:r>
                        <a:rPr lang="en-US" sz="1400" baseline="30000">
                          <a:effectLst/>
                        </a:rPr>
                        <a:t>3</a:t>
                      </a:r>
                      <a:r>
                        <a:rPr lang="en-US" sz="1400">
                          <a:effectLst/>
                        </a:rPr>
                        <a:t>/s</a:t>
                      </a:r>
                      <a:endParaRPr lang="en-US" sz="140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1</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dirty="0">
                          <a:effectLst/>
                        </a:rPr>
                        <a:t>7.7</a:t>
                      </a:r>
                      <a:endParaRPr lang="en-US" sz="1400" dirty="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2</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6.4</a:t>
                      </a:r>
                      <a:endParaRPr lang="en-US" sz="140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3</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2.4</a:t>
                      </a:r>
                      <a:endParaRPr lang="en-US" sz="140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4</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dirty="0">
                          <a:effectLst/>
                        </a:rPr>
                        <a:t>2.3</a:t>
                      </a:r>
                      <a:endParaRPr lang="en-US" sz="1400" dirty="0">
                        <a:effectLst/>
                        <a:latin typeface="Times New Roman"/>
                        <a:ea typeface="Times New Roman"/>
                      </a:endParaRPr>
                    </a:p>
                  </a:txBody>
                  <a:tcPr marL="68580" marR="68580" marT="0" marB="0" anchor="b"/>
                </a:tc>
              </a:tr>
            </a:tbl>
          </a:graphicData>
        </a:graphic>
      </p:graphicFrame>
      <p:sp>
        <p:nvSpPr>
          <p:cNvPr id="15" name="Rectangle 13"/>
          <p:cNvSpPr>
            <a:spLocks noChangeArrowheads="1"/>
          </p:cNvSpPr>
          <p:nvPr/>
        </p:nvSpPr>
        <p:spPr bwMode="auto">
          <a:xfrm>
            <a:off x="475043" y="4495800"/>
            <a:ext cx="28777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143000" algn="l"/>
                <a:tab pos="1828800" algn="l"/>
                <a:tab pos="3200400" algn="l"/>
                <a:tab pos="5943600" algn="r"/>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mean annual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streamflow</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includes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baseflow</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475043" y="2758595"/>
            <a:ext cx="2877757" cy="584775"/>
          </a:xfrm>
          <a:prstGeom prst="rect">
            <a:avLst/>
          </a:prstGeom>
        </p:spPr>
        <p:txBody>
          <a:bodyPr wrap="square">
            <a:spAutoFit/>
          </a:bodyPr>
          <a:lstStyle/>
          <a:p>
            <a:pPr lvl="0" eaLnBrk="1" hangingPunct="1">
              <a:tabLst>
                <a:tab pos="1143000" algn="l"/>
                <a:tab pos="1828800" algn="l"/>
                <a:tab pos="3200400" algn="l"/>
                <a:tab pos="5943600" algn="r"/>
              </a:tabLst>
            </a:pPr>
            <a:r>
              <a:rPr lang="en-US" sz="1600" dirty="0">
                <a:latin typeface="Arial" pitchFamily="34" charset="0"/>
                <a:ea typeface="Times New Roman" pitchFamily="18" charset="0"/>
                <a:cs typeface="Arial" pitchFamily="34" charset="0"/>
              </a:rPr>
              <a:t>The mean annual </a:t>
            </a:r>
            <a:r>
              <a:rPr lang="en-US" sz="1600" dirty="0" err="1">
                <a:latin typeface="Arial" pitchFamily="34" charset="0"/>
                <a:ea typeface="Times New Roman" pitchFamily="18" charset="0"/>
                <a:cs typeface="Arial" pitchFamily="34" charset="0"/>
              </a:rPr>
              <a:t>streamflow</a:t>
            </a:r>
            <a:r>
              <a:rPr lang="en-US" sz="1600" dirty="0">
                <a:latin typeface="Arial" pitchFamily="34" charset="0"/>
                <a:ea typeface="Times New Roman" pitchFamily="18" charset="0"/>
                <a:cs typeface="Arial" pitchFamily="34" charset="0"/>
              </a:rPr>
              <a:t> at each gage is </a:t>
            </a:r>
            <a:endParaRPr lang="en-US" sz="1600" dirty="0">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761797074"/>
              </p:ext>
            </p:extLst>
          </p:nvPr>
        </p:nvGraphicFramePr>
        <p:xfrm>
          <a:off x="3454780" y="3572232"/>
          <a:ext cx="2857500" cy="1066800"/>
        </p:xfrm>
        <a:graphic>
          <a:graphicData uri="http://schemas.openxmlformats.org/drawingml/2006/table">
            <a:tbl>
              <a:tblPr>
                <a:tableStyleId>{5C22544A-7EE6-4342-B048-85BDC9FD1C3A}</a:tableStyleId>
              </a:tblPr>
              <a:tblGrid>
                <a:gridCol w="742950"/>
                <a:gridCol w="1085850"/>
                <a:gridCol w="1028700"/>
              </a:tblGrid>
              <a:tr h="167640">
                <a:tc>
                  <a:txBody>
                    <a:bodyPr/>
                    <a:lstStyle/>
                    <a:p>
                      <a:pPr marL="0" marR="0" algn="ctr">
                        <a:spcBef>
                          <a:spcPts val="0"/>
                        </a:spcBef>
                        <a:spcAft>
                          <a:spcPts val="0"/>
                        </a:spcAft>
                        <a:tabLst>
                          <a:tab pos="5943600" algn="r"/>
                        </a:tabLst>
                      </a:pPr>
                      <a:r>
                        <a:rPr lang="en-US" sz="1400">
                          <a:effectLst/>
                        </a:rPr>
                        <a:t>Region</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tabLst>
                          <a:tab pos="5943600" algn="r"/>
                        </a:tabLst>
                      </a:pPr>
                      <a:r>
                        <a:rPr lang="en-US" sz="1400">
                          <a:effectLst/>
                        </a:rPr>
                        <a:t>Area (km</a:t>
                      </a:r>
                      <a:r>
                        <a:rPr lang="en-US" sz="1400" baseline="30000">
                          <a:effectLst/>
                        </a:rPr>
                        <a:t>2</a:t>
                      </a:r>
                      <a:r>
                        <a:rPr lang="en-US" sz="1400">
                          <a:effectLst/>
                        </a:rPr>
                        <a:t>)</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tabLst>
                          <a:tab pos="5943600" algn="r"/>
                        </a:tabLst>
                      </a:pPr>
                      <a:r>
                        <a:rPr lang="en-US" sz="1400">
                          <a:effectLst/>
                        </a:rPr>
                        <a:t>Precip (mm)</a:t>
                      </a:r>
                      <a:endParaRPr lang="en-US" sz="140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A</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62</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1400</a:t>
                      </a:r>
                      <a:endParaRPr lang="en-US" sz="140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B</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75</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1600</a:t>
                      </a:r>
                      <a:endParaRPr lang="en-US" sz="140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C</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50</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1300</a:t>
                      </a:r>
                      <a:endParaRPr lang="en-US" sz="1400">
                        <a:effectLst/>
                        <a:latin typeface="Times New Roman"/>
                        <a:ea typeface="Times New Roman"/>
                      </a:endParaRPr>
                    </a:p>
                  </a:txBody>
                  <a:tcPr marL="68580" marR="68580" marT="0" marB="0" anchor="b"/>
                </a:tc>
              </a:tr>
              <a:tr h="167640">
                <a:tc>
                  <a:txBody>
                    <a:bodyPr/>
                    <a:lstStyle/>
                    <a:p>
                      <a:pPr marL="0" marR="0" algn="ctr">
                        <a:spcBef>
                          <a:spcPts val="0"/>
                        </a:spcBef>
                        <a:spcAft>
                          <a:spcPts val="0"/>
                        </a:spcAft>
                      </a:pPr>
                      <a:r>
                        <a:rPr lang="en-US" sz="1400">
                          <a:effectLst/>
                        </a:rPr>
                        <a:t>D</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a:effectLst/>
                        </a:rPr>
                        <a:t>58</a:t>
                      </a:r>
                      <a:endParaRPr lang="en-US" sz="14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400" dirty="0">
                          <a:effectLst/>
                        </a:rPr>
                        <a:t>1900</a:t>
                      </a:r>
                      <a:endParaRPr lang="en-US" sz="1400" dirty="0">
                        <a:effectLst/>
                        <a:latin typeface="Times New Roman"/>
                        <a:ea typeface="Times New Roman"/>
                      </a:endParaRPr>
                    </a:p>
                  </a:txBody>
                  <a:tcPr marL="68580" marR="68580" marT="0" marB="0" anchor="b"/>
                </a:tc>
              </a:tr>
            </a:tbl>
          </a:graphicData>
        </a:graphic>
      </p:graphicFrame>
      <p:sp>
        <p:nvSpPr>
          <p:cNvPr id="18" name="Rectangle 14"/>
          <p:cNvSpPr>
            <a:spLocks noChangeArrowheads="1"/>
          </p:cNvSpPr>
          <p:nvPr/>
        </p:nvSpPr>
        <p:spPr bwMode="auto">
          <a:xfrm>
            <a:off x="3448050" y="3022938"/>
            <a:ext cx="47815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943600" algn="r"/>
              </a:tabLst>
            </a:pP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Subwatershed</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area and mean annual precipitation for each </a:t>
            </a:r>
            <a:r>
              <a:rPr kumimoji="0" lang="en-U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subwatershed</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2353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09600" y="501655"/>
            <a:ext cx="80010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 pos="914400" algn="l"/>
                <a:tab pos="1600200" algn="l"/>
                <a:tab pos="5943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watershed has the following 1 hour unit hydrograph</a:t>
            </a:r>
          </a:p>
          <a:p>
            <a:pPr marL="0" marR="0" lvl="0" indent="0" algn="l" defTabSz="914400" rtl="0" eaLnBrk="1" fontAlgn="base" latinLnBrk="0" hangingPunct="1">
              <a:lnSpc>
                <a:spcPct val="100000"/>
              </a:lnSpc>
              <a:spcBef>
                <a:spcPct val="0"/>
              </a:spcBef>
              <a:spcAft>
                <a:spcPct val="0"/>
              </a:spcAft>
              <a:buClrTx/>
              <a:buSzTx/>
              <a:tabLst>
                <a:tab pos="457200" algn="l"/>
                <a:tab pos="914400" algn="l"/>
                <a:tab pos="1600200" algn="l"/>
                <a:tab pos="5943600" algn="r"/>
              </a:tabLst>
            </a:pPr>
            <a:endParaRPr lang="en-US" sz="20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457200" algn="l"/>
                <a:tab pos="914400" algn="l"/>
                <a:tab pos="1600200" algn="l"/>
                <a:tab pos="5943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457200" algn="l"/>
                <a:tab pos="914400" algn="l"/>
                <a:tab pos="1600200" algn="l"/>
                <a:tab pos="5943600" algn="r"/>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457200" algn="l"/>
                <a:tab pos="914400" algn="l"/>
                <a:tab pos="1600200" algn="l"/>
                <a:tab pos="5943600" algn="r"/>
              </a:tabLst>
            </a:pPr>
            <a:endParaRPr lang="en-US" sz="20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457200" algn="l"/>
                <a:tab pos="914400" algn="l"/>
                <a:tab pos="1600200" algn="l"/>
                <a:tab pos="5943600" algn="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457200" algn="l"/>
                <a:tab pos="914400" algn="l"/>
                <a:tab pos="1600200" algn="l"/>
                <a:tab pos="5943600" algn="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600200" algn="l"/>
                <a:tab pos="5943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Consider a storm in which 5 cm of precipitation falls in the first hour and 3 cm of precipitation falls in the second hour.  Assume that there is 1 cm of infiltration loss in each hour.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600200" algn="l"/>
                <a:tab pos="5943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Calculate the peak flow rate in the direct runoff hydrograph from this storm.</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600200" algn="l"/>
                <a:tab pos="5943600" algn="r"/>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If someone tells you that the area of this watershed is about 25 km</a:t>
            </a:r>
            <a:r>
              <a:rPr kumimoji="0" lang="en-US"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this plausible.  Explain why or why not.	</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86402904"/>
              </p:ext>
            </p:extLst>
          </p:nvPr>
        </p:nvGraphicFramePr>
        <p:xfrm>
          <a:off x="762000" y="1432560"/>
          <a:ext cx="7453401" cy="548640"/>
        </p:xfrm>
        <a:graphic>
          <a:graphicData uri="http://schemas.openxmlformats.org/drawingml/2006/table">
            <a:tbl>
              <a:tblPr firstRow="1" firstCol="1" bandRow="1">
                <a:tableStyleId>{5C22544A-7EE6-4342-B048-85BDC9FD1C3A}</a:tableStyleId>
              </a:tblPr>
              <a:tblGrid>
                <a:gridCol w="2105671"/>
                <a:gridCol w="534773"/>
                <a:gridCol w="534773"/>
                <a:gridCol w="534773"/>
                <a:gridCol w="534773"/>
                <a:gridCol w="534773"/>
                <a:gridCol w="534773"/>
                <a:gridCol w="534773"/>
                <a:gridCol w="534773"/>
                <a:gridCol w="534773"/>
                <a:gridCol w="534773"/>
              </a:tblGrid>
              <a:tr h="0">
                <a:tc>
                  <a:txBody>
                    <a:bodyPr/>
                    <a:lstStyle/>
                    <a:p>
                      <a:pPr marL="0" marR="0">
                        <a:spcBef>
                          <a:spcPts val="0"/>
                        </a:spcBef>
                        <a:spcAft>
                          <a:spcPts val="0"/>
                        </a:spcAft>
                        <a:tabLst>
                          <a:tab pos="457200" algn="l"/>
                          <a:tab pos="914400" algn="l"/>
                          <a:tab pos="1600200" algn="l"/>
                          <a:tab pos="5943600" algn="r"/>
                        </a:tabLst>
                      </a:pPr>
                      <a:r>
                        <a:rPr lang="en-US" sz="1800" dirty="0">
                          <a:effectLst/>
                        </a:rPr>
                        <a:t>Time (</a:t>
                      </a:r>
                      <a:r>
                        <a:rPr lang="en-US" sz="1800" dirty="0" err="1">
                          <a:effectLst/>
                        </a:rPr>
                        <a:t>hr</a:t>
                      </a:r>
                      <a:r>
                        <a:rPr lang="en-US" sz="1800" dirty="0">
                          <a:effectLst/>
                        </a:rPr>
                        <a:t>)</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1</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2</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3</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4</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5</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6</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7</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8</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9</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10</a:t>
                      </a:r>
                      <a:endParaRPr lang="en-US" sz="1800">
                        <a:effectLst/>
                        <a:latin typeface="Times New Roman"/>
                        <a:ea typeface="Times New Roman"/>
                      </a:endParaRPr>
                    </a:p>
                  </a:txBody>
                  <a:tcPr marL="68580" marR="68580" marT="0" marB="0"/>
                </a:tc>
              </a:tr>
              <a:tr h="0">
                <a:tc>
                  <a:txBody>
                    <a:bodyPr/>
                    <a:lstStyle/>
                    <a:p>
                      <a:pPr marL="0" marR="0">
                        <a:spcBef>
                          <a:spcPts val="0"/>
                        </a:spcBef>
                        <a:spcAft>
                          <a:spcPts val="0"/>
                        </a:spcAft>
                        <a:tabLst>
                          <a:tab pos="457200" algn="l"/>
                          <a:tab pos="914400" algn="l"/>
                          <a:tab pos="1600200" algn="l"/>
                          <a:tab pos="5943600" algn="r"/>
                        </a:tabLst>
                      </a:pPr>
                      <a:r>
                        <a:rPr lang="en-US" sz="1800">
                          <a:effectLst/>
                        </a:rPr>
                        <a:t>Unit flow (m</a:t>
                      </a:r>
                      <a:r>
                        <a:rPr lang="en-US" sz="1800" baseline="30000">
                          <a:effectLst/>
                        </a:rPr>
                        <a:t>3</a:t>
                      </a:r>
                      <a:r>
                        <a:rPr lang="en-US" sz="1800">
                          <a:effectLst/>
                        </a:rPr>
                        <a:t>/s /cm)</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3</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7</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dirty="0">
                          <a:effectLst/>
                        </a:rPr>
                        <a:t>15</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12</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9</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7</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5</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3</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a:effectLst/>
                        </a:rPr>
                        <a:t>2</a:t>
                      </a:r>
                      <a:endParaRPr lang="en-US" sz="1800">
                        <a:effectLst/>
                        <a:latin typeface="Times New Roman"/>
                        <a:ea typeface="Times New Roman"/>
                      </a:endParaRPr>
                    </a:p>
                  </a:txBody>
                  <a:tcPr marL="68580" marR="68580" marT="0" marB="0"/>
                </a:tc>
                <a:tc>
                  <a:txBody>
                    <a:bodyPr/>
                    <a:lstStyle/>
                    <a:p>
                      <a:pPr marL="0" marR="0" algn="ctr">
                        <a:spcBef>
                          <a:spcPts val="0"/>
                        </a:spcBef>
                        <a:spcAft>
                          <a:spcPts val="0"/>
                        </a:spcAft>
                        <a:tabLst>
                          <a:tab pos="457200" algn="l"/>
                          <a:tab pos="914400" algn="l"/>
                          <a:tab pos="1600200" algn="l"/>
                          <a:tab pos="5943600" algn="r"/>
                        </a:tabLst>
                      </a:pPr>
                      <a:r>
                        <a:rPr lang="en-US" sz="1800" dirty="0">
                          <a:effectLst/>
                        </a:rPr>
                        <a:t>1</a:t>
                      </a:r>
                      <a:endParaRPr lang="en-US"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106134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book style questions</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a:t>Indicate whether the following statements are true or false.  Provide a brief justification of each answer</a:t>
            </a:r>
          </a:p>
          <a:p>
            <a:r>
              <a:rPr lang="en-US" dirty="0" smtClean="0"/>
              <a:t>Relative </a:t>
            </a:r>
            <a:r>
              <a:rPr lang="en-US" dirty="0"/>
              <a:t>humidity is the ratio of actual vapor pressure to saturation vapor pressure (</a:t>
            </a:r>
            <a:r>
              <a:rPr lang="en-US" dirty="0" err="1" smtClean="0"/>
              <a:t>e</a:t>
            </a:r>
            <a:r>
              <a:rPr lang="en-US" baseline="-25000" dirty="0" err="1" smtClean="0"/>
              <a:t>a</a:t>
            </a:r>
            <a:r>
              <a:rPr lang="en-US" dirty="0" smtClean="0"/>
              <a:t>/</a:t>
            </a:r>
            <a:r>
              <a:rPr lang="en-US" dirty="0" err="1" smtClean="0"/>
              <a:t>e</a:t>
            </a:r>
            <a:r>
              <a:rPr lang="en-US" baseline="-25000" dirty="0" err="1" smtClean="0"/>
              <a:t>s</a:t>
            </a:r>
            <a:r>
              <a:rPr lang="en-US" dirty="0" smtClean="0"/>
              <a:t>).</a:t>
            </a:r>
            <a:endParaRPr lang="en-US" dirty="0"/>
          </a:p>
          <a:p>
            <a:pPr marL="0" indent="0">
              <a:buNone/>
            </a:pPr>
            <a:endParaRPr lang="en-US" dirty="0"/>
          </a:p>
          <a:p>
            <a:r>
              <a:rPr lang="en-US" dirty="0"/>
              <a:t> </a:t>
            </a:r>
            <a:r>
              <a:rPr lang="en-US" dirty="0" smtClean="0"/>
              <a:t>Relative </a:t>
            </a:r>
            <a:r>
              <a:rPr lang="en-US" dirty="0"/>
              <a:t>humidity is the ratio of dew point temperature to air temperature (T</a:t>
            </a:r>
            <a:r>
              <a:rPr lang="en-US" baseline="-25000" dirty="0"/>
              <a:t>d</a:t>
            </a:r>
            <a:r>
              <a:rPr lang="en-US" dirty="0"/>
              <a:t>/T</a:t>
            </a:r>
            <a:r>
              <a:rPr lang="en-US" baseline="-25000" dirty="0"/>
              <a:t>a</a:t>
            </a:r>
            <a:r>
              <a:rPr lang="en-US" dirty="0"/>
              <a:t>) as long as absolute (Kelvin) temperature units are used.</a:t>
            </a:r>
          </a:p>
          <a:p>
            <a:pPr marL="0" indent="0">
              <a:buNone/>
            </a:pPr>
            <a:endParaRPr lang="en-US" dirty="0"/>
          </a:p>
          <a:p>
            <a:r>
              <a:rPr lang="en-US" dirty="0" smtClean="0"/>
              <a:t>Actual </a:t>
            </a:r>
            <a:r>
              <a:rPr lang="en-US" dirty="0"/>
              <a:t>vapor pressure is the saturation vapor pressure at </a:t>
            </a:r>
            <a:r>
              <a:rPr lang="en-US" dirty="0" err="1"/>
              <a:t>dewpoint</a:t>
            </a:r>
            <a:r>
              <a:rPr lang="en-US" dirty="0"/>
              <a:t> </a:t>
            </a:r>
            <a:r>
              <a:rPr lang="en-US" dirty="0" err="1" smtClean="0"/>
              <a:t>e</a:t>
            </a:r>
            <a:r>
              <a:rPr lang="en-US" baseline="-25000" dirty="0" err="1" smtClean="0"/>
              <a:t>a</a:t>
            </a:r>
            <a:r>
              <a:rPr lang="en-US" dirty="0" smtClean="0"/>
              <a:t>=</a:t>
            </a:r>
            <a:r>
              <a:rPr lang="en-US" dirty="0" err="1" smtClean="0"/>
              <a:t>e</a:t>
            </a:r>
            <a:r>
              <a:rPr lang="en-US" baseline="-25000" dirty="0" err="1" smtClean="0"/>
              <a:t>s</a:t>
            </a:r>
            <a:r>
              <a:rPr lang="en-US" dirty="0" smtClean="0"/>
              <a:t>(T</a:t>
            </a:r>
            <a:r>
              <a:rPr lang="en-US" baseline="-25000" dirty="0" smtClean="0"/>
              <a:t>d</a:t>
            </a:r>
            <a:r>
              <a:rPr lang="en-US" dirty="0"/>
              <a:t>).</a:t>
            </a:r>
          </a:p>
          <a:p>
            <a:endParaRPr lang="en-US" dirty="0"/>
          </a:p>
        </p:txBody>
      </p:sp>
    </p:spTree>
    <p:extLst>
      <p:ext uri="{BB962C8B-B14F-4D97-AF65-F5344CB8AC3E}">
        <p14:creationId xmlns:p14="http://schemas.microsoft.com/office/powerpoint/2010/main" val="3774773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pPr marL="0" lvl="0" indent="0">
              <a:buNone/>
            </a:pPr>
            <a:r>
              <a:rPr lang="en-US" dirty="0" smtClean="0"/>
              <a:t>Consider a the situation where the air temperature in Logan at 1300 m elevation is 20 C and the air temperature part of the way up Logan peak at 2300 m elevation is 11 C on Day A and 15 C on Day B.  </a:t>
            </a:r>
          </a:p>
          <a:p>
            <a:pPr marL="514350" lvl="0" indent="-514350">
              <a:buAutoNum type="alphaLcParenR"/>
            </a:pPr>
            <a:r>
              <a:rPr lang="en-US" dirty="0" smtClean="0"/>
              <a:t>What is the ambient lapse rate on each day</a:t>
            </a:r>
          </a:p>
          <a:p>
            <a:pPr marL="514350" lvl="0" indent="-514350">
              <a:buAutoNum type="alphaLcParenR"/>
            </a:pPr>
            <a:r>
              <a:rPr lang="en-US" dirty="0" smtClean="0"/>
              <a:t>Considering atmospheric stability, which day is more likely to experience thunderstorms</a:t>
            </a:r>
            <a:endParaRPr lang="en-US" dirty="0"/>
          </a:p>
        </p:txBody>
      </p:sp>
    </p:spTree>
    <p:extLst>
      <p:ext uri="{BB962C8B-B14F-4D97-AF65-F5344CB8AC3E}">
        <p14:creationId xmlns:p14="http://schemas.microsoft.com/office/powerpoint/2010/main" val="1968170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r>
              <a:rPr lang="en-US" sz="3600" dirty="0" smtClean="0"/>
              <a:t>The watersheds below have the </a:t>
            </a:r>
            <a:r>
              <a:rPr lang="en-US" sz="3600" smtClean="0"/>
              <a:t>same drainage </a:t>
            </a:r>
            <a:r>
              <a:rPr lang="en-US" sz="3600" dirty="0" smtClean="0"/>
              <a:t>area (and other properties such as soils, land use </a:t>
            </a:r>
            <a:r>
              <a:rPr lang="en-US" sz="3600" dirty="0" err="1" smtClean="0"/>
              <a:t>etc</a:t>
            </a:r>
            <a:r>
              <a:rPr lang="en-US" sz="3600" dirty="0" smtClean="0"/>
              <a:t>).  Which is likely to have the higher peak storm discharge</a:t>
            </a:r>
            <a:endParaRPr lang="en-US" sz="3600" dirty="0"/>
          </a:p>
        </p:txBody>
      </p:sp>
      <p:sp>
        <p:nvSpPr>
          <p:cNvPr id="4" name="Freeform 3"/>
          <p:cNvSpPr/>
          <p:nvPr/>
        </p:nvSpPr>
        <p:spPr>
          <a:xfrm>
            <a:off x="2690021" y="2531301"/>
            <a:ext cx="964505" cy="3395451"/>
          </a:xfrm>
          <a:custGeom>
            <a:avLst/>
            <a:gdLst>
              <a:gd name="connsiteX0" fmla="*/ 939452 w 964505"/>
              <a:gd name="connsiteY0" fmla="*/ 3344449 h 3395451"/>
              <a:gd name="connsiteX1" fmla="*/ 876822 w 964505"/>
              <a:gd name="connsiteY1" fmla="*/ 3319397 h 3395451"/>
              <a:gd name="connsiteX2" fmla="*/ 826718 w 964505"/>
              <a:gd name="connsiteY2" fmla="*/ 3244241 h 3395451"/>
              <a:gd name="connsiteX3" fmla="*/ 801666 w 964505"/>
              <a:gd name="connsiteY3" fmla="*/ 3206663 h 3395451"/>
              <a:gd name="connsiteX4" fmla="*/ 789140 w 964505"/>
              <a:gd name="connsiteY4" fmla="*/ 3169085 h 3395451"/>
              <a:gd name="connsiteX5" fmla="*/ 739036 w 964505"/>
              <a:gd name="connsiteY5" fmla="*/ 3093929 h 3395451"/>
              <a:gd name="connsiteX6" fmla="*/ 663880 w 964505"/>
              <a:gd name="connsiteY6" fmla="*/ 2981195 h 3395451"/>
              <a:gd name="connsiteX7" fmla="*/ 638828 w 964505"/>
              <a:gd name="connsiteY7" fmla="*/ 2943616 h 3395451"/>
              <a:gd name="connsiteX8" fmla="*/ 613776 w 964505"/>
              <a:gd name="connsiteY8" fmla="*/ 2906038 h 3395451"/>
              <a:gd name="connsiteX9" fmla="*/ 576198 w 964505"/>
              <a:gd name="connsiteY9" fmla="*/ 2755726 h 3395451"/>
              <a:gd name="connsiteX10" fmla="*/ 563672 w 964505"/>
              <a:gd name="connsiteY10" fmla="*/ 2304789 h 3395451"/>
              <a:gd name="connsiteX11" fmla="*/ 551146 w 964505"/>
              <a:gd name="connsiteY11" fmla="*/ 2192055 h 3395451"/>
              <a:gd name="connsiteX12" fmla="*/ 513568 w 964505"/>
              <a:gd name="connsiteY12" fmla="*/ 2079321 h 3395451"/>
              <a:gd name="connsiteX13" fmla="*/ 501042 w 964505"/>
              <a:gd name="connsiteY13" fmla="*/ 2029216 h 3395451"/>
              <a:gd name="connsiteX14" fmla="*/ 475989 w 964505"/>
              <a:gd name="connsiteY14" fmla="*/ 1954060 h 3395451"/>
              <a:gd name="connsiteX15" fmla="*/ 463463 w 964505"/>
              <a:gd name="connsiteY15" fmla="*/ 1903956 h 3395451"/>
              <a:gd name="connsiteX16" fmla="*/ 438411 w 964505"/>
              <a:gd name="connsiteY16" fmla="*/ 1828800 h 3395451"/>
              <a:gd name="connsiteX17" fmla="*/ 425885 w 964505"/>
              <a:gd name="connsiteY17" fmla="*/ 1791222 h 3395451"/>
              <a:gd name="connsiteX18" fmla="*/ 388307 w 964505"/>
              <a:gd name="connsiteY18" fmla="*/ 1678488 h 3395451"/>
              <a:gd name="connsiteX19" fmla="*/ 338203 w 964505"/>
              <a:gd name="connsiteY19" fmla="*/ 1578279 h 3395451"/>
              <a:gd name="connsiteX20" fmla="*/ 300625 w 964505"/>
              <a:gd name="connsiteY20" fmla="*/ 1503123 h 3395451"/>
              <a:gd name="connsiteX21" fmla="*/ 263047 w 964505"/>
              <a:gd name="connsiteY21" fmla="*/ 1465545 h 3395451"/>
              <a:gd name="connsiteX22" fmla="*/ 225469 w 964505"/>
              <a:gd name="connsiteY22" fmla="*/ 1390389 h 3395451"/>
              <a:gd name="connsiteX23" fmla="*/ 175365 w 964505"/>
              <a:gd name="connsiteY23" fmla="*/ 1315233 h 3395451"/>
              <a:gd name="connsiteX24" fmla="*/ 162839 w 964505"/>
              <a:gd name="connsiteY24" fmla="*/ 1265129 h 3395451"/>
              <a:gd name="connsiteX25" fmla="*/ 125261 w 964505"/>
              <a:gd name="connsiteY25" fmla="*/ 1189973 h 3395451"/>
              <a:gd name="connsiteX26" fmla="*/ 112735 w 964505"/>
              <a:gd name="connsiteY26" fmla="*/ 1127343 h 3395451"/>
              <a:gd name="connsiteX27" fmla="*/ 75157 w 964505"/>
              <a:gd name="connsiteY27" fmla="*/ 1014608 h 3395451"/>
              <a:gd name="connsiteX28" fmla="*/ 62631 w 964505"/>
              <a:gd name="connsiteY28" fmla="*/ 964504 h 3395451"/>
              <a:gd name="connsiteX29" fmla="*/ 37579 w 964505"/>
              <a:gd name="connsiteY29" fmla="*/ 889348 h 3395451"/>
              <a:gd name="connsiteX30" fmla="*/ 25052 w 964505"/>
              <a:gd name="connsiteY30" fmla="*/ 851770 h 3395451"/>
              <a:gd name="connsiteX31" fmla="*/ 0 w 964505"/>
              <a:gd name="connsiteY31" fmla="*/ 764088 h 3395451"/>
              <a:gd name="connsiteX32" fmla="*/ 12526 w 964505"/>
              <a:gd name="connsiteY32" fmla="*/ 350729 h 3395451"/>
              <a:gd name="connsiteX33" fmla="*/ 37579 w 964505"/>
              <a:gd name="connsiteY33" fmla="*/ 263047 h 3395451"/>
              <a:gd name="connsiteX34" fmla="*/ 62631 w 964505"/>
              <a:gd name="connsiteY34" fmla="*/ 162838 h 3395451"/>
              <a:gd name="connsiteX35" fmla="*/ 125261 w 964505"/>
              <a:gd name="connsiteY35" fmla="*/ 87682 h 3395451"/>
              <a:gd name="connsiteX36" fmla="*/ 162839 w 964505"/>
              <a:gd name="connsiteY36" fmla="*/ 62630 h 3395451"/>
              <a:gd name="connsiteX37" fmla="*/ 237995 w 964505"/>
              <a:gd name="connsiteY37" fmla="*/ 37578 h 3395451"/>
              <a:gd name="connsiteX38" fmla="*/ 313151 w 964505"/>
              <a:gd name="connsiteY38" fmla="*/ 12526 h 3395451"/>
              <a:gd name="connsiteX39" fmla="*/ 350729 w 964505"/>
              <a:gd name="connsiteY39" fmla="*/ 0 h 3395451"/>
              <a:gd name="connsiteX40" fmla="*/ 488516 w 964505"/>
              <a:gd name="connsiteY40" fmla="*/ 25052 h 3395451"/>
              <a:gd name="connsiteX41" fmla="*/ 526094 w 964505"/>
              <a:gd name="connsiteY41" fmla="*/ 50104 h 3395451"/>
              <a:gd name="connsiteX42" fmla="*/ 551146 w 964505"/>
              <a:gd name="connsiteY42" fmla="*/ 87682 h 3395451"/>
              <a:gd name="connsiteX43" fmla="*/ 588724 w 964505"/>
              <a:gd name="connsiteY43" fmla="*/ 112734 h 3395451"/>
              <a:gd name="connsiteX44" fmla="*/ 638828 w 964505"/>
              <a:gd name="connsiteY44" fmla="*/ 187890 h 3395451"/>
              <a:gd name="connsiteX45" fmla="*/ 663880 w 964505"/>
              <a:gd name="connsiteY45" fmla="*/ 225469 h 3395451"/>
              <a:gd name="connsiteX46" fmla="*/ 688932 w 964505"/>
              <a:gd name="connsiteY46" fmla="*/ 338203 h 3395451"/>
              <a:gd name="connsiteX47" fmla="*/ 676406 w 964505"/>
              <a:gd name="connsiteY47" fmla="*/ 576197 h 3395451"/>
              <a:gd name="connsiteX48" fmla="*/ 663880 w 964505"/>
              <a:gd name="connsiteY48" fmla="*/ 713984 h 3395451"/>
              <a:gd name="connsiteX49" fmla="*/ 676406 w 964505"/>
              <a:gd name="connsiteY49" fmla="*/ 901874 h 3395451"/>
              <a:gd name="connsiteX50" fmla="*/ 701458 w 964505"/>
              <a:gd name="connsiteY50" fmla="*/ 977030 h 3395451"/>
              <a:gd name="connsiteX51" fmla="*/ 726510 w 964505"/>
              <a:gd name="connsiteY51" fmla="*/ 1052186 h 3395451"/>
              <a:gd name="connsiteX52" fmla="*/ 739036 w 964505"/>
              <a:gd name="connsiteY52" fmla="*/ 1102290 h 3395451"/>
              <a:gd name="connsiteX53" fmla="*/ 751562 w 964505"/>
              <a:gd name="connsiteY53" fmla="*/ 1139869 h 3395451"/>
              <a:gd name="connsiteX54" fmla="*/ 764088 w 964505"/>
              <a:gd name="connsiteY54" fmla="*/ 1189973 h 3395451"/>
              <a:gd name="connsiteX55" fmla="*/ 826718 w 964505"/>
              <a:gd name="connsiteY55" fmla="*/ 1240077 h 3395451"/>
              <a:gd name="connsiteX56" fmla="*/ 851770 w 964505"/>
              <a:gd name="connsiteY56" fmla="*/ 1315233 h 3395451"/>
              <a:gd name="connsiteX57" fmla="*/ 876822 w 964505"/>
              <a:gd name="connsiteY57" fmla="*/ 1352811 h 3395451"/>
              <a:gd name="connsiteX58" fmla="*/ 889348 w 964505"/>
              <a:gd name="connsiteY58" fmla="*/ 1390389 h 3395451"/>
              <a:gd name="connsiteX59" fmla="*/ 914400 w 964505"/>
              <a:gd name="connsiteY59" fmla="*/ 1427967 h 3395451"/>
              <a:gd name="connsiteX60" fmla="*/ 951979 w 964505"/>
              <a:gd name="connsiteY60" fmla="*/ 1553227 h 3395451"/>
              <a:gd name="connsiteX61" fmla="*/ 964505 w 964505"/>
              <a:gd name="connsiteY61" fmla="*/ 1590806 h 3395451"/>
              <a:gd name="connsiteX62" fmla="*/ 951979 w 964505"/>
              <a:gd name="connsiteY62" fmla="*/ 1828800 h 3395451"/>
              <a:gd name="connsiteX63" fmla="*/ 939452 w 964505"/>
              <a:gd name="connsiteY63" fmla="*/ 1866378 h 3395451"/>
              <a:gd name="connsiteX64" fmla="*/ 926926 w 964505"/>
              <a:gd name="connsiteY64" fmla="*/ 1929008 h 3395451"/>
              <a:gd name="connsiteX65" fmla="*/ 901874 w 964505"/>
              <a:gd name="connsiteY65" fmla="*/ 2141951 h 3395451"/>
              <a:gd name="connsiteX66" fmla="*/ 876822 w 964505"/>
              <a:gd name="connsiteY66" fmla="*/ 2480153 h 3395451"/>
              <a:gd name="connsiteX67" fmla="*/ 864296 w 964505"/>
              <a:gd name="connsiteY67" fmla="*/ 2530258 h 3395451"/>
              <a:gd name="connsiteX68" fmla="*/ 876822 w 964505"/>
              <a:gd name="connsiteY68" fmla="*/ 3006247 h 3395451"/>
              <a:gd name="connsiteX69" fmla="*/ 901874 w 964505"/>
              <a:gd name="connsiteY69" fmla="*/ 3244241 h 3395451"/>
              <a:gd name="connsiteX70" fmla="*/ 939452 w 964505"/>
              <a:gd name="connsiteY70" fmla="*/ 3344449 h 339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64505" h="3395451">
                <a:moveTo>
                  <a:pt x="939452" y="3344449"/>
                </a:moveTo>
                <a:cubicBezTo>
                  <a:pt x="935277" y="3356975"/>
                  <a:pt x="893627" y="3334335"/>
                  <a:pt x="876822" y="3319397"/>
                </a:cubicBezTo>
                <a:cubicBezTo>
                  <a:pt x="854318" y="3299394"/>
                  <a:pt x="843419" y="3269293"/>
                  <a:pt x="826718" y="3244241"/>
                </a:cubicBezTo>
                <a:lnTo>
                  <a:pt x="801666" y="3206663"/>
                </a:lnTo>
                <a:cubicBezTo>
                  <a:pt x="794342" y="3195677"/>
                  <a:pt x="795552" y="3180627"/>
                  <a:pt x="789140" y="3169085"/>
                </a:cubicBezTo>
                <a:cubicBezTo>
                  <a:pt x="774518" y="3142765"/>
                  <a:pt x="755737" y="3118981"/>
                  <a:pt x="739036" y="3093929"/>
                </a:cubicBezTo>
                <a:lnTo>
                  <a:pt x="663880" y="2981195"/>
                </a:lnTo>
                <a:lnTo>
                  <a:pt x="638828" y="2943616"/>
                </a:lnTo>
                <a:cubicBezTo>
                  <a:pt x="630477" y="2931090"/>
                  <a:pt x="618537" y="2920320"/>
                  <a:pt x="613776" y="2906038"/>
                </a:cubicBezTo>
                <a:cubicBezTo>
                  <a:pt x="580693" y="2806788"/>
                  <a:pt x="593065" y="2856930"/>
                  <a:pt x="576198" y="2755726"/>
                </a:cubicBezTo>
                <a:cubicBezTo>
                  <a:pt x="572023" y="2605414"/>
                  <a:pt x="570349" y="2455011"/>
                  <a:pt x="563672" y="2304789"/>
                </a:cubicBezTo>
                <a:cubicBezTo>
                  <a:pt x="561993" y="2267017"/>
                  <a:pt x="558561" y="2229130"/>
                  <a:pt x="551146" y="2192055"/>
                </a:cubicBezTo>
                <a:lnTo>
                  <a:pt x="513568" y="2079321"/>
                </a:lnTo>
                <a:cubicBezTo>
                  <a:pt x="508124" y="2062989"/>
                  <a:pt x="505989" y="2045706"/>
                  <a:pt x="501042" y="2029216"/>
                </a:cubicBezTo>
                <a:cubicBezTo>
                  <a:pt x="493454" y="2003922"/>
                  <a:pt x="484340" y="1979112"/>
                  <a:pt x="475989" y="1954060"/>
                </a:cubicBezTo>
                <a:cubicBezTo>
                  <a:pt x="470545" y="1937728"/>
                  <a:pt x="468410" y="1920445"/>
                  <a:pt x="463463" y="1903956"/>
                </a:cubicBezTo>
                <a:cubicBezTo>
                  <a:pt x="455875" y="1878663"/>
                  <a:pt x="446762" y="1853852"/>
                  <a:pt x="438411" y="1828800"/>
                </a:cubicBezTo>
                <a:cubicBezTo>
                  <a:pt x="434236" y="1816274"/>
                  <a:pt x="428056" y="1804246"/>
                  <a:pt x="425885" y="1791222"/>
                </a:cubicBezTo>
                <a:cubicBezTo>
                  <a:pt x="397678" y="1621979"/>
                  <a:pt x="435275" y="1784166"/>
                  <a:pt x="388307" y="1678488"/>
                </a:cubicBezTo>
                <a:cubicBezTo>
                  <a:pt x="342248" y="1574855"/>
                  <a:pt x="389652" y="1629730"/>
                  <a:pt x="338203" y="1578279"/>
                </a:cubicBezTo>
                <a:cubicBezTo>
                  <a:pt x="325649" y="1540617"/>
                  <a:pt x="327605" y="1535499"/>
                  <a:pt x="300625" y="1503123"/>
                </a:cubicBezTo>
                <a:cubicBezTo>
                  <a:pt x="289284" y="1489514"/>
                  <a:pt x="274388" y="1479154"/>
                  <a:pt x="263047" y="1465545"/>
                </a:cubicBezTo>
                <a:cubicBezTo>
                  <a:pt x="207439" y="1398816"/>
                  <a:pt x="263131" y="1458181"/>
                  <a:pt x="225469" y="1390389"/>
                </a:cubicBezTo>
                <a:cubicBezTo>
                  <a:pt x="210847" y="1364069"/>
                  <a:pt x="175365" y="1315233"/>
                  <a:pt x="175365" y="1315233"/>
                </a:cubicBezTo>
                <a:cubicBezTo>
                  <a:pt x="171190" y="1298532"/>
                  <a:pt x="169620" y="1280952"/>
                  <a:pt x="162839" y="1265129"/>
                </a:cubicBezTo>
                <a:cubicBezTo>
                  <a:pt x="126101" y="1179407"/>
                  <a:pt x="146373" y="1274423"/>
                  <a:pt x="125261" y="1189973"/>
                </a:cubicBezTo>
                <a:cubicBezTo>
                  <a:pt x="120097" y="1169319"/>
                  <a:pt x="118337" y="1147883"/>
                  <a:pt x="112735" y="1127343"/>
                </a:cubicBezTo>
                <a:lnTo>
                  <a:pt x="75157" y="1014608"/>
                </a:lnTo>
                <a:cubicBezTo>
                  <a:pt x="69713" y="998276"/>
                  <a:pt x="67578" y="980993"/>
                  <a:pt x="62631" y="964504"/>
                </a:cubicBezTo>
                <a:cubicBezTo>
                  <a:pt x="55043" y="939211"/>
                  <a:pt x="45930" y="914400"/>
                  <a:pt x="37579" y="889348"/>
                </a:cubicBezTo>
                <a:cubicBezTo>
                  <a:pt x="33404" y="876822"/>
                  <a:pt x="28254" y="864579"/>
                  <a:pt x="25052" y="851770"/>
                </a:cubicBezTo>
                <a:cubicBezTo>
                  <a:pt x="9324" y="788857"/>
                  <a:pt x="17970" y="817998"/>
                  <a:pt x="0" y="764088"/>
                </a:cubicBezTo>
                <a:cubicBezTo>
                  <a:pt x="4175" y="626302"/>
                  <a:pt x="5086" y="488378"/>
                  <a:pt x="12526" y="350729"/>
                </a:cubicBezTo>
                <a:cubicBezTo>
                  <a:pt x="14142" y="320828"/>
                  <a:pt x="30431" y="291637"/>
                  <a:pt x="37579" y="263047"/>
                </a:cubicBezTo>
                <a:cubicBezTo>
                  <a:pt x="44726" y="234460"/>
                  <a:pt x="48314" y="191472"/>
                  <a:pt x="62631" y="162838"/>
                </a:cubicBezTo>
                <a:cubicBezTo>
                  <a:pt x="76707" y="134686"/>
                  <a:pt x="101516" y="107470"/>
                  <a:pt x="125261" y="87682"/>
                </a:cubicBezTo>
                <a:cubicBezTo>
                  <a:pt x="136826" y="78044"/>
                  <a:pt x="149082" y="68744"/>
                  <a:pt x="162839" y="62630"/>
                </a:cubicBezTo>
                <a:cubicBezTo>
                  <a:pt x="186970" y="51905"/>
                  <a:pt x="212943" y="45929"/>
                  <a:pt x="237995" y="37578"/>
                </a:cubicBezTo>
                <a:lnTo>
                  <a:pt x="313151" y="12526"/>
                </a:lnTo>
                <a:lnTo>
                  <a:pt x="350729" y="0"/>
                </a:lnTo>
                <a:cubicBezTo>
                  <a:pt x="385271" y="4318"/>
                  <a:pt x="449898" y="5743"/>
                  <a:pt x="488516" y="25052"/>
                </a:cubicBezTo>
                <a:cubicBezTo>
                  <a:pt x="501981" y="31784"/>
                  <a:pt x="513568" y="41753"/>
                  <a:pt x="526094" y="50104"/>
                </a:cubicBezTo>
                <a:cubicBezTo>
                  <a:pt x="534445" y="62630"/>
                  <a:pt x="540501" y="77037"/>
                  <a:pt x="551146" y="87682"/>
                </a:cubicBezTo>
                <a:cubicBezTo>
                  <a:pt x="561791" y="98327"/>
                  <a:pt x="578811" y="101404"/>
                  <a:pt x="588724" y="112734"/>
                </a:cubicBezTo>
                <a:cubicBezTo>
                  <a:pt x="608551" y="135393"/>
                  <a:pt x="622127" y="162838"/>
                  <a:pt x="638828" y="187890"/>
                </a:cubicBezTo>
                <a:cubicBezTo>
                  <a:pt x="647179" y="200416"/>
                  <a:pt x="659119" y="211187"/>
                  <a:pt x="663880" y="225469"/>
                </a:cubicBezTo>
                <a:cubicBezTo>
                  <a:pt x="684437" y="287141"/>
                  <a:pt x="674235" y="250023"/>
                  <a:pt x="688932" y="338203"/>
                </a:cubicBezTo>
                <a:cubicBezTo>
                  <a:pt x="684757" y="417534"/>
                  <a:pt x="681690" y="496932"/>
                  <a:pt x="676406" y="576197"/>
                </a:cubicBezTo>
                <a:cubicBezTo>
                  <a:pt x="673338" y="622213"/>
                  <a:pt x="663880" y="667866"/>
                  <a:pt x="663880" y="713984"/>
                </a:cubicBezTo>
                <a:cubicBezTo>
                  <a:pt x="663880" y="776753"/>
                  <a:pt x="667529" y="839736"/>
                  <a:pt x="676406" y="901874"/>
                </a:cubicBezTo>
                <a:cubicBezTo>
                  <a:pt x="680141" y="928016"/>
                  <a:pt x="693107" y="951978"/>
                  <a:pt x="701458" y="977030"/>
                </a:cubicBezTo>
                <a:lnTo>
                  <a:pt x="726510" y="1052186"/>
                </a:lnTo>
                <a:cubicBezTo>
                  <a:pt x="731954" y="1068518"/>
                  <a:pt x="734307" y="1085737"/>
                  <a:pt x="739036" y="1102290"/>
                </a:cubicBezTo>
                <a:cubicBezTo>
                  <a:pt x="742663" y="1114986"/>
                  <a:pt x="747935" y="1127173"/>
                  <a:pt x="751562" y="1139869"/>
                </a:cubicBezTo>
                <a:cubicBezTo>
                  <a:pt x="756291" y="1156422"/>
                  <a:pt x="757307" y="1174150"/>
                  <a:pt x="764088" y="1189973"/>
                </a:cubicBezTo>
                <a:cubicBezTo>
                  <a:pt x="782974" y="1234040"/>
                  <a:pt x="786690" y="1226734"/>
                  <a:pt x="826718" y="1240077"/>
                </a:cubicBezTo>
                <a:cubicBezTo>
                  <a:pt x="835069" y="1265129"/>
                  <a:pt x="837122" y="1293261"/>
                  <a:pt x="851770" y="1315233"/>
                </a:cubicBezTo>
                <a:cubicBezTo>
                  <a:pt x="860121" y="1327759"/>
                  <a:pt x="870089" y="1339346"/>
                  <a:pt x="876822" y="1352811"/>
                </a:cubicBezTo>
                <a:cubicBezTo>
                  <a:pt x="882727" y="1364621"/>
                  <a:pt x="883443" y="1378579"/>
                  <a:pt x="889348" y="1390389"/>
                </a:cubicBezTo>
                <a:cubicBezTo>
                  <a:pt x="896081" y="1403854"/>
                  <a:pt x="908286" y="1414210"/>
                  <a:pt x="914400" y="1427967"/>
                </a:cubicBezTo>
                <a:cubicBezTo>
                  <a:pt x="938209" y="1481537"/>
                  <a:pt x="937406" y="1502224"/>
                  <a:pt x="951979" y="1553227"/>
                </a:cubicBezTo>
                <a:cubicBezTo>
                  <a:pt x="955606" y="1565923"/>
                  <a:pt x="960330" y="1578280"/>
                  <a:pt x="964505" y="1590806"/>
                </a:cubicBezTo>
                <a:cubicBezTo>
                  <a:pt x="960330" y="1670137"/>
                  <a:pt x="959172" y="1749685"/>
                  <a:pt x="951979" y="1828800"/>
                </a:cubicBezTo>
                <a:cubicBezTo>
                  <a:pt x="950784" y="1841949"/>
                  <a:pt x="942654" y="1853569"/>
                  <a:pt x="939452" y="1866378"/>
                </a:cubicBezTo>
                <a:cubicBezTo>
                  <a:pt x="934288" y="1887032"/>
                  <a:pt x="930163" y="1907965"/>
                  <a:pt x="926926" y="1929008"/>
                </a:cubicBezTo>
                <a:cubicBezTo>
                  <a:pt x="922583" y="1957240"/>
                  <a:pt x="903659" y="2118741"/>
                  <a:pt x="901874" y="2141951"/>
                </a:cubicBezTo>
                <a:cubicBezTo>
                  <a:pt x="893497" y="2250849"/>
                  <a:pt x="892520" y="2370265"/>
                  <a:pt x="876822" y="2480153"/>
                </a:cubicBezTo>
                <a:cubicBezTo>
                  <a:pt x="874387" y="2497196"/>
                  <a:pt x="868471" y="2513556"/>
                  <a:pt x="864296" y="2530258"/>
                </a:cubicBezTo>
                <a:cubicBezTo>
                  <a:pt x="868471" y="2688921"/>
                  <a:pt x="868480" y="2847748"/>
                  <a:pt x="876822" y="3006247"/>
                </a:cubicBezTo>
                <a:cubicBezTo>
                  <a:pt x="881015" y="3085906"/>
                  <a:pt x="893523" y="3164910"/>
                  <a:pt x="901874" y="3244241"/>
                </a:cubicBezTo>
                <a:cubicBezTo>
                  <a:pt x="930887" y="3519865"/>
                  <a:pt x="943627" y="3331923"/>
                  <a:pt x="939452" y="3344449"/>
                </a:cubicBezTo>
                <a:close/>
              </a:path>
            </a:pathLst>
          </a:custGeom>
          <a:solidFill>
            <a:srgbClr val="B37959">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5257800" y="3733800"/>
            <a:ext cx="1415498" cy="1565822"/>
          </a:xfrm>
          <a:custGeom>
            <a:avLst/>
            <a:gdLst>
              <a:gd name="connsiteX0" fmla="*/ 701515 w 1415498"/>
              <a:gd name="connsiteY0" fmla="*/ 1565753 h 1565822"/>
              <a:gd name="connsiteX1" fmla="*/ 676463 w 1415498"/>
              <a:gd name="connsiteY1" fmla="*/ 1503123 h 1565822"/>
              <a:gd name="connsiteX2" fmla="*/ 613832 w 1415498"/>
              <a:gd name="connsiteY2" fmla="*/ 1453019 h 1565822"/>
              <a:gd name="connsiteX3" fmla="*/ 551202 w 1415498"/>
              <a:gd name="connsiteY3" fmla="*/ 1377863 h 1565822"/>
              <a:gd name="connsiteX4" fmla="*/ 513624 w 1415498"/>
              <a:gd name="connsiteY4" fmla="*/ 1352811 h 1565822"/>
              <a:gd name="connsiteX5" fmla="*/ 463520 w 1415498"/>
              <a:gd name="connsiteY5" fmla="*/ 1290180 h 1565822"/>
              <a:gd name="connsiteX6" fmla="*/ 425942 w 1415498"/>
              <a:gd name="connsiteY6" fmla="*/ 1265128 h 1565822"/>
              <a:gd name="connsiteX7" fmla="*/ 400890 w 1415498"/>
              <a:gd name="connsiteY7" fmla="*/ 1227550 h 1565822"/>
              <a:gd name="connsiteX8" fmla="*/ 325734 w 1415498"/>
              <a:gd name="connsiteY8" fmla="*/ 1177446 h 1565822"/>
              <a:gd name="connsiteX9" fmla="*/ 275630 w 1415498"/>
              <a:gd name="connsiteY9" fmla="*/ 1114816 h 1565822"/>
              <a:gd name="connsiteX10" fmla="*/ 213000 w 1415498"/>
              <a:gd name="connsiteY10" fmla="*/ 1052186 h 1565822"/>
              <a:gd name="connsiteX11" fmla="*/ 125317 w 1415498"/>
              <a:gd name="connsiteY11" fmla="*/ 951978 h 1565822"/>
              <a:gd name="connsiteX12" fmla="*/ 100265 w 1415498"/>
              <a:gd name="connsiteY12" fmla="*/ 914400 h 1565822"/>
              <a:gd name="connsiteX13" fmla="*/ 62687 w 1415498"/>
              <a:gd name="connsiteY13" fmla="*/ 889348 h 1565822"/>
              <a:gd name="connsiteX14" fmla="*/ 50161 w 1415498"/>
              <a:gd name="connsiteY14" fmla="*/ 851770 h 1565822"/>
              <a:gd name="connsiteX15" fmla="*/ 25109 w 1415498"/>
              <a:gd name="connsiteY15" fmla="*/ 826717 h 1565822"/>
              <a:gd name="connsiteX16" fmla="*/ 57 w 1415498"/>
              <a:gd name="connsiteY16" fmla="*/ 751561 h 1565822"/>
              <a:gd name="connsiteX17" fmla="*/ 12583 w 1415498"/>
              <a:gd name="connsiteY17" fmla="*/ 475989 h 1565822"/>
              <a:gd name="connsiteX18" fmla="*/ 37635 w 1415498"/>
              <a:gd name="connsiteY18" fmla="*/ 400833 h 1565822"/>
              <a:gd name="connsiteX19" fmla="*/ 87739 w 1415498"/>
              <a:gd name="connsiteY19" fmla="*/ 225468 h 1565822"/>
              <a:gd name="connsiteX20" fmla="*/ 125317 w 1415498"/>
              <a:gd name="connsiteY20" fmla="*/ 150312 h 1565822"/>
              <a:gd name="connsiteX21" fmla="*/ 200473 w 1415498"/>
              <a:gd name="connsiteY21" fmla="*/ 75156 h 1565822"/>
              <a:gd name="connsiteX22" fmla="*/ 263104 w 1415498"/>
              <a:gd name="connsiteY22" fmla="*/ 37578 h 1565822"/>
              <a:gd name="connsiteX23" fmla="*/ 300682 w 1415498"/>
              <a:gd name="connsiteY23" fmla="*/ 12526 h 1565822"/>
              <a:gd name="connsiteX24" fmla="*/ 350786 w 1415498"/>
              <a:gd name="connsiteY24" fmla="*/ 0 h 1565822"/>
              <a:gd name="connsiteX25" fmla="*/ 826775 w 1415498"/>
              <a:gd name="connsiteY25" fmla="*/ 12526 h 1565822"/>
              <a:gd name="connsiteX26" fmla="*/ 926983 w 1415498"/>
              <a:gd name="connsiteY26" fmla="*/ 25052 h 1565822"/>
              <a:gd name="connsiteX27" fmla="*/ 1052243 w 1415498"/>
              <a:gd name="connsiteY27" fmla="*/ 37578 h 1565822"/>
              <a:gd name="connsiteX28" fmla="*/ 1089821 w 1415498"/>
              <a:gd name="connsiteY28" fmla="*/ 50104 h 1565822"/>
              <a:gd name="connsiteX29" fmla="*/ 1152452 w 1415498"/>
              <a:gd name="connsiteY29" fmla="*/ 62630 h 1565822"/>
              <a:gd name="connsiteX30" fmla="*/ 1290238 w 1415498"/>
              <a:gd name="connsiteY30" fmla="*/ 100208 h 1565822"/>
              <a:gd name="connsiteX31" fmla="*/ 1302764 w 1415498"/>
              <a:gd name="connsiteY31" fmla="*/ 137786 h 1565822"/>
              <a:gd name="connsiteX32" fmla="*/ 1365394 w 1415498"/>
              <a:gd name="connsiteY32" fmla="*/ 212942 h 1565822"/>
              <a:gd name="connsiteX33" fmla="*/ 1390446 w 1415498"/>
              <a:gd name="connsiteY33" fmla="*/ 288098 h 1565822"/>
              <a:gd name="connsiteX34" fmla="*/ 1415498 w 1415498"/>
              <a:gd name="connsiteY34" fmla="*/ 375780 h 1565822"/>
              <a:gd name="connsiteX35" fmla="*/ 1402972 w 1415498"/>
              <a:gd name="connsiteY35" fmla="*/ 713983 h 1565822"/>
              <a:gd name="connsiteX36" fmla="*/ 1352868 w 1415498"/>
              <a:gd name="connsiteY36" fmla="*/ 789139 h 1565822"/>
              <a:gd name="connsiteX37" fmla="*/ 1302764 w 1415498"/>
              <a:gd name="connsiteY37" fmla="*/ 851770 h 1565822"/>
              <a:gd name="connsiteX38" fmla="*/ 1265186 w 1415498"/>
              <a:gd name="connsiteY38" fmla="*/ 876822 h 1565822"/>
              <a:gd name="connsiteX39" fmla="*/ 1240134 w 1415498"/>
              <a:gd name="connsiteY39" fmla="*/ 914400 h 1565822"/>
              <a:gd name="connsiteX40" fmla="*/ 1202556 w 1415498"/>
              <a:gd name="connsiteY40" fmla="*/ 939452 h 1565822"/>
              <a:gd name="connsiteX41" fmla="*/ 1152452 w 1415498"/>
              <a:gd name="connsiteY41" fmla="*/ 1014608 h 1565822"/>
              <a:gd name="connsiteX42" fmla="*/ 1114873 w 1415498"/>
              <a:gd name="connsiteY42" fmla="*/ 1052186 h 1565822"/>
              <a:gd name="connsiteX43" fmla="*/ 1064769 w 1415498"/>
              <a:gd name="connsiteY43" fmla="*/ 1127342 h 1565822"/>
              <a:gd name="connsiteX44" fmla="*/ 1002139 w 1415498"/>
              <a:gd name="connsiteY44" fmla="*/ 1202498 h 1565822"/>
              <a:gd name="connsiteX45" fmla="*/ 964561 w 1415498"/>
              <a:gd name="connsiteY45" fmla="*/ 1240076 h 1565822"/>
              <a:gd name="connsiteX46" fmla="*/ 939509 w 1415498"/>
              <a:gd name="connsiteY46" fmla="*/ 1277654 h 1565822"/>
              <a:gd name="connsiteX47" fmla="*/ 839301 w 1415498"/>
              <a:gd name="connsiteY47" fmla="*/ 1365337 h 1565822"/>
              <a:gd name="connsiteX48" fmla="*/ 801723 w 1415498"/>
              <a:gd name="connsiteY48" fmla="*/ 1440493 h 1565822"/>
              <a:gd name="connsiteX49" fmla="*/ 726567 w 1415498"/>
              <a:gd name="connsiteY49" fmla="*/ 1490597 h 1565822"/>
              <a:gd name="connsiteX50" fmla="*/ 701515 w 1415498"/>
              <a:gd name="connsiteY50" fmla="*/ 1565753 h 1565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415498" h="1565822">
                <a:moveTo>
                  <a:pt x="701515" y="1565753"/>
                </a:moveTo>
                <a:cubicBezTo>
                  <a:pt x="693164" y="1567841"/>
                  <a:pt x="687619" y="1522645"/>
                  <a:pt x="676463" y="1503123"/>
                </a:cubicBezTo>
                <a:cubicBezTo>
                  <a:pt x="665480" y="1483903"/>
                  <a:pt x="629731" y="1463619"/>
                  <a:pt x="613832" y="1453019"/>
                </a:cubicBezTo>
                <a:cubicBezTo>
                  <a:pt x="589199" y="1416070"/>
                  <a:pt x="587369" y="1408002"/>
                  <a:pt x="551202" y="1377863"/>
                </a:cubicBezTo>
                <a:cubicBezTo>
                  <a:pt x="539637" y="1368225"/>
                  <a:pt x="526150" y="1361162"/>
                  <a:pt x="513624" y="1352811"/>
                </a:cubicBezTo>
                <a:cubicBezTo>
                  <a:pt x="495024" y="1324911"/>
                  <a:pt x="489016" y="1310577"/>
                  <a:pt x="463520" y="1290180"/>
                </a:cubicBezTo>
                <a:cubicBezTo>
                  <a:pt x="451765" y="1280775"/>
                  <a:pt x="438468" y="1273479"/>
                  <a:pt x="425942" y="1265128"/>
                </a:cubicBezTo>
                <a:cubicBezTo>
                  <a:pt x="417591" y="1252602"/>
                  <a:pt x="412220" y="1237463"/>
                  <a:pt x="400890" y="1227550"/>
                </a:cubicBezTo>
                <a:cubicBezTo>
                  <a:pt x="378231" y="1207723"/>
                  <a:pt x="325734" y="1177446"/>
                  <a:pt x="325734" y="1177446"/>
                </a:cubicBezTo>
                <a:cubicBezTo>
                  <a:pt x="301348" y="1104289"/>
                  <a:pt x="332288" y="1171474"/>
                  <a:pt x="275630" y="1114816"/>
                </a:cubicBezTo>
                <a:cubicBezTo>
                  <a:pt x="192123" y="1031309"/>
                  <a:pt x="313208" y="1118991"/>
                  <a:pt x="213000" y="1052186"/>
                </a:cubicBezTo>
                <a:cubicBezTo>
                  <a:pt x="154544" y="964504"/>
                  <a:pt x="187947" y="993731"/>
                  <a:pt x="125317" y="951978"/>
                </a:cubicBezTo>
                <a:cubicBezTo>
                  <a:pt x="116966" y="939452"/>
                  <a:pt x="110910" y="925045"/>
                  <a:pt x="100265" y="914400"/>
                </a:cubicBezTo>
                <a:cubicBezTo>
                  <a:pt x="89620" y="903755"/>
                  <a:pt x="72091" y="901103"/>
                  <a:pt x="62687" y="889348"/>
                </a:cubicBezTo>
                <a:cubicBezTo>
                  <a:pt x="54439" y="879038"/>
                  <a:pt x="56954" y="863092"/>
                  <a:pt x="50161" y="851770"/>
                </a:cubicBezTo>
                <a:cubicBezTo>
                  <a:pt x="44085" y="841643"/>
                  <a:pt x="33460" y="835068"/>
                  <a:pt x="25109" y="826717"/>
                </a:cubicBezTo>
                <a:cubicBezTo>
                  <a:pt x="16758" y="801665"/>
                  <a:pt x="-1142" y="777941"/>
                  <a:pt x="57" y="751561"/>
                </a:cubicBezTo>
                <a:cubicBezTo>
                  <a:pt x="4232" y="659704"/>
                  <a:pt x="2787" y="567418"/>
                  <a:pt x="12583" y="475989"/>
                </a:cubicBezTo>
                <a:cubicBezTo>
                  <a:pt x="15396" y="449732"/>
                  <a:pt x="31230" y="426452"/>
                  <a:pt x="37635" y="400833"/>
                </a:cubicBezTo>
                <a:cubicBezTo>
                  <a:pt x="69092" y="275005"/>
                  <a:pt x="51799" y="333288"/>
                  <a:pt x="87739" y="225468"/>
                </a:cubicBezTo>
                <a:cubicBezTo>
                  <a:pt x="99346" y="190646"/>
                  <a:pt x="99416" y="179450"/>
                  <a:pt x="125317" y="150312"/>
                </a:cubicBezTo>
                <a:cubicBezTo>
                  <a:pt x="148855" y="123832"/>
                  <a:pt x="175421" y="100208"/>
                  <a:pt x="200473" y="75156"/>
                </a:cubicBezTo>
                <a:cubicBezTo>
                  <a:pt x="234861" y="40768"/>
                  <a:pt x="214324" y="53838"/>
                  <a:pt x="263104" y="37578"/>
                </a:cubicBezTo>
                <a:cubicBezTo>
                  <a:pt x="275630" y="29227"/>
                  <a:pt x="286845" y="18456"/>
                  <a:pt x="300682" y="12526"/>
                </a:cubicBezTo>
                <a:cubicBezTo>
                  <a:pt x="316505" y="5745"/>
                  <a:pt x="333571" y="0"/>
                  <a:pt x="350786" y="0"/>
                </a:cubicBezTo>
                <a:cubicBezTo>
                  <a:pt x="509504" y="0"/>
                  <a:pt x="668112" y="8351"/>
                  <a:pt x="826775" y="12526"/>
                </a:cubicBezTo>
                <a:lnTo>
                  <a:pt x="926983" y="25052"/>
                </a:lnTo>
                <a:cubicBezTo>
                  <a:pt x="968688" y="29686"/>
                  <a:pt x="1010769" y="31197"/>
                  <a:pt x="1052243" y="37578"/>
                </a:cubicBezTo>
                <a:cubicBezTo>
                  <a:pt x="1065293" y="39586"/>
                  <a:pt x="1077012" y="46902"/>
                  <a:pt x="1089821" y="50104"/>
                </a:cubicBezTo>
                <a:cubicBezTo>
                  <a:pt x="1110476" y="55268"/>
                  <a:pt x="1131707" y="57843"/>
                  <a:pt x="1152452" y="62630"/>
                </a:cubicBezTo>
                <a:cubicBezTo>
                  <a:pt x="1244277" y="83820"/>
                  <a:pt x="1228123" y="79503"/>
                  <a:pt x="1290238" y="100208"/>
                </a:cubicBezTo>
                <a:cubicBezTo>
                  <a:pt x="1294413" y="112734"/>
                  <a:pt x="1295440" y="126800"/>
                  <a:pt x="1302764" y="137786"/>
                </a:cubicBezTo>
                <a:cubicBezTo>
                  <a:pt x="1342095" y="196782"/>
                  <a:pt x="1338073" y="151469"/>
                  <a:pt x="1365394" y="212942"/>
                </a:cubicBezTo>
                <a:cubicBezTo>
                  <a:pt x="1376119" y="237073"/>
                  <a:pt x="1382095" y="263046"/>
                  <a:pt x="1390446" y="288098"/>
                </a:cubicBezTo>
                <a:cubicBezTo>
                  <a:pt x="1408416" y="342008"/>
                  <a:pt x="1399770" y="312867"/>
                  <a:pt x="1415498" y="375780"/>
                </a:cubicBezTo>
                <a:cubicBezTo>
                  <a:pt x="1411323" y="488514"/>
                  <a:pt x="1419872" y="602444"/>
                  <a:pt x="1402972" y="713983"/>
                </a:cubicBezTo>
                <a:cubicBezTo>
                  <a:pt x="1398462" y="743752"/>
                  <a:pt x="1369569" y="764087"/>
                  <a:pt x="1352868" y="789139"/>
                </a:cubicBezTo>
                <a:cubicBezTo>
                  <a:pt x="1334268" y="817039"/>
                  <a:pt x="1328260" y="831373"/>
                  <a:pt x="1302764" y="851770"/>
                </a:cubicBezTo>
                <a:cubicBezTo>
                  <a:pt x="1291009" y="861175"/>
                  <a:pt x="1277712" y="868471"/>
                  <a:pt x="1265186" y="876822"/>
                </a:cubicBezTo>
                <a:cubicBezTo>
                  <a:pt x="1256835" y="889348"/>
                  <a:pt x="1250779" y="903755"/>
                  <a:pt x="1240134" y="914400"/>
                </a:cubicBezTo>
                <a:cubicBezTo>
                  <a:pt x="1229489" y="925045"/>
                  <a:pt x="1212469" y="928122"/>
                  <a:pt x="1202556" y="939452"/>
                </a:cubicBezTo>
                <a:cubicBezTo>
                  <a:pt x="1182729" y="962111"/>
                  <a:pt x="1169153" y="989556"/>
                  <a:pt x="1152452" y="1014608"/>
                </a:cubicBezTo>
                <a:cubicBezTo>
                  <a:pt x="1142626" y="1029348"/>
                  <a:pt x="1125749" y="1038203"/>
                  <a:pt x="1114873" y="1052186"/>
                </a:cubicBezTo>
                <a:cubicBezTo>
                  <a:pt x="1096388" y="1075952"/>
                  <a:pt x="1086059" y="1106052"/>
                  <a:pt x="1064769" y="1127342"/>
                </a:cubicBezTo>
                <a:cubicBezTo>
                  <a:pt x="954984" y="1237127"/>
                  <a:pt x="1089335" y="1097863"/>
                  <a:pt x="1002139" y="1202498"/>
                </a:cubicBezTo>
                <a:cubicBezTo>
                  <a:pt x="990798" y="1216107"/>
                  <a:pt x="975902" y="1226467"/>
                  <a:pt x="964561" y="1240076"/>
                </a:cubicBezTo>
                <a:cubicBezTo>
                  <a:pt x="954923" y="1251641"/>
                  <a:pt x="949422" y="1266324"/>
                  <a:pt x="939509" y="1277654"/>
                </a:cubicBezTo>
                <a:cubicBezTo>
                  <a:pt x="888215" y="1336276"/>
                  <a:pt x="890237" y="1331380"/>
                  <a:pt x="839301" y="1365337"/>
                </a:cubicBezTo>
                <a:cubicBezTo>
                  <a:pt x="830366" y="1392142"/>
                  <a:pt x="824577" y="1420496"/>
                  <a:pt x="801723" y="1440493"/>
                </a:cubicBezTo>
                <a:cubicBezTo>
                  <a:pt x="779064" y="1460320"/>
                  <a:pt x="726567" y="1490597"/>
                  <a:pt x="726567" y="1490597"/>
                </a:cubicBezTo>
                <a:cubicBezTo>
                  <a:pt x="699199" y="1531649"/>
                  <a:pt x="709866" y="1563665"/>
                  <a:pt x="701515" y="1565753"/>
                </a:cubicBezTo>
                <a:close/>
              </a:path>
            </a:pathLst>
          </a:custGeom>
          <a:solidFill>
            <a:srgbClr val="B37959">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14600" y="4953000"/>
            <a:ext cx="423514" cy="523220"/>
          </a:xfrm>
          <a:prstGeom prst="rect">
            <a:avLst/>
          </a:prstGeom>
          <a:noFill/>
        </p:spPr>
        <p:txBody>
          <a:bodyPr wrap="none" rtlCol="0">
            <a:spAutoFit/>
          </a:bodyPr>
          <a:lstStyle/>
          <a:p>
            <a:r>
              <a:rPr lang="en-US" sz="2800" dirty="0" smtClean="0">
                <a:latin typeface="Arial" pitchFamily="34" charset="0"/>
                <a:cs typeface="Arial" pitchFamily="34" charset="0"/>
              </a:rPr>
              <a:t>A</a:t>
            </a:r>
            <a:endParaRPr lang="en-US" sz="2800" dirty="0">
              <a:latin typeface="Arial" pitchFamily="34" charset="0"/>
              <a:cs typeface="Arial" pitchFamily="34" charset="0"/>
            </a:endParaRPr>
          </a:p>
        </p:txBody>
      </p:sp>
      <p:sp>
        <p:nvSpPr>
          <p:cNvPr id="7" name="TextBox 6"/>
          <p:cNvSpPr txBox="1"/>
          <p:nvPr/>
        </p:nvSpPr>
        <p:spPr>
          <a:xfrm>
            <a:off x="5046043" y="5038012"/>
            <a:ext cx="423514" cy="523220"/>
          </a:xfrm>
          <a:prstGeom prst="rect">
            <a:avLst/>
          </a:prstGeom>
          <a:noFill/>
        </p:spPr>
        <p:txBody>
          <a:bodyPr wrap="none" rtlCol="0">
            <a:spAutoFit/>
          </a:bodyPr>
          <a:lstStyle/>
          <a:p>
            <a:r>
              <a:rPr lang="en-US" sz="2800" dirty="0" smtClean="0">
                <a:latin typeface="Arial" pitchFamily="34" charset="0"/>
                <a:cs typeface="Arial" pitchFamily="34" charset="0"/>
              </a:rPr>
              <a:t>B</a:t>
            </a:r>
            <a:endParaRPr lang="en-US" sz="2800" dirty="0">
              <a:latin typeface="Arial" pitchFamily="34" charset="0"/>
              <a:cs typeface="Arial" pitchFamily="34" charset="0"/>
            </a:endParaRPr>
          </a:p>
        </p:txBody>
      </p:sp>
      <p:sp>
        <p:nvSpPr>
          <p:cNvPr id="10" name="Freeform 9"/>
          <p:cNvSpPr/>
          <p:nvPr/>
        </p:nvSpPr>
        <p:spPr>
          <a:xfrm>
            <a:off x="3018773" y="2993721"/>
            <a:ext cx="588723" cy="2931191"/>
          </a:xfrm>
          <a:custGeom>
            <a:avLst/>
            <a:gdLst>
              <a:gd name="connsiteX0" fmla="*/ 0 w 588723"/>
              <a:gd name="connsiteY0" fmla="*/ 0 h 2931191"/>
              <a:gd name="connsiteX1" fmla="*/ 37578 w 588723"/>
              <a:gd name="connsiteY1" fmla="*/ 62630 h 2931191"/>
              <a:gd name="connsiteX2" fmla="*/ 87682 w 588723"/>
              <a:gd name="connsiteY2" fmla="*/ 150312 h 2931191"/>
              <a:gd name="connsiteX3" fmla="*/ 125260 w 588723"/>
              <a:gd name="connsiteY3" fmla="*/ 263046 h 2931191"/>
              <a:gd name="connsiteX4" fmla="*/ 137786 w 588723"/>
              <a:gd name="connsiteY4" fmla="*/ 313150 h 2931191"/>
              <a:gd name="connsiteX5" fmla="*/ 162838 w 588723"/>
              <a:gd name="connsiteY5" fmla="*/ 400832 h 2931191"/>
              <a:gd name="connsiteX6" fmla="*/ 175364 w 588723"/>
              <a:gd name="connsiteY6" fmla="*/ 551145 h 2931191"/>
              <a:gd name="connsiteX7" fmla="*/ 187890 w 588723"/>
              <a:gd name="connsiteY7" fmla="*/ 588723 h 2931191"/>
              <a:gd name="connsiteX8" fmla="*/ 212942 w 588723"/>
              <a:gd name="connsiteY8" fmla="*/ 713983 h 2931191"/>
              <a:gd name="connsiteX9" fmla="*/ 225468 w 588723"/>
              <a:gd name="connsiteY9" fmla="*/ 801665 h 2931191"/>
              <a:gd name="connsiteX10" fmla="*/ 250520 w 588723"/>
              <a:gd name="connsiteY10" fmla="*/ 926926 h 2931191"/>
              <a:gd name="connsiteX11" fmla="*/ 263046 w 588723"/>
              <a:gd name="connsiteY11" fmla="*/ 1014608 h 2931191"/>
              <a:gd name="connsiteX12" fmla="*/ 275572 w 588723"/>
              <a:gd name="connsiteY12" fmla="*/ 1052186 h 2931191"/>
              <a:gd name="connsiteX13" fmla="*/ 288098 w 588723"/>
              <a:gd name="connsiteY13" fmla="*/ 1127342 h 2931191"/>
              <a:gd name="connsiteX14" fmla="*/ 313150 w 588723"/>
              <a:gd name="connsiteY14" fmla="*/ 1202498 h 2931191"/>
              <a:gd name="connsiteX15" fmla="*/ 325676 w 588723"/>
              <a:gd name="connsiteY15" fmla="*/ 1252602 h 2931191"/>
              <a:gd name="connsiteX16" fmla="*/ 338202 w 588723"/>
              <a:gd name="connsiteY16" fmla="*/ 1290180 h 2931191"/>
              <a:gd name="connsiteX17" fmla="*/ 350728 w 588723"/>
              <a:gd name="connsiteY17" fmla="*/ 1340284 h 2931191"/>
              <a:gd name="connsiteX18" fmla="*/ 375780 w 588723"/>
              <a:gd name="connsiteY18" fmla="*/ 1415441 h 2931191"/>
              <a:gd name="connsiteX19" fmla="*/ 400832 w 588723"/>
              <a:gd name="connsiteY19" fmla="*/ 1515649 h 2931191"/>
              <a:gd name="connsiteX20" fmla="*/ 425885 w 588723"/>
              <a:gd name="connsiteY20" fmla="*/ 2004164 h 2931191"/>
              <a:gd name="connsiteX21" fmla="*/ 450937 w 588723"/>
              <a:gd name="connsiteY21" fmla="*/ 2192054 h 2931191"/>
              <a:gd name="connsiteX22" fmla="*/ 463463 w 588723"/>
              <a:gd name="connsiteY22" fmla="*/ 2267211 h 2931191"/>
              <a:gd name="connsiteX23" fmla="*/ 501041 w 588723"/>
              <a:gd name="connsiteY23" fmla="*/ 2705621 h 2931191"/>
              <a:gd name="connsiteX24" fmla="*/ 513567 w 588723"/>
              <a:gd name="connsiteY24" fmla="*/ 2780778 h 2931191"/>
              <a:gd name="connsiteX25" fmla="*/ 538619 w 588723"/>
              <a:gd name="connsiteY25" fmla="*/ 2818356 h 2931191"/>
              <a:gd name="connsiteX26" fmla="*/ 563671 w 588723"/>
              <a:gd name="connsiteY26" fmla="*/ 2893512 h 2931191"/>
              <a:gd name="connsiteX27" fmla="*/ 588723 w 588723"/>
              <a:gd name="connsiteY27" fmla="*/ 2931090 h 2931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88723" h="2931191">
                <a:moveTo>
                  <a:pt x="0" y="0"/>
                </a:moveTo>
                <a:cubicBezTo>
                  <a:pt x="12526" y="20877"/>
                  <a:pt x="24675" y="41984"/>
                  <a:pt x="37578" y="62630"/>
                </a:cubicBezTo>
                <a:cubicBezTo>
                  <a:pt x="62686" y="102802"/>
                  <a:pt x="68676" y="102796"/>
                  <a:pt x="87682" y="150312"/>
                </a:cubicBezTo>
                <a:lnTo>
                  <a:pt x="125260" y="263046"/>
                </a:lnTo>
                <a:cubicBezTo>
                  <a:pt x="130704" y="279378"/>
                  <a:pt x="133057" y="296597"/>
                  <a:pt x="137786" y="313150"/>
                </a:cubicBezTo>
                <a:cubicBezTo>
                  <a:pt x="173726" y="438940"/>
                  <a:pt x="123680" y="244199"/>
                  <a:pt x="162838" y="400832"/>
                </a:cubicBezTo>
                <a:cubicBezTo>
                  <a:pt x="167013" y="450936"/>
                  <a:pt x="168719" y="501308"/>
                  <a:pt x="175364" y="551145"/>
                </a:cubicBezTo>
                <a:cubicBezTo>
                  <a:pt x="177109" y="564233"/>
                  <a:pt x="185301" y="575776"/>
                  <a:pt x="187890" y="588723"/>
                </a:cubicBezTo>
                <a:cubicBezTo>
                  <a:pt x="216677" y="732656"/>
                  <a:pt x="184643" y="629085"/>
                  <a:pt x="212942" y="713983"/>
                </a:cubicBezTo>
                <a:cubicBezTo>
                  <a:pt x="217117" y="743210"/>
                  <a:pt x="220337" y="772590"/>
                  <a:pt x="225468" y="801665"/>
                </a:cubicBezTo>
                <a:cubicBezTo>
                  <a:pt x="232868" y="843598"/>
                  <a:pt x="244498" y="884773"/>
                  <a:pt x="250520" y="926926"/>
                </a:cubicBezTo>
                <a:cubicBezTo>
                  <a:pt x="254695" y="956153"/>
                  <a:pt x="257256" y="985657"/>
                  <a:pt x="263046" y="1014608"/>
                </a:cubicBezTo>
                <a:cubicBezTo>
                  <a:pt x="265635" y="1027555"/>
                  <a:pt x="272708" y="1039297"/>
                  <a:pt x="275572" y="1052186"/>
                </a:cubicBezTo>
                <a:cubicBezTo>
                  <a:pt x="281082" y="1076979"/>
                  <a:pt x="281938" y="1102703"/>
                  <a:pt x="288098" y="1127342"/>
                </a:cubicBezTo>
                <a:cubicBezTo>
                  <a:pt x="294503" y="1152961"/>
                  <a:pt x="304799" y="1177446"/>
                  <a:pt x="313150" y="1202498"/>
                </a:cubicBezTo>
                <a:cubicBezTo>
                  <a:pt x="318594" y="1218830"/>
                  <a:pt x="320947" y="1236049"/>
                  <a:pt x="325676" y="1252602"/>
                </a:cubicBezTo>
                <a:cubicBezTo>
                  <a:pt x="329303" y="1265298"/>
                  <a:pt x="334575" y="1277484"/>
                  <a:pt x="338202" y="1290180"/>
                </a:cubicBezTo>
                <a:cubicBezTo>
                  <a:pt x="342931" y="1306733"/>
                  <a:pt x="345781" y="1323795"/>
                  <a:pt x="350728" y="1340284"/>
                </a:cubicBezTo>
                <a:cubicBezTo>
                  <a:pt x="358316" y="1365578"/>
                  <a:pt x="370601" y="1389546"/>
                  <a:pt x="375780" y="1415441"/>
                </a:cubicBezTo>
                <a:cubicBezTo>
                  <a:pt x="390895" y="1491018"/>
                  <a:pt x="381573" y="1457873"/>
                  <a:pt x="400832" y="1515649"/>
                </a:cubicBezTo>
                <a:cubicBezTo>
                  <a:pt x="424920" y="2262327"/>
                  <a:pt x="394573" y="1691045"/>
                  <a:pt x="425885" y="2004164"/>
                </a:cubicBezTo>
                <a:cubicBezTo>
                  <a:pt x="443400" y="2179310"/>
                  <a:pt x="421490" y="2103712"/>
                  <a:pt x="450937" y="2192054"/>
                </a:cubicBezTo>
                <a:cubicBezTo>
                  <a:pt x="455112" y="2217106"/>
                  <a:pt x="462128" y="2241848"/>
                  <a:pt x="463463" y="2267211"/>
                </a:cubicBezTo>
                <a:cubicBezTo>
                  <a:pt x="486114" y="2697571"/>
                  <a:pt x="400752" y="2555187"/>
                  <a:pt x="501041" y="2705621"/>
                </a:cubicBezTo>
                <a:cubicBezTo>
                  <a:pt x="505216" y="2730673"/>
                  <a:pt x="505536" y="2756683"/>
                  <a:pt x="513567" y="2780778"/>
                </a:cubicBezTo>
                <a:cubicBezTo>
                  <a:pt x="518328" y="2795060"/>
                  <a:pt x="532505" y="2804599"/>
                  <a:pt x="538619" y="2818356"/>
                </a:cubicBezTo>
                <a:cubicBezTo>
                  <a:pt x="549344" y="2842487"/>
                  <a:pt x="555320" y="2868460"/>
                  <a:pt x="563671" y="2893512"/>
                </a:cubicBezTo>
                <a:cubicBezTo>
                  <a:pt x="577517" y="2935051"/>
                  <a:pt x="562993" y="2931090"/>
                  <a:pt x="588723" y="2931090"/>
                </a:cubicBezTo>
              </a:path>
            </a:pathLst>
          </a:cu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674290" y="4183693"/>
            <a:ext cx="313151" cy="1077239"/>
          </a:xfrm>
          <a:custGeom>
            <a:avLst/>
            <a:gdLst>
              <a:gd name="connsiteX0" fmla="*/ 0 w 313151"/>
              <a:gd name="connsiteY0" fmla="*/ 0 h 1077239"/>
              <a:gd name="connsiteX1" fmla="*/ 62631 w 313151"/>
              <a:gd name="connsiteY1" fmla="*/ 25052 h 1077239"/>
              <a:gd name="connsiteX2" fmla="*/ 87683 w 313151"/>
              <a:gd name="connsiteY2" fmla="*/ 62630 h 1077239"/>
              <a:gd name="connsiteX3" fmla="*/ 125261 w 313151"/>
              <a:gd name="connsiteY3" fmla="*/ 100208 h 1077239"/>
              <a:gd name="connsiteX4" fmla="*/ 162839 w 313151"/>
              <a:gd name="connsiteY4" fmla="*/ 162839 h 1077239"/>
              <a:gd name="connsiteX5" fmla="*/ 175365 w 313151"/>
              <a:gd name="connsiteY5" fmla="*/ 200417 h 1077239"/>
              <a:gd name="connsiteX6" fmla="*/ 200417 w 313151"/>
              <a:gd name="connsiteY6" fmla="*/ 237995 h 1077239"/>
              <a:gd name="connsiteX7" fmla="*/ 225469 w 313151"/>
              <a:gd name="connsiteY7" fmla="*/ 388307 h 1077239"/>
              <a:gd name="connsiteX8" fmla="*/ 250521 w 313151"/>
              <a:gd name="connsiteY8" fmla="*/ 463463 h 1077239"/>
              <a:gd name="connsiteX9" fmla="*/ 275573 w 313151"/>
              <a:gd name="connsiteY9" fmla="*/ 563671 h 1077239"/>
              <a:gd name="connsiteX10" fmla="*/ 300625 w 313151"/>
              <a:gd name="connsiteY10" fmla="*/ 801666 h 1077239"/>
              <a:gd name="connsiteX11" fmla="*/ 313151 w 313151"/>
              <a:gd name="connsiteY11" fmla="*/ 889348 h 1077239"/>
              <a:gd name="connsiteX12" fmla="*/ 300625 w 313151"/>
              <a:gd name="connsiteY12" fmla="*/ 1014608 h 1077239"/>
              <a:gd name="connsiteX13" fmla="*/ 288099 w 313151"/>
              <a:gd name="connsiteY13" fmla="*/ 1077239 h 107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3151" h="1077239">
                <a:moveTo>
                  <a:pt x="0" y="0"/>
                </a:moveTo>
                <a:cubicBezTo>
                  <a:pt x="20877" y="8351"/>
                  <a:pt x="44334" y="11983"/>
                  <a:pt x="62631" y="25052"/>
                </a:cubicBezTo>
                <a:cubicBezTo>
                  <a:pt x="74881" y="33802"/>
                  <a:pt x="78045" y="51065"/>
                  <a:pt x="87683" y="62630"/>
                </a:cubicBezTo>
                <a:cubicBezTo>
                  <a:pt x="99024" y="76239"/>
                  <a:pt x="112735" y="87682"/>
                  <a:pt x="125261" y="100208"/>
                </a:cubicBezTo>
                <a:cubicBezTo>
                  <a:pt x="160745" y="206659"/>
                  <a:pt x="111257" y="76867"/>
                  <a:pt x="162839" y="162839"/>
                </a:cubicBezTo>
                <a:cubicBezTo>
                  <a:pt x="169632" y="174161"/>
                  <a:pt x="169460" y="188607"/>
                  <a:pt x="175365" y="200417"/>
                </a:cubicBezTo>
                <a:cubicBezTo>
                  <a:pt x="182098" y="213882"/>
                  <a:pt x="192066" y="225469"/>
                  <a:pt x="200417" y="237995"/>
                </a:cubicBezTo>
                <a:cubicBezTo>
                  <a:pt x="205794" y="275633"/>
                  <a:pt x="214479" y="348011"/>
                  <a:pt x="225469" y="388307"/>
                </a:cubicBezTo>
                <a:cubicBezTo>
                  <a:pt x="232417" y="413784"/>
                  <a:pt x="245342" y="437569"/>
                  <a:pt x="250521" y="463463"/>
                </a:cubicBezTo>
                <a:cubicBezTo>
                  <a:pt x="265636" y="539040"/>
                  <a:pt x="256314" y="505895"/>
                  <a:pt x="275573" y="563671"/>
                </a:cubicBezTo>
                <a:cubicBezTo>
                  <a:pt x="302113" y="722915"/>
                  <a:pt x="275295" y="548370"/>
                  <a:pt x="300625" y="801666"/>
                </a:cubicBezTo>
                <a:cubicBezTo>
                  <a:pt x="303563" y="831044"/>
                  <a:pt x="308976" y="860121"/>
                  <a:pt x="313151" y="889348"/>
                </a:cubicBezTo>
                <a:cubicBezTo>
                  <a:pt x="308976" y="931101"/>
                  <a:pt x="307006" y="973134"/>
                  <a:pt x="300625" y="1014608"/>
                </a:cubicBezTo>
                <a:cubicBezTo>
                  <a:pt x="285458" y="1113192"/>
                  <a:pt x="288099" y="1005408"/>
                  <a:pt x="288099" y="1077239"/>
                </a:cubicBezTo>
              </a:path>
            </a:pathLst>
          </a:cu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5899759" y="4258849"/>
            <a:ext cx="475989" cy="350729"/>
          </a:xfrm>
          <a:custGeom>
            <a:avLst/>
            <a:gdLst>
              <a:gd name="connsiteX0" fmla="*/ 475989 w 475989"/>
              <a:gd name="connsiteY0" fmla="*/ 0 h 350729"/>
              <a:gd name="connsiteX1" fmla="*/ 413359 w 475989"/>
              <a:gd name="connsiteY1" fmla="*/ 37578 h 350729"/>
              <a:gd name="connsiteX2" fmla="*/ 350729 w 475989"/>
              <a:gd name="connsiteY2" fmla="*/ 50104 h 350729"/>
              <a:gd name="connsiteX3" fmla="*/ 250520 w 475989"/>
              <a:gd name="connsiteY3" fmla="*/ 75156 h 350729"/>
              <a:gd name="connsiteX4" fmla="*/ 175364 w 475989"/>
              <a:gd name="connsiteY4" fmla="*/ 100209 h 350729"/>
              <a:gd name="connsiteX5" fmla="*/ 150312 w 475989"/>
              <a:gd name="connsiteY5" fmla="*/ 137787 h 350729"/>
              <a:gd name="connsiteX6" fmla="*/ 75156 w 475989"/>
              <a:gd name="connsiteY6" fmla="*/ 212943 h 350729"/>
              <a:gd name="connsiteX7" fmla="*/ 37578 w 475989"/>
              <a:gd name="connsiteY7" fmla="*/ 288099 h 350729"/>
              <a:gd name="connsiteX8" fmla="*/ 0 w 475989"/>
              <a:gd name="connsiteY8" fmla="*/ 350729 h 35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989" h="350729">
                <a:moveTo>
                  <a:pt x="475989" y="0"/>
                </a:moveTo>
                <a:cubicBezTo>
                  <a:pt x="455112" y="12526"/>
                  <a:pt x="435964" y="28536"/>
                  <a:pt x="413359" y="37578"/>
                </a:cubicBezTo>
                <a:cubicBezTo>
                  <a:pt x="393592" y="45485"/>
                  <a:pt x="371474" y="45317"/>
                  <a:pt x="350729" y="50104"/>
                </a:cubicBezTo>
                <a:cubicBezTo>
                  <a:pt x="317180" y="57846"/>
                  <a:pt x="283923" y="66805"/>
                  <a:pt x="250520" y="75156"/>
                </a:cubicBezTo>
                <a:cubicBezTo>
                  <a:pt x="224901" y="81561"/>
                  <a:pt x="175364" y="100209"/>
                  <a:pt x="175364" y="100209"/>
                </a:cubicBezTo>
                <a:cubicBezTo>
                  <a:pt x="167013" y="112735"/>
                  <a:pt x="160314" y="126535"/>
                  <a:pt x="150312" y="137787"/>
                </a:cubicBezTo>
                <a:cubicBezTo>
                  <a:pt x="126774" y="164267"/>
                  <a:pt x="75156" y="212943"/>
                  <a:pt x="75156" y="212943"/>
                </a:cubicBezTo>
                <a:cubicBezTo>
                  <a:pt x="43672" y="307396"/>
                  <a:pt x="86142" y="190971"/>
                  <a:pt x="37578" y="288099"/>
                </a:cubicBezTo>
                <a:cubicBezTo>
                  <a:pt x="5057" y="353141"/>
                  <a:pt x="48932" y="301797"/>
                  <a:pt x="0" y="350729"/>
                </a:cubicBezTo>
              </a:path>
            </a:pathLst>
          </a:cu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93469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Calculating Evaporation</a:t>
            </a:r>
            <a:endParaRPr lang="en-US" sz="4000" dirty="0"/>
          </a:p>
        </p:txBody>
      </p:sp>
      <p:sp>
        <p:nvSpPr>
          <p:cNvPr id="3" name="Content Placeholder 2"/>
          <p:cNvSpPr>
            <a:spLocks noGrp="1"/>
          </p:cNvSpPr>
          <p:nvPr>
            <p:ph idx="1"/>
          </p:nvPr>
        </p:nvSpPr>
        <p:spPr/>
        <p:txBody>
          <a:bodyPr>
            <a:normAutofit/>
          </a:bodyPr>
          <a:lstStyle/>
          <a:p>
            <a:r>
              <a:rPr lang="en-US" sz="2800" dirty="0" smtClean="0"/>
              <a:t>Ta=25 C</a:t>
            </a:r>
          </a:p>
          <a:p>
            <a:r>
              <a:rPr lang="en-US" sz="2800" dirty="0" smtClean="0"/>
              <a:t>RH=40%</a:t>
            </a:r>
          </a:p>
          <a:p>
            <a:r>
              <a:rPr lang="en-US" sz="2800" dirty="0" smtClean="0"/>
              <a:t>Tw=22 C</a:t>
            </a:r>
          </a:p>
          <a:p>
            <a:r>
              <a:rPr lang="en-US" sz="2800" dirty="0" smtClean="0"/>
              <a:t>U = 3 m/s</a:t>
            </a:r>
          </a:p>
          <a:p>
            <a:r>
              <a:rPr lang="en-US" sz="2800" dirty="0" err="1" smtClean="0"/>
              <a:t>Qn</a:t>
            </a:r>
            <a:r>
              <a:rPr lang="en-US" sz="2800" dirty="0" smtClean="0"/>
              <a:t> = 250 </a:t>
            </a:r>
            <a:r>
              <a:rPr lang="en-US" sz="2800" dirty="0" err="1" smtClean="0"/>
              <a:t>cal</a:t>
            </a:r>
            <a:r>
              <a:rPr lang="en-US" sz="2800" dirty="0" smtClean="0"/>
              <a:t> cm</a:t>
            </a:r>
            <a:r>
              <a:rPr lang="en-US" sz="2800" baseline="30000" dirty="0" smtClean="0"/>
              <a:t>-2</a:t>
            </a:r>
            <a:r>
              <a:rPr lang="en-US" sz="2800" dirty="0" smtClean="0"/>
              <a:t> day</a:t>
            </a:r>
            <a:r>
              <a:rPr lang="en-US" sz="2800" baseline="30000" dirty="0" smtClean="0"/>
              <a:t>-1</a:t>
            </a:r>
            <a:endParaRPr lang="en-US" sz="2800" dirty="0" smtClean="0"/>
          </a:p>
          <a:p>
            <a:r>
              <a:rPr lang="en-US" sz="2800" dirty="0" smtClean="0"/>
              <a:t>P=1000 </a:t>
            </a:r>
            <a:r>
              <a:rPr lang="en-US" sz="2800" dirty="0" err="1" smtClean="0"/>
              <a:t>mb</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3649824029"/>
              </p:ext>
            </p:extLst>
          </p:nvPr>
        </p:nvGraphicFramePr>
        <p:xfrm>
          <a:off x="4724400" y="1676401"/>
          <a:ext cx="2444958" cy="434151"/>
        </p:xfrm>
        <a:graphic>
          <a:graphicData uri="http://schemas.openxmlformats.org/presentationml/2006/ole">
            <mc:AlternateContent xmlns:mc="http://schemas.openxmlformats.org/markup-compatibility/2006">
              <mc:Choice xmlns:v="urn:schemas-microsoft-com:vml" Requires="v">
                <p:oleObj spid="_x0000_s217121" name="Equation" r:id="rId3" imgW="1358310" imgH="241195" progId="Equation.3">
                  <p:embed/>
                </p:oleObj>
              </mc:Choice>
              <mc:Fallback>
                <p:oleObj name="Equation" r:id="rId3" imgW="1358310" imgH="241195"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676401"/>
                        <a:ext cx="2444958" cy="43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4267200" y="1219200"/>
            <a:ext cx="1807226" cy="400110"/>
          </a:xfrm>
          <a:prstGeom prst="rect">
            <a:avLst/>
          </a:prstGeom>
          <a:noFill/>
        </p:spPr>
        <p:txBody>
          <a:bodyPr wrap="none" rtlCol="0">
            <a:spAutoFit/>
          </a:bodyPr>
          <a:lstStyle/>
          <a:p>
            <a:r>
              <a:rPr lang="en-US" sz="2000" dirty="0" smtClean="0">
                <a:latin typeface="Arial" pitchFamily="34" charset="0"/>
                <a:cs typeface="Arial" pitchFamily="34" charset="0"/>
              </a:rPr>
              <a:t>Mass Transfer</a:t>
            </a:r>
            <a:endParaRPr lang="en-US" sz="2000" dirty="0">
              <a:latin typeface="Arial" pitchFamily="34" charset="0"/>
              <a:cs typeface="Arial" pitchFamily="34" charset="0"/>
            </a:endParaRPr>
          </a:p>
        </p:txBody>
      </p:sp>
      <p:sp>
        <p:nvSpPr>
          <p:cNvPr id="6" name="Rectangle 5"/>
          <p:cNvSpPr/>
          <p:nvPr/>
        </p:nvSpPr>
        <p:spPr>
          <a:xfrm>
            <a:off x="4724400" y="2133600"/>
            <a:ext cx="3962400" cy="369332"/>
          </a:xfrm>
          <a:prstGeom prst="rect">
            <a:avLst/>
          </a:prstGeom>
        </p:spPr>
        <p:txBody>
          <a:bodyPr wrap="square">
            <a:spAutoFit/>
          </a:bodyPr>
          <a:lstStyle/>
          <a:p>
            <a:r>
              <a:rPr lang="en-US" sz="1800" kern="0" dirty="0" smtClean="0">
                <a:latin typeface="Arial" pitchFamily="34" charset="0"/>
                <a:cs typeface="Arial" pitchFamily="34" charset="0"/>
              </a:rPr>
              <a:t>a = 0, b=0.0118 </a:t>
            </a:r>
            <a:r>
              <a:rPr lang="en-US" sz="1800" kern="0" dirty="0">
                <a:latin typeface="Arial" pitchFamily="34" charset="0"/>
                <a:cs typeface="Arial" pitchFamily="34" charset="0"/>
              </a:rPr>
              <a:t>for Lake Mead</a:t>
            </a:r>
            <a:endParaRPr lang="en-US" sz="1800" dirty="0"/>
          </a:p>
        </p:txBody>
      </p:sp>
      <p:sp>
        <p:nvSpPr>
          <p:cNvPr id="7" name="TextBox 6"/>
          <p:cNvSpPr txBox="1"/>
          <p:nvPr/>
        </p:nvSpPr>
        <p:spPr>
          <a:xfrm>
            <a:off x="4416468" y="2667000"/>
            <a:ext cx="1996059" cy="400110"/>
          </a:xfrm>
          <a:prstGeom prst="rect">
            <a:avLst/>
          </a:prstGeom>
          <a:noFill/>
        </p:spPr>
        <p:txBody>
          <a:bodyPr wrap="none" rtlCol="0">
            <a:spAutoFit/>
          </a:bodyPr>
          <a:lstStyle/>
          <a:p>
            <a:r>
              <a:rPr lang="en-US" sz="2000" dirty="0" smtClean="0">
                <a:latin typeface="Arial" pitchFamily="34" charset="0"/>
                <a:cs typeface="Arial" pitchFamily="34" charset="0"/>
              </a:rPr>
              <a:t>Energy Balance</a:t>
            </a:r>
            <a:endParaRPr lang="en-US" sz="2000" dirty="0">
              <a:latin typeface="Arial" pitchFamily="34" charset="0"/>
              <a:cs typeface="Arial" pitchFamily="34"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697139103"/>
              </p:ext>
            </p:extLst>
          </p:nvPr>
        </p:nvGraphicFramePr>
        <p:xfrm>
          <a:off x="4753627" y="3128665"/>
          <a:ext cx="2103120" cy="411480"/>
        </p:xfrm>
        <a:graphic>
          <a:graphicData uri="http://schemas.openxmlformats.org/presentationml/2006/ole">
            <mc:AlternateContent xmlns:mc="http://schemas.openxmlformats.org/markup-compatibility/2006">
              <mc:Choice xmlns:v="urn:schemas-microsoft-com:vml" Requires="v">
                <p:oleObj spid="_x0000_s217122" name="Equation" r:id="rId5" imgW="1168400" imgH="228600" progId="Equation.3">
                  <p:embed/>
                </p:oleObj>
              </mc:Choice>
              <mc:Fallback>
                <p:oleObj name="Equation" r:id="rId5" imgW="1168400" imgH="228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3627" y="3128665"/>
                        <a:ext cx="2103120" cy="41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409952700"/>
              </p:ext>
            </p:extLst>
          </p:nvPr>
        </p:nvGraphicFramePr>
        <p:xfrm>
          <a:off x="4724400" y="3505200"/>
          <a:ext cx="2193608" cy="776903"/>
        </p:xfrm>
        <a:graphic>
          <a:graphicData uri="http://schemas.openxmlformats.org/presentationml/2006/ole">
            <mc:AlternateContent xmlns:mc="http://schemas.openxmlformats.org/markup-compatibility/2006">
              <mc:Choice xmlns:v="urn:schemas-microsoft-com:vml" Requires="v">
                <p:oleObj spid="_x0000_s217123" name="Equation" r:id="rId7" imgW="1218671" imgH="431613" progId="Equation.3">
                  <p:embed/>
                </p:oleObj>
              </mc:Choice>
              <mc:Fallback>
                <p:oleObj name="Equation" r:id="rId7" imgW="1218671" imgH="431613"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3505200"/>
                        <a:ext cx="2193608" cy="776903"/>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97635788"/>
              </p:ext>
            </p:extLst>
          </p:nvPr>
        </p:nvGraphicFramePr>
        <p:xfrm>
          <a:off x="4751540" y="4191000"/>
          <a:ext cx="2948400" cy="868320"/>
        </p:xfrm>
        <a:graphic>
          <a:graphicData uri="http://schemas.openxmlformats.org/presentationml/2006/ole">
            <mc:AlternateContent xmlns:mc="http://schemas.openxmlformats.org/markup-compatibility/2006">
              <mc:Choice xmlns:v="urn:schemas-microsoft-com:vml" Requires="v">
                <p:oleObj spid="_x0000_s217124" name="Equation" r:id="rId9" imgW="1638000" imgH="482400" progId="Equation.3">
                  <p:embed/>
                </p:oleObj>
              </mc:Choice>
              <mc:Fallback>
                <p:oleObj name="Equation" r:id="rId9" imgW="1638000" imgH="482400" progId="Equation.3">
                  <p:embed/>
                  <p:pic>
                    <p:nvPicPr>
                      <p:cNvPr id="0" name="Object 3"/>
                      <p:cNvPicPr>
                        <a:picLocks noChangeAspect="1" noChangeArrowheads="1"/>
                      </p:cNvPicPr>
                      <p:nvPr/>
                    </p:nvPicPr>
                    <p:blipFill>
                      <a:blip r:embed="rId10"/>
                      <a:srcRect/>
                      <a:stretch>
                        <a:fillRect/>
                      </a:stretch>
                    </p:blipFill>
                    <p:spPr bwMode="auto">
                      <a:xfrm>
                        <a:off x="4751540" y="4191000"/>
                        <a:ext cx="2948400" cy="868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172783" y="5181600"/>
            <a:ext cx="1354858" cy="400110"/>
          </a:xfrm>
          <a:prstGeom prst="rect">
            <a:avLst/>
          </a:prstGeom>
          <a:noFill/>
        </p:spPr>
        <p:txBody>
          <a:bodyPr wrap="none" rtlCol="0">
            <a:spAutoFit/>
          </a:bodyPr>
          <a:lstStyle/>
          <a:p>
            <a:r>
              <a:rPr lang="en-US" sz="2000" dirty="0" smtClean="0">
                <a:latin typeface="Arial" pitchFamily="34" charset="0"/>
                <a:cs typeface="Arial" pitchFamily="34" charset="0"/>
              </a:rPr>
              <a:t>Combined</a:t>
            </a:r>
            <a:endParaRPr lang="en-US" sz="2000" dirty="0">
              <a:latin typeface="Arial" pitchFamily="34" charset="0"/>
              <a:cs typeface="Arial"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461653375"/>
              </p:ext>
            </p:extLst>
          </p:nvPr>
        </p:nvGraphicFramePr>
        <p:xfrm>
          <a:off x="4724400" y="5610215"/>
          <a:ext cx="2857500" cy="777240"/>
        </p:xfrm>
        <a:graphic>
          <a:graphicData uri="http://schemas.openxmlformats.org/presentationml/2006/ole">
            <mc:AlternateContent xmlns:mc="http://schemas.openxmlformats.org/markup-compatibility/2006">
              <mc:Choice xmlns:v="urn:schemas-microsoft-com:vml" Requires="v">
                <p:oleObj spid="_x0000_s217125" name="Equation" r:id="rId11" imgW="1587500" imgH="431800" progId="Equation.3">
                  <p:embed/>
                </p:oleObj>
              </mc:Choice>
              <mc:Fallback>
                <p:oleObj name="Equation" r:id="rId11" imgW="1587500" imgH="431800" progId="Equation.3">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24400" y="5610215"/>
                        <a:ext cx="2857500" cy="77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590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167640"/>
            <a:ext cx="8458200" cy="533400"/>
          </a:xfrm>
        </p:spPr>
        <p:txBody>
          <a:bodyPr/>
          <a:lstStyle/>
          <a:p>
            <a:r>
              <a:rPr lang="en-US" sz="2800" b="1" dirty="0" smtClean="0">
                <a:solidFill>
                  <a:schemeClr val="tx1"/>
                </a:solidFill>
              </a:rPr>
              <a:t>How much water can the air hold?</a:t>
            </a:r>
            <a:endParaRPr lang="en-US" sz="2800" b="1" dirty="0">
              <a:solidFill>
                <a:schemeClr val="tx1"/>
              </a:solidFill>
            </a:endParaRPr>
          </a:p>
        </p:txBody>
      </p:sp>
      <p:grpSp>
        <p:nvGrpSpPr>
          <p:cNvPr id="2" name="Group 15"/>
          <p:cNvGrpSpPr/>
          <p:nvPr/>
        </p:nvGrpSpPr>
        <p:grpSpPr>
          <a:xfrm>
            <a:off x="5004079" y="838741"/>
            <a:ext cx="4270177" cy="3302431"/>
            <a:chOff x="4411226" y="1326198"/>
            <a:chExt cx="4270177" cy="3302431"/>
          </a:xfrm>
        </p:grpSpPr>
        <p:pic>
          <p:nvPicPr>
            <p:cNvPr id="15" name="Picture 16"/>
            <p:cNvPicPr>
              <a:picLocks noChangeAspect="1" noChangeArrowheads="1"/>
            </p:cNvPicPr>
            <p:nvPr/>
          </p:nvPicPr>
          <p:blipFill>
            <a:blip r:embed="rId3" cstate="print"/>
            <a:srcRect/>
            <a:stretch>
              <a:fillRect/>
            </a:stretch>
          </p:blipFill>
          <p:spPr bwMode="auto">
            <a:xfrm>
              <a:off x="4411226" y="1326198"/>
              <a:ext cx="4270177" cy="3302431"/>
            </a:xfrm>
            <a:prstGeom prst="rect">
              <a:avLst/>
            </a:prstGeom>
            <a:noFill/>
            <a:ln w="9525">
              <a:noFill/>
              <a:miter lim="800000"/>
              <a:headEnd/>
              <a:tailEnd/>
            </a:ln>
            <a:effectLst/>
          </p:spPr>
        </p:pic>
        <p:sp>
          <p:nvSpPr>
            <p:cNvPr id="2052" name="Oval 4"/>
            <p:cNvSpPr>
              <a:spLocks noChangeAspect="1" noChangeArrowheads="1"/>
            </p:cNvSpPr>
            <p:nvPr/>
          </p:nvSpPr>
          <p:spPr bwMode="auto">
            <a:xfrm>
              <a:off x="7370934" y="3349097"/>
              <a:ext cx="68263" cy="68263"/>
            </a:xfrm>
            <a:prstGeom prst="ellipse">
              <a:avLst/>
            </a:prstGeom>
            <a:solidFill>
              <a:schemeClr val="accent1"/>
            </a:solidFill>
            <a:ln w="9525">
              <a:solidFill>
                <a:schemeClr val="tx1"/>
              </a:solidFill>
              <a:round/>
              <a:headEnd/>
              <a:tailEnd/>
            </a:ln>
            <a:effectLst/>
          </p:spPr>
          <p:txBody>
            <a:bodyPr wrap="none" anchor="ctr"/>
            <a:lstStyle/>
            <a:p>
              <a:endParaRPr lang="en-US">
                <a:solidFill>
                  <a:srgbClr val="000000"/>
                </a:solidFill>
                <a:latin typeface="Times New Roman" pitchFamily="18" charset="0"/>
              </a:endParaRPr>
            </a:p>
          </p:txBody>
        </p:sp>
        <p:sp>
          <p:nvSpPr>
            <p:cNvPr id="2053" name="Line 5"/>
            <p:cNvSpPr>
              <a:spLocks noChangeAspect="1" noChangeShapeType="1"/>
            </p:cNvSpPr>
            <p:nvPr/>
          </p:nvSpPr>
          <p:spPr bwMode="auto">
            <a:xfrm flipH="1">
              <a:off x="6612109" y="3372910"/>
              <a:ext cx="735013" cy="1587"/>
            </a:xfrm>
            <a:prstGeom prst="line">
              <a:avLst/>
            </a:prstGeom>
            <a:noFill/>
            <a:ln w="9525" cap="rnd">
              <a:solidFill>
                <a:schemeClr val="tx1"/>
              </a:solidFill>
              <a:prstDash val="sysDot"/>
              <a:round/>
              <a:headEnd/>
              <a:tailEnd/>
            </a:ln>
            <a:effectLst/>
          </p:spPr>
          <p:txBody>
            <a:bodyPr wrap="none" anchor="ctr"/>
            <a:lstStyle/>
            <a:p>
              <a:endParaRPr lang="en-US">
                <a:solidFill>
                  <a:srgbClr val="000000"/>
                </a:solidFill>
                <a:latin typeface="Times New Roman" pitchFamily="18" charset="0"/>
              </a:endParaRPr>
            </a:p>
          </p:txBody>
        </p:sp>
        <p:sp>
          <p:nvSpPr>
            <p:cNvPr id="2054" name="Line 6"/>
            <p:cNvSpPr>
              <a:spLocks noChangeAspect="1" noChangeShapeType="1"/>
            </p:cNvSpPr>
            <p:nvPr/>
          </p:nvSpPr>
          <p:spPr bwMode="auto">
            <a:xfrm>
              <a:off x="6607347" y="3379260"/>
              <a:ext cx="1587" cy="517525"/>
            </a:xfrm>
            <a:prstGeom prst="line">
              <a:avLst/>
            </a:prstGeom>
            <a:noFill/>
            <a:ln w="9525" cap="rnd">
              <a:solidFill>
                <a:schemeClr val="tx1"/>
              </a:solidFill>
              <a:prstDash val="sysDot"/>
              <a:round/>
              <a:headEnd/>
              <a:tailEnd/>
            </a:ln>
            <a:effectLst/>
          </p:spPr>
          <p:txBody>
            <a:bodyPr wrap="none" anchor="ctr"/>
            <a:lstStyle/>
            <a:p>
              <a:endParaRPr lang="en-US">
                <a:solidFill>
                  <a:srgbClr val="000000"/>
                </a:solidFill>
                <a:latin typeface="Times New Roman" pitchFamily="18" charset="0"/>
              </a:endParaRPr>
            </a:p>
          </p:txBody>
        </p:sp>
        <p:sp>
          <p:nvSpPr>
            <p:cNvPr id="2055" name="Text Box 7"/>
            <p:cNvSpPr txBox="1">
              <a:spLocks noChangeAspect="1" noChangeArrowheads="1"/>
            </p:cNvSpPr>
            <p:nvPr/>
          </p:nvSpPr>
          <p:spPr bwMode="auto">
            <a:xfrm>
              <a:off x="6229522" y="3406247"/>
              <a:ext cx="915987"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Times New Roman" pitchFamily="18" charset="0"/>
                </a:rPr>
                <a:t>T</a:t>
              </a:r>
              <a:r>
                <a:rPr lang="en-US" baseline="-25000">
                  <a:solidFill>
                    <a:srgbClr val="FF0000"/>
                  </a:solidFill>
                  <a:latin typeface="Times New Roman" pitchFamily="18" charset="0"/>
                </a:rPr>
                <a:t>d</a:t>
              </a:r>
              <a:endParaRPr lang="en-US">
                <a:solidFill>
                  <a:srgbClr val="FF0000"/>
                </a:solidFill>
                <a:latin typeface="Times New Roman" pitchFamily="18" charset="0"/>
              </a:endParaRPr>
            </a:p>
          </p:txBody>
        </p:sp>
        <p:sp>
          <p:nvSpPr>
            <p:cNvPr id="2056" name="Line 8"/>
            <p:cNvSpPr>
              <a:spLocks noChangeAspect="1" noChangeShapeType="1"/>
            </p:cNvSpPr>
            <p:nvPr/>
          </p:nvSpPr>
          <p:spPr bwMode="auto">
            <a:xfrm>
              <a:off x="7397922" y="3385610"/>
              <a:ext cx="1587" cy="517525"/>
            </a:xfrm>
            <a:prstGeom prst="line">
              <a:avLst/>
            </a:prstGeom>
            <a:noFill/>
            <a:ln w="9525" cap="rnd">
              <a:solidFill>
                <a:schemeClr val="tx1"/>
              </a:solidFill>
              <a:prstDash val="sysDot"/>
              <a:round/>
              <a:headEnd type="triangle" w="med" len="med"/>
              <a:tailEnd type="triangle" w="med" len="med"/>
            </a:ln>
            <a:effectLst/>
          </p:spPr>
          <p:txBody>
            <a:bodyPr wrap="none" anchor="ctr"/>
            <a:lstStyle/>
            <a:p>
              <a:endParaRPr lang="en-US">
                <a:solidFill>
                  <a:srgbClr val="000000"/>
                </a:solidFill>
                <a:latin typeface="Times New Roman" pitchFamily="18" charset="0"/>
              </a:endParaRPr>
            </a:p>
          </p:txBody>
        </p:sp>
        <p:sp>
          <p:nvSpPr>
            <p:cNvPr id="2057" name="Text Box 9"/>
            <p:cNvSpPr txBox="1">
              <a:spLocks noChangeAspect="1" noChangeArrowheads="1"/>
            </p:cNvSpPr>
            <p:nvPr/>
          </p:nvSpPr>
          <p:spPr bwMode="auto">
            <a:xfrm>
              <a:off x="7362997" y="3390372"/>
              <a:ext cx="446087"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Times New Roman" pitchFamily="18" charset="0"/>
                </a:rPr>
                <a:t>e</a:t>
              </a:r>
              <a:r>
                <a:rPr lang="en-US" baseline="-25000">
                  <a:solidFill>
                    <a:srgbClr val="FF0000"/>
                  </a:solidFill>
                  <a:latin typeface="Times New Roman" pitchFamily="18" charset="0"/>
                </a:rPr>
                <a:t>a</a:t>
              </a:r>
              <a:endParaRPr lang="en-US">
                <a:solidFill>
                  <a:srgbClr val="FF0000"/>
                </a:solidFill>
                <a:latin typeface="Times New Roman" pitchFamily="18" charset="0"/>
              </a:endParaRPr>
            </a:p>
          </p:txBody>
        </p:sp>
        <p:sp>
          <p:nvSpPr>
            <p:cNvPr id="2058" name="Text Box 10"/>
            <p:cNvSpPr txBox="1">
              <a:spLocks noChangeAspect="1" noChangeArrowheads="1"/>
            </p:cNvSpPr>
            <p:nvPr/>
          </p:nvSpPr>
          <p:spPr bwMode="auto">
            <a:xfrm>
              <a:off x="7205834" y="3866622"/>
              <a:ext cx="903288"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latin typeface="Times New Roman" pitchFamily="18" charset="0"/>
                </a:rPr>
                <a:t>T</a:t>
              </a:r>
              <a:r>
                <a:rPr lang="en-US" baseline="-25000">
                  <a:solidFill>
                    <a:srgbClr val="FF0000"/>
                  </a:solidFill>
                  <a:latin typeface="Times New Roman" pitchFamily="18" charset="0"/>
                </a:rPr>
                <a:t>a</a:t>
              </a:r>
              <a:endParaRPr lang="en-US">
                <a:solidFill>
                  <a:srgbClr val="FF0000"/>
                </a:solidFill>
                <a:latin typeface="Times New Roman" pitchFamily="18" charset="0"/>
              </a:endParaRPr>
            </a:p>
          </p:txBody>
        </p:sp>
        <p:sp>
          <p:nvSpPr>
            <p:cNvPr id="2059" name="Line 11"/>
            <p:cNvSpPr>
              <a:spLocks noChangeAspect="1" noChangeShapeType="1"/>
            </p:cNvSpPr>
            <p:nvPr/>
          </p:nvSpPr>
          <p:spPr bwMode="auto">
            <a:xfrm>
              <a:off x="7380459" y="2745847"/>
              <a:ext cx="527050" cy="1588"/>
            </a:xfrm>
            <a:prstGeom prst="line">
              <a:avLst/>
            </a:prstGeom>
            <a:noFill/>
            <a:ln w="9525">
              <a:solidFill>
                <a:schemeClr val="tx1"/>
              </a:solidFill>
              <a:round/>
              <a:headEnd/>
              <a:tailEnd/>
            </a:ln>
            <a:effectLst/>
          </p:spPr>
          <p:txBody>
            <a:bodyPr wrap="none" anchor="ctr"/>
            <a:lstStyle/>
            <a:p>
              <a:endParaRPr lang="en-US">
                <a:solidFill>
                  <a:srgbClr val="000000"/>
                </a:solidFill>
                <a:latin typeface="Times New Roman" pitchFamily="18" charset="0"/>
              </a:endParaRPr>
            </a:p>
          </p:txBody>
        </p:sp>
        <p:sp>
          <p:nvSpPr>
            <p:cNvPr id="2060" name="Line 12"/>
            <p:cNvSpPr>
              <a:spLocks noChangeAspect="1" noChangeShapeType="1"/>
            </p:cNvSpPr>
            <p:nvPr/>
          </p:nvSpPr>
          <p:spPr bwMode="auto">
            <a:xfrm>
              <a:off x="7812259" y="2850622"/>
              <a:ext cx="1588" cy="1046163"/>
            </a:xfrm>
            <a:prstGeom prst="line">
              <a:avLst/>
            </a:prstGeom>
            <a:noFill/>
            <a:ln w="9525">
              <a:solidFill>
                <a:schemeClr val="tx1"/>
              </a:solidFill>
              <a:round/>
              <a:headEnd type="triangle" w="med" len="med"/>
              <a:tailEnd type="triangle" w="med" len="med"/>
            </a:ln>
            <a:effectLst/>
          </p:spPr>
          <p:txBody>
            <a:bodyPr wrap="none" anchor="ctr"/>
            <a:lstStyle/>
            <a:p>
              <a:endParaRPr lang="en-US">
                <a:solidFill>
                  <a:srgbClr val="000000"/>
                </a:solidFill>
                <a:latin typeface="Times New Roman" pitchFamily="18" charset="0"/>
              </a:endParaRPr>
            </a:p>
          </p:txBody>
        </p:sp>
        <p:sp>
          <p:nvSpPr>
            <p:cNvPr id="2061" name="Text Box 13"/>
            <p:cNvSpPr txBox="1">
              <a:spLocks noChangeAspect="1" noChangeArrowheads="1"/>
            </p:cNvSpPr>
            <p:nvPr/>
          </p:nvSpPr>
          <p:spPr bwMode="auto">
            <a:xfrm>
              <a:off x="7575722" y="3099860"/>
              <a:ext cx="1082675" cy="457200"/>
            </a:xfrm>
            <a:prstGeom prst="rect">
              <a:avLst/>
            </a:prstGeom>
            <a:solidFill>
              <a:schemeClr val="bg1"/>
            </a:solidFill>
            <a:ln w="9525">
              <a:noFill/>
              <a:miter lim="800000"/>
              <a:headEnd/>
              <a:tailEnd/>
            </a:ln>
            <a:effectLst/>
          </p:spPr>
          <p:txBody>
            <a:bodyPr>
              <a:spAutoFit/>
            </a:bodyPr>
            <a:lstStyle/>
            <a:p>
              <a:pPr>
                <a:spcBef>
                  <a:spcPct val="50000"/>
                </a:spcBef>
              </a:pPr>
              <a:r>
                <a:rPr lang="en-US">
                  <a:solidFill>
                    <a:srgbClr val="FF0000"/>
                  </a:solidFill>
                  <a:latin typeface="Times New Roman" pitchFamily="18" charset="0"/>
                </a:rPr>
                <a:t>e</a:t>
              </a:r>
              <a:r>
                <a:rPr lang="en-US" baseline="-25000">
                  <a:solidFill>
                    <a:srgbClr val="FF0000"/>
                  </a:solidFill>
                  <a:latin typeface="Times New Roman" pitchFamily="18" charset="0"/>
                </a:rPr>
                <a:t>s</a:t>
              </a:r>
              <a:r>
                <a:rPr lang="en-US">
                  <a:solidFill>
                    <a:srgbClr val="FF0000"/>
                  </a:solidFill>
                  <a:latin typeface="Times New Roman" pitchFamily="18" charset="0"/>
                </a:rPr>
                <a:t>(T</a:t>
              </a:r>
              <a:r>
                <a:rPr lang="en-US" baseline="-25000">
                  <a:solidFill>
                    <a:srgbClr val="FF0000"/>
                  </a:solidFill>
                  <a:latin typeface="Times New Roman" pitchFamily="18" charset="0"/>
                </a:rPr>
                <a:t>a</a:t>
              </a:r>
              <a:r>
                <a:rPr lang="en-US">
                  <a:solidFill>
                    <a:srgbClr val="FF0000"/>
                  </a:solidFill>
                  <a:latin typeface="Times New Roman" pitchFamily="18" charset="0"/>
                </a:rPr>
                <a:t>)</a:t>
              </a:r>
            </a:p>
          </p:txBody>
        </p:sp>
        <p:sp>
          <p:nvSpPr>
            <p:cNvPr id="2062" name="Line 14"/>
            <p:cNvSpPr>
              <a:spLocks noChangeAspect="1" noChangeShapeType="1"/>
            </p:cNvSpPr>
            <p:nvPr/>
          </p:nvSpPr>
          <p:spPr bwMode="auto">
            <a:xfrm>
              <a:off x="7374109" y="2758547"/>
              <a:ext cx="1588" cy="582613"/>
            </a:xfrm>
            <a:prstGeom prst="line">
              <a:avLst/>
            </a:prstGeom>
            <a:noFill/>
            <a:ln w="9525" cap="rnd">
              <a:solidFill>
                <a:schemeClr val="tx1"/>
              </a:solidFill>
              <a:prstDash val="sysDot"/>
              <a:round/>
              <a:headEnd/>
              <a:tailEnd/>
            </a:ln>
            <a:effectLst/>
          </p:spPr>
          <p:txBody>
            <a:bodyPr wrap="none" anchor="ctr"/>
            <a:lstStyle/>
            <a:p>
              <a:endParaRPr lang="en-US">
                <a:solidFill>
                  <a:srgbClr val="000000"/>
                </a:solidFill>
                <a:latin typeface="Times New Roman" pitchFamily="18" charset="0"/>
              </a:endParaRPr>
            </a:p>
          </p:txBody>
        </p:sp>
      </p:grpSp>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srgbClr val="000000"/>
              </a:solidFill>
              <a:latin typeface="Times New Roman" pitchFamily="18" charset="0"/>
            </a:endParaRPr>
          </a:p>
        </p:txBody>
      </p:sp>
      <p:graphicFrame>
        <p:nvGraphicFramePr>
          <p:cNvPr id="20483" name="Object 3"/>
          <p:cNvGraphicFramePr>
            <a:graphicFrameLocks noChangeAspect="1"/>
          </p:cNvGraphicFramePr>
          <p:nvPr>
            <p:extLst>
              <p:ext uri="{D42A27DB-BD31-4B8C-83A1-F6EECF244321}">
                <p14:modId xmlns:p14="http://schemas.microsoft.com/office/powerpoint/2010/main" val="691539880"/>
              </p:ext>
            </p:extLst>
          </p:nvPr>
        </p:nvGraphicFramePr>
        <p:xfrm>
          <a:off x="585787" y="1463675"/>
          <a:ext cx="4367213" cy="771525"/>
        </p:xfrm>
        <a:graphic>
          <a:graphicData uri="http://schemas.openxmlformats.org/presentationml/2006/ole">
            <mc:AlternateContent xmlns:mc="http://schemas.openxmlformats.org/markup-compatibility/2006">
              <mc:Choice xmlns:v="urn:schemas-microsoft-com:vml" Requires="v">
                <p:oleObj spid="_x0000_s218143" name="Equation" r:id="rId4" imgW="2425680" imgH="431640" progId="Equation.3">
                  <p:embed/>
                </p:oleObj>
              </mc:Choice>
              <mc:Fallback>
                <p:oleObj name="Equation" r:id="rId4" imgW="242568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787" y="1463675"/>
                        <a:ext cx="4367213"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srgbClr val="000000"/>
              </a:solidFill>
              <a:latin typeface="Times New Roman" pitchFamily="18" charset="0"/>
            </a:endParaRPr>
          </a:p>
        </p:txBody>
      </p:sp>
      <p:graphicFrame>
        <p:nvGraphicFramePr>
          <p:cNvPr id="20485" name="Object 5"/>
          <p:cNvGraphicFramePr>
            <a:graphicFrameLocks noChangeAspect="1"/>
          </p:cNvGraphicFramePr>
          <p:nvPr>
            <p:extLst>
              <p:ext uri="{D42A27DB-BD31-4B8C-83A1-F6EECF244321}">
                <p14:modId xmlns:p14="http://schemas.microsoft.com/office/powerpoint/2010/main" val="2994777566"/>
              </p:ext>
            </p:extLst>
          </p:nvPr>
        </p:nvGraphicFramePr>
        <p:xfrm>
          <a:off x="585787" y="4632325"/>
          <a:ext cx="1389062" cy="777875"/>
        </p:xfrm>
        <a:graphic>
          <a:graphicData uri="http://schemas.openxmlformats.org/presentationml/2006/ole">
            <mc:AlternateContent xmlns:mc="http://schemas.openxmlformats.org/markup-compatibility/2006">
              <mc:Choice xmlns:v="urn:schemas-microsoft-com:vml" Requires="v">
                <p:oleObj spid="_x0000_s218144" name="Equation" r:id="rId6" imgW="774360" imgH="431640" progId="Equation.3">
                  <p:embed/>
                </p:oleObj>
              </mc:Choice>
              <mc:Fallback>
                <p:oleObj name="Equation" r:id="rId6" imgW="774360" imgH="431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5787" y="4632325"/>
                        <a:ext cx="1389062" cy="777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9" name="Rectangle 9"/>
          <p:cNvSpPr>
            <a:spLocks noChangeArrowheads="1"/>
          </p:cNvSpPr>
          <p:nvPr/>
        </p:nvSpPr>
        <p:spPr bwMode="auto">
          <a:xfrm>
            <a:off x="200812" y="753626"/>
            <a:ext cx="856119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1" hangingPunct="1"/>
            <a:r>
              <a:rPr lang="en-US" sz="1800" b="1" dirty="0" smtClean="0">
                <a:solidFill>
                  <a:srgbClr val="000000"/>
                </a:solidFill>
                <a:latin typeface="Arial" pitchFamily="34" charset="0"/>
                <a:ea typeface="Times New Roman" pitchFamily="18" charset="0"/>
              </a:rPr>
              <a:t>Saturation vapor pressure </a:t>
            </a:r>
            <a:r>
              <a:rPr lang="en-US" sz="1800" b="1" dirty="0" err="1" smtClean="0">
                <a:solidFill>
                  <a:srgbClr val="000000"/>
                </a:solidFill>
                <a:latin typeface="Arial" pitchFamily="34" charset="0"/>
                <a:ea typeface="Times New Roman" pitchFamily="18" charset="0"/>
              </a:rPr>
              <a:t>e</a:t>
            </a:r>
            <a:r>
              <a:rPr lang="en-US" sz="1800" b="1" baseline="-30000" dirty="0" err="1" smtClean="0">
                <a:solidFill>
                  <a:srgbClr val="000000"/>
                </a:solidFill>
                <a:latin typeface="Arial" pitchFamily="34" charset="0"/>
                <a:ea typeface="Times New Roman" pitchFamily="18" charset="0"/>
              </a:rPr>
              <a:t>s</a:t>
            </a:r>
            <a:r>
              <a:rPr lang="en-US" sz="1800" b="1" dirty="0" smtClean="0">
                <a:solidFill>
                  <a:srgbClr val="000000"/>
                </a:solidFill>
                <a:latin typeface="Arial" pitchFamily="34" charset="0"/>
                <a:ea typeface="Times New Roman" pitchFamily="18" charset="0"/>
              </a:rPr>
              <a:t>(T).</a:t>
            </a:r>
            <a:r>
              <a:rPr lang="en-US" sz="1800" dirty="0" smtClean="0">
                <a:solidFill>
                  <a:srgbClr val="000000"/>
                </a:solidFill>
                <a:latin typeface="Arial" pitchFamily="34" charset="0"/>
                <a:ea typeface="Times New Roman" pitchFamily="18" charset="0"/>
              </a:rPr>
              <a:t>  The maximum vapor pressure that is thermodynamically stable.</a:t>
            </a:r>
            <a:endParaRPr lang="en-US" sz="800" dirty="0" smtClean="0">
              <a:solidFill>
                <a:srgbClr val="000000"/>
              </a:solidFill>
              <a:latin typeface="Arial" pitchFamily="34" charset="0"/>
            </a:endParaRPr>
          </a:p>
          <a:p>
            <a:endParaRPr lang="en-US" sz="1800" dirty="0" smtClean="0">
              <a:solidFill>
                <a:srgbClr val="000000"/>
              </a:solidFill>
              <a:latin typeface="Arial" pitchFamily="34" charset="0"/>
            </a:endParaRPr>
          </a:p>
        </p:txBody>
      </p:sp>
      <p:sp>
        <p:nvSpPr>
          <p:cNvPr id="20490" name="Rectangle 10"/>
          <p:cNvSpPr>
            <a:spLocks noChangeArrowheads="1"/>
          </p:cNvSpPr>
          <p:nvPr/>
        </p:nvSpPr>
        <p:spPr bwMode="auto">
          <a:xfrm>
            <a:off x="200812" y="3777934"/>
            <a:ext cx="6889821"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1" hangingPunct="1"/>
            <a:r>
              <a:rPr lang="en-US" sz="1800" dirty="0" smtClean="0">
                <a:solidFill>
                  <a:srgbClr val="000000"/>
                </a:solidFill>
                <a:latin typeface="Arial" pitchFamily="34" charset="0"/>
                <a:ea typeface="Times New Roman" pitchFamily="18" charset="0"/>
              </a:rPr>
              <a:t>  </a:t>
            </a:r>
            <a:endParaRPr lang="en-US" sz="800" dirty="0" smtClean="0">
              <a:solidFill>
                <a:srgbClr val="000000"/>
              </a:solidFill>
              <a:latin typeface="Arial" pitchFamily="34" charset="0"/>
            </a:endParaRPr>
          </a:p>
          <a:p>
            <a:r>
              <a:rPr lang="en-US" sz="1800" b="1" dirty="0" smtClean="0">
                <a:solidFill>
                  <a:srgbClr val="000000"/>
                </a:solidFill>
                <a:latin typeface="Arial" pitchFamily="34" charset="0"/>
                <a:ea typeface="Times New Roman" pitchFamily="18" charset="0"/>
              </a:rPr>
              <a:t>Relative humidity.</a:t>
            </a:r>
            <a:r>
              <a:rPr lang="en-US" sz="1800" dirty="0" smtClean="0">
                <a:solidFill>
                  <a:srgbClr val="000000"/>
                </a:solidFill>
                <a:latin typeface="Arial" pitchFamily="34" charset="0"/>
                <a:ea typeface="Times New Roman" pitchFamily="18" charset="0"/>
              </a:rPr>
              <a:t>  Vapor pressure relative to saturation vapor pressure. (usually expressed as %)</a:t>
            </a:r>
            <a:endParaRPr lang="en-US" sz="800" dirty="0" smtClean="0">
              <a:solidFill>
                <a:srgbClr val="000000"/>
              </a:solidFill>
              <a:latin typeface="Arial" pitchFamily="34" charset="0"/>
            </a:endParaRPr>
          </a:p>
          <a:p>
            <a:endParaRPr lang="en-US" sz="1800" dirty="0" smtClean="0">
              <a:solidFill>
                <a:srgbClr val="000000"/>
              </a:solidFill>
              <a:latin typeface="Arial" pitchFamily="34" charset="0"/>
            </a:endParaRPr>
          </a:p>
        </p:txBody>
      </p:sp>
      <p:sp>
        <p:nvSpPr>
          <p:cNvPr id="20491" name="Rectangle 11"/>
          <p:cNvSpPr>
            <a:spLocks noChangeArrowheads="1"/>
          </p:cNvSpPr>
          <p:nvPr/>
        </p:nvSpPr>
        <p:spPr bwMode="auto">
          <a:xfrm>
            <a:off x="200812" y="5334000"/>
            <a:ext cx="862584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1" hangingPunct="1"/>
            <a:r>
              <a:rPr lang="en-US" sz="1800" b="1" dirty="0" smtClean="0">
                <a:solidFill>
                  <a:srgbClr val="000000"/>
                </a:solidFill>
                <a:latin typeface="Arial" pitchFamily="34" charset="0"/>
                <a:ea typeface="Times New Roman" pitchFamily="18" charset="0"/>
              </a:rPr>
              <a:t>Dew point.  T</a:t>
            </a:r>
            <a:r>
              <a:rPr lang="en-US" sz="1800" b="1" baseline="-30000" dirty="0" smtClean="0">
                <a:solidFill>
                  <a:srgbClr val="000000"/>
                </a:solidFill>
                <a:latin typeface="Arial" pitchFamily="34" charset="0"/>
                <a:ea typeface="Times New Roman" pitchFamily="18" charset="0"/>
              </a:rPr>
              <a:t>d</a:t>
            </a:r>
            <a:r>
              <a:rPr lang="en-US" sz="1800" b="1" dirty="0" smtClean="0">
                <a:solidFill>
                  <a:srgbClr val="000000"/>
                </a:solidFill>
                <a:latin typeface="Arial" pitchFamily="34" charset="0"/>
                <a:ea typeface="Times New Roman" pitchFamily="18" charset="0"/>
              </a:rPr>
              <a:t>.</a:t>
            </a:r>
            <a:r>
              <a:rPr lang="en-US" sz="1800" dirty="0" smtClean="0">
                <a:solidFill>
                  <a:srgbClr val="000000"/>
                </a:solidFill>
                <a:latin typeface="Arial" pitchFamily="34" charset="0"/>
                <a:ea typeface="Times New Roman" pitchFamily="18" charset="0"/>
              </a:rPr>
              <a:t>  The temperature to which a parcel of air has to be cooled at constant (vapor) pressure to reach saturation</a:t>
            </a:r>
            <a:endParaRPr lang="en-US" sz="1800" dirty="0" smtClean="0">
              <a:solidFill>
                <a:srgbClr val="000000"/>
              </a:solidFill>
              <a:latin typeface="Arial" pitchFamily="34" charset="0"/>
            </a:endParaRPr>
          </a:p>
        </p:txBody>
      </p:sp>
      <p:sp>
        <p:nvSpPr>
          <p:cNvPr id="2049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eaLnBrk="1" hangingPunct="1"/>
            <a:r>
              <a:rPr lang="en-US" sz="800" smtClean="0">
                <a:solidFill>
                  <a:srgbClr val="000000"/>
                </a:solidFill>
                <a:latin typeface="Arial" pitchFamily="34" charset="0"/>
              </a:rPr>
              <a:t>:</a:t>
            </a:r>
          </a:p>
          <a:p>
            <a:pPr lvl="1"/>
            <a:r>
              <a:rPr lang="en-US" sz="1800" smtClean="0">
                <a:solidFill>
                  <a:srgbClr val="000000"/>
                </a:solidFill>
                <a:latin typeface="Arial" pitchFamily="34" charset="0"/>
              </a:rPr>
              <a:t> </a:t>
            </a:r>
            <a:r>
              <a:rPr lang="en-US" sz="1200" smtClean="0">
                <a:solidFill>
                  <a:srgbClr val="000000"/>
                </a:solidFill>
                <a:latin typeface="Arial" pitchFamily="34" charset="0"/>
              </a:rPr>
              <a:t> </a:t>
            </a:r>
            <a:r>
              <a:rPr lang="en-US" sz="1300" smtClean="0">
                <a:solidFill>
                  <a:srgbClr val="000000"/>
                </a:solidFill>
                <a:latin typeface="Arial" pitchFamily="34" charset="0"/>
              </a:rPr>
              <a:t> </a:t>
            </a:r>
            <a:r>
              <a:rPr lang="en-US" sz="1800" smtClean="0">
                <a:solidFill>
                  <a:srgbClr val="000000"/>
                </a:solidFill>
                <a:latin typeface="Arial" pitchFamily="34" charset="0"/>
              </a:rPr>
              <a:t>                                                        </a:t>
            </a:r>
            <a:r>
              <a:rPr lang="en-US" sz="1600" smtClean="0">
                <a:solidFill>
                  <a:srgbClr val="000000"/>
                </a:solidFill>
                <a:latin typeface="Arial" pitchFamily="34" charset="0"/>
              </a:rPr>
              <a:t> </a:t>
            </a:r>
            <a:r>
              <a:rPr lang="en-US" sz="1800" smtClean="0">
                <a:solidFill>
                  <a:srgbClr val="000000"/>
                </a:solidFill>
                <a:latin typeface="Arial" pitchFamily="34" charset="0"/>
              </a:rPr>
              <a:t>                                               </a:t>
            </a:r>
            <a:r>
              <a:rPr lang="en-US" sz="1600" smtClean="0">
                <a:solidFill>
                  <a:srgbClr val="000000"/>
                </a:solidFill>
                <a:latin typeface="Arial" pitchFamily="34" charset="0"/>
              </a:rPr>
              <a:t> </a:t>
            </a:r>
            <a:r>
              <a:rPr lang="en-US" sz="1800" smtClean="0">
                <a:solidFill>
                  <a:srgbClr val="000000"/>
                </a:solidFill>
                <a:latin typeface="Arial" pitchFamily="34" charset="0"/>
              </a:rPr>
              <a:t>                                                               </a:t>
            </a:r>
          </a:p>
          <a:p>
            <a:endParaRPr lang="en-US" sz="1800" smtClean="0">
              <a:solidFill>
                <a:srgbClr val="000000"/>
              </a:solidFill>
              <a:latin typeface="Arial" pitchFamily="34" charset="0"/>
            </a:endParaRPr>
          </a:p>
        </p:txBody>
      </p:sp>
      <p:sp>
        <p:nvSpPr>
          <p:cNvPr id="32" name="Rectangle 31"/>
          <p:cNvSpPr/>
          <p:nvPr/>
        </p:nvSpPr>
        <p:spPr>
          <a:xfrm>
            <a:off x="487415" y="2485864"/>
            <a:ext cx="4262006" cy="1077218"/>
          </a:xfrm>
          <a:prstGeom prst="rect">
            <a:avLst/>
          </a:prstGeom>
        </p:spPr>
        <p:txBody>
          <a:bodyPr wrap="square">
            <a:spAutoFit/>
          </a:bodyPr>
          <a:lstStyle/>
          <a:p>
            <a:r>
              <a:rPr lang="en-US" sz="1600" dirty="0" smtClean="0">
                <a:solidFill>
                  <a:srgbClr val="000000"/>
                </a:solidFill>
                <a:latin typeface="Arial" pitchFamily="34" charset="0"/>
                <a:ea typeface="Times New Roman" pitchFamily="18" charset="0"/>
              </a:rPr>
              <a:t>See Goff-</a:t>
            </a:r>
            <a:r>
              <a:rPr lang="en-US" sz="1600" dirty="0" err="1" smtClean="0">
                <a:solidFill>
                  <a:srgbClr val="000000"/>
                </a:solidFill>
                <a:latin typeface="Arial" pitchFamily="34" charset="0"/>
                <a:ea typeface="Times New Roman" pitchFamily="18" charset="0"/>
              </a:rPr>
              <a:t>Gratch</a:t>
            </a:r>
            <a:r>
              <a:rPr lang="en-US" sz="1600" dirty="0" smtClean="0">
                <a:solidFill>
                  <a:srgbClr val="000000"/>
                </a:solidFill>
                <a:latin typeface="Arial" pitchFamily="34" charset="0"/>
                <a:ea typeface="Times New Roman" pitchFamily="18" charset="0"/>
              </a:rPr>
              <a:t> (1946) for more precise equation or Lowe (1977) for polynomials for efficient evaluation</a:t>
            </a:r>
          </a:p>
          <a:p>
            <a:r>
              <a:rPr lang="en-US" sz="1600" dirty="0" smtClean="0">
                <a:solidFill>
                  <a:srgbClr val="000000"/>
                </a:solidFill>
                <a:latin typeface="Arial" pitchFamily="34" charset="0"/>
                <a:ea typeface="Times New Roman" pitchFamily="18" charset="0"/>
              </a:rPr>
              <a:t> </a:t>
            </a:r>
          </a:p>
        </p:txBody>
      </p:sp>
      <p:sp>
        <p:nvSpPr>
          <p:cNvPr id="38" name="Rectangle 37"/>
          <p:cNvSpPr/>
          <p:nvPr/>
        </p:nvSpPr>
        <p:spPr>
          <a:xfrm>
            <a:off x="1345121" y="2057400"/>
            <a:ext cx="1498102" cy="338554"/>
          </a:xfrm>
          <a:prstGeom prst="rect">
            <a:avLst/>
          </a:prstGeom>
        </p:spPr>
        <p:txBody>
          <a:bodyPr wrap="none">
            <a:spAutoFit/>
          </a:bodyPr>
          <a:lstStyle/>
          <a:p>
            <a:r>
              <a:rPr lang="en-US" sz="1600" dirty="0" err="1" smtClean="0">
                <a:solidFill>
                  <a:srgbClr val="000000"/>
                </a:solidFill>
                <a:latin typeface="Arial" pitchFamily="34" charset="0"/>
                <a:ea typeface="Times New Roman" pitchFamily="18" charset="0"/>
              </a:rPr>
              <a:t>mb</a:t>
            </a:r>
            <a:r>
              <a:rPr lang="en-US" sz="1600" dirty="0" smtClean="0">
                <a:solidFill>
                  <a:srgbClr val="000000"/>
                </a:solidFill>
                <a:latin typeface="Arial" pitchFamily="34" charset="0"/>
                <a:ea typeface="Times New Roman" pitchFamily="18" charset="0"/>
              </a:rPr>
              <a:t>, for T in </a:t>
            </a:r>
            <a:r>
              <a:rPr lang="en-US" sz="1600" baseline="30000" dirty="0" err="1" smtClean="0">
                <a:solidFill>
                  <a:srgbClr val="000000"/>
                </a:solidFill>
                <a:latin typeface="Arial" pitchFamily="34" charset="0"/>
                <a:ea typeface="Times New Roman" pitchFamily="18" charset="0"/>
              </a:rPr>
              <a:t>o</a:t>
            </a:r>
            <a:r>
              <a:rPr lang="en-US" sz="1600" dirty="0" err="1" smtClean="0">
                <a:solidFill>
                  <a:srgbClr val="000000"/>
                </a:solidFill>
                <a:latin typeface="Arial" pitchFamily="34" charset="0"/>
                <a:ea typeface="Times New Roman" pitchFamily="18" charset="0"/>
              </a:rPr>
              <a:t>C</a:t>
            </a:r>
            <a:endParaRPr lang="en-US" sz="1600" dirty="0" smtClean="0">
              <a:solidFill>
                <a:srgbClr val="000000"/>
              </a:solidFill>
              <a:latin typeface="Arial" pitchFamily="34" charset="0"/>
              <a:ea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143903010"/>
              </p:ext>
            </p:extLst>
          </p:nvPr>
        </p:nvGraphicFramePr>
        <p:xfrm>
          <a:off x="585787" y="3360115"/>
          <a:ext cx="3314700" cy="771525"/>
        </p:xfrm>
        <a:graphic>
          <a:graphicData uri="http://schemas.openxmlformats.org/presentationml/2006/ole">
            <mc:AlternateContent xmlns:mc="http://schemas.openxmlformats.org/markup-compatibility/2006">
              <mc:Choice xmlns:v="urn:schemas-microsoft-com:vml" Requires="v">
                <p:oleObj spid="_x0000_s218145" name="Equation" r:id="rId8" imgW="1841400" imgH="431640" progId="Equation.3">
                  <p:embed/>
                </p:oleObj>
              </mc:Choice>
              <mc:Fallback>
                <p:oleObj name="Equation" r:id="rId8" imgW="1841400" imgH="431640" progId="Equation.3">
                  <p:embed/>
                  <p:pic>
                    <p:nvPicPr>
                      <p:cNvPr id="0" name="Object 3"/>
                      <p:cNvPicPr>
                        <a:picLocks noChangeAspect="1" noChangeArrowheads="1"/>
                      </p:cNvPicPr>
                      <p:nvPr/>
                    </p:nvPicPr>
                    <p:blipFill>
                      <a:blip r:embed="rId9"/>
                      <a:srcRect/>
                      <a:stretch>
                        <a:fillRect/>
                      </a:stretch>
                    </p:blipFill>
                    <p:spPr bwMode="auto">
                      <a:xfrm>
                        <a:off x="585787" y="3360115"/>
                        <a:ext cx="3314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642875341"/>
              </p:ext>
            </p:extLst>
          </p:nvPr>
        </p:nvGraphicFramePr>
        <p:xfrm>
          <a:off x="585787" y="5980331"/>
          <a:ext cx="3817938" cy="771525"/>
        </p:xfrm>
        <a:graphic>
          <a:graphicData uri="http://schemas.openxmlformats.org/presentationml/2006/ole">
            <mc:AlternateContent xmlns:mc="http://schemas.openxmlformats.org/markup-compatibility/2006">
              <mc:Choice xmlns:v="urn:schemas-microsoft-com:vml" Requires="v">
                <p:oleObj spid="_x0000_s218146" name="Equation" r:id="rId10" imgW="2120760" imgH="431640" progId="Equation.3">
                  <p:embed/>
                </p:oleObj>
              </mc:Choice>
              <mc:Fallback>
                <p:oleObj name="Equation" r:id="rId10" imgW="2120760" imgH="431640" progId="Equation.3">
                  <p:embed/>
                  <p:pic>
                    <p:nvPicPr>
                      <p:cNvPr id="0" name="Object 3"/>
                      <p:cNvPicPr>
                        <a:picLocks noChangeAspect="1" noChangeArrowheads="1"/>
                      </p:cNvPicPr>
                      <p:nvPr/>
                    </p:nvPicPr>
                    <p:blipFill>
                      <a:blip r:embed="rId11"/>
                      <a:srcRect/>
                      <a:stretch>
                        <a:fillRect/>
                      </a:stretch>
                    </p:blipFill>
                    <p:spPr bwMode="auto">
                      <a:xfrm>
                        <a:off x="585787" y="5980331"/>
                        <a:ext cx="3817938"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24167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8229600" cy="1143000"/>
          </a:xfrm>
        </p:spPr>
        <p:txBody>
          <a:bodyPr/>
          <a:lstStyle/>
          <a:p>
            <a:r>
              <a:rPr lang="en-US" dirty="0" smtClean="0"/>
              <a:t>Snow</a:t>
            </a:r>
            <a:endParaRPr lang="en-US" dirty="0"/>
          </a:p>
        </p:txBody>
      </p:sp>
      <p:sp>
        <p:nvSpPr>
          <p:cNvPr id="8" name="Content Placeholder 4"/>
          <p:cNvSpPr txBox="1">
            <a:spLocks/>
          </p:cNvSpPr>
          <p:nvPr/>
        </p:nvSpPr>
        <p:spPr>
          <a:xfrm>
            <a:off x="457200" y="1066800"/>
            <a:ext cx="85344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Given an initial ripe snowpack with SWE= 45 cm.</a:t>
            </a:r>
          </a:p>
          <a:p>
            <a:r>
              <a:rPr lang="en-US" sz="2800" dirty="0" smtClean="0"/>
              <a:t>Given the following daily temperatures:</a:t>
            </a:r>
          </a:p>
          <a:p>
            <a:endParaRPr lang="en-US" sz="2800" dirty="0" smtClean="0"/>
          </a:p>
          <a:p>
            <a:endParaRPr lang="en-US" sz="2800" dirty="0"/>
          </a:p>
          <a:p>
            <a:endParaRPr lang="en-US" sz="2800" dirty="0" smtClean="0"/>
          </a:p>
          <a:p>
            <a:r>
              <a:rPr lang="en-US" sz="2800" dirty="0" smtClean="0"/>
              <a:t>What is the energy input and melt outflow each day?</a:t>
            </a:r>
          </a:p>
          <a:p>
            <a:r>
              <a:rPr lang="en-US" sz="2800" dirty="0" smtClean="0"/>
              <a:t>Assume </a:t>
            </a:r>
            <a:r>
              <a:rPr lang="en-US" sz="2800" dirty="0" err="1" smtClean="0"/>
              <a:t>h</a:t>
            </a:r>
            <a:r>
              <a:rPr lang="en-US" sz="2800" baseline="-25000" dirty="0" err="1" smtClean="0"/>
              <a:t>wret</a:t>
            </a:r>
            <a:r>
              <a:rPr lang="en-US" sz="2800" dirty="0" smtClean="0"/>
              <a:t>=5% of SWE</a:t>
            </a:r>
          </a:p>
          <a:p>
            <a:r>
              <a:rPr lang="en-US" sz="2800" dirty="0" smtClean="0"/>
              <a:t>Assume a temperature index melt model (cm day</a:t>
            </a:r>
            <a:r>
              <a:rPr lang="en-US" sz="2800" baseline="30000" dirty="0" smtClean="0"/>
              <a:t>-1</a:t>
            </a:r>
            <a:r>
              <a:rPr lang="en-US" sz="2800" dirty="0" smtClean="0"/>
              <a:t> C</a:t>
            </a:r>
            <a:r>
              <a:rPr lang="en-US" sz="2800" baseline="30000" dirty="0" smtClean="0"/>
              <a:t>-1</a:t>
            </a:r>
            <a:r>
              <a:rPr lang="en-US" sz="2800" dirty="0" smtClean="0"/>
              <a:t>)</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3883696636"/>
              </p:ext>
            </p:extLst>
          </p:nvPr>
        </p:nvGraphicFramePr>
        <p:xfrm>
          <a:off x="1676400" y="2209800"/>
          <a:ext cx="4876800" cy="792480"/>
        </p:xfrm>
        <a:graphic>
          <a:graphicData uri="http://schemas.openxmlformats.org/drawingml/2006/table">
            <a:tbl>
              <a:tblPr firstRow="1" bandRow="1">
                <a:tableStyleId>{5C22544A-7EE6-4342-B048-85BDC9FD1C3A}</a:tableStyleId>
              </a:tblPr>
              <a:tblGrid>
                <a:gridCol w="1901126"/>
                <a:gridCol w="743918"/>
                <a:gridCol w="743918"/>
                <a:gridCol w="661261"/>
                <a:gridCol w="826577"/>
              </a:tblGrid>
              <a:tr h="298079">
                <a:tc>
                  <a:txBody>
                    <a:bodyPr/>
                    <a:lstStyle/>
                    <a:p>
                      <a:r>
                        <a:rPr lang="en-US" sz="2000" dirty="0" smtClean="0"/>
                        <a:t>Day</a:t>
                      </a:r>
                      <a:endParaRPr lang="en-US" sz="2000" dirty="0"/>
                    </a:p>
                  </a:txBody>
                  <a:tcPr/>
                </a:tc>
                <a:tc>
                  <a:txBody>
                    <a:bodyPr/>
                    <a:lstStyle/>
                    <a:p>
                      <a:r>
                        <a:rPr lang="en-US" sz="2000" dirty="0" smtClean="0"/>
                        <a:t>1</a:t>
                      </a:r>
                      <a:endParaRPr lang="en-US" sz="2000" dirty="0"/>
                    </a:p>
                  </a:txBody>
                  <a:tcPr/>
                </a:tc>
                <a:tc>
                  <a:txBody>
                    <a:bodyPr/>
                    <a:lstStyle/>
                    <a:p>
                      <a:r>
                        <a:rPr lang="en-US" sz="2000" dirty="0" smtClean="0"/>
                        <a:t>2</a:t>
                      </a:r>
                      <a:endParaRPr lang="en-US" sz="2000" dirty="0"/>
                    </a:p>
                  </a:txBody>
                  <a:tcPr/>
                </a:tc>
                <a:tc>
                  <a:txBody>
                    <a:bodyPr/>
                    <a:lstStyle/>
                    <a:p>
                      <a:r>
                        <a:rPr lang="en-US" sz="2000" dirty="0" smtClean="0"/>
                        <a:t>3</a:t>
                      </a:r>
                      <a:endParaRPr lang="en-US" sz="2000" dirty="0"/>
                    </a:p>
                  </a:txBody>
                  <a:tcPr/>
                </a:tc>
                <a:tc>
                  <a:txBody>
                    <a:bodyPr/>
                    <a:lstStyle/>
                    <a:p>
                      <a:r>
                        <a:rPr lang="en-US" sz="2000" dirty="0" smtClean="0"/>
                        <a:t>4</a:t>
                      </a:r>
                      <a:endParaRPr lang="en-US" sz="2000" dirty="0"/>
                    </a:p>
                  </a:txBody>
                  <a:tcPr/>
                </a:tc>
              </a:tr>
              <a:tr h="387720">
                <a:tc>
                  <a:txBody>
                    <a:bodyPr/>
                    <a:lstStyle/>
                    <a:p>
                      <a:r>
                        <a:rPr lang="en-US" sz="2000" dirty="0" smtClean="0"/>
                        <a:t>Temperature (C)</a:t>
                      </a:r>
                      <a:endParaRPr lang="en-US" sz="2000" dirty="0"/>
                    </a:p>
                  </a:txBody>
                  <a:tcPr/>
                </a:tc>
                <a:tc>
                  <a:txBody>
                    <a:bodyPr/>
                    <a:lstStyle/>
                    <a:p>
                      <a:r>
                        <a:rPr lang="en-US" sz="2000" dirty="0" smtClean="0"/>
                        <a:t>5</a:t>
                      </a:r>
                      <a:endParaRPr lang="en-US" sz="2000" dirty="0"/>
                    </a:p>
                  </a:txBody>
                  <a:tcPr/>
                </a:tc>
                <a:tc>
                  <a:txBody>
                    <a:bodyPr/>
                    <a:lstStyle/>
                    <a:p>
                      <a:r>
                        <a:rPr lang="en-US" sz="2000" dirty="0" smtClean="0"/>
                        <a:t>2</a:t>
                      </a:r>
                      <a:endParaRPr lang="en-US" sz="2000" dirty="0"/>
                    </a:p>
                  </a:txBody>
                  <a:tcPr/>
                </a:tc>
                <a:tc>
                  <a:txBody>
                    <a:bodyPr/>
                    <a:lstStyle/>
                    <a:p>
                      <a:r>
                        <a:rPr lang="en-US" sz="2000" dirty="0" smtClean="0"/>
                        <a:t>4</a:t>
                      </a:r>
                      <a:endParaRPr lang="en-US" sz="2000" dirty="0"/>
                    </a:p>
                  </a:txBody>
                  <a:tcPr/>
                </a:tc>
                <a:tc>
                  <a:txBody>
                    <a:bodyPr/>
                    <a:lstStyle/>
                    <a:p>
                      <a:r>
                        <a:rPr lang="en-US" sz="2000" dirty="0" smtClean="0"/>
                        <a:t>3</a:t>
                      </a:r>
                      <a:endParaRPr lang="en-US" sz="2000" dirty="0"/>
                    </a:p>
                  </a:txBody>
                  <a:tcPr/>
                </a:tc>
              </a:tr>
            </a:tbl>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28244196"/>
              </p:ext>
            </p:extLst>
          </p:nvPr>
        </p:nvGraphicFramePr>
        <p:xfrm>
          <a:off x="1447800" y="5334000"/>
          <a:ext cx="2217738" cy="769937"/>
        </p:xfrm>
        <a:graphic>
          <a:graphicData uri="http://schemas.openxmlformats.org/presentationml/2006/ole">
            <mc:AlternateContent xmlns:mc="http://schemas.openxmlformats.org/markup-compatibility/2006">
              <mc:Choice xmlns:v="urn:schemas-microsoft-com:vml" Requires="v">
                <p:oleObj spid="_x0000_s219147" name="Equation" r:id="rId3" imgW="1231560" imgH="431640" progId="Equation.3">
                  <p:embed/>
                </p:oleObj>
              </mc:Choice>
              <mc:Fallback>
                <p:oleObj name="Equation" r:id="rId3" imgW="1231560" imgH="431640" progId="Equation.3">
                  <p:embed/>
                  <p:pic>
                    <p:nvPicPr>
                      <p:cNvPr id="0" name="Object 3"/>
                      <p:cNvPicPr>
                        <a:picLocks noChangeAspect="1" noChangeArrowheads="1"/>
                      </p:cNvPicPr>
                      <p:nvPr/>
                    </p:nvPicPr>
                    <p:blipFill>
                      <a:blip r:embed="rId4"/>
                      <a:srcRect/>
                      <a:stretch>
                        <a:fillRect/>
                      </a:stretch>
                    </p:blipFill>
                    <p:spPr bwMode="auto">
                      <a:xfrm>
                        <a:off x="1447800" y="5334000"/>
                        <a:ext cx="2217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8"/>
          <p:cNvSpPr/>
          <p:nvPr/>
        </p:nvSpPr>
        <p:spPr>
          <a:xfrm>
            <a:off x="4571999" y="5486400"/>
            <a:ext cx="1911101" cy="461665"/>
          </a:xfrm>
          <a:prstGeom prst="rect">
            <a:avLst/>
          </a:prstGeom>
        </p:spPr>
        <p:txBody>
          <a:bodyPr wrap="none">
            <a:spAutoFit/>
          </a:bodyPr>
          <a:lstStyle/>
          <a:p>
            <a:r>
              <a:rPr lang="en-US" dirty="0"/>
              <a:t>L= 79.8 </a:t>
            </a:r>
            <a:r>
              <a:rPr lang="en-US" dirty="0" err="1"/>
              <a:t>cal</a:t>
            </a:r>
            <a:r>
              <a:rPr lang="en-US" dirty="0"/>
              <a:t>/g </a:t>
            </a:r>
          </a:p>
        </p:txBody>
      </p:sp>
      <p:graphicFrame>
        <p:nvGraphicFramePr>
          <p:cNvPr id="10" name="Object 9"/>
          <p:cNvGraphicFramePr>
            <a:graphicFrameLocks noChangeAspect="1"/>
          </p:cNvGraphicFramePr>
          <p:nvPr>
            <p:extLst>
              <p:ext uri="{D42A27DB-BD31-4B8C-83A1-F6EECF244321}">
                <p14:modId xmlns:p14="http://schemas.microsoft.com/office/powerpoint/2010/main" val="161507474"/>
              </p:ext>
            </p:extLst>
          </p:nvPr>
        </p:nvGraphicFramePr>
        <p:xfrm>
          <a:off x="2286000" y="6172200"/>
          <a:ext cx="3811588" cy="457200"/>
        </p:xfrm>
        <a:graphic>
          <a:graphicData uri="http://schemas.openxmlformats.org/presentationml/2006/ole">
            <mc:AlternateContent xmlns:mc="http://schemas.openxmlformats.org/markup-compatibility/2006">
              <mc:Choice xmlns:v="urn:schemas-microsoft-com:vml" Requires="v">
                <p:oleObj spid="_x0000_s219148" name="Equation" r:id="rId5" imgW="1587500" imgH="228600" progId="Equation.3">
                  <p:embed/>
                </p:oleObj>
              </mc:Choice>
              <mc:Fallback>
                <p:oleObj name="Equation" r:id="rId5" imgW="1587500" imgH="228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6172200"/>
                        <a:ext cx="381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42091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X:Templates:Presentations:Designs:Lightbar</Template>
  <TotalTime>1140</TotalTime>
  <Words>773</Words>
  <Application>Microsoft Office PowerPoint</Application>
  <PresentationFormat>On-screen Show (4:3)</PresentationFormat>
  <Paragraphs>129</Paragraphs>
  <Slides>9</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Blank Presentation</vt:lpstr>
      <vt:lpstr>1_Office Theme</vt:lpstr>
      <vt:lpstr>Equation</vt:lpstr>
      <vt:lpstr>Test Preparation</vt:lpstr>
      <vt:lpstr>PowerPoint Presentation</vt:lpstr>
      <vt:lpstr>PowerPoint Presentation</vt:lpstr>
      <vt:lpstr>Closed book style questions</vt:lpstr>
      <vt:lpstr>PowerPoint Presentation</vt:lpstr>
      <vt:lpstr>The watersheds below have the same drainage area (and other properties such as soils, land use etc).  Which is likely to have the higher peak storm discharge</vt:lpstr>
      <vt:lpstr>Calculating Evaporation</vt:lpstr>
      <vt:lpstr>How much water can the air hold?</vt:lpstr>
      <vt:lpstr>Snow</vt:lpstr>
    </vt:vector>
  </TitlesOfParts>
  <Company>Utah Water Research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McKee</dc:creator>
  <cp:lastModifiedBy>David Tarboton</cp:lastModifiedBy>
  <cp:revision>125</cp:revision>
  <dcterms:created xsi:type="dcterms:W3CDTF">2002-08-26T02:30:48Z</dcterms:created>
  <dcterms:modified xsi:type="dcterms:W3CDTF">2011-02-16T06:39:08Z</dcterms:modified>
</cp:coreProperties>
</file>