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2" y="-24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73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6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6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2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71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74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2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7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5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00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55849-8D20-415F-A081-A07446CC1E2F}" type="datetimeFigureOut">
              <a:rPr lang="en-US" smtClean="0"/>
              <a:t>3/25/2011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D8CE7-7400-4501-864B-BDE998772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78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etwater.usu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aterdata.usgs.gov/nwis/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cc.nrcs.usda.gov/snow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cc.nrcs.usda.gov/snow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Spring Runoff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the Spring Runoff Conference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430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hlinkClick r:id="rId2"/>
              </a:rPr>
              <a:t>http://wetwater.usu.edu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914400"/>
            <a:ext cx="7467600" cy="470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52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Class Wednesday March 30 ??</a:t>
            </a:r>
            <a:br>
              <a:rPr lang="en-US" sz="3200" dirty="0" smtClean="0"/>
            </a:br>
            <a:r>
              <a:rPr lang="en-US" sz="3200" dirty="0" smtClean="0"/>
              <a:t>You are encouraged to attend the conference</a:t>
            </a:r>
            <a:br>
              <a:rPr lang="en-US" sz="3200" dirty="0" smtClean="0"/>
            </a:br>
            <a:r>
              <a:rPr lang="en-US" sz="3200" dirty="0" smtClean="0"/>
              <a:t>Talks of interest to this class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Tuesday March 29,  8:30. Brian </a:t>
            </a:r>
            <a:r>
              <a:rPr lang="en-US" dirty="0" err="1" smtClean="0"/>
              <a:t>McInerney</a:t>
            </a:r>
            <a:r>
              <a:rPr lang="en-US" dirty="0" smtClean="0"/>
              <a:t>, Hydrologist, National Weather Service, 2010-2011 Winter Snowpack and 2011 Spring Runoff Forecast</a:t>
            </a:r>
          </a:p>
          <a:p>
            <a:r>
              <a:rPr lang="en-US" dirty="0" smtClean="0"/>
              <a:t>Tuesday March 29,  9:00.  John Braden, University of Illinois, Integrating Human Dimensions in Integrated Water Science Research</a:t>
            </a:r>
          </a:p>
          <a:p>
            <a:r>
              <a:rPr lang="en-US" dirty="0" smtClean="0"/>
              <a:t>Tuesday March 29, 16:00. Kevin Werner, Incorporating NCEP weather and climate predictions into operational ensemble streamflow forecasts for the Colorado River Basin</a:t>
            </a:r>
          </a:p>
          <a:p>
            <a:r>
              <a:rPr lang="en-US" dirty="0" smtClean="0"/>
              <a:t>Wednesday March 30, 10:00. Bill Young, Water Quality Issues Facing Municipalities</a:t>
            </a:r>
          </a:p>
          <a:p>
            <a:r>
              <a:rPr lang="en-US" dirty="0" smtClean="0"/>
              <a:t>Wednesday March 30, 13:30. Kristen Yeager, A new online resource for water supply enthusiasts</a:t>
            </a:r>
          </a:p>
          <a:p>
            <a:r>
              <a:rPr lang="en-US" dirty="0" smtClean="0"/>
              <a:t>Wednesday March 30, 13:50.  Michael </a:t>
            </a:r>
            <a:r>
              <a:rPr lang="en-US" dirty="0" err="1" smtClean="0"/>
              <a:t>Hobbins</a:t>
            </a:r>
            <a:r>
              <a:rPr lang="en-US" dirty="0" smtClean="0"/>
              <a:t>, Forecasting Evaporative Demand Across the Conterminous 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77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aterdata.usgs.gov/nwisweb/graph?agency_cd=USGS&amp;site_no=10109000&amp;parm_cd=00060&amp;period=1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784" y="3276600"/>
            <a:ext cx="515721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raph of DAILY Discharge, cubic feet per seco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0"/>
            <a:ext cx="4511675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0" y="533400"/>
            <a:ext cx="3733800" cy="1981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will the streamflow be this Spring?</a:t>
            </a:r>
            <a:endParaRPr lang="en-US" sz="36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6" y="3864429"/>
            <a:ext cx="4002087" cy="2950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876800" y="2526268"/>
            <a:ext cx="38342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://waterdata.usgs.gov/nwis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6000" y="4967154"/>
            <a:ext cx="1295400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2450 </a:t>
            </a:r>
            <a:r>
              <a:rPr lang="en-US" sz="1050" dirty="0" err="1" smtClean="0"/>
              <a:t>cfs</a:t>
            </a:r>
            <a:r>
              <a:rPr lang="en-US" sz="1050" dirty="0" smtClean="0"/>
              <a:t>  in 1907</a:t>
            </a:r>
          </a:p>
          <a:p>
            <a:r>
              <a:rPr lang="en-US" sz="1050" dirty="0" smtClean="0"/>
              <a:t>2000 </a:t>
            </a:r>
            <a:r>
              <a:rPr lang="en-US" sz="1050" dirty="0" err="1" smtClean="0"/>
              <a:t>cfs</a:t>
            </a:r>
            <a:r>
              <a:rPr lang="en-US" sz="1050" dirty="0" smtClean="0"/>
              <a:t>  in 1916</a:t>
            </a:r>
            <a:endParaRPr lang="en-US" sz="1050" dirty="0"/>
          </a:p>
          <a:p>
            <a:r>
              <a:rPr lang="en-US" sz="1050" dirty="0" smtClean="0"/>
              <a:t>1980 </a:t>
            </a:r>
            <a:r>
              <a:rPr lang="en-US" sz="1050" dirty="0" err="1" smtClean="0"/>
              <a:t>cfs</a:t>
            </a:r>
            <a:r>
              <a:rPr lang="en-US" sz="1050" dirty="0" smtClean="0"/>
              <a:t> in 1899</a:t>
            </a:r>
          </a:p>
          <a:p>
            <a:r>
              <a:rPr lang="en-US" sz="1050" dirty="0" smtClean="0"/>
              <a:t>1980 </a:t>
            </a:r>
            <a:r>
              <a:rPr lang="en-US" sz="1050" dirty="0" err="1" smtClean="0"/>
              <a:t>cfs</a:t>
            </a:r>
            <a:r>
              <a:rPr lang="en-US" sz="1050" dirty="0" smtClean="0"/>
              <a:t> in 1984</a:t>
            </a:r>
          </a:p>
          <a:p>
            <a:r>
              <a:rPr lang="en-US" sz="1050" dirty="0" smtClean="0"/>
              <a:t>1970 </a:t>
            </a:r>
            <a:r>
              <a:rPr lang="en-US" sz="1050" dirty="0" err="1" smtClean="0"/>
              <a:t>cfs</a:t>
            </a:r>
            <a:r>
              <a:rPr lang="en-US" sz="1050" dirty="0" smtClean="0"/>
              <a:t> in 1986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158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289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SNOTEL Data</a:t>
            </a:r>
            <a:endParaRPr lang="en-US" dirty="0"/>
          </a:p>
        </p:txBody>
      </p:sp>
      <p:pic>
        <p:nvPicPr>
          <p:cNvPr id="3074" name="Picture 2" descr="Water Year Graph for TONY GROVE LAKE SNOTEL in Ut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438400"/>
            <a:ext cx="60483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8600"/>
            <a:ext cx="5867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2438400" y="6488668"/>
            <a:ext cx="4314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://www.wcc.nrcs.usda.gov/snow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61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Water Year 1987 Graph for TONY GROVE LAKE SNOTEL in Uta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511" y="2819400"/>
            <a:ext cx="60483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Water Year 2006 Graph for TONY GROVE LAKE SNOTEL in Uta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-10886"/>
            <a:ext cx="6048375" cy="3943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2819400" cy="39163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Years with Highest and lowest 3/25 snow water equivalent measurements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0" y="6478565"/>
            <a:ext cx="4314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://www.wcc.nrcs.usda.gov/snow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646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609600"/>
            <a:ext cx="7315200" cy="560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738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Quick 2011 Peak Runoff Prediction</a:t>
            </a:r>
            <a:br>
              <a:rPr lang="en-US" dirty="0" smtClean="0"/>
            </a:br>
            <a:r>
              <a:rPr lang="en-US" dirty="0" smtClean="0"/>
              <a:t>1622 +- 540 </a:t>
            </a:r>
            <a:r>
              <a:rPr lang="en-US" dirty="0" err="1" smtClean="0"/>
              <a:t>cfs</a:t>
            </a:r>
            <a:r>
              <a:rPr lang="en-US" dirty="0" smtClean="0"/>
              <a:t> (95% confidence interval)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6391489" cy="464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61603" y="1828800"/>
            <a:ext cx="2209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X=51.8 in</a:t>
            </a:r>
          </a:p>
          <a:p>
            <a:r>
              <a:rPr lang="en-US" dirty="0" smtClean="0"/>
              <a:t>Y=1622 </a:t>
            </a:r>
            <a:r>
              <a:rPr lang="en-US" dirty="0" err="1" smtClean="0"/>
              <a:t>cfs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Var</a:t>
            </a:r>
            <a:r>
              <a:rPr lang="en-US" dirty="0" smtClean="0"/>
              <a:t> of Y 219657 cfs</a:t>
            </a:r>
            <a:r>
              <a:rPr lang="en-US" baseline="30000" dirty="0" smtClean="0"/>
              <a:t>2</a:t>
            </a:r>
            <a:endParaRPr lang="en-US" dirty="0" smtClean="0"/>
          </a:p>
          <a:p>
            <a:r>
              <a:rPr lang="en-US" dirty="0" smtClean="0"/>
              <a:t>MSE = (1-R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dirty="0" err="1" smtClean="0"/>
              <a:t>Var</a:t>
            </a:r>
            <a:endParaRPr lang="en-US" dirty="0" smtClean="0"/>
          </a:p>
          <a:p>
            <a:r>
              <a:rPr lang="en-US" dirty="0" smtClean="0"/>
              <a:t>RMSE = 270  (1 </a:t>
            </a:r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err="1" smtClean="0"/>
              <a:t>dev</a:t>
            </a:r>
            <a:r>
              <a:rPr lang="en-US" dirty="0" smtClean="0"/>
              <a:t> error)</a:t>
            </a:r>
          </a:p>
          <a:p>
            <a:endParaRPr lang="en-US" dirty="0"/>
          </a:p>
          <a:p>
            <a:r>
              <a:rPr lang="en-US" dirty="0" smtClean="0"/>
              <a:t>95% CI = 2 RMSE </a:t>
            </a:r>
          </a:p>
          <a:p>
            <a:r>
              <a:rPr lang="en-US" dirty="0"/>
              <a:t> </a:t>
            </a:r>
            <a:r>
              <a:rPr lang="en-US" dirty="0" smtClean="0"/>
              <a:t>            =+-540 </a:t>
            </a:r>
            <a:r>
              <a:rPr lang="en-US" dirty="0" err="1" smtClean="0"/>
              <a:t>cfs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791200" y="2286000"/>
            <a:ext cx="0" cy="16359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934200" y="4800600"/>
            <a:ext cx="1905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2450 </a:t>
            </a:r>
            <a:r>
              <a:rPr lang="en-US" dirty="0" err="1" smtClean="0"/>
              <a:t>cfs</a:t>
            </a:r>
            <a:r>
              <a:rPr lang="en-US" dirty="0" smtClean="0"/>
              <a:t>  in 1907</a:t>
            </a:r>
          </a:p>
          <a:p>
            <a:r>
              <a:rPr lang="en-US" dirty="0" smtClean="0"/>
              <a:t>2000 </a:t>
            </a:r>
            <a:r>
              <a:rPr lang="en-US" dirty="0" err="1" smtClean="0"/>
              <a:t>cfs</a:t>
            </a:r>
            <a:r>
              <a:rPr lang="en-US" dirty="0" smtClean="0"/>
              <a:t>  in 1916</a:t>
            </a:r>
            <a:endParaRPr lang="en-US" dirty="0"/>
          </a:p>
          <a:p>
            <a:r>
              <a:rPr lang="en-US" dirty="0" smtClean="0"/>
              <a:t>1980 </a:t>
            </a:r>
            <a:r>
              <a:rPr lang="en-US" dirty="0" err="1" smtClean="0"/>
              <a:t>cfs</a:t>
            </a:r>
            <a:r>
              <a:rPr lang="en-US" dirty="0" smtClean="0"/>
              <a:t> in 1899</a:t>
            </a:r>
          </a:p>
          <a:p>
            <a:r>
              <a:rPr lang="en-US" dirty="0" smtClean="0"/>
              <a:t>1980 </a:t>
            </a:r>
            <a:r>
              <a:rPr lang="en-US" dirty="0" err="1" smtClean="0"/>
              <a:t>cfs</a:t>
            </a:r>
            <a:r>
              <a:rPr lang="en-US" dirty="0" smtClean="0"/>
              <a:t> in 1984</a:t>
            </a:r>
          </a:p>
          <a:p>
            <a:r>
              <a:rPr lang="en-US" dirty="0" smtClean="0"/>
              <a:t>1970 </a:t>
            </a:r>
            <a:r>
              <a:rPr lang="en-US" dirty="0" err="1" smtClean="0"/>
              <a:t>cfs</a:t>
            </a:r>
            <a:r>
              <a:rPr lang="en-US" dirty="0" smtClean="0"/>
              <a:t> in 1986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214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243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Spring Runoff</vt:lpstr>
      <vt:lpstr>http://wetwater.usu.edu </vt:lpstr>
      <vt:lpstr>Class Wednesday March 30 ?? You are encouraged to attend the conference Talks of interest to this class</vt:lpstr>
      <vt:lpstr>What will the streamflow be this Spring?</vt:lpstr>
      <vt:lpstr>SNOTEL Data</vt:lpstr>
      <vt:lpstr>Years with Highest and lowest 3/25 snow water equivalent measurements</vt:lpstr>
      <vt:lpstr>PowerPoint Presentation</vt:lpstr>
      <vt:lpstr>Quick 2011 Peak Runoff Prediction 1622 +- 540 cfs (95% confidence interval)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Runoff</dc:title>
  <dc:creator>David Tarboton</dc:creator>
  <cp:lastModifiedBy>David Tarboton</cp:lastModifiedBy>
  <cp:revision>9</cp:revision>
  <dcterms:created xsi:type="dcterms:W3CDTF">2011-03-25T17:21:43Z</dcterms:created>
  <dcterms:modified xsi:type="dcterms:W3CDTF">2011-03-25T19:06:31Z</dcterms:modified>
</cp:coreProperties>
</file>