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91" r:id="rId2"/>
    <p:sldMasterId id="2147484003" r:id="rId3"/>
    <p:sldMasterId id="2147484015" r:id="rId4"/>
    <p:sldMasterId id="2147484027" r:id="rId5"/>
  </p:sldMasterIdLst>
  <p:notesMasterIdLst>
    <p:notesMasterId r:id="rId13"/>
  </p:notesMasterIdLst>
  <p:handoutMasterIdLst>
    <p:handoutMasterId r:id="rId14"/>
  </p:handoutMasterIdLst>
  <p:sldIdLst>
    <p:sldId id="343" r:id="rId6"/>
    <p:sldId id="344" r:id="rId7"/>
    <p:sldId id="346" r:id="rId8"/>
    <p:sldId id="347" r:id="rId9"/>
    <p:sldId id="345" r:id="rId10"/>
    <p:sldId id="348" r:id="rId11"/>
    <p:sldId id="349" r:id="rId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7959"/>
    <a:srgbClr val="FF6600"/>
    <a:srgbClr val="FF0000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47" autoAdjust="0"/>
  </p:normalViewPr>
  <p:slideViewPr>
    <p:cSldViewPr>
      <p:cViewPr varScale="1">
        <p:scale>
          <a:sx n="75" d="100"/>
          <a:sy n="75" d="100"/>
        </p:scale>
        <p:origin x="-102" y="-25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20" cy="46482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2" y="0"/>
            <a:ext cx="2972320" cy="46482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89"/>
            <a:ext cx="2972320" cy="46482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2" y="8829989"/>
            <a:ext cx="2972320" cy="46482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3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681" y="0"/>
            <a:ext cx="29723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20" y="4415790"/>
            <a:ext cx="5028161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7232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681" y="8831580"/>
            <a:ext cx="29723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1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C826E-030A-4815-BB8C-7F3B04C8A34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CFA31-AFA9-40AE-B6C1-72ABEE3A0A0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64971-3D91-46CD-A107-641BAB6FCA3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72AD3-C016-463C-A036-20C6A799B2E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062-6B23-40D6-9016-9FB9289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7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1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6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63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2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055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37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23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93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248400"/>
            <a:ext cx="1524000" cy="457200"/>
          </a:xfrm>
        </p:spPr>
        <p:txBody>
          <a:bodyPr/>
          <a:lstStyle>
            <a:lvl1pPr algn="ctr">
              <a:defRPr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3962400" cy="457200"/>
          </a:xfrm>
          <a:prstGeom prst="rect">
            <a:avLst/>
          </a:prstGeom>
        </p:spPr>
        <p:txBody>
          <a:bodyPr/>
          <a:lstStyle>
            <a:lvl1pPr algn="l">
              <a:defRPr sz="200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CEE 3430 – Spring 2011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248400"/>
            <a:ext cx="2286000" cy="457200"/>
          </a:xfrm>
        </p:spPr>
        <p:txBody>
          <a:bodyPr/>
          <a:lstStyle>
            <a:lvl1pPr>
              <a:defRPr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  <a:r>
              <a:rPr lang="en-US"/>
              <a:t> </a:t>
            </a:r>
            <a:fld id="{AB75F671-6E97-4446-8269-406EA3FD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158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920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903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025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130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687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491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983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13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9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A43D-CD31-4BFE-902A-642E7C3BE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737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391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286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14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123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74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950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212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751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45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0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215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21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0890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70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661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77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16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5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0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9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5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3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</a:p>
          <a:p>
            <a:pPr>
              <a:defRPr/>
            </a:pPr>
            <a:fld id="{57856F51-6E4B-4DAC-B4DA-C9C5D47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78" name="Straight Connector 7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0A8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C05D69B-7FA0-419F-ABB8-DF02134086B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2/28/2011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502305-484D-4212-81FE-52366D871ED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59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latin typeface="Times" pitchFamily="39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636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019800" y="6248400"/>
            <a:ext cx="304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 Copyright ©2008 by Pearson Education, Inc.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Upper Saddle River, New Jersey 07458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88988" y="6324600"/>
            <a:ext cx="523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000" i="1">
                <a:solidFill>
                  <a:srgbClr val="000000"/>
                </a:solidFill>
                <a:latin typeface="Arial" charset="0"/>
              </a:rPr>
              <a:t>Hydrology and Floodplain Analysis, </a:t>
            </a:r>
            <a:r>
              <a:rPr lang="it-IT" sz="1000">
                <a:solidFill>
                  <a:srgbClr val="000000"/>
                </a:solidFill>
                <a:latin typeface="Arial" charset="0"/>
              </a:rPr>
              <a:t>Fourth Edition</a:t>
            </a: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By Philip B. Bedient, Wayne C. Huber, and Baxter E. Vieux</a:t>
            </a:r>
          </a:p>
        </p:txBody>
      </p:sp>
    </p:spTree>
    <p:extLst>
      <p:ext uri="{BB962C8B-B14F-4D97-AF65-F5344CB8AC3E}">
        <p14:creationId xmlns:p14="http://schemas.microsoft.com/office/powerpoint/2010/main" val="276119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2pPr>
      <a:lvl3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3pPr>
      <a:lvl4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4pPr>
      <a:lvl5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latin typeface="Times" pitchFamily="39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636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019800" y="6248400"/>
            <a:ext cx="304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 Copyright ©2008 by Pearson Education, Inc.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Upper Saddle River, New Jersey 07458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88988" y="6324600"/>
            <a:ext cx="523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000" i="1">
                <a:solidFill>
                  <a:srgbClr val="000000"/>
                </a:solidFill>
                <a:latin typeface="Arial" charset="0"/>
              </a:rPr>
              <a:t>Hydrology and Floodplain Analysis, </a:t>
            </a:r>
            <a:r>
              <a:rPr lang="it-IT" sz="1000">
                <a:solidFill>
                  <a:srgbClr val="000000"/>
                </a:solidFill>
                <a:latin typeface="Arial" charset="0"/>
              </a:rPr>
              <a:t>Fourth Edition</a:t>
            </a: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By Philip B. Bedient, Wayne C. Huber, and Baxter E. Vieux</a:t>
            </a:r>
          </a:p>
        </p:txBody>
      </p:sp>
    </p:spTree>
    <p:extLst>
      <p:ext uri="{BB962C8B-B14F-4D97-AF65-F5344CB8AC3E}">
        <p14:creationId xmlns:p14="http://schemas.microsoft.com/office/powerpoint/2010/main" val="248966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2pPr>
      <a:lvl3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3pPr>
      <a:lvl4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4pPr>
      <a:lvl5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rgbClr val="000000"/>
              </a:solidFill>
              <a:latin typeface="Times" pitchFamily="39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636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019800" y="6248400"/>
            <a:ext cx="304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 Copyright ©2008 by Pearson Education, Inc.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Upper Saddle River, New Jersey 07458</a:t>
            </a:r>
          </a:p>
          <a:p>
            <a:pPr algn="r"/>
            <a:r>
              <a:rPr lang="en-US" sz="1000">
                <a:solidFill>
                  <a:srgbClr val="000000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88988" y="6324600"/>
            <a:ext cx="523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000" i="1">
                <a:solidFill>
                  <a:srgbClr val="000000"/>
                </a:solidFill>
                <a:latin typeface="Arial" charset="0"/>
              </a:rPr>
              <a:t>Hydrology and Floodplain Analysis, </a:t>
            </a:r>
            <a:r>
              <a:rPr lang="it-IT" sz="1000">
                <a:solidFill>
                  <a:srgbClr val="000000"/>
                </a:solidFill>
                <a:latin typeface="Arial" charset="0"/>
              </a:rPr>
              <a:t>Fourth Edition</a:t>
            </a: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By Philip B. Bedient, Wayne C. Huber, and Baxter E. Vieux</a:t>
            </a:r>
          </a:p>
        </p:txBody>
      </p:sp>
    </p:spTree>
    <p:extLst>
      <p:ext uri="{BB962C8B-B14F-4D97-AF65-F5344CB8AC3E}">
        <p14:creationId xmlns:p14="http://schemas.microsoft.com/office/powerpoint/2010/main" val="179101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2pPr>
      <a:lvl3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3pPr>
      <a:lvl4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4pPr>
      <a:lvl5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ea typeface="ＭＳ Ｐゴシック" pitchFamily="39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Flood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562600" cy="556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Learning Objectives (</a:t>
            </a:r>
            <a:r>
              <a:rPr lang="en-US" dirty="0" err="1" smtClean="0"/>
              <a:t>Bedient</a:t>
            </a:r>
            <a:r>
              <a:rPr lang="en-US" dirty="0" smtClean="0"/>
              <a:t> et al, Chapter 4)</a:t>
            </a:r>
          </a:p>
          <a:p>
            <a:pPr lvl="0"/>
            <a:r>
              <a:rPr lang="en-US" dirty="0" smtClean="0"/>
              <a:t>Be able to calculate the outflow hydrograph from the inflow hydrograph to either a reservoir or river reach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Approach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Hydrologic Routing </a:t>
            </a:r>
            <a:r>
              <a:rPr lang="en-US" dirty="0" smtClean="0"/>
              <a:t>uses the continuity equation to relate inflows, outflows and storage to solve for outflows</a:t>
            </a:r>
          </a:p>
          <a:p>
            <a:pPr lvl="1"/>
            <a:r>
              <a:rPr lang="en-US" dirty="0" smtClean="0"/>
              <a:t>Simpler, more empirical, parameters estimated at application scale from experience and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Hydraulic Routing </a:t>
            </a:r>
            <a:r>
              <a:rPr lang="en-US" dirty="0" smtClean="0"/>
              <a:t>uses continuity and momentum to solve open channel flow equations</a:t>
            </a:r>
          </a:p>
          <a:p>
            <a:pPr lvl="1"/>
            <a:r>
              <a:rPr lang="en-US" dirty="0" smtClean="0"/>
              <a:t>More complex, while elegant mathematically, often requires information on flow geometry that is difficult to obtain or not available</a:t>
            </a:r>
          </a:p>
          <a:p>
            <a:endParaRPr lang="en-US" dirty="0"/>
          </a:p>
          <a:p>
            <a:r>
              <a:rPr lang="en-US" dirty="0" smtClean="0"/>
              <a:t>We will only cover Hydrologic Routing (P241-268, 294-298 – </a:t>
            </a:r>
            <a:r>
              <a:rPr lang="en-US" dirty="0" err="1" smtClean="0"/>
              <a:t>Muskingham</a:t>
            </a:r>
            <a:r>
              <a:rPr lang="en-US" dirty="0" smtClean="0"/>
              <a:t> </a:t>
            </a:r>
            <a:r>
              <a:rPr lang="en-US" dirty="0" err="1" smtClean="0"/>
              <a:t>Cunge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122" name="Picture 2" descr="C:\Users\dtarb\Dave\etc\Photos\DaveDebCamDownloads\Img0057_Australia_09\DSCN2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3354" r="12431" b="1677"/>
          <a:stretch/>
        </p:blipFill>
        <p:spPr bwMode="auto">
          <a:xfrm>
            <a:off x="6283505" y="2181933"/>
            <a:ext cx="2601687" cy="24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ACLNGS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5" r="11187" b="40836"/>
          <a:stretch/>
        </p:blipFill>
        <p:spPr bwMode="auto">
          <a:xfrm>
            <a:off x="6172200" y="1000052"/>
            <a:ext cx="2824298" cy="14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24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Reservoir Routing</a:t>
            </a:r>
            <a:endParaRPr lang="en-US" dirty="0"/>
          </a:p>
        </p:txBody>
      </p:sp>
      <p:pic>
        <p:nvPicPr>
          <p:cNvPr id="4" name="Picture 3" descr="AACLNNQ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1" r="46577"/>
          <a:stretch/>
        </p:blipFill>
        <p:spPr bwMode="auto">
          <a:xfrm>
            <a:off x="685800" y="1458685"/>
            <a:ext cx="2579914" cy="44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4384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S=f(H)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Q=f(H)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914" y="2592288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Q=f(S)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1676400"/>
                <a:ext cx="3200400" cy="37544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Continuity</a:t>
                </a:r>
              </a:p>
              <a:p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Given I(t) and Initial S or Q, solve for S(t) and hence Q(t)</a:t>
                </a:r>
              </a:p>
              <a:p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Storage Indicator (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Puls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) method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Runga-Kutta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Method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676400"/>
                <a:ext cx="3200400" cy="3754426"/>
              </a:xfrm>
              <a:prstGeom prst="rect">
                <a:avLst/>
              </a:prstGeom>
              <a:blipFill rotWithShape="1">
                <a:blip r:embed="rId3"/>
                <a:stretch>
                  <a:fillRect l="-1905" t="-649" r="-3810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0500" y="6324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Adapted from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Bedient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et al., 2008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0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715000"/>
            <a:ext cx="7772400" cy="304800"/>
          </a:xfrm>
        </p:spPr>
        <p:txBody>
          <a:bodyPr/>
          <a:lstStyle/>
          <a:p>
            <a:pPr algn="ctr"/>
            <a:r>
              <a:rPr lang="en-US" sz="1400" b="1"/>
              <a:t>Figure E4-5b</a:t>
            </a:r>
            <a:endParaRPr lang="en-US"/>
          </a:p>
        </p:txBody>
      </p:sp>
      <p:pic>
        <p:nvPicPr>
          <p:cNvPr id="132099" name="Picture 3" descr="AACLNNT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2275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715000"/>
            <a:ext cx="7772400" cy="304800"/>
          </a:xfrm>
        </p:spPr>
        <p:txBody>
          <a:bodyPr/>
          <a:lstStyle/>
          <a:p>
            <a:pPr algn="ctr"/>
            <a:r>
              <a:rPr lang="en-US" sz="1400" b="1"/>
              <a:t>Figure E4-5c</a:t>
            </a:r>
            <a:endParaRPr lang="en-US"/>
          </a:p>
        </p:txBody>
      </p:sp>
      <p:pic>
        <p:nvPicPr>
          <p:cNvPr id="134147" name="Picture 3" descr="AACLNNV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41513"/>
            <a:ext cx="7772400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715000"/>
            <a:ext cx="7772400" cy="304800"/>
          </a:xfrm>
        </p:spPr>
        <p:txBody>
          <a:bodyPr/>
          <a:lstStyle/>
          <a:p>
            <a:pPr algn="ctr"/>
            <a:r>
              <a:rPr lang="en-US" sz="1400" b="1"/>
              <a:t>Figure E4-5a</a:t>
            </a:r>
            <a:endParaRPr lang="en-US"/>
          </a:p>
        </p:txBody>
      </p:sp>
      <p:pic>
        <p:nvPicPr>
          <p:cNvPr id="130051" name="Picture 3" descr="AACLNNU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10400" cy="4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River Routing</a:t>
            </a:r>
            <a:endParaRPr lang="en-US" dirty="0"/>
          </a:p>
        </p:txBody>
      </p:sp>
      <p:pic>
        <p:nvPicPr>
          <p:cNvPr id="4" name="Picture 3" descr="AACLNNQ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0" t="15356" r="-723" b="16770"/>
          <a:stretch/>
        </p:blipFill>
        <p:spPr bwMode="auto">
          <a:xfrm>
            <a:off x="533400" y="1600200"/>
            <a:ext cx="2895600" cy="46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0" y="1447800"/>
                <a:ext cx="3962400" cy="46403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Continuity</a:t>
                </a:r>
              </a:p>
              <a:p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Arial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Symbol"/>
                            </a:rPr>
                            <m:t></m:t>
                          </m:r>
                          <m:r>
                            <a:rPr lang="en-US" sz="2000" i="1">
                              <a:latin typeface="Cambria Math"/>
                              <a:cs typeface="Arial" pitchFamily="34" charset="0"/>
                              <a:sym typeface="Symbol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Arial" pitchFamily="34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Symbol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Storage Relation</a:t>
                </a:r>
              </a:p>
              <a:p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Arial" pitchFamily="34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𝑥𝐼</m:t>
                          </m:r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2000" b="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:endParaRPr lang="en-US" sz="2000" b="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:r>
                  <a:rPr lang="en-US" sz="2000" dirty="0" smtClean="0">
                    <a:latin typeface="Arial" pitchFamily="34" charset="0"/>
                    <a:cs typeface="Arial" pitchFamily="34" charset="0"/>
                    <a:sym typeface="Symbol"/>
                  </a:rPr>
                  <a:t>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Arial" pitchFamily="34" charset="0"/>
                      </a:rPr>
                      <m:t>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b="0" dirty="0" smtClean="0">
                  <a:latin typeface="Arial" pitchFamily="34" charset="0"/>
                  <a:cs typeface="Arial" pitchFamily="34" charset="0"/>
                </a:endParaRPr>
              </a:p>
              <a:p>
                <a:pPr/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3962400" cy="4640373"/>
              </a:xfrm>
              <a:prstGeom prst="rect">
                <a:avLst/>
              </a:prstGeom>
              <a:blipFill rotWithShape="1">
                <a:blip r:embed="rId4"/>
                <a:stretch>
                  <a:fillRect l="-1538" t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06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715000"/>
            <a:ext cx="7772400" cy="304800"/>
          </a:xfrm>
        </p:spPr>
        <p:txBody>
          <a:bodyPr/>
          <a:lstStyle/>
          <a:p>
            <a:pPr algn="ctr"/>
            <a:r>
              <a:rPr lang="en-US" sz="1400" b="1"/>
              <a:t>Figure 4-4</a:t>
            </a:r>
            <a:endParaRPr lang="en-US"/>
          </a:p>
        </p:txBody>
      </p:sp>
      <p:pic>
        <p:nvPicPr>
          <p:cNvPr id="123907" name="Picture 3" descr="AACLNGV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Determination of Storage Coefficients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7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dient">
  <a:themeElements>
    <a:clrScheme name="bedi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dient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39" charset="0"/>
            <a:ea typeface="ＭＳ Ｐゴシック" pitchFamily="3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39" charset="0"/>
            <a:ea typeface="ＭＳ Ｐゴシック" pitchFamily="39" charset="-128"/>
          </a:defRPr>
        </a:defPPr>
      </a:lstStyle>
    </a:lnDef>
  </a:objectDefaults>
  <a:extraClrSchemeLst>
    <a:extraClrScheme>
      <a:clrScheme name="bedi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dient">
  <a:themeElements>
    <a:clrScheme name="bedi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dient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39" charset="0"/>
            <a:ea typeface="ＭＳ Ｐゴシック" pitchFamily="3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39" charset="0"/>
            <a:ea typeface="ＭＳ Ｐゴシック" pitchFamily="39" charset="-128"/>
          </a:defRPr>
        </a:defPPr>
      </a:lstStyle>
    </a:lnDef>
  </a:objectDefaults>
  <a:extraClrSchemeLst>
    <a:extraClrScheme>
      <a:clrScheme name="bedi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dient">
  <a:themeElements>
    <a:clrScheme name="bedi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dient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39" charset="0"/>
            <a:ea typeface="ＭＳ Ｐゴシック" pitchFamily="3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39" charset="0"/>
            <a:ea typeface="ＭＳ Ｐゴシック" pitchFamily="39" charset="-128"/>
          </a:defRPr>
        </a:defPPr>
      </a:lstStyle>
    </a:lnDef>
  </a:objectDefaults>
  <a:extraClrSchemeLst>
    <a:extraClrScheme>
      <a:clrScheme name="bedi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i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i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1774</TotalTime>
  <Words>272</Words>
  <Application>Microsoft Office PowerPoint</Application>
  <PresentationFormat>On-screen Show (4:3)</PresentationFormat>
  <Paragraphs>45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Blank Presentation</vt:lpstr>
      <vt:lpstr>1_Office Theme</vt:lpstr>
      <vt:lpstr>bedient</vt:lpstr>
      <vt:lpstr>1_bedient</vt:lpstr>
      <vt:lpstr>2_bedient</vt:lpstr>
      <vt:lpstr>Flood Routing</vt:lpstr>
      <vt:lpstr>Hydrologic Reservoir Routing</vt:lpstr>
      <vt:lpstr>Figure E4-5b</vt:lpstr>
      <vt:lpstr>Figure E4-5c</vt:lpstr>
      <vt:lpstr>Figure E4-5a</vt:lpstr>
      <vt:lpstr>Hydrologic River Routing</vt:lpstr>
      <vt:lpstr>Figure 4-4</vt:lpstr>
    </vt:vector>
  </TitlesOfParts>
  <Company>Utah Water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155</cp:revision>
  <dcterms:created xsi:type="dcterms:W3CDTF">2002-08-26T02:30:48Z</dcterms:created>
  <dcterms:modified xsi:type="dcterms:W3CDTF">2011-03-01T05:28:09Z</dcterms:modified>
</cp:coreProperties>
</file>