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91" r:id="rId2"/>
    <p:sldMasterId id="2147484003" r:id="rId3"/>
  </p:sldMasterIdLst>
  <p:notesMasterIdLst>
    <p:notesMasterId r:id="rId20"/>
  </p:notesMasterIdLst>
  <p:handoutMasterIdLst>
    <p:handoutMasterId r:id="rId21"/>
  </p:handoutMasterIdLst>
  <p:sldIdLst>
    <p:sldId id="342" r:id="rId4"/>
    <p:sldId id="343" r:id="rId5"/>
    <p:sldId id="349" r:id="rId6"/>
    <p:sldId id="354" r:id="rId7"/>
    <p:sldId id="345" r:id="rId8"/>
    <p:sldId id="348" r:id="rId9"/>
    <p:sldId id="350" r:id="rId10"/>
    <p:sldId id="351" r:id="rId11"/>
    <p:sldId id="353" r:id="rId12"/>
    <p:sldId id="352" r:id="rId13"/>
    <p:sldId id="355" r:id="rId14"/>
    <p:sldId id="356" r:id="rId15"/>
    <p:sldId id="358" r:id="rId16"/>
    <p:sldId id="360" r:id="rId17"/>
    <p:sldId id="357" r:id="rId18"/>
    <p:sldId id="361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7959"/>
    <a:srgbClr val="FF6600"/>
    <a:srgbClr val="FF0000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47" autoAdjust="0"/>
  </p:normalViewPr>
  <p:slideViewPr>
    <p:cSldViewPr>
      <p:cViewPr varScale="1">
        <p:scale>
          <a:sx n="88" d="100"/>
          <a:sy n="88" d="100"/>
        </p:scale>
        <p:origin x="-6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20" cy="46482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2" y="0"/>
            <a:ext cx="2972320" cy="46482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89"/>
            <a:ext cx="2972320" cy="46482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2" y="8829989"/>
            <a:ext cx="2972320" cy="46482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3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681" y="0"/>
            <a:ext cx="29723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20" y="4415790"/>
            <a:ext cx="5028161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681" y="8831580"/>
            <a:ext cx="29723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1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6F709-EF2E-4C58-83BF-8E411134192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7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1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63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0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47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69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983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5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248400"/>
            <a:ext cx="1524000" cy="457200"/>
          </a:xfrm>
        </p:spPr>
        <p:txBody>
          <a:bodyPr/>
          <a:lstStyle>
            <a:lvl1pPr algn="ctr">
              <a:defRPr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3962400" cy="457200"/>
          </a:xfrm>
          <a:prstGeom prst="rect">
            <a:avLst/>
          </a:prstGeom>
        </p:spPr>
        <p:txBody>
          <a:bodyPr/>
          <a:lstStyle>
            <a:lvl1pPr algn="l">
              <a:defRPr sz="200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CEE 3430 – Spring 2011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248400"/>
            <a:ext cx="2286000" cy="457200"/>
          </a:xfrm>
        </p:spPr>
        <p:txBody>
          <a:bodyPr/>
          <a:lstStyle>
            <a:lvl1pPr>
              <a:defRPr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  <a:r>
              <a:rPr lang="en-US"/>
              <a:t> </a:t>
            </a:r>
            <a:fld id="{AB75F671-6E97-4446-8269-406EA3FD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7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6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51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282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691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A43D-CD31-4BFE-902A-642E7C3BE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5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9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5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3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78" name="Straight Connector 7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2/27/2011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5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latin typeface="Times" pitchFamily="39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636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019800" y="6248400"/>
            <a:ext cx="304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 Copyright ©2008 by Pearson Education, Inc.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Upper Saddle River, New Jersey 07458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88988" y="6324600"/>
            <a:ext cx="523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000" i="1">
                <a:solidFill>
                  <a:srgbClr val="000000"/>
                </a:solidFill>
                <a:latin typeface="Arial" charset="0"/>
              </a:rPr>
              <a:t>Hydrology and Floodplain Analysis, </a:t>
            </a:r>
            <a:r>
              <a:rPr lang="it-IT" sz="1000">
                <a:solidFill>
                  <a:srgbClr val="000000"/>
                </a:solidFill>
                <a:latin typeface="Arial" charset="0"/>
              </a:rPr>
              <a:t>Fourth Edition</a:t>
            </a: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By Philip B. Bedient, Wayne C. Huber, and Baxter E. Vieux</a:t>
            </a:r>
          </a:p>
        </p:txBody>
      </p:sp>
    </p:spTree>
    <p:extLst>
      <p:ext uri="{BB962C8B-B14F-4D97-AF65-F5344CB8AC3E}">
        <p14:creationId xmlns:p14="http://schemas.microsoft.com/office/powerpoint/2010/main" val="187874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2pPr>
      <a:lvl3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3pPr>
      <a:lvl4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4pPr>
      <a:lvl5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19" Type="http://schemas.openxmlformats.org/officeDocument/2006/relationships/image" Target="../media/image2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477000" cy="519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19639"/>
              </p:ext>
            </p:extLst>
          </p:nvPr>
        </p:nvGraphicFramePr>
        <p:xfrm>
          <a:off x="312738" y="862013"/>
          <a:ext cx="8439150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3" imgW="6090671" imgH="3881321" progId="Word.Document.8">
                  <p:embed/>
                </p:oleObj>
              </mc:Choice>
              <mc:Fallback>
                <p:oleObj name="Document" r:id="rId3" imgW="6090671" imgH="38813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4305" r="17490" b="4358"/>
                      <a:stretch>
                        <a:fillRect/>
                      </a:stretch>
                    </p:blipFill>
                    <p:spPr bwMode="auto">
                      <a:xfrm>
                        <a:off x="312738" y="862013"/>
                        <a:ext cx="8439150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96913" y="144463"/>
            <a:ext cx="7772400" cy="741362"/>
          </a:xfrm>
        </p:spPr>
        <p:txBody>
          <a:bodyPr/>
          <a:lstStyle/>
          <a:p>
            <a:r>
              <a:rPr lang="en-US" sz="4000"/>
              <a:t>Moments of Random Variables</a:t>
            </a:r>
          </a:p>
        </p:txBody>
      </p:sp>
      <p:sp>
        <p:nvSpPr>
          <p:cNvPr id="2" name="Oval 1"/>
          <p:cNvSpPr/>
          <p:nvPr/>
        </p:nvSpPr>
        <p:spPr>
          <a:xfrm>
            <a:off x="6400800" y="41910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24600" y="51054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3780" y="633661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N/(N-1)(N-2)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6096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bias correction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3-3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4963"/>
            <a:ext cx="8317761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63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7" y="1600200"/>
            <a:ext cx="7772400" cy="1143000"/>
          </a:xfrm>
        </p:spPr>
        <p:txBody>
          <a:bodyPr/>
          <a:lstStyle/>
          <a:p>
            <a:r>
              <a:rPr lang="en-US" sz="4000" dirty="0"/>
              <a:t>Carl Friedrich </a:t>
            </a:r>
            <a:r>
              <a:rPr lang="en-US" sz="4000" dirty="0" err="1"/>
              <a:t>Gau</a:t>
            </a:r>
            <a:r>
              <a:rPr lang="en-US" sz="4000" dirty="0" err="1">
                <a:cs typeface="Times New Roman" pitchFamily="18" charset="0"/>
              </a:rPr>
              <a:t>ß</a:t>
            </a:r>
            <a:r>
              <a:rPr lang="en-US" sz="4000" dirty="0">
                <a:cs typeface="Times New Roman" pitchFamily="18" charset="0"/>
              </a:rPr>
              <a:t>, immortalized</a:t>
            </a:r>
          </a:p>
        </p:txBody>
      </p:sp>
      <p:pic>
        <p:nvPicPr>
          <p:cNvPr id="248835" name="Picture 3" descr="Gauss_Deutche_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8142514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409575"/>
            <a:ext cx="3500437" cy="85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Normal Distribution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351132"/>
              </p:ext>
            </p:extLst>
          </p:nvPr>
        </p:nvGraphicFramePr>
        <p:xfrm>
          <a:off x="3644128" y="301625"/>
          <a:ext cx="41497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4" imgW="2070000" imgH="533160" progId="Equation.3">
                  <p:embed/>
                </p:oleObj>
              </mc:Choice>
              <mc:Fallback>
                <p:oleObj name="Equation" r:id="rId4" imgW="2070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128" y="301625"/>
                        <a:ext cx="4149725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001000" y="409575"/>
            <a:ext cx="1143000" cy="85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3-57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5970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Log Normal Distribution</a:t>
            </a:r>
            <a:endParaRPr lang="en-US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50849" y="914400"/>
            <a:ext cx="854075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 is log normally distributed if Y=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ln</a:t>
            </a:r>
            <a:r>
              <a:rPr lang="en-US" dirty="0">
                <a:latin typeface="Arial" pitchFamily="34" charset="0"/>
                <a:cs typeface="Arial" pitchFamily="34" charset="0"/>
              </a:rPr>
              <a:t>(X) is normally distributed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92352"/>
              </p:ext>
            </p:extLst>
          </p:nvPr>
        </p:nvGraphicFramePr>
        <p:xfrm>
          <a:off x="457200" y="1928506"/>
          <a:ext cx="1323975" cy="402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3" imgW="660113" imgH="203112" progId="Equation.3">
                  <p:embed/>
                </p:oleObj>
              </mc:Choice>
              <mc:Fallback>
                <p:oleObj name="Equation" r:id="rId3" imgW="660113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8506"/>
                        <a:ext cx="1323975" cy="402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803850"/>
              </p:ext>
            </p:extLst>
          </p:nvPr>
        </p:nvGraphicFramePr>
        <p:xfrm>
          <a:off x="1905000" y="1978592"/>
          <a:ext cx="382588" cy="30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78592"/>
                        <a:ext cx="382588" cy="302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27222"/>
              </p:ext>
            </p:extLst>
          </p:nvPr>
        </p:nvGraphicFramePr>
        <p:xfrm>
          <a:off x="2362200" y="1739901"/>
          <a:ext cx="9937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7" imgW="495085" imgH="393529" progId="Equation.3">
                  <p:embed/>
                </p:oleObj>
              </mc:Choice>
              <mc:Fallback>
                <p:oleObj name="Equation" r:id="rId7" imgW="495085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39901"/>
                        <a:ext cx="99377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83712"/>
              </p:ext>
            </p:extLst>
          </p:nvPr>
        </p:nvGraphicFramePr>
        <p:xfrm>
          <a:off x="304800" y="3960813"/>
          <a:ext cx="5040313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9" imgW="2514600" imgH="609480" progId="Equation.3">
                  <p:embed/>
                </p:oleObj>
              </mc:Choice>
              <mc:Fallback>
                <p:oleObj name="Equation" r:id="rId9" imgW="25146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0813"/>
                        <a:ext cx="5040313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09689"/>
              </p:ext>
            </p:extLst>
          </p:nvPr>
        </p:nvGraphicFramePr>
        <p:xfrm>
          <a:off x="3816077" y="2789238"/>
          <a:ext cx="218916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11" imgW="1091880" imgH="431640" progId="Equation.3">
                  <p:embed/>
                </p:oleObj>
              </mc:Choice>
              <mc:Fallback>
                <p:oleObj name="Equation" r:id="rId11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077" y="2789238"/>
                        <a:ext cx="2189163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79152" y="2917407"/>
            <a:ext cx="3336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eaLnBrk="1" hangingPunct="1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/>
              <a:t>Derived distribution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978235"/>
              </p:ext>
            </p:extLst>
          </p:nvPr>
        </p:nvGraphicFramePr>
        <p:xfrm>
          <a:off x="4038600" y="1903413"/>
          <a:ext cx="16811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13" imgW="838080" imgH="228600" progId="Equation.3">
                  <p:embed/>
                </p:oleObj>
              </mc:Choice>
              <mc:Fallback>
                <p:oleObj name="Equation" r:id="rId13" imgW="8380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03413"/>
                        <a:ext cx="16811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153949"/>
              </p:ext>
            </p:extLst>
          </p:nvPr>
        </p:nvGraphicFramePr>
        <p:xfrm>
          <a:off x="6019800" y="1714501"/>
          <a:ext cx="29559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15" imgW="1473120" imgH="419040" progId="Equation.3">
                  <p:embed/>
                </p:oleObj>
              </mc:Choice>
              <mc:Fallback>
                <p:oleObj name="Equation" r:id="rId15" imgW="14731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14501"/>
                        <a:ext cx="29559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81062"/>
              </p:ext>
            </p:extLst>
          </p:nvPr>
        </p:nvGraphicFramePr>
        <p:xfrm>
          <a:off x="5715000" y="1978820"/>
          <a:ext cx="3825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78820"/>
                        <a:ext cx="382588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122740"/>
              </p:ext>
            </p:extLst>
          </p:nvPr>
        </p:nvGraphicFramePr>
        <p:xfrm>
          <a:off x="304800" y="5257800"/>
          <a:ext cx="61087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18" imgW="3047760" imgH="609480" progId="Equation.3">
                  <p:embed/>
                </p:oleObj>
              </mc:Choice>
              <mc:Fallback>
                <p:oleObj name="Equation" r:id="rId18" imgW="3047760" imgH="609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57800"/>
                        <a:ext cx="61087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53200" y="42672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eaLnBrk="1" hangingPunct="1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smtClean="0"/>
              <a:t>Base e logs</a:t>
            </a:r>
            <a:endParaRPr lang="en-US" sz="2400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53200" y="5638800"/>
            <a:ext cx="3336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eaLnBrk="1" hangingPunct="1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smtClean="0"/>
              <a:t>Base 10 logs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81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2" y="838200"/>
            <a:ext cx="8220858" cy="506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2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Probability Plots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b="15789"/>
          <a:stretch/>
        </p:blipFill>
        <p:spPr bwMode="auto">
          <a:xfrm>
            <a:off x="727968" y="838200"/>
            <a:ext cx="324907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08591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Cumulative Distribution Function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50762" y="208764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F(x)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2231022" y="305359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1614" y="3562290"/>
            <a:ext cx="4334150" cy="3132894"/>
            <a:chOff x="481614" y="3562290"/>
            <a:chExt cx="4334150" cy="313289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9" b="24829"/>
            <a:stretch/>
          </p:blipFill>
          <p:spPr bwMode="auto">
            <a:xfrm rot="16200000" flipV="1">
              <a:off x="1483784" y="2992619"/>
              <a:ext cx="2695545" cy="3968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1614" y="3562290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Switch Axes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09194" y="6325852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F(x)</a:t>
              </a:r>
              <a:endParaRPr lang="en-US"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7622" y="480060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0" y="762000"/>
            <a:ext cx="7315940" cy="5801112"/>
            <a:chOff x="1524000" y="762000"/>
            <a:chExt cx="7315940" cy="580111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524000" y="6019800"/>
              <a:ext cx="1524000" cy="0"/>
            </a:xfrm>
            <a:prstGeom prst="straightConnector1">
              <a:avLst/>
            </a:prstGeom>
            <a:ln w="571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039340" y="762000"/>
              <a:ext cx="4800600" cy="5801112"/>
              <a:chOff x="4039340" y="762000"/>
              <a:chExt cx="4800600" cy="5801112"/>
            </a:xfrm>
          </p:grpSpPr>
          <p:pic>
            <p:nvPicPr>
              <p:cNvPr id="8" name="Picture 3" descr="AACLNGN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762000"/>
                <a:ext cx="3474128" cy="2845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039340" y="3762345"/>
                <a:ext cx="48006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Stretch X axis so that the target distribution plots as a straight line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Achieve this by plotting on the X-axis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quantiles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corresponding to specific F values and labeling them with the F value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quantile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function is the inverse of the cumulative distribution function</a:t>
                </a:r>
              </a:p>
              <a:p>
                <a:pPr lvl="1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q = Q(F) = F</a:t>
                </a:r>
                <a:r>
                  <a:rPr lang="en-US" sz="1600" baseline="30000" dirty="0" smtClean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(F),  for a given F, evaluate q.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[If possible label x-axis with the F values, but feel free to in Excel just leave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quantiles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on the x-axis]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5432764" y="1472473"/>
                <a:ext cx="2209800" cy="153405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701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6" y="457200"/>
            <a:ext cx="6072187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Frequency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Learning Objectives (</a:t>
            </a:r>
            <a:r>
              <a:rPr lang="en-US" dirty="0" err="1" smtClean="0"/>
              <a:t>Bedient</a:t>
            </a:r>
            <a:r>
              <a:rPr lang="en-US" dirty="0" smtClean="0"/>
              <a:t> et al, Chapter 3)</a:t>
            </a:r>
          </a:p>
          <a:p>
            <a:pPr lvl="0"/>
            <a:r>
              <a:rPr lang="en-US" dirty="0" smtClean="0"/>
              <a:t>Quantitatively describe inherently random quantities using the methods of probability and statistics</a:t>
            </a:r>
          </a:p>
          <a:p>
            <a:r>
              <a:rPr lang="en-US" dirty="0"/>
              <a:t>Plot random data using a relative frequency histogram, cumulative frequency histogram and probability plot</a:t>
            </a:r>
          </a:p>
          <a:p>
            <a:pPr lvl="0"/>
            <a:r>
              <a:rPr lang="en-US" dirty="0" smtClean="0"/>
              <a:t>Use </a:t>
            </a:r>
            <a:r>
              <a:rPr lang="en-US" dirty="0"/>
              <a:t>the method of moments to fit a probability distribution</a:t>
            </a:r>
          </a:p>
          <a:p>
            <a:pPr lvl="0"/>
            <a:r>
              <a:rPr lang="en-US" dirty="0" smtClean="0"/>
              <a:t>Use frequency </a:t>
            </a:r>
            <a:r>
              <a:rPr lang="en-US" dirty="0"/>
              <a:t>analysis to calculate flood flows of a given return period</a:t>
            </a:r>
          </a:p>
          <a:p>
            <a:pPr lvl="0"/>
            <a:r>
              <a:rPr lang="en-US" dirty="0"/>
              <a:t>Calculate the probability and risk associated with hydrologic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4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377825"/>
            <a:ext cx="8839200" cy="1752600"/>
          </a:xfrm>
        </p:spPr>
        <p:txBody>
          <a:bodyPr>
            <a:normAutofit fontScale="90000"/>
          </a:bodyPr>
          <a:lstStyle/>
          <a:p>
            <a:r>
              <a:rPr lang="en-US" sz="4000"/>
              <a:t>A </a:t>
            </a:r>
            <a:r>
              <a:rPr lang="en-US" sz="4000" b="1">
                <a:solidFill>
                  <a:srgbClr val="FF0000"/>
                </a:solidFill>
              </a:rPr>
              <a:t>random variable</a:t>
            </a:r>
            <a:r>
              <a:rPr lang="en-US" sz="4000"/>
              <a:t> X is a variable whose outcomes (values) are governed by the laws of chance.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463800"/>
            <a:ext cx="4176712" cy="91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Discrete Values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Probability Mass Function</a:t>
            </a:r>
          </a:p>
        </p:txBody>
      </p:sp>
      <p:pic>
        <p:nvPicPr>
          <p:cNvPr id="1914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476500"/>
            <a:ext cx="5065713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774700" y="4402138"/>
            <a:ext cx="23637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P</a:t>
            </a:r>
            <a:r>
              <a:rPr lang="en-US" sz="2800" baseline="-25000"/>
              <a:t>X</a:t>
            </a:r>
            <a:r>
              <a:rPr lang="en-US" sz="2800"/>
              <a:t>(x)=Pr(X=x)</a:t>
            </a:r>
          </a:p>
        </p:txBody>
      </p:sp>
    </p:spTree>
    <p:extLst>
      <p:ext uri="{BB962C8B-B14F-4D97-AF65-F5344CB8AC3E}">
        <p14:creationId xmlns:p14="http://schemas.microsoft.com/office/powerpoint/2010/main" val="3747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Concepts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For X</a:t>
                </a:r>
                <a:r>
                  <a:rPr lang="en-US" sz="2800" baseline="-25000" dirty="0" smtClean="0"/>
                  <a:t>i</a:t>
                </a:r>
                <a:r>
                  <a:rPr lang="en-US" sz="2800" dirty="0" smtClean="0"/>
                  <a:t> outcomes of mutually exclusive collectively exhaustive events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0 ≤ P(X</a:t>
                </a:r>
                <a:r>
                  <a:rPr lang="en-US" sz="2800" baseline="-25000" dirty="0" smtClean="0"/>
                  <a:t>i</a:t>
                </a:r>
                <a:r>
                  <a:rPr lang="en-US" sz="2800" dirty="0" smtClean="0"/>
                  <a:t>) </a:t>
                </a:r>
                <a:r>
                  <a:rPr lang="en-US" sz="2800" dirty="0"/>
                  <a:t>≤</a:t>
                </a:r>
                <a:r>
                  <a:rPr lang="en-US" sz="2800" dirty="0" smtClean="0"/>
                  <a:t> 1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P(X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>
                    <a:sym typeface="Symbol"/>
                  </a:rPr>
                  <a:t> X</a:t>
                </a:r>
                <a:r>
                  <a:rPr lang="en-US" sz="2800" baseline="-25000" dirty="0" smtClean="0">
                    <a:sym typeface="Symbol"/>
                  </a:rPr>
                  <a:t>2</a:t>
                </a:r>
                <a:r>
                  <a:rPr lang="en-US" sz="2800" dirty="0" smtClean="0">
                    <a:sym typeface="Symbol"/>
                  </a:rPr>
                  <a:t>) = P(X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)+P(X</a:t>
                </a:r>
                <a:r>
                  <a:rPr lang="en-US" sz="2800" baseline="-25000" dirty="0" smtClean="0">
                    <a:sym typeface="Symbol"/>
                  </a:rPr>
                  <a:t>2</a:t>
                </a:r>
                <a:r>
                  <a:rPr lang="en-US" sz="2800" dirty="0" smtClean="0">
                    <a:sym typeface="Symbol"/>
                  </a:rPr>
                  <a:t>) for X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, X</a:t>
                </a:r>
                <a:r>
                  <a:rPr lang="en-US" sz="2800" baseline="-25000" dirty="0" smtClean="0">
                    <a:sym typeface="Symbol"/>
                  </a:rPr>
                  <a:t>2</a:t>
                </a:r>
                <a:r>
                  <a:rPr lang="en-US" sz="2800" dirty="0" smtClean="0">
                    <a:sym typeface="Symbol"/>
                  </a:rPr>
                  <a:t> mutually exclusive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/>
                  </a:rPr>
                  <a:t>	</a:t>
                </a:r>
                <a:r>
                  <a:rPr lang="en-US" sz="2800" dirty="0" smtClean="0"/>
                  <a:t>P(X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>
                    <a:sym typeface="Symbol"/>
                  </a:rPr>
                  <a:t> Y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) </a:t>
                </a:r>
                <a:r>
                  <a:rPr lang="en-US" sz="2800" dirty="0">
                    <a:sym typeface="Symbol"/>
                  </a:rPr>
                  <a:t>= P(X</a:t>
                </a:r>
                <a:r>
                  <a:rPr lang="en-US" sz="2800" baseline="-25000" dirty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) P(Y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) for X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, Y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 independent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ym typeface="Symbol"/>
                  </a:rPr>
                  <a:t>More generally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P(X</a:t>
                </a:r>
                <a:r>
                  <a:rPr lang="en-US" sz="2800" baseline="-25000" dirty="0" smtClean="0"/>
                  <a:t>1</a:t>
                </a:r>
                <a:r>
                  <a:rPr lang="en-US" sz="2800" dirty="0">
                    <a:sym typeface="Symbol"/>
                  </a:rPr>
                  <a:t> </a:t>
                </a:r>
                <a:r>
                  <a:rPr lang="en-US" sz="2800" dirty="0" smtClean="0">
                    <a:sym typeface="Symbol"/>
                  </a:rPr>
                  <a:t> </a:t>
                </a:r>
                <a:r>
                  <a:rPr lang="en-US" sz="2800" dirty="0">
                    <a:sym typeface="Symbol"/>
                  </a:rPr>
                  <a:t>Y</a:t>
                </a:r>
                <a:r>
                  <a:rPr lang="en-US" sz="2800" baseline="-25000" dirty="0">
                    <a:sym typeface="Symbol"/>
                  </a:rPr>
                  <a:t>1</a:t>
                </a:r>
                <a:r>
                  <a:rPr lang="en-US" sz="2800" dirty="0">
                    <a:sym typeface="Symbol"/>
                  </a:rPr>
                  <a:t>) = P(X</a:t>
                </a:r>
                <a:r>
                  <a:rPr lang="en-US" sz="2800" baseline="-25000" dirty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)+ </a:t>
                </a:r>
                <a:r>
                  <a:rPr lang="en-US" sz="2800" dirty="0">
                    <a:sym typeface="Symbol"/>
                  </a:rPr>
                  <a:t>P(Y</a:t>
                </a:r>
                <a:r>
                  <a:rPr lang="en-US" sz="2800" baseline="-25000" dirty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) - </a:t>
                </a:r>
                <a:r>
                  <a:rPr lang="en-US" sz="2800" dirty="0"/>
                  <a:t>P(X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/>
                  </a:rPr>
                  <a:t> Y</a:t>
                </a:r>
                <a:r>
                  <a:rPr lang="en-US" sz="2800" baseline="-25000" dirty="0">
                    <a:sym typeface="Symbol"/>
                  </a:rPr>
                  <a:t>1</a:t>
                </a:r>
                <a:r>
                  <a:rPr lang="en-US" sz="2800" dirty="0">
                    <a:sym typeface="Symbol"/>
                  </a:rPr>
                  <a:t>) </a:t>
                </a:r>
                <a:endParaRPr lang="en-US" sz="2800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ym typeface="Symbol"/>
                  </a:rPr>
                  <a:t>	</a:t>
                </a:r>
                <a:r>
                  <a:rPr lang="en-US" sz="2800" dirty="0" smtClean="0">
                    <a:sym typeface="Symbol"/>
                  </a:rPr>
                  <a:t>(Note error in text. Equation 3-6 should read as above)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ym typeface="Symbol"/>
                  </a:rPr>
                  <a:t>Conditional Probability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Symbol"/>
                  </a:rPr>
                  <a:t>	</a:t>
                </a:r>
                <a:r>
                  <a:rPr lang="en-US" sz="2800" dirty="0" smtClean="0">
                    <a:sym typeface="Symbol"/>
                  </a:rPr>
                  <a:t>P(X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|Y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) = </a:t>
                </a:r>
                <a:r>
                  <a:rPr lang="en-US" sz="2800" dirty="0"/>
                  <a:t>P(X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/>
                  </a:rPr>
                  <a:t> Y</a:t>
                </a:r>
                <a:r>
                  <a:rPr lang="en-US" sz="2800" baseline="-25000" dirty="0">
                    <a:sym typeface="Symbol"/>
                  </a:rPr>
                  <a:t>1</a:t>
                </a:r>
                <a:r>
                  <a:rPr lang="en-US" sz="2800" dirty="0">
                    <a:sym typeface="Symbol"/>
                  </a:rPr>
                  <a:t>) </a:t>
                </a:r>
                <a:r>
                  <a:rPr lang="en-US" sz="2800" dirty="0" smtClean="0">
                    <a:sym typeface="Symbol"/>
                  </a:rPr>
                  <a:t>/P(Y</a:t>
                </a:r>
                <a:r>
                  <a:rPr lang="en-US" sz="2800" baseline="-25000" dirty="0" smtClean="0">
                    <a:sym typeface="Symbol"/>
                  </a:rPr>
                  <a:t>1</a:t>
                </a:r>
                <a:r>
                  <a:rPr lang="en-US" sz="2800" dirty="0" smtClean="0">
                    <a:sym typeface="Symbol"/>
                  </a:rPr>
                  <a:t>)</a:t>
                </a:r>
                <a:endParaRPr lang="en-US" sz="2800" dirty="0">
                  <a:sym typeface="Symbol"/>
                </a:endParaRP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2"/>
                <a:stretch>
                  <a:fillRect l="-121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57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Blacksmith Fork River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BlacksmithForkPeak.txt</a:t>
            </a:r>
          </a:p>
          <a:p>
            <a:r>
              <a:rPr lang="en-US" sz="2400" dirty="0" smtClean="0"/>
              <a:t>What is the probability distribution to describe this data</a:t>
            </a:r>
          </a:p>
          <a:p>
            <a:r>
              <a:rPr lang="en-US" sz="2400" dirty="0" smtClean="0"/>
              <a:t>What are the parameters of the distribution</a:t>
            </a:r>
          </a:p>
          <a:p>
            <a:r>
              <a:rPr lang="en-US" sz="2400" dirty="0" smtClean="0"/>
              <a:t>What is the 50 year and 100 year flood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6703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651250"/>
            <a:ext cx="36703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82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48872"/>
              </p:ext>
            </p:extLst>
          </p:nvPr>
        </p:nvGraphicFramePr>
        <p:xfrm>
          <a:off x="1222375" y="1296988"/>
          <a:ext cx="7642225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3" imgW="5177897" imgH="3032974" progId="Word.Document.8">
                  <p:embed/>
                </p:oleObj>
              </mc:Choice>
              <mc:Fallback>
                <p:oleObj name="Document" r:id="rId3" imgW="5177897" imgH="30329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4247" r="17569" b="4247"/>
                      <a:stretch>
                        <a:fillRect/>
                      </a:stretch>
                    </p:blipFill>
                    <p:spPr bwMode="auto">
                      <a:xfrm>
                        <a:off x="1222375" y="1296988"/>
                        <a:ext cx="7642225" cy="448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96913" y="144463"/>
            <a:ext cx="7772400" cy="741362"/>
          </a:xfrm>
        </p:spPr>
        <p:txBody>
          <a:bodyPr/>
          <a:lstStyle/>
          <a:p>
            <a:r>
              <a:rPr lang="en-US" sz="4000"/>
              <a:t>Numerical Quantities</a:t>
            </a:r>
          </a:p>
        </p:txBody>
      </p:sp>
    </p:spTree>
    <p:extLst>
      <p:ext uri="{BB962C8B-B14F-4D97-AF65-F5344CB8AC3E}">
        <p14:creationId xmlns:p14="http://schemas.microsoft.com/office/powerpoint/2010/main" val="38060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377825"/>
            <a:ext cx="8839200" cy="1752600"/>
          </a:xfrm>
        </p:spPr>
        <p:txBody>
          <a:bodyPr/>
          <a:lstStyle/>
          <a:p>
            <a:r>
              <a:rPr lang="en-US" sz="4000"/>
              <a:t>Continuous Variable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Probability density function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673100" y="4246563"/>
          <a:ext cx="333375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1676160" imgH="495000" progId="Equation.3">
                  <p:embed/>
                </p:oleObj>
              </mc:Choice>
              <mc:Fallback>
                <p:oleObj name="Equation" r:id="rId3" imgW="1676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4246563"/>
                        <a:ext cx="3333750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901" name="Group 5"/>
          <p:cNvGrpSpPr>
            <a:grpSpLocks/>
          </p:cNvGrpSpPr>
          <p:nvPr/>
        </p:nvGrpSpPr>
        <p:grpSpPr bwMode="auto">
          <a:xfrm>
            <a:off x="4648200" y="3011488"/>
            <a:ext cx="3851275" cy="3694112"/>
            <a:chOff x="2928" y="1897"/>
            <a:chExt cx="2426" cy="2327"/>
          </a:xfrm>
        </p:grpSpPr>
        <p:pic>
          <p:nvPicPr>
            <p:cNvPr id="2089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97"/>
              <a:ext cx="2426" cy="2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8903" name="Freeform 7"/>
            <p:cNvSpPr>
              <a:spLocks/>
            </p:cNvSpPr>
            <p:nvPr/>
          </p:nvSpPr>
          <p:spPr bwMode="auto">
            <a:xfrm>
              <a:off x="3549" y="2643"/>
              <a:ext cx="48" cy="969"/>
            </a:xfrm>
            <a:custGeom>
              <a:avLst/>
              <a:gdLst>
                <a:gd name="T0" fmla="*/ 48 w 48"/>
                <a:gd name="T1" fmla="*/ 0 h 969"/>
                <a:gd name="T2" fmla="*/ 48 w 48"/>
                <a:gd name="T3" fmla="*/ 969 h 969"/>
                <a:gd name="T4" fmla="*/ 0 w 48"/>
                <a:gd name="T5" fmla="*/ 969 h 969"/>
                <a:gd name="T6" fmla="*/ 3 w 48"/>
                <a:gd name="T7" fmla="*/ 195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69">
                  <a:moveTo>
                    <a:pt x="48" y="0"/>
                  </a:moveTo>
                  <a:lnTo>
                    <a:pt x="48" y="969"/>
                  </a:lnTo>
                  <a:lnTo>
                    <a:pt x="0" y="969"/>
                  </a:lnTo>
                  <a:lnTo>
                    <a:pt x="3" y="19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4114800" y="47244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4421188" y="1292225"/>
          <a:ext cx="3795712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Bitmap Image" r:id="rId3" imgW="5014395" imgH="3825572" progId="Paint.Picture">
                  <p:embed/>
                </p:oleObj>
              </mc:Choice>
              <mc:Fallback>
                <p:oleObj name="Bitmap Image" r:id="rId3" imgW="5014395" imgH="38255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299" t="13071" r="31244" b="34689"/>
                      <a:stretch>
                        <a:fillRect/>
                      </a:stretch>
                    </p:blipFill>
                    <p:spPr bwMode="auto">
                      <a:xfrm>
                        <a:off x="4421188" y="1292225"/>
                        <a:ext cx="3795712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5" name="Line 3"/>
          <p:cNvSpPr>
            <a:spLocks noChangeShapeType="1"/>
          </p:cNvSpPr>
          <p:nvPr/>
        </p:nvSpPr>
        <p:spPr bwMode="auto">
          <a:xfrm>
            <a:off x="5889625" y="1874838"/>
            <a:ext cx="0" cy="3001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950" y="358775"/>
            <a:ext cx="77724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Cumulative distribution function</a:t>
            </a:r>
          </a:p>
        </p:txBody>
      </p:sp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481013" y="2679700"/>
          <a:ext cx="35337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5" imgW="1777680" imgH="482400" progId="Equation.3">
                  <p:embed/>
                </p:oleObj>
              </mc:Choice>
              <mc:Fallback>
                <p:oleObj name="Equation" r:id="rId5" imgW="1777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679700"/>
                        <a:ext cx="35337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689225"/>
            <a:ext cx="3851275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5889625" y="1874838"/>
            <a:ext cx="0" cy="1074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5883275" y="4098925"/>
            <a:ext cx="0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 flipV="1">
            <a:off x="4179888" y="2568575"/>
            <a:ext cx="1349375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>
            <a:off x="4168775" y="3211513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2523" name="Object 11"/>
          <p:cNvGraphicFramePr>
            <a:graphicFrameLocks noChangeAspect="1"/>
          </p:cNvGraphicFramePr>
          <p:nvPr/>
        </p:nvGraphicFramePr>
        <p:xfrm>
          <a:off x="1603375" y="4057650"/>
          <a:ext cx="1289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8" imgW="647640" imgH="393480" progId="Equation.3">
                  <p:embed/>
                </p:oleObj>
              </mc:Choice>
              <mc:Fallback>
                <p:oleObj name="Equation" r:id="rId8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4057650"/>
                        <a:ext cx="1289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2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715000"/>
            <a:ext cx="7772400" cy="304800"/>
          </a:xfrm>
        </p:spPr>
        <p:txBody>
          <a:bodyPr/>
          <a:lstStyle/>
          <a:p>
            <a:pPr algn="ctr"/>
            <a:r>
              <a:rPr lang="en-US" sz="1400" b="1"/>
              <a:t>Figure 3-8</a:t>
            </a:r>
            <a:endParaRPr lang="en-US"/>
          </a:p>
        </p:txBody>
      </p:sp>
      <p:pic>
        <p:nvPicPr>
          <p:cNvPr id="125955" name="Picture 3" descr="AACLNGF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67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dient">
  <a:themeElements>
    <a:clrScheme name="bedi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dient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39" charset="0"/>
            <a:ea typeface="ＭＳ Ｐゴシック" pitchFamily="3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39" charset="0"/>
            <a:ea typeface="ＭＳ Ｐゴシック" pitchFamily="39" charset="-128"/>
          </a:defRPr>
        </a:defPPr>
      </a:lstStyle>
    </a:lnDef>
  </a:objectDefaults>
  <a:extraClrSchemeLst>
    <a:extraClrScheme>
      <a:clrScheme name="bedi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2118</TotalTime>
  <Words>293</Words>
  <Application>Microsoft Office PowerPoint</Application>
  <PresentationFormat>On-screen Show (4:3)</PresentationFormat>
  <Paragraphs>57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Blank Presentation</vt:lpstr>
      <vt:lpstr>1_Office Theme</vt:lpstr>
      <vt:lpstr>bedient</vt:lpstr>
      <vt:lpstr>Document</vt:lpstr>
      <vt:lpstr>Equation</vt:lpstr>
      <vt:lpstr>Bitmap Image</vt:lpstr>
      <vt:lpstr>PowerPoint Presentation</vt:lpstr>
      <vt:lpstr>Frequency Analysis</vt:lpstr>
      <vt:lpstr>A random variable X is a variable whose outcomes (values) are governed by the laws of chance.</vt:lpstr>
      <vt:lpstr>Probability Concepts</vt:lpstr>
      <vt:lpstr>Blacksmith Fork River example</vt:lpstr>
      <vt:lpstr>Numerical Quantities</vt:lpstr>
      <vt:lpstr>Continuous Variable</vt:lpstr>
      <vt:lpstr>PowerPoint Presentation</vt:lpstr>
      <vt:lpstr>Figure 3-8</vt:lpstr>
      <vt:lpstr>Moments of Random Variables</vt:lpstr>
      <vt:lpstr>Problem 3-3</vt:lpstr>
      <vt:lpstr>Carl Friedrich Gauß, immortalized</vt:lpstr>
      <vt:lpstr>Log Normal Distribution</vt:lpstr>
      <vt:lpstr>PowerPoint Presentation</vt:lpstr>
      <vt:lpstr>Probability Plots</vt:lpstr>
      <vt:lpstr>PowerPoint Presentation</vt:lpstr>
    </vt:vector>
  </TitlesOfParts>
  <Company>Utah Water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151</cp:revision>
  <dcterms:created xsi:type="dcterms:W3CDTF">2002-08-26T02:30:48Z</dcterms:created>
  <dcterms:modified xsi:type="dcterms:W3CDTF">2011-02-27T23:53:32Z</dcterms:modified>
</cp:coreProperties>
</file>